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05" r:id="rId3"/>
    <p:sldId id="333" r:id="rId4"/>
    <p:sldId id="340" r:id="rId5"/>
    <p:sldId id="341" r:id="rId6"/>
    <p:sldId id="349" r:id="rId7"/>
    <p:sldId id="351" r:id="rId8"/>
    <p:sldId id="350" r:id="rId9"/>
    <p:sldId id="352" r:id="rId10"/>
    <p:sldId id="353" r:id="rId11"/>
    <p:sldId id="354" r:id="rId12"/>
    <p:sldId id="356" r:id="rId13"/>
    <p:sldId id="357" r:id="rId14"/>
    <p:sldId id="31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34F"/>
    <a:srgbClr val="FFFF66"/>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11/14/2023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5FEC52-9DEB-4428-8327-046A2FEE6CA1}"/>
              </a:ext>
            </a:extLst>
          </p:cNvPr>
          <p:cNvSpPr/>
          <p:nvPr/>
        </p:nvSpPr>
        <p:spPr>
          <a:xfrm>
            <a:off x="533452" y="5877169"/>
            <a:ext cx="3142207" cy="461665"/>
          </a:xfrm>
          <a:prstGeom prst="rect">
            <a:avLst/>
          </a:prstGeom>
          <a:solidFill>
            <a:srgbClr val="C00000"/>
          </a:solidFill>
        </p:spPr>
        <p:txBody>
          <a:bodyPr wrap="none" lIns="91440" tIns="45720" rIns="91440" bIns="45720">
            <a:spAutoFit/>
          </a:bodyPr>
          <a:lstStyle/>
          <a:p>
            <a:pPr algn="ctr"/>
            <a:r>
              <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Second Semester</a:t>
            </a:r>
          </a:p>
        </p:txBody>
      </p:sp>
      <p:grpSp>
        <p:nvGrpSpPr>
          <p:cNvPr id="33" name="Group 32"/>
          <p:cNvGrpSpPr/>
          <p:nvPr/>
        </p:nvGrpSpPr>
        <p:grpSpPr>
          <a:xfrm>
            <a:off x="-23932" y="6541028"/>
            <a:ext cx="12192000" cy="384957"/>
            <a:chOff x="0" y="6498164"/>
            <a:chExt cx="12192000" cy="384957"/>
          </a:xfrm>
        </p:grpSpPr>
        <p:cxnSp>
          <p:nvCxnSpPr>
            <p:cNvPr id="34" name="Straight Connector 3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43286" y="6550223"/>
              <a:ext cx="3996608" cy="307777"/>
            </a:xfrm>
            <a:prstGeom prst="rect">
              <a:avLst/>
            </a:prstGeom>
          </p:spPr>
          <p:txBody>
            <a:bodyPr wrap="none">
              <a:spAutoFit/>
            </a:bodyPr>
            <a:lstStyle/>
            <a:p>
              <a:pPr algn="ctr" rtl="1"/>
              <a:r>
                <a:rPr lang="ar-BH" sz="1400" b="1" dirty="0"/>
                <a:t>المرحلة الثانوية - المستوى </a:t>
              </a:r>
              <a:r>
                <a:rPr lang="ar-SA" sz="1400" b="1" dirty="0"/>
                <a:t>الثا</a:t>
              </a:r>
              <a:r>
                <a:rPr lang="ar-BH" sz="1400" b="1" dirty="0"/>
                <a:t>لث</a:t>
              </a:r>
              <a:r>
                <a:rPr lang="ar-SA" sz="1400" b="1" dirty="0"/>
                <a:t> (توحيد ) – الثالث (فني ومهني)</a:t>
              </a:r>
              <a:endParaRPr lang="ar-BH" sz="1400" b="1" dirty="0"/>
            </a:p>
          </p:txBody>
        </p:sp>
        <p:sp>
          <p:nvSpPr>
            <p:cNvPr id="36" name="Rectangle 3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aphicFrame>
        <p:nvGraphicFramePr>
          <p:cNvPr id="4" name="Table 8">
            <a:extLst>
              <a:ext uri="{FF2B5EF4-FFF2-40B4-BE49-F238E27FC236}">
                <a16:creationId xmlns="" xmlns:a16="http://schemas.microsoft.com/office/drawing/2014/main" id="{62132F14-90F2-64FD-2925-1B5F1CF23972}"/>
              </a:ext>
            </a:extLst>
          </p:cNvPr>
          <p:cNvGraphicFramePr>
            <a:graphicFrameLocks noGrp="1"/>
          </p:cNvGraphicFramePr>
          <p:nvPr>
            <p:extLst>
              <p:ext uri="{D42A27DB-BD31-4B8C-83A1-F6EECF244321}">
                <p14:modId xmlns:p14="http://schemas.microsoft.com/office/powerpoint/2010/main" val="2287925863"/>
              </p:ext>
            </p:extLst>
          </p:nvPr>
        </p:nvGraphicFramePr>
        <p:xfrm>
          <a:off x="244973" y="2215341"/>
          <a:ext cx="8530046" cy="3504969"/>
        </p:xfrm>
        <a:graphic>
          <a:graphicData uri="http://schemas.openxmlformats.org/drawingml/2006/table">
            <a:tbl>
              <a:tblPr firstRow="1" bandRow="1">
                <a:tableStyleId>{22838BEF-8BB2-4498-84A7-C5851F593DF1}</a:tableStyleId>
              </a:tblPr>
              <a:tblGrid>
                <a:gridCol w="1700298">
                  <a:extLst>
                    <a:ext uri="{9D8B030D-6E8A-4147-A177-3AD203B41FA5}">
                      <a16:colId xmlns="" xmlns:a16="http://schemas.microsoft.com/office/drawing/2014/main" val="1153488245"/>
                    </a:ext>
                  </a:extLst>
                </a:gridCol>
                <a:gridCol w="6829748">
                  <a:extLst>
                    <a:ext uri="{9D8B030D-6E8A-4147-A177-3AD203B41FA5}">
                      <a16:colId xmlns="" xmlns:a16="http://schemas.microsoft.com/office/drawing/2014/main" val="2424581035"/>
                    </a:ext>
                  </a:extLst>
                </a:gridCol>
              </a:tblGrid>
              <a:tr h="971862">
                <a:tc gridSpan="2">
                  <a:txBody>
                    <a:bodyPr/>
                    <a:lstStyle/>
                    <a:p>
                      <a:pPr algn="ctr"/>
                      <a:r>
                        <a:rPr lang="en-US" sz="2400" b="1" dirty="0">
                          <a:latin typeface="Arial" panose="020B0604020202020204" pitchFamily="34" charset="0"/>
                          <a:cs typeface="Arial" panose="020B0604020202020204" pitchFamily="34" charset="0"/>
                        </a:rPr>
                        <a:t>Commercial Subjects Group </a:t>
                      </a:r>
                    </a:p>
                    <a:p>
                      <a:pPr algn="ctr"/>
                      <a:r>
                        <a:rPr lang="en-US" sz="2400" b="1" dirty="0">
                          <a:latin typeface="Arial" panose="020B0604020202020204" pitchFamily="34" charset="0"/>
                          <a:cs typeface="Arial" panose="020B0604020202020204" pitchFamily="34" charset="0"/>
                        </a:rPr>
                        <a:t>Level 3</a:t>
                      </a:r>
                      <a:endParaRPr lang="en-GB" sz="2400" b="1" dirty="0">
                        <a:latin typeface="Arial" panose="020B0604020202020204" pitchFamily="34" charset="0"/>
                        <a:cs typeface="Arial" panose="020B0604020202020204" pitchFamily="34" charset="0"/>
                      </a:endParaRPr>
                    </a:p>
                  </a:txBody>
                  <a:tcPr marL="68580" marR="68580" marT="34290" marB="34290" anchor="ctr">
                    <a:cell3D prstMaterial="dkEdge">
                      <a:bevel prst="relaxedInset"/>
                      <a:lightRig rig="flood" dir="t"/>
                    </a:cell3D>
                  </a:tcPr>
                </a:tc>
                <a:tc hMerge="1">
                  <a:txBody>
                    <a:bodyPr/>
                    <a:lstStyle/>
                    <a:p>
                      <a:endParaRPr lang="en-GB" dirty="0"/>
                    </a:p>
                  </a:txBody>
                  <a:tcPr/>
                </a:tc>
                <a:extLst>
                  <a:ext uri="{0D108BD9-81ED-4DB2-BD59-A6C34878D82A}">
                    <a16:rowId xmlns="" xmlns:a16="http://schemas.microsoft.com/office/drawing/2014/main" val="3128585072"/>
                  </a:ext>
                </a:extLst>
              </a:tr>
              <a:tr h="7410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Subject</a:t>
                      </a:r>
                      <a:endParaRPr lang="en-GB" sz="2400" b="1" dirty="0">
                        <a:latin typeface="Arial" panose="020B0604020202020204" pitchFamily="34" charset="0"/>
                        <a:cs typeface="Arial" panose="020B0604020202020204" pitchFamily="34" charset="0"/>
                      </a:endParaRPr>
                    </a:p>
                  </a:txBody>
                  <a:tcPr marL="68580" marR="68580" marT="34290" marB="34290" anchor="ctr">
                    <a:cell3D prstMaterial="dkEdge">
                      <a:bevel prst="relaxedInset"/>
                      <a:lightRig rig="flood" dir="t"/>
                    </a:cell3D>
                  </a:tcPr>
                </a:tc>
                <a:tc>
                  <a:txBody>
                    <a:bodyPr/>
                    <a:lstStyle/>
                    <a:p>
                      <a:pPr algn="ctr"/>
                      <a:r>
                        <a:rPr lang="en-US" sz="2400" b="1" dirty="0">
                          <a:solidFill>
                            <a:srgbClr val="002060"/>
                          </a:solidFill>
                          <a:latin typeface="Arial" panose="020B0604020202020204" pitchFamily="34" charset="0"/>
                          <a:cs typeface="Arial" panose="020B0604020202020204" pitchFamily="34" charset="0"/>
                        </a:rPr>
                        <a:t>Financial Mathematics 2 – (Fin 316/806)</a:t>
                      </a:r>
                      <a:endParaRPr lang="en-GB" sz="2400" b="1" dirty="0">
                        <a:solidFill>
                          <a:srgbClr val="002060"/>
                        </a:solidFill>
                        <a:latin typeface="Arial" panose="020B0604020202020204" pitchFamily="34" charset="0"/>
                        <a:cs typeface="Arial" panose="020B0604020202020204" pitchFamily="34" charset="0"/>
                      </a:endParaRPr>
                    </a:p>
                  </a:txBody>
                  <a:tcPr marL="68580" marR="68580" marT="34290" marB="34290" anchor="ctr">
                    <a:cell3D prstMaterial="dkEdge">
                      <a:bevel prst="relaxedInset"/>
                      <a:lightRig rig="flood" dir="t"/>
                    </a:cell3D>
                  </a:tcPr>
                </a:tc>
                <a:extLst>
                  <a:ext uri="{0D108BD9-81ED-4DB2-BD59-A6C34878D82A}">
                    <a16:rowId xmlns="" xmlns:a16="http://schemas.microsoft.com/office/drawing/2014/main" val="4090189103"/>
                  </a:ext>
                </a:extLst>
              </a:tr>
              <a:tr h="10509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Chapter</a:t>
                      </a:r>
                      <a:endParaRPr lang="en-GB" sz="2400" b="1" dirty="0">
                        <a:latin typeface="Arial" panose="020B0604020202020204" pitchFamily="34" charset="0"/>
                        <a:cs typeface="Arial" panose="020B0604020202020204" pitchFamily="34" charset="0"/>
                      </a:endParaRPr>
                    </a:p>
                  </a:txBody>
                  <a:tcPr marL="68580" marR="68580" marT="34290" marB="34290" anchor="ctr">
                    <a:cell3D prstMaterial="dkEdge">
                      <a:bevel prst="relaxedInset"/>
                      <a:lightRig rig="flood" dir="t"/>
                    </a:cell3D>
                  </a:tcPr>
                </a:tc>
                <a:tc>
                  <a:txBody>
                    <a:bodyPr/>
                    <a:lstStyle/>
                    <a:p>
                      <a:pPr algn="ctr"/>
                      <a:r>
                        <a:rPr lang="en-US" sz="2400" b="1" dirty="0">
                          <a:latin typeface="Arial" panose="020B0604020202020204" pitchFamily="34" charset="0"/>
                          <a:cs typeface="Arial" panose="020B0604020202020204" pitchFamily="34" charset="0"/>
                        </a:rPr>
                        <a:t>Unit 2</a:t>
                      </a:r>
                      <a:endParaRPr lang="en-GB" sz="2400" b="1" dirty="0">
                        <a:latin typeface="Arial" panose="020B0604020202020204" pitchFamily="34" charset="0"/>
                        <a:cs typeface="Arial" panose="020B0604020202020204" pitchFamily="34" charset="0"/>
                      </a:endParaRPr>
                    </a:p>
                  </a:txBody>
                  <a:tcPr marL="68580" marR="68580" marT="34290" marB="34290" anchor="ctr">
                    <a:cell3D prstMaterial="dkEdge">
                      <a:bevel prst="relaxedInset"/>
                      <a:lightRig rig="flood" dir="t"/>
                    </a:cell3D>
                  </a:tcPr>
                </a:tc>
                <a:extLst>
                  <a:ext uri="{0D108BD9-81ED-4DB2-BD59-A6C34878D82A}">
                    <a16:rowId xmlns="" xmlns:a16="http://schemas.microsoft.com/office/drawing/2014/main" val="4244890864"/>
                  </a:ext>
                </a:extLst>
              </a:tr>
              <a:tr h="7410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Title</a:t>
                      </a:r>
                      <a:endParaRPr lang="en-GB" sz="2400" b="1" dirty="0">
                        <a:latin typeface="Arial" panose="020B0604020202020204" pitchFamily="34" charset="0"/>
                        <a:cs typeface="Arial" panose="020B0604020202020204" pitchFamily="34" charset="0"/>
                      </a:endParaRPr>
                    </a:p>
                  </a:txBody>
                  <a:tcPr marL="68580" marR="68580" marT="34290" marB="34290" anchor="ctr">
                    <a:cell3D prstMaterial="dkEdge">
                      <a:bevel prst="relaxedInset"/>
                      <a:lightRig rig="flood" dir="t"/>
                    </a:cell3D>
                  </a:tcPr>
                </a:tc>
                <a:tc>
                  <a:txBody>
                    <a:bodyPr/>
                    <a:lstStyle/>
                    <a:p>
                      <a:pPr algn="ctr"/>
                      <a:r>
                        <a:rPr lang="en-GB" sz="2200" b="1" dirty="0">
                          <a:solidFill>
                            <a:srgbClr val="FF0000"/>
                          </a:solidFill>
                          <a:latin typeface="Arial" panose="020B0604020202020204" pitchFamily="34" charset="0"/>
                          <a:cs typeface="Arial" panose="020B0604020202020204" pitchFamily="34" charset="0"/>
                        </a:rPr>
                        <a:t>Annuities and Amortization Loan – part1</a:t>
                      </a:r>
                    </a:p>
                  </a:txBody>
                  <a:tcPr marL="68580" marR="68580" marT="34290" marB="34290" anchor="ctr">
                    <a:cell3D prstMaterial="dkEdge">
                      <a:bevel prst="relaxedInset"/>
                      <a:lightRig rig="flood" dir="t"/>
                    </a:cell3D>
                  </a:tcPr>
                </a:tc>
                <a:extLst>
                  <a:ext uri="{0D108BD9-81ED-4DB2-BD59-A6C34878D82A}">
                    <a16:rowId xmlns="" xmlns:a16="http://schemas.microsoft.com/office/drawing/2014/main" val="4216000624"/>
                  </a:ext>
                </a:extLst>
              </a:tr>
            </a:tbl>
          </a:graphicData>
        </a:graphic>
      </p:graphicFrame>
      <p:pic>
        <p:nvPicPr>
          <p:cNvPr id="14" name="Picture 13">
            <a:extLst>
              <a:ext uri="{FF2B5EF4-FFF2-40B4-BE49-F238E27FC236}">
                <a16:creationId xmlns="" xmlns:a16="http://schemas.microsoft.com/office/drawing/2014/main" id="{B81452C6-11E3-011B-EBFE-6603F75E6B45}"/>
              </a:ext>
            </a:extLst>
          </p:cNvPr>
          <p:cNvPicPr>
            <a:picLocks noChangeAspect="1"/>
          </p:cNvPicPr>
          <p:nvPr/>
        </p:nvPicPr>
        <p:blipFill>
          <a:blip r:embed="rId2"/>
          <a:stretch>
            <a:fillRect/>
          </a:stretch>
        </p:blipFill>
        <p:spPr>
          <a:xfrm rot="890888">
            <a:off x="8544435" y="2351667"/>
            <a:ext cx="3079042" cy="3857268"/>
          </a:xfrm>
          <a:prstGeom prst="rect">
            <a:avLst/>
          </a:prstGeom>
        </p:spPr>
      </p:pic>
      <p:pic>
        <p:nvPicPr>
          <p:cNvPr id="11" name="Picture 10">
            <a:extLst>
              <a:ext uri="{FF2B5EF4-FFF2-40B4-BE49-F238E27FC236}">
                <a16:creationId xmlns:a16="http://schemas.microsoft.com/office/drawing/2014/main" xmlns="" id="{BA49C5AB-5BEC-440B-A1DB-C149F618A5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3328" y="137375"/>
            <a:ext cx="6897479" cy="1074434"/>
          </a:xfrm>
          <a:prstGeom prst="rect">
            <a:avLst/>
          </a:prstGeom>
        </p:spPr>
      </p:pic>
    </p:spTree>
    <p:extLst>
      <p:ext uri="{BB962C8B-B14F-4D97-AF65-F5344CB8AC3E}">
        <p14:creationId xmlns:p14="http://schemas.microsoft.com/office/powerpoint/2010/main" val="3786211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366856"/>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Example 2-3-1</a:t>
                </a:r>
              </a:p>
              <a:p>
                <a:pPr marL="342900" marR="0" lvl="0" indent="-342900" rtl="0">
                  <a:lnSpc>
                    <a:spcPct val="107000"/>
                  </a:lnSpc>
                  <a:spcBef>
                    <a:spcPts val="0"/>
                  </a:spcBef>
                  <a:spcAft>
                    <a:spcPts val="0"/>
                  </a:spcAft>
                  <a:buClr>
                    <a:srgbClr val="355969"/>
                  </a:buClr>
                  <a:buSzPts val="1100"/>
                  <a:buFont typeface="Times New Roman" panose="02020603050405020304" pitchFamily="18" charset="0"/>
                  <a:buChar char="►"/>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Calculate the future value and interest of an ordinary annuity of BD200 paid 4 times a year for 6 years if the nominal rate is 4% annually.</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rtl="0">
                  <a:lnSpc>
                    <a:spcPct val="107000"/>
                  </a:lnSpc>
                  <a:spcBef>
                    <a:spcPts val="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800" b="1" u="sng"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Answer: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sz="18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No. of annuities ( n ) </a:t>
                </a:r>
                <a:r>
                  <a:rPr lang="en-US" sz="18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6  × 4 = 24</a:t>
                </a:r>
                <a:r>
                  <a:rPr lang="en-US" sz="1800" dirty="0">
                    <a:effectLst/>
                    <a:latin typeface="Cambria Math" panose="020405030504060302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sz="18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Partial rate (</a:t>
                </a:r>
                <a:r>
                  <a:rPr lang="en-US" sz="1800" dirty="0" err="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i</a:t>
                </a:r>
                <a:r>
                  <a:rPr lang="en-US" sz="18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a:t>
                </a:r>
                <a:r>
                  <a:rPr lang="en-US" sz="1800" dirty="0">
                    <a:effectLst/>
                    <a:latin typeface="Cambria Math" panose="02040503050406030204" pitchFamily="18" charset="0"/>
                    <a:ea typeface="Calibri" panose="020F0502020204030204" pitchFamily="34" charset="0"/>
                    <a:cs typeface="Times New Roman" panose="02020603050405020304" pitchFamily="18" charset="0"/>
                  </a:rPr>
                  <a:t>            </a:t>
                </a:r>
                <a:r>
                  <a:rPr lang="en-US" sz="18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4% ÷ 4 = 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76200" marR="0" algn="l" rtl="0">
                  <a:lnSpc>
                    <a:spcPct val="130000"/>
                  </a:lnSpc>
                  <a:spcBef>
                    <a:spcPts val="0"/>
                  </a:spcBef>
                  <a:spcAft>
                    <a:spcPts val="0"/>
                  </a:spcAft>
                </a:pPr>
                <a14:m>
                  <m:oMath xmlns:m="http://schemas.openxmlformats.org/officeDocument/2006/math">
                    <m:sSub>
                      <m:sSubPr>
                        <m:ctrlP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𝐅𝐕</m:t>
                        </m:r>
                      </m:e>
                      <m:sub>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b>
                    </m:sSub>
                  </m:oMath>
                </a14:m>
                <a:r>
                  <a:rPr lang="en-US" sz="18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𝐏𝐌𝐓</m:t>
                    </m:r>
                    <m:r>
                      <a:rPr lang="en-US" sz="18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8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sz="18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p>
                        </m:sSup>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den>
                    </m:f>
                  </m:oMath>
                </a14:m>
                <a:r>
                  <a:rPr lang="en-US" sz="18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sz="1800" b="1" dirty="0">
                    <a:effectLst/>
                    <a:latin typeface="Cambria Math" panose="02040503050406030204" pitchFamily="18" charset="0"/>
                    <a:ea typeface="Calibri" panose="020F0502020204030204" pitchFamily="34" charset="0"/>
                    <a:cs typeface="Times New Roman" panose="02020603050405020304" pitchFamily="18" charset="0"/>
                  </a:rPr>
                  <a:t>                 </a:t>
                </a:r>
                <a:r>
                  <a:rPr lang="en-US" sz="18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24</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n-US" sz="18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sz="18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200 x 26.9734     = BD 5394.680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800"/>
                  </a:spcAft>
                </a:pPr>
                <a:r>
                  <a:rPr lang="en-US" sz="1800" b="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OR </a:t>
                </a:r>
                <a:r>
                  <a:rPr lang="en-US" sz="18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by using interest table   </a:t>
                </a:r>
                <a:r>
                  <a:rPr lang="en-US" sz="18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200 x </a:t>
                </a:r>
                <a:r>
                  <a:rPr lang="en-US" sz="18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26.9734 </a:t>
                </a:r>
                <a:r>
                  <a:rPr lang="en-US" sz="18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BD 5394.680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60045" marR="0" indent="-360045" algn="l" rtl="0">
                  <a:lnSpc>
                    <a:spcPct val="150000"/>
                  </a:lnSpc>
                  <a:spcBef>
                    <a:spcPts val="0"/>
                  </a:spcBef>
                  <a:spcAft>
                    <a:spcPts val="800"/>
                  </a:spcAft>
                </a:pPr>
                <a:r>
                  <a:rPr lang="en-US" sz="1800" b="1" dirty="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sz="18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2- CI =      </a:t>
                </a:r>
                <a14:m>
                  <m:oMath xmlns:m="http://schemas.openxmlformats.org/officeDocument/2006/math">
                    <m:sSub>
                      <m:sSubPr>
                        <m:ctrlP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𝐅𝐕</m:t>
                        </m:r>
                      </m:e>
                      <m:sub>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b>
                    </m:sSub>
                  </m:oMath>
                </a14:m>
                <a:r>
                  <a:rPr lang="en-US" sz="18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 (   PMT x 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60045" marR="0" indent="-89535" algn="l" rtl="0">
                  <a:lnSpc>
                    <a:spcPct val="150000"/>
                  </a:lnSpc>
                  <a:spcBef>
                    <a:spcPts val="0"/>
                  </a:spcBef>
                  <a:spcAft>
                    <a:spcPts val="800"/>
                  </a:spcAft>
                </a:pPr>
                <a:r>
                  <a:rPr lang="en-US" sz="1800"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 5394.680 -   (200     x 24) = BD 594.680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lvl="0"/>
                <a:endParaRPr lang="en-US" dirty="0">
                  <a:solidFill>
                    <a:srgbClr val="002060"/>
                  </a:solidFill>
                </a:endParaRPr>
              </a:p>
            </p:txBody>
          </p:sp>
        </mc:Choice>
        <mc:Fallback xmlns="">
          <p:sp>
            <p:nvSpPr>
              <p:cNvPr id="20" name="مستطيل مستدير الزوايا 15">
                <a:extLst>
                  <a:ext uri="{FF2B5EF4-FFF2-40B4-BE49-F238E27FC236}">
                    <a16:creationId xmlns:a16="http://schemas.microsoft.com/office/drawing/2014/main" id="{C7CA628E-402E-4ECD-83CD-2C5BD377C6C5}"/>
                  </a:ext>
                </a:extLst>
              </p:cNvPr>
              <p:cNvSpPr>
                <a:spLocks noRot="1" noChangeAspect="1" noMove="1" noResize="1" noEditPoints="1" noAdjustHandles="1" noChangeArrowheads="1" noChangeShapeType="1" noTextEdit="1"/>
              </p:cNvSpPr>
              <p:nvPr/>
            </p:nvSpPr>
            <p:spPr>
              <a:xfrm>
                <a:off x="179819" y="998889"/>
                <a:ext cx="9576424" cy="5366856"/>
              </a:xfrm>
              <a:prstGeom prst="roundRect">
                <a:avLst>
                  <a:gd name="adj" fmla="val 1416"/>
                </a:avLst>
              </a:prstGeom>
              <a:blipFill>
                <a:blip r:embed="rId2"/>
                <a:stretch>
                  <a:fillRect l="-382" b="-341"/>
                </a:stretch>
              </a:blipFill>
              <a:ln>
                <a:noFill/>
              </a:ln>
            </p:spPr>
            <p:txBody>
              <a:bodyPr/>
              <a:lstStyle/>
              <a:p>
                <a:r>
                  <a:rPr lang="en-US">
                    <a:noFill/>
                  </a:rPr>
                  <a:t> </a:t>
                </a:r>
              </a:p>
            </p:txBody>
          </p:sp>
        </mc:Fallback>
      </mc:AlternateContent>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3"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4"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384938" y="277159"/>
            <a:ext cx="9422124"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calculation of the future and present value of annuities.</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4"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5" name="Text Box 4">
            <a:extLst>
              <a:ext uri="{FF2B5EF4-FFF2-40B4-BE49-F238E27FC236}">
                <a16:creationId xmlns="" xmlns:a16="http://schemas.microsoft.com/office/drawing/2014/main" id="{62C1BAB4-7D26-9570-B453-B529337E01AC}"/>
              </a:ext>
            </a:extLst>
          </p:cNvPr>
          <p:cNvSpPr txBox="1">
            <a:spLocks noChangeArrowheads="1" noChangeShapeType="1" noTextEdit="1"/>
          </p:cNvSpPr>
          <p:nvPr/>
        </p:nvSpPr>
        <p:spPr bwMode="auto">
          <a:xfrm>
            <a:off x="260988" y="1156498"/>
            <a:ext cx="2247900"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342900" marR="0" lvl="0" indent="-342900" algn="ctr" rtl="0">
              <a:spcBef>
                <a:spcPts val="0"/>
              </a:spcBef>
              <a:spcAft>
                <a:spcPts val="0"/>
              </a:spcAft>
              <a:buClr>
                <a:srgbClr val="FF0000"/>
              </a:buClr>
              <a:buFont typeface="Arial Black" panose="020B0A04020102020204" pitchFamily="34" charset="0"/>
              <a:buAutoNum type="alphaUcPeriod"/>
            </a:pPr>
            <a:r>
              <a:rPr lang="en-US" sz="12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Ordinary Annuities</a:t>
            </a:r>
            <a:endParaRPr lang="en-US" sz="12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 xmlns:a16="http://schemas.microsoft.com/office/drawing/2014/main" id="{88FD6C74-8A34-3EF9-AA2A-4780AAE88E5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30867" y="2150449"/>
            <a:ext cx="3366978" cy="4063373"/>
          </a:xfrm>
          <a:prstGeom prst="rect">
            <a:avLst/>
          </a:prstGeom>
          <a:noFill/>
          <a:ln>
            <a:noFill/>
          </a:ln>
        </p:spPr>
      </p:pic>
    </p:spTree>
    <p:extLst>
      <p:ext uri="{BB962C8B-B14F-4D97-AF65-F5344CB8AC3E}">
        <p14:creationId xmlns:p14="http://schemas.microsoft.com/office/powerpoint/2010/main" val="329920641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animEffect transition="in" filter="wipe(down)">
                                      <p:cBhvr>
                                        <p:cTn id="7" dur="580">
                                          <p:stCondLst>
                                            <p:cond delay="0"/>
                                          </p:stCondLst>
                                        </p:cTn>
                                        <p:tgtEl>
                                          <p:spTgt spid="20">
                                            <p:txEl>
                                              <p:pRg st="3" end="3"/>
                                            </p:txEl>
                                          </p:spTgt>
                                        </p:tgtEl>
                                      </p:cBhvr>
                                    </p:animEffect>
                                    <p:anim calcmode="lin" valueType="num">
                                      <p:cBhvr>
                                        <p:cTn id="8" dur="1822" tmFilter="0,0; 0.14,0.36; 0.43,0.73; 0.71,0.91; 1.0,1.0">
                                          <p:stCondLst>
                                            <p:cond delay="0"/>
                                          </p:stCondLst>
                                        </p:cTn>
                                        <p:tgtEl>
                                          <p:spTgt spid="20">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xEl>
                                              <p:pRg st="3" end="3"/>
                                            </p:txEl>
                                          </p:spTgt>
                                        </p:tgtEl>
                                      </p:cBhvr>
                                      <p:to x="100000" y="60000"/>
                                    </p:animScale>
                                    <p:animScale>
                                      <p:cBhvr>
                                        <p:cTn id="14" dur="166" decel="50000">
                                          <p:stCondLst>
                                            <p:cond delay="676"/>
                                          </p:stCondLst>
                                        </p:cTn>
                                        <p:tgtEl>
                                          <p:spTgt spid="20">
                                            <p:txEl>
                                              <p:pRg st="3" end="3"/>
                                            </p:txEl>
                                          </p:spTgt>
                                        </p:tgtEl>
                                      </p:cBhvr>
                                      <p:to x="100000" y="100000"/>
                                    </p:animScale>
                                    <p:animScale>
                                      <p:cBhvr>
                                        <p:cTn id="15" dur="26">
                                          <p:stCondLst>
                                            <p:cond delay="1312"/>
                                          </p:stCondLst>
                                        </p:cTn>
                                        <p:tgtEl>
                                          <p:spTgt spid="20">
                                            <p:txEl>
                                              <p:pRg st="3" end="3"/>
                                            </p:txEl>
                                          </p:spTgt>
                                        </p:tgtEl>
                                      </p:cBhvr>
                                      <p:to x="100000" y="80000"/>
                                    </p:animScale>
                                    <p:animScale>
                                      <p:cBhvr>
                                        <p:cTn id="16" dur="166" decel="50000">
                                          <p:stCondLst>
                                            <p:cond delay="1338"/>
                                          </p:stCondLst>
                                        </p:cTn>
                                        <p:tgtEl>
                                          <p:spTgt spid="20">
                                            <p:txEl>
                                              <p:pRg st="3" end="3"/>
                                            </p:txEl>
                                          </p:spTgt>
                                        </p:tgtEl>
                                      </p:cBhvr>
                                      <p:to x="100000" y="100000"/>
                                    </p:animScale>
                                    <p:animScale>
                                      <p:cBhvr>
                                        <p:cTn id="17" dur="26">
                                          <p:stCondLst>
                                            <p:cond delay="1642"/>
                                          </p:stCondLst>
                                        </p:cTn>
                                        <p:tgtEl>
                                          <p:spTgt spid="20">
                                            <p:txEl>
                                              <p:pRg st="3" end="3"/>
                                            </p:txEl>
                                          </p:spTgt>
                                        </p:tgtEl>
                                      </p:cBhvr>
                                      <p:to x="100000" y="90000"/>
                                    </p:animScale>
                                    <p:animScale>
                                      <p:cBhvr>
                                        <p:cTn id="18" dur="166" decel="50000">
                                          <p:stCondLst>
                                            <p:cond delay="1668"/>
                                          </p:stCondLst>
                                        </p:cTn>
                                        <p:tgtEl>
                                          <p:spTgt spid="20">
                                            <p:txEl>
                                              <p:pRg st="3" end="3"/>
                                            </p:txEl>
                                          </p:spTgt>
                                        </p:tgtEl>
                                      </p:cBhvr>
                                      <p:to x="100000" y="100000"/>
                                    </p:animScale>
                                    <p:animScale>
                                      <p:cBhvr>
                                        <p:cTn id="19" dur="26">
                                          <p:stCondLst>
                                            <p:cond delay="1808"/>
                                          </p:stCondLst>
                                        </p:cTn>
                                        <p:tgtEl>
                                          <p:spTgt spid="20">
                                            <p:txEl>
                                              <p:pRg st="3" end="3"/>
                                            </p:txEl>
                                          </p:spTgt>
                                        </p:tgtEl>
                                      </p:cBhvr>
                                      <p:to x="100000" y="95000"/>
                                    </p:animScale>
                                    <p:animScale>
                                      <p:cBhvr>
                                        <p:cTn id="20" dur="166" decel="50000">
                                          <p:stCondLst>
                                            <p:cond delay="1834"/>
                                          </p:stCondLst>
                                        </p:cTn>
                                        <p:tgtEl>
                                          <p:spTgt spid="20">
                                            <p:txEl>
                                              <p:pRg st="3" end="3"/>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animEffect transition="in" filter="wipe(down)">
                                      <p:cBhvr>
                                        <p:cTn id="23" dur="580">
                                          <p:stCondLst>
                                            <p:cond delay="0"/>
                                          </p:stCondLst>
                                        </p:cTn>
                                        <p:tgtEl>
                                          <p:spTgt spid="20">
                                            <p:txEl>
                                              <p:pRg st="4" end="4"/>
                                            </p:txEl>
                                          </p:spTgt>
                                        </p:tgtEl>
                                      </p:cBhvr>
                                    </p:animEffect>
                                    <p:anim calcmode="lin" valueType="num">
                                      <p:cBhvr>
                                        <p:cTn id="24" dur="1822" tmFilter="0,0; 0.14,0.36; 0.43,0.73; 0.71,0.91; 1.0,1.0">
                                          <p:stCondLst>
                                            <p:cond delay="0"/>
                                          </p:stCondLst>
                                        </p:cTn>
                                        <p:tgtEl>
                                          <p:spTgt spid="20">
                                            <p:txEl>
                                              <p:pRg st="4" end="4"/>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xEl>
                                              <p:pRg st="4" end="4"/>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xEl>
                                              <p:pRg st="4" end="4"/>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xEl>
                                              <p:pRg st="4" end="4"/>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xEl>
                                              <p:pRg st="4" end="4"/>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xEl>
                                              <p:pRg st="4" end="4"/>
                                            </p:txEl>
                                          </p:spTgt>
                                        </p:tgtEl>
                                      </p:cBhvr>
                                      <p:to x="100000" y="60000"/>
                                    </p:animScale>
                                    <p:animScale>
                                      <p:cBhvr>
                                        <p:cTn id="30" dur="166" decel="50000">
                                          <p:stCondLst>
                                            <p:cond delay="676"/>
                                          </p:stCondLst>
                                        </p:cTn>
                                        <p:tgtEl>
                                          <p:spTgt spid="20">
                                            <p:txEl>
                                              <p:pRg st="4" end="4"/>
                                            </p:txEl>
                                          </p:spTgt>
                                        </p:tgtEl>
                                      </p:cBhvr>
                                      <p:to x="100000" y="100000"/>
                                    </p:animScale>
                                    <p:animScale>
                                      <p:cBhvr>
                                        <p:cTn id="31" dur="26">
                                          <p:stCondLst>
                                            <p:cond delay="1312"/>
                                          </p:stCondLst>
                                        </p:cTn>
                                        <p:tgtEl>
                                          <p:spTgt spid="20">
                                            <p:txEl>
                                              <p:pRg st="4" end="4"/>
                                            </p:txEl>
                                          </p:spTgt>
                                        </p:tgtEl>
                                      </p:cBhvr>
                                      <p:to x="100000" y="80000"/>
                                    </p:animScale>
                                    <p:animScale>
                                      <p:cBhvr>
                                        <p:cTn id="32" dur="166" decel="50000">
                                          <p:stCondLst>
                                            <p:cond delay="1338"/>
                                          </p:stCondLst>
                                        </p:cTn>
                                        <p:tgtEl>
                                          <p:spTgt spid="20">
                                            <p:txEl>
                                              <p:pRg st="4" end="4"/>
                                            </p:txEl>
                                          </p:spTgt>
                                        </p:tgtEl>
                                      </p:cBhvr>
                                      <p:to x="100000" y="100000"/>
                                    </p:animScale>
                                    <p:animScale>
                                      <p:cBhvr>
                                        <p:cTn id="33" dur="26">
                                          <p:stCondLst>
                                            <p:cond delay="1642"/>
                                          </p:stCondLst>
                                        </p:cTn>
                                        <p:tgtEl>
                                          <p:spTgt spid="20">
                                            <p:txEl>
                                              <p:pRg st="4" end="4"/>
                                            </p:txEl>
                                          </p:spTgt>
                                        </p:tgtEl>
                                      </p:cBhvr>
                                      <p:to x="100000" y="90000"/>
                                    </p:animScale>
                                    <p:animScale>
                                      <p:cBhvr>
                                        <p:cTn id="34" dur="166" decel="50000">
                                          <p:stCondLst>
                                            <p:cond delay="1668"/>
                                          </p:stCondLst>
                                        </p:cTn>
                                        <p:tgtEl>
                                          <p:spTgt spid="20">
                                            <p:txEl>
                                              <p:pRg st="4" end="4"/>
                                            </p:txEl>
                                          </p:spTgt>
                                        </p:tgtEl>
                                      </p:cBhvr>
                                      <p:to x="100000" y="100000"/>
                                    </p:animScale>
                                    <p:animScale>
                                      <p:cBhvr>
                                        <p:cTn id="35" dur="26">
                                          <p:stCondLst>
                                            <p:cond delay="1808"/>
                                          </p:stCondLst>
                                        </p:cTn>
                                        <p:tgtEl>
                                          <p:spTgt spid="20">
                                            <p:txEl>
                                              <p:pRg st="4" end="4"/>
                                            </p:txEl>
                                          </p:spTgt>
                                        </p:tgtEl>
                                      </p:cBhvr>
                                      <p:to x="100000" y="95000"/>
                                    </p:animScale>
                                    <p:animScale>
                                      <p:cBhvr>
                                        <p:cTn id="36" dur="166" decel="50000">
                                          <p:stCondLst>
                                            <p:cond delay="1834"/>
                                          </p:stCondLst>
                                        </p:cTn>
                                        <p:tgtEl>
                                          <p:spTgt spid="20">
                                            <p:txEl>
                                              <p:pRg st="4" end="4"/>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
                                            <p:txEl>
                                              <p:pRg st="5" end="5"/>
                                            </p:txEl>
                                          </p:spTgt>
                                        </p:tgtEl>
                                        <p:attrNameLst>
                                          <p:attrName>style.visibility</p:attrName>
                                        </p:attrNameLst>
                                      </p:cBhvr>
                                      <p:to>
                                        <p:strVal val="visible"/>
                                      </p:to>
                                    </p:set>
                                    <p:animEffect transition="in" filter="wipe(down)">
                                      <p:cBhvr>
                                        <p:cTn id="39" dur="580">
                                          <p:stCondLst>
                                            <p:cond delay="0"/>
                                          </p:stCondLst>
                                        </p:cTn>
                                        <p:tgtEl>
                                          <p:spTgt spid="20">
                                            <p:txEl>
                                              <p:pRg st="5" end="5"/>
                                            </p:txEl>
                                          </p:spTgt>
                                        </p:tgtEl>
                                      </p:cBhvr>
                                    </p:animEffect>
                                    <p:anim calcmode="lin" valueType="num">
                                      <p:cBhvr>
                                        <p:cTn id="40" dur="1822" tmFilter="0,0; 0.14,0.36; 0.43,0.73; 0.71,0.91; 1.0,1.0">
                                          <p:stCondLst>
                                            <p:cond delay="0"/>
                                          </p:stCondLst>
                                        </p:cTn>
                                        <p:tgtEl>
                                          <p:spTgt spid="20">
                                            <p:txEl>
                                              <p:pRg st="5" end="5"/>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
                                            <p:txEl>
                                              <p:pRg st="5" end="5"/>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
                                            <p:txEl>
                                              <p:pRg st="5" end="5"/>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
                                            <p:txEl>
                                              <p:pRg st="5" end="5"/>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
                                            <p:txEl>
                                              <p:pRg st="5" end="5"/>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0">
                                            <p:txEl>
                                              <p:pRg st="5" end="5"/>
                                            </p:txEl>
                                          </p:spTgt>
                                        </p:tgtEl>
                                      </p:cBhvr>
                                      <p:to x="100000" y="60000"/>
                                    </p:animScale>
                                    <p:animScale>
                                      <p:cBhvr>
                                        <p:cTn id="46" dur="166" decel="50000">
                                          <p:stCondLst>
                                            <p:cond delay="676"/>
                                          </p:stCondLst>
                                        </p:cTn>
                                        <p:tgtEl>
                                          <p:spTgt spid="20">
                                            <p:txEl>
                                              <p:pRg st="5" end="5"/>
                                            </p:txEl>
                                          </p:spTgt>
                                        </p:tgtEl>
                                      </p:cBhvr>
                                      <p:to x="100000" y="100000"/>
                                    </p:animScale>
                                    <p:animScale>
                                      <p:cBhvr>
                                        <p:cTn id="47" dur="26">
                                          <p:stCondLst>
                                            <p:cond delay="1312"/>
                                          </p:stCondLst>
                                        </p:cTn>
                                        <p:tgtEl>
                                          <p:spTgt spid="20">
                                            <p:txEl>
                                              <p:pRg st="5" end="5"/>
                                            </p:txEl>
                                          </p:spTgt>
                                        </p:tgtEl>
                                      </p:cBhvr>
                                      <p:to x="100000" y="80000"/>
                                    </p:animScale>
                                    <p:animScale>
                                      <p:cBhvr>
                                        <p:cTn id="48" dur="166" decel="50000">
                                          <p:stCondLst>
                                            <p:cond delay="1338"/>
                                          </p:stCondLst>
                                        </p:cTn>
                                        <p:tgtEl>
                                          <p:spTgt spid="20">
                                            <p:txEl>
                                              <p:pRg st="5" end="5"/>
                                            </p:txEl>
                                          </p:spTgt>
                                        </p:tgtEl>
                                      </p:cBhvr>
                                      <p:to x="100000" y="100000"/>
                                    </p:animScale>
                                    <p:animScale>
                                      <p:cBhvr>
                                        <p:cTn id="49" dur="26">
                                          <p:stCondLst>
                                            <p:cond delay="1642"/>
                                          </p:stCondLst>
                                        </p:cTn>
                                        <p:tgtEl>
                                          <p:spTgt spid="20">
                                            <p:txEl>
                                              <p:pRg st="5" end="5"/>
                                            </p:txEl>
                                          </p:spTgt>
                                        </p:tgtEl>
                                      </p:cBhvr>
                                      <p:to x="100000" y="90000"/>
                                    </p:animScale>
                                    <p:animScale>
                                      <p:cBhvr>
                                        <p:cTn id="50" dur="166" decel="50000">
                                          <p:stCondLst>
                                            <p:cond delay="1668"/>
                                          </p:stCondLst>
                                        </p:cTn>
                                        <p:tgtEl>
                                          <p:spTgt spid="20">
                                            <p:txEl>
                                              <p:pRg st="5" end="5"/>
                                            </p:txEl>
                                          </p:spTgt>
                                        </p:tgtEl>
                                      </p:cBhvr>
                                      <p:to x="100000" y="100000"/>
                                    </p:animScale>
                                    <p:animScale>
                                      <p:cBhvr>
                                        <p:cTn id="51" dur="26">
                                          <p:stCondLst>
                                            <p:cond delay="1808"/>
                                          </p:stCondLst>
                                        </p:cTn>
                                        <p:tgtEl>
                                          <p:spTgt spid="20">
                                            <p:txEl>
                                              <p:pRg st="5" end="5"/>
                                            </p:txEl>
                                          </p:spTgt>
                                        </p:tgtEl>
                                      </p:cBhvr>
                                      <p:to x="100000" y="95000"/>
                                    </p:animScale>
                                    <p:animScale>
                                      <p:cBhvr>
                                        <p:cTn id="52" dur="166" decel="50000">
                                          <p:stCondLst>
                                            <p:cond delay="1834"/>
                                          </p:stCondLst>
                                        </p:cTn>
                                        <p:tgtEl>
                                          <p:spTgt spid="20">
                                            <p:txEl>
                                              <p:pRg st="5" end="5"/>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0">
                                            <p:txEl>
                                              <p:pRg st="6" end="6"/>
                                            </p:txEl>
                                          </p:spTgt>
                                        </p:tgtEl>
                                        <p:attrNameLst>
                                          <p:attrName>style.visibility</p:attrName>
                                        </p:attrNameLst>
                                      </p:cBhvr>
                                      <p:to>
                                        <p:strVal val="visible"/>
                                      </p:to>
                                    </p:set>
                                    <p:animEffect transition="in" filter="wipe(down)">
                                      <p:cBhvr>
                                        <p:cTn id="55" dur="580">
                                          <p:stCondLst>
                                            <p:cond delay="0"/>
                                          </p:stCondLst>
                                        </p:cTn>
                                        <p:tgtEl>
                                          <p:spTgt spid="20">
                                            <p:txEl>
                                              <p:pRg st="6" end="6"/>
                                            </p:txEl>
                                          </p:spTgt>
                                        </p:tgtEl>
                                      </p:cBhvr>
                                    </p:animEffect>
                                    <p:anim calcmode="lin" valueType="num">
                                      <p:cBhvr>
                                        <p:cTn id="56" dur="1822" tmFilter="0,0; 0.14,0.36; 0.43,0.73; 0.71,0.91; 1.0,1.0">
                                          <p:stCondLst>
                                            <p:cond delay="0"/>
                                          </p:stCondLst>
                                        </p:cTn>
                                        <p:tgtEl>
                                          <p:spTgt spid="20">
                                            <p:txEl>
                                              <p:pRg st="6" end="6"/>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0">
                                            <p:txEl>
                                              <p:pRg st="6" end="6"/>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0">
                                            <p:txEl>
                                              <p:pRg st="6" end="6"/>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0">
                                            <p:txEl>
                                              <p:pRg st="6" end="6"/>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0">
                                            <p:txEl>
                                              <p:pRg st="6" end="6"/>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20">
                                            <p:txEl>
                                              <p:pRg st="6" end="6"/>
                                            </p:txEl>
                                          </p:spTgt>
                                        </p:tgtEl>
                                      </p:cBhvr>
                                      <p:to x="100000" y="60000"/>
                                    </p:animScale>
                                    <p:animScale>
                                      <p:cBhvr>
                                        <p:cTn id="62" dur="166" decel="50000">
                                          <p:stCondLst>
                                            <p:cond delay="676"/>
                                          </p:stCondLst>
                                        </p:cTn>
                                        <p:tgtEl>
                                          <p:spTgt spid="20">
                                            <p:txEl>
                                              <p:pRg st="6" end="6"/>
                                            </p:txEl>
                                          </p:spTgt>
                                        </p:tgtEl>
                                      </p:cBhvr>
                                      <p:to x="100000" y="100000"/>
                                    </p:animScale>
                                    <p:animScale>
                                      <p:cBhvr>
                                        <p:cTn id="63" dur="26">
                                          <p:stCondLst>
                                            <p:cond delay="1312"/>
                                          </p:stCondLst>
                                        </p:cTn>
                                        <p:tgtEl>
                                          <p:spTgt spid="20">
                                            <p:txEl>
                                              <p:pRg st="6" end="6"/>
                                            </p:txEl>
                                          </p:spTgt>
                                        </p:tgtEl>
                                      </p:cBhvr>
                                      <p:to x="100000" y="80000"/>
                                    </p:animScale>
                                    <p:animScale>
                                      <p:cBhvr>
                                        <p:cTn id="64" dur="166" decel="50000">
                                          <p:stCondLst>
                                            <p:cond delay="1338"/>
                                          </p:stCondLst>
                                        </p:cTn>
                                        <p:tgtEl>
                                          <p:spTgt spid="20">
                                            <p:txEl>
                                              <p:pRg st="6" end="6"/>
                                            </p:txEl>
                                          </p:spTgt>
                                        </p:tgtEl>
                                      </p:cBhvr>
                                      <p:to x="100000" y="100000"/>
                                    </p:animScale>
                                    <p:animScale>
                                      <p:cBhvr>
                                        <p:cTn id="65" dur="26">
                                          <p:stCondLst>
                                            <p:cond delay="1642"/>
                                          </p:stCondLst>
                                        </p:cTn>
                                        <p:tgtEl>
                                          <p:spTgt spid="20">
                                            <p:txEl>
                                              <p:pRg st="6" end="6"/>
                                            </p:txEl>
                                          </p:spTgt>
                                        </p:tgtEl>
                                      </p:cBhvr>
                                      <p:to x="100000" y="90000"/>
                                    </p:animScale>
                                    <p:animScale>
                                      <p:cBhvr>
                                        <p:cTn id="66" dur="166" decel="50000">
                                          <p:stCondLst>
                                            <p:cond delay="1668"/>
                                          </p:stCondLst>
                                        </p:cTn>
                                        <p:tgtEl>
                                          <p:spTgt spid="20">
                                            <p:txEl>
                                              <p:pRg st="6" end="6"/>
                                            </p:txEl>
                                          </p:spTgt>
                                        </p:tgtEl>
                                      </p:cBhvr>
                                      <p:to x="100000" y="100000"/>
                                    </p:animScale>
                                    <p:animScale>
                                      <p:cBhvr>
                                        <p:cTn id="67" dur="26">
                                          <p:stCondLst>
                                            <p:cond delay="1808"/>
                                          </p:stCondLst>
                                        </p:cTn>
                                        <p:tgtEl>
                                          <p:spTgt spid="20">
                                            <p:txEl>
                                              <p:pRg st="6" end="6"/>
                                            </p:txEl>
                                          </p:spTgt>
                                        </p:tgtEl>
                                      </p:cBhvr>
                                      <p:to x="100000" y="95000"/>
                                    </p:animScale>
                                    <p:animScale>
                                      <p:cBhvr>
                                        <p:cTn id="68" dur="166" decel="50000">
                                          <p:stCondLst>
                                            <p:cond delay="1834"/>
                                          </p:stCondLst>
                                        </p:cTn>
                                        <p:tgtEl>
                                          <p:spTgt spid="20">
                                            <p:txEl>
                                              <p:pRg st="6" end="6"/>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0">
                                            <p:txEl>
                                              <p:pRg st="7" end="7"/>
                                            </p:txEl>
                                          </p:spTgt>
                                        </p:tgtEl>
                                        <p:attrNameLst>
                                          <p:attrName>style.visibility</p:attrName>
                                        </p:attrNameLst>
                                      </p:cBhvr>
                                      <p:to>
                                        <p:strVal val="visible"/>
                                      </p:to>
                                    </p:set>
                                    <p:animEffect transition="in" filter="wipe(down)">
                                      <p:cBhvr>
                                        <p:cTn id="71" dur="580">
                                          <p:stCondLst>
                                            <p:cond delay="0"/>
                                          </p:stCondLst>
                                        </p:cTn>
                                        <p:tgtEl>
                                          <p:spTgt spid="20">
                                            <p:txEl>
                                              <p:pRg st="7" end="7"/>
                                            </p:txEl>
                                          </p:spTgt>
                                        </p:tgtEl>
                                      </p:cBhvr>
                                    </p:animEffect>
                                    <p:anim calcmode="lin" valueType="num">
                                      <p:cBhvr>
                                        <p:cTn id="72" dur="1822" tmFilter="0,0; 0.14,0.36; 0.43,0.73; 0.71,0.91; 1.0,1.0">
                                          <p:stCondLst>
                                            <p:cond delay="0"/>
                                          </p:stCondLst>
                                        </p:cTn>
                                        <p:tgtEl>
                                          <p:spTgt spid="20">
                                            <p:txEl>
                                              <p:pRg st="7" end="7"/>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0">
                                            <p:txEl>
                                              <p:pRg st="7" end="7"/>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0">
                                            <p:txEl>
                                              <p:pRg st="7" end="7"/>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0">
                                            <p:txEl>
                                              <p:pRg st="7" end="7"/>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0">
                                            <p:txEl>
                                              <p:pRg st="7" end="7"/>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20">
                                            <p:txEl>
                                              <p:pRg st="7" end="7"/>
                                            </p:txEl>
                                          </p:spTgt>
                                        </p:tgtEl>
                                      </p:cBhvr>
                                      <p:to x="100000" y="60000"/>
                                    </p:animScale>
                                    <p:animScale>
                                      <p:cBhvr>
                                        <p:cTn id="78" dur="166" decel="50000">
                                          <p:stCondLst>
                                            <p:cond delay="676"/>
                                          </p:stCondLst>
                                        </p:cTn>
                                        <p:tgtEl>
                                          <p:spTgt spid="20">
                                            <p:txEl>
                                              <p:pRg st="7" end="7"/>
                                            </p:txEl>
                                          </p:spTgt>
                                        </p:tgtEl>
                                      </p:cBhvr>
                                      <p:to x="100000" y="100000"/>
                                    </p:animScale>
                                    <p:animScale>
                                      <p:cBhvr>
                                        <p:cTn id="79" dur="26">
                                          <p:stCondLst>
                                            <p:cond delay="1312"/>
                                          </p:stCondLst>
                                        </p:cTn>
                                        <p:tgtEl>
                                          <p:spTgt spid="20">
                                            <p:txEl>
                                              <p:pRg st="7" end="7"/>
                                            </p:txEl>
                                          </p:spTgt>
                                        </p:tgtEl>
                                      </p:cBhvr>
                                      <p:to x="100000" y="80000"/>
                                    </p:animScale>
                                    <p:animScale>
                                      <p:cBhvr>
                                        <p:cTn id="80" dur="166" decel="50000">
                                          <p:stCondLst>
                                            <p:cond delay="1338"/>
                                          </p:stCondLst>
                                        </p:cTn>
                                        <p:tgtEl>
                                          <p:spTgt spid="20">
                                            <p:txEl>
                                              <p:pRg st="7" end="7"/>
                                            </p:txEl>
                                          </p:spTgt>
                                        </p:tgtEl>
                                      </p:cBhvr>
                                      <p:to x="100000" y="100000"/>
                                    </p:animScale>
                                    <p:animScale>
                                      <p:cBhvr>
                                        <p:cTn id="81" dur="26">
                                          <p:stCondLst>
                                            <p:cond delay="1642"/>
                                          </p:stCondLst>
                                        </p:cTn>
                                        <p:tgtEl>
                                          <p:spTgt spid="20">
                                            <p:txEl>
                                              <p:pRg st="7" end="7"/>
                                            </p:txEl>
                                          </p:spTgt>
                                        </p:tgtEl>
                                      </p:cBhvr>
                                      <p:to x="100000" y="90000"/>
                                    </p:animScale>
                                    <p:animScale>
                                      <p:cBhvr>
                                        <p:cTn id="82" dur="166" decel="50000">
                                          <p:stCondLst>
                                            <p:cond delay="1668"/>
                                          </p:stCondLst>
                                        </p:cTn>
                                        <p:tgtEl>
                                          <p:spTgt spid="20">
                                            <p:txEl>
                                              <p:pRg st="7" end="7"/>
                                            </p:txEl>
                                          </p:spTgt>
                                        </p:tgtEl>
                                      </p:cBhvr>
                                      <p:to x="100000" y="100000"/>
                                    </p:animScale>
                                    <p:animScale>
                                      <p:cBhvr>
                                        <p:cTn id="83" dur="26">
                                          <p:stCondLst>
                                            <p:cond delay="1808"/>
                                          </p:stCondLst>
                                        </p:cTn>
                                        <p:tgtEl>
                                          <p:spTgt spid="20">
                                            <p:txEl>
                                              <p:pRg st="7" end="7"/>
                                            </p:txEl>
                                          </p:spTgt>
                                        </p:tgtEl>
                                      </p:cBhvr>
                                      <p:to x="100000" y="95000"/>
                                    </p:animScale>
                                    <p:animScale>
                                      <p:cBhvr>
                                        <p:cTn id="84" dur="166" decel="50000">
                                          <p:stCondLst>
                                            <p:cond delay="1834"/>
                                          </p:stCondLst>
                                        </p:cTn>
                                        <p:tgtEl>
                                          <p:spTgt spid="20">
                                            <p:txEl>
                                              <p:pRg st="7" end="7"/>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20">
                                            <p:txEl>
                                              <p:pRg st="8" end="8"/>
                                            </p:txEl>
                                          </p:spTgt>
                                        </p:tgtEl>
                                        <p:attrNameLst>
                                          <p:attrName>style.visibility</p:attrName>
                                        </p:attrNameLst>
                                      </p:cBhvr>
                                      <p:to>
                                        <p:strVal val="visible"/>
                                      </p:to>
                                    </p:set>
                                    <p:animEffect transition="in" filter="wipe(down)">
                                      <p:cBhvr>
                                        <p:cTn id="87" dur="580">
                                          <p:stCondLst>
                                            <p:cond delay="0"/>
                                          </p:stCondLst>
                                        </p:cTn>
                                        <p:tgtEl>
                                          <p:spTgt spid="20">
                                            <p:txEl>
                                              <p:pRg st="8" end="8"/>
                                            </p:txEl>
                                          </p:spTgt>
                                        </p:tgtEl>
                                      </p:cBhvr>
                                    </p:animEffect>
                                    <p:anim calcmode="lin" valueType="num">
                                      <p:cBhvr>
                                        <p:cTn id="88" dur="1822" tmFilter="0,0; 0.14,0.36; 0.43,0.73; 0.71,0.91; 1.0,1.0">
                                          <p:stCondLst>
                                            <p:cond delay="0"/>
                                          </p:stCondLst>
                                        </p:cTn>
                                        <p:tgtEl>
                                          <p:spTgt spid="20">
                                            <p:txEl>
                                              <p:pRg st="8" end="8"/>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0">
                                            <p:txEl>
                                              <p:pRg st="8" end="8"/>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0">
                                            <p:txEl>
                                              <p:pRg st="8" end="8"/>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0">
                                            <p:txEl>
                                              <p:pRg st="8" end="8"/>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0">
                                            <p:txEl>
                                              <p:pRg st="8" end="8"/>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20">
                                            <p:txEl>
                                              <p:pRg st="8" end="8"/>
                                            </p:txEl>
                                          </p:spTgt>
                                        </p:tgtEl>
                                      </p:cBhvr>
                                      <p:to x="100000" y="60000"/>
                                    </p:animScale>
                                    <p:animScale>
                                      <p:cBhvr>
                                        <p:cTn id="94" dur="166" decel="50000">
                                          <p:stCondLst>
                                            <p:cond delay="676"/>
                                          </p:stCondLst>
                                        </p:cTn>
                                        <p:tgtEl>
                                          <p:spTgt spid="20">
                                            <p:txEl>
                                              <p:pRg st="8" end="8"/>
                                            </p:txEl>
                                          </p:spTgt>
                                        </p:tgtEl>
                                      </p:cBhvr>
                                      <p:to x="100000" y="100000"/>
                                    </p:animScale>
                                    <p:animScale>
                                      <p:cBhvr>
                                        <p:cTn id="95" dur="26">
                                          <p:stCondLst>
                                            <p:cond delay="1312"/>
                                          </p:stCondLst>
                                        </p:cTn>
                                        <p:tgtEl>
                                          <p:spTgt spid="20">
                                            <p:txEl>
                                              <p:pRg st="8" end="8"/>
                                            </p:txEl>
                                          </p:spTgt>
                                        </p:tgtEl>
                                      </p:cBhvr>
                                      <p:to x="100000" y="80000"/>
                                    </p:animScale>
                                    <p:animScale>
                                      <p:cBhvr>
                                        <p:cTn id="96" dur="166" decel="50000">
                                          <p:stCondLst>
                                            <p:cond delay="1338"/>
                                          </p:stCondLst>
                                        </p:cTn>
                                        <p:tgtEl>
                                          <p:spTgt spid="20">
                                            <p:txEl>
                                              <p:pRg st="8" end="8"/>
                                            </p:txEl>
                                          </p:spTgt>
                                        </p:tgtEl>
                                      </p:cBhvr>
                                      <p:to x="100000" y="100000"/>
                                    </p:animScale>
                                    <p:animScale>
                                      <p:cBhvr>
                                        <p:cTn id="97" dur="26">
                                          <p:stCondLst>
                                            <p:cond delay="1642"/>
                                          </p:stCondLst>
                                        </p:cTn>
                                        <p:tgtEl>
                                          <p:spTgt spid="20">
                                            <p:txEl>
                                              <p:pRg st="8" end="8"/>
                                            </p:txEl>
                                          </p:spTgt>
                                        </p:tgtEl>
                                      </p:cBhvr>
                                      <p:to x="100000" y="90000"/>
                                    </p:animScale>
                                    <p:animScale>
                                      <p:cBhvr>
                                        <p:cTn id="98" dur="166" decel="50000">
                                          <p:stCondLst>
                                            <p:cond delay="1668"/>
                                          </p:stCondLst>
                                        </p:cTn>
                                        <p:tgtEl>
                                          <p:spTgt spid="20">
                                            <p:txEl>
                                              <p:pRg st="8" end="8"/>
                                            </p:txEl>
                                          </p:spTgt>
                                        </p:tgtEl>
                                      </p:cBhvr>
                                      <p:to x="100000" y="100000"/>
                                    </p:animScale>
                                    <p:animScale>
                                      <p:cBhvr>
                                        <p:cTn id="99" dur="26">
                                          <p:stCondLst>
                                            <p:cond delay="1808"/>
                                          </p:stCondLst>
                                        </p:cTn>
                                        <p:tgtEl>
                                          <p:spTgt spid="20">
                                            <p:txEl>
                                              <p:pRg st="8" end="8"/>
                                            </p:txEl>
                                          </p:spTgt>
                                        </p:tgtEl>
                                      </p:cBhvr>
                                      <p:to x="100000" y="95000"/>
                                    </p:animScale>
                                    <p:animScale>
                                      <p:cBhvr>
                                        <p:cTn id="100" dur="166" decel="50000">
                                          <p:stCondLst>
                                            <p:cond delay="1834"/>
                                          </p:stCondLst>
                                        </p:cTn>
                                        <p:tgtEl>
                                          <p:spTgt spid="20">
                                            <p:txEl>
                                              <p:pRg st="8" end="8"/>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0">
                                            <p:txEl>
                                              <p:pRg st="9" end="9"/>
                                            </p:txEl>
                                          </p:spTgt>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0">
                                            <p:txEl>
                                              <p:pRg st="10" end="10"/>
                                            </p:txEl>
                                          </p:spTgt>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366856"/>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Example 2-3-2</a:t>
                </a:r>
              </a:p>
              <a:p>
                <a:pPr marL="342900" marR="0" lvl="0" indent="-342900" rtl="0">
                  <a:lnSpc>
                    <a:spcPct val="107000"/>
                  </a:lnSpc>
                  <a:spcBef>
                    <a:spcPts val="0"/>
                  </a:spcBef>
                  <a:spcAft>
                    <a:spcPts val="0"/>
                  </a:spcAft>
                  <a:buClr>
                    <a:srgbClr val="355969"/>
                  </a:buClr>
                  <a:buSzPts val="1100"/>
                  <a:buFont typeface="Times New Roman" panose="02020603050405020304" pitchFamily="18" charset="0"/>
                  <a:buChar char="►"/>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Calculate the present value of an ordinary annuity of BD200 paid 4 times a year for 6 years if the nominal rate is 4% annually.</a:t>
                </a:r>
                <a:endPar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rtl="0">
                  <a:lnSpc>
                    <a:spcPct val="107000"/>
                  </a:lnSpc>
                  <a:spcBef>
                    <a:spcPts val="0"/>
                  </a:spcBef>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sz="2000" b="1" u="sng"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Answer: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226695" marR="0" algn="l" rtl="0">
                  <a:lnSpc>
                    <a:spcPct val="130000"/>
                  </a:lnSpc>
                  <a:spcBef>
                    <a:spcPts val="0"/>
                  </a:spcBef>
                  <a:spcAft>
                    <a:spcPts val="0"/>
                  </a:spcAft>
                </a:pPr>
                <a:r>
                  <a:rPr lang="en-US" sz="2000" b="1"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𝐏𝐕</m:t>
                        </m:r>
                      </m:e>
                      <m:sub>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b>
                    </m:sSub>
                  </m:oMath>
                </a14:m>
                <a:r>
                  <a:rPr lang="en-US" sz="20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𝐏𝐌𝐓</m:t>
                    </m:r>
                    <m:r>
                      <a:rPr lang="en-US" sz="20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20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sz="20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p>
                        </m:sSup>
                      </m:num>
                      <m:den>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den>
                    </m:f>
                  </m:oMath>
                </a14:m>
                <a:r>
                  <a:rPr lang="en-US" sz="20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a:t>
                </a:r>
                <a14:m>
                  <m:oMath xmlns:m="http://schemas.openxmlformats.org/officeDocument/2006/math">
                    <m:r>
                      <a:rPr lang="en-US" sz="20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226695" marR="0" algn="l" rtl="0">
                  <a:lnSpc>
                    <a:spcPct val="13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200 x</a:t>
                </a:r>
                <a14:m>
                  <m:oMath xmlns:m="http://schemas.openxmlformats.org/officeDocument/2006/math">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24</m:t>
                            </m:r>
                          </m:sup>
                        </m:sSup>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n-US" sz="20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a:t>
                </a:r>
                <a14:m>
                  <m:oMath xmlns:m="http://schemas.openxmlformats.org/officeDocument/2006/math">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 200 x</a:t>
                </a:r>
                <a14:m>
                  <m:oMath xmlns:m="http://schemas.openxmlformats.org/officeDocument/2006/math">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787566</m:t>
                        </m:r>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01</m:t>
                        </m:r>
                      </m:den>
                    </m:f>
                  </m:oMath>
                </a14:m>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226695" marR="0" algn="l" rtl="0">
                  <a:lnSpc>
                    <a:spcPct val="13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0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200 x </a:t>
                </a:r>
                <a:r>
                  <a:rPr lang="en-US" sz="20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21.24339 =</a:t>
                </a:r>
                <a:r>
                  <a:rPr lang="en-US" sz="20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BD 4248.678</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226695" marR="0" algn="l" rtl="0">
                  <a:lnSpc>
                    <a:spcPct val="13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800"/>
                  </a:spcAft>
                </a:pPr>
                <a:r>
                  <a:rPr lang="en-US" sz="1800" b="1" dirty="0">
                    <a:solidFill>
                      <a:schemeClr val="tx1"/>
                    </a:solidFill>
                    <a:effectLst/>
                    <a:latin typeface="Cambria Math" panose="02040503050406030204" pitchFamily="18" charset="0"/>
                    <a:ea typeface="Calibri" panose="020F0502020204030204" pitchFamily="34" charset="0"/>
                    <a:cs typeface="Arial" panose="020B0604020202020204" pitchFamily="34" charset="0"/>
                  </a:rPr>
                  <a:t>OR</a:t>
                </a:r>
                <a:r>
                  <a:rPr lang="en-US" sz="1800" b="1"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 by using interest table = </a:t>
                </a:r>
                <a:r>
                  <a:rPr lang="en-US" sz="1800"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200 x </a:t>
                </a:r>
                <a:r>
                  <a:rPr lang="en-US" sz="1800" dirty="0">
                    <a:solidFill>
                      <a:srgbClr val="0000FF"/>
                    </a:solidFill>
                    <a:effectLst/>
                    <a:latin typeface="Cambria Math" panose="02040503050406030204" pitchFamily="18" charset="0"/>
                    <a:ea typeface="Calibri" panose="020F0502020204030204" pitchFamily="34" charset="0"/>
                    <a:cs typeface="Arial" panose="020B0604020202020204" pitchFamily="34" charset="0"/>
                  </a:rPr>
                  <a:t>21.24339 </a:t>
                </a:r>
                <a:r>
                  <a:rPr lang="en-US" sz="1800"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BD 4248.678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lvl="0"/>
                <a:endParaRPr lang="en-US" dirty="0">
                  <a:solidFill>
                    <a:srgbClr val="002060"/>
                  </a:solidFill>
                </a:endParaRPr>
              </a:p>
            </p:txBody>
          </p:sp>
        </mc:Choice>
        <mc:Fallback xmlns="">
          <p:sp>
            <p:nvSpPr>
              <p:cNvPr id="20" name="مستطيل مستدير الزوايا 15">
                <a:extLst>
                  <a:ext uri="{FF2B5EF4-FFF2-40B4-BE49-F238E27FC236}">
                    <a16:creationId xmlns:a16="http://schemas.microsoft.com/office/drawing/2014/main" id="{C7CA628E-402E-4ECD-83CD-2C5BD377C6C5}"/>
                  </a:ext>
                </a:extLst>
              </p:cNvPr>
              <p:cNvSpPr>
                <a:spLocks noRot="1" noChangeAspect="1" noMove="1" noResize="1" noEditPoints="1" noAdjustHandles="1" noChangeArrowheads="1" noChangeShapeType="1" noTextEdit="1"/>
              </p:cNvSpPr>
              <p:nvPr/>
            </p:nvSpPr>
            <p:spPr>
              <a:xfrm>
                <a:off x="179819" y="998889"/>
                <a:ext cx="9576424" cy="5366856"/>
              </a:xfrm>
              <a:prstGeom prst="roundRect">
                <a:avLst>
                  <a:gd name="adj" fmla="val 1416"/>
                </a:avLst>
              </a:prstGeom>
              <a:blipFill>
                <a:blip r:embed="rId2"/>
                <a:stretch>
                  <a:fillRect l="-382"/>
                </a:stretch>
              </a:blipFill>
              <a:ln>
                <a:noFill/>
              </a:ln>
            </p:spPr>
            <p:txBody>
              <a:bodyPr/>
              <a:lstStyle/>
              <a:p>
                <a:r>
                  <a:rPr lang="en-US">
                    <a:noFill/>
                  </a:rPr>
                  <a:t> </a:t>
                </a:r>
              </a:p>
            </p:txBody>
          </p:sp>
        </mc:Fallback>
      </mc:AlternateContent>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3"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4"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384938" y="277159"/>
            <a:ext cx="9422124"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calculation of the future and present value of annuities.</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4"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5" name="Text Box 4">
            <a:extLst>
              <a:ext uri="{FF2B5EF4-FFF2-40B4-BE49-F238E27FC236}">
                <a16:creationId xmlns="" xmlns:a16="http://schemas.microsoft.com/office/drawing/2014/main" id="{62C1BAB4-7D26-9570-B453-B529337E01AC}"/>
              </a:ext>
            </a:extLst>
          </p:cNvPr>
          <p:cNvSpPr txBox="1">
            <a:spLocks noChangeArrowheads="1" noChangeShapeType="1" noTextEdit="1"/>
          </p:cNvSpPr>
          <p:nvPr/>
        </p:nvSpPr>
        <p:spPr bwMode="auto">
          <a:xfrm>
            <a:off x="260988" y="1156498"/>
            <a:ext cx="2247900"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342900" marR="0" lvl="0" indent="-342900" algn="ctr" rtl="0">
              <a:spcBef>
                <a:spcPts val="0"/>
              </a:spcBef>
              <a:spcAft>
                <a:spcPts val="0"/>
              </a:spcAft>
              <a:buClr>
                <a:srgbClr val="FF0000"/>
              </a:buClr>
              <a:buFont typeface="Arial Black" panose="020B0A04020102020204" pitchFamily="34" charset="0"/>
              <a:buAutoNum type="alphaUcPeriod"/>
            </a:pPr>
            <a:r>
              <a:rPr lang="en-US" sz="12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Ordinary Annuities</a:t>
            </a:r>
            <a:endParaRPr lang="en-US" sz="12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 xmlns:a16="http://schemas.microsoft.com/office/drawing/2014/main" id="{DC8A3EEE-B40B-9FF6-36CD-2DBB3ED7B5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86970" y="2211019"/>
            <a:ext cx="3452558" cy="4033306"/>
          </a:xfrm>
          <a:prstGeom prst="rect">
            <a:avLst/>
          </a:prstGeom>
          <a:noFill/>
          <a:ln>
            <a:noFill/>
          </a:ln>
        </p:spPr>
      </p:pic>
    </p:spTree>
    <p:extLst>
      <p:ext uri="{BB962C8B-B14F-4D97-AF65-F5344CB8AC3E}">
        <p14:creationId xmlns:p14="http://schemas.microsoft.com/office/powerpoint/2010/main" val="425929359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xEl>
                                              <p:pRg st="10" end="10"/>
                                            </p:txEl>
                                          </p:spTgt>
                                        </p:tgtEl>
                                        <p:attrNameLst>
                                          <p:attrName>style.visibility</p:attrName>
                                        </p:attrNameLst>
                                      </p:cBhvr>
                                      <p:to>
                                        <p:strVal val="visible"/>
                                      </p:to>
                                    </p:set>
                                    <p:animEffect transition="in" filter="fade">
                                      <p:cBhvr>
                                        <p:cTn id="19" dur="1000"/>
                                        <p:tgtEl>
                                          <p:spTgt spid="20">
                                            <p:txEl>
                                              <p:pRg st="10" end="10"/>
                                            </p:txEl>
                                          </p:spTgt>
                                        </p:tgtEl>
                                      </p:cBhvr>
                                    </p:animEffect>
                                    <p:anim calcmode="lin" valueType="num">
                                      <p:cBhvr>
                                        <p:cTn id="20" dur="1000" fill="hold"/>
                                        <p:tgtEl>
                                          <p:spTgt spid="20">
                                            <p:txEl>
                                              <p:pRg st="10" end="10"/>
                                            </p:txEl>
                                          </p:spTgt>
                                        </p:tgtEl>
                                        <p:attrNameLst>
                                          <p:attrName>ppt_x</p:attrName>
                                        </p:attrNameLst>
                                      </p:cBhvr>
                                      <p:tavLst>
                                        <p:tav tm="0">
                                          <p:val>
                                            <p:strVal val="#ppt_x"/>
                                          </p:val>
                                        </p:tav>
                                        <p:tav tm="100000">
                                          <p:val>
                                            <p:strVal val="#ppt_x"/>
                                          </p:val>
                                        </p:tav>
                                      </p:tavLst>
                                    </p:anim>
                                    <p:anim calcmode="lin" valueType="num">
                                      <p:cBhvr>
                                        <p:cTn id="21" dur="1000" fill="hold"/>
                                        <p:tgtEl>
                                          <p:spTgt spid="2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366856"/>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Example 2-3-1</a:t>
                </a:r>
              </a:p>
              <a:p>
                <a:pPr marL="342900" marR="0" lvl="0" indent="-342900" rtl="0">
                  <a:lnSpc>
                    <a:spcPct val="107000"/>
                  </a:lnSpc>
                  <a:spcBef>
                    <a:spcPts val="0"/>
                  </a:spcBef>
                  <a:spcAft>
                    <a:spcPts val="0"/>
                  </a:spcAft>
                  <a:buClr>
                    <a:srgbClr val="355969"/>
                  </a:buClr>
                  <a:buSzPts val="1100"/>
                  <a:buFont typeface="Times New Roman" panose="02020603050405020304" pitchFamily="18" charset="0"/>
                  <a:buChar char="►"/>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Calculate the future value and interest of an ordinary annuity of BD500 paid 2 times a year for 5 years if the nominal rate is 6% annually, Compounded  interest semiannual.</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rtl="0">
                  <a:lnSpc>
                    <a:spcPct val="107000"/>
                  </a:lnSpc>
                  <a:spcBef>
                    <a:spcPts val="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800" b="1" u="sng"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Answer: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sz="18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No. of annuities ( n ) </a:t>
                </a:r>
                <a:r>
                  <a:rPr lang="en-US" sz="18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5 × 2 = 10</a:t>
                </a:r>
                <a:r>
                  <a:rPr lang="en-US" sz="1800" dirty="0">
                    <a:effectLst/>
                    <a:latin typeface="Cambria Math" panose="020405030504060302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sz="18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Partial rate (</a:t>
                </a:r>
                <a:r>
                  <a:rPr lang="en-US" sz="1800" dirty="0" err="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i</a:t>
                </a:r>
                <a:r>
                  <a:rPr lang="en-US" sz="18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a:t>
                </a:r>
                <a:r>
                  <a:rPr lang="en-US" sz="1800" dirty="0">
                    <a:effectLst/>
                    <a:latin typeface="Cambria Math" panose="02040503050406030204" pitchFamily="18" charset="0"/>
                    <a:ea typeface="Calibri" panose="020F0502020204030204" pitchFamily="34" charset="0"/>
                    <a:cs typeface="Times New Roman" panose="02020603050405020304" pitchFamily="18" charset="0"/>
                  </a:rPr>
                  <a:t>            </a:t>
                </a:r>
                <a:r>
                  <a:rPr lang="en-US" sz="18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6% ÷ 2 = 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76200" marR="0" algn="l" rtl="0">
                  <a:lnSpc>
                    <a:spcPct val="130000"/>
                  </a:lnSpc>
                  <a:spcBef>
                    <a:spcPts val="0"/>
                  </a:spcBef>
                  <a:spcAft>
                    <a:spcPts val="0"/>
                  </a:spcAft>
                </a:pPr>
                <a14:m>
                  <m:oMath xmlns:m="http://schemas.openxmlformats.org/officeDocument/2006/math">
                    <m:sSub>
                      <m:sSubPr>
                        <m:ctrlP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𝐅𝐕</m:t>
                        </m:r>
                      </m:e>
                      <m:sub>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b>
                    </m:sSub>
                  </m:oMath>
                </a14:m>
                <a:r>
                  <a:rPr lang="en-US" sz="18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𝐏𝐌𝐓</m:t>
                    </m:r>
                    <m:r>
                      <a:rPr lang="en-US" sz="18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8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sz="18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p>
                        </m:sSup>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den>
                    </m:f>
                  </m:oMath>
                </a14:m>
                <a:r>
                  <a:rPr lang="en-US" sz="18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sz="1800" b="1" dirty="0">
                    <a:effectLst/>
                    <a:latin typeface="Cambria Math" panose="02040503050406030204" pitchFamily="18" charset="0"/>
                    <a:ea typeface="Calibri" panose="020F0502020204030204" pitchFamily="34" charset="0"/>
                    <a:cs typeface="Times New Roman" panose="02020603050405020304" pitchFamily="18" charset="0"/>
                  </a:rPr>
                  <a:t>                 </a:t>
                </a:r>
                <a:r>
                  <a:rPr lang="en-US" sz="18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n-US" sz="18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sz="18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500 x 11.46388     = BD 5731.940</a:t>
                </a:r>
                <a:endParaRPr lang="en-US" dirty="0">
                  <a:latin typeface="Calibri" panose="020F0502020204030204" pitchFamily="34" charset="0"/>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sz="1800" b="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OR </a:t>
                </a:r>
                <a:r>
                  <a:rPr lang="en-US" sz="18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by using interest table </a:t>
                </a:r>
                <a:r>
                  <a:rPr lang="en-US" sz="18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500 x </a:t>
                </a:r>
                <a:r>
                  <a:rPr lang="en-US" sz="18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11.46388 </a:t>
                </a:r>
                <a:r>
                  <a:rPr lang="en-US" sz="18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BD 5731.940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60045" marR="0" indent="-360045" algn="l" rtl="0">
                  <a:lnSpc>
                    <a:spcPct val="150000"/>
                  </a:lnSpc>
                  <a:spcBef>
                    <a:spcPts val="0"/>
                  </a:spcBef>
                  <a:spcAft>
                    <a:spcPts val="800"/>
                  </a:spcAft>
                </a:pPr>
                <a:r>
                  <a:rPr lang="en-US" sz="1800" b="1" dirty="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sz="18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2- CI =      </a:t>
                </a:r>
                <a14:m>
                  <m:oMath xmlns:m="http://schemas.openxmlformats.org/officeDocument/2006/math">
                    <m:sSub>
                      <m:sSubPr>
                        <m:ctrlP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𝐅𝐕</m:t>
                        </m:r>
                      </m:e>
                      <m:sub>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b>
                    </m:sSub>
                  </m:oMath>
                </a14:m>
                <a:r>
                  <a:rPr lang="en-US" sz="18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 (   PMT x 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60045" marR="0" indent="-89535" algn="l" rtl="0">
                  <a:lnSpc>
                    <a:spcPct val="150000"/>
                  </a:lnSpc>
                  <a:spcBef>
                    <a:spcPts val="0"/>
                  </a:spcBef>
                  <a:spcAft>
                    <a:spcPts val="800"/>
                  </a:spcAft>
                </a:pPr>
                <a:r>
                  <a:rPr lang="en-US" sz="1800"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 5394.680 -   (500     x 10) = BD 594.680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lvl="0"/>
                <a:endParaRPr lang="en-US" dirty="0">
                  <a:solidFill>
                    <a:srgbClr val="002060"/>
                  </a:solidFill>
                </a:endParaRPr>
              </a:p>
            </p:txBody>
          </p:sp>
        </mc:Choice>
        <mc:Fallback xmlns="">
          <p:sp>
            <p:nvSpPr>
              <p:cNvPr id="20" name="مستطيل مستدير الزوايا 15">
                <a:extLst>
                  <a:ext uri="{FF2B5EF4-FFF2-40B4-BE49-F238E27FC236}">
                    <a16:creationId xmlns:a16="http://schemas.microsoft.com/office/drawing/2014/main" id="{C7CA628E-402E-4ECD-83CD-2C5BD377C6C5}"/>
                  </a:ext>
                </a:extLst>
              </p:cNvPr>
              <p:cNvSpPr>
                <a:spLocks noRot="1" noChangeAspect="1" noMove="1" noResize="1" noEditPoints="1" noAdjustHandles="1" noChangeArrowheads="1" noChangeShapeType="1" noTextEdit="1"/>
              </p:cNvSpPr>
              <p:nvPr/>
            </p:nvSpPr>
            <p:spPr>
              <a:xfrm>
                <a:off x="179819" y="998889"/>
                <a:ext cx="9576424" cy="5366856"/>
              </a:xfrm>
              <a:prstGeom prst="roundRect">
                <a:avLst>
                  <a:gd name="adj" fmla="val 1416"/>
                </a:avLst>
              </a:prstGeom>
              <a:blipFill>
                <a:blip r:embed="rId2"/>
                <a:stretch>
                  <a:fillRect l="-382"/>
                </a:stretch>
              </a:blipFill>
              <a:ln>
                <a:noFill/>
              </a:ln>
            </p:spPr>
            <p:txBody>
              <a:bodyPr/>
              <a:lstStyle/>
              <a:p>
                <a:r>
                  <a:rPr lang="en-US">
                    <a:noFill/>
                  </a:rPr>
                  <a:t> </a:t>
                </a:r>
              </a:p>
            </p:txBody>
          </p:sp>
        </mc:Fallback>
      </mc:AlternateContent>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3"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4"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384938" y="277159"/>
            <a:ext cx="9422124"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calculation of the future and present value of annuities.</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4"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5" name="Text Box 4">
            <a:extLst>
              <a:ext uri="{FF2B5EF4-FFF2-40B4-BE49-F238E27FC236}">
                <a16:creationId xmlns="" xmlns:a16="http://schemas.microsoft.com/office/drawing/2014/main" id="{62C1BAB4-7D26-9570-B453-B529337E01AC}"/>
              </a:ext>
            </a:extLst>
          </p:cNvPr>
          <p:cNvSpPr txBox="1">
            <a:spLocks noChangeArrowheads="1" noChangeShapeType="1" noTextEdit="1"/>
          </p:cNvSpPr>
          <p:nvPr/>
        </p:nvSpPr>
        <p:spPr bwMode="auto">
          <a:xfrm>
            <a:off x="260988" y="1156498"/>
            <a:ext cx="2247900"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342900" marR="0" lvl="0" indent="-342900" algn="ctr" rtl="0">
              <a:spcBef>
                <a:spcPts val="0"/>
              </a:spcBef>
              <a:spcAft>
                <a:spcPts val="0"/>
              </a:spcAft>
              <a:buClr>
                <a:srgbClr val="FF0000"/>
              </a:buClr>
              <a:buFont typeface="Arial Black" panose="020B0A04020102020204" pitchFamily="34" charset="0"/>
              <a:buAutoNum type="alphaUcPeriod"/>
            </a:pPr>
            <a:r>
              <a:rPr lang="en-US" sz="12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Ordinary Annuities</a:t>
            </a:r>
            <a:endParaRPr lang="en-US" sz="12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 xmlns:a16="http://schemas.microsoft.com/office/drawing/2014/main" id="{88FD6C74-8A34-3EF9-AA2A-4780AAE88E5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8035" y="2438449"/>
            <a:ext cx="3448208" cy="3775374"/>
          </a:xfrm>
          <a:prstGeom prst="rect">
            <a:avLst/>
          </a:prstGeom>
          <a:noFill/>
          <a:ln>
            <a:noFill/>
          </a:ln>
        </p:spPr>
      </p:pic>
    </p:spTree>
    <p:extLst>
      <p:ext uri="{BB962C8B-B14F-4D97-AF65-F5344CB8AC3E}">
        <p14:creationId xmlns:p14="http://schemas.microsoft.com/office/powerpoint/2010/main" val="110943930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animEffect transition="in" filter="circle(in)">
                                      <p:cBhvr>
                                        <p:cTn id="7" dur="2000"/>
                                        <p:tgtEl>
                                          <p:spTgt spid="20">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0">
                                            <p:txEl>
                                              <p:pRg st="4" end="4"/>
                                            </p:txEl>
                                          </p:spTgt>
                                        </p:tgtEl>
                                        <p:attrNameLst>
                                          <p:attrName>style.visibility</p:attrName>
                                        </p:attrNameLst>
                                      </p:cBhvr>
                                      <p:to>
                                        <p:strVal val="visible"/>
                                      </p:to>
                                    </p:set>
                                    <p:animEffect transition="in" filter="circle(in)">
                                      <p:cBhvr>
                                        <p:cTn id="10" dur="2000"/>
                                        <p:tgtEl>
                                          <p:spTgt spid="20">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0">
                                            <p:txEl>
                                              <p:pRg st="5" end="5"/>
                                            </p:txEl>
                                          </p:spTgt>
                                        </p:tgtEl>
                                        <p:attrNameLst>
                                          <p:attrName>style.visibility</p:attrName>
                                        </p:attrNameLst>
                                      </p:cBhvr>
                                      <p:to>
                                        <p:strVal val="visible"/>
                                      </p:to>
                                    </p:set>
                                    <p:animEffect transition="in" filter="circle(in)">
                                      <p:cBhvr>
                                        <p:cTn id="13" dur="2000"/>
                                        <p:tgtEl>
                                          <p:spTgt spid="20">
                                            <p:txEl>
                                              <p:pRg st="5" end="5"/>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0">
                                            <p:txEl>
                                              <p:pRg st="6" end="6"/>
                                            </p:txEl>
                                          </p:spTgt>
                                        </p:tgtEl>
                                        <p:attrNameLst>
                                          <p:attrName>style.visibility</p:attrName>
                                        </p:attrNameLst>
                                      </p:cBhvr>
                                      <p:to>
                                        <p:strVal val="visible"/>
                                      </p:to>
                                    </p:set>
                                    <p:animEffect transition="in" filter="circle(in)">
                                      <p:cBhvr>
                                        <p:cTn id="16" dur="2000"/>
                                        <p:tgtEl>
                                          <p:spTgt spid="20">
                                            <p:txEl>
                                              <p:pRg st="6" end="6"/>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0">
                                            <p:txEl>
                                              <p:pRg st="7" end="7"/>
                                            </p:txEl>
                                          </p:spTgt>
                                        </p:tgtEl>
                                        <p:attrNameLst>
                                          <p:attrName>style.visibility</p:attrName>
                                        </p:attrNameLst>
                                      </p:cBhvr>
                                      <p:to>
                                        <p:strVal val="visible"/>
                                      </p:to>
                                    </p:set>
                                    <p:animEffect transition="in" filter="circle(in)">
                                      <p:cBhvr>
                                        <p:cTn id="19" dur="2000"/>
                                        <p:tgtEl>
                                          <p:spTgt spid="20">
                                            <p:txEl>
                                              <p:pRg st="7" end="7"/>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0">
                                            <p:txEl>
                                              <p:pRg st="8" end="8"/>
                                            </p:txEl>
                                          </p:spTgt>
                                        </p:tgtEl>
                                        <p:attrNameLst>
                                          <p:attrName>style.visibility</p:attrName>
                                        </p:attrNameLst>
                                      </p:cBhvr>
                                      <p:to>
                                        <p:strVal val="visible"/>
                                      </p:to>
                                    </p:set>
                                    <p:animEffect transition="in" filter="circle(in)">
                                      <p:cBhvr>
                                        <p:cTn id="22" dur="2000"/>
                                        <p:tgtEl>
                                          <p:spTgt spid="20">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0">
                                            <p:txEl>
                                              <p:pRg st="9" end="9"/>
                                            </p:txEl>
                                          </p:spTgt>
                                        </p:tgtEl>
                                        <p:attrNameLst>
                                          <p:attrName>style.visibility</p:attrName>
                                        </p:attrNameLst>
                                      </p:cBhvr>
                                      <p:to>
                                        <p:strVal val="visible"/>
                                      </p:to>
                                    </p:set>
                                    <p:animEffect transition="in" filter="randombar(horizontal)">
                                      <p:cBhvr>
                                        <p:cTn id="27" dur="500"/>
                                        <p:tgtEl>
                                          <p:spTgt spid="20">
                                            <p:txEl>
                                              <p:pRg st="9" end="9"/>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0">
                                            <p:txEl>
                                              <p:pRg st="10" end="10"/>
                                            </p:txEl>
                                          </p:spTgt>
                                        </p:tgtEl>
                                        <p:attrNameLst>
                                          <p:attrName>style.visibility</p:attrName>
                                        </p:attrNameLst>
                                      </p:cBhvr>
                                      <p:to>
                                        <p:strVal val="visible"/>
                                      </p:to>
                                    </p:set>
                                    <p:animEffect transition="in" filter="randombar(horizontal)">
                                      <p:cBhvr>
                                        <p:cTn id="30" dur="500"/>
                                        <p:tgtEl>
                                          <p:spTgt spid="20">
                                            <p:txEl>
                                              <p:pRg st="10" end="10"/>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0">
                                            <p:txEl>
                                              <p:pRg st="11" end="11"/>
                                            </p:txEl>
                                          </p:spTgt>
                                        </p:tgtEl>
                                        <p:attrNameLst>
                                          <p:attrName>style.visibility</p:attrName>
                                        </p:attrNameLst>
                                      </p:cBhvr>
                                      <p:to>
                                        <p:strVal val="visible"/>
                                      </p:to>
                                    </p:set>
                                    <p:animEffect transition="in" filter="randombar(horizontal)">
                                      <p:cBhvr>
                                        <p:cTn id="33" dur="500"/>
                                        <p:tgtEl>
                                          <p:spTgt spid="2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366856"/>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Activity 2-3-2</a:t>
                </a:r>
              </a:p>
              <a:p>
                <a:pPr>
                  <a:lnSpc>
                    <a:spcPct val="107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Calculate the present value of an ordinary annuity of BD500 paid 2 times a year for 5 years if the nominal rate is 6% annually, Compounded  interest semiannual.</a:t>
                </a:r>
                <a:endParaRPr lang="en-US" sz="20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a:p>
                <a:pPr marL="0" marR="0" algn="l" rtl="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sz="2000" b="1" u="sng"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Answer: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226695" marR="0" algn="l" rtl="0">
                  <a:lnSpc>
                    <a:spcPct val="130000"/>
                  </a:lnSpc>
                  <a:spcBef>
                    <a:spcPts val="0"/>
                  </a:spcBef>
                  <a:spcAft>
                    <a:spcPts val="0"/>
                  </a:spcAft>
                </a:pPr>
                <a:r>
                  <a:rPr lang="en-US" sz="2000" b="1"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𝐏𝐕</m:t>
                        </m:r>
                      </m:e>
                      <m:sub>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b>
                    </m:sSub>
                  </m:oMath>
                </a14:m>
                <a:r>
                  <a:rPr lang="en-US" sz="20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𝐏𝐌𝐓</m:t>
                    </m:r>
                    <m:r>
                      <a:rPr lang="en-US" sz="20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20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sz="20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p>
                        </m:sSup>
                      </m:num>
                      <m:den>
                        <m:r>
                          <a:rPr lang="en-US"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den>
                    </m:f>
                  </m:oMath>
                </a14:m>
                <a:r>
                  <a:rPr lang="en-US" sz="20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a:t>
                </a:r>
                <a14:m>
                  <m:oMath xmlns:m="http://schemas.openxmlformats.org/officeDocument/2006/math">
                    <m:r>
                      <a:rPr lang="en-US" sz="20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226695" marR="0" algn="l" rtl="0">
                  <a:lnSpc>
                    <a:spcPct val="13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500 x</a:t>
                </a:r>
                <a14:m>
                  <m:oMath xmlns:m="http://schemas.openxmlformats.org/officeDocument/2006/math">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sup>
                        </m:sSup>
                      </m:num>
                      <m:den>
                        <m:r>
                          <a:rPr lang="en-US" sz="20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n-US" sz="20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a:t>
                </a:r>
                <a14:m>
                  <m:oMath xmlns:m="http://schemas.openxmlformats.org/officeDocument/2006/math">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 500 x</a:t>
                </a:r>
                <a14:m>
                  <m:oMath xmlns:m="http://schemas.openxmlformats.org/officeDocument/2006/math">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74409</m:t>
                        </m:r>
                      </m:num>
                      <m:den>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226695" marR="0" algn="l" rtl="0">
                  <a:lnSpc>
                    <a:spcPct val="13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0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500 x </a:t>
                </a:r>
                <a:r>
                  <a:rPr lang="en-US" sz="20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8.53020 =</a:t>
                </a:r>
                <a:r>
                  <a:rPr lang="en-US" sz="20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BD 4265.100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226695" marR="0" algn="l" rtl="0">
                  <a:lnSpc>
                    <a:spcPct val="13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800"/>
                  </a:spcAft>
                </a:pPr>
                <a:r>
                  <a:rPr lang="en-US" sz="1800" b="1" dirty="0">
                    <a:solidFill>
                      <a:schemeClr val="tx1"/>
                    </a:solidFill>
                    <a:effectLst/>
                    <a:latin typeface="Cambria Math" panose="02040503050406030204" pitchFamily="18" charset="0"/>
                    <a:ea typeface="Calibri" panose="020F0502020204030204" pitchFamily="34" charset="0"/>
                    <a:cs typeface="Arial" panose="020B0604020202020204" pitchFamily="34" charset="0"/>
                  </a:rPr>
                  <a:t>OR</a:t>
                </a:r>
                <a:r>
                  <a:rPr lang="en-US" sz="1800" b="1"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 by using interest table = </a:t>
                </a:r>
                <a:r>
                  <a:rPr lang="en-US" sz="1800"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500 x </a:t>
                </a:r>
                <a:r>
                  <a:rPr lang="en-US" sz="1800" dirty="0">
                    <a:solidFill>
                      <a:srgbClr val="0000FF"/>
                    </a:solidFill>
                    <a:effectLst/>
                    <a:latin typeface="Cambria Math" panose="02040503050406030204" pitchFamily="18" charset="0"/>
                    <a:ea typeface="Calibri" panose="020F0502020204030204" pitchFamily="34" charset="0"/>
                    <a:cs typeface="Arial" panose="020B0604020202020204" pitchFamily="34" charset="0"/>
                  </a:rPr>
                  <a:t>8.53020 </a:t>
                </a:r>
                <a:r>
                  <a:rPr lang="en-US" sz="1800"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BD 4265.100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lvl="0"/>
                <a:endParaRPr lang="en-US" dirty="0">
                  <a:solidFill>
                    <a:srgbClr val="002060"/>
                  </a:solidFill>
                </a:endParaRPr>
              </a:p>
            </p:txBody>
          </p:sp>
        </mc:Choice>
        <mc:Fallback xmlns="">
          <p:sp>
            <p:nvSpPr>
              <p:cNvPr id="20" name="مستطيل مستدير الزوايا 15">
                <a:extLst>
                  <a:ext uri="{FF2B5EF4-FFF2-40B4-BE49-F238E27FC236}">
                    <a16:creationId xmlns:a16="http://schemas.microsoft.com/office/drawing/2014/main" id="{C7CA628E-402E-4ECD-83CD-2C5BD377C6C5}"/>
                  </a:ext>
                </a:extLst>
              </p:cNvPr>
              <p:cNvSpPr>
                <a:spLocks noRot="1" noChangeAspect="1" noMove="1" noResize="1" noEditPoints="1" noAdjustHandles="1" noChangeArrowheads="1" noChangeShapeType="1" noTextEdit="1"/>
              </p:cNvSpPr>
              <p:nvPr/>
            </p:nvSpPr>
            <p:spPr>
              <a:xfrm>
                <a:off x="179819" y="998889"/>
                <a:ext cx="9576424" cy="5366856"/>
              </a:xfrm>
              <a:prstGeom prst="roundRect">
                <a:avLst>
                  <a:gd name="adj" fmla="val 1416"/>
                </a:avLst>
              </a:prstGeom>
              <a:blipFill>
                <a:blip r:embed="rId2"/>
                <a:stretch>
                  <a:fillRect l="-382" r="-318"/>
                </a:stretch>
              </a:blipFill>
              <a:ln>
                <a:noFill/>
              </a:ln>
            </p:spPr>
            <p:txBody>
              <a:bodyPr/>
              <a:lstStyle/>
              <a:p>
                <a:r>
                  <a:rPr lang="en-US">
                    <a:noFill/>
                  </a:rPr>
                  <a:t> </a:t>
                </a:r>
              </a:p>
            </p:txBody>
          </p:sp>
        </mc:Fallback>
      </mc:AlternateContent>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3"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4"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384938" y="277159"/>
            <a:ext cx="9422124"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calculation of the future and present value of annuities.</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4"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5" name="Text Box 4">
            <a:extLst>
              <a:ext uri="{FF2B5EF4-FFF2-40B4-BE49-F238E27FC236}">
                <a16:creationId xmlns="" xmlns:a16="http://schemas.microsoft.com/office/drawing/2014/main" id="{62C1BAB4-7D26-9570-B453-B529337E01AC}"/>
              </a:ext>
            </a:extLst>
          </p:cNvPr>
          <p:cNvSpPr txBox="1">
            <a:spLocks noChangeArrowheads="1" noChangeShapeType="1" noTextEdit="1"/>
          </p:cNvSpPr>
          <p:nvPr/>
        </p:nvSpPr>
        <p:spPr bwMode="auto">
          <a:xfrm>
            <a:off x="260988" y="1156498"/>
            <a:ext cx="2247900"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342900" marR="0" lvl="0" indent="-342900" algn="ctr" rtl="0">
              <a:spcBef>
                <a:spcPts val="0"/>
              </a:spcBef>
              <a:spcAft>
                <a:spcPts val="0"/>
              </a:spcAft>
              <a:buClr>
                <a:srgbClr val="FF0000"/>
              </a:buClr>
              <a:buFont typeface="Arial Black" panose="020B0A04020102020204" pitchFamily="34" charset="0"/>
              <a:buAutoNum type="alphaUcPeriod"/>
            </a:pPr>
            <a:r>
              <a:rPr lang="en-US" sz="12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Ordinary Annuities</a:t>
            </a:r>
            <a:endParaRPr lang="en-US" sz="12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 xmlns:a16="http://schemas.microsoft.com/office/drawing/2014/main" id="{DC8A3EEE-B40B-9FF6-36CD-2DBB3ED7B5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91101" y="2562905"/>
            <a:ext cx="3525078" cy="3684105"/>
          </a:xfrm>
          <a:prstGeom prst="rect">
            <a:avLst/>
          </a:prstGeom>
          <a:noFill/>
          <a:ln>
            <a:noFill/>
          </a:ln>
        </p:spPr>
      </p:pic>
    </p:spTree>
    <p:extLst>
      <p:ext uri="{BB962C8B-B14F-4D97-AF65-F5344CB8AC3E}">
        <p14:creationId xmlns:p14="http://schemas.microsoft.com/office/powerpoint/2010/main" val="260685008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4" end="4"/>
                                            </p:txEl>
                                          </p:spTgt>
                                        </p:tgtEl>
                                        <p:attrNameLst>
                                          <p:attrName>style.visibility</p:attrName>
                                        </p:attrNameLst>
                                      </p:cBhvr>
                                      <p:to>
                                        <p:strVal val="visible"/>
                                      </p:to>
                                    </p:set>
                                    <p:animEffect transition="in" filter="fade">
                                      <p:cBhvr>
                                        <p:cTn id="7" dur="1000"/>
                                        <p:tgtEl>
                                          <p:spTgt spid="20">
                                            <p:txEl>
                                              <p:pRg st="4" end="4"/>
                                            </p:txEl>
                                          </p:spTgt>
                                        </p:tgtEl>
                                      </p:cBhvr>
                                    </p:animEffect>
                                    <p:anim calcmode="lin" valueType="num">
                                      <p:cBhvr>
                                        <p:cTn id="8"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xEl>
                                              <p:pRg st="5" end="5"/>
                                            </p:txEl>
                                          </p:spTgt>
                                        </p:tgtEl>
                                        <p:attrNameLst>
                                          <p:attrName>style.visibility</p:attrName>
                                        </p:attrNameLst>
                                      </p:cBhvr>
                                      <p:to>
                                        <p:strVal val="visible"/>
                                      </p:to>
                                    </p:set>
                                    <p:animEffect transition="in" filter="fade">
                                      <p:cBhvr>
                                        <p:cTn id="12" dur="1000"/>
                                        <p:tgtEl>
                                          <p:spTgt spid="20">
                                            <p:txEl>
                                              <p:pRg st="5" end="5"/>
                                            </p:txEl>
                                          </p:spTgt>
                                        </p:tgtEl>
                                      </p:cBhvr>
                                    </p:animEffect>
                                    <p:anim calcmode="lin" valueType="num">
                                      <p:cBhvr>
                                        <p:cTn id="13"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0">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xEl>
                                              <p:pRg st="6" end="6"/>
                                            </p:txEl>
                                          </p:spTgt>
                                        </p:tgtEl>
                                        <p:attrNameLst>
                                          <p:attrName>style.visibility</p:attrName>
                                        </p:attrNameLst>
                                      </p:cBhvr>
                                      <p:to>
                                        <p:strVal val="visible"/>
                                      </p:to>
                                    </p:set>
                                    <p:animEffect transition="in" filter="fade">
                                      <p:cBhvr>
                                        <p:cTn id="17" dur="1000"/>
                                        <p:tgtEl>
                                          <p:spTgt spid="20">
                                            <p:txEl>
                                              <p:pRg st="6" end="6"/>
                                            </p:txEl>
                                          </p:spTgt>
                                        </p:tgtEl>
                                      </p:cBhvr>
                                    </p:animEffect>
                                    <p:anim calcmode="lin" valueType="num">
                                      <p:cBhvr>
                                        <p:cTn id="18"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0">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xEl>
                                              <p:pRg st="7" end="7"/>
                                            </p:txEl>
                                          </p:spTgt>
                                        </p:tgtEl>
                                        <p:attrNameLst>
                                          <p:attrName>style.visibility</p:attrName>
                                        </p:attrNameLst>
                                      </p:cBhvr>
                                      <p:to>
                                        <p:strVal val="visible"/>
                                      </p:to>
                                    </p:set>
                                    <p:animEffect transition="in" filter="fade">
                                      <p:cBhvr>
                                        <p:cTn id="22" dur="1000"/>
                                        <p:tgtEl>
                                          <p:spTgt spid="20">
                                            <p:txEl>
                                              <p:pRg st="7" end="7"/>
                                            </p:txEl>
                                          </p:spTgt>
                                        </p:tgtEl>
                                      </p:cBhvr>
                                    </p:animEffect>
                                    <p:anim calcmode="lin" valueType="num">
                                      <p:cBhvr>
                                        <p:cTn id="23"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xEl>
                                              <p:pRg st="8" end="8"/>
                                            </p:txEl>
                                          </p:spTgt>
                                        </p:tgtEl>
                                        <p:attrNameLst>
                                          <p:attrName>style.visibility</p:attrName>
                                        </p:attrNameLst>
                                      </p:cBhvr>
                                      <p:to>
                                        <p:strVal val="visible"/>
                                      </p:to>
                                    </p:set>
                                    <p:animEffect transition="in" filter="fade">
                                      <p:cBhvr>
                                        <p:cTn id="27" dur="1000"/>
                                        <p:tgtEl>
                                          <p:spTgt spid="20">
                                            <p:txEl>
                                              <p:pRg st="8" end="8"/>
                                            </p:txEl>
                                          </p:spTgt>
                                        </p:tgtEl>
                                      </p:cBhvr>
                                    </p:animEffect>
                                    <p:anim calcmode="lin" valueType="num">
                                      <p:cBhvr>
                                        <p:cTn id="28" dur="1000" fill="hold"/>
                                        <p:tgtEl>
                                          <p:spTgt spid="20">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2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0">
                                            <p:txEl>
                                              <p:pRg st="10" end="10"/>
                                            </p:txEl>
                                          </p:spTgt>
                                        </p:tgtEl>
                                        <p:attrNameLst>
                                          <p:attrName>style.visibility</p:attrName>
                                        </p:attrNameLst>
                                      </p:cBhvr>
                                      <p:to>
                                        <p:strVal val="visible"/>
                                      </p:to>
                                    </p:set>
                                    <p:animEffect transition="in" filter="barn(inVertical)">
                                      <p:cBhvr>
                                        <p:cTn id="34" dur="500"/>
                                        <p:tgtEl>
                                          <p:spTgt spid="2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a:extLst>
              <a:ext uri="{FF2B5EF4-FFF2-40B4-BE49-F238E27FC236}">
                <a16:creationId xmlns="" xmlns:a16="http://schemas.microsoft.com/office/drawing/2014/main"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Diamond 9">
            <a:extLst>
              <a:ext uri="{FF2B5EF4-FFF2-40B4-BE49-F238E27FC236}">
                <a16:creationId xmlns="" xmlns:a16="http://schemas.microsoft.com/office/drawing/2014/main"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8">
            <a:extLst>
              <a:ext uri="{FF2B5EF4-FFF2-40B4-BE49-F238E27FC236}">
                <a16:creationId xmlns="" xmlns:a16="http://schemas.microsoft.com/office/drawing/2014/main"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Diamond 11">
            <a:extLst>
              <a:ext uri="{FF2B5EF4-FFF2-40B4-BE49-F238E27FC236}">
                <a16:creationId xmlns="" xmlns:a16="http://schemas.microsoft.com/office/drawing/2014/main"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4">
            <a:extLst>
              <a:ext uri="{FF2B5EF4-FFF2-40B4-BE49-F238E27FC236}">
                <a16:creationId xmlns="" xmlns:a16="http://schemas.microsoft.com/office/drawing/2014/main"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7">
            <a:extLst>
              <a:ext uri="{FF2B5EF4-FFF2-40B4-BE49-F238E27FC236}">
                <a16:creationId xmlns="" xmlns:a16="http://schemas.microsoft.com/office/drawing/2014/main"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4" name="Group 13">
            <a:extLst>
              <a:ext uri="{FF2B5EF4-FFF2-40B4-BE49-F238E27FC236}">
                <a16:creationId xmlns="" xmlns:a16="http://schemas.microsoft.com/office/drawing/2014/main"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 xmlns:a16="http://schemas.microsoft.com/office/drawing/2014/main"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 xmlns:a16="http://schemas.microsoft.com/office/drawing/2014/main" id="{A12DF14E-CC8E-4D1D-9C1F-D1ADFFB24A83}"/>
              </a:ext>
            </a:extLst>
          </p:cNvPr>
          <p:cNvGrpSpPr/>
          <p:nvPr/>
        </p:nvGrpSpPr>
        <p:grpSpPr>
          <a:xfrm flipV="1">
            <a:off x="5140851" y="4691354"/>
            <a:ext cx="1818511" cy="942048"/>
            <a:chOff x="5140851" y="893888"/>
            <a:chExt cx="1818511" cy="942048"/>
          </a:xfrm>
        </p:grpSpPr>
        <p:cxnSp>
          <p:nvCxnSpPr>
            <p:cNvPr id="19" name="Straight Connector 18">
              <a:extLst>
                <a:ext uri="{FF2B5EF4-FFF2-40B4-BE49-F238E27FC236}">
                  <a16:creationId xmlns="" xmlns:a16="http://schemas.microsoft.com/office/drawing/2014/main"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21" name="Google Shape;503;p34"/>
          <p:cNvSpPr txBox="1">
            <a:spLocks/>
          </p:cNvSpPr>
          <p:nvPr/>
        </p:nvSpPr>
        <p:spPr>
          <a:xfrm>
            <a:off x="2688047" y="2600635"/>
            <a:ext cx="6762371" cy="1722005"/>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en-US"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END OF LESSON</a:t>
            </a:r>
            <a:endPar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endParaRPr>
          </a:p>
          <a:p>
            <a:pPr algn="ctr" rtl="1">
              <a:lnSpc>
                <a:spcPct val="150000"/>
              </a:lnSpc>
              <a:defRPr/>
            </a:pPr>
            <a:r>
              <a:rPr lang="en-US"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Thanks</a:t>
            </a:r>
            <a:endPar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endParaRPr>
          </a:p>
        </p:txBody>
      </p:sp>
      <p:grpSp>
        <p:nvGrpSpPr>
          <p:cNvPr id="15" name="Group 14">
            <a:extLst>
              <a:ext uri="{FF2B5EF4-FFF2-40B4-BE49-F238E27FC236}">
                <a16:creationId xmlns="" xmlns:a16="http://schemas.microsoft.com/office/drawing/2014/main" id="{6CD49765-90D3-CA1E-A07B-7718FB4E937F}"/>
              </a:ext>
            </a:extLst>
          </p:cNvPr>
          <p:cNvGrpSpPr/>
          <p:nvPr/>
        </p:nvGrpSpPr>
        <p:grpSpPr>
          <a:xfrm>
            <a:off x="34867" y="6499773"/>
            <a:ext cx="12192000" cy="383348"/>
            <a:chOff x="34867" y="6499773"/>
            <a:chExt cx="12192000" cy="383348"/>
          </a:xfrm>
        </p:grpSpPr>
        <p:sp>
          <p:nvSpPr>
            <p:cNvPr id="17" name="TextBox 16">
              <a:extLst>
                <a:ext uri="{FF2B5EF4-FFF2-40B4-BE49-F238E27FC236}">
                  <a16:creationId xmlns="" xmlns:a16="http://schemas.microsoft.com/office/drawing/2014/main" id="{27CE07BF-03F5-9A9A-804B-4FCAF21B5CF3}"/>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 xmlns:a16="http://schemas.microsoft.com/office/drawing/2014/main" id="{4D4D1304-3560-00D2-903B-432172542B88}"/>
                </a:ext>
              </a:extLst>
            </p:cNvPr>
            <p:cNvGrpSpPr/>
            <p:nvPr/>
          </p:nvGrpSpPr>
          <p:grpSpPr>
            <a:xfrm>
              <a:off x="34867" y="6499773"/>
              <a:ext cx="12192000" cy="383348"/>
              <a:chOff x="34867" y="6499773"/>
              <a:chExt cx="12192000" cy="383348"/>
            </a:xfrm>
          </p:grpSpPr>
          <p:cxnSp>
            <p:nvCxnSpPr>
              <p:cNvPr id="23" name="Straight Connector 22">
                <a:extLst>
                  <a:ext uri="{FF2B5EF4-FFF2-40B4-BE49-F238E27FC236}">
                    <a16:creationId xmlns="" xmlns:a16="http://schemas.microsoft.com/office/drawing/2014/main" id="{6B67A1A7-2B8A-822F-32CA-BF58AAB873B0}"/>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 xmlns:a16="http://schemas.microsoft.com/office/drawing/2014/main" id="{DB9D0D60-8E0C-7C3F-206B-8A0F4241C13A}"/>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789242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96388" y="2075432"/>
            <a:ext cx="9604312" cy="4147326"/>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just" rtl="0">
              <a:lnSpc>
                <a:spcPct val="130000"/>
              </a:lnSpc>
              <a:spcBef>
                <a:spcPts val="0"/>
              </a:spcBef>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this unit, our students will learn:</a:t>
            </a:r>
            <a:endParaRPr lang="ar-BH"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rtl="0">
              <a:lnSpc>
                <a:spcPct val="130000"/>
              </a:lnSpc>
              <a:spcBef>
                <a:spcPts val="0"/>
              </a:spcBef>
            </a:pP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rtl="0">
              <a:lnSpc>
                <a:spcPct val="130000"/>
              </a:lnSpc>
              <a:spcBef>
                <a:spcPts val="0"/>
              </a:spcBef>
              <a:spcAft>
                <a:spcPts val="0"/>
              </a:spcAft>
              <a:buClr>
                <a:srgbClr val="FFFFFF"/>
              </a:buClr>
              <a:buSzPts val="1100"/>
              <a:buFont typeface="Times New Roman" panose="02020603050405020304" pitchFamily="18" charset="0"/>
              <a:buChar char="►"/>
            </a:pPr>
            <a:r>
              <a:rPr lang="en-US" sz="2000" dirty="0">
                <a:solidFill>
                  <a:schemeClr val="tx1"/>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concept of annuity/ payments</a:t>
            </a:r>
            <a:endParaRPr lang="en-US" sz="2000" dirty="0">
              <a:solidFill>
                <a:schemeClr val="tx1"/>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30000"/>
              </a:lnSpc>
              <a:spcBef>
                <a:spcPts val="0"/>
              </a:spcBef>
              <a:spcAft>
                <a:spcPts val="0"/>
              </a:spcAft>
              <a:buClr>
                <a:srgbClr val="FFFFFF"/>
              </a:buClr>
              <a:buSzPts val="1100"/>
              <a:buFont typeface="Times New Roman" panose="02020603050405020304" pitchFamily="18" charset="0"/>
              <a:buChar char="►"/>
            </a:pPr>
            <a:r>
              <a:rPr lang="en-US" sz="2000" dirty="0">
                <a:solidFill>
                  <a:schemeClr val="tx1"/>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different types of annuities</a:t>
            </a:r>
            <a:endParaRPr lang="en-US" sz="2000" dirty="0">
              <a:solidFill>
                <a:schemeClr val="tx1"/>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30000"/>
              </a:lnSpc>
              <a:spcBef>
                <a:spcPts val="0"/>
              </a:spcBef>
              <a:spcAft>
                <a:spcPts val="0"/>
              </a:spcAft>
              <a:buClr>
                <a:srgbClr val="FFFFFF"/>
              </a:buClr>
              <a:buSzPts val="1100"/>
              <a:buFont typeface="Times New Roman" panose="02020603050405020304" pitchFamily="18" charset="0"/>
              <a:buChar char="►"/>
            </a:pPr>
            <a:r>
              <a:rPr lang="en-US" sz="2000" dirty="0">
                <a:solidFill>
                  <a:schemeClr val="tx1"/>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definition of future and present value of annuities.</a:t>
            </a:r>
            <a:endParaRPr lang="en-US" sz="2000" dirty="0">
              <a:solidFill>
                <a:schemeClr val="tx1"/>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342900" marR="198120" lvl="0" indent="-342900" algn="justLow" rtl="0">
              <a:lnSpc>
                <a:spcPct val="130000"/>
              </a:lnSpc>
              <a:spcBef>
                <a:spcPts val="0"/>
              </a:spcBef>
              <a:spcAft>
                <a:spcPts val="0"/>
              </a:spcAft>
              <a:buClr>
                <a:srgbClr val="FFFFFF"/>
              </a:buClr>
              <a:buSzPts val="1100"/>
              <a:buFont typeface="Times New Roman" panose="02020603050405020304" pitchFamily="18" charset="0"/>
              <a:buChar char="►"/>
            </a:pPr>
            <a:r>
              <a:rPr lang="en-US" sz="2000" dirty="0">
                <a:solidFill>
                  <a:schemeClr val="tx1"/>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calculation of the future and present value of annuities.</a:t>
            </a:r>
            <a:endParaRPr lang="en-US" sz="2000" dirty="0">
              <a:solidFill>
                <a:schemeClr val="tx1"/>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293225" y="531453"/>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10149037" y="218917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10149037" y="314095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10149037" y="397424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10149038" y="492070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D9389EC1-9A9F-6557-CAE4-6F4BF3654BDA}"/>
              </a:ext>
            </a:extLst>
          </p:cNvPr>
          <p:cNvGrpSpPr/>
          <p:nvPr/>
        </p:nvGrpSpPr>
        <p:grpSpPr>
          <a:xfrm>
            <a:off x="34867" y="6499773"/>
            <a:ext cx="12192000" cy="383348"/>
            <a:chOff x="34867" y="6499773"/>
            <a:chExt cx="12192000" cy="383348"/>
          </a:xfrm>
        </p:grpSpPr>
        <p:sp>
          <p:nvSpPr>
            <p:cNvPr id="21" name="TextBox 20">
              <a:extLst>
                <a:ext uri="{FF2B5EF4-FFF2-40B4-BE49-F238E27FC236}">
                  <a16:creationId xmlns="" xmlns:a16="http://schemas.microsoft.com/office/drawing/2014/main" id="{B02AF472-30F5-4B87-8E68-52F177A24201}"/>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22" name="Group 21"/>
            <p:cNvGrpSpPr/>
            <p:nvPr/>
          </p:nvGrpSpPr>
          <p:grpSpPr>
            <a:xfrm>
              <a:off x="34867" y="6499773"/>
              <a:ext cx="12192000" cy="383348"/>
              <a:chOff x="34867" y="6499773"/>
              <a:chExt cx="12192000" cy="383348"/>
            </a:xfrm>
          </p:grpSpPr>
          <p:cxnSp>
            <p:nvCxnSpPr>
              <p:cNvPr id="23" name="Straight Connector 22"/>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grpSp>
        <p:nvGrpSpPr>
          <p:cNvPr id="6" name="Group 5">
            <a:extLst>
              <a:ext uri="{FF2B5EF4-FFF2-40B4-BE49-F238E27FC236}">
                <a16:creationId xmlns="" xmlns:a16="http://schemas.microsoft.com/office/drawing/2014/main" id="{D7DA20D5-B771-C839-7343-76EE20AA689B}"/>
              </a:ext>
            </a:extLst>
          </p:cNvPr>
          <p:cNvGrpSpPr/>
          <p:nvPr/>
        </p:nvGrpSpPr>
        <p:grpSpPr>
          <a:xfrm>
            <a:off x="1521443" y="593322"/>
            <a:ext cx="5731388" cy="797718"/>
            <a:chOff x="0" y="1065358"/>
            <a:chExt cx="8153400" cy="1080000"/>
          </a:xfrm>
          <a:solidFill>
            <a:schemeClr val="accent1">
              <a:lumMod val="50000"/>
            </a:schemeClr>
          </a:solidFill>
        </p:grpSpPr>
        <p:sp>
          <p:nvSpPr>
            <p:cNvPr id="7" name="مستطيل مستدير الزوايا 13">
              <a:extLst>
                <a:ext uri="{FF2B5EF4-FFF2-40B4-BE49-F238E27FC236}">
                  <a16:creationId xmlns="" xmlns:a16="http://schemas.microsoft.com/office/drawing/2014/main" id="{A38400FD-02D1-4C38-5589-928AE640C3F6}"/>
                </a:ext>
              </a:extLst>
            </p:cNvPr>
            <p:cNvSpPr/>
            <p:nvPr/>
          </p:nvSpPr>
          <p:spPr>
            <a:xfrm>
              <a:off x="0" y="1065358"/>
              <a:ext cx="8153400" cy="1080000"/>
            </a:xfrm>
            <a:prstGeom prst="roundRect">
              <a:avLst>
                <a:gd name="adj" fmla="val 10356"/>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8" name="Rectangle 6">
              <a:extLst>
                <a:ext uri="{FF2B5EF4-FFF2-40B4-BE49-F238E27FC236}">
                  <a16:creationId xmlns="" xmlns:a16="http://schemas.microsoft.com/office/drawing/2014/main" id="{19808989-D401-6146-6A35-83CB6B3633D5}"/>
                </a:ext>
              </a:extLst>
            </p:cNvPr>
            <p:cNvSpPr/>
            <p:nvPr/>
          </p:nvSpPr>
          <p:spPr>
            <a:xfrm>
              <a:off x="1173790" y="1243827"/>
              <a:ext cx="5805820" cy="707886"/>
            </a:xfrm>
            <a:prstGeom prst="rect">
              <a:avLst/>
            </a:prstGeom>
            <a:grpFill/>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Learning Objectives</a:t>
              </a:r>
            </a:p>
          </p:txBody>
        </p:sp>
      </p:grpSp>
      <p:pic>
        <p:nvPicPr>
          <p:cNvPr id="62" name="Picture 61">
            <a:extLst>
              <a:ext uri="{FF2B5EF4-FFF2-40B4-BE49-F238E27FC236}">
                <a16:creationId xmlns="" xmlns:a16="http://schemas.microsoft.com/office/drawing/2014/main" id="{99880578-9015-184B-6F34-9A7A5FCAE0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7328" y="4543022"/>
            <a:ext cx="4071006" cy="1714438"/>
          </a:xfrm>
          <a:prstGeom prst="rect">
            <a:avLst/>
          </a:prstGeom>
          <a:noFill/>
          <a:ln>
            <a:noFill/>
          </a:ln>
        </p:spPr>
      </p:pic>
    </p:spTree>
    <p:extLst>
      <p:ext uri="{BB962C8B-B14F-4D97-AF65-F5344CB8AC3E}">
        <p14:creationId xmlns:p14="http://schemas.microsoft.com/office/powerpoint/2010/main" val="149850554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circle(in)">
                                      <p:cBhvr>
                                        <p:cTn id="19"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39686" y="1336879"/>
            <a:ext cx="9783220" cy="5045671"/>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rtl="0">
              <a:lnSpc>
                <a:spcPct val="130000"/>
              </a:lnSpc>
              <a:spcBef>
                <a:spcPts val="0"/>
              </a:spcBef>
              <a:spcAft>
                <a:spcPts val="0"/>
              </a:spcAft>
              <a:tabLst>
                <a:tab pos="1571625" algn="l"/>
              </a:tabLst>
            </a:pP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What is mean of Annuities?</a:t>
            </a:r>
          </a:p>
          <a:p>
            <a:pPr algn="just">
              <a:lnSpc>
                <a:spcPct val="130000"/>
              </a:lnSpc>
              <a:tabLst>
                <a:tab pos="1571625" algn="l"/>
              </a:tabLst>
            </a:pPr>
            <a:r>
              <a:rPr lang="en-US" sz="20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An </a:t>
            </a:r>
            <a:r>
              <a:rPr lang="en-US" sz="20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annuity</a:t>
            </a:r>
            <a:r>
              <a:rPr lang="en-US" sz="20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is a stream consisting of a fixed number of equal cash flows paid at regular intervals. An annuity a stream of equal cash flows arriving at a regular interval and ending after a specified period.  Therefore, the difference between an annuity and a perpetuity is that an annuity ends after some fixed number of payments whereas a perpetuity continues forever. Most car loans, mortgages, and some bonds are annuities. We represent the cash flows of an annuity on a time line as follows</a:t>
            </a:r>
            <a:r>
              <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p>
            <a:pPr marL="0" marR="0" rtl="0">
              <a:lnSpc>
                <a:spcPct val="130000"/>
              </a:lnSpc>
              <a:spcBef>
                <a:spcPts val="0"/>
              </a:spcBef>
              <a:spcAft>
                <a:spcPts val="0"/>
              </a:spcAft>
              <a:tabLst>
                <a:tab pos="1571625" algn="l"/>
              </a:tabLst>
            </a:pPr>
            <a:endParaRPr lang="en-US" sz="24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p>
            <a:pPr marL="266700" rtl="1"/>
            <a:endParaRPr lang="en-US" sz="3200" dirty="0">
              <a:solidFill>
                <a:schemeClr val="tx1"/>
              </a:solidFill>
              <a:latin typeface="Times New Roman" panose="02020603050405020304" pitchFamily="18" charset="0"/>
              <a:cs typeface="Times New Roman" panose="02020603050405020304" pitchFamily="18" charset="0"/>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246088" y="184834"/>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1" y="1951467"/>
            <a:ext cx="2353079" cy="576000"/>
          </a:xfrm>
          <a:prstGeom prst="roundRect">
            <a:avLst>
              <a:gd name="adj" fmla="val 10356"/>
            </a:avLst>
          </a:prstGeom>
          <a:solidFill>
            <a:srgbClr val="E5434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38921" y="2796623"/>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38921" y="3679235"/>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38921" y="528958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grpSp>
        <p:nvGrpSpPr>
          <p:cNvPr id="6" name="Group 5">
            <a:extLst>
              <a:ext uri="{FF2B5EF4-FFF2-40B4-BE49-F238E27FC236}">
                <a16:creationId xmlns="" xmlns:a16="http://schemas.microsoft.com/office/drawing/2014/main" id="{501BD7FE-F36D-9C46-D0BA-135DB7A220B3}"/>
              </a:ext>
            </a:extLst>
          </p:cNvPr>
          <p:cNvGrpSpPr/>
          <p:nvPr/>
        </p:nvGrpSpPr>
        <p:grpSpPr>
          <a:xfrm>
            <a:off x="1248409" y="390370"/>
            <a:ext cx="5731388" cy="797718"/>
            <a:chOff x="0" y="1065358"/>
            <a:chExt cx="8153400" cy="1080000"/>
          </a:xfrm>
          <a:solidFill>
            <a:schemeClr val="accent1">
              <a:lumMod val="50000"/>
            </a:schemeClr>
          </a:solidFill>
        </p:grpSpPr>
        <p:sp>
          <p:nvSpPr>
            <p:cNvPr id="7" name="مستطيل مستدير الزوايا 13">
              <a:extLst>
                <a:ext uri="{FF2B5EF4-FFF2-40B4-BE49-F238E27FC236}">
                  <a16:creationId xmlns="" xmlns:a16="http://schemas.microsoft.com/office/drawing/2014/main" id="{1E9DCA5E-249E-7E44-32EC-76189D424B67}"/>
                </a:ext>
              </a:extLst>
            </p:cNvPr>
            <p:cNvSpPr/>
            <p:nvPr/>
          </p:nvSpPr>
          <p:spPr>
            <a:xfrm>
              <a:off x="0" y="1065358"/>
              <a:ext cx="8153400" cy="1080000"/>
            </a:xfrm>
            <a:prstGeom prst="roundRect">
              <a:avLst>
                <a:gd name="adj" fmla="val 10356"/>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8" name="Rectangle 6">
              <a:extLst>
                <a:ext uri="{FF2B5EF4-FFF2-40B4-BE49-F238E27FC236}">
                  <a16:creationId xmlns="" xmlns:a16="http://schemas.microsoft.com/office/drawing/2014/main" id="{604B2B2F-9411-AA9E-A604-4EBD15F18989}"/>
                </a:ext>
              </a:extLst>
            </p:cNvPr>
            <p:cNvSpPr/>
            <p:nvPr/>
          </p:nvSpPr>
          <p:spPr>
            <a:xfrm>
              <a:off x="837291" y="1243827"/>
              <a:ext cx="6478833" cy="708368"/>
            </a:xfrm>
            <a:prstGeom prst="rect">
              <a:avLst/>
            </a:prstGeom>
            <a:grpFill/>
          </p:spPr>
          <p:txBody>
            <a:bodyPr wrap="none">
              <a:spAutoFit/>
            </a:bodyPr>
            <a:lstStyle/>
            <a:p>
              <a:pPr algn="ctr"/>
              <a:r>
                <a:rPr lang="en-US" sz="2800" b="1" dirty="0">
                  <a:ln w="9525">
                    <a:noFill/>
                    <a:prstDash val="solid"/>
                  </a:ln>
                  <a:solidFill>
                    <a:srgbClr val="FFFF00"/>
                  </a:solidFill>
                  <a:latin typeface="Arial Black" panose="020B0A04020102020204" pitchFamily="34" charset="0"/>
                  <a:cs typeface="PT Bold Heading" panose="02010400000000000000" pitchFamily="2" charset="-78"/>
                </a:rPr>
                <a:t>INATIATION ACTIVITY</a:t>
              </a:r>
            </a:p>
          </p:txBody>
        </p:sp>
      </p:grpSp>
      <p:sp>
        <p:nvSpPr>
          <p:cNvPr id="3" name="مستطيل مستدير الزوايا 11">
            <a:hlinkClick r:id="rId3" action="ppaction://hlinksldjump"/>
            <a:extLst>
              <a:ext uri="{FF2B5EF4-FFF2-40B4-BE49-F238E27FC236}">
                <a16:creationId xmlns="" xmlns:a16="http://schemas.microsoft.com/office/drawing/2014/main" id="{9FF17DDE-1BE0-1AB9-848F-CC26AD7D9EDE}"/>
              </a:ext>
            </a:extLst>
          </p:cNvPr>
          <p:cNvSpPr/>
          <p:nvPr/>
        </p:nvSpPr>
        <p:spPr>
          <a:xfrm>
            <a:off x="9838921" y="4516846"/>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aphicFrame>
        <p:nvGraphicFramePr>
          <p:cNvPr id="17" name="Table 16">
            <a:extLst>
              <a:ext uri="{FF2B5EF4-FFF2-40B4-BE49-F238E27FC236}">
                <a16:creationId xmlns="" xmlns:a16="http://schemas.microsoft.com/office/drawing/2014/main" id="{DDDF74F4-E754-A68C-028F-686BA7DB3C49}"/>
              </a:ext>
            </a:extLst>
          </p:cNvPr>
          <p:cNvGraphicFramePr>
            <a:graphicFrameLocks noGrp="1"/>
          </p:cNvGraphicFramePr>
          <p:nvPr>
            <p:extLst>
              <p:ext uri="{D42A27DB-BD31-4B8C-83A1-F6EECF244321}">
                <p14:modId xmlns:p14="http://schemas.microsoft.com/office/powerpoint/2010/main" val="494352467"/>
              </p:ext>
            </p:extLst>
          </p:nvPr>
        </p:nvGraphicFramePr>
        <p:xfrm>
          <a:off x="1053574" y="4454908"/>
          <a:ext cx="6512206" cy="747318"/>
        </p:xfrm>
        <a:graphic>
          <a:graphicData uri="http://schemas.openxmlformats.org/drawingml/2006/table">
            <a:tbl>
              <a:tblPr firstRow="1" firstCol="1" bandRow="1">
                <a:tableStyleId>{E8B1032C-EA38-4F05-BA0D-38AFFFC7BED3}</a:tableStyleId>
              </a:tblPr>
              <a:tblGrid>
                <a:gridCol w="1242510">
                  <a:extLst>
                    <a:ext uri="{9D8B030D-6E8A-4147-A177-3AD203B41FA5}">
                      <a16:colId xmlns="" xmlns:a16="http://schemas.microsoft.com/office/drawing/2014/main" val="3395191812"/>
                    </a:ext>
                  </a:extLst>
                </a:gridCol>
                <a:gridCol w="1408228">
                  <a:extLst>
                    <a:ext uri="{9D8B030D-6E8A-4147-A177-3AD203B41FA5}">
                      <a16:colId xmlns="" xmlns:a16="http://schemas.microsoft.com/office/drawing/2014/main" val="495666467"/>
                    </a:ext>
                  </a:extLst>
                </a:gridCol>
                <a:gridCol w="1287156">
                  <a:extLst>
                    <a:ext uri="{9D8B030D-6E8A-4147-A177-3AD203B41FA5}">
                      <a16:colId xmlns="" xmlns:a16="http://schemas.microsoft.com/office/drawing/2014/main" val="907476728"/>
                    </a:ext>
                  </a:extLst>
                </a:gridCol>
                <a:gridCol w="1394609">
                  <a:extLst>
                    <a:ext uri="{9D8B030D-6E8A-4147-A177-3AD203B41FA5}">
                      <a16:colId xmlns="" xmlns:a16="http://schemas.microsoft.com/office/drawing/2014/main" val="2057910111"/>
                    </a:ext>
                  </a:extLst>
                </a:gridCol>
                <a:gridCol w="1179703">
                  <a:extLst>
                    <a:ext uri="{9D8B030D-6E8A-4147-A177-3AD203B41FA5}">
                      <a16:colId xmlns="" xmlns:a16="http://schemas.microsoft.com/office/drawing/2014/main" val="473071380"/>
                    </a:ext>
                  </a:extLst>
                </a:gridCol>
              </a:tblGrid>
              <a:tr h="373659">
                <a:tc>
                  <a:txBody>
                    <a:bodyPr/>
                    <a:lstStyle/>
                    <a:p>
                      <a:pPr marL="0" marR="0" algn="l" rtl="0">
                        <a:lnSpc>
                          <a:spcPct val="130000"/>
                        </a:lnSpc>
                        <a:spcBef>
                          <a:spcPts val="0"/>
                        </a:spcBef>
                        <a:spcAft>
                          <a:spcPts val="800"/>
                        </a:spcAft>
                      </a:pPr>
                      <a:r>
                        <a:rPr lang="en-US" sz="1600">
                          <a:effectLst/>
                        </a:rPr>
                        <a:t>First period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rtl="0">
                        <a:lnSpc>
                          <a:spcPct val="130000"/>
                        </a:lnSpc>
                        <a:spcBef>
                          <a:spcPts val="0"/>
                        </a:spcBef>
                        <a:spcAft>
                          <a:spcPts val="800"/>
                        </a:spcAft>
                      </a:pPr>
                      <a:r>
                        <a:rPr lang="en-US" sz="1600">
                          <a:effectLst/>
                        </a:rPr>
                        <a:t>Second period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rtl="0">
                        <a:lnSpc>
                          <a:spcPct val="130000"/>
                        </a:lnSpc>
                        <a:spcBef>
                          <a:spcPts val="0"/>
                        </a:spcBef>
                        <a:spcAft>
                          <a:spcPts val="800"/>
                        </a:spcAft>
                      </a:pPr>
                      <a:r>
                        <a:rPr lang="en-US" sz="1600">
                          <a:effectLst/>
                        </a:rPr>
                        <a:t>Third period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rtl="0">
                        <a:lnSpc>
                          <a:spcPct val="130000"/>
                        </a:lnSpc>
                        <a:spcBef>
                          <a:spcPts val="0"/>
                        </a:spcBef>
                        <a:spcAft>
                          <a:spcPts val="800"/>
                        </a:spcAft>
                      </a:pPr>
                      <a:r>
                        <a:rPr lang="en-US" sz="1600" dirty="0">
                          <a:effectLst/>
                        </a:rPr>
                        <a:t>Fourth period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rtl="0">
                        <a:lnSpc>
                          <a:spcPct val="130000"/>
                        </a:lnSpc>
                        <a:spcBef>
                          <a:spcPts val="0"/>
                        </a:spcBef>
                        <a:spcAft>
                          <a:spcPts val="800"/>
                        </a:spcAft>
                      </a:pPr>
                      <a:r>
                        <a:rPr lang="en-US" sz="1600" dirty="0">
                          <a:effectLst/>
                        </a:rPr>
                        <a:t>Period etc..</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325497197"/>
                  </a:ext>
                </a:extLst>
              </a:tr>
              <a:tr h="373659">
                <a:tc>
                  <a:txBody>
                    <a:bodyPr/>
                    <a:lstStyle/>
                    <a:p>
                      <a:pPr marL="0" marR="0" algn="ctr" rtl="0">
                        <a:lnSpc>
                          <a:spcPct val="130000"/>
                        </a:lnSpc>
                        <a:spcBef>
                          <a:spcPts val="0"/>
                        </a:spcBef>
                        <a:spcAft>
                          <a:spcPts val="800"/>
                        </a:spcAft>
                      </a:pPr>
                      <a:r>
                        <a:rPr lang="en-US" sz="1600">
                          <a:effectLst/>
                        </a:rPr>
                        <a:t>BD 100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30000"/>
                        </a:lnSpc>
                        <a:spcBef>
                          <a:spcPts val="0"/>
                        </a:spcBef>
                        <a:spcAft>
                          <a:spcPts val="800"/>
                        </a:spcAft>
                      </a:pPr>
                      <a:r>
                        <a:rPr lang="en-US" sz="1600">
                          <a:effectLst/>
                        </a:rPr>
                        <a:t>BD 100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30000"/>
                        </a:lnSpc>
                        <a:spcBef>
                          <a:spcPts val="0"/>
                        </a:spcBef>
                        <a:spcAft>
                          <a:spcPts val="800"/>
                        </a:spcAft>
                      </a:pPr>
                      <a:r>
                        <a:rPr lang="en-US" sz="1600">
                          <a:effectLst/>
                        </a:rPr>
                        <a:t>BD 100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30000"/>
                        </a:lnSpc>
                        <a:spcBef>
                          <a:spcPts val="0"/>
                        </a:spcBef>
                        <a:spcAft>
                          <a:spcPts val="800"/>
                        </a:spcAft>
                      </a:pPr>
                      <a:r>
                        <a:rPr lang="en-US" sz="1600">
                          <a:effectLst/>
                        </a:rPr>
                        <a:t>BD 100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30000"/>
                        </a:lnSpc>
                        <a:spcBef>
                          <a:spcPts val="0"/>
                        </a:spcBef>
                        <a:spcAft>
                          <a:spcPts val="800"/>
                        </a:spcAft>
                      </a:pPr>
                      <a:r>
                        <a:rPr lang="en-US" sz="1600" dirty="0">
                          <a:effectLst/>
                        </a:rPr>
                        <a:t>BD 100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781062773"/>
                  </a:ext>
                </a:extLst>
              </a:tr>
            </a:tbl>
          </a:graphicData>
        </a:graphic>
      </p:graphicFrame>
      <p:grpSp>
        <p:nvGrpSpPr>
          <p:cNvPr id="18" name="Group 17">
            <a:extLst>
              <a:ext uri="{FF2B5EF4-FFF2-40B4-BE49-F238E27FC236}">
                <a16:creationId xmlns="" xmlns:a16="http://schemas.microsoft.com/office/drawing/2014/main" id="{7AB58A10-1F40-0733-95B5-23B1FAD81225}"/>
              </a:ext>
            </a:extLst>
          </p:cNvPr>
          <p:cNvGrpSpPr>
            <a:grpSpLocks/>
          </p:cNvGrpSpPr>
          <p:nvPr/>
        </p:nvGrpSpPr>
        <p:grpSpPr bwMode="auto">
          <a:xfrm>
            <a:off x="1053574" y="5260589"/>
            <a:ext cx="6815746" cy="895350"/>
            <a:chOff x="1650" y="7305"/>
            <a:chExt cx="9570" cy="1410"/>
          </a:xfrm>
        </p:grpSpPr>
        <p:cxnSp>
          <p:nvCxnSpPr>
            <p:cNvPr id="19" name="AutoShape 6">
              <a:extLst>
                <a:ext uri="{FF2B5EF4-FFF2-40B4-BE49-F238E27FC236}">
                  <a16:creationId xmlns="" xmlns:a16="http://schemas.microsoft.com/office/drawing/2014/main" id="{B6A584F8-83F9-1869-3D68-A4FDA5ED692A}"/>
                </a:ext>
              </a:extLst>
            </p:cNvPr>
            <p:cNvCxnSpPr>
              <a:cxnSpLocks noChangeShapeType="1"/>
            </p:cNvCxnSpPr>
            <p:nvPr/>
          </p:nvCxnSpPr>
          <p:spPr bwMode="auto">
            <a:xfrm flipV="1">
              <a:off x="1650" y="7305"/>
              <a:ext cx="8745" cy="30"/>
            </a:xfrm>
            <a:prstGeom prst="straightConnector1">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 name="AutoShape 7">
              <a:extLst>
                <a:ext uri="{FF2B5EF4-FFF2-40B4-BE49-F238E27FC236}">
                  <a16:creationId xmlns="" xmlns:a16="http://schemas.microsoft.com/office/drawing/2014/main" id="{58A20786-BE94-B80F-CD42-6FDCB155EE24}"/>
                </a:ext>
              </a:extLst>
            </p:cNvPr>
            <p:cNvSpPr>
              <a:spLocks noChangeArrowheads="1"/>
            </p:cNvSpPr>
            <p:nvPr/>
          </p:nvSpPr>
          <p:spPr bwMode="auto">
            <a:xfrm>
              <a:off x="2340" y="7440"/>
              <a:ext cx="8880" cy="1275"/>
            </a:xfrm>
            <a:prstGeom prst="curvedUpArrow">
              <a:avLst>
                <a:gd name="adj1" fmla="val 4740"/>
                <a:gd name="adj2" fmla="val 152869"/>
                <a:gd name="adj3" fmla="val 33333"/>
              </a:avLst>
            </a:prstGeom>
            <a:solidFill>
              <a:srgbClr val="839A48"/>
            </a:solidFill>
            <a:ln>
              <a:noFill/>
            </a:ln>
            <a:effectLst/>
            <a:extLst>
              <a:ext uri="{91240B29-F687-4F45-9708-019B960494DF}">
                <a14:hiddenLine xmlns:a14="http://schemas.microsoft.com/office/drawing/2010/main" w="0">
                  <a:solidFill>
                    <a:srgbClr val="000000"/>
                  </a:solidFill>
                  <a:miter lim="127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26" name="AutoShape 8">
              <a:extLst>
                <a:ext uri="{FF2B5EF4-FFF2-40B4-BE49-F238E27FC236}">
                  <a16:creationId xmlns="" xmlns:a16="http://schemas.microsoft.com/office/drawing/2014/main" id="{03AB4BBB-4951-F147-6ECC-F0CEC6C75D9A}"/>
                </a:ext>
              </a:extLst>
            </p:cNvPr>
            <p:cNvSpPr>
              <a:spLocks noChangeArrowheads="1"/>
            </p:cNvSpPr>
            <p:nvPr/>
          </p:nvSpPr>
          <p:spPr bwMode="auto">
            <a:xfrm>
              <a:off x="3968" y="7440"/>
              <a:ext cx="7057" cy="1275"/>
            </a:xfrm>
            <a:prstGeom prst="curvedUpArrow">
              <a:avLst>
                <a:gd name="adj1" fmla="val 6560"/>
                <a:gd name="adj2" fmla="val 124279"/>
                <a:gd name="adj3" fmla="val 33333"/>
              </a:avLst>
            </a:prstGeom>
            <a:solidFill>
              <a:srgbClr val="839A48"/>
            </a:solidFill>
            <a:ln>
              <a:noFill/>
            </a:ln>
            <a:effectLst/>
            <a:extLst>
              <a:ext uri="{91240B29-F687-4F45-9708-019B960494DF}">
                <a14:hiddenLine xmlns:a14="http://schemas.microsoft.com/office/drawing/2010/main" w="0">
                  <a:solidFill>
                    <a:srgbClr val="000000"/>
                  </a:solidFill>
                  <a:miter lim="127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28" name="AutoShape 9">
              <a:extLst>
                <a:ext uri="{FF2B5EF4-FFF2-40B4-BE49-F238E27FC236}">
                  <a16:creationId xmlns="" xmlns:a16="http://schemas.microsoft.com/office/drawing/2014/main" id="{1DE04C5C-5E86-A1CF-11D7-E9700D371FBB}"/>
                </a:ext>
              </a:extLst>
            </p:cNvPr>
            <p:cNvSpPr>
              <a:spLocks noChangeArrowheads="1"/>
            </p:cNvSpPr>
            <p:nvPr/>
          </p:nvSpPr>
          <p:spPr bwMode="auto">
            <a:xfrm>
              <a:off x="5880" y="7440"/>
              <a:ext cx="4880" cy="1275"/>
            </a:xfrm>
            <a:prstGeom prst="curvedUpArrow">
              <a:avLst>
                <a:gd name="adj1" fmla="val 4536"/>
                <a:gd name="adj2" fmla="val 85940"/>
                <a:gd name="adj3" fmla="val 33333"/>
              </a:avLst>
            </a:prstGeom>
            <a:solidFill>
              <a:srgbClr val="839A48"/>
            </a:solidFill>
            <a:ln>
              <a:noFill/>
            </a:ln>
            <a:effectLst/>
            <a:extLst>
              <a:ext uri="{91240B29-F687-4F45-9708-019B960494DF}">
                <a14:hiddenLine xmlns:a14="http://schemas.microsoft.com/office/drawing/2010/main" w="0">
                  <a:solidFill>
                    <a:srgbClr val="000000"/>
                  </a:solidFill>
                  <a:miter lim="127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39" name="AutoShape 10">
              <a:extLst>
                <a:ext uri="{FF2B5EF4-FFF2-40B4-BE49-F238E27FC236}">
                  <a16:creationId xmlns="" xmlns:a16="http://schemas.microsoft.com/office/drawing/2014/main" id="{ADE2AB97-1141-342C-CF9B-BC9534222EE7}"/>
                </a:ext>
              </a:extLst>
            </p:cNvPr>
            <p:cNvSpPr>
              <a:spLocks noChangeArrowheads="1"/>
            </p:cNvSpPr>
            <p:nvPr/>
          </p:nvSpPr>
          <p:spPr bwMode="auto">
            <a:xfrm>
              <a:off x="7605" y="7440"/>
              <a:ext cx="2990" cy="1275"/>
            </a:xfrm>
            <a:prstGeom prst="curvedUpArrow">
              <a:avLst>
                <a:gd name="adj1" fmla="val 2779"/>
                <a:gd name="adj2" fmla="val 52656"/>
                <a:gd name="adj3" fmla="val 33333"/>
              </a:avLst>
            </a:prstGeom>
            <a:solidFill>
              <a:srgbClr val="839A48"/>
            </a:solidFill>
            <a:ln>
              <a:noFill/>
            </a:ln>
            <a:effectLst/>
            <a:extLst>
              <a:ext uri="{91240B29-F687-4F45-9708-019B960494DF}">
                <a14:hiddenLine xmlns:a14="http://schemas.microsoft.com/office/drawing/2010/main" w="0">
                  <a:solidFill>
                    <a:srgbClr val="000000"/>
                  </a:solidFill>
                  <a:miter lim="127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41" name="AutoShape 11">
              <a:extLst>
                <a:ext uri="{FF2B5EF4-FFF2-40B4-BE49-F238E27FC236}">
                  <a16:creationId xmlns="" xmlns:a16="http://schemas.microsoft.com/office/drawing/2014/main" id="{F07A2865-BBAF-D21A-5239-283F3171AF71}"/>
                </a:ext>
              </a:extLst>
            </p:cNvPr>
            <p:cNvSpPr>
              <a:spLocks noChangeArrowheads="1"/>
            </p:cNvSpPr>
            <p:nvPr/>
          </p:nvSpPr>
          <p:spPr bwMode="auto">
            <a:xfrm>
              <a:off x="9195" y="7440"/>
              <a:ext cx="1200" cy="1275"/>
            </a:xfrm>
            <a:prstGeom prst="curvedUpArrow">
              <a:avLst>
                <a:gd name="adj1" fmla="val 1185"/>
                <a:gd name="adj2" fmla="val 22454"/>
                <a:gd name="adj3" fmla="val 35417"/>
              </a:avLst>
            </a:prstGeom>
            <a:solidFill>
              <a:srgbClr val="839A48"/>
            </a:solidFill>
            <a:ln>
              <a:noFill/>
            </a:ln>
            <a:effectLst/>
            <a:extLst>
              <a:ext uri="{91240B29-F687-4F45-9708-019B960494DF}">
                <a14:hiddenLine xmlns:a14="http://schemas.microsoft.com/office/drawing/2010/main" w="0">
                  <a:solidFill>
                    <a:srgbClr val="000000"/>
                  </a:solidFill>
                  <a:miter lim="127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grpSp>
      <p:grpSp>
        <p:nvGrpSpPr>
          <p:cNvPr id="42" name="Group 41">
            <a:extLst>
              <a:ext uri="{FF2B5EF4-FFF2-40B4-BE49-F238E27FC236}">
                <a16:creationId xmlns="" xmlns:a16="http://schemas.microsoft.com/office/drawing/2014/main" id="{A7F18B3D-2A89-1FB9-B5B8-70701C74AA4B}"/>
              </a:ext>
            </a:extLst>
          </p:cNvPr>
          <p:cNvGrpSpPr/>
          <p:nvPr/>
        </p:nvGrpSpPr>
        <p:grpSpPr>
          <a:xfrm>
            <a:off x="34867" y="6499773"/>
            <a:ext cx="12192000" cy="383348"/>
            <a:chOff x="34867" y="6499773"/>
            <a:chExt cx="12192000" cy="383348"/>
          </a:xfrm>
        </p:grpSpPr>
        <p:sp>
          <p:nvSpPr>
            <p:cNvPr id="43" name="TextBox 42">
              <a:extLst>
                <a:ext uri="{FF2B5EF4-FFF2-40B4-BE49-F238E27FC236}">
                  <a16:creationId xmlns="" xmlns:a16="http://schemas.microsoft.com/office/drawing/2014/main" id="{1F9FEDE9-3B44-BD91-AA51-796292CAA4D6}"/>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44" name="Group 43">
              <a:extLst>
                <a:ext uri="{FF2B5EF4-FFF2-40B4-BE49-F238E27FC236}">
                  <a16:creationId xmlns="" xmlns:a16="http://schemas.microsoft.com/office/drawing/2014/main" id="{2FF55D2B-FA58-4D7D-3163-140445FCB372}"/>
                </a:ext>
              </a:extLst>
            </p:cNvPr>
            <p:cNvGrpSpPr/>
            <p:nvPr/>
          </p:nvGrpSpPr>
          <p:grpSpPr>
            <a:xfrm>
              <a:off x="34867" y="6499773"/>
              <a:ext cx="12192000" cy="383348"/>
              <a:chOff x="34867" y="6499773"/>
              <a:chExt cx="12192000" cy="383348"/>
            </a:xfrm>
          </p:grpSpPr>
          <p:cxnSp>
            <p:nvCxnSpPr>
              <p:cNvPr id="45" name="Straight Connector 44">
                <a:extLst>
                  <a:ext uri="{FF2B5EF4-FFF2-40B4-BE49-F238E27FC236}">
                    <a16:creationId xmlns="" xmlns:a16="http://schemas.microsoft.com/office/drawing/2014/main" id="{F93F4B0F-57CE-3CCD-15C2-1E31E62AAF7B}"/>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 xmlns:a16="http://schemas.microsoft.com/office/drawing/2014/main" id="{5B470465-45E0-CA85-ABFB-E3F443F1DF0D}"/>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84494525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42835" y="1730755"/>
            <a:ext cx="9613408" cy="4357101"/>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justLow" rtl="0">
              <a:lnSpc>
                <a:spcPct val="130000"/>
              </a:lnSpc>
              <a:spcBef>
                <a:spcPts val="0"/>
              </a:spcBef>
              <a:spcAft>
                <a:spcPts val="0"/>
              </a:spcAft>
              <a:tabLst>
                <a:tab pos="114300" algn="l"/>
                <a:tab pos="342900" algn="l"/>
              </a:tabLst>
            </a:pPr>
            <a:endParaRPr lang="en-US" sz="21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0" marR="0" algn="justLow" rtl="0">
              <a:lnSpc>
                <a:spcPct val="130000"/>
              </a:lnSpc>
              <a:spcBef>
                <a:spcPts val="0"/>
              </a:spcBef>
              <a:spcAft>
                <a:spcPts val="0"/>
              </a:spcAft>
              <a:tabLst>
                <a:tab pos="114300" algn="l"/>
                <a:tab pos="342900" algn="l"/>
              </a:tabLst>
            </a:pPr>
            <a:r>
              <a:rPr lang="en-US" sz="21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There are two types of annuities:</a:t>
            </a:r>
            <a:r>
              <a:rPr lang="en-US" sz="2100" dirty="0">
                <a:effectLst/>
                <a:latin typeface="Times New Roman" panose="02020603050405020304" pitchFamily="18" charset="0"/>
                <a:ea typeface="Calibri" panose="020F0502020204030204" pitchFamily="34" charset="0"/>
                <a:cs typeface="Arial" panose="020B0604020202020204" pitchFamily="34" charset="0"/>
              </a:rPr>
              <a:t>.</a:t>
            </a: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marL="266700" rtl="1"/>
            <a:endParaRPr lang="en-US" sz="2100" dirty="0">
              <a:solidFill>
                <a:schemeClr val="tx1"/>
              </a:solidFill>
              <a:latin typeface="Times New Roman" panose="02020603050405020304" pitchFamily="18" charset="0"/>
              <a:cs typeface="Times New Roman" panose="02020603050405020304" pitchFamily="18" charset="0"/>
            </a:endParaRPr>
          </a:p>
          <a:p>
            <a:pPr marL="266700" rtl="1"/>
            <a:endParaRPr lang="en-US" sz="2100" dirty="0">
              <a:solidFill>
                <a:schemeClr val="tx1"/>
              </a:solidFill>
              <a:latin typeface="Times New Roman" panose="02020603050405020304" pitchFamily="18" charset="0"/>
              <a:cs typeface="Times New Roman" panose="02020603050405020304" pitchFamily="18" charset="0"/>
            </a:endParaRPr>
          </a:p>
          <a:p>
            <a:pPr marL="266700" algn="just">
              <a:lnSpc>
                <a:spcPct val="130000"/>
              </a:lnSpc>
            </a:pPr>
            <a:r>
              <a:rPr lang="en-US" sz="2100" dirty="0">
                <a:solidFill>
                  <a:srgbClr val="000000"/>
                </a:solidFill>
                <a:effectLst/>
                <a:uFill>
                  <a:solidFill>
                    <a:srgbClr val="5B9BD5"/>
                  </a:solidFill>
                </a:uFill>
                <a:latin typeface="Times New Roman" panose="02020603050405020304" pitchFamily="18" charset="0"/>
                <a:ea typeface="Calibri" panose="020F0502020204030204" pitchFamily="34" charset="0"/>
                <a:cs typeface="Times New Roman" panose="02020603050405020304" pitchFamily="18" charset="0"/>
              </a:rPr>
              <a:t>Is a payment paid at the end of each period (end of each month– end of each six months – end of each year).</a:t>
            </a:r>
            <a:endParaRPr lang="en-US" sz="2100" dirty="0">
              <a:effectLst/>
              <a:uFill>
                <a:solidFill>
                  <a:srgbClr val="5B9BD5"/>
                </a:solidFill>
              </a:uFill>
              <a:latin typeface="Times New Roman" panose="02020603050405020304" pitchFamily="18" charset="0"/>
              <a:ea typeface="Calibri" panose="020F0502020204030204" pitchFamily="34" charset="0"/>
              <a:cs typeface="Times New Roman" panose="02020603050405020304" pitchFamily="18" charset="0"/>
            </a:endParaRPr>
          </a:p>
          <a:p>
            <a:pPr marL="266700" algn="just"/>
            <a:endParaRPr lang="en-US" sz="2100" dirty="0">
              <a:solidFill>
                <a:schemeClr val="tx1"/>
              </a:solidFill>
              <a:latin typeface="Times New Roman" panose="02020603050405020304" pitchFamily="18" charset="0"/>
              <a:cs typeface="Times New Roman" panose="02020603050405020304" pitchFamily="18" charset="0"/>
            </a:endParaRPr>
          </a:p>
          <a:p>
            <a:pPr marL="266700" algn="just"/>
            <a:endParaRPr lang="en-US" sz="2100" dirty="0">
              <a:solidFill>
                <a:schemeClr val="tx1"/>
              </a:solidFill>
              <a:latin typeface="Times New Roman" panose="02020603050405020304" pitchFamily="18" charset="0"/>
              <a:cs typeface="Times New Roman" panose="02020603050405020304" pitchFamily="18" charset="0"/>
            </a:endParaRPr>
          </a:p>
          <a:p>
            <a:pPr marL="266700" algn="just">
              <a:lnSpc>
                <a:spcPct val="130000"/>
              </a:lnSpc>
            </a:pPr>
            <a:r>
              <a:rPr lang="en-US" sz="2100"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Is paid at the beginning of each period (begins every month – begins every six months – begins every year).</a:t>
            </a:r>
            <a:endParaRPr lang="en-US" sz="2100" dirty="0">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266700" rtl="1"/>
            <a:endParaRPr lang="en-US" sz="2100" dirty="0">
              <a:solidFill>
                <a:schemeClr val="tx1"/>
              </a:solidFill>
              <a:latin typeface="Times New Roman" panose="02020603050405020304" pitchFamily="18" charset="0"/>
              <a:cs typeface="Times New Roman" panose="02020603050405020304" pitchFamily="18" charset="0"/>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399185"/>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248410" y="770050"/>
            <a:ext cx="5049870"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tabLst>
                <a:tab pos="450215" algn="r"/>
                <a:tab pos="571500" algn="r"/>
              </a:tabLst>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different types of annuities</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95B0E0BD-AD05-B148-C660-205F343B1BEE}"/>
              </a:ext>
            </a:extLst>
          </p:cNvPr>
          <p:cNvGrpSpPr/>
          <p:nvPr/>
        </p:nvGrpSpPr>
        <p:grpSpPr>
          <a:xfrm>
            <a:off x="34867" y="6499773"/>
            <a:ext cx="12192000" cy="383348"/>
            <a:chOff x="34867" y="6499773"/>
            <a:chExt cx="12192000" cy="383348"/>
          </a:xfrm>
        </p:grpSpPr>
        <p:sp>
          <p:nvSpPr>
            <p:cNvPr id="10" name="TextBox 9">
              <a:extLst>
                <a:ext uri="{FF2B5EF4-FFF2-40B4-BE49-F238E27FC236}">
                  <a16:creationId xmlns="" xmlns:a16="http://schemas.microsoft.com/office/drawing/2014/main" id="{AAFB43E0-D270-4ECA-7C12-A163992EDD05}"/>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1" name="Group 10">
              <a:extLst>
                <a:ext uri="{FF2B5EF4-FFF2-40B4-BE49-F238E27FC236}">
                  <a16:creationId xmlns="" xmlns:a16="http://schemas.microsoft.com/office/drawing/2014/main" id="{CD56E136-21B7-86B4-925F-A457C3301E96}"/>
                </a:ext>
              </a:extLst>
            </p:cNvPr>
            <p:cNvGrpSpPr/>
            <p:nvPr/>
          </p:nvGrpSpPr>
          <p:grpSpPr>
            <a:xfrm>
              <a:off x="34867" y="6499773"/>
              <a:ext cx="12192000" cy="383348"/>
              <a:chOff x="34867" y="6499773"/>
              <a:chExt cx="12192000" cy="383348"/>
            </a:xfrm>
          </p:grpSpPr>
          <p:cxnSp>
            <p:nvCxnSpPr>
              <p:cNvPr id="12" name="Straight Connector 11">
                <a:extLst>
                  <a:ext uri="{FF2B5EF4-FFF2-40B4-BE49-F238E27FC236}">
                    <a16:creationId xmlns="" xmlns:a16="http://schemas.microsoft.com/office/drawing/2014/main" id="{389AB027-B07F-F87D-173D-99CF86994379}"/>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C02CBBCF-E03A-745C-D304-AA7991DF8C20}"/>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4" name="Text Box 19">
            <a:extLst>
              <a:ext uri="{FF2B5EF4-FFF2-40B4-BE49-F238E27FC236}">
                <a16:creationId xmlns="" xmlns:a16="http://schemas.microsoft.com/office/drawing/2014/main" id="{80403150-053D-1FC1-759C-369322344516}"/>
              </a:ext>
            </a:extLst>
          </p:cNvPr>
          <p:cNvSpPr txBox="1">
            <a:spLocks noChangeArrowheads="1" noChangeShapeType="1" noTextEdit="1"/>
          </p:cNvSpPr>
          <p:nvPr/>
        </p:nvSpPr>
        <p:spPr bwMode="auto">
          <a:xfrm>
            <a:off x="382588" y="2915661"/>
            <a:ext cx="2914650"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0" marR="0" algn="ctr">
              <a:spcBef>
                <a:spcPts val="0"/>
              </a:spcBef>
              <a:spcAft>
                <a:spcPts val="0"/>
              </a:spcAft>
            </a:pPr>
            <a:r>
              <a:rPr lang="en-US" sz="12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A- Payment / Ordinary Annuities:</a:t>
            </a:r>
            <a:endParaRPr lang="en-US" sz="1200" dirty="0">
              <a:effectLst/>
              <a:latin typeface="Times New Roman" panose="02020603050405020304" pitchFamily="18" charset="0"/>
              <a:ea typeface="Times New Roman" panose="02020603050405020304" pitchFamily="18" charset="0"/>
            </a:endParaRPr>
          </a:p>
        </p:txBody>
      </p:sp>
      <p:sp>
        <p:nvSpPr>
          <p:cNvPr id="15" name="Text Box 61">
            <a:extLst>
              <a:ext uri="{FF2B5EF4-FFF2-40B4-BE49-F238E27FC236}">
                <a16:creationId xmlns="" xmlns:a16="http://schemas.microsoft.com/office/drawing/2014/main" id="{24E73A6C-A59B-19C4-5663-1837E7B7CFF2}"/>
              </a:ext>
            </a:extLst>
          </p:cNvPr>
          <p:cNvSpPr txBox="1">
            <a:spLocks noChangeArrowheads="1" noChangeShapeType="1" noTextEdit="1"/>
          </p:cNvSpPr>
          <p:nvPr/>
        </p:nvSpPr>
        <p:spPr bwMode="auto">
          <a:xfrm>
            <a:off x="400896" y="4348723"/>
            <a:ext cx="2761615"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0" marR="0" algn="ctr">
              <a:spcBef>
                <a:spcPts val="0"/>
              </a:spcBef>
              <a:spcAft>
                <a:spcPts val="0"/>
              </a:spcAft>
            </a:pPr>
            <a:r>
              <a:rPr lang="en-US" sz="12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B- Investment / Due Annuities:</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364290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1422430"/>
            <a:ext cx="9576424" cy="4560140"/>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0215" marR="0" algn="just" rtl="1">
              <a:lnSpc>
                <a:spcPct val="115000"/>
              </a:lnSpc>
              <a:spcBef>
                <a:spcPts val="0"/>
              </a:spcBef>
              <a:spcAft>
                <a:spcPts val="0"/>
              </a:spcAft>
              <a:tabLst>
                <a:tab pos="849630" algn="l"/>
                <a:tab pos="114046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p>
          <a:p>
            <a:pPr marL="226695" marR="0" algn="l" rtl="0">
              <a:lnSpc>
                <a:spcPct val="130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26695" marR="0" algn="just" rtl="0">
              <a:lnSpc>
                <a:spcPct val="130000"/>
              </a:lnSpc>
              <a:spcBef>
                <a:spcPts val="0"/>
              </a:spcBef>
              <a:spcAft>
                <a:spcPts val="800"/>
              </a:spcAft>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compute the </a:t>
            </a:r>
            <a:r>
              <a:rPr lang="en-US"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future value (compound amount</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for one annuity monetary unit by using an electronic calculator or you can use the facilities, which are provided in the Microsoft office excel to compute the compound amount for one annuity monetary unit with a certain formula.</a:t>
            </a:r>
          </a:p>
          <a:p>
            <a:pPr marL="226695" marR="0" algn="just" rtl="0">
              <a:lnSpc>
                <a:spcPct val="130000"/>
              </a:lnSpc>
              <a:spcBef>
                <a:spcPts val="0"/>
              </a:spcBef>
              <a:spcAft>
                <a:spcPts val="80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6695" marR="0" algn="just" rtl="0">
              <a:lnSpc>
                <a:spcPct val="130000"/>
              </a:lnSpc>
              <a:spcBef>
                <a:spcPts val="0"/>
              </a:spcBef>
              <a:spcAft>
                <a:spcPts val="800"/>
              </a:spcAft>
            </a:pPr>
            <a:r>
              <a:rPr lang="en-US" sz="1800" b="1" dirty="0">
                <a:solidFill>
                  <a:srgbClr val="002060"/>
                </a:solidFill>
                <a:effectLst/>
                <a:latin typeface="Times New Roman" panose="02020603050405020304" pitchFamily="18" charset="0"/>
                <a:ea typeface="Calibri" panose="020F0502020204030204" pitchFamily="34" charset="0"/>
              </a:rPr>
              <a:t>present value</a:t>
            </a:r>
            <a:r>
              <a:rPr lang="en-US" sz="1800" dirty="0">
                <a:effectLst/>
                <a:latin typeface="Times New Roman" panose="02020603050405020304" pitchFamily="18" charset="0"/>
                <a:ea typeface="Calibri" panose="020F0502020204030204" pitchFamily="34" charset="0"/>
              </a:rPr>
              <a:t> </a:t>
            </a:r>
            <a:r>
              <a:rPr lang="en-US" dirty="0">
                <a:solidFill>
                  <a:schemeClr val="tx1"/>
                </a:solidFill>
                <a:effectLst/>
                <a:latin typeface="Times New Roman" panose="02020603050405020304" pitchFamily="18" charset="0"/>
                <a:ea typeface="Calibri" panose="020F0502020204030204" pitchFamily="34" charset="0"/>
              </a:rPr>
              <a:t>of a lump sum, which in simple terms in the current value of a future payment. What we will be doing is, in fact, nothing other than inverse compounding. The differences in these techniques come about merely from the investor’s point of view. In compounding, we explained earlier about the growth rate and investment in determining the present value, and we will explain the present value of money and equal payments that will be obtained or paid in the future.</a:t>
            </a:r>
            <a:r>
              <a:rPr lang="en-US" b="1" dirty="0">
                <a:solidFill>
                  <a:schemeClr val="tx1"/>
                </a:solidFill>
                <a:effectLst/>
                <a:latin typeface="Times New Roman" panose="02020603050405020304" pitchFamily="18" charset="0"/>
                <a:ea typeface="Calibri" panose="020F0502020204030204" pitchFamily="34"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183043"/>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400810" y="481730"/>
            <a:ext cx="8355433"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definition of future and present value of annuities.</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10" name="Group 9">
            <a:extLst>
              <a:ext uri="{FF2B5EF4-FFF2-40B4-BE49-F238E27FC236}">
                <a16:creationId xmlns="" xmlns:a16="http://schemas.microsoft.com/office/drawing/2014/main" id="{11428D2B-BEBB-C0D5-F908-0C16724480EA}"/>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C173A0E7-F923-0A9B-3012-74AE828631A7}"/>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1D6485BC-CE83-3F82-55F3-FB13496F02C6}"/>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3D844EB0-EE47-D2E9-4B04-9EC74ADE2011}"/>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2106B20A-A049-A7EF-3DEF-20C57BFB7E14}"/>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5" name="Text Box 1038">
            <a:extLst>
              <a:ext uri="{FF2B5EF4-FFF2-40B4-BE49-F238E27FC236}">
                <a16:creationId xmlns="" xmlns:a16="http://schemas.microsoft.com/office/drawing/2014/main" id="{10CB86B3-76FF-49E6-2C66-6BCE176B8C8B}"/>
              </a:ext>
            </a:extLst>
          </p:cNvPr>
          <p:cNvSpPr txBox="1">
            <a:spLocks noChangeArrowheads="1" noChangeShapeType="1" noTextEdit="1"/>
          </p:cNvSpPr>
          <p:nvPr/>
        </p:nvSpPr>
        <p:spPr bwMode="auto">
          <a:xfrm>
            <a:off x="303082" y="1576390"/>
            <a:ext cx="2475865"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0" marR="0" algn="ctr">
              <a:spcBef>
                <a:spcPts val="0"/>
              </a:spcBef>
              <a:spcAft>
                <a:spcPts val="0"/>
              </a:spcAft>
            </a:pPr>
            <a:r>
              <a:rPr lang="en-US" sz="12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Future Value of Annuities</a:t>
            </a:r>
            <a:endParaRPr lang="en-US" sz="1200" dirty="0">
              <a:effectLst/>
              <a:latin typeface="Times New Roman" panose="02020603050405020304" pitchFamily="18" charset="0"/>
              <a:ea typeface="Times New Roman" panose="02020603050405020304" pitchFamily="18" charset="0"/>
            </a:endParaRPr>
          </a:p>
        </p:txBody>
      </p:sp>
      <p:sp>
        <p:nvSpPr>
          <p:cNvPr id="16" name="Text Box 1039">
            <a:extLst>
              <a:ext uri="{FF2B5EF4-FFF2-40B4-BE49-F238E27FC236}">
                <a16:creationId xmlns="" xmlns:a16="http://schemas.microsoft.com/office/drawing/2014/main" id="{C594B22A-6DFE-C9E5-DED0-D7AA4D27E54C}"/>
              </a:ext>
            </a:extLst>
          </p:cNvPr>
          <p:cNvSpPr txBox="1">
            <a:spLocks noChangeArrowheads="1" noChangeShapeType="1" noTextEdit="1"/>
          </p:cNvSpPr>
          <p:nvPr/>
        </p:nvSpPr>
        <p:spPr bwMode="auto">
          <a:xfrm>
            <a:off x="312572" y="3498637"/>
            <a:ext cx="2521585"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0" marR="0" algn="ctr">
              <a:spcBef>
                <a:spcPts val="0"/>
              </a:spcBef>
              <a:spcAft>
                <a:spcPts val="0"/>
              </a:spcAft>
            </a:pPr>
            <a:r>
              <a:rPr lang="en-US" sz="12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Present Value of Annuities</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655567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1091126"/>
            <a:ext cx="9576424" cy="5274620"/>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384938" y="277159"/>
            <a:ext cx="9422124"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calculation of the future and present value of annuities.</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5" name="Text Box 4">
            <a:extLst>
              <a:ext uri="{FF2B5EF4-FFF2-40B4-BE49-F238E27FC236}">
                <a16:creationId xmlns="" xmlns:a16="http://schemas.microsoft.com/office/drawing/2014/main" id="{62C1BAB4-7D26-9570-B453-B529337E01AC}"/>
              </a:ext>
            </a:extLst>
          </p:cNvPr>
          <p:cNvSpPr txBox="1">
            <a:spLocks noChangeArrowheads="1" noChangeShapeType="1" noTextEdit="1"/>
          </p:cNvSpPr>
          <p:nvPr/>
        </p:nvSpPr>
        <p:spPr bwMode="auto">
          <a:xfrm>
            <a:off x="368242" y="1241032"/>
            <a:ext cx="2247900"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342900" marR="0" lvl="0" indent="-342900" algn="ctr" rtl="0">
              <a:spcBef>
                <a:spcPts val="0"/>
              </a:spcBef>
              <a:spcAft>
                <a:spcPts val="0"/>
              </a:spcAft>
              <a:buClr>
                <a:srgbClr val="FF0000"/>
              </a:buClr>
              <a:buFont typeface="Arial Black" panose="020B0A04020102020204" pitchFamily="34" charset="0"/>
              <a:buAutoNum type="alphaUcPeriod"/>
            </a:pPr>
            <a:r>
              <a:rPr lang="en-US" sz="12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Ordinary Annuities</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 xmlns:a16="http://schemas.microsoft.com/office/drawing/2014/main" id="{417A23A6-CAE4-6964-11A2-0D4AE5AD9D57}"/>
                  </a:ext>
                </a:extLst>
              </p:cNvPr>
              <p:cNvGraphicFramePr>
                <a:graphicFrameLocks noGrp="1"/>
              </p:cNvGraphicFramePr>
              <p:nvPr>
                <p:extLst>
                  <p:ext uri="{D42A27DB-BD31-4B8C-83A1-F6EECF244321}">
                    <p14:modId xmlns:p14="http://schemas.microsoft.com/office/powerpoint/2010/main" val="1112934223"/>
                  </p:ext>
                </p:extLst>
              </p:nvPr>
            </p:nvGraphicFramePr>
            <p:xfrm>
              <a:off x="400895" y="1557433"/>
              <a:ext cx="8114225" cy="2345690"/>
            </p:xfrm>
            <a:graphic>
              <a:graphicData uri="http://schemas.openxmlformats.org/drawingml/2006/table">
                <a:tbl>
                  <a:tblPr firstRow="1" firstCol="1" bandRow="1">
                    <a:tableStyleId>{8799B23B-EC83-4686-B30A-512413B5E67A}</a:tableStyleId>
                  </a:tblPr>
                  <a:tblGrid>
                    <a:gridCol w="1780715">
                      <a:extLst>
                        <a:ext uri="{9D8B030D-6E8A-4147-A177-3AD203B41FA5}">
                          <a16:colId xmlns="" xmlns:a16="http://schemas.microsoft.com/office/drawing/2014/main" val="1294562571"/>
                        </a:ext>
                      </a:extLst>
                    </a:gridCol>
                    <a:gridCol w="3166755">
                      <a:extLst>
                        <a:ext uri="{9D8B030D-6E8A-4147-A177-3AD203B41FA5}">
                          <a16:colId xmlns="" xmlns:a16="http://schemas.microsoft.com/office/drawing/2014/main" val="788369462"/>
                        </a:ext>
                      </a:extLst>
                    </a:gridCol>
                    <a:gridCol w="3166755">
                      <a:extLst>
                        <a:ext uri="{9D8B030D-6E8A-4147-A177-3AD203B41FA5}">
                          <a16:colId xmlns="" xmlns:a16="http://schemas.microsoft.com/office/drawing/2014/main" val="3082005484"/>
                        </a:ext>
                      </a:extLst>
                    </a:gridCol>
                  </a:tblGrid>
                  <a:tr h="394970">
                    <a:tc>
                      <a:txBody>
                        <a:bodyPr/>
                        <a:lstStyle/>
                        <a:p>
                          <a:pPr marL="0" marR="0" algn="ctr" rtl="0">
                            <a:lnSpc>
                              <a:spcPct val="107000"/>
                            </a:lnSpc>
                            <a:spcBef>
                              <a:spcPts val="0"/>
                            </a:spcBef>
                            <a:spcAft>
                              <a:spcPts val="800"/>
                            </a:spcAft>
                          </a:pPr>
                          <a:r>
                            <a:rPr lang="en-US" sz="1800" b="1">
                              <a:effectLst/>
                            </a:rPr>
                            <a:t>Title</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800" b="1">
                              <a:effectLst/>
                            </a:rPr>
                            <a:t>Method</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800" b="1">
                              <a:effectLst/>
                            </a:rPr>
                            <a:t>Ordinary</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906298796"/>
                      </a:ext>
                    </a:extLst>
                  </a:tr>
                  <a:tr h="537210">
                    <a:tc rowSpan="2">
                      <a:txBody>
                        <a:bodyPr/>
                        <a:lstStyle/>
                        <a:p>
                          <a:pPr marL="0" marR="0" algn="ctr" rtl="0">
                            <a:lnSpc>
                              <a:spcPct val="107000"/>
                            </a:lnSpc>
                            <a:spcBef>
                              <a:spcPts val="0"/>
                            </a:spcBef>
                            <a:spcAft>
                              <a:spcPts val="800"/>
                            </a:spcAft>
                          </a:pPr>
                          <a:r>
                            <a:rPr lang="en-US" sz="1800" b="1">
                              <a:effectLst/>
                            </a:rPr>
                            <a:t>Future</a:t>
                          </a:r>
                        </a:p>
                        <a:p>
                          <a:pPr marL="0" marR="0" algn="ctr" rtl="0">
                            <a:lnSpc>
                              <a:spcPct val="107000"/>
                            </a:lnSpc>
                            <a:spcBef>
                              <a:spcPts val="0"/>
                            </a:spcBef>
                            <a:spcAft>
                              <a:spcPts val="800"/>
                            </a:spcAft>
                          </a:pPr>
                          <a:r>
                            <a:rPr lang="en-US" sz="1800" b="1">
                              <a:effectLst/>
                            </a:rPr>
                            <a:t>Value</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800" b="1">
                              <a:effectLst/>
                            </a:rPr>
                            <a:t>Table</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14:m>
                            <m:oMath xmlns:m="http://schemas.openxmlformats.org/officeDocument/2006/math">
                              <m:sSub>
                                <m:sSubPr>
                                  <m:ctrlPr>
                                    <a:rPr lang="en-US" sz="1800" b="1" i="1">
                                      <a:effectLst/>
                                      <a:latin typeface="Cambria Math" panose="02040503050406030204" pitchFamily="18" charset="0"/>
                                    </a:rPr>
                                  </m:ctrlPr>
                                </m:sSubPr>
                                <m:e>
                                  <m:r>
                                    <a:rPr lang="en-US" sz="1800" b="1">
                                      <a:effectLst/>
                                      <a:latin typeface="Cambria Math" panose="02040503050406030204" pitchFamily="18" charset="0"/>
                                    </a:rPr>
                                    <m:t>𝐅𝐕</m:t>
                                  </m:r>
                                </m:e>
                                <m:sub>
                                  <m:r>
                                    <a:rPr lang="en-US" sz="1800" b="1">
                                      <a:effectLst/>
                                      <a:latin typeface="Cambria Math" panose="02040503050406030204" pitchFamily="18" charset="0"/>
                                    </a:rPr>
                                    <m:t>𝐧</m:t>
                                  </m:r>
                                </m:sub>
                              </m:sSub>
                            </m:oMath>
                          </a14:m>
                          <a:r>
                            <a:rPr lang="en-US" sz="1800" b="1">
                              <a:effectLst/>
                            </a:rPr>
                            <a:t> = PMT × FVIF n ,i</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767967731"/>
                      </a:ext>
                    </a:extLst>
                  </a:tr>
                  <a:tr h="527050">
                    <a:tc vMerge="1">
                      <a:txBody>
                        <a:bodyPr/>
                        <a:lstStyle/>
                        <a:p>
                          <a:endParaRPr lang="en-US"/>
                        </a:p>
                      </a:txBody>
                      <a:tcPr/>
                    </a:tc>
                    <a:tc>
                      <a:txBody>
                        <a:bodyPr/>
                        <a:lstStyle/>
                        <a:p>
                          <a:pPr marL="0" marR="0" algn="ctr" rtl="0">
                            <a:lnSpc>
                              <a:spcPct val="107000"/>
                            </a:lnSpc>
                            <a:spcBef>
                              <a:spcPts val="0"/>
                            </a:spcBef>
                            <a:spcAft>
                              <a:spcPts val="800"/>
                            </a:spcAft>
                          </a:pPr>
                          <a:r>
                            <a:rPr lang="en-US" sz="1800" b="1">
                              <a:effectLst/>
                            </a:rPr>
                            <a:t>Calculator</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14:m>
                            <m:oMath xmlns:m="http://schemas.openxmlformats.org/officeDocument/2006/math">
                              <m:sSub>
                                <m:sSubPr>
                                  <m:ctrlPr>
                                    <a:rPr lang="en-US" sz="1800" b="1" i="1">
                                      <a:effectLst/>
                                      <a:latin typeface="Cambria Math" panose="02040503050406030204" pitchFamily="18" charset="0"/>
                                    </a:rPr>
                                  </m:ctrlPr>
                                </m:sSubPr>
                                <m:e>
                                  <m:r>
                                    <a:rPr lang="en-US" sz="1800" b="1">
                                      <a:effectLst/>
                                      <a:latin typeface="Cambria Math" panose="02040503050406030204" pitchFamily="18" charset="0"/>
                                    </a:rPr>
                                    <m:t>𝐅𝐕</m:t>
                                  </m:r>
                                </m:e>
                                <m:sub>
                                  <m:r>
                                    <a:rPr lang="en-US" sz="1800" b="1">
                                      <a:effectLst/>
                                      <a:latin typeface="Cambria Math" panose="02040503050406030204" pitchFamily="18" charset="0"/>
                                    </a:rPr>
                                    <m:t>𝐧</m:t>
                                  </m:r>
                                </m:sub>
                              </m:sSub>
                            </m:oMath>
                          </a14:m>
                          <a:r>
                            <a:rPr lang="en-US" sz="1800" b="1">
                              <a:effectLst/>
                            </a:rPr>
                            <a:t> =</a:t>
                          </a:r>
                          <a14:m>
                            <m:oMath xmlns:m="http://schemas.openxmlformats.org/officeDocument/2006/math">
                              <m:r>
                                <a:rPr lang="en-US" sz="1800" b="1">
                                  <a:effectLst/>
                                  <a:latin typeface="Cambria Math" panose="02040503050406030204" pitchFamily="18" charset="0"/>
                                </a:rPr>
                                <m:t>𝐏𝐌𝐓</m:t>
                              </m:r>
                              <m:r>
                                <a:rPr lang="en-US" sz="1800" b="1">
                                  <a:effectLst/>
                                  <a:latin typeface="Cambria Math" panose="02040503050406030204" pitchFamily="18" charset="0"/>
                                </a:rPr>
                                <m:t>×[</m:t>
                              </m:r>
                              <m:f>
                                <m:fPr>
                                  <m:ctrlPr>
                                    <a:rPr lang="en-US" sz="1800" b="1" i="1">
                                      <a:effectLst/>
                                      <a:latin typeface="Cambria Math" panose="02040503050406030204" pitchFamily="18" charset="0"/>
                                    </a:rPr>
                                  </m:ctrlPr>
                                </m:fPr>
                                <m:num>
                                  <m:sSup>
                                    <m:sSupPr>
                                      <m:ctrlPr>
                                        <a:rPr lang="en-US" sz="1800" b="1" i="1">
                                          <a:effectLst/>
                                          <a:latin typeface="Cambria Math" panose="02040503050406030204" pitchFamily="18" charset="0"/>
                                        </a:rPr>
                                      </m:ctrlPr>
                                    </m:sSupPr>
                                    <m:e>
                                      <m:r>
                                        <a:rPr lang="en-US" sz="1800" b="1">
                                          <a:effectLst/>
                                          <a:latin typeface="Cambria Math" panose="02040503050406030204" pitchFamily="18" charset="0"/>
                                        </a:rPr>
                                        <m:t>(</m:t>
                                      </m:r>
                                      <m:r>
                                        <a:rPr lang="en-US" sz="1800" b="1">
                                          <a:effectLst/>
                                          <a:latin typeface="Cambria Math" panose="02040503050406030204" pitchFamily="18" charset="0"/>
                                        </a:rPr>
                                        <m:t>𝟏</m:t>
                                      </m:r>
                                      <m:r>
                                        <a:rPr lang="en-US" sz="1800" b="1">
                                          <a:effectLst/>
                                          <a:latin typeface="Cambria Math" panose="02040503050406030204" pitchFamily="18" charset="0"/>
                                        </a:rPr>
                                        <m:t>+</m:t>
                                      </m:r>
                                      <m:r>
                                        <a:rPr lang="en-US" sz="1800" b="1">
                                          <a:effectLst/>
                                          <a:latin typeface="Cambria Math" panose="02040503050406030204" pitchFamily="18" charset="0"/>
                                        </a:rPr>
                                        <m:t>𝐢</m:t>
                                      </m:r>
                                      <m:r>
                                        <a:rPr lang="en-US" sz="1800" b="1">
                                          <a:effectLst/>
                                          <a:latin typeface="Cambria Math" panose="02040503050406030204" pitchFamily="18" charset="0"/>
                                        </a:rPr>
                                        <m:t>)</m:t>
                                      </m:r>
                                    </m:e>
                                    <m:sup>
                                      <m:r>
                                        <a:rPr lang="en-US" sz="1800" b="1">
                                          <a:effectLst/>
                                          <a:latin typeface="Cambria Math" panose="02040503050406030204" pitchFamily="18" charset="0"/>
                                        </a:rPr>
                                        <m:t>𝐧</m:t>
                                      </m:r>
                                    </m:sup>
                                  </m:sSup>
                                  <m:r>
                                    <a:rPr lang="en-US" sz="1800" b="1">
                                      <a:effectLst/>
                                      <a:latin typeface="Cambria Math" panose="02040503050406030204" pitchFamily="18" charset="0"/>
                                    </a:rPr>
                                    <m:t>−</m:t>
                                  </m:r>
                                  <m:r>
                                    <a:rPr lang="en-US" sz="1800" b="1">
                                      <a:effectLst/>
                                      <a:latin typeface="Cambria Math" panose="02040503050406030204" pitchFamily="18" charset="0"/>
                                    </a:rPr>
                                    <m:t>𝟏</m:t>
                                  </m:r>
                                </m:num>
                                <m:den>
                                  <m:r>
                                    <a:rPr lang="en-US" sz="1800" b="1">
                                      <a:effectLst/>
                                      <a:latin typeface="Cambria Math" panose="02040503050406030204" pitchFamily="18" charset="0"/>
                                    </a:rPr>
                                    <m:t>𝐢</m:t>
                                  </m:r>
                                </m:den>
                              </m:f>
                            </m:oMath>
                          </a14:m>
                          <a:r>
                            <a:rPr lang="en-US" sz="1800" b="1">
                              <a:effectLst/>
                            </a:rPr>
                            <a:t>]</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218532303"/>
                      </a:ext>
                    </a:extLst>
                  </a:tr>
                  <a:tr h="444500">
                    <a:tc rowSpan="2">
                      <a:txBody>
                        <a:bodyPr/>
                        <a:lstStyle/>
                        <a:p>
                          <a:pPr marL="0" marR="0" algn="ctr" rtl="0">
                            <a:lnSpc>
                              <a:spcPct val="107000"/>
                            </a:lnSpc>
                            <a:spcBef>
                              <a:spcPts val="0"/>
                            </a:spcBef>
                            <a:spcAft>
                              <a:spcPts val="800"/>
                            </a:spcAft>
                          </a:pPr>
                          <a:r>
                            <a:rPr lang="en-US" sz="1800" b="1">
                              <a:effectLst/>
                            </a:rPr>
                            <a:t>Present</a:t>
                          </a:r>
                        </a:p>
                        <a:p>
                          <a:pPr marL="0" marR="0" algn="ctr" rtl="0">
                            <a:lnSpc>
                              <a:spcPct val="107000"/>
                            </a:lnSpc>
                            <a:spcBef>
                              <a:spcPts val="0"/>
                            </a:spcBef>
                            <a:spcAft>
                              <a:spcPts val="800"/>
                            </a:spcAft>
                          </a:pPr>
                          <a:r>
                            <a:rPr lang="en-US" sz="1800" b="1">
                              <a:effectLst/>
                            </a:rPr>
                            <a:t>Value</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800" b="1">
                              <a:effectLst/>
                            </a:rPr>
                            <a:t>Table</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14:m>
                            <m:oMath xmlns:m="http://schemas.openxmlformats.org/officeDocument/2006/math">
                              <m:sSub>
                                <m:sSubPr>
                                  <m:ctrlPr>
                                    <a:rPr lang="en-US" sz="1800" b="1" i="1">
                                      <a:effectLst/>
                                      <a:latin typeface="Cambria Math" panose="02040503050406030204" pitchFamily="18" charset="0"/>
                                    </a:rPr>
                                  </m:ctrlPr>
                                </m:sSubPr>
                                <m:e>
                                  <m:r>
                                    <a:rPr lang="en-US" sz="1800" b="1">
                                      <a:effectLst/>
                                      <a:latin typeface="Cambria Math" panose="02040503050406030204" pitchFamily="18" charset="0"/>
                                    </a:rPr>
                                    <m:t>𝐏𝐕</m:t>
                                  </m:r>
                                </m:e>
                                <m:sub>
                                  <m:r>
                                    <a:rPr lang="en-US" sz="1800" b="1">
                                      <a:effectLst/>
                                      <a:latin typeface="Cambria Math" panose="02040503050406030204" pitchFamily="18" charset="0"/>
                                    </a:rPr>
                                    <m:t>𝐧</m:t>
                                  </m:r>
                                </m:sub>
                              </m:sSub>
                            </m:oMath>
                          </a14:m>
                          <a:r>
                            <a:rPr lang="en-US" sz="1800" b="1">
                              <a:effectLst/>
                            </a:rPr>
                            <a:t> = PMT × PVIF n ,i</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382445651"/>
                      </a:ext>
                    </a:extLst>
                  </a:tr>
                  <a:tr h="441960">
                    <a:tc vMerge="1">
                      <a:txBody>
                        <a:bodyPr/>
                        <a:lstStyle/>
                        <a:p>
                          <a:endParaRPr lang="en-US"/>
                        </a:p>
                      </a:txBody>
                      <a:tcPr/>
                    </a:tc>
                    <a:tc>
                      <a:txBody>
                        <a:bodyPr/>
                        <a:lstStyle/>
                        <a:p>
                          <a:pPr marL="0" marR="0" algn="ctr" rtl="0">
                            <a:lnSpc>
                              <a:spcPct val="107000"/>
                            </a:lnSpc>
                            <a:spcBef>
                              <a:spcPts val="0"/>
                            </a:spcBef>
                            <a:spcAft>
                              <a:spcPts val="800"/>
                            </a:spcAft>
                          </a:pPr>
                          <a:r>
                            <a:rPr lang="en-US" sz="1800" b="1">
                              <a:effectLst/>
                            </a:rPr>
                            <a:t>Calculator</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14:m>
                            <m:oMath xmlns:m="http://schemas.openxmlformats.org/officeDocument/2006/math">
                              <m:sSub>
                                <m:sSubPr>
                                  <m:ctrlPr>
                                    <a:rPr lang="en-US" sz="1800" b="1" i="1">
                                      <a:effectLst/>
                                      <a:latin typeface="Cambria Math" panose="02040503050406030204" pitchFamily="18" charset="0"/>
                                    </a:rPr>
                                  </m:ctrlPr>
                                </m:sSubPr>
                                <m:e>
                                  <m:r>
                                    <a:rPr lang="en-US" sz="1800" b="1">
                                      <a:effectLst/>
                                      <a:latin typeface="Cambria Math" panose="02040503050406030204" pitchFamily="18" charset="0"/>
                                    </a:rPr>
                                    <m:t>𝐏𝐕</m:t>
                                  </m:r>
                                </m:e>
                                <m:sub>
                                  <m:r>
                                    <a:rPr lang="en-US" sz="1800" b="1">
                                      <a:effectLst/>
                                      <a:latin typeface="Cambria Math" panose="02040503050406030204" pitchFamily="18" charset="0"/>
                                    </a:rPr>
                                    <m:t>𝐧</m:t>
                                  </m:r>
                                </m:sub>
                              </m:sSub>
                            </m:oMath>
                          </a14:m>
                          <a:r>
                            <a:rPr lang="en-US" sz="1800" b="1" dirty="0">
                              <a:effectLst/>
                            </a:rPr>
                            <a:t>= </a:t>
                          </a:r>
                          <a14:m>
                            <m:oMath xmlns:m="http://schemas.openxmlformats.org/officeDocument/2006/math">
                              <m:r>
                                <a:rPr lang="en-US" sz="1800" b="1">
                                  <a:effectLst/>
                                  <a:latin typeface="Cambria Math" panose="02040503050406030204" pitchFamily="18" charset="0"/>
                                </a:rPr>
                                <m:t>𝐏𝐌𝐓</m:t>
                              </m:r>
                              <m:r>
                                <a:rPr lang="en-US" sz="1800" b="1">
                                  <a:effectLst/>
                                  <a:latin typeface="Cambria Math" panose="02040503050406030204" pitchFamily="18" charset="0"/>
                                </a:rPr>
                                <m:t>×[</m:t>
                              </m:r>
                              <m:f>
                                <m:fPr>
                                  <m:ctrlPr>
                                    <a:rPr lang="en-US" sz="1800" b="1" i="1">
                                      <a:effectLst/>
                                      <a:latin typeface="Cambria Math" panose="02040503050406030204" pitchFamily="18" charset="0"/>
                                    </a:rPr>
                                  </m:ctrlPr>
                                </m:fPr>
                                <m:num>
                                  <m:sSup>
                                    <m:sSupPr>
                                      <m:ctrlPr>
                                        <a:rPr lang="en-US" sz="1800" b="1" i="1">
                                          <a:effectLst/>
                                          <a:latin typeface="Cambria Math" panose="02040503050406030204" pitchFamily="18" charset="0"/>
                                        </a:rPr>
                                      </m:ctrlPr>
                                    </m:sSupPr>
                                    <m:e>
                                      <m:r>
                                        <a:rPr lang="en-US" sz="1800" b="1">
                                          <a:effectLst/>
                                          <a:latin typeface="Cambria Math" panose="02040503050406030204" pitchFamily="18" charset="0"/>
                                        </a:rPr>
                                        <m:t>𝟏</m:t>
                                      </m:r>
                                      <m:r>
                                        <a:rPr lang="en-US" sz="1800" b="1">
                                          <a:effectLst/>
                                          <a:latin typeface="Cambria Math" panose="02040503050406030204" pitchFamily="18" charset="0"/>
                                        </a:rPr>
                                        <m:t>−(</m:t>
                                      </m:r>
                                      <m:r>
                                        <a:rPr lang="en-US" sz="1800" b="1">
                                          <a:effectLst/>
                                          <a:latin typeface="Cambria Math" panose="02040503050406030204" pitchFamily="18" charset="0"/>
                                        </a:rPr>
                                        <m:t>𝟏</m:t>
                                      </m:r>
                                      <m:r>
                                        <a:rPr lang="en-US" sz="1800" b="1">
                                          <a:effectLst/>
                                          <a:latin typeface="Cambria Math" panose="02040503050406030204" pitchFamily="18" charset="0"/>
                                        </a:rPr>
                                        <m:t>+</m:t>
                                      </m:r>
                                      <m:r>
                                        <a:rPr lang="en-US" sz="1800" b="1">
                                          <a:effectLst/>
                                          <a:latin typeface="Cambria Math" panose="02040503050406030204" pitchFamily="18" charset="0"/>
                                        </a:rPr>
                                        <m:t>𝐢</m:t>
                                      </m:r>
                                      <m:r>
                                        <a:rPr lang="en-US" sz="1800" b="1">
                                          <a:effectLst/>
                                          <a:latin typeface="Cambria Math" panose="02040503050406030204" pitchFamily="18" charset="0"/>
                                        </a:rPr>
                                        <m:t>)</m:t>
                                      </m:r>
                                    </m:e>
                                    <m:sup>
                                      <m:r>
                                        <a:rPr lang="en-US" sz="1800" b="1">
                                          <a:effectLst/>
                                          <a:latin typeface="Cambria Math" panose="02040503050406030204" pitchFamily="18" charset="0"/>
                                        </a:rPr>
                                        <m:t>−</m:t>
                                      </m:r>
                                      <m:r>
                                        <a:rPr lang="en-US" sz="1800" b="1">
                                          <a:effectLst/>
                                          <a:latin typeface="Cambria Math" panose="02040503050406030204" pitchFamily="18" charset="0"/>
                                        </a:rPr>
                                        <m:t>𝐧</m:t>
                                      </m:r>
                                    </m:sup>
                                  </m:sSup>
                                </m:num>
                                <m:den>
                                  <m:r>
                                    <a:rPr lang="en-US" sz="1800" b="1">
                                      <a:effectLst/>
                                      <a:latin typeface="Cambria Math" panose="02040503050406030204" pitchFamily="18" charset="0"/>
                                    </a:rPr>
                                    <m:t>𝐢</m:t>
                                  </m:r>
                                </m:den>
                              </m:f>
                            </m:oMath>
                          </a14:m>
                          <a:r>
                            <a:rPr lang="en-US" sz="1800" b="1" dirty="0">
                              <a:effectLst/>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423219261"/>
                      </a:ext>
                    </a:extLst>
                  </a:tr>
                </a:tbl>
              </a:graphicData>
            </a:graphic>
          </p:graphicFrame>
        </mc:Choice>
        <mc:Fallback xmlns="">
          <p:graphicFrame>
            <p:nvGraphicFramePr>
              <p:cNvPr id="16" name="Table 15">
                <a:extLst>
                  <a:ext uri="{FF2B5EF4-FFF2-40B4-BE49-F238E27FC236}">
                    <a16:creationId xmlns:a16="http://schemas.microsoft.com/office/drawing/2014/main" id="{417A23A6-CAE4-6964-11A2-0D4AE5AD9D57}"/>
                  </a:ext>
                </a:extLst>
              </p:cNvPr>
              <p:cNvGraphicFramePr>
                <a:graphicFrameLocks noGrp="1"/>
              </p:cNvGraphicFramePr>
              <p:nvPr>
                <p:extLst>
                  <p:ext uri="{D42A27DB-BD31-4B8C-83A1-F6EECF244321}">
                    <p14:modId xmlns:p14="http://schemas.microsoft.com/office/powerpoint/2010/main" val="1112934223"/>
                  </p:ext>
                </p:extLst>
              </p:nvPr>
            </p:nvGraphicFramePr>
            <p:xfrm>
              <a:off x="400895" y="1557433"/>
              <a:ext cx="8114225" cy="2345690"/>
            </p:xfrm>
            <a:graphic>
              <a:graphicData uri="http://schemas.openxmlformats.org/drawingml/2006/table">
                <a:tbl>
                  <a:tblPr firstRow="1" firstCol="1" bandRow="1">
                    <a:tableStyleId>{8799B23B-EC83-4686-B30A-512413B5E67A}</a:tableStyleId>
                  </a:tblPr>
                  <a:tblGrid>
                    <a:gridCol w="1780715">
                      <a:extLst>
                        <a:ext uri="{9D8B030D-6E8A-4147-A177-3AD203B41FA5}">
                          <a16:colId xmlns:a16="http://schemas.microsoft.com/office/drawing/2014/main" val="1294562571"/>
                        </a:ext>
                      </a:extLst>
                    </a:gridCol>
                    <a:gridCol w="3166755">
                      <a:extLst>
                        <a:ext uri="{9D8B030D-6E8A-4147-A177-3AD203B41FA5}">
                          <a16:colId xmlns:a16="http://schemas.microsoft.com/office/drawing/2014/main" val="788369462"/>
                        </a:ext>
                      </a:extLst>
                    </a:gridCol>
                    <a:gridCol w="3166755">
                      <a:extLst>
                        <a:ext uri="{9D8B030D-6E8A-4147-A177-3AD203B41FA5}">
                          <a16:colId xmlns:a16="http://schemas.microsoft.com/office/drawing/2014/main" val="3082005484"/>
                        </a:ext>
                      </a:extLst>
                    </a:gridCol>
                  </a:tblGrid>
                  <a:tr h="394970">
                    <a:tc>
                      <a:txBody>
                        <a:bodyPr/>
                        <a:lstStyle/>
                        <a:p>
                          <a:pPr marL="0" marR="0" algn="ctr" rtl="0">
                            <a:lnSpc>
                              <a:spcPct val="107000"/>
                            </a:lnSpc>
                            <a:spcBef>
                              <a:spcPts val="0"/>
                            </a:spcBef>
                            <a:spcAft>
                              <a:spcPts val="800"/>
                            </a:spcAft>
                          </a:pPr>
                          <a:r>
                            <a:rPr lang="en-US" sz="1800" b="1">
                              <a:effectLst/>
                            </a:rPr>
                            <a:t>Title</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800" b="1">
                              <a:effectLst/>
                            </a:rPr>
                            <a:t>Method</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800" b="1">
                              <a:effectLst/>
                            </a:rPr>
                            <a:t>Ordinary</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06298796"/>
                      </a:ext>
                    </a:extLst>
                  </a:tr>
                  <a:tr h="537210">
                    <a:tc rowSpan="2">
                      <a:txBody>
                        <a:bodyPr/>
                        <a:lstStyle/>
                        <a:p>
                          <a:pPr marL="0" marR="0" algn="ctr" rtl="0">
                            <a:lnSpc>
                              <a:spcPct val="107000"/>
                            </a:lnSpc>
                            <a:spcBef>
                              <a:spcPts val="0"/>
                            </a:spcBef>
                            <a:spcAft>
                              <a:spcPts val="800"/>
                            </a:spcAft>
                          </a:pPr>
                          <a:r>
                            <a:rPr lang="en-US" sz="1800" b="1">
                              <a:effectLst/>
                            </a:rPr>
                            <a:t>Future</a:t>
                          </a:r>
                        </a:p>
                        <a:p>
                          <a:pPr marL="0" marR="0" algn="ctr" rtl="0">
                            <a:lnSpc>
                              <a:spcPct val="107000"/>
                            </a:lnSpc>
                            <a:spcBef>
                              <a:spcPts val="0"/>
                            </a:spcBef>
                            <a:spcAft>
                              <a:spcPts val="800"/>
                            </a:spcAft>
                          </a:pPr>
                          <a:r>
                            <a:rPr lang="en-US" sz="1800" b="1">
                              <a:effectLst/>
                            </a:rPr>
                            <a:t>Value</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800" b="1">
                              <a:effectLst/>
                            </a:rPr>
                            <a:t>Table</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a:p>
                      </a:txBody>
                      <a:tcPr marL="68580" marR="68580" marT="0" marB="0" anchor="ctr">
                        <a:blipFill>
                          <a:blip r:embed="rId4"/>
                          <a:stretch>
                            <a:fillRect l="-156346" t="-76136" r="-577" b="-279545"/>
                          </a:stretch>
                        </a:blipFill>
                      </a:tcPr>
                    </a:tc>
                    <a:extLst>
                      <a:ext uri="{0D108BD9-81ED-4DB2-BD59-A6C34878D82A}">
                        <a16:rowId xmlns:a16="http://schemas.microsoft.com/office/drawing/2014/main" val="1767967731"/>
                      </a:ext>
                    </a:extLst>
                  </a:tr>
                  <a:tr h="527050">
                    <a:tc vMerge="1">
                      <a:txBody>
                        <a:bodyPr/>
                        <a:lstStyle/>
                        <a:p>
                          <a:endParaRPr lang="en-US"/>
                        </a:p>
                      </a:txBody>
                      <a:tcPr/>
                    </a:tc>
                    <a:tc>
                      <a:txBody>
                        <a:bodyPr/>
                        <a:lstStyle/>
                        <a:p>
                          <a:pPr marL="0" marR="0" algn="ctr" rtl="0">
                            <a:lnSpc>
                              <a:spcPct val="107000"/>
                            </a:lnSpc>
                            <a:spcBef>
                              <a:spcPts val="0"/>
                            </a:spcBef>
                            <a:spcAft>
                              <a:spcPts val="800"/>
                            </a:spcAft>
                          </a:pPr>
                          <a:r>
                            <a:rPr lang="en-US" sz="1800" b="1">
                              <a:effectLst/>
                            </a:rPr>
                            <a:t>Calculator</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a:p>
                      </a:txBody>
                      <a:tcPr marL="68580" marR="68580" marT="0" marB="0" anchor="ctr">
                        <a:blipFill>
                          <a:blip r:embed="rId4"/>
                          <a:stretch>
                            <a:fillRect l="-156346" t="-178161" r="-577" b="-182759"/>
                          </a:stretch>
                        </a:blipFill>
                      </a:tcPr>
                    </a:tc>
                    <a:extLst>
                      <a:ext uri="{0D108BD9-81ED-4DB2-BD59-A6C34878D82A}">
                        <a16:rowId xmlns:a16="http://schemas.microsoft.com/office/drawing/2014/main" val="1218532303"/>
                      </a:ext>
                    </a:extLst>
                  </a:tr>
                  <a:tr h="444500">
                    <a:tc rowSpan="2">
                      <a:txBody>
                        <a:bodyPr/>
                        <a:lstStyle/>
                        <a:p>
                          <a:pPr marL="0" marR="0" algn="ctr" rtl="0">
                            <a:lnSpc>
                              <a:spcPct val="107000"/>
                            </a:lnSpc>
                            <a:spcBef>
                              <a:spcPts val="0"/>
                            </a:spcBef>
                            <a:spcAft>
                              <a:spcPts val="800"/>
                            </a:spcAft>
                          </a:pPr>
                          <a:r>
                            <a:rPr lang="en-US" sz="1800" b="1">
                              <a:effectLst/>
                            </a:rPr>
                            <a:t>Present</a:t>
                          </a:r>
                        </a:p>
                        <a:p>
                          <a:pPr marL="0" marR="0" algn="ctr" rtl="0">
                            <a:lnSpc>
                              <a:spcPct val="107000"/>
                            </a:lnSpc>
                            <a:spcBef>
                              <a:spcPts val="0"/>
                            </a:spcBef>
                            <a:spcAft>
                              <a:spcPts val="800"/>
                            </a:spcAft>
                          </a:pPr>
                          <a:r>
                            <a:rPr lang="en-US" sz="1800" b="1">
                              <a:effectLst/>
                            </a:rPr>
                            <a:t>Value</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800" b="1">
                              <a:effectLst/>
                            </a:rPr>
                            <a:t>Table</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a:p>
                      </a:txBody>
                      <a:tcPr marL="68580" marR="68580" marT="0" marB="0" anchor="ctr">
                        <a:blipFill>
                          <a:blip r:embed="rId4"/>
                          <a:stretch>
                            <a:fillRect l="-156346" t="-331507" r="-577" b="-117808"/>
                          </a:stretch>
                        </a:blipFill>
                      </a:tcPr>
                    </a:tc>
                    <a:extLst>
                      <a:ext uri="{0D108BD9-81ED-4DB2-BD59-A6C34878D82A}">
                        <a16:rowId xmlns:a16="http://schemas.microsoft.com/office/drawing/2014/main" val="2382445651"/>
                      </a:ext>
                    </a:extLst>
                  </a:tr>
                  <a:tr h="441960">
                    <a:tc vMerge="1">
                      <a:txBody>
                        <a:bodyPr/>
                        <a:lstStyle/>
                        <a:p>
                          <a:endParaRPr lang="en-US"/>
                        </a:p>
                      </a:txBody>
                      <a:tcPr/>
                    </a:tc>
                    <a:tc>
                      <a:txBody>
                        <a:bodyPr/>
                        <a:lstStyle/>
                        <a:p>
                          <a:pPr marL="0" marR="0" algn="ctr" rtl="0">
                            <a:lnSpc>
                              <a:spcPct val="107000"/>
                            </a:lnSpc>
                            <a:spcBef>
                              <a:spcPts val="0"/>
                            </a:spcBef>
                            <a:spcAft>
                              <a:spcPts val="800"/>
                            </a:spcAft>
                          </a:pPr>
                          <a:r>
                            <a:rPr lang="en-US" sz="1800" b="1">
                              <a:effectLst/>
                            </a:rPr>
                            <a:t>Calculator</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a:p>
                      </a:txBody>
                      <a:tcPr marL="68580" marR="68580" marT="0" marB="0" anchor="ctr">
                        <a:blipFill>
                          <a:blip r:embed="rId4"/>
                          <a:stretch>
                            <a:fillRect l="-156346" t="-431507" r="-577" b="-17808"/>
                          </a:stretch>
                        </a:blipFill>
                      </a:tcPr>
                    </a:tc>
                    <a:extLst>
                      <a:ext uri="{0D108BD9-81ED-4DB2-BD59-A6C34878D82A}">
                        <a16:rowId xmlns:a16="http://schemas.microsoft.com/office/drawing/2014/main" val="1423219261"/>
                      </a:ext>
                    </a:extLst>
                  </a:tr>
                </a:tbl>
              </a:graphicData>
            </a:graphic>
          </p:graphicFrame>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98D1B6A4-7FB0-F661-61C5-F372AD24D218}"/>
                  </a:ext>
                </a:extLst>
              </p:cNvPr>
              <p:cNvSpPr txBox="1"/>
              <p:nvPr/>
            </p:nvSpPr>
            <p:spPr>
              <a:xfrm>
                <a:off x="368242" y="3837957"/>
                <a:ext cx="7237808" cy="2582438"/>
              </a:xfrm>
              <a:prstGeom prst="rect">
                <a:avLst/>
              </a:prstGeom>
              <a:noFill/>
            </p:spPr>
            <p:txBody>
              <a:bodyPr wrap="square">
                <a:spAutoFit/>
              </a:bodyPr>
              <a:lstStyle/>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14:m>
                  <m:oMath xmlns:m="http://schemas.openxmlformats.org/officeDocument/2006/math">
                    <m:sSub>
                      <m:sSubPr>
                        <m:ctrlPr>
                          <a:rPr lang="en-US" sz="1800" i="1" smtClean="0">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rPr>
                          <m:t>𝐹𝑉</m:t>
                        </m:r>
                      </m:e>
                      <m:sub>
                        <m:r>
                          <a:rPr lang="en-US" sz="1800" i="1">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1800" dirty="0">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a:t>
                </a:r>
                <a:r>
                  <a:rPr lang="en-US" sz="1800" b="1" dirty="0">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a:t>
                </a:r>
                <a:r>
                  <a:rPr lang="en-US" sz="1800"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Future value of ordinary annuity.</a:t>
                </a:r>
                <a:endParaRPr lang="en-US" sz="1400" dirty="0">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14:m>
                  <m:oMath xmlns:m="http://schemas.openxmlformats.org/officeDocument/2006/math">
                    <m:sSub>
                      <m:sSubPr>
                        <m:ctrlPr>
                          <a:rPr lang="en-US" sz="1800" i="1">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rPr>
                          <m:t>𝑃𝑉</m:t>
                        </m:r>
                      </m:e>
                      <m:sub>
                        <m:r>
                          <a:rPr lang="en-US" sz="1800" i="1">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1800" dirty="0">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a:t>
                </a:r>
                <a:r>
                  <a:rPr lang="en-US" sz="1800"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 Present value of ordinary annuity.</a:t>
                </a:r>
                <a:endParaRPr lang="en-US" sz="1400" dirty="0">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r>
                  <a:rPr lang="en-US" sz="1800" i="1" dirty="0">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PMT</a:t>
                </a:r>
                <a:r>
                  <a:rPr lang="en-US" sz="1800" b="1"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a:t>
                </a:r>
                <a:r>
                  <a:rPr lang="en-US" sz="1800"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 Equal Payments.</a:t>
                </a:r>
                <a:endParaRPr lang="en-US" sz="1400" dirty="0">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r>
                  <a:rPr lang="en-US" sz="1800" i="1" dirty="0">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n </a:t>
                </a:r>
                <a:r>
                  <a:rPr lang="en-US" sz="1800" dirty="0">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a:t>
                </a:r>
                <a:r>
                  <a:rPr lang="en-US" sz="1800"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 Number of Annuities.</a:t>
                </a:r>
                <a:endParaRPr lang="en-US" sz="1400" dirty="0">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r>
                  <a:rPr lang="en-US" sz="1800" i="1" dirty="0" err="1">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i</a:t>
                </a:r>
                <a:r>
                  <a:rPr lang="en-US" sz="1800" i="1" dirty="0">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a:t>
                </a:r>
                <a:r>
                  <a:rPr lang="en-US" sz="1800" i="1"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a:t>
                </a:r>
                <a:r>
                  <a:rPr lang="en-US" sz="1800"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 Interest Rate.</a:t>
                </a:r>
                <a:endParaRPr lang="en-US" sz="1400" dirty="0">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r>
                  <a:rPr lang="en-US" sz="1800" i="1" dirty="0">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FVIF n ,</a:t>
                </a:r>
                <a:r>
                  <a:rPr lang="en-US" sz="1800" i="1" dirty="0" err="1">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i</a:t>
                </a:r>
                <a:r>
                  <a:rPr lang="en-US" sz="1800"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Searching from future value of ordinary annuity table.</a:t>
                </a:r>
                <a:endParaRPr lang="en-US" sz="1400" dirty="0">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r>
                  <a:rPr lang="en-US" sz="1800" i="1" dirty="0">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PVIF n ,</a:t>
                </a:r>
                <a:r>
                  <a:rPr lang="en-US" sz="1800" i="1" dirty="0" err="1">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i</a:t>
                </a:r>
                <a:r>
                  <a:rPr lang="en-US" sz="1800"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Searching from present value of ordinary annuity table.</a:t>
                </a:r>
                <a:endParaRPr lang="en-US" sz="1400" dirty="0">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98D1B6A4-7FB0-F661-61C5-F372AD24D218}"/>
                  </a:ext>
                </a:extLst>
              </p:cNvPr>
              <p:cNvSpPr txBox="1">
                <a:spLocks noRot="1" noChangeAspect="1" noMove="1" noResize="1" noEditPoints="1" noAdjustHandles="1" noChangeArrowheads="1" noChangeShapeType="1" noTextEdit="1"/>
              </p:cNvSpPr>
              <p:nvPr/>
            </p:nvSpPr>
            <p:spPr>
              <a:xfrm>
                <a:off x="368242" y="3837957"/>
                <a:ext cx="7237808" cy="2582438"/>
              </a:xfrm>
              <a:prstGeom prst="rect">
                <a:avLst/>
              </a:prstGeom>
              <a:blipFill>
                <a:blip r:embed="rId5"/>
                <a:stretch>
                  <a:fillRect b="-2837"/>
                </a:stretch>
              </a:blipFill>
            </p:spPr>
            <p:txBody>
              <a:bodyPr/>
              <a:lstStyle/>
              <a:p>
                <a:r>
                  <a:rPr lang="en-US">
                    <a:noFill/>
                  </a:rPr>
                  <a:t> </a:t>
                </a:r>
              </a:p>
            </p:txBody>
          </p:sp>
        </mc:Fallback>
      </mc:AlternateContent>
    </p:spTree>
    <p:extLst>
      <p:ext uri="{BB962C8B-B14F-4D97-AF65-F5344CB8AC3E}">
        <p14:creationId xmlns:p14="http://schemas.microsoft.com/office/powerpoint/2010/main" val="337639798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366857"/>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Example 2-3-1</a:t>
            </a:r>
          </a:p>
          <a:p>
            <a:r>
              <a:rPr lang="ar-BH" dirty="0"/>
              <a:t> </a:t>
            </a:r>
            <a:endParaRPr lang="en-US" dirty="0">
              <a:solidFill>
                <a:srgbClr val="002060"/>
              </a:solidFill>
            </a:endParaRPr>
          </a:p>
          <a:p>
            <a:pPr lvl="0"/>
            <a:endParaRPr lang="en-US" dirty="0">
              <a:solidFill>
                <a:srgbClr val="002060"/>
              </a:solidFill>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384938" y="277159"/>
            <a:ext cx="9422124"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calculation of the future and present value of annuities.</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5" name="Text Box 4">
            <a:extLst>
              <a:ext uri="{FF2B5EF4-FFF2-40B4-BE49-F238E27FC236}">
                <a16:creationId xmlns="" xmlns:a16="http://schemas.microsoft.com/office/drawing/2014/main" id="{62C1BAB4-7D26-9570-B453-B529337E01AC}"/>
              </a:ext>
            </a:extLst>
          </p:cNvPr>
          <p:cNvSpPr txBox="1">
            <a:spLocks noChangeArrowheads="1" noChangeShapeType="1" noTextEdit="1"/>
          </p:cNvSpPr>
          <p:nvPr/>
        </p:nvSpPr>
        <p:spPr bwMode="auto">
          <a:xfrm>
            <a:off x="260988" y="1156498"/>
            <a:ext cx="2247900"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342900" marR="0" lvl="0" indent="-342900" algn="ctr" rtl="0">
              <a:spcBef>
                <a:spcPts val="0"/>
              </a:spcBef>
              <a:spcAft>
                <a:spcPts val="0"/>
              </a:spcAft>
              <a:buClr>
                <a:srgbClr val="FF0000"/>
              </a:buClr>
              <a:buFont typeface="Arial Black" panose="020B0A04020102020204" pitchFamily="34" charset="0"/>
              <a:buAutoNum type="alphaUcPeriod"/>
            </a:pPr>
            <a:r>
              <a:rPr lang="en-US" sz="12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Ordinary Annuities</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C7FD7727-9225-83B3-91CE-E00EE6EC7079}"/>
                  </a:ext>
                </a:extLst>
              </p:cNvPr>
              <p:cNvSpPr/>
              <p:nvPr/>
            </p:nvSpPr>
            <p:spPr>
              <a:xfrm>
                <a:off x="303082" y="1862449"/>
                <a:ext cx="9147142" cy="4503297"/>
              </a:xfrm>
              <a:prstGeom prst="rect">
                <a:avLst/>
              </a:prstGeom>
              <a:solidFill>
                <a:srgbClr val="CED6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2880" marR="0" algn="just" rtl="1">
                  <a:lnSpc>
                    <a:spcPct val="107000"/>
                  </a:lnSpc>
                  <a:spcBef>
                    <a:spcPts val="0"/>
                  </a:spcBef>
                  <a:spcAft>
                    <a:spcPts val="0"/>
                  </a:spcAft>
                  <a:tabLst>
                    <a:tab pos="849630" algn="l"/>
                    <a:tab pos="1140460" algn="l"/>
                  </a:tabLst>
                </a:pPr>
                <a:r>
                  <a:rPr lang="ar-BH" dirty="0">
                    <a:solidFill>
                      <a:srgbClr val="000000"/>
                    </a:solidFill>
                    <a:effectLst/>
                    <a:latin typeface="Times New Roman" panose="02020603050405020304" pitchFamily="18" charset="0"/>
                    <a:ea typeface="Calibri" panose="020F0502020204030204" pitchFamily="34" charset="0"/>
                    <a:cs typeface="Al-Mohanad"/>
                  </a:rPr>
                  <a:t> </a:t>
                </a:r>
                <a:endParaRPr lang="en-US" dirty="0">
                  <a:effectLst/>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dirty="0">
                    <a:solidFill>
                      <a:srgbClr val="000000"/>
                    </a:solidFill>
                    <a:effectLst/>
                    <a:latin typeface="Times New Roman" panose="02020603050405020304" pitchFamily="18" charset="0"/>
                    <a:ea typeface="Times New Roman" panose="02020603050405020304" pitchFamily="18" charset="0"/>
                  </a:rPr>
                  <a:t>     A trader paid an annuity of BD150 at the end of each year for 3 years at an interest rate of 5% annually. Find the following:</a:t>
                </a:r>
                <a:endParaRPr lang="en-US" dirty="0">
                  <a:effectLst/>
                  <a:latin typeface="Times New Roman" panose="02020603050405020304" pitchFamily="18" charset="0"/>
                  <a:ea typeface="Times New Roman" panose="02020603050405020304" pitchFamily="18" charset="0"/>
                </a:endParaRPr>
              </a:p>
              <a:p>
                <a:pPr marL="4448175" marR="0" indent="-4448175">
                  <a:lnSpc>
                    <a:spcPct val="130000"/>
                  </a:lnSpc>
                  <a:spcBef>
                    <a:spcPts val="0"/>
                  </a:spcBef>
                  <a:spcAft>
                    <a:spcPts val="0"/>
                  </a:spcAft>
                  <a:tabLst>
                    <a:tab pos="180340" algn="l"/>
                  </a:tabLst>
                </a:pPr>
                <a:r>
                  <a:rPr lang="en-US" dirty="0">
                    <a:solidFill>
                      <a:srgbClr val="000000"/>
                    </a:solidFill>
                    <a:effectLst/>
                    <a:latin typeface="Times New Roman" panose="02020603050405020304" pitchFamily="18" charset="0"/>
                    <a:ea typeface="Times New Roman" panose="02020603050405020304" pitchFamily="18" charset="0"/>
                  </a:rPr>
                  <a:t>Future value (amount) and interest at the end of the period.</a:t>
                </a:r>
                <a:endParaRPr lang="en-US" dirty="0">
                  <a:effectLst/>
                  <a:latin typeface="Times New Roman" panose="02020603050405020304" pitchFamily="18" charset="0"/>
                  <a:ea typeface="Times New Roman" panose="02020603050405020304" pitchFamily="18" charset="0"/>
                </a:endParaRPr>
              </a:p>
              <a:p>
                <a:pPr marL="4448175" marR="0" indent="-4448175">
                  <a:lnSpc>
                    <a:spcPct val="130000"/>
                  </a:lnSpc>
                  <a:spcBef>
                    <a:spcPts val="0"/>
                  </a:spcBef>
                  <a:spcAft>
                    <a:spcPts val="0"/>
                  </a:spcAft>
                  <a:tabLst>
                    <a:tab pos="180340" algn="l"/>
                  </a:tabLst>
                </a:pPr>
                <a:r>
                  <a:rPr lang="en-US" dirty="0">
                    <a:solidFill>
                      <a:srgbClr val="000000"/>
                    </a:solidFill>
                    <a:effectLst/>
                    <a:latin typeface="Times New Roman" panose="02020603050405020304" pitchFamily="18" charset="0"/>
                    <a:ea typeface="Times New Roman" panose="02020603050405020304" pitchFamily="18" charset="0"/>
                  </a:rPr>
                  <a:t>Present value (amount) at the end of the period.</a:t>
                </a:r>
                <a:endParaRPr lang="en-US" dirty="0">
                  <a:effectLst/>
                  <a:latin typeface="Times New Roman" panose="02020603050405020304" pitchFamily="18" charset="0"/>
                  <a:ea typeface="Times New Roman" panose="02020603050405020304" pitchFamily="18" charset="0"/>
                </a:endParaRPr>
              </a:p>
              <a:p>
                <a:pPr marL="0" marR="0" algn="l" rtl="0">
                  <a:lnSpc>
                    <a:spcPct val="107000"/>
                  </a:lnSpc>
                  <a:spcBef>
                    <a:spcPts val="0"/>
                  </a:spcBef>
                  <a:spcAft>
                    <a:spcPts val="0"/>
                  </a:spcAft>
                </a:pPr>
                <a:r>
                  <a:rPr lang="en-US" b="1" u="sng"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Answer:</a:t>
                </a:r>
                <a:endParaRPr lang="en-US" dirty="0">
                  <a:effectLst/>
                  <a:ea typeface="Calibri" panose="020F0502020204030204" pitchFamily="34" charset="0"/>
                  <a:cs typeface="Arial" panose="020B0604020202020204" pitchFamily="34" charset="0"/>
                </a:endParaRPr>
              </a:p>
              <a:p>
                <a:pPr marL="342900" marR="0" lvl="0" indent="-342900" algn="l" rtl="0">
                  <a:lnSpc>
                    <a:spcPct val="130000"/>
                  </a:lnSpc>
                  <a:spcBef>
                    <a:spcPts val="0"/>
                  </a:spcBef>
                  <a:spcAft>
                    <a:spcPts val="0"/>
                  </a:spcAft>
                  <a:buFont typeface="+mj-lt"/>
                  <a:buAutoNum type="arabicPeriod"/>
                </a:pPr>
                <a14:m>
                  <m:oMath xmlns:m="http://schemas.openxmlformats.org/officeDocument/2006/math">
                    <m:sSub>
                      <m:sSub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𝐅𝐕</m:t>
                        </m:r>
                      </m:e>
                      <m:sub>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b>
                    </m:sSub>
                  </m:oMath>
                </a14:m>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𝐏𝐌𝐓</m:t>
                    </m:r>
                    <m:r>
                      <a:rPr lang="en-US"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p>
                        </m:sSup>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den>
                    </m:f>
                  </m:oMath>
                </a14:m>
                <a:r>
                  <a:rPr lang="en-US"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b="1" dirty="0">
                    <a:effectLst/>
                    <a:latin typeface="Cambria Math" panose="02040503050406030204" pitchFamily="18" charset="0"/>
                    <a:ea typeface="Calibri" panose="020F0502020204030204" pitchFamily="34" charset="0"/>
                    <a:cs typeface="Times New Roman" panose="02020603050405020304" pitchFamily="18" charset="0"/>
                  </a:rPr>
                  <a:t>           </a:t>
                </a:r>
                <a:r>
                  <a:rPr lang="en-US" b="1" dirty="0">
                    <a:effectLst/>
                    <a:latin typeface="Times New Roman" panose="02020603050405020304" pitchFamily="18" charset="0"/>
                    <a:ea typeface="Calibri" panose="020F0502020204030204" pitchFamily="34" charset="0"/>
                    <a:cs typeface="Arial" panose="020B0604020202020204" pitchFamily="34" charset="0"/>
                  </a:rPr>
                  <a:t> </a:t>
                </a:r>
                <a:r>
                  <a:rPr lang="en-US" b="1" dirty="0">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150</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150</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157625</m:t>
                        </m:r>
                      </m:num>
                      <m:den>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den>
                    </m:f>
                  </m:oMath>
                </a14:m>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a:t>
                </a:r>
                <a:endParaRPr lang="en-US" dirty="0">
                  <a:effectLst/>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150</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1525</m:t>
                    </m:r>
                  </m:oMath>
                </a14:m>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 BD 472 . 875</a:t>
                </a:r>
                <a:endParaRPr lang="en-US" dirty="0">
                  <a:effectLst/>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b="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OR </a:t>
                </a:r>
                <a:r>
                  <a:rPr lang="en-US"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by using interest table   </a:t>
                </a:r>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150 x  </a:t>
                </a:r>
                <a:r>
                  <a:rPr lang="en-US"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3.1525 </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BD 472 . 875</a:t>
                </a:r>
                <a:endParaRPr lang="en-US" dirty="0">
                  <a:effectLst/>
                  <a:ea typeface="Calibri" panose="020F0502020204030204" pitchFamily="34" charset="0"/>
                  <a:cs typeface="Arial" panose="020B0604020202020204" pitchFamily="34" charset="0"/>
                </a:endParaRPr>
              </a:p>
              <a:p>
                <a:pPr marL="0" marR="0" algn="l" rtl="0">
                  <a:lnSpc>
                    <a:spcPct val="107000"/>
                  </a:lnSpc>
                  <a:spcBef>
                    <a:spcPts val="0"/>
                  </a:spcBef>
                  <a:spcAft>
                    <a:spcPts val="0"/>
                  </a:spcAft>
                  <a:tabLst>
                    <a:tab pos="849630" algn="l"/>
                    <a:tab pos="1140460" algn="l"/>
                  </a:tabLst>
                </a:pPr>
                <a:r>
                  <a:rPr lang="ar-BH" dirty="0">
                    <a:solidFill>
                      <a:srgbClr val="000000"/>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C7FD7727-9225-83B3-91CE-E00EE6EC7079}"/>
                  </a:ext>
                </a:extLst>
              </p:cNvPr>
              <p:cNvSpPr>
                <a:spLocks noRot="1" noChangeAspect="1" noMove="1" noResize="1" noEditPoints="1" noAdjustHandles="1" noChangeArrowheads="1" noChangeShapeType="1" noTextEdit="1"/>
              </p:cNvSpPr>
              <p:nvPr/>
            </p:nvSpPr>
            <p:spPr>
              <a:xfrm>
                <a:off x="303082" y="1862449"/>
                <a:ext cx="9147142" cy="4503297"/>
              </a:xfrm>
              <a:prstGeom prst="rect">
                <a:avLst/>
              </a:prstGeom>
              <a:blipFill>
                <a:blip r:embed="rId4"/>
                <a:stretch>
                  <a:fillRect l="-933" t="-949" b="-6504"/>
                </a:stretch>
              </a:blipFill>
              <a:ln>
                <a:noFill/>
              </a:ln>
            </p:spPr>
            <p:txBody>
              <a:bodyPr/>
              <a:lstStyle/>
              <a:p>
                <a:r>
                  <a:rPr lang="en-US">
                    <a:noFill/>
                  </a:rPr>
                  <a:t> </a:t>
                </a:r>
              </a:p>
            </p:txBody>
          </p:sp>
        </mc:Fallback>
      </mc:AlternateContent>
      <p:graphicFrame>
        <p:nvGraphicFramePr>
          <p:cNvPr id="4" name="Table 3">
            <a:extLst>
              <a:ext uri="{FF2B5EF4-FFF2-40B4-BE49-F238E27FC236}">
                <a16:creationId xmlns="" xmlns:a16="http://schemas.microsoft.com/office/drawing/2014/main" id="{29236758-0BC2-703A-F104-9E843AE2349A}"/>
              </a:ext>
            </a:extLst>
          </p:cNvPr>
          <p:cNvGraphicFramePr>
            <a:graphicFrameLocks noGrp="1"/>
          </p:cNvGraphicFramePr>
          <p:nvPr/>
        </p:nvGraphicFramePr>
        <p:xfrm>
          <a:off x="3571978" y="3682317"/>
          <a:ext cx="6123305" cy="1685672"/>
        </p:xfrm>
        <a:graphic>
          <a:graphicData uri="http://schemas.openxmlformats.org/drawingml/2006/table">
            <a:tbl>
              <a:tblPr>
                <a:tableStyleId>{FABFCF23-3B69-468F-B69F-88F6DE6A72F2}</a:tableStyleId>
              </a:tblPr>
              <a:tblGrid>
                <a:gridCol w="235585">
                  <a:extLst>
                    <a:ext uri="{9D8B030D-6E8A-4147-A177-3AD203B41FA5}">
                      <a16:colId xmlns="" xmlns:a16="http://schemas.microsoft.com/office/drawing/2014/main" val="1954506400"/>
                    </a:ext>
                  </a:extLst>
                </a:gridCol>
                <a:gridCol w="652780">
                  <a:extLst>
                    <a:ext uri="{9D8B030D-6E8A-4147-A177-3AD203B41FA5}">
                      <a16:colId xmlns="" xmlns:a16="http://schemas.microsoft.com/office/drawing/2014/main" val="2229822867"/>
                    </a:ext>
                  </a:extLst>
                </a:gridCol>
                <a:gridCol w="652780">
                  <a:extLst>
                    <a:ext uri="{9D8B030D-6E8A-4147-A177-3AD203B41FA5}">
                      <a16:colId xmlns="" xmlns:a16="http://schemas.microsoft.com/office/drawing/2014/main" val="60702584"/>
                    </a:ext>
                  </a:extLst>
                </a:gridCol>
                <a:gridCol w="652780">
                  <a:extLst>
                    <a:ext uri="{9D8B030D-6E8A-4147-A177-3AD203B41FA5}">
                      <a16:colId xmlns="" xmlns:a16="http://schemas.microsoft.com/office/drawing/2014/main" val="1351851615"/>
                    </a:ext>
                  </a:extLst>
                </a:gridCol>
                <a:gridCol w="652780">
                  <a:extLst>
                    <a:ext uri="{9D8B030D-6E8A-4147-A177-3AD203B41FA5}">
                      <a16:colId xmlns="" xmlns:a16="http://schemas.microsoft.com/office/drawing/2014/main" val="991052896"/>
                    </a:ext>
                  </a:extLst>
                </a:gridCol>
                <a:gridCol w="652780">
                  <a:extLst>
                    <a:ext uri="{9D8B030D-6E8A-4147-A177-3AD203B41FA5}">
                      <a16:colId xmlns="" xmlns:a16="http://schemas.microsoft.com/office/drawing/2014/main" val="674876046"/>
                    </a:ext>
                  </a:extLst>
                </a:gridCol>
                <a:gridCol w="652780">
                  <a:extLst>
                    <a:ext uri="{9D8B030D-6E8A-4147-A177-3AD203B41FA5}">
                      <a16:colId xmlns="" xmlns:a16="http://schemas.microsoft.com/office/drawing/2014/main" val="4007062449"/>
                    </a:ext>
                  </a:extLst>
                </a:gridCol>
                <a:gridCol w="652780">
                  <a:extLst>
                    <a:ext uri="{9D8B030D-6E8A-4147-A177-3AD203B41FA5}">
                      <a16:colId xmlns="" xmlns:a16="http://schemas.microsoft.com/office/drawing/2014/main" val="1733031083"/>
                    </a:ext>
                  </a:extLst>
                </a:gridCol>
                <a:gridCol w="652780">
                  <a:extLst>
                    <a:ext uri="{9D8B030D-6E8A-4147-A177-3AD203B41FA5}">
                      <a16:colId xmlns="" xmlns:a16="http://schemas.microsoft.com/office/drawing/2014/main" val="233148861"/>
                    </a:ext>
                  </a:extLst>
                </a:gridCol>
                <a:gridCol w="665480">
                  <a:extLst>
                    <a:ext uri="{9D8B030D-6E8A-4147-A177-3AD203B41FA5}">
                      <a16:colId xmlns="" xmlns:a16="http://schemas.microsoft.com/office/drawing/2014/main" val="3412284849"/>
                    </a:ext>
                  </a:extLst>
                </a:gridCol>
              </a:tblGrid>
              <a:tr h="313055">
                <a:tc gridSpan="10">
                  <a:txBody>
                    <a:bodyPr/>
                    <a:lstStyle/>
                    <a:p>
                      <a:pPr marL="0" marR="0" algn="ctr" rtl="1">
                        <a:lnSpc>
                          <a:spcPct val="107000"/>
                        </a:lnSpc>
                        <a:spcBef>
                          <a:spcPts val="0"/>
                        </a:spcBef>
                        <a:spcAft>
                          <a:spcPts val="800"/>
                        </a:spcAft>
                      </a:pPr>
                      <a:r>
                        <a:rPr lang="en-US" sz="1000" dirty="0">
                          <a:effectLst/>
                        </a:rPr>
                        <a:t/>
                      </a:r>
                      <a:br>
                        <a:rPr lang="en-US" sz="1000" dirty="0">
                          <a:effectLst/>
                        </a:rPr>
                      </a:br>
                      <a:r>
                        <a:rPr lang="en-US" sz="1400" dirty="0">
                          <a:effectLst/>
                        </a:rPr>
                        <a:t>TABLE (FV of Ordinary Annuity)         (annuity in arrears … end of period)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610539732"/>
                  </a:ext>
                </a:extLst>
              </a:tr>
              <a:tr h="32364">
                <a:tc>
                  <a:txBody>
                    <a:bodyPr/>
                    <a:lstStyle/>
                    <a:p>
                      <a:pPr marL="0" marR="0" algn="ctr" rtl="1">
                        <a:lnSpc>
                          <a:spcPct val="107000"/>
                        </a:lnSpc>
                        <a:spcBef>
                          <a:spcPts val="0"/>
                        </a:spcBef>
                        <a:spcAft>
                          <a:spcPts val="800"/>
                        </a:spcAft>
                      </a:pPr>
                      <a:endParaRPr lang="en-US" sz="1100">
                        <a:effectLst/>
                      </a:endParaRPr>
                    </a:p>
                    <a:p>
                      <a:pPr marL="0" marR="0" algn="ctr">
                        <a:lnSpc>
                          <a:spcPct val="107000"/>
                        </a:lnSpc>
                        <a:spcBef>
                          <a:spcPts val="0"/>
                        </a:spcBef>
                        <a:spcAft>
                          <a:spcPts val="0"/>
                        </a:spcAft>
                      </a:pPr>
                      <a:r>
                        <a:rPr lang="en-US" sz="800">
                          <a:ln w="9525" cap="flat" cmpd="sng" algn="ctr">
                            <a:solidFill>
                              <a:srgbClr val="000000"/>
                            </a:solidFill>
                            <a:prstDash val="solid"/>
                            <a:round/>
                          </a:ln>
                          <a:effectLst/>
                        </a:rPr>
                        <a:t>n </a:t>
                      </a:r>
                      <a:endParaRPr lang="en-US" sz="1100">
                        <a:effectLst/>
                      </a:endParaRPr>
                    </a:p>
                    <a:p>
                      <a:pPr marL="0" marR="0" algn="ctr">
                        <a:lnSpc>
                          <a:spcPct val="107000"/>
                        </a:lnSpc>
                        <a:spcBef>
                          <a:spcPts val="0"/>
                        </a:spcBef>
                        <a:spcAft>
                          <a:spcPts val="0"/>
                        </a:spcAft>
                      </a:pPr>
                      <a:r>
                        <a:rPr lang="en-US" sz="800">
                          <a:ln w="9525" cap="flat" cmpd="sng" algn="ctr">
                            <a:solidFill>
                              <a:srgbClr val="000000"/>
                            </a:solidFill>
                            <a:prstDash val="solid"/>
                            <a:round/>
                          </a:ln>
                          <a:effectLst/>
                        </a:rPr>
                        <a:t>i</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000" dirty="0">
                          <a:effectLst/>
                        </a:rPr>
                        <a:t>4.00%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000" dirty="0">
                          <a:effectLst/>
                        </a:rPr>
                        <a:t>5.00%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marL="0" marR="0" algn="ctr" rtl="1">
                        <a:lnSpc>
                          <a:spcPct val="107000"/>
                        </a:lnSpc>
                        <a:spcBef>
                          <a:spcPts val="0"/>
                        </a:spcBef>
                        <a:spcAft>
                          <a:spcPts val="800"/>
                        </a:spcAft>
                      </a:pPr>
                      <a:r>
                        <a:rPr lang="en-US" sz="1000" dirty="0">
                          <a:effectLst/>
                        </a:rPr>
                        <a:t>6.00%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000" dirty="0">
                          <a:effectLst/>
                        </a:rPr>
                        <a:t>7.00%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000">
                          <a:effectLst/>
                        </a:rPr>
                        <a:t>8.00%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000">
                          <a:effectLst/>
                        </a:rPr>
                        <a:t>9.00%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000">
                          <a:effectLst/>
                        </a:rPr>
                        <a:t>10.00%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000">
                          <a:effectLst/>
                        </a:rPr>
                        <a:t>11.00%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000" dirty="0">
                          <a:effectLst/>
                        </a:rPr>
                        <a:t>%12.00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614380260"/>
                  </a:ext>
                </a:extLst>
              </a:tr>
              <a:tr h="250825">
                <a:tc>
                  <a:txBody>
                    <a:bodyPr/>
                    <a:lstStyle/>
                    <a:p>
                      <a:pPr marL="0" marR="0" algn="ctr" rtl="1">
                        <a:lnSpc>
                          <a:spcPct val="107000"/>
                        </a:lnSpc>
                        <a:spcBef>
                          <a:spcPts val="0"/>
                        </a:spcBef>
                        <a:spcAft>
                          <a:spcPts val="800"/>
                        </a:spcAft>
                      </a:pPr>
                      <a:r>
                        <a:rPr lang="en-US" sz="1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1000">
                          <a:effectLst/>
                        </a:rPr>
                        <a:t>1.00000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1000" dirty="0">
                          <a:effectLst/>
                        </a:rPr>
                        <a:t>1.00000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marL="0" marR="0" algn="ctr" rtl="1">
                        <a:lnSpc>
                          <a:spcPct val="107000"/>
                        </a:lnSpc>
                        <a:spcBef>
                          <a:spcPts val="0"/>
                        </a:spcBef>
                        <a:spcAft>
                          <a:spcPts val="800"/>
                        </a:spcAft>
                      </a:pPr>
                      <a:r>
                        <a:rPr lang="ar-BH" sz="1000">
                          <a:effectLst/>
                        </a:rPr>
                        <a:t>1.00000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1000">
                          <a:effectLst/>
                        </a:rPr>
                        <a:t>1.00000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1000">
                          <a:effectLst/>
                        </a:rPr>
                        <a:t>1.00000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1000">
                          <a:effectLst/>
                        </a:rPr>
                        <a:t>1.00000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1000">
                          <a:effectLst/>
                        </a:rPr>
                        <a:t>1.00000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1000">
                          <a:effectLst/>
                        </a:rPr>
                        <a:t>1.00000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1000">
                          <a:effectLst/>
                        </a:rPr>
                        <a:t>1.00000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4257765530"/>
                  </a:ext>
                </a:extLst>
              </a:tr>
              <a:tr h="250825">
                <a:tc>
                  <a:txBody>
                    <a:bodyPr/>
                    <a:lstStyle/>
                    <a:p>
                      <a:pPr marL="0" marR="0" algn="ctr" rtl="1">
                        <a:lnSpc>
                          <a:spcPct val="107000"/>
                        </a:lnSpc>
                        <a:spcBef>
                          <a:spcPts val="0"/>
                        </a:spcBef>
                        <a:spcAft>
                          <a:spcPts val="800"/>
                        </a:spcAft>
                      </a:pPr>
                      <a:r>
                        <a:rPr lang="en-US" sz="1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000">
                          <a:effectLst/>
                        </a:rPr>
                        <a:t>2.04000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000" dirty="0">
                          <a:effectLst/>
                        </a:rPr>
                        <a:t>2.05000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marL="0" marR="0" algn="ctr" rtl="1">
                        <a:lnSpc>
                          <a:spcPct val="107000"/>
                        </a:lnSpc>
                        <a:spcBef>
                          <a:spcPts val="0"/>
                        </a:spcBef>
                        <a:spcAft>
                          <a:spcPts val="800"/>
                        </a:spcAft>
                      </a:pPr>
                      <a:r>
                        <a:rPr lang="ar-SA" sz="1000">
                          <a:effectLst/>
                        </a:rPr>
                        <a:t>2.06000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000">
                          <a:effectLst/>
                        </a:rPr>
                        <a:t>2.07000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000">
                          <a:effectLst/>
                        </a:rPr>
                        <a:t>2.08000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000">
                          <a:effectLst/>
                        </a:rPr>
                        <a:t>2.09000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000">
                          <a:effectLst/>
                        </a:rPr>
                        <a:t>2.10000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000">
                          <a:effectLst/>
                        </a:rPr>
                        <a:t>2.11000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000">
                          <a:effectLst/>
                        </a:rPr>
                        <a:t>2.12000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092947306"/>
                  </a:ext>
                </a:extLst>
              </a:tr>
              <a:tr h="250825">
                <a:tc>
                  <a:txBody>
                    <a:bodyPr/>
                    <a:lstStyle/>
                    <a:p>
                      <a:pPr marL="0" marR="0" algn="ctr" rtl="1">
                        <a:lnSpc>
                          <a:spcPct val="107000"/>
                        </a:lnSpc>
                        <a:spcBef>
                          <a:spcPts val="0"/>
                        </a:spcBef>
                        <a:spcAft>
                          <a:spcPts val="800"/>
                        </a:spcAft>
                      </a:pPr>
                      <a:r>
                        <a:rPr lang="en-US" sz="10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marL="0" marR="0" algn="ctr" rtl="1">
                        <a:lnSpc>
                          <a:spcPct val="107000"/>
                        </a:lnSpc>
                        <a:spcBef>
                          <a:spcPts val="0"/>
                        </a:spcBef>
                        <a:spcAft>
                          <a:spcPts val="800"/>
                        </a:spcAft>
                      </a:pPr>
                      <a:r>
                        <a:rPr lang="ar-SA" sz="1000">
                          <a:effectLst/>
                        </a:rPr>
                        <a:t>3.12160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marL="0" marR="0" algn="ctr" rtl="1">
                        <a:lnSpc>
                          <a:spcPct val="107000"/>
                        </a:lnSpc>
                        <a:spcBef>
                          <a:spcPts val="0"/>
                        </a:spcBef>
                        <a:spcAft>
                          <a:spcPts val="800"/>
                        </a:spcAft>
                      </a:pPr>
                      <a:r>
                        <a:rPr lang="ar-SA" sz="1000" b="1" dirty="0">
                          <a:solidFill>
                            <a:srgbClr val="FF0000"/>
                          </a:solidFill>
                          <a:effectLst/>
                        </a:rPr>
                        <a:t>3.15250</a:t>
                      </a:r>
                      <a:endParaRPr lang="en-US" sz="11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marL="0" marR="0" algn="ctr" rtl="1">
                        <a:lnSpc>
                          <a:spcPct val="107000"/>
                        </a:lnSpc>
                        <a:spcBef>
                          <a:spcPts val="0"/>
                        </a:spcBef>
                        <a:spcAft>
                          <a:spcPts val="800"/>
                        </a:spcAft>
                      </a:pPr>
                      <a:r>
                        <a:rPr lang="ar-SA" sz="1000" dirty="0">
                          <a:effectLst/>
                        </a:rPr>
                        <a:t>3.18360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000">
                          <a:effectLst/>
                        </a:rPr>
                        <a:t>3.21490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000">
                          <a:effectLst/>
                        </a:rPr>
                        <a:t>3.24640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000">
                          <a:effectLst/>
                        </a:rPr>
                        <a:t>3.27810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000">
                          <a:effectLst/>
                        </a:rPr>
                        <a:t>3.31000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000">
                          <a:effectLst/>
                        </a:rPr>
                        <a:t>3.34210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000" dirty="0">
                          <a:effectLst/>
                        </a:rPr>
                        <a:t>3.37440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417842023"/>
                  </a:ext>
                </a:extLst>
              </a:tr>
            </a:tbl>
          </a:graphicData>
        </a:graphic>
      </p:graphicFrame>
    </p:spTree>
    <p:extLst>
      <p:ext uri="{BB962C8B-B14F-4D97-AF65-F5344CB8AC3E}">
        <p14:creationId xmlns:p14="http://schemas.microsoft.com/office/powerpoint/2010/main" val="206181518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122753"/>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Example 2-3-1</a:t>
            </a:r>
          </a:p>
          <a:p>
            <a:r>
              <a:rPr lang="ar-BH" dirty="0"/>
              <a:t> </a:t>
            </a:r>
            <a:endParaRPr lang="en-US" dirty="0">
              <a:solidFill>
                <a:srgbClr val="002060"/>
              </a:solidFill>
            </a:endParaRPr>
          </a:p>
          <a:p>
            <a:pPr lvl="0"/>
            <a:endParaRPr lang="en-US" dirty="0">
              <a:solidFill>
                <a:srgbClr val="002060"/>
              </a:solidFill>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384938" y="277159"/>
            <a:ext cx="9422124"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calculation of the future and present value of annuities.</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5" name="Text Box 4">
            <a:extLst>
              <a:ext uri="{FF2B5EF4-FFF2-40B4-BE49-F238E27FC236}">
                <a16:creationId xmlns="" xmlns:a16="http://schemas.microsoft.com/office/drawing/2014/main" id="{62C1BAB4-7D26-9570-B453-B529337E01AC}"/>
              </a:ext>
            </a:extLst>
          </p:cNvPr>
          <p:cNvSpPr txBox="1">
            <a:spLocks noChangeArrowheads="1" noChangeShapeType="1" noTextEdit="1"/>
          </p:cNvSpPr>
          <p:nvPr/>
        </p:nvSpPr>
        <p:spPr bwMode="auto">
          <a:xfrm>
            <a:off x="260988" y="1156498"/>
            <a:ext cx="2247900"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342900" marR="0" lvl="0" indent="-342900" algn="ctr" rtl="0">
              <a:spcBef>
                <a:spcPts val="0"/>
              </a:spcBef>
              <a:spcAft>
                <a:spcPts val="0"/>
              </a:spcAft>
              <a:buClr>
                <a:srgbClr val="FF0000"/>
              </a:buClr>
              <a:buFont typeface="Arial Black" panose="020B0A04020102020204" pitchFamily="34" charset="0"/>
              <a:buAutoNum type="alphaUcPeriod"/>
            </a:pPr>
            <a:r>
              <a:rPr lang="en-US" sz="12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Ordinary Annuities</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C7FD7727-9225-83B3-91CE-E00EE6EC7079}"/>
                  </a:ext>
                </a:extLst>
              </p:cNvPr>
              <p:cNvSpPr/>
              <p:nvPr/>
            </p:nvSpPr>
            <p:spPr>
              <a:xfrm>
                <a:off x="303082" y="1862450"/>
                <a:ext cx="9147142" cy="3996661"/>
              </a:xfrm>
              <a:prstGeom prst="rect">
                <a:avLst/>
              </a:prstGeom>
              <a:solidFill>
                <a:srgbClr val="CED6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2880" marR="0" algn="just" rtl="1">
                  <a:lnSpc>
                    <a:spcPct val="107000"/>
                  </a:lnSpc>
                  <a:spcBef>
                    <a:spcPts val="0"/>
                  </a:spcBef>
                  <a:spcAft>
                    <a:spcPts val="0"/>
                  </a:spcAft>
                  <a:tabLst>
                    <a:tab pos="849630" algn="l"/>
                    <a:tab pos="1140460" algn="l"/>
                  </a:tabLst>
                </a:pPr>
                <a:r>
                  <a:rPr lang="ar-BH" dirty="0">
                    <a:solidFill>
                      <a:srgbClr val="000000"/>
                    </a:solidFill>
                    <a:effectLst/>
                    <a:latin typeface="Times New Roman" panose="02020603050405020304" pitchFamily="18" charset="0"/>
                    <a:ea typeface="Calibri" panose="020F0502020204030204" pitchFamily="34" charset="0"/>
                    <a:cs typeface="Al-Mohanad"/>
                  </a:rPr>
                  <a:t> </a:t>
                </a:r>
                <a:endParaRPr lang="en-US" dirty="0">
                  <a:effectLst/>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dirty="0">
                    <a:solidFill>
                      <a:srgbClr val="000000"/>
                    </a:solidFill>
                    <a:effectLst/>
                    <a:latin typeface="Times New Roman" panose="02020603050405020304" pitchFamily="18" charset="0"/>
                    <a:ea typeface="Times New Roman" panose="02020603050405020304" pitchFamily="18" charset="0"/>
                  </a:rPr>
                  <a:t>     A trader paid an annuity of BD150 at the end of each year for 3 years at an interest rate of 5% annually. Find the following:</a:t>
                </a:r>
                <a:endParaRPr lang="en-US" dirty="0">
                  <a:effectLst/>
                  <a:latin typeface="Times New Roman" panose="02020603050405020304" pitchFamily="18" charset="0"/>
                  <a:ea typeface="Times New Roman" panose="02020603050405020304" pitchFamily="18" charset="0"/>
                </a:endParaRPr>
              </a:p>
              <a:p>
                <a:pPr marL="4448175" marR="0" indent="-4448175">
                  <a:lnSpc>
                    <a:spcPct val="130000"/>
                  </a:lnSpc>
                  <a:spcBef>
                    <a:spcPts val="0"/>
                  </a:spcBef>
                  <a:spcAft>
                    <a:spcPts val="0"/>
                  </a:spcAft>
                  <a:tabLst>
                    <a:tab pos="180340" algn="l"/>
                  </a:tabLst>
                </a:pPr>
                <a:r>
                  <a:rPr lang="en-US" dirty="0">
                    <a:solidFill>
                      <a:srgbClr val="000000"/>
                    </a:solidFill>
                    <a:effectLst/>
                    <a:latin typeface="Times New Roman" panose="02020603050405020304" pitchFamily="18" charset="0"/>
                    <a:ea typeface="Times New Roman" panose="02020603050405020304" pitchFamily="18" charset="0"/>
                  </a:rPr>
                  <a:t>1- Future value (amount) and interest at the end of the period.</a:t>
                </a:r>
                <a:endParaRPr lang="en-US" dirty="0">
                  <a:effectLst/>
                  <a:latin typeface="Times New Roman" panose="02020603050405020304" pitchFamily="18" charset="0"/>
                  <a:ea typeface="Times New Roman" panose="02020603050405020304" pitchFamily="18" charset="0"/>
                </a:endParaRPr>
              </a:p>
              <a:p>
                <a:pPr marL="4448175" marR="0" indent="-4448175">
                  <a:lnSpc>
                    <a:spcPct val="130000"/>
                  </a:lnSpc>
                  <a:spcBef>
                    <a:spcPts val="0"/>
                  </a:spcBef>
                  <a:spcAft>
                    <a:spcPts val="0"/>
                  </a:spcAft>
                  <a:tabLst>
                    <a:tab pos="180340" algn="l"/>
                  </a:tabLst>
                </a:pPr>
                <a:r>
                  <a:rPr lang="en-US" dirty="0">
                    <a:solidFill>
                      <a:srgbClr val="000000"/>
                    </a:solidFill>
                    <a:effectLst/>
                    <a:latin typeface="Times New Roman" panose="02020603050405020304" pitchFamily="18" charset="0"/>
                    <a:ea typeface="Times New Roman" panose="02020603050405020304" pitchFamily="18" charset="0"/>
                  </a:rPr>
                  <a:t>2- Present value (amount) at the end of the period.</a:t>
                </a:r>
              </a:p>
              <a:p>
                <a:pPr marL="4448175" marR="0" indent="-4448175">
                  <a:lnSpc>
                    <a:spcPct val="130000"/>
                  </a:lnSpc>
                  <a:spcBef>
                    <a:spcPts val="0"/>
                  </a:spcBef>
                  <a:spcAft>
                    <a:spcPts val="0"/>
                  </a:spcAft>
                  <a:tabLst>
                    <a:tab pos="180340" algn="l"/>
                  </a:tabLst>
                </a:pPr>
                <a:endParaRPr lang="en-US" dirty="0">
                  <a:effectLst/>
                  <a:latin typeface="Times New Roman" panose="02020603050405020304" pitchFamily="18" charset="0"/>
                  <a:ea typeface="Times New Roman" panose="02020603050405020304" pitchFamily="18" charset="0"/>
                </a:endParaRPr>
              </a:p>
              <a:p>
                <a:pPr marL="0" marR="0" algn="l" rtl="0">
                  <a:lnSpc>
                    <a:spcPct val="107000"/>
                  </a:lnSpc>
                  <a:spcBef>
                    <a:spcPts val="0"/>
                  </a:spcBef>
                  <a:spcAft>
                    <a:spcPts val="0"/>
                  </a:spcAft>
                </a:pPr>
                <a:r>
                  <a:rPr lang="en-US" b="1" u="sng"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Answer:</a:t>
                </a:r>
              </a:p>
              <a:p>
                <a:pPr marL="0" marR="0" algn="l" rtl="0">
                  <a:lnSpc>
                    <a:spcPct val="107000"/>
                  </a:lnSpc>
                  <a:spcBef>
                    <a:spcPts val="0"/>
                  </a:spcBef>
                  <a:spcAft>
                    <a:spcPts val="0"/>
                  </a:spcAft>
                </a:pPr>
                <a:endParaRPr lang="en-US" dirty="0">
                  <a:effectLst/>
                  <a:ea typeface="Calibri" panose="020F0502020204030204" pitchFamily="34" charset="0"/>
                  <a:cs typeface="Arial" panose="020B0604020202020204" pitchFamily="34" charset="0"/>
                </a:endParaRPr>
              </a:p>
              <a:p>
                <a:pPr marL="0" marR="0" algn="l" rtl="0">
                  <a:lnSpc>
                    <a:spcPct val="115000"/>
                  </a:lnSpc>
                  <a:spcBef>
                    <a:spcPts val="0"/>
                  </a:spcBef>
                  <a:spcAft>
                    <a:spcPts val="0"/>
                  </a:spcAft>
                  <a:tabLst>
                    <a:tab pos="849630" algn="l"/>
                    <a:tab pos="1140460" algn="l"/>
                  </a:tabLst>
                </a:pPr>
                <a:r>
                  <a:rPr lang="en-US" sz="18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CI =      </a:t>
                </a:r>
                <a14:m>
                  <m:oMath xmlns:m="http://schemas.openxmlformats.org/officeDocument/2006/math">
                    <m:sSub>
                      <m:sSubPr>
                        <m:ctrlP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𝐅𝐕</m:t>
                        </m:r>
                      </m:e>
                      <m:sub>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b>
                    </m:sSub>
                  </m:oMath>
                </a14:m>
                <a:r>
                  <a:rPr lang="en-US" sz="18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 (   PMT x 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0">
                  <a:lnSpc>
                    <a:spcPct val="115000"/>
                  </a:lnSpc>
                  <a:spcBef>
                    <a:spcPts val="0"/>
                  </a:spcBef>
                  <a:spcAft>
                    <a:spcPts val="0"/>
                  </a:spcAft>
                  <a:tabLst>
                    <a:tab pos="849630" algn="l"/>
                    <a:tab pos="1140460" algn="l"/>
                  </a:tabLst>
                </a:pPr>
                <a:r>
                  <a:rPr lang="en-US" sz="1800" b="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472.875 - (150     x 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sz="1800" b="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472.875 -        450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sz="1800" b="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BD 22.875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tabLst>
                    <a:tab pos="849630" algn="l"/>
                    <a:tab pos="1140460" algn="l"/>
                  </a:tabLst>
                </a:pPr>
                <a:r>
                  <a:rPr lang="ar-BH" dirty="0">
                    <a:solidFill>
                      <a:srgbClr val="000000"/>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C7FD7727-9225-83B3-91CE-E00EE6EC7079}"/>
                  </a:ext>
                </a:extLst>
              </p:cNvPr>
              <p:cNvSpPr>
                <a:spLocks noRot="1" noChangeAspect="1" noMove="1" noResize="1" noEditPoints="1" noAdjustHandles="1" noChangeArrowheads="1" noChangeShapeType="1" noTextEdit="1"/>
              </p:cNvSpPr>
              <p:nvPr/>
            </p:nvSpPr>
            <p:spPr>
              <a:xfrm>
                <a:off x="303082" y="1862450"/>
                <a:ext cx="9147142" cy="3996661"/>
              </a:xfrm>
              <a:prstGeom prst="rect">
                <a:avLst/>
              </a:prstGeom>
              <a:blipFill>
                <a:blip r:embed="rId4"/>
                <a:stretch>
                  <a:fillRect l="-933" t="-1069" b="-1175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935321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5" end="5"/>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p:cTn id="1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7" end="7"/>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p:cTn id="1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8" end="8"/>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p:cTn id="2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9" end="9"/>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p:cTn id="31"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366856"/>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Example 2-3-1</a:t>
            </a:r>
          </a:p>
          <a:p>
            <a:r>
              <a:rPr lang="ar-BH" dirty="0"/>
              <a:t> </a:t>
            </a:r>
            <a:endParaRPr lang="en-US" dirty="0">
              <a:solidFill>
                <a:srgbClr val="002060"/>
              </a:solidFill>
            </a:endParaRPr>
          </a:p>
          <a:p>
            <a:pPr lvl="0"/>
            <a:endParaRPr lang="en-US" dirty="0">
              <a:solidFill>
                <a:srgbClr val="002060"/>
              </a:solidFill>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384938" y="277159"/>
            <a:ext cx="9422124"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calculation of the future and present value of annuities.</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5" name="Text Box 4">
            <a:extLst>
              <a:ext uri="{FF2B5EF4-FFF2-40B4-BE49-F238E27FC236}">
                <a16:creationId xmlns="" xmlns:a16="http://schemas.microsoft.com/office/drawing/2014/main" id="{62C1BAB4-7D26-9570-B453-B529337E01AC}"/>
              </a:ext>
            </a:extLst>
          </p:cNvPr>
          <p:cNvSpPr txBox="1">
            <a:spLocks noChangeArrowheads="1" noChangeShapeType="1" noTextEdit="1"/>
          </p:cNvSpPr>
          <p:nvPr/>
        </p:nvSpPr>
        <p:spPr bwMode="auto">
          <a:xfrm>
            <a:off x="260988" y="1156498"/>
            <a:ext cx="2247900"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342900" marR="0" lvl="0" indent="-342900" algn="ctr" rtl="0">
              <a:spcBef>
                <a:spcPts val="0"/>
              </a:spcBef>
              <a:spcAft>
                <a:spcPts val="0"/>
              </a:spcAft>
              <a:buClr>
                <a:srgbClr val="FF0000"/>
              </a:buClr>
              <a:buFont typeface="Arial Black" panose="020B0A04020102020204" pitchFamily="34" charset="0"/>
              <a:buAutoNum type="alphaUcPeriod"/>
            </a:pPr>
            <a:r>
              <a:rPr lang="en-US" sz="12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Ordinary Annuities</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C7FD7727-9225-83B3-91CE-E00EE6EC7079}"/>
                  </a:ext>
                </a:extLst>
              </p:cNvPr>
              <p:cNvSpPr/>
              <p:nvPr/>
            </p:nvSpPr>
            <p:spPr>
              <a:xfrm>
                <a:off x="303082" y="1862450"/>
                <a:ext cx="9147142" cy="4238851"/>
              </a:xfrm>
              <a:prstGeom prst="rect">
                <a:avLst/>
              </a:prstGeom>
              <a:solidFill>
                <a:srgbClr val="CED6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2880" marR="0" rtl="1">
                  <a:lnSpc>
                    <a:spcPct val="107000"/>
                  </a:lnSpc>
                  <a:spcBef>
                    <a:spcPts val="0"/>
                  </a:spcBef>
                  <a:spcAft>
                    <a:spcPts val="0"/>
                  </a:spcAft>
                  <a:tabLst>
                    <a:tab pos="849630" algn="l"/>
                    <a:tab pos="1140460" algn="l"/>
                  </a:tabLst>
                </a:pPr>
                <a:r>
                  <a:rPr lang="ar-BH" dirty="0">
                    <a:solidFill>
                      <a:srgbClr val="000000"/>
                    </a:solidFill>
                    <a:effectLst/>
                    <a:latin typeface="Times New Roman" panose="02020603050405020304" pitchFamily="18" charset="0"/>
                    <a:ea typeface="Calibri" panose="020F0502020204030204" pitchFamily="34" charset="0"/>
                    <a:cs typeface="Al-Mohanad"/>
                  </a:rPr>
                  <a:t> </a:t>
                </a:r>
                <a:r>
                  <a:rPr lang="en-US" dirty="0">
                    <a:solidFill>
                      <a:srgbClr val="000000"/>
                    </a:solidFill>
                    <a:effectLst/>
                    <a:latin typeface="Times New Roman" panose="02020603050405020304" pitchFamily="18" charset="0"/>
                    <a:ea typeface="Times New Roman" panose="02020603050405020304" pitchFamily="18" charset="0"/>
                  </a:rPr>
                  <a:t>A trader paid an annuity of BD150 at the end of each year for 3 years at an interest rate of 5% annually. Find the following:</a:t>
                </a:r>
                <a:endParaRPr lang="en-US" dirty="0">
                  <a:effectLst/>
                  <a:latin typeface="Times New Roman" panose="02020603050405020304" pitchFamily="18" charset="0"/>
                  <a:ea typeface="Times New Roman" panose="02020603050405020304" pitchFamily="18" charset="0"/>
                </a:endParaRPr>
              </a:p>
              <a:p>
                <a:pPr marL="4448175" marR="0" indent="-4448175">
                  <a:lnSpc>
                    <a:spcPct val="130000"/>
                  </a:lnSpc>
                  <a:spcBef>
                    <a:spcPts val="0"/>
                  </a:spcBef>
                  <a:spcAft>
                    <a:spcPts val="0"/>
                  </a:spcAft>
                  <a:tabLst>
                    <a:tab pos="180340" algn="l"/>
                  </a:tabLst>
                </a:pPr>
                <a:r>
                  <a:rPr lang="en-US" dirty="0">
                    <a:solidFill>
                      <a:srgbClr val="000000"/>
                    </a:solidFill>
                    <a:effectLst/>
                    <a:latin typeface="Times New Roman" panose="02020603050405020304" pitchFamily="18" charset="0"/>
                    <a:ea typeface="Times New Roman" panose="02020603050405020304" pitchFamily="18" charset="0"/>
                  </a:rPr>
                  <a:t>1- Future value (amount) and interest at the end of the period.</a:t>
                </a:r>
                <a:endParaRPr lang="en-US" dirty="0">
                  <a:effectLst/>
                  <a:latin typeface="Times New Roman" panose="02020603050405020304" pitchFamily="18" charset="0"/>
                  <a:ea typeface="Times New Roman" panose="02020603050405020304" pitchFamily="18" charset="0"/>
                </a:endParaRPr>
              </a:p>
              <a:p>
                <a:pPr marL="4448175" marR="0" indent="-4448175">
                  <a:lnSpc>
                    <a:spcPct val="130000"/>
                  </a:lnSpc>
                  <a:spcBef>
                    <a:spcPts val="0"/>
                  </a:spcBef>
                  <a:spcAft>
                    <a:spcPts val="0"/>
                  </a:spcAft>
                  <a:tabLst>
                    <a:tab pos="180340" algn="l"/>
                  </a:tabLst>
                </a:pPr>
                <a:r>
                  <a:rPr lang="en-US" dirty="0">
                    <a:solidFill>
                      <a:srgbClr val="000000"/>
                    </a:solidFill>
                    <a:effectLst/>
                    <a:latin typeface="Times New Roman" panose="02020603050405020304" pitchFamily="18" charset="0"/>
                    <a:ea typeface="Times New Roman" panose="02020603050405020304" pitchFamily="18" charset="0"/>
                  </a:rPr>
                  <a:t>2- Present value (amount) at the end of the period.</a:t>
                </a:r>
                <a:endParaRPr lang="en-US" dirty="0">
                  <a:effectLst/>
                  <a:latin typeface="Times New Roman" panose="02020603050405020304" pitchFamily="18" charset="0"/>
                  <a:ea typeface="Times New Roman" panose="02020603050405020304" pitchFamily="18" charset="0"/>
                </a:endParaRPr>
              </a:p>
              <a:p>
                <a:pPr marL="0" marR="0" algn="l" rtl="0">
                  <a:lnSpc>
                    <a:spcPct val="107000"/>
                  </a:lnSpc>
                  <a:spcBef>
                    <a:spcPts val="0"/>
                  </a:spcBef>
                  <a:spcAft>
                    <a:spcPts val="0"/>
                  </a:spcAft>
                </a:pPr>
                <a:r>
                  <a:rPr lang="en-US" b="1" u="sng"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Answer:</a:t>
                </a:r>
              </a:p>
              <a:p>
                <a:pPr marL="228600" marR="0" algn="l" rtl="0">
                  <a:lnSpc>
                    <a:spcPct val="130000"/>
                  </a:lnSpc>
                  <a:spcBef>
                    <a:spcPts val="0"/>
                  </a:spcBef>
                  <a:spcAft>
                    <a:spcPts val="0"/>
                  </a:spcAft>
                </a:pPr>
                <a:r>
                  <a:rPr lang="en-US" sz="18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2- </a:t>
                </a:r>
                <a14:m>
                  <m:oMath xmlns:m="http://schemas.openxmlformats.org/officeDocument/2006/math">
                    <m:sSub>
                      <m:sSubPr>
                        <m:ctrlP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𝐏𝐕</m:t>
                        </m:r>
                      </m:e>
                      <m:sub>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b>
                    </m:sSub>
                  </m:oMath>
                </a14:m>
                <a:r>
                  <a:rPr lang="en-US" sz="18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a:t>
                </a:r>
                <a14:m>
                  <m:oMath xmlns:m="http://schemas.openxmlformats.org/officeDocument/2006/math">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𝐏𝐌𝐓</m:t>
                    </m:r>
                    <m:r>
                      <a:rPr lang="en-US" sz="18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8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sz="18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p>
                        </m:sSup>
                      </m:num>
                      <m:den>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den>
                    </m:f>
                  </m:oMath>
                </a14:m>
                <a:r>
                  <a:rPr lang="en-US" sz="18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a:t>
                </a:r>
              </a:p>
              <a:p>
                <a:pPr marL="228600" marR="0" algn="l" rtl="0">
                  <a:lnSpc>
                    <a:spcPct val="130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150</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p>
                        </m:sSup>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n-US"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150</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1362</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m:t>
                        </m:r>
                      </m:den>
                    </m:f>
                  </m:oMath>
                </a14:m>
                <a:r>
                  <a:rPr lang="en-US"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 </a:t>
                </a:r>
                <a:r>
                  <a:rPr lang="en-US" sz="18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150 x 2.72325 = BD 408.488</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sz="1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en-US" sz="18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OR</a:t>
                </a:r>
                <a:r>
                  <a:rPr lang="en-US" sz="1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8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by using interest table =150 x </a:t>
                </a:r>
                <a:r>
                  <a:rPr lang="en-US" sz="18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2.72325 </a:t>
                </a:r>
                <a:r>
                  <a:rPr lang="ar-BH" dirty="0">
                    <a:solidFill>
                      <a:srgbClr val="000000"/>
                    </a:solidFill>
                    <a:effectLst/>
                    <a:ea typeface="Calibri" panose="020F0502020204030204" pitchFamily="34" charset="0"/>
                    <a:cs typeface="Times New Roman" panose="02020603050405020304" pitchFamily="18" charset="0"/>
                  </a:rPr>
                  <a:t> </a:t>
                </a:r>
                <a:r>
                  <a:rPr lang="en-US" dirty="0">
                    <a:solidFill>
                      <a:schemeClr val="tx1"/>
                    </a:solidFill>
                    <a:latin typeface="Cambria Math" panose="02040503050406030204" pitchFamily="18" charset="0"/>
                    <a:ea typeface="Calibri" panose="020F0502020204030204" pitchFamily="34" charset="0"/>
                    <a:cs typeface="Times New Roman" panose="02020603050405020304" pitchFamily="18" charset="0"/>
                  </a:rPr>
                  <a:t>= BD 408.488</a:t>
                </a:r>
                <a:endParaRPr lang="en-US"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tabLst>
                    <a:tab pos="849630" algn="l"/>
                    <a:tab pos="1140460" algn="l"/>
                  </a:tabLst>
                </a:pPr>
                <a:endParaRPr lang="en-US" dirty="0">
                  <a:effectLst/>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C7FD7727-9225-83B3-91CE-E00EE6EC7079}"/>
                  </a:ext>
                </a:extLst>
              </p:cNvPr>
              <p:cNvSpPr>
                <a:spLocks noRot="1" noChangeAspect="1" noMove="1" noResize="1" noEditPoints="1" noAdjustHandles="1" noChangeArrowheads="1" noChangeShapeType="1" noTextEdit="1"/>
              </p:cNvSpPr>
              <p:nvPr/>
            </p:nvSpPr>
            <p:spPr>
              <a:xfrm>
                <a:off x="303082" y="1862450"/>
                <a:ext cx="9147142" cy="4238851"/>
              </a:xfrm>
              <a:prstGeom prst="rect">
                <a:avLst/>
              </a:prstGeom>
              <a:blipFill>
                <a:blip r:embed="rId4"/>
                <a:stretch>
                  <a:fillRect l="-867" t="-1151" b="-4173"/>
                </a:stretch>
              </a:blipFill>
              <a:ln>
                <a:noFill/>
              </a:ln>
            </p:spPr>
            <p:txBody>
              <a:bodyPr/>
              <a:lstStyle/>
              <a:p>
                <a:r>
                  <a:rPr lang="en-US">
                    <a:noFill/>
                  </a:rPr>
                  <a:t> </a:t>
                </a:r>
              </a:p>
            </p:txBody>
          </p:sp>
        </mc:Fallback>
      </mc:AlternateContent>
      <p:graphicFrame>
        <p:nvGraphicFramePr>
          <p:cNvPr id="4" name="Table 3">
            <a:extLst>
              <a:ext uri="{FF2B5EF4-FFF2-40B4-BE49-F238E27FC236}">
                <a16:creationId xmlns="" xmlns:a16="http://schemas.microsoft.com/office/drawing/2014/main" id="{5713F27C-F2C9-6184-A5DD-9A0A04592744}"/>
              </a:ext>
            </a:extLst>
          </p:cNvPr>
          <p:cNvGraphicFramePr>
            <a:graphicFrameLocks noGrp="1"/>
          </p:cNvGraphicFramePr>
          <p:nvPr>
            <p:extLst>
              <p:ext uri="{D42A27DB-BD31-4B8C-83A1-F6EECF244321}">
                <p14:modId xmlns:p14="http://schemas.microsoft.com/office/powerpoint/2010/main" val="3824459255"/>
              </p:ext>
            </p:extLst>
          </p:nvPr>
        </p:nvGraphicFramePr>
        <p:xfrm>
          <a:off x="3638604" y="3149803"/>
          <a:ext cx="6117639" cy="2371471"/>
        </p:xfrm>
        <a:graphic>
          <a:graphicData uri="http://schemas.openxmlformats.org/drawingml/2006/table">
            <a:tbl>
              <a:tblPr>
                <a:tableStyleId>{BDBED569-4797-4DF1-A0F4-6AAB3CD982D8}</a:tableStyleId>
              </a:tblPr>
              <a:tblGrid>
                <a:gridCol w="322439">
                  <a:extLst>
                    <a:ext uri="{9D8B030D-6E8A-4147-A177-3AD203B41FA5}">
                      <a16:colId xmlns="" xmlns:a16="http://schemas.microsoft.com/office/drawing/2014/main" val="4185899176"/>
                    </a:ext>
                  </a:extLst>
                </a:gridCol>
                <a:gridCol w="712496">
                  <a:extLst>
                    <a:ext uri="{9D8B030D-6E8A-4147-A177-3AD203B41FA5}">
                      <a16:colId xmlns="" xmlns:a16="http://schemas.microsoft.com/office/drawing/2014/main" val="4093805267"/>
                    </a:ext>
                  </a:extLst>
                </a:gridCol>
                <a:gridCol w="712496">
                  <a:extLst>
                    <a:ext uri="{9D8B030D-6E8A-4147-A177-3AD203B41FA5}">
                      <a16:colId xmlns="" xmlns:a16="http://schemas.microsoft.com/office/drawing/2014/main" val="1647040029"/>
                    </a:ext>
                  </a:extLst>
                </a:gridCol>
                <a:gridCol w="712496">
                  <a:extLst>
                    <a:ext uri="{9D8B030D-6E8A-4147-A177-3AD203B41FA5}">
                      <a16:colId xmlns="" xmlns:a16="http://schemas.microsoft.com/office/drawing/2014/main" val="274760027"/>
                    </a:ext>
                  </a:extLst>
                </a:gridCol>
                <a:gridCol w="712496">
                  <a:extLst>
                    <a:ext uri="{9D8B030D-6E8A-4147-A177-3AD203B41FA5}">
                      <a16:colId xmlns="" xmlns:a16="http://schemas.microsoft.com/office/drawing/2014/main" val="1652493346"/>
                    </a:ext>
                  </a:extLst>
                </a:gridCol>
                <a:gridCol w="712496">
                  <a:extLst>
                    <a:ext uri="{9D8B030D-6E8A-4147-A177-3AD203B41FA5}">
                      <a16:colId xmlns="" xmlns:a16="http://schemas.microsoft.com/office/drawing/2014/main" val="2374960553"/>
                    </a:ext>
                  </a:extLst>
                </a:gridCol>
                <a:gridCol w="712496">
                  <a:extLst>
                    <a:ext uri="{9D8B030D-6E8A-4147-A177-3AD203B41FA5}">
                      <a16:colId xmlns="" xmlns:a16="http://schemas.microsoft.com/office/drawing/2014/main" val="4179917650"/>
                    </a:ext>
                  </a:extLst>
                </a:gridCol>
                <a:gridCol w="712496">
                  <a:extLst>
                    <a:ext uri="{9D8B030D-6E8A-4147-A177-3AD203B41FA5}">
                      <a16:colId xmlns="" xmlns:a16="http://schemas.microsoft.com/office/drawing/2014/main" val="2289206010"/>
                    </a:ext>
                  </a:extLst>
                </a:gridCol>
                <a:gridCol w="713748">
                  <a:extLst>
                    <a:ext uri="{9D8B030D-6E8A-4147-A177-3AD203B41FA5}">
                      <a16:colId xmlns="" xmlns:a16="http://schemas.microsoft.com/office/drawing/2014/main" val="2493175215"/>
                    </a:ext>
                  </a:extLst>
                </a:gridCol>
                <a:gridCol w="93980">
                  <a:extLst>
                    <a:ext uri="{9D8B030D-6E8A-4147-A177-3AD203B41FA5}">
                      <a16:colId xmlns="" xmlns:a16="http://schemas.microsoft.com/office/drawing/2014/main" val="1880361993"/>
                    </a:ext>
                  </a:extLst>
                </a:gridCol>
              </a:tblGrid>
              <a:tr h="400050">
                <a:tc gridSpan="10">
                  <a:txBody>
                    <a:bodyPr/>
                    <a:lstStyle/>
                    <a:p>
                      <a:pPr marL="0" marR="0" algn="ctr" rtl="1">
                        <a:lnSpc>
                          <a:spcPct val="107000"/>
                        </a:lnSpc>
                        <a:spcBef>
                          <a:spcPts val="0"/>
                        </a:spcBef>
                        <a:spcAft>
                          <a:spcPts val="800"/>
                        </a:spcAft>
                      </a:pPr>
                      <a:r>
                        <a:rPr lang="en-US" sz="1200" b="1" dirty="0">
                          <a:effectLst/>
                        </a:rPr>
                        <a:t/>
                      </a:r>
                      <a:br>
                        <a:rPr lang="en-US" sz="1200" b="1" dirty="0">
                          <a:effectLst/>
                        </a:rPr>
                      </a:br>
                      <a:r>
                        <a:rPr lang="en-US" sz="1200" b="1" dirty="0">
                          <a:effectLst/>
                        </a:rPr>
                        <a:t>TABLE (PV of Ordinary Annuity)         (annuity in arrears … end of period)</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9371995"/>
                  </a:ext>
                </a:extLst>
              </a:tr>
              <a:tr h="400050">
                <a:tc>
                  <a:txBody>
                    <a:bodyPr/>
                    <a:lstStyle/>
                    <a:p>
                      <a:pPr marL="0" marR="0" algn="ctr" rtl="1">
                        <a:lnSpc>
                          <a:spcPct val="107000"/>
                        </a:lnSpc>
                        <a:spcBef>
                          <a:spcPts val="0"/>
                        </a:spcBef>
                        <a:spcAft>
                          <a:spcPts val="800"/>
                        </a:spcAft>
                      </a:pPr>
                      <a:endParaRPr lang="en-US" sz="1200" b="1">
                        <a:effectLst/>
                      </a:endParaRPr>
                    </a:p>
                    <a:p>
                      <a:pPr marL="0" marR="0" algn="ctr">
                        <a:lnSpc>
                          <a:spcPct val="107000"/>
                        </a:lnSpc>
                        <a:spcBef>
                          <a:spcPts val="0"/>
                        </a:spcBef>
                        <a:spcAft>
                          <a:spcPts val="0"/>
                        </a:spcAft>
                      </a:pPr>
                      <a:r>
                        <a:rPr lang="en-US" sz="1200" b="1">
                          <a:ln w="9525" cap="flat" cmpd="sng" algn="ctr">
                            <a:solidFill>
                              <a:srgbClr val="000000"/>
                            </a:solidFill>
                            <a:prstDash val="solid"/>
                            <a:round/>
                          </a:ln>
                          <a:effectLst/>
                        </a:rPr>
                        <a:t>n </a:t>
                      </a:r>
                      <a:endParaRPr lang="en-US" sz="1200" b="1">
                        <a:effectLst/>
                      </a:endParaRPr>
                    </a:p>
                    <a:p>
                      <a:pPr marL="0" marR="0" algn="ctr">
                        <a:lnSpc>
                          <a:spcPct val="107000"/>
                        </a:lnSpc>
                        <a:spcBef>
                          <a:spcPts val="0"/>
                        </a:spcBef>
                        <a:spcAft>
                          <a:spcPts val="0"/>
                        </a:spcAft>
                      </a:pPr>
                      <a:r>
                        <a:rPr lang="en-US" sz="1200" b="1">
                          <a:ln w="9525" cap="flat" cmpd="sng" algn="ctr">
                            <a:solidFill>
                              <a:srgbClr val="000000"/>
                            </a:solidFill>
                            <a:prstDash val="solid"/>
                            <a:round/>
                          </a:ln>
                          <a:effectLst/>
                        </a:rPr>
                        <a:t>i</a:t>
                      </a:r>
                      <a:endParaRPr lang="en-US" sz="12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dirty="0">
                          <a:effectLst/>
                        </a:rPr>
                        <a:t>5.00%</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marL="0" marR="0" algn="ctr" rtl="1">
                        <a:lnSpc>
                          <a:spcPct val="107000"/>
                        </a:lnSpc>
                        <a:spcBef>
                          <a:spcPts val="0"/>
                        </a:spcBef>
                        <a:spcAft>
                          <a:spcPts val="800"/>
                        </a:spcAft>
                      </a:pPr>
                      <a:r>
                        <a:rPr lang="en-US" sz="1200" b="1">
                          <a:effectLst/>
                        </a:rPr>
                        <a:t>6.00%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7.00%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8.00%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9.00%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10.00%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11.00%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12.00%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1200" b="1" dirty="0">
                          <a:effectLst/>
                        </a:rPr>
                        <a:t>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221893932"/>
                  </a:ext>
                </a:extLst>
              </a:tr>
              <a:tr h="320675">
                <a:tc>
                  <a:txBody>
                    <a:bodyPr/>
                    <a:lstStyle/>
                    <a:p>
                      <a:pPr marL="0" marR="0" algn="ctr" rtl="1">
                        <a:lnSpc>
                          <a:spcPct val="107000"/>
                        </a:lnSpc>
                        <a:spcBef>
                          <a:spcPts val="0"/>
                        </a:spcBef>
                        <a:spcAft>
                          <a:spcPts val="800"/>
                        </a:spcAft>
                      </a:pPr>
                      <a:r>
                        <a:rPr lang="en-US" sz="1200" b="1">
                          <a:effectLst/>
                        </a:rPr>
                        <a:t>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dirty="0">
                          <a:effectLst/>
                        </a:rPr>
                        <a:t>0.95238</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marL="0" marR="0" algn="ctr" rtl="1">
                        <a:lnSpc>
                          <a:spcPct val="107000"/>
                        </a:lnSpc>
                        <a:spcBef>
                          <a:spcPts val="0"/>
                        </a:spcBef>
                        <a:spcAft>
                          <a:spcPts val="800"/>
                        </a:spcAft>
                      </a:pPr>
                      <a:r>
                        <a:rPr lang="en-US" sz="1200" b="1">
                          <a:effectLst/>
                        </a:rPr>
                        <a:t>0.94340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0.93458</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dirty="0">
                          <a:effectLst/>
                        </a:rPr>
                        <a:t>0.92593</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0.91743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200" b="1">
                          <a:effectLst/>
                        </a:rPr>
                        <a:t>0.90909</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0.90090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0.89286</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1200" b="1">
                          <a:effectLst/>
                        </a:rPr>
                        <a:t> </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324783692"/>
                  </a:ext>
                </a:extLst>
              </a:tr>
              <a:tr h="320675">
                <a:tc>
                  <a:txBody>
                    <a:bodyPr/>
                    <a:lstStyle/>
                    <a:p>
                      <a:pPr marL="0" marR="0" algn="ctr" rtl="1">
                        <a:lnSpc>
                          <a:spcPct val="107000"/>
                        </a:lnSpc>
                        <a:spcBef>
                          <a:spcPts val="0"/>
                        </a:spcBef>
                        <a:spcAft>
                          <a:spcPts val="800"/>
                        </a:spcAft>
                      </a:pPr>
                      <a:r>
                        <a:rPr lang="en-US" sz="1200" b="1">
                          <a:effectLst/>
                        </a:rPr>
                        <a:t>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dirty="0">
                          <a:effectLst/>
                        </a:rPr>
                        <a:t>1.85941</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marL="0" marR="0" algn="ctr" rtl="1">
                        <a:lnSpc>
                          <a:spcPct val="107000"/>
                        </a:lnSpc>
                        <a:spcBef>
                          <a:spcPts val="0"/>
                        </a:spcBef>
                        <a:spcAft>
                          <a:spcPts val="800"/>
                        </a:spcAft>
                      </a:pPr>
                      <a:r>
                        <a:rPr lang="en-US" sz="1200" b="1">
                          <a:effectLst/>
                        </a:rPr>
                        <a:t>1.83339</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dirty="0">
                          <a:effectLst/>
                        </a:rPr>
                        <a:t>1.80802</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1.78326</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1.75911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1.73554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1.71252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1.69005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1200" b="1">
                          <a:effectLst/>
                        </a:rPr>
                        <a:t> </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84837525"/>
                  </a:ext>
                </a:extLst>
              </a:tr>
              <a:tr h="320675">
                <a:tc>
                  <a:txBody>
                    <a:bodyPr/>
                    <a:lstStyle/>
                    <a:p>
                      <a:pPr marL="0" marR="0" algn="ctr" rtl="1">
                        <a:lnSpc>
                          <a:spcPct val="107000"/>
                        </a:lnSpc>
                        <a:spcBef>
                          <a:spcPts val="0"/>
                        </a:spcBef>
                        <a:spcAft>
                          <a:spcPts val="800"/>
                        </a:spcAft>
                      </a:pPr>
                      <a:r>
                        <a:rPr lang="en-US" sz="1200" b="1">
                          <a:effectLst/>
                        </a:rPr>
                        <a:t>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marL="0" marR="0" algn="ctr" rtl="1">
                        <a:lnSpc>
                          <a:spcPct val="107000"/>
                        </a:lnSpc>
                        <a:spcBef>
                          <a:spcPts val="0"/>
                        </a:spcBef>
                        <a:spcAft>
                          <a:spcPts val="800"/>
                        </a:spcAft>
                      </a:pPr>
                      <a:r>
                        <a:rPr lang="en-US" sz="1200" b="1" dirty="0">
                          <a:effectLst/>
                        </a:rPr>
                        <a:t>2.72325</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marL="0" marR="0" algn="ctr" rtl="1">
                        <a:lnSpc>
                          <a:spcPct val="107000"/>
                        </a:lnSpc>
                        <a:spcBef>
                          <a:spcPts val="0"/>
                        </a:spcBef>
                        <a:spcAft>
                          <a:spcPts val="800"/>
                        </a:spcAft>
                      </a:pPr>
                      <a:r>
                        <a:rPr lang="en-US" sz="1200" b="1">
                          <a:effectLst/>
                        </a:rPr>
                        <a:t>2.67301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2.62432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2.57710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2.53129</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2.48685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2.44371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2.40183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1200" b="1">
                          <a:effectLst/>
                        </a:rPr>
                        <a:t> </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37261392"/>
                  </a:ext>
                </a:extLst>
              </a:tr>
              <a:tr h="320675">
                <a:tc>
                  <a:txBody>
                    <a:bodyPr/>
                    <a:lstStyle/>
                    <a:p>
                      <a:pPr marL="0" marR="0" algn="ctr" rtl="1">
                        <a:lnSpc>
                          <a:spcPct val="107000"/>
                        </a:lnSpc>
                        <a:spcBef>
                          <a:spcPts val="0"/>
                        </a:spcBef>
                        <a:spcAft>
                          <a:spcPts val="800"/>
                        </a:spcAft>
                      </a:pPr>
                      <a:r>
                        <a:rPr lang="en-US" sz="1200" b="1">
                          <a:effectLst/>
                        </a:rPr>
                        <a:t>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3.54595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3.46511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3.38721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3.31213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3.23972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3.16987</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3.10245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1200" b="1">
                          <a:effectLst/>
                        </a:rPr>
                        <a:t>3.03735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1200" b="1" dirty="0">
                          <a:effectLst/>
                        </a:rPr>
                        <a:t>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612311518"/>
                  </a:ext>
                </a:extLst>
              </a:tr>
            </a:tbl>
          </a:graphicData>
        </a:graphic>
      </p:graphicFrame>
    </p:spTree>
    <p:extLst>
      <p:ext uri="{BB962C8B-B14F-4D97-AF65-F5344CB8AC3E}">
        <p14:creationId xmlns:p14="http://schemas.microsoft.com/office/powerpoint/2010/main" val="423015903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4" end="4"/>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6" end="6"/>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p:cTn id="2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7" end="7"/>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p:cTn id="3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8" end="8"/>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p:cTn id="3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2099</TotalTime>
  <Words>943</Words>
  <Application>Microsoft Office PowerPoint</Application>
  <PresentationFormat>Widescreen</PresentationFormat>
  <Paragraphs>359</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Al-Mohanad</vt:lpstr>
      <vt:lpstr>Arial</vt:lpstr>
      <vt:lpstr>Arial Black</vt:lpstr>
      <vt:lpstr>Calibri</vt:lpstr>
      <vt:lpstr>Calibri Light</vt:lpstr>
      <vt:lpstr>Cambria Math</vt:lpstr>
      <vt:lpstr>PT Bold Heading</vt:lpstr>
      <vt:lpstr>Sakkal Majalla</vt:lpstr>
      <vt:lpstr>Simplified Arabic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Noor Ahmed Abdullah Falamerzi</cp:lastModifiedBy>
  <cp:revision>306</cp:revision>
  <dcterms:created xsi:type="dcterms:W3CDTF">2020-03-09T08:29:54Z</dcterms:created>
  <dcterms:modified xsi:type="dcterms:W3CDTF">2023-11-14T09:34:04Z</dcterms:modified>
</cp:coreProperties>
</file>