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5" r:id="rId3"/>
    <p:sldId id="333" r:id="rId4"/>
    <p:sldId id="340" r:id="rId5"/>
    <p:sldId id="357" r:id="rId6"/>
    <p:sldId id="358" r:id="rId7"/>
    <p:sldId id="363" r:id="rId8"/>
    <p:sldId id="341" r:id="rId9"/>
    <p:sldId id="359" r:id="rId10"/>
    <p:sldId id="364" r:id="rId11"/>
    <p:sldId id="360" r:id="rId12"/>
    <p:sldId id="361" r:id="rId13"/>
    <p:sldId id="362" r:id="rId14"/>
    <p:sldId id="31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1F43"/>
    <a:srgbClr val="FFFF66"/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5FEC52-9DEB-4428-8327-046A2FEE6CA1}"/>
              </a:ext>
            </a:extLst>
          </p:cNvPr>
          <p:cNvSpPr/>
          <p:nvPr/>
        </p:nvSpPr>
        <p:spPr>
          <a:xfrm>
            <a:off x="533452" y="5877169"/>
            <a:ext cx="3142207" cy="461665"/>
          </a:xfrm>
          <a:prstGeom prst="rect">
            <a:avLst/>
          </a:prstGeom>
          <a:solidFill>
            <a:srgbClr val="C0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PT Bold Heading" panose="02010400000000000000" pitchFamily="2" charset="-78"/>
              </a:rPr>
              <a:t>Second Semester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-23932" y="6541028"/>
            <a:ext cx="12192000" cy="384957"/>
            <a:chOff x="0" y="6498164"/>
            <a:chExt cx="12192000" cy="384957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0" y="6498164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943286" y="6550223"/>
              <a:ext cx="39966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-BH" sz="1400" b="1" dirty="0"/>
                <a:t>المرحلة الثانوية - المستوى </a:t>
              </a:r>
              <a:r>
                <a:rPr lang="ar-SA" sz="1400" b="1" dirty="0"/>
                <a:t>الثا</a:t>
              </a:r>
              <a:r>
                <a:rPr lang="ar-BH" sz="1400" b="1" dirty="0"/>
                <a:t>لث</a:t>
              </a:r>
              <a:r>
                <a:rPr lang="ar-SA" sz="1400" b="1" dirty="0"/>
                <a:t> (توحيد ) – الثالث (فني ومهني)</a:t>
              </a:r>
              <a:endParaRPr lang="ar-BH" sz="1400" b="1" dirty="0"/>
            </a:p>
          </p:txBody>
        </p:sp>
        <p:sp>
          <p:nvSpPr>
            <p:cNvPr id="36" name="Rectangle 35"/>
            <p:cNvSpPr>
              <a:spLocks/>
            </p:cNvSpPr>
            <p:nvPr/>
          </p:nvSpPr>
          <p:spPr>
            <a:xfrm>
              <a:off x="7703229" y="6502121"/>
              <a:ext cx="4106028" cy="3810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ar-BH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Sakkal Majalla" panose="02000000000000000000" pitchFamily="2" charset="-78"/>
                </a:rPr>
                <a:t>وزارة التربية والتعليم –</a:t>
              </a:r>
              <a:r>
                <a:rPr lang="ar-SA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Sakkal Majalla" panose="02000000000000000000" pitchFamily="2" charset="-78"/>
                </a:rPr>
                <a:t>العام الدراسي </a:t>
              </a:r>
              <a:r>
                <a:rPr lang="ar-BH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Sakkal Majalla" panose="02000000000000000000" pitchFamily="2" charset="-78"/>
                </a:rPr>
                <a:t>2023-2024م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62132F14-90F2-64FD-2925-1B5F1CF239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309862"/>
              </p:ext>
            </p:extLst>
          </p:nvPr>
        </p:nvGraphicFramePr>
        <p:xfrm>
          <a:off x="244973" y="2215341"/>
          <a:ext cx="8530046" cy="350496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00298">
                  <a:extLst>
                    <a:ext uri="{9D8B030D-6E8A-4147-A177-3AD203B41FA5}">
                      <a16:colId xmlns:a16="http://schemas.microsoft.com/office/drawing/2014/main" val="1153488245"/>
                    </a:ext>
                  </a:extLst>
                </a:gridCol>
                <a:gridCol w="6829748">
                  <a:extLst>
                    <a:ext uri="{9D8B030D-6E8A-4147-A177-3AD203B41FA5}">
                      <a16:colId xmlns:a16="http://schemas.microsoft.com/office/drawing/2014/main" val="2424581035"/>
                    </a:ext>
                  </a:extLst>
                </a:gridCol>
              </a:tblGrid>
              <a:tr h="97186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 Subjects Group </a:t>
                      </a:r>
                    </a:p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85072"/>
                  </a:ext>
                </a:extLst>
              </a:tr>
              <a:tr h="7410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Mathematics 2 – (Fin 316/806)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090189103"/>
                  </a:ext>
                </a:extLst>
              </a:tr>
              <a:tr h="1050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Chapter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1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244890864"/>
                  </a:ext>
                </a:extLst>
              </a:tr>
              <a:tr h="7410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Compound Interest – part 2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216000624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B81452C6-11E3-011B-EBFE-6603F75E6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90888">
            <a:off x="8544435" y="2351667"/>
            <a:ext cx="3079042" cy="38572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49C5AB-5BEC-440B-A1DB-C149F618A5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328" y="308804"/>
            <a:ext cx="6897479" cy="107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211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262496" y="1448579"/>
            <a:ext cx="9286322" cy="4948543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1-4-1:</a:t>
            </a:r>
          </a:p>
          <a:p>
            <a:pPr marL="266700" rtl="1">
              <a:lnSpc>
                <a:spcPct val="130000"/>
              </a:lnSpc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3- Find the future value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 Saad will get if he saves BD2,000 in a bank for 10 years at changing rate, as following: at 5% annually for the first 5 years, 4.6% annually for the sixth year and 6% annually compounded semi-annually for the rest years.</a:t>
            </a:r>
          </a:p>
          <a:p>
            <a:pPr marL="266700" rtl="1">
              <a:lnSpc>
                <a:spcPct val="130000"/>
              </a:lnSpc>
            </a:pP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Answer: </a:t>
            </a:r>
          </a:p>
          <a:p>
            <a:pPr marL="266700">
              <a:lnSpc>
                <a:spcPct val="130000"/>
              </a:lnSpc>
            </a:pP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    I = 5 %                       n = 5</a:t>
            </a:r>
          </a:p>
          <a:p>
            <a:pPr marL="723900" indent="-457200">
              <a:lnSpc>
                <a:spcPct val="130000"/>
              </a:lnSpc>
              <a:buAutoNum type="arabicPeriod" startAt="2"/>
            </a:pPr>
            <a:r>
              <a:rPr lang="en-US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= 4.6%                      n = 1</a:t>
            </a:r>
          </a:p>
          <a:p>
            <a:pPr marL="723900" indent="-457200">
              <a:lnSpc>
                <a:spcPct val="130000"/>
              </a:lnSpc>
              <a:buAutoNum type="arabicPeriod" startAt="2"/>
            </a:pPr>
            <a:r>
              <a:rPr lang="en-US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= 6 ÷ 2 = 3%            n = 4 × 2 = 8 </a:t>
            </a:r>
          </a:p>
          <a:p>
            <a:pPr marL="228600" marR="0" indent="-114300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228600" algn="r"/>
              </a:tabLst>
            </a:pPr>
            <a:r>
              <a:rPr lang="en-US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FV=     PV</a:t>
            </a:r>
            <a:r>
              <a:rPr lang="ar-BH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 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(1+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2000" b="1" baseline="300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</a:t>
            </a:r>
            <a:r>
              <a:rPr lang="en-US" sz="20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FV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2000 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</a:t>
            </a:r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(1+5%)</a:t>
            </a:r>
            <a:r>
              <a:rPr lang="en-US" sz="2000" b="1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</a:t>
            </a:r>
            <a:r>
              <a:rPr lang="en-US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(1+4.6%)</a:t>
            </a:r>
            <a:r>
              <a:rPr lang="en-US" sz="2000" b="1" baseline="30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 </a:t>
            </a:r>
            <a:r>
              <a:rPr lang="en-US" sz="2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(1+3%)</a:t>
            </a:r>
            <a:r>
              <a:rPr lang="en-US" sz="2000" b="1" baseline="30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= 2000 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</a:t>
            </a:r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1.2763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</a:t>
            </a:r>
            <a:r>
              <a:rPr lang="ar-BH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ar-BH" sz="2000" b="1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1.046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1.2668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= BD 3382.380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941705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576425" y="1861875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576424" y="2852453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576423" y="36595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1F4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592941" y="5323833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342690" y="649331"/>
            <a:ext cx="2699570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EVALUATION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D78D7-EE5C-D2AA-2672-D6D87BFC456D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5CA4D5-9FF0-D341-33EA-F1017DA63585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D22E9F8-AEE2-A6AA-3033-4170304CD1BB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BCBCF4D-804C-8F5A-BB22-800F881AFB3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EF9E61C-9AE6-3F4D-5831-2CAA7A098DC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2023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592941" y="442012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11" name="Groupe 1253">
            <a:extLst>
              <a:ext uri="{FF2B5EF4-FFF2-40B4-BE49-F238E27FC236}">
                <a16:creationId xmlns:a16="http://schemas.microsoft.com/office/drawing/2014/main" id="{F7124842-07C4-7549-6FFF-DC216ED61831}"/>
              </a:ext>
            </a:extLst>
          </p:cNvPr>
          <p:cNvGrpSpPr/>
          <p:nvPr/>
        </p:nvGrpSpPr>
        <p:grpSpPr>
          <a:xfrm>
            <a:off x="7796950" y="4791109"/>
            <a:ext cx="1400691" cy="1451745"/>
            <a:chOff x="-35651" y="0"/>
            <a:chExt cx="1400691" cy="1451745"/>
          </a:xfrm>
        </p:grpSpPr>
        <p:cxnSp>
          <p:nvCxnSpPr>
            <p:cNvPr id="12" name="Line 187">
              <a:extLst>
                <a:ext uri="{FF2B5EF4-FFF2-40B4-BE49-F238E27FC236}">
                  <a16:creationId xmlns:a16="http://schemas.microsoft.com/office/drawing/2014/main" id="{EC934B7F-DD3E-D372-DBED-2FD0C68104F7}"/>
                </a:ext>
              </a:extLst>
            </p:cNvPr>
            <p:cNvCxnSpPr/>
            <p:nvPr/>
          </p:nvCxnSpPr>
          <p:spPr bwMode="auto">
            <a:xfrm flipH="1">
              <a:off x="1321854" y="91874"/>
              <a:ext cx="0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Freeform 1525532530">
              <a:extLst>
                <a:ext uri="{FF2B5EF4-FFF2-40B4-BE49-F238E27FC236}">
                  <a16:creationId xmlns:a16="http://schemas.microsoft.com/office/drawing/2014/main" id="{84DCBA1D-9666-B826-A4A7-8BB841CAB9E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795"/>
              <a:ext cx="721334" cy="683721"/>
            </a:xfrm>
            <a:custGeom>
              <a:avLst/>
              <a:gdLst>
                <a:gd name="T0" fmla="*/ 287 w 5278"/>
                <a:gd name="T1" fmla="*/ 3 h 3975"/>
                <a:gd name="T2" fmla="*/ 1167 w 5278"/>
                <a:gd name="T3" fmla="*/ 1 h 3975"/>
                <a:gd name="T4" fmla="*/ 2052 w 5278"/>
                <a:gd name="T5" fmla="*/ 18 h 3975"/>
                <a:gd name="T6" fmla="*/ 2512 w 5278"/>
                <a:gd name="T7" fmla="*/ 34 h 3975"/>
                <a:gd name="T8" fmla="*/ 2986 w 5278"/>
                <a:gd name="T9" fmla="*/ 55 h 3975"/>
                <a:gd name="T10" fmla="*/ 3422 w 5278"/>
                <a:gd name="T11" fmla="*/ 83 h 3975"/>
                <a:gd name="T12" fmla="*/ 3817 w 5278"/>
                <a:gd name="T13" fmla="*/ 114 h 3975"/>
                <a:gd name="T14" fmla="*/ 4168 w 5278"/>
                <a:gd name="T15" fmla="*/ 149 h 3975"/>
                <a:gd name="T16" fmla="*/ 4477 w 5278"/>
                <a:gd name="T17" fmla="*/ 187 h 3975"/>
                <a:gd name="T18" fmla="*/ 4737 w 5278"/>
                <a:gd name="T19" fmla="*/ 228 h 3975"/>
                <a:gd name="T20" fmla="*/ 4949 w 5278"/>
                <a:gd name="T21" fmla="*/ 272 h 3975"/>
                <a:gd name="T22" fmla="*/ 5111 w 5278"/>
                <a:gd name="T23" fmla="*/ 318 h 3975"/>
                <a:gd name="T24" fmla="*/ 5219 w 5278"/>
                <a:gd name="T25" fmla="*/ 365 h 3975"/>
                <a:gd name="T26" fmla="*/ 5252 w 5278"/>
                <a:gd name="T27" fmla="*/ 389 h 3975"/>
                <a:gd name="T28" fmla="*/ 5272 w 5278"/>
                <a:gd name="T29" fmla="*/ 415 h 3975"/>
                <a:gd name="T30" fmla="*/ 5278 w 5278"/>
                <a:gd name="T31" fmla="*/ 430 h 3975"/>
                <a:gd name="T32" fmla="*/ 5264 w 5278"/>
                <a:gd name="T33" fmla="*/ 458 h 3975"/>
                <a:gd name="T34" fmla="*/ 5234 w 5278"/>
                <a:gd name="T35" fmla="*/ 485 h 3975"/>
                <a:gd name="T36" fmla="*/ 5184 w 5278"/>
                <a:gd name="T37" fmla="*/ 514 h 3975"/>
                <a:gd name="T38" fmla="*/ 5116 w 5278"/>
                <a:gd name="T39" fmla="*/ 541 h 3975"/>
                <a:gd name="T40" fmla="*/ 4993 w 5278"/>
                <a:gd name="T41" fmla="*/ 577 h 3975"/>
                <a:gd name="T42" fmla="*/ 4810 w 5278"/>
                <a:gd name="T43" fmla="*/ 619 h 3975"/>
                <a:gd name="T44" fmla="*/ 4591 w 5278"/>
                <a:gd name="T45" fmla="*/ 658 h 3975"/>
                <a:gd name="T46" fmla="*/ 4335 w 5278"/>
                <a:gd name="T47" fmla="*/ 694 h 3975"/>
                <a:gd name="T48" fmla="*/ 3841 w 5278"/>
                <a:gd name="T49" fmla="*/ 746 h 3975"/>
                <a:gd name="T50" fmla="*/ 3151 w 5278"/>
                <a:gd name="T51" fmla="*/ 797 h 3975"/>
                <a:gd name="T52" fmla="*/ 2378 w 5278"/>
                <a:gd name="T53" fmla="*/ 835 h 3975"/>
                <a:gd name="T54" fmla="*/ 1542 w 5278"/>
                <a:gd name="T55" fmla="*/ 858 h 3975"/>
                <a:gd name="T56" fmla="*/ 1541 w 5278"/>
                <a:gd name="T57" fmla="*/ 1010 h 3975"/>
                <a:gd name="T58" fmla="*/ 1527 w 5278"/>
                <a:gd name="T59" fmla="*/ 1453 h 3975"/>
                <a:gd name="T60" fmla="*/ 1501 w 5278"/>
                <a:gd name="T61" fmla="*/ 1873 h 3975"/>
                <a:gd name="T62" fmla="*/ 1465 w 5278"/>
                <a:gd name="T63" fmla="*/ 2268 h 3975"/>
                <a:gd name="T64" fmla="*/ 1420 w 5278"/>
                <a:gd name="T65" fmla="*/ 2633 h 3975"/>
                <a:gd name="T66" fmla="*/ 1364 w 5278"/>
                <a:gd name="T67" fmla="*/ 2962 h 3975"/>
                <a:gd name="T68" fmla="*/ 1298 w 5278"/>
                <a:gd name="T69" fmla="*/ 3253 h 3975"/>
                <a:gd name="T70" fmla="*/ 1227 w 5278"/>
                <a:gd name="T71" fmla="*/ 3502 h 3975"/>
                <a:gd name="T72" fmla="*/ 1147 w 5278"/>
                <a:gd name="T73" fmla="*/ 3704 h 3975"/>
                <a:gd name="T74" fmla="*/ 1078 w 5278"/>
                <a:gd name="T75" fmla="*/ 3835 h 3975"/>
                <a:gd name="T76" fmla="*/ 1032 w 5278"/>
                <a:gd name="T77" fmla="*/ 3896 h 3975"/>
                <a:gd name="T78" fmla="*/ 987 w 5278"/>
                <a:gd name="T79" fmla="*/ 3943 h 3975"/>
                <a:gd name="T80" fmla="*/ 940 w 5278"/>
                <a:gd name="T81" fmla="*/ 3975 h 3975"/>
                <a:gd name="T82" fmla="*/ 773 w 5278"/>
                <a:gd name="T83" fmla="*/ 3973 h 3975"/>
                <a:gd name="T84" fmla="*/ 740 w 5278"/>
                <a:gd name="T85" fmla="*/ 3950 h 3975"/>
                <a:gd name="T86" fmla="*/ 692 w 5278"/>
                <a:gd name="T87" fmla="*/ 3906 h 3975"/>
                <a:gd name="T88" fmla="*/ 643 w 5278"/>
                <a:gd name="T89" fmla="*/ 3846 h 3975"/>
                <a:gd name="T90" fmla="*/ 580 w 5278"/>
                <a:gd name="T91" fmla="*/ 3746 h 3975"/>
                <a:gd name="T92" fmla="*/ 489 w 5278"/>
                <a:gd name="T93" fmla="*/ 3555 h 3975"/>
                <a:gd name="T94" fmla="*/ 404 w 5278"/>
                <a:gd name="T95" fmla="*/ 3315 h 3975"/>
                <a:gd name="T96" fmla="*/ 325 w 5278"/>
                <a:gd name="T97" fmla="*/ 3035 h 3975"/>
                <a:gd name="T98" fmla="*/ 253 w 5278"/>
                <a:gd name="T99" fmla="*/ 2715 h 3975"/>
                <a:gd name="T100" fmla="*/ 187 w 5278"/>
                <a:gd name="T101" fmla="*/ 2363 h 3975"/>
                <a:gd name="T102" fmla="*/ 130 w 5278"/>
                <a:gd name="T103" fmla="*/ 1982 h 3975"/>
                <a:gd name="T104" fmla="*/ 83 w 5278"/>
                <a:gd name="T105" fmla="*/ 1577 h 3975"/>
                <a:gd name="T106" fmla="*/ 45 w 5278"/>
                <a:gd name="T107" fmla="*/ 1151 h 3975"/>
                <a:gd name="T108" fmla="*/ 27 w 5278"/>
                <a:gd name="T109" fmla="*/ 859 h 3975"/>
                <a:gd name="T110" fmla="*/ 16 w 5278"/>
                <a:gd name="T111" fmla="*/ 648 h 3975"/>
                <a:gd name="T112" fmla="*/ 0 w 5278"/>
                <a:gd name="T113" fmla="*/ 7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78" h="3975">
                  <a:moveTo>
                    <a:pt x="0" y="7"/>
                  </a:moveTo>
                  <a:lnTo>
                    <a:pt x="0" y="7"/>
                  </a:lnTo>
                  <a:lnTo>
                    <a:pt x="287" y="3"/>
                  </a:lnTo>
                  <a:lnTo>
                    <a:pt x="578" y="0"/>
                  </a:lnTo>
                  <a:lnTo>
                    <a:pt x="872" y="0"/>
                  </a:lnTo>
                  <a:lnTo>
                    <a:pt x="1167" y="1"/>
                  </a:lnTo>
                  <a:lnTo>
                    <a:pt x="1463" y="5"/>
                  </a:lnTo>
                  <a:lnTo>
                    <a:pt x="1759" y="10"/>
                  </a:lnTo>
                  <a:lnTo>
                    <a:pt x="2052" y="18"/>
                  </a:lnTo>
                  <a:lnTo>
                    <a:pt x="2346" y="27"/>
                  </a:lnTo>
                  <a:lnTo>
                    <a:pt x="2346" y="27"/>
                  </a:lnTo>
                  <a:lnTo>
                    <a:pt x="2512" y="34"/>
                  </a:lnTo>
                  <a:lnTo>
                    <a:pt x="2674" y="40"/>
                  </a:lnTo>
                  <a:lnTo>
                    <a:pt x="2832" y="48"/>
                  </a:lnTo>
                  <a:lnTo>
                    <a:pt x="2986" y="55"/>
                  </a:lnTo>
                  <a:lnTo>
                    <a:pt x="3136" y="64"/>
                  </a:lnTo>
                  <a:lnTo>
                    <a:pt x="3281" y="73"/>
                  </a:lnTo>
                  <a:lnTo>
                    <a:pt x="3422" y="83"/>
                  </a:lnTo>
                  <a:lnTo>
                    <a:pt x="3558" y="92"/>
                  </a:lnTo>
                  <a:lnTo>
                    <a:pt x="3690" y="103"/>
                  </a:lnTo>
                  <a:lnTo>
                    <a:pt x="3817" y="114"/>
                  </a:lnTo>
                  <a:lnTo>
                    <a:pt x="3938" y="125"/>
                  </a:lnTo>
                  <a:lnTo>
                    <a:pt x="4056" y="137"/>
                  </a:lnTo>
                  <a:lnTo>
                    <a:pt x="4168" y="149"/>
                  </a:lnTo>
                  <a:lnTo>
                    <a:pt x="4276" y="161"/>
                  </a:lnTo>
                  <a:lnTo>
                    <a:pt x="4379" y="174"/>
                  </a:lnTo>
                  <a:lnTo>
                    <a:pt x="4477" y="187"/>
                  </a:lnTo>
                  <a:lnTo>
                    <a:pt x="4569" y="200"/>
                  </a:lnTo>
                  <a:lnTo>
                    <a:pt x="4656" y="215"/>
                  </a:lnTo>
                  <a:lnTo>
                    <a:pt x="4737" y="228"/>
                  </a:lnTo>
                  <a:lnTo>
                    <a:pt x="4813" y="242"/>
                  </a:lnTo>
                  <a:lnTo>
                    <a:pt x="4884" y="258"/>
                  </a:lnTo>
                  <a:lnTo>
                    <a:pt x="4949" y="272"/>
                  </a:lnTo>
                  <a:lnTo>
                    <a:pt x="5008" y="288"/>
                  </a:lnTo>
                  <a:lnTo>
                    <a:pt x="5063" y="302"/>
                  </a:lnTo>
                  <a:lnTo>
                    <a:pt x="5111" y="318"/>
                  </a:lnTo>
                  <a:lnTo>
                    <a:pt x="5152" y="333"/>
                  </a:lnTo>
                  <a:lnTo>
                    <a:pt x="5189" y="350"/>
                  </a:lnTo>
                  <a:lnTo>
                    <a:pt x="5219" y="365"/>
                  </a:lnTo>
                  <a:lnTo>
                    <a:pt x="5232" y="374"/>
                  </a:lnTo>
                  <a:lnTo>
                    <a:pt x="5243" y="381"/>
                  </a:lnTo>
                  <a:lnTo>
                    <a:pt x="5252" y="389"/>
                  </a:lnTo>
                  <a:lnTo>
                    <a:pt x="5261" y="398"/>
                  </a:lnTo>
                  <a:lnTo>
                    <a:pt x="5267" y="406"/>
                  </a:lnTo>
                  <a:lnTo>
                    <a:pt x="5272" y="415"/>
                  </a:lnTo>
                  <a:lnTo>
                    <a:pt x="5276" y="422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5" y="440"/>
                  </a:lnTo>
                  <a:lnTo>
                    <a:pt x="5272" y="449"/>
                  </a:lnTo>
                  <a:lnTo>
                    <a:pt x="5264" y="458"/>
                  </a:lnTo>
                  <a:lnTo>
                    <a:pt x="5257" y="467"/>
                  </a:lnTo>
                  <a:lnTo>
                    <a:pt x="5246" y="477"/>
                  </a:lnTo>
                  <a:lnTo>
                    <a:pt x="5234" y="485"/>
                  </a:lnTo>
                  <a:lnTo>
                    <a:pt x="5219" y="495"/>
                  </a:lnTo>
                  <a:lnTo>
                    <a:pt x="5202" y="504"/>
                  </a:lnTo>
                  <a:lnTo>
                    <a:pt x="5184" y="514"/>
                  </a:lnTo>
                  <a:lnTo>
                    <a:pt x="5163" y="522"/>
                  </a:lnTo>
                  <a:lnTo>
                    <a:pt x="5140" y="532"/>
                  </a:lnTo>
                  <a:lnTo>
                    <a:pt x="5116" y="541"/>
                  </a:lnTo>
                  <a:lnTo>
                    <a:pt x="5058" y="559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4937" y="592"/>
                  </a:lnTo>
                  <a:lnTo>
                    <a:pt x="4875" y="605"/>
                  </a:lnTo>
                  <a:lnTo>
                    <a:pt x="4810" y="619"/>
                  </a:lnTo>
                  <a:lnTo>
                    <a:pt x="4742" y="633"/>
                  </a:lnTo>
                  <a:lnTo>
                    <a:pt x="4668" y="644"/>
                  </a:lnTo>
                  <a:lnTo>
                    <a:pt x="4591" y="658"/>
                  </a:lnTo>
                  <a:lnTo>
                    <a:pt x="4509" y="670"/>
                  </a:lnTo>
                  <a:lnTo>
                    <a:pt x="4424" y="682"/>
                  </a:lnTo>
                  <a:lnTo>
                    <a:pt x="4335" y="694"/>
                  </a:lnTo>
                  <a:lnTo>
                    <a:pt x="4243" y="704"/>
                  </a:lnTo>
                  <a:lnTo>
                    <a:pt x="4049" y="726"/>
                  </a:lnTo>
                  <a:lnTo>
                    <a:pt x="3841" y="746"/>
                  </a:lnTo>
                  <a:lnTo>
                    <a:pt x="3622" y="764"/>
                  </a:lnTo>
                  <a:lnTo>
                    <a:pt x="3392" y="781"/>
                  </a:lnTo>
                  <a:lnTo>
                    <a:pt x="3151" y="797"/>
                  </a:lnTo>
                  <a:lnTo>
                    <a:pt x="2901" y="811"/>
                  </a:lnTo>
                  <a:lnTo>
                    <a:pt x="2643" y="824"/>
                  </a:lnTo>
                  <a:lnTo>
                    <a:pt x="2378" y="835"/>
                  </a:lnTo>
                  <a:lnTo>
                    <a:pt x="2105" y="844"/>
                  </a:lnTo>
                  <a:lnTo>
                    <a:pt x="1827" y="852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1" y="1010"/>
                  </a:lnTo>
                  <a:lnTo>
                    <a:pt x="1538" y="1159"/>
                  </a:lnTo>
                  <a:lnTo>
                    <a:pt x="1533" y="1308"/>
                  </a:lnTo>
                  <a:lnTo>
                    <a:pt x="1527" y="1453"/>
                  </a:lnTo>
                  <a:lnTo>
                    <a:pt x="1519" y="1595"/>
                  </a:lnTo>
                  <a:lnTo>
                    <a:pt x="1512" y="1737"/>
                  </a:lnTo>
                  <a:lnTo>
                    <a:pt x="1501" y="1873"/>
                  </a:lnTo>
                  <a:lnTo>
                    <a:pt x="1491" y="2009"/>
                  </a:lnTo>
                  <a:lnTo>
                    <a:pt x="1479" y="2140"/>
                  </a:lnTo>
                  <a:lnTo>
                    <a:pt x="1465" y="2268"/>
                  </a:lnTo>
                  <a:lnTo>
                    <a:pt x="1451" y="2393"/>
                  </a:lnTo>
                  <a:lnTo>
                    <a:pt x="1436" y="2514"/>
                  </a:lnTo>
                  <a:lnTo>
                    <a:pt x="1420" y="2633"/>
                  </a:lnTo>
                  <a:lnTo>
                    <a:pt x="1401" y="2746"/>
                  </a:lnTo>
                  <a:lnTo>
                    <a:pt x="1383" y="2856"/>
                  </a:lnTo>
                  <a:lnTo>
                    <a:pt x="1364" y="2962"/>
                  </a:lnTo>
                  <a:lnTo>
                    <a:pt x="1342" y="3064"/>
                  </a:lnTo>
                  <a:lnTo>
                    <a:pt x="1321" y="3161"/>
                  </a:lnTo>
                  <a:lnTo>
                    <a:pt x="1298" y="3253"/>
                  </a:lnTo>
                  <a:lnTo>
                    <a:pt x="1276" y="3342"/>
                  </a:lnTo>
                  <a:lnTo>
                    <a:pt x="1252" y="3424"/>
                  </a:lnTo>
                  <a:lnTo>
                    <a:pt x="1227" y="3502"/>
                  </a:lnTo>
                  <a:lnTo>
                    <a:pt x="1202" y="3575"/>
                  </a:lnTo>
                  <a:lnTo>
                    <a:pt x="1174" y="3642"/>
                  </a:lnTo>
                  <a:lnTo>
                    <a:pt x="1147" y="3704"/>
                  </a:lnTo>
                  <a:lnTo>
                    <a:pt x="1120" y="3762"/>
                  </a:lnTo>
                  <a:lnTo>
                    <a:pt x="1091" y="3812"/>
                  </a:lnTo>
                  <a:lnTo>
                    <a:pt x="1078" y="3835"/>
                  </a:lnTo>
                  <a:lnTo>
                    <a:pt x="1062" y="3858"/>
                  </a:lnTo>
                  <a:lnTo>
                    <a:pt x="1047" y="3877"/>
                  </a:lnTo>
                  <a:lnTo>
                    <a:pt x="1032" y="3896"/>
                  </a:lnTo>
                  <a:lnTo>
                    <a:pt x="1017" y="3913"/>
                  </a:lnTo>
                  <a:lnTo>
                    <a:pt x="1002" y="3928"/>
                  </a:lnTo>
                  <a:lnTo>
                    <a:pt x="987" y="3943"/>
                  </a:lnTo>
                  <a:lnTo>
                    <a:pt x="972" y="3955"/>
                  </a:lnTo>
                  <a:lnTo>
                    <a:pt x="955" y="3967"/>
                  </a:lnTo>
                  <a:lnTo>
                    <a:pt x="940" y="3975"/>
                  </a:lnTo>
                  <a:lnTo>
                    <a:pt x="940" y="3975"/>
                  </a:lnTo>
                  <a:lnTo>
                    <a:pt x="857" y="3974"/>
                  </a:lnTo>
                  <a:lnTo>
                    <a:pt x="773" y="3973"/>
                  </a:lnTo>
                  <a:lnTo>
                    <a:pt x="773" y="3973"/>
                  </a:lnTo>
                  <a:lnTo>
                    <a:pt x="757" y="3962"/>
                  </a:lnTo>
                  <a:lnTo>
                    <a:pt x="740" y="3950"/>
                  </a:lnTo>
                  <a:lnTo>
                    <a:pt x="723" y="3937"/>
                  </a:lnTo>
                  <a:lnTo>
                    <a:pt x="708" y="3922"/>
                  </a:lnTo>
                  <a:lnTo>
                    <a:pt x="692" y="3906"/>
                  </a:lnTo>
                  <a:lnTo>
                    <a:pt x="675" y="3888"/>
                  </a:lnTo>
                  <a:lnTo>
                    <a:pt x="658" y="3867"/>
                  </a:lnTo>
                  <a:lnTo>
                    <a:pt x="643" y="3846"/>
                  </a:lnTo>
                  <a:lnTo>
                    <a:pt x="626" y="3823"/>
                  </a:lnTo>
                  <a:lnTo>
                    <a:pt x="611" y="3799"/>
                  </a:lnTo>
                  <a:lnTo>
                    <a:pt x="580" y="3746"/>
                  </a:lnTo>
                  <a:lnTo>
                    <a:pt x="549" y="3688"/>
                  </a:lnTo>
                  <a:lnTo>
                    <a:pt x="519" y="3623"/>
                  </a:lnTo>
                  <a:lnTo>
                    <a:pt x="489" y="3555"/>
                  </a:lnTo>
                  <a:lnTo>
                    <a:pt x="460" y="3479"/>
                  </a:lnTo>
                  <a:lnTo>
                    <a:pt x="431" y="3400"/>
                  </a:lnTo>
                  <a:lnTo>
                    <a:pt x="404" y="3315"/>
                  </a:lnTo>
                  <a:lnTo>
                    <a:pt x="377" y="3227"/>
                  </a:lnTo>
                  <a:lnTo>
                    <a:pt x="351" y="3132"/>
                  </a:lnTo>
                  <a:lnTo>
                    <a:pt x="325" y="3035"/>
                  </a:lnTo>
                  <a:lnTo>
                    <a:pt x="300" y="2932"/>
                  </a:lnTo>
                  <a:lnTo>
                    <a:pt x="275" y="2825"/>
                  </a:lnTo>
                  <a:lnTo>
                    <a:pt x="253" y="2715"/>
                  </a:lnTo>
                  <a:lnTo>
                    <a:pt x="230" y="2601"/>
                  </a:lnTo>
                  <a:lnTo>
                    <a:pt x="209" y="2484"/>
                  </a:lnTo>
                  <a:lnTo>
                    <a:pt x="187" y="2363"/>
                  </a:lnTo>
                  <a:lnTo>
                    <a:pt x="168" y="2240"/>
                  </a:lnTo>
                  <a:lnTo>
                    <a:pt x="148" y="2113"/>
                  </a:lnTo>
                  <a:lnTo>
                    <a:pt x="130" y="1982"/>
                  </a:lnTo>
                  <a:lnTo>
                    <a:pt x="113" y="1849"/>
                  </a:lnTo>
                  <a:lnTo>
                    <a:pt x="98" y="1714"/>
                  </a:lnTo>
                  <a:lnTo>
                    <a:pt x="83" y="1577"/>
                  </a:lnTo>
                  <a:lnTo>
                    <a:pt x="69" y="1437"/>
                  </a:lnTo>
                  <a:lnTo>
                    <a:pt x="57" y="1295"/>
                  </a:lnTo>
                  <a:lnTo>
                    <a:pt x="45" y="1151"/>
                  </a:lnTo>
                  <a:lnTo>
                    <a:pt x="36" y="1006"/>
                  </a:lnTo>
                  <a:lnTo>
                    <a:pt x="27" y="859"/>
                  </a:lnTo>
                  <a:lnTo>
                    <a:pt x="27" y="859"/>
                  </a:lnTo>
                  <a:lnTo>
                    <a:pt x="26" y="859"/>
                  </a:lnTo>
                  <a:lnTo>
                    <a:pt x="26" y="859"/>
                  </a:lnTo>
                  <a:lnTo>
                    <a:pt x="16" y="648"/>
                  </a:lnTo>
                  <a:lnTo>
                    <a:pt x="7" y="436"/>
                  </a:lnTo>
                  <a:lnTo>
                    <a:pt x="3" y="22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25532531">
              <a:extLst>
                <a:ext uri="{FF2B5EF4-FFF2-40B4-BE49-F238E27FC236}">
                  <a16:creationId xmlns:a16="http://schemas.microsoft.com/office/drawing/2014/main" id="{730C4349-CFF8-9E6D-DB15-45C9901CB7C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106"/>
              <a:ext cx="721334" cy="147619"/>
            </a:xfrm>
            <a:custGeom>
              <a:avLst/>
              <a:gdLst>
                <a:gd name="T0" fmla="*/ 1542 w 5278"/>
                <a:gd name="T1" fmla="*/ 856 h 856"/>
                <a:gd name="T2" fmla="*/ 2105 w 5278"/>
                <a:gd name="T3" fmla="*/ 843 h 856"/>
                <a:gd name="T4" fmla="*/ 2643 w 5278"/>
                <a:gd name="T5" fmla="*/ 823 h 856"/>
                <a:gd name="T6" fmla="*/ 3151 w 5278"/>
                <a:gd name="T7" fmla="*/ 796 h 856"/>
                <a:gd name="T8" fmla="*/ 3622 w 5278"/>
                <a:gd name="T9" fmla="*/ 764 h 856"/>
                <a:gd name="T10" fmla="*/ 4049 w 5278"/>
                <a:gd name="T11" fmla="*/ 724 h 856"/>
                <a:gd name="T12" fmla="*/ 4335 w 5278"/>
                <a:gd name="T13" fmla="*/ 692 h 856"/>
                <a:gd name="T14" fmla="*/ 4509 w 5278"/>
                <a:gd name="T15" fmla="*/ 669 h 856"/>
                <a:gd name="T16" fmla="*/ 4668 w 5278"/>
                <a:gd name="T17" fmla="*/ 644 h 856"/>
                <a:gd name="T18" fmla="*/ 4810 w 5278"/>
                <a:gd name="T19" fmla="*/ 618 h 856"/>
                <a:gd name="T20" fmla="*/ 4937 w 5278"/>
                <a:gd name="T21" fmla="*/ 591 h 856"/>
                <a:gd name="T22" fmla="*/ 4993 w 5278"/>
                <a:gd name="T23" fmla="*/ 577 h 856"/>
                <a:gd name="T24" fmla="*/ 5116 w 5278"/>
                <a:gd name="T25" fmla="*/ 540 h 856"/>
                <a:gd name="T26" fmla="*/ 5163 w 5278"/>
                <a:gd name="T27" fmla="*/ 522 h 856"/>
                <a:gd name="T28" fmla="*/ 5202 w 5278"/>
                <a:gd name="T29" fmla="*/ 503 h 856"/>
                <a:gd name="T30" fmla="*/ 5234 w 5278"/>
                <a:gd name="T31" fmla="*/ 485 h 856"/>
                <a:gd name="T32" fmla="*/ 5257 w 5278"/>
                <a:gd name="T33" fmla="*/ 467 h 856"/>
                <a:gd name="T34" fmla="*/ 5272 w 5278"/>
                <a:gd name="T35" fmla="*/ 448 h 856"/>
                <a:gd name="T36" fmla="*/ 5278 w 5278"/>
                <a:gd name="T37" fmla="*/ 430 h 856"/>
                <a:gd name="T38" fmla="*/ 5276 w 5278"/>
                <a:gd name="T39" fmla="*/ 421 h 856"/>
                <a:gd name="T40" fmla="*/ 5267 w 5278"/>
                <a:gd name="T41" fmla="*/ 405 h 856"/>
                <a:gd name="T42" fmla="*/ 5252 w 5278"/>
                <a:gd name="T43" fmla="*/ 389 h 856"/>
                <a:gd name="T44" fmla="*/ 5232 w 5278"/>
                <a:gd name="T45" fmla="*/ 372 h 856"/>
                <a:gd name="T46" fmla="*/ 5189 w 5278"/>
                <a:gd name="T47" fmla="*/ 348 h 856"/>
                <a:gd name="T48" fmla="*/ 5111 w 5278"/>
                <a:gd name="T49" fmla="*/ 317 h 856"/>
                <a:gd name="T50" fmla="*/ 5008 w 5278"/>
                <a:gd name="T51" fmla="*/ 286 h 856"/>
                <a:gd name="T52" fmla="*/ 4884 w 5278"/>
                <a:gd name="T53" fmla="*/ 256 h 856"/>
                <a:gd name="T54" fmla="*/ 4737 w 5278"/>
                <a:gd name="T55" fmla="*/ 227 h 856"/>
                <a:gd name="T56" fmla="*/ 4569 w 5278"/>
                <a:gd name="T57" fmla="*/ 200 h 856"/>
                <a:gd name="T58" fmla="*/ 4379 w 5278"/>
                <a:gd name="T59" fmla="*/ 173 h 856"/>
                <a:gd name="T60" fmla="*/ 4168 w 5278"/>
                <a:gd name="T61" fmla="*/ 148 h 856"/>
                <a:gd name="T62" fmla="*/ 3938 w 5278"/>
                <a:gd name="T63" fmla="*/ 124 h 856"/>
                <a:gd name="T64" fmla="*/ 3690 w 5278"/>
                <a:gd name="T65" fmla="*/ 102 h 856"/>
                <a:gd name="T66" fmla="*/ 3422 w 5278"/>
                <a:gd name="T67" fmla="*/ 81 h 856"/>
                <a:gd name="T68" fmla="*/ 3136 w 5278"/>
                <a:gd name="T69" fmla="*/ 63 h 856"/>
                <a:gd name="T70" fmla="*/ 2832 w 5278"/>
                <a:gd name="T71" fmla="*/ 46 h 856"/>
                <a:gd name="T72" fmla="*/ 2512 w 5278"/>
                <a:gd name="T73" fmla="*/ 32 h 856"/>
                <a:gd name="T74" fmla="*/ 2346 w 5278"/>
                <a:gd name="T75" fmla="*/ 26 h 856"/>
                <a:gd name="T76" fmla="*/ 1759 w 5278"/>
                <a:gd name="T77" fmla="*/ 9 h 856"/>
                <a:gd name="T78" fmla="*/ 1167 w 5278"/>
                <a:gd name="T79" fmla="*/ 1 h 856"/>
                <a:gd name="T80" fmla="*/ 578 w 5278"/>
                <a:gd name="T81" fmla="*/ 0 h 856"/>
                <a:gd name="T82" fmla="*/ 0 w 5278"/>
                <a:gd name="T83" fmla="*/ 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78" h="856">
                  <a:moveTo>
                    <a:pt x="1542" y="856"/>
                  </a:moveTo>
                  <a:lnTo>
                    <a:pt x="1542" y="856"/>
                  </a:lnTo>
                  <a:lnTo>
                    <a:pt x="1827" y="850"/>
                  </a:lnTo>
                  <a:lnTo>
                    <a:pt x="2105" y="843"/>
                  </a:lnTo>
                  <a:lnTo>
                    <a:pt x="2378" y="833"/>
                  </a:lnTo>
                  <a:lnTo>
                    <a:pt x="2643" y="823"/>
                  </a:lnTo>
                  <a:lnTo>
                    <a:pt x="2901" y="811"/>
                  </a:lnTo>
                  <a:lnTo>
                    <a:pt x="3151" y="796"/>
                  </a:lnTo>
                  <a:lnTo>
                    <a:pt x="3392" y="781"/>
                  </a:lnTo>
                  <a:lnTo>
                    <a:pt x="3622" y="764"/>
                  </a:lnTo>
                  <a:lnTo>
                    <a:pt x="3841" y="745"/>
                  </a:lnTo>
                  <a:lnTo>
                    <a:pt x="4049" y="724"/>
                  </a:lnTo>
                  <a:lnTo>
                    <a:pt x="4243" y="703"/>
                  </a:lnTo>
                  <a:lnTo>
                    <a:pt x="4335" y="692"/>
                  </a:lnTo>
                  <a:lnTo>
                    <a:pt x="4424" y="680"/>
                  </a:lnTo>
                  <a:lnTo>
                    <a:pt x="4509" y="669"/>
                  </a:lnTo>
                  <a:lnTo>
                    <a:pt x="4591" y="656"/>
                  </a:lnTo>
                  <a:lnTo>
                    <a:pt x="4668" y="644"/>
                  </a:lnTo>
                  <a:lnTo>
                    <a:pt x="4742" y="631"/>
                  </a:lnTo>
                  <a:lnTo>
                    <a:pt x="4810" y="618"/>
                  </a:lnTo>
                  <a:lnTo>
                    <a:pt x="4875" y="605"/>
                  </a:lnTo>
                  <a:lnTo>
                    <a:pt x="4937" y="591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5058" y="559"/>
                  </a:lnTo>
                  <a:lnTo>
                    <a:pt x="5116" y="540"/>
                  </a:lnTo>
                  <a:lnTo>
                    <a:pt x="5140" y="532"/>
                  </a:lnTo>
                  <a:lnTo>
                    <a:pt x="5163" y="522"/>
                  </a:lnTo>
                  <a:lnTo>
                    <a:pt x="5184" y="512"/>
                  </a:lnTo>
                  <a:lnTo>
                    <a:pt x="5202" y="503"/>
                  </a:lnTo>
                  <a:lnTo>
                    <a:pt x="5219" y="494"/>
                  </a:lnTo>
                  <a:lnTo>
                    <a:pt x="5234" y="485"/>
                  </a:lnTo>
                  <a:lnTo>
                    <a:pt x="5246" y="475"/>
                  </a:lnTo>
                  <a:lnTo>
                    <a:pt x="5257" y="467"/>
                  </a:lnTo>
                  <a:lnTo>
                    <a:pt x="5264" y="457"/>
                  </a:lnTo>
                  <a:lnTo>
                    <a:pt x="5272" y="448"/>
                  </a:lnTo>
                  <a:lnTo>
                    <a:pt x="5275" y="439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6" y="421"/>
                  </a:lnTo>
                  <a:lnTo>
                    <a:pt x="5272" y="413"/>
                  </a:lnTo>
                  <a:lnTo>
                    <a:pt x="5267" y="405"/>
                  </a:lnTo>
                  <a:lnTo>
                    <a:pt x="5261" y="397"/>
                  </a:lnTo>
                  <a:lnTo>
                    <a:pt x="5252" y="389"/>
                  </a:lnTo>
                  <a:lnTo>
                    <a:pt x="5243" y="381"/>
                  </a:lnTo>
                  <a:lnTo>
                    <a:pt x="5232" y="372"/>
                  </a:lnTo>
                  <a:lnTo>
                    <a:pt x="5219" y="364"/>
                  </a:lnTo>
                  <a:lnTo>
                    <a:pt x="5189" y="348"/>
                  </a:lnTo>
                  <a:lnTo>
                    <a:pt x="5152" y="333"/>
                  </a:lnTo>
                  <a:lnTo>
                    <a:pt x="5111" y="317"/>
                  </a:lnTo>
                  <a:lnTo>
                    <a:pt x="5063" y="302"/>
                  </a:lnTo>
                  <a:lnTo>
                    <a:pt x="5008" y="286"/>
                  </a:lnTo>
                  <a:lnTo>
                    <a:pt x="4949" y="272"/>
                  </a:lnTo>
                  <a:lnTo>
                    <a:pt x="4884" y="256"/>
                  </a:lnTo>
                  <a:lnTo>
                    <a:pt x="4813" y="242"/>
                  </a:lnTo>
                  <a:lnTo>
                    <a:pt x="4737" y="227"/>
                  </a:lnTo>
                  <a:lnTo>
                    <a:pt x="4656" y="213"/>
                  </a:lnTo>
                  <a:lnTo>
                    <a:pt x="4569" y="200"/>
                  </a:lnTo>
                  <a:lnTo>
                    <a:pt x="4477" y="187"/>
                  </a:lnTo>
                  <a:lnTo>
                    <a:pt x="4379" y="173"/>
                  </a:lnTo>
                  <a:lnTo>
                    <a:pt x="4276" y="160"/>
                  </a:lnTo>
                  <a:lnTo>
                    <a:pt x="4168" y="148"/>
                  </a:lnTo>
                  <a:lnTo>
                    <a:pt x="4056" y="135"/>
                  </a:lnTo>
                  <a:lnTo>
                    <a:pt x="3938" y="124"/>
                  </a:lnTo>
                  <a:lnTo>
                    <a:pt x="3817" y="112"/>
                  </a:lnTo>
                  <a:lnTo>
                    <a:pt x="3690" y="102"/>
                  </a:lnTo>
                  <a:lnTo>
                    <a:pt x="3558" y="92"/>
                  </a:lnTo>
                  <a:lnTo>
                    <a:pt x="3422" y="81"/>
                  </a:lnTo>
                  <a:lnTo>
                    <a:pt x="3281" y="72"/>
                  </a:lnTo>
                  <a:lnTo>
                    <a:pt x="3136" y="63"/>
                  </a:lnTo>
                  <a:lnTo>
                    <a:pt x="2986" y="55"/>
                  </a:lnTo>
                  <a:lnTo>
                    <a:pt x="2832" y="46"/>
                  </a:lnTo>
                  <a:lnTo>
                    <a:pt x="2674" y="39"/>
                  </a:lnTo>
                  <a:lnTo>
                    <a:pt x="2512" y="32"/>
                  </a:lnTo>
                  <a:lnTo>
                    <a:pt x="2346" y="26"/>
                  </a:lnTo>
                  <a:lnTo>
                    <a:pt x="2346" y="26"/>
                  </a:lnTo>
                  <a:lnTo>
                    <a:pt x="2052" y="17"/>
                  </a:lnTo>
                  <a:lnTo>
                    <a:pt x="1759" y="9"/>
                  </a:lnTo>
                  <a:lnTo>
                    <a:pt x="1463" y="5"/>
                  </a:lnTo>
                  <a:lnTo>
                    <a:pt x="1167" y="1"/>
                  </a:lnTo>
                  <a:lnTo>
                    <a:pt x="872" y="0"/>
                  </a:lnTo>
                  <a:lnTo>
                    <a:pt x="578" y="0"/>
                  </a:lnTo>
                  <a:lnTo>
                    <a:pt x="287" y="2"/>
                  </a:lnTo>
                  <a:lnTo>
                    <a:pt x="0" y="6"/>
                  </a:lnTo>
                  <a:lnTo>
                    <a:pt x="1542" y="856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Line 206">
              <a:extLst>
                <a:ext uri="{FF2B5EF4-FFF2-40B4-BE49-F238E27FC236}">
                  <a16:creationId xmlns:a16="http://schemas.microsoft.com/office/drawing/2014/main" id="{CA3215E2-EAD4-7AD4-B11A-EAB55B807F77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cxnSp>
          <p:nvCxnSpPr>
            <p:cNvPr id="16" name="Line 207">
              <a:extLst>
                <a:ext uri="{FF2B5EF4-FFF2-40B4-BE49-F238E27FC236}">
                  <a16:creationId xmlns:a16="http://schemas.microsoft.com/office/drawing/2014/main" id="{681A1D93-DA79-183D-37FB-5A0B037E5C7E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17" name="Freeform 1525532534">
              <a:extLst>
                <a:ext uri="{FF2B5EF4-FFF2-40B4-BE49-F238E27FC236}">
                  <a16:creationId xmlns:a16="http://schemas.microsoft.com/office/drawing/2014/main" id="{FEF64762-A4E7-B3DB-E227-0D967BD19A3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6" y="838220"/>
              <a:ext cx="721334" cy="613525"/>
            </a:xfrm>
            <a:custGeom>
              <a:avLst/>
              <a:gdLst>
                <a:gd name="T0" fmla="*/ 4157 w 5278"/>
                <a:gd name="T1" fmla="*/ 3561 h 3567"/>
                <a:gd name="T2" fmla="*/ 3887 w 5278"/>
                <a:gd name="T3" fmla="*/ 3538 h 3567"/>
                <a:gd name="T4" fmla="*/ 3521 w 5278"/>
                <a:gd name="T5" fmla="*/ 3482 h 3567"/>
                <a:gd name="T6" fmla="*/ 3274 w 5278"/>
                <a:gd name="T7" fmla="*/ 3435 h 3567"/>
                <a:gd name="T8" fmla="*/ 3081 w 5278"/>
                <a:gd name="T9" fmla="*/ 3386 h 3567"/>
                <a:gd name="T10" fmla="*/ 2749 w 5278"/>
                <a:gd name="T11" fmla="*/ 3288 h 3567"/>
                <a:gd name="T12" fmla="*/ 2512 w 5278"/>
                <a:gd name="T13" fmla="*/ 3203 h 3567"/>
                <a:gd name="T14" fmla="*/ 2304 w 5278"/>
                <a:gd name="T15" fmla="*/ 3111 h 3567"/>
                <a:gd name="T16" fmla="*/ 1885 w 5278"/>
                <a:gd name="T17" fmla="*/ 2905 h 3567"/>
                <a:gd name="T18" fmla="*/ 1682 w 5278"/>
                <a:gd name="T19" fmla="*/ 2782 h 3567"/>
                <a:gd name="T20" fmla="*/ 1417 w 5278"/>
                <a:gd name="T21" fmla="*/ 2602 h 3567"/>
                <a:gd name="T22" fmla="*/ 1281 w 5278"/>
                <a:gd name="T23" fmla="*/ 2491 h 3567"/>
                <a:gd name="T24" fmla="*/ 990 w 5278"/>
                <a:gd name="T25" fmla="*/ 2228 h 3567"/>
                <a:gd name="T26" fmla="*/ 834 w 5278"/>
                <a:gd name="T27" fmla="*/ 2073 h 3567"/>
                <a:gd name="T28" fmla="*/ 686 w 5278"/>
                <a:gd name="T29" fmla="*/ 1895 h 3567"/>
                <a:gd name="T30" fmla="*/ 521 w 5278"/>
                <a:gd name="T31" fmla="*/ 1670 h 3567"/>
                <a:gd name="T32" fmla="*/ 385 w 5278"/>
                <a:gd name="T33" fmla="*/ 1450 h 3567"/>
                <a:gd name="T34" fmla="*/ 293 w 5278"/>
                <a:gd name="T35" fmla="*/ 1270 h 3567"/>
                <a:gd name="T36" fmla="*/ 206 w 5278"/>
                <a:gd name="T37" fmla="*/ 1072 h 3567"/>
                <a:gd name="T38" fmla="*/ 122 w 5278"/>
                <a:gd name="T39" fmla="*/ 835 h 3567"/>
                <a:gd name="T40" fmla="*/ 61 w 5278"/>
                <a:gd name="T41" fmla="*/ 590 h 3567"/>
                <a:gd name="T42" fmla="*/ 32 w 5278"/>
                <a:gd name="T43" fmla="*/ 445 h 3567"/>
                <a:gd name="T44" fmla="*/ 10 w 5278"/>
                <a:gd name="T45" fmla="*/ 229 h 3567"/>
                <a:gd name="T46" fmla="*/ 2 w 5278"/>
                <a:gd name="T47" fmla="*/ 0 h 3567"/>
                <a:gd name="T48" fmla="*/ 11 w 5278"/>
                <a:gd name="T49" fmla="*/ 26 h 3567"/>
                <a:gd name="T50" fmla="*/ 46 w 5278"/>
                <a:gd name="T51" fmla="*/ 58 h 3567"/>
                <a:gd name="T52" fmla="*/ 167 w 5278"/>
                <a:gd name="T53" fmla="*/ 113 h 3567"/>
                <a:gd name="T54" fmla="*/ 392 w 5278"/>
                <a:gd name="T55" fmla="*/ 174 h 3567"/>
                <a:gd name="T56" fmla="*/ 709 w 5278"/>
                <a:gd name="T57" fmla="*/ 232 h 3567"/>
                <a:gd name="T58" fmla="*/ 1108 w 5278"/>
                <a:gd name="T59" fmla="*/ 283 h 3567"/>
                <a:gd name="T60" fmla="*/ 1588 w 5278"/>
                <a:gd name="T61" fmla="*/ 329 h 3567"/>
                <a:gd name="T62" fmla="*/ 2142 w 5278"/>
                <a:gd name="T63" fmla="*/ 368 h 3567"/>
                <a:gd name="T64" fmla="*/ 2767 w 5278"/>
                <a:gd name="T65" fmla="*/ 398 h 3567"/>
                <a:gd name="T66" fmla="*/ 3346 w 5278"/>
                <a:gd name="T67" fmla="*/ 417 h 3567"/>
                <a:gd name="T68" fmla="*/ 3954 w 5278"/>
                <a:gd name="T69" fmla="*/ 428 h 3567"/>
                <a:gd name="T70" fmla="*/ 4717 w 5278"/>
                <a:gd name="T71" fmla="*/ 432 h 3567"/>
                <a:gd name="T72" fmla="*/ 5278 w 5278"/>
                <a:gd name="T73" fmla="*/ 424 h 3567"/>
                <a:gd name="T74" fmla="*/ 5263 w 5278"/>
                <a:gd name="T75" fmla="*/ 1021 h 3567"/>
                <a:gd name="T76" fmla="*/ 5227 w 5278"/>
                <a:gd name="T77" fmla="*/ 1576 h 3567"/>
                <a:gd name="T78" fmla="*/ 5171 w 5278"/>
                <a:gd name="T79" fmla="*/ 2083 h 3567"/>
                <a:gd name="T80" fmla="*/ 5100 w 5278"/>
                <a:gd name="T81" fmla="*/ 2531 h 3567"/>
                <a:gd name="T82" fmla="*/ 5012 w 5278"/>
                <a:gd name="T83" fmla="*/ 2911 h 3567"/>
                <a:gd name="T84" fmla="*/ 4911 w 5278"/>
                <a:gd name="T85" fmla="*/ 3212 h 3567"/>
                <a:gd name="T86" fmla="*/ 4812 w 5278"/>
                <a:gd name="T87" fmla="*/ 3405 h 3567"/>
                <a:gd name="T88" fmla="*/ 4753 w 5278"/>
                <a:gd name="T89" fmla="*/ 3483 h 3567"/>
                <a:gd name="T90" fmla="*/ 4691 w 5278"/>
                <a:gd name="T91" fmla="*/ 3537 h 3567"/>
                <a:gd name="T92" fmla="*/ 4632 w 5278"/>
                <a:gd name="T93" fmla="*/ 3554 h 3567"/>
                <a:gd name="T94" fmla="*/ 4399 w 5278"/>
                <a:gd name="T95" fmla="*/ 3567 h 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78" h="3567">
                  <a:moveTo>
                    <a:pt x="4302" y="3566"/>
                  </a:moveTo>
                  <a:lnTo>
                    <a:pt x="4302" y="3566"/>
                  </a:lnTo>
                  <a:lnTo>
                    <a:pt x="4228" y="3564"/>
                  </a:lnTo>
                  <a:lnTo>
                    <a:pt x="4157" y="3561"/>
                  </a:lnTo>
                  <a:lnTo>
                    <a:pt x="4086" y="3556"/>
                  </a:lnTo>
                  <a:lnTo>
                    <a:pt x="4018" y="3551"/>
                  </a:lnTo>
                  <a:lnTo>
                    <a:pt x="3951" y="3544"/>
                  </a:lnTo>
                  <a:lnTo>
                    <a:pt x="3887" y="3538"/>
                  </a:lnTo>
                  <a:lnTo>
                    <a:pt x="3771" y="3523"/>
                  </a:lnTo>
                  <a:lnTo>
                    <a:pt x="3672" y="3508"/>
                  </a:lnTo>
                  <a:lnTo>
                    <a:pt x="3595" y="3495"/>
                  </a:lnTo>
                  <a:lnTo>
                    <a:pt x="3521" y="3482"/>
                  </a:lnTo>
                  <a:lnTo>
                    <a:pt x="3521" y="3482"/>
                  </a:lnTo>
                  <a:lnTo>
                    <a:pt x="3448" y="3469"/>
                  </a:lnTo>
                  <a:lnTo>
                    <a:pt x="3364" y="3453"/>
                  </a:lnTo>
                  <a:lnTo>
                    <a:pt x="3274" y="3435"/>
                  </a:lnTo>
                  <a:lnTo>
                    <a:pt x="3231" y="3424"/>
                  </a:lnTo>
                  <a:lnTo>
                    <a:pt x="3187" y="3414"/>
                  </a:lnTo>
                  <a:lnTo>
                    <a:pt x="3187" y="3414"/>
                  </a:lnTo>
                  <a:lnTo>
                    <a:pt x="3081" y="3386"/>
                  </a:lnTo>
                  <a:lnTo>
                    <a:pt x="2966" y="3355"/>
                  </a:lnTo>
                  <a:lnTo>
                    <a:pt x="2854" y="3321"/>
                  </a:lnTo>
                  <a:lnTo>
                    <a:pt x="2799" y="3305"/>
                  </a:lnTo>
                  <a:lnTo>
                    <a:pt x="2749" y="3288"/>
                  </a:lnTo>
                  <a:lnTo>
                    <a:pt x="2749" y="3288"/>
                  </a:lnTo>
                  <a:lnTo>
                    <a:pt x="2673" y="3261"/>
                  </a:lnTo>
                  <a:lnTo>
                    <a:pt x="2593" y="3233"/>
                  </a:lnTo>
                  <a:lnTo>
                    <a:pt x="2512" y="3203"/>
                  </a:lnTo>
                  <a:lnTo>
                    <a:pt x="2474" y="3187"/>
                  </a:lnTo>
                  <a:lnTo>
                    <a:pt x="2439" y="3173"/>
                  </a:lnTo>
                  <a:lnTo>
                    <a:pt x="2439" y="3173"/>
                  </a:lnTo>
                  <a:lnTo>
                    <a:pt x="2304" y="3111"/>
                  </a:lnTo>
                  <a:lnTo>
                    <a:pt x="2159" y="3042"/>
                  </a:lnTo>
                  <a:lnTo>
                    <a:pt x="2017" y="2972"/>
                  </a:lnTo>
                  <a:lnTo>
                    <a:pt x="1948" y="2938"/>
                  </a:lnTo>
                  <a:lnTo>
                    <a:pt x="1885" y="2905"/>
                  </a:lnTo>
                  <a:lnTo>
                    <a:pt x="1885" y="2905"/>
                  </a:lnTo>
                  <a:lnTo>
                    <a:pt x="1823" y="2869"/>
                  </a:lnTo>
                  <a:lnTo>
                    <a:pt x="1761" y="2830"/>
                  </a:lnTo>
                  <a:lnTo>
                    <a:pt x="1682" y="2782"/>
                  </a:lnTo>
                  <a:lnTo>
                    <a:pt x="1596" y="2726"/>
                  </a:lnTo>
                  <a:lnTo>
                    <a:pt x="1506" y="2665"/>
                  </a:lnTo>
                  <a:lnTo>
                    <a:pt x="1461" y="2634"/>
                  </a:lnTo>
                  <a:lnTo>
                    <a:pt x="1417" y="2602"/>
                  </a:lnTo>
                  <a:lnTo>
                    <a:pt x="1375" y="2569"/>
                  </a:lnTo>
                  <a:lnTo>
                    <a:pt x="1335" y="2537"/>
                  </a:lnTo>
                  <a:lnTo>
                    <a:pt x="1335" y="2537"/>
                  </a:lnTo>
                  <a:lnTo>
                    <a:pt x="1281" y="2491"/>
                  </a:lnTo>
                  <a:lnTo>
                    <a:pt x="1223" y="2441"/>
                  </a:lnTo>
                  <a:lnTo>
                    <a:pt x="1164" y="2390"/>
                  </a:lnTo>
                  <a:lnTo>
                    <a:pt x="1105" y="2336"/>
                  </a:lnTo>
                  <a:lnTo>
                    <a:pt x="990" y="2228"/>
                  </a:lnTo>
                  <a:lnTo>
                    <a:pt x="886" y="2127"/>
                  </a:lnTo>
                  <a:lnTo>
                    <a:pt x="886" y="2127"/>
                  </a:lnTo>
                  <a:lnTo>
                    <a:pt x="860" y="2101"/>
                  </a:lnTo>
                  <a:lnTo>
                    <a:pt x="834" y="2073"/>
                  </a:lnTo>
                  <a:lnTo>
                    <a:pt x="783" y="2012"/>
                  </a:lnTo>
                  <a:lnTo>
                    <a:pt x="733" y="1951"/>
                  </a:lnTo>
                  <a:lnTo>
                    <a:pt x="686" y="1895"/>
                  </a:lnTo>
                  <a:lnTo>
                    <a:pt x="686" y="1895"/>
                  </a:lnTo>
                  <a:lnTo>
                    <a:pt x="653" y="1853"/>
                  </a:lnTo>
                  <a:lnTo>
                    <a:pt x="616" y="1805"/>
                  </a:lnTo>
                  <a:lnTo>
                    <a:pt x="573" y="1743"/>
                  </a:lnTo>
                  <a:lnTo>
                    <a:pt x="521" y="1670"/>
                  </a:lnTo>
                  <a:lnTo>
                    <a:pt x="467" y="1586"/>
                  </a:lnTo>
                  <a:lnTo>
                    <a:pt x="439" y="1542"/>
                  </a:lnTo>
                  <a:lnTo>
                    <a:pt x="412" y="1496"/>
                  </a:lnTo>
                  <a:lnTo>
                    <a:pt x="385" y="1450"/>
                  </a:lnTo>
                  <a:lnTo>
                    <a:pt x="359" y="1402"/>
                  </a:lnTo>
                  <a:lnTo>
                    <a:pt x="359" y="1402"/>
                  </a:lnTo>
                  <a:lnTo>
                    <a:pt x="327" y="1339"/>
                  </a:lnTo>
                  <a:lnTo>
                    <a:pt x="293" y="1270"/>
                  </a:lnTo>
                  <a:lnTo>
                    <a:pt x="261" y="1202"/>
                  </a:lnTo>
                  <a:lnTo>
                    <a:pt x="232" y="1137"/>
                  </a:lnTo>
                  <a:lnTo>
                    <a:pt x="232" y="1137"/>
                  </a:lnTo>
                  <a:lnTo>
                    <a:pt x="206" y="1072"/>
                  </a:lnTo>
                  <a:lnTo>
                    <a:pt x="181" y="1003"/>
                  </a:lnTo>
                  <a:lnTo>
                    <a:pt x="134" y="867"/>
                  </a:lnTo>
                  <a:lnTo>
                    <a:pt x="134" y="867"/>
                  </a:lnTo>
                  <a:lnTo>
                    <a:pt x="122" y="835"/>
                  </a:lnTo>
                  <a:lnTo>
                    <a:pt x="112" y="802"/>
                  </a:lnTo>
                  <a:lnTo>
                    <a:pt x="93" y="729"/>
                  </a:lnTo>
                  <a:lnTo>
                    <a:pt x="76" y="657"/>
                  </a:lnTo>
                  <a:lnTo>
                    <a:pt x="61" y="590"/>
                  </a:lnTo>
                  <a:lnTo>
                    <a:pt x="61" y="590"/>
                  </a:lnTo>
                  <a:lnTo>
                    <a:pt x="52" y="556"/>
                  </a:lnTo>
                  <a:lnTo>
                    <a:pt x="46" y="520"/>
                  </a:lnTo>
                  <a:lnTo>
                    <a:pt x="32" y="445"/>
                  </a:lnTo>
                  <a:lnTo>
                    <a:pt x="23" y="369"/>
                  </a:lnTo>
                  <a:lnTo>
                    <a:pt x="16" y="299"/>
                  </a:lnTo>
                  <a:lnTo>
                    <a:pt x="16" y="299"/>
                  </a:lnTo>
                  <a:lnTo>
                    <a:pt x="10" y="229"/>
                  </a:lnTo>
                  <a:lnTo>
                    <a:pt x="6" y="15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9"/>
                  </a:lnTo>
                  <a:lnTo>
                    <a:pt x="6" y="17"/>
                  </a:lnTo>
                  <a:lnTo>
                    <a:pt x="11" y="26"/>
                  </a:lnTo>
                  <a:lnTo>
                    <a:pt x="17" y="34"/>
                  </a:lnTo>
                  <a:lnTo>
                    <a:pt x="26" y="41"/>
                  </a:lnTo>
                  <a:lnTo>
                    <a:pt x="35" y="49"/>
                  </a:lnTo>
                  <a:lnTo>
                    <a:pt x="46" y="58"/>
                  </a:lnTo>
                  <a:lnTo>
                    <a:pt x="59" y="66"/>
                  </a:lnTo>
                  <a:lnTo>
                    <a:pt x="90" y="82"/>
                  </a:lnTo>
                  <a:lnTo>
                    <a:pt x="125" y="97"/>
                  </a:lnTo>
                  <a:lnTo>
                    <a:pt x="167" y="113"/>
                  </a:lnTo>
                  <a:lnTo>
                    <a:pt x="215" y="129"/>
                  </a:lnTo>
                  <a:lnTo>
                    <a:pt x="268" y="144"/>
                  </a:lnTo>
                  <a:lnTo>
                    <a:pt x="327" y="160"/>
                  </a:lnTo>
                  <a:lnTo>
                    <a:pt x="392" y="174"/>
                  </a:lnTo>
                  <a:lnTo>
                    <a:pt x="464" y="188"/>
                  </a:lnTo>
                  <a:lnTo>
                    <a:pt x="539" y="203"/>
                  </a:lnTo>
                  <a:lnTo>
                    <a:pt x="621" y="217"/>
                  </a:lnTo>
                  <a:lnTo>
                    <a:pt x="709" y="232"/>
                  </a:lnTo>
                  <a:lnTo>
                    <a:pt x="800" y="245"/>
                  </a:lnTo>
                  <a:lnTo>
                    <a:pt x="898" y="258"/>
                  </a:lnTo>
                  <a:lnTo>
                    <a:pt x="1001" y="270"/>
                  </a:lnTo>
                  <a:lnTo>
                    <a:pt x="1108" y="283"/>
                  </a:lnTo>
                  <a:lnTo>
                    <a:pt x="1220" y="295"/>
                  </a:lnTo>
                  <a:lnTo>
                    <a:pt x="1338" y="307"/>
                  </a:lnTo>
                  <a:lnTo>
                    <a:pt x="1461" y="318"/>
                  </a:lnTo>
                  <a:lnTo>
                    <a:pt x="1588" y="329"/>
                  </a:lnTo>
                  <a:lnTo>
                    <a:pt x="1720" y="339"/>
                  </a:lnTo>
                  <a:lnTo>
                    <a:pt x="1856" y="349"/>
                  </a:lnTo>
                  <a:lnTo>
                    <a:pt x="1997" y="358"/>
                  </a:lnTo>
                  <a:lnTo>
                    <a:pt x="2142" y="368"/>
                  </a:lnTo>
                  <a:lnTo>
                    <a:pt x="2292" y="376"/>
                  </a:lnTo>
                  <a:lnTo>
                    <a:pt x="2446" y="384"/>
                  </a:lnTo>
                  <a:lnTo>
                    <a:pt x="2604" y="392"/>
                  </a:lnTo>
                  <a:lnTo>
                    <a:pt x="2767" y="398"/>
                  </a:lnTo>
                  <a:lnTo>
                    <a:pt x="2934" y="405"/>
                  </a:lnTo>
                  <a:lnTo>
                    <a:pt x="2934" y="405"/>
                  </a:lnTo>
                  <a:lnTo>
                    <a:pt x="3140" y="411"/>
                  </a:lnTo>
                  <a:lnTo>
                    <a:pt x="3346" y="417"/>
                  </a:lnTo>
                  <a:lnTo>
                    <a:pt x="3554" y="422"/>
                  </a:lnTo>
                  <a:lnTo>
                    <a:pt x="3762" y="426"/>
                  </a:lnTo>
                  <a:lnTo>
                    <a:pt x="3762" y="426"/>
                  </a:lnTo>
                  <a:lnTo>
                    <a:pt x="3954" y="428"/>
                  </a:lnTo>
                  <a:lnTo>
                    <a:pt x="4145" y="430"/>
                  </a:lnTo>
                  <a:lnTo>
                    <a:pt x="4337" y="432"/>
                  </a:lnTo>
                  <a:lnTo>
                    <a:pt x="4526" y="432"/>
                  </a:lnTo>
                  <a:lnTo>
                    <a:pt x="4717" y="432"/>
                  </a:lnTo>
                  <a:lnTo>
                    <a:pt x="4905" y="429"/>
                  </a:lnTo>
                  <a:lnTo>
                    <a:pt x="5092" y="428"/>
                  </a:lnTo>
                  <a:lnTo>
                    <a:pt x="5278" y="424"/>
                  </a:lnTo>
                  <a:lnTo>
                    <a:pt x="5278" y="424"/>
                  </a:lnTo>
                  <a:lnTo>
                    <a:pt x="5277" y="576"/>
                  </a:lnTo>
                  <a:lnTo>
                    <a:pt x="5274" y="727"/>
                  </a:lnTo>
                  <a:lnTo>
                    <a:pt x="5269" y="875"/>
                  </a:lnTo>
                  <a:lnTo>
                    <a:pt x="5263" y="1021"/>
                  </a:lnTo>
                  <a:lnTo>
                    <a:pt x="5256" y="1163"/>
                  </a:lnTo>
                  <a:lnTo>
                    <a:pt x="5248" y="1305"/>
                  </a:lnTo>
                  <a:lnTo>
                    <a:pt x="5238" y="1442"/>
                  </a:lnTo>
                  <a:lnTo>
                    <a:pt x="5227" y="1576"/>
                  </a:lnTo>
                  <a:lnTo>
                    <a:pt x="5215" y="1708"/>
                  </a:lnTo>
                  <a:lnTo>
                    <a:pt x="5201" y="1836"/>
                  </a:lnTo>
                  <a:lnTo>
                    <a:pt x="5188" y="1962"/>
                  </a:lnTo>
                  <a:lnTo>
                    <a:pt x="5171" y="2083"/>
                  </a:lnTo>
                  <a:lnTo>
                    <a:pt x="5156" y="2202"/>
                  </a:lnTo>
                  <a:lnTo>
                    <a:pt x="5138" y="2315"/>
                  </a:lnTo>
                  <a:lnTo>
                    <a:pt x="5120" y="2426"/>
                  </a:lnTo>
                  <a:lnTo>
                    <a:pt x="5100" y="2531"/>
                  </a:lnTo>
                  <a:lnTo>
                    <a:pt x="5079" y="2633"/>
                  </a:lnTo>
                  <a:lnTo>
                    <a:pt x="5057" y="2730"/>
                  </a:lnTo>
                  <a:lnTo>
                    <a:pt x="5035" y="2823"/>
                  </a:lnTo>
                  <a:lnTo>
                    <a:pt x="5012" y="2911"/>
                  </a:lnTo>
                  <a:lnTo>
                    <a:pt x="4988" y="2994"/>
                  </a:lnTo>
                  <a:lnTo>
                    <a:pt x="4962" y="3072"/>
                  </a:lnTo>
                  <a:lnTo>
                    <a:pt x="4938" y="3145"/>
                  </a:lnTo>
                  <a:lnTo>
                    <a:pt x="4911" y="3212"/>
                  </a:lnTo>
                  <a:lnTo>
                    <a:pt x="4883" y="3275"/>
                  </a:lnTo>
                  <a:lnTo>
                    <a:pt x="4856" y="3331"/>
                  </a:lnTo>
                  <a:lnTo>
                    <a:pt x="4827" y="3382"/>
                  </a:lnTo>
                  <a:lnTo>
                    <a:pt x="4812" y="3405"/>
                  </a:lnTo>
                  <a:lnTo>
                    <a:pt x="4799" y="3428"/>
                  </a:lnTo>
                  <a:lnTo>
                    <a:pt x="4783" y="3447"/>
                  </a:lnTo>
                  <a:lnTo>
                    <a:pt x="4768" y="3466"/>
                  </a:lnTo>
                  <a:lnTo>
                    <a:pt x="4753" y="3483"/>
                  </a:lnTo>
                  <a:lnTo>
                    <a:pt x="4738" y="3499"/>
                  </a:lnTo>
                  <a:lnTo>
                    <a:pt x="4723" y="3513"/>
                  </a:lnTo>
                  <a:lnTo>
                    <a:pt x="4708" y="3525"/>
                  </a:lnTo>
                  <a:lnTo>
                    <a:pt x="4691" y="3537"/>
                  </a:lnTo>
                  <a:lnTo>
                    <a:pt x="4676" y="3545"/>
                  </a:lnTo>
                  <a:lnTo>
                    <a:pt x="4676" y="3545"/>
                  </a:lnTo>
                  <a:lnTo>
                    <a:pt x="4658" y="3549"/>
                  </a:lnTo>
                  <a:lnTo>
                    <a:pt x="4632" y="3554"/>
                  </a:lnTo>
                  <a:lnTo>
                    <a:pt x="4594" y="3557"/>
                  </a:lnTo>
                  <a:lnTo>
                    <a:pt x="4544" y="3562"/>
                  </a:lnTo>
                  <a:lnTo>
                    <a:pt x="4479" y="3564"/>
                  </a:lnTo>
                  <a:lnTo>
                    <a:pt x="4399" y="3567"/>
                  </a:lnTo>
                  <a:lnTo>
                    <a:pt x="4302" y="3566"/>
                  </a:lnTo>
                  <a:lnTo>
                    <a:pt x="4302" y="356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CBEC0">
                    <a:tint val="66000"/>
                    <a:satMod val="160000"/>
                  </a:srgbClr>
                </a:gs>
                <a:gs pos="50000">
                  <a:srgbClr val="BCBEC0">
                    <a:tint val="44500"/>
                    <a:satMod val="160000"/>
                  </a:srgbClr>
                </a:gs>
                <a:gs pos="100000">
                  <a:srgbClr val="BCBEC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1525532535">
              <a:extLst>
                <a:ext uri="{FF2B5EF4-FFF2-40B4-BE49-F238E27FC236}">
                  <a16:creationId xmlns:a16="http://schemas.microsoft.com/office/drawing/2014/main" id="{80960C3B-0230-BB49-40AE-F4EE24F9363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7" y="764928"/>
              <a:ext cx="721060" cy="148306"/>
            </a:xfrm>
            <a:custGeom>
              <a:avLst/>
              <a:gdLst>
                <a:gd name="T0" fmla="*/ 283 w 5276"/>
                <a:gd name="T1" fmla="*/ 280 h 861"/>
                <a:gd name="T2" fmla="*/ 401 w 5276"/>
                <a:gd name="T3" fmla="*/ 253 h 861"/>
                <a:gd name="T4" fmla="*/ 536 w 5276"/>
                <a:gd name="T5" fmla="*/ 225 h 861"/>
                <a:gd name="T6" fmla="*/ 686 w 5276"/>
                <a:gd name="T7" fmla="*/ 200 h 861"/>
                <a:gd name="T8" fmla="*/ 852 w 5276"/>
                <a:gd name="T9" fmla="*/ 176 h 861"/>
                <a:gd name="T10" fmla="*/ 1034 w 5276"/>
                <a:gd name="T11" fmla="*/ 153 h 861"/>
                <a:gd name="T12" fmla="*/ 1435 w 5276"/>
                <a:gd name="T13" fmla="*/ 111 h 861"/>
                <a:gd name="T14" fmla="*/ 1884 w 5276"/>
                <a:gd name="T15" fmla="*/ 77 h 861"/>
                <a:gd name="T16" fmla="*/ 2375 w 5276"/>
                <a:gd name="T17" fmla="*/ 47 h 861"/>
                <a:gd name="T18" fmla="*/ 2899 w 5276"/>
                <a:gd name="T19" fmla="*/ 23 h 861"/>
                <a:gd name="T20" fmla="*/ 3451 w 5276"/>
                <a:gd name="T21" fmla="*/ 6 h 861"/>
                <a:gd name="T22" fmla="*/ 5276 w 5276"/>
                <a:gd name="T23" fmla="*/ 850 h 861"/>
                <a:gd name="T24" fmla="*/ 5148 w 5276"/>
                <a:gd name="T25" fmla="*/ 855 h 861"/>
                <a:gd name="T26" fmla="*/ 4871 w 5276"/>
                <a:gd name="T27" fmla="*/ 860 h 861"/>
                <a:gd name="T28" fmla="*/ 4571 w 5276"/>
                <a:gd name="T29" fmla="*/ 861 h 861"/>
                <a:gd name="T30" fmla="*/ 4102 w 5276"/>
                <a:gd name="T31" fmla="*/ 858 h 861"/>
                <a:gd name="T32" fmla="*/ 3481 w 5276"/>
                <a:gd name="T33" fmla="*/ 846 h 861"/>
                <a:gd name="T34" fmla="*/ 2932 w 5276"/>
                <a:gd name="T35" fmla="*/ 831 h 861"/>
                <a:gd name="T36" fmla="*/ 2764 w 5276"/>
                <a:gd name="T37" fmla="*/ 825 h 861"/>
                <a:gd name="T38" fmla="*/ 2444 w 5276"/>
                <a:gd name="T39" fmla="*/ 812 h 861"/>
                <a:gd name="T40" fmla="*/ 2140 w 5276"/>
                <a:gd name="T41" fmla="*/ 796 h 861"/>
                <a:gd name="T42" fmla="*/ 1854 w 5276"/>
                <a:gd name="T43" fmla="*/ 778 h 861"/>
                <a:gd name="T44" fmla="*/ 1585 w 5276"/>
                <a:gd name="T45" fmla="*/ 759 h 861"/>
                <a:gd name="T46" fmla="*/ 1336 w 5276"/>
                <a:gd name="T47" fmla="*/ 737 h 861"/>
                <a:gd name="T48" fmla="*/ 1106 w 5276"/>
                <a:gd name="T49" fmla="*/ 713 h 861"/>
                <a:gd name="T50" fmla="*/ 896 w 5276"/>
                <a:gd name="T51" fmla="*/ 687 h 861"/>
                <a:gd name="T52" fmla="*/ 705 w 5276"/>
                <a:gd name="T53" fmla="*/ 660 h 861"/>
                <a:gd name="T54" fmla="*/ 537 w 5276"/>
                <a:gd name="T55" fmla="*/ 632 h 861"/>
                <a:gd name="T56" fmla="*/ 390 w 5276"/>
                <a:gd name="T57" fmla="*/ 602 h 861"/>
                <a:gd name="T58" fmla="*/ 266 w 5276"/>
                <a:gd name="T59" fmla="*/ 571 h 861"/>
                <a:gd name="T60" fmla="*/ 165 w 5276"/>
                <a:gd name="T61" fmla="*/ 540 h 861"/>
                <a:gd name="T62" fmla="*/ 88 w 5276"/>
                <a:gd name="T63" fmla="*/ 508 h 861"/>
                <a:gd name="T64" fmla="*/ 44 w 5276"/>
                <a:gd name="T65" fmla="*/ 484 h 861"/>
                <a:gd name="T66" fmla="*/ 24 w 5276"/>
                <a:gd name="T67" fmla="*/ 467 h 861"/>
                <a:gd name="T68" fmla="*/ 9 w 5276"/>
                <a:gd name="T69" fmla="*/ 452 h 861"/>
                <a:gd name="T70" fmla="*/ 1 w 5276"/>
                <a:gd name="T71" fmla="*/ 435 h 861"/>
                <a:gd name="T72" fmla="*/ 0 w 5276"/>
                <a:gd name="T73" fmla="*/ 426 h 861"/>
                <a:gd name="T74" fmla="*/ 6 w 5276"/>
                <a:gd name="T75" fmla="*/ 408 h 861"/>
                <a:gd name="T76" fmla="*/ 21 w 5276"/>
                <a:gd name="T77" fmla="*/ 390 h 861"/>
                <a:gd name="T78" fmla="*/ 44 w 5276"/>
                <a:gd name="T79" fmla="*/ 371 h 861"/>
                <a:gd name="T80" fmla="*/ 74 w 5276"/>
                <a:gd name="T81" fmla="*/ 353 h 861"/>
                <a:gd name="T82" fmla="*/ 113 w 5276"/>
                <a:gd name="T83" fmla="*/ 334 h 861"/>
                <a:gd name="T84" fmla="*/ 162 w 5276"/>
                <a:gd name="T85" fmla="*/ 316 h 861"/>
                <a:gd name="T86" fmla="*/ 283 w 5276"/>
                <a:gd name="T87" fmla="*/ 28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76" h="861">
                  <a:moveTo>
                    <a:pt x="283" y="280"/>
                  </a:moveTo>
                  <a:lnTo>
                    <a:pt x="283" y="280"/>
                  </a:lnTo>
                  <a:lnTo>
                    <a:pt x="339" y="266"/>
                  </a:lnTo>
                  <a:lnTo>
                    <a:pt x="401" y="253"/>
                  </a:lnTo>
                  <a:lnTo>
                    <a:pt x="466" y="238"/>
                  </a:lnTo>
                  <a:lnTo>
                    <a:pt x="536" y="225"/>
                  </a:lnTo>
                  <a:lnTo>
                    <a:pt x="608" y="213"/>
                  </a:lnTo>
                  <a:lnTo>
                    <a:pt x="686" y="200"/>
                  </a:lnTo>
                  <a:lnTo>
                    <a:pt x="767" y="188"/>
                  </a:lnTo>
                  <a:lnTo>
                    <a:pt x="852" y="176"/>
                  </a:lnTo>
                  <a:lnTo>
                    <a:pt x="941" y="164"/>
                  </a:lnTo>
                  <a:lnTo>
                    <a:pt x="1034" y="153"/>
                  </a:lnTo>
                  <a:lnTo>
                    <a:pt x="1227" y="132"/>
                  </a:lnTo>
                  <a:lnTo>
                    <a:pt x="1435" y="111"/>
                  </a:lnTo>
                  <a:lnTo>
                    <a:pt x="1654" y="93"/>
                  </a:lnTo>
                  <a:lnTo>
                    <a:pt x="1884" y="77"/>
                  </a:lnTo>
                  <a:lnTo>
                    <a:pt x="2125" y="61"/>
                  </a:lnTo>
                  <a:lnTo>
                    <a:pt x="2375" y="47"/>
                  </a:lnTo>
                  <a:lnTo>
                    <a:pt x="2634" y="34"/>
                  </a:lnTo>
                  <a:lnTo>
                    <a:pt x="2899" y="23"/>
                  </a:lnTo>
                  <a:lnTo>
                    <a:pt x="3172" y="13"/>
                  </a:lnTo>
                  <a:lnTo>
                    <a:pt x="3451" y="6"/>
                  </a:lnTo>
                  <a:lnTo>
                    <a:pt x="3734" y="0"/>
                  </a:lnTo>
                  <a:lnTo>
                    <a:pt x="5276" y="850"/>
                  </a:lnTo>
                  <a:lnTo>
                    <a:pt x="5276" y="850"/>
                  </a:lnTo>
                  <a:lnTo>
                    <a:pt x="5148" y="855"/>
                  </a:lnTo>
                  <a:lnTo>
                    <a:pt x="5013" y="859"/>
                  </a:lnTo>
                  <a:lnTo>
                    <a:pt x="4871" y="860"/>
                  </a:lnTo>
                  <a:lnTo>
                    <a:pt x="4722" y="861"/>
                  </a:lnTo>
                  <a:lnTo>
                    <a:pt x="4571" y="861"/>
                  </a:lnTo>
                  <a:lnTo>
                    <a:pt x="4417" y="861"/>
                  </a:lnTo>
                  <a:lnTo>
                    <a:pt x="4102" y="858"/>
                  </a:lnTo>
                  <a:lnTo>
                    <a:pt x="3787" y="853"/>
                  </a:lnTo>
                  <a:lnTo>
                    <a:pt x="3481" y="846"/>
                  </a:lnTo>
                  <a:lnTo>
                    <a:pt x="3194" y="838"/>
                  </a:lnTo>
                  <a:lnTo>
                    <a:pt x="2932" y="831"/>
                  </a:lnTo>
                  <a:lnTo>
                    <a:pt x="2932" y="831"/>
                  </a:lnTo>
                  <a:lnTo>
                    <a:pt x="2764" y="825"/>
                  </a:lnTo>
                  <a:lnTo>
                    <a:pt x="2602" y="819"/>
                  </a:lnTo>
                  <a:lnTo>
                    <a:pt x="2444" y="812"/>
                  </a:lnTo>
                  <a:lnTo>
                    <a:pt x="2290" y="805"/>
                  </a:lnTo>
                  <a:lnTo>
                    <a:pt x="2140" y="796"/>
                  </a:lnTo>
                  <a:lnTo>
                    <a:pt x="1995" y="788"/>
                  </a:lnTo>
                  <a:lnTo>
                    <a:pt x="1854" y="778"/>
                  </a:lnTo>
                  <a:lnTo>
                    <a:pt x="1716" y="769"/>
                  </a:lnTo>
                  <a:lnTo>
                    <a:pt x="1585" y="759"/>
                  </a:lnTo>
                  <a:lnTo>
                    <a:pt x="1458" y="749"/>
                  </a:lnTo>
                  <a:lnTo>
                    <a:pt x="1336" y="737"/>
                  </a:lnTo>
                  <a:lnTo>
                    <a:pt x="1218" y="725"/>
                  </a:lnTo>
                  <a:lnTo>
                    <a:pt x="1106" y="713"/>
                  </a:lnTo>
                  <a:lnTo>
                    <a:pt x="997" y="701"/>
                  </a:lnTo>
                  <a:lnTo>
                    <a:pt x="896" y="687"/>
                  </a:lnTo>
                  <a:lnTo>
                    <a:pt x="798" y="674"/>
                  </a:lnTo>
                  <a:lnTo>
                    <a:pt x="705" y="660"/>
                  </a:lnTo>
                  <a:lnTo>
                    <a:pt x="619" y="647"/>
                  </a:lnTo>
                  <a:lnTo>
                    <a:pt x="537" y="632"/>
                  </a:lnTo>
                  <a:lnTo>
                    <a:pt x="462" y="617"/>
                  </a:lnTo>
                  <a:lnTo>
                    <a:pt x="390" y="602"/>
                  </a:lnTo>
                  <a:lnTo>
                    <a:pt x="325" y="587"/>
                  </a:lnTo>
                  <a:lnTo>
                    <a:pt x="266" y="571"/>
                  </a:lnTo>
                  <a:lnTo>
                    <a:pt x="213" y="556"/>
                  </a:lnTo>
                  <a:lnTo>
                    <a:pt x="165" y="540"/>
                  </a:lnTo>
                  <a:lnTo>
                    <a:pt x="123" y="525"/>
                  </a:lnTo>
                  <a:lnTo>
                    <a:pt x="88" y="508"/>
                  </a:lnTo>
                  <a:lnTo>
                    <a:pt x="57" y="492"/>
                  </a:lnTo>
                  <a:lnTo>
                    <a:pt x="44" y="484"/>
                  </a:lnTo>
                  <a:lnTo>
                    <a:pt x="33" y="475"/>
                  </a:lnTo>
                  <a:lnTo>
                    <a:pt x="24" y="467"/>
                  </a:lnTo>
                  <a:lnTo>
                    <a:pt x="15" y="460"/>
                  </a:lnTo>
                  <a:lnTo>
                    <a:pt x="9" y="452"/>
                  </a:lnTo>
                  <a:lnTo>
                    <a:pt x="4" y="443"/>
                  </a:lnTo>
                  <a:lnTo>
                    <a:pt x="1" y="435"/>
                  </a:lnTo>
                  <a:lnTo>
                    <a:pt x="0" y="426"/>
                  </a:lnTo>
                  <a:lnTo>
                    <a:pt x="0" y="426"/>
                  </a:lnTo>
                  <a:lnTo>
                    <a:pt x="1" y="418"/>
                  </a:lnTo>
                  <a:lnTo>
                    <a:pt x="6" y="408"/>
                  </a:lnTo>
                  <a:lnTo>
                    <a:pt x="12" y="399"/>
                  </a:lnTo>
                  <a:lnTo>
                    <a:pt x="21" y="390"/>
                  </a:lnTo>
                  <a:lnTo>
                    <a:pt x="32" y="381"/>
                  </a:lnTo>
                  <a:lnTo>
                    <a:pt x="44" y="371"/>
                  </a:lnTo>
                  <a:lnTo>
                    <a:pt x="57" y="363"/>
                  </a:lnTo>
                  <a:lnTo>
                    <a:pt x="74" y="353"/>
                  </a:lnTo>
                  <a:lnTo>
                    <a:pt x="94" y="344"/>
                  </a:lnTo>
                  <a:lnTo>
                    <a:pt x="113" y="334"/>
                  </a:lnTo>
                  <a:lnTo>
                    <a:pt x="136" y="326"/>
                  </a:lnTo>
                  <a:lnTo>
                    <a:pt x="162" y="316"/>
                  </a:lnTo>
                  <a:lnTo>
                    <a:pt x="218" y="298"/>
                  </a:lnTo>
                  <a:lnTo>
                    <a:pt x="283" y="280"/>
                  </a:lnTo>
                  <a:lnTo>
                    <a:pt x="283" y="28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A7A9AC">
                        <a:shade val="30000"/>
                        <a:satMod val="115000"/>
                      </a:srgbClr>
                    </a:gs>
                    <a:gs pos="50000">
                      <a:srgbClr val="A7A9AC">
                        <a:shade val="67500"/>
                        <a:satMod val="115000"/>
                      </a:srgbClr>
                    </a:gs>
                    <a:gs pos="100000">
                      <a:srgbClr val="A7A9A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algn="ctr" rtl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blipFill>
                  <a:blip r:embed="rId4"/>
                  <a:stretch>
                    <a:fillRect r="-211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Freeform 1525532537">
              <a:extLst>
                <a:ext uri="{FF2B5EF4-FFF2-40B4-BE49-F238E27FC236}">
                  <a16:creationId xmlns:a16="http://schemas.microsoft.com/office/drawing/2014/main" id="{9499A49A-BBAC-8C6E-3E92-F822696E6D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25532538">
              <a:extLst>
                <a:ext uri="{FF2B5EF4-FFF2-40B4-BE49-F238E27FC236}">
                  <a16:creationId xmlns:a16="http://schemas.microsoft.com/office/drawing/2014/main" id="{478704E7-B522-27A3-E841-624D020BAB2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25532539">
              <a:extLst>
                <a:ext uri="{FF2B5EF4-FFF2-40B4-BE49-F238E27FC236}">
                  <a16:creationId xmlns:a16="http://schemas.microsoft.com/office/drawing/2014/main" id="{103E92B3-FC66-F642-7647-8185EFC7758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  <a:gd name="T116" fmla="*/ 2934 w 5280"/>
                <a:gd name="T117" fmla="*/ 3985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  <a:lnTo>
                    <a:pt x="2934" y="3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E1E2D">
                    <a:shade val="30000"/>
                    <a:satMod val="115000"/>
                  </a:srgbClr>
                </a:gs>
                <a:gs pos="50000">
                  <a:srgbClr val="BE1E2D">
                    <a:shade val="67500"/>
                    <a:satMod val="115000"/>
                  </a:srgbClr>
                </a:gs>
                <a:gs pos="100000">
                  <a:srgbClr val="BE1E2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25532540">
              <a:extLst>
                <a:ext uri="{FF2B5EF4-FFF2-40B4-BE49-F238E27FC236}">
                  <a16:creationId xmlns:a16="http://schemas.microsoft.com/office/drawing/2014/main" id="{355A76BB-E2D7-2016-CA37-26F15BD0628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Text Box 11296">
            <a:extLst>
              <a:ext uri="{FF2B5EF4-FFF2-40B4-BE49-F238E27FC236}">
                <a16:creationId xmlns:a16="http://schemas.microsoft.com/office/drawing/2014/main" id="{8F04EC5A-0D13-5C34-ADDD-212970C43659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3082" y="1629970"/>
            <a:ext cx="2542540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A) Changeable interest rate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54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262496" y="1115467"/>
            <a:ext cx="9576424" cy="5348144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450215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849630" algn="l"/>
                <a:tab pos="114046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800" b="1" u="sng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0215" marR="0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849630" algn="l"/>
                <a:tab pos="1140460" algn="l"/>
              </a:tabLst>
            </a:pPr>
            <a:r>
              <a:rPr lang="en-US" sz="1800" b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 1-4-2: </a:t>
            </a:r>
            <a:endParaRPr lang="en-US" sz="2000" b="1" u="sng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30000"/>
              </a:lnSpc>
              <a:buClr>
                <a:srgbClr val="44546A"/>
              </a:buClr>
              <a:buSzPts val="1200"/>
              <a:buFont typeface="Times New Roman" panose="02020603050405020304" pitchFamily="18" charset="0"/>
              <a:buChar char="►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Fayez invested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BD3500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at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7% annually and after 3 years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 withdrew from his account </a:t>
            </a:r>
            <a:r>
              <a:rPr lang="en-US" sz="2000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BD1000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invested the </a:t>
            </a:r>
            <a:r>
              <a:rPr lang="en-US" sz="2000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rest at 8% annually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- find the future value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the interest at the end of 10 years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            </a:t>
            </a:r>
            <a:r>
              <a:rPr lang="en-US" sz="1800" b="1" u="sng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en-US" sz="1800" b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l" rtl="0">
              <a:lnSpc>
                <a:spcPct val="130000"/>
              </a:lnSpc>
              <a:spcBef>
                <a:spcPts val="0"/>
              </a:spcBef>
              <a:buClr>
                <a:srgbClr val="44546A"/>
              </a:buClr>
              <a:buSzPts val="1200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-114300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228600" algn="r"/>
              </a:tabLst>
            </a:pPr>
            <a:r>
              <a:rPr lang="ar-SA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endParaRPr lang="en-US" sz="2000" b="1" dirty="0">
              <a:solidFill>
                <a:srgbClr val="FF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-114300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228600" algn="r"/>
              </a:tabLst>
            </a:pPr>
            <a:endParaRPr lang="en-US" sz="2000" b="1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-114300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228600" algn="r"/>
              </a:tabLst>
            </a:pPr>
            <a:endParaRPr lang="en-US" sz="2000" b="1" dirty="0">
              <a:solidFill>
                <a:srgbClr val="FF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-114300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228600" algn="r"/>
              </a:tabLst>
            </a:pPr>
            <a:endParaRPr lang="en-US" sz="2000" b="1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-114300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228600" algn="r"/>
              </a:tabLst>
            </a:pPr>
            <a:endParaRPr lang="en-US" sz="2000" b="1" dirty="0">
              <a:solidFill>
                <a:srgbClr val="FF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-114300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228600" algn="r"/>
              </a:tabLst>
            </a:pPr>
            <a:endParaRPr lang="en-US" sz="2000" b="1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-114300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228600" algn="r"/>
              </a:tabLs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228600" marR="0" indent="-114300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228600" algn="r"/>
              </a:tabLs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CI =   787.500   +        2346.618</a:t>
            </a:r>
            <a:r>
              <a:rPr lang="en-US" sz="18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en-US" sz="18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BD3134.118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185644" y="182802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319581" y="418323"/>
            <a:ext cx="10611373" cy="6049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8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calculation of compound interest for changeable interest rate.</a:t>
            </a:r>
            <a:endParaRPr lang="en-US" sz="28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D78D7-EE5C-D2AA-2672-D6D87BFC456D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5CA4D5-9FF0-D341-33EA-F1017DA63585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D22E9F8-AEE2-A6AA-3033-4170304CD1BB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BCBCF4D-804C-8F5A-BB22-800F881AFB3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EF9E61C-9AE6-3F4D-5831-2CAA7A098DC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1F4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11" name="Text Box 228">
            <a:extLst>
              <a:ext uri="{FF2B5EF4-FFF2-40B4-BE49-F238E27FC236}">
                <a16:creationId xmlns:a16="http://schemas.microsoft.com/office/drawing/2014/main" id="{669C076A-B0B2-D5BC-8816-4461906E9183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62065" y="1204622"/>
            <a:ext cx="2428875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B) Changeable principal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74B01A-5636-B5C8-B17B-E980D68E8390}"/>
              </a:ext>
            </a:extLst>
          </p:cNvPr>
          <p:cNvGrpSpPr>
            <a:grpSpLocks/>
          </p:cNvGrpSpPr>
          <p:nvPr/>
        </p:nvGrpSpPr>
        <p:grpSpPr bwMode="auto">
          <a:xfrm>
            <a:off x="283457" y="3228686"/>
            <a:ext cx="9527053" cy="2853401"/>
            <a:chOff x="515" y="9902"/>
            <a:chExt cx="9925" cy="3936"/>
          </a:xfrm>
        </p:grpSpPr>
        <p:sp>
          <p:nvSpPr>
            <p:cNvPr id="13" name="AutoShape 6">
              <a:extLst>
                <a:ext uri="{FF2B5EF4-FFF2-40B4-BE49-F238E27FC236}">
                  <a16:creationId xmlns:a16="http://schemas.microsoft.com/office/drawing/2014/main" id="{FDAA0575-42CE-1352-E7EB-094C830BCCE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V="1">
              <a:off x="443" y="9986"/>
              <a:ext cx="3924" cy="3780"/>
            </a:xfrm>
            <a:prstGeom prst="flowChartOffpageConnector">
              <a:avLst/>
            </a:prstGeom>
            <a:gradFill rotWithShape="1">
              <a:gsLst>
                <a:gs pos="0">
                  <a:srgbClr val="3366FF">
                    <a:alpha val="1600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u="sng" dirty="0">
                  <a:solidFill>
                    <a:srgbClr val="008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CA for the first 3 years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008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228600" marR="0" indent="-114300" algn="justLow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tabLst>
                  <a:tab pos="228600" algn="r"/>
                </a:tabLst>
              </a:pPr>
              <a:r>
                <a:rPr lang="en-US" sz="14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FV1 =  PV1</a:t>
              </a:r>
              <a:r>
                <a:rPr lang="ar-BH" sz="14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×  </a:t>
              </a:r>
              <a:r>
                <a:rPr lang="en-US" sz="14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(1+ </a:t>
              </a:r>
              <a:r>
                <a:rPr lang="en-US" sz="1400" b="1" dirty="0" err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en-US" sz="14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)</a:t>
              </a:r>
              <a:r>
                <a:rPr lang="en-US" sz="1400" b="1" baseline="300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= 3500 </a:t>
              </a:r>
              <a:r>
                <a:rPr lang="ar-BH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× </a:t>
              </a:r>
              <a:r>
                <a:rPr lang="en-US" sz="14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(1+ 7%)</a:t>
              </a:r>
              <a:r>
                <a:rPr lang="en-US" sz="1400" b="1" baseline="300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3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= 3500 </a:t>
              </a:r>
              <a:r>
                <a:rPr lang="ar-BH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×</a:t>
              </a:r>
              <a:r>
                <a:rPr lang="en-US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1.2250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= BD 4,287.500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8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CI1 = 4287.500 – 3500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8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= BD787.500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AutoShape 7">
              <a:extLst>
                <a:ext uri="{FF2B5EF4-FFF2-40B4-BE49-F238E27FC236}">
                  <a16:creationId xmlns:a16="http://schemas.microsoft.com/office/drawing/2014/main" id="{47F3DF3B-171C-9A4E-AB8F-03B964CBDB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36" y="10970"/>
              <a:ext cx="3936" cy="1800"/>
            </a:xfrm>
            <a:prstGeom prst="flowChartProcess">
              <a:avLst/>
            </a:prstGeom>
            <a:solidFill>
              <a:srgbClr val="70AD47">
                <a:alpha val="11000"/>
              </a:srgbClr>
            </a:solidFill>
            <a:ln w="38100" algn="ctr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75623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 u="none" strike="noStrike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u="none" strike="noStrike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u="sng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The balance after withdrawal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4,287.500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–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2F549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1,000 </a:t>
              </a:r>
              <a:r>
                <a:rPr lang="en-US" sz="1400" b="1" u="sng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= 3,287.500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AutoShape 8">
              <a:extLst>
                <a:ext uri="{FF2B5EF4-FFF2-40B4-BE49-F238E27FC236}">
                  <a16:creationId xmlns:a16="http://schemas.microsoft.com/office/drawing/2014/main" id="{B7A636C4-1304-7FB2-8336-2B5CF7C068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6311" y="9697"/>
              <a:ext cx="3924" cy="4335"/>
            </a:xfrm>
            <a:prstGeom prst="flowChartOffpageConnector">
              <a:avLst/>
            </a:prstGeom>
            <a:gradFill rotWithShape="1">
              <a:gsLst>
                <a:gs pos="0">
                  <a:srgbClr val="3366FF">
                    <a:alpha val="1400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l" rtl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 u="sng">
                  <a:solidFill>
                    <a:srgbClr val="008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CA for the rest 7 years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228600" marR="0" indent="-114300" algn="justLow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tabLst>
                  <a:tab pos="228600" algn="r"/>
                </a:tabLst>
              </a:pPr>
              <a:r>
                <a:rPr lang="en-US" sz="14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FV2 =  PV2</a:t>
              </a:r>
              <a:r>
                <a:rPr lang="ar-BH" sz="14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×     </a:t>
              </a:r>
              <a:r>
                <a:rPr lang="en-US" sz="14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(1+ i  )</a:t>
              </a:r>
              <a:r>
                <a:rPr lang="en-US" sz="1400" b="1" baseline="3000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= 3,287.500 </a:t>
              </a:r>
              <a:r>
                <a:rPr lang="ar-BH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× </a:t>
              </a:r>
              <a:r>
                <a:rPr lang="en-US" sz="1400" b="1">
                  <a:solidFill>
                    <a:srgbClr val="53813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(1+ 8%)</a:t>
              </a:r>
              <a:r>
                <a:rPr lang="en-US" sz="1400" b="1" baseline="30000">
                  <a:solidFill>
                    <a:srgbClr val="53813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7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= 3,287.500 </a:t>
              </a:r>
              <a:r>
                <a:rPr lang="ar-BH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×</a:t>
              </a:r>
              <a:r>
                <a:rPr lang="en-US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1.7138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= BD 5,634.118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</a:t>
              </a:r>
              <a:r>
                <a:rPr lang="en-US" sz="1400" b="1">
                  <a:solidFill>
                    <a:srgbClr val="8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CI2 = 5634.118 – 3287.500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>
                  <a:solidFill>
                    <a:srgbClr val="8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= BD2346.618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85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262496" y="1735528"/>
            <a:ext cx="9286322" cy="4342697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1-4-2:</a:t>
            </a: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387350" indent="-228600" algn="justLow" rtl="0"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Noora invested BD4000 at Al- Ahli bank at interest rate of 9% annually and after 3 years she deposited BD3000 to her account at 4% every 4 months. Find the future value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the compound interest at the end of 8 years from the first deposit.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387350" indent="-228600" algn="justLow" rtl="0"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941705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589404" y="184518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589404" y="2810505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589404" y="3618184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584742" y="526803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1F4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342690" y="649331"/>
            <a:ext cx="2699570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EVALUATION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D78D7-EE5C-D2AA-2672-D6D87BFC456D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5CA4D5-9FF0-D341-33EA-F1017DA63585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D22E9F8-AEE2-A6AA-3033-4170304CD1BB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BCBCF4D-804C-8F5A-BB22-800F881AFB3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EF9E61C-9AE6-3F4D-5831-2CAA7A098DC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1" name="Groupe 1253">
            <a:extLst>
              <a:ext uri="{FF2B5EF4-FFF2-40B4-BE49-F238E27FC236}">
                <a16:creationId xmlns:a16="http://schemas.microsoft.com/office/drawing/2014/main" id="{F7124842-07C4-7549-6FFF-DC216ED61831}"/>
              </a:ext>
            </a:extLst>
          </p:cNvPr>
          <p:cNvGrpSpPr/>
          <p:nvPr/>
        </p:nvGrpSpPr>
        <p:grpSpPr>
          <a:xfrm>
            <a:off x="7796950" y="4791109"/>
            <a:ext cx="1400691" cy="1451745"/>
            <a:chOff x="-35651" y="0"/>
            <a:chExt cx="1400691" cy="1451745"/>
          </a:xfrm>
        </p:grpSpPr>
        <p:cxnSp>
          <p:nvCxnSpPr>
            <p:cNvPr id="12" name="Line 187">
              <a:extLst>
                <a:ext uri="{FF2B5EF4-FFF2-40B4-BE49-F238E27FC236}">
                  <a16:creationId xmlns:a16="http://schemas.microsoft.com/office/drawing/2014/main" id="{EC934B7F-DD3E-D372-DBED-2FD0C68104F7}"/>
                </a:ext>
              </a:extLst>
            </p:cNvPr>
            <p:cNvCxnSpPr/>
            <p:nvPr/>
          </p:nvCxnSpPr>
          <p:spPr bwMode="auto">
            <a:xfrm flipH="1">
              <a:off x="1321854" y="91874"/>
              <a:ext cx="0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Freeform 1525532530">
              <a:extLst>
                <a:ext uri="{FF2B5EF4-FFF2-40B4-BE49-F238E27FC236}">
                  <a16:creationId xmlns:a16="http://schemas.microsoft.com/office/drawing/2014/main" id="{84DCBA1D-9666-B826-A4A7-8BB841CAB9E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795"/>
              <a:ext cx="721334" cy="683721"/>
            </a:xfrm>
            <a:custGeom>
              <a:avLst/>
              <a:gdLst>
                <a:gd name="T0" fmla="*/ 287 w 5278"/>
                <a:gd name="T1" fmla="*/ 3 h 3975"/>
                <a:gd name="T2" fmla="*/ 1167 w 5278"/>
                <a:gd name="T3" fmla="*/ 1 h 3975"/>
                <a:gd name="T4" fmla="*/ 2052 w 5278"/>
                <a:gd name="T5" fmla="*/ 18 h 3975"/>
                <a:gd name="T6" fmla="*/ 2512 w 5278"/>
                <a:gd name="T7" fmla="*/ 34 h 3975"/>
                <a:gd name="T8" fmla="*/ 2986 w 5278"/>
                <a:gd name="T9" fmla="*/ 55 h 3975"/>
                <a:gd name="T10" fmla="*/ 3422 w 5278"/>
                <a:gd name="T11" fmla="*/ 83 h 3975"/>
                <a:gd name="T12" fmla="*/ 3817 w 5278"/>
                <a:gd name="T13" fmla="*/ 114 h 3975"/>
                <a:gd name="T14" fmla="*/ 4168 w 5278"/>
                <a:gd name="T15" fmla="*/ 149 h 3975"/>
                <a:gd name="T16" fmla="*/ 4477 w 5278"/>
                <a:gd name="T17" fmla="*/ 187 h 3975"/>
                <a:gd name="T18" fmla="*/ 4737 w 5278"/>
                <a:gd name="T19" fmla="*/ 228 h 3975"/>
                <a:gd name="T20" fmla="*/ 4949 w 5278"/>
                <a:gd name="T21" fmla="*/ 272 h 3975"/>
                <a:gd name="T22" fmla="*/ 5111 w 5278"/>
                <a:gd name="T23" fmla="*/ 318 h 3975"/>
                <a:gd name="T24" fmla="*/ 5219 w 5278"/>
                <a:gd name="T25" fmla="*/ 365 h 3975"/>
                <a:gd name="T26" fmla="*/ 5252 w 5278"/>
                <a:gd name="T27" fmla="*/ 389 h 3975"/>
                <a:gd name="T28" fmla="*/ 5272 w 5278"/>
                <a:gd name="T29" fmla="*/ 415 h 3975"/>
                <a:gd name="T30" fmla="*/ 5278 w 5278"/>
                <a:gd name="T31" fmla="*/ 430 h 3975"/>
                <a:gd name="T32" fmla="*/ 5264 w 5278"/>
                <a:gd name="T33" fmla="*/ 458 h 3975"/>
                <a:gd name="T34" fmla="*/ 5234 w 5278"/>
                <a:gd name="T35" fmla="*/ 485 h 3975"/>
                <a:gd name="T36" fmla="*/ 5184 w 5278"/>
                <a:gd name="T37" fmla="*/ 514 h 3975"/>
                <a:gd name="T38" fmla="*/ 5116 w 5278"/>
                <a:gd name="T39" fmla="*/ 541 h 3975"/>
                <a:gd name="T40" fmla="*/ 4993 w 5278"/>
                <a:gd name="T41" fmla="*/ 577 h 3975"/>
                <a:gd name="T42" fmla="*/ 4810 w 5278"/>
                <a:gd name="T43" fmla="*/ 619 h 3975"/>
                <a:gd name="T44" fmla="*/ 4591 w 5278"/>
                <a:gd name="T45" fmla="*/ 658 h 3975"/>
                <a:gd name="T46" fmla="*/ 4335 w 5278"/>
                <a:gd name="T47" fmla="*/ 694 h 3975"/>
                <a:gd name="T48" fmla="*/ 3841 w 5278"/>
                <a:gd name="T49" fmla="*/ 746 h 3975"/>
                <a:gd name="T50" fmla="*/ 3151 w 5278"/>
                <a:gd name="T51" fmla="*/ 797 h 3975"/>
                <a:gd name="T52" fmla="*/ 2378 w 5278"/>
                <a:gd name="T53" fmla="*/ 835 h 3975"/>
                <a:gd name="T54" fmla="*/ 1542 w 5278"/>
                <a:gd name="T55" fmla="*/ 858 h 3975"/>
                <a:gd name="T56" fmla="*/ 1541 w 5278"/>
                <a:gd name="T57" fmla="*/ 1010 h 3975"/>
                <a:gd name="T58" fmla="*/ 1527 w 5278"/>
                <a:gd name="T59" fmla="*/ 1453 h 3975"/>
                <a:gd name="T60" fmla="*/ 1501 w 5278"/>
                <a:gd name="T61" fmla="*/ 1873 h 3975"/>
                <a:gd name="T62" fmla="*/ 1465 w 5278"/>
                <a:gd name="T63" fmla="*/ 2268 h 3975"/>
                <a:gd name="T64" fmla="*/ 1420 w 5278"/>
                <a:gd name="T65" fmla="*/ 2633 h 3975"/>
                <a:gd name="T66" fmla="*/ 1364 w 5278"/>
                <a:gd name="T67" fmla="*/ 2962 h 3975"/>
                <a:gd name="T68" fmla="*/ 1298 w 5278"/>
                <a:gd name="T69" fmla="*/ 3253 h 3975"/>
                <a:gd name="T70" fmla="*/ 1227 w 5278"/>
                <a:gd name="T71" fmla="*/ 3502 h 3975"/>
                <a:gd name="T72" fmla="*/ 1147 w 5278"/>
                <a:gd name="T73" fmla="*/ 3704 h 3975"/>
                <a:gd name="T74" fmla="*/ 1078 w 5278"/>
                <a:gd name="T75" fmla="*/ 3835 h 3975"/>
                <a:gd name="T76" fmla="*/ 1032 w 5278"/>
                <a:gd name="T77" fmla="*/ 3896 h 3975"/>
                <a:gd name="T78" fmla="*/ 987 w 5278"/>
                <a:gd name="T79" fmla="*/ 3943 h 3975"/>
                <a:gd name="T80" fmla="*/ 940 w 5278"/>
                <a:gd name="T81" fmla="*/ 3975 h 3975"/>
                <a:gd name="T82" fmla="*/ 773 w 5278"/>
                <a:gd name="T83" fmla="*/ 3973 h 3975"/>
                <a:gd name="T84" fmla="*/ 740 w 5278"/>
                <a:gd name="T85" fmla="*/ 3950 h 3975"/>
                <a:gd name="T86" fmla="*/ 692 w 5278"/>
                <a:gd name="T87" fmla="*/ 3906 h 3975"/>
                <a:gd name="T88" fmla="*/ 643 w 5278"/>
                <a:gd name="T89" fmla="*/ 3846 h 3975"/>
                <a:gd name="T90" fmla="*/ 580 w 5278"/>
                <a:gd name="T91" fmla="*/ 3746 h 3975"/>
                <a:gd name="T92" fmla="*/ 489 w 5278"/>
                <a:gd name="T93" fmla="*/ 3555 h 3975"/>
                <a:gd name="T94" fmla="*/ 404 w 5278"/>
                <a:gd name="T95" fmla="*/ 3315 h 3975"/>
                <a:gd name="T96" fmla="*/ 325 w 5278"/>
                <a:gd name="T97" fmla="*/ 3035 h 3975"/>
                <a:gd name="T98" fmla="*/ 253 w 5278"/>
                <a:gd name="T99" fmla="*/ 2715 h 3975"/>
                <a:gd name="T100" fmla="*/ 187 w 5278"/>
                <a:gd name="T101" fmla="*/ 2363 h 3975"/>
                <a:gd name="T102" fmla="*/ 130 w 5278"/>
                <a:gd name="T103" fmla="*/ 1982 h 3975"/>
                <a:gd name="T104" fmla="*/ 83 w 5278"/>
                <a:gd name="T105" fmla="*/ 1577 h 3975"/>
                <a:gd name="T106" fmla="*/ 45 w 5278"/>
                <a:gd name="T107" fmla="*/ 1151 h 3975"/>
                <a:gd name="T108" fmla="*/ 27 w 5278"/>
                <a:gd name="T109" fmla="*/ 859 h 3975"/>
                <a:gd name="T110" fmla="*/ 16 w 5278"/>
                <a:gd name="T111" fmla="*/ 648 h 3975"/>
                <a:gd name="T112" fmla="*/ 0 w 5278"/>
                <a:gd name="T113" fmla="*/ 7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78" h="3975">
                  <a:moveTo>
                    <a:pt x="0" y="7"/>
                  </a:moveTo>
                  <a:lnTo>
                    <a:pt x="0" y="7"/>
                  </a:lnTo>
                  <a:lnTo>
                    <a:pt x="287" y="3"/>
                  </a:lnTo>
                  <a:lnTo>
                    <a:pt x="578" y="0"/>
                  </a:lnTo>
                  <a:lnTo>
                    <a:pt x="872" y="0"/>
                  </a:lnTo>
                  <a:lnTo>
                    <a:pt x="1167" y="1"/>
                  </a:lnTo>
                  <a:lnTo>
                    <a:pt x="1463" y="5"/>
                  </a:lnTo>
                  <a:lnTo>
                    <a:pt x="1759" y="10"/>
                  </a:lnTo>
                  <a:lnTo>
                    <a:pt x="2052" y="18"/>
                  </a:lnTo>
                  <a:lnTo>
                    <a:pt x="2346" y="27"/>
                  </a:lnTo>
                  <a:lnTo>
                    <a:pt x="2346" y="27"/>
                  </a:lnTo>
                  <a:lnTo>
                    <a:pt x="2512" y="34"/>
                  </a:lnTo>
                  <a:lnTo>
                    <a:pt x="2674" y="40"/>
                  </a:lnTo>
                  <a:lnTo>
                    <a:pt x="2832" y="48"/>
                  </a:lnTo>
                  <a:lnTo>
                    <a:pt x="2986" y="55"/>
                  </a:lnTo>
                  <a:lnTo>
                    <a:pt x="3136" y="64"/>
                  </a:lnTo>
                  <a:lnTo>
                    <a:pt x="3281" y="73"/>
                  </a:lnTo>
                  <a:lnTo>
                    <a:pt x="3422" y="83"/>
                  </a:lnTo>
                  <a:lnTo>
                    <a:pt x="3558" y="92"/>
                  </a:lnTo>
                  <a:lnTo>
                    <a:pt x="3690" y="103"/>
                  </a:lnTo>
                  <a:lnTo>
                    <a:pt x="3817" y="114"/>
                  </a:lnTo>
                  <a:lnTo>
                    <a:pt x="3938" y="125"/>
                  </a:lnTo>
                  <a:lnTo>
                    <a:pt x="4056" y="137"/>
                  </a:lnTo>
                  <a:lnTo>
                    <a:pt x="4168" y="149"/>
                  </a:lnTo>
                  <a:lnTo>
                    <a:pt x="4276" y="161"/>
                  </a:lnTo>
                  <a:lnTo>
                    <a:pt x="4379" y="174"/>
                  </a:lnTo>
                  <a:lnTo>
                    <a:pt x="4477" y="187"/>
                  </a:lnTo>
                  <a:lnTo>
                    <a:pt x="4569" y="200"/>
                  </a:lnTo>
                  <a:lnTo>
                    <a:pt x="4656" y="215"/>
                  </a:lnTo>
                  <a:lnTo>
                    <a:pt x="4737" y="228"/>
                  </a:lnTo>
                  <a:lnTo>
                    <a:pt x="4813" y="242"/>
                  </a:lnTo>
                  <a:lnTo>
                    <a:pt x="4884" y="258"/>
                  </a:lnTo>
                  <a:lnTo>
                    <a:pt x="4949" y="272"/>
                  </a:lnTo>
                  <a:lnTo>
                    <a:pt x="5008" y="288"/>
                  </a:lnTo>
                  <a:lnTo>
                    <a:pt x="5063" y="302"/>
                  </a:lnTo>
                  <a:lnTo>
                    <a:pt x="5111" y="318"/>
                  </a:lnTo>
                  <a:lnTo>
                    <a:pt x="5152" y="333"/>
                  </a:lnTo>
                  <a:lnTo>
                    <a:pt x="5189" y="350"/>
                  </a:lnTo>
                  <a:lnTo>
                    <a:pt x="5219" y="365"/>
                  </a:lnTo>
                  <a:lnTo>
                    <a:pt x="5232" y="374"/>
                  </a:lnTo>
                  <a:lnTo>
                    <a:pt x="5243" y="381"/>
                  </a:lnTo>
                  <a:lnTo>
                    <a:pt x="5252" y="389"/>
                  </a:lnTo>
                  <a:lnTo>
                    <a:pt x="5261" y="398"/>
                  </a:lnTo>
                  <a:lnTo>
                    <a:pt x="5267" y="406"/>
                  </a:lnTo>
                  <a:lnTo>
                    <a:pt x="5272" y="415"/>
                  </a:lnTo>
                  <a:lnTo>
                    <a:pt x="5276" y="422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5" y="440"/>
                  </a:lnTo>
                  <a:lnTo>
                    <a:pt x="5272" y="449"/>
                  </a:lnTo>
                  <a:lnTo>
                    <a:pt x="5264" y="458"/>
                  </a:lnTo>
                  <a:lnTo>
                    <a:pt x="5257" y="467"/>
                  </a:lnTo>
                  <a:lnTo>
                    <a:pt x="5246" y="477"/>
                  </a:lnTo>
                  <a:lnTo>
                    <a:pt x="5234" y="485"/>
                  </a:lnTo>
                  <a:lnTo>
                    <a:pt x="5219" y="495"/>
                  </a:lnTo>
                  <a:lnTo>
                    <a:pt x="5202" y="504"/>
                  </a:lnTo>
                  <a:lnTo>
                    <a:pt x="5184" y="514"/>
                  </a:lnTo>
                  <a:lnTo>
                    <a:pt x="5163" y="522"/>
                  </a:lnTo>
                  <a:lnTo>
                    <a:pt x="5140" y="532"/>
                  </a:lnTo>
                  <a:lnTo>
                    <a:pt x="5116" y="541"/>
                  </a:lnTo>
                  <a:lnTo>
                    <a:pt x="5058" y="559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4937" y="592"/>
                  </a:lnTo>
                  <a:lnTo>
                    <a:pt x="4875" y="605"/>
                  </a:lnTo>
                  <a:lnTo>
                    <a:pt x="4810" y="619"/>
                  </a:lnTo>
                  <a:lnTo>
                    <a:pt x="4742" y="633"/>
                  </a:lnTo>
                  <a:lnTo>
                    <a:pt x="4668" y="644"/>
                  </a:lnTo>
                  <a:lnTo>
                    <a:pt x="4591" y="658"/>
                  </a:lnTo>
                  <a:lnTo>
                    <a:pt x="4509" y="670"/>
                  </a:lnTo>
                  <a:lnTo>
                    <a:pt x="4424" y="682"/>
                  </a:lnTo>
                  <a:lnTo>
                    <a:pt x="4335" y="694"/>
                  </a:lnTo>
                  <a:lnTo>
                    <a:pt x="4243" y="704"/>
                  </a:lnTo>
                  <a:lnTo>
                    <a:pt x="4049" y="726"/>
                  </a:lnTo>
                  <a:lnTo>
                    <a:pt x="3841" y="746"/>
                  </a:lnTo>
                  <a:lnTo>
                    <a:pt x="3622" y="764"/>
                  </a:lnTo>
                  <a:lnTo>
                    <a:pt x="3392" y="781"/>
                  </a:lnTo>
                  <a:lnTo>
                    <a:pt x="3151" y="797"/>
                  </a:lnTo>
                  <a:lnTo>
                    <a:pt x="2901" y="811"/>
                  </a:lnTo>
                  <a:lnTo>
                    <a:pt x="2643" y="824"/>
                  </a:lnTo>
                  <a:lnTo>
                    <a:pt x="2378" y="835"/>
                  </a:lnTo>
                  <a:lnTo>
                    <a:pt x="2105" y="844"/>
                  </a:lnTo>
                  <a:lnTo>
                    <a:pt x="1827" y="852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1" y="1010"/>
                  </a:lnTo>
                  <a:lnTo>
                    <a:pt x="1538" y="1159"/>
                  </a:lnTo>
                  <a:lnTo>
                    <a:pt x="1533" y="1308"/>
                  </a:lnTo>
                  <a:lnTo>
                    <a:pt x="1527" y="1453"/>
                  </a:lnTo>
                  <a:lnTo>
                    <a:pt x="1519" y="1595"/>
                  </a:lnTo>
                  <a:lnTo>
                    <a:pt x="1512" y="1737"/>
                  </a:lnTo>
                  <a:lnTo>
                    <a:pt x="1501" y="1873"/>
                  </a:lnTo>
                  <a:lnTo>
                    <a:pt x="1491" y="2009"/>
                  </a:lnTo>
                  <a:lnTo>
                    <a:pt x="1479" y="2140"/>
                  </a:lnTo>
                  <a:lnTo>
                    <a:pt x="1465" y="2268"/>
                  </a:lnTo>
                  <a:lnTo>
                    <a:pt x="1451" y="2393"/>
                  </a:lnTo>
                  <a:lnTo>
                    <a:pt x="1436" y="2514"/>
                  </a:lnTo>
                  <a:lnTo>
                    <a:pt x="1420" y="2633"/>
                  </a:lnTo>
                  <a:lnTo>
                    <a:pt x="1401" y="2746"/>
                  </a:lnTo>
                  <a:lnTo>
                    <a:pt x="1383" y="2856"/>
                  </a:lnTo>
                  <a:lnTo>
                    <a:pt x="1364" y="2962"/>
                  </a:lnTo>
                  <a:lnTo>
                    <a:pt x="1342" y="3064"/>
                  </a:lnTo>
                  <a:lnTo>
                    <a:pt x="1321" y="3161"/>
                  </a:lnTo>
                  <a:lnTo>
                    <a:pt x="1298" y="3253"/>
                  </a:lnTo>
                  <a:lnTo>
                    <a:pt x="1276" y="3342"/>
                  </a:lnTo>
                  <a:lnTo>
                    <a:pt x="1252" y="3424"/>
                  </a:lnTo>
                  <a:lnTo>
                    <a:pt x="1227" y="3502"/>
                  </a:lnTo>
                  <a:lnTo>
                    <a:pt x="1202" y="3575"/>
                  </a:lnTo>
                  <a:lnTo>
                    <a:pt x="1174" y="3642"/>
                  </a:lnTo>
                  <a:lnTo>
                    <a:pt x="1147" y="3704"/>
                  </a:lnTo>
                  <a:lnTo>
                    <a:pt x="1120" y="3762"/>
                  </a:lnTo>
                  <a:lnTo>
                    <a:pt x="1091" y="3812"/>
                  </a:lnTo>
                  <a:lnTo>
                    <a:pt x="1078" y="3835"/>
                  </a:lnTo>
                  <a:lnTo>
                    <a:pt x="1062" y="3858"/>
                  </a:lnTo>
                  <a:lnTo>
                    <a:pt x="1047" y="3877"/>
                  </a:lnTo>
                  <a:lnTo>
                    <a:pt x="1032" y="3896"/>
                  </a:lnTo>
                  <a:lnTo>
                    <a:pt x="1017" y="3913"/>
                  </a:lnTo>
                  <a:lnTo>
                    <a:pt x="1002" y="3928"/>
                  </a:lnTo>
                  <a:lnTo>
                    <a:pt x="987" y="3943"/>
                  </a:lnTo>
                  <a:lnTo>
                    <a:pt x="972" y="3955"/>
                  </a:lnTo>
                  <a:lnTo>
                    <a:pt x="955" y="3967"/>
                  </a:lnTo>
                  <a:lnTo>
                    <a:pt x="940" y="3975"/>
                  </a:lnTo>
                  <a:lnTo>
                    <a:pt x="940" y="3975"/>
                  </a:lnTo>
                  <a:lnTo>
                    <a:pt x="857" y="3974"/>
                  </a:lnTo>
                  <a:lnTo>
                    <a:pt x="773" y="3973"/>
                  </a:lnTo>
                  <a:lnTo>
                    <a:pt x="773" y="3973"/>
                  </a:lnTo>
                  <a:lnTo>
                    <a:pt x="757" y="3962"/>
                  </a:lnTo>
                  <a:lnTo>
                    <a:pt x="740" y="3950"/>
                  </a:lnTo>
                  <a:lnTo>
                    <a:pt x="723" y="3937"/>
                  </a:lnTo>
                  <a:lnTo>
                    <a:pt x="708" y="3922"/>
                  </a:lnTo>
                  <a:lnTo>
                    <a:pt x="692" y="3906"/>
                  </a:lnTo>
                  <a:lnTo>
                    <a:pt x="675" y="3888"/>
                  </a:lnTo>
                  <a:lnTo>
                    <a:pt x="658" y="3867"/>
                  </a:lnTo>
                  <a:lnTo>
                    <a:pt x="643" y="3846"/>
                  </a:lnTo>
                  <a:lnTo>
                    <a:pt x="626" y="3823"/>
                  </a:lnTo>
                  <a:lnTo>
                    <a:pt x="611" y="3799"/>
                  </a:lnTo>
                  <a:lnTo>
                    <a:pt x="580" y="3746"/>
                  </a:lnTo>
                  <a:lnTo>
                    <a:pt x="549" y="3688"/>
                  </a:lnTo>
                  <a:lnTo>
                    <a:pt x="519" y="3623"/>
                  </a:lnTo>
                  <a:lnTo>
                    <a:pt x="489" y="3555"/>
                  </a:lnTo>
                  <a:lnTo>
                    <a:pt x="460" y="3479"/>
                  </a:lnTo>
                  <a:lnTo>
                    <a:pt x="431" y="3400"/>
                  </a:lnTo>
                  <a:lnTo>
                    <a:pt x="404" y="3315"/>
                  </a:lnTo>
                  <a:lnTo>
                    <a:pt x="377" y="3227"/>
                  </a:lnTo>
                  <a:lnTo>
                    <a:pt x="351" y="3132"/>
                  </a:lnTo>
                  <a:lnTo>
                    <a:pt x="325" y="3035"/>
                  </a:lnTo>
                  <a:lnTo>
                    <a:pt x="300" y="2932"/>
                  </a:lnTo>
                  <a:lnTo>
                    <a:pt x="275" y="2825"/>
                  </a:lnTo>
                  <a:lnTo>
                    <a:pt x="253" y="2715"/>
                  </a:lnTo>
                  <a:lnTo>
                    <a:pt x="230" y="2601"/>
                  </a:lnTo>
                  <a:lnTo>
                    <a:pt x="209" y="2484"/>
                  </a:lnTo>
                  <a:lnTo>
                    <a:pt x="187" y="2363"/>
                  </a:lnTo>
                  <a:lnTo>
                    <a:pt x="168" y="2240"/>
                  </a:lnTo>
                  <a:lnTo>
                    <a:pt x="148" y="2113"/>
                  </a:lnTo>
                  <a:lnTo>
                    <a:pt x="130" y="1982"/>
                  </a:lnTo>
                  <a:lnTo>
                    <a:pt x="113" y="1849"/>
                  </a:lnTo>
                  <a:lnTo>
                    <a:pt x="98" y="1714"/>
                  </a:lnTo>
                  <a:lnTo>
                    <a:pt x="83" y="1577"/>
                  </a:lnTo>
                  <a:lnTo>
                    <a:pt x="69" y="1437"/>
                  </a:lnTo>
                  <a:lnTo>
                    <a:pt x="57" y="1295"/>
                  </a:lnTo>
                  <a:lnTo>
                    <a:pt x="45" y="1151"/>
                  </a:lnTo>
                  <a:lnTo>
                    <a:pt x="36" y="1006"/>
                  </a:lnTo>
                  <a:lnTo>
                    <a:pt x="27" y="859"/>
                  </a:lnTo>
                  <a:lnTo>
                    <a:pt x="27" y="859"/>
                  </a:lnTo>
                  <a:lnTo>
                    <a:pt x="26" y="859"/>
                  </a:lnTo>
                  <a:lnTo>
                    <a:pt x="26" y="859"/>
                  </a:lnTo>
                  <a:lnTo>
                    <a:pt x="16" y="648"/>
                  </a:lnTo>
                  <a:lnTo>
                    <a:pt x="7" y="436"/>
                  </a:lnTo>
                  <a:lnTo>
                    <a:pt x="3" y="22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25532531">
              <a:extLst>
                <a:ext uri="{FF2B5EF4-FFF2-40B4-BE49-F238E27FC236}">
                  <a16:creationId xmlns:a16="http://schemas.microsoft.com/office/drawing/2014/main" id="{730C4349-CFF8-9E6D-DB15-45C9901CB7C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106"/>
              <a:ext cx="721334" cy="147619"/>
            </a:xfrm>
            <a:custGeom>
              <a:avLst/>
              <a:gdLst>
                <a:gd name="T0" fmla="*/ 1542 w 5278"/>
                <a:gd name="T1" fmla="*/ 856 h 856"/>
                <a:gd name="T2" fmla="*/ 2105 w 5278"/>
                <a:gd name="T3" fmla="*/ 843 h 856"/>
                <a:gd name="T4" fmla="*/ 2643 w 5278"/>
                <a:gd name="T5" fmla="*/ 823 h 856"/>
                <a:gd name="T6" fmla="*/ 3151 w 5278"/>
                <a:gd name="T7" fmla="*/ 796 h 856"/>
                <a:gd name="T8" fmla="*/ 3622 w 5278"/>
                <a:gd name="T9" fmla="*/ 764 h 856"/>
                <a:gd name="T10" fmla="*/ 4049 w 5278"/>
                <a:gd name="T11" fmla="*/ 724 h 856"/>
                <a:gd name="T12" fmla="*/ 4335 w 5278"/>
                <a:gd name="T13" fmla="*/ 692 h 856"/>
                <a:gd name="T14" fmla="*/ 4509 w 5278"/>
                <a:gd name="T15" fmla="*/ 669 h 856"/>
                <a:gd name="T16" fmla="*/ 4668 w 5278"/>
                <a:gd name="T17" fmla="*/ 644 h 856"/>
                <a:gd name="T18" fmla="*/ 4810 w 5278"/>
                <a:gd name="T19" fmla="*/ 618 h 856"/>
                <a:gd name="T20" fmla="*/ 4937 w 5278"/>
                <a:gd name="T21" fmla="*/ 591 h 856"/>
                <a:gd name="T22" fmla="*/ 4993 w 5278"/>
                <a:gd name="T23" fmla="*/ 577 h 856"/>
                <a:gd name="T24" fmla="*/ 5116 w 5278"/>
                <a:gd name="T25" fmla="*/ 540 h 856"/>
                <a:gd name="T26" fmla="*/ 5163 w 5278"/>
                <a:gd name="T27" fmla="*/ 522 h 856"/>
                <a:gd name="T28" fmla="*/ 5202 w 5278"/>
                <a:gd name="T29" fmla="*/ 503 h 856"/>
                <a:gd name="T30" fmla="*/ 5234 w 5278"/>
                <a:gd name="T31" fmla="*/ 485 h 856"/>
                <a:gd name="T32" fmla="*/ 5257 w 5278"/>
                <a:gd name="T33" fmla="*/ 467 h 856"/>
                <a:gd name="T34" fmla="*/ 5272 w 5278"/>
                <a:gd name="T35" fmla="*/ 448 h 856"/>
                <a:gd name="T36" fmla="*/ 5278 w 5278"/>
                <a:gd name="T37" fmla="*/ 430 h 856"/>
                <a:gd name="T38" fmla="*/ 5276 w 5278"/>
                <a:gd name="T39" fmla="*/ 421 h 856"/>
                <a:gd name="T40" fmla="*/ 5267 w 5278"/>
                <a:gd name="T41" fmla="*/ 405 h 856"/>
                <a:gd name="T42" fmla="*/ 5252 w 5278"/>
                <a:gd name="T43" fmla="*/ 389 h 856"/>
                <a:gd name="T44" fmla="*/ 5232 w 5278"/>
                <a:gd name="T45" fmla="*/ 372 h 856"/>
                <a:gd name="T46" fmla="*/ 5189 w 5278"/>
                <a:gd name="T47" fmla="*/ 348 h 856"/>
                <a:gd name="T48" fmla="*/ 5111 w 5278"/>
                <a:gd name="T49" fmla="*/ 317 h 856"/>
                <a:gd name="T50" fmla="*/ 5008 w 5278"/>
                <a:gd name="T51" fmla="*/ 286 h 856"/>
                <a:gd name="T52" fmla="*/ 4884 w 5278"/>
                <a:gd name="T53" fmla="*/ 256 h 856"/>
                <a:gd name="T54" fmla="*/ 4737 w 5278"/>
                <a:gd name="T55" fmla="*/ 227 h 856"/>
                <a:gd name="T56" fmla="*/ 4569 w 5278"/>
                <a:gd name="T57" fmla="*/ 200 h 856"/>
                <a:gd name="T58" fmla="*/ 4379 w 5278"/>
                <a:gd name="T59" fmla="*/ 173 h 856"/>
                <a:gd name="T60" fmla="*/ 4168 w 5278"/>
                <a:gd name="T61" fmla="*/ 148 h 856"/>
                <a:gd name="T62" fmla="*/ 3938 w 5278"/>
                <a:gd name="T63" fmla="*/ 124 h 856"/>
                <a:gd name="T64" fmla="*/ 3690 w 5278"/>
                <a:gd name="T65" fmla="*/ 102 h 856"/>
                <a:gd name="T66" fmla="*/ 3422 w 5278"/>
                <a:gd name="T67" fmla="*/ 81 h 856"/>
                <a:gd name="T68" fmla="*/ 3136 w 5278"/>
                <a:gd name="T69" fmla="*/ 63 h 856"/>
                <a:gd name="T70" fmla="*/ 2832 w 5278"/>
                <a:gd name="T71" fmla="*/ 46 h 856"/>
                <a:gd name="T72" fmla="*/ 2512 w 5278"/>
                <a:gd name="T73" fmla="*/ 32 h 856"/>
                <a:gd name="T74" fmla="*/ 2346 w 5278"/>
                <a:gd name="T75" fmla="*/ 26 h 856"/>
                <a:gd name="T76" fmla="*/ 1759 w 5278"/>
                <a:gd name="T77" fmla="*/ 9 h 856"/>
                <a:gd name="T78" fmla="*/ 1167 w 5278"/>
                <a:gd name="T79" fmla="*/ 1 h 856"/>
                <a:gd name="T80" fmla="*/ 578 w 5278"/>
                <a:gd name="T81" fmla="*/ 0 h 856"/>
                <a:gd name="T82" fmla="*/ 0 w 5278"/>
                <a:gd name="T83" fmla="*/ 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78" h="856">
                  <a:moveTo>
                    <a:pt x="1542" y="856"/>
                  </a:moveTo>
                  <a:lnTo>
                    <a:pt x="1542" y="856"/>
                  </a:lnTo>
                  <a:lnTo>
                    <a:pt x="1827" y="850"/>
                  </a:lnTo>
                  <a:lnTo>
                    <a:pt x="2105" y="843"/>
                  </a:lnTo>
                  <a:lnTo>
                    <a:pt x="2378" y="833"/>
                  </a:lnTo>
                  <a:lnTo>
                    <a:pt x="2643" y="823"/>
                  </a:lnTo>
                  <a:lnTo>
                    <a:pt x="2901" y="811"/>
                  </a:lnTo>
                  <a:lnTo>
                    <a:pt x="3151" y="796"/>
                  </a:lnTo>
                  <a:lnTo>
                    <a:pt x="3392" y="781"/>
                  </a:lnTo>
                  <a:lnTo>
                    <a:pt x="3622" y="764"/>
                  </a:lnTo>
                  <a:lnTo>
                    <a:pt x="3841" y="745"/>
                  </a:lnTo>
                  <a:lnTo>
                    <a:pt x="4049" y="724"/>
                  </a:lnTo>
                  <a:lnTo>
                    <a:pt x="4243" y="703"/>
                  </a:lnTo>
                  <a:lnTo>
                    <a:pt x="4335" y="692"/>
                  </a:lnTo>
                  <a:lnTo>
                    <a:pt x="4424" y="680"/>
                  </a:lnTo>
                  <a:lnTo>
                    <a:pt x="4509" y="669"/>
                  </a:lnTo>
                  <a:lnTo>
                    <a:pt x="4591" y="656"/>
                  </a:lnTo>
                  <a:lnTo>
                    <a:pt x="4668" y="644"/>
                  </a:lnTo>
                  <a:lnTo>
                    <a:pt x="4742" y="631"/>
                  </a:lnTo>
                  <a:lnTo>
                    <a:pt x="4810" y="618"/>
                  </a:lnTo>
                  <a:lnTo>
                    <a:pt x="4875" y="605"/>
                  </a:lnTo>
                  <a:lnTo>
                    <a:pt x="4937" y="591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5058" y="559"/>
                  </a:lnTo>
                  <a:lnTo>
                    <a:pt x="5116" y="540"/>
                  </a:lnTo>
                  <a:lnTo>
                    <a:pt x="5140" y="532"/>
                  </a:lnTo>
                  <a:lnTo>
                    <a:pt x="5163" y="522"/>
                  </a:lnTo>
                  <a:lnTo>
                    <a:pt x="5184" y="512"/>
                  </a:lnTo>
                  <a:lnTo>
                    <a:pt x="5202" y="503"/>
                  </a:lnTo>
                  <a:lnTo>
                    <a:pt x="5219" y="494"/>
                  </a:lnTo>
                  <a:lnTo>
                    <a:pt x="5234" y="485"/>
                  </a:lnTo>
                  <a:lnTo>
                    <a:pt x="5246" y="475"/>
                  </a:lnTo>
                  <a:lnTo>
                    <a:pt x="5257" y="467"/>
                  </a:lnTo>
                  <a:lnTo>
                    <a:pt x="5264" y="457"/>
                  </a:lnTo>
                  <a:lnTo>
                    <a:pt x="5272" y="448"/>
                  </a:lnTo>
                  <a:lnTo>
                    <a:pt x="5275" y="439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6" y="421"/>
                  </a:lnTo>
                  <a:lnTo>
                    <a:pt x="5272" y="413"/>
                  </a:lnTo>
                  <a:lnTo>
                    <a:pt x="5267" y="405"/>
                  </a:lnTo>
                  <a:lnTo>
                    <a:pt x="5261" y="397"/>
                  </a:lnTo>
                  <a:lnTo>
                    <a:pt x="5252" y="389"/>
                  </a:lnTo>
                  <a:lnTo>
                    <a:pt x="5243" y="381"/>
                  </a:lnTo>
                  <a:lnTo>
                    <a:pt x="5232" y="372"/>
                  </a:lnTo>
                  <a:lnTo>
                    <a:pt x="5219" y="364"/>
                  </a:lnTo>
                  <a:lnTo>
                    <a:pt x="5189" y="348"/>
                  </a:lnTo>
                  <a:lnTo>
                    <a:pt x="5152" y="333"/>
                  </a:lnTo>
                  <a:lnTo>
                    <a:pt x="5111" y="317"/>
                  </a:lnTo>
                  <a:lnTo>
                    <a:pt x="5063" y="302"/>
                  </a:lnTo>
                  <a:lnTo>
                    <a:pt x="5008" y="286"/>
                  </a:lnTo>
                  <a:lnTo>
                    <a:pt x="4949" y="272"/>
                  </a:lnTo>
                  <a:lnTo>
                    <a:pt x="4884" y="256"/>
                  </a:lnTo>
                  <a:lnTo>
                    <a:pt x="4813" y="242"/>
                  </a:lnTo>
                  <a:lnTo>
                    <a:pt x="4737" y="227"/>
                  </a:lnTo>
                  <a:lnTo>
                    <a:pt x="4656" y="213"/>
                  </a:lnTo>
                  <a:lnTo>
                    <a:pt x="4569" y="200"/>
                  </a:lnTo>
                  <a:lnTo>
                    <a:pt x="4477" y="187"/>
                  </a:lnTo>
                  <a:lnTo>
                    <a:pt x="4379" y="173"/>
                  </a:lnTo>
                  <a:lnTo>
                    <a:pt x="4276" y="160"/>
                  </a:lnTo>
                  <a:lnTo>
                    <a:pt x="4168" y="148"/>
                  </a:lnTo>
                  <a:lnTo>
                    <a:pt x="4056" y="135"/>
                  </a:lnTo>
                  <a:lnTo>
                    <a:pt x="3938" y="124"/>
                  </a:lnTo>
                  <a:lnTo>
                    <a:pt x="3817" y="112"/>
                  </a:lnTo>
                  <a:lnTo>
                    <a:pt x="3690" y="102"/>
                  </a:lnTo>
                  <a:lnTo>
                    <a:pt x="3558" y="92"/>
                  </a:lnTo>
                  <a:lnTo>
                    <a:pt x="3422" y="81"/>
                  </a:lnTo>
                  <a:lnTo>
                    <a:pt x="3281" y="72"/>
                  </a:lnTo>
                  <a:lnTo>
                    <a:pt x="3136" y="63"/>
                  </a:lnTo>
                  <a:lnTo>
                    <a:pt x="2986" y="55"/>
                  </a:lnTo>
                  <a:lnTo>
                    <a:pt x="2832" y="46"/>
                  </a:lnTo>
                  <a:lnTo>
                    <a:pt x="2674" y="39"/>
                  </a:lnTo>
                  <a:lnTo>
                    <a:pt x="2512" y="32"/>
                  </a:lnTo>
                  <a:lnTo>
                    <a:pt x="2346" y="26"/>
                  </a:lnTo>
                  <a:lnTo>
                    <a:pt x="2346" y="26"/>
                  </a:lnTo>
                  <a:lnTo>
                    <a:pt x="2052" y="17"/>
                  </a:lnTo>
                  <a:lnTo>
                    <a:pt x="1759" y="9"/>
                  </a:lnTo>
                  <a:lnTo>
                    <a:pt x="1463" y="5"/>
                  </a:lnTo>
                  <a:lnTo>
                    <a:pt x="1167" y="1"/>
                  </a:lnTo>
                  <a:lnTo>
                    <a:pt x="872" y="0"/>
                  </a:lnTo>
                  <a:lnTo>
                    <a:pt x="578" y="0"/>
                  </a:lnTo>
                  <a:lnTo>
                    <a:pt x="287" y="2"/>
                  </a:lnTo>
                  <a:lnTo>
                    <a:pt x="0" y="6"/>
                  </a:lnTo>
                  <a:lnTo>
                    <a:pt x="1542" y="856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Line 206">
              <a:extLst>
                <a:ext uri="{FF2B5EF4-FFF2-40B4-BE49-F238E27FC236}">
                  <a16:creationId xmlns:a16="http://schemas.microsoft.com/office/drawing/2014/main" id="{CA3215E2-EAD4-7AD4-B11A-EAB55B807F77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cxnSp>
          <p:nvCxnSpPr>
            <p:cNvPr id="16" name="Line 207">
              <a:extLst>
                <a:ext uri="{FF2B5EF4-FFF2-40B4-BE49-F238E27FC236}">
                  <a16:creationId xmlns:a16="http://schemas.microsoft.com/office/drawing/2014/main" id="{681A1D93-DA79-183D-37FB-5A0B037E5C7E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17" name="Freeform 1525532534">
              <a:extLst>
                <a:ext uri="{FF2B5EF4-FFF2-40B4-BE49-F238E27FC236}">
                  <a16:creationId xmlns:a16="http://schemas.microsoft.com/office/drawing/2014/main" id="{FEF64762-A4E7-B3DB-E227-0D967BD19A3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6" y="838220"/>
              <a:ext cx="721334" cy="613525"/>
            </a:xfrm>
            <a:custGeom>
              <a:avLst/>
              <a:gdLst>
                <a:gd name="T0" fmla="*/ 4157 w 5278"/>
                <a:gd name="T1" fmla="*/ 3561 h 3567"/>
                <a:gd name="T2" fmla="*/ 3887 w 5278"/>
                <a:gd name="T3" fmla="*/ 3538 h 3567"/>
                <a:gd name="T4" fmla="*/ 3521 w 5278"/>
                <a:gd name="T5" fmla="*/ 3482 h 3567"/>
                <a:gd name="T6" fmla="*/ 3274 w 5278"/>
                <a:gd name="T7" fmla="*/ 3435 h 3567"/>
                <a:gd name="T8" fmla="*/ 3081 w 5278"/>
                <a:gd name="T9" fmla="*/ 3386 h 3567"/>
                <a:gd name="T10" fmla="*/ 2749 w 5278"/>
                <a:gd name="T11" fmla="*/ 3288 h 3567"/>
                <a:gd name="T12" fmla="*/ 2512 w 5278"/>
                <a:gd name="T13" fmla="*/ 3203 h 3567"/>
                <a:gd name="T14" fmla="*/ 2304 w 5278"/>
                <a:gd name="T15" fmla="*/ 3111 h 3567"/>
                <a:gd name="T16" fmla="*/ 1885 w 5278"/>
                <a:gd name="T17" fmla="*/ 2905 h 3567"/>
                <a:gd name="T18" fmla="*/ 1682 w 5278"/>
                <a:gd name="T19" fmla="*/ 2782 h 3567"/>
                <a:gd name="T20" fmla="*/ 1417 w 5278"/>
                <a:gd name="T21" fmla="*/ 2602 h 3567"/>
                <a:gd name="T22" fmla="*/ 1281 w 5278"/>
                <a:gd name="T23" fmla="*/ 2491 h 3567"/>
                <a:gd name="T24" fmla="*/ 990 w 5278"/>
                <a:gd name="T25" fmla="*/ 2228 h 3567"/>
                <a:gd name="T26" fmla="*/ 834 w 5278"/>
                <a:gd name="T27" fmla="*/ 2073 h 3567"/>
                <a:gd name="T28" fmla="*/ 686 w 5278"/>
                <a:gd name="T29" fmla="*/ 1895 h 3567"/>
                <a:gd name="T30" fmla="*/ 521 w 5278"/>
                <a:gd name="T31" fmla="*/ 1670 h 3567"/>
                <a:gd name="T32" fmla="*/ 385 w 5278"/>
                <a:gd name="T33" fmla="*/ 1450 h 3567"/>
                <a:gd name="T34" fmla="*/ 293 w 5278"/>
                <a:gd name="T35" fmla="*/ 1270 h 3567"/>
                <a:gd name="T36" fmla="*/ 206 w 5278"/>
                <a:gd name="T37" fmla="*/ 1072 h 3567"/>
                <a:gd name="T38" fmla="*/ 122 w 5278"/>
                <a:gd name="T39" fmla="*/ 835 h 3567"/>
                <a:gd name="T40" fmla="*/ 61 w 5278"/>
                <a:gd name="T41" fmla="*/ 590 h 3567"/>
                <a:gd name="T42" fmla="*/ 32 w 5278"/>
                <a:gd name="T43" fmla="*/ 445 h 3567"/>
                <a:gd name="T44" fmla="*/ 10 w 5278"/>
                <a:gd name="T45" fmla="*/ 229 h 3567"/>
                <a:gd name="T46" fmla="*/ 2 w 5278"/>
                <a:gd name="T47" fmla="*/ 0 h 3567"/>
                <a:gd name="T48" fmla="*/ 11 w 5278"/>
                <a:gd name="T49" fmla="*/ 26 h 3567"/>
                <a:gd name="T50" fmla="*/ 46 w 5278"/>
                <a:gd name="T51" fmla="*/ 58 h 3567"/>
                <a:gd name="T52" fmla="*/ 167 w 5278"/>
                <a:gd name="T53" fmla="*/ 113 h 3567"/>
                <a:gd name="T54" fmla="*/ 392 w 5278"/>
                <a:gd name="T55" fmla="*/ 174 h 3567"/>
                <a:gd name="T56" fmla="*/ 709 w 5278"/>
                <a:gd name="T57" fmla="*/ 232 h 3567"/>
                <a:gd name="T58" fmla="*/ 1108 w 5278"/>
                <a:gd name="T59" fmla="*/ 283 h 3567"/>
                <a:gd name="T60" fmla="*/ 1588 w 5278"/>
                <a:gd name="T61" fmla="*/ 329 h 3567"/>
                <a:gd name="T62" fmla="*/ 2142 w 5278"/>
                <a:gd name="T63" fmla="*/ 368 h 3567"/>
                <a:gd name="T64" fmla="*/ 2767 w 5278"/>
                <a:gd name="T65" fmla="*/ 398 h 3567"/>
                <a:gd name="T66" fmla="*/ 3346 w 5278"/>
                <a:gd name="T67" fmla="*/ 417 h 3567"/>
                <a:gd name="T68" fmla="*/ 3954 w 5278"/>
                <a:gd name="T69" fmla="*/ 428 h 3567"/>
                <a:gd name="T70" fmla="*/ 4717 w 5278"/>
                <a:gd name="T71" fmla="*/ 432 h 3567"/>
                <a:gd name="T72" fmla="*/ 5278 w 5278"/>
                <a:gd name="T73" fmla="*/ 424 h 3567"/>
                <a:gd name="T74" fmla="*/ 5263 w 5278"/>
                <a:gd name="T75" fmla="*/ 1021 h 3567"/>
                <a:gd name="T76" fmla="*/ 5227 w 5278"/>
                <a:gd name="T77" fmla="*/ 1576 h 3567"/>
                <a:gd name="T78" fmla="*/ 5171 w 5278"/>
                <a:gd name="T79" fmla="*/ 2083 h 3567"/>
                <a:gd name="T80" fmla="*/ 5100 w 5278"/>
                <a:gd name="T81" fmla="*/ 2531 h 3567"/>
                <a:gd name="T82" fmla="*/ 5012 w 5278"/>
                <a:gd name="T83" fmla="*/ 2911 h 3567"/>
                <a:gd name="T84" fmla="*/ 4911 w 5278"/>
                <a:gd name="T85" fmla="*/ 3212 h 3567"/>
                <a:gd name="T86" fmla="*/ 4812 w 5278"/>
                <a:gd name="T87" fmla="*/ 3405 h 3567"/>
                <a:gd name="T88" fmla="*/ 4753 w 5278"/>
                <a:gd name="T89" fmla="*/ 3483 h 3567"/>
                <a:gd name="T90" fmla="*/ 4691 w 5278"/>
                <a:gd name="T91" fmla="*/ 3537 h 3567"/>
                <a:gd name="T92" fmla="*/ 4632 w 5278"/>
                <a:gd name="T93" fmla="*/ 3554 h 3567"/>
                <a:gd name="T94" fmla="*/ 4399 w 5278"/>
                <a:gd name="T95" fmla="*/ 3567 h 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78" h="3567">
                  <a:moveTo>
                    <a:pt x="4302" y="3566"/>
                  </a:moveTo>
                  <a:lnTo>
                    <a:pt x="4302" y="3566"/>
                  </a:lnTo>
                  <a:lnTo>
                    <a:pt x="4228" y="3564"/>
                  </a:lnTo>
                  <a:lnTo>
                    <a:pt x="4157" y="3561"/>
                  </a:lnTo>
                  <a:lnTo>
                    <a:pt x="4086" y="3556"/>
                  </a:lnTo>
                  <a:lnTo>
                    <a:pt x="4018" y="3551"/>
                  </a:lnTo>
                  <a:lnTo>
                    <a:pt x="3951" y="3544"/>
                  </a:lnTo>
                  <a:lnTo>
                    <a:pt x="3887" y="3538"/>
                  </a:lnTo>
                  <a:lnTo>
                    <a:pt x="3771" y="3523"/>
                  </a:lnTo>
                  <a:lnTo>
                    <a:pt x="3672" y="3508"/>
                  </a:lnTo>
                  <a:lnTo>
                    <a:pt x="3595" y="3495"/>
                  </a:lnTo>
                  <a:lnTo>
                    <a:pt x="3521" y="3482"/>
                  </a:lnTo>
                  <a:lnTo>
                    <a:pt x="3521" y="3482"/>
                  </a:lnTo>
                  <a:lnTo>
                    <a:pt x="3448" y="3469"/>
                  </a:lnTo>
                  <a:lnTo>
                    <a:pt x="3364" y="3453"/>
                  </a:lnTo>
                  <a:lnTo>
                    <a:pt x="3274" y="3435"/>
                  </a:lnTo>
                  <a:lnTo>
                    <a:pt x="3231" y="3424"/>
                  </a:lnTo>
                  <a:lnTo>
                    <a:pt x="3187" y="3414"/>
                  </a:lnTo>
                  <a:lnTo>
                    <a:pt x="3187" y="3414"/>
                  </a:lnTo>
                  <a:lnTo>
                    <a:pt x="3081" y="3386"/>
                  </a:lnTo>
                  <a:lnTo>
                    <a:pt x="2966" y="3355"/>
                  </a:lnTo>
                  <a:lnTo>
                    <a:pt x="2854" y="3321"/>
                  </a:lnTo>
                  <a:lnTo>
                    <a:pt x="2799" y="3305"/>
                  </a:lnTo>
                  <a:lnTo>
                    <a:pt x="2749" y="3288"/>
                  </a:lnTo>
                  <a:lnTo>
                    <a:pt x="2749" y="3288"/>
                  </a:lnTo>
                  <a:lnTo>
                    <a:pt x="2673" y="3261"/>
                  </a:lnTo>
                  <a:lnTo>
                    <a:pt x="2593" y="3233"/>
                  </a:lnTo>
                  <a:lnTo>
                    <a:pt x="2512" y="3203"/>
                  </a:lnTo>
                  <a:lnTo>
                    <a:pt x="2474" y="3187"/>
                  </a:lnTo>
                  <a:lnTo>
                    <a:pt x="2439" y="3173"/>
                  </a:lnTo>
                  <a:lnTo>
                    <a:pt x="2439" y="3173"/>
                  </a:lnTo>
                  <a:lnTo>
                    <a:pt x="2304" y="3111"/>
                  </a:lnTo>
                  <a:lnTo>
                    <a:pt x="2159" y="3042"/>
                  </a:lnTo>
                  <a:lnTo>
                    <a:pt x="2017" y="2972"/>
                  </a:lnTo>
                  <a:lnTo>
                    <a:pt x="1948" y="2938"/>
                  </a:lnTo>
                  <a:lnTo>
                    <a:pt x="1885" y="2905"/>
                  </a:lnTo>
                  <a:lnTo>
                    <a:pt x="1885" y="2905"/>
                  </a:lnTo>
                  <a:lnTo>
                    <a:pt x="1823" y="2869"/>
                  </a:lnTo>
                  <a:lnTo>
                    <a:pt x="1761" y="2830"/>
                  </a:lnTo>
                  <a:lnTo>
                    <a:pt x="1682" y="2782"/>
                  </a:lnTo>
                  <a:lnTo>
                    <a:pt x="1596" y="2726"/>
                  </a:lnTo>
                  <a:lnTo>
                    <a:pt x="1506" y="2665"/>
                  </a:lnTo>
                  <a:lnTo>
                    <a:pt x="1461" y="2634"/>
                  </a:lnTo>
                  <a:lnTo>
                    <a:pt x="1417" y="2602"/>
                  </a:lnTo>
                  <a:lnTo>
                    <a:pt x="1375" y="2569"/>
                  </a:lnTo>
                  <a:lnTo>
                    <a:pt x="1335" y="2537"/>
                  </a:lnTo>
                  <a:lnTo>
                    <a:pt x="1335" y="2537"/>
                  </a:lnTo>
                  <a:lnTo>
                    <a:pt x="1281" y="2491"/>
                  </a:lnTo>
                  <a:lnTo>
                    <a:pt x="1223" y="2441"/>
                  </a:lnTo>
                  <a:lnTo>
                    <a:pt x="1164" y="2390"/>
                  </a:lnTo>
                  <a:lnTo>
                    <a:pt x="1105" y="2336"/>
                  </a:lnTo>
                  <a:lnTo>
                    <a:pt x="990" y="2228"/>
                  </a:lnTo>
                  <a:lnTo>
                    <a:pt x="886" y="2127"/>
                  </a:lnTo>
                  <a:lnTo>
                    <a:pt x="886" y="2127"/>
                  </a:lnTo>
                  <a:lnTo>
                    <a:pt x="860" y="2101"/>
                  </a:lnTo>
                  <a:lnTo>
                    <a:pt x="834" y="2073"/>
                  </a:lnTo>
                  <a:lnTo>
                    <a:pt x="783" y="2012"/>
                  </a:lnTo>
                  <a:lnTo>
                    <a:pt x="733" y="1951"/>
                  </a:lnTo>
                  <a:lnTo>
                    <a:pt x="686" y="1895"/>
                  </a:lnTo>
                  <a:lnTo>
                    <a:pt x="686" y="1895"/>
                  </a:lnTo>
                  <a:lnTo>
                    <a:pt x="653" y="1853"/>
                  </a:lnTo>
                  <a:lnTo>
                    <a:pt x="616" y="1805"/>
                  </a:lnTo>
                  <a:lnTo>
                    <a:pt x="573" y="1743"/>
                  </a:lnTo>
                  <a:lnTo>
                    <a:pt x="521" y="1670"/>
                  </a:lnTo>
                  <a:lnTo>
                    <a:pt x="467" y="1586"/>
                  </a:lnTo>
                  <a:lnTo>
                    <a:pt x="439" y="1542"/>
                  </a:lnTo>
                  <a:lnTo>
                    <a:pt x="412" y="1496"/>
                  </a:lnTo>
                  <a:lnTo>
                    <a:pt x="385" y="1450"/>
                  </a:lnTo>
                  <a:lnTo>
                    <a:pt x="359" y="1402"/>
                  </a:lnTo>
                  <a:lnTo>
                    <a:pt x="359" y="1402"/>
                  </a:lnTo>
                  <a:lnTo>
                    <a:pt x="327" y="1339"/>
                  </a:lnTo>
                  <a:lnTo>
                    <a:pt x="293" y="1270"/>
                  </a:lnTo>
                  <a:lnTo>
                    <a:pt x="261" y="1202"/>
                  </a:lnTo>
                  <a:lnTo>
                    <a:pt x="232" y="1137"/>
                  </a:lnTo>
                  <a:lnTo>
                    <a:pt x="232" y="1137"/>
                  </a:lnTo>
                  <a:lnTo>
                    <a:pt x="206" y="1072"/>
                  </a:lnTo>
                  <a:lnTo>
                    <a:pt x="181" y="1003"/>
                  </a:lnTo>
                  <a:lnTo>
                    <a:pt x="134" y="867"/>
                  </a:lnTo>
                  <a:lnTo>
                    <a:pt x="134" y="867"/>
                  </a:lnTo>
                  <a:lnTo>
                    <a:pt x="122" y="835"/>
                  </a:lnTo>
                  <a:lnTo>
                    <a:pt x="112" y="802"/>
                  </a:lnTo>
                  <a:lnTo>
                    <a:pt x="93" y="729"/>
                  </a:lnTo>
                  <a:lnTo>
                    <a:pt x="76" y="657"/>
                  </a:lnTo>
                  <a:lnTo>
                    <a:pt x="61" y="590"/>
                  </a:lnTo>
                  <a:lnTo>
                    <a:pt x="61" y="590"/>
                  </a:lnTo>
                  <a:lnTo>
                    <a:pt x="52" y="556"/>
                  </a:lnTo>
                  <a:lnTo>
                    <a:pt x="46" y="520"/>
                  </a:lnTo>
                  <a:lnTo>
                    <a:pt x="32" y="445"/>
                  </a:lnTo>
                  <a:lnTo>
                    <a:pt x="23" y="369"/>
                  </a:lnTo>
                  <a:lnTo>
                    <a:pt x="16" y="299"/>
                  </a:lnTo>
                  <a:lnTo>
                    <a:pt x="16" y="299"/>
                  </a:lnTo>
                  <a:lnTo>
                    <a:pt x="10" y="229"/>
                  </a:lnTo>
                  <a:lnTo>
                    <a:pt x="6" y="15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9"/>
                  </a:lnTo>
                  <a:lnTo>
                    <a:pt x="6" y="17"/>
                  </a:lnTo>
                  <a:lnTo>
                    <a:pt x="11" y="26"/>
                  </a:lnTo>
                  <a:lnTo>
                    <a:pt x="17" y="34"/>
                  </a:lnTo>
                  <a:lnTo>
                    <a:pt x="26" y="41"/>
                  </a:lnTo>
                  <a:lnTo>
                    <a:pt x="35" y="49"/>
                  </a:lnTo>
                  <a:lnTo>
                    <a:pt x="46" y="58"/>
                  </a:lnTo>
                  <a:lnTo>
                    <a:pt x="59" y="66"/>
                  </a:lnTo>
                  <a:lnTo>
                    <a:pt x="90" y="82"/>
                  </a:lnTo>
                  <a:lnTo>
                    <a:pt x="125" y="97"/>
                  </a:lnTo>
                  <a:lnTo>
                    <a:pt x="167" y="113"/>
                  </a:lnTo>
                  <a:lnTo>
                    <a:pt x="215" y="129"/>
                  </a:lnTo>
                  <a:lnTo>
                    <a:pt x="268" y="144"/>
                  </a:lnTo>
                  <a:lnTo>
                    <a:pt x="327" y="160"/>
                  </a:lnTo>
                  <a:lnTo>
                    <a:pt x="392" y="174"/>
                  </a:lnTo>
                  <a:lnTo>
                    <a:pt x="464" y="188"/>
                  </a:lnTo>
                  <a:lnTo>
                    <a:pt x="539" y="203"/>
                  </a:lnTo>
                  <a:lnTo>
                    <a:pt x="621" y="217"/>
                  </a:lnTo>
                  <a:lnTo>
                    <a:pt x="709" y="232"/>
                  </a:lnTo>
                  <a:lnTo>
                    <a:pt x="800" y="245"/>
                  </a:lnTo>
                  <a:lnTo>
                    <a:pt x="898" y="258"/>
                  </a:lnTo>
                  <a:lnTo>
                    <a:pt x="1001" y="270"/>
                  </a:lnTo>
                  <a:lnTo>
                    <a:pt x="1108" y="283"/>
                  </a:lnTo>
                  <a:lnTo>
                    <a:pt x="1220" y="295"/>
                  </a:lnTo>
                  <a:lnTo>
                    <a:pt x="1338" y="307"/>
                  </a:lnTo>
                  <a:lnTo>
                    <a:pt x="1461" y="318"/>
                  </a:lnTo>
                  <a:lnTo>
                    <a:pt x="1588" y="329"/>
                  </a:lnTo>
                  <a:lnTo>
                    <a:pt x="1720" y="339"/>
                  </a:lnTo>
                  <a:lnTo>
                    <a:pt x="1856" y="349"/>
                  </a:lnTo>
                  <a:lnTo>
                    <a:pt x="1997" y="358"/>
                  </a:lnTo>
                  <a:lnTo>
                    <a:pt x="2142" y="368"/>
                  </a:lnTo>
                  <a:lnTo>
                    <a:pt x="2292" y="376"/>
                  </a:lnTo>
                  <a:lnTo>
                    <a:pt x="2446" y="384"/>
                  </a:lnTo>
                  <a:lnTo>
                    <a:pt x="2604" y="392"/>
                  </a:lnTo>
                  <a:lnTo>
                    <a:pt x="2767" y="398"/>
                  </a:lnTo>
                  <a:lnTo>
                    <a:pt x="2934" y="405"/>
                  </a:lnTo>
                  <a:lnTo>
                    <a:pt x="2934" y="405"/>
                  </a:lnTo>
                  <a:lnTo>
                    <a:pt x="3140" y="411"/>
                  </a:lnTo>
                  <a:lnTo>
                    <a:pt x="3346" y="417"/>
                  </a:lnTo>
                  <a:lnTo>
                    <a:pt x="3554" y="422"/>
                  </a:lnTo>
                  <a:lnTo>
                    <a:pt x="3762" y="426"/>
                  </a:lnTo>
                  <a:lnTo>
                    <a:pt x="3762" y="426"/>
                  </a:lnTo>
                  <a:lnTo>
                    <a:pt x="3954" y="428"/>
                  </a:lnTo>
                  <a:lnTo>
                    <a:pt x="4145" y="430"/>
                  </a:lnTo>
                  <a:lnTo>
                    <a:pt x="4337" y="432"/>
                  </a:lnTo>
                  <a:lnTo>
                    <a:pt x="4526" y="432"/>
                  </a:lnTo>
                  <a:lnTo>
                    <a:pt x="4717" y="432"/>
                  </a:lnTo>
                  <a:lnTo>
                    <a:pt x="4905" y="429"/>
                  </a:lnTo>
                  <a:lnTo>
                    <a:pt x="5092" y="428"/>
                  </a:lnTo>
                  <a:lnTo>
                    <a:pt x="5278" y="424"/>
                  </a:lnTo>
                  <a:lnTo>
                    <a:pt x="5278" y="424"/>
                  </a:lnTo>
                  <a:lnTo>
                    <a:pt x="5277" y="576"/>
                  </a:lnTo>
                  <a:lnTo>
                    <a:pt x="5274" y="727"/>
                  </a:lnTo>
                  <a:lnTo>
                    <a:pt x="5269" y="875"/>
                  </a:lnTo>
                  <a:lnTo>
                    <a:pt x="5263" y="1021"/>
                  </a:lnTo>
                  <a:lnTo>
                    <a:pt x="5256" y="1163"/>
                  </a:lnTo>
                  <a:lnTo>
                    <a:pt x="5248" y="1305"/>
                  </a:lnTo>
                  <a:lnTo>
                    <a:pt x="5238" y="1442"/>
                  </a:lnTo>
                  <a:lnTo>
                    <a:pt x="5227" y="1576"/>
                  </a:lnTo>
                  <a:lnTo>
                    <a:pt x="5215" y="1708"/>
                  </a:lnTo>
                  <a:lnTo>
                    <a:pt x="5201" y="1836"/>
                  </a:lnTo>
                  <a:lnTo>
                    <a:pt x="5188" y="1962"/>
                  </a:lnTo>
                  <a:lnTo>
                    <a:pt x="5171" y="2083"/>
                  </a:lnTo>
                  <a:lnTo>
                    <a:pt x="5156" y="2202"/>
                  </a:lnTo>
                  <a:lnTo>
                    <a:pt x="5138" y="2315"/>
                  </a:lnTo>
                  <a:lnTo>
                    <a:pt x="5120" y="2426"/>
                  </a:lnTo>
                  <a:lnTo>
                    <a:pt x="5100" y="2531"/>
                  </a:lnTo>
                  <a:lnTo>
                    <a:pt x="5079" y="2633"/>
                  </a:lnTo>
                  <a:lnTo>
                    <a:pt x="5057" y="2730"/>
                  </a:lnTo>
                  <a:lnTo>
                    <a:pt x="5035" y="2823"/>
                  </a:lnTo>
                  <a:lnTo>
                    <a:pt x="5012" y="2911"/>
                  </a:lnTo>
                  <a:lnTo>
                    <a:pt x="4988" y="2994"/>
                  </a:lnTo>
                  <a:lnTo>
                    <a:pt x="4962" y="3072"/>
                  </a:lnTo>
                  <a:lnTo>
                    <a:pt x="4938" y="3145"/>
                  </a:lnTo>
                  <a:lnTo>
                    <a:pt x="4911" y="3212"/>
                  </a:lnTo>
                  <a:lnTo>
                    <a:pt x="4883" y="3275"/>
                  </a:lnTo>
                  <a:lnTo>
                    <a:pt x="4856" y="3331"/>
                  </a:lnTo>
                  <a:lnTo>
                    <a:pt x="4827" y="3382"/>
                  </a:lnTo>
                  <a:lnTo>
                    <a:pt x="4812" y="3405"/>
                  </a:lnTo>
                  <a:lnTo>
                    <a:pt x="4799" y="3428"/>
                  </a:lnTo>
                  <a:lnTo>
                    <a:pt x="4783" y="3447"/>
                  </a:lnTo>
                  <a:lnTo>
                    <a:pt x="4768" y="3466"/>
                  </a:lnTo>
                  <a:lnTo>
                    <a:pt x="4753" y="3483"/>
                  </a:lnTo>
                  <a:lnTo>
                    <a:pt x="4738" y="3499"/>
                  </a:lnTo>
                  <a:lnTo>
                    <a:pt x="4723" y="3513"/>
                  </a:lnTo>
                  <a:lnTo>
                    <a:pt x="4708" y="3525"/>
                  </a:lnTo>
                  <a:lnTo>
                    <a:pt x="4691" y="3537"/>
                  </a:lnTo>
                  <a:lnTo>
                    <a:pt x="4676" y="3545"/>
                  </a:lnTo>
                  <a:lnTo>
                    <a:pt x="4676" y="3545"/>
                  </a:lnTo>
                  <a:lnTo>
                    <a:pt x="4658" y="3549"/>
                  </a:lnTo>
                  <a:lnTo>
                    <a:pt x="4632" y="3554"/>
                  </a:lnTo>
                  <a:lnTo>
                    <a:pt x="4594" y="3557"/>
                  </a:lnTo>
                  <a:lnTo>
                    <a:pt x="4544" y="3562"/>
                  </a:lnTo>
                  <a:lnTo>
                    <a:pt x="4479" y="3564"/>
                  </a:lnTo>
                  <a:lnTo>
                    <a:pt x="4399" y="3567"/>
                  </a:lnTo>
                  <a:lnTo>
                    <a:pt x="4302" y="3566"/>
                  </a:lnTo>
                  <a:lnTo>
                    <a:pt x="4302" y="356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CBEC0">
                    <a:tint val="66000"/>
                    <a:satMod val="160000"/>
                  </a:srgbClr>
                </a:gs>
                <a:gs pos="50000">
                  <a:srgbClr val="BCBEC0">
                    <a:tint val="44500"/>
                    <a:satMod val="160000"/>
                  </a:srgbClr>
                </a:gs>
                <a:gs pos="100000">
                  <a:srgbClr val="BCBEC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1525532535">
              <a:extLst>
                <a:ext uri="{FF2B5EF4-FFF2-40B4-BE49-F238E27FC236}">
                  <a16:creationId xmlns:a16="http://schemas.microsoft.com/office/drawing/2014/main" id="{80960C3B-0230-BB49-40AE-F4EE24F9363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7" y="764928"/>
              <a:ext cx="721060" cy="148306"/>
            </a:xfrm>
            <a:custGeom>
              <a:avLst/>
              <a:gdLst>
                <a:gd name="T0" fmla="*/ 283 w 5276"/>
                <a:gd name="T1" fmla="*/ 280 h 861"/>
                <a:gd name="T2" fmla="*/ 401 w 5276"/>
                <a:gd name="T3" fmla="*/ 253 h 861"/>
                <a:gd name="T4" fmla="*/ 536 w 5276"/>
                <a:gd name="T5" fmla="*/ 225 h 861"/>
                <a:gd name="T6" fmla="*/ 686 w 5276"/>
                <a:gd name="T7" fmla="*/ 200 h 861"/>
                <a:gd name="T8" fmla="*/ 852 w 5276"/>
                <a:gd name="T9" fmla="*/ 176 h 861"/>
                <a:gd name="T10" fmla="*/ 1034 w 5276"/>
                <a:gd name="T11" fmla="*/ 153 h 861"/>
                <a:gd name="T12" fmla="*/ 1435 w 5276"/>
                <a:gd name="T13" fmla="*/ 111 h 861"/>
                <a:gd name="T14" fmla="*/ 1884 w 5276"/>
                <a:gd name="T15" fmla="*/ 77 h 861"/>
                <a:gd name="T16" fmla="*/ 2375 w 5276"/>
                <a:gd name="T17" fmla="*/ 47 h 861"/>
                <a:gd name="T18" fmla="*/ 2899 w 5276"/>
                <a:gd name="T19" fmla="*/ 23 h 861"/>
                <a:gd name="T20" fmla="*/ 3451 w 5276"/>
                <a:gd name="T21" fmla="*/ 6 h 861"/>
                <a:gd name="T22" fmla="*/ 5276 w 5276"/>
                <a:gd name="T23" fmla="*/ 850 h 861"/>
                <a:gd name="T24" fmla="*/ 5148 w 5276"/>
                <a:gd name="T25" fmla="*/ 855 h 861"/>
                <a:gd name="T26" fmla="*/ 4871 w 5276"/>
                <a:gd name="T27" fmla="*/ 860 h 861"/>
                <a:gd name="T28" fmla="*/ 4571 w 5276"/>
                <a:gd name="T29" fmla="*/ 861 h 861"/>
                <a:gd name="T30" fmla="*/ 4102 w 5276"/>
                <a:gd name="T31" fmla="*/ 858 h 861"/>
                <a:gd name="T32" fmla="*/ 3481 w 5276"/>
                <a:gd name="T33" fmla="*/ 846 h 861"/>
                <a:gd name="T34" fmla="*/ 2932 w 5276"/>
                <a:gd name="T35" fmla="*/ 831 h 861"/>
                <a:gd name="T36" fmla="*/ 2764 w 5276"/>
                <a:gd name="T37" fmla="*/ 825 h 861"/>
                <a:gd name="T38" fmla="*/ 2444 w 5276"/>
                <a:gd name="T39" fmla="*/ 812 h 861"/>
                <a:gd name="T40" fmla="*/ 2140 w 5276"/>
                <a:gd name="T41" fmla="*/ 796 h 861"/>
                <a:gd name="T42" fmla="*/ 1854 w 5276"/>
                <a:gd name="T43" fmla="*/ 778 h 861"/>
                <a:gd name="T44" fmla="*/ 1585 w 5276"/>
                <a:gd name="T45" fmla="*/ 759 h 861"/>
                <a:gd name="T46" fmla="*/ 1336 w 5276"/>
                <a:gd name="T47" fmla="*/ 737 h 861"/>
                <a:gd name="T48" fmla="*/ 1106 w 5276"/>
                <a:gd name="T49" fmla="*/ 713 h 861"/>
                <a:gd name="T50" fmla="*/ 896 w 5276"/>
                <a:gd name="T51" fmla="*/ 687 h 861"/>
                <a:gd name="T52" fmla="*/ 705 w 5276"/>
                <a:gd name="T53" fmla="*/ 660 h 861"/>
                <a:gd name="T54" fmla="*/ 537 w 5276"/>
                <a:gd name="T55" fmla="*/ 632 h 861"/>
                <a:gd name="T56" fmla="*/ 390 w 5276"/>
                <a:gd name="T57" fmla="*/ 602 h 861"/>
                <a:gd name="T58" fmla="*/ 266 w 5276"/>
                <a:gd name="T59" fmla="*/ 571 h 861"/>
                <a:gd name="T60" fmla="*/ 165 w 5276"/>
                <a:gd name="T61" fmla="*/ 540 h 861"/>
                <a:gd name="T62" fmla="*/ 88 w 5276"/>
                <a:gd name="T63" fmla="*/ 508 h 861"/>
                <a:gd name="T64" fmla="*/ 44 w 5276"/>
                <a:gd name="T65" fmla="*/ 484 h 861"/>
                <a:gd name="T66" fmla="*/ 24 w 5276"/>
                <a:gd name="T67" fmla="*/ 467 h 861"/>
                <a:gd name="T68" fmla="*/ 9 w 5276"/>
                <a:gd name="T69" fmla="*/ 452 h 861"/>
                <a:gd name="T70" fmla="*/ 1 w 5276"/>
                <a:gd name="T71" fmla="*/ 435 h 861"/>
                <a:gd name="T72" fmla="*/ 0 w 5276"/>
                <a:gd name="T73" fmla="*/ 426 h 861"/>
                <a:gd name="T74" fmla="*/ 6 w 5276"/>
                <a:gd name="T75" fmla="*/ 408 h 861"/>
                <a:gd name="T76" fmla="*/ 21 w 5276"/>
                <a:gd name="T77" fmla="*/ 390 h 861"/>
                <a:gd name="T78" fmla="*/ 44 w 5276"/>
                <a:gd name="T79" fmla="*/ 371 h 861"/>
                <a:gd name="T80" fmla="*/ 74 w 5276"/>
                <a:gd name="T81" fmla="*/ 353 h 861"/>
                <a:gd name="T82" fmla="*/ 113 w 5276"/>
                <a:gd name="T83" fmla="*/ 334 h 861"/>
                <a:gd name="T84" fmla="*/ 162 w 5276"/>
                <a:gd name="T85" fmla="*/ 316 h 861"/>
                <a:gd name="T86" fmla="*/ 283 w 5276"/>
                <a:gd name="T87" fmla="*/ 28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76" h="861">
                  <a:moveTo>
                    <a:pt x="283" y="280"/>
                  </a:moveTo>
                  <a:lnTo>
                    <a:pt x="283" y="280"/>
                  </a:lnTo>
                  <a:lnTo>
                    <a:pt x="339" y="266"/>
                  </a:lnTo>
                  <a:lnTo>
                    <a:pt x="401" y="253"/>
                  </a:lnTo>
                  <a:lnTo>
                    <a:pt x="466" y="238"/>
                  </a:lnTo>
                  <a:lnTo>
                    <a:pt x="536" y="225"/>
                  </a:lnTo>
                  <a:lnTo>
                    <a:pt x="608" y="213"/>
                  </a:lnTo>
                  <a:lnTo>
                    <a:pt x="686" y="200"/>
                  </a:lnTo>
                  <a:lnTo>
                    <a:pt x="767" y="188"/>
                  </a:lnTo>
                  <a:lnTo>
                    <a:pt x="852" y="176"/>
                  </a:lnTo>
                  <a:lnTo>
                    <a:pt x="941" y="164"/>
                  </a:lnTo>
                  <a:lnTo>
                    <a:pt x="1034" y="153"/>
                  </a:lnTo>
                  <a:lnTo>
                    <a:pt x="1227" y="132"/>
                  </a:lnTo>
                  <a:lnTo>
                    <a:pt x="1435" y="111"/>
                  </a:lnTo>
                  <a:lnTo>
                    <a:pt x="1654" y="93"/>
                  </a:lnTo>
                  <a:lnTo>
                    <a:pt x="1884" y="77"/>
                  </a:lnTo>
                  <a:lnTo>
                    <a:pt x="2125" y="61"/>
                  </a:lnTo>
                  <a:lnTo>
                    <a:pt x="2375" y="47"/>
                  </a:lnTo>
                  <a:lnTo>
                    <a:pt x="2634" y="34"/>
                  </a:lnTo>
                  <a:lnTo>
                    <a:pt x="2899" y="23"/>
                  </a:lnTo>
                  <a:lnTo>
                    <a:pt x="3172" y="13"/>
                  </a:lnTo>
                  <a:lnTo>
                    <a:pt x="3451" y="6"/>
                  </a:lnTo>
                  <a:lnTo>
                    <a:pt x="3734" y="0"/>
                  </a:lnTo>
                  <a:lnTo>
                    <a:pt x="5276" y="850"/>
                  </a:lnTo>
                  <a:lnTo>
                    <a:pt x="5276" y="850"/>
                  </a:lnTo>
                  <a:lnTo>
                    <a:pt x="5148" y="855"/>
                  </a:lnTo>
                  <a:lnTo>
                    <a:pt x="5013" y="859"/>
                  </a:lnTo>
                  <a:lnTo>
                    <a:pt x="4871" y="860"/>
                  </a:lnTo>
                  <a:lnTo>
                    <a:pt x="4722" y="861"/>
                  </a:lnTo>
                  <a:lnTo>
                    <a:pt x="4571" y="861"/>
                  </a:lnTo>
                  <a:lnTo>
                    <a:pt x="4417" y="861"/>
                  </a:lnTo>
                  <a:lnTo>
                    <a:pt x="4102" y="858"/>
                  </a:lnTo>
                  <a:lnTo>
                    <a:pt x="3787" y="853"/>
                  </a:lnTo>
                  <a:lnTo>
                    <a:pt x="3481" y="846"/>
                  </a:lnTo>
                  <a:lnTo>
                    <a:pt x="3194" y="838"/>
                  </a:lnTo>
                  <a:lnTo>
                    <a:pt x="2932" y="831"/>
                  </a:lnTo>
                  <a:lnTo>
                    <a:pt x="2932" y="831"/>
                  </a:lnTo>
                  <a:lnTo>
                    <a:pt x="2764" y="825"/>
                  </a:lnTo>
                  <a:lnTo>
                    <a:pt x="2602" y="819"/>
                  </a:lnTo>
                  <a:lnTo>
                    <a:pt x="2444" y="812"/>
                  </a:lnTo>
                  <a:lnTo>
                    <a:pt x="2290" y="805"/>
                  </a:lnTo>
                  <a:lnTo>
                    <a:pt x="2140" y="796"/>
                  </a:lnTo>
                  <a:lnTo>
                    <a:pt x="1995" y="788"/>
                  </a:lnTo>
                  <a:lnTo>
                    <a:pt x="1854" y="778"/>
                  </a:lnTo>
                  <a:lnTo>
                    <a:pt x="1716" y="769"/>
                  </a:lnTo>
                  <a:lnTo>
                    <a:pt x="1585" y="759"/>
                  </a:lnTo>
                  <a:lnTo>
                    <a:pt x="1458" y="749"/>
                  </a:lnTo>
                  <a:lnTo>
                    <a:pt x="1336" y="737"/>
                  </a:lnTo>
                  <a:lnTo>
                    <a:pt x="1218" y="725"/>
                  </a:lnTo>
                  <a:lnTo>
                    <a:pt x="1106" y="713"/>
                  </a:lnTo>
                  <a:lnTo>
                    <a:pt x="997" y="701"/>
                  </a:lnTo>
                  <a:lnTo>
                    <a:pt x="896" y="687"/>
                  </a:lnTo>
                  <a:lnTo>
                    <a:pt x="798" y="674"/>
                  </a:lnTo>
                  <a:lnTo>
                    <a:pt x="705" y="660"/>
                  </a:lnTo>
                  <a:lnTo>
                    <a:pt x="619" y="647"/>
                  </a:lnTo>
                  <a:lnTo>
                    <a:pt x="537" y="632"/>
                  </a:lnTo>
                  <a:lnTo>
                    <a:pt x="462" y="617"/>
                  </a:lnTo>
                  <a:lnTo>
                    <a:pt x="390" y="602"/>
                  </a:lnTo>
                  <a:lnTo>
                    <a:pt x="325" y="587"/>
                  </a:lnTo>
                  <a:lnTo>
                    <a:pt x="266" y="571"/>
                  </a:lnTo>
                  <a:lnTo>
                    <a:pt x="213" y="556"/>
                  </a:lnTo>
                  <a:lnTo>
                    <a:pt x="165" y="540"/>
                  </a:lnTo>
                  <a:lnTo>
                    <a:pt x="123" y="525"/>
                  </a:lnTo>
                  <a:lnTo>
                    <a:pt x="88" y="508"/>
                  </a:lnTo>
                  <a:lnTo>
                    <a:pt x="57" y="492"/>
                  </a:lnTo>
                  <a:lnTo>
                    <a:pt x="44" y="484"/>
                  </a:lnTo>
                  <a:lnTo>
                    <a:pt x="33" y="475"/>
                  </a:lnTo>
                  <a:lnTo>
                    <a:pt x="24" y="467"/>
                  </a:lnTo>
                  <a:lnTo>
                    <a:pt x="15" y="460"/>
                  </a:lnTo>
                  <a:lnTo>
                    <a:pt x="9" y="452"/>
                  </a:lnTo>
                  <a:lnTo>
                    <a:pt x="4" y="443"/>
                  </a:lnTo>
                  <a:lnTo>
                    <a:pt x="1" y="435"/>
                  </a:lnTo>
                  <a:lnTo>
                    <a:pt x="0" y="426"/>
                  </a:lnTo>
                  <a:lnTo>
                    <a:pt x="0" y="426"/>
                  </a:lnTo>
                  <a:lnTo>
                    <a:pt x="1" y="418"/>
                  </a:lnTo>
                  <a:lnTo>
                    <a:pt x="6" y="408"/>
                  </a:lnTo>
                  <a:lnTo>
                    <a:pt x="12" y="399"/>
                  </a:lnTo>
                  <a:lnTo>
                    <a:pt x="21" y="390"/>
                  </a:lnTo>
                  <a:lnTo>
                    <a:pt x="32" y="381"/>
                  </a:lnTo>
                  <a:lnTo>
                    <a:pt x="44" y="371"/>
                  </a:lnTo>
                  <a:lnTo>
                    <a:pt x="57" y="363"/>
                  </a:lnTo>
                  <a:lnTo>
                    <a:pt x="74" y="353"/>
                  </a:lnTo>
                  <a:lnTo>
                    <a:pt x="94" y="344"/>
                  </a:lnTo>
                  <a:lnTo>
                    <a:pt x="113" y="334"/>
                  </a:lnTo>
                  <a:lnTo>
                    <a:pt x="136" y="326"/>
                  </a:lnTo>
                  <a:lnTo>
                    <a:pt x="162" y="316"/>
                  </a:lnTo>
                  <a:lnTo>
                    <a:pt x="218" y="298"/>
                  </a:lnTo>
                  <a:lnTo>
                    <a:pt x="283" y="280"/>
                  </a:lnTo>
                  <a:lnTo>
                    <a:pt x="283" y="28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A7A9AC">
                        <a:shade val="30000"/>
                        <a:satMod val="115000"/>
                      </a:srgbClr>
                    </a:gs>
                    <a:gs pos="50000">
                      <a:srgbClr val="A7A9AC">
                        <a:shade val="67500"/>
                        <a:satMod val="115000"/>
                      </a:srgbClr>
                    </a:gs>
                    <a:gs pos="100000">
                      <a:srgbClr val="A7A9A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algn="ctr" rtl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blipFill>
                  <a:blip r:embed="rId4"/>
                  <a:stretch>
                    <a:fillRect r="-211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Freeform 1525532537">
              <a:extLst>
                <a:ext uri="{FF2B5EF4-FFF2-40B4-BE49-F238E27FC236}">
                  <a16:creationId xmlns:a16="http://schemas.microsoft.com/office/drawing/2014/main" id="{9499A49A-BBAC-8C6E-3E92-F822696E6D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25532538">
              <a:extLst>
                <a:ext uri="{FF2B5EF4-FFF2-40B4-BE49-F238E27FC236}">
                  <a16:creationId xmlns:a16="http://schemas.microsoft.com/office/drawing/2014/main" id="{478704E7-B522-27A3-E841-624D020BAB2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25532539">
              <a:extLst>
                <a:ext uri="{FF2B5EF4-FFF2-40B4-BE49-F238E27FC236}">
                  <a16:creationId xmlns:a16="http://schemas.microsoft.com/office/drawing/2014/main" id="{103E92B3-FC66-F642-7647-8185EFC7758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  <a:gd name="T116" fmla="*/ 2934 w 5280"/>
                <a:gd name="T117" fmla="*/ 3985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  <a:lnTo>
                    <a:pt x="2934" y="3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E1E2D">
                    <a:shade val="30000"/>
                    <a:satMod val="115000"/>
                  </a:srgbClr>
                </a:gs>
                <a:gs pos="50000">
                  <a:srgbClr val="BE1E2D">
                    <a:shade val="67500"/>
                    <a:satMod val="115000"/>
                  </a:srgbClr>
                </a:gs>
                <a:gs pos="100000">
                  <a:srgbClr val="BE1E2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25532540">
              <a:extLst>
                <a:ext uri="{FF2B5EF4-FFF2-40B4-BE49-F238E27FC236}">
                  <a16:creationId xmlns:a16="http://schemas.microsoft.com/office/drawing/2014/main" id="{355A76BB-E2D7-2016-CA37-26F15BD0628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Text Box 11296">
            <a:extLst>
              <a:ext uri="{FF2B5EF4-FFF2-40B4-BE49-F238E27FC236}">
                <a16:creationId xmlns:a16="http://schemas.microsoft.com/office/drawing/2014/main" id="{8F04EC5A-0D13-5C34-ADDD-212970C43659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3082" y="1856446"/>
            <a:ext cx="2542540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A) Changeable interest rate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592941" y="443877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007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231685" y="995355"/>
            <a:ext cx="9286322" cy="5356315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1-4-2:</a:t>
            </a:r>
          </a:p>
          <a:p>
            <a:pPr marL="266700" rtl="1"/>
            <a:endParaRPr lang="en-US" sz="1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387350" indent="-228600" algn="justLow" rtl="0"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Noora invested BD4000 at Al- Ahli bank at interest rate of 9% annually and after 3 years she deposited BD3000 to her account at 4% every 4 months. Find the future value</a:t>
            </a:r>
            <a:r>
              <a:rPr lang="en-US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the compound interest at the end of 8 years from the first deposit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387350" indent="-228600" algn="justLow" rtl="0"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941705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indent="-114300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228600" algn="r"/>
              </a:tabLst>
            </a:pPr>
            <a:endParaRPr lang="en-US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28600" marR="0" indent="-114300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228600" algn="r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CI =   1180   +        6551.362</a:t>
            </a:r>
            <a:r>
              <a:rPr lang="en-US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en-US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BD7731.362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46012" y="73898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518007" y="189146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539816" y="283541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539816" y="3660773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518007" y="536877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1F4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538767" y="323401"/>
            <a:ext cx="2699570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EVALUATION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D78D7-EE5C-D2AA-2672-D6D87BFC456D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5CA4D5-9FF0-D341-33EA-F1017DA63585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D22E9F8-AEE2-A6AA-3033-4170304CD1BB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BCBCF4D-804C-8F5A-BB22-800F881AFB3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EF9E61C-9AE6-3F4D-5831-2CAA7A098DC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0" name="Text Box 11296">
            <a:extLst>
              <a:ext uri="{FF2B5EF4-FFF2-40B4-BE49-F238E27FC236}">
                <a16:creationId xmlns:a16="http://schemas.microsoft.com/office/drawing/2014/main" id="{8F04EC5A-0D13-5C34-ADDD-212970C43659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46012" y="1140033"/>
            <a:ext cx="2542540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A) Changeable interest rate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031216A-36AD-BFE3-4855-3D0CAA2C58A6}"/>
              </a:ext>
            </a:extLst>
          </p:cNvPr>
          <p:cNvGrpSpPr>
            <a:grpSpLocks/>
          </p:cNvGrpSpPr>
          <p:nvPr/>
        </p:nvGrpSpPr>
        <p:grpSpPr bwMode="auto">
          <a:xfrm>
            <a:off x="464735" y="3160239"/>
            <a:ext cx="8657493" cy="2557820"/>
            <a:chOff x="516" y="9901"/>
            <a:chExt cx="9924" cy="3402"/>
          </a:xfrm>
        </p:grpSpPr>
        <p:sp>
          <p:nvSpPr>
            <p:cNvPr id="25" name="AutoShape 6">
              <a:extLst>
                <a:ext uri="{FF2B5EF4-FFF2-40B4-BE49-F238E27FC236}">
                  <a16:creationId xmlns:a16="http://schemas.microsoft.com/office/drawing/2014/main" id="{66E307B6-F90A-3D63-9242-0F377A5ADB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V="1">
              <a:off x="711" y="9718"/>
              <a:ext cx="3389" cy="3780"/>
            </a:xfrm>
            <a:prstGeom prst="flowChartOffpageConnector">
              <a:avLst/>
            </a:prstGeom>
            <a:gradFill rotWithShape="1">
              <a:gsLst>
                <a:gs pos="0">
                  <a:srgbClr val="3366FF">
                    <a:alpha val="1600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u="sng" dirty="0">
                  <a:solidFill>
                    <a:srgbClr val="008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CA for the first 3 years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008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228600" marR="0" indent="-114300" algn="justLow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tabLst>
                  <a:tab pos="228600" algn="r"/>
                </a:tabLst>
              </a:pPr>
              <a:r>
                <a:rPr lang="en-US" sz="14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FV1 =  PV1</a:t>
              </a:r>
              <a:r>
                <a:rPr lang="ar-BH" sz="14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×  </a:t>
              </a:r>
              <a:r>
                <a:rPr lang="en-US" sz="14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(1+ </a:t>
              </a:r>
              <a:r>
                <a:rPr lang="en-US" sz="1400" b="1" dirty="0" err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en-US" sz="14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)</a:t>
              </a:r>
              <a:r>
                <a:rPr lang="en-US" sz="1400" b="1" baseline="300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= 4000 </a:t>
              </a:r>
              <a:r>
                <a:rPr lang="ar-BH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× </a:t>
              </a:r>
              <a:r>
                <a:rPr lang="en-US" sz="14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(1+ 9%)</a:t>
              </a:r>
              <a:r>
                <a:rPr lang="en-US" sz="1400" b="1" baseline="300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3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= 4000 </a:t>
              </a:r>
              <a:r>
                <a:rPr lang="ar-BH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×</a:t>
              </a:r>
              <a:r>
                <a:rPr lang="en-US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1.2950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= BD 5180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8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CI1 = 5180 - 4000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8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= BD</a:t>
              </a:r>
              <a:r>
                <a:rPr lang="en-US" sz="1400" b="1" dirty="0">
                  <a:solidFill>
                    <a:srgbClr val="8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1180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AutoShape 7">
              <a:extLst>
                <a:ext uri="{FF2B5EF4-FFF2-40B4-BE49-F238E27FC236}">
                  <a16:creationId xmlns:a16="http://schemas.microsoft.com/office/drawing/2014/main" id="{B8C84F0D-C5D3-6266-53F8-186626FD0D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20" y="10702"/>
              <a:ext cx="3401" cy="1800"/>
            </a:xfrm>
            <a:prstGeom prst="flowChartProcess">
              <a:avLst/>
            </a:prstGeom>
            <a:solidFill>
              <a:srgbClr val="70AD47">
                <a:alpha val="11000"/>
              </a:srgbClr>
            </a:solidFill>
            <a:ln w="38100" algn="ctr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75623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 u="none" strike="noStrike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u="none" strike="noStrike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u="sng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The balance after withdrawal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5180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+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2F549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3,000 </a:t>
              </a:r>
              <a:r>
                <a:rPr lang="en-US" sz="1400" b="1" u="sng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= </a:t>
              </a:r>
              <a:r>
                <a:rPr lang="en-US" sz="14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BD8180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AutoShape 8">
              <a:extLst>
                <a:ext uri="{FF2B5EF4-FFF2-40B4-BE49-F238E27FC236}">
                  <a16:creationId xmlns:a16="http://schemas.microsoft.com/office/drawing/2014/main" id="{E2450848-1FF5-18CE-D2B9-B6E26DA909E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6573" y="9435"/>
              <a:ext cx="3400" cy="4335"/>
            </a:xfrm>
            <a:prstGeom prst="flowChartOffpageConnector">
              <a:avLst/>
            </a:prstGeom>
            <a:gradFill rotWithShape="1">
              <a:gsLst>
                <a:gs pos="0">
                  <a:srgbClr val="3366FF">
                    <a:alpha val="1400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l" rtl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 u="sng" dirty="0">
                  <a:solidFill>
                    <a:srgbClr val="008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CA for the rest 7 years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I = 4%          n= 5 × 3 = 15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228600" marR="0" indent="-114300" algn="justLow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tabLst>
                  <a:tab pos="228600" algn="r"/>
                </a:tabLst>
              </a:pPr>
              <a:r>
                <a:rPr lang="en-US" sz="14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FV2 =  PV2</a:t>
              </a:r>
              <a:r>
                <a:rPr lang="ar-BH" sz="14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×     </a:t>
              </a:r>
              <a:r>
                <a:rPr lang="en-US" sz="14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(1+ </a:t>
              </a:r>
              <a:r>
                <a:rPr lang="en-US" sz="1400" b="1" dirty="0" err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en-US" sz="14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)</a:t>
              </a:r>
              <a:r>
                <a:rPr lang="en-US" sz="1400" b="1" baseline="300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= 8180 </a:t>
              </a:r>
              <a:r>
                <a:rPr lang="ar-BH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× </a:t>
              </a:r>
              <a:r>
                <a:rPr lang="en-US" sz="1400" b="1" dirty="0">
                  <a:solidFill>
                    <a:srgbClr val="53813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(1+ 4%)</a:t>
              </a:r>
              <a:r>
                <a:rPr lang="en-US" sz="1400" b="1" baseline="30000" dirty="0">
                  <a:solidFill>
                    <a:srgbClr val="538135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15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= 8180 </a:t>
              </a:r>
              <a:r>
                <a:rPr lang="ar-BH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×</a:t>
              </a:r>
              <a:r>
                <a:rPr lang="en-US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1.8009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= BD 14731.362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</a:t>
              </a:r>
              <a:r>
                <a:rPr lang="en-US" sz="1400" b="1" dirty="0">
                  <a:solidFill>
                    <a:srgbClr val="8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CI2 = 14731.362 – 8180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l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8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= BD6551.362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9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539816" y="4525781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658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amond 12">
            <a:extLst>
              <a:ext uri="{FF2B5EF4-FFF2-40B4-BE49-F238E27FC236}">
                <a16:creationId xmlns:a16="http://schemas.microsoft.com/office/drawing/2014/main" id="{BDD17388-A0DF-412C-A2B4-570FBBC5ACF4}"/>
              </a:ext>
            </a:extLst>
          </p:cNvPr>
          <p:cNvSpPr/>
          <p:nvPr/>
        </p:nvSpPr>
        <p:spPr>
          <a:xfrm>
            <a:off x="6330171" y="3521887"/>
            <a:ext cx="2547047" cy="2534492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Diamond 9">
            <a:extLst>
              <a:ext uri="{FF2B5EF4-FFF2-40B4-BE49-F238E27FC236}">
                <a16:creationId xmlns:a16="http://schemas.microsoft.com/office/drawing/2014/main" id="{F4F03380-86CB-4C66-875E-8AA503C599BC}"/>
              </a:ext>
            </a:extLst>
          </p:cNvPr>
          <p:cNvSpPr/>
          <p:nvPr/>
        </p:nvSpPr>
        <p:spPr>
          <a:xfrm>
            <a:off x="5846853" y="1021330"/>
            <a:ext cx="2547047" cy="2534492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ADDD23E7-9E9B-4511-8EBE-57ACE20E5DDA}"/>
              </a:ext>
            </a:extLst>
          </p:cNvPr>
          <p:cNvSpPr/>
          <p:nvPr/>
        </p:nvSpPr>
        <p:spPr>
          <a:xfrm>
            <a:off x="2816488" y="2060119"/>
            <a:ext cx="2547047" cy="2534492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Diamond 11">
            <a:extLst>
              <a:ext uri="{FF2B5EF4-FFF2-40B4-BE49-F238E27FC236}">
                <a16:creationId xmlns:a16="http://schemas.microsoft.com/office/drawing/2014/main" id="{87DFBFF2-F813-4502-94B7-DD609DA6F5CE}"/>
              </a:ext>
            </a:extLst>
          </p:cNvPr>
          <p:cNvSpPr/>
          <p:nvPr/>
        </p:nvSpPr>
        <p:spPr>
          <a:xfrm>
            <a:off x="5741231" y="131108"/>
            <a:ext cx="684000" cy="684000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CFA413BD-DC4E-4AB9-971A-4238138F2EBA}"/>
              </a:ext>
            </a:extLst>
          </p:cNvPr>
          <p:cNvSpPr/>
          <p:nvPr/>
        </p:nvSpPr>
        <p:spPr>
          <a:xfrm>
            <a:off x="3136764" y="394895"/>
            <a:ext cx="5893994" cy="5864941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6476A3AB-C9BB-4585-8E4F-1EB85D77CD2A}"/>
              </a:ext>
            </a:extLst>
          </p:cNvPr>
          <p:cNvSpPr/>
          <p:nvPr/>
        </p:nvSpPr>
        <p:spPr>
          <a:xfrm>
            <a:off x="3473034" y="696461"/>
            <a:ext cx="5220395" cy="5194662"/>
          </a:xfrm>
          <a:prstGeom prst="diamond">
            <a:avLst/>
          </a:prstGeom>
          <a:solidFill>
            <a:schemeClr val="bg1"/>
          </a:solidFill>
          <a:ln w="7620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1375641-91DF-4F61-8B2A-234662AF2201}"/>
              </a:ext>
            </a:extLst>
          </p:cNvPr>
          <p:cNvGrpSpPr/>
          <p:nvPr/>
        </p:nvGrpSpPr>
        <p:grpSpPr>
          <a:xfrm>
            <a:off x="5140851" y="995486"/>
            <a:ext cx="1818511" cy="942048"/>
            <a:chOff x="5140851" y="893888"/>
            <a:chExt cx="1818511" cy="942048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3BEFCC4-CA99-4B3D-AAA0-0F0D9FFD6122}"/>
                </a:ext>
              </a:extLst>
            </p:cNvPr>
            <p:cNvCxnSpPr/>
            <p:nvPr/>
          </p:nvCxnSpPr>
          <p:spPr>
            <a:xfrm flipH="1">
              <a:off x="5140851" y="945807"/>
              <a:ext cx="890129" cy="890129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BAE017C-45AC-4E5A-A909-D1A9D66A6A8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69233" y="893888"/>
              <a:ext cx="890129" cy="890129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12DF14E-CC8E-4D1D-9C1F-D1ADFFB24A83}"/>
              </a:ext>
            </a:extLst>
          </p:cNvPr>
          <p:cNvGrpSpPr/>
          <p:nvPr/>
        </p:nvGrpSpPr>
        <p:grpSpPr>
          <a:xfrm flipV="1">
            <a:off x="5140851" y="4691354"/>
            <a:ext cx="1818511" cy="942048"/>
            <a:chOff x="5140851" y="893888"/>
            <a:chExt cx="1818511" cy="94204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0371ED2-1A6F-4B25-877C-C7F7F0AFEE7D}"/>
                </a:ext>
              </a:extLst>
            </p:cNvPr>
            <p:cNvCxnSpPr/>
            <p:nvPr/>
          </p:nvCxnSpPr>
          <p:spPr>
            <a:xfrm flipH="1">
              <a:off x="5140851" y="945807"/>
              <a:ext cx="890129" cy="890129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DC0024C-2434-4AC8-9949-00B701AED96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69233" y="893888"/>
              <a:ext cx="890129" cy="890129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Google Shape;503;p34"/>
          <p:cNvSpPr txBox="1">
            <a:spLocks/>
          </p:cNvSpPr>
          <p:nvPr/>
        </p:nvSpPr>
        <p:spPr>
          <a:xfrm>
            <a:off x="2688047" y="2600635"/>
            <a:ext cx="6762371" cy="172200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  <a:defRPr/>
            </a:pPr>
            <a:r>
              <a:rPr lang="en-US" sz="4000" dirty="0">
                <a:solidFill>
                  <a:srgbClr val="3C60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PT Bold Heading" panose="02010400000000000000" pitchFamily="2" charset="-78"/>
              </a:rPr>
              <a:t>END OF LESSON</a:t>
            </a:r>
            <a:endParaRPr lang="ar-BH" sz="4000" dirty="0">
              <a:solidFill>
                <a:srgbClr val="3C60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PT Bold Heading" panose="02010400000000000000" pitchFamily="2" charset="-78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en-US" sz="4000" dirty="0">
                <a:solidFill>
                  <a:srgbClr val="3C60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PT Bold Heading" panose="02010400000000000000" pitchFamily="2" charset="-78"/>
              </a:rPr>
              <a:t>Thanks</a:t>
            </a:r>
            <a:endParaRPr lang="ar-BH" sz="4000" dirty="0">
              <a:solidFill>
                <a:srgbClr val="3C60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PT Bold Heading" panose="02010400000000000000" pitchFamily="2" charset="-78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9D65CD7-A6B9-A3BC-F062-C35B487F8EC0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7906076-642E-DF8F-18CA-CF88B76E7E78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3C85865-05A6-4A8B-E7BF-B84829F8E8EC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D42D29C2-EF99-6BC1-2EE8-07CA425DC936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C24D362-DE3E-2A92-958D-1E85CCF0C8AC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2023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9242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>
        <p15:prstTrans prst="origami"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96387" y="1716487"/>
            <a:ext cx="10052651" cy="4447075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algn="r" rtl="1"/>
            <a:endParaRPr lang="ar-SA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this unit, our students will learn:</a:t>
            </a: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000" dirty="0">
                <a:solidFill>
                  <a:schemeClr val="tx1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difference between nominal and partial interest rates.</a:t>
            </a:r>
            <a:endParaRPr lang="en-US" sz="2000" dirty="0">
              <a:solidFill>
                <a:schemeClr val="tx1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000" dirty="0">
                <a:solidFill>
                  <a:schemeClr val="tx1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calculation of CI in more than once a year situation.</a:t>
            </a:r>
            <a:endParaRPr lang="en-US" sz="2000" dirty="0">
              <a:solidFill>
                <a:schemeClr val="tx1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000" dirty="0">
                <a:solidFill>
                  <a:schemeClr val="tx1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calculation of compound interest for changeable interest rate</a:t>
            </a:r>
            <a:r>
              <a:rPr lang="en-US" sz="2000" dirty="0">
                <a:solidFill>
                  <a:srgbClr val="FFFFFF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algn="r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293225" y="531453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10149037" y="2189174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10149037" y="314095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10149037" y="397424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10149037" y="546766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9389EC1-9A9F-6557-CAE4-6F4BF3654BDA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02AF472-30F5-4B87-8E68-52F177A24201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2023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7DA20D5-B771-C839-7343-76EE20AA689B}"/>
              </a:ext>
            </a:extLst>
          </p:cNvPr>
          <p:cNvGrpSpPr/>
          <p:nvPr/>
        </p:nvGrpSpPr>
        <p:grpSpPr>
          <a:xfrm>
            <a:off x="1521443" y="593322"/>
            <a:ext cx="5731388" cy="797718"/>
            <a:chOff x="0" y="1065358"/>
            <a:chExt cx="8153400" cy="1080000"/>
          </a:xfrm>
          <a:solidFill>
            <a:schemeClr val="accent1">
              <a:lumMod val="50000"/>
            </a:schemeClr>
          </a:solidFill>
        </p:grpSpPr>
        <p:sp>
          <p:nvSpPr>
            <p:cNvPr id="7" name="مستطيل مستدير الزوايا 13">
              <a:extLst>
                <a:ext uri="{FF2B5EF4-FFF2-40B4-BE49-F238E27FC236}">
                  <a16:creationId xmlns:a16="http://schemas.microsoft.com/office/drawing/2014/main" id="{A38400FD-02D1-4C38-5589-928AE640C3F6}"/>
                </a:ext>
              </a:extLst>
            </p:cNvPr>
            <p:cNvSpPr/>
            <p:nvPr/>
          </p:nvSpPr>
          <p:spPr>
            <a:xfrm>
              <a:off x="0" y="1065358"/>
              <a:ext cx="8153400" cy="1080000"/>
            </a:xfrm>
            <a:prstGeom prst="roundRect">
              <a:avLst>
                <a:gd name="adj" fmla="val 10356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19808989-D401-6146-6A35-83CB6B3633D5}"/>
                </a:ext>
              </a:extLst>
            </p:cNvPr>
            <p:cNvSpPr/>
            <p:nvPr/>
          </p:nvSpPr>
          <p:spPr>
            <a:xfrm>
              <a:off x="1173790" y="1243827"/>
              <a:ext cx="5805820" cy="70788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en-US" sz="4000" b="1" dirty="0">
                  <a:ln w="9525">
                    <a:noFill/>
                    <a:prstDash val="solid"/>
                  </a:ln>
                  <a:solidFill>
                    <a:srgbClr val="FFFF00"/>
                  </a:solidFill>
                  <a:latin typeface="Arial Black" panose="020B0A04020102020204" pitchFamily="34" charset="0"/>
                  <a:cs typeface="PT Bold Heading" panose="02010400000000000000" pitchFamily="2" charset="-78"/>
                </a:rPr>
                <a:t>Learning Objectives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2AA0865C-B79E-9EC2-D4B6-707C6E33AD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838" y="4330315"/>
            <a:ext cx="4015632" cy="1362075"/>
          </a:xfrm>
          <a:prstGeom prst="rect">
            <a:avLst/>
          </a:prstGeom>
        </p:spPr>
      </p:pic>
      <p:sp>
        <p:nvSpPr>
          <p:cNvPr id="4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E0D3078A-0863-9FC3-F5F4-04430A8D8AF2}"/>
              </a:ext>
            </a:extLst>
          </p:cNvPr>
          <p:cNvSpPr/>
          <p:nvPr/>
        </p:nvSpPr>
        <p:spPr>
          <a:xfrm>
            <a:off x="10149037" y="4728945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50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39686" y="1519764"/>
            <a:ext cx="9783220" cy="4666193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0" marR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1571625" algn="l"/>
              </a:tabLst>
            </a:pP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Explain the benefit of the following table.</a:t>
            </a:r>
          </a:p>
          <a:p>
            <a:pPr marL="0" marR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1571625" algn="l"/>
              </a:tabLst>
            </a:pP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1" y="195146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1F4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38921" y="2796623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38921" y="3679235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38921" y="528958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1BD7FE-F36D-9C46-D0BA-135DB7A220B3}"/>
              </a:ext>
            </a:extLst>
          </p:cNvPr>
          <p:cNvGrpSpPr/>
          <p:nvPr/>
        </p:nvGrpSpPr>
        <p:grpSpPr>
          <a:xfrm>
            <a:off x="1248409" y="541239"/>
            <a:ext cx="5731388" cy="797718"/>
            <a:chOff x="0" y="1065358"/>
            <a:chExt cx="8153400" cy="1080000"/>
          </a:xfrm>
          <a:solidFill>
            <a:schemeClr val="accent1">
              <a:lumMod val="50000"/>
            </a:schemeClr>
          </a:solidFill>
        </p:grpSpPr>
        <p:sp>
          <p:nvSpPr>
            <p:cNvPr id="7" name="مستطيل مستدير الزوايا 13">
              <a:extLst>
                <a:ext uri="{FF2B5EF4-FFF2-40B4-BE49-F238E27FC236}">
                  <a16:creationId xmlns:a16="http://schemas.microsoft.com/office/drawing/2014/main" id="{1E9DCA5E-249E-7E44-32EC-76189D424B67}"/>
                </a:ext>
              </a:extLst>
            </p:cNvPr>
            <p:cNvSpPr/>
            <p:nvPr/>
          </p:nvSpPr>
          <p:spPr>
            <a:xfrm>
              <a:off x="0" y="1065358"/>
              <a:ext cx="8153400" cy="1080000"/>
            </a:xfrm>
            <a:prstGeom prst="roundRect">
              <a:avLst>
                <a:gd name="adj" fmla="val 10356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604B2B2F-9411-AA9E-A604-4EBD15F18989}"/>
                </a:ext>
              </a:extLst>
            </p:cNvPr>
            <p:cNvSpPr/>
            <p:nvPr/>
          </p:nvSpPr>
          <p:spPr>
            <a:xfrm>
              <a:off x="837291" y="1243827"/>
              <a:ext cx="6478833" cy="708368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>
                  <a:ln w="9525">
                    <a:noFill/>
                    <a:prstDash val="solid"/>
                  </a:ln>
                  <a:solidFill>
                    <a:srgbClr val="FFFF00"/>
                  </a:solidFill>
                  <a:latin typeface="Arial Black" panose="020B0A04020102020204" pitchFamily="34" charset="0"/>
                  <a:cs typeface="PT Bold Heading" panose="02010400000000000000" pitchFamily="2" charset="-78"/>
                </a:rPr>
                <a:t>INATIATION ACTIVITY</a:t>
              </a:r>
            </a:p>
          </p:txBody>
        </p:sp>
      </p:grpSp>
      <p:sp>
        <p:nvSpPr>
          <p:cNvPr id="3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9FF17DDE-1BE0-1AB9-848F-CC26AD7D9EDE}"/>
              </a:ext>
            </a:extLst>
          </p:cNvPr>
          <p:cNvSpPr/>
          <p:nvPr/>
        </p:nvSpPr>
        <p:spPr>
          <a:xfrm>
            <a:off x="9838921" y="451684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70D742C-B9C7-0EF6-8963-90FD79146D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51" y="2188444"/>
            <a:ext cx="8103444" cy="394208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F8CD83BD-3510-A5C1-D3A3-0713FB6EE727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82BA3C1-2590-58F6-2FE7-529931165643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54B28B2-433E-A32A-A8E9-FAF7F2C26E09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B56C71EF-E17C-1B07-5F55-58821DE07FAD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64F3BAE-8EDB-29B8-5CAE-1422DC6501D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2023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4494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262496" y="1551230"/>
            <a:ext cx="9613408" cy="4739037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1-3-6:</a:t>
            </a:r>
          </a:p>
          <a:p>
            <a:pPr marL="266700" rtl="1">
              <a:lnSpc>
                <a:spcPct val="130000"/>
              </a:lnSpc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woman deposited BD 5,000 in a bank that pays 3.8% quarterly on saving accounts for 4 years and 6 months. Find the future value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6695" marR="0" indent="853440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228600" algn="r"/>
              </a:tabLst>
            </a:pP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FV =     PV</a:t>
            </a:r>
            <a:r>
              <a:rPr lang="ar-BH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  </a:t>
            </a: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(1+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)</a:t>
            </a:r>
            <a:r>
              <a:rPr lang="en-US" sz="1800" b="1" baseline="300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85153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5000    </a:t>
            </a:r>
            <a:r>
              <a:rPr lang="ar-BH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×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(1+</a:t>
            </a: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3.8%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1800" b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18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85153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= 5000 </a:t>
            </a:r>
            <a:r>
              <a:rPr lang="ar-BH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×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1.95682      = BD9784.100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1F4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248409" y="770050"/>
            <a:ext cx="9159547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difference between nominal and partial interest rates.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D78D7-EE5C-D2AA-2672-D6D87BFC456D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5CA4D5-9FF0-D341-33EA-F1017DA63585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D22E9F8-AEE2-A6AA-3033-4170304CD1BB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BCBCF4D-804C-8F5A-BB22-800F881AFB3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EF9E61C-9AE6-3F4D-5831-2CAA7A098DC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BH" sz="14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2" name="Text Box 1061">
            <a:extLst>
              <a:ext uri="{FF2B5EF4-FFF2-40B4-BE49-F238E27FC236}">
                <a16:creationId xmlns:a16="http://schemas.microsoft.com/office/drawing/2014/main" id="{C75735A7-B7E0-43A4-27F0-D101042FF57B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400896" y="1747903"/>
            <a:ext cx="2066925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B) Partial interest rate 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D0FC9FF-6A13-25B8-046D-D602CB5EF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956278"/>
              </p:ext>
            </p:extLst>
          </p:nvPr>
        </p:nvGraphicFramePr>
        <p:xfrm>
          <a:off x="420933" y="3337679"/>
          <a:ext cx="8899255" cy="1466349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082845">
                  <a:extLst>
                    <a:ext uri="{9D8B030D-6E8A-4147-A177-3AD203B41FA5}">
                      <a16:colId xmlns:a16="http://schemas.microsoft.com/office/drawing/2014/main" val="1799096437"/>
                    </a:ext>
                  </a:extLst>
                </a:gridCol>
                <a:gridCol w="655977">
                  <a:extLst>
                    <a:ext uri="{9D8B030D-6E8A-4147-A177-3AD203B41FA5}">
                      <a16:colId xmlns:a16="http://schemas.microsoft.com/office/drawing/2014/main" val="2291581348"/>
                    </a:ext>
                  </a:extLst>
                </a:gridCol>
                <a:gridCol w="544890">
                  <a:extLst>
                    <a:ext uri="{9D8B030D-6E8A-4147-A177-3AD203B41FA5}">
                      <a16:colId xmlns:a16="http://schemas.microsoft.com/office/drawing/2014/main" val="2211304721"/>
                    </a:ext>
                  </a:extLst>
                </a:gridCol>
                <a:gridCol w="601393">
                  <a:extLst>
                    <a:ext uri="{9D8B030D-6E8A-4147-A177-3AD203B41FA5}">
                      <a16:colId xmlns:a16="http://schemas.microsoft.com/office/drawing/2014/main" val="3665993096"/>
                    </a:ext>
                  </a:extLst>
                </a:gridCol>
                <a:gridCol w="566917">
                  <a:extLst>
                    <a:ext uri="{9D8B030D-6E8A-4147-A177-3AD203B41FA5}">
                      <a16:colId xmlns:a16="http://schemas.microsoft.com/office/drawing/2014/main" val="2565674983"/>
                    </a:ext>
                  </a:extLst>
                </a:gridCol>
                <a:gridCol w="608095">
                  <a:extLst>
                    <a:ext uri="{9D8B030D-6E8A-4147-A177-3AD203B41FA5}">
                      <a16:colId xmlns:a16="http://schemas.microsoft.com/office/drawing/2014/main" val="1298833573"/>
                    </a:ext>
                  </a:extLst>
                </a:gridCol>
                <a:gridCol w="555425">
                  <a:extLst>
                    <a:ext uri="{9D8B030D-6E8A-4147-A177-3AD203B41FA5}">
                      <a16:colId xmlns:a16="http://schemas.microsoft.com/office/drawing/2014/main" val="531396823"/>
                    </a:ext>
                  </a:extLst>
                </a:gridCol>
                <a:gridCol w="495095">
                  <a:extLst>
                    <a:ext uri="{9D8B030D-6E8A-4147-A177-3AD203B41FA5}">
                      <a16:colId xmlns:a16="http://schemas.microsoft.com/office/drawing/2014/main" val="4169239275"/>
                    </a:ext>
                  </a:extLst>
                </a:gridCol>
                <a:gridCol w="581281">
                  <a:extLst>
                    <a:ext uri="{9D8B030D-6E8A-4147-A177-3AD203B41FA5}">
                      <a16:colId xmlns:a16="http://schemas.microsoft.com/office/drawing/2014/main" val="398671508"/>
                    </a:ext>
                  </a:extLst>
                </a:gridCol>
                <a:gridCol w="535315">
                  <a:extLst>
                    <a:ext uri="{9D8B030D-6E8A-4147-A177-3AD203B41FA5}">
                      <a16:colId xmlns:a16="http://schemas.microsoft.com/office/drawing/2014/main" val="1240220117"/>
                    </a:ext>
                  </a:extLst>
                </a:gridCol>
                <a:gridCol w="535315">
                  <a:extLst>
                    <a:ext uri="{9D8B030D-6E8A-4147-A177-3AD203B41FA5}">
                      <a16:colId xmlns:a16="http://schemas.microsoft.com/office/drawing/2014/main" val="1908548974"/>
                    </a:ext>
                  </a:extLst>
                </a:gridCol>
                <a:gridCol w="566917">
                  <a:extLst>
                    <a:ext uri="{9D8B030D-6E8A-4147-A177-3AD203B41FA5}">
                      <a16:colId xmlns:a16="http://schemas.microsoft.com/office/drawing/2014/main" val="1169312027"/>
                    </a:ext>
                  </a:extLst>
                </a:gridCol>
                <a:gridCol w="569790">
                  <a:extLst>
                    <a:ext uri="{9D8B030D-6E8A-4147-A177-3AD203B41FA5}">
                      <a16:colId xmlns:a16="http://schemas.microsoft.com/office/drawing/2014/main" val="405539171"/>
                    </a:ext>
                  </a:extLst>
                </a:gridCol>
              </a:tblGrid>
              <a:tr h="683092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The number of times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12">
                  <a:txBody>
                    <a:bodyPr/>
                    <a:lstStyle/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Four times (</a:t>
                      </a:r>
                      <a:r>
                        <a:rPr lang="en-US" sz="1400" b="0" u="sng" dirty="0">
                          <a:effectLst/>
                        </a:rPr>
                        <a:t>4</a:t>
                      </a:r>
                      <a:r>
                        <a:rPr lang="en-US" sz="1400" b="0" dirty="0">
                          <a:effectLst/>
                        </a:rPr>
                        <a:t>) a year or every three months</a:t>
                      </a:r>
                    </a:p>
                    <a:p>
                      <a:pPr marL="0" marR="0" algn="ctr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n= </a:t>
                      </a:r>
                      <a:r>
                        <a:rPr lang="en-US" sz="1400" b="0" u="sng" dirty="0">
                          <a:effectLst/>
                        </a:rPr>
                        <a:t>4</a:t>
                      </a:r>
                      <a:r>
                        <a:rPr lang="en-US" sz="1400" b="0" dirty="0">
                          <a:effectLst/>
                        </a:rPr>
                        <a:t> x 4 years and 6 months  = 18 periods            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108399"/>
                  </a:ext>
                </a:extLst>
              </a:tr>
              <a:tr h="56023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months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 dirty="0">
                          <a:effectLst/>
                        </a:rPr>
                        <a:t>Jan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 dirty="0">
                          <a:effectLst/>
                        </a:rPr>
                        <a:t>1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Feb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2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Mar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3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Apr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4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May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5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Jun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6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Jul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7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Aug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8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Sep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9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Oct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10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Nov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11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Dec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12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1418713"/>
                  </a:ext>
                </a:extLst>
              </a:tr>
              <a:tr h="22302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Rate 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3.8% 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3.8% 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3.8% 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 dirty="0">
                          <a:effectLst/>
                        </a:rPr>
                        <a:t>3.8% 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921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64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262496" y="1551230"/>
            <a:ext cx="9613408" cy="4739037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1-3-7:</a:t>
            </a: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buClr>
                <a:srgbClr val="44546A"/>
              </a:buClr>
              <a:buSzPts val="1200"/>
              <a:buFont typeface="Times New Roman" panose="02020603050405020304" pitchFamily="18" charset="0"/>
              <a:buChar char="►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Ali deposited BD3000 at 2¾% every 4 months – find the future value at the end of 4 years and 8 months?     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6695" marR="0" indent="853440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228600" algn="r"/>
              </a:tabLst>
            </a:pP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FV =     PV</a:t>
            </a:r>
            <a:r>
              <a:rPr lang="ar-BH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  </a:t>
            </a: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(1+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)</a:t>
            </a:r>
            <a:r>
              <a:rPr lang="en-US" sz="1800" b="1" baseline="300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85153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= 3000    </a:t>
            </a:r>
            <a:r>
              <a:rPr lang="ar-BH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(1+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2.75%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1800" b="1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85153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= 3000 </a:t>
            </a:r>
            <a:r>
              <a:rPr lang="ar-BH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1.461994      = BD4385.982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1F4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248409" y="770050"/>
            <a:ext cx="9159547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difference between nominal and partial interest rates.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D78D7-EE5C-D2AA-2672-D6D87BFC456D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5CA4D5-9FF0-D341-33EA-F1017DA63585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D22E9F8-AEE2-A6AA-3033-4170304CD1BB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BCBCF4D-804C-8F5A-BB22-800F881AFB3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EF9E61C-9AE6-3F4D-5831-2CAA7A098DC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2" name="Text Box 1061">
            <a:extLst>
              <a:ext uri="{FF2B5EF4-FFF2-40B4-BE49-F238E27FC236}">
                <a16:creationId xmlns:a16="http://schemas.microsoft.com/office/drawing/2014/main" id="{C75735A7-B7E0-43A4-27F0-D101042FF57B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400896" y="1747903"/>
            <a:ext cx="2353079" cy="22269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B) Partial interest rate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1" name="Groupe 1253">
            <a:extLst>
              <a:ext uri="{FF2B5EF4-FFF2-40B4-BE49-F238E27FC236}">
                <a16:creationId xmlns:a16="http://schemas.microsoft.com/office/drawing/2014/main" id="{F7124842-07C4-7549-6FFF-DC216ED61831}"/>
              </a:ext>
            </a:extLst>
          </p:cNvPr>
          <p:cNvGrpSpPr/>
          <p:nvPr/>
        </p:nvGrpSpPr>
        <p:grpSpPr>
          <a:xfrm>
            <a:off x="7796950" y="4791109"/>
            <a:ext cx="1400691" cy="1451745"/>
            <a:chOff x="-35651" y="0"/>
            <a:chExt cx="1400691" cy="1451745"/>
          </a:xfrm>
        </p:grpSpPr>
        <p:cxnSp>
          <p:nvCxnSpPr>
            <p:cNvPr id="12" name="Line 187">
              <a:extLst>
                <a:ext uri="{FF2B5EF4-FFF2-40B4-BE49-F238E27FC236}">
                  <a16:creationId xmlns:a16="http://schemas.microsoft.com/office/drawing/2014/main" id="{EC934B7F-DD3E-D372-DBED-2FD0C68104F7}"/>
                </a:ext>
              </a:extLst>
            </p:cNvPr>
            <p:cNvCxnSpPr/>
            <p:nvPr/>
          </p:nvCxnSpPr>
          <p:spPr bwMode="auto">
            <a:xfrm flipH="1">
              <a:off x="1321854" y="91874"/>
              <a:ext cx="0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Freeform 1525532530">
              <a:extLst>
                <a:ext uri="{FF2B5EF4-FFF2-40B4-BE49-F238E27FC236}">
                  <a16:creationId xmlns:a16="http://schemas.microsoft.com/office/drawing/2014/main" id="{84DCBA1D-9666-B826-A4A7-8BB841CAB9E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795"/>
              <a:ext cx="721334" cy="683721"/>
            </a:xfrm>
            <a:custGeom>
              <a:avLst/>
              <a:gdLst>
                <a:gd name="T0" fmla="*/ 287 w 5278"/>
                <a:gd name="T1" fmla="*/ 3 h 3975"/>
                <a:gd name="T2" fmla="*/ 1167 w 5278"/>
                <a:gd name="T3" fmla="*/ 1 h 3975"/>
                <a:gd name="T4" fmla="*/ 2052 w 5278"/>
                <a:gd name="T5" fmla="*/ 18 h 3975"/>
                <a:gd name="T6" fmla="*/ 2512 w 5278"/>
                <a:gd name="T7" fmla="*/ 34 h 3975"/>
                <a:gd name="T8" fmla="*/ 2986 w 5278"/>
                <a:gd name="T9" fmla="*/ 55 h 3975"/>
                <a:gd name="T10" fmla="*/ 3422 w 5278"/>
                <a:gd name="T11" fmla="*/ 83 h 3975"/>
                <a:gd name="T12" fmla="*/ 3817 w 5278"/>
                <a:gd name="T13" fmla="*/ 114 h 3975"/>
                <a:gd name="T14" fmla="*/ 4168 w 5278"/>
                <a:gd name="T15" fmla="*/ 149 h 3975"/>
                <a:gd name="T16" fmla="*/ 4477 w 5278"/>
                <a:gd name="T17" fmla="*/ 187 h 3975"/>
                <a:gd name="T18" fmla="*/ 4737 w 5278"/>
                <a:gd name="T19" fmla="*/ 228 h 3975"/>
                <a:gd name="T20" fmla="*/ 4949 w 5278"/>
                <a:gd name="T21" fmla="*/ 272 h 3975"/>
                <a:gd name="T22" fmla="*/ 5111 w 5278"/>
                <a:gd name="T23" fmla="*/ 318 h 3975"/>
                <a:gd name="T24" fmla="*/ 5219 w 5278"/>
                <a:gd name="T25" fmla="*/ 365 h 3975"/>
                <a:gd name="T26" fmla="*/ 5252 w 5278"/>
                <a:gd name="T27" fmla="*/ 389 h 3975"/>
                <a:gd name="T28" fmla="*/ 5272 w 5278"/>
                <a:gd name="T29" fmla="*/ 415 h 3975"/>
                <a:gd name="T30" fmla="*/ 5278 w 5278"/>
                <a:gd name="T31" fmla="*/ 430 h 3975"/>
                <a:gd name="T32" fmla="*/ 5264 w 5278"/>
                <a:gd name="T33" fmla="*/ 458 h 3975"/>
                <a:gd name="T34" fmla="*/ 5234 w 5278"/>
                <a:gd name="T35" fmla="*/ 485 h 3975"/>
                <a:gd name="T36" fmla="*/ 5184 w 5278"/>
                <a:gd name="T37" fmla="*/ 514 h 3975"/>
                <a:gd name="T38" fmla="*/ 5116 w 5278"/>
                <a:gd name="T39" fmla="*/ 541 h 3975"/>
                <a:gd name="T40" fmla="*/ 4993 w 5278"/>
                <a:gd name="T41" fmla="*/ 577 h 3975"/>
                <a:gd name="T42" fmla="*/ 4810 w 5278"/>
                <a:gd name="T43" fmla="*/ 619 h 3975"/>
                <a:gd name="T44" fmla="*/ 4591 w 5278"/>
                <a:gd name="T45" fmla="*/ 658 h 3975"/>
                <a:gd name="T46" fmla="*/ 4335 w 5278"/>
                <a:gd name="T47" fmla="*/ 694 h 3975"/>
                <a:gd name="T48" fmla="*/ 3841 w 5278"/>
                <a:gd name="T49" fmla="*/ 746 h 3975"/>
                <a:gd name="T50" fmla="*/ 3151 w 5278"/>
                <a:gd name="T51" fmla="*/ 797 h 3975"/>
                <a:gd name="T52" fmla="*/ 2378 w 5278"/>
                <a:gd name="T53" fmla="*/ 835 h 3975"/>
                <a:gd name="T54" fmla="*/ 1542 w 5278"/>
                <a:gd name="T55" fmla="*/ 858 h 3975"/>
                <a:gd name="T56" fmla="*/ 1541 w 5278"/>
                <a:gd name="T57" fmla="*/ 1010 h 3975"/>
                <a:gd name="T58" fmla="*/ 1527 w 5278"/>
                <a:gd name="T59" fmla="*/ 1453 h 3975"/>
                <a:gd name="T60" fmla="*/ 1501 w 5278"/>
                <a:gd name="T61" fmla="*/ 1873 h 3975"/>
                <a:gd name="T62" fmla="*/ 1465 w 5278"/>
                <a:gd name="T63" fmla="*/ 2268 h 3975"/>
                <a:gd name="T64" fmla="*/ 1420 w 5278"/>
                <a:gd name="T65" fmla="*/ 2633 h 3975"/>
                <a:gd name="T66" fmla="*/ 1364 w 5278"/>
                <a:gd name="T67" fmla="*/ 2962 h 3975"/>
                <a:gd name="T68" fmla="*/ 1298 w 5278"/>
                <a:gd name="T69" fmla="*/ 3253 h 3975"/>
                <a:gd name="T70" fmla="*/ 1227 w 5278"/>
                <a:gd name="T71" fmla="*/ 3502 h 3975"/>
                <a:gd name="T72" fmla="*/ 1147 w 5278"/>
                <a:gd name="T73" fmla="*/ 3704 h 3975"/>
                <a:gd name="T74" fmla="*/ 1078 w 5278"/>
                <a:gd name="T75" fmla="*/ 3835 h 3975"/>
                <a:gd name="T76" fmla="*/ 1032 w 5278"/>
                <a:gd name="T77" fmla="*/ 3896 h 3975"/>
                <a:gd name="T78" fmla="*/ 987 w 5278"/>
                <a:gd name="T79" fmla="*/ 3943 h 3975"/>
                <a:gd name="T80" fmla="*/ 940 w 5278"/>
                <a:gd name="T81" fmla="*/ 3975 h 3975"/>
                <a:gd name="T82" fmla="*/ 773 w 5278"/>
                <a:gd name="T83" fmla="*/ 3973 h 3975"/>
                <a:gd name="T84" fmla="*/ 740 w 5278"/>
                <a:gd name="T85" fmla="*/ 3950 h 3975"/>
                <a:gd name="T86" fmla="*/ 692 w 5278"/>
                <a:gd name="T87" fmla="*/ 3906 h 3975"/>
                <a:gd name="T88" fmla="*/ 643 w 5278"/>
                <a:gd name="T89" fmla="*/ 3846 h 3975"/>
                <a:gd name="T90" fmla="*/ 580 w 5278"/>
                <a:gd name="T91" fmla="*/ 3746 h 3975"/>
                <a:gd name="T92" fmla="*/ 489 w 5278"/>
                <a:gd name="T93" fmla="*/ 3555 h 3975"/>
                <a:gd name="T94" fmla="*/ 404 w 5278"/>
                <a:gd name="T95" fmla="*/ 3315 h 3975"/>
                <a:gd name="T96" fmla="*/ 325 w 5278"/>
                <a:gd name="T97" fmla="*/ 3035 h 3975"/>
                <a:gd name="T98" fmla="*/ 253 w 5278"/>
                <a:gd name="T99" fmla="*/ 2715 h 3975"/>
                <a:gd name="T100" fmla="*/ 187 w 5278"/>
                <a:gd name="T101" fmla="*/ 2363 h 3975"/>
                <a:gd name="T102" fmla="*/ 130 w 5278"/>
                <a:gd name="T103" fmla="*/ 1982 h 3975"/>
                <a:gd name="T104" fmla="*/ 83 w 5278"/>
                <a:gd name="T105" fmla="*/ 1577 h 3975"/>
                <a:gd name="T106" fmla="*/ 45 w 5278"/>
                <a:gd name="T107" fmla="*/ 1151 h 3975"/>
                <a:gd name="T108" fmla="*/ 27 w 5278"/>
                <a:gd name="T109" fmla="*/ 859 h 3975"/>
                <a:gd name="T110" fmla="*/ 16 w 5278"/>
                <a:gd name="T111" fmla="*/ 648 h 3975"/>
                <a:gd name="T112" fmla="*/ 0 w 5278"/>
                <a:gd name="T113" fmla="*/ 7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78" h="3975">
                  <a:moveTo>
                    <a:pt x="0" y="7"/>
                  </a:moveTo>
                  <a:lnTo>
                    <a:pt x="0" y="7"/>
                  </a:lnTo>
                  <a:lnTo>
                    <a:pt x="287" y="3"/>
                  </a:lnTo>
                  <a:lnTo>
                    <a:pt x="578" y="0"/>
                  </a:lnTo>
                  <a:lnTo>
                    <a:pt x="872" y="0"/>
                  </a:lnTo>
                  <a:lnTo>
                    <a:pt x="1167" y="1"/>
                  </a:lnTo>
                  <a:lnTo>
                    <a:pt x="1463" y="5"/>
                  </a:lnTo>
                  <a:lnTo>
                    <a:pt x="1759" y="10"/>
                  </a:lnTo>
                  <a:lnTo>
                    <a:pt x="2052" y="18"/>
                  </a:lnTo>
                  <a:lnTo>
                    <a:pt x="2346" y="27"/>
                  </a:lnTo>
                  <a:lnTo>
                    <a:pt x="2346" y="27"/>
                  </a:lnTo>
                  <a:lnTo>
                    <a:pt x="2512" y="34"/>
                  </a:lnTo>
                  <a:lnTo>
                    <a:pt x="2674" y="40"/>
                  </a:lnTo>
                  <a:lnTo>
                    <a:pt x="2832" y="48"/>
                  </a:lnTo>
                  <a:lnTo>
                    <a:pt x="2986" y="55"/>
                  </a:lnTo>
                  <a:lnTo>
                    <a:pt x="3136" y="64"/>
                  </a:lnTo>
                  <a:lnTo>
                    <a:pt x="3281" y="73"/>
                  </a:lnTo>
                  <a:lnTo>
                    <a:pt x="3422" y="83"/>
                  </a:lnTo>
                  <a:lnTo>
                    <a:pt x="3558" y="92"/>
                  </a:lnTo>
                  <a:lnTo>
                    <a:pt x="3690" y="103"/>
                  </a:lnTo>
                  <a:lnTo>
                    <a:pt x="3817" y="114"/>
                  </a:lnTo>
                  <a:lnTo>
                    <a:pt x="3938" y="125"/>
                  </a:lnTo>
                  <a:lnTo>
                    <a:pt x="4056" y="137"/>
                  </a:lnTo>
                  <a:lnTo>
                    <a:pt x="4168" y="149"/>
                  </a:lnTo>
                  <a:lnTo>
                    <a:pt x="4276" y="161"/>
                  </a:lnTo>
                  <a:lnTo>
                    <a:pt x="4379" y="174"/>
                  </a:lnTo>
                  <a:lnTo>
                    <a:pt x="4477" y="187"/>
                  </a:lnTo>
                  <a:lnTo>
                    <a:pt x="4569" y="200"/>
                  </a:lnTo>
                  <a:lnTo>
                    <a:pt x="4656" y="215"/>
                  </a:lnTo>
                  <a:lnTo>
                    <a:pt x="4737" y="228"/>
                  </a:lnTo>
                  <a:lnTo>
                    <a:pt x="4813" y="242"/>
                  </a:lnTo>
                  <a:lnTo>
                    <a:pt x="4884" y="258"/>
                  </a:lnTo>
                  <a:lnTo>
                    <a:pt x="4949" y="272"/>
                  </a:lnTo>
                  <a:lnTo>
                    <a:pt x="5008" y="288"/>
                  </a:lnTo>
                  <a:lnTo>
                    <a:pt x="5063" y="302"/>
                  </a:lnTo>
                  <a:lnTo>
                    <a:pt x="5111" y="318"/>
                  </a:lnTo>
                  <a:lnTo>
                    <a:pt x="5152" y="333"/>
                  </a:lnTo>
                  <a:lnTo>
                    <a:pt x="5189" y="350"/>
                  </a:lnTo>
                  <a:lnTo>
                    <a:pt x="5219" y="365"/>
                  </a:lnTo>
                  <a:lnTo>
                    <a:pt x="5232" y="374"/>
                  </a:lnTo>
                  <a:lnTo>
                    <a:pt x="5243" y="381"/>
                  </a:lnTo>
                  <a:lnTo>
                    <a:pt x="5252" y="389"/>
                  </a:lnTo>
                  <a:lnTo>
                    <a:pt x="5261" y="398"/>
                  </a:lnTo>
                  <a:lnTo>
                    <a:pt x="5267" y="406"/>
                  </a:lnTo>
                  <a:lnTo>
                    <a:pt x="5272" y="415"/>
                  </a:lnTo>
                  <a:lnTo>
                    <a:pt x="5276" y="422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5" y="440"/>
                  </a:lnTo>
                  <a:lnTo>
                    <a:pt x="5272" y="449"/>
                  </a:lnTo>
                  <a:lnTo>
                    <a:pt x="5264" y="458"/>
                  </a:lnTo>
                  <a:lnTo>
                    <a:pt x="5257" y="467"/>
                  </a:lnTo>
                  <a:lnTo>
                    <a:pt x="5246" y="477"/>
                  </a:lnTo>
                  <a:lnTo>
                    <a:pt x="5234" y="485"/>
                  </a:lnTo>
                  <a:lnTo>
                    <a:pt x="5219" y="495"/>
                  </a:lnTo>
                  <a:lnTo>
                    <a:pt x="5202" y="504"/>
                  </a:lnTo>
                  <a:lnTo>
                    <a:pt x="5184" y="514"/>
                  </a:lnTo>
                  <a:lnTo>
                    <a:pt x="5163" y="522"/>
                  </a:lnTo>
                  <a:lnTo>
                    <a:pt x="5140" y="532"/>
                  </a:lnTo>
                  <a:lnTo>
                    <a:pt x="5116" y="541"/>
                  </a:lnTo>
                  <a:lnTo>
                    <a:pt x="5058" y="559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4937" y="592"/>
                  </a:lnTo>
                  <a:lnTo>
                    <a:pt x="4875" y="605"/>
                  </a:lnTo>
                  <a:lnTo>
                    <a:pt x="4810" y="619"/>
                  </a:lnTo>
                  <a:lnTo>
                    <a:pt x="4742" y="633"/>
                  </a:lnTo>
                  <a:lnTo>
                    <a:pt x="4668" y="644"/>
                  </a:lnTo>
                  <a:lnTo>
                    <a:pt x="4591" y="658"/>
                  </a:lnTo>
                  <a:lnTo>
                    <a:pt x="4509" y="670"/>
                  </a:lnTo>
                  <a:lnTo>
                    <a:pt x="4424" y="682"/>
                  </a:lnTo>
                  <a:lnTo>
                    <a:pt x="4335" y="694"/>
                  </a:lnTo>
                  <a:lnTo>
                    <a:pt x="4243" y="704"/>
                  </a:lnTo>
                  <a:lnTo>
                    <a:pt x="4049" y="726"/>
                  </a:lnTo>
                  <a:lnTo>
                    <a:pt x="3841" y="746"/>
                  </a:lnTo>
                  <a:lnTo>
                    <a:pt x="3622" y="764"/>
                  </a:lnTo>
                  <a:lnTo>
                    <a:pt x="3392" y="781"/>
                  </a:lnTo>
                  <a:lnTo>
                    <a:pt x="3151" y="797"/>
                  </a:lnTo>
                  <a:lnTo>
                    <a:pt x="2901" y="811"/>
                  </a:lnTo>
                  <a:lnTo>
                    <a:pt x="2643" y="824"/>
                  </a:lnTo>
                  <a:lnTo>
                    <a:pt x="2378" y="835"/>
                  </a:lnTo>
                  <a:lnTo>
                    <a:pt x="2105" y="844"/>
                  </a:lnTo>
                  <a:lnTo>
                    <a:pt x="1827" y="852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1" y="1010"/>
                  </a:lnTo>
                  <a:lnTo>
                    <a:pt x="1538" y="1159"/>
                  </a:lnTo>
                  <a:lnTo>
                    <a:pt x="1533" y="1308"/>
                  </a:lnTo>
                  <a:lnTo>
                    <a:pt x="1527" y="1453"/>
                  </a:lnTo>
                  <a:lnTo>
                    <a:pt x="1519" y="1595"/>
                  </a:lnTo>
                  <a:lnTo>
                    <a:pt x="1512" y="1737"/>
                  </a:lnTo>
                  <a:lnTo>
                    <a:pt x="1501" y="1873"/>
                  </a:lnTo>
                  <a:lnTo>
                    <a:pt x="1491" y="2009"/>
                  </a:lnTo>
                  <a:lnTo>
                    <a:pt x="1479" y="2140"/>
                  </a:lnTo>
                  <a:lnTo>
                    <a:pt x="1465" y="2268"/>
                  </a:lnTo>
                  <a:lnTo>
                    <a:pt x="1451" y="2393"/>
                  </a:lnTo>
                  <a:lnTo>
                    <a:pt x="1436" y="2514"/>
                  </a:lnTo>
                  <a:lnTo>
                    <a:pt x="1420" y="2633"/>
                  </a:lnTo>
                  <a:lnTo>
                    <a:pt x="1401" y="2746"/>
                  </a:lnTo>
                  <a:lnTo>
                    <a:pt x="1383" y="2856"/>
                  </a:lnTo>
                  <a:lnTo>
                    <a:pt x="1364" y="2962"/>
                  </a:lnTo>
                  <a:lnTo>
                    <a:pt x="1342" y="3064"/>
                  </a:lnTo>
                  <a:lnTo>
                    <a:pt x="1321" y="3161"/>
                  </a:lnTo>
                  <a:lnTo>
                    <a:pt x="1298" y="3253"/>
                  </a:lnTo>
                  <a:lnTo>
                    <a:pt x="1276" y="3342"/>
                  </a:lnTo>
                  <a:lnTo>
                    <a:pt x="1252" y="3424"/>
                  </a:lnTo>
                  <a:lnTo>
                    <a:pt x="1227" y="3502"/>
                  </a:lnTo>
                  <a:lnTo>
                    <a:pt x="1202" y="3575"/>
                  </a:lnTo>
                  <a:lnTo>
                    <a:pt x="1174" y="3642"/>
                  </a:lnTo>
                  <a:lnTo>
                    <a:pt x="1147" y="3704"/>
                  </a:lnTo>
                  <a:lnTo>
                    <a:pt x="1120" y="3762"/>
                  </a:lnTo>
                  <a:lnTo>
                    <a:pt x="1091" y="3812"/>
                  </a:lnTo>
                  <a:lnTo>
                    <a:pt x="1078" y="3835"/>
                  </a:lnTo>
                  <a:lnTo>
                    <a:pt x="1062" y="3858"/>
                  </a:lnTo>
                  <a:lnTo>
                    <a:pt x="1047" y="3877"/>
                  </a:lnTo>
                  <a:lnTo>
                    <a:pt x="1032" y="3896"/>
                  </a:lnTo>
                  <a:lnTo>
                    <a:pt x="1017" y="3913"/>
                  </a:lnTo>
                  <a:lnTo>
                    <a:pt x="1002" y="3928"/>
                  </a:lnTo>
                  <a:lnTo>
                    <a:pt x="987" y="3943"/>
                  </a:lnTo>
                  <a:lnTo>
                    <a:pt x="972" y="3955"/>
                  </a:lnTo>
                  <a:lnTo>
                    <a:pt x="955" y="3967"/>
                  </a:lnTo>
                  <a:lnTo>
                    <a:pt x="940" y="3975"/>
                  </a:lnTo>
                  <a:lnTo>
                    <a:pt x="940" y="3975"/>
                  </a:lnTo>
                  <a:lnTo>
                    <a:pt x="857" y="3974"/>
                  </a:lnTo>
                  <a:lnTo>
                    <a:pt x="773" y="3973"/>
                  </a:lnTo>
                  <a:lnTo>
                    <a:pt x="773" y="3973"/>
                  </a:lnTo>
                  <a:lnTo>
                    <a:pt x="757" y="3962"/>
                  </a:lnTo>
                  <a:lnTo>
                    <a:pt x="740" y="3950"/>
                  </a:lnTo>
                  <a:lnTo>
                    <a:pt x="723" y="3937"/>
                  </a:lnTo>
                  <a:lnTo>
                    <a:pt x="708" y="3922"/>
                  </a:lnTo>
                  <a:lnTo>
                    <a:pt x="692" y="3906"/>
                  </a:lnTo>
                  <a:lnTo>
                    <a:pt x="675" y="3888"/>
                  </a:lnTo>
                  <a:lnTo>
                    <a:pt x="658" y="3867"/>
                  </a:lnTo>
                  <a:lnTo>
                    <a:pt x="643" y="3846"/>
                  </a:lnTo>
                  <a:lnTo>
                    <a:pt x="626" y="3823"/>
                  </a:lnTo>
                  <a:lnTo>
                    <a:pt x="611" y="3799"/>
                  </a:lnTo>
                  <a:lnTo>
                    <a:pt x="580" y="3746"/>
                  </a:lnTo>
                  <a:lnTo>
                    <a:pt x="549" y="3688"/>
                  </a:lnTo>
                  <a:lnTo>
                    <a:pt x="519" y="3623"/>
                  </a:lnTo>
                  <a:lnTo>
                    <a:pt x="489" y="3555"/>
                  </a:lnTo>
                  <a:lnTo>
                    <a:pt x="460" y="3479"/>
                  </a:lnTo>
                  <a:lnTo>
                    <a:pt x="431" y="3400"/>
                  </a:lnTo>
                  <a:lnTo>
                    <a:pt x="404" y="3315"/>
                  </a:lnTo>
                  <a:lnTo>
                    <a:pt x="377" y="3227"/>
                  </a:lnTo>
                  <a:lnTo>
                    <a:pt x="351" y="3132"/>
                  </a:lnTo>
                  <a:lnTo>
                    <a:pt x="325" y="3035"/>
                  </a:lnTo>
                  <a:lnTo>
                    <a:pt x="300" y="2932"/>
                  </a:lnTo>
                  <a:lnTo>
                    <a:pt x="275" y="2825"/>
                  </a:lnTo>
                  <a:lnTo>
                    <a:pt x="253" y="2715"/>
                  </a:lnTo>
                  <a:lnTo>
                    <a:pt x="230" y="2601"/>
                  </a:lnTo>
                  <a:lnTo>
                    <a:pt x="209" y="2484"/>
                  </a:lnTo>
                  <a:lnTo>
                    <a:pt x="187" y="2363"/>
                  </a:lnTo>
                  <a:lnTo>
                    <a:pt x="168" y="2240"/>
                  </a:lnTo>
                  <a:lnTo>
                    <a:pt x="148" y="2113"/>
                  </a:lnTo>
                  <a:lnTo>
                    <a:pt x="130" y="1982"/>
                  </a:lnTo>
                  <a:lnTo>
                    <a:pt x="113" y="1849"/>
                  </a:lnTo>
                  <a:lnTo>
                    <a:pt x="98" y="1714"/>
                  </a:lnTo>
                  <a:lnTo>
                    <a:pt x="83" y="1577"/>
                  </a:lnTo>
                  <a:lnTo>
                    <a:pt x="69" y="1437"/>
                  </a:lnTo>
                  <a:lnTo>
                    <a:pt x="57" y="1295"/>
                  </a:lnTo>
                  <a:lnTo>
                    <a:pt x="45" y="1151"/>
                  </a:lnTo>
                  <a:lnTo>
                    <a:pt x="36" y="1006"/>
                  </a:lnTo>
                  <a:lnTo>
                    <a:pt x="27" y="859"/>
                  </a:lnTo>
                  <a:lnTo>
                    <a:pt x="27" y="859"/>
                  </a:lnTo>
                  <a:lnTo>
                    <a:pt x="26" y="859"/>
                  </a:lnTo>
                  <a:lnTo>
                    <a:pt x="26" y="859"/>
                  </a:lnTo>
                  <a:lnTo>
                    <a:pt x="16" y="648"/>
                  </a:lnTo>
                  <a:lnTo>
                    <a:pt x="7" y="436"/>
                  </a:lnTo>
                  <a:lnTo>
                    <a:pt x="3" y="22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25532531">
              <a:extLst>
                <a:ext uri="{FF2B5EF4-FFF2-40B4-BE49-F238E27FC236}">
                  <a16:creationId xmlns:a16="http://schemas.microsoft.com/office/drawing/2014/main" id="{730C4349-CFF8-9E6D-DB15-45C9901CB7C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106"/>
              <a:ext cx="721334" cy="147619"/>
            </a:xfrm>
            <a:custGeom>
              <a:avLst/>
              <a:gdLst>
                <a:gd name="T0" fmla="*/ 1542 w 5278"/>
                <a:gd name="T1" fmla="*/ 856 h 856"/>
                <a:gd name="T2" fmla="*/ 2105 w 5278"/>
                <a:gd name="T3" fmla="*/ 843 h 856"/>
                <a:gd name="T4" fmla="*/ 2643 w 5278"/>
                <a:gd name="T5" fmla="*/ 823 h 856"/>
                <a:gd name="T6" fmla="*/ 3151 w 5278"/>
                <a:gd name="T7" fmla="*/ 796 h 856"/>
                <a:gd name="T8" fmla="*/ 3622 w 5278"/>
                <a:gd name="T9" fmla="*/ 764 h 856"/>
                <a:gd name="T10" fmla="*/ 4049 w 5278"/>
                <a:gd name="T11" fmla="*/ 724 h 856"/>
                <a:gd name="T12" fmla="*/ 4335 w 5278"/>
                <a:gd name="T13" fmla="*/ 692 h 856"/>
                <a:gd name="T14" fmla="*/ 4509 w 5278"/>
                <a:gd name="T15" fmla="*/ 669 h 856"/>
                <a:gd name="T16" fmla="*/ 4668 w 5278"/>
                <a:gd name="T17" fmla="*/ 644 h 856"/>
                <a:gd name="T18" fmla="*/ 4810 w 5278"/>
                <a:gd name="T19" fmla="*/ 618 h 856"/>
                <a:gd name="T20" fmla="*/ 4937 w 5278"/>
                <a:gd name="T21" fmla="*/ 591 h 856"/>
                <a:gd name="T22" fmla="*/ 4993 w 5278"/>
                <a:gd name="T23" fmla="*/ 577 h 856"/>
                <a:gd name="T24" fmla="*/ 5116 w 5278"/>
                <a:gd name="T25" fmla="*/ 540 h 856"/>
                <a:gd name="T26" fmla="*/ 5163 w 5278"/>
                <a:gd name="T27" fmla="*/ 522 h 856"/>
                <a:gd name="T28" fmla="*/ 5202 w 5278"/>
                <a:gd name="T29" fmla="*/ 503 h 856"/>
                <a:gd name="T30" fmla="*/ 5234 w 5278"/>
                <a:gd name="T31" fmla="*/ 485 h 856"/>
                <a:gd name="T32" fmla="*/ 5257 w 5278"/>
                <a:gd name="T33" fmla="*/ 467 h 856"/>
                <a:gd name="T34" fmla="*/ 5272 w 5278"/>
                <a:gd name="T35" fmla="*/ 448 h 856"/>
                <a:gd name="T36" fmla="*/ 5278 w 5278"/>
                <a:gd name="T37" fmla="*/ 430 h 856"/>
                <a:gd name="T38" fmla="*/ 5276 w 5278"/>
                <a:gd name="T39" fmla="*/ 421 h 856"/>
                <a:gd name="T40" fmla="*/ 5267 w 5278"/>
                <a:gd name="T41" fmla="*/ 405 h 856"/>
                <a:gd name="T42" fmla="*/ 5252 w 5278"/>
                <a:gd name="T43" fmla="*/ 389 h 856"/>
                <a:gd name="T44" fmla="*/ 5232 w 5278"/>
                <a:gd name="T45" fmla="*/ 372 h 856"/>
                <a:gd name="T46" fmla="*/ 5189 w 5278"/>
                <a:gd name="T47" fmla="*/ 348 h 856"/>
                <a:gd name="T48" fmla="*/ 5111 w 5278"/>
                <a:gd name="T49" fmla="*/ 317 h 856"/>
                <a:gd name="T50" fmla="*/ 5008 w 5278"/>
                <a:gd name="T51" fmla="*/ 286 h 856"/>
                <a:gd name="T52" fmla="*/ 4884 w 5278"/>
                <a:gd name="T53" fmla="*/ 256 h 856"/>
                <a:gd name="T54" fmla="*/ 4737 w 5278"/>
                <a:gd name="T55" fmla="*/ 227 h 856"/>
                <a:gd name="T56" fmla="*/ 4569 w 5278"/>
                <a:gd name="T57" fmla="*/ 200 h 856"/>
                <a:gd name="T58" fmla="*/ 4379 w 5278"/>
                <a:gd name="T59" fmla="*/ 173 h 856"/>
                <a:gd name="T60" fmla="*/ 4168 w 5278"/>
                <a:gd name="T61" fmla="*/ 148 h 856"/>
                <a:gd name="T62" fmla="*/ 3938 w 5278"/>
                <a:gd name="T63" fmla="*/ 124 h 856"/>
                <a:gd name="T64" fmla="*/ 3690 w 5278"/>
                <a:gd name="T65" fmla="*/ 102 h 856"/>
                <a:gd name="T66" fmla="*/ 3422 w 5278"/>
                <a:gd name="T67" fmla="*/ 81 h 856"/>
                <a:gd name="T68" fmla="*/ 3136 w 5278"/>
                <a:gd name="T69" fmla="*/ 63 h 856"/>
                <a:gd name="T70" fmla="*/ 2832 w 5278"/>
                <a:gd name="T71" fmla="*/ 46 h 856"/>
                <a:gd name="T72" fmla="*/ 2512 w 5278"/>
                <a:gd name="T73" fmla="*/ 32 h 856"/>
                <a:gd name="T74" fmla="*/ 2346 w 5278"/>
                <a:gd name="T75" fmla="*/ 26 h 856"/>
                <a:gd name="T76" fmla="*/ 1759 w 5278"/>
                <a:gd name="T77" fmla="*/ 9 h 856"/>
                <a:gd name="T78" fmla="*/ 1167 w 5278"/>
                <a:gd name="T79" fmla="*/ 1 h 856"/>
                <a:gd name="T80" fmla="*/ 578 w 5278"/>
                <a:gd name="T81" fmla="*/ 0 h 856"/>
                <a:gd name="T82" fmla="*/ 0 w 5278"/>
                <a:gd name="T83" fmla="*/ 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78" h="856">
                  <a:moveTo>
                    <a:pt x="1542" y="856"/>
                  </a:moveTo>
                  <a:lnTo>
                    <a:pt x="1542" y="856"/>
                  </a:lnTo>
                  <a:lnTo>
                    <a:pt x="1827" y="850"/>
                  </a:lnTo>
                  <a:lnTo>
                    <a:pt x="2105" y="843"/>
                  </a:lnTo>
                  <a:lnTo>
                    <a:pt x="2378" y="833"/>
                  </a:lnTo>
                  <a:lnTo>
                    <a:pt x="2643" y="823"/>
                  </a:lnTo>
                  <a:lnTo>
                    <a:pt x="2901" y="811"/>
                  </a:lnTo>
                  <a:lnTo>
                    <a:pt x="3151" y="796"/>
                  </a:lnTo>
                  <a:lnTo>
                    <a:pt x="3392" y="781"/>
                  </a:lnTo>
                  <a:lnTo>
                    <a:pt x="3622" y="764"/>
                  </a:lnTo>
                  <a:lnTo>
                    <a:pt x="3841" y="745"/>
                  </a:lnTo>
                  <a:lnTo>
                    <a:pt x="4049" y="724"/>
                  </a:lnTo>
                  <a:lnTo>
                    <a:pt x="4243" y="703"/>
                  </a:lnTo>
                  <a:lnTo>
                    <a:pt x="4335" y="692"/>
                  </a:lnTo>
                  <a:lnTo>
                    <a:pt x="4424" y="680"/>
                  </a:lnTo>
                  <a:lnTo>
                    <a:pt x="4509" y="669"/>
                  </a:lnTo>
                  <a:lnTo>
                    <a:pt x="4591" y="656"/>
                  </a:lnTo>
                  <a:lnTo>
                    <a:pt x="4668" y="644"/>
                  </a:lnTo>
                  <a:lnTo>
                    <a:pt x="4742" y="631"/>
                  </a:lnTo>
                  <a:lnTo>
                    <a:pt x="4810" y="618"/>
                  </a:lnTo>
                  <a:lnTo>
                    <a:pt x="4875" y="605"/>
                  </a:lnTo>
                  <a:lnTo>
                    <a:pt x="4937" y="591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5058" y="559"/>
                  </a:lnTo>
                  <a:lnTo>
                    <a:pt x="5116" y="540"/>
                  </a:lnTo>
                  <a:lnTo>
                    <a:pt x="5140" y="532"/>
                  </a:lnTo>
                  <a:lnTo>
                    <a:pt x="5163" y="522"/>
                  </a:lnTo>
                  <a:lnTo>
                    <a:pt x="5184" y="512"/>
                  </a:lnTo>
                  <a:lnTo>
                    <a:pt x="5202" y="503"/>
                  </a:lnTo>
                  <a:lnTo>
                    <a:pt x="5219" y="494"/>
                  </a:lnTo>
                  <a:lnTo>
                    <a:pt x="5234" y="485"/>
                  </a:lnTo>
                  <a:lnTo>
                    <a:pt x="5246" y="475"/>
                  </a:lnTo>
                  <a:lnTo>
                    <a:pt x="5257" y="467"/>
                  </a:lnTo>
                  <a:lnTo>
                    <a:pt x="5264" y="457"/>
                  </a:lnTo>
                  <a:lnTo>
                    <a:pt x="5272" y="448"/>
                  </a:lnTo>
                  <a:lnTo>
                    <a:pt x="5275" y="439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6" y="421"/>
                  </a:lnTo>
                  <a:lnTo>
                    <a:pt x="5272" y="413"/>
                  </a:lnTo>
                  <a:lnTo>
                    <a:pt x="5267" y="405"/>
                  </a:lnTo>
                  <a:lnTo>
                    <a:pt x="5261" y="397"/>
                  </a:lnTo>
                  <a:lnTo>
                    <a:pt x="5252" y="389"/>
                  </a:lnTo>
                  <a:lnTo>
                    <a:pt x="5243" y="381"/>
                  </a:lnTo>
                  <a:lnTo>
                    <a:pt x="5232" y="372"/>
                  </a:lnTo>
                  <a:lnTo>
                    <a:pt x="5219" y="364"/>
                  </a:lnTo>
                  <a:lnTo>
                    <a:pt x="5189" y="348"/>
                  </a:lnTo>
                  <a:lnTo>
                    <a:pt x="5152" y="333"/>
                  </a:lnTo>
                  <a:lnTo>
                    <a:pt x="5111" y="317"/>
                  </a:lnTo>
                  <a:lnTo>
                    <a:pt x="5063" y="302"/>
                  </a:lnTo>
                  <a:lnTo>
                    <a:pt x="5008" y="286"/>
                  </a:lnTo>
                  <a:lnTo>
                    <a:pt x="4949" y="272"/>
                  </a:lnTo>
                  <a:lnTo>
                    <a:pt x="4884" y="256"/>
                  </a:lnTo>
                  <a:lnTo>
                    <a:pt x="4813" y="242"/>
                  </a:lnTo>
                  <a:lnTo>
                    <a:pt x="4737" y="227"/>
                  </a:lnTo>
                  <a:lnTo>
                    <a:pt x="4656" y="213"/>
                  </a:lnTo>
                  <a:lnTo>
                    <a:pt x="4569" y="200"/>
                  </a:lnTo>
                  <a:lnTo>
                    <a:pt x="4477" y="187"/>
                  </a:lnTo>
                  <a:lnTo>
                    <a:pt x="4379" y="173"/>
                  </a:lnTo>
                  <a:lnTo>
                    <a:pt x="4276" y="160"/>
                  </a:lnTo>
                  <a:lnTo>
                    <a:pt x="4168" y="148"/>
                  </a:lnTo>
                  <a:lnTo>
                    <a:pt x="4056" y="135"/>
                  </a:lnTo>
                  <a:lnTo>
                    <a:pt x="3938" y="124"/>
                  </a:lnTo>
                  <a:lnTo>
                    <a:pt x="3817" y="112"/>
                  </a:lnTo>
                  <a:lnTo>
                    <a:pt x="3690" y="102"/>
                  </a:lnTo>
                  <a:lnTo>
                    <a:pt x="3558" y="92"/>
                  </a:lnTo>
                  <a:lnTo>
                    <a:pt x="3422" y="81"/>
                  </a:lnTo>
                  <a:lnTo>
                    <a:pt x="3281" y="72"/>
                  </a:lnTo>
                  <a:lnTo>
                    <a:pt x="3136" y="63"/>
                  </a:lnTo>
                  <a:lnTo>
                    <a:pt x="2986" y="55"/>
                  </a:lnTo>
                  <a:lnTo>
                    <a:pt x="2832" y="46"/>
                  </a:lnTo>
                  <a:lnTo>
                    <a:pt x="2674" y="39"/>
                  </a:lnTo>
                  <a:lnTo>
                    <a:pt x="2512" y="32"/>
                  </a:lnTo>
                  <a:lnTo>
                    <a:pt x="2346" y="26"/>
                  </a:lnTo>
                  <a:lnTo>
                    <a:pt x="2346" y="26"/>
                  </a:lnTo>
                  <a:lnTo>
                    <a:pt x="2052" y="17"/>
                  </a:lnTo>
                  <a:lnTo>
                    <a:pt x="1759" y="9"/>
                  </a:lnTo>
                  <a:lnTo>
                    <a:pt x="1463" y="5"/>
                  </a:lnTo>
                  <a:lnTo>
                    <a:pt x="1167" y="1"/>
                  </a:lnTo>
                  <a:lnTo>
                    <a:pt x="872" y="0"/>
                  </a:lnTo>
                  <a:lnTo>
                    <a:pt x="578" y="0"/>
                  </a:lnTo>
                  <a:lnTo>
                    <a:pt x="287" y="2"/>
                  </a:lnTo>
                  <a:lnTo>
                    <a:pt x="0" y="6"/>
                  </a:lnTo>
                  <a:lnTo>
                    <a:pt x="1542" y="856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Line 206">
              <a:extLst>
                <a:ext uri="{FF2B5EF4-FFF2-40B4-BE49-F238E27FC236}">
                  <a16:creationId xmlns:a16="http://schemas.microsoft.com/office/drawing/2014/main" id="{CA3215E2-EAD4-7AD4-B11A-EAB55B807F77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cxnSp>
          <p:nvCxnSpPr>
            <p:cNvPr id="16" name="Line 207">
              <a:extLst>
                <a:ext uri="{FF2B5EF4-FFF2-40B4-BE49-F238E27FC236}">
                  <a16:creationId xmlns:a16="http://schemas.microsoft.com/office/drawing/2014/main" id="{681A1D93-DA79-183D-37FB-5A0B037E5C7E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17" name="Freeform 1525532534">
              <a:extLst>
                <a:ext uri="{FF2B5EF4-FFF2-40B4-BE49-F238E27FC236}">
                  <a16:creationId xmlns:a16="http://schemas.microsoft.com/office/drawing/2014/main" id="{FEF64762-A4E7-B3DB-E227-0D967BD19A3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6" y="838220"/>
              <a:ext cx="721334" cy="613525"/>
            </a:xfrm>
            <a:custGeom>
              <a:avLst/>
              <a:gdLst>
                <a:gd name="T0" fmla="*/ 4157 w 5278"/>
                <a:gd name="T1" fmla="*/ 3561 h 3567"/>
                <a:gd name="T2" fmla="*/ 3887 w 5278"/>
                <a:gd name="T3" fmla="*/ 3538 h 3567"/>
                <a:gd name="T4" fmla="*/ 3521 w 5278"/>
                <a:gd name="T5" fmla="*/ 3482 h 3567"/>
                <a:gd name="T6" fmla="*/ 3274 w 5278"/>
                <a:gd name="T7" fmla="*/ 3435 h 3567"/>
                <a:gd name="T8" fmla="*/ 3081 w 5278"/>
                <a:gd name="T9" fmla="*/ 3386 h 3567"/>
                <a:gd name="T10" fmla="*/ 2749 w 5278"/>
                <a:gd name="T11" fmla="*/ 3288 h 3567"/>
                <a:gd name="T12" fmla="*/ 2512 w 5278"/>
                <a:gd name="T13" fmla="*/ 3203 h 3567"/>
                <a:gd name="T14" fmla="*/ 2304 w 5278"/>
                <a:gd name="T15" fmla="*/ 3111 h 3567"/>
                <a:gd name="T16" fmla="*/ 1885 w 5278"/>
                <a:gd name="T17" fmla="*/ 2905 h 3567"/>
                <a:gd name="T18" fmla="*/ 1682 w 5278"/>
                <a:gd name="T19" fmla="*/ 2782 h 3567"/>
                <a:gd name="T20" fmla="*/ 1417 w 5278"/>
                <a:gd name="T21" fmla="*/ 2602 h 3567"/>
                <a:gd name="T22" fmla="*/ 1281 w 5278"/>
                <a:gd name="T23" fmla="*/ 2491 h 3567"/>
                <a:gd name="T24" fmla="*/ 990 w 5278"/>
                <a:gd name="T25" fmla="*/ 2228 h 3567"/>
                <a:gd name="T26" fmla="*/ 834 w 5278"/>
                <a:gd name="T27" fmla="*/ 2073 h 3567"/>
                <a:gd name="T28" fmla="*/ 686 w 5278"/>
                <a:gd name="T29" fmla="*/ 1895 h 3567"/>
                <a:gd name="T30" fmla="*/ 521 w 5278"/>
                <a:gd name="T31" fmla="*/ 1670 h 3567"/>
                <a:gd name="T32" fmla="*/ 385 w 5278"/>
                <a:gd name="T33" fmla="*/ 1450 h 3567"/>
                <a:gd name="T34" fmla="*/ 293 w 5278"/>
                <a:gd name="T35" fmla="*/ 1270 h 3567"/>
                <a:gd name="T36" fmla="*/ 206 w 5278"/>
                <a:gd name="T37" fmla="*/ 1072 h 3567"/>
                <a:gd name="T38" fmla="*/ 122 w 5278"/>
                <a:gd name="T39" fmla="*/ 835 h 3567"/>
                <a:gd name="T40" fmla="*/ 61 w 5278"/>
                <a:gd name="T41" fmla="*/ 590 h 3567"/>
                <a:gd name="T42" fmla="*/ 32 w 5278"/>
                <a:gd name="T43" fmla="*/ 445 h 3567"/>
                <a:gd name="T44" fmla="*/ 10 w 5278"/>
                <a:gd name="T45" fmla="*/ 229 h 3567"/>
                <a:gd name="T46" fmla="*/ 2 w 5278"/>
                <a:gd name="T47" fmla="*/ 0 h 3567"/>
                <a:gd name="T48" fmla="*/ 11 w 5278"/>
                <a:gd name="T49" fmla="*/ 26 h 3567"/>
                <a:gd name="T50" fmla="*/ 46 w 5278"/>
                <a:gd name="T51" fmla="*/ 58 h 3567"/>
                <a:gd name="T52" fmla="*/ 167 w 5278"/>
                <a:gd name="T53" fmla="*/ 113 h 3567"/>
                <a:gd name="T54" fmla="*/ 392 w 5278"/>
                <a:gd name="T55" fmla="*/ 174 h 3567"/>
                <a:gd name="T56" fmla="*/ 709 w 5278"/>
                <a:gd name="T57" fmla="*/ 232 h 3567"/>
                <a:gd name="T58" fmla="*/ 1108 w 5278"/>
                <a:gd name="T59" fmla="*/ 283 h 3567"/>
                <a:gd name="T60" fmla="*/ 1588 w 5278"/>
                <a:gd name="T61" fmla="*/ 329 h 3567"/>
                <a:gd name="T62" fmla="*/ 2142 w 5278"/>
                <a:gd name="T63" fmla="*/ 368 h 3567"/>
                <a:gd name="T64" fmla="*/ 2767 w 5278"/>
                <a:gd name="T65" fmla="*/ 398 h 3567"/>
                <a:gd name="T66" fmla="*/ 3346 w 5278"/>
                <a:gd name="T67" fmla="*/ 417 h 3567"/>
                <a:gd name="T68" fmla="*/ 3954 w 5278"/>
                <a:gd name="T69" fmla="*/ 428 h 3567"/>
                <a:gd name="T70" fmla="*/ 4717 w 5278"/>
                <a:gd name="T71" fmla="*/ 432 h 3567"/>
                <a:gd name="T72" fmla="*/ 5278 w 5278"/>
                <a:gd name="T73" fmla="*/ 424 h 3567"/>
                <a:gd name="T74" fmla="*/ 5263 w 5278"/>
                <a:gd name="T75" fmla="*/ 1021 h 3567"/>
                <a:gd name="T76" fmla="*/ 5227 w 5278"/>
                <a:gd name="T77" fmla="*/ 1576 h 3567"/>
                <a:gd name="T78" fmla="*/ 5171 w 5278"/>
                <a:gd name="T79" fmla="*/ 2083 h 3567"/>
                <a:gd name="T80" fmla="*/ 5100 w 5278"/>
                <a:gd name="T81" fmla="*/ 2531 h 3567"/>
                <a:gd name="T82" fmla="*/ 5012 w 5278"/>
                <a:gd name="T83" fmla="*/ 2911 h 3567"/>
                <a:gd name="T84" fmla="*/ 4911 w 5278"/>
                <a:gd name="T85" fmla="*/ 3212 h 3567"/>
                <a:gd name="T86" fmla="*/ 4812 w 5278"/>
                <a:gd name="T87" fmla="*/ 3405 h 3567"/>
                <a:gd name="T88" fmla="*/ 4753 w 5278"/>
                <a:gd name="T89" fmla="*/ 3483 h 3567"/>
                <a:gd name="T90" fmla="*/ 4691 w 5278"/>
                <a:gd name="T91" fmla="*/ 3537 h 3567"/>
                <a:gd name="T92" fmla="*/ 4632 w 5278"/>
                <a:gd name="T93" fmla="*/ 3554 h 3567"/>
                <a:gd name="T94" fmla="*/ 4399 w 5278"/>
                <a:gd name="T95" fmla="*/ 3567 h 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78" h="3567">
                  <a:moveTo>
                    <a:pt x="4302" y="3566"/>
                  </a:moveTo>
                  <a:lnTo>
                    <a:pt x="4302" y="3566"/>
                  </a:lnTo>
                  <a:lnTo>
                    <a:pt x="4228" y="3564"/>
                  </a:lnTo>
                  <a:lnTo>
                    <a:pt x="4157" y="3561"/>
                  </a:lnTo>
                  <a:lnTo>
                    <a:pt x="4086" y="3556"/>
                  </a:lnTo>
                  <a:lnTo>
                    <a:pt x="4018" y="3551"/>
                  </a:lnTo>
                  <a:lnTo>
                    <a:pt x="3951" y="3544"/>
                  </a:lnTo>
                  <a:lnTo>
                    <a:pt x="3887" y="3538"/>
                  </a:lnTo>
                  <a:lnTo>
                    <a:pt x="3771" y="3523"/>
                  </a:lnTo>
                  <a:lnTo>
                    <a:pt x="3672" y="3508"/>
                  </a:lnTo>
                  <a:lnTo>
                    <a:pt x="3595" y="3495"/>
                  </a:lnTo>
                  <a:lnTo>
                    <a:pt x="3521" y="3482"/>
                  </a:lnTo>
                  <a:lnTo>
                    <a:pt x="3521" y="3482"/>
                  </a:lnTo>
                  <a:lnTo>
                    <a:pt x="3448" y="3469"/>
                  </a:lnTo>
                  <a:lnTo>
                    <a:pt x="3364" y="3453"/>
                  </a:lnTo>
                  <a:lnTo>
                    <a:pt x="3274" y="3435"/>
                  </a:lnTo>
                  <a:lnTo>
                    <a:pt x="3231" y="3424"/>
                  </a:lnTo>
                  <a:lnTo>
                    <a:pt x="3187" y="3414"/>
                  </a:lnTo>
                  <a:lnTo>
                    <a:pt x="3187" y="3414"/>
                  </a:lnTo>
                  <a:lnTo>
                    <a:pt x="3081" y="3386"/>
                  </a:lnTo>
                  <a:lnTo>
                    <a:pt x="2966" y="3355"/>
                  </a:lnTo>
                  <a:lnTo>
                    <a:pt x="2854" y="3321"/>
                  </a:lnTo>
                  <a:lnTo>
                    <a:pt x="2799" y="3305"/>
                  </a:lnTo>
                  <a:lnTo>
                    <a:pt x="2749" y="3288"/>
                  </a:lnTo>
                  <a:lnTo>
                    <a:pt x="2749" y="3288"/>
                  </a:lnTo>
                  <a:lnTo>
                    <a:pt x="2673" y="3261"/>
                  </a:lnTo>
                  <a:lnTo>
                    <a:pt x="2593" y="3233"/>
                  </a:lnTo>
                  <a:lnTo>
                    <a:pt x="2512" y="3203"/>
                  </a:lnTo>
                  <a:lnTo>
                    <a:pt x="2474" y="3187"/>
                  </a:lnTo>
                  <a:lnTo>
                    <a:pt x="2439" y="3173"/>
                  </a:lnTo>
                  <a:lnTo>
                    <a:pt x="2439" y="3173"/>
                  </a:lnTo>
                  <a:lnTo>
                    <a:pt x="2304" y="3111"/>
                  </a:lnTo>
                  <a:lnTo>
                    <a:pt x="2159" y="3042"/>
                  </a:lnTo>
                  <a:lnTo>
                    <a:pt x="2017" y="2972"/>
                  </a:lnTo>
                  <a:lnTo>
                    <a:pt x="1948" y="2938"/>
                  </a:lnTo>
                  <a:lnTo>
                    <a:pt x="1885" y="2905"/>
                  </a:lnTo>
                  <a:lnTo>
                    <a:pt x="1885" y="2905"/>
                  </a:lnTo>
                  <a:lnTo>
                    <a:pt x="1823" y="2869"/>
                  </a:lnTo>
                  <a:lnTo>
                    <a:pt x="1761" y="2830"/>
                  </a:lnTo>
                  <a:lnTo>
                    <a:pt x="1682" y="2782"/>
                  </a:lnTo>
                  <a:lnTo>
                    <a:pt x="1596" y="2726"/>
                  </a:lnTo>
                  <a:lnTo>
                    <a:pt x="1506" y="2665"/>
                  </a:lnTo>
                  <a:lnTo>
                    <a:pt x="1461" y="2634"/>
                  </a:lnTo>
                  <a:lnTo>
                    <a:pt x="1417" y="2602"/>
                  </a:lnTo>
                  <a:lnTo>
                    <a:pt x="1375" y="2569"/>
                  </a:lnTo>
                  <a:lnTo>
                    <a:pt x="1335" y="2537"/>
                  </a:lnTo>
                  <a:lnTo>
                    <a:pt x="1335" y="2537"/>
                  </a:lnTo>
                  <a:lnTo>
                    <a:pt x="1281" y="2491"/>
                  </a:lnTo>
                  <a:lnTo>
                    <a:pt x="1223" y="2441"/>
                  </a:lnTo>
                  <a:lnTo>
                    <a:pt x="1164" y="2390"/>
                  </a:lnTo>
                  <a:lnTo>
                    <a:pt x="1105" y="2336"/>
                  </a:lnTo>
                  <a:lnTo>
                    <a:pt x="990" y="2228"/>
                  </a:lnTo>
                  <a:lnTo>
                    <a:pt x="886" y="2127"/>
                  </a:lnTo>
                  <a:lnTo>
                    <a:pt x="886" y="2127"/>
                  </a:lnTo>
                  <a:lnTo>
                    <a:pt x="860" y="2101"/>
                  </a:lnTo>
                  <a:lnTo>
                    <a:pt x="834" y="2073"/>
                  </a:lnTo>
                  <a:lnTo>
                    <a:pt x="783" y="2012"/>
                  </a:lnTo>
                  <a:lnTo>
                    <a:pt x="733" y="1951"/>
                  </a:lnTo>
                  <a:lnTo>
                    <a:pt x="686" y="1895"/>
                  </a:lnTo>
                  <a:lnTo>
                    <a:pt x="686" y="1895"/>
                  </a:lnTo>
                  <a:lnTo>
                    <a:pt x="653" y="1853"/>
                  </a:lnTo>
                  <a:lnTo>
                    <a:pt x="616" y="1805"/>
                  </a:lnTo>
                  <a:lnTo>
                    <a:pt x="573" y="1743"/>
                  </a:lnTo>
                  <a:lnTo>
                    <a:pt x="521" y="1670"/>
                  </a:lnTo>
                  <a:lnTo>
                    <a:pt x="467" y="1586"/>
                  </a:lnTo>
                  <a:lnTo>
                    <a:pt x="439" y="1542"/>
                  </a:lnTo>
                  <a:lnTo>
                    <a:pt x="412" y="1496"/>
                  </a:lnTo>
                  <a:lnTo>
                    <a:pt x="385" y="1450"/>
                  </a:lnTo>
                  <a:lnTo>
                    <a:pt x="359" y="1402"/>
                  </a:lnTo>
                  <a:lnTo>
                    <a:pt x="359" y="1402"/>
                  </a:lnTo>
                  <a:lnTo>
                    <a:pt x="327" y="1339"/>
                  </a:lnTo>
                  <a:lnTo>
                    <a:pt x="293" y="1270"/>
                  </a:lnTo>
                  <a:lnTo>
                    <a:pt x="261" y="1202"/>
                  </a:lnTo>
                  <a:lnTo>
                    <a:pt x="232" y="1137"/>
                  </a:lnTo>
                  <a:lnTo>
                    <a:pt x="232" y="1137"/>
                  </a:lnTo>
                  <a:lnTo>
                    <a:pt x="206" y="1072"/>
                  </a:lnTo>
                  <a:lnTo>
                    <a:pt x="181" y="1003"/>
                  </a:lnTo>
                  <a:lnTo>
                    <a:pt x="134" y="867"/>
                  </a:lnTo>
                  <a:lnTo>
                    <a:pt x="134" y="867"/>
                  </a:lnTo>
                  <a:lnTo>
                    <a:pt x="122" y="835"/>
                  </a:lnTo>
                  <a:lnTo>
                    <a:pt x="112" y="802"/>
                  </a:lnTo>
                  <a:lnTo>
                    <a:pt x="93" y="729"/>
                  </a:lnTo>
                  <a:lnTo>
                    <a:pt x="76" y="657"/>
                  </a:lnTo>
                  <a:lnTo>
                    <a:pt x="61" y="590"/>
                  </a:lnTo>
                  <a:lnTo>
                    <a:pt x="61" y="590"/>
                  </a:lnTo>
                  <a:lnTo>
                    <a:pt x="52" y="556"/>
                  </a:lnTo>
                  <a:lnTo>
                    <a:pt x="46" y="520"/>
                  </a:lnTo>
                  <a:lnTo>
                    <a:pt x="32" y="445"/>
                  </a:lnTo>
                  <a:lnTo>
                    <a:pt x="23" y="369"/>
                  </a:lnTo>
                  <a:lnTo>
                    <a:pt x="16" y="299"/>
                  </a:lnTo>
                  <a:lnTo>
                    <a:pt x="16" y="299"/>
                  </a:lnTo>
                  <a:lnTo>
                    <a:pt x="10" y="229"/>
                  </a:lnTo>
                  <a:lnTo>
                    <a:pt x="6" y="15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9"/>
                  </a:lnTo>
                  <a:lnTo>
                    <a:pt x="6" y="17"/>
                  </a:lnTo>
                  <a:lnTo>
                    <a:pt x="11" y="26"/>
                  </a:lnTo>
                  <a:lnTo>
                    <a:pt x="17" y="34"/>
                  </a:lnTo>
                  <a:lnTo>
                    <a:pt x="26" y="41"/>
                  </a:lnTo>
                  <a:lnTo>
                    <a:pt x="35" y="49"/>
                  </a:lnTo>
                  <a:lnTo>
                    <a:pt x="46" y="58"/>
                  </a:lnTo>
                  <a:lnTo>
                    <a:pt x="59" y="66"/>
                  </a:lnTo>
                  <a:lnTo>
                    <a:pt x="90" y="82"/>
                  </a:lnTo>
                  <a:lnTo>
                    <a:pt x="125" y="97"/>
                  </a:lnTo>
                  <a:lnTo>
                    <a:pt x="167" y="113"/>
                  </a:lnTo>
                  <a:lnTo>
                    <a:pt x="215" y="129"/>
                  </a:lnTo>
                  <a:lnTo>
                    <a:pt x="268" y="144"/>
                  </a:lnTo>
                  <a:lnTo>
                    <a:pt x="327" y="160"/>
                  </a:lnTo>
                  <a:lnTo>
                    <a:pt x="392" y="174"/>
                  </a:lnTo>
                  <a:lnTo>
                    <a:pt x="464" y="188"/>
                  </a:lnTo>
                  <a:lnTo>
                    <a:pt x="539" y="203"/>
                  </a:lnTo>
                  <a:lnTo>
                    <a:pt x="621" y="217"/>
                  </a:lnTo>
                  <a:lnTo>
                    <a:pt x="709" y="232"/>
                  </a:lnTo>
                  <a:lnTo>
                    <a:pt x="800" y="245"/>
                  </a:lnTo>
                  <a:lnTo>
                    <a:pt x="898" y="258"/>
                  </a:lnTo>
                  <a:lnTo>
                    <a:pt x="1001" y="270"/>
                  </a:lnTo>
                  <a:lnTo>
                    <a:pt x="1108" y="283"/>
                  </a:lnTo>
                  <a:lnTo>
                    <a:pt x="1220" y="295"/>
                  </a:lnTo>
                  <a:lnTo>
                    <a:pt x="1338" y="307"/>
                  </a:lnTo>
                  <a:lnTo>
                    <a:pt x="1461" y="318"/>
                  </a:lnTo>
                  <a:lnTo>
                    <a:pt x="1588" y="329"/>
                  </a:lnTo>
                  <a:lnTo>
                    <a:pt x="1720" y="339"/>
                  </a:lnTo>
                  <a:lnTo>
                    <a:pt x="1856" y="349"/>
                  </a:lnTo>
                  <a:lnTo>
                    <a:pt x="1997" y="358"/>
                  </a:lnTo>
                  <a:lnTo>
                    <a:pt x="2142" y="368"/>
                  </a:lnTo>
                  <a:lnTo>
                    <a:pt x="2292" y="376"/>
                  </a:lnTo>
                  <a:lnTo>
                    <a:pt x="2446" y="384"/>
                  </a:lnTo>
                  <a:lnTo>
                    <a:pt x="2604" y="392"/>
                  </a:lnTo>
                  <a:lnTo>
                    <a:pt x="2767" y="398"/>
                  </a:lnTo>
                  <a:lnTo>
                    <a:pt x="2934" y="405"/>
                  </a:lnTo>
                  <a:lnTo>
                    <a:pt x="2934" y="405"/>
                  </a:lnTo>
                  <a:lnTo>
                    <a:pt x="3140" y="411"/>
                  </a:lnTo>
                  <a:lnTo>
                    <a:pt x="3346" y="417"/>
                  </a:lnTo>
                  <a:lnTo>
                    <a:pt x="3554" y="422"/>
                  </a:lnTo>
                  <a:lnTo>
                    <a:pt x="3762" y="426"/>
                  </a:lnTo>
                  <a:lnTo>
                    <a:pt x="3762" y="426"/>
                  </a:lnTo>
                  <a:lnTo>
                    <a:pt x="3954" y="428"/>
                  </a:lnTo>
                  <a:lnTo>
                    <a:pt x="4145" y="430"/>
                  </a:lnTo>
                  <a:lnTo>
                    <a:pt x="4337" y="432"/>
                  </a:lnTo>
                  <a:lnTo>
                    <a:pt x="4526" y="432"/>
                  </a:lnTo>
                  <a:lnTo>
                    <a:pt x="4717" y="432"/>
                  </a:lnTo>
                  <a:lnTo>
                    <a:pt x="4905" y="429"/>
                  </a:lnTo>
                  <a:lnTo>
                    <a:pt x="5092" y="428"/>
                  </a:lnTo>
                  <a:lnTo>
                    <a:pt x="5278" y="424"/>
                  </a:lnTo>
                  <a:lnTo>
                    <a:pt x="5278" y="424"/>
                  </a:lnTo>
                  <a:lnTo>
                    <a:pt x="5277" y="576"/>
                  </a:lnTo>
                  <a:lnTo>
                    <a:pt x="5274" y="727"/>
                  </a:lnTo>
                  <a:lnTo>
                    <a:pt x="5269" y="875"/>
                  </a:lnTo>
                  <a:lnTo>
                    <a:pt x="5263" y="1021"/>
                  </a:lnTo>
                  <a:lnTo>
                    <a:pt x="5256" y="1163"/>
                  </a:lnTo>
                  <a:lnTo>
                    <a:pt x="5248" y="1305"/>
                  </a:lnTo>
                  <a:lnTo>
                    <a:pt x="5238" y="1442"/>
                  </a:lnTo>
                  <a:lnTo>
                    <a:pt x="5227" y="1576"/>
                  </a:lnTo>
                  <a:lnTo>
                    <a:pt x="5215" y="1708"/>
                  </a:lnTo>
                  <a:lnTo>
                    <a:pt x="5201" y="1836"/>
                  </a:lnTo>
                  <a:lnTo>
                    <a:pt x="5188" y="1962"/>
                  </a:lnTo>
                  <a:lnTo>
                    <a:pt x="5171" y="2083"/>
                  </a:lnTo>
                  <a:lnTo>
                    <a:pt x="5156" y="2202"/>
                  </a:lnTo>
                  <a:lnTo>
                    <a:pt x="5138" y="2315"/>
                  </a:lnTo>
                  <a:lnTo>
                    <a:pt x="5120" y="2426"/>
                  </a:lnTo>
                  <a:lnTo>
                    <a:pt x="5100" y="2531"/>
                  </a:lnTo>
                  <a:lnTo>
                    <a:pt x="5079" y="2633"/>
                  </a:lnTo>
                  <a:lnTo>
                    <a:pt x="5057" y="2730"/>
                  </a:lnTo>
                  <a:lnTo>
                    <a:pt x="5035" y="2823"/>
                  </a:lnTo>
                  <a:lnTo>
                    <a:pt x="5012" y="2911"/>
                  </a:lnTo>
                  <a:lnTo>
                    <a:pt x="4988" y="2994"/>
                  </a:lnTo>
                  <a:lnTo>
                    <a:pt x="4962" y="3072"/>
                  </a:lnTo>
                  <a:lnTo>
                    <a:pt x="4938" y="3145"/>
                  </a:lnTo>
                  <a:lnTo>
                    <a:pt x="4911" y="3212"/>
                  </a:lnTo>
                  <a:lnTo>
                    <a:pt x="4883" y="3275"/>
                  </a:lnTo>
                  <a:lnTo>
                    <a:pt x="4856" y="3331"/>
                  </a:lnTo>
                  <a:lnTo>
                    <a:pt x="4827" y="3382"/>
                  </a:lnTo>
                  <a:lnTo>
                    <a:pt x="4812" y="3405"/>
                  </a:lnTo>
                  <a:lnTo>
                    <a:pt x="4799" y="3428"/>
                  </a:lnTo>
                  <a:lnTo>
                    <a:pt x="4783" y="3447"/>
                  </a:lnTo>
                  <a:lnTo>
                    <a:pt x="4768" y="3466"/>
                  </a:lnTo>
                  <a:lnTo>
                    <a:pt x="4753" y="3483"/>
                  </a:lnTo>
                  <a:lnTo>
                    <a:pt x="4738" y="3499"/>
                  </a:lnTo>
                  <a:lnTo>
                    <a:pt x="4723" y="3513"/>
                  </a:lnTo>
                  <a:lnTo>
                    <a:pt x="4708" y="3525"/>
                  </a:lnTo>
                  <a:lnTo>
                    <a:pt x="4691" y="3537"/>
                  </a:lnTo>
                  <a:lnTo>
                    <a:pt x="4676" y="3545"/>
                  </a:lnTo>
                  <a:lnTo>
                    <a:pt x="4676" y="3545"/>
                  </a:lnTo>
                  <a:lnTo>
                    <a:pt x="4658" y="3549"/>
                  </a:lnTo>
                  <a:lnTo>
                    <a:pt x="4632" y="3554"/>
                  </a:lnTo>
                  <a:lnTo>
                    <a:pt x="4594" y="3557"/>
                  </a:lnTo>
                  <a:lnTo>
                    <a:pt x="4544" y="3562"/>
                  </a:lnTo>
                  <a:lnTo>
                    <a:pt x="4479" y="3564"/>
                  </a:lnTo>
                  <a:lnTo>
                    <a:pt x="4399" y="3567"/>
                  </a:lnTo>
                  <a:lnTo>
                    <a:pt x="4302" y="3566"/>
                  </a:lnTo>
                  <a:lnTo>
                    <a:pt x="4302" y="356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CBEC0">
                    <a:tint val="66000"/>
                    <a:satMod val="160000"/>
                  </a:srgbClr>
                </a:gs>
                <a:gs pos="50000">
                  <a:srgbClr val="BCBEC0">
                    <a:tint val="44500"/>
                    <a:satMod val="160000"/>
                  </a:srgbClr>
                </a:gs>
                <a:gs pos="100000">
                  <a:srgbClr val="BCBEC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1525532535">
              <a:extLst>
                <a:ext uri="{FF2B5EF4-FFF2-40B4-BE49-F238E27FC236}">
                  <a16:creationId xmlns:a16="http://schemas.microsoft.com/office/drawing/2014/main" id="{80960C3B-0230-BB49-40AE-F4EE24F9363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7" y="764928"/>
              <a:ext cx="721060" cy="148306"/>
            </a:xfrm>
            <a:custGeom>
              <a:avLst/>
              <a:gdLst>
                <a:gd name="T0" fmla="*/ 283 w 5276"/>
                <a:gd name="T1" fmla="*/ 280 h 861"/>
                <a:gd name="T2" fmla="*/ 401 w 5276"/>
                <a:gd name="T3" fmla="*/ 253 h 861"/>
                <a:gd name="T4" fmla="*/ 536 w 5276"/>
                <a:gd name="T5" fmla="*/ 225 h 861"/>
                <a:gd name="T6" fmla="*/ 686 w 5276"/>
                <a:gd name="T7" fmla="*/ 200 h 861"/>
                <a:gd name="T8" fmla="*/ 852 w 5276"/>
                <a:gd name="T9" fmla="*/ 176 h 861"/>
                <a:gd name="T10" fmla="*/ 1034 w 5276"/>
                <a:gd name="T11" fmla="*/ 153 h 861"/>
                <a:gd name="T12" fmla="*/ 1435 w 5276"/>
                <a:gd name="T13" fmla="*/ 111 h 861"/>
                <a:gd name="T14" fmla="*/ 1884 w 5276"/>
                <a:gd name="T15" fmla="*/ 77 h 861"/>
                <a:gd name="T16" fmla="*/ 2375 w 5276"/>
                <a:gd name="T17" fmla="*/ 47 h 861"/>
                <a:gd name="T18" fmla="*/ 2899 w 5276"/>
                <a:gd name="T19" fmla="*/ 23 h 861"/>
                <a:gd name="T20" fmla="*/ 3451 w 5276"/>
                <a:gd name="T21" fmla="*/ 6 h 861"/>
                <a:gd name="T22" fmla="*/ 5276 w 5276"/>
                <a:gd name="T23" fmla="*/ 850 h 861"/>
                <a:gd name="T24" fmla="*/ 5148 w 5276"/>
                <a:gd name="T25" fmla="*/ 855 h 861"/>
                <a:gd name="T26" fmla="*/ 4871 w 5276"/>
                <a:gd name="T27" fmla="*/ 860 h 861"/>
                <a:gd name="T28" fmla="*/ 4571 w 5276"/>
                <a:gd name="T29" fmla="*/ 861 h 861"/>
                <a:gd name="T30" fmla="*/ 4102 w 5276"/>
                <a:gd name="T31" fmla="*/ 858 h 861"/>
                <a:gd name="T32" fmla="*/ 3481 w 5276"/>
                <a:gd name="T33" fmla="*/ 846 h 861"/>
                <a:gd name="T34" fmla="*/ 2932 w 5276"/>
                <a:gd name="T35" fmla="*/ 831 h 861"/>
                <a:gd name="T36" fmla="*/ 2764 w 5276"/>
                <a:gd name="T37" fmla="*/ 825 h 861"/>
                <a:gd name="T38" fmla="*/ 2444 w 5276"/>
                <a:gd name="T39" fmla="*/ 812 h 861"/>
                <a:gd name="T40" fmla="*/ 2140 w 5276"/>
                <a:gd name="T41" fmla="*/ 796 h 861"/>
                <a:gd name="T42" fmla="*/ 1854 w 5276"/>
                <a:gd name="T43" fmla="*/ 778 h 861"/>
                <a:gd name="T44" fmla="*/ 1585 w 5276"/>
                <a:gd name="T45" fmla="*/ 759 h 861"/>
                <a:gd name="T46" fmla="*/ 1336 w 5276"/>
                <a:gd name="T47" fmla="*/ 737 h 861"/>
                <a:gd name="T48" fmla="*/ 1106 w 5276"/>
                <a:gd name="T49" fmla="*/ 713 h 861"/>
                <a:gd name="T50" fmla="*/ 896 w 5276"/>
                <a:gd name="T51" fmla="*/ 687 h 861"/>
                <a:gd name="T52" fmla="*/ 705 w 5276"/>
                <a:gd name="T53" fmla="*/ 660 h 861"/>
                <a:gd name="T54" fmla="*/ 537 w 5276"/>
                <a:gd name="T55" fmla="*/ 632 h 861"/>
                <a:gd name="T56" fmla="*/ 390 w 5276"/>
                <a:gd name="T57" fmla="*/ 602 h 861"/>
                <a:gd name="T58" fmla="*/ 266 w 5276"/>
                <a:gd name="T59" fmla="*/ 571 h 861"/>
                <a:gd name="T60" fmla="*/ 165 w 5276"/>
                <a:gd name="T61" fmla="*/ 540 h 861"/>
                <a:gd name="T62" fmla="*/ 88 w 5276"/>
                <a:gd name="T63" fmla="*/ 508 h 861"/>
                <a:gd name="T64" fmla="*/ 44 w 5276"/>
                <a:gd name="T65" fmla="*/ 484 h 861"/>
                <a:gd name="T66" fmla="*/ 24 w 5276"/>
                <a:gd name="T67" fmla="*/ 467 h 861"/>
                <a:gd name="T68" fmla="*/ 9 w 5276"/>
                <a:gd name="T69" fmla="*/ 452 h 861"/>
                <a:gd name="T70" fmla="*/ 1 w 5276"/>
                <a:gd name="T71" fmla="*/ 435 h 861"/>
                <a:gd name="T72" fmla="*/ 0 w 5276"/>
                <a:gd name="T73" fmla="*/ 426 h 861"/>
                <a:gd name="T74" fmla="*/ 6 w 5276"/>
                <a:gd name="T75" fmla="*/ 408 h 861"/>
                <a:gd name="T76" fmla="*/ 21 w 5276"/>
                <a:gd name="T77" fmla="*/ 390 h 861"/>
                <a:gd name="T78" fmla="*/ 44 w 5276"/>
                <a:gd name="T79" fmla="*/ 371 h 861"/>
                <a:gd name="T80" fmla="*/ 74 w 5276"/>
                <a:gd name="T81" fmla="*/ 353 h 861"/>
                <a:gd name="T82" fmla="*/ 113 w 5276"/>
                <a:gd name="T83" fmla="*/ 334 h 861"/>
                <a:gd name="T84" fmla="*/ 162 w 5276"/>
                <a:gd name="T85" fmla="*/ 316 h 861"/>
                <a:gd name="T86" fmla="*/ 283 w 5276"/>
                <a:gd name="T87" fmla="*/ 28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76" h="861">
                  <a:moveTo>
                    <a:pt x="283" y="280"/>
                  </a:moveTo>
                  <a:lnTo>
                    <a:pt x="283" y="280"/>
                  </a:lnTo>
                  <a:lnTo>
                    <a:pt x="339" y="266"/>
                  </a:lnTo>
                  <a:lnTo>
                    <a:pt x="401" y="253"/>
                  </a:lnTo>
                  <a:lnTo>
                    <a:pt x="466" y="238"/>
                  </a:lnTo>
                  <a:lnTo>
                    <a:pt x="536" y="225"/>
                  </a:lnTo>
                  <a:lnTo>
                    <a:pt x="608" y="213"/>
                  </a:lnTo>
                  <a:lnTo>
                    <a:pt x="686" y="200"/>
                  </a:lnTo>
                  <a:lnTo>
                    <a:pt x="767" y="188"/>
                  </a:lnTo>
                  <a:lnTo>
                    <a:pt x="852" y="176"/>
                  </a:lnTo>
                  <a:lnTo>
                    <a:pt x="941" y="164"/>
                  </a:lnTo>
                  <a:lnTo>
                    <a:pt x="1034" y="153"/>
                  </a:lnTo>
                  <a:lnTo>
                    <a:pt x="1227" y="132"/>
                  </a:lnTo>
                  <a:lnTo>
                    <a:pt x="1435" y="111"/>
                  </a:lnTo>
                  <a:lnTo>
                    <a:pt x="1654" y="93"/>
                  </a:lnTo>
                  <a:lnTo>
                    <a:pt x="1884" y="77"/>
                  </a:lnTo>
                  <a:lnTo>
                    <a:pt x="2125" y="61"/>
                  </a:lnTo>
                  <a:lnTo>
                    <a:pt x="2375" y="47"/>
                  </a:lnTo>
                  <a:lnTo>
                    <a:pt x="2634" y="34"/>
                  </a:lnTo>
                  <a:lnTo>
                    <a:pt x="2899" y="23"/>
                  </a:lnTo>
                  <a:lnTo>
                    <a:pt x="3172" y="13"/>
                  </a:lnTo>
                  <a:lnTo>
                    <a:pt x="3451" y="6"/>
                  </a:lnTo>
                  <a:lnTo>
                    <a:pt x="3734" y="0"/>
                  </a:lnTo>
                  <a:lnTo>
                    <a:pt x="5276" y="850"/>
                  </a:lnTo>
                  <a:lnTo>
                    <a:pt x="5276" y="850"/>
                  </a:lnTo>
                  <a:lnTo>
                    <a:pt x="5148" y="855"/>
                  </a:lnTo>
                  <a:lnTo>
                    <a:pt x="5013" y="859"/>
                  </a:lnTo>
                  <a:lnTo>
                    <a:pt x="4871" y="860"/>
                  </a:lnTo>
                  <a:lnTo>
                    <a:pt x="4722" y="861"/>
                  </a:lnTo>
                  <a:lnTo>
                    <a:pt x="4571" y="861"/>
                  </a:lnTo>
                  <a:lnTo>
                    <a:pt x="4417" y="861"/>
                  </a:lnTo>
                  <a:lnTo>
                    <a:pt x="4102" y="858"/>
                  </a:lnTo>
                  <a:lnTo>
                    <a:pt x="3787" y="853"/>
                  </a:lnTo>
                  <a:lnTo>
                    <a:pt x="3481" y="846"/>
                  </a:lnTo>
                  <a:lnTo>
                    <a:pt x="3194" y="838"/>
                  </a:lnTo>
                  <a:lnTo>
                    <a:pt x="2932" y="831"/>
                  </a:lnTo>
                  <a:lnTo>
                    <a:pt x="2932" y="831"/>
                  </a:lnTo>
                  <a:lnTo>
                    <a:pt x="2764" y="825"/>
                  </a:lnTo>
                  <a:lnTo>
                    <a:pt x="2602" y="819"/>
                  </a:lnTo>
                  <a:lnTo>
                    <a:pt x="2444" y="812"/>
                  </a:lnTo>
                  <a:lnTo>
                    <a:pt x="2290" y="805"/>
                  </a:lnTo>
                  <a:lnTo>
                    <a:pt x="2140" y="796"/>
                  </a:lnTo>
                  <a:lnTo>
                    <a:pt x="1995" y="788"/>
                  </a:lnTo>
                  <a:lnTo>
                    <a:pt x="1854" y="778"/>
                  </a:lnTo>
                  <a:lnTo>
                    <a:pt x="1716" y="769"/>
                  </a:lnTo>
                  <a:lnTo>
                    <a:pt x="1585" y="759"/>
                  </a:lnTo>
                  <a:lnTo>
                    <a:pt x="1458" y="749"/>
                  </a:lnTo>
                  <a:lnTo>
                    <a:pt x="1336" y="737"/>
                  </a:lnTo>
                  <a:lnTo>
                    <a:pt x="1218" y="725"/>
                  </a:lnTo>
                  <a:lnTo>
                    <a:pt x="1106" y="713"/>
                  </a:lnTo>
                  <a:lnTo>
                    <a:pt x="997" y="701"/>
                  </a:lnTo>
                  <a:lnTo>
                    <a:pt x="896" y="687"/>
                  </a:lnTo>
                  <a:lnTo>
                    <a:pt x="798" y="674"/>
                  </a:lnTo>
                  <a:lnTo>
                    <a:pt x="705" y="660"/>
                  </a:lnTo>
                  <a:lnTo>
                    <a:pt x="619" y="647"/>
                  </a:lnTo>
                  <a:lnTo>
                    <a:pt x="537" y="632"/>
                  </a:lnTo>
                  <a:lnTo>
                    <a:pt x="462" y="617"/>
                  </a:lnTo>
                  <a:lnTo>
                    <a:pt x="390" y="602"/>
                  </a:lnTo>
                  <a:lnTo>
                    <a:pt x="325" y="587"/>
                  </a:lnTo>
                  <a:lnTo>
                    <a:pt x="266" y="571"/>
                  </a:lnTo>
                  <a:lnTo>
                    <a:pt x="213" y="556"/>
                  </a:lnTo>
                  <a:lnTo>
                    <a:pt x="165" y="540"/>
                  </a:lnTo>
                  <a:lnTo>
                    <a:pt x="123" y="525"/>
                  </a:lnTo>
                  <a:lnTo>
                    <a:pt x="88" y="508"/>
                  </a:lnTo>
                  <a:lnTo>
                    <a:pt x="57" y="492"/>
                  </a:lnTo>
                  <a:lnTo>
                    <a:pt x="44" y="484"/>
                  </a:lnTo>
                  <a:lnTo>
                    <a:pt x="33" y="475"/>
                  </a:lnTo>
                  <a:lnTo>
                    <a:pt x="24" y="467"/>
                  </a:lnTo>
                  <a:lnTo>
                    <a:pt x="15" y="460"/>
                  </a:lnTo>
                  <a:lnTo>
                    <a:pt x="9" y="452"/>
                  </a:lnTo>
                  <a:lnTo>
                    <a:pt x="4" y="443"/>
                  </a:lnTo>
                  <a:lnTo>
                    <a:pt x="1" y="435"/>
                  </a:lnTo>
                  <a:lnTo>
                    <a:pt x="0" y="426"/>
                  </a:lnTo>
                  <a:lnTo>
                    <a:pt x="0" y="426"/>
                  </a:lnTo>
                  <a:lnTo>
                    <a:pt x="1" y="418"/>
                  </a:lnTo>
                  <a:lnTo>
                    <a:pt x="6" y="408"/>
                  </a:lnTo>
                  <a:lnTo>
                    <a:pt x="12" y="399"/>
                  </a:lnTo>
                  <a:lnTo>
                    <a:pt x="21" y="390"/>
                  </a:lnTo>
                  <a:lnTo>
                    <a:pt x="32" y="381"/>
                  </a:lnTo>
                  <a:lnTo>
                    <a:pt x="44" y="371"/>
                  </a:lnTo>
                  <a:lnTo>
                    <a:pt x="57" y="363"/>
                  </a:lnTo>
                  <a:lnTo>
                    <a:pt x="74" y="353"/>
                  </a:lnTo>
                  <a:lnTo>
                    <a:pt x="94" y="344"/>
                  </a:lnTo>
                  <a:lnTo>
                    <a:pt x="113" y="334"/>
                  </a:lnTo>
                  <a:lnTo>
                    <a:pt x="136" y="326"/>
                  </a:lnTo>
                  <a:lnTo>
                    <a:pt x="162" y="316"/>
                  </a:lnTo>
                  <a:lnTo>
                    <a:pt x="218" y="298"/>
                  </a:lnTo>
                  <a:lnTo>
                    <a:pt x="283" y="280"/>
                  </a:lnTo>
                  <a:lnTo>
                    <a:pt x="283" y="28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A7A9AC">
                        <a:shade val="30000"/>
                        <a:satMod val="115000"/>
                      </a:srgbClr>
                    </a:gs>
                    <a:gs pos="50000">
                      <a:srgbClr val="A7A9AC">
                        <a:shade val="67500"/>
                        <a:satMod val="115000"/>
                      </a:srgbClr>
                    </a:gs>
                    <a:gs pos="100000">
                      <a:srgbClr val="A7A9A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algn="ctr" rtl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blipFill>
                  <a:blip r:embed="rId4"/>
                  <a:stretch>
                    <a:fillRect r="-211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Freeform 1525532537">
              <a:extLst>
                <a:ext uri="{FF2B5EF4-FFF2-40B4-BE49-F238E27FC236}">
                  <a16:creationId xmlns:a16="http://schemas.microsoft.com/office/drawing/2014/main" id="{9499A49A-BBAC-8C6E-3E92-F822696E6D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25532538">
              <a:extLst>
                <a:ext uri="{FF2B5EF4-FFF2-40B4-BE49-F238E27FC236}">
                  <a16:creationId xmlns:a16="http://schemas.microsoft.com/office/drawing/2014/main" id="{478704E7-B522-27A3-E841-624D020BAB2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25532539">
              <a:extLst>
                <a:ext uri="{FF2B5EF4-FFF2-40B4-BE49-F238E27FC236}">
                  <a16:creationId xmlns:a16="http://schemas.microsoft.com/office/drawing/2014/main" id="{103E92B3-FC66-F642-7647-8185EFC7758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  <a:gd name="T116" fmla="*/ 2934 w 5280"/>
                <a:gd name="T117" fmla="*/ 3985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  <a:lnTo>
                    <a:pt x="2934" y="3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E1E2D">
                    <a:shade val="30000"/>
                    <a:satMod val="115000"/>
                  </a:srgbClr>
                </a:gs>
                <a:gs pos="50000">
                  <a:srgbClr val="BE1E2D">
                    <a:shade val="67500"/>
                    <a:satMod val="115000"/>
                  </a:srgbClr>
                </a:gs>
                <a:gs pos="100000">
                  <a:srgbClr val="BE1E2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25532540">
              <a:extLst>
                <a:ext uri="{FF2B5EF4-FFF2-40B4-BE49-F238E27FC236}">
                  <a16:creationId xmlns:a16="http://schemas.microsoft.com/office/drawing/2014/main" id="{355A76BB-E2D7-2016-CA37-26F15BD0628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FDC5020B-20CA-B1A4-3F2B-2E2CFFB179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99735"/>
              </p:ext>
            </p:extLst>
          </p:nvPr>
        </p:nvGraphicFramePr>
        <p:xfrm>
          <a:off x="303082" y="3186172"/>
          <a:ext cx="9274097" cy="161785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648290">
                  <a:extLst>
                    <a:ext uri="{9D8B030D-6E8A-4147-A177-3AD203B41FA5}">
                      <a16:colId xmlns:a16="http://schemas.microsoft.com/office/drawing/2014/main" val="263507435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09847654"/>
                    </a:ext>
                  </a:extLst>
                </a:gridCol>
                <a:gridCol w="675861">
                  <a:extLst>
                    <a:ext uri="{9D8B030D-6E8A-4147-A177-3AD203B41FA5}">
                      <a16:colId xmlns:a16="http://schemas.microsoft.com/office/drawing/2014/main" val="2648947281"/>
                    </a:ext>
                  </a:extLst>
                </a:gridCol>
                <a:gridCol w="702365">
                  <a:extLst>
                    <a:ext uri="{9D8B030D-6E8A-4147-A177-3AD203B41FA5}">
                      <a16:colId xmlns:a16="http://schemas.microsoft.com/office/drawing/2014/main" val="2576338858"/>
                    </a:ext>
                  </a:extLst>
                </a:gridCol>
                <a:gridCol w="569844">
                  <a:extLst>
                    <a:ext uri="{9D8B030D-6E8A-4147-A177-3AD203B41FA5}">
                      <a16:colId xmlns:a16="http://schemas.microsoft.com/office/drawing/2014/main" val="223440987"/>
                    </a:ext>
                  </a:extLst>
                </a:gridCol>
                <a:gridCol w="728869">
                  <a:extLst>
                    <a:ext uri="{9D8B030D-6E8A-4147-A177-3AD203B41FA5}">
                      <a16:colId xmlns:a16="http://schemas.microsoft.com/office/drawing/2014/main" val="1131153170"/>
                    </a:ext>
                  </a:extLst>
                </a:gridCol>
                <a:gridCol w="702365">
                  <a:extLst>
                    <a:ext uri="{9D8B030D-6E8A-4147-A177-3AD203B41FA5}">
                      <a16:colId xmlns:a16="http://schemas.microsoft.com/office/drawing/2014/main" val="688519134"/>
                    </a:ext>
                  </a:extLst>
                </a:gridCol>
                <a:gridCol w="583096">
                  <a:extLst>
                    <a:ext uri="{9D8B030D-6E8A-4147-A177-3AD203B41FA5}">
                      <a16:colId xmlns:a16="http://schemas.microsoft.com/office/drawing/2014/main" val="2705349893"/>
                    </a:ext>
                  </a:extLst>
                </a:gridCol>
                <a:gridCol w="689113">
                  <a:extLst>
                    <a:ext uri="{9D8B030D-6E8A-4147-A177-3AD203B41FA5}">
                      <a16:colId xmlns:a16="http://schemas.microsoft.com/office/drawing/2014/main" val="868113385"/>
                    </a:ext>
                  </a:extLst>
                </a:gridCol>
                <a:gridCol w="556591">
                  <a:extLst>
                    <a:ext uri="{9D8B030D-6E8A-4147-A177-3AD203B41FA5}">
                      <a16:colId xmlns:a16="http://schemas.microsoft.com/office/drawing/2014/main" val="2581971556"/>
                    </a:ext>
                  </a:extLst>
                </a:gridCol>
                <a:gridCol w="516835">
                  <a:extLst>
                    <a:ext uri="{9D8B030D-6E8A-4147-A177-3AD203B41FA5}">
                      <a16:colId xmlns:a16="http://schemas.microsoft.com/office/drawing/2014/main" val="399298813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67316089"/>
                    </a:ext>
                  </a:extLst>
                </a:gridCol>
                <a:gridCol w="529969">
                  <a:extLst>
                    <a:ext uri="{9D8B030D-6E8A-4147-A177-3AD203B41FA5}">
                      <a16:colId xmlns:a16="http://schemas.microsoft.com/office/drawing/2014/main" val="3105535154"/>
                    </a:ext>
                  </a:extLst>
                </a:gridCol>
                <a:gridCol w="151699">
                  <a:extLst>
                    <a:ext uri="{9D8B030D-6E8A-4147-A177-3AD203B41FA5}">
                      <a16:colId xmlns:a16="http://schemas.microsoft.com/office/drawing/2014/main" val="2297227571"/>
                    </a:ext>
                  </a:extLst>
                </a:gridCol>
              </a:tblGrid>
              <a:tr h="64821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The number of times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12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Three times (</a:t>
                      </a:r>
                      <a:r>
                        <a:rPr lang="en-US" sz="1400" u="sng" dirty="0">
                          <a:effectLst/>
                        </a:rPr>
                        <a:t>3</a:t>
                      </a:r>
                      <a:r>
                        <a:rPr lang="en-US" sz="1400" dirty="0">
                          <a:effectLst/>
                        </a:rPr>
                        <a:t>) a year or every four months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n= </a:t>
                      </a:r>
                      <a:r>
                        <a:rPr lang="en-US" sz="1400" u="sng" dirty="0">
                          <a:effectLst/>
                        </a:rPr>
                        <a:t>3</a:t>
                      </a:r>
                      <a:r>
                        <a:rPr lang="en-US" sz="1400" dirty="0">
                          <a:effectLst/>
                        </a:rPr>
                        <a:t> x 4 years and 8 months  = 14 periods                  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6865873"/>
                  </a:ext>
                </a:extLst>
              </a:tr>
              <a:tr h="75068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months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Jan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Feb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Mar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Apr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May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Jun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Jul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Aug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Sep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Oct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Nov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Dec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899323"/>
                  </a:ext>
                </a:extLst>
              </a:tr>
              <a:tr h="21896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Rate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2¾% 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2¾% 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2¾% 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90837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28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89499" y="1911904"/>
            <a:ext cx="9246049" cy="4350839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r>
              <a:rPr lang="en-US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1-3-7:</a:t>
            </a:r>
          </a:p>
          <a:p>
            <a:pPr marL="266700" rtl="1">
              <a:lnSpc>
                <a:spcPct val="130000"/>
              </a:lnSpc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person deposited BD8750 at 3% each quarter – find the future value and the interest at the end of 6 years.</a:t>
            </a:r>
          </a:p>
          <a:p>
            <a:pPr marL="266700" rtl="1">
              <a:lnSpc>
                <a:spcPct val="130000"/>
              </a:lnSpc>
            </a:pP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Answer: </a:t>
            </a:r>
          </a:p>
          <a:p>
            <a:pPr marL="228600" indent="941705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>
              <a:lnSpc>
                <a:spcPct val="130000"/>
              </a:lnSpc>
            </a:pPr>
            <a:endParaRPr lang="en-US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85153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1F4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248410" y="770050"/>
            <a:ext cx="2699570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EVALUATION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D78D7-EE5C-D2AA-2672-D6D87BFC456D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5CA4D5-9FF0-D341-33EA-F1017DA63585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D22E9F8-AEE2-A6AA-3033-4170304CD1BB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BCBCF4D-804C-8F5A-BB22-800F881AFB3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EF9E61C-9AE6-3F4D-5831-2CAA7A098DC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2" name="Text Box 1061">
            <a:extLst>
              <a:ext uri="{FF2B5EF4-FFF2-40B4-BE49-F238E27FC236}">
                <a16:creationId xmlns:a16="http://schemas.microsoft.com/office/drawing/2014/main" id="{C75735A7-B7E0-43A4-27F0-D101042FF57B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400896" y="2025205"/>
            <a:ext cx="3150687" cy="3760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B) Partial interest rate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1" name="Groupe 1253">
            <a:extLst>
              <a:ext uri="{FF2B5EF4-FFF2-40B4-BE49-F238E27FC236}">
                <a16:creationId xmlns:a16="http://schemas.microsoft.com/office/drawing/2014/main" id="{F7124842-07C4-7549-6FFF-DC216ED61831}"/>
              </a:ext>
            </a:extLst>
          </p:cNvPr>
          <p:cNvGrpSpPr/>
          <p:nvPr/>
        </p:nvGrpSpPr>
        <p:grpSpPr>
          <a:xfrm>
            <a:off x="7593606" y="4415306"/>
            <a:ext cx="1400691" cy="1451745"/>
            <a:chOff x="-35651" y="0"/>
            <a:chExt cx="1400691" cy="1451745"/>
          </a:xfrm>
        </p:grpSpPr>
        <p:cxnSp>
          <p:nvCxnSpPr>
            <p:cNvPr id="12" name="Line 187">
              <a:extLst>
                <a:ext uri="{FF2B5EF4-FFF2-40B4-BE49-F238E27FC236}">
                  <a16:creationId xmlns:a16="http://schemas.microsoft.com/office/drawing/2014/main" id="{EC934B7F-DD3E-D372-DBED-2FD0C68104F7}"/>
                </a:ext>
              </a:extLst>
            </p:cNvPr>
            <p:cNvCxnSpPr/>
            <p:nvPr/>
          </p:nvCxnSpPr>
          <p:spPr bwMode="auto">
            <a:xfrm flipH="1">
              <a:off x="1321854" y="91874"/>
              <a:ext cx="0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Freeform 1525532530">
              <a:extLst>
                <a:ext uri="{FF2B5EF4-FFF2-40B4-BE49-F238E27FC236}">
                  <a16:creationId xmlns:a16="http://schemas.microsoft.com/office/drawing/2014/main" id="{84DCBA1D-9666-B826-A4A7-8BB841CAB9E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795"/>
              <a:ext cx="721334" cy="683721"/>
            </a:xfrm>
            <a:custGeom>
              <a:avLst/>
              <a:gdLst>
                <a:gd name="T0" fmla="*/ 287 w 5278"/>
                <a:gd name="T1" fmla="*/ 3 h 3975"/>
                <a:gd name="T2" fmla="*/ 1167 w 5278"/>
                <a:gd name="T3" fmla="*/ 1 h 3975"/>
                <a:gd name="T4" fmla="*/ 2052 w 5278"/>
                <a:gd name="T5" fmla="*/ 18 h 3975"/>
                <a:gd name="T6" fmla="*/ 2512 w 5278"/>
                <a:gd name="T7" fmla="*/ 34 h 3975"/>
                <a:gd name="T8" fmla="*/ 2986 w 5278"/>
                <a:gd name="T9" fmla="*/ 55 h 3975"/>
                <a:gd name="T10" fmla="*/ 3422 w 5278"/>
                <a:gd name="T11" fmla="*/ 83 h 3975"/>
                <a:gd name="T12" fmla="*/ 3817 w 5278"/>
                <a:gd name="T13" fmla="*/ 114 h 3975"/>
                <a:gd name="T14" fmla="*/ 4168 w 5278"/>
                <a:gd name="T15" fmla="*/ 149 h 3975"/>
                <a:gd name="T16" fmla="*/ 4477 w 5278"/>
                <a:gd name="T17" fmla="*/ 187 h 3975"/>
                <a:gd name="T18" fmla="*/ 4737 w 5278"/>
                <a:gd name="T19" fmla="*/ 228 h 3975"/>
                <a:gd name="T20" fmla="*/ 4949 w 5278"/>
                <a:gd name="T21" fmla="*/ 272 h 3975"/>
                <a:gd name="T22" fmla="*/ 5111 w 5278"/>
                <a:gd name="T23" fmla="*/ 318 h 3975"/>
                <a:gd name="T24" fmla="*/ 5219 w 5278"/>
                <a:gd name="T25" fmla="*/ 365 h 3975"/>
                <a:gd name="T26" fmla="*/ 5252 w 5278"/>
                <a:gd name="T27" fmla="*/ 389 h 3975"/>
                <a:gd name="T28" fmla="*/ 5272 w 5278"/>
                <a:gd name="T29" fmla="*/ 415 h 3975"/>
                <a:gd name="T30" fmla="*/ 5278 w 5278"/>
                <a:gd name="T31" fmla="*/ 430 h 3975"/>
                <a:gd name="T32" fmla="*/ 5264 w 5278"/>
                <a:gd name="T33" fmla="*/ 458 h 3975"/>
                <a:gd name="T34" fmla="*/ 5234 w 5278"/>
                <a:gd name="T35" fmla="*/ 485 h 3975"/>
                <a:gd name="T36" fmla="*/ 5184 w 5278"/>
                <a:gd name="T37" fmla="*/ 514 h 3975"/>
                <a:gd name="T38" fmla="*/ 5116 w 5278"/>
                <a:gd name="T39" fmla="*/ 541 h 3975"/>
                <a:gd name="T40" fmla="*/ 4993 w 5278"/>
                <a:gd name="T41" fmla="*/ 577 h 3975"/>
                <a:gd name="T42" fmla="*/ 4810 w 5278"/>
                <a:gd name="T43" fmla="*/ 619 h 3975"/>
                <a:gd name="T44" fmla="*/ 4591 w 5278"/>
                <a:gd name="T45" fmla="*/ 658 h 3975"/>
                <a:gd name="T46" fmla="*/ 4335 w 5278"/>
                <a:gd name="T47" fmla="*/ 694 h 3975"/>
                <a:gd name="T48" fmla="*/ 3841 w 5278"/>
                <a:gd name="T49" fmla="*/ 746 h 3975"/>
                <a:gd name="T50" fmla="*/ 3151 w 5278"/>
                <a:gd name="T51" fmla="*/ 797 h 3975"/>
                <a:gd name="T52" fmla="*/ 2378 w 5278"/>
                <a:gd name="T53" fmla="*/ 835 h 3975"/>
                <a:gd name="T54" fmla="*/ 1542 w 5278"/>
                <a:gd name="T55" fmla="*/ 858 h 3975"/>
                <a:gd name="T56" fmla="*/ 1541 w 5278"/>
                <a:gd name="T57" fmla="*/ 1010 h 3975"/>
                <a:gd name="T58" fmla="*/ 1527 w 5278"/>
                <a:gd name="T59" fmla="*/ 1453 h 3975"/>
                <a:gd name="T60" fmla="*/ 1501 w 5278"/>
                <a:gd name="T61" fmla="*/ 1873 h 3975"/>
                <a:gd name="T62" fmla="*/ 1465 w 5278"/>
                <a:gd name="T63" fmla="*/ 2268 h 3975"/>
                <a:gd name="T64" fmla="*/ 1420 w 5278"/>
                <a:gd name="T65" fmla="*/ 2633 h 3975"/>
                <a:gd name="T66" fmla="*/ 1364 w 5278"/>
                <a:gd name="T67" fmla="*/ 2962 h 3975"/>
                <a:gd name="T68" fmla="*/ 1298 w 5278"/>
                <a:gd name="T69" fmla="*/ 3253 h 3975"/>
                <a:gd name="T70" fmla="*/ 1227 w 5278"/>
                <a:gd name="T71" fmla="*/ 3502 h 3975"/>
                <a:gd name="T72" fmla="*/ 1147 w 5278"/>
                <a:gd name="T73" fmla="*/ 3704 h 3975"/>
                <a:gd name="T74" fmla="*/ 1078 w 5278"/>
                <a:gd name="T75" fmla="*/ 3835 h 3975"/>
                <a:gd name="T76" fmla="*/ 1032 w 5278"/>
                <a:gd name="T77" fmla="*/ 3896 h 3975"/>
                <a:gd name="T78" fmla="*/ 987 w 5278"/>
                <a:gd name="T79" fmla="*/ 3943 h 3975"/>
                <a:gd name="T80" fmla="*/ 940 w 5278"/>
                <a:gd name="T81" fmla="*/ 3975 h 3975"/>
                <a:gd name="T82" fmla="*/ 773 w 5278"/>
                <a:gd name="T83" fmla="*/ 3973 h 3975"/>
                <a:gd name="T84" fmla="*/ 740 w 5278"/>
                <a:gd name="T85" fmla="*/ 3950 h 3975"/>
                <a:gd name="T86" fmla="*/ 692 w 5278"/>
                <a:gd name="T87" fmla="*/ 3906 h 3975"/>
                <a:gd name="T88" fmla="*/ 643 w 5278"/>
                <a:gd name="T89" fmla="*/ 3846 h 3975"/>
                <a:gd name="T90" fmla="*/ 580 w 5278"/>
                <a:gd name="T91" fmla="*/ 3746 h 3975"/>
                <a:gd name="T92" fmla="*/ 489 w 5278"/>
                <a:gd name="T93" fmla="*/ 3555 h 3975"/>
                <a:gd name="T94" fmla="*/ 404 w 5278"/>
                <a:gd name="T95" fmla="*/ 3315 h 3975"/>
                <a:gd name="T96" fmla="*/ 325 w 5278"/>
                <a:gd name="T97" fmla="*/ 3035 h 3975"/>
                <a:gd name="T98" fmla="*/ 253 w 5278"/>
                <a:gd name="T99" fmla="*/ 2715 h 3975"/>
                <a:gd name="T100" fmla="*/ 187 w 5278"/>
                <a:gd name="T101" fmla="*/ 2363 h 3975"/>
                <a:gd name="T102" fmla="*/ 130 w 5278"/>
                <a:gd name="T103" fmla="*/ 1982 h 3975"/>
                <a:gd name="T104" fmla="*/ 83 w 5278"/>
                <a:gd name="T105" fmla="*/ 1577 h 3975"/>
                <a:gd name="T106" fmla="*/ 45 w 5278"/>
                <a:gd name="T107" fmla="*/ 1151 h 3975"/>
                <a:gd name="T108" fmla="*/ 27 w 5278"/>
                <a:gd name="T109" fmla="*/ 859 h 3975"/>
                <a:gd name="T110" fmla="*/ 16 w 5278"/>
                <a:gd name="T111" fmla="*/ 648 h 3975"/>
                <a:gd name="T112" fmla="*/ 0 w 5278"/>
                <a:gd name="T113" fmla="*/ 7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78" h="3975">
                  <a:moveTo>
                    <a:pt x="0" y="7"/>
                  </a:moveTo>
                  <a:lnTo>
                    <a:pt x="0" y="7"/>
                  </a:lnTo>
                  <a:lnTo>
                    <a:pt x="287" y="3"/>
                  </a:lnTo>
                  <a:lnTo>
                    <a:pt x="578" y="0"/>
                  </a:lnTo>
                  <a:lnTo>
                    <a:pt x="872" y="0"/>
                  </a:lnTo>
                  <a:lnTo>
                    <a:pt x="1167" y="1"/>
                  </a:lnTo>
                  <a:lnTo>
                    <a:pt x="1463" y="5"/>
                  </a:lnTo>
                  <a:lnTo>
                    <a:pt x="1759" y="10"/>
                  </a:lnTo>
                  <a:lnTo>
                    <a:pt x="2052" y="18"/>
                  </a:lnTo>
                  <a:lnTo>
                    <a:pt x="2346" y="27"/>
                  </a:lnTo>
                  <a:lnTo>
                    <a:pt x="2346" y="27"/>
                  </a:lnTo>
                  <a:lnTo>
                    <a:pt x="2512" y="34"/>
                  </a:lnTo>
                  <a:lnTo>
                    <a:pt x="2674" y="40"/>
                  </a:lnTo>
                  <a:lnTo>
                    <a:pt x="2832" y="48"/>
                  </a:lnTo>
                  <a:lnTo>
                    <a:pt x="2986" y="55"/>
                  </a:lnTo>
                  <a:lnTo>
                    <a:pt x="3136" y="64"/>
                  </a:lnTo>
                  <a:lnTo>
                    <a:pt x="3281" y="73"/>
                  </a:lnTo>
                  <a:lnTo>
                    <a:pt x="3422" y="83"/>
                  </a:lnTo>
                  <a:lnTo>
                    <a:pt x="3558" y="92"/>
                  </a:lnTo>
                  <a:lnTo>
                    <a:pt x="3690" y="103"/>
                  </a:lnTo>
                  <a:lnTo>
                    <a:pt x="3817" y="114"/>
                  </a:lnTo>
                  <a:lnTo>
                    <a:pt x="3938" y="125"/>
                  </a:lnTo>
                  <a:lnTo>
                    <a:pt x="4056" y="137"/>
                  </a:lnTo>
                  <a:lnTo>
                    <a:pt x="4168" y="149"/>
                  </a:lnTo>
                  <a:lnTo>
                    <a:pt x="4276" y="161"/>
                  </a:lnTo>
                  <a:lnTo>
                    <a:pt x="4379" y="174"/>
                  </a:lnTo>
                  <a:lnTo>
                    <a:pt x="4477" y="187"/>
                  </a:lnTo>
                  <a:lnTo>
                    <a:pt x="4569" y="200"/>
                  </a:lnTo>
                  <a:lnTo>
                    <a:pt x="4656" y="215"/>
                  </a:lnTo>
                  <a:lnTo>
                    <a:pt x="4737" y="228"/>
                  </a:lnTo>
                  <a:lnTo>
                    <a:pt x="4813" y="242"/>
                  </a:lnTo>
                  <a:lnTo>
                    <a:pt x="4884" y="258"/>
                  </a:lnTo>
                  <a:lnTo>
                    <a:pt x="4949" y="272"/>
                  </a:lnTo>
                  <a:lnTo>
                    <a:pt x="5008" y="288"/>
                  </a:lnTo>
                  <a:lnTo>
                    <a:pt x="5063" y="302"/>
                  </a:lnTo>
                  <a:lnTo>
                    <a:pt x="5111" y="318"/>
                  </a:lnTo>
                  <a:lnTo>
                    <a:pt x="5152" y="333"/>
                  </a:lnTo>
                  <a:lnTo>
                    <a:pt x="5189" y="350"/>
                  </a:lnTo>
                  <a:lnTo>
                    <a:pt x="5219" y="365"/>
                  </a:lnTo>
                  <a:lnTo>
                    <a:pt x="5232" y="374"/>
                  </a:lnTo>
                  <a:lnTo>
                    <a:pt x="5243" y="381"/>
                  </a:lnTo>
                  <a:lnTo>
                    <a:pt x="5252" y="389"/>
                  </a:lnTo>
                  <a:lnTo>
                    <a:pt x="5261" y="398"/>
                  </a:lnTo>
                  <a:lnTo>
                    <a:pt x="5267" y="406"/>
                  </a:lnTo>
                  <a:lnTo>
                    <a:pt x="5272" y="415"/>
                  </a:lnTo>
                  <a:lnTo>
                    <a:pt x="5276" y="422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5" y="440"/>
                  </a:lnTo>
                  <a:lnTo>
                    <a:pt x="5272" y="449"/>
                  </a:lnTo>
                  <a:lnTo>
                    <a:pt x="5264" y="458"/>
                  </a:lnTo>
                  <a:lnTo>
                    <a:pt x="5257" y="467"/>
                  </a:lnTo>
                  <a:lnTo>
                    <a:pt x="5246" y="477"/>
                  </a:lnTo>
                  <a:lnTo>
                    <a:pt x="5234" y="485"/>
                  </a:lnTo>
                  <a:lnTo>
                    <a:pt x="5219" y="495"/>
                  </a:lnTo>
                  <a:lnTo>
                    <a:pt x="5202" y="504"/>
                  </a:lnTo>
                  <a:lnTo>
                    <a:pt x="5184" y="514"/>
                  </a:lnTo>
                  <a:lnTo>
                    <a:pt x="5163" y="522"/>
                  </a:lnTo>
                  <a:lnTo>
                    <a:pt x="5140" y="532"/>
                  </a:lnTo>
                  <a:lnTo>
                    <a:pt x="5116" y="541"/>
                  </a:lnTo>
                  <a:lnTo>
                    <a:pt x="5058" y="559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4937" y="592"/>
                  </a:lnTo>
                  <a:lnTo>
                    <a:pt x="4875" y="605"/>
                  </a:lnTo>
                  <a:lnTo>
                    <a:pt x="4810" y="619"/>
                  </a:lnTo>
                  <a:lnTo>
                    <a:pt x="4742" y="633"/>
                  </a:lnTo>
                  <a:lnTo>
                    <a:pt x="4668" y="644"/>
                  </a:lnTo>
                  <a:lnTo>
                    <a:pt x="4591" y="658"/>
                  </a:lnTo>
                  <a:lnTo>
                    <a:pt x="4509" y="670"/>
                  </a:lnTo>
                  <a:lnTo>
                    <a:pt x="4424" y="682"/>
                  </a:lnTo>
                  <a:lnTo>
                    <a:pt x="4335" y="694"/>
                  </a:lnTo>
                  <a:lnTo>
                    <a:pt x="4243" y="704"/>
                  </a:lnTo>
                  <a:lnTo>
                    <a:pt x="4049" y="726"/>
                  </a:lnTo>
                  <a:lnTo>
                    <a:pt x="3841" y="746"/>
                  </a:lnTo>
                  <a:lnTo>
                    <a:pt x="3622" y="764"/>
                  </a:lnTo>
                  <a:lnTo>
                    <a:pt x="3392" y="781"/>
                  </a:lnTo>
                  <a:lnTo>
                    <a:pt x="3151" y="797"/>
                  </a:lnTo>
                  <a:lnTo>
                    <a:pt x="2901" y="811"/>
                  </a:lnTo>
                  <a:lnTo>
                    <a:pt x="2643" y="824"/>
                  </a:lnTo>
                  <a:lnTo>
                    <a:pt x="2378" y="835"/>
                  </a:lnTo>
                  <a:lnTo>
                    <a:pt x="2105" y="844"/>
                  </a:lnTo>
                  <a:lnTo>
                    <a:pt x="1827" y="852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1" y="1010"/>
                  </a:lnTo>
                  <a:lnTo>
                    <a:pt x="1538" y="1159"/>
                  </a:lnTo>
                  <a:lnTo>
                    <a:pt x="1533" y="1308"/>
                  </a:lnTo>
                  <a:lnTo>
                    <a:pt x="1527" y="1453"/>
                  </a:lnTo>
                  <a:lnTo>
                    <a:pt x="1519" y="1595"/>
                  </a:lnTo>
                  <a:lnTo>
                    <a:pt x="1512" y="1737"/>
                  </a:lnTo>
                  <a:lnTo>
                    <a:pt x="1501" y="1873"/>
                  </a:lnTo>
                  <a:lnTo>
                    <a:pt x="1491" y="2009"/>
                  </a:lnTo>
                  <a:lnTo>
                    <a:pt x="1479" y="2140"/>
                  </a:lnTo>
                  <a:lnTo>
                    <a:pt x="1465" y="2268"/>
                  </a:lnTo>
                  <a:lnTo>
                    <a:pt x="1451" y="2393"/>
                  </a:lnTo>
                  <a:lnTo>
                    <a:pt x="1436" y="2514"/>
                  </a:lnTo>
                  <a:lnTo>
                    <a:pt x="1420" y="2633"/>
                  </a:lnTo>
                  <a:lnTo>
                    <a:pt x="1401" y="2746"/>
                  </a:lnTo>
                  <a:lnTo>
                    <a:pt x="1383" y="2856"/>
                  </a:lnTo>
                  <a:lnTo>
                    <a:pt x="1364" y="2962"/>
                  </a:lnTo>
                  <a:lnTo>
                    <a:pt x="1342" y="3064"/>
                  </a:lnTo>
                  <a:lnTo>
                    <a:pt x="1321" y="3161"/>
                  </a:lnTo>
                  <a:lnTo>
                    <a:pt x="1298" y="3253"/>
                  </a:lnTo>
                  <a:lnTo>
                    <a:pt x="1276" y="3342"/>
                  </a:lnTo>
                  <a:lnTo>
                    <a:pt x="1252" y="3424"/>
                  </a:lnTo>
                  <a:lnTo>
                    <a:pt x="1227" y="3502"/>
                  </a:lnTo>
                  <a:lnTo>
                    <a:pt x="1202" y="3575"/>
                  </a:lnTo>
                  <a:lnTo>
                    <a:pt x="1174" y="3642"/>
                  </a:lnTo>
                  <a:lnTo>
                    <a:pt x="1147" y="3704"/>
                  </a:lnTo>
                  <a:lnTo>
                    <a:pt x="1120" y="3762"/>
                  </a:lnTo>
                  <a:lnTo>
                    <a:pt x="1091" y="3812"/>
                  </a:lnTo>
                  <a:lnTo>
                    <a:pt x="1078" y="3835"/>
                  </a:lnTo>
                  <a:lnTo>
                    <a:pt x="1062" y="3858"/>
                  </a:lnTo>
                  <a:lnTo>
                    <a:pt x="1047" y="3877"/>
                  </a:lnTo>
                  <a:lnTo>
                    <a:pt x="1032" y="3896"/>
                  </a:lnTo>
                  <a:lnTo>
                    <a:pt x="1017" y="3913"/>
                  </a:lnTo>
                  <a:lnTo>
                    <a:pt x="1002" y="3928"/>
                  </a:lnTo>
                  <a:lnTo>
                    <a:pt x="987" y="3943"/>
                  </a:lnTo>
                  <a:lnTo>
                    <a:pt x="972" y="3955"/>
                  </a:lnTo>
                  <a:lnTo>
                    <a:pt x="955" y="3967"/>
                  </a:lnTo>
                  <a:lnTo>
                    <a:pt x="940" y="3975"/>
                  </a:lnTo>
                  <a:lnTo>
                    <a:pt x="940" y="3975"/>
                  </a:lnTo>
                  <a:lnTo>
                    <a:pt x="857" y="3974"/>
                  </a:lnTo>
                  <a:lnTo>
                    <a:pt x="773" y="3973"/>
                  </a:lnTo>
                  <a:lnTo>
                    <a:pt x="773" y="3973"/>
                  </a:lnTo>
                  <a:lnTo>
                    <a:pt x="757" y="3962"/>
                  </a:lnTo>
                  <a:lnTo>
                    <a:pt x="740" y="3950"/>
                  </a:lnTo>
                  <a:lnTo>
                    <a:pt x="723" y="3937"/>
                  </a:lnTo>
                  <a:lnTo>
                    <a:pt x="708" y="3922"/>
                  </a:lnTo>
                  <a:lnTo>
                    <a:pt x="692" y="3906"/>
                  </a:lnTo>
                  <a:lnTo>
                    <a:pt x="675" y="3888"/>
                  </a:lnTo>
                  <a:lnTo>
                    <a:pt x="658" y="3867"/>
                  </a:lnTo>
                  <a:lnTo>
                    <a:pt x="643" y="3846"/>
                  </a:lnTo>
                  <a:lnTo>
                    <a:pt x="626" y="3823"/>
                  </a:lnTo>
                  <a:lnTo>
                    <a:pt x="611" y="3799"/>
                  </a:lnTo>
                  <a:lnTo>
                    <a:pt x="580" y="3746"/>
                  </a:lnTo>
                  <a:lnTo>
                    <a:pt x="549" y="3688"/>
                  </a:lnTo>
                  <a:lnTo>
                    <a:pt x="519" y="3623"/>
                  </a:lnTo>
                  <a:lnTo>
                    <a:pt x="489" y="3555"/>
                  </a:lnTo>
                  <a:lnTo>
                    <a:pt x="460" y="3479"/>
                  </a:lnTo>
                  <a:lnTo>
                    <a:pt x="431" y="3400"/>
                  </a:lnTo>
                  <a:lnTo>
                    <a:pt x="404" y="3315"/>
                  </a:lnTo>
                  <a:lnTo>
                    <a:pt x="377" y="3227"/>
                  </a:lnTo>
                  <a:lnTo>
                    <a:pt x="351" y="3132"/>
                  </a:lnTo>
                  <a:lnTo>
                    <a:pt x="325" y="3035"/>
                  </a:lnTo>
                  <a:lnTo>
                    <a:pt x="300" y="2932"/>
                  </a:lnTo>
                  <a:lnTo>
                    <a:pt x="275" y="2825"/>
                  </a:lnTo>
                  <a:lnTo>
                    <a:pt x="253" y="2715"/>
                  </a:lnTo>
                  <a:lnTo>
                    <a:pt x="230" y="2601"/>
                  </a:lnTo>
                  <a:lnTo>
                    <a:pt x="209" y="2484"/>
                  </a:lnTo>
                  <a:lnTo>
                    <a:pt x="187" y="2363"/>
                  </a:lnTo>
                  <a:lnTo>
                    <a:pt x="168" y="2240"/>
                  </a:lnTo>
                  <a:lnTo>
                    <a:pt x="148" y="2113"/>
                  </a:lnTo>
                  <a:lnTo>
                    <a:pt x="130" y="1982"/>
                  </a:lnTo>
                  <a:lnTo>
                    <a:pt x="113" y="1849"/>
                  </a:lnTo>
                  <a:lnTo>
                    <a:pt x="98" y="1714"/>
                  </a:lnTo>
                  <a:lnTo>
                    <a:pt x="83" y="1577"/>
                  </a:lnTo>
                  <a:lnTo>
                    <a:pt x="69" y="1437"/>
                  </a:lnTo>
                  <a:lnTo>
                    <a:pt x="57" y="1295"/>
                  </a:lnTo>
                  <a:lnTo>
                    <a:pt x="45" y="1151"/>
                  </a:lnTo>
                  <a:lnTo>
                    <a:pt x="36" y="1006"/>
                  </a:lnTo>
                  <a:lnTo>
                    <a:pt x="27" y="859"/>
                  </a:lnTo>
                  <a:lnTo>
                    <a:pt x="27" y="859"/>
                  </a:lnTo>
                  <a:lnTo>
                    <a:pt x="26" y="859"/>
                  </a:lnTo>
                  <a:lnTo>
                    <a:pt x="26" y="859"/>
                  </a:lnTo>
                  <a:lnTo>
                    <a:pt x="16" y="648"/>
                  </a:lnTo>
                  <a:lnTo>
                    <a:pt x="7" y="436"/>
                  </a:lnTo>
                  <a:lnTo>
                    <a:pt x="3" y="22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25532531">
              <a:extLst>
                <a:ext uri="{FF2B5EF4-FFF2-40B4-BE49-F238E27FC236}">
                  <a16:creationId xmlns:a16="http://schemas.microsoft.com/office/drawing/2014/main" id="{730C4349-CFF8-9E6D-DB15-45C9901CB7C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106"/>
              <a:ext cx="721334" cy="147619"/>
            </a:xfrm>
            <a:custGeom>
              <a:avLst/>
              <a:gdLst>
                <a:gd name="T0" fmla="*/ 1542 w 5278"/>
                <a:gd name="T1" fmla="*/ 856 h 856"/>
                <a:gd name="T2" fmla="*/ 2105 w 5278"/>
                <a:gd name="T3" fmla="*/ 843 h 856"/>
                <a:gd name="T4" fmla="*/ 2643 w 5278"/>
                <a:gd name="T5" fmla="*/ 823 h 856"/>
                <a:gd name="T6" fmla="*/ 3151 w 5278"/>
                <a:gd name="T7" fmla="*/ 796 h 856"/>
                <a:gd name="T8" fmla="*/ 3622 w 5278"/>
                <a:gd name="T9" fmla="*/ 764 h 856"/>
                <a:gd name="T10" fmla="*/ 4049 w 5278"/>
                <a:gd name="T11" fmla="*/ 724 h 856"/>
                <a:gd name="T12" fmla="*/ 4335 w 5278"/>
                <a:gd name="T13" fmla="*/ 692 h 856"/>
                <a:gd name="T14" fmla="*/ 4509 w 5278"/>
                <a:gd name="T15" fmla="*/ 669 h 856"/>
                <a:gd name="T16" fmla="*/ 4668 w 5278"/>
                <a:gd name="T17" fmla="*/ 644 h 856"/>
                <a:gd name="T18" fmla="*/ 4810 w 5278"/>
                <a:gd name="T19" fmla="*/ 618 h 856"/>
                <a:gd name="T20" fmla="*/ 4937 w 5278"/>
                <a:gd name="T21" fmla="*/ 591 h 856"/>
                <a:gd name="T22" fmla="*/ 4993 w 5278"/>
                <a:gd name="T23" fmla="*/ 577 h 856"/>
                <a:gd name="T24" fmla="*/ 5116 w 5278"/>
                <a:gd name="T25" fmla="*/ 540 h 856"/>
                <a:gd name="T26" fmla="*/ 5163 w 5278"/>
                <a:gd name="T27" fmla="*/ 522 h 856"/>
                <a:gd name="T28" fmla="*/ 5202 w 5278"/>
                <a:gd name="T29" fmla="*/ 503 h 856"/>
                <a:gd name="T30" fmla="*/ 5234 w 5278"/>
                <a:gd name="T31" fmla="*/ 485 h 856"/>
                <a:gd name="T32" fmla="*/ 5257 w 5278"/>
                <a:gd name="T33" fmla="*/ 467 h 856"/>
                <a:gd name="T34" fmla="*/ 5272 w 5278"/>
                <a:gd name="T35" fmla="*/ 448 h 856"/>
                <a:gd name="T36" fmla="*/ 5278 w 5278"/>
                <a:gd name="T37" fmla="*/ 430 h 856"/>
                <a:gd name="T38" fmla="*/ 5276 w 5278"/>
                <a:gd name="T39" fmla="*/ 421 h 856"/>
                <a:gd name="T40" fmla="*/ 5267 w 5278"/>
                <a:gd name="T41" fmla="*/ 405 h 856"/>
                <a:gd name="T42" fmla="*/ 5252 w 5278"/>
                <a:gd name="T43" fmla="*/ 389 h 856"/>
                <a:gd name="T44" fmla="*/ 5232 w 5278"/>
                <a:gd name="T45" fmla="*/ 372 h 856"/>
                <a:gd name="T46" fmla="*/ 5189 w 5278"/>
                <a:gd name="T47" fmla="*/ 348 h 856"/>
                <a:gd name="T48" fmla="*/ 5111 w 5278"/>
                <a:gd name="T49" fmla="*/ 317 h 856"/>
                <a:gd name="T50" fmla="*/ 5008 w 5278"/>
                <a:gd name="T51" fmla="*/ 286 h 856"/>
                <a:gd name="T52" fmla="*/ 4884 w 5278"/>
                <a:gd name="T53" fmla="*/ 256 h 856"/>
                <a:gd name="T54" fmla="*/ 4737 w 5278"/>
                <a:gd name="T55" fmla="*/ 227 h 856"/>
                <a:gd name="T56" fmla="*/ 4569 w 5278"/>
                <a:gd name="T57" fmla="*/ 200 h 856"/>
                <a:gd name="T58" fmla="*/ 4379 w 5278"/>
                <a:gd name="T59" fmla="*/ 173 h 856"/>
                <a:gd name="T60" fmla="*/ 4168 w 5278"/>
                <a:gd name="T61" fmla="*/ 148 h 856"/>
                <a:gd name="T62" fmla="*/ 3938 w 5278"/>
                <a:gd name="T63" fmla="*/ 124 h 856"/>
                <a:gd name="T64" fmla="*/ 3690 w 5278"/>
                <a:gd name="T65" fmla="*/ 102 h 856"/>
                <a:gd name="T66" fmla="*/ 3422 w 5278"/>
                <a:gd name="T67" fmla="*/ 81 h 856"/>
                <a:gd name="T68" fmla="*/ 3136 w 5278"/>
                <a:gd name="T69" fmla="*/ 63 h 856"/>
                <a:gd name="T70" fmla="*/ 2832 w 5278"/>
                <a:gd name="T71" fmla="*/ 46 h 856"/>
                <a:gd name="T72" fmla="*/ 2512 w 5278"/>
                <a:gd name="T73" fmla="*/ 32 h 856"/>
                <a:gd name="T74" fmla="*/ 2346 w 5278"/>
                <a:gd name="T75" fmla="*/ 26 h 856"/>
                <a:gd name="T76" fmla="*/ 1759 w 5278"/>
                <a:gd name="T77" fmla="*/ 9 h 856"/>
                <a:gd name="T78" fmla="*/ 1167 w 5278"/>
                <a:gd name="T79" fmla="*/ 1 h 856"/>
                <a:gd name="T80" fmla="*/ 578 w 5278"/>
                <a:gd name="T81" fmla="*/ 0 h 856"/>
                <a:gd name="T82" fmla="*/ 0 w 5278"/>
                <a:gd name="T83" fmla="*/ 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78" h="856">
                  <a:moveTo>
                    <a:pt x="1542" y="856"/>
                  </a:moveTo>
                  <a:lnTo>
                    <a:pt x="1542" y="856"/>
                  </a:lnTo>
                  <a:lnTo>
                    <a:pt x="1827" y="850"/>
                  </a:lnTo>
                  <a:lnTo>
                    <a:pt x="2105" y="843"/>
                  </a:lnTo>
                  <a:lnTo>
                    <a:pt x="2378" y="833"/>
                  </a:lnTo>
                  <a:lnTo>
                    <a:pt x="2643" y="823"/>
                  </a:lnTo>
                  <a:lnTo>
                    <a:pt x="2901" y="811"/>
                  </a:lnTo>
                  <a:lnTo>
                    <a:pt x="3151" y="796"/>
                  </a:lnTo>
                  <a:lnTo>
                    <a:pt x="3392" y="781"/>
                  </a:lnTo>
                  <a:lnTo>
                    <a:pt x="3622" y="764"/>
                  </a:lnTo>
                  <a:lnTo>
                    <a:pt x="3841" y="745"/>
                  </a:lnTo>
                  <a:lnTo>
                    <a:pt x="4049" y="724"/>
                  </a:lnTo>
                  <a:lnTo>
                    <a:pt x="4243" y="703"/>
                  </a:lnTo>
                  <a:lnTo>
                    <a:pt x="4335" y="692"/>
                  </a:lnTo>
                  <a:lnTo>
                    <a:pt x="4424" y="680"/>
                  </a:lnTo>
                  <a:lnTo>
                    <a:pt x="4509" y="669"/>
                  </a:lnTo>
                  <a:lnTo>
                    <a:pt x="4591" y="656"/>
                  </a:lnTo>
                  <a:lnTo>
                    <a:pt x="4668" y="644"/>
                  </a:lnTo>
                  <a:lnTo>
                    <a:pt x="4742" y="631"/>
                  </a:lnTo>
                  <a:lnTo>
                    <a:pt x="4810" y="618"/>
                  </a:lnTo>
                  <a:lnTo>
                    <a:pt x="4875" y="605"/>
                  </a:lnTo>
                  <a:lnTo>
                    <a:pt x="4937" y="591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5058" y="559"/>
                  </a:lnTo>
                  <a:lnTo>
                    <a:pt x="5116" y="540"/>
                  </a:lnTo>
                  <a:lnTo>
                    <a:pt x="5140" y="532"/>
                  </a:lnTo>
                  <a:lnTo>
                    <a:pt x="5163" y="522"/>
                  </a:lnTo>
                  <a:lnTo>
                    <a:pt x="5184" y="512"/>
                  </a:lnTo>
                  <a:lnTo>
                    <a:pt x="5202" y="503"/>
                  </a:lnTo>
                  <a:lnTo>
                    <a:pt x="5219" y="494"/>
                  </a:lnTo>
                  <a:lnTo>
                    <a:pt x="5234" y="485"/>
                  </a:lnTo>
                  <a:lnTo>
                    <a:pt x="5246" y="475"/>
                  </a:lnTo>
                  <a:lnTo>
                    <a:pt x="5257" y="467"/>
                  </a:lnTo>
                  <a:lnTo>
                    <a:pt x="5264" y="457"/>
                  </a:lnTo>
                  <a:lnTo>
                    <a:pt x="5272" y="448"/>
                  </a:lnTo>
                  <a:lnTo>
                    <a:pt x="5275" y="439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6" y="421"/>
                  </a:lnTo>
                  <a:lnTo>
                    <a:pt x="5272" y="413"/>
                  </a:lnTo>
                  <a:lnTo>
                    <a:pt x="5267" y="405"/>
                  </a:lnTo>
                  <a:lnTo>
                    <a:pt x="5261" y="397"/>
                  </a:lnTo>
                  <a:lnTo>
                    <a:pt x="5252" y="389"/>
                  </a:lnTo>
                  <a:lnTo>
                    <a:pt x="5243" y="381"/>
                  </a:lnTo>
                  <a:lnTo>
                    <a:pt x="5232" y="372"/>
                  </a:lnTo>
                  <a:lnTo>
                    <a:pt x="5219" y="364"/>
                  </a:lnTo>
                  <a:lnTo>
                    <a:pt x="5189" y="348"/>
                  </a:lnTo>
                  <a:lnTo>
                    <a:pt x="5152" y="333"/>
                  </a:lnTo>
                  <a:lnTo>
                    <a:pt x="5111" y="317"/>
                  </a:lnTo>
                  <a:lnTo>
                    <a:pt x="5063" y="302"/>
                  </a:lnTo>
                  <a:lnTo>
                    <a:pt x="5008" y="286"/>
                  </a:lnTo>
                  <a:lnTo>
                    <a:pt x="4949" y="272"/>
                  </a:lnTo>
                  <a:lnTo>
                    <a:pt x="4884" y="256"/>
                  </a:lnTo>
                  <a:lnTo>
                    <a:pt x="4813" y="242"/>
                  </a:lnTo>
                  <a:lnTo>
                    <a:pt x="4737" y="227"/>
                  </a:lnTo>
                  <a:lnTo>
                    <a:pt x="4656" y="213"/>
                  </a:lnTo>
                  <a:lnTo>
                    <a:pt x="4569" y="200"/>
                  </a:lnTo>
                  <a:lnTo>
                    <a:pt x="4477" y="187"/>
                  </a:lnTo>
                  <a:lnTo>
                    <a:pt x="4379" y="173"/>
                  </a:lnTo>
                  <a:lnTo>
                    <a:pt x="4276" y="160"/>
                  </a:lnTo>
                  <a:lnTo>
                    <a:pt x="4168" y="148"/>
                  </a:lnTo>
                  <a:lnTo>
                    <a:pt x="4056" y="135"/>
                  </a:lnTo>
                  <a:lnTo>
                    <a:pt x="3938" y="124"/>
                  </a:lnTo>
                  <a:lnTo>
                    <a:pt x="3817" y="112"/>
                  </a:lnTo>
                  <a:lnTo>
                    <a:pt x="3690" y="102"/>
                  </a:lnTo>
                  <a:lnTo>
                    <a:pt x="3558" y="92"/>
                  </a:lnTo>
                  <a:lnTo>
                    <a:pt x="3422" y="81"/>
                  </a:lnTo>
                  <a:lnTo>
                    <a:pt x="3281" y="72"/>
                  </a:lnTo>
                  <a:lnTo>
                    <a:pt x="3136" y="63"/>
                  </a:lnTo>
                  <a:lnTo>
                    <a:pt x="2986" y="55"/>
                  </a:lnTo>
                  <a:lnTo>
                    <a:pt x="2832" y="46"/>
                  </a:lnTo>
                  <a:lnTo>
                    <a:pt x="2674" y="39"/>
                  </a:lnTo>
                  <a:lnTo>
                    <a:pt x="2512" y="32"/>
                  </a:lnTo>
                  <a:lnTo>
                    <a:pt x="2346" y="26"/>
                  </a:lnTo>
                  <a:lnTo>
                    <a:pt x="2346" y="26"/>
                  </a:lnTo>
                  <a:lnTo>
                    <a:pt x="2052" y="17"/>
                  </a:lnTo>
                  <a:lnTo>
                    <a:pt x="1759" y="9"/>
                  </a:lnTo>
                  <a:lnTo>
                    <a:pt x="1463" y="5"/>
                  </a:lnTo>
                  <a:lnTo>
                    <a:pt x="1167" y="1"/>
                  </a:lnTo>
                  <a:lnTo>
                    <a:pt x="872" y="0"/>
                  </a:lnTo>
                  <a:lnTo>
                    <a:pt x="578" y="0"/>
                  </a:lnTo>
                  <a:lnTo>
                    <a:pt x="287" y="2"/>
                  </a:lnTo>
                  <a:lnTo>
                    <a:pt x="0" y="6"/>
                  </a:lnTo>
                  <a:lnTo>
                    <a:pt x="1542" y="856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Line 206">
              <a:extLst>
                <a:ext uri="{FF2B5EF4-FFF2-40B4-BE49-F238E27FC236}">
                  <a16:creationId xmlns:a16="http://schemas.microsoft.com/office/drawing/2014/main" id="{CA3215E2-EAD4-7AD4-B11A-EAB55B807F77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cxnSp>
          <p:nvCxnSpPr>
            <p:cNvPr id="16" name="Line 207">
              <a:extLst>
                <a:ext uri="{FF2B5EF4-FFF2-40B4-BE49-F238E27FC236}">
                  <a16:creationId xmlns:a16="http://schemas.microsoft.com/office/drawing/2014/main" id="{681A1D93-DA79-183D-37FB-5A0B037E5C7E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17" name="Freeform 1525532534">
              <a:extLst>
                <a:ext uri="{FF2B5EF4-FFF2-40B4-BE49-F238E27FC236}">
                  <a16:creationId xmlns:a16="http://schemas.microsoft.com/office/drawing/2014/main" id="{FEF64762-A4E7-B3DB-E227-0D967BD19A3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6" y="838220"/>
              <a:ext cx="721334" cy="613525"/>
            </a:xfrm>
            <a:custGeom>
              <a:avLst/>
              <a:gdLst>
                <a:gd name="T0" fmla="*/ 4157 w 5278"/>
                <a:gd name="T1" fmla="*/ 3561 h 3567"/>
                <a:gd name="T2" fmla="*/ 3887 w 5278"/>
                <a:gd name="T3" fmla="*/ 3538 h 3567"/>
                <a:gd name="T4" fmla="*/ 3521 w 5278"/>
                <a:gd name="T5" fmla="*/ 3482 h 3567"/>
                <a:gd name="T6" fmla="*/ 3274 w 5278"/>
                <a:gd name="T7" fmla="*/ 3435 h 3567"/>
                <a:gd name="T8" fmla="*/ 3081 w 5278"/>
                <a:gd name="T9" fmla="*/ 3386 h 3567"/>
                <a:gd name="T10" fmla="*/ 2749 w 5278"/>
                <a:gd name="T11" fmla="*/ 3288 h 3567"/>
                <a:gd name="T12" fmla="*/ 2512 w 5278"/>
                <a:gd name="T13" fmla="*/ 3203 h 3567"/>
                <a:gd name="T14" fmla="*/ 2304 w 5278"/>
                <a:gd name="T15" fmla="*/ 3111 h 3567"/>
                <a:gd name="T16" fmla="*/ 1885 w 5278"/>
                <a:gd name="T17" fmla="*/ 2905 h 3567"/>
                <a:gd name="T18" fmla="*/ 1682 w 5278"/>
                <a:gd name="T19" fmla="*/ 2782 h 3567"/>
                <a:gd name="T20" fmla="*/ 1417 w 5278"/>
                <a:gd name="T21" fmla="*/ 2602 h 3567"/>
                <a:gd name="T22" fmla="*/ 1281 w 5278"/>
                <a:gd name="T23" fmla="*/ 2491 h 3567"/>
                <a:gd name="T24" fmla="*/ 990 w 5278"/>
                <a:gd name="T25" fmla="*/ 2228 h 3567"/>
                <a:gd name="T26" fmla="*/ 834 w 5278"/>
                <a:gd name="T27" fmla="*/ 2073 h 3567"/>
                <a:gd name="T28" fmla="*/ 686 w 5278"/>
                <a:gd name="T29" fmla="*/ 1895 h 3567"/>
                <a:gd name="T30" fmla="*/ 521 w 5278"/>
                <a:gd name="T31" fmla="*/ 1670 h 3567"/>
                <a:gd name="T32" fmla="*/ 385 w 5278"/>
                <a:gd name="T33" fmla="*/ 1450 h 3567"/>
                <a:gd name="T34" fmla="*/ 293 w 5278"/>
                <a:gd name="T35" fmla="*/ 1270 h 3567"/>
                <a:gd name="T36" fmla="*/ 206 w 5278"/>
                <a:gd name="T37" fmla="*/ 1072 h 3567"/>
                <a:gd name="T38" fmla="*/ 122 w 5278"/>
                <a:gd name="T39" fmla="*/ 835 h 3567"/>
                <a:gd name="T40" fmla="*/ 61 w 5278"/>
                <a:gd name="T41" fmla="*/ 590 h 3567"/>
                <a:gd name="T42" fmla="*/ 32 w 5278"/>
                <a:gd name="T43" fmla="*/ 445 h 3567"/>
                <a:gd name="T44" fmla="*/ 10 w 5278"/>
                <a:gd name="T45" fmla="*/ 229 h 3567"/>
                <a:gd name="T46" fmla="*/ 2 w 5278"/>
                <a:gd name="T47" fmla="*/ 0 h 3567"/>
                <a:gd name="T48" fmla="*/ 11 w 5278"/>
                <a:gd name="T49" fmla="*/ 26 h 3567"/>
                <a:gd name="T50" fmla="*/ 46 w 5278"/>
                <a:gd name="T51" fmla="*/ 58 h 3567"/>
                <a:gd name="T52" fmla="*/ 167 w 5278"/>
                <a:gd name="T53" fmla="*/ 113 h 3567"/>
                <a:gd name="T54" fmla="*/ 392 w 5278"/>
                <a:gd name="T55" fmla="*/ 174 h 3567"/>
                <a:gd name="T56" fmla="*/ 709 w 5278"/>
                <a:gd name="T57" fmla="*/ 232 h 3567"/>
                <a:gd name="T58" fmla="*/ 1108 w 5278"/>
                <a:gd name="T59" fmla="*/ 283 h 3567"/>
                <a:gd name="T60" fmla="*/ 1588 w 5278"/>
                <a:gd name="T61" fmla="*/ 329 h 3567"/>
                <a:gd name="T62" fmla="*/ 2142 w 5278"/>
                <a:gd name="T63" fmla="*/ 368 h 3567"/>
                <a:gd name="T64" fmla="*/ 2767 w 5278"/>
                <a:gd name="T65" fmla="*/ 398 h 3567"/>
                <a:gd name="T66" fmla="*/ 3346 w 5278"/>
                <a:gd name="T67" fmla="*/ 417 h 3567"/>
                <a:gd name="T68" fmla="*/ 3954 w 5278"/>
                <a:gd name="T69" fmla="*/ 428 h 3567"/>
                <a:gd name="T70" fmla="*/ 4717 w 5278"/>
                <a:gd name="T71" fmla="*/ 432 h 3567"/>
                <a:gd name="T72" fmla="*/ 5278 w 5278"/>
                <a:gd name="T73" fmla="*/ 424 h 3567"/>
                <a:gd name="T74" fmla="*/ 5263 w 5278"/>
                <a:gd name="T75" fmla="*/ 1021 h 3567"/>
                <a:gd name="T76" fmla="*/ 5227 w 5278"/>
                <a:gd name="T77" fmla="*/ 1576 h 3567"/>
                <a:gd name="T78" fmla="*/ 5171 w 5278"/>
                <a:gd name="T79" fmla="*/ 2083 h 3567"/>
                <a:gd name="T80" fmla="*/ 5100 w 5278"/>
                <a:gd name="T81" fmla="*/ 2531 h 3567"/>
                <a:gd name="T82" fmla="*/ 5012 w 5278"/>
                <a:gd name="T83" fmla="*/ 2911 h 3567"/>
                <a:gd name="T84" fmla="*/ 4911 w 5278"/>
                <a:gd name="T85" fmla="*/ 3212 h 3567"/>
                <a:gd name="T86" fmla="*/ 4812 w 5278"/>
                <a:gd name="T87" fmla="*/ 3405 h 3567"/>
                <a:gd name="T88" fmla="*/ 4753 w 5278"/>
                <a:gd name="T89" fmla="*/ 3483 h 3567"/>
                <a:gd name="T90" fmla="*/ 4691 w 5278"/>
                <a:gd name="T91" fmla="*/ 3537 h 3567"/>
                <a:gd name="T92" fmla="*/ 4632 w 5278"/>
                <a:gd name="T93" fmla="*/ 3554 h 3567"/>
                <a:gd name="T94" fmla="*/ 4399 w 5278"/>
                <a:gd name="T95" fmla="*/ 3567 h 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78" h="3567">
                  <a:moveTo>
                    <a:pt x="4302" y="3566"/>
                  </a:moveTo>
                  <a:lnTo>
                    <a:pt x="4302" y="3566"/>
                  </a:lnTo>
                  <a:lnTo>
                    <a:pt x="4228" y="3564"/>
                  </a:lnTo>
                  <a:lnTo>
                    <a:pt x="4157" y="3561"/>
                  </a:lnTo>
                  <a:lnTo>
                    <a:pt x="4086" y="3556"/>
                  </a:lnTo>
                  <a:lnTo>
                    <a:pt x="4018" y="3551"/>
                  </a:lnTo>
                  <a:lnTo>
                    <a:pt x="3951" y="3544"/>
                  </a:lnTo>
                  <a:lnTo>
                    <a:pt x="3887" y="3538"/>
                  </a:lnTo>
                  <a:lnTo>
                    <a:pt x="3771" y="3523"/>
                  </a:lnTo>
                  <a:lnTo>
                    <a:pt x="3672" y="3508"/>
                  </a:lnTo>
                  <a:lnTo>
                    <a:pt x="3595" y="3495"/>
                  </a:lnTo>
                  <a:lnTo>
                    <a:pt x="3521" y="3482"/>
                  </a:lnTo>
                  <a:lnTo>
                    <a:pt x="3521" y="3482"/>
                  </a:lnTo>
                  <a:lnTo>
                    <a:pt x="3448" y="3469"/>
                  </a:lnTo>
                  <a:lnTo>
                    <a:pt x="3364" y="3453"/>
                  </a:lnTo>
                  <a:lnTo>
                    <a:pt x="3274" y="3435"/>
                  </a:lnTo>
                  <a:lnTo>
                    <a:pt x="3231" y="3424"/>
                  </a:lnTo>
                  <a:lnTo>
                    <a:pt x="3187" y="3414"/>
                  </a:lnTo>
                  <a:lnTo>
                    <a:pt x="3187" y="3414"/>
                  </a:lnTo>
                  <a:lnTo>
                    <a:pt x="3081" y="3386"/>
                  </a:lnTo>
                  <a:lnTo>
                    <a:pt x="2966" y="3355"/>
                  </a:lnTo>
                  <a:lnTo>
                    <a:pt x="2854" y="3321"/>
                  </a:lnTo>
                  <a:lnTo>
                    <a:pt x="2799" y="3305"/>
                  </a:lnTo>
                  <a:lnTo>
                    <a:pt x="2749" y="3288"/>
                  </a:lnTo>
                  <a:lnTo>
                    <a:pt x="2749" y="3288"/>
                  </a:lnTo>
                  <a:lnTo>
                    <a:pt x="2673" y="3261"/>
                  </a:lnTo>
                  <a:lnTo>
                    <a:pt x="2593" y="3233"/>
                  </a:lnTo>
                  <a:lnTo>
                    <a:pt x="2512" y="3203"/>
                  </a:lnTo>
                  <a:lnTo>
                    <a:pt x="2474" y="3187"/>
                  </a:lnTo>
                  <a:lnTo>
                    <a:pt x="2439" y="3173"/>
                  </a:lnTo>
                  <a:lnTo>
                    <a:pt x="2439" y="3173"/>
                  </a:lnTo>
                  <a:lnTo>
                    <a:pt x="2304" y="3111"/>
                  </a:lnTo>
                  <a:lnTo>
                    <a:pt x="2159" y="3042"/>
                  </a:lnTo>
                  <a:lnTo>
                    <a:pt x="2017" y="2972"/>
                  </a:lnTo>
                  <a:lnTo>
                    <a:pt x="1948" y="2938"/>
                  </a:lnTo>
                  <a:lnTo>
                    <a:pt x="1885" y="2905"/>
                  </a:lnTo>
                  <a:lnTo>
                    <a:pt x="1885" y="2905"/>
                  </a:lnTo>
                  <a:lnTo>
                    <a:pt x="1823" y="2869"/>
                  </a:lnTo>
                  <a:lnTo>
                    <a:pt x="1761" y="2830"/>
                  </a:lnTo>
                  <a:lnTo>
                    <a:pt x="1682" y="2782"/>
                  </a:lnTo>
                  <a:lnTo>
                    <a:pt x="1596" y="2726"/>
                  </a:lnTo>
                  <a:lnTo>
                    <a:pt x="1506" y="2665"/>
                  </a:lnTo>
                  <a:lnTo>
                    <a:pt x="1461" y="2634"/>
                  </a:lnTo>
                  <a:lnTo>
                    <a:pt x="1417" y="2602"/>
                  </a:lnTo>
                  <a:lnTo>
                    <a:pt x="1375" y="2569"/>
                  </a:lnTo>
                  <a:lnTo>
                    <a:pt x="1335" y="2537"/>
                  </a:lnTo>
                  <a:lnTo>
                    <a:pt x="1335" y="2537"/>
                  </a:lnTo>
                  <a:lnTo>
                    <a:pt x="1281" y="2491"/>
                  </a:lnTo>
                  <a:lnTo>
                    <a:pt x="1223" y="2441"/>
                  </a:lnTo>
                  <a:lnTo>
                    <a:pt x="1164" y="2390"/>
                  </a:lnTo>
                  <a:lnTo>
                    <a:pt x="1105" y="2336"/>
                  </a:lnTo>
                  <a:lnTo>
                    <a:pt x="990" y="2228"/>
                  </a:lnTo>
                  <a:lnTo>
                    <a:pt x="886" y="2127"/>
                  </a:lnTo>
                  <a:lnTo>
                    <a:pt x="886" y="2127"/>
                  </a:lnTo>
                  <a:lnTo>
                    <a:pt x="860" y="2101"/>
                  </a:lnTo>
                  <a:lnTo>
                    <a:pt x="834" y="2073"/>
                  </a:lnTo>
                  <a:lnTo>
                    <a:pt x="783" y="2012"/>
                  </a:lnTo>
                  <a:lnTo>
                    <a:pt x="733" y="1951"/>
                  </a:lnTo>
                  <a:lnTo>
                    <a:pt x="686" y="1895"/>
                  </a:lnTo>
                  <a:lnTo>
                    <a:pt x="686" y="1895"/>
                  </a:lnTo>
                  <a:lnTo>
                    <a:pt x="653" y="1853"/>
                  </a:lnTo>
                  <a:lnTo>
                    <a:pt x="616" y="1805"/>
                  </a:lnTo>
                  <a:lnTo>
                    <a:pt x="573" y="1743"/>
                  </a:lnTo>
                  <a:lnTo>
                    <a:pt x="521" y="1670"/>
                  </a:lnTo>
                  <a:lnTo>
                    <a:pt x="467" y="1586"/>
                  </a:lnTo>
                  <a:lnTo>
                    <a:pt x="439" y="1542"/>
                  </a:lnTo>
                  <a:lnTo>
                    <a:pt x="412" y="1496"/>
                  </a:lnTo>
                  <a:lnTo>
                    <a:pt x="385" y="1450"/>
                  </a:lnTo>
                  <a:lnTo>
                    <a:pt x="359" y="1402"/>
                  </a:lnTo>
                  <a:lnTo>
                    <a:pt x="359" y="1402"/>
                  </a:lnTo>
                  <a:lnTo>
                    <a:pt x="327" y="1339"/>
                  </a:lnTo>
                  <a:lnTo>
                    <a:pt x="293" y="1270"/>
                  </a:lnTo>
                  <a:lnTo>
                    <a:pt x="261" y="1202"/>
                  </a:lnTo>
                  <a:lnTo>
                    <a:pt x="232" y="1137"/>
                  </a:lnTo>
                  <a:lnTo>
                    <a:pt x="232" y="1137"/>
                  </a:lnTo>
                  <a:lnTo>
                    <a:pt x="206" y="1072"/>
                  </a:lnTo>
                  <a:lnTo>
                    <a:pt x="181" y="1003"/>
                  </a:lnTo>
                  <a:lnTo>
                    <a:pt x="134" y="867"/>
                  </a:lnTo>
                  <a:lnTo>
                    <a:pt x="134" y="867"/>
                  </a:lnTo>
                  <a:lnTo>
                    <a:pt x="122" y="835"/>
                  </a:lnTo>
                  <a:lnTo>
                    <a:pt x="112" y="802"/>
                  </a:lnTo>
                  <a:lnTo>
                    <a:pt x="93" y="729"/>
                  </a:lnTo>
                  <a:lnTo>
                    <a:pt x="76" y="657"/>
                  </a:lnTo>
                  <a:lnTo>
                    <a:pt x="61" y="590"/>
                  </a:lnTo>
                  <a:lnTo>
                    <a:pt x="61" y="590"/>
                  </a:lnTo>
                  <a:lnTo>
                    <a:pt x="52" y="556"/>
                  </a:lnTo>
                  <a:lnTo>
                    <a:pt x="46" y="520"/>
                  </a:lnTo>
                  <a:lnTo>
                    <a:pt x="32" y="445"/>
                  </a:lnTo>
                  <a:lnTo>
                    <a:pt x="23" y="369"/>
                  </a:lnTo>
                  <a:lnTo>
                    <a:pt x="16" y="299"/>
                  </a:lnTo>
                  <a:lnTo>
                    <a:pt x="16" y="299"/>
                  </a:lnTo>
                  <a:lnTo>
                    <a:pt x="10" y="229"/>
                  </a:lnTo>
                  <a:lnTo>
                    <a:pt x="6" y="15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9"/>
                  </a:lnTo>
                  <a:lnTo>
                    <a:pt x="6" y="17"/>
                  </a:lnTo>
                  <a:lnTo>
                    <a:pt x="11" y="26"/>
                  </a:lnTo>
                  <a:lnTo>
                    <a:pt x="17" y="34"/>
                  </a:lnTo>
                  <a:lnTo>
                    <a:pt x="26" y="41"/>
                  </a:lnTo>
                  <a:lnTo>
                    <a:pt x="35" y="49"/>
                  </a:lnTo>
                  <a:lnTo>
                    <a:pt x="46" y="58"/>
                  </a:lnTo>
                  <a:lnTo>
                    <a:pt x="59" y="66"/>
                  </a:lnTo>
                  <a:lnTo>
                    <a:pt x="90" y="82"/>
                  </a:lnTo>
                  <a:lnTo>
                    <a:pt x="125" y="97"/>
                  </a:lnTo>
                  <a:lnTo>
                    <a:pt x="167" y="113"/>
                  </a:lnTo>
                  <a:lnTo>
                    <a:pt x="215" y="129"/>
                  </a:lnTo>
                  <a:lnTo>
                    <a:pt x="268" y="144"/>
                  </a:lnTo>
                  <a:lnTo>
                    <a:pt x="327" y="160"/>
                  </a:lnTo>
                  <a:lnTo>
                    <a:pt x="392" y="174"/>
                  </a:lnTo>
                  <a:lnTo>
                    <a:pt x="464" y="188"/>
                  </a:lnTo>
                  <a:lnTo>
                    <a:pt x="539" y="203"/>
                  </a:lnTo>
                  <a:lnTo>
                    <a:pt x="621" y="217"/>
                  </a:lnTo>
                  <a:lnTo>
                    <a:pt x="709" y="232"/>
                  </a:lnTo>
                  <a:lnTo>
                    <a:pt x="800" y="245"/>
                  </a:lnTo>
                  <a:lnTo>
                    <a:pt x="898" y="258"/>
                  </a:lnTo>
                  <a:lnTo>
                    <a:pt x="1001" y="270"/>
                  </a:lnTo>
                  <a:lnTo>
                    <a:pt x="1108" y="283"/>
                  </a:lnTo>
                  <a:lnTo>
                    <a:pt x="1220" y="295"/>
                  </a:lnTo>
                  <a:lnTo>
                    <a:pt x="1338" y="307"/>
                  </a:lnTo>
                  <a:lnTo>
                    <a:pt x="1461" y="318"/>
                  </a:lnTo>
                  <a:lnTo>
                    <a:pt x="1588" y="329"/>
                  </a:lnTo>
                  <a:lnTo>
                    <a:pt x="1720" y="339"/>
                  </a:lnTo>
                  <a:lnTo>
                    <a:pt x="1856" y="349"/>
                  </a:lnTo>
                  <a:lnTo>
                    <a:pt x="1997" y="358"/>
                  </a:lnTo>
                  <a:lnTo>
                    <a:pt x="2142" y="368"/>
                  </a:lnTo>
                  <a:lnTo>
                    <a:pt x="2292" y="376"/>
                  </a:lnTo>
                  <a:lnTo>
                    <a:pt x="2446" y="384"/>
                  </a:lnTo>
                  <a:lnTo>
                    <a:pt x="2604" y="392"/>
                  </a:lnTo>
                  <a:lnTo>
                    <a:pt x="2767" y="398"/>
                  </a:lnTo>
                  <a:lnTo>
                    <a:pt x="2934" y="405"/>
                  </a:lnTo>
                  <a:lnTo>
                    <a:pt x="2934" y="405"/>
                  </a:lnTo>
                  <a:lnTo>
                    <a:pt x="3140" y="411"/>
                  </a:lnTo>
                  <a:lnTo>
                    <a:pt x="3346" y="417"/>
                  </a:lnTo>
                  <a:lnTo>
                    <a:pt x="3554" y="422"/>
                  </a:lnTo>
                  <a:lnTo>
                    <a:pt x="3762" y="426"/>
                  </a:lnTo>
                  <a:lnTo>
                    <a:pt x="3762" y="426"/>
                  </a:lnTo>
                  <a:lnTo>
                    <a:pt x="3954" y="428"/>
                  </a:lnTo>
                  <a:lnTo>
                    <a:pt x="4145" y="430"/>
                  </a:lnTo>
                  <a:lnTo>
                    <a:pt x="4337" y="432"/>
                  </a:lnTo>
                  <a:lnTo>
                    <a:pt x="4526" y="432"/>
                  </a:lnTo>
                  <a:lnTo>
                    <a:pt x="4717" y="432"/>
                  </a:lnTo>
                  <a:lnTo>
                    <a:pt x="4905" y="429"/>
                  </a:lnTo>
                  <a:lnTo>
                    <a:pt x="5092" y="428"/>
                  </a:lnTo>
                  <a:lnTo>
                    <a:pt x="5278" y="424"/>
                  </a:lnTo>
                  <a:lnTo>
                    <a:pt x="5278" y="424"/>
                  </a:lnTo>
                  <a:lnTo>
                    <a:pt x="5277" y="576"/>
                  </a:lnTo>
                  <a:lnTo>
                    <a:pt x="5274" y="727"/>
                  </a:lnTo>
                  <a:lnTo>
                    <a:pt x="5269" y="875"/>
                  </a:lnTo>
                  <a:lnTo>
                    <a:pt x="5263" y="1021"/>
                  </a:lnTo>
                  <a:lnTo>
                    <a:pt x="5256" y="1163"/>
                  </a:lnTo>
                  <a:lnTo>
                    <a:pt x="5248" y="1305"/>
                  </a:lnTo>
                  <a:lnTo>
                    <a:pt x="5238" y="1442"/>
                  </a:lnTo>
                  <a:lnTo>
                    <a:pt x="5227" y="1576"/>
                  </a:lnTo>
                  <a:lnTo>
                    <a:pt x="5215" y="1708"/>
                  </a:lnTo>
                  <a:lnTo>
                    <a:pt x="5201" y="1836"/>
                  </a:lnTo>
                  <a:lnTo>
                    <a:pt x="5188" y="1962"/>
                  </a:lnTo>
                  <a:lnTo>
                    <a:pt x="5171" y="2083"/>
                  </a:lnTo>
                  <a:lnTo>
                    <a:pt x="5156" y="2202"/>
                  </a:lnTo>
                  <a:lnTo>
                    <a:pt x="5138" y="2315"/>
                  </a:lnTo>
                  <a:lnTo>
                    <a:pt x="5120" y="2426"/>
                  </a:lnTo>
                  <a:lnTo>
                    <a:pt x="5100" y="2531"/>
                  </a:lnTo>
                  <a:lnTo>
                    <a:pt x="5079" y="2633"/>
                  </a:lnTo>
                  <a:lnTo>
                    <a:pt x="5057" y="2730"/>
                  </a:lnTo>
                  <a:lnTo>
                    <a:pt x="5035" y="2823"/>
                  </a:lnTo>
                  <a:lnTo>
                    <a:pt x="5012" y="2911"/>
                  </a:lnTo>
                  <a:lnTo>
                    <a:pt x="4988" y="2994"/>
                  </a:lnTo>
                  <a:lnTo>
                    <a:pt x="4962" y="3072"/>
                  </a:lnTo>
                  <a:lnTo>
                    <a:pt x="4938" y="3145"/>
                  </a:lnTo>
                  <a:lnTo>
                    <a:pt x="4911" y="3212"/>
                  </a:lnTo>
                  <a:lnTo>
                    <a:pt x="4883" y="3275"/>
                  </a:lnTo>
                  <a:lnTo>
                    <a:pt x="4856" y="3331"/>
                  </a:lnTo>
                  <a:lnTo>
                    <a:pt x="4827" y="3382"/>
                  </a:lnTo>
                  <a:lnTo>
                    <a:pt x="4812" y="3405"/>
                  </a:lnTo>
                  <a:lnTo>
                    <a:pt x="4799" y="3428"/>
                  </a:lnTo>
                  <a:lnTo>
                    <a:pt x="4783" y="3447"/>
                  </a:lnTo>
                  <a:lnTo>
                    <a:pt x="4768" y="3466"/>
                  </a:lnTo>
                  <a:lnTo>
                    <a:pt x="4753" y="3483"/>
                  </a:lnTo>
                  <a:lnTo>
                    <a:pt x="4738" y="3499"/>
                  </a:lnTo>
                  <a:lnTo>
                    <a:pt x="4723" y="3513"/>
                  </a:lnTo>
                  <a:lnTo>
                    <a:pt x="4708" y="3525"/>
                  </a:lnTo>
                  <a:lnTo>
                    <a:pt x="4691" y="3537"/>
                  </a:lnTo>
                  <a:lnTo>
                    <a:pt x="4676" y="3545"/>
                  </a:lnTo>
                  <a:lnTo>
                    <a:pt x="4676" y="3545"/>
                  </a:lnTo>
                  <a:lnTo>
                    <a:pt x="4658" y="3549"/>
                  </a:lnTo>
                  <a:lnTo>
                    <a:pt x="4632" y="3554"/>
                  </a:lnTo>
                  <a:lnTo>
                    <a:pt x="4594" y="3557"/>
                  </a:lnTo>
                  <a:lnTo>
                    <a:pt x="4544" y="3562"/>
                  </a:lnTo>
                  <a:lnTo>
                    <a:pt x="4479" y="3564"/>
                  </a:lnTo>
                  <a:lnTo>
                    <a:pt x="4399" y="3567"/>
                  </a:lnTo>
                  <a:lnTo>
                    <a:pt x="4302" y="3566"/>
                  </a:lnTo>
                  <a:lnTo>
                    <a:pt x="4302" y="356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CBEC0">
                    <a:tint val="66000"/>
                    <a:satMod val="160000"/>
                  </a:srgbClr>
                </a:gs>
                <a:gs pos="50000">
                  <a:srgbClr val="BCBEC0">
                    <a:tint val="44500"/>
                    <a:satMod val="160000"/>
                  </a:srgbClr>
                </a:gs>
                <a:gs pos="100000">
                  <a:srgbClr val="BCBEC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1525532535">
              <a:extLst>
                <a:ext uri="{FF2B5EF4-FFF2-40B4-BE49-F238E27FC236}">
                  <a16:creationId xmlns:a16="http://schemas.microsoft.com/office/drawing/2014/main" id="{80960C3B-0230-BB49-40AE-F4EE24F9363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7" y="764928"/>
              <a:ext cx="721060" cy="148306"/>
            </a:xfrm>
            <a:custGeom>
              <a:avLst/>
              <a:gdLst>
                <a:gd name="T0" fmla="*/ 283 w 5276"/>
                <a:gd name="T1" fmla="*/ 280 h 861"/>
                <a:gd name="T2" fmla="*/ 401 w 5276"/>
                <a:gd name="T3" fmla="*/ 253 h 861"/>
                <a:gd name="T4" fmla="*/ 536 w 5276"/>
                <a:gd name="T5" fmla="*/ 225 h 861"/>
                <a:gd name="T6" fmla="*/ 686 w 5276"/>
                <a:gd name="T7" fmla="*/ 200 h 861"/>
                <a:gd name="T8" fmla="*/ 852 w 5276"/>
                <a:gd name="T9" fmla="*/ 176 h 861"/>
                <a:gd name="T10" fmla="*/ 1034 w 5276"/>
                <a:gd name="T11" fmla="*/ 153 h 861"/>
                <a:gd name="T12" fmla="*/ 1435 w 5276"/>
                <a:gd name="T13" fmla="*/ 111 h 861"/>
                <a:gd name="T14" fmla="*/ 1884 w 5276"/>
                <a:gd name="T15" fmla="*/ 77 h 861"/>
                <a:gd name="T16" fmla="*/ 2375 w 5276"/>
                <a:gd name="T17" fmla="*/ 47 h 861"/>
                <a:gd name="T18" fmla="*/ 2899 w 5276"/>
                <a:gd name="T19" fmla="*/ 23 h 861"/>
                <a:gd name="T20" fmla="*/ 3451 w 5276"/>
                <a:gd name="T21" fmla="*/ 6 h 861"/>
                <a:gd name="T22" fmla="*/ 5276 w 5276"/>
                <a:gd name="T23" fmla="*/ 850 h 861"/>
                <a:gd name="T24" fmla="*/ 5148 w 5276"/>
                <a:gd name="T25" fmla="*/ 855 h 861"/>
                <a:gd name="T26" fmla="*/ 4871 w 5276"/>
                <a:gd name="T27" fmla="*/ 860 h 861"/>
                <a:gd name="T28" fmla="*/ 4571 w 5276"/>
                <a:gd name="T29" fmla="*/ 861 h 861"/>
                <a:gd name="T30" fmla="*/ 4102 w 5276"/>
                <a:gd name="T31" fmla="*/ 858 h 861"/>
                <a:gd name="T32" fmla="*/ 3481 w 5276"/>
                <a:gd name="T33" fmla="*/ 846 h 861"/>
                <a:gd name="T34" fmla="*/ 2932 w 5276"/>
                <a:gd name="T35" fmla="*/ 831 h 861"/>
                <a:gd name="T36" fmla="*/ 2764 w 5276"/>
                <a:gd name="T37" fmla="*/ 825 h 861"/>
                <a:gd name="T38" fmla="*/ 2444 w 5276"/>
                <a:gd name="T39" fmla="*/ 812 h 861"/>
                <a:gd name="T40" fmla="*/ 2140 w 5276"/>
                <a:gd name="T41" fmla="*/ 796 h 861"/>
                <a:gd name="T42" fmla="*/ 1854 w 5276"/>
                <a:gd name="T43" fmla="*/ 778 h 861"/>
                <a:gd name="T44" fmla="*/ 1585 w 5276"/>
                <a:gd name="T45" fmla="*/ 759 h 861"/>
                <a:gd name="T46" fmla="*/ 1336 w 5276"/>
                <a:gd name="T47" fmla="*/ 737 h 861"/>
                <a:gd name="T48" fmla="*/ 1106 w 5276"/>
                <a:gd name="T49" fmla="*/ 713 h 861"/>
                <a:gd name="T50" fmla="*/ 896 w 5276"/>
                <a:gd name="T51" fmla="*/ 687 h 861"/>
                <a:gd name="T52" fmla="*/ 705 w 5276"/>
                <a:gd name="T53" fmla="*/ 660 h 861"/>
                <a:gd name="T54" fmla="*/ 537 w 5276"/>
                <a:gd name="T55" fmla="*/ 632 h 861"/>
                <a:gd name="T56" fmla="*/ 390 w 5276"/>
                <a:gd name="T57" fmla="*/ 602 h 861"/>
                <a:gd name="T58" fmla="*/ 266 w 5276"/>
                <a:gd name="T59" fmla="*/ 571 h 861"/>
                <a:gd name="T60" fmla="*/ 165 w 5276"/>
                <a:gd name="T61" fmla="*/ 540 h 861"/>
                <a:gd name="T62" fmla="*/ 88 w 5276"/>
                <a:gd name="T63" fmla="*/ 508 h 861"/>
                <a:gd name="T64" fmla="*/ 44 w 5276"/>
                <a:gd name="T65" fmla="*/ 484 h 861"/>
                <a:gd name="T66" fmla="*/ 24 w 5276"/>
                <a:gd name="T67" fmla="*/ 467 h 861"/>
                <a:gd name="T68" fmla="*/ 9 w 5276"/>
                <a:gd name="T69" fmla="*/ 452 h 861"/>
                <a:gd name="T70" fmla="*/ 1 w 5276"/>
                <a:gd name="T71" fmla="*/ 435 h 861"/>
                <a:gd name="T72" fmla="*/ 0 w 5276"/>
                <a:gd name="T73" fmla="*/ 426 h 861"/>
                <a:gd name="T74" fmla="*/ 6 w 5276"/>
                <a:gd name="T75" fmla="*/ 408 h 861"/>
                <a:gd name="T76" fmla="*/ 21 w 5276"/>
                <a:gd name="T77" fmla="*/ 390 h 861"/>
                <a:gd name="T78" fmla="*/ 44 w 5276"/>
                <a:gd name="T79" fmla="*/ 371 h 861"/>
                <a:gd name="T80" fmla="*/ 74 w 5276"/>
                <a:gd name="T81" fmla="*/ 353 h 861"/>
                <a:gd name="T82" fmla="*/ 113 w 5276"/>
                <a:gd name="T83" fmla="*/ 334 h 861"/>
                <a:gd name="T84" fmla="*/ 162 w 5276"/>
                <a:gd name="T85" fmla="*/ 316 h 861"/>
                <a:gd name="T86" fmla="*/ 283 w 5276"/>
                <a:gd name="T87" fmla="*/ 28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76" h="861">
                  <a:moveTo>
                    <a:pt x="283" y="280"/>
                  </a:moveTo>
                  <a:lnTo>
                    <a:pt x="283" y="280"/>
                  </a:lnTo>
                  <a:lnTo>
                    <a:pt x="339" y="266"/>
                  </a:lnTo>
                  <a:lnTo>
                    <a:pt x="401" y="253"/>
                  </a:lnTo>
                  <a:lnTo>
                    <a:pt x="466" y="238"/>
                  </a:lnTo>
                  <a:lnTo>
                    <a:pt x="536" y="225"/>
                  </a:lnTo>
                  <a:lnTo>
                    <a:pt x="608" y="213"/>
                  </a:lnTo>
                  <a:lnTo>
                    <a:pt x="686" y="200"/>
                  </a:lnTo>
                  <a:lnTo>
                    <a:pt x="767" y="188"/>
                  </a:lnTo>
                  <a:lnTo>
                    <a:pt x="852" y="176"/>
                  </a:lnTo>
                  <a:lnTo>
                    <a:pt x="941" y="164"/>
                  </a:lnTo>
                  <a:lnTo>
                    <a:pt x="1034" y="153"/>
                  </a:lnTo>
                  <a:lnTo>
                    <a:pt x="1227" y="132"/>
                  </a:lnTo>
                  <a:lnTo>
                    <a:pt x="1435" y="111"/>
                  </a:lnTo>
                  <a:lnTo>
                    <a:pt x="1654" y="93"/>
                  </a:lnTo>
                  <a:lnTo>
                    <a:pt x="1884" y="77"/>
                  </a:lnTo>
                  <a:lnTo>
                    <a:pt x="2125" y="61"/>
                  </a:lnTo>
                  <a:lnTo>
                    <a:pt x="2375" y="47"/>
                  </a:lnTo>
                  <a:lnTo>
                    <a:pt x="2634" y="34"/>
                  </a:lnTo>
                  <a:lnTo>
                    <a:pt x="2899" y="23"/>
                  </a:lnTo>
                  <a:lnTo>
                    <a:pt x="3172" y="13"/>
                  </a:lnTo>
                  <a:lnTo>
                    <a:pt x="3451" y="6"/>
                  </a:lnTo>
                  <a:lnTo>
                    <a:pt x="3734" y="0"/>
                  </a:lnTo>
                  <a:lnTo>
                    <a:pt x="5276" y="850"/>
                  </a:lnTo>
                  <a:lnTo>
                    <a:pt x="5276" y="850"/>
                  </a:lnTo>
                  <a:lnTo>
                    <a:pt x="5148" y="855"/>
                  </a:lnTo>
                  <a:lnTo>
                    <a:pt x="5013" y="859"/>
                  </a:lnTo>
                  <a:lnTo>
                    <a:pt x="4871" y="860"/>
                  </a:lnTo>
                  <a:lnTo>
                    <a:pt x="4722" y="861"/>
                  </a:lnTo>
                  <a:lnTo>
                    <a:pt x="4571" y="861"/>
                  </a:lnTo>
                  <a:lnTo>
                    <a:pt x="4417" y="861"/>
                  </a:lnTo>
                  <a:lnTo>
                    <a:pt x="4102" y="858"/>
                  </a:lnTo>
                  <a:lnTo>
                    <a:pt x="3787" y="853"/>
                  </a:lnTo>
                  <a:lnTo>
                    <a:pt x="3481" y="846"/>
                  </a:lnTo>
                  <a:lnTo>
                    <a:pt x="3194" y="838"/>
                  </a:lnTo>
                  <a:lnTo>
                    <a:pt x="2932" y="831"/>
                  </a:lnTo>
                  <a:lnTo>
                    <a:pt x="2932" y="831"/>
                  </a:lnTo>
                  <a:lnTo>
                    <a:pt x="2764" y="825"/>
                  </a:lnTo>
                  <a:lnTo>
                    <a:pt x="2602" y="819"/>
                  </a:lnTo>
                  <a:lnTo>
                    <a:pt x="2444" y="812"/>
                  </a:lnTo>
                  <a:lnTo>
                    <a:pt x="2290" y="805"/>
                  </a:lnTo>
                  <a:lnTo>
                    <a:pt x="2140" y="796"/>
                  </a:lnTo>
                  <a:lnTo>
                    <a:pt x="1995" y="788"/>
                  </a:lnTo>
                  <a:lnTo>
                    <a:pt x="1854" y="778"/>
                  </a:lnTo>
                  <a:lnTo>
                    <a:pt x="1716" y="769"/>
                  </a:lnTo>
                  <a:lnTo>
                    <a:pt x="1585" y="759"/>
                  </a:lnTo>
                  <a:lnTo>
                    <a:pt x="1458" y="749"/>
                  </a:lnTo>
                  <a:lnTo>
                    <a:pt x="1336" y="737"/>
                  </a:lnTo>
                  <a:lnTo>
                    <a:pt x="1218" y="725"/>
                  </a:lnTo>
                  <a:lnTo>
                    <a:pt x="1106" y="713"/>
                  </a:lnTo>
                  <a:lnTo>
                    <a:pt x="997" y="701"/>
                  </a:lnTo>
                  <a:lnTo>
                    <a:pt x="896" y="687"/>
                  </a:lnTo>
                  <a:lnTo>
                    <a:pt x="798" y="674"/>
                  </a:lnTo>
                  <a:lnTo>
                    <a:pt x="705" y="660"/>
                  </a:lnTo>
                  <a:lnTo>
                    <a:pt x="619" y="647"/>
                  </a:lnTo>
                  <a:lnTo>
                    <a:pt x="537" y="632"/>
                  </a:lnTo>
                  <a:lnTo>
                    <a:pt x="462" y="617"/>
                  </a:lnTo>
                  <a:lnTo>
                    <a:pt x="390" y="602"/>
                  </a:lnTo>
                  <a:lnTo>
                    <a:pt x="325" y="587"/>
                  </a:lnTo>
                  <a:lnTo>
                    <a:pt x="266" y="571"/>
                  </a:lnTo>
                  <a:lnTo>
                    <a:pt x="213" y="556"/>
                  </a:lnTo>
                  <a:lnTo>
                    <a:pt x="165" y="540"/>
                  </a:lnTo>
                  <a:lnTo>
                    <a:pt x="123" y="525"/>
                  </a:lnTo>
                  <a:lnTo>
                    <a:pt x="88" y="508"/>
                  </a:lnTo>
                  <a:lnTo>
                    <a:pt x="57" y="492"/>
                  </a:lnTo>
                  <a:lnTo>
                    <a:pt x="44" y="484"/>
                  </a:lnTo>
                  <a:lnTo>
                    <a:pt x="33" y="475"/>
                  </a:lnTo>
                  <a:lnTo>
                    <a:pt x="24" y="467"/>
                  </a:lnTo>
                  <a:lnTo>
                    <a:pt x="15" y="460"/>
                  </a:lnTo>
                  <a:lnTo>
                    <a:pt x="9" y="452"/>
                  </a:lnTo>
                  <a:lnTo>
                    <a:pt x="4" y="443"/>
                  </a:lnTo>
                  <a:lnTo>
                    <a:pt x="1" y="435"/>
                  </a:lnTo>
                  <a:lnTo>
                    <a:pt x="0" y="426"/>
                  </a:lnTo>
                  <a:lnTo>
                    <a:pt x="0" y="426"/>
                  </a:lnTo>
                  <a:lnTo>
                    <a:pt x="1" y="418"/>
                  </a:lnTo>
                  <a:lnTo>
                    <a:pt x="6" y="408"/>
                  </a:lnTo>
                  <a:lnTo>
                    <a:pt x="12" y="399"/>
                  </a:lnTo>
                  <a:lnTo>
                    <a:pt x="21" y="390"/>
                  </a:lnTo>
                  <a:lnTo>
                    <a:pt x="32" y="381"/>
                  </a:lnTo>
                  <a:lnTo>
                    <a:pt x="44" y="371"/>
                  </a:lnTo>
                  <a:lnTo>
                    <a:pt x="57" y="363"/>
                  </a:lnTo>
                  <a:lnTo>
                    <a:pt x="74" y="353"/>
                  </a:lnTo>
                  <a:lnTo>
                    <a:pt x="94" y="344"/>
                  </a:lnTo>
                  <a:lnTo>
                    <a:pt x="113" y="334"/>
                  </a:lnTo>
                  <a:lnTo>
                    <a:pt x="136" y="326"/>
                  </a:lnTo>
                  <a:lnTo>
                    <a:pt x="162" y="316"/>
                  </a:lnTo>
                  <a:lnTo>
                    <a:pt x="218" y="298"/>
                  </a:lnTo>
                  <a:lnTo>
                    <a:pt x="283" y="280"/>
                  </a:lnTo>
                  <a:lnTo>
                    <a:pt x="283" y="28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A7A9AC">
                        <a:shade val="30000"/>
                        <a:satMod val="115000"/>
                      </a:srgbClr>
                    </a:gs>
                    <a:gs pos="50000">
                      <a:srgbClr val="A7A9AC">
                        <a:shade val="67500"/>
                        <a:satMod val="115000"/>
                      </a:srgbClr>
                    </a:gs>
                    <a:gs pos="100000">
                      <a:srgbClr val="A7A9A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algn="ctr" rtl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blipFill>
                  <a:blip r:embed="rId4"/>
                  <a:stretch>
                    <a:fillRect r="-211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Freeform 1525532537">
              <a:extLst>
                <a:ext uri="{FF2B5EF4-FFF2-40B4-BE49-F238E27FC236}">
                  <a16:creationId xmlns:a16="http://schemas.microsoft.com/office/drawing/2014/main" id="{9499A49A-BBAC-8C6E-3E92-F822696E6D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25532538">
              <a:extLst>
                <a:ext uri="{FF2B5EF4-FFF2-40B4-BE49-F238E27FC236}">
                  <a16:creationId xmlns:a16="http://schemas.microsoft.com/office/drawing/2014/main" id="{478704E7-B522-27A3-E841-624D020BAB2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25532539">
              <a:extLst>
                <a:ext uri="{FF2B5EF4-FFF2-40B4-BE49-F238E27FC236}">
                  <a16:creationId xmlns:a16="http://schemas.microsoft.com/office/drawing/2014/main" id="{103E92B3-FC66-F642-7647-8185EFC7758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  <a:gd name="T116" fmla="*/ 2934 w 5280"/>
                <a:gd name="T117" fmla="*/ 3985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  <a:lnTo>
                    <a:pt x="2934" y="3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E1E2D">
                    <a:shade val="30000"/>
                    <a:satMod val="115000"/>
                  </a:srgbClr>
                </a:gs>
                <a:gs pos="50000">
                  <a:srgbClr val="BE1E2D">
                    <a:shade val="67500"/>
                    <a:satMod val="115000"/>
                  </a:srgbClr>
                </a:gs>
                <a:gs pos="100000">
                  <a:srgbClr val="BE1E2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25532540">
              <a:extLst>
                <a:ext uri="{FF2B5EF4-FFF2-40B4-BE49-F238E27FC236}">
                  <a16:creationId xmlns:a16="http://schemas.microsoft.com/office/drawing/2014/main" id="{355A76BB-E2D7-2016-CA37-26F15BD0628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040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262496" y="1448579"/>
            <a:ext cx="9613408" cy="4948543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1-3-7:</a:t>
            </a:r>
          </a:p>
          <a:p>
            <a:pPr marL="266700" rtl="1">
              <a:lnSpc>
                <a:spcPct val="130000"/>
              </a:lnSpc>
            </a:pPr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person deposited BD8750 at 3% each quarter – find the future value and the interest at the end of 6 years.</a:t>
            </a:r>
          </a:p>
          <a:p>
            <a:pPr marL="266700" rtl="1">
              <a:lnSpc>
                <a:spcPct val="130000"/>
              </a:lnSpc>
            </a:pP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endParaRPr lang="en-US" sz="2000" b="1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3% each quarter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= 6 × 4 = 24 times</a:t>
            </a:r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6695" marR="0" indent="853440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228600" algn="r"/>
              </a:tabLst>
            </a:pPr>
            <a:r>
              <a:rPr lang="en-US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FV =     PV</a:t>
            </a:r>
            <a:r>
              <a:rPr lang="ar-BH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 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(1+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)</a:t>
            </a:r>
            <a:r>
              <a:rPr lang="en-US" sz="2000" b="1" baseline="300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85153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= 8750    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(1+</a:t>
            </a:r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3%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2000" b="1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85153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= 8750 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   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2.0328 = BD17787</a:t>
            </a:r>
          </a:p>
          <a:p>
            <a:pPr marL="228600" marR="0" indent="941705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 =     FV – PV</a:t>
            </a:r>
          </a:p>
          <a:p>
            <a:pPr marL="228600" indent="941705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=  17787 – 8750 = BD9037</a:t>
            </a:r>
          </a:p>
          <a:p>
            <a:pPr marL="228600" marR="0" indent="85153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1F4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248410" y="770050"/>
            <a:ext cx="2699570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EVALUATION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D78D7-EE5C-D2AA-2672-D6D87BFC456D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5CA4D5-9FF0-D341-33EA-F1017DA63585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D22E9F8-AEE2-A6AA-3033-4170304CD1BB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BCBCF4D-804C-8F5A-BB22-800F881AFB3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EF9E61C-9AE6-3F4D-5831-2CAA7A098DC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2" name="Text Box 1061">
            <a:extLst>
              <a:ext uri="{FF2B5EF4-FFF2-40B4-BE49-F238E27FC236}">
                <a16:creationId xmlns:a16="http://schemas.microsoft.com/office/drawing/2014/main" id="{C75735A7-B7E0-43A4-27F0-D101042FF57B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400896" y="1551230"/>
            <a:ext cx="2066925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B) Partial interest rate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1" name="Groupe 1253">
            <a:extLst>
              <a:ext uri="{FF2B5EF4-FFF2-40B4-BE49-F238E27FC236}">
                <a16:creationId xmlns:a16="http://schemas.microsoft.com/office/drawing/2014/main" id="{F7124842-07C4-7549-6FFF-DC216ED61831}"/>
              </a:ext>
            </a:extLst>
          </p:cNvPr>
          <p:cNvGrpSpPr/>
          <p:nvPr/>
        </p:nvGrpSpPr>
        <p:grpSpPr>
          <a:xfrm>
            <a:off x="7796950" y="4791109"/>
            <a:ext cx="1400691" cy="1451745"/>
            <a:chOff x="-35651" y="0"/>
            <a:chExt cx="1400691" cy="1451745"/>
          </a:xfrm>
        </p:grpSpPr>
        <p:cxnSp>
          <p:nvCxnSpPr>
            <p:cNvPr id="12" name="Line 187">
              <a:extLst>
                <a:ext uri="{FF2B5EF4-FFF2-40B4-BE49-F238E27FC236}">
                  <a16:creationId xmlns:a16="http://schemas.microsoft.com/office/drawing/2014/main" id="{EC934B7F-DD3E-D372-DBED-2FD0C68104F7}"/>
                </a:ext>
              </a:extLst>
            </p:cNvPr>
            <p:cNvCxnSpPr/>
            <p:nvPr/>
          </p:nvCxnSpPr>
          <p:spPr bwMode="auto">
            <a:xfrm flipH="1">
              <a:off x="1321854" y="91874"/>
              <a:ext cx="0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Freeform 1525532530">
              <a:extLst>
                <a:ext uri="{FF2B5EF4-FFF2-40B4-BE49-F238E27FC236}">
                  <a16:creationId xmlns:a16="http://schemas.microsoft.com/office/drawing/2014/main" id="{84DCBA1D-9666-B826-A4A7-8BB841CAB9E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795"/>
              <a:ext cx="721334" cy="683721"/>
            </a:xfrm>
            <a:custGeom>
              <a:avLst/>
              <a:gdLst>
                <a:gd name="T0" fmla="*/ 287 w 5278"/>
                <a:gd name="T1" fmla="*/ 3 h 3975"/>
                <a:gd name="T2" fmla="*/ 1167 w 5278"/>
                <a:gd name="T3" fmla="*/ 1 h 3975"/>
                <a:gd name="T4" fmla="*/ 2052 w 5278"/>
                <a:gd name="T5" fmla="*/ 18 h 3975"/>
                <a:gd name="T6" fmla="*/ 2512 w 5278"/>
                <a:gd name="T7" fmla="*/ 34 h 3975"/>
                <a:gd name="T8" fmla="*/ 2986 w 5278"/>
                <a:gd name="T9" fmla="*/ 55 h 3975"/>
                <a:gd name="T10" fmla="*/ 3422 w 5278"/>
                <a:gd name="T11" fmla="*/ 83 h 3975"/>
                <a:gd name="T12" fmla="*/ 3817 w 5278"/>
                <a:gd name="T13" fmla="*/ 114 h 3975"/>
                <a:gd name="T14" fmla="*/ 4168 w 5278"/>
                <a:gd name="T15" fmla="*/ 149 h 3975"/>
                <a:gd name="T16" fmla="*/ 4477 w 5278"/>
                <a:gd name="T17" fmla="*/ 187 h 3975"/>
                <a:gd name="T18" fmla="*/ 4737 w 5278"/>
                <a:gd name="T19" fmla="*/ 228 h 3975"/>
                <a:gd name="T20" fmla="*/ 4949 w 5278"/>
                <a:gd name="T21" fmla="*/ 272 h 3975"/>
                <a:gd name="T22" fmla="*/ 5111 w 5278"/>
                <a:gd name="T23" fmla="*/ 318 h 3975"/>
                <a:gd name="T24" fmla="*/ 5219 w 5278"/>
                <a:gd name="T25" fmla="*/ 365 h 3975"/>
                <a:gd name="T26" fmla="*/ 5252 w 5278"/>
                <a:gd name="T27" fmla="*/ 389 h 3975"/>
                <a:gd name="T28" fmla="*/ 5272 w 5278"/>
                <a:gd name="T29" fmla="*/ 415 h 3975"/>
                <a:gd name="T30" fmla="*/ 5278 w 5278"/>
                <a:gd name="T31" fmla="*/ 430 h 3975"/>
                <a:gd name="T32" fmla="*/ 5264 w 5278"/>
                <a:gd name="T33" fmla="*/ 458 h 3975"/>
                <a:gd name="T34" fmla="*/ 5234 w 5278"/>
                <a:gd name="T35" fmla="*/ 485 h 3975"/>
                <a:gd name="T36" fmla="*/ 5184 w 5278"/>
                <a:gd name="T37" fmla="*/ 514 h 3975"/>
                <a:gd name="T38" fmla="*/ 5116 w 5278"/>
                <a:gd name="T39" fmla="*/ 541 h 3975"/>
                <a:gd name="T40" fmla="*/ 4993 w 5278"/>
                <a:gd name="T41" fmla="*/ 577 h 3975"/>
                <a:gd name="T42" fmla="*/ 4810 w 5278"/>
                <a:gd name="T43" fmla="*/ 619 h 3975"/>
                <a:gd name="T44" fmla="*/ 4591 w 5278"/>
                <a:gd name="T45" fmla="*/ 658 h 3975"/>
                <a:gd name="T46" fmla="*/ 4335 w 5278"/>
                <a:gd name="T47" fmla="*/ 694 h 3975"/>
                <a:gd name="T48" fmla="*/ 3841 w 5278"/>
                <a:gd name="T49" fmla="*/ 746 h 3975"/>
                <a:gd name="T50" fmla="*/ 3151 w 5278"/>
                <a:gd name="T51" fmla="*/ 797 h 3975"/>
                <a:gd name="T52" fmla="*/ 2378 w 5278"/>
                <a:gd name="T53" fmla="*/ 835 h 3975"/>
                <a:gd name="T54" fmla="*/ 1542 w 5278"/>
                <a:gd name="T55" fmla="*/ 858 h 3975"/>
                <a:gd name="T56" fmla="*/ 1541 w 5278"/>
                <a:gd name="T57" fmla="*/ 1010 h 3975"/>
                <a:gd name="T58" fmla="*/ 1527 w 5278"/>
                <a:gd name="T59" fmla="*/ 1453 h 3975"/>
                <a:gd name="T60" fmla="*/ 1501 w 5278"/>
                <a:gd name="T61" fmla="*/ 1873 h 3975"/>
                <a:gd name="T62" fmla="*/ 1465 w 5278"/>
                <a:gd name="T63" fmla="*/ 2268 h 3975"/>
                <a:gd name="T64" fmla="*/ 1420 w 5278"/>
                <a:gd name="T65" fmla="*/ 2633 h 3975"/>
                <a:gd name="T66" fmla="*/ 1364 w 5278"/>
                <a:gd name="T67" fmla="*/ 2962 h 3975"/>
                <a:gd name="T68" fmla="*/ 1298 w 5278"/>
                <a:gd name="T69" fmla="*/ 3253 h 3975"/>
                <a:gd name="T70" fmla="*/ 1227 w 5278"/>
                <a:gd name="T71" fmla="*/ 3502 h 3975"/>
                <a:gd name="T72" fmla="*/ 1147 w 5278"/>
                <a:gd name="T73" fmla="*/ 3704 h 3975"/>
                <a:gd name="T74" fmla="*/ 1078 w 5278"/>
                <a:gd name="T75" fmla="*/ 3835 h 3975"/>
                <a:gd name="T76" fmla="*/ 1032 w 5278"/>
                <a:gd name="T77" fmla="*/ 3896 h 3975"/>
                <a:gd name="T78" fmla="*/ 987 w 5278"/>
                <a:gd name="T79" fmla="*/ 3943 h 3975"/>
                <a:gd name="T80" fmla="*/ 940 w 5278"/>
                <a:gd name="T81" fmla="*/ 3975 h 3975"/>
                <a:gd name="T82" fmla="*/ 773 w 5278"/>
                <a:gd name="T83" fmla="*/ 3973 h 3975"/>
                <a:gd name="T84" fmla="*/ 740 w 5278"/>
                <a:gd name="T85" fmla="*/ 3950 h 3975"/>
                <a:gd name="T86" fmla="*/ 692 w 5278"/>
                <a:gd name="T87" fmla="*/ 3906 h 3975"/>
                <a:gd name="T88" fmla="*/ 643 w 5278"/>
                <a:gd name="T89" fmla="*/ 3846 h 3975"/>
                <a:gd name="T90" fmla="*/ 580 w 5278"/>
                <a:gd name="T91" fmla="*/ 3746 h 3975"/>
                <a:gd name="T92" fmla="*/ 489 w 5278"/>
                <a:gd name="T93" fmla="*/ 3555 h 3975"/>
                <a:gd name="T94" fmla="*/ 404 w 5278"/>
                <a:gd name="T95" fmla="*/ 3315 h 3975"/>
                <a:gd name="T96" fmla="*/ 325 w 5278"/>
                <a:gd name="T97" fmla="*/ 3035 h 3975"/>
                <a:gd name="T98" fmla="*/ 253 w 5278"/>
                <a:gd name="T99" fmla="*/ 2715 h 3975"/>
                <a:gd name="T100" fmla="*/ 187 w 5278"/>
                <a:gd name="T101" fmla="*/ 2363 h 3975"/>
                <a:gd name="T102" fmla="*/ 130 w 5278"/>
                <a:gd name="T103" fmla="*/ 1982 h 3975"/>
                <a:gd name="T104" fmla="*/ 83 w 5278"/>
                <a:gd name="T105" fmla="*/ 1577 h 3975"/>
                <a:gd name="T106" fmla="*/ 45 w 5278"/>
                <a:gd name="T107" fmla="*/ 1151 h 3975"/>
                <a:gd name="T108" fmla="*/ 27 w 5278"/>
                <a:gd name="T109" fmla="*/ 859 h 3975"/>
                <a:gd name="T110" fmla="*/ 16 w 5278"/>
                <a:gd name="T111" fmla="*/ 648 h 3975"/>
                <a:gd name="T112" fmla="*/ 0 w 5278"/>
                <a:gd name="T113" fmla="*/ 7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78" h="3975">
                  <a:moveTo>
                    <a:pt x="0" y="7"/>
                  </a:moveTo>
                  <a:lnTo>
                    <a:pt x="0" y="7"/>
                  </a:lnTo>
                  <a:lnTo>
                    <a:pt x="287" y="3"/>
                  </a:lnTo>
                  <a:lnTo>
                    <a:pt x="578" y="0"/>
                  </a:lnTo>
                  <a:lnTo>
                    <a:pt x="872" y="0"/>
                  </a:lnTo>
                  <a:lnTo>
                    <a:pt x="1167" y="1"/>
                  </a:lnTo>
                  <a:lnTo>
                    <a:pt x="1463" y="5"/>
                  </a:lnTo>
                  <a:lnTo>
                    <a:pt x="1759" y="10"/>
                  </a:lnTo>
                  <a:lnTo>
                    <a:pt x="2052" y="18"/>
                  </a:lnTo>
                  <a:lnTo>
                    <a:pt x="2346" y="27"/>
                  </a:lnTo>
                  <a:lnTo>
                    <a:pt x="2346" y="27"/>
                  </a:lnTo>
                  <a:lnTo>
                    <a:pt x="2512" y="34"/>
                  </a:lnTo>
                  <a:lnTo>
                    <a:pt x="2674" y="40"/>
                  </a:lnTo>
                  <a:lnTo>
                    <a:pt x="2832" y="48"/>
                  </a:lnTo>
                  <a:lnTo>
                    <a:pt x="2986" y="55"/>
                  </a:lnTo>
                  <a:lnTo>
                    <a:pt x="3136" y="64"/>
                  </a:lnTo>
                  <a:lnTo>
                    <a:pt x="3281" y="73"/>
                  </a:lnTo>
                  <a:lnTo>
                    <a:pt x="3422" y="83"/>
                  </a:lnTo>
                  <a:lnTo>
                    <a:pt x="3558" y="92"/>
                  </a:lnTo>
                  <a:lnTo>
                    <a:pt x="3690" y="103"/>
                  </a:lnTo>
                  <a:lnTo>
                    <a:pt x="3817" y="114"/>
                  </a:lnTo>
                  <a:lnTo>
                    <a:pt x="3938" y="125"/>
                  </a:lnTo>
                  <a:lnTo>
                    <a:pt x="4056" y="137"/>
                  </a:lnTo>
                  <a:lnTo>
                    <a:pt x="4168" y="149"/>
                  </a:lnTo>
                  <a:lnTo>
                    <a:pt x="4276" y="161"/>
                  </a:lnTo>
                  <a:lnTo>
                    <a:pt x="4379" y="174"/>
                  </a:lnTo>
                  <a:lnTo>
                    <a:pt x="4477" y="187"/>
                  </a:lnTo>
                  <a:lnTo>
                    <a:pt x="4569" y="200"/>
                  </a:lnTo>
                  <a:lnTo>
                    <a:pt x="4656" y="215"/>
                  </a:lnTo>
                  <a:lnTo>
                    <a:pt x="4737" y="228"/>
                  </a:lnTo>
                  <a:lnTo>
                    <a:pt x="4813" y="242"/>
                  </a:lnTo>
                  <a:lnTo>
                    <a:pt x="4884" y="258"/>
                  </a:lnTo>
                  <a:lnTo>
                    <a:pt x="4949" y="272"/>
                  </a:lnTo>
                  <a:lnTo>
                    <a:pt x="5008" y="288"/>
                  </a:lnTo>
                  <a:lnTo>
                    <a:pt x="5063" y="302"/>
                  </a:lnTo>
                  <a:lnTo>
                    <a:pt x="5111" y="318"/>
                  </a:lnTo>
                  <a:lnTo>
                    <a:pt x="5152" y="333"/>
                  </a:lnTo>
                  <a:lnTo>
                    <a:pt x="5189" y="350"/>
                  </a:lnTo>
                  <a:lnTo>
                    <a:pt x="5219" y="365"/>
                  </a:lnTo>
                  <a:lnTo>
                    <a:pt x="5232" y="374"/>
                  </a:lnTo>
                  <a:lnTo>
                    <a:pt x="5243" y="381"/>
                  </a:lnTo>
                  <a:lnTo>
                    <a:pt x="5252" y="389"/>
                  </a:lnTo>
                  <a:lnTo>
                    <a:pt x="5261" y="398"/>
                  </a:lnTo>
                  <a:lnTo>
                    <a:pt x="5267" y="406"/>
                  </a:lnTo>
                  <a:lnTo>
                    <a:pt x="5272" y="415"/>
                  </a:lnTo>
                  <a:lnTo>
                    <a:pt x="5276" y="422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5" y="440"/>
                  </a:lnTo>
                  <a:lnTo>
                    <a:pt x="5272" y="449"/>
                  </a:lnTo>
                  <a:lnTo>
                    <a:pt x="5264" y="458"/>
                  </a:lnTo>
                  <a:lnTo>
                    <a:pt x="5257" y="467"/>
                  </a:lnTo>
                  <a:lnTo>
                    <a:pt x="5246" y="477"/>
                  </a:lnTo>
                  <a:lnTo>
                    <a:pt x="5234" y="485"/>
                  </a:lnTo>
                  <a:lnTo>
                    <a:pt x="5219" y="495"/>
                  </a:lnTo>
                  <a:lnTo>
                    <a:pt x="5202" y="504"/>
                  </a:lnTo>
                  <a:lnTo>
                    <a:pt x="5184" y="514"/>
                  </a:lnTo>
                  <a:lnTo>
                    <a:pt x="5163" y="522"/>
                  </a:lnTo>
                  <a:lnTo>
                    <a:pt x="5140" y="532"/>
                  </a:lnTo>
                  <a:lnTo>
                    <a:pt x="5116" y="541"/>
                  </a:lnTo>
                  <a:lnTo>
                    <a:pt x="5058" y="559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4937" y="592"/>
                  </a:lnTo>
                  <a:lnTo>
                    <a:pt x="4875" y="605"/>
                  </a:lnTo>
                  <a:lnTo>
                    <a:pt x="4810" y="619"/>
                  </a:lnTo>
                  <a:lnTo>
                    <a:pt x="4742" y="633"/>
                  </a:lnTo>
                  <a:lnTo>
                    <a:pt x="4668" y="644"/>
                  </a:lnTo>
                  <a:lnTo>
                    <a:pt x="4591" y="658"/>
                  </a:lnTo>
                  <a:lnTo>
                    <a:pt x="4509" y="670"/>
                  </a:lnTo>
                  <a:lnTo>
                    <a:pt x="4424" y="682"/>
                  </a:lnTo>
                  <a:lnTo>
                    <a:pt x="4335" y="694"/>
                  </a:lnTo>
                  <a:lnTo>
                    <a:pt x="4243" y="704"/>
                  </a:lnTo>
                  <a:lnTo>
                    <a:pt x="4049" y="726"/>
                  </a:lnTo>
                  <a:lnTo>
                    <a:pt x="3841" y="746"/>
                  </a:lnTo>
                  <a:lnTo>
                    <a:pt x="3622" y="764"/>
                  </a:lnTo>
                  <a:lnTo>
                    <a:pt x="3392" y="781"/>
                  </a:lnTo>
                  <a:lnTo>
                    <a:pt x="3151" y="797"/>
                  </a:lnTo>
                  <a:lnTo>
                    <a:pt x="2901" y="811"/>
                  </a:lnTo>
                  <a:lnTo>
                    <a:pt x="2643" y="824"/>
                  </a:lnTo>
                  <a:lnTo>
                    <a:pt x="2378" y="835"/>
                  </a:lnTo>
                  <a:lnTo>
                    <a:pt x="2105" y="844"/>
                  </a:lnTo>
                  <a:lnTo>
                    <a:pt x="1827" y="852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1" y="1010"/>
                  </a:lnTo>
                  <a:lnTo>
                    <a:pt x="1538" y="1159"/>
                  </a:lnTo>
                  <a:lnTo>
                    <a:pt x="1533" y="1308"/>
                  </a:lnTo>
                  <a:lnTo>
                    <a:pt x="1527" y="1453"/>
                  </a:lnTo>
                  <a:lnTo>
                    <a:pt x="1519" y="1595"/>
                  </a:lnTo>
                  <a:lnTo>
                    <a:pt x="1512" y="1737"/>
                  </a:lnTo>
                  <a:lnTo>
                    <a:pt x="1501" y="1873"/>
                  </a:lnTo>
                  <a:lnTo>
                    <a:pt x="1491" y="2009"/>
                  </a:lnTo>
                  <a:lnTo>
                    <a:pt x="1479" y="2140"/>
                  </a:lnTo>
                  <a:lnTo>
                    <a:pt x="1465" y="2268"/>
                  </a:lnTo>
                  <a:lnTo>
                    <a:pt x="1451" y="2393"/>
                  </a:lnTo>
                  <a:lnTo>
                    <a:pt x="1436" y="2514"/>
                  </a:lnTo>
                  <a:lnTo>
                    <a:pt x="1420" y="2633"/>
                  </a:lnTo>
                  <a:lnTo>
                    <a:pt x="1401" y="2746"/>
                  </a:lnTo>
                  <a:lnTo>
                    <a:pt x="1383" y="2856"/>
                  </a:lnTo>
                  <a:lnTo>
                    <a:pt x="1364" y="2962"/>
                  </a:lnTo>
                  <a:lnTo>
                    <a:pt x="1342" y="3064"/>
                  </a:lnTo>
                  <a:lnTo>
                    <a:pt x="1321" y="3161"/>
                  </a:lnTo>
                  <a:lnTo>
                    <a:pt x="1298" y="3253"/>
                  </a:lnTo>
                  <a:lnTo>
                    <a:pt x="1276" y="3342"/>
                  </a:lnTo>
                  <a:lnTo>
                    <a:pt x="1252" y="3424"/>
                  </a:lnTo>
                  <a:lnTo>
                    <a:pt x="1227" y="3502"/>
                  </a:lnTo>
                  <a:lnTo>
                    <a:pt x="1202" y="3575"/>
                  </a:lnTo>
                  <a:lnTo>
                    <a:pt x="1174" y="3642"/>
                  </a:lnTo>
                  <a:lnTo>
                    <a:pt x="1147" y="3704"/>
                  </a:lnTo>
                  <a:lnTo>
                    <a:pt x="1120" y="3762"/>
                  </a:lnTo>
                  <a:lnTo>
                    <a:pt x="1091" y="3812"/>
                  </a:lnTo>
                  <a:lnTo>
                    <a:pt x="1078" y="3835"/>
                  </a:lnTo>
                  <a:lnTo>
                    <a:pt x="1062" y="3858"/>
                  </a:lnTo>
                  <a:lnTo>
                    <a:pt x="1047" y="3877"/>
                  </a:lnTo>
                  <a:lnTo>
                    <a:pt x="1032" y="3896"/>
                  </a:lnTo>
                  <a:lnTo>
                    <a:pt x="1017" y="3913"/>
                  </a:lnTo>
                  <a:lnTo>
                    <a:pt x="1002" y="3928"/>
                  </a:lnTo>
                  <a:lnTo>
                    <a:pt x="987" y="3943"/>
                  </a:lnTo>
                  <a:lnTo>
                    <a:pt x="972" y="3955"/>
                  </a:lnTo>
                  <a:lnTo>
                    <a:pt x="955" y="3967"/>
                  </a:lnTo>
                  <a:lnTo>
                    <a:pt x="940" y="3975"/>
                  </a:lnTo>
                  <a:lnTo>
                    <a:pt x="940" y="3975"/>
                  </a:lnTo>
                  <a:lnTo>
                    <a:pt x="857" y="3974"/>
                  </a:lnTo>
                  <a:lnTo>
                    <a:pt x="773" y="3973"/>
                  </a:lnTo>
                  <a:lnTo>
                    <a:pt x="773" y="3973"/>
                  </a:lnTo>
                  <a:lnTo>
                    <a:pt x="757" y="3962"/>
                  </a:lnTo>
                  <a:lnTo>
                    <a:pt x="740" y="3950"/>
                  </a:lnTo>
                  <a:lnTo>
                    <a:pt x="723" y="3937"/>
                  </a:lnTo>
                  <a:lnTo>
                    <a:pt x="708" y="3922"/>
                  </a:lnTo>
                  <a:lnTo>
                    <a:pt x="692" y="3906"/>
                  </a:lnTo>
                  <a:lnTo>
                    <a:pt x="675" y="3888"/>
                  </a:lnTo>
                  <a:lnTo>
                    <a:pt x="658" y="3867"/>
                  </a:lnTo>
                  <a:lnTo>
                    <a:pt x="643" y="3846"/>
                  </a:lnTo>
                  <a:lnTo>
                    <a:pt x="626" y="3823"/>
                  </a:lnTo>
                  <a:lnTo>
                    <a:pt x="611" y="3799"/>
                  </a:lnTo>
                  <a:lnTo>
                    <a:pt x="580" y="3746"/>
                  </a:lnTo>
                  <a:lnTo>
                    <a:pt x="549" y="3688"/>
                  </a:lnTo>
                  <a:lnTo>
                    <a:pt x="519" y="3623"/>
                  </a:lnTo>
                  <a:lnTo>
                    <a:pt x="489" y="3555"/>
                  </a:lnTo>
                  <a:lnTo>
                    <a:pt x="460" y="3479"/>
                  </a:lnTo>
                  <a:lnTo>
                    <a:pt x="431" y="3400"/>
                  </a:lnTo>
                  <a:lnTo>
                    <a:pt x="404" y="3315"/>
                  </a:lnTo>
                  <a:lnTo>
                    <a:pt x="377" y="3227"/>
                  </a:lnTo>
                  <a:lnTo>
                    <a:pt x="351" y="3132"/>
                  </a:lnTo>
                  <a:lnTo>
                    <a:pt x="325" y="3035"/>
                  </a:lnTo>
                  <a:lnTo>
                    <a:pt x="300" y="2932"/>
                  </a:lnTo>
                  <a:lnTo>
                    <a:pt x="275" y="2825"/>
                  </a:lnTo>
                  <a:lnTo>
                    <a:pt x="253" y="2715"/>
                  </a:lnTo>
                  <a:lnTo>
                    <a:pt x="230" y="2601"/>
                  </a:lnTo>
                  <a:lnTo>
                    <a:pt x="209" y="2484"/>
                  </a:lnTo>
                  <a:lnTo>
                    <a:pt x="187" y="2363"/>
                  </a:lnTo>
                  <a:lnTo>
                    <a:pt x="168" y="2240"/>
                  </a:lnTo>
                  <a:lnTo>
                    <a:pt x="148" y="2113"/>
                  </a:lnTo>
                  <a:lnTo>
                    <a:pt x="130" y="1982"/>
                  </a:lnTo>
                  <a:lnTo>
                    <a:pt x="113" y="1849"/>
                  </a:lnTo>
                  <a:lnTo>
                    <a:pt x="98" y="1714"/>
                  </a:lnTo>
                  <a:lnTo>
                    <a:pt x="83" y="1577"/>
                  </a:lnTo>
                  <a:lnTo>
                    <a:pt x="69" y="1437"/>
                  </a:lnTo>
                  <a:lnTo>
                    <a:pt x="57" y="1295"/>
                  </a:lnTo>
                  <a:lnTo>
                    <a:pt x="45" y="1151"/>
                  </a:lnTo>
                  <a:lnTo>
                    <a:pt x="36" y="1006"/>
                  </a:lnTo>
                  <a:lnTo>
                    <a:pt x="27" y="859"/>
                  </a:lnTo>
                  <a:lnTo>
                    <a:pt x="27" y="859"/>
                  </a:lnTo>
                  <a:lnTo>
                    <a:pt x="26" y="859"/>
                  </a:lnTo>
                  <a:lnTo>
                    <a:pt x="26" y="859"/>
                  </a:lnTo>
                  <a:lnTo>
                    <a:pt x="16" y="648"/>
                  </a:lnTo>
                  <a:lnTo>
                    <a:pt x="7" y="436"/>
                  </a:lnTo>
                  <a:lnTo>
                    <a:pt x="3" y="22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25532531">
              <a:extLst>
                <a:ext uri="{FF2B5EF4-FFF2-40B4-BE49-F238E27FC236}">
                  <a16:creationId xmlns:a16="http://schemas.microsoft.com/office/drawing/2014/main" id="{730C4349-CFF8-9E6D-DB15-45C9901CB7C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106"/>
              <a:ext cx="721334" cy="147619"/>
            </a:xfrm>
            <a:custGeom>
              <a:avLst/>
              <a:gdLst>
                <a:gd name="T0" fmla="*/ 1542 w 5278"/>
                <a:gd name="T1" fmla="*/ 856 h 856"/>
                <a:gd name="T2" fmla="*/ 2105 w 5278"/>
                <a:gd name="T3" fmla="*/ 843 h 856"/>
                <a:gd name="T4" fmla="*/ 2643 w 5278"/>
                <a:gd name="T5" fmla="*/ 823 h 856"/>
                <a:gd name="T6" fmla="*/ 3151 w 5278"/>
                <a:gd name="T7" fmla="*/ 796 h 856"/>
                <a:gd name="T8" fmla="*/ 3622 w 5278"/>
                <a:gd name="T9" fmla="*/ 764 h 856"/>
                <a:gd name="T10" fmla="*/ 4049 w 5278"/>
                <a:gd name="T11" fmla="*/ 724 h 856"/>
                <a:gd name="T12" fmla="*/ 4335 w 5278"/>
                <a:gd name="T13" fmla="*/ 692 h 856"/>
                <a:gd name="T14" fmla="*/ 4509 w 5278"/>
                <a:gd name="T15" fmla="*/ 669 h 856"/>
                <a:gd name="T16" fmla="*/ 4668 w 5278"/>
                <a:gd name="T17" fmla="*/ 644 h 856"/>
                <a:gd name="T18" fmla="*/ 4810 w 5278"/>
                <a:gd name="T19" fmla="*/ 618 h 856"/>
                <a:gd name="T20" fmla="*/ 4937 w 5278"/>
                <a:gd name="T21" fmla="*/ 591 h 856"/>
                <a:gd name="T22" fmla="*/ 4993 w 5278"/>
                <a:gd name="T23" fmla="*/ 577 h 856"/>
                <a:gd name="T24" fmla="*/ 5116 w 5278"/>
                <a:gd name="T25" fmla="*/ 540 h 856"/>
                <a:gd name="T26" fmla="*/ 5163 w 5278"/>
                <a:gd name="T27" fmla="*/ 522 h 856"/>
                <a:gd name="T28" fmla="*/ 5202 w 5278"/>
                <a:gd name="T29" fmla="*/ 503 h 856"/>
                <a:gd name="T30" fmla="*/ 5234 w 5278"/>
                <a:gd name="T31" fmla="*/ 485 h 856"/>
                <a:gd name="T32" fmla="*/ 5257 w 5278"/>
                <a:gd name="T33" fmla="*/ 467 h 856"/>
                <a:gd name="T34" fmla="*/ 5272 w 5278"/>
                <a:gd name="T35" fmla="*/ 448 h 856"/>
                <a:gd name="T36" fmla="*/ 5278 w 5278"/>
                <a:gd name="T37" fmla="*/ 430 h 856"/>
                <a:gd name="T38" fmla="*/ 5276 w 5278"/>
                <a:gd name="T39" fmla="*/ 421 h 856"/>
                <a:gd name="T40" fmla="*/ 5267 w 5278"/>
                <a:gd name="T41" fmla="*/ 405 h 856"/>
                <a:gd name="T42" fmla="*/ 5252 w 5278"/>
                <a:gd name="T43" fmla="*/ 389 h 856"/>
                <a:gd name="T44" fmla="*/ 5232 w 5278"/>
                <a:gd name="T45" fmla="*/ 372 h 856"/>
                <a:gd name="T46" fmla="*/ 5189 w 5278"/>
                <a:gd name="T47" fmla="*/ 348 h 856"/>
                <a:gd name="T48" fmla="*/ 5111 w 5278"/>
                <a:gd name="T49" fmla="*/ 317 h 856"/>
                <a:gd name="T50" fmla="*/ 5008 w 5278"/>
                <a:gd name="T51" fmla="*/ 286 h 856"/>
                <a:gd name="T52" fmla="*/ 4884 w 5278"/>
                <a:gd name="T53" fmla="*/ 256 h 856"/>
                <a:gd name="T54" fmla="*/ 4737 w 5278"/>
                <a:gd name="T55" fmla="*/ 227 h 856"/>
                <a:gd name="T56" fmla="*/ 4569 w 5278"/>
                <a:gd name="T57" fmla="*/ 200 h 856"/>
                <a:gd name="T58" fmla="*/ 4379 w 5278"/>
                <a:gd name="T59" fmla="*/ 173 h 856"/>
                <a:gd name="T60" fmla="*/ 4168 w 5278"/>
                <a:gd name="T61" fmla="*/ 148 h 856"/>
                <a:gd name="T62" fmla="*/ 3938 w 5278"/>
                <a:gd name="T63" fmla="*/ 124 h 856"/>
                <a:gd name="T64" fmla="*/ 3690 w 5278"/>
                <a:gd name="T65" fmla="*/ 102 h 856"/>
                <a:gd name="T66" fmla="*/ 3422 w 5278"/>
                <a:gd name="T67" fmla="*/ 81 h 856"/>
                <a:gd name="T68" fmla="*/ 3136 w 5278"/>
                <a:gd name="T69" fmla="*/ 63 h 856"/>
                <a:gd name="T70" fmla="*/ 2832 w 5278"/>
                <a:gd name="T71" fmla="*/ 46 h 856"/>
                <a:gd name="T72" fmla="*/ 2512 w 5278"/>
                <a:gd name="T73" fmla="*/ 32 h 856"/>
                <a:gd name="T74" fmla="*/ 2346 w 5278"/>
                <a:gd name="T75" fmla="*/ 26 h 856"/>
                <a:gd name="T76" fmla="*/ 1759 w 5278"/>
                <a:gd name="T77" fmla="*/ 9 h 856"/>
                <a:gd name="T78" fmla="*/ 1167 w 5278"/>
                <a:gd name="T79" fmla="*/ 1 h 856"/>
                <a:gd name="T80" fmla="*/ 578 w 5278"/>
                <a:gd name="T81" fmla="*/ 0 h 856"/>
                <a:gd name="T82" fmla="*/ 0 w 5278"/>
                <a:gd name="T83" fmla="*/ 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78" h="856">
                  <a:moveTo>
                    <a:pt x="1542" y="856"/>
                  </a:moveTo>
                  <a:lnTo>
                    <a:pt x="1542" y="856"/>
                  </a:lnTo>
                  <a:lnTo>
                    <a:pt x="1827" y="850"/>
                  </a:lnTo>
                  <a:lnTo>
                    <a:pt x="2105" y="843"/>
                  </a:lnTo>
                  <a:lnTo>
                    <a:pt x="2378" y="833"/>
                  </a:lnTo>
                  <a:lnTo>
                    <a:pt x="2643" y="823"/>
                  </a:lnTo>
                  <a:lnTo>
                    <a:pt x="2901" y="811"/>
                  </a:lnTo>
                  <a:lnTo>
                    <a:pt x="3151" y="796"/>
                  </a:lnTo>
                  <a:lnTo>
                    <a:pt x="3392" y="781"/>
                  </a:lnTo>
                  <a:lnTo>
                    <a:pt x="3622" y="764"/>
                  </a:lnTo>
                  <a:lnTo>
                    <a:pt x="3841" y="745"/>
                  </a:lnTo>
                  <a:lnTo>
                    <a:pt x="4049" y="724"/>
                  </a:lnTo>
                  <a:lnTo>
                    <a:pt x="4243" y="703"/>
                  </a:lnTo>
                  <a:lnTo>
                    <a:pt x="4335" y="692"/>
                  </a:lnTo>
                  <a:lnTo>
                    <a:pt x="4424" y="680"/>
                  </a:lnTo>
                  <a:lnTo>
                    <a:pt x="4509" y="669"/>
                  </a:lnTo>
                  <a:lnTo>
                    <a:pt x="4591" y="656"/>
                  </a:lnTo>
                  <a:lnTo>
                    <a:pt x="4668" y="644"/>
                  </a:lnTo>
                  <a:lnTo>
                    <a:pt x="4742" y="631"/>
                  </a:lnTo>
                  <a:lnTo>
                    <a:pt x="4810" y="618"/>
                  </a:lnTo>
                  <a:lnTo>
                    <a:pt x="4875" y="605"/>
                  </a:lnTo>
                  <a:lnTo>
                    <a:pt x="4937" y="591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5058" y="559"/>
                  </a:lnTo>
                  <a:lnTo>
                    <a:pt x="5116" y="540"/>
                  </a:lnTo>
                  <a:lnTo>
                    <a:pt x="5140" y="532"/>
                  </a:lnTo>
                  <a:lnTo>
                    <a:pt x="5163" y="522"/>
                  </a:lnTo>
                  <a:lnTo>
                    <a:pt x="5184" y="512"/>
                  </a:lnTo>
                  <a:lnTo>
                    <a:pt x="5202" y="503"/>
                  </a:lnTo>
                  <a:lnTo>
                    <a:pt x="5219" y="494"/>
                  </a:lnTo>
                  <a:lnTo>
                    <a:pt x="5234" y="485"/>
                  </a:lnTo>
                  <a:lnTo>
                    <a:pt x="5246" y="475"/>
                  </a:lnTo>
                  <a:lnTo>
                    <a:pt x="5257" y="467"/>
                  </a:lnTo>
                  <a:lnTo>
                    <a:pt x="5264" y="457"/>
                  </a:lnTo>
                  <a:lnTo>
                    <a:pt x="5272" y="448"/>
                  </a:lnTo>
                  <a:lnTo>
                    <a:pt x="5275" y="439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6" y="421"/>
                  </a:lnTo>
                  <a:lnTo>
                    <a:pt x="5272" y="413"/>
                  </a:lnTo>
                  <a:lnTo>
                    <a:pt x="5267" y="405"/>
                  </a:lnTo>
                  <a:lnTo>
                    <a:pt x="5261" y="397"/>
                  </a:lnTo>
                  <a:lnTo>
                    <a:pt x="5252" y="389"/>
                  </a:lnTo>
                  <a:lnTo>
                    <a:pt x="5243" y="381"/>
                  </a:lnTo>
                  <a:lnTo>
                    <a:pt x="5232" y="372"/>
                  </a:lnTo>
                  <a:lnTo>
                    <a:pt x="5219" y="364"/>
                  </a:lnTo>
                  <a:lnTo>
                    <a:pt x="5189" y="348"/>
                  </a:lnTo>
                  <a:lnTo>
                    <a:pt x="5152" y="333"/>
                  </a:lnTo>
                  <a:lnTo>
                    <a:pt x="5111" y="317"/>
                  </a:lnTo>
                  <a:lnTo>
                    <a:pt x="5063" y="302"/>
                  </a:lnTo>
                  <a:lnTo>
                    <a:pt x="5008" y="286"/>
                  </a:lnTo>
                  <a:lnTo>
                    <a:pt x="4949" y="272"/>
                  </a:lnTo>
                  <a:lnTo>
                    <a:pt x="4884" y="256"/>
                  </a:lnTo>
                  <a:lnTo>
                    <a:pt x="4813" y="242"/>
                  </a:lnTo>
                  <a:lnTo>
                    <a:pt x="4737" y="227"/>
                  </a:lnTo>
                  <a:lnTo>
                    <a:pt x="4656" y="213"/>
                  </a:lnTo>
                  <a:lnTo>
                    <a:pt x="4569" y="200"/>
                  </a:lnTo>
                  <a:lnTo>
                    <a:pt x="4477" y="187"/>
                  </a:lnTo>
                  <a:lnTo>
                    <a:pt x="4379" y="173"/>
                  </a:lnTo>
                  <a:lnTo>
                    <a:pt x="4276" y="160"/>
                  </a:lnTo>
                  <a:lnTo>
                    <a:pt x="4168" y="148"/>
                  </a:lnTo>
                  <a:lnTo>
                    <a:pt x="4056" y="135"/>
                  </a:lnTo>
                  <a:lnTo>
                    <a:pt x="3938" y="124"/>
                  </a:lnTo>
                  <a:lnTo>
                    <a:pt x="3817" y="112"/>
                  </a:lnTo>
                  <a:lnTo>
                    <a:pt x="3690" y="102"/>
                  </a:lnTo>
                  <a:lnTo>
                    <a:pt x="3558" y="92"/>
                  </a:lnTo>
                  <a:lnTo>
                    <a:pt x="3422" y="81"/>
                  </a:lnTo>
                  <a:lnTo>
                    <a:pt x="3281" y="72"/>
                  </a:lnTo>
                  <a:lnTo>
                    <a:pt x="3136" y="63"/>
                  </a:lnTo>
                  <a:lnTo>
                    <a:pt x="2986" y="55"/>
                  </a:lnTo>
                  <a:lnTo>
                    <a:pt x="2832" y="46"/>
                  </a:lnTo>
                  <a:lnTo>
                    <a:pt x="2674" y="39"/>
                  </a:lnTo>
                  <a:lnTo>
                    <a:pt x="2512" y="32"/>
                  </a:lnTo>
                  <a:lnTo>
                    <a:pt x="2346" y="26"/>
                  </a:lnTo>
                  <a:lnTo>
                    <a:pt x="2346" y="26"/>
                  </a:lnTo>
                  <a:lnTo>
                    <a:pt x="2052" y="17"/>
                  </a:lnTo>
                  <a:lnTo>
                    <a:pt x="1759" y="9"/>
                  </a:lnTo>
                  <a:lnTo>
                    <a:pt x="1463" y="5"/>
                  </a:lnTo>
                  <a:lnTo>
                    <a:pt x="1167" y="1"/>
                  </a:lnTo>
                  <a:lnTo>
                    <a:pt x="872" y="0"/>
                  </a:lnTo>
                  <a:lnTo>
                    <a:pt x="578" y="0"/>
                  </a:lnTo>
                  <a:lnTo>
                    <a:pt x="287" y="2"/>
                  </a:lnTo>
                  <a:lnTo>
                    <a:pt x="0" y="6"/>
                  </a:lnTo>
                  <a:lnTo>
                    <a:pt x="1542" y="856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Line 206">
              <a:extLst>
                <a:ext uri="{FF2B5EF4-FFF2-40B4-BE49-F238E27FC236}">
                  <a16:creationId xmlns:a16="http://schemas.microsoft.com/office/drawing/2014/main" id="{CA3215E2-EAD4-7AD4-B11A-EAB55B807F77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cxnSp>
          <p:nvCxnSpPr>
            <p:cNvPr id="16" name="Line 207">
              <a:extLst>
                <a:ext uri="{FF2B5EF4-FFF2-40B4-BE49-F238E27FC236}">
                  <a16:creationId xmlns:a16="http://schemas.microsoft.com/office/drawing/2014/main" id="{681A1D93-DA79-183D-37FB-5A0B037E5C7E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17" name="Freeform 1525532534">
              <a:extLst>
                <a:ext uri="{FF2B5EF4-FFF2-40B4-BE49-F238E27FC236}">
                  <a16:creationId xmlns:a16="http://schemas.microsoft.com/office/drawing/2014/main" id="{FEF64762-A4E7-B3DB-E227-0D967BD19A3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6" y="838220"/>
              <a:ext cx="721334" cy="613525"/>
            </a:xfrm>
            <a:custGeom>
              <a:avLst/>
              <a:gdLst>
                <a:gd name="T0" fmla="*/ 4157 w 5278"/>
                <a:gd name="T1" fmla="*/ 3561 h 3567"/>
                <a:gd name="T2" fmla="*/ 3887 w 5278"/>
                <a:gd name="T3" fmla="*/ 3538 h 3567"/>
                <a:gd name="T4" fmla="*/ 3521 w 5278"/>
                <a:gd name="T5" fmla="*/ 3482 h 3567"/>
                <a:gd name="T6" fmla="*/ 3274 w 5278"/>
                <a:gd name="T7" fmla="*/ 3435 h 3567"/>
                <a:gd name="T8" fmla="*/ 3081 w 5278"/>
                <a:gd name="T9" fmla="*/ 3386 h 3567"/>
                <a:gd name="T10" fmla="*/ 2749 w 5278"/>
                <a:gd name="T11" fmla="*/ 3288 h 3567"/>
                <a:gd name="T12" fmla="*/ 2512 w 5278"/>
                <a:gd name="T13" fmla="*/ 3203 h 3567"/>
                <a:gd name="T14" fmla="*/ 2304 w 5278"/>
                <a:gd name="T15" fmla="*/ 3111 h 3567"/>
                <a:gd name="T16" fmla="*/ 1885 w 5278"/>
                <a:gd name="T17" fmla="*/ 2905 h 3567"/>
                <a:gd name="T18" fmla="*/ 1682 w 5278"/>
                <a:gd name="T19" fmla="*/ 2782 h 3567"/>
                <a:gd name="T20" fmla="*/ 1417 w 5278"/>
                <a:gd name="T21" fmla="*/ 2602 h 3567"/>
                <a:gd name="T22" fmla="*/ 1281 w 5278"/>
                <a:gd name="T23" fmla="*/ 2491 h 3567"/>
                <a:gd name="T24" fmla="*/ 990 w 5278"/>
                <a:gd name="T25" fmla="*/ 2228 h 3567"/>
                <a:gd name="T26" fmla="*/ 834 w 5278"/>
                <a:gd name="T27" fmla="*/ 2073 h 3567"/>
                <a:gd name="T28" fmla="*/ 686 w 5278"/>
                <a:gd name="T29" fmla="*/ 1895 h 3567"/>
                <a:gd name="T30" fmla="*/ 521 w 5278"/>
                <a:gd name="T31" fmla="*/ 1670 h 3567"/>
                <a:gd name="T32" fmla="*/ 385 w 5278"/>
                <a:gd name="T33" fmla="*/ 1450 h 3567"/>
                <a:gd name="T34" fmla="*/ 293 w 5278"/>
                <a:gd name="T35" fmla="*/ 1270 h 3567"/>
                <a:gd name="T36" fmla="*/ 206 w 5278"/>
                <a:gd name="T37" fmla="*/ 1072 h 3567"/>
                <a:gd name="T38" fmla="*/ 122 w 5278"/>
                <a:gd name="T39" fmla="*/ 835 h 3567"/>
                <a:gd name="T40" fmla="*/ 61 w 5278"/>
                <a:gd name="T41" fmla="*/ 590 h 3567"/>
                <a:gd name="T42" fmla="*/ 32 w 5278"/>
                <a:gd name="T43" fmla="*/ 445 h 3567"/>
                <a:gd name="T44" fmla="*/ 10 w 5278"/>
                <a:gd name="T45" fmla="*/ 229 h 3567"/>
                <a:gd name="T46" fmla="*/ 2 w 5278"/>
                <a:gd name="T47" fmla="*/ 0 h 3567"/>
                <a:gd name="T48" fmla="*/ 11 w 5278"/>
                <a:gd name="T49" fmla="*/ 26 h 3567"/>
                <a:gd name="T50" fmla="*/ 46 w 5278"/>
                <a:gd name="T51" fmla="*/ 58 h 3567"/>
                <a:gd name="T52" fmla="*/ 167 w 5278"/>
                <a:gd name="T53" fmla="*/ 113 h 3567"/>
                <a:gd name="T54" fmla="*/ 392 w 5278"/>
                <a:gd name="T55" fmla="*/ 174 h 3567"/>
                <a:gd name="T56" fmla="*/ 709 w 5278"/>
                <a:gd name="T57" fmla="*/ 232 h 3567"/>
                <a:gd name="T58" fmla="*/ 1108 w 5278"/>
                <a:gd name="T59" fmla="*/ 283 h 3567"/>
                <a:gd name="T60" fmla="*/ 1588 w 5278"/>
                <a:gd name="T61" fmla="*/ 329 h 3567"/>
                <a:gd name="T62" fmla="*/ 2142 w 5278"/>
                <a:gd name="T63" fmla="*/ 368 h 3567"/>
                <a:gd name="T64" fmla="*/ 2767 w 5278"/>
                <a:gd name="T65" fmla="*/ 398 h 3567"/>
                <a:gd name="T66" fmla="*/ 3346 w 5278"/>
                <a:gd name="T67" fmla="*/ 417 h 3567"/>
                <a:gd name="T68" fmla="*/ 3954 w 5278"/>
                <a:gd name="T69" fmla="*/ 428 h 3567"/>
                <a:gd name="T70" fmla="*/ 4717 w 5278"/>
                <a:gd name="T71" fmla="*/ 432 h 3567"/>
                <a:gd name="T72" fmla="*/ 5278 w 5278"/>
                <a:gd name="T73" fmla="*/ 424 h 3567"/>
                <a:gd name="T74" fmla="*/ 5263 w 5278"/>
                <a:gd name="T75" fmla="*/ 1021 h 3567"/>
                <a:gd name="T76" fmla="*/ 5227 w 5278"/>
                <a:gd name="T77" fmla="*/ 1576 h 3567"/>
                <a:gd name="T78" fmla="*/ 5171 w 5278"/>
                <a:gd name="T79" fmla="*/ 2083 h 3567"/>
                <a:gd name="T80" fmla="*/ 5100 w 5278"/>
                <a:gd name="T81" fmla="*/ 2531 h 3567"/>
                <a:gd name="T82" fmla="*/ 5012 w 5278"/>
                <a:gd name="T83" fmla="*/ 2911 h 3567"/>
                <a:gd name="T84" fmla="*/ 4911 w 5278"/>
                <a:gd name="T85" fmla="*/ 3212 h 3567"/>
                <a:gd name="T86" fmla="*/ 4812 w 5278"/>
                <a:gd name="T87" fmla="*/ 3405 h 3567"/>
                <a:gd name="T88" fmla="*/ 4753 w 5278"/>
                <a:gd name="T89" fmla="*/ 3483 h 3567"/>
                <a:gd name="T90" fmla="*/ 4691 w 5278"/>
                <a:gd name="T91" fmla="*/ 3537 h 3567"/>
                <a:gd name="T92" fmla="*/ 4632 w 5278"/>
                <a:gd name="T93" fmla="*/ 3554 h 3567"/>
                <a:gd name="T94" fmla="*/ 4399 w 5278"/>
                <a:gd name="T95" fmla="*/ 3567 h 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78" h="3567">
                  <a:moveTo>
                    <a:pt x="4302" y="3566"/>
                  </a:moveTo>
                  <a:lnTo>
                    <a:pt x="4302" y="3566"/>
                  </a:lnTo>
                  <a:lnTo>
                    <a:pt x="4228" y="3564"/>
                  </a:lnTo>
                  <a:lnTo>
                    <a:pt x="4157" y="3561"/>
                  </a:lnTo>
                  <a:lnTo>
                    <a:pt x="4086" y="3556"/>
                  </a:lnTo>
                  <a:lnTo>
                    <a:pt x="4018" y="3551"/>
                  </a:lnTo>
                  <a:lnTo>
                    <a:pt x="3951" y="3544"/>
                  </a:lnTo>
                  <a:lnTo>
                    <a:pt x="3887" y="3538"/>
                  </a:lnTo>
                  <a:lnTo>
                    <a:pt x="3771" y="3523"/>
                  </a:lnTo>
                  <a:lnTo>
                    <a:pt x="3672" y="3508"/>
                  </a:lnTo>
                  <a:lnTo>
                    <a:pt x="3595" y="3495"/>
                  </a:lnTo>
                  <a:lnTo>
                    <a:pt x="3521" y="3482"/>
                  </a:lnTo>
                  <a:lnTo>
                    <a:pt x="3521" y="3482"/>
                  </a:lnTo>
                  <a:lnTo>
                    <a:pt x="3448" y="3469"/>
                  </a:lnTo>
                  <a:lnTo>
                    <a:pt x="3364" y="3453"/>
                  </a:lnTo>
                  <a:lnTo>
                    <a:pt x="3274" y="3435"/>
                  </a:lnTo>
                  <a:lnTo>
                    <a:pt x="3231" y="3424"/>
                  </a:lnTo>
                  <a:lnTo>
                    <a:pt x="3187" y="3414"/>
                  </a:lnTo>
                  <a:lnTo>
                    <a:pt x="3187" y="3414"/>
                  </a:lnTo>
                  <a:lnTo>
                    <a:pt x="3081" y="3386"/>
                  </a:lnTo>
                  <a:lnTo>
                    <a:pt x="2966" y="3355"/>
                  </a:lnTo>
                  <a:lnTo>
                    <a:pt x="2854" y="3321"/>
                  </a:lnTo>
                  <a:lnTo>
                    <a:pt x="2799" y="3305"/>
                  </a:lnTo>
                  <a:lnTo>
                    <a:pt x="2749" y="3288"/>
                  </a:lnTo>
                  <a:lnTo>
                    <a:pt x="2749" y="3288"/>
                  </a:lnTo>
                  <a:lnTo>
                    <a:pt x="2673" y="3261"/>
                  </a:lnTo>
                  <a:lnTo>
                    <a:pt x="2593" y="3233"/>
                  </a:lnTo>
                  <a:lnTo>
                    <a:pt x="2512" y="3203"/>
                  </a:lnTo>
                  <a:lnTo>
                    <a:pt x="2474" y="3187"/>
                  </a:lnTo>
                  <a:lnTo>
                    <a:pt x="2439" y="3173"/>
                  </a:lnTo>
                  <a:lnTo>
                    <a:pt x="2439" y="3173"/>
                  </a:lnTo>
                  <a:lnTo>
                    <a:pt x="2304" y="3111"/>
                  </a:lnTo>
                  <a:lnTo>
                    <a:pt x="2159" y="3042"/>
                  </a:lnTo>
                  <a:lnTo>
                    <a:pt x="2017" y="2972"/>
                  </a:lnTo>
                  <a:lnTo>
                    <a:pt x="1948" y="2938"/>
                  </a:lnTo>
                  <a:lnTo>
                    <a:pt x="1885" y="2905"/>
                  </a:lnTo>
                  <a:lnTo>
                    <a:pt x="1885" y="2905"/>
                  </a:lnTo>
                  <a:lnTo>
                    <a:pt x="1823" y="2869"/>
                  </a:lnTo>
                  <a:lnTo>
                    <a:pt x="1761" y="2830"/>
                  </a:lnTo>
                  <a:lnTo>
                    <a:pt x="1682" y="2782"/>
                  </a:lnTo>
                  <a:lnTo>
                    <a:pt x="1596" y="2726"/>
                  </a:lnTo>
                  <a:lnTo>
                    <a:pt x="1506" y="2665"/>
                  </a:lnTo>
                  <a:lnTo>
                    <a:pt x="1461" y="2634"/>
                  </a:lnTo>
                  <a:lnTo>
                    <a:pt x="1417" y="2602"/>
                  </a:lnTo>
                  <a:lnTo>
                    <a:pt x="1375" y="2569"/>
                  </a:lnTo>
                  <a:lnTo>
                    <a:pt x="1335" y="2537"/>
                  </a:lnTo>
                  <a:lnTo>
                    <a:pt x="1335" y="2537"/>
                  </a:lnTo>
                  <a:lnTo>
                    <a:pt x="1281" y="2491"/>
                  </a:lnTo>
                  <a:lnTo>
                    <a:pt x="1223" y="2441"/>
                  </a:lnTo>
                  <a:lnTo>
                    <a:pt x="1164" y="2390"/>
                  </a:lnTo>
                  <a:lnTo>
                    <a:pt x="1105" y="2336"/>
                  </a:lnTo>
                  <a:lnTo>
                    <a:pt x="990" y="2228"/>
                  </a:lnTo>
                  <a:lnTo>
                    <a:pt x="886" y="2127"/>
                  </a:lnTo>
                  <a:lnTo>
                    <a:pt x="886" y="2127"/>
                  </a:lnTo>
                  <a:lnTo>
                    <a:pt x="860" y="2101"/>
                  </a:lnTo>
                  <a:lnTo>
                    <a:pt x="834" y="2073"/>
                  </a:lnTo>
                  <a:lnTo>
                    <a:pt x="783" y="2012"/>
                  </a:lnTo>
                  <a:lnTo>
                    <a:pt x="733" y="1951"/>
                  </a:lnTo>
                  <a:lnTo>
                    <a:pt x="686" y="1895"/>
                  </a:lnTo>
                  <a:lnTo>
                    <a:pt x="686" y="1895"/>
                  </a:lnTo>
                  <a:lnTo>
                    <a:pt x="653" y="1853"/>
                  </a:lnTo>
                  <a:lnTo>
                    <a:pt x="616" y="1805"/>
                  </a:lnTo>
                  <a:lnTo>
                    <a:pt x="573" y="1743"/>
                  </a:lnTo>
                  <a:lnTo>
                    <a:pt x="521" y="1670"/>
                  </a:lnTo>
                  <a:lnTo>
                    <a:pt x="467" y="1586"/>
                  </a:lnTo>
                  <a:lnTo>
                    <a:pt x="439" y="1542"/>
                  </a:lnTo>
                  <a:lnTo>
                    <a:pt x="412" y="1496"/>
                  </a:lnTo>
                  <a:lnTo>
                    <a:pt x="385" y="1450"/>
                  </a:lnTo>
                  <a:lnTo>
                    <a:pt x="359" y="1402"/>
                  </a:lnTo>
                  <a:lnTo>
                    <a:pt x="359" y="1402"/>
                  </a:lnTo>
                  <a:lnTo>
                    <a:pt x="327" y="1339"/>
                  </a:lnTo>
                  <a:lnTo>
                    <a:pt x="293" y="1270"/>
                  </a:lnTo>
                  <a:lnTo>
                    <a:pt x="261" y="1202"/>
                  </a:lnTo>
                  <a:lnTo>
                    <a:pt x="232" y="1137"/>
                  </a:lnTo>
                  <a:lnTo>
                    <a:pt x="232" y="1137"/>
                  </a:lnTo>
                  <a:lnTo>
                    <a:pt x="206" y="1072"/>
                  </a:lnTo>
                  <a:lnTo>
                    <a:pt x="181" y="1003"/>
                  </a:lnTo>
                  <a:lnTo>
                    <a:pt x="134" y="867"/>
                  </a:lnTo>
                  <a:lnTo>
                    <a:pt x="134" y="867"/>
                  </a:lnTo>
                  <a:lnTo>
                    <a:pt x="122" y="835"/>
                  </a:lnTo>
                  <a:lnTo>
                    <a:pt x="112" y="802"/>
                  </a:lnTo>
                  <a:lnTo>
                    <a:pt x="93" y="729"/>
                  </a:lnTo>
                  <a:lnTo>
                    <a:pt x="76" y="657"/>
                  </a:lnTo>
                  <a:lnTo>
                    <a:pt x="61" y="590"/>
                  </a:lnTo>
                  <a:lnTo>
                    <a:pt x="61" y="590"/>
                  </a:lnTo>
                  <a:lnTo>
                    <a:pt x="52" y="556"/>
                  </a:lnTo>
                  <a:lnTo>
                    <a:pt x="46" y="520"/>
                  </a:lnTo>
                  <a:lnTo>
                    <a:pt x="32" y="445"/>
                  </a:lnTo>
                  <a:lnTo>
                    <a:pt x="23" y="369"/>
                  </a:lnTo>
                  <a:lnTo>
                    <a:pt x="16" y="299"/>
                  </a:lnTo>
                  <a:lnTo>
                    <a:pt x="16" y="299"/>
                  </a:lnTo>
                  <a:lnTo>
                    <a:pt x="10" y="229"/>
                  </a:lnTo>
                  <a:lnTo>
                    <a:pt x="6" y="15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9"/>
                  </a:lnTo>
                  <a:lnTo>
                    <a:pt x="6" y="17"/>
                  </a:lnTo>
                  <a:lnTo>
                    <a:pt x="11" y="26"/>
                  </a:lnTo>
                  <a:lnTo>
                    <a:pt x="17" y="34"/>
                  </a:lnTo>
                  <a:lnTo>
                    <a:pt x="26" y="41"/>
                  </a:lnTo>
                  <a:lnTo>
                    <a:pt x="35" y="49"/>
                  </a:lnTo>
                  <a:lnTo>
                    <a:pt x="46" y="58"/>
                  </a:lnTo>
                  <a:lnTo>
                    <a:pt x="59" y="66"/>
                  </a:lnTo>
                  <a:lnTo>
                    <a:pt x="90" y="82"/>
                  </a:lnTo>
                  <a:lnTo>
                    <a:pt x="125" y="97"/>
                  </a:lnTo>
                  <a:lnTo>
                    <a:pt x="167" y="113"/>
                  </a:lnTo>
                  <a:lnTo>
                    <a:pt x="215" y="129"/>
                  </a:lnTo>
                  <a:lnTo>
                    <a:pt x="268" y="144"/>
                  </a:lnTo>
                  <a:lnTo>
                    <a:pt x="327" y="160"/>
                  </a:lnTo>
                  <a:lnTo>
                    <a:pt x="392" y="174"/>
                  </a:lnTo>
                  <a:lnTo>
                    <a:pt x="464" y="188"/>
                  </a:lnTo>
                  <a:lnTo>
                    <a:pt x="539" y="203"/>
                  </a:lnTo>
                  <a:lnTo>
                    <a:pt x="621" y="217"/>
                  </a:lnTo>
                  <a:lnTo>
                    <a:pt x="709" y="232"/>
                  </a:lnTo>
                  <a:lnTo>
                    <a:pt x="800" y="245"/>
                  </a:lnTo>
                  <a:lnTo>
                    <a:pt x="898" y="258"/>
                  </a:lnTo>
                  <a:lnTo>
                    <a:pt x="1001" y="270"/>
                  </a:lnTo>
                  <a:lnTo>
                    <a:pt x="1108" y="283"/>
                  </a:lnTo>
                  <a:lnTo>
                    <a:pt x="1220" y="295"/>
                  </a:lnTo>
                  <a:lnTo>
                    <a:pt x="1338" y="307"/>
                  </a:lnTo>
                  <a:lnTo>
                    <a:pt x="1461" y="318"/>
                  </a:lnTo>
                  <a:lnTo>
                    <a:pt x="1588" y="329"/>
                  </a:lnTo>
                  <a:lnTo>
                    <a:pt x="1720" y="339"/>
                  </a:lnTo>
                  <a:lnTo>
                    <a:pt x="1856" y="349"/>
                  </a:lnTo>
                  <a:lnTo>
                    <a:pt x="1997" y="358"/>
                  </a:lnTo>
                  <a:lnTo>
                    <a:pt x="2142" y="368"/>
                  </a:lnTo>
                  <a:lnTo>
                    <a:pt x="2292" y="376"/>
                  </a:lnTo>
                  <a:lnTo>
                    <a:pt x="2446" y="384"/>
                  </a:lnTo>
                  <a:lnTo>
                    <a:pt x="2604" y="392"/>
                  </a:lnTo>
                  <a:lnTo>
                    <a:pt x="2767" y="398"/>
                  </a:lnTo>
                  <a:lnTo>
                    <a:pt x="2934" y="405"/>
                  </a:lnTo>
                  <a:lnTo>
                    <a:pt x="2934" y="405"/>
                  </a:lnTo>
                  <a:lnTo>
                    <a:pt x="3140" y="411"/>
                  </a:lnTo>
                  <a:lnTo>
                    <a:pt x="3346" y="417"/>
                  </a:lnTo>
                  <a:lnTo>
                    <a:pt x="3554" y="422"/>
                  </a:lnTo>
                  <a:lnTo>
                    <a:pt x="3762" y="426"/>
                  </a:lnTo>
                  <a:lnTo>
                    <a:pt x="3762" y="426"/>
                  </a:lnTo>
                  <a:lnTo>
                    <a:pt x="3954" y="428"/>
                  </a:lnTo>
                  <a:lnTo>
                    <a:pt x="4145" y="430"/>
                  </a:lnTo>
                  <a:lnTo>
                    <a:pt x="4337" y="432"/>
                  </a:lnTo>
                  <a:lnTo>
                    <a:pt x="4526" y="432"/>
                  </a:lnTo>
                  <a:lnTo>
                    <a:pt x="4717" y="432"/>
                  </a:lnTo>
                  <a:lnTo>
                    <a:pt x="4905" y="429"/>
                  </a:lnTo>
                  <a:lnTo>
                    <a:pt x="5092" y="428"/>
                  </a:lnTo>
                  <a:lnTo>
                    <a:pt x="5278" y="424"/>
                  </a:lnTo>
                  <a:lnTo>
                    <a:pt x="5278" y="424"/>
                  </a:lnTo>
                  <a:lnTo>
                    <a:pt x="5277" y="576"/>
                  </a:lnTo>
                  <a:lnTo>
                    <a:pt x="5274" y="727"/>
                  </a:lnTo>
                  <a:lnTo>
                    <a:pt x="5269" y="875"/>
                  </a:lnTo>
                  <a:lnTo>
                    <a:pt x="5263" y="1021"/>
                  </a:lnTo>
                  <a:lnTo>
                    <a:pt x="5256" y="1163"/>
                  </a:lnTo>
                  <a:lnTo>
                    <a:pt x="5248" y="1305"/>
                  </a:lnTo>
                  <a:lnTo>
                    <a:pt x="5238" y="1442"/>
                  </a:lnTo>
                  <a:lnTo>
                    <a:pt x="5227" y="1576"/>
                  </a:lnTo>
                  <a:lnTo>
                    <a:pt x="5215" y="1708"/>
                  </a:lnTo>
                  <a:lnTo>
                    <a:pt x="5201" y="1836"/>
                  </a:lnTo>
                  <a:lnTo>
                    <a:pt x="5188" y="1962"/>
                  </a:lnTo>
                  <a:lnTo>
                    <a:pt x="5171" y="2083"/>
                  </a:lnTo>
                  <a:lnTo>
                    <a:pt x="5156" y="2202"/>
                  </a:lnTo>
                  <a:lnTo>
                    <a:pt x="5138" y="2315"/>
                  </a:lnTo>
                  <a:lnTo>
                    <a:pt x="5120" y="2426"/>
                  </a:lnTo>
                  <a:lnTo>
                    <a:pt x="5100" y="2531"/>
                  </a:lnTo>
                  <a:lnTo>
                    <a:pt x="5079" y="2633"/>
                  </a:lnTo>
                  <a:lnTo>
                    <a:pt x="5057" y="2730"/>
                  </a:lnTo>
                  <a:lnTo>
                    <a:pt x="5035" y="2823"/>
                  </a:lnTo>
                  <a:lnTo>
                    <a:pt x="5012" y="2911"/>
                  </a:lnTo>
                  <a:lnTo>
                    <a:pt x="4988" y="2994"/>
                  </a:lnTo>
                  <a:lnTo>
                    <a:pt x="4962" y="3072"/>
                  </a:lnTo>
                  <a:lnTo>
                    <a:pt x="4938" y="3145"/>
                  </a:lnTo>
                  <a:lnTo>
                    <a:pt x="4911" y="3212"/>
                  </a:lnTo>
                  <a:lnTo>
                    <a:pt x="4883" y="3275"/>
                  </a:lnTo>
                  <a:lnTo>
                    <a:pt x="4856" y="3331"/>
                  </a:lnTo>
                  <a:lnTo>
                    <a:pt x="4827" y="3382"/>
                  </a:lnTo>
                  <a:lnTo>
                    <a:pt x="4812" y="3405"/>
                  </a:lnTo>
                  <a:lnTo>
                    <a:pt x="4799" y="3428"/>
                  </a:lnTo>
                  <a:lnTo>
                    <a:pt x="4783" y="3447"/>
                  </a:lnTo>
                  <a:lnTo>
                    <a:pt x="4768" y="3466"/>
                  </a:lnTo>
                  <a:lnTo>
                    <a:pt x="4753" y="3483"/>
                  </a:lnTo>
                  <a:lnTo>
                    <a:pt x="4738" y="3499"/>
                  </a:lnTo>
                  <a:lnTo>
                    <a:pt x="4723" y="3513"/>
                  </a:lnTo>
                  <a:lnTo>
                    <a:pt x="4708" y="3525"/>
                  </a:lnTo>
                  <a:lnTo>
                    <a:pt x="4691" y="3537"/>
                  </a:lnTo>
                  <a:lnTo>
                    <a:pt x="4676" y="3545"/>
                  </a:lnTo>
                  <a:lnTo>
                    <a:pt x="4676" y="3545"/>
                  </a:lnTo>
                  <a:lnTo>
                    <a:pt x="4658" y="3549"/>
                  </a:lnTo>
                  <a:lnTo>
                    <a:pt x="4632" y="3554"/>
                  </a:lnTo>
                  <a:lnTo>
                    <a:pt x="4594" y="3557"/>
                  </a:lnTo>
                  <a:lnTo>
                    <a:pt x="4544" y="3562"/>
                  </a:lnTo>
                  <a:lnTo>
                    <a:pt x="4479" y="3564"/>
                  </a:lnTo>
                  <a:lnTo>
                    <a:pt x="4399" y="3567"/>
                  </a:lnTo>
                  <a:lnTo>
                    <a:pt x="4302" y="3566"/>
                  </a:lnTo>
                  <a:lnTo>
                    <a:pt x="4302" y="356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CBEC0">
                    <a:tint val="66000"/>
                    <a:satMod val="160000"/>
                  </a:srgbClr>
                </a:gs>
                <a:gs pos="50000">
                  <a:srgbClr val="BCBEC0">
                    <a:tint val="44500"/>
                    <a:satMod val="160000"/>
                  </a:srgbClr>
                </a:gs>
                <a:gs pos="100000">
                  <a:srgbClr val="BCBEC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1525532535">
              <a:extLst>
                <a:ext uri="{FF2B5EF4-FFF2-40B4-BE49-F238E27FC236}">
                  <a16:creationId xmlns:a16="http://schemas.microsoft.com/office/drawing/2014/main" id="{80960C3B-0230-BB49-40AE-F4EE24F9363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7" y="764928"/>
              <a:ext cx="721060" cy="148306"/>
            </a:xfrm>
            <a:custGeom>
              <a:avLst/>
              <a:gdLst>
                <a:gd name="T0" fmla="*/ 283 w 5276"/>
                <a:gd name="T1" fmla="*/ 280 h 861"/>
                <a:gd name="T2" fmla="*/ 401 w 5276"/>
                <a:gd name="T3" fmla="*/ 253 h 861"/>
                <a:gd name="T4" fmla="*/ 536 w 5276"/>
                <a:gd name="T5" fmla="*/ 225 h 861"/>
                <a:gd name="T6" fmla="*/ 686 w 5276"/>
                <a:gd name="T7" fmla="*/ 200 h 861"/>
                <a:gd name="T8" fmla="*/ 852 w 5276"/>
                <a:gd name="T9" fmla="*/ 176 h 861"/>
                <a:gd name="T10" fmla="*/ 1034 w 5276"/>
                <a:gd name="T11" fmla="*/ 153 h 861"/>
                <a:gd name="T12" fmla="*/ 1435 w 5276"/>
                <a:gd name="T13" fmla="*/ 111 h 861"/>
                <a:gd name="T14" fmla="*/ 1884 w 5276"/>
                <a:gd name="T15" fmla="*/ 77 h 861"/>
                <a:gd name="T16" fmla="*/ 2375 w 5276"/>
                <a:gd name="T17" fmla="*/ 47 h 861"/>
                <a:gd name="T18" fmla="*/ 2899 w 5276"/>
                <a:gd name="T19" fmla="*/ 23 h 861"/>
                <a:gd name="T20" fmla="*/ 3451 w 5276"/>
                <a:gd name="T21" fmla="*/ 6 h 861"/>
                <a:gd name="T22" fmla="*/ 5276 w 5276"/>
                <a:gd name="T23" fmla="*/ 850 h 861"/>
                <a:gd name="T24" fmla="*/ 5148 w 5276"/>
                <a:gd name="T25" fmla="*/ 855 h 861"/>
                <a:gd name="T26" fmla="*/ 4871 w 5276"/>
                <a:gd name="T27" fmla="*/ 860 h 861"/>
                <a:gd name="T28" fmla="*/ 4571 w 5276"/>
                <a:gd name="T29" fmla="*/ 861 h 861"/>
                <a:gd name="T30" fmla="*/ 4102 w 5276"/>
                <a:gd name="T31" fmla="*/ 858 h 861"/>
                <a:gd name="T32" fmla="*/ 3481 w 5276"/>
                <a:gd name="T33" fmla="*/ 846 h 861"/>
                <a:gd name="T34" fmla="*/ 2932 w 5276"/>
                <a:gd name="T35" fmla="*/ 831 h 861"/>
                <a:gd name="T36" fmla="*/ 2764 w 5276"/>
                <a:gd name="T37" fmla="*/ 825 h 861"/>
                <a:gd name="T38" fmla="*/ 2444 w 5276"/>
                <a:gd name="T39" fmla="*/ 812 h 861"/>
                <a:gd name="T40" fmla="*/ 2140 w 5276"/>
                <a:gd name="T41" fmla="*/ 796 h 861"/>
                <a:gd name="T42" fmla="*/ 1854 w 5276"/>
                <a:gd name="T43" fmla="*/ 778 h 861"/>
                <a:gd name="T44" fmla="*/ 1585 w 5276"/>
                <a:gd name="T45" fmla="*/ 759 h 861"/>
                <a:gd name="T46" fmla="*/ 1336 w 5276"/>
                <a:gd name="T47" fmla="*/ 737 h 861"/>
                <a:gd name="T48" fmla="*/ 1106 w 5276"/>
                <a:gd name="T49" fmla="*/ 713 h 861"/>
                <a:gd name="T50" fmla="*/ 896 w 5276"/>
                <a:gd name="T51" fmla="*/ 687 h 861"/>
                <a:gd name="T52" fmla="*/ 705 w 5276"/>
                <a:gd name="T53" fmla="*/ 660 h 861"/>
                <a:gd name="T54" fmla="*/ 537 w 5276"/>
                <a:gd name="T55" fmla="*/ 632 h 861"/>
                <a:gd name="T56" fmla="*/ 390 w 5276"/>
                <a:gd name="T57" fmla="*/ 602 h 861"/>
                <a:gd name="T58" fmla="*/ 266 w 5276"/>
                <a:gd name="T59" fmla="*/ 571 h 861"/>
                <a:gd name="T60" fmla="*/ 165 w 5276"/>
                <a:gd name="T61" fmla="*/ 540 h 861"/>
                <a:gd name="T62" fmla="*/ 88 w 5276"/>
                <a:gd name="T63" fmla="*/ 508 h 861"/>
                <a:gd name="T64" fmla="*/ 44 w 5276"/>
                <a:gd name="T65" fmla="*/ 484 h 861"/>
                <a:gd name="T66" fmla="*/ 24 w 5276"/>
                <a:gd name="T67" fmla="*/ 467 h 861"/>
                <a:gd name="T68" fmla="*/ 9 w 5276"/>
                <a:gd name="T69" fmla="*/ 452 h 861"/>
                <a:gd name="T70" fmla="*/ 1 w 5276"/>
                <a:gd name="T71" fmla="*/ 435 h 861"/>
                <a:gd name="T72" fmla="*/ 0 w 5276"/>
                <a:gd name="T73" fmla="*/ 426 h 861"/>
                <a:gd name="T74" fmla="*/ 6 w 5276"/>
                <a:gd name="T75" fmla="*/ 408 h 861"/>
                <a:gd name="T76" fmla="*/ 21 w 5276"/>
                <a:gd name="T77" fmla="*/ 390 h 861"/>
                <a:gd name="T78" fmla="*/ 44 w 5276"/>
                <a:gd name="T79" fmla="*/ 371 h 861"/>
                <a:gd name="T80" fmla="*/ 74 w 5276"/>
                <a:gd name="T81" fmla="*/ 353 h 861"/>
                <a:gd name="T82" fmla="*/ 113 w 5276"/>
                <a:gd name="T83" fmla="*/ 334 h 861"/>
                <a:gd name="T84" fmla="*/ 162 w 5276"/>
                <a:gd name="T85" fmla="*/ 316 h 861"/>
                <a:gd name="T86" fmla="*/ 283 w 5276"/>
                <a:gd name="T87" fmla="*/ 28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76" h="861">
                  <a:moveTo>
                    <a:pt x="283" y="280"/>
                  </a:moveTo>
                  <a:lnTo>
                    <a:pt x="283" y="280"/>
                  </a:lnTo>
                  <a:lnTo>
                    <a:pt x="339" y="266"/>
                  </a:lnTo>
                  <a:lnTo>
                    <a:pt x="401" y="253"/>
                  </a:lnTo>
                  <a:lnTo>
                    <a:pt x="466" y="238"/>
                  </a:lnTo>
                  <a:lnTo>
                    <a:pt x="536" y="225"/>
                  </a:lnTo>
                  <a:lnTo>
                    <a:pt x="608" y="213"/>
                  </a:lnTo>
                  <a:lnTo>
                    <a:pt x="686" y="200"/>
                  </a:lnTo>
                  <a:lnTo>
                    <a:pt x="767" y="188"/>
                  </a:lnTo>
                  <a:lnTo>
                    <a:pt x="852" y="176"/>
                  </a:lnTo>
                  <a:lnTo>
                    <a:pt x="941" y="164"/>
                  </a:lnTo>
                  <a:lnTo>
                    <a:pt x="1034" y="153"/>
                  </a:lnTo>
                  <a:lnTo>
                    <a:pt x="1227" y="132"/>
                  </a:lnTo>
                  <a:lnTo>
                    <a:pt x="1435" y="111"/>
                  </a:lnTo>
                  <a:lnTo>
                    <a:pt x="1654" y="93"/>
                  </a:lnTo>
                  <a:lnTo>
                    <a:pt x="1884" y="77"/>
                  </a:lnTo>
                  <a:lnTo>
                    <a:pt x="2125" y="61"/>
                  </a:lnTo>
                  <a:lnTo>
                    <a:pt x="2375" y="47"/>
                  </a:lnTo>
                  <a:lnTo>
                    <a:pt x="2634" y="34"/>
                  </a:lnTo>
                  <a:lnTo>
                    <a:pt x="2899" y="23"/>
                  </a:lnTo>
                  <a:lnTo>
                    <a:pt x="3172" y="13"/>
                  </a:lnTo>
                  <a:lnTo>
                    <a:pt x="3451" y="6"/>
                  </a:lnTo>
                  <a:lnTo>
                    <a:pt x="3734" y="0"/>
                  </a:lnTo>
                  <a:lnTo>
                    <a:pt x="5276" y="850"/>
                  </a:lnTo>
                  <a:lnTo>
                    <a:pt x="5276" y="850"/>
                  </a:lnTo>
                  <a:lnTo>
                    <a:pt x="5148" y="855"/>
                  </a:lnTo>
                  <a:lnTo>
                    <a:pt x="5013" y="859"/>
                  </a:lnTo>
                  <a:lnTo>
                    <a:pt x="4871" y="860"/>
                  </a:lnTo>
                  <a:lnTo>
                    <a:pt x="4722" y="861"/>
                  </a:lnTo>
                  <a:lnTo>
                    <a:pt x="4571" y="861"/>
                  </a:lnTo>
                  <a:lnTo>
                    <a:pt x="4417" y="861"/>
                  </a:lnTo>
                  <a:lnTo>
                    <a:pt x="4102" y="858"/>
                  </a:lnTo>
                  <a:lnTo>
                    <a:pt x="3787" y="853"/>
                  </a:lnTo>
                  <a:lnTo>
                    <a:pt x="3481" y="846"/>
                  </a:lnTo>
                  <a:lnTo>
                    <a:pt x="3194" y="838"/>
                  </a:lnTo>
                  <a:lnTo>
                    <a:pt x="2932" y="831"/>
                  </a:lnTo>
                  <a:lnTo>
                    <a:pt x="2932" y="831"/>
                  </a:lnTo>
                  <a:lnTo>
                    <a:pt x="2764" y="825"/>
                  </a:lnTo>
                  <a:lnTo>
                    <a:pt x="2602" y="819"/>
                  </a:lnTo>
                  <a:lnTo>
                    <a:pt x="2444" y="812"/>
                  </a:lnTo>
                  <a:lnTo>
                    <a:pt x="2290" y="805"/>
                  </a:lnTo>
                  <a:lnTo>
                    <a:pt x="2140" y="796"/>
                  </a:lnTo>
                  <a:lnTo>
                    <a:pt x="1995" y="788"/>
                  </a:lnTo>
                  <a:lnTo>
                    <a:pt x="1854" y="778"/>
                  </a:lnTo>
                  <a:lnTo>
                    <a:pt x="1716" y="769"/>
                  </a:lnTo>
                  <a:lnTo>
                    <a:pt x="1585" y="759"/>
                  </a:lnTo>
                  <a:lnTo>
                    <a:pt x="1458" y="749"/>
                  </a:lnTo>
                  <a:lnTo>
                    <a:pt x="1336" y="737"/>
                  </a:lnTo>
                  <a:lnTo>
                    <a:pt x="1218" y="725"/>
                  </a:lnTo>
                  <a:lnTo>
                    <a:pt x="1106" y="713"/>
                  </a:lnTo>
                  <a:lnTo>
                    <a:pt x="997" y="701"/>
                  </a:lnTo>
                  <a:lnTo>
                    <a:pt x="896" y="687"/>
                  </a:lnTo>
                  <a:lnTo>
                    <a:pt x="798" y="674"/>
                  </a:lnTo>
                  <a:lnTo>
                    <a:pt x="705" y="660"/>
                  </a:lnTo>
                  <a:lnTo>
                    <a:pt x="619" y="647"/>
                  </a:lnTo>
                  <a:lnTo>
                    <a:pt x="537" y="632"/>
                  </a:lnTo>
                  <a:lnTo>
                    <a:pt x="462" y="617"/>
                  </a:lnTo>
                  <a:lnTo>
                    <a:pt x="390" y="602"/>
                  </a:lnTo>
                  <a:lnTo>
                    <a:pt x="325" y="587"/>
                  </a:lnTo>
                  <a:lnTo>
                    <a:pt x="266" y="571"/>
                  </a:lnTo>
                  <a:lnTo>
                    <a:pt x="213" y="556"/>
                  </a:lnTo>
                  <a:lnTo>
                    <a:pt x="165" y="540"/>
                  </a:lnTo>
                  <a:lnTo>
                    <a:pt x="123" y="525"/>
                  </a:lnTo>
                  <a:lnTo>
                    <a:pt x="88" y="508"/>
                  </a:lnTo>
                  <a:lnTo>
                    <a:pt x="57" y="492"/>
                  </a:lnTo>
                  <a:lnTo>
                    <a:pt x="44" y="484"/>
                  </a:lnTo>
                  <a:lnTo>
                    <a:pt x="33" y="475"/>
                  </a:lnTo>
                  <a:lnTo>
                    <a:pt x="24" y="467"/>
                  </a:lnTo>
                  <a:lnTo>
                    <a:pt x="15" y="460"/>
                  </a:lnTo>
                  <a:lnTo>
                    <a:pt x="9" y="452"/>
                  </a:lnTo>
                  <a:lnTo>
                    <a:pt x="4" y="443"/>
                  </a:lnTo>
                  <a:lnTo>
                    <a:pt x="1" y="435"/>
                  </a:lnTo>
                  <a:lnTo>
                    <a:pt x="0" y="426"/>
                  </a:lnTo>
                  <a:lnTo>
                    <a:pt x="0" y="426"/>
                  </a:lnTo>
                  <a:lnTo>
                    <a:pt x="1" y="418"/>
                  </a:lnTo>
                  <a:lnTo>
                    <a:pt x="6" y="408"/>
                  </a:lnTo>
                  <a:lnTo>
                    <a:pt x="12" y="399"/>
                  </a:lnTo>
                  <a:lnTo>
                    <a:pt x="21" y="390"/>
                  </a:lnTo>
                  <a:lnTo>
                    <a:pt x="32" y="381"/>
                  </a:lnTo>
                  <a:lnTo>
                    <a:pt x="44" y="371"/>
                  </a:lnTo>
                  <a:lnTo>
                    <a:pt x="57" y="363"/>
                  </a:lnTo>
                  <a:lnTo>
                    <a:pt x="74" y="353"/>
                  </a:lnTo>
                  <a:lnTo>
                    <a:pt x="94" y="344"/>
                  </a:lnTo>
                  <a:lnTo>
                    <a:pt x="113" y="334"/>
                  </a:lnTo>
                  <a:lnTo>
                    <a:pt x="136" y="326"/>
                  </a:lnTo>
                  <a:lnTo>
                    <a:pt x="162" y="316"/>
                  </a:lnTo>
                  <a:lnTo>
                    <a:pt x="218" y="298"/>
                  </a:lnTo>
                  <a:lnTo>
                    <a:pt x="283" y="280"/>
                  </a:lnTo>
                  <a:lnTo>
                    <a:pt x="283" y="28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A7A9AC">
                        <a:shade val="30000"/>
                        <a:satMod val="115000"/>
                      </a:srgbClr>
                    </a:gs>
                    <a:gs pos="50000">
                      <a:srgbClr val="A7A9AC">
                        <a:shade val="67500"/>
                        <a:satMod val="115000"/>
                      </a:srgbClr>
                    </a:gs>
                    <a:gs pos="100000">
                      <a:srgbClr val="A7A9A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algn="ctr" rtl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blipFill>
                  <a:blip r:embed="rId4"/>
                  <a:stretch>
                    <a:fillRect r="-211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Freeform 1525532537">
              <a:extLst>
                <a:ext uri="{FF2B5EF4-FFF2-40B4-BE49-F238E27FC236}">
                  <a16:creationId xmlns:a16="http://schemas.microsoft.com/office/drawing/2014/main" id="{9499A49A-BBAC-8C6E-3E92-F822696E6D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25532538">
              <a:extLst>
                <a:ext uri="{FF2B5EF4-FFF2-40B4-BE49-F238E27FC236}">
                  <a16:creationId xmlns:a16="http://schemas.microsoft.com/office/drawing/2014/main" id="{478704E7-B522-27A3-E841-624D020BAB2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25532539">
              <a:extLst>
                <a:ext uri="{FF2B5EF4-FFF2-40B4-BE49-F238E27FC236}">
                  <a16:creationId xmlns:a16="http://schemas.microsoft.com/office/drawing/2014/main" id="{103E92B3-FC66-F642-7647-8185EFC7758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  <a:gd name="T116" fmla="*/ 2934 w 5280"/>
                <a:gd name="T117" fmla="*/ 3985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  <a:lnTo>
                    <a:pt x="2934" y="3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E1E2D">
                    <a:shade val="30000"/>
                    <a:satMod val="115000"/>
                  </a:srgbClr>
                </a:gs>
                <a:gs pos="50000">
                  <a:srgbClr val="BE1E2D">
                    <a:shade val="67500"/>
                    <a:satMod val="115000"/>
                  </a:srgbClr>
                </a:gs>
                <a:gs pos="100000">
                  <a:srgbClr val="BE1E2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25532540">
              <a:extLst>
                <a:ext uri="{FF2B5EF4-FFF2-40B4-BE49-F238E27FC236}">
                  <a16:creationId xmlns:a16="http://schemas.microsoft.com/office/drawing/2014/main" id="{355A76BB-E2D7-2016-CA37-26F15BD0628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196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79819" y="1334847"/>
            <a:ext cx="9576424" cy="5095523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450215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849630" algn="l"/>
                <a:tab pos="114046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800" b="1" u="sng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0215" marR="0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849630" algn="l"/>
                <a:tab pos="1140460" algn="l"/>
              </a:tabLst>
            </a:pPr>
            <a:r>
              <a:rPr lang="en-US" sz="1800" b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 1-4-1 </a:t>
            </a:r>
          </a:p>
          <a:p>
            <a:pPr marL="450215" marR="0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849630" algn="l"/>
                <a:tab pos="1140460" algn="l"/>
              </a:tabLst>
            </a:pPr>
            <a:endParaRPr lang="en-US" sz="1100" b="1" u="sng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44546A"/>
              </a:buClr>
              <a:buSzPts val="1200"/>
              <a:buFont typeface="Times New Roman" panose="02020603050405020304" pitchFamily="18" charset="0"/>
              <a:buChar char="►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Hashim invested BD 5,000 for 6 years at 4% annually for the first two years, 6% annually for the following 3 years and 7% annually for the last year; Find the compound interest at the end of the period?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u="sng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</a:t>
            </a:r>
            <a:r>
              <a:rPr lang="en-US" sz="2000" b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-114300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228600" algn="r"/>
              </a:tabLst>
            </a:pPr>
            <a:r>
              <a:rPr lang="ar-SA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FV =     PV</a:t>
            </a:r>
            <a:r>
              <a:rPr lang="ar-BH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 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(1+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2000" b="1" baseline="300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</a:t>
            </a:r>
            <a:r>
              <a:rPr lang="en-US" sz="20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FV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5000 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</a:t>
            </a:r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(1+4%)</a:t>
            </a:r>
            <a:r>
              <a:rPr lang="en-US" sz="2000" b="1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</a:t>
            </a:r>
            <a:r>
              <a:rPr lang="en-US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(1+6%)</a:t>
            </a:r>
            <a:r>
              <a:rPr lang="en-US" sz="2000" b="1" baseline="30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 </a:t>
            </a:r>
            <a:r>
              <a:rPr lang="en-US" sz="2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(1+7%)</a:t>
            </a:r>
            <a:r>
              <a:rPr lang="en-US" sz="2000" b="1" baseline="30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= 5000 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</a:t>
            </a:r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1.0816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</a:t>
            </a:r>
            <a:r>
              <a:rPr lang="ar-BH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ar-BH" sz="2000" b="1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1.1910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</a:t>
            </a:r>
            <a:r>
              <a:rPr lang="en-US" sz="20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1.07  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= BD 6,891.793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marR="0" indent="5715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 =      FV     -    PV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marR="0" indent="5715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 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6,891.793 – 5000       = BD 1,891.793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0215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849630" algn="l"/>
                <a:tab pos="114046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185644" y="182802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1F4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319581" y="418323"/>
            <a:ext cx="10611373" cy="6049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8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calculation of compound interest for changeable interest rate.</a:t>
            </a:r>
            <a:endParaRPr lang="en-US" sz="28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D78D7-EE5C-D2AA-2672-D6D87BFC456D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5CA4D5-9FF0-D341-33EA-F1017DA63585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D22E9F8-AEE2-A6AA-3033-4170304CD1BB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BCBCF4D-804C-8F5A-BB22-800F881AFB3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EF9E61C-9AE6-3F4D-5831-2CAA7A098DC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10" name="Text Box 11296">
            <a:extLst>
              <a:ext uri="{FF2B5EF4-FFF2-40B4-BE49-F238E27FC236}">
                <a16:creationId xmlns:a16="http://schemas.microsoft.com/office/drawing/2014/main" id="{C7415BD9-E53C-CAC0-7DA1-45794F9CB965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179819" y="1320829"/>
            <a:ext cx="2542540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A) Changeable interest rate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5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262496" y="1448579"/>
            <a:ext cx="9286322" cy="4948543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rtl="1"/>
            <a:r>
              <a:rPr 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1-4-1:</a:t>
            </a:r>
          </a:p>
          <a:p>
            <a:pPr marL="266700" rtl="1">
              <a:lnSpc>
                <a:spcPct val="130000"/>
              </a:lnSpc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3- Find the future value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 Saad will get if he saves BD2,000 in a bank for 10 years at changing rate, as following: at 5% annually for the first 5 years, 4.6% annually for the sixth year and 6% annually compounded semi-annually for the rest years.</a:t>
            </a:r>
          </a:p>
          <a:p>
            <a:pPr marL="266700" rtl="1">
              <a:lnSpc>
                <a:spcPct val="130000"/>
              </a:lnSpc>
            </a:pP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Answer: </a:t>
            </a:r>
          </a:p>
          <a:p>
            <a:pPr marL="228600" indent="941705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576425" y="1861875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576424" y="2852453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576423" y="36595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1F4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592941" y="5323833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342690" y="649331"/>
            <a:ext cx="2699570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EVALUATION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D78D7-EE5C-D2AA-2672-D6D87BFC456D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5CA4D5-9FF0-D341-33EA-F1017DA63585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D22E9F8-AEE2-A6AA-3033-4170304CD1BB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BCBCF4D-804C-8F5A-BB22-800F881AFB3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EF9E61C-9AE6-3F4D-5831-2CAA7A098DC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592941" y="442012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11" name="Groupe 1253">
            <a:extLst>
              <a:ext uri="{FF2B5EF4-FFF2-40B4-BE49-F238E27FC236}">
                <a16:creationId xmlns:a16="http://schemas.microsoft.com/office/drawing/2014/main" id="{F7124842-07C4-7549-6FFF-DC216ED61831}"/>
              </a:ext>
            </a:extLst>
          </p:cNvPr>
          <p:cNvGrpSpPr/>
          <p:nvPr/>
        </p:nvGrpSpPr>
        <p:grpSpPr>
          <a:xfrm>
            <a:off x="7796950" y="4791109"/>
            <a:ext cx="1400691" cy="1451745"/>
            <a:chOff x="-35651" y="0"/>
            <a:chExt cx="1400691" cy="1451745"/>
          </a:xfrm>
        </p:grpSpPr>
        <p:cxnSp>
          <p:nvCxnSpPr>
            <p:cNvPr id="12" name="Line 187">
              <a:extLst>
                <a:ext uri="{FF2B5EF4-FFF2-40B4-BE49-F238E27FC236}">
                  <a16:creationId xmlns:a16="http://schemas.microsoft.com/office/drawing/2014/main" id="{EC934B7F-DD3E-D372-DBED-2FD0C68104F7}"/>
                </a:ext>
              </a:extLst>
            </p:cNvPr>
            <p:cNvCxnSpPr/>
            <p:nvPr/>
          </p:nvCxnSpPr>
          <p:spPr bwMode="auto">
            <a:xfrm flipH="1">
              <a:off x="1321854" y="91874"/>
              <a:ext cx="0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Freeform 1525532530">
              <a:extLst>
                <a:ext uri="{FF2B5EF4-FFF2-40B4-BE49-F238E27FC236}">
                  <a16:creationId xmlns:a16="http://schemas.microsoft.com/office/drawing/2014/main" id="{84DCBA1D-9666-B826-A4A7-8BB841CAB9E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795"/>
              <a:ext cx="721334" cy="683721"/>
            </a:xfrm>
            <a:custGeom>
              <a:avLst/>
              <a:gdLst>
                <a:gd name="T0" fmla="*/ 287 w 5278"/>
                <a:gd name="T1" fmla="*/ 3 h 3975"/>
                <a:gd name="T2" fmla="*/ 1167 w 5278"/>
                <a:gd name="T3" fmla="*/ 1 h 3975"/>
                <a:gd name="T4" fmla="*/ 2052 w 5278"/>
                <a:gd name="T5" fmla="*/ 18 h 3975"/>
                <a:gd name="T6" fmla="*/ 2512 w 5278"/>
                <a:gd name="T7" fmla="*/ 34 h 3975"/>
                <a:gd name="T8" fmla="*/ 2986 w 5278"/>
                <a:gd name="T9" fmla="*/ 55 h 3975"/>
                <a:gd name="T10" fmla="*/ 3422 w 5278"/>
                <a:gd name="T11" fmla="*/ 83 h 3975"/>
                <a:gd name="T12" fmla="*/ 3817 w 5278"/>
                <a:gd name="T13" fmla="*/ 114 h 3975"/>
                <a:gd name="T14" fmla="*/ 4168 w 5278"/>
                <a:gd name="T15" fmla="*/ 149 h 3975"/>
                <a:gd name="T16" fmla="*/ 4477 w 5278"/>
                <a:gd name="T17" fmla="*/ 187 h 3975"/>
                <a:gd name="T18" fmla="*/ 4737 w 5278"/>
                <a:gd name="T19" fmla="*/ 228 h 3975"/>
                <a:gd name="T20" fmla="*/ 4949 w 5278"/>
                <a:gd name="T21" fmla="*/ 272 h 3975"/>
                <a:gd name="T22" fmla="*/ 5111 w 5278"/>
                <a:gd name="T23" fmla="*/ 318 h 3975"/>
                <a:gd name="T24" fmla="*/ 5219 w 5278"/>
                <a:gd name="T25" fmla="*/ 365 h 3975"/>
                <a:gd name="T26" fmla="*/ 5252 w 5278"/>
                <a:gd name="T27" fmla="*/ 389 h 3975"/>
                <a:gd name="T28" fmla="*/ 5272 w 5278"/>
                <a:gd name="T29" fmla="*/ 415 h 3975"/>
                <a:gd name="T30" fmla="*/ 5278 w 5278"/>
                <a:gd name="T31" fmla="*/ 430 h 3975"/>
                <a:gd name="T32" fmla="*/ 5264 w 5278"/>
                <a:gd name="T33" fmla="*/ 458 h 3975"/>
                <a:gd name="T34" fmla="*/ 5234 w 5278"/>
                <a:gd name="T35" fmla="*/ 485 h 3975"/>
                <a:gd name="T36" fmla="*/ 5184 w 5278"/>
                <a:gd name="T37" fmla="*/ 514 h 3975"/>
                <a:gd name="T38" fmla="*/ 5116 w 5278"/>
                <a:gd name="T39" fmla="*/ 541 h 3975"/>
                <a:gd name="T40" fmla="*/ 4993 w 5278"/>
                <a:gd name="T41" fmla="*/ 577 h 3975"/>
                <a:gd name="T42" fmla="*/ 4810 w 5278"/>
                <a:gd name="T43" fmla="*/ 619 h 3975"/>
                <a:gd name="T44" fmla="*/ 4591 w 5278"/>
                <a:gd name="T45" fmla="*/ 658 h 3975"/>
                <a:gd name="T46" fmla="*/ 4335 w 5278"/>
                <a:gd name="T47" fmla="*/ 694 h 3975"/>
                <a:gd name="T48" fmla="*/ 3841 w 5278"/>
                <a:gd name="T49" fmla="*/ 746 h 3975"/>
                <a:gd name="T50" fmla="*/ 3151 w 5278"/>
                <a:gd name="T51" fmla="*/ 797 h 3975"/>
                <a:gd name="T52" fmla="*/ 2378 w 5278"/>
                <a:gd name="T53" fmla="*/ 835 h 3975"/>
                <a:gd name="T54" fmla="*/ 1542 w 5278"/>
                <a:gd name="T55" fmla="*/ 858 h 3975"/>
                <a:gd name="T56" fmla="*/ 1541 w 5278"/>
                <a:gd name="T57" fmla="*/ 1010 h 3975"/>
                <a:gd name="T58" fmla="*/ 1527 w 5278"/>
                <a:gd name="T59" fmla="*/ 1453 h 3975"/>
                <a:gd name="T60" fmla="*/ 1501 w 5278"/>
                <a:gd name="T61" fmla="*/ 1873 h 3975"/>
                <a:gd name="T62" fmla="*/ 1465 w 5278"/>
                <a:gd name="T63" fmla="*/ 2268 h 3975"/>
                <a:gd name="T64" fmla="*/ 1420 w 5278"/>
                <a:gd name="T65" fmla="*/ 2633 h 3975"/>
                <a:gd name="T66" fmla="*/ 1364 w 5278"/>
                <a:gd name="T67" fmla="*/ 2962 h 3975"/>
                <a:gd name="T68" fmla="*/ 1298 w 5278"/>
                <a:gd name="T69" fmla="*/ 3253 h 3975"/>
                <a:gd name="T70" fmla="*/ 1227 w 5278"/>
                <a:gd name="T71" fmla="*/ 3502 h 3975"/>
                <a:gd name="T72" fmla="*/ 1147 w 5278"/>
                <a:gd name="T73" fmla="*/ 3704 h 3975"/>
                <a:gd name="T74" fmla="*/ 1078 w 5278"/>
                <a:gd name="T75" fmla="*/ 3835 h 3975"/>
                <a:gd name="T76" fmla="*/ 1032 w 5278"/>
                <a:gd name="T77" fmla="*/ 3896 h 3975"/>
                <a:gd name="T78" fmla="*/ 987 w 5278"/>
                <a:gd name="T79" fmla="*/ 3943 h 3975"/>
                <a:gd name="T80" fmla="*/ 940 w 5278"/>
                <a:gd name="T81" fmla="*/ 3975 h 3975"/>
                <a:gd name="T82" fmla="*/ 773 w 5278"/>
                <a:gd name="T83" fmla="*/ 3973 h 3975"/>
                <a:gd name="T84" fmla="*/ 740 w 5278"/>
                <a:gd name="T85" fmla="*/ 3950 h 3975"/>
                <a:gd name="T86" fmla="*/ 692 w 5278"/>
                <a:gd name="T87" fmla="*/ 3906 h 3975"/>
                <a:gd name="T88" fmla="*/ 643 w 5278"/>
                <a:gd name="T89" fmla="*/ 3846 h 3975"/>
                <a:gd name="T90" fmla="*/ 580 w 5278"/>
                <a:gd name="T91" fmla="*/ 3746 h 3975"/>
                <a:gd name="T92" fmla="*/ 489 w 5278"/>
                <a:gd name="T93" fmla="*/ 3555 h 3975"/>
                <a:gd name="T94" fmla="*/ 404 w 5278"/>
                <a:gd name="T95" fmla="*/ 3315 h 3975"/>
                <a:gd name="T96" fmla="*/ 325 w 5278"/>
                <a:gd name="T97" fmla="*/ 3035 h 3975"/>
                <a:gd name="T98" fmla="*/ 253 w 5278"/>
                <a:gd name="T99" fmla="*/ 2715 h 3975"/>
                <a:gd name="T100" fmla="*/ 187 w 5278"/>
                <a:gd name="T101" fmla="*/ 2363 h 3975"/>
                <a:gd name="T102" fmla="*/ 130 w 5278"/>
                <a:gd name="T103" fmla="*/ 1982 h 3975"/>
                <a:gd name="T104" fmla="*/ 83 w 5278"/>
                <a:gd name="T105" fmla="*/ 1577 h 3975"/>
                <a:gd name="T106" fmla="*/ 45 w 5278"/>
                <a:gd name="T107" fmla="*/ 1151 h 3975"/>
                <a:gd name="T108" fmla="*/ 27 w 5278"/>
                <a:gd name="T109" fmla="*/ 859 h 3975"/>
                <a:gd name="T110" fmla="*/ 16 w 5278"/>
                <a:gd name="T111" fmla="*/ 648 h 3975"/>
                <a:gd name="T112" fmla="*/ 0 w 5278"/>
                <a:gd name="T113" fmla="*/ 7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78" h="3975">
                  <a:moveTo>
                    <a:pt x="0" y="7"/>
                  </a:moveTo>
                  <a:lnTo>
                    <a:pt x="0" y="7"/>
                  </a:lnTo>
                  <a:lnTo>
                    <a:pt x="287" y="3"/>
                  </a:lnTo>
                  <a:lnTo>
                    <a:pt x="578" y="0"/>
                  </a:lnTo>
                  <a:lnTo>
                    <a:pt x="872" y="0"/>
                  </a:lnTo>
                  <a:lnTo>
                    <a:pt x="1167" y="1"/>
                  </a:lnTo>
                  <a:lnTo>
                    <a:pt x="1463" y="5"/>
                  </a:lnTo>
                  <a:lnTo>
                    <a:pt x="1759" y="10"/>
                  </a:lnTo>
                  <a:lnTo>
                    <a:pt x="2052" y="18"/>
                  </a:lnTo>
                  <a:lnTo>
                    <a:pt x="2346" y="27"/>
                  </a:lnTo>
                  <a:lnTo>
                    <a:pt x="2346" y="27"/>
                  </a:lnTo>
                  <a:lnTo>
                    <a:pt x="2512" y="34"/>
                  </a:lnTo>
                  <a:lnTo>
                    <a:pt x="2674" y="40"/>
                  </a:lnTo>
                  <a:lnTo>
                    <a:pt x="2832" y="48"/>
                  </a:lnTo>
                  <a:lnTo>
                    <a:pt x="2986" y="55"/>
                  </a:lnTo>
                  <a:lnTo>
                    <a:pt x="3136" y="64"/>
                  </a:lnTo>
                  <a:lnTo>
                    <a:pt x="3281" y="73"/>
                  </a:lnTo>
                  <a:lnTo>
                    <a:pt x="3422" y="83"/>
                  </a:lnTo>
                  <a:lnTo>
                    <a:pt x="3558" y="92"/>
                  </a:lnTo>
                  <a:lnTo>
                    <a:pt x="3690" y="103"/>
                  </a:lnTo>
                  <a:lnTo>
                    <a:pt x="3817" y="114"/>
                  </a:lnTo>
                  <a:lnTo>
                    <a:pt x="3938" y="125"/>
                  </a:lnTo>
                  <a:lnTo>
                    <a:pt x="4056" y="137"/>
                  </a:lnTo>
                  <a:lnTo>
                    <a:pt x="4168" y="149"/>
                  </a:lnTo>
                  <a:lnTo>
                    <a:pt x="4276" y="161"/>
                  </a:lnTo>
                  <a:lnTo>
                    <a:pt x="4379" y="174"/>
                  </a:lnTo>
                  <a:lnTo>
                    <a:pt x="4477" y="187"/>
                  </a:lnTo>
                  <a:lnTo>
                    <a:pt x="4569" y="200"/>
                  </a:lnTo>
                  <a:lnTo>
                    <a:pt x="4656" y="215"/>
                  </a:lnTo>
                  <a:lnTo>
                    <a:pt x="4737" y="228"/>
                  </a:lnTo>
                  <a:lnTo>
                    <a:pt x="4813" y="242"/>
                  </a:lnTo>
                  <a:lnTo>
                    <a:pt x="4884" y="258"/>
                  </a:lnTo>
                  <a:lnTo>
                    <a:pt x="4949" y="272"/>
                  </a:lnTo>
                  <a:lnTo>
                    <a:pt x="5008" y="288"/>
                  </a:lnTo>
                  <a:lnTo>
                    <a:pt x="5063" y="302"/>
                  </a:lnTo>
                  <a:lnTo>
                    <a:pt x="5111" y="318"/>
                  </a:lnTo>
                  <a:lnTo>
                    <a:pt x="5152" y="333"/>
                  </a:lnTo>
                  <a:lnTo>
                    <a:pt x="5189" y="350"/>
                  </a:lnTo>
                  <a:lnTo>
                    <a:pt x="5219" y="365"/>
                  </a:lnTo>
                  <a:lnTo>
                    <a:pt x="5232" y="374"/>
                  </a:lnTo>
                  <a:lnTo>
                    <a:pt x="5243" y="381"/>
                  </a:lnTo>
                  <a:lnTo>
                    <a:pt x="5252" y="389"/>
                  </a:lnTo>
                  <a:lnTo>
                    <a:pt x="5261" y="398"/>
                  </a:lnTo>
                  <a:lnTo>
                    <a:pt x="5267" y="406"/>
                  </a:lnTo>
                  <a:lnTo>
                    <a:pt x="5272" y="415"/>
                  </a:lnTo>
                  <a:lnTo>
                    <a:pt x="5276" y="422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5" y="440"/>
                  </a:lnTo>
                  <a:lnTo>
                    <a:pt x="5272" y="449"/>
                  </a:lnTo>
                  <a:lnTo>
                    <a:pt x="5264" y="458"/>
                  </a:lnTo>
                  <a:lnTo>
                    <a:pt x="5257" y="467"/>
                  </a:lnTo>
                  <a:lnTo>
                    <a:pt x="5246" y="477"/>
                  </a:lnTo>
                  <a:lnTo>
                    <a:pt x="5234" y="485"/>
                  </a:lnTo>
                  <a:lnTo>
                    <a:pt x="5219" y="495"/>
                  </a:lnTo>
                  <a:lnTo>
                    <a:pt x="5202" y="504"/>
                  </a:lnTo>
                  <a:lnTo>
                    <a:pt x="5184" y="514"/>
                  </a:lnTo>
                  <a:lnTo>
                    <a:pt x="5163" y="522"/>
                  </a:lnTo>
                  <a:lnTo>
                    <a:pt x="5140" y="532"/>
                  </a:lnTo>
                  <a:lnTo>
                    <a:pt x="5116" y="541"/>
                  </a:lnTo>
                  <a:lnTo>
                    <a:pt x="5058" y="559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4937" y="592"/>
                  </a:lnTo>
                  <a:lnTo>
                    <a:pt x="4875" y="605"/>
                  </a:lnTo>
                  <a:lnTo>
                    <a:pt x="4810" y="619"/>
                  </a:lnTo>
                  <a:lnTo>
                    <a:pt x="4742" y="633"/>
                  </a:lnTo>
                  <a:lnTo>
                    <a:pt x="4668" y="644"/>
                  </a:lnTo>
                  <a:lnTo>
                    <a:pt x="4591" y="658"/>
                  </a:lnTo>
                  <a:lnTo>
                    <a:pt x="4509" y="670"/>
                  </a:lnTo>
                  <a:lnTo>
                    <a:pt x="4424" y="682"/>
                  </a:lnTo>
                  <a:lnTo>
                    <a:pt x="4335" y="694"/>
                  </a:lnTo>
                  <a:lnTo>
                    <a:pt x="4243" y="704"/>
                  </a:lnTo>
                  <a:lnTo>
                    <a:pt x="4049" y="726"/>
                  </a:lnTo>
                  <a:lnTo>
                    <a:pt x="3841" y="746"/>
                  </a:lnTo>
                  <a:lnTo>
                    <a:pt x="3622" y="764"/>
                  </a:lnTo>
                  <a:lnTo>
                    <a:pt x="3392" y="781"/>
                  </a:lnTo>
                  <a:lnTo>
                    <a:pt x="3151" y="797"/>
                  </a:lnTo>
                  <a:lnTo>
                    <a:pt x="2901" y="811"/>
                  </a:lnTo>
                  <a:lnTo>
                    <a:pt x="2643" y="824"/>
                  </a:lnTo>
                  <a:lnTo>
                    <a:pt x="2378" y="835"/>
                  </a:lnTo>
                  <a:lnTo>
                    <a:pt x="2105" y="844"/>
                  </a:lnTo>
                  <a:lnTo>
                    <a:pt x="1827" y="852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1" y="1010"/>
                  </a:lnTo>
                  <a:lnTo>
                    <a:pt x="1538" y="1159"/>
                  </a:lnTo>
                  <a:lnTo>
                    <a:pt x="1533" y="1308"/>
                  </a:lnTo>
                  <a:lnTo>
                    <a:pt x="1527" y="1453"/>
                  </a:lnTo>
                  <a:lnTo>
                    <a:pt x="1519" y="1595"/>
                  </a:lnTo>
                  <a:lnTo>
                    <a:pt x="1512" y="1737"/>
                  </a:lnTo>
                  <a:lnTo>
                    <a:pt x="1501" y="1873"/>
                  </a:lnTo>
                  <a:lnTo>
                    <a:pt x="1491" y="2009"/>
                  </a:lnTo>
                  <a:lnTo>
                    <a:pt x="1479" y="2140"/>
                  </a:lnTo>
                  <a:lnTo>
                    <a:pt x="1465" y="2268"/>
                  </a:lnTo>
                  <a:lnTo>
                    <a:pt x="1451" y="2393"/>
                  </a:lnTo>
                  <a:lnTo>
                    <a:pt x="1436" y="2514"/>
                  </a:lnTo>
                  <a:lnTo>
                    <a:pt x="1420" y="2633"/>
                  </a:lnTo>
                  <a:lnTo>
                    <a:pt x="1401" y="2746"/>
                  </a:lnTo>
                  <a:lnTo>
                    <a:pt x="1383" y="2856"/>
                  </a:lnTo>
                  <a:lnTo>
                    <a:pt x="1364" y="2962"/>
                  </a:lnTo>
                  <a:lnTo>
                    <a:pt x="1342" y="3064"/>
                  </a:lnTo>
                  <a:lnTo>
                    <a:pt x="1321" y="3161"/>
                  </a:lnTo>
                  <a:lnTo>
                    <a:pt x="1298" y="3253"/>
                  </a:lnTo>
                  <a:lnTo>
                    <a:pt x="1276" y="3342"/>
                  </a:lnTo>
                  <a:lnTo>
                    <a:pt x="1252" y="3424"/>
                  </a:lnTo>
                  <a:lnTo>
                    <a:pt x="1227" y="3502"/>
                  </a:lnTo>
                  <a:lnTo>
                    <a:pt x="1202" y="3575"/>
                  </a:lnTo>
                  <a:lnTo>
                    <a:pt x="1174" y="3642"/>
                  </a:lnTo>
                  <a:lnTo>
                    <a:pt x="1147" y="3704"/>
                  </a:lnTo>
                  <a:lnTo>
                    <a:pt x="1120" y="3762"/>
                  </a:lnTo>
                  <a:lnTo>
                    <a:pt x="1091" y="3812"/>
                  </a:lnTo>
                  <a:lnTo>
                    <a:pt x="1078" y="3835"/>
                  </a:lnTo>
                  <a:lnTo>
                    <a:pt x="1062" y="3858"/>
                  </a:lnTo>
                  <a:lnTo>
                    <a:pt x="1047" y="3877"/>
                  </a:lnTo>
                  <a:lnTo>
                    <a:pt x="1032" y="3896"/>
                  </a:lnTo>
                  <a:lnTo>
                    <a:pt x="1017" y="3913"/>
                  </a:lnTo>
                  <a:lnTo>
                    <a:pt x="1002" y="3928"/>
                  </a:lnTo>
                  <a:lnTo>
                    <a:pt x="987" y="3943"/>
                  </a:lnTo>
                  <a:lnTo>
                    <a:pt x="972" y="3955"/>
                  </a:lnTo>
                  <a:lnTo>
                    <a:pt x="955" y="3967"/>
                  </a:lnTo>
                  <a:lnTo>
                    <a:pt x="940" y="3975"/>
                  </a:lnTo>
                  <a:lnTo>
                    <a:pt x="940" y="3975"/>
                  </a:lnTo>
                  <a:lnTo>
                    <a:pt x="857" y="3974"/>
                  </a:lnTo>
                  <a:lnTo>
                    <a:pt x="773" y="3973"/>
                  </a:lnTo>
                  <a:lnTo>
                    <a:pt x="773" y="3973"/>
                  </a:lnTo>
                  <a:lnTo>
                    <a:pt x="757" y="3962"/>
                  </a:lnTo>
                  <a:lnTo>
                    <a:pt x="740" y="3950"/>
                  </a:lnTo>
                  <a:lnTo>
                    <a:pt x="723" y="3937"/>
                  </a:lnTo>
                  <a:lnTo>
                    <a:pt x="708" y="3922"/>
                  </a:lnTo>
                  <a:lnTo>
                    <a:pt x="692" y="3906"/>
                  </a:lnTo>
                  <a:lnTo>
                    <a:pt x="675" y="3888"/>
                  </a:lnTo>
                  <a:lnTo>
                    <a:pt x="658" y="3867"/>
                  </a:lnTo>
                  <a:lnTo>
                    <a:pt x="643" y="3846"/>
                  </a:lnTo>
                  <a:lnTo>
                    <a:pt x="626" y="3823"/>
                  </a:lnTo>
                  <a:lnTo>
                    <a:pt x="611" y="3799"/>
                  </a:lnTo>
                  <a:lnTo>
                    <a:pt x="580" y="3746"/>
                  </a:lnTo>
                  <a:lnTo>
                    <a:pt x="549" y="3688"/>
                  </a:lnTo>
                  <a:lnTo>
                    <a:pt x="519" y="3623"/>
                  </a:lnTo>
                  <a:lnTo>
                    <a:pt x="489" y="3555"/>
                  </a:lnTo>
                  <a:lnTo>
                    <a:pt x="460" y="3479"/>
                  </a:lnTo>
                  <a:lnTo>
                    <a:pt x="431" y="3400"/>
                  </a:lnTo>
                  <a:lnTo>
                    <a:pt x="404" y="3315"/>
                  </a:lnTo>
                  <a:lnTo>
                    <a:pt x="377" y="3227"/>
                  </a:lnTo>
                  <a:lnTo>
                    <a:pt x="351" y="3132"/>
                  </a:lnTo>
                  <a:lnTo>
                    <a:pt x="325" y="3035"/>
                  </a:lnTo>
                  <a:lnTo>
                    <a:pt x="300" y="2932"/>
                  </a:lnTo>
                  <a:lnTo>
                    <a:pt x="275" y="2825"/>
                  </a:lnTo>
                  <a:lnTo>
                    <a:pt x="253" y="2715"/>
                  </a:lnTo>
                  <a:lnTo>
                    <a:pt x="230" y="2601"/>
                  </a:lnTo>
                  <a:lnTo>
                    <a:pt x="209" y="2484"/>
                  </a:lnTo>
                  <a:lnTo>
                    <a:pt x="187" y="2363"/>
                  </a:lnTo>
                  <a:lnTo>
                    <a:pt x="168" y="2240"/>
                  </a:lnTo>
                  <a:lnTo>
                    <a:pt x="148" y="2113"/>
                  </a:lnTo>
                  <a:lnTo>
                    <a:pt x="130" y="1982"/>
                  </a:lnTo>
                  <a:lnTo>
                    <a:pt x="113" y="1849"/>
                  </a:lnTo>
                  <a:lnTo>
                    <a:pt x="98" y="1714"/>
                  </a:lnTo>
                  <a:lnTo>
                    <a:pt x="83" y="1577"/>
                  </a:lnTo>
                  <a:lnTo>
                    <a:pt x="69" y="1437"/>
                  </a:lnTo>
                  <a:lnTo>
                    <a:pt x="57" y="1295"/>
                  </a:lnTo>
                  <a:lnTo>
                    <a:pt x="45" y="1151"/>
                  </a:lnTo>
                  <a:lnTo>
                    <a:pt x="36" y="1006"/>
                  </a:lnTo>
                  <a:lnTo>
                    <a:pt x="27" y="859"/>
                  </a:lnTo>
                  <a:lnTo>
                    <a:pt x="27" y="859"/>
                  </a:lnTo>
                  <a:lnTo>
                    <a:pt x="26" y="859"/>
                  </a:lnTo>
                  <a:lnTo>
                    <a:pt x="26" y="859"/>
                  </a:lnTo>
                  <a:lnTo>
                    <a:pt x="16" y="648"/>
                  </a:lnTo>
                  <a:lnTo>
                    <a:pt x="7" y="436"/>
                  </a:lnTo>
                  <a:lnTo>
                    <a:pt x="3" y="22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25532531">
              <a:extLst>
                <a:ext uri="{FF2B5EF4-FFF2-40B4-BE49-F238E27FC236}">
                  <a16:creationId xmlns:a16="http://schemas.microsoft.com/office/drawing/2014/main" id="{730C4349-CFF8-9E6D-DB15-45C9901CB7C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106"/>
              <a:ext cx="721334" cy="147619"/>
            </a:xfrm>
            <a:custGeom>
              <a:avLst/>
              <a:gdLst>
                <a:gd name="T0" fmla="*/ 1542 w 5278"/>
                <a:gd name="T1" fmla="*/ 856 h 856"/>
                <a:gd name="T2" fmla="*/ 2105 w 5278"/>
                <a:gd name="T3" fmla="*/ 843 h 856"/>
                <a:gd name="T4" fmla="*/ 2643 w 5278"/>
                <a:gd name="T5" fmla="*/ 823 h 856"/>
                <a:gd name="T6" fmla="*/ 3151 w 5278"/>
                <a:gd name="T7" fmla="*/ 796 h 856"/>
                <a:gd name="T8" fmla="*/ 3622 w 5278"/>
                <a:gd name="T9" fmla="*/ 764 h 856"/>
                <a:gd name="T10" fmla="*/ 4049 w 5278"/>
                <a:gd name="T11" fmla="*/ 724 h 856"/>
                <a:gd name="T12" fmla="*/ 4335 w 5278"/>
                <a:gd name="T13" fmla="*/ 692 h 856"/>
                <a:gd name="T14" fmla="*/ 4509 w 5278"/>
                <a:gd name="T15" fmla="*/ 669 h 856"/>
                <a:gd name="T16" fmla="*/ 4668 w 5278"/>
                <a:gd name="T17" fmla="*/ 644 h 856"/>
                <a:gd name="T18" fmla="*/ 4810 w 5278"/>
                <a:gd name="T19" fmla="*/ 618 h 856"/>
                <a:gd name="T20" fmla="*/ 4937 w 5278"/>
                <a:gd name="T21" fmla="*/ 591 h 856"/>
                <a:gd name="T22" fmla="*/ 4993 w 5278"/>
                <a:gd name="T23" fmla="*/ 577 h 856"/>
                <a:gd name="T24" fmla="*/ 5116 w 5278"/>
                <a:gd name="T25" fmla="*/ 540 h 856"/>
                <a:gd name="T26" fmla="*/ 5163 w 5278"/>
                <a:gd name="T27" fmla="*/ 522 h 856"/>
                <a:gd name="T28" fmla="*/ 5202 w 5278"/>
                <a:gd name="T29" fmla="*/ 503 h 856"/>
                <a:gd name="T30" fmla="*/ 5234 w 5278"/>
                <a:gd name="T31" fmla="*/ 485 h 856"/>
                <a:gd name="T32" fmla="*/ 5257 w 5278"/>
                <a:gd name="T33" fmla="*/ 467 h 856"/>
                <a:gd name="T34" fmla="*/ 5272 w 5278"/>
                <a:gd name="T35" fmla="*/ 448 h 856"/>
                <a:gd name="T36" fmla="*/ 5278 w 5278"/>
                <a:gd name="T37" fmla="*/ 430 h 856"/>
                <a:gd name="T38" fmla="*/ 5276 w 5278"/>
                <a:gd name="T39" fmla="*/ 421 h 856"/>
                <a:gd name="T40" fmla="*/ 5267 w 5278"/>
                <a:gd name="T41" fmla="*/ 405 h 856"/>
                <a:gd name="T42" fmla="*/ 5252 w 5278"/>
                <a:gd name="T43" fmla="*/ 389 h 856"/>
                <a:gd name="T44" fmla="*/ 5232 w 5278"/>
                <a:gd name="T45" fmla="*/ 372 h 856"/>
                <a:gd name="T46" fmla="*/ 5189 w 5278"/>
                <a:gd name="T47" fmla="*/ 348 h 856"/>
                <a:gd name="T48" fmla="*/ 5111 w 5278"/>
                <a:gd name="T49" fmla="*/ 317 h 856"/>
                <a:gd name="T50" fmla="*/ 5008 w 5278"/>
                <a:gd name="T51" fmla="*/ 286 h 856"/>
                <a:gd name="T52" fmla="*/ 4884 w 5278"/>
                <a:gd name="T53" fmla="*/ 256 h 856"/>
                <a:gd name="T54" fmla="*/ 4737 w 5278"/>
                <a:gd name="T55" fmla="*/ 227 h 856"/>
                <a:gd name="T56" fmla="*/ 4569 w 5278"/>
                <a:gd name="T57" fmla="*/ 200 h 856"/>
                <a:gd name="T58" fmla="*/ 4379 w 5278"/>
                <a:gd name="T59" fmla="*/ 173 h 856"/>
                <a:gd name="T60" fmla="*/ 4168 w 5278"/>
                <a:gd name="T61" fmla="*/ 148 h 856"/>
                <a:gd name="T62" fmla="*/ 3938 w 5278"/>
                <a:gd name="T63" fmla="*/ 124 h 856"/>
                <a:gd name="T64" fmla="*/ 3690 w 5278"/>
                <a:gd name="T65" fmla="*/ 102 h 856"/>
                <a:gd name="T66" fmla="*/ 3422 w 5278"/>
                <a:gd name="T67" fmla="*/ 81 h 856"/>
                <a:gd name="T68" fmla="*/ 3136 w 5278"/>
                <a:gd name="T69" fmla="*/ 63 h 856"/>
                <a:gd name="T70" fmla="*/ 2832 w 5278"/>
                <a:gd name="T71" fmla="*/ 46 h 856"/>
                <a:gd name="T72" fmla="*/ 2512 w 5278"/>
                <a:gd name="T73" fmla="*/ 32 h 856"/>
                <a:gd name="T74" fmla="*/ 2346 w 5278"/>
                <a:gd name="T75" fmla="*/ 26 h 856"/>
                <a:gd name="T76" fmla="*/ 1759 w 5278"/>
                <a:gd name="T77" fmla="*/ 9 h 856"/>
                <a:gd name="T78" fmla="*/ 1167 w 5278"/>
                <a:gd name="T79" fmla="*/ 1 h 856"/>
                <a:gd name="T80" fmla="*/ 578 w 5278"/>
                <a:gd name="T81" fmla="*/ 0 h 856"/>
                <a:gd name="T82" fmla="*/ 0 w 5278"/>
                <a:gd name="T83" fmla="*/ 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78" h="856">
                  <a:moveTo>
                    <a:pt x="1542" y="856"/>
                  </a:moveTo>
                  <a:lnTo>
                    <a:pt x="1542" y="856"/>
                  </a:lnTo>
                  <a:lnTo>
                    <a:pt x="1827" y="850"/>
                  </a:lnTo>
                  <a:lnTo>
                    <a:pt x="2105" y="843"/>
                  </a:lnTo>
                  <a:lnTo>
                    <a:pt x="2378" y="833"/>
                  </a:lnTo>
                  <a:lnTo>
                    <a:pt x="2643" y="823"/>
                  </a:lnTo>
                  <a:lnTo>
                    <a:pt x="2901" y="811"/>
                  </a:lnTo>
                  <a:lnTo>
                    <a:pt x="3151" y="796"/>
                  </a:lnTo>
                  <a:lnTo>
                    <a:pt x="3392" y="781"/>
                  </a:lnTo>
                  <a:lnTo>
                    <a:pt x="3622" y="764"/>
                  </a:lnTo>
                  <a:lnTo>
                    <a:pt x="3841" y="745"/>
                  </a:lnTo>
                  <a:lnTo>
                    <a:pt x="4049" y="724"/>
                  </a:lnTo>
                  <a:lnTo>
                    <a:pt x="4243" y="703"/>
                  </a:lnTo>
                  <a:lnTo>
                    <a:pt x="4335" y="692"/>
                  </a:lnTo>
                  <a:lnTo>
                    <a:pt x="4424" y="680"/>
                  </a:lnTo>
                  <a:lnTo>
                    <a:pt x="4509" y="669"/>
                  </a:lnTo>
                  <a:lnTo>
                    <a:pt x="4591" y="656"/>
                  </a:lnTo>
                  <a:lnTo>
                    <a:pt x="4668" y="644"/>
                  </a:lnTo>
                  <a:lnTo>
                    <a:pt x="4742" y="631"/>
                  </a:lnTo>
                  <a:lnTo>
                    <a:pt x="4810" y="618"/>
                  </a:lnTo>
                  <a:lnTo>
                    <a:pt x="4875" y="605"/>
                  </a:lnTo>
                  <a:lnTo>
                    <a:pt x="4937" y="591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5058" y="559"/>
                  </a:lnTo>
                  <a:lnTo>
                    <a:pt x="5116" y="540"/>
                  </a:lnTo>
                  <a:lnTo>
                    <a:pt x="5140" y="532"/>
                  </a:lnTo>
                  <a:lnTo>
                    <a:pt x="5163" y="522"/>
                  </a:lnTo>
                  <a:lnTo>
                    <a:pt x="5184" y="512"/>
                  </a:lnTo>
                  <a:lnTo>
                    <a:pt x="5202" y="503"/>
                  </a:lnTo>
                  <a:lnTo>
                    <a:pt x="5219" y="494"/>
                  </a:lnTo>
                  <a:lnTo>
                    <a:pt x="5234" y="485"/>
                  </a:lnTo>
                  <a:lnTo>
                    <a:pt x="5246" y="475"/>
                  </a:lnTo>
                  <a:lnTo>
                    <a:pt x="5257" y="467"/>
                  </a:lnTo>
                  <a:lnTo>
                    <a:pt x="5264" y="457"/>
                  </a:lnTo>
                  <a:lnTo>
                    <a:pt x="5272" y="448"/>
                  </a:lnTo>
                  <a:lnTo>
                    <a:pt x="5275" y="439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6" y="421"/>
                  </a:lnTo>
                  <a:lnTo>
                    <a:pt x="5272" y="413"/>
                  </a:lnTo>
                  <a:lnTo>
                    <a:pt x="5267" y="405"/>
                  </a:lnTo>
                  <a:lnTo>
                    <a:pt x="5261" y="397"/>
                  </a:lnTo>
                  <a:lnTo>
                    <a:pt x="5252" y="389"/>
                  </a:lnTo>
                  <a:lnTo>
                    <a:pt x="5243" y="381"/>
                  </a:lnTo>
                  <a:lnTo>
                    <a:pt x="5232" y="372"/>
                  </a:lnTo>
                  <a:lnTo>
                    <a:pt x="5219" y="364"/>
                  </a:lnTo>
                  <a:lnTo>
                    <a:pt x="5189" y="348"/>
                  </a:lnTo>
                  <a:lnTo>
                    <a:pt x="5152" y="333"/>
                  </a:lnTo>
                  <a:lnTo>
                    <a:pt x="5111" y="317"/>
                  </a:lnTo>
                  <a:lnTo>
                    <a:pt x="5063" y="302"/>
                  </a:lnTo>
                  <a:lnTo>
                    <a:pt x="5008" y="286"/>
                  </a:lnTo>
                  <a:lnTo>
                    <a:pt x="4949" y="272"/>
                  </a:lnTo>
                  <a:lnTo>
                    <a:pt x="4884" y="256"/>
                  </a:lnTo>
                  <a:lnTo>
                    <a:pt x="4813" y="242"/>
                  </a:lnTo>
                  <a:lnTo>
                    <a:pt x="4737" y="227"/>
                  </a:lnTo>
                  <a:lnTo>
                    <a:pt x="4656" y="213"/>
                  </a:lnTo>
                  <a:lnTo>
                    <a:pt x="4569" y="200"/>
                  </a:lnTo>
                  <a:lnTo>
                    <a:pt x="4477" y="187"/>
                  </a:lnTo>
                  <a:lnTo>
                    <a:pt x="4379" y="173"/>
                  </a:lnTo>
                  <a:lnTo>
                    <a:pt x="4276" y="160"/>
                  </a:lnTo>
                  <a:lnTo>
                    <a:pt x="4168" y="148"/>
                  </a:lnTo>
                  <a:lnTo>
                    <a:pt x="4056" y="135"/>
                  </a:lnTo>
                  <a:lnTo>
                    <a:pt x="3938" y="124"/>
                  </a:lnTo>
                  <a:lnTo>
                    <a:pt x="3817" y="112"/>
                  </a:lnTo>
                  <a:lnTo>
                    <a:pt x="3690" y="102"/>
                  </a:lnTo>
                  <a:lnTo>
                    <a:pt x="3558" y="92"/>
                  </a:lnTo>
                  <a:lnTo>
                    <a:pt x="3422" y="81"/>
                  </a:lnTo>
                  <a:lnTo>
                    <a:pt x="3281" y="72"/>
                  </a:lnTo>
                  <a:lnTo>
                    <a:pt x="3136" y="63"/>
                  </a:lnTo>
                  <a:lnTo>
                    <a:pt x="2986" y="55"/>
                  </a:lnTo>
                  <a:lnTo>
                    <a:pt x="2832" y="46"/>
                  </a:lnTo>
                  <a:lnTo>
                    <a:pt x="2674" y="39"/>
                  </a:lnTo>
                  <a:lnTo>
                    <a:pt x="2512" y="32"/>
                  </a:lnTo>
                  <a:lnTo>
                    <a:pt x="2346" y="26"/>
                  </a:lnTo>
                  <a:lnTo>
                    <a:pt x="2346" y="26"/>
                  </a:lnTo>
                  <a:lnTo>
                    <a:pt x="2052" y="17"/>
                  </a:lnTo>
                  <a:lnTo>
                    <a:pt x="1759" y="9"/>
                  </a:lnTo>
                  <a:lnTo>
                    <a:pt x="1463" y="5"/>
                  </a:lnTo>
                  <a:lnTo>
                    <a:pt x="1167" y="1"/>
                  </a:lnTo>
                  <a:lnTo>
                    <a:pt x="872" y="0"/>
                  </a:lnTo>
                  <a:lnTo>
                    <a:pt x="578" y="0"/>
                  </a:lnTo>
                  <a:lnTo>
                    <a:pt x="287" y="2"/>
                  </a:lnTo>
                  <a:lnTo>
                    <a:pt x="0" y="6"/>
                  </a:lnTo>
                  <a:lnTo>
                    <a:pt x="1542" y="856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Line 206">
              <a:extLst>
                <a:ext uri="{FF2B5EF4-FFF2-40B4-BE49-F238E27FC236}">
                  <a16:creationId xmlns:a16="http://schemas.microsoft.com/office/drawing/2014/main" id="{CA3215E2-EAD4-7AD4-B11A-EAB55B807F77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cxnSp>
          <p:nvCxnSpPr>
            <p:cNvPr id="16" name="Line 207">
              <a:extLst>
                <a:ext uri="{FF2B5EF4-FFF2-40B4-BE49-F238E27FC236}">
                  <a16:creationId xmlns:a16="http://schemas.microsoft.com/office/drawing/2014/main" id="{681A1D93-DA79-183D-37FB-5A0B037E5C7E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17" name="Freeform 1525532534">
              <a:extLst>
                <a:ext uri="{FF2B5EF4-FFF2-40B4-BE49-F238E27FC236}">
                  <a16:creationId xmlns:a16="http://schemas.microsoft.com/office/drawing/2014/main" id="{FEF64762-A4E7-B3DB-E227-0D967BD19A3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6" y="838220"/>
              <a:ext cx="721334" cy="613525"/>
            </a:xfrm>
            <a:custGeom>
              <a:avLst/>
              <a:gdLst>
                <a:gd name="T0" fmla="*/ 4157 w 5278"/>
                <a:gd name="T1" fmla="*/ 3561 h 3567"/>
                <a:gd name="T2" fmla="*/ 3887 w 5278"/>
                <a:gd name="T3" fmla="*/ 3538 h 3567"/>
                <a:gd name="T4" fmla="*/ 3521 w 5278"/>
                <a:gd name="T5" fmla="*/ 3482 h 3567"/>
                <a:gd name="T6" fmla="*/ 3274 w 5278"/>
                <a:gd name="T7" fmla="*/ 3435 h 3567"/>
                <a:gd name="T8" fmla="*/ 3081 w 5278"/>
                <a:gd name="T9" fmla="*/ 3386 h 3567"/>
                <a:gd name="T10" fmla="*/ 2749 w 5278"/>
                <a:gd name="T11" fmla="*/ 3288 h 3567"/>
                <a:gd name="T12" fmla="*/ 2512 w 5278"/>
                <a:gd name="T13" fmla="*/ 3203 h 3567"/>
                <a:gd name="T14" fmla="*/ 2304 w 5278"/>
                <a:gd name="T15" fmla="*/ 3111 h 3567"/>
                <a:gd name="T16" fmla="*/ 1885 w 5278"/>
                <a:gd name="T17" fmla="*/ 2905 h 3567"/>
                <a:gd name="T18" fmla="*/ 1682 w 5278"/>
                <a:gd name="T19" fmla="*/ 2782 h 3567"/>
                <a:gd name="T20" fmla="*/ 1417 w 5278"/>
                <a:gd name="T21" fmla="*/ 2602 h 3567"/>
                <a:gd name="T22" fmla="*/ 1281 w 5278"/>
                <a:gd name="T23" fmla="*/ 2491 h 3567"/>
                <a:gd name="T24" fmla="*/ 990 w 5278"/>
                <a:gd name="T25" fmla="*/ 2228 h 3567"/>
                <a:gd name="T26" fmla="*/ 834 w 5278"/>
                <a:gd name="T27" fmla="*/ 2073 h 3567"/>
                <a:gd name="T28" fmla="*/ 686 w 5278"/>
                <a:gd name="T29" fmla="*/ 1895 h 3567"/>
                <a:gd name="T30" fmla="*/ 521 w 5278"/>
                <a:gd name="T31" fmla="*/ 1670 h 3567"/>
                <a:gd name="T32" fmla="*/ 385 w 5278"/>
                <a:gd name="T33" fmla="*/ 1450 h 3567"/>
                <a:gd name="T34" fmla="*/ 293 w 5278"/>
                <a:gd name="T35" fmla="*/ 1270 h 3567"/>
                <a:gd name="T36" fmla="*/ 206 w 5278"/>
                <a:gd name="T37" fmla="*/ 1072 h 3567"/>
                <a:gd name="T38" fmla="*/ 122 w 5278"/>
                <a:gd name="T39" fmla="*/ 835 h 3567"/>
                <a:gd name="T40" fmla="*/ 61 w 5278"/>
                <a:gd name="T41" fmla="*/ 590 h 3567"/>
                <a:gd name="T42" fmla="*/ 32 w 5278"/>
                <a:gd name="T43" fmla="*/ 445 h 3567"/>
                <a:gd name="T44" fmla="*/ 10 w 5278"/>
                <a:gd name="T45" fmla="*/ 229 h 3567"/>
                <a:gd name="T46" fmla="*/ 2 w 5278"/>
                <a:gd name="T47" fmla="*/ 0 h 3567"/>
                <a:gd name="T48" fmla="*/ 11 w 5278"/>
                <a:gd name="T49" fmla="*/ 26 h 3567"/>
                <a:gd name="T50" fmla="*/ 46 w 5278"/>
                <a:gd name="T51" fmla="*/ 58 h 3567"/>
                <a:gd name="T52" fmla="*/ 167 w 5278"/>
                <a:gd name="T53" fmla="*/ 113 h 3567"/>
                <a:gd name="T54" fmla="*/ 392 w 5278"/>
                <a:gd name="T55" fmla="*/ 174 h 3567"/>
                <a:gd name="T56" fmla="*/ 709 w 5278"/>
                <a:gd name="T57" fmla="*/ 232 h 3567"/>
                <a:gd name="T58" fmla="*/ 1108 w 5278"/>
                <a:gd name="T59" fmla="*/ 283 h 3567"/>
                <a:gd name="T60" fmla="*/ 1588 w 5278"/>
                <a:gd name="T61" fmla="*/ 329 h 3567"/>
                <a:gd name="T62" fmla="*/ 2142 w 5278"/>
                <a:gd name="T63" fmla="*/ 368 h 3567"/>
                <a:gd name="T64" fmla="*/ 2767 w 5278"/>
                <a:gd name="T65" fmla="*/ 398 h 3567"/>
                <a:gd name="T66" fmla="*/ 3346 w 5278"/>
                <a:gd name="T67" fmla="*/ 417 h 3567"/>
                <a:gd name="T68" fmla="*/ 3954 w 5278"/>
                <a:gd name="T69" fmla="*/ 428 h 3567"/>
                <a:gd name="T70" fmla="*/ 4717 w 5278"/>
                <a:gd name="T71" fmla="*/ 432 h 3567"/>
                <a:gd name="T72" fmla="*/ 5278 w 5278"/>
                <a:gd name="T73" fmla="*/ 424 h 3567"/>
                <a:gd name="T74" fmla="*/ 5263 w 5278"/>
                <a:gd name="T75" fmla="*/ 1021 h 3567"/>
                <a:gd name="T76" fmla="*/ 5227 w 5278"/>
                <a:gd name="T77" fmla="*/ 1576 h 3567"/>
                <a:gd name="T78" fmla="*/ 5171 w 5278"/>
                <a:gd name="T79" fmla="*/ 2083 h 3567"/>
                <a:gd name="T80" fmla="*/ 5100 w 5278"/>
                <a:gd name="T81" fmla="*/ 2531 h 3567"/>
                <a:gd name="T82" fmla="*/ 5012 w 5278"/>
                <a:gd name="T83" fmla="*/ 2911 h 3567"/>
                <a:gd name="T84" fmla="*/ 4911 w 5278"/>
                <a:gd name="T85" fmla="*/ 3212 h 3567"/>
                <a:gd name="T86" fmla="*/ 4812 w 5278"/>
                <a:gd name="T87" fmla="*/ 3405 h 3567"/>
                <a:gd name="T88" fmla="*/ 4753 w 5278"/>
                <a:gd name="T89" fmla="*/ 3483 h 3567"/>
                <a:gd name="T90" fmla="*/ 4691 w 5278"/>
                <a:gd name="T91" fmla="*/ 3537 h 3567"/>
                <a:gd name="T92" fmla="*/ 4632 w 5278"/>
                <a:gd name="T93" fmla="*/ 3554 h 3567"/>
                <a:gd name="T94" fmla="*/ 4399 w 5278"/>
                <a:gd name="T95" fmla="*/ 3567 h 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78" h="3567">
                  <a:moveTo>
                    <a:pt x="4302" y="3566"/>
                  </a:moveTo>
                  <a:lnTo>
                    <a:pt x="4302" y="3566"/>
                  </a:lnTo>
                  <a:lnTo>
                    <a:pt x="4228" y="3564"/>
                  </a:lnTo>
                  <a:lnTo>
                    <a:pt x="4157" y="3561"/>
                  </a:lnTo>
                  <a:lnTo>
                    <a:pt x="4086" y="3556"/>
                  </a:lnTo>
                  <a:lnTo>
                    <a:pt x="4018" y="3551"/>
                  </a:lnTo>
                  <a:lnTo>
                    <a:pt x="3951" y="3544"/>
                  </a:lnTo>
                  <a:lnTo>
                    <a:pt x="3887" y="3538"/>
                  </a:lnTo>
                  <a:lnTo>
                    <a:pt x="3771" y="3523"/>
                  </a:lnTo>
                  <a:lnTo>
                    <a:pt x="3672" y="3508"/>
                  </a:lnTo>
                  <a:lnTo>
                    <a:pt x="3595" y="3495"/>
                  </a:lnTo>
                  <a:lnTo>
                    <a:pt x="3521" y="3482"/>
                  </a:lnTo>
                  <a:lnTo>
                    <a:pt x="3521" y="3482"/>
                  </a:lnTo>
                  <a:lnTo>
                    <a:pt x="3448" y="3469"/>
                  </a:lnTo>
                  <a:lnTo>
                    <a:pt x="3364" y="3453"/>
                  </a:lnTo>
                  <a:lnTo>
                    <a:pt x="3274" y="3435"/>
                  </a:lnTo>
                  <a:lnTo>
                    <a:pt x="3231" y="3424"/>
                  </a:lnTo>
                  <a:lnTo>
                    <a:pt x="3187" y="3414"/>
                  </a:lnTo>
                  <a:lnTo>
                    <a:pt x="3187" y="3414"/>
                  </a:lnTo>
                  <a:lnTo>
                    <a:pt x="3081" y="3386"/>
                  </a:lnTo>
                  <a:lnTo>
                    <a:pt x="2966" y="3355"/>
                  </a:lnTo>
                  <a:lnTo>
                    <a:pt x="2854" y="3321"/>
                  </a:lnTo>
                  <a:lnTo>
                    <a:pt x="2799" y="3305"/>
                  </a:lnTo>
                  <a:lnTo>
                    <a:pt x="2749" y="3288"/>
                  </a:lnTo>
                  <a:lnTo>
                    <a:pt x="2749" y="3288"/>
                  </a:lnTo>
                  <a:lnTo>
                    <a:pt x="2673" y="3261"/>
                  </a:lnTo>
                  <a:lnTo>
                    <a:pt x="2593" y="3233"/>
                  </a:lnTo>
                  <a:lnTo>
                    <a:pt x="2512" y="3203"/>
                  </a:lnTo>
                  <a:lnTo>
                    <a:pt x="2474" y="3187"/>
                  </a:lnTo>
                  <a:lnTo>
                    <a:pt x="2439" y="3173"/>
                  </a:lnTo>
                  <a:lnTo>
                    <a:pt x="2439" y="3173"/>
                  </a:lnTo>
                  <a:lnTo>
                    <a:pt x="2304" y="3111"/>
                  </a:lnTo>
                  <a:lnTo>
                    <a:pt x="2159" y="3042"/>
                  </a:lnTo>
                  <a:lnTo>
                    <a:pt x="2017" y="2972"/>
                  </a:lnTo>
                  <a:lnTo>
                    <a:pt x="1948" y="2938"/>
                  </a:lnTo>
                  <a:lnTo>
                    <a:pt x="1885" y="2905"/>
                  </a:lnTo>
                  <a:lnTo>
                    <a:pt x="1885" y="2905"/>
                  </a:lnTo>
                  <a:lnTo>
                    <a:pt x="1823" y="2869"/>
                  </a:lnTo>
                  <a:lnTo>
                    <a:pt x="1761" y="2830"/>
                  </a:lnTo>
                  <a:lnTo>
                    <a:pt x="1682" y="2782"/>
                  </a:lnTo>
                  <a:lnTo>
                    <a:pt x="1596" y="2726"/>
                  </a:lnTo>
                  <a:lnTo>
                    <a:pt x="1506" y="2665"/>
                  </a:lnTo>
                  <a:lnTo>
                    <a:pt x="1461" y="2634"/>
                  </a:lnTo>
                  <a:lnTo>
                    <a:pt x="1417" y="2602"/>
                  </a:lnTo>
                  <a:lnTo>
                    <a:pt x="1375" y="2569"/>
                  </a:lnTo>
                  <a:lnTo>
                    <a:pt x="1335" y="2537"/>
                  </a:lnTo>
                  <a:lnTo>
                    <a:pt x="1335" y="2537"/>
                  </a:lnTo>
                  <a:lnTo>
                    <a:pt x="1281" y="2491"/>
                  </a:lnTo>
                  <a:lnTo>
                    <a:pt x="1223" y="2441"/>
                  </a:lnTo>
                  <a:lnTo>
                    <a:pt x="1164" y="2390"/>
                  </a:lnTo>
                  <a:lnTo>
                    <a:pt x="1105" y="2336"/>
                  </a:lnTo>
                  <a:lnTo>
                    <a:pt x="990" y="2228"/>
                  </a:lnTo>
                  <a:lnTo>
                    <a:pt x="886" y="2127"/>
                  </a:lnTo>
                  <a:lnTo>
                    <a:pt x="886" y="2127"/>
                  </a:lnTo>
                  <a:lnTo>
                    <a:pt x="860" y="2101"/>
                  </a:lnTo>
                  <a:lnTo>
                    <a:pt x="834" y="2073"/>
                  </a:lnTo>
                  <a:lnTo>
                    <a:pt x="783" y="2012"/>
                  </a:lnTo>
                  <a:lnTo>
                    <a:pt x="733" y="1951"/>
                  </a:lnTo>
                  <a:lnTo>
                    <a:pt x="686" y="1895"/>
                  </a:lnTo>
                  <a:lnTo>
                    <a:pt x="686" y="1895"/>
                  </a:lnTo>
                  <a:lnTo>
                    <a:pt x="653" y="1853"/>
                  </a:lnTo>
                  <a:lnTo>
                    <a:pt x="616" y="1805"/>
                  </a:lnTo>
                  <a:lnTo>
                    <a:pt x="573" y="1743"/>
                  </a:lnTo>
                  <a:lnTo>
                    <a:pt x="521" y="1670"/>
                  </a:lnTo>
                  <a:lnTo>
                    <a:pt x="467" y="1586"/>
                  </a:lnTo>
                  <a:lnTo>
                    <a:pt x="439" y="1542"/>
                  </a:lnTo>
                  <a:lnTo>
                    <a:pt x="412" y="1496"/>
                  </a:lnTo>
                  <a:lnTo>
                    <a:pt x="385" y="1450"/>
                  </a:lnTo>
                  <a:lnTo>
                    <a:pt x="359" y="1402"/>
                  </a:lnTo>
                  <a:lnTo>
                    <a:pt x="359" y="1402"/>
                  </a:lnTo>
                  <a:lnTo>
                    <a:pt x="327" y="1339"/>
                  </a:lnTo>
                  <a:lnTo>
                    <a:pt x="293" y="1270"/>
                  </a:lnTo>
                  <a:lnTo>
                    <a:pt x="261" y="1202"/>
                  </a:lnTo>
                  <a:lnTo>
                    <a:pt x="232" y="1137"/>
                  </a:lnTo>
                  <a:lnTo>
                    <a:pt x="232" y="1137"/>
                  </a:lnTo>
                  <a:lnTo>
                    <a:pt x="206" y="1072"/>
                  </a:lnTo>
                  <a:lnTo>
                    <a:pt x="181" y="1003"/>
                  </a:lnTo>
                  <a:lnTo>
                    <a:pt x="134" y="867"/>
                  </a:lnTo>
                  <a:lnTo>
                    <a:pt x="134" y="867"/>
                  </a:lnTo>
                  <a:lnTo>
                    <a:pt x="122" y="835"/>
                  </a:lnTo>
                  <a:lnTo>
                    <a:pt x="112" y="802"/>
                  </a:lnTo>
                  <a:lnTo>
                    <a:pt x="93" y="729"/>
                  </a:lnTo>
                  <a:lnTo>
                    <a:pt x="76" y="657"/>
                  </a:lnTo>
                  <a:lnTo>
                    <a:pt x="61" y="590"/>
                  </a:lnTo>
                  <a:lnTo>
                    <a:pt x="61" y="590"/>
                  </a:lnTo>
                  <a:lnTo>
                    <a:pt x="52" y="556"/>
                  </a:lnTo>
                  <a:lnTo>
                    <a:pt x="46" y="520"/>
                  </a:lnTo>
                  <a:lnTo>
                    <a:pt x="32" y="445"/>
                  </a:lnTo>
                  <a:lnTo>
                    <a:pt x="23" y="369"/>
                  </a:lnTo>
                  <a:lnTo>
                    <a:pt x="16" y="299"/>
                  </a:lnTo>
                  <a:lnTo>
                    <a:pt x="16" y="299"/>
                  </a:lnTo>
                  <a:lnTo>
                    <a:pt x="10" y="229"/>
                  </a:lnTo>
                  <a:lnTo>
                    <a:pt x="6" y="15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9"/>
                  </a:lnTo>
                  <a:lnTo>
                    <a:pt x="6" y="17"/>
                  </a:lnTo>
                  <a:lnTo>
                    <a:pt x="11" y="26"/>
                  </a:lnTo>
                  <a:lnTo>
                    <a:pt x="17" y="34"/>
                  </a:lnTo>
                  <a:lnTo>
                    <a:pt x="26" y="41"/>
                  </a:lnTo>
                  <a:lnTo>
                    <a:pt x="35" y="49"/>
                  </a:lnTo>
                  <a:lnTo>
                    <a:pt x="46" y="58"/>
                  </a:lnTo>
                  <a:lnTo>
                    <a:pt x="59" y="66"/>
                  </a:lnTo>
                  <a:lnTo>
                    <a:pt x="90" y="82"/>
                  </a:lnTo>
                  <a:lnTo>
                    <a:pt x="125" y="97"/>
                  </a:lnTo>
                  <a:lnTo>
                    <a:pt x="167" y="113"/>
                  </a:lnTo>
                  <a:lnTo>
                    <a:pt x="215" y="129"/>
                  </a:lnTo>
                  <a:lnTo>
                    <a:pt x="268" y="144"/>
                  </a:lnTo>
                  <a:lnTo>
                    <a:pt x="327" y="160"/>
                  </a:lnTo>
                  <a:lnTo>
                    <a:pt x="392" y="174"/>
                  </a:lnTo>
                  <a:lnTo>
                    <a:pt x="464" y="188"/>
                  </a:lnTo>
                  <a:lnTo>
                    <a:pt x="539" y="203"/>
                  </a:lnTo>
                  <a:lnTo>
                    <a:pt x="621" y="217"/>
                  </a:lnTo>
                  <a:lnTo>
                    <a:pt x="709" y="232"/>
                  </a:lnTo>
                  <a:lnTo>
                    <a:pt x="800" y="245"/>
                  </a:lnTo>
                  <a:lnTo>
                    <a:pt x="898" y="258"/>
                  </a:lnTo>
                  <a:lnTo>
                    <a:pt x="1001" y="270"/>
                  </a:lnTo>
                  <a:lnTo>
                    <a:pt x="1108" y="283"/>
                  </a:lnTo>
                  <a:lnTo>
                    <a:pt x="1220" y="295"/>
                  </a:lnTo>
                  <a:lnTo>
                    <a:pt x="1338" y="307"/>
                  </a:lnTo>
                  <a:lnTo>
                    <a:pt x="1461" y="318"/>
                  </a:lnTo>
                  <a:lnTo>
                    <a:pt x="1588" y="329"/>
                  </a:lnTo>
                  <a:lnTo>
                    <a:pt x="1720" y="339"/>
                  </a:lnTo>
                  <a:lnTo>
                    <a:pt x="1856" y="349"/>
                  </a:lnTo>
                  <a:lnTo>
                    <a:pt x="1997" y="358"/>
                  </a:lnTo>
                  <a:lnTo>
                    <a:pt x="2142" y="368"/>
                  </a:lnTo>
                  <a:lnTo>
                    <a:pt x="2292" y="376"/>
                  </a:lnTo>
                  <a:lnTo>
                    <a:pt x="2446" y="384"/>
                  </a:lnTo>
                  <a:lnTo>
                    <a:pt x="2604" y="392"/>
                  </a:lnTo>
                  <a:lnTo>
                    <a:pt x="2767" y="398"/>
                  </a:lnTo>
                  <a:lnTo>
                    <a:pt x="2934" y="405"/>
                  </a:lnTo>
                  <a:lnTo>
                    <a:pt x="2934" y="405"/>
                  </a:lnTo>
                  <a:lnTo>
                    <a:pt x="3140" y="411"/>
                  </a:lnTo>
                  <a:lnTo>
                    <a:pt x="3346" y="417"/>
                  </a:lnTo>
                  <a:lnTo>
                    <a:pt x="3554" y="422"/>
                  </a:lnTo>
                  <a:lnTo>
                    <a:pt x="3762" y="426"/>
                  </a:lnTo>
                  <a:lnTo>
                    <a:pt x="3762" y="426"/>
                  </a:lnTo>
                  <a:lnTo>
                    <a:pt x="3954" y="428"/>
                  </a:lnTo>
                  <a:lnTo>
                    <a:pt x="4145" y="430"/>
                  </a:lnTo>
                  <a:lnTo>
                    <a:pt x="4337" y="432"/>
                  </a:lnTo>
                  <a:lnTo>
                    <a:pt x="4526" y="432"/>
                  </a:lnTo>
                  <a:lnTo>
                    <a:pt x="4717" y="432"/>
                  </a:lnTo>
                  <a:lnTo>
                    <a:pt x="4905" y="429"/>
                  </a:lnTo>
                  <a:lnTo>
                    <a:pt x="5092" y="428"/>
                  </a:lnTo>
                  <a:lnTo>
                    <a:pt x="5278" y="424"/>
                  </a:lnTo>
                  <a:lnTo>
                    <a:pt x="5278" y="424"/>
                  </a:lnTo>
                  <a:lnTo>
                    <a:pt x="5277" y="576"/>
                  </a:lnTo>
                  <a:lnTo>
                    <a:pt x="5274" y="727"/>
                  </a:lnTo>
                  <a:lnTo>
                    <a:pt x="5269" y="875"/>
                  </a:lnTo>
                  <a:lnTo>
                    <a:pt x="5263" y="1021"/>
                  </a:lnTo>
                  <a:lnTo>
                    <a:pt x="5256" y="1163"/>
                  </a:lnTo>
                  <a:lnTo>
                    <a:pt x="5248" y="1305"/>
                  </a:lnTo>
                  <a:lnTo>
                    <a:pt x="5238" y="1442"/>
                  </a:lnTo>
                  <a:lnTo>
                    <a:pt x="5227" y="1576"/>
                  </a:lnTo>
                  <a:lnTo>
                    <a:pt x="5215" y="1708"/>
                  </a:lnTo>
                  <a:lnTo>
                    <a:pt x="5201" y="1836"/>
                  </a:lnTo>
                  <a:lnTo>
                    <a:pt x="5188" y="1962"/>
                  </a:lnTo>
                  <a:lnTo>
                    <a:pt x="5171" y="2083"/>
                  </a:lnTo>
                  <a:lnTo>
                    <a:pt x="5156" y="2202"/>
                  </a:lnTo>
                  <a:lnTo>
                    <a:pt x="5138" y="2315"/>
                  </a:lnTo>
                  <a:lnTo>
                    <a:pt x="5120" y="2426"/>
                  </a:lnTo>
                  <a:lnTo>
                    <a:pt x="5100" y="2531"/>
                  </a:lnTo>
                  <a:lnTo>
                    <a:pt x="5079" y="2633"/>
                  </a:lnTo>
                  <a:lnTo>
                    <a:pt x="5057" y="2730"/>
                  </a:lnTo>
                  <a:lnTo>
                    <a:pt x="5035" y="2823"/>
                  </a:lnTo>
                  <a:lnTo>
                    <a:pt x="5012" y="2911"/>
                  </a:lnTo>
                  <a:lnTo>
                    <a:pt x="4988" y="2994"/>
                  </a:lnTo>
                  <a:lnTo>
                    <a:pt x="4962" y="3072"/>
                  </a:lnTo>
                  <a:lnTo>
                    <a:pt x="4938" y="3145"/>
                  </a:lnTo>
                  <a:lnTo>
                    <a:pt x="4911" y="3212"/>
                  </a:lnTo>
                  <a:lnTo>
                    <a:pt x="4883" y="3275"/>
                  </a:lnTo>
                  <a:lnTo>
                    <a:pt x="4856" y="3331"/>
                  </a:lnTo>
                  <a:lnTo>
                    <a:pt x="4827" y="3382"/>
                  </a:lnTo>
                  <a:lnTo>
                    <a:pt x="4812" y="3405"/>
                  </a:lnTo>
                  <a:lnTo>
                    <a:pt x="4799" y="3428"/>
                  </a:lnTo>
                  <a:lnTo>
                    <a:pt x="4783" y="3447"/>
                  </a:lnTo>
                  <a:lnTo>
                    <a:pt x="4768" y="3466"/>
                  </a:lnTo>
                  <a:lnTo>
                    <a:pt x="4753" y="3483"/>
                  </a:lnTo>
                  <a:lnTo>
                    <a:pt x="4738" y="3499"/>
                  </a:lnTo>
                  <a:lnTo>
                    <a:pt x="4723" y="3513"/>
                  </a:lnTo>
                  <a:lnTo>
                    <a:pt x="4708" y="3525"/>
                  </a:lnTo>
                  <a:lnTo>
                    <a:pt x="4691" y="3537"/>
                  </a:lnTo>
                  <a:lnTo>
                    <a:pt x="4676" y="3545"/>
                  </a:lnTo>
                  <a:lnTo>
                    <a:pt x="4676" y="3545"/>
                  </a:lnTo>
                  <a:lnTo>
                    <a:pt x="4658" y="3549"/>
                  </a:lnTo>
                  <a:lnTo>
                    <a:pt x="4632" y="3554"/>
                  </a:lnTo>
                  <a:lnTo>
                    <a:pt x="4594" y="3557"/>
                  </a:lnTo>
                  <a:lnTo>
                    <a:pt x="4544" y="3562"/>
                  </a:lnTo>
                  <a:lnTo>
                    <a:pt x="4479" y="3564"/>
                  </a:lnTo>
                  <a:lnTo>
                    <a:pt x="4399" y="3567"/>
                  </a:lnTo>
                  <a:lnTo>
                    <a:pt x="4302" y="3566"/>
                  </a:lnTo>
                  <a:lnTo>
                    <a:pt x="4302" y="356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CBEC0">
                    <a:tint val="66000"/>
                    <a:satMod val="160000"/>
                  </a:srgbClr>
                </a:gs>
                <a:gs pos="50000">
                  <a:srgbClr val="BCBEC0">
                    <a:tint val="44500"/>
                    <a:satMod val="160000"/>
                  </a:srgbClr>
                </a:gs>
                <a:gs pos="100000">
                  <a:srgbClr val="BCBEC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1525532535">
              <a:extLst>
                <a:ext uri="{FF2B5EF4-FFF2-40B4-BE49-F238E27FC236}">
                  <a16:creationId xmlns:a16="http://schemas.microsoft.com/office/drawing/2014/main" id="{80960C3B-0230-BB49-40AE-F4EE24F9363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7" y="764928"/>
              <a:ext cx="721060" cy="148306"/>
            </a:xfrm>
            <a:custGeom>
              <a:avLst/>
              <a:gdLst>
                <a:gd name="T0" fmla="*/ 283 w 5276"/>
                <a:gd name="T1" fmla="*/ 280 h 861"/>
                <a:gd name="T2" fmla="*/ 401 w 5276"/>
                <a:gd name="T3" fmla="*/ 253 h 861"/>
                <a:gd name="T4" fmla="*/ 536 w 5276"/>
                <a:gd name="T5" fmla="*/ 225 h 861"/>
                <a:gd name="T6" fmla="*/ 686 w 5276"/>
                <a:gd name="T7" fmla="*/ 200 h 861"/>
                <a:gd name="T8" fmla="*/ 852 w 5276"/>
                <a:gd name="T9" fmla="*/ 176 h 861"/>
                <a:gd name="T10" fmla="*/ 1034 w 5276"/>
                <a:gd name="T11" fmla="*/ 153 h 861"/>
                <a:gd name="T12" fmla="*/ 1435 w 5276"/>
                <a:gd name="T13" fmla="*/ 111 h 861"/>
                <a:gd name="T14" fmla="*/ 1884 w 5276"/>
                <a:gd name="T15" fmla="*/ 77 h 861"/>
                <a:gd name="T16" fmla="*/ 2375 w 5276"/>
                <a:gd name="T17" fmla="*/ 47 h 861"/>
                <a:gd name="T18" fmla="*/ 2899 w 5276"/>
                <a:gd name="T19" fmla="*/ 23 h 861"/>
                <a:gd name="T20" fmla="*/ 3451 w 5276"/>
                <a:gd name="T21" fmla="*/ 6 h 861"/>
                <a:gd name="T22" fmla="*/ 5276 w 5276"/>
                <a:gd name="T23" fmla="*/ 850 h 861"/>
                <a:gd name="T24" fmla="*/ 5148 w 5276"/>
                <a:gd name="T25" fmla="*/ 855 h 861"/>
                <a:gd name="T26" fmla="*/ 4871 w 5276"/>
                <a:gd name="T27" fmla="*/ 860 h 861"/>
                <a:gd name="T28" fmla="*/ 4571 w 5276"/>
                <a:gd name="T29" fmla="*/ 861 h 861"/>
                <a:gd name="T30" fmla="*/ 4102 w 5276"/>
                <a:gd name="T31" fmla="*/ 858 h 861"/>
                <a:gd name="T32" fmla="*/ 3481 w 5276"/>
                <a:gd name="T33" fmla="*/ 846 h 861"/>
                <a:gd name="T34" fmla="*/ 2932 w 5276"/>
                <a:gd name="T35" fmla="*/ 831 h 861"/>
                <a:gd name="T36" fmla="*/ 2764 w 5276"/>
                <a:gd name="T37" fmla="*/ 825 h 861"/>
                <a:gd name="T38" fmla="*/ 2444 w 5276"/>
                <a:gd name="T39" fmla="*/ 812 h 861"/>
                <a:gd name="T40" fmla="*/ 2140 w 5276"/>
                <a:gd name="T41" fmla="*/ 796 h 861"/>
                <a:gd name="T42" fmla="*/ 1854 w 5276"/>
                <a:gd name="T43" fmla="*/ 778 h 861"/>
                <a:gd name="T44" fmla="*/ 1585 w 5276"/>
                <a:gd name="T45" fmla="*/ 759 h 861"/>
                <a:gd name="T46" fmla="*/ 1336 w 5276"/>
                <a:gd name="T47" fmla="*/ 737 h 861"/>
                <a:gd name="T48" fmla="*/ 1106 w 5276"/>
                <a:gd name="T49" fmla="*/ 713 h 861"/>
                <a:gd name="T50" fmla="*/ 896 w 5276"/>
                <a:gd name="T51" fmla="*/ 687 h 861"/>
                <a:gd name="T52" fmla="*/ 705 w 5276"/>
                <a:gd name="T53" fmla="*/ 660 h 861"/>
                <a:gd name="T54" fmla="*/ 537 w 5276"/>
                <a:gd name="T55" fmla="*/ 632 h 861"/>
                <a:gd name="T56" fmla="*/ 390 w 5276"/>
                <a:gd name="T57" fmla="*/ 602 h 861"/>
                <a:gd name="T58" fmla="*/ 266 w 5276"/>
                <a:gd name="T59" fmla="*/ 571 h 861"/>
                <a:gd name="T60" fmla="*/ 165 w 5276"/>
                <a:gd name="T61" fmla="*/ 540 h 861"/>
                <a:gd name="T62" fmla="*/ 88 w 5276"/>
                <a:gd name="T63" fmla="*/ 508 h 861"/>
                <a:gd name="T64" fmla="*/ 44 w 5276"/>
                <a:gd name="T65" fmla="*/ 484 h 861"/>
                <a:gd name="T66" fmla="*/ 24 w 5276"/>
                <a:gd name="T67" fmla="*/ 467 h 861"/>
                <a:gd name="T68" fmla="*/ 9 w 5276"/>
                <a:gd name="T69" fmla="*/ 452 h 861"/>
                <a:gd name="T70" fmla="*/ 1 w 5276"/>
                <a:gd name="T71" fmla="*/ 435 h 861"/>
                <a:gd name="T72" fmla="*/ 0 w 5276"/>
                <a:gd name="T73" fmla="*/ 426 h 861"/>
                <a:gd name="T74" fmla="*/ 6 w 5276"/>
                <a:gd name="T75" fmla="*/ 408 h 861"/>
                <a:gd name="T76" fmla="*/ 21 w 5276"/>
                <a:gd name="T77" fmla="*/ 390 h 861"/>
                <a:gd name="T78" fmla="*/ 44 w 5276"/>
                <a:gd name="T79" fmla="*/ 371 h 861"/>
                <a:gd name="T80" fmla="*/ 74 w 5276"/>
                <a:gd name="T81" fmla="*/ 353 h 861"/>
                <a:gd name="T82" fmla="*/ 113 w 5276"/>
                <a:gd name="T83" fmla="*/ 334 h 861"/>
                <a:gd name="T84" fmla="*/ 162 w 5276"/>
                <a:gd name="T85" fmla="*/ 316 h 861"/>
                <a:gd name="T86" fmla="*/ 283 w 5276"/>
                <a:gd name="T87" fmla="*/ 28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76" h="861">
                  <a:moveTo>
                    <a:pt x="283" y="280"/>
                  </a:moveTo>
                  <a:lnTo>
                    <a:pt x="283" y="280"/>
                  </a:lnTo>
                  <a:lnTo>
                    <a:pt x="339" y="266"/>
                  </a:lnTo>
                  <a:lnTo>
                    <a:pt x="401" y="253"/>
                  </a:lnTo>
                  <a:lnTo>
                    <a:pt x="466" y="238"/>
                  </a:lnTo>
                  <a:lnTo>
                    <a:pt x="536" y="225"/>
                  </a:lnTo>
                  <a:lnTo>
                    <a:pt x="608" y="213"/>
                  </a:lnTo>
                  <a:lnTo>
                    <a:pt x="686" y="200"/>
                  </a:lnTo>
                  <a:lnTo>
                    <a:pt x="767" y="188"/>
                  </a:lnTo>
                  <a:lnTo>
                    <a:pt x="852" y="176"/>
                  </a:lnTo>
                  <a:lnTo>
                    <a:pt x="941" y="164"/>
                  </a:lnTo>
                  <a:lnTo>
                    <a:pt x="1034" y="153"/>
                  </a:lnTo>
                  <a:lnTo>
                    <a:pt x="1227" y="132"/>
                  </a:lnTo>
                  <a:lnTo>
                    <a:pt x="1435" y="111"/>
                  </a:lnTo>
                  <a:lnTo>
                    <a:pt x="1654" y="93"/>
                  </a:lnTo>
                  <a:lnTo>
                    <a:pt x="1884" y="77"/>
                  </a:lnTo>
                  <a:lnTo>
                    <a:pt x="2125" y="61"/>
                  </a:lnTo>
                  <a:lnTo>
                    <a:pt x="2375" y="47"/>
                  </a:lnTo>
                  <a:lnTo>
                    <a:pt x="2634" y="34"/>
                  </a:lnTo>
                  <a:lnTo>
                    <a:pt x="2899" y="23"/>
                  </a:lnTo>
                  <a:lnTo>
                    <a:pt x="3172" y="13"/>
                  </a:lnTo>
                  <a:lnTo>
                    <a:pt x="3451" y="6"/>
                  </a:lnTo>
                  <a:lnTo>
                    <a:pt x="3734" y="0"/>
                  </a:lnTo>
                  <a:lnTo>
                    <a:pt x="5276" y="850"/>
                  </a:lnTo>
                  <a:lnTo>
                    <a:pt x="5276" y="850"/>
                  </a:lnTo>
                  <a:lnTo>
                    <a:pt x="5148" y="855"/>
                  </a:lnTo>
                  <a:lnTo>
                    <a:pt x="5013" y="859"/>
                  </a:lnTo>
                  <a:lnTo>
                    <a:pt x="4871" y="860"/>
                  </a:lnTo>
                  <a:lnTo>
                    <a:pt x="4722" y="861"/>
                  </a:lnTo>
                  <a:lnTo>
                    <a:pt x="4571" y="861"/>
                  </a:lnTo>
                  <a:lnTo>
                    <a:pt x="4417" y="861"/>
                  </a:lnTo>
                  <a:lnTo>
                    <a:pt x="4102" y="858"/>
                  </a:lnTo>
                  <a:lnTo>
                    <a:pt x="3787" y="853"/>
                  </a:lnTo>
                  <a:lnTo>
                    <a:pt x="3481" y="846"/>
                  </a:lnTo>
                  <a:lnTo>
                    <a:pt x="3194" y="838"/>
                  </a:lnTo>
                  <a:lnTo>
                    <a:pt x="2932" y="831"/>
                  </a:lnTo>
                  <a:lnTo>
                    <a:pt x="2932" y="831"/>
                  </a:lnTo>
                  <a:lnTo>
                    <a:pt x="2764" y="825"/>
                  </a:lnTo>
                  <a:lnTo>
                    <a:pt x="2602" y="819"/>
                  </a:lnTo>
                  <a:lnTo>
                    <a:pt x="2444" y="812"/>
                  </a:lnTo>
                  <a:lnTo>
                    <a:pt x="2290" y="805"/>
                  </a:lnTo>
                  <a:lnTo>
                    <a:pt x="2140" y="796"/>
                  </a:lnTo>
                  <a:lnTo>
                    <a:pt x="1995" y="788"/>
                  </a:lnTo>
                  <a:lnTo>
                    <a:pt x="1854" y="778"/>
                  </a:lnTo>
                  <a:lnTo>
                    <a:pt x="1716" y="769"/>
                  </a:lnTo>
                  <a:lnTo>
                    <a:pt x="1585" y="759"/>
                  </a:lnTo>
                  <a:lnTo>
                    <a:pt x="1458" y="749"/>
                  </a:lnTo>
                  <a:lnTo>
                    <a:pt x="1336" y="737"/>
                  </a:lnTo>
                  <a:lnTo>
                    <a:pt x="1218" y="725"/>
                  </a:lnTo>
                  <a:lnTo>
                    <a:pt x="1106" y="713"/>
                  </a:lnTo>
                  <a:lnTo>
                    <a:pt x="997" y="701"/>
                  </a:lnTo>
                  <a:lnTo>
                    <a:pt x="896" y="687"/>
                  </a:lnTo>
                  <a:lnTo>
                    <a:pt x="798" y="674"/>
                  </a:lnTo>
                  <a:lnTo>
                    <a:pt x="705" y="660"/>
                  </a:lnTo>
                  <a:lnTo>
                    <a:pt x="619" y="647"/>
                  </a:lnTo>
                  <a:lnTo>
                    <a:pt x="537" y="632"/>
                  </a:lnTo>
                  <a:lnTo>
                    <a:pt x="462" y="617"/>
                  </a:lnTo>
                  <a:lnTo>
                    <a:pt x="390" y="602"/>
                  </a:lnTo>
                  <a:lnTo>
                    <a:pt x="325" y="587"/>
                  </a:lnTo>
                  <a:lnTo>
                    <a:pt x="266" y="571"/>
                  </a:lnTo>
                  <a:lnTo>
                    <a:pt x="213" y="556"/>
                  </a:lnTo>
                  <a:lnTo>
                    <a:pt x="165" y="540"/>
                  </a:lnTo>
                  <a:lnTo>
                    <a:pt x="123" y="525"/>
                  </a:lnTo>
                  <a:lnTo>
                    <a:pt x="88" y="508"/>
                  </a:lnTo>
                  <a:lnTo>
                    <a:pt x="57" y="492"/>
                  </a:lnTo>
                  <a:lnTo>
                    <a:pt x="44" y="484"/>
                  </a:lnTo>
                  <a:lnTo>
                    <a:pt x="33" y="475"/>
                  </a:lnTo>
                  <a:lnTo>
                    <a:pt x="24" y="467"/>
                  </a:lnTo>
                  <a:lnTo>
                    <a:pt x="15" y="460"/>
                  </a:lnTo>
                  <a:lnTo>
                    <a:pt x="9" y="452"/>
                  </a:lnTo>
                  <a:lnTo>
                    <a:pt x="4" y="443"/>
                  </a:lnTo>
                  <a:lnTo>
                    <a:pt x="1" y="435"/>
                  </a:lnTo>
                  <a:lnTo>
                    <a:pt x="0" y="426"/>
                  </a:lnTo>
                  <a:lnTo>
                    <a:pt x="0" y="426"/>
                  </a:lnTo>
                  <a:lnTo>
                    <a:pt x="1" y="418"/>
                  </a:lnTo>
                  <a:lnTo>
                    <a:pt x="6" y="408"/>
                  </a:lnTo>
                  <a:lnTo>
                    <a:pt x="12" y="399"/>
                  </a:lnTo>
                  <a:lnTo>
                    <a:pt x="21" y="390"/>
                  </a:lnTo>
                  <a:lnTo>
                    <a:pt x="32" y="381"/>
                  </a:lnTo>
                  <a:lnTo>
                    <a:pt x="44" y="371"/>
                  </a:lnTo>
                  <a:lnTo>
                    <a:pt x="57" y="363"/>
                  </a:lnTo>
                  <a:lnTo>
                    <a:pt x="74" y="353"/>
                  </a:lnTo>
                  <a:lnTo>
                    <a:pt x="94" y="344"/>
                  </a:lnTo>
                  <a:lnTo>
                    <a:pt x="113" y="334"/>
                  </a:lnTo>
                  <a:lnTo>
                    <a:pt x="136" y="326"/>
                  </a:lnTo>
                  <a:lnTo>
                    <a:pt x="162" y="316"/>
                  </a:lnTo>
                  <a:lnTo>
                    <a:pt x="218" y="298"/>
                  </a:lnTo>
                  <a:lnTo>
                    <a:pt x="283" y="280"/>
                  </a:lnTo>
                  <a:lnTo>
                    <a:pt x="283" y="28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A7A9AC">
                        <a:shade val="30000"/>
                        <a:satMod val="115000"/>
                      </a:srgbClr>
                    </a:gs>
                    <a:gs pos="50000">
                      <a:srgbClr val="A7A9AC">
                        <a:shade val="67500"/>
                        <a:satMod val="115000"/>
                      </a:srgbClr>
                    </a:gs>
                    <a:gs pos="100000">
                      <a:srgbClr val="A7A9A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algn="ctr" rtl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9" name="Freeform 1525532536">
                  <a:extLst>
                    <a:ext uri="{FF2B5EF4-FFF2-40B4-BE49-F238E27FC236}">
                      <a16:creationId xmlns:a16="http://schemas.microsoft.com/office/drawing/2014/main" id="{C0FCA3F2-F988-6777-AFEA-249F7A0ACE6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-35651" y="5178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blipFill>
                  <a:blip r:embed="rId4"/>
                  <a:stretch>
                    <a:fillRect r="-211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Freeform 1525532537">
              <a:extLst>
                <a:ext uri="{FF2B5EF4-FFF2-40B4-BE49-F238E27FC236}">
                  <a16:creationId xmlns:a16="http://schemas.microsoft.com/office/drawing/2014/main" id="{9499A49A-BBAC-8C6E-3E92-F822696E6D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25532538">
              <a:extLst>
                <a:ext uri="{FF2B5EF4-FFF2-40B4-BE49-F238E27FC236}">
                  <a16:creationId xmlns:a16="http://schemas.microsoft.com/office/drawing/2014/main" id="{478704E7-B522-27A3-E841-624D020BAB2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25532539">
              <a:extLst>
                <a:ext uri="{FF2B5EF4-FFF2-40B4-BE49-F238E27FC236}">
                  <a16:creationId xmlns:a16="http://schemas.microsoft.com/office/drawing/2014/main" id="{103E92B3-FC66-F642-7647-8185EFC7758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  <a:gd name="T116" fmla="*/ 2934 w 5280"/>
                <a:gd name="T117" fmla="*/ 3985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  <a:lnTo>
                    <a:pt x="2934" y="3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E1E2D">
                    <a:shade val="30000"/>
                    <a:satMod val="115000"/>
                  </a:srgbClr>
                </a:gs>
                <a:gs pos="50000">
                  <a:srgbClr val="BE1E2D">
                    <a:shade val="67500"/>
                    <a:satMod val="115000"/>
                  </a:srgbClr>
                </a:gs>
                <a:gs pos="100000">
                  <a:srgbClr val="BE1E2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25532540">
              <a:extLst>
                <a:ext uri="{FF2B5EF4-FFF2-40B4-BE49-F238E27FC236}">
                  <a16:creationId xmlns:a16="http://schemas.microsoft.com/office/drawing/2014/main" id="{355A76BB-E2D7-2016-CA37-26F15BD0628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Text Box 11296">
            <a:extLst>
              <a:ext uri="{FF2B5EF4-FFF2-40B4-BE49-F238E27FC236}">
                <a16:creationId xmlns:a16="http://schemas.microsoft.com/office/drawing/2014/main" id="{8F04EC5A-0D13-5C34-ADDD-212970C43659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3082" y="1551230"/>
            <a:ext cx="3553301" cy="31064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A) Changeable interest rate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51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TMPLT (2)</Template>
  <TotalTime>2054</TotalTime>
  <Words>1583</Words>
  <Application>Microsoft Office PowerPoint</Application>
  <PresentationFormat>Widescreen</PresentationFormat>
  <Paragraphs>366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Cambria Math</vt:lpstr>
      <vt:lpstr>Sakkal Majalla</vt:lpstr>
      <vt:lpstr>Simplified Arabic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Amro Hussain Ali Salama</cp:lastModifiedBy>
  <cp:revision>317</cp:revision>
  <dcterms:created xsi:type="dcterms:W3CDTF">2020-03-09T08:29:54Z</dcterms:created>
  <dcterms:modified xsi:type="dcterms:W3CDTF">2023-11-19T04:52:33Z</dcterms:modified>
</cp:coreProperties>
</file>