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333" r:id="rId4"/>
    <p:sldId id="340" r:id="rId5"/>
    <p:sldId id="341" r:id="rId6"/>
    <p:sldId id="349" r:id="rId7"/>
    <p:sldId id="350" r:id="rId8"/>
    <p:sldId id="342" r:id="rId9"/>
    <p:sldId id="351" r:id="rId10"/>
    <p:sldId id="353" r:id="rId11"/>
    <p:sldId id="352" r:id="rId12"/>
    <p:sldId id="354" r:id="rId13"/>
    <p:sldId id="355" r:id="rId14"/>
    <p:sldId id="356" r:id="rId15"/>
    <p:sldId id="31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2E4A"/>
    <a:srgbClr val="FFFF66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s/simple_interest.asp" TargetMode="External"/><Relationship Id="rId7" Type="http://schemas.openxmlformats.org/officeDocument/2006/relationships/slide" Target="slide7.xml"/><Relationship Id="rId2" Type="http://schemas.openxmlformats.org/officeDocument/2006/relationships/hyperlink" Target="https://www.investopedia.com/terms/l/lender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s://www.investopedia.com/terms/c/compoundinterest.asp" TargetMode="External"/><Relationship Id="rId4" Type="http://schemas.openxmlformats.org/officeDocument/2006/relationships/hyperlink" Target="https://www.investopedia.com/terms/p/principal.a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FEC52-9DEB-4428-8327-046A2FEE6CA1}"/>
              </a:ext>
            </a:extLst>
          </p:cNvPr>
          <p:cNvSpPr/>
          <p:nvPr/>
        </p:nvSpPr>
        <p:spPr>
          <a:xfrm>
            <a:off x="533452" y="5877169"/>
            <a:ext cx="3142207" cy="461665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PT Bold Heading" panose="02010400000000000000" pitchFamily="2" charset="-78"/>
              </a:rPr>
              <a:t>Second Semester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23932" y="6541028"/>
            <a:ext cx="12192000" cy="384957"/>
            <a:chOff x="0" y="6498164"/>
            <a:chExt cx="12192000" cy="384957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6498164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943286" y="6550223"/>
              <a:ext cx="3996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BH" sz="1400" b="1" dirty="0"/>
                <a:t>المرحلة الثانوية - المستوى </a:t>
              </a:r>
              <a:r>
                <a:rPr lang="ar-SA" sz="1400" b="1" dirty="0"/>
                <a:t>الثا</a:t>
              </a:r>
              <a:r>
                <a:rPr lang="ar-BH" sz="1400" b="1" dirty="0"/>
                <a:t>لث</a:t>
              </a:r>
              <a:r>
                <a:rPr lang="ar-SA" sz="1400" b="1" dirty="0"/>
                <a:t> (توحيد ) – الثالث (فني ومهني)</a:t>
              </a:r>
              <a:endParaRPr lang="ar-BH" sz="1400" b="1" dirty="0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7703229" y="6502121"/>
              <a:ext cx="4106028" cy="381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وزارة التربية والتعليم –</a:t>
              </a:r>
              <a:r>
                <a:rPr lang="ar-SA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العام الدراسي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2023-2024م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62132F14-90F2-64FD-2925-1B5F1CF23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76684"/>
              </p:ext>
            </p:extLst>
          </p:nvPr>
        </p:nvGraphicFramePr>
        <p:xfrm>
          <a:off x="244973" y="2215341"/>
          <a:ext cx="8530046" cy="35049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0298">
                  <a:extLst>
                    <a:ext uri="{9D8B030D-6E8A-4147-A177-3AD203B41FA5}">
                      <a16:colId xmlns:a16="http://schemas.microsoft.com/office/drawing/2014/main" val="1153488245"/>
                    </a:ext>
                  </a:extLst>
                </a:gridCol>
                <a:gridCol w="6829748">
                  <a:extLst>
                    <a:ext uri="{9D8B030D-6E8A-4147-A177-3AD203B41FA5}">
                      <a16:colId xmlns:a16="http://schemas.microsoft.com/office/drawing/2014/main" val="2424581035"/>
                    </a:ext>
                  </a:extLst>
                </a:gridCol>
              </a:tblGrid>
              <a:tr h="9718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Subjects Group </a:t>
                      </a:r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85072"/>
                  </a:ext>
                </a:extLst>
              </a:tr>
              <a:tr h="741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Mathematics 2 – (Fin 316/806)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90189103"/>
                  </a:ext>
                </a:extLst>
              </a:tr>
              <a:tr h="1050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44890864"/>
                  </a:ext>
                </a:extLst>
              </a:tr>
              <a:tr h="741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Compound Interest – part 1</a:t>
                      </a: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1600062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B81452C6-11E3-011B-EBFE-6603F75E6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0888">
            <a:off x="8544435" y="2351667"/>
            <a:ext cx="3079042" cy="3857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49C5AB-5BEC-440B-A1DB-C149F618A5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62" y="369064"/>
            <a:ext cx="6897479" cy="107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1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504372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Shahd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invested BD1000 in a bank at 6% annually for 4 years . find the future value if the interest is compounded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semi-annually</a:t>
            </a:r>
            <a:r>
              <a:rPr lang="en-US" sz="18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70007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296714" y="1519338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1-3-2 : 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1380264" y="5106123"/>
            <a:ext cx="6172200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94170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3%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1.2668      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BD1266.800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253">
            <a:extLst>
              <a:ext uri="{FF2B5EF4-FFF2-40B4-BE49-F238E27FC236}">
                <a16:creationId xmlns:a16="http://schemas.microsoft.com/office/drawing/2014/main" id="{57095CEF-0DAB-9A90-C563-0C76D813318E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0" name="Line 187">
              <a:extLst>
                <a:ext uri="{FF2B5EF4-FFF2-40B4-BE49-F238E27FC236}">
                  <a16:creationId xmlns:a16="http://schemas.microsoft.com/office/drawing/2014/main" id="{559ABDED-8C91-6FFB-BC31-9B05E9909DFB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69">
              <a:extLst>
                <a:ext uri="{FF2B5EF4-FFF2-40B4-BE49-F238E27FC236}">
                  <a16:creationId xmlns:a16="http://schemas.microsoft.com/office/drawing/2014/main" id="{49E8E7A1-5ED0-C268-F974-C88DB68C8D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25532570">
              <a:extLst>
                <a:ext uri="{FF2B5EF4-FFF2-40B4-BE49-F238E27FC236}">
                  <a16:creationId xmlns:a16="http://schemas.microsoft.com/office/drawing/2014/main" id="{0A1A1748-E6CE-13AC-760B-640A4B58DC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Line 206">
              <a:extLst>
                <a:ext uri="{FF2B5EF4-FFF2-40B4-BE49-F238E27FC236}">
                  <a16:creationId xmlns:a16="http://schemas.microsoft.com/office/drawing/2014/main" id="{D3A41E88-AED4-B45D-C2C4-16D52491E310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7" name="Line 207">
              <a:extLst>
                <a:ext uri="{FF2B5EF4-FFF2-40B4-BE49-F238E27FC236}">
                  <a16:creationId xmlns:a16="http://schemas.microsoft.com/office/drawing/2014/main" id="{6DA63A95-BEF5-5C6C-454B-F8EA8D5BC835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" name="Freeform 1525532573">
              <a:extLst>
                <a:ext uri="{FF2B5EF4-FFF2-40B4-BE49-F238E27FC236}">
                  <a16:creationId xmlns:a16="http://schemas.microsoft.com/office/drawing/2014/main" id="{D93584EA-3244-D4B5-EEFB-9B169CFEF4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25532574">
              <a:extLst>
                <a:ext uri="{FF2B5EF4-FFF2-40B4-BE49-F238E27FC236}">
                  <a16:creationId xmlns:a16="http://schemas.microsoft.com/office/drawing/2014/main" id="{4997ADCF-8692-53BD-5ABC-73C4955C70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1525532576">
              <a:extLst>
                <a:ext uri="{FF2B5EF4-FFF2-40B4-BE49-F238E27FC236}">
                  <a16:creationId xmlns:a16="http://schemas.microsoft.com/office/drawing/2014/main" id="{BE18CD64-C0CC-19E6-3D93-0CD05A80A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77">
              <a:extLst>
                <a:ext uri="{FF2B5EF4-FFF2-40B4-BE49-F238E27FC236}">
                  <a16:creationId xmlns:a16="http://schemas.microsoft.com/office/drawing/2014/main" id="{EF9288DB-2D53-DD78-4C05-0C03AF81AD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25532578">
              <a:extLst>
                <a:ext uri="{FF2B5EF4-FFF2-40B4-BE49-F238E27FC236}">
                  <a16:creationId xmlns:a16="http://schemas.microsoft.com/office/drawing/2014/main" id="{F18FFD40-197B-965F-2B87-FED5F1D57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525532579">
              <a:extLst>
                <a:ext uri="{FF2B5EF4-FFF2-40B4-BE49-F238E27FC236}">
                  <a16:creationId xmlns:a16="http://schemas.microsoft.com/office/drawing/2014/main" id="{B7F469B6-D3A9-6C17-D025-4179A997E0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07A46E1-1E92-1E07-28FA-69CC7D3CD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59646"/>
              </p:ext>
            </p:extLst>
          </p:nvPr>
        </p:nvGraphicFramePr>
        <p:xfrm>
          <a:off x="512560" y="3028128"/>
          <a:ext cx="8567045" cy="178777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02826">
                  <a:extLst>
                    <a:ext uri="{9D8B030D-6E8A-4147-A177-3AD203B41FA5}">
                      <a16:colId xmlns:a16="http://schemas.microsoft.com/office/drawing/2014/main" val="3940562170"/>
                    </a:ext>
                  </a:extLst>
                </a:gridCol>
                <a:gridCol w="521942">
                  <a:extLst>
                    <a:ext uri="{9D8B030D-6E8A-4147-A177-3AD203B41FA5}">
                      <a16:colId xmlns:a16="http://schemas.microsoft.com/office/drawing/2014/main" val="1089935753"/>
                    </a:ext>
                  </a:extLst>
                </a:gridCol>
                <a:gridCol w="521942">
                  <a:extLst>
                    <a:ext uri="{9D8B030D-6E8A-4147-A177-3AD203B41FA5}">
                      <a16:colId xmlns:a16="http://schemas.microsoft.com/office/drawing/2014/main" val="213419035"/>
                    </a:ext>
                  </a:extLst>
                </a:gridCol>
                <a:gridCol w="653135">
                  <a:extLst>
                    <a:ext uri="{9D8B030D-6E8A-4147-A177-3AD203B41FA5}">
                      <a16:colId xmlns:a16="http://schemas.microsoft.com/office/drawing/2014/main" val="709967081"/>
                    </a:ext>
                  </a:extLst>
                </a:gridCol>
                <a:gridCol w="497433">
                  <a:extLst>
                    <a:ext uri="{9D8B030D-6E8A-4147-A177-3AD203B41FA5}">
                      <a16:colId xmlns:a16="http://schemas.microsoft.com/office/drawing/2014/main" val="3516594820"/>
                    </a:ext>
                  </a:extLst>
                </a:gridCol>
                <a:gridCol w="645319">
                  <a:extLst>
                    <a:ext uri="{9D8B030D-6E8A-4147-A177-3AD203B41FA5}">
                      <a16:colId xmlns:a16="http://schemas.microsoft.com/office/drawing/2014/main" val="3646474024"/>
                    </a:ext>
                  </a:extLst>
                </a:gridCol>
                <a:gridCol w="556246">
                  <a:extLst>
                    <a:ext uri="{9D8B030D-6E8A-4147-A177-3AD203B41FA5}">
                      <a16:colId xmlns:a16="http://schemas.microsoft.com/office/drawing/2014/main" val="4142113805"/>
                    </a:ext>
                  </a:extLst>
                </a:gridCol>
                <a:gridCol w="463639">
                  <a:extLst>
                    <a:ext uri="{9D8B030D-6E8A-4147-A177-3AD203B41FA5}">
                      <a16:colId xmlns:a16="http://schemas.microsoft.com/office/drawing/2014/main" val="1839385248"/>
                    </a:ext>
                  </a:extLst>
                </a:gridCol>
                <a:gridCol w="515155">
                  <a:extLst>
                    <a:ext uri="{9D8B030D-6E8A-4147-A177-3AD203B41FA5}">
                      <a16:colId xmlns:a16="http://schemas.microsoft.com/office/drawing/2014/main" val="1573551270"/>
                    </a:ext>
                  </a:extLst>
                </a:gridCol>
                <a:gridCol w="579549">
                  <a:extLst>
                    <a:ext uri="{9D8B030D-6E8A-4147-A177-3AD203B41FA5}">
                      <a16:colId xmlns:a16="http://schemas.microsoft.com/office/drawing/2014/main" val="3712291087"/>
                    </a:ext>
                  </a:extLst>
                </a:gridCol>
                <a:gridCol w="502277">
                  <a:extLst>
                    <a:ext uri="{9D8B030D-6E8A-4147-A177-3AD203B41FA5}">
                      <a16:colId xmlns:a16="http://schemas.microsoft.com/office/drawing/2014/main" val="4233270236"/>
                    </a:ext>
                  </a:extLst>
                </a:gridCol>
                <a:gridCol w="515574">
                  <a:extLst>
                    <a:ext uri="{9D8B030D-6E8A-4147-A177-3AD203B41FA5}">
                      <a16:colId xmlns:a16="http://schemas.microsoft.com/office/drawing/2014/main" val="887140670"/>
                    </a:ext>
                  </a:extLst>
                </a:gridCol>
                <a:gridCol w="496008">
                  <a:extLst>
                    <a:ext uri="{9D8B030D-6E8A-4147-A177-3AD203B41FA5}">
                      <a16:colId xmlns:a16="http://schemas.microsoft.com/office/drawing/2014/main" val="2464381242"/>
                    </a:ext>
                  </a:extLst>
                </a:gridCol>
                <a:gridCol w="96000">
                  <a:extLst>
                    <a:ext uri="{9D8B030D-6E8A-4147-A177-3AD203B41FA5}">
                      <a16:colId xmlns:a16="http://schemas.microsoft.com/office/drawing/2014/main" val="53535685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The number of times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Twice (</a:t>
                      </a:r>
                      <a:r>
                        <a:rPr lang="en-US" sz="1800" u="sng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) a year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n= </a:t>
                      </a:r>
                      <a:r>
                        <a:rPr lang="en-US" sz="1800" u="sng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 x 4 years  = 8 periods                   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= 6%</a:t>
                      </a:r>
                      <a:r>
                        <a:rPr lang="ar-BH" sz="1800" dirty="0">
                          <a:effectLst/>
                        </a:rPr>
                        <a:t>÷   </a:t>
                      </a:r>
                      <a:r>
                        <a:rPr lang="en-US" sz="1800" u="sng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  3%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953763"/>
                  </a:ext>
                </a:extLst>
              </a:tr>
              <a:tr h="5725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months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8415068"/>
                  </a:ext>
                </a:extLst>
              </a:tr>
              <a:tr h="35019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Rate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3% 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3%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54531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9D837D7-CDB0-1C3F-F738-F16E095E8534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4B6BD1A-27CE-F8CA-6F69-72491F7FB81B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D4BFEF-E49F-8D92-3B32-7C4FA88226A7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38A9A354-A1C2-5DE0-7838-3C74FD5B465B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840C09-B34C-D62F-3844-43445C38E1C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324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504372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Shahd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invested BD1000 in a bank at 6% annually for 4 years . find the future value if the interest is compounded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quarterly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R="0"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</a:pP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70007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296714" y="1519338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1-3-2 : 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1380264" y="5106123"/>
            <a:ext cx="6172200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indent="85344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indent="85344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1000   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1.5%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indent="85344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1000   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1.2690               = BD1269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253">
            <a:extLst>
              <a:ext uri="{FF2B5EF4-FFF2-40B4-BE49-F238E27FC236}">
                <a16:creationId xmlns:a16="http://schemas.microsoft.com/office/drawing/2014/main" id="{57095CEF-0DAB-9A90-C563-0C76D813318E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0" name="Line 187">
              <a:extLst>
                <a:ext uri="{FF2B5EF4-FFF2-40B4-BE49-F238E27FC236}">
                  <a16:creationId xmlns:a16="http://schemas.microsoft.com/office/drawing/2014/main" id="{559ABDED-8C91-6FFB-BC31-9B05E9909DFB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69">
              <a:extLst>
                <a:ext uri="{FF2B5EF4-FFF2-40B4-BE49-F238E27FC236}">
                  <a16:creationId xmlns:a16="http://schemas.microsoft.com/office/drawing/2014/main" id="{49E8E7A1-5ED0-C268-F974-C88DB68C8D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25532570">
              <a:extLst>
                <a:ext uri="{FF2B5EF4-FFF2-40B4-BE49-F238E27FC236}">
                  <a16:creationId xmlns:a16="http://schemas.microsoft.com/office/drawing/2014/main" id="{0A1A1748-E6CE-13AC-760B-640A4B58DC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Line 206">
              <a:extLst>
                <a:ext uri="{FF2B5EF4-FFF2-40B4-BE49-F238E27FC236}">
                  <a16:creationId xmlns:a16="http://schemas.microsoft.com/office/drawing/2014/main" id="{D3A41E88-AED4-B45D-C2C4-16D52491E310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7" name="Line 207">
              <a:extLst>
                <a:ext uri="{FF2B5EF4-FFF2-40B4-BE49-F238E27FC236}">
                  <a16:creationId xmlns:a16="http://schemas.microsoft.com/office/drawing/2014/main" id="{6DA63A95-BEF5-5C6C-454B-F8EA8D5BC835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" name="Freeform 1525532573">
              <a:extLst>
                <a:ext uri="{FF2B5EF4-FFF2-40B4-BE49-F238E27FC236}">
                  <a16:creationId xmlns:a16="http://schemas.microsoft.com/office/drawing/2014/main" id="{D93584EA-3244-D4B5-EEFB-9B169CFEF4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25532574">
              <a:extLst>
                <a:ext uri="{FF2B5EF4-FFF2-40B4-BE49-F238E27FC236}">
                  <a16:creationId xmlns:a16="http://schemas.microsoft.com/office/drawing/2014/main" id="{4997ADCF-8692-53BD-5ABC-73C4955C70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1525532576">
              <a:extLst>
                <a:ext uri="{FF2B5EF4-FFF2-40B4-BE49-F238E27FC236}">
                  <a16:creationId xmlns:a16="http://schemas.microsoft.com/office/drawing/2014/main" id="{BE18CD64-C0CC-19E6-3D93-0CD05A80A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77">
              <a:extLst>
                <a:ext uri="{FF2B5EF4-FFF2-40B4-BE49-F238E27FC236}">
                  <a16:creationId xmlns:a16="http://schemas.microsoft.com/office/drawing/2014/main" id="{EF9288DB-2D53-DD78-4C05-0C03AF81AD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25532578">
              <a:extLst>
                <a:ext uri="{FF2B5EF4-FFF2-40B4-BE49-F238E27FC236}">
                  <a16:creationId xmlns:a16="http://schemas.microsoft.com/office/drawing/2014/main" id="{F18FFD40-197B-965F-2B87-FED5F1D57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525532579">
              <a:extLst>
                <a:ext uri="{FF2B5EF4-FFF2-40B4-BE49-F238E27FC236}">
                  <a16:creationId xmlns:a16="http://schemas.microsoft.com/office/drawing/2014/main" id="{B7F469B6-D3A9-6C17-D025-4179A997E0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8295FFE-8158-27C8-84BE-7FFA3D814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520374"/>
              </p:ext>
            </p:extLst>
          </p:nvPr>
        </p:nvGraphicFramePr>
        <p:xfrm>
          <a:off x="322937" y="3060833"/>
          <a:ext cx="8212039" cy="18777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96595">
                  <a:extLst>
                    <a:ext uri="{9D8B030D-6E8A-4147-A177-3AD203B41FA5}">
                      <a16:colId xmlns:a16="http://schemas.microsoft.com/office/drawing/2014/main" val="1760245512"/>
                    </a:ext>
                  </a:extLst>
                </a:gridCol>
                <a:gridCol w="410851">
                  <a:extLst>
                    <a:ext uri="{9D8B030D-6E8A-4147-A177-3AD203B41FA5}">
                      <a16:colId xmlns:a16="http://schemas.microsoft.com/office/drawing/2014/main" val="286594622"/>
                    </a:ext>
                  </a:extLst>
                </a:gridCol>
                <a:gridCol w="521855">
                  <a:extLst>
                    <a:ext uri="{9D8B030D-6E8A-4147-A177-3AD203B41FA5}">
                      <a16:colId xmlns:a16="http://schemas.microsoft.com/office/drawing/2014/main" val="3059323230"/>
                    </a:ext>
                  </a:extLst>
                </a:gridCol>
                <a:gridCol w="463826">
                  <a:extLst>
                    <a:ext uri="{9D8B030D-6E8A-4147-A177-3AD203B41FA5}">
                      <a16:colId xmlns:a16="http://schemas.microsoft.com/office/drawing/2014/main" val="2747588855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val="3862520811"/>
                    </a:ext>
                  </a:extLst>
                </a:gridCol>
                <a:gridCol w="384313">
                  <a:extLst>
                    <a:ext uri="{9D8B030D-6E8A-4147-A177-3AD203B41FA5}">
                      <a16:colId xmlns:a16="http://schemas.microsoft.com/office/drawing/2014/main" val="3574400936"/>
                    </a:ext>
                  </a:extLst>
                </a:gridCol>
                <a:gridCol w="490330">
                  <a:extLst>
                    <a:ext uri="{9D8B030D-6E8A-4147-A177-3AD203B41FA5}">
                      <a16:colId xmlns:a16="http://schemas.microsoft.com/office/drawing/2014/main" val="1398333981"/>
                    </a:ext>
                  </a:extLst>
                </a:gridCol>
                <a:gridCol w="569844">
                  <a:extLst>
                    <a:ext uri="{9D8B030D-6E8A-4147-A177-3AD203B41FA5}">
                      <a16:colId xmlns:a16="http://schemas.microsoft.com/office/drawing/2014/main" val="1653866081"/>
                    </a:ext>
                  </a:extLst>
                </a:gridCol>
                <a:gridCol w="490330">
                  <a:extLst>
                    <a:ext uri="{9D8B030D-6E8A-4147-A177-3AD203B41FA5}">
                      <a16:colId xmlns:a16="http://schemas.microsoft.com/office/drawing/2014/main" val="2587431307"/>
                    </a:ext>
                  </a:extLst>
                </a:gridCol>
                <a:gridCol w="702366">
                  <a:extLst>
                    <a:ext uri="{9D8B030D-6E8A-4147-A177-3AD203B41FA5}">
                      <a16:colId xmlns:a16="http://schemas.microsoft.com/office/drawing/2014/main" val="262715990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1411910746"/>
                    </a:ext>
                  </a:extLst>
                </a:gridCol>
                <a:gridCol w="821634">
                  <a:extLst>
                    <a:ext uri="{9D8B030D-6E8A-4147-A177-3AD203B41FA5}">
                      <a16:colId xmlns:a16="http://schemas.microsoft.com/office/drawing/2014/main" val="2731629178"/>
                    </a:ext>
                  </a:extLst>
                </a:gridCol>
                <a:gridCol w="870637">
                  <a:extLst>
                    <a:ext uri="{9D8B030D-6E8A-4147-A177-3AD203B41FA5}">
                      <a16:colId xmlns:a16="http://schemas.microsoft.com/office/drawing/2014/main" val="1396268286"/>
                    </a:ext>
                  </a:extLst>
                </a:gridCol>
                <a:gridCol w="143754">
                  <a:extLst>
                    <a:ext uri="{9D8B030D-6E8A-4147-A177-3AD203B41FA5}">
                      <a16:colId xmlns:a16="http://schemas.microsoft.com/office/drawing/2014/main" val="2074923726"/>
                    </a:ext>
                  </a:extLst>
                </a:gridCol>
              </a:tblGrid>
              <a:tr h="6093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The number of times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Four times (</a:t>
                      </a:r>
                      <a:r>
                        <a:rPr lang="en-US" sz="1400" u="sng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) a year or every three months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n= </a:t>
                      </a:r>
                      <a:r>
                        <a:rPr lang="en-US" sz="1400" u="sng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 x 4 years  = 16 periods                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= 6%</a:t>
                      </a:r>
                      <a:r>
                        <a:rPr lang="ar-BH" sz="1400" dirty="0">
                          <a:effectLst/>
                        </a:rPr>
                        <a:t>÷   </a:t>
                      </a:r>
                      <a:r>
                        <a:rPr lang="en-US" sz="1400" u="sng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=  1.5% 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2186886"/>
                  </a:ext>
                </a:extLst>
              </a:tr>
              <a:tr h="105023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months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010858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Rate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1.5%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1.5%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1.5%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1.5%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4121897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62CA539-95B3-529F-B696-8CB623617B94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398B8CE-E1D6-9507-8F0C-1EF85013754B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8EA6448-9A02-7344-208E-2501E4804FC1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7F40BEE5-C27F-C53C-3333-C0D056711BA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79DFE2-9E77-C015-213D-4964A532AC4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67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504372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Shahd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invested BD1000 in a bank at 6% annually for 4 years . find the future value if the interest is compounded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monthly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R="0"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</a:pP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70007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296714" y="1519338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1-3-2 : 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1380264" y="5106123"/>
            <a:ext cx="6172200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indent="85344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1000   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0.5%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48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85153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1.2705       = BD1270.500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253">
            <a:extLst>
              <a:ext uri="{FF2B5EF4-FFF2-40B4-BE49-F238E27FC236}">
                <a16:creationId xmlns:a16="http://schemas.microsoft.com/office/drawing/2014/main" id="{57095CEF-0DAB-9A90-C563-0C76D813318E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0" name="Line 187">
              <a:extLst>
                <a:ext uri="{FF2B5EF4-FFF2-40B4-BE49-F238E27FC236}">
                  <a16:creationId xmlns:a16="http://schemas.microsoft.com/office/drawing/2014/main" id="{559ABDED-8C91-6FFB-BC31-9B05E9909DFB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69">
              <a:extLst>
                <a:ext uri="{FF2B5EF4-FFF2-40B4-BE49-F238E27FC236}">
                  <a16:creationId xmlns:a16="http://schemas.microsoft.com/office/drawing/2014/main" id="{49E8E7A1-5ED0-C268-F974-C88DB68C8D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25532570">
              <a:extLst>
                <a:ext uri="{FF2B5EF4-FFF2-40B4-BE49-F238E27FC236}">
                  <a16:creationId xmlns:a16="http://schemas.microsoft.com/office/drawing/2014/main" id="{0A1A1748-E6CE-13AC-760B-640A4B58DC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Line 206">
              <a:extLst>
                <a:ext uri="{FF2B5EF4-FFF2-40B4-BE49-F238E27FC236}">
                  <a16:creationId xmlns:a16="http://schemas.microsoft.com/office/drawing/2014/main" id="{D3A41E88-AED4-B45D-C2C4-16D52491E310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7" name="Line 207">
              <a:extLst>
                <a:ext uri="{FF2B5EF4-FFF2-40B4-BE49-F238E27FC236}">
                  <a16:creationId xmlns:a16="http://schemas.microsoft.com/office/drawing/2014/main" id="{6DA63A95-BEF5-5C6C-454B-F8EA8D5BC835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" name="Freeform 1525532573">
              <a:extLst>
                <a:ext uri="{FF2B5EF4-FFF2-40B4-BE49-F238E27FC236}">
                  <a16:creationId xmlns:a16="http://schemas.microsoft.com/office/drawing/2014/main" id="{D93584EA-3244-D4B5-EEFB-9B169CFEF4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25532574">
              <a:extLst>
                <a:ext uri="{FF2B5EF4-FFF2-40B4-BE49-F238E27FC236}">
                  <a16:creationId xmlns:a16="http://schemas.microsoft.com/office/drawing/2014/main" id="{4997ADCF-8692-53BD-5ABC-73C4955C70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1525532576">
              <a:extLst>
                <a:ext uri="{FF2B5EF4-FFF2-40B4-BE49-F238E27FC236}">
                  <a16:creationId xmlns:a16="http://schemas.microsoft.com/office/drawing/2014/main" id="{BE18CD64-C0CC-19E6-3D93-0CD05A80A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77">
              <a:extLst>
                <a:ext uri="{FF2B5EF4-FFF2-40B4-BE49-F238E27FC236}">
                  <a16:creationId xmlns:a16="http://schemas.microsoft.com/office/drawing/2014/main" id="{EF9288DB-2D53-DD78-4C05-0C03AF81AD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25532578">
              <a:extLst>
                <a:ext uri="{FF2B5EF4-FFF2-40B4-BE49-F238E27FC236}">
                  <a16:creationId xmlns:a16="http://schemas.microsoft.com/office/drawing/2014/main" id="{F18FFD40-197B-965F-2B87-FED5F1D57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525532579">
              <a:extLst>
                <a:ext uri="{FF2B5EF4-FFF2-40B4-BE49-F238E27FC236}">
                  <a16:creationId xmlns:a16="http://schemas.microsoft.com/office/drawing/2014/main" id="{B7F469B6-D3A9-6C17-D025-4179A997E0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F10545B-6F43-556A-89B5-1DEB876F8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65724"/>
              </p:ext>
            </p:extLst>
          </p:nvPr>
        </p:nvGraphicFramePr>
        <p:xfrm>
          <a:off x="420933" y="3118561"/>
          <a:ext cx="7887181" cy="197509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841589">
                  <a:extLst>
                    <a:ext uri="{9D8B030D-6E8A-4147-A177-3AD203B41FA5}">
                      <a16:colId xmlns:a16="http://schemas.microsoft.com/office/drawing/2014/main" val="1350294385"/>
                    </a:ext>
                  </a:extLst>
                </a:gridCol>
                <a:gridCol w="510393">
                  <a:extLst>
                    <a:ext uri="{9D8B030D-6E8A-4147-A177-3AD203B41FA5}">
                      <a16:colId xmlns:a16="http://schemas.microsoft.com/office/drawing/2014/main" val="4064363989"/>
                    </a:ext>
                  </a:extLst>
                </a:gridCol>
                <a:gridCol w="510393">
                  <a:extLst>
                    <a:ext uri="{9D8B030D-6E8A-4147-A177-3AD203B41FA5}">
                      <a16:colId xmlns:a16="http://schemas.microsoft.com/office/drawing/2014/main" val="3844465890"/>
                    </a:ext>
                  </a:extLst>
                </a:gridCol>
                <a:gridCol w="506046">
                  <a:extLst>
                    <a:ext uri="{9D8B030D-6E8A-4147-A177-3AD203B41FA5}">
                      <a16:colId xmlns:a16="http://schemas.microsoft.com/office/drawing/2014/main" val="3088255906"/>
                    </a:ext>
                  </a:extLst>
                </a:gridCol>
                <a:gridCol w="475614">
                  <a:extLst>
                    <a:ext uri="{9D8B030D-6E8A-4147-A177-3AD203B41FA5}">
                      <a16:colId xmlns:a16="http://schemas.microsoft.com/office/drawing/2014/main" val="3713889065"/>
                    </a:ext>
                  </a:extLst>
                </a:gridCol>
                <a:gridCol w="508654">
                  <a:extLst>
                    <a:ext uri="{9D8B030D-6E8A-4147-A177-3AD203B41FA5}">
                      <a16:colId xmlns:a16="http://schemas.microsoft.com/office/drawing/2014/main" val="3255744610"/>
                    </a:ext>
                  </a:extLst>
                </a:gridCol>
                <a:gridCol w="466919">
                  <a:extLst>
                    <a:ext uri="{9D8B030D-6E8A-4147-A177-3AD203B41FA5}">
                      <a16:colId xmlns:a16="http://schemas.microsoft.com/office/drawing/2014/main" val="363807973"/>
                    </a:ext>
                  </a:extLst>
                </a:gridCol>
                <a:gridCol w="458224">
                  <a:extLst>
                    <a:ext uri="{9D8B030D-6E8A-4147-A177-3AD203B41FA5}">
                      <a16:colId xmlns:a16="http://schemas.microsoft.com/office/drawing/2014/main" val="2026718004"/>
                    </a:ext>
                  </a:extLst>
                </a:gridCol>
                <a:gridCol w="238236">
                  <a:extLst>
                    <a:ext uri="{9D8B030D-6E8A-4147-A177-3AD203B41FA5}">
                      <a16:colId xmlns:a16="http://schemas.microsoft.com/office/drawing/2014/main" val="3655677274"/>
                    </a:ext>
                  </a:extLst>
                </a:gridCol>
                <a:gridCol w="475614">
                  <a:extLst>
                    <a:ext uri="{9D8B030D-6E8A-4147-A177-3AD203B41FA5}">
                      <a16:colId xmlns:a16="http://schemas.microsoft.com/office/drawing/2014/main" val="240699064"/>
                    </a:ext>
                  </a:extLst>
                </a:gridCol>
                <a:gridCol w="466919">
                  <a:extLst>
                    <a:ext uri="{9D8B030D-6E8A-4147-A177-3AD203B41FA5}">
                      <a16:colId xmlns:a16="http://schemas.microsoft.com/office/drawing/2014/main" val="4287947425"/>
                    </a:ext>
                  </a:extLst>
                </a:gridCol>
                <a:gridCol w="466919">
                  <a:extLst>
                    <a:ext uri="{9D8B030D-6E8A-4147-A177-3AD203B41FA5}">
                      <a16:colId xmlns:a16="http://schemas.microsoft.com/office/drawing/2014/main" val="2911409558"/>
                    </a:ext>
                  </a:extLst>
                </a:gridCol>
                <a:gridCol w="475614">
                  <a:extLst>
                    <a:ext uri="{9D8B030D-6E8A-4147-A177-3AD203B41FA5}">
                      <a16:colId xmlns:a16="http://schemas.microsoft.com/office/drawing/2014/main" val="1346686859"/>
                    </a:ext>
                  </a:extLst>
                </a:gridCol>
                <a:gridCol w="486047">
                  <a:extLst>
                    <a:ext uri="{9D8B030D-6E8A-4147-A177-3AD203B41FA5}">
                      <a16:colId xmlns:a16="http://schemas.microsoft.com/office/drawing/2014/main" val="937675369"/>
                    </a:ext>
                  </a:extLst>
                </a:gridCol>
              </a:tblGrid>
              <a:tr h="55943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The number of times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Twelve times (</a:t>
                      </a:r>
                      <a:r>
                        <a:rPr lang="en-US" sz="1400" b="0" u="sng" dirty="0">
                          <a:effectLst/>
                        </a:rPr>
                        <a:t>12</a:t>
                      </a:r>
                      <a:r>
                        <a:rPr lang="en-US" sz="1400" b="0" dirty="0">
                          <a:effectLst/>
                        </a:rPr>
                        <a:t>) a year or every month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n= </a:t>
                      </a:r>
                      <a:r>
                        <a:rPr lang="en-US" sz="1400" b="0" u="sng" dirty="0">
                          <a:effectLst/>
                        </a:rPr>
                        <a:t>12</a:t>
                      </a:r>
                      <a:r>
                        <a:rPr lang="en-US" sz="1400" b="0" dirty="0">
                          <a:effectLst/>
                        </a:rPr>
                        <a:t> x 4 years  = 48 periods          </a:t>
                      </a:r>
                      <a:r>
                        <a:rPr lang="en-US" sz="1400" b="0" dirty="0" err="1">
                          <a:effectLst/>
                        </a:rPr>
                        <a:t>i</a:t>
                      </a:r>
                      <a:r>
                        <a:rPr lang="en-US" sz="1400" b="0" dirty="0">
                          <a:effectLst/>
                        </a:rPr>
                        <a:t> = 6%</a:t>
                      </a:r>
                      <a:r>
                        <a:rPr lang="ar-BH" sz="1400" b="0" dirty="0">
                          <a:effectLst/>
                        </a:rPr>
                        <a:t>÷   </a:t>
                      </a:r>
                      <a:r>
                        <a:rPr lang="en-US" sz="1400" b="0" u="sng" dirty="0">
                          <a:effectLst/>
                        </a:rPr>
                        <a:t>12</a:t>
                      </a:r>
                      <a:r>
                        <a:rPr lang="en-US" sz="1400" b="0" dirty="0">
                          <a:effectLst/>
                        </a:rPr>
                        <a:t>=  0.5%  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41469"/>
                  </a:ext>
                </a:extLst>
              </a:tr>
              <a:tr h="7944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months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3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4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5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6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7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8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9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10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11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12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970494"/>
                  </a:ext>
                </a:extLst>
              </a:tr>
              <a:tr h="62117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Rate 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>
                          <a:effectLst/>
                        </a:rPr>
                        <a:t>½%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dirty="0">
                          <a:effectLst/>
                        </a:rPr>
                        <a:t>½%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06692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CD3D5B5C-89DD-1B51-9E88-CDF88FAC282B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1142B2A-6910-AD27-D29E-FF6430FACC57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03FBC8F-0BC1-C783-D976-E16DF3E44181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26B10D3-6655-CFF2-D9EC-3DA0D77EBA9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00CA5BB-087A-44A6-8216-EC8098CA01A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55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173831"/>
            <a:ext cx="9613408" cy="518119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28600" lvl="0" indent="-34290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Mariam deposited BD2550 in a bank at an effective rate of 6% annually. If the interest is compounded semi-annually.  Calculate her fund at the end of 8 years, and then find the compound interest.</a:t>
            </a: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6% ÷ 2 = 3% semi-annually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n = 8 × 2 = 16 times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245628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32499" y="513900"/>
            <a:ext cx="211562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303082" y="1236200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 1-3-1 : 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-134567" y="4075472"/>
            <a:ext cx="6302811" cy="2566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94170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r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2550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3%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2550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1.6047      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BD4091.985</a:t>
            </a: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    FV – PV</a:t>
            </a: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4091.985 -2550 = BD1541.985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253">
            <a:extLst>
              <a:ext uri="{FF2B5EF4-FFF2-40B4-BE49-F238E27FC236}">
                <a16:creationId xmlns:a16="http://schemas.microsoft.com/office/drawing/2014/main" id="{57095CEF-0DAB-9A90-C563-0C76D813318E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0" name="Line 187">
              <a:extLst>
                <a:ext uri="{FF2B5EF4-FFF2-40B4-BE49-F238E27FC236}">
                  <a16:creationId xmlns:a16="http://schemas.microsoft.com/office/drawing/2014/main" id="{559ABDED-8C91-6FFB-BC31-9B05E9909DFB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69">
              <a:extLst>
                <a:ext uri="{FF2B5EF4-FFF2-40B4-BE49-F238E27FC236}">
                  <a16:creationId xmlns:a16="http://schemas.microsoft.com/office/drawing/2014/main" id="{49E8E7A1-5ED0-C268-F974-C88DB68C8D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25532570">
              <a:extLst>
                <a:ext uri="{FF2B5EF4-FFF2-40B4-BE49-F238E27FC236}">
                  <a16:creationId xmlns:a16="http://schemas.microsoft.com/office/drawing/2014/main" id="{0A1A1748-E6CE-13AC-760B-640A4B58DC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Line 206">
              <a:extLst>
                <a:ext uri="{FF2B5EF4-FFF2-40B4-BE49-F238E27FC236}">
                  <a16:creationId xmlns:a16="http://schemas.microsoft.com/office/drawing/2014/main" id="{D3A41E88-AED4-B45D-C2C4-16D52491E310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7" name="Line 207">
              <a:extLst>
                <a:ext uri="{FF2B5EF4-FFF2-40B4-BE49-F238E27FC236}">
                  <a16:creationId xmlns:a16="http://schemas.microsoft.com/office/drawing/2014/main" id="{6DA63A95-BEF5-5C6C-454B-F8EA8D5BC835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" name="Freeform 1525532573">
              <a:extLst>
                <a:ext uri="{FF2B5EF4-FFF2-40B4-BE49-F238E27FC236}">
                  <a16:creationId xmlns:a16="http://schemas.microsoft.com/office/drawing/2014/main" id="{D93584EA-3244-D4B5-EEFB-9B169CFEF4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25532574">
              <a:extLst>
                <a:ext uri="{FF2B5EF4-FFF2-40B4-BE49-F238E27FC236}">
                  <a16:creationId xmlns:a16="http://schemas.microsoft.com/office/drawing/2014/main" id="{4997ADCF-8692-53BD-5ABC-73C4955C70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1525532576">
              <a:extLst>
                <a:ext uri="{FF2B5EF4-FFF2-40B4-BE49-F238E27FC236}">
                  <a16:creationId xmlns:a16="http://schemas.microsoft.com/office/drawing/2014/main" id="{BE18CD64-C0CC-19E6-3D93-0CD05A80A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77">
              <a:extLst>
                <a:ext uri="{FF2B5EF4-FFF2-40B4-BE49-F238E27FC236}">
                  <a16:creationId xmlns:a16="http://schemas.microsoft.com/office/drawing/2014/main" id="{EF9288DB-2D53-DD78-4C05-0C03AF81AD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25532578">
              <a:extLst>
                <a:ext uri="{FF2B5EF4-FFF2-40B4-BE49-F238E27FC236}">
                  <a16:creationId xmlns:a16="http://schemas.microsoft.com/office/drawing/2014/main" id="{F18FFD40-197B-965F-2B87-FED5F1D57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525532579">
              <a:extLst>
                <a:ext uri="{FF2B5EF4-FFF2-40B4-BE49-F238E27FC236}">
                  <a16:creationId xmlns:a16="http://schemas.microsoft.com/office/drawing/2014/main" id="{B7F469B6-D3A9-6C17-D025-4179A997E0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BE5D84B-4F5F-6A79-076F-B908ADA878C3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8D4474-4822-0DF7-8FBE-D90291E7879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0BF9FA2-0C62-114A-9920-00045C25BA21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3EDE7543-B55A-1F96-A545-5C62E5DE2665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6F512F7-7348-540B-F0A0-770DB7CE0C0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745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504372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73050" lvl="0" algn="justLow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5372100" algn="r"/>
                <a:tab pos="5486400" algn="r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Sakeena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Ahmed deposited BD2600 in a bank at 12% annually compounded quarterly. Find her fund at the end of 5 years and   9 months and find the compound interest.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12% ÷ 4 = 3% quarterly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n = (5.75) × 4 = 23 times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1" y="700070"/>
            <a:ext cx="2115620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296714" y="1519338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 1-3-1 : 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340339" y="4091745"/>
            <a:ext cx="6302811" cy="2566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94170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r"/>
              </a:tabLst>
            </a:pP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2600 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3%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0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2600</a:t>
            </a:r>
            <a:r>
              <a:rPr lang="ar-BH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1.9736      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BD5131.360</a:t>
            </a: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    FV – PV</a:t>
            </a:r>
          </a:p>
          <a:p>
            <a:pPr marL="228600" indent="941705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 5131.360 – 2600 = BD2531.360</a:t>
            </a: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253">
            <a:extLst>
              <a:ext uri="{FF2B5EF4-FFF2-40B4-BE49-F238E27FC236}">
                <a16:creationId xmlns:a16="http://schemas.microsoft.com/office/drawing/2014/main" id="{57095CEF-0DAB-9A90-C563-0C76D813318E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0" name="Line 187">
              <a:extLst>
                <a:ext uri="{FF2B5EF4-FFF2-40B4-BE49-F238E27FC236}">
                  <a16:creationId xmlns:a16="http://schemas.microsoft.com/office/drawing/2014/main" id="{559ABDED-8C91-6FFB-BC31-9B05E9909DFB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69">
              <a:extLst>
                <a:ext uri="{FF2B5EF4-FFF2-40B4-BE49-F238E27FC236}">
                  <a16:creationId xmlns:a16="http://schemas.microsoft.com/office/drawing/2014/main" id="{49E8E7A1-5ED0-C268-F974-C88DB68C8D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25532570">
              <a:extLst>
                <a:ext uri="{FF2B5EF4-FFF2-40B4-BE49-F238E27FC236}">
                  <a16:creationId xmlns:a16="http://schemas.microsoft.com/office/drawing/2014/main" id="{0A1A1748-E6CE-13AC-760B-640A4B58DC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Line 206">
              <a:extLst>
                <a:ext uri="{FF2B5EF4-FFF2-40B4-BE49-F238E27FC236}">
                  <a16:creationId xmlns:a16="http://schemas.microsoft.com/office/drawing/2014/main" id="{D3A41E88-AED4-B45D-C2C4-16D52491E310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7" name="Line 207">
              <a:extLst>
                <a:ext uri="{FF2B5EF4-FFF2-40B4-BE49-F238E27FC236}">
                  <a16:creationId xmlns:a16="http://schemas.microsoft.com/office/drawing/2014/main" id="{6DA63A95-BEF5-5C6C-454B-F8EA8D5BC835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" name="Freeform 1525532573">
              <a:extLst>
                <a:ext uri="{FF2B5EF4-FFF2-40B4-BE49-F238E27FC236}">
                  <a16:creationId xmlns:a16="http://schemas.microsoft.com/office/drawing/2014/main" id="{D93584EA-3244-D4B5-EEFB-9B169CFEF4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25532574">
              <a:extLst>
                <a:ext uri="{FF2B5EF4-FFF2-40B4-BE49-F238E27FC236}">
                  <a16:creationId xmlns:a16="http://schemas.microsoft.com/office/drawing/2014/main" id="{4997ADCF-8692-53BD-5ABC-73C4955C70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1525532576">
              <a:extLst>
                <a:ext uri="{FF2B5EF4-FFF2-40B4-BE49-F238E27FC236}">
                  <a16:creationId xmlns:a16="http://schemas.microsoft.com/office/drawing/2014/main" id="{BE18CD64-C0CC-19E6-3D93-0CD05A80A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77">
              <a:extLst>
                <a:ext uri="{FF2B5EF4-FFF2-40B4-BE49-F238E27FC236}">
                  <a16:creationId xmlns:a16="http://schemas.microsoft.com/office/drawing/2014/main" id="{EF9288DB-2D53-DD78-4C05-0C03AF81AD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25532578">
              <a:extLst>
                <a:ext uri="{FF2B5EF4-FFF2-40B4-BE49-F238E27FC236}">
                  <a16:creationId xmlns:a16="http://schemas.microsoft.com/office/drawing/2014/main" id="{F18FFD40-197B-965F-2B87-FED5F1D57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525532579">
              <a:extLst>
                <a:ext uri="{FF2B5EF4-FFF2-40B4-BE49-F238E27FC236}">
                  <a16:creationId xmlns:a16="http://schemas.microsoft.com/office/drawing/2014/main" id="{B7F469B6-D3A9-6C17-D025-4179A997E0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B45FD0B-95AB-1068-F7CD-95F8B6D9745A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7FFA5C-835A-08B7-37ED-002EB75DDEF2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29937B5-7DCE-FF0D-D2C2-DD2EC0E4C446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6D292F8A-3A45-03FB-9887-48F439CA7711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D6D9CB9-FCF8-4730-666A-141A9A45E75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821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mond 12">
            <a:extLst>
              <a:ext uri="{FF2B5EF4-FFF2-40B4-BE49-F238E27FC236}">
                <a16:creationId xmlns:a16="http://schemas.microsoft.com/office/drawing/2014/main" id="{BDD17388-A0DF-412C-A2B4-570FBBC5ACF4}"/>
              </a:ext>
            </a:extLst>
          </p:cNvPr>
          <p:cNvSpPr/>
          <p:nvPr/>
        </p:nvSpPr>
        <p:spPr>
          <a:xfrm>
            <a:off x="6330171" y="3521887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F4F03380-86CB-4C66-875E-8AA503C599BC}"/>
              </a:ext>
            </a:extLst>
          </p:cNvPr>
          <p:cNvSpPr/>
          <p:nvPr/>
        </p:nvSpPr>
        <p:spPr>
          <a:xfrm>
            <a:off x="5846853" y="1021330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DDD23E7-9E9B-4511-8EBE-57ACE20E5DDA}"/>
              </a:ext>
            </a:extLst>
          </p:cNvPr>
          <p:cNvSpPr/>
          <p:nvPr/>
        </p:nvSpPr>
        <p:spPr>
          <a:xfrm>
            <a:off x="2816488" y="2060119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7DFBFF2-F813-4502-94B7-DD609DA6F5CE}"/>
              </a:ext>
            </a:extLst>
          </p:cNvPr>
          <p:cNvSpPr/>
          <p:nvPr/>
        </p:nvSpPr>
        <p:spPr>
          <a:xfrm>
            <a:off x="5741231" y="131108"/>
            <a:ext cx="684000" cy="684000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CFA413BD-DC4E-4AB9-971A-4238138F2EBA}"/>
              </a:ext>
            </a:extLst>
          </p:cNvPr>
          <p:cNvSpPr/>
          <p:nvPr/>
        </p:nvSpPr>
        <p:spPr>
          <a:xfrm>
            <a:off x="3136764" y="394895"/>
            <a:ext cx="5893994" cy="5864941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476A3AB-C9BB-4585-8E4F-1EB85D77CD2A}"/>
              </a:ext>
            </a:extLst>
          </p:cNvPr>
          <p:cNvSpPr/>
          <p:nvPr/>
        </p:nvSpPr>
        <p:spPr>
          <a:xfrm>
            <a:off x="3473034" y="696461"/>
            <a:ext cx="5220395" cy="5194662"/>
          </a:xfrm>
          <a:prstGeom prst="diamond">
            <a:avLst/>
          </a:prstGeom>
          <a:solidFill>
            <a:schemeClr val="bg1"/>
          </a:solidFill>
          <a:ln w="762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375641-91DF-4F61-8B2A-234662AF2201}"/>
              </a:ext>
            </a:extLst>
          </p:cNvPr>
          <p:cNvGrpSpPr/>
          <p:nvPr/>
        </p:nvGrpSpPr>
        <p:grpSpPr>
          <a:xfrm>
            <a:off x="5140851" y="995486"/>
            <a:ext cx="1818511" cy="942048"/>
            <a:chOff x="5140851" y="893888"/>
            <a:chExt cx="1818511" cy="94204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3BEFCC4-CA99-4B3D-AAA0-0F0D9FFD6122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AE017C-45AC-4E5A-A909-D1A9D66A6A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2DF14E-CC8E-4D1D-9C1F-D1ADFFB24A83}"/>
              </a:ext>
            </a:extLst>
          </p:cNvPr>
          <p:cNvGrpSpPr/>
          <p:nvPr/>
        </p:nvGrpSpPr>
        <p:grpSpPr>
          <a:xfrm flipV="1">
            <a:off x="5140851" y="4691354"/>
            <a:ext cx="1818511" cy="942048"/>
            <a:chOff x="5140851" y="893888"/>
            <a:chExt cx="1818511" cy="9420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0371ED2-1A6F-4B25-877C-C7F7F0AFEE7D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DC0024C-2434-4AC8-9949-00B701AED9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oogle Shape;503;p34"/>
          <p:cNvSpPr txBox="1">
            <a:spLocks/>
          </p:cNvSpPr>
          <p:nvPr/>
        </p:nvSpPr>
        <p:spPr>
          <a:xfrm>
            <a:off x="2688047" y="2600635"/>
            <a:ext cx="6762371" cy="172200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END OF LESSON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Thanks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BDCAD9-A582-F540-DECB-E7CA180646E5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0265E1-F497-5ED1-9389-7AF0F99273B6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276A8DF-9672-BAB4-6121-8150BB8C494F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4F75ADD-B91E-485A-8CB6-658DF8525026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2A3EC10-C4B9-1236-081F-423521A11F9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24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96387" y="1716487"/>
            <a:ext cx="10052651" cy="4447075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algn="r" rtl="1"/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this unit, our students will learn: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  <a:tabLst>
                <a:tab pos="450215" algn="r"/>
                <a:tab pos="571500" algn="r"/>
              </a:tabLst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difference between SI &amp; CI (using simple interest equation).</a:t>
            </a: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calculation of compound interest.</a:t>
            </a: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calculation of future and present value.</a:t>
            </a:r>
          </a:p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0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difference between nominal and partial interest rates.</a:t>
            </a:r>
          </a:p>
          <a:p>
            <a:pPr marL="266700" algn="r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3225" y="531453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10149037" y="218917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10149037" y="314095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10149037" y="397424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10149038" y="492070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7DA20D5-B771-C839-7343-76EE20AA689B}"/>
              </a:ext>
            </a:extLst>
          </p:cNvPr>
          <p:cNvGrpSpPr/>
          <p:nvPr/>
        </p:nvGrpSpPr>
        <p:grpSpPr>
          <a:xfrm>
            <a:off x="1521443" y="593322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A38400FD-02D1-4C38-5589-928AE640C3F6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9808989-D401-6146-6A35-83CB6B3633D5}"/>
                </a:ext>
              </a:extLst>
            </p:cNvPr>
            <p:cNvSpPr/>
            <p:nvPr/>
          </p:nvSpPr>
          <p:spPr>
            <a:xfrm>
              <a:off x="1173790" y="1243827"/>
              <a:ext cx="5805820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Learning Objectives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AA0865C-B79E-9EC2-D4B6-707C6E33A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838" y="4330315"/>
            <a:ext cx="4015632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39686" y="1519764"/>
            <a:ext cx="9783220" cy="4666193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rtl="1"/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Compare between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long term and short-term loan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r>
              <a:rPr lang="en-US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tenure of short-term loans, generally, is up to 24 months or less. </a:t>
            </a:r>
            <a:r>
              <a:rPr lang="en-US" sz="28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Term loans that have a loan tenure of more than 24 months are classified as long-term loans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When it comes to personal loan, the tenure of long-term loans can extend for up to 60 months. Due to the short tenure, the interest rate tends to be higher.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195146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38921" y="279662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38921" y="367923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38921" y="528958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1BD7FE-F36D-9C46-D0BA-135DB7A220B3}"/>
              </a:ext>
            </a:extLst>
          </p:cNvPr>
          <p:cNvGrpSpPr/>
          <p:nvPr/>
        </p:nvGrpSpPr>
        <p:grpSpPr>
          <a:xfrm>
            <a:off x="1248409" y="541239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1E9DCA5E-249E-7E44-32EC-76189D424B67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04B2B2F-9411-AA9E-A604-4EBD15F18989}"/>
                </a:ext>
              </a:extLst>
            </p:cNvPr>
            <p:cNvSpPr/>
            <p:nvPr/>
          </p:nvSpPr>
          <p:spPr>
            <a:xfrm>
              <a:off x="837291" y="1243827"/>
              <a:ext cx="6478833" cy="70836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INATIATION ACTIVITY</a:t>
              </a:r>
            </a:p>
          </p:txBody>
        </p:sp>
      </p:grp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FF17DDE-1BE0-1AB9-848F-CC26AD7D9EDE}"/>
              </a:ext>
            </a:extLst>
          </p:cNvPr>
          <p:cNvSpPr/>
          <p:nvPr/>
        </p:nvSpPr>
        <p:spPr>
          <a:xfrm>
            <a:off x="9838921" y="451684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D5A6A7-71D3-C104-CDBA-8B4A87C09852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AEC6413-282A-1A29-5988-8B3CFA4A24E6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CFA6F44-1DE7-FEFB-C7E3-89BBD7B38D0E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77A961F7-9F81-1478-D1EA-7FEC51DD5E7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AF68380-9BBB-A470-D071-1A0EDD6179A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49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262496" y="1551230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just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Interest is the cost of borrowing money, where the borrower pays a fee to the </a:t>
            </a:r>
            <a:r>
              <a:rPr lang="en-US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lender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for the loan. The interest, typically expressed as a percentage, can be either simple or compounded. </a:t>
            </a:r>
            <a:r>
              <a:rPr lang="en-US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Simple interest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is based on the </a:t>
            </a:r>
            <a:r>
              <a:rPr lang="en-US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principal amount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of a loan or deposit. In contrast, </a:t>
            </a:r>
            <a:r>
              <a:rPr lang="en-US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compound interest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is based on the principal amount and the interest that accumulates on it in every period. Simple interest is calculated only on the principal amount of a loan or deposit, so it is easier to determine than compound interest.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 Interest is the cost of borrowing. It is the interest only on the principal amount as a percentage of the principal amount.  Borrowers will benefit simple interest by paying interest only when loans approved. In other words, it is the paid interest only loans approved. 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 Interest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the amount that one pays to the borrower for using the borrowed money for a fixed period.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6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7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248409" y="770050"/>
            <a:ext cx="9159547" cy="52456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  <a:tabLst>
                <a:tab pos="450215" algn="r"/>
                <a:tab pos="571500" algn="r"/>
              </a:tabLst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difference between SI &amp; CI (using simple interest equation).</a:t>
            </a:r>
          </a:p>
        </p:txBody>
      </p:sp>
      <p:sp>
        <p:nvSpPr>
          <p:cNvPr id="9" name="مستطيل مستدير الزوايا 11">
            <a:hlinkClick r:id="rId7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151CE98-A50C-7729-608B-4ADDE801A5B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C8C26D-873C-E73B-31AF-47744FCD9DC0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E705DB0-AFF4-DF63-87F2-1617004145A3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6A6B4DEC-D74C-93A6-F363-473B542F9196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E718161-7C31-9EFC-7618-A72CD82B5D3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364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422430"/>
            <a:ext cx="9576424" cy="5007940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450215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0215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Value = Present Vale x (1 + interest rate) </a:t>
            </a:r>
            <a:r>
              <a:rPr lang="en-US" sz="1800" b="1" baseline="300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periods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algn="l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PV × (1+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</a:t>
            </a:r>
          </a:p>
          <a:p>
            <a:pPr marL="342900" marR="0" lvl="0" indent="-342900" algn="l" rtl="0">
              <a:lnSpc>
                <a:spcPct val="130000"/>
              </a:lnSpc>
              <a:buClr>
                <a:srgbClr val="839A48"/>
              </a:buClr>
              <a:buSzPts val="1000"/>
              <a:buFont typeface="Arial" panose="020B0604020202020204" pitchFamily="34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Where, FV = the future value of the investment at the end of n years.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buClr>
                <a:srgbClr val="839A48"/>
              </a:buClr>
              <a:buSzPts val="1000"/>
              <a:buFont typeface="Arial" panose="020B0604020202020204" pitchFamily="34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PV = the present value, or original amount invested at the beginning of the first year.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buClr>
                <a:srgbClr val="839A48"/>
              </a:buClr>
              <a:buSzPts val="1000"/>
              <a:buFont typeface="Arial" panose="020B0604020202020204" pitchFamily="34" charset="0"/>
              <a:buChar char="►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the annual interest (or discount) rate.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130000"/>
              </a:lnSpc>
              <a:buClr>
                <a:srgbClr val="839A48"/>
              </a:buClr>
              <a:buSzPts val="1000"/>
              <a:buFont typeface="Arial" panose="020B0604020202020204" pitchFamily="34" charset="0"/>
              <a:buChar char="►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the number of years during which the compounding occurs.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 Interest = Future Value - Present Vale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FV – PV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 Interest = Present Vale x [(1 + interest rate) </a:t>
            </a:r>
            <a:r>
              <a:rPr lang="en-US" sz="1800" baseline="30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periods   </a:t>
            </a:r>
            <a:r>
              <a:rPr lang="en-US" sz="1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- 1 ]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   PV × [(1+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  </a:t>
            </a:r>
            <a:r>
              <a:rPr lang="en-US" sz="1800" b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algn="l" rtl="0">
              <a:lnSpc>
                <a:spcPct val="130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183043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00810" y="397757"/>
            <a:ext cx="7699648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future and present value.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2" name="Text Box 31">
            <a:extLst>
              <a:ext uri="{FF2B5EF4-FFF2-40B4-BE49-F238E27FC236}">
                <a16:creationId xmlns:a16="http://schemas.microsoft.com/office/drawing/2014/main" id="{3682C56A-804A-71DD-E1B2-3AAC30EA0DE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556379"/>
            <a:ext cx="3133725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Calculate Future Value &amp; Interest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D14687-C7CD-94CA-CECC-7F76C07C0E37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85B9BF-58EC-178F-00E8-9D4064D728CE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8FF4ED-4CA2-701D-9A98-21DBFE895C7D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ED630AF-4267-68A0-3C95-FE9096D4AB48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A13A434-1721-D424-000F-75484908430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65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315441"/>
            <a:ext cx="9576424" cy="506523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1-2-1 :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trader borrowed BD3000 from a bank for 12 years at 8% annually.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Find the future value and compound interest at the end of the period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en-US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Future Value:</a:t>
            </a:r>
            <a:r>
              <a:rPr lang="en-US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FV =    PV × (1+ </a:t>
            </a:r>
            <a:r>
              <a:rPr lang="en-US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3000 </a:t>
            </a:r>
            <a:r>
              <a:rPr lang="ar-BH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(1+ 8%)</a:t>
            </a:r>
            <a:r>
              <a:rPr lang="en-US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= 3000 </a:t>
            </a:r>
            <a:r>
              <a:rPr lang="ar-BH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ar-B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2.5182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BD 7554.600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Using FV table for 1BD to find value of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(1+8%)</a:t>
            </a:r>
            <a:r>
              <a:rPr lang="en-US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(by searching under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 = 8%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n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12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periods)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160526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44352" y="477320"/>
            <a:ext cx="7699648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future and present value.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ECF4F8-D3BE-50A9-3F08-030079F1F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2150449"/>
            <a:ext cx="5641442" cy="30954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9158D52-81E6-A225-68FF-28F0EA06E5A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6007433-74D9-999F-8089-4096E5720E2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6A80639-2803-9B75-0BAA-BDC9949FCA71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8EBD0CE8-7BEF-FE84-AFFE-804B82F38445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3347E1F-B3F3-CFD9-B472-19E4A6DCCE5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639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315441"/>
            <a:ext cx="9576424" cy="506523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en-US" sz="1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AutoNum type="arabicPeriod" startAt="2"/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 Interest: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   =        FV        -      PV  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   7554.600 -   3000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= BD 4554.600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99336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 =    PV    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[(1+i </a:t>
            </a:r>
            <a:r>
              <a:rPr lang="en-US" sz="18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1]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= 3000 x [(1+ 8%)</a:t>
            </a:r>
            <a:r>
              <a:rPr lang="en-US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_ 1]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= 3000 x (    2.5182 –1)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= 3000 x        1.5182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= BD 4554.600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160526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444352" y="477320"/>
            <a:ext cx="7699648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calculation of future and present value.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5A607A-FDFE-2CB7-DCDA-917B7FE7A9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430" y="1847528"/>
            <a:ext cx="5770770" cy="4274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86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504372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Shahd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invested BD1000 in a bank at 6% annually for 4 years – find the future value if the interest is compounded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annually</a:t>
            </a:r>
            <a:r>
              <a:rPr lang="en-US" sz="18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70007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296714" y="1519338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1-3-1 : </a:t>
            </a:r>
            <a:endParaRPr lang="en-US" sz="20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5737EDD-D1AF-28C8-0526-865D92B3B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76317"/>
              </p:ext>
            </p:extLst>
          </p:nvPr>
        </p:nvGraphicFramePr>
        <p:xfrm>
          <a:off x="564823" y="3101009"/>
          <a:ext cx="8470319" cy="172326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66115">
                  <a:extLst>
                    <a:ext uri="{9D8B030D-6E8A-4147-A177-3AD203B41FA5}">
                      <a16:colId xmlns:a16="http://schemas.microsoft.com/office/drawing/2014/main" val="2087733328"/>
                    </a:ext>
                  </a:extLst>
                </a:gridCol>
                <a:gridCol w="527339">
                  <a:extLst>
                    <a:ext uri="{9D8B030D-6E8A-4147-A177-3AD203B41FA5}">
                      <a16:colId xmlns:a16="http://schemas.microsoft.com/office/drawing/2014/main" val="582416466"/>
                    </a:ext>
                  </a:extLst>
                </a:gridCol>
                <a:gridCol w="527339">
                  <a:extLst>
                    <a:ext uri="{9D8B030D-6E8A-4147-A177-3AD203B41FA5}">
                      <a16:colId xmlns:a16="http://schemas.microsoft.com/office/drawing/2014/main" val="3952320387"/>
                    </a:ext>
                  </a:extLst>
                </a:gridCol>
                <a:gridCol w="560239">
                  <a:extLst>
                    <a:ext uri="{9D8B030D-6E8A-4147-A177-3AD203B41FA5}">
                      <a16:colId xmlns:a16="http://schemas.microsoft.com/office/drawing/2014/main" val="3952921668"/>
                    </a:ext>
                  </a:extLst>
                </a:gridCol>
                <a:gridCol w="531099">
                  <a:extLst>
                    <a:ext uri="{9D8B030D-6E8A-4147-A177-3AD203B41FA5}">
                      <a16:colId xmlns:a16="http://schemas.microsoft.com/office/drawing/2014/main" val="1294451873"/>
                    </a:ext>
                  </a:extLst>
                </a:gridCol>
                <a:gridCol w="569637">
                  <a:extLst>
                    <a:ext uri="{9D8B030D-6E8A-4147-A177-3AD203B41FA5}">
                      <a16:colId xmlns:a16="http://schemas.microsoft.com/office/drawing/2014/main" val="2863473192"/>
                    </a:ext>
                  </a:extLst>
                </a:gridCol>
                <a:gridCol w="527339">
                  <a:extLst>
                    <a:ext uri="{9D8B030D-6E8A-4147-A177-3AD203B41FA5}">
                      <a16:colId xmlns:a16="http://schemas.microsoft.com/office/drawing/2014/main" val="553897644"/>
                    </a:ext>
                  </a:extLst>
                </a:gridCol>
                <a:gridCol w="474697">
                  <a:extLst>
                    <a:ext uri="{9D8B030D-6E8A-4147-A177-3AD203B41FA5}">
                      <a16:colId xmlns:a16="http://schemas.microsoft.com/office/drawing/2014/main" val="1141953358"/>
                    </a:ext>
                  </a:extLst>
                </a:gridCol>
                <a:gridCol w="544259">
                  <a:extLst>
                    <a:ext uri="{9D8B030D-6E8A-4147-A177-3AD203B41FA5}">
                      <a16:colId xmlns:a16="http://schemas.microsoft.com/office/drawing/2014/main" val="3791674235"/>
                    </a:ext>
                  </a:extLst>
                </a:gridCol>
                <a:gridCol w="534859">
                  <a:extLst>
                    <a:ext uri="{9D8B030D-6E8A-4147-A177-3AD203B41FA5}">
                      <a16:colId xmlns:a16="http://schemas.microsoft.com/office/drawing/2014/main" val="64322564"/>
                    </a:ext>
                  </a:extLst>
                </a:gridCol>
                <a:gridCol w="518879">
                  <a:extLst>
                    <a:ext uri="{9D8B030D-6E8A-4147-A177-3AD203B41FA5}">
                      <a16:colId xmlns:a16="http://schemas.microsoft.com/office/drawing/2014/main" val="3670585048"/>
                    </a:ext>
                  </a:extLst>
                </a:gridCol>
                <a:gridCol w="544259">
                  <a:extLst>
                    <a:ext uri="{9D8B030D-6E8A-4147-A177-3AD203B41FA5}">
                      <a16:colId xmlns:a16="http://schemas.microsoft.com/office/drawing/2014/main" val="2306118506"/>
                    </a:ext>
                  </a:extLst>
                </a:gridCol>
                <a:gridCol w="544259">
                  <a:extLst>
                    <a:ext uri="{9D8B030D-6E8A-4147-A177-3AD203B41FA5}">
                      <a16:colId xmlns:a16="http://schemas.microsoft.com/office/drawing/2014/main" val="4084508485"/>
                    </a:ext>
                  </a:extLst>
                </a:gridCol>
              </a:tblGrid>
              <a:tr h="77727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The number of times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Once(</a:t>
                      </a:r>
                      <a:r>
                        <a:rPr lang="en-US" sz="1600" u="sng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) a year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n= </a:t>
                      </a:r>
                      <a:r>
                        <a:rPr lang="en-US" sz="1600" u="sng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 x 4 years  = 4 periods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967425"/>
                  </a:ext>
                </a:extLst>
              </a:tr>
              <a:tr h="63559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months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585929"/>
                  </a:ext>
                </a:extLst>
              </a:tr>
              <a:tr h="31039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 = 6%</a:t>
                      </a:r>
                      <a:r>
                        <a:rPr lang="ar-BH" sz="1600" dirty="0">
                          <a:effectLst/>
                        </a:rPr>
                        <a:t>÷   </a:t>
                      </a:r>
                      <a:r>
                        <a:rPr lang="en-US" sz="1600" u="sng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 =  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59118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142835" y="4911646"/>
            <a:ext cx="6172200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103187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103187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6%)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103187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1.2625          = BD1262.500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e 1253">
            <a:extLst>
              <a:ext uri="{FF2B5EF4-FFF2-40B4-BE49-F238E27FC236}">
                <a16:creationId xmlns:a16="http://schemas.microsoft.com/office/drawing/2014/main" id="{F0872A7E-DCB8-500A-3C26-7B055F4DF9C2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6" name="Line 187">
              <a:extLst>
                <a:ext uri="{FF2B5EF4-FFF2-40B4-BE49-F238E27FC236}">
                  <a16:creationId xmlns:a16="http://schemas.microsoft.com/office/drawing/2014/main" id="{81C5AA17-F258-B4D8-3931-B7C530B332A9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Freeform 1525532569">
              <a:extLst>
                <a:ext uri="{FF2B5EF4-FFF2-40B4-BE49-F238E27FC236}">
                  <a16:creationId xmlns:a16="http://schemas.microsoft.com/office/drawing/2014/main" id="{8F84AA8B-6CBD-3C88-F6CE-41159F9DAF8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25532570">
              <a:extLst>
                <a:ext uri="{FF2B5EF4-FFF2-40B4-BE49-F238E27FC236}">
                  <a16:creationId xmlns:a16="http://schemas.microsoft.com/office/drawing/2014/main" id="{DCFDDD0B-E99A-4060-2E23-C05EA5349F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" name="Line 206">
              <a:extLst>
                <a:ext uri="{FF2B5EF4-FFF2-40B4-BE49-F238E27FC236}">
                  <a16:creationId xmlns:a16="http://schemas.microsoft.com/office/drawing/2014/main" id="{55DC2426-CA5A-0E80-39F3-DF17CA6CDDDE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21" name="Line 207">
              <a:extLst>
                <a:ext uri="{FF2B5EF4-FFF2-40B4-BE49-F238E27FC236}">
                  <a16:creationId xmlns:a16="http://schemas.microsoft.com/office/drawing/2014/main" id="{FB83FC3B-8EAC-73B6-9976-D53AA0215A66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22" name="Freeform 1525532573">
              <a:extLst>
                <a:ext uri="{FF2B5EF4-FFF2-40B4-BE49-F238E27FC236}">
                  <a16:creationId xmlns:a16="http://schemas.microsoft.com/office/drawing/2014/main" id="{50F921DA-E673-C60F-1BAF-5D06395BFE8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525532574">
              <a:extLst>
                <a:ext uri="{FF2B5EF4-FFF2-40B4-BE49-F238E27FC236}">
                  <a16:creationId xmlns:a16="http://schemas.microsoft.com/office/drawing/2014/main" id="{DFEFBFF2-B1DC-4F54-D687-C790BFF17C8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Freeform 1525532575">
                  <a:extLst>
                    <a:ext uri="{FF2B5EF4-FFF2-40B4-BE49-F238E27FC236}">
                      <a16:creationId xmlns:a16="http://schemas.microsoft.com/office/drawing/2014/main" id="{60EEFB97-3271-FF46-41D1-B4F85A9C05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4" name="Freeform 1525532575">
                  <a:extLst>
                    <a:ext uri="{FF2B5EF4-FFF2-40B4-BE49-F238E27FC236}">
                      <a16:creationId xmlns:a16="http://schemas.microsoft.com/office/drawing/2014/main" id="{60EEFB97-3271-FF46-41D1-B4F85A9C0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Freeform 1525532576">
              <a:extLst>
                <a:ext uri="{FF2B5EF4-FFF2-40B4-BE49-F238E27FC236}">
                  <a16:creationId xmlns:a16="http://schemas.microsoft.com/office/drawing/2014/main" id="{2147CD8E-A85C-CEEC-ABE6-54D71285453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25532577">
              <a:extLst>
                <a:ext uri="{FF2B5EF4-FFF2-40B4-BE49-F238E27FC236}">
                  <a16:creationId xmlns:a16="http://schemas.microsoft.com/office/drawing/2014/main" id="{DF855B58-1C30-96E0-D552-D88B45918C7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25532578">
              <a:extLst>
                <a:ext uri="{FF2B5EF4-FFF2-40B4-BE49-F238E27FC236}">
                  <a16:creationId xmlns:a16="http://schemas.microsoft.com/office/drawing/2014/main" id="{69486DB2-1A5E-8DF9-56C8-0BF318C10C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1525532579">
              <a:extLst>
                <a:ext uri="{FF2B5EF4-FFF2-40B4-BE49-F238E27FC236}">
                  <a16:creationId xmlns:a16="http://schemas.microsoft.com/office/drawing/2014/main" id="{44D8C545-2D1E-0F2A-DAC7-97A7F036FD0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57C9D6E-A208-1B80-A53A-3BC0E5B66CF0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275E913-5E00-9DE4-3F0B-085D5FCDA60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B30E2D4-4CEE-6E6D-8FE6-5689D47B1B68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ADD7378-5E4E-F7D7-71F0-A29F8E1795ED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FFB24E-BEF0-94C7-63A1-5BA5B3669D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4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2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42835" y="1504372"/>
            <a:ext cx="9613408" cy="473903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200"/>
              <a:buFont typeface="Times New Roman" panose="02020603050405020304" pitchFamily="18" charset="0"/>
              <a:buChar char="►"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Shahd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invested BD1000 in a bank at 6% annually for 4 years . find the future value if the interest is compounded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semi-annually</a:t>
            </a:r>
            <a:r>
              <a:rPr lang="en-US" sz="1800" b="1" dirty="0">
                <a:solidFill>
                  <a:srgbClr val="1F376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u="sng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solidFill>
                <a:srgbClr val="00206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399185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42690" y="700070"/>
            <a:ext cx="9159547" cy="5317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difference between nominal and partial interest rates.</a:t>
            </a:r>
            <a:endParaRPr lang="en-US" sz="24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D78D7-EE5C-D2AA-2672-D6D87BFC456D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A5CA4D5-9FF0-D341-33EA-F1017DA63585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1                                                            Compound interest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D22E9F8-AEE2-A6AA-3033-4170304CD1BB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BCBCF4D-804C-8F5A-BB22-800F881AFB3C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EF9E61C-9AE6-3F4D-5831-2CAA7A098DC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-202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3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02E4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20761-6568-11FC-22C9-D34AD43CEC97}"/>
              </a:ext>
            </a:extLst>
          </p:cNvPr>
          <p:cNvSpPr txBox="1"/>
          <p:nvPr/>
        </p:nvSpPr>
        <p:spPr>
          <a:xfrm>
            <a:off x="296714" y="1519338"/>
            <a:ext cx="2139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1-3-2 : 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D481F-0BB2-DB2A-A69A-FD719BB0CCA3}"/>
              </a:ext>
            </a:extLst>
          </p:cNvPr>
          <p:cNvSpPr txBox="1"/>
          <p:nvPr/>
        </p:nvSpPr>
        <p:spPr>
          <a:xfrm>
            <a:off x="1380264" y="5106123"/>
            <a:ext cx="6172200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941705" algn="justLow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r"/>
              </a:tabLst>
            </a:pP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FV =     PV</a:t>
            </a:r>
            <a:r>
              <a:rPr lang="ar-BH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   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8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(1+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3%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800" b="1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941705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= 1000 </a:t>
            </a:r>
            <a:r>
              <a:rPr lang="ar-BH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×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1.2668      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BD1266.800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253">
            <a:extLst>
              <a:ext uri="{FF2B5EF4-FFF2-40B4-BE49-F238E27FC236}">
                <a16:creationId xmlns:a16="http://schemas.microsoft.com/office/drawing/2014/main" id="{57095CEF-0DAB-9A90-C563-0C76D813318E}"/>
              </a:ext>
            </a:extLst>
          </p:cNvPr>
          <p:cNvGrpSpPr/>
          <p:nvPr/>
        </p:nvGrpSpPr>
        <p:grpSpPr>
          <a:xfrm>
            <a:off x="7634551" y="4659087"/>
            <a:ext cx="1683535" cy="1526138"/>
            <a:chOff x="0" y="0"/>
            <a:chExt cx="1365040" cy="1451745"/>
          </a:xfrm>
        </p:grpSpPr>
        <p:cxnSp>
          <p:nvCxnSpPr>
            <p:cNvPr id="10" name="Line 187">
              <a:extLst>
                <a:ext uri="{FF2B5EF4-FFF2-40B4-BE49-F238E27FC236}">
                  <a16:creationId xmlns:a16="http://schemas.microsoft.com/office/drawing/2014/main" id="{559ABDED-8C91-6FFB-BC31-9B05E9909DFB}"/>
                </a:ext>
              </a:extLst>
            </p:cNvPr>
            <p:cNvCxnSpPr/>
            <p:nvPr/>
          </p:nvCxnSpPr>
          <p:spPr bwMode="auto">
            <a:xfrm flipH="1">
              <a:off x="1321854" y="91874"/>
              <a:ext cx="0" cy="0"/>
            </a:xfrm>
            <a:prstGeom prst="line">
              <a:avLst/>
            </a:prstGeom>
            <a:noFill/>
            <a:ln w="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Freeform 1525532569">
              <a:extLst>
                <a:ext uri="{FF2B5EF4-FFF2-40B4-BE49-F238E27FC236}">
                  <a16:creationId xmlns:a16="http://schemas.microsoft.com/office/drawing/2014/main" id="{49E8E7A1-5ED0-C268-F974-C88DB68C8D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795"/>
              <a:ext cx="721334" cy="683721"/>
            </a:xfrm>
            <a:custGeom>
              <a:avLst/>
              <a:gdLst>
                <a:gd name="T0" fmla="*/ 287 w 5278"/>
                <a:gd name="T1" fmla="*/ 3 h 3975"/>
                <a:gd name="T2" fmla="*/ 1167 w 5278"/>
                <a:gd name="T3" fmla="*/ 1 h 3975"/>
                <a:gd name="T4" fmla="*/ 2052 w 5278"/>
                <a:gd name="T5" fmla="*/ 18 h 3975"/>
                <a:gd name="T6" fmla="*/ 2512 w 5278"/>
                <a:gd name="T7" fmla="*/ 34 h 3975"/>
                <a:gd name="T8" fmla="*/ 2986 w 5278"/>
                <a:gd name="T9" fmla="*/ 55 h 3975"/>
                <a:gd name="T10" fmla="*/ 3422 w 5278"/>
                <a:gd name="T11" fmla="*/ 83 h 3975"/>
                <a:gd name="T12" fmla="*/ 3817 w 5278"/>
                <a:gd name="T13" fmla="*/ 114 h 3975"/>
                <a:gd name="T14" fmla="*/ 4168 w 5278"/>
                <a:gd name="T15" fmla="*/ 149 h 3975"/>
                <a:gd name="T16" fmla="*/ 4477 w 5278"/>
                <a:gd name="T17" fmla="*/ 187 h 3975"/>
                <a:gd name="T18" fmla="*/ 4737 w 5278"/>
                <a:gd name="T19" fmla="*/ 228 h 3975"/>
                <a:gd name="T20" fmla="*/ 4949 w 5278"/>
                <a:gd name="T21" fmla="*/ 272 h 3975"/>
                <a:gd name="T22" fmla="*/ 5111 w 5278"/>
                <a:gd name="T23" fmla="*/ 318 h 3975"/>
                <a:gd name="T24" fmla="*/ 5219 w 5278"/>
                <a:gd name="T25" fmla="*/ 365 h 3975"/>
                <a:gd name="T26" fmla="*/ 5252 w 5278"/>
                <a:gd name="T27" fmla="*/ 389 h 3975"/>
                <a:gd name="T28" fmla="*/ 5272 w 5278"/>
                <a:gd name="T29" fmla="*/ 415 h 3975"/>
                <a:gd name="T30" fmla="*/ 5278 w 5278"/>
                <a:gd name="T31" fmla="*/ 430 h 3975"/>
                <a:gd name="T32" fmla="*/ 5264 w 5278"/>
                <a:gd name="T33" fmla="*/ 458 h 3975"/>
                <a:gd name="T34" fmla="*/ 5234 w 5278"/>
                <a:gd name="T35" fmla="*/ 485 h 3975"/>
                <a:gd name="T36" fmla="*/ 5184 w 5278"/>
                <a:gd name="T37" fmla="*/ 514 h 3975"/>
                <a:gd name="T38" fmla="*/ 5116 w 5278"/>
                <a:gd name="T39" fmla="*/ 541 h 3975"/>
                <a:gd name="T40" fmla="*/ 4993 w 5278"/>
                <a:gd name="T41" fmla="*/ 577 h 3975"/>
                <a:gd name="T42" fmla="*/ 4810 w 5278"/>
                <a:gd name="T43" fmla="*/ 619 h 3975"/>
                <a:gd name="T44" fmla="*/ 4591 w 5278"/>
                <a:gd name="T45" fmla="*/ 658 h 3975"/>
                <a:gd name="T46" fmla="*/ 4335 w 5278"/>
                <a:gd name="T47" fmla="*/ 694 h 3975"/>
                <a:gd name="T48" fmla="*/ 3841 w 5278"/>
                <a:gd name="T49" fmla="*/ 746 h 3975"/>
                <a:gd name="T50" fmla="*/ 3151 w 5278"/>
                <a:gd name="T51" fmla="*/ 797 h 3975"/>
                <a:gd name="T52" fmla="*/ 2378 w 5278"/>
                <a:gd name="T53" fmla="*/ 835 h 3975"/>
                <a:gd name="T54" fmla="*/ 1542 w 5278"/>
                <a:gd name="T55" fmla="*/ 858 h 3975"/>
                <a:gd name="T56" fmla="*/ 1541 w 5278"/>
                <a:gd name="T57" fmla="*/ 1010 h 3975"/>
                <a:gd name="T58" fmla="*/ 1527 w 5278"/>
                <a:gd name="T59" fmla="*/ 1453 h 3975"/>
                <a:gd name="T60" fmla="*/ 1501 w 5278"/>
                <a:gd name="T61" fmla="*/ 1873 h 3975"/>
                <a:gd name="T62" fmla="*/ 1465 w 5278"/>
                <a:gd name="T63" fmla="*/ 2268 h 3975"/>
                <a:gd name="T64" fmla="*/ 1420 w 5278"/>
                <a:gd name="T65" fmla="*/ 2633 h 3975"/>
                <a:gd name="T66" fmla="*/ 1364 w 5278"/>
                <a:gd name="T67" fmla="*/ 2962 h 3975"/>
                <a:gd name="T68" fmla="*/ 1298 w 5278"/>
                <a:gd name="T69" fmla="*/ 3253 h 3975"/>
                <a:gd name="T70" fmla="*/ 1227 w 5278"/>
                <a:gd name="T71" fmla="*/ 3502 h 3975"/>
                <a:gd name="T72" fmla="*/ 1147 w 5278"/>
                <a:gd name="T73" fmla="*/ 3704 h 3975"/>
                <a:gd name="T74" fmla="*/ 1078 w 5278"/>
                <a:gd name="T75" fmla="*/ 3835 h 3975"/>
                <a:gd name="T76" fmla="*/ 1032 w 5278"/>
                <a:gd name="T77" fmla="*/ 3896 h 3975"/>
                <a:gd name="T78" fmla="*/ 987 w 5278"/>
                <a:gd name="T79" fmla="*/ 3943 h 3975"/>
                <a:gd name="T80" fmla="*/ 940 w 5278"/>
                <a:gd name="T81" fmla="*/ 3975 h 3975"/>
                <a:gd name="T82" fmla="*/ 773 w 5278"/>
                <a:gd name="T83" fmla="*/ 3973 h 3975"/>
                <a:gd name="T84" fmla="*/ 740 w 5278"/>
                <a:gd name="T85" fmla="*/ 3950 h 3975"/>
                <a:gd name="T86" fmla="*/ 692 w 5278"/>
                <a:gd name="T87" fmla="*/ 3906 h 3975"/>
                <a:gd name="T88" fmla="*/ 643 w 5278"/>
                <a:gd name="T89" fmla="*/ 3846 h 3975"/>
                <a:gd name="T90" fmla="*/ 580 w 5278"/>
                <a:gd name="T91" fmla="*/ 3746 h 3975"/>
                <a:gd name="T92" fmla="*/ 489 w 5278"/>
                <a:gd name="T93" fmla="*/ 3555 h 3975"/>
                <a:gd name="T94" fmla="*/ 404 w 5278"/>
                <a:gd name="T95" fmla="*/ 3315 h 3975"/>
                <a:gd name="T96" fmla="*/ 325 w 5278"/>
                <a:gd name="T97" fmla="*/ 3035 h 3975"/>
                <a:gd name="T98" fmla="*/ 253 w 5278"/>
                <a:gd name="T99" fmla="*/ 2715 h 3975"/>
                <a:gd name="T100" fmla="*/ 187 w 5278"/>
                <a:gd name="T101" fmla="*/ 2363 h 3975"/>
                <a:gd name="T102" fmla="*/ 130 w 5278"/>
                <a:gd name="T103" fmla="*/ 1982 h 3975"/>
                <a:gd name="T104" fmla="*/ 83 w 5278"/>
                <a:gd name="T105" fmla="*/ 1577 h 3975"/>
                <a:gd name="T106" fmla="*/ 45 w 5278"/>
                <a:gd name="T107" fmla="*/ 1151 h 3975"/>
                <a:gd name="T108" fmla="*/ 27 w 5278"/>
                <a:gd name="T109" fmla="*/ 859 h 3975"/>
                <a:gd name="T110" fmla="*/ 16 w 5278"/>
                <a:gd name="T111" fmla="*/ 648 h 3975"/>
                <a:gd name="T112" fmla="*/ 0 w 5278"/>
                <a:gd name="T113" fmla="*/ 7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78" h="3975">
                  <a:moveTo>
                    <a:pt x="0" y="7"/>
                  </a:moveTo>
                  <a:lnTo>
                    <a:pt x="0" y="7"/>
                  </a:lnTo>
                  <a:lnTo>
                    <a:pt x="287" y="3"/>
                  </a:lnTo>
                  <a:lnTo>
                    <a:pt x="578" y="0"/>
                  </a:lnTo>
                  <a:lnTo>
                    <a:pt x="872" y="0"/>
                  </a:lnTo>
                  <a:lnTo>
                    <a:pt x="1167" y="1"/>
                  </a:lnTo>
                  <a:lnTo>
                    <a:pt x="1463" y="5"/>
                  </a:lnTo>
                  <a:lnTo>
                    <a:pt x="1759" y="10"/>
                  </a:lnTo>
                  <a:lnTo>
                    <a:pt x="2052" y="18"/>
                  </a:lnTo>
                  <a:lnTo>
                    <a:pt x="2346" y="27"/>
                  </a:lnTo>
                  <a:lnTo>
                    <a:pt x="2346" y="27"/>
                  </a:lnTo>
                  <a:lnTo>
                    <a:pt x="2512" y="34"/>
                  </a:lnTo>
                  <a:lnTo>
                    <a:pt x="2674" y="40"/>
                  </a:lnTo>
                  <a:lnTo>
                    <a:pt x="2832" y="48"/>
                  </a:lnTo>
                  <a:lnTo>
                    <a:pt x="2986" y="55"/>
                  </a:lnTo>
                  <a:lnTo>
                    <a:pt x="3136" y="64"/>
                  </a:lnTo>
                  <a:lnTo>
                    <a:pt x="3281" y="73"/>
                  </a:lnTo>
                  <a:lnTo>
                    <a:pt x="3422" y="83"/>
                  </a:lnTo>
                  <a:lnTo>
                    <a:pt x="3558" y="92"/>
                  </a:lnTo>
                  <a:lnTo>
                    <a:pt x="3690" y="103"/>
                  </a:lnTo>
                  <a:lnTo>
                    <a:pt x="3817" y="114"/>
                  </a:lnTo>
                  <a:lnTo>
                    <a:pt x="3938" y="125"/>
                  </a:lnTo>
                  <a:lnTo>
                    <a:pt x="4056" y="137"/>
                  </a:lnTo>
                  <a:lnTo>
                    <a:pt x="4168" y="149"/>
                  </a:lnTo>
                  <a:lnTo>
                    <a:pt x="4276" y="161"/>
                  </a:lnTo>
                  <a:lnTo>
                    <a:pt x="4379" y="174"/>
                  </a:lnTo>
                  <a:lnTo>
                    <a:pt x="4477" y="187"/>
                  </a:lnTo>
                  <a:lnTo>
                    <a:pt x="4569" y="200"/>
                  </a:lnTo>
                  <a:lnTo>
                    <a:pt x="4656" y="215"/>
                  </a:lnTo>
                  <a:lnTo>
                    <a:pt x="4737" y="228"/>
                  </a:lnTo>
                  <a:lnTo>
                    <a:pt x="4813" y="242"/>
                  </a:lnTo>
                  <a:lnTo>
                    <a:pt x="4884" y="258"/>
                  </a:lnTo>
                  <a:lnTo>
                    <a:pt x="4949" y="272"/>
                  </a:lnTo>
                  <a:lnTo>
                    <a:pt x="5008" y="288"/>
                  </a:lnTo>
                  <a:lnTo>
                    <a:pt x="5063" y="302"/>
                  </a:lnTo>
                  <a:lnTo>
                    <a:pt x="5111" y="318"/>
                  </a:lnTo>
                  <a:lnTo>
                    <a:pt x="5152" y="333"/>
                  </a:lnTo>
                  <a:lnTo>
                    <a:pt x="5189" y="350"/>
                  </a:lnTo>
                  <a:lnTo>
                    <a:pt x="5219" y="365"/>
                  </a:lnTo>
                  <a:lnTo>
                    <a:pt x="5232" y="374"/>
                  </a:lnTo>
                  <a:lnTo>
                    <a:pt x="5243" y="381"/>
                  </a:lnTo>
                  <a:lnTo>
                    <a:pt x="5252" y="389"/>
                  </a:lnTo>
                  <a:lnTo>
                    <a:pt x="5261" y="398"/>
                  </a:lnTo>
                  <a:lnTo>
                    <a:pt x="5267" y="406"/>
                  </a:lnTo>
                  <a:lnTo>
                    <a:pt x="5272" y="415"/>
                  </a:lnTo>
                  <a:lnTo>
                    <a:pt x="5276" y="422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5" y="440"/>
                  </a:lnTo>
                  <a:lnTo>
                    <a:pt x="5272" y="449"/>
                  </a:lnTo>
                  <a:lnTo>
                    <a:pt x="5264" y="458"/>
                  </a:lnTo>
                  <a:lnTo>
                    <a:pt x="5257" y="467"/>
                  </a:lnTo>
                  <a:lnTo>
                    <a:pt x="5246" y="477"/>
                  </a:lnTo>
                  <a:lnTo>
                    <a:pt x="5234" y="485"/>
                  </a:lnTo>
                  <a:lnTo>
                    <a:pt x="5219" y="495"/>
                  </a:lnTo>
                  <a:lnTo>
                    <a:pt x="5202" y="504"/>
                  </a:lnTo>
                  <a:lnTo>
                    <a:pt x="5184" y="514"/>
                  </a:lnTo>
                  <a:lnTo>
                    <a:pt x="5163" y="522"/>
                  </a:lnTo>
                  <a:lnTo>
                    <a:pt x="5140" y="532"/>
                  </a:lnTo>
                  <a:lnTo>
                    <a:pt x="5116" y="541"/>
                  </a:lnTo>
                  <a:lnTo>
                    <a:pt x="5058" y="559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4937" y="592"/>
                  </a:lnTo>
                  <a:lnTo>
                    <a:pt x="4875" y="605"/>
                  </a:lnTo>
                  <a:lnTo>
                    <a:pt x="4810" y="619"/>
                  </a:lnTo>
                  <a:lnTo>
                    <a:pt x="4742" y="633"/>
                  </a:lnTo>
                  <a:lnTo>
                    <a:pt x="4668" y="644"/>
                  </a:lnTo>
                  <a:lnTo>
                    <a:pt x="4591" y="658"/>
                  </a:lnTo>
                  <a:lnTo>
                    <a:pt x="4509" y="670"/>
                  </a:lnTo>
                  <a:lnTo>
                    <a:pt x="4424" y="682"/>
                  </a:lnTo>
                  <a:lnTo>
                    <a:pt x="4335" y="694"/>
                  </a:lnTo>
                  <a:lnTo>
                    <a:pt x="4243" y="704"/>
                  </a:lnTo>
                  <a:lnTo>
                    <a:pt x="4049" y="726"/>
                  </a:lnTo>
                  <a:lnTo>
                    <a:pt x="3841" y="746"/>
                  </a:lnTo>
                  <a:lnTo>
                    <a:pt x="3622" y="764"/>
                  </a:lnTo>
                  <a:lnTo>
                    <a:pt x="3392" y="781"/>
                  </a:lnTo>
                  <a:lnTo>
                    <a:pt x="3151" y="797"/>
                  </a:lnTo>
                  <a:lnTo>
                    <a:pt x="2901" y="811"/>
                  </a:lnTo>
                  <a:lnTo>
                    <a:pt x="2643" y="824"/>
                  </a:lnTo>
                  <a:lnTo>
                    <a:pt x="2378" y="835"/>
                  </a:lnTo>
                  <a:lnTo>
                    <a:pt x="2105" y="844"/>
                  </a:lnTo>
                  <a:lnTo>
                    <a:pt x="1827" y="852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2" y="858"/>
                  </a:lnTo>
                  <a:lnTo>
                    <a:pt x="1541" y="1010"/>
                  </a:lnTo>
                  <a:lnTo>
                    <a:pt x="1538" y="1159"/>
                  </a:lnTo>
                  <a:lnTo>
                    <a:pt x="1533" y="1308"/>
                  </a:lnTo>
                  <a:lnTo>
                    <a:pt x="1527" y="1453"/>
                  </a:lnTo>
                  <a:lnTo>
                    <a:pt x="1519" y="1595"/>
                  </a:lnTo>
                  <a:lnTo>
                    <a:pt x="1512" y="1737"/>
                  </a:lnTo>
                  <a:lnTo>
                    <a:pt x="1501" y="1873"/>
                  </a:lnTo>
                  <a:lnTo>
                    <a:pt x="1491" y="2009"/>
                  </a:lnTo>
                  <a:lnTo>
                    <a:pt x="1479" y="2140"/>
                  </a:lnTo>
                  <a:lnTo>
                    <a:pt x="1465" y="2268"/>
                  </a:lnTo>
                  <a:lnTo>
                    <a:pt x="1451" y="2393"/>
                  </a:lnTo>
                  <a:lnTo>
                    <a:pt x="1436" y="2514"/>
                  </a:lnTo>
                  <a:lnTo>
                    <a:pt x="1420" y="2633"/>
                  </a:lnTo>
                  <a:lnTo>
                    <a:pt x="1401" y="2746"/>
                  </a:lnTo>
                  <a:lnTo>
                    <a:pt x="1383" y="2856"/>
                  </a:lnTo>
                  <a:lnTo>
                    <a:pt x="1364" y="2962"/>
                  </a:lnTo>
                  <a:lnTo>
                    <a:pt x="1342" y="3064"/>
                  </a:lnTo>
                  <a:lnTo>
                    <a:pt x="1321" y="3161"/>
                  </a:lnTo>
                  <a:lnTo>
                    <a:pt x="1298" y="3253"/>
                  </a:lnTo>
                  <a:lnTo>
                    <a:pt x="1276" y="3342"/>
                  </a:lnTo>
                  <a:lnTo>
                    <a:pt x="1252" y="3424"/>
                  </a:lnTo>
                  <a:lnTo>
                    <a:pt x="1227" y="3502"/>
                  </a:lnTo>
                  <a:lnTo>
                    <a:pt x="1202" y="3575"/>
                  </a:lnTo>
                  <a:lnTo>
                    <a:pt x="1174" y="3642"/>
                  </a:lnTo>
                  <a:lnTo>
                    <a:pt x="1147" y="3704"/>
                  </a:lnTo>
                  <a:lnTo>
                    <a:pt x="1120" y="3762"/>
                  </a:lnTo>
                  <a:lnTo>
                    <a:pt x="1091" y="3812"/>
                  </a:lnTo>
                  <a:lnTo>
                    <a:pt x="1078" y="3835"/>
                  </a:lnTo>
                  <a:lnTo>
                    <a:pt x="1062" y="3858"/>
                  </a:lnTo>
                  <a:lnTo>
                    <a:pt x="1047" y="3877"/>
                  </a:lnTo>
                  <a:lnTo>
                    <a:pt x="1032" y="3896"/>
                  </a:lnTo>
                  <a:lnTo>
                    <a:pt x="1017" y="3913"/>
                  </a:lnTo>
                  <a:lnTo>
                    <a:pt x="1002" y="3928"/>
                  </a:lnTo>
                  <a:lnTo>
                    <a:pt x="987" y="3943"/>
                  </a:lnTo>
                  <a:lnTo>
                    <a:pt x="972" y="3955"/>
                  </a:lnTo>
                  <a:lnTo>
                    <a:pt x="955" y="3967"/>
                  </a:lnTo>
                  <a:lnTo>
                    <a:pt x="940" y="3975"/>
                  </a:lnTo>
                  <a:lnTo>
                    <a:pt x="940" y="3975"/>
                  </a:lnTo>
                  <a:lnTo>
                    <a:pt x="857" y="3974"/>
                  </a:lnTo>
                  <a:lnTo>
                    <a:pt x="773" y="3973"/>
                  </a:lnTo>
                  <a:lnTo>
                    <a:pt x="773" y="3973"/>
                  </a:lnTo>
                  <a:lnTo>
                    <a:pt x="757" y="3962"/>
                  </a:lnTo>
                  <a:lnTo>
                    <a:pt x="740" y="3950"/>
                  </a:lnTo>
                  <a:lnTo>
                    <a:pt x="723" y="3937"/>
                  </a:lnTo>
                  <a:lnTo>
                    <a:pt x="708" y="3922"/>
                  </a:lnTo>
                  <a:lnTo>
                    <a:pt x="692" y="3906"/>
                  </a:lnTo>
                  <a:lnTo>
                    <a:pt x="675" y="3888"/>
                  </a:lnTo>
                  <a:lnTo>
                    <a:pt x="658" y="3867"/>
                  </a:lnTo>
                  <a:lnTo>
                    <a:pt x="643" y="3846"/>
                  </a:lnTo>
                  <a:lnTo>
                    <a:pt x="626" y="3823"/>
                  </a:lnTo>
                  <a:lnTo>
                    <a:pt x="611" y="3799"/>
                  </a:lnTo>
                  <a:lnTo>
                    <a:pt x="580" y="3746"/>
                  </a:lnTo>
                  <a:lnTo>
                    <a:pt x="549" y="3688"/>
                  </a:lnTo>
                  <a:lnTo>
                    <a:pt x="519" y="3623"/>
                  </a:lnTo>
                  <a:lnTo>
                    <a:pt x="489" y="3555"/>
                  </a:lnTo>
                  <a:lnTo>
                    <a:pt x="460" y="3479"/>
                  </a:lnTo>
                  <a:lnTo>
                    <a:pt x="431" y="3400"/>
                  </a:lnTo>
                  <a:lnTo>
                    <a:pt x="404" y="3315"/>
                  </a:lnTo>
                  <a:lnTo>
                    <a:pt x="377" y="3227"/>
                  </a:lnTo>
                  <a:lnTo>
                    <a:pt x="351" y="3132"/>
                  </a:lnTo>
                  <a:lnTo>
                    <a:pt x="325" y="3035"/>
                  </a:lnTo>
                  <a:lnTo>
                    <a:pt x="300" y="2932"/>
                  </a:lnTo>
                  <a:lnTo>
                    <a:pt x="275" y="2825"/>
                  </a:lnTo>
                  <a:lnTo>
                    <a:pt x="253" y="2715"/>
                  </a:lnTo>
                  <a:lnTo>
                    <a:pt x="230" y="2601"/>
                  </a:lnTo>
                  <a:lnTo>
                    <a:pt x="209" y="2484"/>
                  </a:lnTo>
                  <a:lnTo>
                    <a:pt x="187" y="2363"/>
                  </a:lnTo>
                  <a:lnTo>
                    <a:pt x="168" y="2240"/>
                  </a:lnTo>
                  <a:lnTo>
                    <a:pt x="148" y="2113"/>
                  </a:lnTo>
                  <a:lnTo>
                    <a:pt x="130" y="1982"/>
                  </a:lnTo>
                  <a:lnTo>
                    <a:pt x="113" y="1849"/>
                  </a:lnTo>
                  <a:lnTo>
                    <a:pt x="98" y="1714"/>
                  </a:lnTo>
                  <a:lnTo>
                    <a:pt x="83" y="1577"/>
                  </a:lnTo>
                  <a:lnTo>
                    <a:pt x="69" y="1437"/>
                  </a:lnTo>
                  <a:lnTo>
                    <a:pt x="57" y="1295"/>
                  </a:lnTo>
                  <a:lnTo>
                    <a:pt x="45" y="1151"/>
                  </a:lnTo>
                  <a:lnTo>
                    <a:pt x="36" y="1006"/>
                  </a:lnTo>
                  <a:lnTo>
                    <a:pt x="27" y="859"/>
                  </a:lnTo>
                  <a:lnTo>
                    <a:pt x="27" y="859"/>
                  </a:lnTo>
                  <a:lnTo>
                    <a:pt x="26" y="859"/>
                  </a:lnTo>
                  <a:lnTo>
                    <a:pt x="26" y="859"/>
                  </a:lnTo>
                  <a:lnTo>
                    <a:pt x="16" y="648"/>
                  </a:lnTo>
                  <a:lnTo>
                    <a:pt x="7" y="436"/>
                  </a:lnTo>
                  <a:lnTo>
                    <a:pt x="3" y="22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25532570">
              <a:extLst>
                <a:ext uri="{FF2B5EF4-FFF2-40B4-BE49-F238E27FC236}">
                  <a16:creationId xmlns:a16="http://schemas.microsoft.com/office/drawing/2014/main" id="{0A1A1748-E6CE-13AC-760B-640A4B58DC9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" y="632106"/>
              <a:ext cx="721334" cy="147619"/>
            </a:xfrm>
            <a:custGeom>
              <a:avLst/>
              <a:gdLst>
                <a:gd name="T0" fmla="*/ 1542 w 5278"/>
                <a:gd name="T1" fmla="*/ 856 h 856"/>
                <a:gd name="T2" fmla="*/ 2105 w 5278"/>
                <a:gd name="T3" fmla="*/ 843 h 856"/>
                <a:gd name="T4" fmla="*/ 2643 w 5278"/>
                <a:gd name="T5" fmla="*/ 823 h 856"/>
                <a:gd name="T6" fmla="*/ 3151 w 5278"/>
                <a:gd name="T7" fmla="*/ 796 h 856"/>
                <a:gd name="T8" fmla="*/ 3622 w 5278"/>
                <a:gd name="T9" fmla="*/ 764 h 856"/>
                <a:gd name="T10" fmla="*/ 4049 w 5278"/>
                <a:gd name="T11" fmla="*/ 724 h 856"/>
                <a:gd name="T12" fmla="*/ 4335 w 5278"/>
                <a:gd name="T13" fmla="*/ 692 h 856"/>
                <a:gd name="T14" fmla="*/ 4509 w 5278"/>
                <a:gd name="T15" fmla="*/ 669 h 856"/>
                <a:gd name="T16" fmla="*/ 4668 w 5278"/>
                <a:gd name="T17" fmla="*/ 644 h 856"/>
                <a:gd name="T18" fmla="*/ 4810 w 5278"/>
                <a:gd name="T19" fmla="*/ 618 h 856"/>
                <a:gd name="T20" fmla="*/ 4937 w 5278"/>
                <a:gd name="T21" fmla="*/ 591 h 856"/>
                <a:gd name="T22" fmla="*/ 4993 w 5278"/>
                <a:gd name="T23" fmla="*/ 577 h 856"/>
                <a:gd name="T24" fmla="*/ 5116 w 5278"/>
                <a:gd name="T25" fmla="*/ 540 h 856"/>
                <a:gd name="T26" fmla="*/ 5163 w 5278"/>
                <a:gd name="T27" fmla="*/ 522 h 856"/>
                <a:gd name="T28" fmla="*/ 5202 w 5278"/>
                <a:gd name="T29" fmla="*/ 503 h 856"/>
                <a:gd name="T30" fmla="*/ 5234 w 5278"/>
                <a:gd name="T31" fmla="*/ 485 h 856"/>
                <a:gd name="T32" fmla="*/ 5257 w 5278"/>
                <a:gd name="T33" fmla="*/ 467 h 856"/>
                <a:gd name="T34" fmla="*/ 5272 w 5278"/>
                <a:gd name="T35" fmla="*/ 448 h 856"/>
                <a:gd name="T36" fmla="*/ 5278 w 5278"/>
                <a:gd name="T37" fmla="*/ 430 h 856"/>
                <a:gd name="T38" fmla="*/ 5276 w 5278"/>
                <a:gd name="T39" fmla="*/ 421 h 856"/>
                <a:gd name="T40" fmla="*/ 5267 w 5278"/>
                <a:gd name="T41" fmla="*/ 405 h 856"/>
                <a:gd name="T42" fmla="*/ 5252 w 5278"/>
                <a:gd name="T43" fmla="*/ 389 h 856"/>
                <a:gd name="T44" fmla="*/ 5232 w 5278"/>
                <a:gd name="T45" fmla="*/ 372 h 856"/>
                <a:gd name="T46" fmla="*/ 5189 w 5278"/>
                <a:gd name="T47" fmla="*/ 348 h 856"/>
                <a:gd name="T48" fmla="*/ 5111 w 5278"/>
                <a:gd name="T49" fmla="*/ 317 h 856"/>
                <a:gd name="T50" fmla="*/ 5008 w 5278"/>
                <a:gd name="T51" fmla="*/ 286 h 856"/>
                <a:gd name="T52" fmla="*/ 4884 w 5278"/>
                <a:gd name="T53" fmla="*/ 256 h 856"/>
                <a:gd name="T54" fmla="*/ 4737 w 5278"/>
                <a:gd name="T55" fmla="*/ 227 h 856"/>
                <a:gd name="T56" fmla="*/ 4569 w 5278"/>
                <a:gd name="T57" fmla="*/ 200 h 856"/>
                <a:gd name="T58" fmla="*/ 4379 w 5278"/>
                <a:gd name="T59" fmla="*/ 173 h 856"/>
                <a:gd name="T60" fmla="*/ 4168 w 5278"/>
                <a:gd name="T61" fmla="*/ 148 h 856"/>
                <a:gd name="T62" fmla="*/ 3938 w 5278"/>
                <a:gd name="T63" fmla="*/ 124 h 856"/>
                <a:gd name="T64" fmla="*/ 3690 w 5278"/>
                <a:gd name="T65" fmla="*/ 102 h 856"/>
                <a:gd name="T66" fmla="*/ 3422 w 5278"/>
                <a:gd name="T67" fmla="*/ 81 h 856"/>
                <a:gd name="T68" fmla="*/ 3136 w 5278"/>
                <a:gd name="T69" fmla="*/ 63 h 856"/>
                <a:gd name="T70" fmla="*/ 2832 w 5278"/>
                <a:gd name="T71" fmla="*/ 46 h 856"/>
                <a:gd name="T72" fmla="*/ 2512 w 5278"/>
                <a:gd name="T73" fmla="*/ 32 h 856"/>
                <a:gd name="T74" fmla="*/ 2346 w 5278"/>
                <a:gd name="T75" fmla="*/ 26 h 856"/>
                <a:gd name="T76" fmla="*/ 1759 w 5278"/>
                <a:gd name="T77" fmla="*/ 9 h 856"/>
                <a:gd name="T78" fmla="*/ 1167 w 5278"/>
                <a:gd name="T79" fmla="*/ 1 h 856"/>
                <a:gd name="T80" fmla="*/ 578 w 5278"/>
                <a:gd name="T81" fmla="*/ 0 h 856"/>
                <a:gd name="T82" fmla="*/ 0 w 5278"/>
                <a:gd name="T83" fmla="*/ 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78" h="856">
                  <a:moveTo>
                    <a:pt x="1542" y="856"/>
                  </a:moveTo>
                  <a:lnTo>
                    <a:pt x="1542" y="856"/>
                  </a:lnTo>
                  <a:lnTo>
                    <a:pt x="1827" y="850"/>
                  </a:lnTo>
                  <a:lnTo>
                    <a:pt x="2105" y="843"/>
                  </a:lnTo>
                  <a:lnTo>
                    <a:pt x="2378" y="833"/>
                  </a:lnTo>
                  <a:lnTo>
                    <a:pt x="2643" y="823"/>
                  </a:lnTo>
                  <a:lnTo>
                    <a:pt x="2901" y="811"/>
                  </a:lnTo>
                  <a:lnTo>
                    <a:pt x="3151" y="796"/>
                  </a:lnTo>
                  <a:lnTo>
                    <a:pt x="3392" y="781"/>
                  </a:lnTo>
                  <a:lnTo>
                    <a:pt x="3622" y="764"/>
                  </a:lnTo>
                  <a:lnTo>
                    <a:pt x="3841" y="745"/>
                  </a:lnTo>
                  <a:lnTo>
                    <a:pt x="4049" y="724"/>
                  </a:lnTo>
                  <a:lnTo>
                    <a:pt x="4243" y="703"/>
                  </a:lnTo>
                  <a:lnTo>
                    <a:pt x="4335" y="692"/>
                  </a:lnTo>
                  <a:lnTo>
                    <a:pt x="4424" y="680"/>
                  </a:lnTo>
                  <a:lnTo>
                    <a:pt x="4509" y="669"/>
                  </a:lnTo>
                  <a:lnTo>
                    <a:pt x="4591" y="656"/>
                  </a:lnTo>
                  <a:lnTo>
                    <a:pt x="4668" y="644"/>
                  </a:lnTo>
                  <a:lnTo>
                    <a:pt x="4742" y="631"/>
                  </a:lnTo>
                  <a:lnTo>
                    <a:pt x="4810" y="618"/>
                  </a:lnTo>
                  <a:lnTo>
                    <a:pt x="4875" y="605"/>
                  </a:lnTo>
                  <a:lnTo>
                    <a:pt x="4937" y="591"/>
                  </a:lnTo>
                  <a:lnTo>
                    <a:pt x="4993" y="577"/>
                  </a:lnTo>
                  <a:lnTo>
                    <a:pt x="4993" y="577"/>
                  </a:lnTo>
                  <a:lnTo>
                    <a:pt x="5058" y="559"/>
                  </a:lnTo>
                  <a:lnTo>
                    <a:pt x="5116" y="540"/>
                  </a:lnTo>
                  <a:lnTo>
                    <a:pt x="5140" y="532"/>
                  </a:lnTo>
                  <a:lnTo>
                    <a:pt x="5163" y="522"/>
                  </a:lnTo>
                  <a:lnTo>
                    <a:pt x="5184" y="512"/>
                  </a:lnTo>
                  <a:lnTo>
                    <a:pt x="5202" y="503"/>
                  </a:lnTo>
                  <a:lnTo>
                    <a:pt x="5219" y="494"/>
                  </a:lnTo>
                  <a:lnTo>
                    <a:pt x="5234" y="485"/>
                  </a:lnTo>
                  <a:lnTo>
                    <a:pt x="5246" y="475"/>
                  </a:lnTo>
                  <a:lnTo>
                    <a:pt x="5257" y="467"/>
                  </a:lnTo>
                  <a:lnTo>
                    <a:pt x="5264" y="457"/>
                  </a:lnTo>
                  <a:lnTo>
                    <a:pt x="5272" y="448"/>
                  </a:lnTo>
                  <a:lnTo>
                    <a:pt x="5275" y="439"/>
                  </a:lnTo>
                  <a:lnTo>
                    <a:pt x="5278" y="430"/>
                  </a:lnTo>
                  <a:lnTo>
                    <a:pt x="5278" y="430"/>
                  </a:lnTo>
                  <a:lnTo>
                    <a:pt x="5276" y="421"/>
                  </a:lnTo>
                  <a:lnTo>
                    <a:pt x="5272" y="413"/>
                  </a:lnTo>
                  <a:lnTo>
                    <a:pt x="5267" y="405"/>
                  </a:lnTo>
                  <a:lnTo>
                    <a:pt x="5261" y="397"/>
                  </a:lnTo>
                  <a:lnTo>
                    <a:pt x="5252" y="389"/>
                  </a:lnTo>
                  <a:lnTo>
                    <a:pt x="5243" y="381"/>
                  </a:lnTo>
                  <a:lnTo>
                    <a:pt x="5232" y="372"/>
                  </a:lnTo>
                  <a:lnTo>
                    <a:pt x="5219" y="364"/>
                  </a:lnTo>
                  <a:lnTo>
                    <a:pt x="5189" y="348"/>
                  </a:lnTo>
                  <a:lnTo>
                    <a:pt x="5152" y="333"/>
                  </a:lnTo>
                  <a:lnTo>
                    <a:pt x="5111" y="317"/>
                  </a:lnTo>
                  <a:lnTo>
                    <a:pt x="5063" y="302"/>
                  </a:lnTo>
                  <a:lnTo>
                    <a:pt x="5008" y="286"/>
                  </a:lnTo>
                  <a:lnTo>
                    <a:pt x="4949" y="272"/>
                  </a:lnTo>
                  <a:lnTo>
                    <a:pt x="4884" y="256"/>
                  </a:lnTo>
                  <a:lnTo>
                    <a:pt x="4813" y="242"/>
                  </a:lnTo>
                  <a:lnTo>
                    <a:pt x="4737" y="227"/>
                  </a:lnTo>
                  <a:lnTo>
                    <a:pt x="4656" y="213"/>
                  </a:lnTo>
                  <a:lnTo>
                    <a:pt x="4569" y="200"/>
                  </a:lnTo>
                  <a:lnTo>
                    <a:pt x="4477" y="187"/>
                  </a:lnTo>
                  <a:lnTo>
                    <a:pt x="4379" y="173"/>
                  </a:lnTo>
                  <a:lnTo>
                    <a:pt x="4276" y="160"/>
                  </a:lnTo>
                  <a:lnTo>
                    <a:pt x="4168" y="148"/>
                  </a:lnTo>
                  <a:lnTo>
                    <a:pt x="4056" y="135"/>
                  </a:lnTo>
                  <a:lnTo>
                    <a:pt x="3938" y="124"/>
                  </a:lnTo>
                  <a:lnTo>
                    <a:pt x="3817" y="112"/>
                  </a:lnTo>
                  <a:lnTo>
                    <a:pt x="3690" y="102"/>
                  </a:lnTo>
                  <a:lnTo>
                    <a:pt x="3558" y="92"/>
                  </a:lnTo>
                  <a:lnTo>
                    <a:pt x="3422" y="81"/>
                  </a:lnTo>
                  <a:lnTo>
                    <a:pt x="3281" y="72"/>
                  </a:lnTo>
                  <a:lnTo>
                    <a:pt x="3136" y="63"/>
                  </a:lnTo>
                  <a:lnTo>
                    <a:pt x="2986" y="55"/>
                  </a:lnTo>
                  <a:lnTo>
                    <a:pt x="2832" y="46"/>
                  </a:lnTo>
                  <a:lnTo>
                    <a:pt x="2674" y="39"/>
                  </a:lnTo>
                  <a:lnTo>
                    <a:pt x="2512" y="32"/>
                  </a:lnTo>
                  <a:lnTo>
                    <a:pt x="2346" y="26"/>
                  </a:lnTo>
                  <a:lnTo>
                    <a:pt x="2346" y="26"/>
                  </a:lnTo>
                  <a:lnTo>
                    <a:pt x="2052" y="17"/>
                  </a:lnTo>
                  <a:lnTo>
                    <a:pt x="1759" y="9"/>
                  </a:lnTo>
                  <a:lnTo>
                    <a:pt x="1463" y="5"/>
                  </a:lnTo>
                  <a:lnTo>
                    <a:pt x="1167" y="1"/>
                  </a:lnTo>
                  <a:lnTo>
                    <a:pt x="872" y="0"/>
                  </a:lnTo>
                  <a:lnTo>
                    <a:pt x="578" y="0"/>
                  </a:lnTo>
                  <a:lnTo>
                    <a:pt x="287" y="2"/>
                  </a:lnTo>
                  <a:lnTo>
                    <a:pt x="0" y="6"/>
                  </a:lnTo>
                  <a:lnTo>
                    <a:pt x="1542" y="856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Line 206">
              <a:extLst>
                <a:ext uri="{FF2B5EF4-FFF2-40B4-BE49-F238E27FC236}">
                  <a16:creationId xmlns:a16="http://schemas.microsoft.com/office/drawing/2014/main" id="{D3A41E88-AED4-B45D-C2C4-16D52491E310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17" name="Line 207">
              <a:extLst>
                <a:ext uri="{FF2B5EF4-FFF2-40B4-BE49-F238E27FC236}">
                  <a16:creationId xmlns:a16="http://schemas.microsoft.com/office/drawing/2014/main" id="{6DA63A95-BEF5-5C6C-454B-F8EA8D5BC835}"/>
                </a:ext>
              </a:extLst>
            </p:cNvPr>
            <p:cNvCxnSpPr/>
            <p:nvPr/>
          </p:nvCxnSpPr>
          <p:spPr bwMode="auto">
            <a:xfrm flipH="1">
              <a:off x="510865" y="77972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" name="Freeform 1525532573">
              <a:extLst>
                <a:ext uri="{FF2B5EF4-FFF2-40B4-BE49-F238E27FC236}">
                  <a16:creationId xmlns:a16="http://schemas.microsoft.com/office/drawing/2014/main" id="{D93584EA-3244-D4B5-EEFB-9B169CFEF4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6" y="838220"/>
              <a:ext cx="721334" cy="613525"/>
            </a:xfrm>
            <a:custGeom>
              <a:avLst/>
              <a:gdLst>
                <a:gd name="T0" fmla="*/ 4157 w 5278"/>
                <a:gd name="T1" fmla="*/ 3561 h 3567"/>
                <a:gd name="T2" fmla="*/ 3887 w 5278"/>
                <a:gd name="T3" fmla="*/ 3538 h 3567"/>
                <a:gd name="T4" fmla="*/ 3521 w 5278"/>
                <a:gd name="T5" fmla="*/ 3482 h 3567"/>
                <a:gd name="T6" fmla="*/ 3274 w 5278"/>
                <a:gd name="T7" fmla="*/ 3435 h 3567"/>
                <a:gd name="T8" fmla="*/ 3081 w 5278"/>
                <a:gd name="T9" fmla="*/ 3386 h 3567"/>
                <a:gd name="T10" fmla="*/ 2749 w 5278"/>
                <a:gd name="T11" fmla="*/ 3288 h 3567"/>
                <a:gd name="T12" fmla="*/ 2512 w 5278"/>
                <a:gd name="T13" fmla="*/ 3203 h 3567"/>
                <a:gd name="T14" fmla="*/ 2304 w 5278"/>
                <a:gd name="T15" fmla="*/ 3111 h 3567"/>
                <a:gd name="T16" fmla="*/ 1885 w 5278"/>
                <a:gd name="T17" fmla="*/ 2905 h 3567"/>
                <a:gd name="T18" fmla="*/ 1682 w 5278"/>
                <a:gd name="T19" fmla="*/ 2782 h 3567"/>
                <a:gd name="T20" fmla="*/ 1417 w 5278"/>
                <a:gd name="T21" fmla="*/ 2602 h 3567"/>
                <a:gd name="T22" fmla="*/ 1281 w 5278"/>
                <a:gd name="T23" fmla="*/ 2491 h 3567"/>
                <a:gd name="T24" fmla="*/ 990 w 5278"/>
                <a:gd name="T25" fmla="*/ 2228 h 3567"/>
                <a:gd name="T26" fmla="*/ 834 w 5278"/>
                <a:gd name="T27" fmla="*/ 2073 h 3567"/>
                <a:gd name="T28" fmla="*/ 686 w 5278"/>
                <a:gd name="T29" fmla="*/ 1895 h 3567"/>
                <a:gd name="T30" fmla="*/ 521 w 5278"/>
                <a:gd name="T31" fmla="*/ 1670 h 3567"/>
                <a:gd name="T32" fmla="*/ 385 w 5278"/>
                <a:gd name="T33" fmla="*/ 1450 h 3567"/>
                <a:gd name="T34" fmla="*/ 293 w 5278"/>
                <a:gd name="T35" fmla="*/ 1270 h 3567"/>
                <a:gd name="T36" fmla="*/ 206 w 5278"/>
                <a:gd name="T37" fmla="*/ 1072 h 3567"/>
                <a:gd name="T38" fmla="*/ 122 w 5278"/>
                <a:gd name="T39" fmla="*/ 835 h 3567"/>
                <a:gd name="T40" fmla="*/ 61 w 5278"/>
                <a:gd name="T41" fmla="*/ 590 h 3567"/>
                <a:gd name="T42" fmla="*/ 32 w 5278"/>
                <a:gd name="T43" fmla="*/ 445 h 3567"/>
                <a:gd name="T44" fmla="*/ 10 w 5278"/>
                <a:gd name="T45" fmla="*/ 229 h 3567"/>
                <a:gd name="T46" fmla="*/ 2 w 5278"/>
                <a:gd name="T47" fmla="*/ 0 h 3567"/>
                <a:gd name="T48" fmla="*/ 11 w 5278"/>
                <a:gd name="T49" fmla="*/ 26 h 3567"/>
                <a:gd name="T50" fmla="*/ 46 w 5278"/>
                <a:gd name="T51" fmla="*/ 58 h 3567"/>
                <a:gd name="T52" fmla="*/ 167 w 5278"/>
                <a:gd name="T53" fmla="*/ 113 h 3567"/>
                <a:gd name="T54" fmla="*/ 392 w 5278"/>
                <a:gd name="T55" fmla="*/ 174 h 3567"/>
                <a:gd name="T56" fmla="*/ 709 w 5278"/>
                <a:gd name="T57" fmla="*/ 232 h 3567"/>
                <a:gd name="T58" fmla="*/ 1108 w 5278"/>
                <a:gd name="T59" fmla="*/ 283 h 3567"/>
                <a:gd name="T60" fmla="*/ 1588 w 5278"/>
                <a:gd name="T61" fmla="*/ 329 h 3567"/>
                <a:gd name="T62" fmla="*/ 2142 w 5278"/>
                <a:gd name="T63" fmla="*/ 368 h 3567"/>
                <a:gd name="T64" fmla="*/ 2767 w 5278"/>
                <a:gd name="T65" fmla="*/ 398 h 3567"/>
                <a:gd name="T66" fmla="*/ 3346 w 5278"/>
                <a:gd name="T67" fmla="*/ 417 h 3567"/>
                <a:gd name="T68" fmla="*/ 3954 w 5278"/>
                <a:gd name="T69" fmla="*/ 428 h 3567"/>
                <a:gd name="T70" fmla="*/ 4717 w 5278"/>
                <a:gd name="T71" fmla="*/ 432 h 3567"/>
                <a:gd name="T72" fmla="*/ 5278 w 5278"/>
                <a:gd name="T73" fmla="*/ 424 h 3567"/>
                <a:gd name="T74" fmla="*/ 5263 w 5278"/>
                <a:gd name="T75" fmla="*/ 1021 h 3567"/>
                <a:gd name="T76" fmla="*/ 5227 w 5278"/>
                <a:gd name="T77" fmla="*/ 1576 h 3567"/>
                <a:gd name="T78" fmla="*/ 5171 w 5278"/>
                <a:gd name="T79" fmla="*/ 2083 h 3567"/>
                <a:gd name="T80" fmla="*/ 5100 w 5278"/>
                <a:gd name="T81" fmla="*/ 2531 h 3567"/>
                <a:gd name="T82" fmla="*/ 5012 w 5278"/>
                <a:gd name="T83" fmla="*/ 2911 h 3567"/>
                <a:gd name="T84" fmla="*/ 4911 w 5278"/>
                <a:gd name="T85" fmla="*/ 3212 h 3567"/>
                <a:gd name="T86" fmla="*/ 4812 w 5278"/>
                <a:gd name="T87" fmla="*/ 3405 h 3567"/>
                <a:gd name="T88" fmla="*/ 4753 w 5278"/>
                <a:gd name="T89" fmla="*/ 3483 h 3567"/>
                <a:gd name="T90" fmla="*/ 4691 w 5278"/>
                <a:gd name="T91" fmla="*/ 3537 h 3567"/>
                <a:gd name="T92" fmla="*/ 4632 w 5278"/>
                <a:gd name="T93" fmla="*/ 3554 h 3567"/>
                <a:gd name="T94" fmla="*/ 4399 w 5278"/>
                <a:gd name="T95" fmla="*/ 3567 h 3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78" h="3567">
                  <a:moveTo>
                    <a:pt x="4302" y="3566"/>
                  </a:moveTo>
                  <a:lnTo>
                    <a:pt x="4302" y="3566"/>
                  </a:lnTo>
                  <a:lnTo>
                    <a:pt x="4228" y="3564"/>
                  </a:lnTo>
                  <a:lnTo>
                    <a:pt x="4157" y="3561"/>
                  </a:lnTo>
                  <a:lnTo>
                    <a:pt x="4086" y="3556"/>
                  </a:lnTo>
                  <a:lnTo>
                    <a:pt x="4018" y="3551"/>
                  </a:lnTo>
                  <a:lnTo>
                    <a:pt x="3951" y="3544"/>
                  </a:lnTo>
                  <a:lnTo>
                    <a:pt x="3887" y="3538"/>
                  </a:lnTo>
                  <a:lnTo>
                    <a:pt x="3771" y="3523"/>
                  </a:lnTo>
                  <a:lnTo>
                    <a:pt x="3672" y="3508"/>
                  </a:lnTo>
                  <a:lnTo>
                    <a:pt x="3595" y="3495"/>
                  </a:lnTo>
                  <a:lnTo>
                    <a:pt x="3521" y="3482"/>
                  </a:lnTo>
                  <a:lnTo>
                    <a:pt x="3521" y="3482"/>
                  </a:lnTo>
                  <a:lnTo>
                    <a:pt x="3448" y="3469"/>
                  </a:lnTo>
                  <a:lnTo>
                    <a:pt x="3364" y="3453"/>
                  </a:lnTo>
                  <a:lnTo>
                    <a:pt x="3274" y="3435"/>
                  </a:lnTo>
                  <a:lnTo>
                    <a:pt x="3231" y="3424"/>
                  </a:lnTo>
                  <a:lnTo>
                    <a:pt x="3187" y="3414"/>
                  </a:lnTo>
                  <a:lnTo>
                    <a:pt x="3187" y="3414"/>
                  </a:lnTo>
                  <a:lnTo>
                    <a:pt x="3081" y="3386"/>
                  </a:lnTo>
                  <a:lnTo>
                    <a:pt x="2966" y="3355"/>
                  </a:lnTo>
                  <a:lnTo>
                    <a:pt x="2854" y="3321"/>
                  </a:lnTo>
                  <a:lnTo>
                    <a:pt x="2799" y="3305"/>
                  </a:lnTo>
                  <a:lnTo>
                    <a:pt x="2749" y="3288"/>
                  </a:lnTo>
                  <a:lnTo>
                    <a:pt x="2749" y="3288"/>
                  </a:lnTo>
                  <a:lnTo>
                    <a:pt x="2673" y="3261"/>
                  </a:lnTo>
                  <a:lnTo>
                    <a:pt x="2593" y="3233"/>
                  </a:lnTo>
                  <a:lnTo>
                    <a:pt x="2512" y="3203"/>
                  </a:lnTo>
                  <a:lnTo>
                    <a:pt x="2474" y="3187"/>
                  </a:lnTo>
                  <a:lnTo>
                    <a:pt x="2439" y="3173"/>
                  </a:lnTo>
                  <a:lnTo>
                    <a:pt x="2439" y="3173"/>
                  </a:lnTo>
                  <a:lnTo>
                    <a:pt x="2304" y="3111"/>
                  </a:lnTo>
                  <a:lnTo>
                    <a:pt x="2159" y="3042"/>
                  </a:lnTo>
                  <a:lnTo>
                    <a:pt x="2017" y="2972"/>
                  </a:lnTo>
                  <a:lnTo>
                    <a:pt x="1948" y="2938"/>
                  </a:lnTo>
                  <a:lnTo>
                    <a:pt x="1885" y="2905"/>
                  </a:lnTo>
                  <a:lnTo>
                    <a:pt x="1885" y="2905"/>
                  </a:lnTo>
                  <a:lnTo>
                    <a:pt x="1823" y="2869"/>
                  </a:lnTo>
                  <a:lnTo>
                    <a:pt x="1761" y="2830"/>
                  </a:lnTo>
                  <a:lnTo>
                    <a:pt x="1682" y="2782"/>
                  </a:lnTo>
                  <a:lnTo>
                    <a:pt x="1596" y="2726"/>
                  </a:lnTo>
                  <a:lnTo>
                    <a:pt x="1506" y="2665"/>
                  </a:lnTo>
                  <a:lnTo>
                    <a:pt x="1461" y="2634"/>
                  </a:lnTo>
                  <a:lnTo>
                    <a:pt x="1417" y="2602"/>
                  </a:lnTo>
                  <a:lnTo>
                    <a:pt x="1375" y="2569"/>
                  </a:lnTo>
                  <a:lnTo>
                    <a:pt x="1335" y="2537"/>
                  </a:lnTo>
                  <a:lnTo>
                    <a:pt x="1335" y="2537"/>
                  </a:lnTo>
                  <a:lnTo>
                    <a:pt x="1281" y="2491"/>
                  </a:lnTo>
                  <a:lnTo>
                    <a:pt x="1223" y="2441"/>
                  </a:lnTo>
                  <a:lnTo>
                    <a:pt x="1164" y="2390"/>
                  </a:lnTo>
                  <a:lnTo>
                    <a:pt x="1105" y="2336"/>
                  </a:lnTo>
                  <a:lnTo>
                    <a:pt x="990" y="2228"/>
                  </a:lnTo>
                  <a:lnTo>
                    <a:pt x="886" y="2127"/>
                  </a:lnTo>
                  <a:lnTo>
                    <a:pt x="886" y="2127"/>
                  </a:lnTo>
                  <a:lnTo>
                    <a:pt x="860" y="2101"/>
                  </a:lnTo>
                  <a:lnTo>
                    <a:pt x="834" y="2073"/>
                  </a:lnTo>
                  <a:lnTo>
                    <a:pt x="783" y="2012"/>
                  </a:lnTo>
                  <a:lnTo>
                    <a:pt x="733" y="1951"/>
                  </a:lnTo>
                  <a:lnTo>
                    <a:pt x="686" y="1895"/>
                  </a:lnTo>
                  <a:lnTo>
                    <a:pt x="686" y="1895"/>
                  </a:lnTo>
                  <a:lnTo>
                    <a:pt x="653" y="1853"/>
                  </a:lnTo>
                  <a:lnTo>
                    <a:pt x="616" y="1805"/>
                  </a:lnTo>
                  <a:lnTo>
                    <a:pt x="573" y="1743"/>
                  </a:lnTo>
                  <a:lnTo>
                    <a:pt x="521" y="1670"/>
                  </a:lnTo>
                  <a:lnTo>
                    <a:pt x="467" y="1586"/>
                  </a:lnTo>
                  <a:lnTo>
                    <a:pt x="439" y="1542"/>
                  </a:lnTo>
                  <a:lnTo>
                    <a:pt x="412" y="1496"/>
                  </a:lnTo>
                  <a:lnTo>
                    <a:pt x="385" y="1450"/>
                  </a:lnTo>
                  <a:lnTo>
                    <a:pt x="359" y="1402"/>
                  </a:lnTo>
                  <a:lnTo>
                    <a:pt x="359" y="1402"/>
                  </a:lnTo>
                  <a:lnTo>
                    <a:pt x="327" y="1339"/>
                  </a:lnTo>
                  <a:lnTo>
                    <a:pt x="293" y="1270"/>
                  </a:lnTo>
                  <a:lnTo>
                    <a:pt x="261" y="1202"/>
                  </a:lnTo>
                  <a:lnTo>
                    <a:pt x="232" y="1137"/>
                  </a:lnTo>
                  <a:lnTo>
                    <a:pt x="232" y="1137"/>
                  </a:lnTo>
                  <a:lnTo>
                    <a:pt x="206" y="1072"/>
                  </a:lnTo>
                  <a:lnTo>
                    <a:pt x="181" y="1003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22" y="835"/>
                  </a:lnTo>
                  <a:lnTo>
                    <a:pt x="112" y="802"/>
                  </a:lnTo>
                  <a:lnTo>
                    <a:pt x="93" y="729"/>
                  </a:lnTo>
                  <a:lnTo>
                    <a:pt x="76" y="657"/>
                  </a:lnTo>
                  <a:lnTo>
                    <a:pt x="61" y="590"/>
                  </a:lnTo>
                  <a:lnTo>
                    <a:pt x="61" y="590"/>
                  </a:lnTo>
                  <a:lnTo>
                    <a:pt x="52" y="556"/>
                  </a:lnTo>
                  <a:lnTo>
                    <a:pt x="46" y="520"/>
                  </a:lnTo>
                  <a:lnTo>
                    <a:pt x="32" y="445"/>
                  </a:lnTo>
                  <a:lnTo>
                    <a:pt x="23" y="369"/>
                  </a:lnTo>
                  <a:lnTo>
                    <a:pt x="16" y="299"/>
                  </a:lnTo>
                  <a:lnTo>
                    <a:pt x="16" y="299"/>
                  </a:lnTo>
                  <a:lnTo>
                    <a:pt x="10" y="229"/>
                  </a:lnTo>
                  <a:lnTo>
                    <a:pt x="6" y="15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1" y="26"/>
                  </a:lnTo>
                  <a:lnTo>
                    <a:pt x="17" y="34"/>
                  </a:lnTo>
                  <a:lnTo>
                    <a:pt x="26" y="41"/>
                  </a:lnTo>
                  <a:lnTo>
                    <a:pt x="35" y="49"/>
                  </a:lnTo>
                  <a:lnTo>
                    <a:pt x="46" y="58"/>
                  </a:lnTo>
                  <a:lnTo>
                    <a:pt x="59" y="66"/>
                  </a:lnTo>
                  <a:lnTo>
                    <a:pt x="90" y="82"/>
                  </a:lnTo>
                  <a:lnTo>
                    <a:pt x="125" y="97"/>
                  </a:lnTo>
                  <a:lnTo>
                    <a:pt x="167" y="113"/>
                  </a:lnTo>
                  <a:lnTo>
                    <a:pt x="215" y="129"/>
                  </a:lnTo>
                  <a:lnTo>
                    <a:pt x="268" y="144"/>
                  </a:lnTo>
                  <a:lnTo>
                    <a:pt x="327" y="160"/>
                  </a:lnTo>
                  <a:lnTo>
                    <a:pt x="392" y="174"/>
                  </a:lnTo>
                  <a:lnTo>
                    <a:pt x="464" y="188"/>
                  </a:lnTo>
                  <a:lnTo>
                    <a:pt x="539" y="203"/>
                  </a:lnTo>
                  <a:lnTo>
                    <a:pt x="621" y="217"/>
                  </a:lnTo>
                  <a:lnTo>
                    <a:pt x="709" y="232"/>
                  </a:lnTo>
                  <a:lnTo>
                    <a:pt x="800" y="245"/>
                  </a:lnTo>
                  <a:lnTo>
                    <a:pt x="898" y="258"/>
                  </a:lnTo>
                  <a:lnTo>
                    <a:pt x="1001" y="270"/>
                  </a:lnTo>
                  <a:lnTo>
                    <a:pt x="1108" y="283"/>
                  </a:lnTo>
                  <a:lnTo>
                    <a:pt x="1220" y="295"/>
                  </a:lnTo>
                  <a:lnTo>
                    <a:pt x="1338" y="307"/>
                  </a:lnTo>
                  <a:lnTo>
                    <a:pt x="1461" y="318"/>
                  </a:lnTo>
                  <a:lnTo>
                    <a:pt x="1588" y="329"/>
                  </a:lnTo>
                  <a:lnTo>
                    <a:pt x="1720" y="339"/>
                  </a:lnTo>
                  <a:lnTo>
                    <a:pt x="1856" y="349"/>
                  </a:lnTo>
                  <a:lnTo>
                    <a:pt x="1997" y="358"/>
                  </a:lnTo>
                  <a:lnTo>
                    <a:pt x="2142" y="368"/>
                  </a:lnTo>
                  <a:lnTo>
                    <a:pt x="2292" y="376"/>
                  </a:lnTo>
                  <a:lnTo>
                    <a:pt x="2446" y="384"/>
                  </a:lnTo>
                  <a:lnTo>
                    <a:pt x="2604" y="392"/>
                  </a:lnTo>
                  <a:lnTo>
                    <a:pt x="2767" y="398"/>
                  </a:lnTo>
                  <a:lnTo>
                    <a:pt x="2934" y="405"/>
                  </a:lnTo>
                  <a:lnTo>
                    <a:pt x="2934" y="405"/>
                  </a:lnTo>
                  <a:lnTo>
                    <a:pt x="3140" y="411"/>
                  </a:lnTo>
                  <a:lnTo>
                    <a:pt x="3346" y="417"/>
                  </a:lnTo>
                  <a:lnTo>
                    <a:pt x="3554" y="422"/>
                  </a:lnTo>
                  <a:lnTo>
                    <a:pt x="3762" y="426"/>
                  </a:lnTo>
                  <a:lnTo>
                    <a:pt x="3762" y="426"/>
                  </a:lnTo>
                  <a:lnTo>
                    <a:pt x="3954" y="428"/>
                  </a:lnTo>
                  <a:lnTo>
                    <a:pt x="4145" y="430"/>
                  </a:lnTo>
                  <a:lnTo>
                    <a:pt x="4337" y="432"/>
                  </a:lnTo>
                  <a:lnTo>
                    <a:pt x="4526" y="432"/>
                  </a:lnTo>
                  <a:lnTo>
                    <a:pt x="4717" y="432"/>
                  </a:lnTo>
                  <a:lnTo>
                    <a:pt x="4905" y="429"/>
                  </a:lnTo>
                  <a:lnTo>
                    <a:pt x="5092" y="428"/>
                  </a:lnTo>
                  <a:lnTo>
                    <a:pt x="5278" y="424"/>
                  </a:lnTo>
                  <a:lnTo>
                    <a:pt x="5278" y="424"/>
                  </a:lnTo>
                  <a:lnTo>
                    <a:pt x="5277" y="576"/>
                  </a:lnTo>
                  <a:lnTo>
                    <a:pt x="5274" y="727"/>
                  </a:lnTo>
                  <a:lnTo>
                    <a:pt x="5269" y="875"/>
                  </a:lnTo>
                  <a:lnTo>
                    <a:pt x="5263" y="1021"/>
                  </a:lnTo>
                  <a:lnTo>
                    <a:pt x="5256" y="1163"/>
                  </a:lnTo>
                  <a:lnTo>
                    <a:pt x="5248" y="1305"/>
                  </a:lnTo>
                  <a:lnTo>
                    <a:pt x="5238" y="1442"/>
                  </a:lnTo>
                  <a:lnTo>
                    <a:pt x="5227" y="1576"/>
                  </a:lnTo>
                  <a:lnTo>
                    <a:pt x="5215" y="1708"/>
                  </a:lnTo>
                  <a:lnTo>
                    <a:pt x="5201" y="1836"/>
                  </a:lnTo>
                  <a:lnTo>
                    <a:pt x="5188" y="1962"/>
                  </a:lnTo>
                  <a:lnTo>
                    <a:pt x="5171" y="2083"/>
                  </a:lnTo>
                  <a:lnTo>
                    <a:pt x="5156" y="2202"/>
                  </a:lnTo>
                  <a:lnTo>
                    <a:pt x="5138" y="2315"/>
                  </a:lnTo>
                  <a:lnTo>
                    <a:pt x="5120" y="2426"/>
                  </a:lnTo>
                  <a:lnTo>
                    <a:pt x="5100" y="2531"/>
                  </a:lnTo>
                  <a:lnTo>
                    <a:pt x="5079" y="2633"/>
                  </a:lnTo>
                  <a:lnTo>
                    <a:pt x="5057" y="2730"/>
                  </a:lnTo>
                  <a:lnTo>
                    <a:pt x="5035" y="2823"/>
                  </a:lnTo>
                  <a:lnTo>
                    <a:pt x="5012" y="2911"/>
                  </a:lnTo>
                  <a:lnTo>
                    <a:pt x="4988" y="2994"/>
                  </a:lnTo>
                  <a:lnTo>
                    <a:pt x="4962" y="3072"/>
                  </a:lnTo>
                  <a:lnTo>
                    <a:pt x="4938" y="3145"/>
                  </a:lnTo>
                  <a:lnTo>
                    <a:pt x="4911" y="3212"/>
                  </a:lnTo>
                  <a:lnTo>
                    <a:pt x="4883" y="3275"/>
                  </a:lnTo>
                  <a:lnTo>
                    <a:pt x="4856" y="3331"/>
                  </a:lnTo>
                  <a:lnTo>
                    <a:pt x="4827" y="3382"/>
                  </a:lnTo>
                  <a:lnTo>
                    <a:pt x="4812" y="3405"/>
                  </a:lnTo>
                  <a:lnTo>
                    <a:pt x="4799" y="3428"/>
                  </a:lnTo>
                  <a:lnTo>
                    <a:pt x="4783" y="3447"/>
                  </a:lnTo>
                  <a:lnTo>
                    <a:pt x="4768" y="3466"/>
                  </a:lnTo>
                  <a:lnTo>
                    <a:pt x="4753" y="3483"/>
                  </a:lnTo>
                  <a:lnTo>
                    <a:pt x="4738" y="3499"/>
                  </a:lnTo>
                  <a:lnTo>
                    <a:pt x="4723" y="3513"/>
                  </a:lnTo>
                  <a:lnTo>
                    <a:pt x="4708" y="3525"/>
                  </a:lnTo>
                  <a:lnTo>
                    <a:pt x="4691" y="3537"/>
                  </a:lnTo>
                  <a:lnTo>
                    <a:pt x="4676" y="3545"/>
                  </a:lnTo>
                  <a:lnTo>
                    <a:pt x="4676" y="3545"/>
                  </a:lnTo>
                  <a:lnTo>
                    <a:pt x="4658" y="3549"/>
                  </a:lnTo>
                  <a:lnTo>
                    <a:pt x="4632" y="3554"/>
                  </a:lnTo>
                  <a:lnTo>
                    <a:pt x="4594" y="3557"/>
                  </a:lnTo>
                  <a:lnTo>
                    <a:pt x="4544" y="3562"/>
                  </a:lnTo>
                  <a:lnTo>
                    <a:pt x="4479" y="3564"/>
                  </a:lnTo>
                  <a:lnTo>
                    <a:pt x="4399" y="3567"/>
                  </a:lnTo>
                  <a:lnTo>
                    <a:pt x="4302" y="3566"/>
                  </a:lnTo>
                  <a:lnTo>
                    <a:pt x="4302" y="356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CBEC0">
                    <a:tint val="66000"/>
                    <a:satMod val="160000"/>
                  </a:srgbClr>
                </a:gs>
                <a:gs pos="50000">
                  <a:srgbClr val="BCBEC0">
                    <a:tint val="44500"/>
                    <a:satMod val="160000"/>
                  </a:srgbClr>
                </a:gs>
                <a:gs pos="100000">
                  <a:srgbClr val="BCBEC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25532574">
              <a:extLst>
                <a:ext uri="{FF2B5EF4-FFF2-40B4-BE49-F238E27FC236}">
                  <a16:creationId xmlns:a16="http://schemas.microsoft.com/office/drawing/2014/main" id="{4997ADCF-8692-53BD-5ABC-73C4955C700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707" y="764928"/>
              <a:ext cx="721060" cy="148306"/>
            </a:xfrm>
            <a:custGeom>
              <a:avLst/>
              <a:gdLst>
                <a:gd name="T0" fmla="*/ 283 w 5276"/>
                <a:gd name="T1" fmla="*/ 280 h 861"/>
                <a:gd name="T2" fmla="*/ 401 w 5276"/>
                <a:gd name="T3" fmla="*/ 253 h 861"/>
                <a:gd name="T4" fmla="*/ 536 w 5276"/>
                <a:gd name="T5" fmla="*/ 225 h 861"/>
                <a:gd name="T6" fmla="*/ 686 w 5276"/>
                <a:gd name="T7" fmla="*/ 200 h 861"/>
                <a:gd name="T8" fmla="*/ 852 w 5276"/>
                <a:gd name="T9" fmla="*/ 176 h 861"/>
                <a:gd name="T10" fmla="*/ 1034 w 5276"/>
                <a:gd name="T11" fmla="*/ 153 h 861"/>
                <a:gd name="T12" fmla="*/ 1435 w 5276"/>
                <a:gd name="T13" fmla="*/ 111 h 861"/>
                <a:gd name="T14" fmla="*/ 1884 w 5276"/>
                <a:gd name="T15" fmla="*/ 77 h 861"/>
                <a:gd name="T16" fmla="*/ 2375 w 5276"/>
                <a:gd name="T17" fmla="*/ 47 h 861"/>
                <a:gd name="T18" fmla="*/ 2899 w 5276"/>
                <a:gd name="T19" fmla="*/ 23 h 861"/>
                <a:gd name="T20" fmla="*/ 3451 w 5276"/>
                <a:gd name="T21" fmla="*/ 6 h 861"/>
                <a:gd name="T22" fmla="*/ 5276 w 5276"/>
                <a:gd name="T23" fmla="*/ 850 h 861"/>
                <a:gd name="T24" fmla="*/ 5148 w 5276"/>
                <a:gd name="T25" fmla="*/ 855 h 861"/>
                <a:gd name="T26" fmla="*/ 4871 w 5276"/>
                <a:gd name="T27" fmla="*/ 860 h 861"/>
                <a:gd name="T28" fmla="*/ 4571 w 5276"/>
                <a:gd name="T29" fmla="*/ 861 h 861"/>
                <a:gd name="T30" fmla="*/ 4102 w 5276"/>
                <a:gd name="T31" fmla="*/ 858 h 861"/>
                <a:gd name="T32" fmla="*/ 3481 w 5276"/>
                <a:gd name="T33" fmla="*/ 846 h 861"/>
                <a:gd name="T34" fmla="*/ 2932 w 5276"/>
                <a:gd name="T35" fmla="*/ 831 h 861"/>
                <a:gd name="T36" fmla="*/ 2764 w 5276"/>
                <a:gd name="T37" fmla="*/ 825 h 861"/>
                <a:gd name="T38" fmla="*/ 2444 w 5276"/>
                <a:gd name="T39" fmla="*/ 812 h 861"/>
                <a:gd name="T40" fmla="*/ 2140 w 5276"/>
                <a:gd name="T41" fmla="*/ 796 h 861"/>
                <a:gd name="T42" fmla="*/ 1854 w 5276"/>
                <a:gd name="T43" fmla="*/ 778 h 861"/>
                <a:gd name="T44" fmla="*/ 1585 w 5276"/>
                <a:gd name="T45" fmla="*/ 759 h 861"/>
                <a:gd name="T46" fmla="*/ 1336 w 5276"/>
                <a:gd name="T47" fmla="*/ 737 h 861"/>
                <a:gd name="T48" fmla="*/ 1106 w 5276"/>
                <a:gd name="T49" fmla="*/ 713 h 861"/>
                <a:gd name="T50" fmla="*/ 896 w 5276"/>
                <a:gd name="T51" fmla="*/ 687 h 861"/>
                <a:gd name="T52" fmla="*/ 705 w 5276"/>
                <a:gd name="T53" fmla="*/ 660 h 861"/>
                <a:gd name="T54" fmla="*/ 537 w 5276"/>
                <a:gd name="T55" fmla="*/ 632 h 861"/>
                <a:gd name="T56" fmla="*/ 390 w 5276"/>
                <a:gd name="T57" fmla="*/ 602 h 861"/>
                <a:gd name="T58" fmla="*/ 266 w 5276"/>
                <a:gd name="T59" fmla="*/ 571 h 861"/>
                <a:gd name="T60" fmla="*/ 165 w 5276"/>
                <a:gd name="T61" fmla="*/ 540 h 861"/>
                <a:gd name="T62" fmla="*/ 88 w 5276"/>
                <a:gd name="T63" fmla="*/ 508 h 861"/>
                <a:gd name="T64" fmla="*/ 44 w 5276"/>
                <a:gd name="T65" fmla="*/ 484 h 861"/>
                <a:gd name="T66" fmla="*/ 24 w 5276"/>
                <a:gd name="T67" fmla="*/ 467 h 861"/>
                <a:gd name="T68" fmla="*/ 9 w 5276"/>
                <a:gd name="T69" fmla="*/ 452 h 861"/>
                <a:gd name="T70" fmla="*/ 1 w 5276"/>
                <a:gd name="T71" fmla="*/ 435 h 861"/>
                <a:gd name="T72" fmla="*/ 0 w 5276"/>
                <a:gd name="T73" fmla="*/ 426 h 861"/>
                <a:gd name="T74" fmla="*/ 6 w 5276"/>
                <a:gd name="T75" fmla="*/ 408 h 861"/>
                <a:gd name="T76" fmla="*/ 21 w 5276"/>
                <a:gd name="T77" fmla="*/ 390 h 861"/>
                <a:gd name="T78" fmla="*/ 44 w 5276"/>
                <a:gd name="T79" fmla="*/ 371 h 861"/>
                <a:gd name="T80" fmla="*/ 74 w 5276"/>
                <a:gd name="T81" fmla="*/ 353 h 861"/>
                <a:gd name="T82" fmla="*/ 113 w 5276"/>
                <a:gd name="T83" fmla="*/ 334 h 861"/>
                <a:gd name="T84" fmla="*/ 162 w 5276"/>
                <a:gd name="T85" fmla="*/ 316 h 861"/>
                <a:gd name="T86" fmla="*/ 283 w 5276"/>
                <a:gd name="T87" fmla="*/ 28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76" h="861">
                  <a:moveTo>
                    <a:pt x="283" y="280"/>
                  </a:moveTo>
                  <a:lnTo>
                    <a:pt x="283" y="280"/>
                  </a:lnTo>
                  <a:lnTo>
                    <a:pt x="339" y="266"/>
                  </a:lnTo>
                  <a:lnTo>
                    <a:pt x="401" y="253"/>
                  </a:lnTo>
                  <a:lnTo>
                    <a:pt x="466" y="238"/>
                  </a:lnTo>
                  <a:lnTo>
                    <a:pt x="536" y="225"/>
                  </a:lnTo>
                  <a:lnTo>
                    <a:pt x="608" y="213"/>
                  </a:lnTo>
                  <a:lnTo>
                    <a:pt x="686" y="200"/>
                  </a:lnTo>
                  <a:lnTo>
                    <a:pt x="767" y="188"/>
                  </a:lnTo>
                  <a:lnTo>
                    <a:pt x="852" y="176"/>
                  </a:lnTo>
                  <a:lnTo>
                    <a:pt x="941" y="164"/>
                  </a:lnTo>
                  <a:lnTo>
                    <a:pt x="1034" y="153"/>
                  </a:lnTo>
                  <a:lnTo>
                    <a:pt x="1227" y="132"/>
                  </a:lnTo>
                  <a:lnTo>
                    <a:pt x="1435" y="111"/>
                  </a:lnTo>
                  <a:lnTo>
                    <a:pt x="1654" y="93"/>
                  </a:lnTo>
                  <a:lnTo>
                    <a:pt x="1884" y="77"/>
                  </a:lnTo>
                  <a:lnTo>
                    <a:pt x="2125" y="61"/>
                  </a:lnTo>
                  <a:lnTo>
                    <a:pt x="2375" y="47"/>
                  </a:lnTo>
                  <a:lnTo>
                    <a:pt x="2634" y="34"/>
                  </a:lnTo>
                  <a:lnTo>
                    <a:pt x="2899" y="23"/>
                  </a:lnTo>
                  <a:lnTo>
                    <a:pt x="3172" y="13"/>
                  </a:lnTo>
                  <a:lnTo>
                    <a:pt x="3451" y="6"/>
                  </a:lnTo>
                  <a:lnTo>
                    <a:pt x="3734" y="0"/>
                  </a:lnTo>
                  <a:lnTo>
                    <a:pt x="5276" y="850"/>
                  </a:lnTo>
                  <a:lnTo>
                    <a:pt x="5276" y="850"/>
                  </a:lnTo>
                  <a:lnTo>
                    <a:pt x="5148" y="855"/>
                  </a:lnTo>
                  <a:lnTo>
                    <a:pt x="5013" y="859"/>
                  </a:lnTo>
                  <a:lnTo>
                    <a:pt x="4871" y="860"/>
                  </a:lnTo>
                  <a:lnTo>
                    <a:pt x="4722" y="861"/>
                  </a:lnTo>
                  <a:lnTo>
                    <a:pt x="4571" y="861"/>
                  </a:lnTo>
                  <a:lnTo>
                    <a:pt x="4417" y="861"/>
                  </a:lnTo>
                  <a:lnTo>
                    <a:pt x="4102" y="858"/>
                  </a:lnTo>
                  <a:lnTo>
                    <a:pt x="3787" y="853"/>
                  </a:lnTo>
                  <a:lnTo>
                    <a:pt x="3481" y="846"/>
                  </a:lnTo>
                  <a:lnTo>
                    <a:pt x="3194" y="838"/>
                  </a:lnTo>
                  <a:lnTo>
                    <a:pt x="2932" y="831"/>
                  </a:lnTo>
                  <a:lnTo>
                    <a:pt x="2932" y="831"/>
                  </a:lnTo>
                  <a:lnTo>
                    <a:pt x="2764" y="825"/>
                  </a:lnTo>
                  <a:lnTo>
                    <a:pt x="2602" y="819"/>
                  </a:lnTo>
                  <a:lnTo>
                    <a:pt x="2444" y="812"/>
                  </a:lnTo>
                  <a:lnTo>
                    <a:pt x="2290" y="805"/>
                  </a:lnTo>
                  <a:lnTo>
                    <a:pt x="2140" y="796"/>
                  </a:lnTo>
                  <a:lnTo>
                    <a:pt x="1995" y="788"/>
                  </a:lnTo>
                  <a:lnTo>
                    <a:pt x="1854" y="778"/>
                  </a:lnTo>
                  <a:lnTo>
                    <a:pt x="1716" y="769"/>
                  </a:lnTo>
                  <a:lnTo>
                    <a:pt x="1585" y="759"/>
                  </a:lnTo>
                  <a:lnTo>
                    <a:pt x="1458" y="749"/>
                  </a:lnTo>
                  <a:lnTo>
                    <a:pt x="1336" y="737"/>
                  </a:lnTo>
                  <a:lnTo>
                    <a:pt x="1218" y="725"/>
                  </a:lnTo>
                  <a:lnTo>
                    <a:pt x="1106" y="713"/>
                  </a:lnTo>
                  <a:lnTo>
                    <a:pt x="997" y="701"/>
                  </a:lnTo>
                  <a:lnTo>
                    <a:pt x="896" y="687"/>
                  </a:lnTo>
                  <a:lnTo>
                    <a:pt x="798" y="674"/>
                  </a:lnTo>
                  <a:lnTo>
                    <a:pt x="705" y="660"/>
                  </a:lnTo>
                  <a:lnTo>
                    <a:pt x="619" y="647"/>
                  </a:lnTo>
                  <a:lnTo>
                    <a:pt x="537" y="632"/>
                  </a:lnTo>
                  <a:lnTo>
                    <a:pt x="462" y="617"/>
                  </a:lnTo>
                  <a:lnTo>
                    <a:pt x="390" y="602"/>
                  </a:lnTo>
                  <a:lnTo>
                    <a:pt x="325" y="587"/>
                  </a:lnTo>
                  <a:lnTo>
                    <a:pt x="266" y="571"/>
                  </a:lnTo>
                  <a:lnTo>
                    <a:pt x="213" y="556"/>
                  </a:lnTo>
                  <a:lnTo>
                    <a:pt x="165" y="540"/>
                  </a:lnTo>
                  <a:lnTo>
                    <a:pt x="123" y="525"/>
                  </a:lnTo>
                  <a:lnTo>
                    <a:pt x="88" y="508"/>
                  </a:lnTo>
                  <a:lnTo>
                    <a:pt x="57" y="492"/>
                  </a:lnTo>
                  <a:lnTo>
                    <a:pt x="44" y="484"/>
                  </a:lnTo>
                  <a:lnTo>
                    <a:pt x="33" y="475"/>
                  </a:lnTo>
                  <a:lnTo>
                    <a:pt x="24" y="467"/>
                  </a:lnTo>
                  <a:lnTo>
                    <a:pt x="15" y="460"/>
                  </a:lnTo>
                  <a:lnTo>
                    <a:pt x="9" y="452"/>
                  </a:lnTo>
                  <a:lnTo>
                    <a:pt x="4" y="443"/>
                  </a:lnTo>
                  <a:lnTo>
                    <a:pt x="1" y="435"/>
                  </a:lnTo>
                  <a:lnTo>
                    <a:pt x="0" y="426"/>
                  </a:lnTo>
                  <a:lnTo>
                    <a:pt x="0" y="426"/>
                  </a:lnTo>
                  <a:lnTo>
                    <a:pt x="1" y="418"/>
                  </a:lnTo>
                  <a:lnTo>
                    <a:pt x="6" y="408"/>
                  </a:lnTo>
                  <a:lnTo>
                    <a:pt x="12" y="399"/>
                  </a:lnTo>
                  <a:lnTo>
                    <a:pt x="21" y="390"/>
                  </a:lnTo>
                  <a:lnTo>
                    <a:pt x="32" y="381"/>
                  </a:lnTo>
                  <a:lnTo>
                    <a:pt x="44" y="371"/>
                  </a:lnTo>
                  <a:lnTo>
                    <a:pt x="57" y="363"/>
                  </a:lnTo>
                  <a:lnTo>
                    <a:pt x="74" y="353"/>
                  </a:lnTo>
                  <a:lnTo>
                    <a:pt x="94" y="344"/>
                  </a:lnTo>
                  <a:lnTo>
                    <a:pt x="113" y="334"/>
                  </a:lnTo>
                  <a:lnTo>
                    <a:pt x="136" y="326"/>
                  </a:lnTo>
                  <a:lnTo>
                    <a:pt x="162" y="316"/>
                  </a:lnTo>
                  <a:lnTo>
                    <a:pt x="218" y="298"/>
                  </a:lnTo>
                  <a:lnTo>
                    <a:pt x="283" y="280"/>
                  </a:lnTo>
                  <a:lnTo>
                    <a:pt x="283" y="28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A7A9AC">
                        <a:shade val="30000"/>
                        <a:satMod val="115000"/>
                      </a:srgbClr>
                    </a:gs>
                    <a:gs pos="50000">
                      <a:srgbClr val="A7A9AC">
                        <a:shade val="67500"/>
                        <a:satMod val="115000"/>
                      </a:srgbClr>
                    </a:gs>
                    <a:gs pos="100000">
                      <a:srgbClr val="A7A9A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algn="ctr" rtl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000" b="1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Freeform 1525532575">
                  <a:extLst>
                    <a:ext uri="{FF2B5EF4-FFF2-40B4-BE49-F238E27FC236}">
                      <a16:creationId xmlns:a16="http://schemas.microsoft.com/office/drawing/2014/main" id="{63987855-0712-1189-642D-5071102CEA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0" y="77079"/>
                  <a:ext cx="634687" cy="687850"/>
                </a:xfrm>
                <a:custGeom>
                  <a:avLst/>
                  <a:gdLst>
                    <a:gd name="T0" fmla="*/ 4425 w 4643"/>
                    <a:gd name="T1" fmla="*/ 3698 h 3996"/>
                    <a:gd name="T2" fmla="*/ 4510 w 4643"/>
                    <a:gd name="T3" fmla="*/ 3669 h 3996"/>
                    <a:gd name="T4" fmla="*/ 4572 w 4643"/>
                    <a:gd name="T5" fmla="*/ 3640 h 3996"/>
                    <a:gd name="T6" fmla="*/ 4616 w 4643"/>
                    <a:gd name="T7" fmla="*/ 3612 h 3996"/>
                    <a:gd name="T8" fmla="*/ 4639 w 4643"/>
                    <a:gd name="T9" fmla="*/ 3583 h 3996"/>
                    <a:gd name="T10" fmla="*/ 4643 w 4643"/>
                    <a:gd name="T11" fmla="*/ 3564 h 3996"/>
                    <a:gd name="T12" fmla="*/ 4628 w 4643"/>
                    <a:gd name="T13" fmla="*/ 3272 h 3996"/>
                    <a:gd name="T14" fmla="*/ 4610 w 4643"/>
                    <a:gd name="T15" fmla="*/ 3125 h 3996"/>
                    <a:gd name="T16" fmla="*/ 4583 w 4643"/>
                    <a:gd name="T17" fmla="*/ 2982 h 3996"/>
                    <a:gd name="T18" fmla="*/ 4549 w 4643"/>
                    <a:gd name="T19" fmla="*/ 2842 h 3996"/>
                    <a:gd name="T20" fmla="*/ 4510 w 4643"/>
                    <a:gd name="T21" fmla="*/ 2703 h 3996"/>
                    <a:gd name="T22" fmla="*/ 4436 w 4643"/>
                    <a:gd name="T23" fmla="*/ 2498 h 3996"/>
                    <a:gd name="T24" fmla="*/ 4381 w 4643"/>
                    <a:gd name="T25" fmla="*/ 2370 h 3996"/>
                    <a:gd name="T26" fmla="*/ 4283 w 4643"/>
                    <a:gd name="T27" fmla="*/ 2169 h 3996"/>
                    <a:gd name="T28" fmla="*/ 4230 w 4643"/>
                    <a:gd name="T29" fmla="*/ 2074 h 3996"/>
                    <a:gd name="T30" fmla="*/ 4121 w 4643"/>
                    <a:gd name="T31" fmla="*/ 1901 h 3996"/>
                    <a:gd name="T32" fmla="*/ 3989 w 4643"/>
                    <a:gd name="T33" fmla="*/ 1717 h 3996"/>
                    <a:gd name="T34" fmla="*/ 3911 w 4643"/>
                    <a:gd name="T35" fmla="*/ 1619 h 3996"/>
                    <a:gd name="T36" fmla="*/ 3782 w 4643"/>
                    <a:gd name="T37" fmla="*/ 1469 h 3996"/>
                    <a:gd name="T38" fmla="*/ 3652 w 4643"/>
                    <a:gd name="T39" fmla="*/ 1342 h 3996"/>
                    <a:gd name="T40" fmla="*/ 3419 w 4643"/>
                    <a:gd name="T41" fmla="*/ 1129 h 3996"/>
                    <a:gd name="T42" fmla="*/ 3307 w 4643"/>
                    <a:gd name="T43" fmla="*/ 1033 h 3996"/>
                    <a:gd name="T44" fmla="*/ 3181 w 4643"/>
                    <a:gd name="T45" fmla="*/ 937 h 3996"/>
                    <a:gd name="T46" fmla="*/ 2960 w 4643"/>
                    <a:gd name="T47" fmla="*/ 789 h 3996"/>
                    <a:gd name="T48" fmla="*/ 2757 w 4643"/>
                    <a:gd name="T49" fmla="*/ 667 h 3996"/>
                    <a:gd name="T50" fmla="*/ 2626 w 4643"/>
                    <a:gd name="T51" fmla="*/ 598 h 3996"/>
                    <a:gd name="T52" fmla="*/ 2203 w 4643"/>
                    <a:gd name="T53" fmla="*/ 398 h 3996"/>
                    <a:gd name="T54" fmla="*/ 2131 w 4643"/>
                    <a:gd name="T55" fmla="*/ 367 h 3996"/>
                    <a:gd name="T56" fmla="*/ 1893 w 4643"/>
                    <a:gd name="T57" fmla="*/ 282 h 3996"/>
                    <a:gd name="T58" fmla="*/ 1790 w 4643"/>
                    <a:gd name="T59" fmla="*/ 249 h 3996"/>
                    <a:gd name="T60" fmla="*/ 1456 w 4643"/>
                    <a:gd name="T61" fmla="*/ 157 h 3996"/>
                    <a:gd name="T62" fmla="*/ 1368 w 4643"/>
                    <a:gd name="T63" fmla="*/ 136 h 3996"/>
                    <a:gd name="T64" fmla="*/ 1121 w 4643"/>
                    <a:gd name="T65" fmla="*/ 88 h 3996"/>
                    <a:gd name="T66" fmla="*/ 971 w 4643"/>
                    <a:gd name="T67" fmla="*/ 64 h 3996"/>
                    <a:gd name="T68" fmla="*/ 626 w 4643"/>
                    <a:gd name="T69" fmla="*/ 24 h 3996"/>
                    <a:gd name="T70" fmla="*/ 414 w 4643"/>
                    <a:gd name="T71" fmla="*/ 8 h 3996"/>
                    <a:gd name="T72" fmla="*/ 307 w 4643"/>
                    <a:gd name="T73" fmla="*/ 3 h 3996"/>
                    <a:gd name="T74" fmla="*/ 115 w 4643"/>
                    <a:gd name="T75" fmla="*/ 0 h 3996"/>
                    <a:gd name="T76" fmla="*/ 10 w 4643"/>
                    <a:gd name="T77" fmla="*/ 4 h 3996"/>
                    <a:gd name="T78" fmla="*/ 1 w 4643"/>
                    <a:gd name="T79" fmla="*/ 16 h 3996"/>
                    <a:gd name="T80" fmla="*/ 0 w 4643"/>
                    <a:gd name="T81" fmla="*/ 76 h 3996"/>
                    <a:gd name="T82" fmla="*/ 27 w 4643"/>
                    <a:gd name="T83" fmla="*/ 270 h 3996"/>
                    <a:gd name="T84" fmla="*/ 96 w 4643"/>
                    <a:gd name="T85" fmla="*/ 632 h 3996"/>
                    <a:gd name="T86" fmla="*/ 239 w 4643"/>
                    <a:gd name="T87" fmla="*/ 1271 h 3996"/>
                    <a:gd name="T88" fmla="*/ 501 w 4643"/>
                    <a:gd name="T89" fmla="*/ 2376 h 3996"/>
                    <a:gd name="T90" fmla="*/ 862 w 4643"/>
                    <a:gd name="T91" fmla="*/ 3825 h 3996"/>
                    <a:gd name="T92" fmla="*/ 1008 w 4643"/>
                    <a:gd name="T93" fmla="*/ 3996 h 3996"/>
                    <a:gd name="T94" fmla="*/ 1478 w 4643"/>
                    <a:gd name="T95" fmla="*/ 3988 h 3996"/>
                    <a:gd name="T96" fmla="*/ 2206 w 4643"/>
                    <a:gd name="T97" fmla="*/ 3961 h 3996"/>
                    <a:gd name="T98" fmla="*/ 2624 w 4643"/>
                    <a:gd name="T99" fmla="*/ 3937 h 3996"/>
                    <a:gd name="T100" fmla="*/ 3056 w 4643"/>
                    <a:gd name="T101" fmla="*/ 3905 h 3996"/>
                    <a:gd name="T102" fmla="*/ 3481 w 4643"/>
                    <a:gd name="T103" fmla="*/ 3863 h 3996"/>
                    <a:gd name="T104" fmla="*/ 3883 w 4643"/>
                    <a:gd name="T105" fmla="*/ 3809 h 3996"/>
                    <a:gd name="T106" fmla="*/ 4248 w 4643"/>
                    <a:gd name="T107" fmla="*/ 3742 h 3996"/>
                    <a:gd name="T108" fmla="*/ 4357 w 4643"/>
                    <a:gd name="T109" fmla="*/ 3717 h 39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643" h="3996">
                      <a:moveTo>
                        <a:pt x="4357" y="3717"/>
                      </a:moveTo>
                      <a:lnTo>
                        <a:pt x="4357" y="3717"/>
                      </a:lnTo>
                      <a:lnTo>
                        <a:pt x="4425" y="3698"/>
                      </a:lnTo>
                      <a:lnTo>
                        <a:pt x="4456" y="3688"/>
                      </a:lnTo>
                      <a:lnTo>
                        <a:pt x="4484" y="3679"/>
                      </a:lnTo>
                      <a:lnTo>
                        <a:pt x="4510" y="3669"/>
                      </a:lnTo>
                      <a:lnTo>
                        <a:pt x="4533" y="3660"/>
                      </a:lnTo>
                      <a:lnTo>
                        <a:pt x="4554" y="3650"/>
                      </a:lnTo>
                      <a:lnTo>
                        <a:pt x="4572" y="3640"/>
                      </a:lnTo>
                      <a:lnTo>
                        <a:pt x="4589" y="3631"/>
                      </a:lnTo>
                      <a:lnTo>
                        <a:pt x="4604" y="3621"/>
                      </a:lnTo>
                      <a:lnTo>
                        <a:pt x="4616" y="3612"/>
                      </a:lnTo>
                      <a:lnTo>
                        <a:pt x="4625" y="3602"/>
                      </a:lnTo>
                      <a:lnTo>
                        <a:pt x="4633" y="3592"/>
                      </a:lnTo>
                      <a:lnTo>
                        <a:pt x="4639" y="3583"/>
                      </a:lnTo>
                      <a:lnTo>
                        <a:pt x="4642" y="3573"/>
                      </a:lnTo>
                      <a:lnTo>
                        <a:pt x="4643" y="3564"/>
                      </a:lnTo>
                      <a:lnTo>
                        <a:pt x="4643" y="3564"/>
                      </a:lnTo>
                      <a:lnTo>
                        <a:pt x="4637" y="3418"/>
                      </a:lnTo>
                      <a:lnTo>
                        <a:pt x="4633" y="3342"/>
                      </a:lnTo>
                      <a:lnTo>
                        <a:pt x="4628" y="3272"/>
                      </a:lnTo>
                      <a:lnTo>
                        <a:pt x="4628" y="3272"/>
                      </a:lnTo>
                      <a:lnTo>
                        <a:pt x="4621" y="3202"/>
                      </a:lnTo>
                      <a:lnTo>
                        <a:pt x="4610" y="3125"/>
                      </a:lnTo>
                      <a:lnTo>
                        <a:pt x="4598" y="3051"/>
                      </a:lnTo>
                      <a:lnTo>
                        <a:pt x="4590" y="3015"/>
                      </a:lnTo>
                      <a:lnTo>
                        <a:pt x="4583" y="2982"/>
                      </a:lnTo>
                      <a:lnTo>
                        <a:pt x="4583" y="2982"/>
                      </a:lnTo>
                      <a:lnTo>
                        <a:pt x="4566" y="2915"/>
                      </a:lnTo>
                      <a:lnTo>
                        <a:pt x="4549" y="2842"/>
                      </a:lnTo>
                      <a:lnTo>
                        <a:pt x="4531" y="2770"/>
                      </a:lnTo>
                      <a:lnTo>
                        <a:pt x="4521" y="2735"/>
                      </a:lnTo>
                      <a:lnTo>
                        <a:pt x="4510" y="2703"/>
                      </a:lnTo>
                      <a:lnTo>
                        <a:pt x="4510" y="2703"/>
                      </a:lnTo>
                      <a:lnTo>
                        <a:pt x="4462" y="2569"/>
                      </a:lnTo>
                      <a:lnTo>
                        <a:pt x="4436" y="2498"/>
                      </a:lnTo>
                      <a:lnTo>
                        <a:pt x="4410" y="2433"/>
                      </a:lnTo>
                      <a:lnTo>
                        <a:pt x="4410" y="2433"/>
                      </a:lnTo>
                      <a:lnTo>
                        <a:pt x="4381" y="2370"/>
                      </a:lnTo>
                      <a:lnTo>
                        <a:pt x="4350" y="2300"/>
                      </a:lnTo>
                      <a:lnTo>
                        <a:pt x="4316" y="2232"/>
                      </a:lnTo>
                      <a:lnTo>
                        <a:pt x="4283" y="2169"/>
                      </a:lnTo>
                      <a:lnTo>
                        <a:pt x="4283" y="2169"/>
                      </a:lnTo>
                      <a:lnTo>
                        <a:pt x="4257" y="2122"/>
                      </a:lnTo>
                      <a:lnTo>
                        <a:pt x="4230" y="2074"/>
                      </a:lnTo>
                      <a:lnTo>
                        <a:pt x="4203" y="2028"/>
                      </a:lnTo>
                      <a:lnTo>
                        <a:pt x="4176" y="1984"/>
                      </a:lnTo>
                      <a:lnTo>
                        <a:pt x="4121" y="1901"/>
                      </a:lnTo>
                      <a:lnTo>
                        <a:pt x="4071" y="1827"/>
                      </a:lnTo>
                      <a:lnTo>
                        <a:pt x="4026" y="1765"/>
                      </a:lnTo>
                      <a:lnTo>
                        <a:pt x="3989" y="1717"/>
                      </a:lnTo>
                      <a:lnTo>
                        <a:pt x="3958" y="1675"/>
                      </a:lnTo>
                      <a:lnTo>
                        <a:pt x="3958" y="1675"/>
                      </a:lnTo>
                      <a:lnTo>
                        <a:pt x="3911" y="1619"/>
                      </a:lnTo>
                      <a:lnTo>
                        <a:pt x="3859" y="1558"/>
                      </a:lnTo>
                      <a:lnTo>
                        <a:pt x="3808" y="1498"/>
                      </a:lnTo>
                      <a:lnTo>
                        <a:pt x="3782" y="1469"/>
                      </a:lnTo>
                      <a:lnTo>
                        <a:pt x="3756" y="1443"/>
                      </a:lnTo>
                      <a:lnTo>
                        <a:pt x="3756" y="1443"/>
                      </a:lnTo>
                      <a:lnTo>
                        <a:pt x="3652" y="1342"/>
                      </a:lnTo>
                      <a:lnTo>
                        <a:pt x="3537" y="1234"/>
                      </a:lnTo>
                      <a:lnTo>
                        <a:pt x="3478" y="1182"/>
                      </a:lnTo>
                      <a:lnTo>
                        <a:pt x="3419" y="1129"/>
                      </a:lnTo>
                      <a:lnTo>
                        <a:pt x="3363" y="1080"/>
                      </a:lnTo>
                      <a:lnTo>
                        <a:pt x="3307" y="1033"/>
                      </a:lnTo>
                      <a:lnTo>
                        <a:pt x="3307" y="1033"/>
                      </a:lnTo>
                      <a:lnTo>
                        <a:pt x="3267" y="1002"/>
                      </a:lnTo>
                      <a:lnTo>
                        <a:pt x="3225" y="970"/>
                      </a:lnTo>
                      <a:lnTo>
                        <a:pt x="3181" y="937"/>
                      </a:lnTo>
                      <a:lnTo>
                        <a:pt x="3137" y="905"/>
                      </a:lnTo>
                      <a:lnTo>
                        <a:pt x="3046" y="844"/>
                      </a:lnTo>
                      <a:lnTo>
                        <a:pt x="2960" y="789"/>
                      </a:lnTo>
                      <a:lnTo>
                        <a:pt x="2883" y="741"/>
                      </a:lnTo>
                      <a:lnTo>
                        <a:pt x="2819" y="703"/>
                      </a:lnTo>
                      <a:lnTo>
                        <a:pt x="2757" y="667"/>
                      </a:lnTo>
                      <a:lnTo>
                        <a:pt x="2757" y="667"/>
                      </a:lnTo>
                      <a:lnTo>
                        <a:pt x="2694" y="633"/>
                      </a:lnTo>
                      <a:lnTo>
                        <a:pt x="2626" y="598"/>
                      </a:lnTo>
                      <a:lnTo>
                        <a:pt x="2483" y="528"/>
                      </a:lnTo>
                      <a:lnTo>
                        <a:pt x="2340" y="460"/>
                      </a:lnTo>
                      <a:lnTo>
                        <a:pt x="2203" y="398"/>
                      </a:lnTo>
                      <a:lnTo>
                        <a:pt x="2203" y="398"/>
                      </a:lnTo>
                      <a:lnTo>
                        <a:pt x="2169" y="383"/>
                      </a:lnTo>
                      <a:lnTo>
                        <a:pt x="2131" y="367"/>
                      </a:lnTo>
                      <a:lnTo>
                        <a:pt x="2050" y="337"/>
                      </a:lnTo>
                      <a:lnTo>
                        <a:pt x="1969" y="309"/>
                      </a:lnTo>
                      <a:lnTo>
                        <a:pt x="1893" y="282"/>
                      </a:lnTo>
                      <a:lnTo>
                        <a:pt x="1893" y="282"/>
                      </a:lnTo>
                      <a:lnTo>
                        <a:pt x="1843" y="266"/>
                      </a:lnTo>
                      <a:lnTo>
                        <a:pt x="1790" y="249"/>
                      </a:lnTo>
                      <a:lnTo>
                        <a:pt x="1677" y="215"/>
                      </a:lnTo>
                      <a:lnTo>
                        <a:pt x="1562" y="184"/>
                      </a:lnTo>
                      <a:lnTo>
                        <a:pt x="1456" y="157"/>
                      </a:lnTo>
                      <a:lnTo>
                        <a:pt x="1456" y="157"/>
                      </a:lnTo>
                      <a:lnTo>
                        <a:pt x="1412" y="146"/>
                      </a:lnTo>
                      <a:lnTo>
                        <a:pt x="1368" y="136"/>
                      </a:lnTo>
                      <a:lnTo>
                        <a:pt x="1279" y="118"/>
                      </a:lnTo>
                      <a:lnTo>
                        <a:pt x="1195" y="101"/>
                      </a:lnTo>
                      <a:lnTo>
                        <a:pt x="1121" y="88"/>
                      </a:lnTo>
                      <a:lnTo>
                        <a:pt x="1121" y="88"/>
                      </a:lnTo>
                      <a:lnTo>
                        <a:pt x="1048" y="76"/>
                      </a:lnTo>
                      <a:lnTo>
                        <a:pt x="971" y="64"/>
                      </a:lnTo>
                      <a:lnTo>
                        <a:pt x="871" y="51"/>
                      </a:lnTo>
                      <a:lnTo>
                        <a:pt x="756" y="37"/>
                      </a:lnTo>
                      <a:lnTo>
                        <a:pt x="626" y="24"/>
                      </a:lnTo>
                      <a:lnTo>
                        <a:pt x="557" y="18"/>
                      </a:lnTo>
                      <a:lnTo>
                        <a:pt x="487" y="13"/>
                      </a:lnTo>
                      <a:lnTo>
                        <a:pt x="414" y="8"/>
                      </a:lnTo>
                      <a:lnTo>
                        <a:pt x="342" y="4"/>
                      </a:lnTo>
                      <a:lnTo>
                        <a:pt x="342" y="4"/>
                      </a:lnTo>
                      <a:lnTo>
                        <a:pt x="307" y="3"/>
                      </a:lnTo>
                      <a:lnTo>
                        <a:pt x="222" y="1"/>
                      </a:lnTo>
                      <a:lnTo>
                        <a:pt x="171" y="0"/>
                      </a:lnTo>
                      <a:lnTo>
                        <a:pt x="115" y="0"/>
                      </a:lnTo>
                      <a:lnTo>
                        <a:pt x="6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7" y="6"/>
                      </a:lnTo>
                      <a:lnTo>
                        <a:pt x="4" y="8"/>
                      </a:lnTo>
                      <a:lnTo>
                        <a:pt x="1" y="16"/>
                      </a:lnTo>
                      <a:lnTo>
                        <a:pt x="0" y="31"/>
                      </a:lnTo>
                      <a:lnTo>
                        <a:pt x="0" y="51"/>
                      </a:lnTo>
                      <a:lnTo>
                        <a:pt x="0" y="76"/>
                      </a:lnTo>
                      <a:lnTo>
                        <a:pt x="3" y="105"/>
                      </a:lnTo>
                      <a:lnTo>
                        <a:pt x="12" y="179"/>
                      </a:lnTo>
                      <a:lnTo>
                        <a:pt x="27" y="270"/>
                      </a:lnTo>
                      <a:lnTo>
                        <a:pt x="45" y="377"/>
                      </a:lnTo>
                      <a:lnTo>
                        <a:pt x="69" y="498"/>
                      </a:lnTo>
                      <a:lnTo>
                        <a:pt x="96" y="632"/>
                      </a:lnTo>
                      <a:lnTo>
                        <a:pt x="128" y="778"/>
                      </a:lnTo>
                      <a:lnTo>
                        <a:pt x="161" y="935"/>
                      </a:lnTo>
                      <a:lnTo>
                        <a:pt x="239" y="1271"/>
                      </a:lnTo>
                      <a:lnTo>
                        <a:pt x="322" y="1632"/>
                      </a:lnTo>
                      <a:lnTo>
                        <a:pt x="411" y="2004"/>
                      </a:lnTo>
                      <a:lnTo>
                        <a:pt x="501" y="2376"/>
                      </a:lnTo>
                      <a:lnTo>
                        <a:pt x="590" y="2736"/>
                      </a:lnTo>
                      <a:lnTo>
                        <a:pt x="749" y="3375"/>
                      </a:lnTo>
                      <a:lnTo>
                        <a:pt x="862" y="3825"/>
                      </a:lnTo>
                      <a:lnTo>
                        <a:pt x="906" y="3996"/>
                      </a:lnTo>
                      <a:lnTo>
                        <a:pt x="906" y="3996"/>
                      </a:lnTo>
                      <a:lnTo>
                        <a:pt x="1008" y="3996"/>
                      </a:lnTo>
                      <a:lnTo>
                        <a:pt x="1127" y="3995"/>
                      </a:lnTo>
                      <a:lnTo>
                        <a:pt x="1286" y="3992"/>
                      </a:lnTo>
                      <a:lnTo>
                        <a:pt x="1478" y="3988"/>
                      </a:lnTo>
                      <a:lnTo>
                        <a:pt x="1699" y="3982"/>
                      </a:lnTo>
                      <a:lnTo>
                        <a:pt x="1945" y="3973"/>
                      </a:lnTo>
                      <a:lnTo>
                        <a:pt x="2206" y="3961"/>
                      </a:lnTo>
                      <a:lnTo>
                        <a:pt x="2344" y="3954"/>
                      </a:lnTo>
                      <a:lnTo>
                        <a:pt x="2483" y="3947"/>
                      </a:lnTo>
                      <a:lnTo>
                        <a:pt x="2624" y="3937"/>
                      </a:lnTo>
                      <a:lnTo>
                        <a:pt x="2768" y="3928"/>
                      </a:lnTo>
                      <a:lnTo>
                        <a:pt x="2912" y="3917"/>
                      </a:lnTo>
                      <a:lnTo>
                        <a:pt x="3056" y="3905"/>
                      </a:lnTo>
                      <a:lnTo>
                        <a:pt x="3198" y="3893"/>
                      </a:lnTo>
                      <a:lnTo>
                        <a:pt x="3340" y="3879"/>
                      </a:lnTo>
                      <a:lnTo>
                        <a:pt x="3481" y="3863"/>
                      </a:lnTo>
                      <a:lnTo>
                        <a:pt x="3619" y="3846"/>
                      </a:lnTo>
                      <a:lnTo>
                        <a:pt x="3753" y="3828"/>
                      </a:lnTo>
                      <a:lnTo>
                        <a:pt x="3883" y="3809"/>
                      </a:lnTo>
                      <a:lnTo>
                        <a:pt x="4011" y="3788"/>
                      </a:lnTo>
                      <a:lnTo>
                        <a:pt x="4132" y="3766"/>
                      </a:lnTo>
                      <a:lnTo>
                        <a:pt x="4248" y="3742"/>
                      </a:lnTo>
                      <a:lnTo>
                        <a:pt x="4304" y="3729"/>
                      </a:lnTo>
                      <a:lnTo>
                        <a:pt x="4357" y="3717"/>
                      </a:lnTo>
                      <a:lnTo>
                        <a:pt x="4357" y="3717"/>
                      </a:lnTo>
                      <a:close/>
                    </a:path>
                  </a:pathLst>
                </a:custGeom>
                <a:blipFill>
                  <a:blip r:embed="rId4"/>
                  <a:stretch>
                    <a:fillRect r="-77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Freeform 1525532576">
              <a:extLst>
                <a:ext uri="{FF2B5EF4-FFF2-40B4-BE49-F238E27FC236}">
                  <a16:creationId xmlns:a16="http://schemas.microsoft.com/office/drawing/2014/main" id="{BE18CD64-C0CC-19E6-3D93-0CD05A80A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  <a:close/>
                </a:path>
              </a:pathLst>
            </a:custGeom>
            <a:solidFill>
              <a:srgbClr val="808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25532577">
              <a:extLst>
                <a:ext uri="{FF2B5EF4-FFF2-40B4-BE49-F238E27FC236}">
                  <a16:creationId xmlns:a16="http://schemas.microsoft.com/office/drawing/2014/main" id="{EF9288DB-2D53-DD78-4C05-0C03AF81AD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0592" y="92562"/>
              <a:ext cx="211016" cy="687161"/>
            </a:xfrm>
            <a:custGeom>
              <a:avLst/>
              <a:gdLst>
                <a:gd name="T0" fmla="*/ 769 w 1544"/>
                <a:gd name="T1" fmla="*/ 26 h 3994"/>
                <a:gd name="T2" fmla="*/ 808 w 1544"/>
                <a:gd name="T3" fmla="*/ 53 h 3994"/>
                <a:gd name="T4" fmla="*/ 847 w 1544"/>
                <a:gd name="T5" fmla="*/ 89 h 3994"/>
                <a:gd name="T6" fmla="*/ 887 w 1544"/>
                <a:gd name="T7" fmla="*/ 133 h 3994"/>
                <a:gd name="T8" fmla="*/ 925 w 1544"/>
                <a:gd name="T9" fmla="*/ 184 h 3994"/>
                <a:gd name="T10" fmla="*/ 962 w 1544"/>
                <a:gd name="T11" fmla="*/ 246 h 3994"/>
                <a:gd name="T12" fmla="*/ 999 w 1544"/>
                <a:gd name="T13" fmla="*/ 314 h 3994"/>
                <a:gd name="T14" fmla="*/ 1035 w 1544"/>
                <a:gd name="T15" fmla="*/ 389 h 3994"/>
                <a:gd name="T16" fmla="*/ 1070 w 1544"/>
                <a:gd name="T17" fmla="*/ 472 h 3994"/>
                <a:gd name="T18" fmla="*/ 1137 w 1544"/>
                <a:gd name="T19" fmla="*/ 659 h 3994"/>
                <a:gd name="T20" fmla="*/ 1202 w 1544"/>
                <a:gd name="T21" fmla="*/ 871 h 3994"/>
                <a:gd name="T22" fmla="*/ 1261 w 1544"/>
                <a:gd name="T23" fmla="*/ 1108 h 3994"/>
                <a:gd name="T24" fmla="*/ 1315 w 1544"/>
                <a:gd name="T25" fmla="*/ 1367 h 3994"/>
                <a:gd name="T26" fmla="*/ 1365 w 1544"/>
                <a:gd name="T27" fmla="*/ 1646 h 3994"/>
                <a:gd name="T28" fmla="*/ 1411 w 1544"/>
                <a:gd name="T29" fmla="*/ 1944 h 3994"/>
                <a:gd name="T30" fmla="*/ 1448 w 1544"/>
                <a:gd name="T31" fmla="*/ 2256 h 3994"/>
                <a:gd name="T32" fmla="*/ 1482 w 1544"/>
                <a:gd name="T33" fmla="*/ 2583 h 3994"/>
                <a:gd name="T34" fmla="*/ 1507 w 1544"/>
                <a:gd name="T35" fmla="*/ 2923 h 3994"/>
                <a:gd name="T36" fmla="*/ 1527 w 1544"/>
                <a:gd name="T37" fmla="*/ 3273 h 3994"/>
                <a:gd name="T38" fmla="*/ 1539 w 1544"/>
                <a:gd name="T39" fmla="*/ 3631 h 3994"/>
                <a:gd name="T40" fmla="*/ 1544 w 1544"/>
                <a:gd name="T41" fmla="*/ 3994 h 3994"/>
                <a:gd name="T42" fmla="*/ 0 w 1544"/>
                <a:gd name="T43" fmla="*/ 3133 h 3994"/>
                <a:gd name="T44" fmla="*/ 3 w 1544"/>
                <a:gd name="T45" fmla="*/ 2774 h 3994"/>
                <a:gd name="T46" fmla="*/ 15 w 1544"/>
                <a:gd name="T47" fmla="*/ 2429 h 3994"/>
                <a:gd name="T48" fmla="*/ 33 w 1544"/>
                <a:gd name="T49" fmla="*/ 2101 h 3994"/>
                <a:gd name="T50" fmla="*/ 59 w 1544"/>
                <a:gd name="T51" fmla="*/ 1790 h 3994"/>
                <a:gd name="T52" fmla="*/ 92 w 1544"/>
                <a:gd name="T53" fmla="*/ 1499 h 3994"/>
                <a:gd name="T54" fmla="*/ 130 w 1544"/>
                <a:gd name="T55" fmla="*/ 1229 h 3994"/>
                <a:gd name="T56" fmla="*/ 174 w 1544"/>
                <a:gd name="T57" fmla="*/ 981 h 3994"/>
                <a:gd name="T58" fmla="*/ 224 w 1544"/>
                <a:gd name="T59" fmla="*/ 758 h 3994"/>
                <a:gd name="T60" fmla="*/ 278 w 1544"/>
                <a:gd name="T61" fmla="*/ 561 h 3994"/>
                <a:gd name="T62" fmla="*/ 337 w 1544"/>
                <a:gd name="T63" fmla="*/ 389 h 3994"/>
                <a:gd name="T64" fmla="*/ 369 w 1544"/>
                <a:gd name="T65" fmla="*/ 315 h 3994"/>
                <a:gd name="T66" fmla="*/ 401 w 1544"/>
                <a:gd name="T67" fmla="*/ 248 h 3994"/>
                <a:gd name="T68" fmla="*/ 434 w 1544"/>
                <a:gd name="T69" fmla="*/ 188 h 3994"/>
                <a:gd name="T70" fmla="*/ 469 w 1544"/>
                <a:gd name="T71" fmla="*/ 137 h 3994"/>
                <a:gd name="T72" fmla="*/ 504 w 1544"/>
                <a:gd name="T73" fmla="*/ 92 h 3994"/>
                <a:gd name="T74" fmla="*/ 540 w 1544"/>
                <a:gd name="T75" fmla="*/ 58 h 3994"/>
                <a:gd name="T76" fmla="*/ 576 w 1544"/>
                <a:gd name="T77" fmla="*/ 30 h 3994"/>
                <a:gd name="T78" fmla="*/ 613 w 1544"/>
                <a:gd name="T79" fmla="*/ 11 h 3994"/>
                <a:gd name="T80" fmla="*/ 652 w 1544"/>
                <a:gd name="T81" fmla="*/ 1 h 3994"/>
                <a:gd name="T82" fmla="*/ 690 w 1544"/>
                <a:gd name="T83" fmla="*/ 0 h 3994"/>
                <a:gd name="T84" fmla="*/ 729 w 1544"/>
                <a:gd name="T85" fmla="*/ 8 h 3994"/>
                <a:gd name="T86" fmla="*/ 769 w 1544"/>
                <a:gd name="T87" fmla="*/ 26 h 3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4" h="3994">
                  <a:moveTo>
                    <a:pt x="769" y="26"/>
                  </a:moveTo>
                  <a:lnTo>
                    <a:pt x="769" y="26"/>
                  </a:lnTo>
                  <a:lnTo>
                    <a:pt x="788" y="38"/>
                  </a:lnTo>
                  <a:lnTo>
                    <a:pt x="808" y="53"/>
                  </a:lnTo>
                  <a:lnTo>
                    <a:pt x="828" y="69"/>
                  </a:lnTo>
                  <a:lnTo>
                    <a:pt x="847" y="89"/>
                  </a:lnTo>
                  <a:lnTo>
                    <a:pt x="867" y="109"/>
                  </a:lnTo>
                  <a:lnTo>
                    <a:pt x="887" y="133"/>
                  </a:lnTo>
                  <a:lnTo>
                    <a:pt x="905" y="158"/>
                  </a:lnTo>
                  <a:lnTo>
                    <a:pt x="925" y="184"/>
                  </a:lnTo>
                  <a:lnTo>
                    <a:pt x="943" y="214"/>
                  </a:lnTo>
                  <a:lnTo>
                    <a:pt x="962" y="246"/>
                  </a:lnTo>
                  <a:lnTo>
                    <a:pt x="981" y="278"/>
                  </a:lnTo>
                  <a:lnTo>
                    <a:pt x="999" y="314"/>
                  </a:lnTo>
                  <a:lnTo>
                    <a:pt x="1017" y="350"/>
                  </a:lnTo>
                  <a:lnTo>
                    <a:pt x="1035" y="389"/>
                  </a:lnTo>
                  <a:lnTo>
                    <a:pt x="1052" y="430"/>
                  </a:lnTo>
                  <a:lnTo>
                    <a:pt x="1070" y="472"/>
                  </a:lnTo>
                  <a:lnTo>
                    <a:pt x="1103" y="562"/>
                  </a:lnTo>
                  <a:lnTo>
                    <a:pt x="1137" y="659"/>
                  </a:lnTo>
                  <a:lnTo>
                    <a:pt x="1170" y="762"/>
                  </a:lnTo>
                  <a:lnTo>
                    <a:pt x="1202" y="871"/>
                  </a:lnTo>
                  <a:lnTo>
                    <a:pt x="1232" y="987"/>
                  </a:lnTo>
                  <a:lnTo>
                    <a:pt x="1261" y="1108"/>
                  </a:lnTo>
                  <a:lnTo>
                    <a:pt x="1288" y="1235"/>
                  </a:lnTo>
                  <a:lnTo>
                    <a:pt x="1315" y="1367"/>
                  </a:lnTo>
                  <a:lnTo>
                    <a:pt x="1341" y="1504"/>
                  </a:lnTo>
                  <a:lnTo>
                    <a:pt x="1365" y="1646"/>
                  </a:lnTo>
                  <a:lnTo>
                    <a:pt x="1388" y="1793"/>
                  </a:lnTo>
                  <a:lnTo>
                    <a:pt x="1411" y="1944"/>
                  </a:lnTo>
                  <a:lnTo>
                    <a:pt x="1430" y="2098"/>
                  </a:lnTo>
                  <a:lnTo>
                    <a:pt x="1448" y="2256"/>
                  </a:lnTo>
                  <a:lnTo>
                    <a:pt x="1467" y="2418"/>
                  </a:lnTo>
                  <a:lnTo>
                    <a:pt x="1482" y="2583"/>
                  </a:lnTo>
                  <a:lnTo>
                    <a:pt x="1495" y="2752"/>
                  </a:lnTo>
                  <a:lnTo>
                    <a:pt x="1507" y="2923"/>
                  </a:lnTo>
                  <a:lnTo>
                    <a:pt x="1518" y="3097"/>
                  </a:lnTo>
                  <a:lnTo>
                    <a:pt x="1527" y="3273"/>
                  </a:lnTo>
                  <a:lnTo>
                    <a:pt x="1535" y="3450"/>
                  </a:lnTo>
                  <a:lnTo>
                    <a:pt x="1539" y="3631"/>
                  </a:lnTo>
                  <a:lnTo>
                    <a:pt x="1542" y="3812"/>
                  </a:lnTo>
                  <a:lnTo>
                    <a:pt x="1544" y="3994"/>
                  </a:lnTo>
                  <a:lnTo>
                    <a:pt x="0" y="3133"/>
                  </a:lnTo>
                  <a:lnTo>
                    <a:pt x="0" y="3133"/>
                  </a:lnTo>
                  <a:lnTo>
                    <a:pt x="1" y="2951"/>
                  </a:lnTo>
                  <a:lnTo>
                    <a:pt x="3" y="2774"/>
                  </a:lnTo>
                  <a:lnTo>
                    <a:pt x="9" y="2599"/>
                  </a:lnTo>
                  <a:lnTo>
                    <a:pt x="15" y="2429"/>
                  </a:lnTo>
                  <a:lnTo>
                    <a:pt x="24" y="2262"/>
                  </a:lnTo>
                  <a:lnTo>
                    <a:pt x="33" y="2101"/>
                  </a:lnTo>
                  <a:lnTo>
                    <a:pt x="45" y="1943"/>
                  </a:lnTo>
                  <a:lnTo>
                    <a:pt x="59" y="1790"/>
                  </a:lnTo>
                  <a:lnTo>
                    <a:pt x="75" y="1642"/>
                  </a:lnTo>
                  <a:lnTo>
                    <a:pt x="92" y="1499"/>
                  </a:lnTo>
                  <a:lnTo>
                    <a:pt x="110" y="1361"/>
                  </a:lnTo>
                  <a:lnTo>
                    <a:pt x="130" y="1229"/>
                  </a:lnTo>
                  <a:lnTo>
                    <a:pt x="151" y="1102"/>
                  </a:lnTo>
                  <a:lnTo>
                    <a:pt x="174" y="981"/>
                  </a:lnTo>
                  <a:lnTo>
                    <a:pt x="198" y="866"/>
                  </a:lnTo>
                  <a:lnTo>
                    <a:pt x="224" y="758"/>
                  </a:lnTo>
                  <a:lnTo>
                    <a:pt x="251" y="655"/>
                  </a:lnTo>
                  <a:lnTo>
                    <a:pt x="278" y="561"/>
                  </a:lnTo>
                  <a:lnTo>
                    <a:pt x="307" y="471"/>
                  </a:lnTo>
                  <a:lnTo>
                    <a:pt x="337" y="389"/>
                  </a:lnTo>
                  <a:lnTo>
                    <a:pt x="354" y="351"/>
                  </a:lnTo>
                  <a:lnTo>
                    <a:pt x="369" y="315"/>
                  </a:lnTo>
                  <a:lnTo>
                    <a:pt x="386" y="280"/>
                  </a:lnTo>
                  <a:lnTo>
                    <a:pt x="401" y="248"/>
                  </a:lnTo>
                  <a:lnTo>
                    <a:pt x="418" y="217"/>
                  </a:lnTo>
                  <a:lnTo>
                    <a:pt x="434" y="188"/>
                  </a:lnTo>
                  <a:lnTo>
                    <a:pt x="452" y="162"/>
                  </a:lnTo>
                  <a:lnTo>
                    <a:pt x="469" y="137"/>
                  </a:lnTo>
                  <a:lnTo>
                    <a:pt x="486" y="114"/>
                  </a:lnTo>
                  <a:lnTo>
                    <a:pt x="504" y="92"/>
                  </a:lnTo>
                  <a:lnTo>
                    <a:pt x="522" y="74"/>
                  </a:lnTo>
                  <a:lnTo>
                    <a:pt x="540" y="58"/>
                  </a:lnTo>
                  <a:lnTo>
                    <a:pt x="558" y="42"/>
                  </a:lnTo>
                  <a:lnTo>
                    <a:pt x="576" y="30"/>
                  </a:lnTo>
                  <a:lnTo>
                    <a:pt x="595" y="19"/>
                  </a:lnTo>
                  <a:lnTo>
                    <a:pt x="613" y="11"/>
                  </a:lnTo>
                  <a:lnTo>
                    <a:pt x="632" y="5"/>
                  </a:lnTo>
                  <a:lnTo>
                    <a:pt x="652" y="1"/>
                  </a:lnTo>
                  <a:lnTo>
                    <a:pt x="670" y="0"/>
                  </a:lnTo>
                  <a:lnTo>
                    <a:pt x="690" y="0"/>
                  </a:lnTo>
                  <a:lnTo>
                    <a:pt x="710" y="4"/>
                  </a:lnTo>
                  <a:lnTo>
                    <a:pt x="729" y="8"/>
                  </a:lnTo>
                  <a:lnTo>
                    <a:pt x="749" y="16"/>
                  </a:lnTo>
                  <a:lnTo>
                    <a:pt x="769" y="26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  <a:shade val="30000"/>
                    <a:satMod val="115000"/>
                  </a:schemeClr>
                </a:gs>
                <a:gs pos="50000">
                  <a:schemeClr val="tx1">
                    <a:lumMod val="65000"/>
                    <a:lumOff val="35000"/>
                    <a:shade val="67500"/>
                    <a:satMod val="115000"/>
                  </a:schemeClr>
                </a:gs>
                <a:gs pos="100000">
                  <a:schemeClr val="tx1">
                    <a:lumMod val="65000"/>
                    <a:lumOff val="3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25532578">
              <a:extLst>
                <a:ext uri="{FF2B5EF4-FFF2-40B4-BE49-F238E27FC236}">
                  <a16:creationId xmlns:a16="http://schemas.microsoft.com/office/drawing/2014/main" id="{F18FFD40-197B-965F-2B87-FED5F1D57D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  <a:gd name="T116" fmla="*/ 2934 w 5280"/>
                <a:gd name="T117" fmla="*/ 3985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  <a:lnTo>
                    <a:pt x="2934" y="3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1E2D">
                    <a:shade val="30000"/>
                    <a:satMod val="115000"/>
                  </a:srgbClr>
                </a:gs>
                <a:gs pos="50000">
                  <a:srgbClr val="BE1E2D">
                    <a:shade val="67500"/>
                    <a:satMod val="115000"/>
                  </a:srgbClr>
                </a:gs>
                <a:gs pos="100000">
                  <a:srgbClr val="BE1E2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525532579">
              <a:extLst>
                <a:ext uri="{FF2B5EF4-FFF2-40B4-BE49-F238E27FC236}">
                  <a16:creationId xmlns:a16="http://schemas.microsoft.com/office/drawing/2014/main" id="{B7F469B6-D3A9-6C17-D025-4179A997E0F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159" y="0"/>
              <a:ext cx="721334" cy="688538"/>
            </a:xfrm>
            <a:custGeom>
              <a:avLst/>
              <a:gdLst>
                <a:gd name="T0" fmla="*/ 3140 w 5280"/>
                <a:gd name="T1" fmla="*/ 3990 h 4003"/>
                <a:gd name="T2" fmla="*/ 4036 w 5280"/>
                <a:gd name="T3" fmla="*/ 4002 h 4003"/>
                <a:gd name="T4" fmla="*/ 4638 w 5280"/>
                <a:gd name="T5" fmla="*/ 4003 h 4003"/>
                <a:gd name="T6" fmla="*/ 5280 w 5280"/>
                <a:gd name="T7" fmla="*/ 3995 h 4003"/>
                <a:gd name="T8" fmla="*/ 5275 w 5280"/>
                <a:gd name="T9" fmla="*/ 3629 h 4003"/>
                <a:gd name="T10" fmla="*/ 5254 w 5280"/>
                <a:gd name="T11" fmla="*/ 3088 h 4003"/>
                <a:gd name="T12" fmla="*/ 5216 w 5280"/>
                <a:gd name="T13" fmla="*/ 2565 h 4003"/>
                <a:gd name="T14" fmla="*/ 5163 w 5280"/>
                <a:gd name="T15" fmla="*/ 2065 h 4003"/>
                <a:gd name="T16" fmla="*/ 5095 w 5280"/>
                <a:gd name="T17" fmla="*/ 1599 h 4003"/>
                <a:gd name="T18" fmla="*/ 5015 w 5280"/>
                <a:gd name="T19" fmla="*/ 1177 h 4003"/>
                <a:gd name="T20" fmla="*/ 4921 w 5280"/>
                <a:gd name="T21" fmla="*/ 804 h 4003"/>
                <a:gd name="T22" fmla="*/ 4833 w 5280"/>
                <a:gd name="T23" fmla="*/ 539 h 4003"/>
                <a:gd name="T24" fmla="*/ 4779 w 5280"/>
                <a:gd name="T25" fmla="*/ 403 h 4003"/>
                <a:gd name="T26" fmla="*/ 4720 w 5280"/>
                <a:gd name="T27" fmla="*/ 284 h 4003"/>
                <a:gd name="T28" fmla="*/ 4659 w 5280"/>
                <a:gd name="T29" fmla="*/ 184 h 4003"/>
                <a:gd name="T30" fmla="*/ 4597 w 5280"/>
                <a:gd name="T31" fmla="*/ 103 h 4003"/>
                <a:gd name="T32" fmla="*/ 4532 w 5280"/>
                <a:gd name="T33" fmla="*/ 45 h 4003"/>
                <a:gd name="T34" fmla="*/ 4466 w 5280"/>
                <a:gd name="T35" fmla="*/ 9 h 4003"/>
                <a:gd name="T36" fmla="*/ 4429 w 5280"/>
                <a:gd name="T37" fmla="*/ 0 h 4003"/>
                <a:gd name="T38" fmla="*/ 4305 w 5280"/>
                <a:gd name="T39" fmla="*/ 3 h 4003"/>
                <a:gd name="T40" fmla="*/ 4098 w 5280"/>
                <a:gd name="T41" fmla="*/ 21 h 4003"/>
                <a:gd name="T42" fmla="*/ 3768 w 5280"/>
                <a:gd name="T43" fmla="*/ 64 h 4003"/>
                <a:gd name="T44" fmla="*/ 3293 w 5280"/>
                <a:gd name="T45" fmla="*/ 142 h 4003"/>
                <a:gd name="T46" fmla="*/ 2963 w 5280"/>
                <a:gd name="T47" fmla="*/ 216 h 4003"/>
                <a:gd name="T48" fmla="*/ 2829 w 5280"/>
                <a:gd name="T49" fmla="*/ 256 h 4003"/>
                <a:gd name="T50" fmla="*/ 2574 w 5280"/>
                <a:gd name="T51" fmla="*/ 344 h 4003"/>
                <a:gd name="T52" fmla="*/ 2398 w 5280"/>
                <a:gd name="T53" fmla="*/ 414 h 4003"/>
                <a:gd name="T54" fmla="*/ 2171 w 5280"/>
                <a:gd name="T55" fmla="*/ 517 h 4003"/>
                <a:gd name="T56" fmla="*/ 1933 w 5280"/>
                <a:gd name="T57" fmla="*/ 639 h 4003"/>
                <a:gd name="T58" fmla="*/ 1799 w 5280"/>
                <a:gd name="T59" fmla="*/ 715 h 4003"/>
                <a:gd name="T60" fmla="*/ 1600 w 5280"/>
                <a:gd name="T61" fmla="*/ 840 h 4003"/>
                <a:gd name="T62" fmla="*/ 1343 w 5280"/>
                <a:gd name="T63" fmla="*/ 1026 h 4003"/>
                <a:gd name="T64" fmla="*/ 1252 w 5280"/>
                <a:gd name="T65" fmla="*/ 1100 h 4003"/>
                <a:gd name="T66" fmla="*/ 1030 w 5280"/>
                <a:gd name="T67" fmla="*/ 1296 h 4003"/>
                <a:gd name="T68" fmla="*/ 884 w 5280"/>
                <a:gd name="T69" fmla="*/ 1445 h 4003"/>
                <a:gd name="T70" fmla="*/ 768 w 5280"/>
                <a:gd name="T71" fmla="*/ 1574 h 4003"/>
                <a:gd name="T72" fmla="*/ 620 w 5280"/>
                <a:gd name="T73" fmla="*/ 1760 h 4003"/>
                <a:gd name="T74" fmla="*/ 511 w 5280"/>
                <a:gd name="T75" fmla="*/ 1915 h 4003"/>
                <a:gd name="T76" fmla="*/ 368 w 5280"/>
                <a:gd name="T77" fmla="*/ 2153 h 4003"/>
                <a:gd name="T78" fmla="*/ 273 w 5280"/>
                <a:gd name="T79" fmla="*/ 2342 h 4003"/>
                <a:gd name="T80" fmla="*/ 234 w 5280"/>
                <a:gd name="T81" fmla="*/ 2430 h 4003"/>
                <a:gd name="T82" fmla="*/ 159 w 5280"/>
                <a:gd name="T83" fmla="*/ 2627 h 4003"/>
                <a:gd name="T84" fmla="*/ 100 w 5280"/>
                <a:gd name="T85" fmla="*/ 2814 h 4003"/>
                <a:gd name="T86" fmla="*/ 50 w 5280"/>
                <a:gd name="T87" fmla="*/ 3033 h 4003"/>
                <a:gd name="T88" fmla="*/ 14 w 5280"/>
                <a:gd name="T89" fmla="*/ 3284 h 4003"/>
                <a:gd name="T90" fmla="*/ 0 w 5280"/>
                <a:gd name="T91" fmla="*/ 3566 h 4003"/>
                <a:gd name="T92" fmla="*/ 5 w 5280"/>
                <a:gd name="T93" fmla="*/ 3583 h 4003"/>
                <a:gd name="T94" fmla="*/ 22 w 5280"/>
                <a:gd name="T95" fmla="*/ 3608 h 4003"/>
                <a:gd name="T96" fmla="*/ 53 w 5280"/>
                <a:gd name="T97" fmla="*/ 3632 h 4003"/>
                <a:gd name="T98" fmla="*/ 117 w 5280"/>
                <a:gd name="T99" fmla="*/ 3664 h 4003"/>
                <a:gd name="T100" fmla="*/ 258 w 5280"/>
                <a:gd name="T101" fmla="*/ 3711 h 4003"/>
                <a:gd name="T102" fmla="*/ 452 w 5280"/>
                <a:gd name="T103" fmla="*/ 3756 h 4003"/>
                <a:gd name="T104" fmla="*/ 695 w 5280"/>
                <a:gd name="T105" fmla="*/ 3799 h 4003"/>
                <a:gd name="T106" fmla="*/ 989 w 5280"/>
                <a:gd name="T107" fmla="*/ 3839 h 4003"/>
                <a:gd name="T108" fmla="*/ 1328 w 5280"/>
                <a:gd name="T109" fmla="*/ 3876 h 4003"/>
                <a:gd name="T110" fmla="*/ 1711 w 5280"/>
                <a:gd name="T111" fmla="*/ 3908 h 4003"/>
                <a:gd name="T112" fmla="*/ 2136 w 5280"/>
                <a:gd name="T113" fmla="*/ 3937 h 4003"/>
                <a:gd name="T114" fmla="*/ 2602 w 5280"/>
                <a:gd name="T115" fmla="*/ 3961 h 4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80" h="4003">
                  <a:moveTo>
                    <a:pt x="2934" y="3985"/>
                  </a:moveTo>
                  <a:lnTo>
                    <a:pt x="2934" y="3985"/>
                  </a:lnTo>
                  <a:lnTo>
                    <a:pt x="3140" y="3990"/>
                  </a:lnTo>
                  <a:lnTo>
                    <a:pt x="3374" y="3995"/>
                  </a:lnTo>
                  <a:lnTo>
                    <a:pt x="3679" y="3999"/>
                  </a:lnTo>
                  <a:lnTo>
                    <a:pt x="4036" y="4002"/>
                  </a:lnTo>
                  <a:lnTo>
                    <a:pt x="4230" y="4003"/>
                  </a:lnTo>
                  <a:lnTo>
                    <a:pt x="4431" y="4003"/>
                  </a:lnTo>
                  <a:lnTo>
                    <a:pt x="4638" y="4003"/>
                  </a:lnTo>
                  <a:lnTo>
                    <a:pt x="4852" y="4002"/>
                  </a:lnTo>
                  <a:lnTo>
                    <a:pt x="5065" y="3998"/>
                  </a:lnTo>
                  <a:lnTo>
                    <a:pt x="5280" y="3995"/>
                  </a:lnTo>
                  <a:lnTo>
                    <a:pt x="5280" y="3995"/>
                  </a:lnTo>
                  <a:lnTo>
                    <a:pt x="5278" y="3811"/>
                  </a:lnTo>
                  <a:lnTo>
                    <a:pt x="5275" y="3629"/>
                  </a:lnTo>
                  <a:lnTo>
                    <a:pt x="5271" y="3447"/>
                  </a:lnTo>
                  <a:lnTo>
                    <a:pt x="5263" y="3268"/>
                  </a:lnTo>
                  <a:lnTo>
                    <a:pt x="5254" y="3088"/>
                  </a:lnTo>
                  <a:lnTo>
                    <a:pt x="5244" y="2912"/>
                  </a:lnTo>
                  <a:lnTo>
                    <a:pt x="5232" y="2737"/>
                  </a:lnTo>
                  <a:lnTo>
                    <a:pt x="5216" y="2565"/>
                  </a:lnTo>
                  <a:lnTo>
                    <a:pt x="5201" y="2395"/>
                  </a:lnTo>
                  <a:lnTo>
                    <a:pt x="5183" y="2228"/>
                  </a:lnTo>
                  <a:lnTo>
                    <a:pt x="5163" y="2065"/>
                  </a:lnTo>
                  <a:lnTo>
                    <a:pt x="5142" y="1906"/>
                  </a:lnTo>
                  <a:lnTo>
                    <a:pt x="5120" y="1750"/>
                  </a:lnTo>
                  <a:lnTo>
                    <a:pt x="5095" y="1599"/>
                  </a:lnTo>
                  <a:lnTo>
                    <a:pt x="5070" y="1453"/>
                  </a:lnTo>
                  <a:lnTo>
                    <a:pt x="5044" y="1312"/>
                  </a:lnTo>
                  <a:lnTo>
                    <a:pt x="5015" y="1177"/>
                  </a:lnTo>
                  <a:lnTo>
                    <a:pt x="4985" y="1046"/>
                  </a:lnTo>
                  <a:lnTo>
                    <a:pt x="4953" y="921"/>
                  </a:lnTo>
                  <a:lnTo>
                    <a:pt x="4921" y="804"/>
                  </a:lnTo>
                  <a:lnTo>
                    <a:pt x="4886" y="693"/>
                  </a:lnTo>
                  <a:lnTo>
                    <a:pt x="4852" y="589"/>
                  </a:lnTo>
                  <a:lnTo>
                    <a:pt x="4833" y="539"/>
                  </a:lnTo>
                  <a:lnTo>
                    <a:pt x="4815" y="492"/>
                  </a:lnTo>
                  <a:lnTo>
                    <a:pt x="4797" y="446"/>
                  </a:lnTo>
                  <a:lnTo>
                    <a:pt x="4779" y="403"/>
                  </a:lnTo>
                  <a:lnTo>
                    <a:pt x="4759" y="361"/>
                  </a:lnTo>
                  <a:lnTo>
                    <a:pt x="4740" y="321"/>
                  </a:lnTo>
                  <a:lnTo>
                    <a:pt x="4720" y="284"/>
                  </a:lnTo>
                  <a:lnTo>
                    <a:pt x="4700" y="248"/>
                  </a:lnTo>
                  <a:lnTo>
                    <a:pt x="4681" y="215"/>
                  </a:lnTo>
                  <a:lnTo>
                    <a:pt x="4659" y="184"/>
                  </a:lnTo>
                  <a:lnTo>
                    <a:pt x="4640" y="155"/>
                  </a:lnTo>
                  <a:lnTo>
                    <a:pt x="4619" y="129"/>
                  </a:lnTo>
                  <a:lnTo>
                    <a:pt x="4597" y="103"/>
                  </a:lnTo>
                  <a:lnTo>
                    <a:pt x="4576" y="82"/>
                  </a:lnTo>
                  <a:lnTo>
                    <a:pt x="4553" y="63"/>
                  </a:lnTo>
                  <a:lnTo>
                    <a:pt x="4532" y="45"/>
                  </a:lnTo>
                  <a:lnTo>
                    <a:pt x="4510" y="30"/>
                  </a:lnTo>
                  <a:lnTo>
                    <a:pt x="4488" y="18"/>
                  </a:lnTo>
                  <a:lnTo>
                    <a:pt x="4466" y="9"/>
                  </a:lnTo>
                  <a:lnTo>
                    <a:pt x="4443" y="2"/>
                  </a:lnTo>
                  <a:lnTo>
                    <a:pt x="4443" y="2"/>
                  </a:lnTo>
                  <a:lnTo>
                    <a:pt x="4429" y="0"/>
                  </a:lnTo>
                  <a:lnTo>
                    <a:pt x="4385" y="0"/>
                  </a:lnTo>
                  <a:lnTo>
                    <a:pt x="4351" y="0"/>
                  </a:lnTo>
                  <a:lnTo>
                    <a:pt x="4305" y="3"/>
                  </a:lnTo>
                  <a:lnTo>
                    <a:pt x="4248" y="6"/>
                  </a:lnTo>
                  <a:lnTo>
                    <a:pt x="4180" y="12"/>
                  </a:lnTo>
                  <a:lnTo>
                    <a:pt x="4098" y="21"/>
                  </a:lnTo>
                  <a:lnTo>
                    <a:pt x="4002" y="32"/>
                  </a:lnTo>
                  <a:lnTo>
                    <a:pt x="3892" y="46"/>
                  </a:lnTo>
                  <a:lnTo>
                    <a:pt x="3768" y="64"/>
                  </a:lnTo>
                  <a:lnTo>
                    <a:pt x="3626" y="86"/>
                  </a:lnTo>
                  <a:lnTo>
                    <a:pt x="3468" y="111"/>
                  </a:lnTo>
                  <a:lnTo>
                    <a:pt x="3293" y="142"/>
                  </a:lnTo>
                  <a:lnTo>
                    <a:pt x="3097" y="178"/>
                  </a:lnTo>
                  <a:lnTo>
                    <a:pt x="3097" y="178"/>
                  </a:lnTo>
                  <a:lnTo>
                    <a:pt x="2963" y="216"/>
                  </a:lnTo>
                  <a:lnTo>
                    <a:pt x="2893" y="235"/>
                  </a:lnTo>
                  <a:lnTo>
                    <a:pt x="2829" y="256"/>
                  </a:lnTo>
                  <a:lnTo>
                    <a:pt x="2829" y="256"/>
                  </a:lnTo>
                  <a:lnTo>
                    <a:pt x="2748" y="282"/>
                  </a:lnTo>
                  <a:lnTo>
                    <a:pt x="2660" y="313"/>
                  </a:lnTo>
                  <a:lnTo>
                    <a:pt x="2574" y="344"/>
                  </a:lnTo>
                  <a:lnTo>
                    <a:pt x="2495" y="374"/>
                  </a:lnTo>
                  <a:lnTo>
                    <a:pt x="2495" y="374"/>
                  </a:lnTo>
                  <a:lnTo>
                    <a:pt x="2398" y="414"/>
                  </a:lnTo>
                  <a:lnTo>
                    <a:pt x="2331" y="442"/>
                  </a:lnTo>
                  <a:lnTo>
                    <a:pt x="2254" y="477"/>
                  </a:lnTo>
                  <a:lnTo>
                    <a:pt x="2171" y="517"/>
                  </a:lnTo>
                  <a:lnTo>
                    <a:pt x="2079" y="561"/>
                  </a:lnTo>
                  <a:lnTo>
                    <a:pt x="1982" y="611"/>
                  </a:lnTo>
                  <a:lnTo>
                    <a:pt x="1933" y="639"/>
                  </a:lnTo>
                  <a:lnTo>
                    <a:pt x="1882" y="666"/>
                  </a:lnTo>
                  <a:lnTo>
                    <a:pt x="1882" y="666"/>
                  </a:lnTo>
                  <a:lnTo>
                    <a:pt x="1799" y="715"/>
                  </a:lnTo>
                  <a:lnTo>
                    <a:pt x="1741" y="750"/>
                  </a:lnTo>
                  <a:lnTo>
                    <a:pt x="1675" y="792"/>
                  </a:lnTo>
                  <a:lnTo>
                    <a:pt x="1600" y="840"/>
                  </a:lnTo>
                  <a:lnTo>
                    <a:pt x="1520" y="895"/>
                  </a:lnTo>
                  <a:lnTo>
                    <a:pt x="1434" y="957"/>
                  </a:lnTo>
                  <a:lnTo>
                    <a:pt x="1343" y="1026"/>
                  </a:lnTo>
                  <a:lnTo>
                    <a:pt x="1343" y="1026"/>
                  </a:lnTo>
                  <a:lnTo>
                    <a:pt x="1296" y="1063"/>
                  </a:lnTo>
                  <a:lnTo>
                    <a:pt x="1252" y="1100"/>
                  </a:lnTo>
                  <a:lnTo>
                    <a:pt x="1169" y="1171"/>
                  </a:lnTo>
                  <a:lnTo>
                    <a:pt x="1095" y="1236"/>
                  </a:lnTo>
                  <a:lnTo>
                    <a:pt x="1030" y="1296"/>
                  </a:lnTo>
                  <a:lnTo>
                    <a:pt x="977" y="1349"/>
                  </a:lnTo>
                  <a:lnTo>
                    <a:pt x="933" y="1392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12" y="1525"/>
                  </a:lnTo>
                  <a:lnTo>
                    <a:pt x="768" y="1574"/>
                  </a:lnTo>
                  <a:lnTo>
                    <a:pt x="722" y="1630"/>
                  </a:lnTo>
                  <a:lnTo>
                    <a:pt x="672" y="1692"/>
                  </a:lnTo>
                  <a:lnTo>
                    <a:pt x="620" y="1760"/>
                  </a:lnTo>
                  <a:lnTo>
                    <a:pt x="567" y="1834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458" y="1998"/>
                  </a:lnTo>
                  <a:lnTo>
                    <a:pt x="411" y="2077"/>
                  </a:lnTo>
                  <a:lnTo>
                    <a:pt x="368" y="2153"/>
                  </a:lnTo>
                  <a:lnTo>
                    <a:pt x="332" y="2222"/>
                  </a:lnTo>
                  <a:lnTo>
                    <a:pt x="300" y="2286"/>
                  </a:lnTo>
                  <a:lnTo>
                    <a:pt x="273" y="2342"/>
                  </a:lnTo>
                  <a:lnTo>
                    <a:pt x="250" y="2391"/>
                  </a:lnTo>
                  <a:lnTo>
                    <a:pt x="234" y="2430"/>
                  </a:lnTo>
                  <a:lnTo>
                    <a:pt x="234" y="2430"/>
                  </a:lnTo>
                  <a:lnTo>
                    <a:pt x="197" y="2521"/>
                  </a:lnTo>
                  <a:lnTo>
                    <a:pt x="178" y="2572"/>
                  </a:lnTo>
                  <a:lnTo>
                    <a:pt x="159" y="2627"/>
                  </a:lnTo>
                  <a:lnTo>
                    <a:pt x="140" y="2686"/>
                  </a:lnTo>
                  <a:lnTo>
                    <a:pt x="120" y="2748"/>
                  </a:lnTo>
                  <a:lnTo>
                    <a:pt x="100" y="2814"/>
                  </a:lnTo>
                  <a:lnTo>
                    <a:pt x="84" y="2883"/>
                  </a:lnTo>
                  <a:lnTo>
                    <a:pt x="66" y="2956"/>
                  </a:lnTo>
                  <a:lnTo>
                    <a:pt x="50" y="3033"/>
                  </a:lnTo>
                  <a:lnTo>
                    <a:pt x="37" y="3113"/>
                  </a:lnTo>
                  <a:lnTo>
                    <a:pt x="25" y="3197"/>
                  </a:lnTo>
                  <a:lnTo>
                    <a:pt x="14" y="3284"/>
                  </a:lnTo>
                  <a:lnTo>
                    <a:pt x="8" y="3374"/>
                  </a:lnTo>
                  <a:lnTo>
                    <a:pt x="2" y="3469"/>
                  </a:lnTo>
                  <a:lnTo>
                    <a:pt x="0" y="3566"/>
                  </a:lnTo>
                  <a:lnTo>
                    <a:pt x="0" y="3566"/>
                  </a:lnTo>
                  <a:lnTo>
                    <a:pt x="2" y="3574"/>
                  </a:lnTo>
                  <a:lnTo>
                    <a:pt x="5" y="3583"/>
                  </a:lnTo>
                  <a:lnTo>
                    <a:pt x="8" y="3591"/>
                  </a:lnTo>
                  <a:lnTo>
                    <a:pt x="14" y="3599"/>
                  </a:lnTo>
                  <a:lnTo>
                    <a:pt x="22" y="3608"/>
                  </a:lnTo>
                  <a:lnTo>
                    <a:pt x="31" y="3615"/>
                  </a:lnTo>
                  <a:lnTo>
                    <a:pt x="41" y="3623"/>
                  </a:lnTo>
                  <a:lnTo>
                    <a:pt x="53" y="3632"/>
                  </a:lnTo>
                  <a:lnTo>
                    <a:pt x="67" y="3640"/>
                  </a:lnTo>
                  <a:lnTo>
                    <a:pt x="82" y="3648"/>
                  </a:lnTo>
                  <a:lnTo>
                    <a:pt x="117" y="3664"/>
                  </a:lnTo>
                  <a:lnTo>
                    <a:pt x="158" y="3680"/>
                  </a:lnTo>
                  <a:lnTo>
                    <a:pt x="205" y="3695"/>
                  </a:lnTo>
                  <a:lnTo>
                    <a:pt x="258" y="3711"/>
                  </a:lnTo>
                  <a:lnTo>
                    <a:pt x="317" y="3726"/>
                  </a:lnTo>
                  <a:lnTo>
                    <a:pt x="380" y="3742"/>
                  </a:lnTo>
                  <a:lnTo>
                    <a:pt x="452" y="3756"/>
                  </a:lnTo>
                  <a:lnTo>
                    <a:pt x="527" y="3771"/>
                  </a:lnTo>
                  <a:lnTo>
                    <a:pt x="609" y="3785"/>
                  </a:lnTo>
                  <a:lnTo>
                    <a:pt x="695" y="3799"/>
                  </a:lnTo>
                  <a:lnTo>
                    <a:pt x="788" y="3813"/>
                  </a:lnTo>
                  <a:lnTo>
                    <a:pt x="886" y="3826"/>
                  </a:lnTo>
                  <a:lnTo>
                    <a:pt x="989" y="3839"/>
                  </a:lnTo>
                  <a:lnTo>
                    <a:pt x="1096" y="3851"/>
                  </a:lnTo>
                  <a:lnTo>
                    <a:pt x="1210" y="3864"/>
                  </a:lnTo>
                  <a:lnTo>
                    <a:pt x="1328" y="3876"/>
                  </a:lnTo>
                  <a:lnTo>
                    <a:pt x="1451" y="3887"/>
                  </a:lnTo>
                  <a:lnTo>
                    <a:pt x="1579" y="3898"/>
                  </a:lnTo>
                  <a:lnTo>
                    <a:pt x="1711" y="3908"/>
                  </a:lnTo>
                  <a:lnTo>
                    <a:pt x="1849" y="3918"/>
                  </a:lnTo>
                  <a:lnTo>
                    <a:pt x="1991" y="3927"/>
                  </a:lnTo>
                  <a:lnTo>
                    <a:pt x="2136" y="3937"/>
                  </a:lnTo>
                  <a:lnTo>
                    <a:pt x="2288" y="3945"/>
                  </a:lnTo>
                  <a:lnTo>
                    <a:pt x="2443" y="3954"/>
                  </a:lnTo>
                  <a:lnTo>
                    <a:pt x="2602" y="3961"/>
                  </a:lnTo>
                  <a:lnTo>
                    <a:pt x="2766" y="3968"/>
                  </a:lnTo>
                  <a:lnTo>
                    <a:pt x="2934" y="39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07A46E1-1E92-1E07-28FA-69CC7D3CD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3832"/>
              </p:ext>
            </p:extLst>
          </p:nvPr>
        </p:nvGraphicFramePr>
        <p:xfrm>
          <a:off x="512560" y="3028128"/>
          <a:ext cx="8206843" cy="208127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918617">
                  <a:extLst>
                    <a:ext uri="{9D8B030D-6E8A-4147-A177-3AD203B41FA5}">
                      <a16:colId xmlns:a16="http://schemas.microsoft.com/office/drawing/2014/main" val="3940562170"/>
                    </a:ext>
                  </a:extLst>
                </a:gridCol>
                <a:gridCol w="499997">
                  <a:extLst>
                    <a:ext uri="{9D8B030D-6E8A-4147-A177-3AD203B41FA5}">
                      <a16:colId xmlns:a16="http://schemas.microsoft.com/office/drawing/2014/main" val="1089935753"/>
                    </a:ext>
                  </a:extLst>
                </a:gridCol>
                <a:gridCol w="499997">
                  <a:extLst>
                    <a:ext uri="{9D8B030D-6E8A-4147-A177-3AD203B41FA5}">
                      <a16:colId xmlns:a16="http://schemas.microsoft.com/office/drawing/2014/main" val="213419035"/>
                    </a:ext>
                  </a:extLst>
                </a:gridCol>
                <a:gridCol w="520794">
                  <a:extLst>
                    <a:ext uri="{9D8B030D-6E8A-4147-A177-3AD203B41FA5}">
                      <a16:colId xmlns:a16="http://schemas.microsoft.com/office/drawing/2014/main" val="709967081"/>
                    </a:ext>
                  </a:extLst>
                </a:gridCol>
                <a:gridCol w="492764">
                  <a:extLst>
                    <a:ext uri="{9D8B030D-6E8A-4147-A177-3AD203B41FA5}">
                      <a16:colId xmlns:a16="http://schemas.microsoft.com/office/drawing/2014/main" val="3516594820"/>
                    </a:ext>
                  </a:extLst>
                </a:gridCol>
                <a:gridCol w="532547">
                  <a:extLst>
                    <a:ext uri="{9D8B030D-6E8A-4147-A177-3AD203B41FA5}">
                      <a16:colId xmlns:a16="http://schemas.microsoft.com/office/drawing/2014/main" val="3646474024"/>
                    </a:ext>
                  </a:extLst>
                </a:gridCol>
                <a:gridCol w="499997">
                  <a:extLst>
                    <a:ext uri="{9D8B030D-6E8A-4147-A177-3AD203B41FA5}">
                      <a16:colId xmlns:a16="http://schemas.microsoft.com/office/drawing/2014/main" val="4142113805"/>
                    </a:ext>
                  </a:extLst>
                </a:gridCol>
                <a:gridCol w="449366">
                  <a:extLst>
                    <a:ext uri="{9D8B030D-6E8A-4147-A177-3AD203B41FA5}">
                      <a16:colId xmlns:a16="http://schemas.microsoft.com/office/drawing/2014/main" val="1839385248"/>
                    </a:ext>
                  </a:extLst>
                </a:gridCol>
                <a:gridCol w="515368">
                  <a:extLst>
                    <a:ext uri="{9D8B030D-6E8A-4147-A177-3AD203B41FA5}">
                      <a16:colId xmlns:a16="http://schemas.microsoft.com/office/drawing/2014/main" val="1573551270"/>
                    </a:ext>
                  </a:extLst>
                </a:gridCol>
                <a:gridCol w="507232">
                  <a:extLst>
                    <a:ext uri="{9D8B030D-6E8A-4147-A177-3AD203B41FA5}">
                      <a16:colId xmlns:a16="http://schemas.microsoft.com/office/drawing/2014/main" val="3712291087"/>
                    </a:ext>
                  </a:extLst>
                </a:gridCol>
                <a:gridCol w="491861">
                  <a:extLst>
                    <a:ext uri="{9D8B030D-6E8A-4147-A177-3AD203B41FA5}">
                      <a16:colId xmlns:a16="http://schemas.microsoft.com/office/drawing/2014/main" val="4233270236"/>
                    </a:ext>
                  </a:extLst>
                </a:gridCol>
                <a:gridCol w="515368">
                  <a:extLst>
                    <a:ext uri="{9D8B030D-6E8A-4147-A177-3AD203B41FA5}">
                      <a16:colId xmlns:a16="http://schemas.microsoft.com/office/drawing/2014/main" val="887140670"/>
                    </a:ext>
                  </a:extLst>
                </a:gridCol>
                <a:gridCol w="515368">
                  <a:extLst>
                    <a:ext uri="{9D8B030D-6E8A-4147-A177-3AD203B41FA5}">
                      <a16:colId xmlns:a16="http://schemas.microsoft.com/office/drawing/2014/main" val="2464381242"/>
                    </a:ext>
                  </a:extLst>
                </a:gridCol>
                <a:gridCol w="247567">
                  <a:extLst>
                    <a:ext uri="{9D8B030D-6E8A-4147-A177-3AD203B41FA5}">
                      <a16:colId xmlns:a16="http://schemas.microsoft.com/office/drawing/2014/main" val="53535685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The number of times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Twice (</a:t>
                      </a:r>
                      <a:r>
                        <a:rPr lang="en-US" sz="1800" u="sng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) a year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n= </a:t>
                      </a:r>
                      <a:r>
                        <a:rPr lang="en-US" sz="1800" u="sng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 x 4 years  = 8 periods                    i = 6%</a:t>
                      </a:r>
                      <a:r>
                        <a:rPr lang="ar-BH" sz="1800">
                          <a:effectLst/>
                        </a:rPr>
                        <a:t>÷   </a:t>
                      </a:r>
                      <a:r>
                        <a:rPr lang="en-US" sz="1800" u="sng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=  3% 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953763"/>
                  </a:ext>
                </a:extLst>
              </a:tr>
              <a:tr h="5725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months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Jan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Feb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Apr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May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Jun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Jul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Aug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Sep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Oct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Nov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Dec</a:t>
                      </a: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8415068"/>
                  </a:ext>
                </a:extLst>
              </a:tr>
              <a:tr h="35019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Rate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3%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3%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54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1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 (2)</Template>
  <TotalTime>1929</TotalTime>
  <Words>1911</Words>
  <Application>Microsoft Office PowerPoint</Application>
  <PresentationFormat>Widescreen</PresentationFormat>
  <Paragraphs>458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Cambria Math</vt:lpstr>
      <vt:lpstr>Sakkal Majalla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Amro Hussain Ali Salama</cp:lastModifiedBy>
  <cp:revision>293</cp:revision>
  <dcterms:created xsi:type="dcterms:W3CDTF">2020-03-09T08:29:54Z</dcterms:created>
  <dcterms:modified xsi:type="dcterms:W3CDTF">2023-11-19T04:40:52Z</dcterms:modified>
</cp:coreProperties>
</file>