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56" r:id="rId2"/>
    <p:sldId id="278" r:id="rId3"/>
    <p:sldId id="281" r:id="rId4"/>
    <p:sldId id="434" r:id="rId5"/>
    <p:sldId id="423" r:id="rId6"/>
    <p:sldId id="435" r:id="rId7"/>
    <p:sldId id="436" r:id="rId8"/>
    <p:sldId id="437" r:id="rId9"/>
    <p:sldId id="438" r:id="rId10"/>
    <p:sldId id="426" r:id="rId11"/>
    <p:sldId id="315" r:id="rId12"/>
    <p:sldId id="394" r:id="rId13"/>
    <p:sldId id="397" r:id="rId14"/>
    <p:sldId id="400" r:id="rId15"/>
    <p:sldId id="401" r:id="rId16"/>
    <p:sldId id="406" r:id="rId17"/>
    <p:sldId id="405" r:id="rId18"/>
    <p:sldId id="404" r:id="rId19"/>
    <p:sldId id="403" r:id="rId20"/>
    <p:sldId id="402" r:id="rId21"/>
    <p:sldId id="321" r:id="rId22"/>
    <p:sldId id="322" r:id="rId23"/>
    <p:sldId id="395" r:id="rId24"/>
    <p:sldId id="396" r:id="rId25"/>
    <p:sldId id="398" r:id="rId26"/>
    <p:sldId id="399"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32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6D6"/>
    <a:srgbClr val="CC66FF"/>
    <a:srgbClr val="5B9BD5"/>
    <a:srgbClr val="ED7D31"/>
    <a:srgbClr val="A5A5A5"/>
    <a:srgbClr val="EAEFF7"/>
    <a:srgbClr val="FFCCFF"/>
    <a:srgbClr val="CDDEE6"/>
    <a:srgbClr val="9933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2" autoAdjust="0"/>
  </p:normalViewPr>
  <p:slideViewPr>
    <p:cSldViewPr>
      <p:cViewPr varScale="1">
        <p:scale>
          <a:sx n="69" d="100"/>
          <a:sy n="69" d="100"/>
        </p:scale>
        <p:origin x="12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2/14/2021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104729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87237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119185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267425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884861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408347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48668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2/14/2021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audio" Target="../media/audio7.wav"/><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slide" Target="slide22.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1.xml"/><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5.png"/><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5.png"/><Relationship Id="rId4" Type="http://schemas.openxmlformats.org/officeDocument/2006/relationships/slide" Target="slide26.xml"/></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5.png"/><Relationship Id="rId4" Type="http://schemas.openxmlformats.org/officeDocument/2006/relationships/slide" Target="slide27.xml"/></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5.png"/><Relationship Id="rId4" Type="http://schemas.openxmlformats.org/officeDocument/2006/relationships/slide" Target="slide30.xml"/></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image" Target="../media/image5.png"/><Relationship Id="rId4" Type="http://schemas.openxmlformats.org/officeDocument/2006/relationships/slide" Target="slide30.xml"/></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5.png"/><Relationship Id="rId4" Type="http://schemas.openxmlformats.org/officeDocument/2006/relationships/slide" Target="slide35.xml"/></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5.png"/><Relationship Id="rId4" Type="http://schemas.openxmlformats.org/officeDocument/2006/relationships/slide" Target="slide35.xml"/></Relationships>
</file>

<file path=ppt/slides/_rels/slide1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5.png"/><Relationship Id="rId4" Type="http://schemas.openxmlformats.org/officeDocument/2006/relationships/slide" Target="slide37.xml"/></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5.png"/><Relationship Id="rId4" Type="http://schemas.openxmlformats.org/officeDocument/2006/relationships/slide" Target="slide40.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18" Type="http://schemas.microsoft.com/office/2007/relationships/hdphoto" Target="../media/hdphoto2.wdp"/><Relationship Id="rId3" Type="http://schemas.openxmlformats.org/officeDocument/2006/relationships/audio" Target="../media/audio5.wav"/><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6.wav"/><Relationship Id="rId7" Type="http://schemas.openxmlformats.org/officeDocument/2006/relationships/image" Target="../media/image5.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audio" Target="../media/audio2.wav"/><Relationship Id="rId10" Type="http://schemas.openxmlformats.org/officeDocument/2006/relationships/image" Target="../media/image21.png"/><Relationship Id="rId4" Type="http://schemas.openxmlformats.org/officeDocument/2006/relationships/audio" Target="../media/audio7.wav"/><Relationship Id="rId9"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4.wav"/><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audio" Target="../media/audio8.wav"/><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audio" Target="../media/audio8.wav"/><Relationship Id="rId7" Type="http://schemas.openxmlformats.org/officeDocument/2006/relationships/image" Target="../media/image5.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audio" Target="../media/audio9.wav"/><Relationship Id="rId15" Type="http://schemas.microsoft.com/office/2007/relationships/hdphoto" Target="../media/hdphoto6.wdp"/><Relationship Id="rId10" Type="http://schemas.openxmlformats.org/officeDocument/2006/relationships/image" Target="../media/image27.png"/><Relationship Id="rId4" Type="http://schemas.openxmlformats.org/officeDocument/2006/relationships/audio" Target="../media/audio3.wav"/><Relationship Id="rId9" Type="http://schemas.microsoft.com/office/2007/relationships/hdphoto" Target="../media/hdphoto5.wdp"/><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5.wav"/><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audio" Target="../media/audio2.wav"/><Relationship Id="rId4" Type="http://schemas.openxmlformats.org/officeDocument/2006/relationships/audio" Target="../media/audio3.wav"/><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5711111" y="3300162"/>
            <a:ext cx="3048000" cy="1077218"/>
          </a:xfrm>
          <a:prstGeom prst="rect">
            <a:avLst/>
          </a:prstGeom>
          <a:solidFill>
            <a:srgbClr val="BCAF2B"/>
          </a:solidFill>
        </p:spPr>
        <p:txBody>
          <a:bodyPr wrap="square" rtlCol="0">
            <a:spAutoFit/>
          </a:bodyPr>
          <a:lstStyle/>
          <a:p>
            <a:pPr algn="ctr"/>
            <a:r>
              <a:rPr lang="ar-BH" sz="3200" b="1" dirty="0" smtClean="0">
                <a:solidFill>
                  <a:schemeClr val="bg1"/>
                </a:solidFill>
                <a:latin typeface="Sakkal Majalla" panose="02000000000000000000" pitchFamily="2" charset="-78"/>
                <a:cs typeface="Sakkal Majalla" panose="02000000000000000000" pitchFamily="2" charset="-78"/>
              </a:rPr>
              <a:t>   التأمين</a:t>
            </a:r>
          </a:p>
          <a:p>
            <a:pPr algn="ctr"/>
            <a:r>
              <a:rPr lang="ar-BH" sz="3200" b="1" dirty="0" smtClean="0">
                <a:solidFill>
                  <a:schemeClr val="bg1"/>
                </a:solidFill>
                <a:latin typeface="Sakkal Majalla" panose="02000000000000000000" pitchFamily="2" charset="-78"/>
                <a:cs typeface="Sakkal Majalla" panose="02000000000000000000" pitchFamily="2" charset="-78"/>
              </a:rPr>
              <a:t>تام 211 / 802</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63500" y="6477001"/>
            <a:ext cx="5956300" cy="317290"/>
          </a:xfrm>
          <a:prstGeom prst="rect">
            <a:avLst/>
          </a:prstGeom>
        </p:spPr>
        <p:txBody>
          <a:bodyPr wrap="square">
            <a:spAutoFit/>
          </a:bodyPr>
          <a:lstStyle/>
          <a:p>
            <a:pPr algn="ctr"/>
            <a:r>
              <a:rPr lang="ar-BH" sz="1400" b="1" dirty="0" smtClean="0"/>
              <a:t>الصف</a:t>
            </a:r>
            <a:r>
              <a:rPr lang="ar-BH" sz="1400" dirty="0"/>
              <a:t>:  </a:t>
            </a:r>
            <a:r>
              <a:rPr lang="ar-BH" sz="1400" dirty="0" smtClean="0"/>
              <a:t>الثاني                   </a:t>
            </a:r>
            <a:r>
              <a:rPr lang="ar-BH" sz="1400" b="1" dirty="0" smtClean="0"/>
              <a:t>الصفحة</a:t>
            </a:r>
            <a:r>
              <a:rPr lang="ar-BH" sz="1400" dirty="0" smtClean="0"/>
              <a:t>:106-112</a:t>
            </a:r>
            <a:endParaRPr lang="en-US" sz="1400" dirty="0"/>
          </a:p>
        </p:txBody>
      </p:sp>
      <p:sp>
        <p:nvSpPr>
          <p:cNvPr id="17" name="Rectangle 16"/>
          <p:cNvSpPr/>
          <p:nvPr/>
        </p:nvSpPr>
        <p:spPr>
          <a:xfrm>
            <a:off x="2752945" y="1741743"/>
            <a:ext cx="5486400" cy="1077218"/>
          </a:xfrm>
          <a:prstGeom prst="rect">
            <a:avLst/>
          </a:prstGeom>
        </p:spPr>
        <p:txBody>
          <a:bodyPr wrap="square">
            <a:spAutoFit/>
          </a:bodyPr>
          <a:lstStyle/>
          <a:p>
            <a:pPr algn="ctr"/>
            <a:r>
              <a:rPr lang="ar-BH" sz="3200" b="1" dirty="0" smtClean="0">
                <a:solidFill>
                  <a:srgbClr val="FF0000"/>
                </a:solidFill>
                <a:latin typeface="Sakkal Majalla" panose="02000000000000000000" pitchFamily="2" charset="-78"/>
                <a:cs typeface="Sakkal Majalla" panose="02000000000000000000" pitchFamily="2" charset="-78"/>
              </a:rPr>
              <a:t>الفصل  </a:t>
            </a:r>
            <a:r>
              <a:rPr lang="ar-BH" sz="3200" b="1" dirty="0" smtClean="0">
                <a:solidFill>
                  <a:srgbClr val="FF0000"/>
                </a:solidFill>
                <a:latin typeface="Sakkal Majalla" panose="02000000000000000000" pitchFamily="2" charset="-78"/>
                <a:cs typeface="Sakkal Majalla" panose="02000000000000000000" pitchFamily="2" charset="-78"/>
              </a:rPr>
              <a:t>الثاني </a:t>
            </a:r>
            <a:r>
              <a:rPr lang="ar-BH" sz="3200" b="1" dirty="0" smtClean="0">
                <a:solidFill>
                  <a:srgbClr val="FF0000"/>
                </a:solidFill>
                <a:latin typeface="Sakkal Majalla" panose="02000000000000000000" pitchFamily="2" charset="-78"/>
                <a:cs typeface="Sakkal Majalla" panose="02000000000000000000" pitchFamily="2" charset="-78"/>
              </a:rPr>
              <a:t>عشر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smtClean="0">
                <a:solidFill>
                  <a:srgbClr val="9933FF"/>
                </a:solidFill>
                <a:latin typeface="Sakkal Majalla" panose="02000000000000000000" pitchFamily="2" charset="-78"/>
                <a:cs typeface="Sakkal Majalla" panose="02000000000000000000" pitchFamily="2" charset="-78"/>
              </a:rPr>
              <a:t>أنواع التأمين في مملكة البحرين </a:t>
            </a:r>
            <a:endParaRPr lang="en-US" sz="3200" b="1" dirty="0">
              <a:solidFill>
                <a:srgbClr val="9933FF"/>
              </a:solidFill>
              <a:latin typeface="Sakkal Majalla" panose="02000000000000000000" pitchFamily="2" charset="-78"/>
              <a:cs typeface="Sakkal Majalla" panose="02000000000000000000" pitchFamily="2" charset="-78"/>
            </a:endParaRPr>
          </a:p>
        </p:txBody>
      </p:sp>
      <p:grpSp>
        <p:nvGrpSpPr>
          <p:cNvPr id="4" name="Group 3"/>
          <p:cNvGrpSpPr/>
          <p:nvPr/>
        </p:nvGrpSpPr>
        <p:grpSpPr>
          <a:xfrm>
            <a:off x="0" y="6408600"/>
            <a:ext cx="9130587" cy="385690"/>
            <a:chOff x="-16700" y="6341235"/>
            <a:chExt cx="9130587" cy="385690"/>
          </a:xfrm>
        </p:grpSpPr>
        <p:cxnSp>
          <p:nvCxnSpPr>
            <p:cNvPr id="11" name="Straight Connector 10"/>
            <p:cNvCxnSpPr/>
            <p:nvPr/>
          </p:nvCxnSpPr>
          <p:spPr>
            <a:xfrm flipV="1">
              <a:off x="-16700" y="6341235"/>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17301" y="6345925"/>
              <a:ext cx="379658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0" name="Group 9"/>
          <p:cNvGrpSpPr/>
          <p:nvPr/>
        </p:nvGrpSpPr>
        <p:grpSpPr>
          <a:xfrm>
            <a:off x="698084" y="2471107"/>
            <a:ext cx="4798061" cy="3210745"/>
            <a:chOff x="296762" y="2526869"/>
            <a:chExt cx="4256492" cy="2935636"/>
          </a:xfrm>
        </p:grpSpPr>
        <p:pic>
          <p:nvPicPr>
            <p:cNvPr id="7" name="Picture 6"/>
            <p:cNvPicPr>
              <a:picLocks noChangeAspect="1"/>
            </p:cNvPicPr>
            <p:nvPr/>
          </p:nvPicPr>
          <p:blipFill>
            <a:blip r:embed="rId5"/>
            <a:stretch>
              <a:fillRect/>
            </a:stretch>
          </p:blipFill>
          <p:spPr>
            <a:xfrm>
              <a:off x="1240897" y="4237097"/>
              <a:ext cx="3312357" cy="12254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Picture 13"/>
            <p:cNvPicPr>
              <a:picLocks noChangeAspect="1"/>
            </p:cNvPicPr>
            <p:nvPr/>
          </p:nvPicPr>
          <p:blipFill>
            <a:blip r:embed="rId6"/>
            <a:stretch>
              <a:fillRect/>
            </a:stretch>
          </p:blipFill>
          <p:spPr>
            <a:xfrm>
              <a:off x="685271" y="3343097"/>
              <a:ext cx="2717063" cy="10931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6" name="Picture 15"/>
            <p:cNvPicPr>
              <a:picLocks noChangeAspect="1"/>
            </p:cNvPicPr>
            <p:nvPr/>
          </p:nvPicPr>
          <p:blipFill>
            <a:blip r:embed="rId7"/>
            <a:stretch>
              <a:fillRect/>
            </a:stretch>
          </p:blipFill>
          <p:spPr>
            <a:xfrm>
              <a:off x="296762" y="2526869"/>
              <a:ext cx="2262106" cy="10457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97852" y="226968"/>
            <a:ext cx="5186647" cy="993534"/>
            <a:chOff x="3692941" y="303192"/>
            <a:chExt cx="5176907" cy="993534"/>
          </a:xfrm>
        </p:grpSpPr>
        <p:pic>
          <p:nvPicPr>
            <p:cNvPr id="6" name="Picture 5"/>
            <p:cNvPicPr>
              <a:picLocks noChangeAspect="1"/>
            </p:cNvPicPr>
            <p:nvPr/>
          </p:nvPicPr>
          <p:blipFill>
            <a:blip r:embed="rId5"/>
            <a:stretch>
              <a:fillRect/>
            </a:stretch>
          </p:blipFill>
          <p:spPr>
            <a:xfrm>
              <a:off x="7583914" y="303192"/>
              <a:ext cx="1285934" cy="993534"/>
            </a:xfrm>
            <a:prstGeom prst="rect">
              <a:avLst/>
            </a:prstGeom>
          </p:spPr>
        </p:pic>
        <p:sp>
          <p:nvSpPr>
            <p:cNvPr id="7" name="Rectangle 6"/>
            <p:cNvSpPr/>
            <p:nvPr/>
          </p:nvSpPr>
          <p:spPr>
            <a:xfrm>
              <a:off x="3692941" y="559527"/>
              <a:ext cx="4660103" cy="523220"/>
            </a:xfrm>
            <a:prstGeom prst="rect">
              <a:avLst/>
            </a:prstGeom>
          </p:spPr>
          <p:txBody>
            <a:bodyPr wrap="square">
              <a:spAutoFit/>
            </a:bodyPr>
            <a:lstStyle/>
            <a:p>
              <a:pPr algn="r"/>
              <a:r>
                <a:rPr lang="ar-BH" sz="2800" b="1" dirty="0" smtClean="0">
                  <a:solidFill>
                    <a:srgbClr val="9933FF"/>
                  </a:solidFill>
                </a:rPr>
                <a:t>مكانة مملكة البحرين في سوق التأمين </a:t>
              </a:r>
              <a:endParaRPr lang="ar-BH" sz="2800" dirty="0">
                <a:solidFill>
                  <a:srgbClr val="9933FF"/>
                </a:solidFill>
              </a:endParaRPr>
            </a:p>
          </p:txBody>
        </p:sp>
      </p:grpSp>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437131" y="1314143"/>
            <a:ext cx="4552950" cy="4476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8" name="Rectangle 27"/>
          <p:cNvSpPr/>
          <p:nvPr/>
        </p:nvSpPr>
        <p:spPr>
          <a:xfrm>
            <a:off x="457200" y="1871998"/>
            <a:ext cx="7692371" cy="1323439"/>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ألزم المرسوم بقانون رقم 6 لسنة 1995م بشأن الطيران المدني مستثمري الطائرات التي تعمل في مملكة البحرين أن يؤمنوا ضد الأضرار التي تصيب الركاب والأمتعة والحيوانات والبريد والبضائع التي على متن الطائرة، وضد الأضرار التي تسببها الطائرة للغير على سطح الأرض لدى مؤمن مرخص له بالتأمين بمقتضى قوانين الدولة المسجلة فيها الطائرة.</a:t>
            </a:r>
            <a:endParaRPr lang="ar-BH" sz="2000"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9"/>
          <a:stretch>
            <a:fillRect/>
          </a:stretch>
        </p:blipFill>
        <p:spPr>
          <a:xfrm>
            <a:off x="2267215" y="3240666"/>
            <a:ext cx="4781550" cy="1704975"/>
          </a:xfrm>
          <a:prstGeom prst="rect">
            <a:avLst/>
          </a:prstGeom>
        </p:spPr>
      </p:pic>
      <p:sp>
        <p:nvSpPr>
          <p:cNvPr id="29" name="Rectangle 28"/>
          <p:cNvSpPr/>
          <p:nvPr/>
        </p:nvSpPr>
        <p:spPr>
          <a:xfrm>
            <a:off x="1541531" y="4967181"/>
            <a:ext cx="5791200" cy="1200329"/>
          </a:xfrm>
          <a:prstGeom prst="rect">
            <a:avLst/>
          </a:prstGeom>
          <a:solidFill>
            <a:schemeClr val="tx1"/>
          </a:solidFill>
        </p:spPr>
        <p:txBody>
          <a:bodyPr wrap="square">
            <a:spAutoFit/>
          </a:bodyPr>
          <a:lstStyle/>
          <a:p>
            <a:pPr algn="justLow" rtl="1">
              <a:buClr>
                <a:srgbClr val="FF0000"/>
              </a:buClr>
            </a:pPr>
            <a:r>
              <a:rPr lang="ar-BH" b="1" dirty="0" smtClean="0">
                <a:solidFill>
                  <a:schemeClr val="bg1"/>
                </a:solidFill>
                <a:latin typeface="Sakkal Majalla" panose="02000000000000000000" pitchFamily="2" charset="-78"/>
                <a:cs typeface="Sakkal Majalla" panose="02000000000000000000" pitchFamily="2" charset="-78"/>
              </a:rPr>
              <a:t>في يوم الأربعاء الموافق 23 أغسطس 2000م شهدت </a:t>
            </a:r>
            <a:r>
              <a:rPr lang="ar-BH" b="1" dirty="0" smtClean="0">
                <a:solidFill>
                  <a:schemeClr val="bg1"/>
                </a:solidFill>
                <a:latin typeface="Sakkal Majalla" panose="02000000000000000000" pitchFamily="2" charset="-78"/>
                <a:cs typeface="Sakkal Majalla" panose="02000000000000000000" pitchFamily="2" charset="-78"/>
              </a:rPr>
              <a:t>مملكة البحرين </a:t>
            </a:r>
            <a:r>
              <a:rPr lang="ar-BH" b="1" dirty="0" smtClean="0">
                <a:solidFill>
                  <a:schemeClr val="bg1"/>
                </a:solidFill>
                <a:latin typeface="Sakkal Majalla" panose="02000000000000000000" pitchFamily="2" charset="-78"/>
                <a:cs typeface="Sakkal Majalla" panose="02000000000000000000" pitchFamily="2" charset="-78"/>
              </a:rPr>
              <a:t>حادثة سقوط طائرة تابعة لشركة طيران الخليج قبالة شواطئ البحرين بالقرب من مطار البحرين الدولي، وكانت الطائرة في طريقها من القاهرة إلى المنامة، مما أدى إلى مقتل جميع الركاب مع الطاقم البالغ مجموعهم 143 شخصا.</a:t>
            </a:r>
            <a:endParaRPr lang="ar-BH"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382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type.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0483" y="316055"/>
            <a:ext cx="1530261" cy="868194"/>
          </a:xfrm>
          <a:solidFill>
            <a:srgbClr val="FF0000"/>
          </a:solidFill>
        </p:spPr>
        <p:txBody>
          <a:bodyPr>
            <a:normAutofit/>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37153" y="1637927"/>
            <a:ext cx="8743950" cy="1154162"/>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حدد </a:t>
            </a:r>
            <a:r>
              <a:rPr lang="ar-BH" sz="2300" b="1" dirty="0">
                <a:latin typeface="Sakkal Majalla" panose="02000000000000000000" pitchFamily="2" charset="-78"/>
                <a:cs typeface="Sakkal Majalla" panose="02000000000000000000" pitchFamily="2" charset="-78"/>
              </a:rPr>
              <a:t>المشرع البحريني في المرسوم بقانون رقم 17 لسنة 1978م وتعديلاته بشأن تنظيم شركات وهيئات التأمين البحرينية أنواع وثائق التأمين التي يحق لشركات وهيئات التأمين </a:t>
            </a:r>
            <a:r>
              <a:rPr lang="ar-BH" sz="2300" b="1" dirty="0" smtClean="0">
                <a:latin typeface="Sakkal Majalla" panose="02000000000000000000" pitchFamily="2" charset="-78"/>
                <a:cs typeface="Sakkal Majalla" panose="02000000000000000000" pitchFamily="2" charset="-78"/>
              </a:rPr>
              <a:t>إصدارها</a:t>
            </a:r>
            <a:r>
              <a:rPr lang="ar-BH" sz="2300" b="1" dirty="0" smtClean="0">
                <a:latin typeface="Sakkal Majalla" panose="02000000000000000000" pitchFamily="2" charset="-78"/>
                <a:cs typeface="Sakkal Majalla" panose="02000000000000000000" pitchFamily="2" charset="-78"/>
              </a:rPr>
              <a:t>. </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5"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1219200" y="557243"/>
            <a:ext cx="4931779"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اضغط على مربع الإجابة الصحيحة في </a:t>
            </a:r>
            <a:r>
              <a:rPr lang="ar-BH" sz="2400" b="1" dirty="0" err="1" smtClean="0">
                <a:solidFill>
                  <a:schemeClr val="bg1"/>
                </a:solidFill>
                <a:latin typeface="Sakkal Majalla" panose="02000000000000000000" pitchFamily="2" charset="-78"/>
                <a:cs typeface="Sakkal Majalla" panose="02000000000000000000" pitchFamily="2" charset="-78"/>
              </a:rPr>
              <a:t>مايلي</a:t>
            </a:r>
            <a:r>
              <a:rPr lang="ar-BH" sz="2400" b="1" dirty="0" smtClean="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33774" y="6459829"/>
            <a:ext cx="9670704" cy="381000"/>
            <a:chOff x="-503955" y="6386607"/>
            <a:chExt cx="9670704" cy="381000"/>
          </a:xfrm>
        </p:grpSpPr>
        <p:sp>
          <p:nvSpPr>
            <p:cNvPr id="16" name="Rectangle 15"/>
            <p:cNvSpPr/>
            <p:nvPr/>
          </p:nvSpPr>
          <p:spPr>
            <a:xfrm>
              <a:off x="-503955" y="6459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7"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par>
                                <p:cTn id="35" presetID="26"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80">
                                          <p:stCondLst>
                                            <p:cond delay="0"/>
                                          </p:stCondLst>
                                        </p:cTn>
                                        <p:tgtEl>
                                          <p:spTgt spid="22"/>
                                        </p:tgtEl>
                                      </p:cBhvr>
                                    </p:animEffect>
                                    <p:anim calcmode="lin" valueType="num">
                                      <p:cBhvr>
                                        <p:cTn id="3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3" dur="26">
                                          <p:stCondLst>
                                            <p:cond delay="650"/>
                                          </p:stCondLst>
                                        </p:cTn>
                                        <p:tgtEl>
                                          <p:spTgt spid="22"/>
                                        </p:tgtEl>
                                      </p:cBhvr>
                                      <p:to x="100000" y="60000"/>
                                    </p:animScale>
                                    <p:animScale>
                                      <p:cBhvr>
                                        <p:cTn id="44" dur="166" decel="50000">
                                          <p:stCondLst>
                                            <p:cond delay="676"/>
                                          </p:stCondLst>
                                        </p:cTn>
                                        <p:tgtEl>
                                          <p:spTgt spid="22"/>
                                        </p:tgtEl>
                                      </p:cBhvr>
                                      <p:to x="100000" y="100000"/>
                                    </p:animScale>
                                    <p:animScale>
                                      <p:cBhvr>
                                        <p:cTn id="45" dur="26">
                                          <p:stCondLst>
                                            <p:cond delay="1312"/>
                                          </p:stCondLst>
                                        </p:cTn>
                                        <p:tgtEl>
                                          <p:spTgt spid="22"/>
                                        </p:tgtEl>
                                      </p:cBhvr>
                                      <p:to x="100000" y="80000"/>
                                    </p:animScale>
                                    <p:animScale>
                                      <p:cBhvr>
                                        <p:cTn id="46" dur="166" decel="50000">
                                          <p:stCondLst>
                                            <p:cond delay="1338"/>
                                          </p:stCondLst>
                                        </p:cTn>
                                        <p:tgtEl>
                                          <p:spTgt spid="22"/>
                                        </p:tgtEl>
                                      </p:cBhvr>
                                      <p:to x="100000" y="100000"/>
                                    </p:animScale>
                                    <p:animScale>
                                      <p:cBhvr>
                                        <p:cTn id="47" dur="26">
                                          <p:stCondLst>
                                            <p:cond delay="1642"/>
                                          </p:stCondLst>
                                        </p:cTn>
                                        <p:tgtEl>
                                          <p:spTgt spid="22"/>
                                        </p:tgtEl>
                                      </p:cBhvr>
                                      <p:to x="100000" y="90000"/>
                                    </p:animScale>
                                    <p:animScale>
                                      <p:cBhvr>
                                        <p:cTn id="48" dur="166" decel="50000">
                                          <p:stCondLst>
                                            <p:cond delay="1668"/>
                                          </p:stCondLst>
                                        </p:cTn>
                                        <p:tgtEl>
                                          <p:spTgt spid="22"/>
                                        </p:tgtEl>
                                      </p:cBhvr>
                                      <p:to x="100000" y="100000"/>
                                    </p:animScale>
                                    <p:animScale>
                                      <p:cBhvr>
                                        <p:cTn id="49" dur="26">
                                          <p:stCondLst>
                                            <p:cond delay="1808"/>
                                          </p:stCondLst>
                                        </p:cTn>
                                        <p:tgtEl>
                                          <p:spTgt spid="22"/>
                                        </p:tgtEl>
                                      </p:cBhvr>
                                      <p:to x="100000" y="95000"/>
                                    </p:animScale>
                                    <p:animScale>
                                      <p:cBhvr>
                                        <p:cTn id="50" dur="166" decel="50000">
                                          <p:stCondLst>
                                            <p:cond delay="1834"/>
                                          </p:stCondLst>
                                        </p:cTn>
                                        <p:tgtEl>
                                          <p:spTgt spid="22"/>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a:t>
            </a:r>
            <a:r>
              <a:rPr lang="ar-BH" sz="2300" b="1" dirty="0" smtClean="0">
                <a:latin typeface="Sakkal Majalla" panose="02000000000000000000" pitchFamily="2" charset="-78"/>
                <a:cs typeface="Sakkal Majalla" panose="02000000000000000000" pitchFamily="2" charset="-78"/>
              </a:rPr>
              <a:t>خيّر </a:t>
            </a:r>
            <a:r>
              <a:rPr lang="ar-BH" sz="2300" b="1" dirty="0" smtClean="0">
                <a:latin typeface="Sakkal Majalla" panose="02000000000000000000" pitchFamily="2" charset="-78"/>
                <a:cs typeface="Sakkal Majalla" panose="02000000000000000000" pitchFamily="2" charset="-78"/>
              </a:rPr>
              <a:t>المرسوم بقانون رقم 3 لسنة 1987 سائق المركبة في التأمين ضد المسؤولية المدنية تجاه الغير</a:t>
            </a:r>
            <a:r>
              <a:rPr lang="ar-BH" sz="2300" b="1" dirty="0" smtClean="0">
                <a:latin typeface="Sakkal Majalla" panose="02000000000000000000" pitchFamily="2" charset="-78"/>
                <a:cs typeface="Sakkal Majalla" panose="02000000000000000000" pitchFamily="2" charset="-78"/>
              </a:rPr>
              <a:t>. </a:t>
            </a:r>
            <a:endParaRPr lang="ar-BH"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26023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1133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يستطيع </a:t>
            </a:r>
            <a:r>
              <a:rPr lang="ar-BH" sz="2300" b="1" dirty="0">
                <a:latin typeface="Sakkal Majalla" panose="02000000000000000000" pitchFamily="2" charset="-78"/>
                <a:cs typeface="Sakkal Majalla" panose="02000000000000000000" pitchFamily="2" charset="-78"/>
              </a:rPr>
              <a:t>طالب التأمين أن يضيف تغطية تعويض الأضرار التي تحدث إلى سيارته ويُسمى </a:t>
            </a:r>
            <a:r>
              <a:rPr lang="ar-BH" sz="2300" b="1" dirty="0" smtClean="0">
                <a:latin typeface="Sakkal Majalla" panose="02000000000000000000" pitchFamily="2" charset="-78"/>
                <a:cs typeface="Sakkal Majalla" panose="02000000000000000000" pitchFamily="2" charset="-78"/>
              </a:rPr>
              <a:t>بالتأمين الطرف </a:t>
            </a:r>
            <a:r>
              <a:rPr lang="ar-BH" sz="2300" b="1" dirty="0" smtClean="0">
                <a:latin typeface="Sakkal Majalla" panose="02000000000000000000" pitchFamily="2" charset="-78"/>
                <a:cs typeface="Sakkal Majalla" panose="02000000000000000000" pitchFamily="2" charset="-78"/>
              </a:rPr>
              <a:t>الثالث.</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402630" y="6459829"/>
            <a:ext cx="9539560" cy="381000"/>
            <a:chOff x="-372811" y="6386607"/>
            <a:chExt cx="9539560" cy="381000"/>
          </a:xfrm>
        </p:grpSpPr>
        <p:sp>
          <p:nvSpPr>
            <p:cNvPr id="16" name="Rectangle 15"/>
            <p:cNvSpPr/>
            <p:nvPr/>
          </p:nvSpPr>
          <p:spPr>
            <a:xfrm>
              <a:off x="-372811" y="642321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a:t>
            </a:r>
            <a:r>
              <a:rPr lang="ar-BH" sz="2300" b="1" dirty="0">
                <a:latin typeface="Sakkal Majalla" panose="02000000000000000000" pitchFamily="2" charset="-78"/>
                <a:cs typeface="Sakkal Majalla" panose="02000000000000000000" pitchFamily="2" charset="-78"/>
              </a:rPr>
              <a:t>تحرر وثائق التأمين في مملكة البجرين باللغة العربية ويجوز أن تترجم للغة أخرى</a:t>
            </a:r>
            <a:r>
              <a:rPr lang="ar-BH" sz="2300" b="1" dirty="0" smtClean="0">
                <a:latin typeface="Sakkal Majalla" panose="02000000000000000000" pitchFamily="2" charset="-78"/>
                <a:cs typeface="Sakkal Majalla" panose="02000000000000000000" pitchFamily="2" charset="-78"/>
              </a:rPr>
              <a:t>.</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402630" y="6459829"/>
            <a:ext cx="9539560" cy="381000"/>
            <a:chOff x="-372811" y="6386607"/>
            <a:chExt cx="9539560" cy="381000"/>
          </a:xfrm>
        </p:grpSpPr>
        <p:sp>
          <p:nvSpPr>
            <p:cNvPr id="16" name="Rectangle 15"/>
            <p:cNvSpPr/>
            <p:nvPr/>
          </p:nvSpPr>
          <p:spPr>
            <a:xfrm>
              <a:off x="-372811" y="639416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 البطاقة البرتقالية هي عبارة عن بوليصة تأمين برتقالية اللون تصدر عن شركات التأمين المرخصة لها تأمين المركبات داخل مملكة البحرين فقط.</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105400" y="3184834"/>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2321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3187728"/>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2793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a:t>
            </a:r>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تتولى شركة التعاون  للتأمين إصدار وثائق تأمين المركبات الغير بحرينية الداخلة للبحرين،</a:t>
            </a:r>
            <a:r>
              <a:rPr lang="en-US" sz="2300" b="1" dirty="0" smtClean="0">
                <a:latin typeface="Sakkal Majalla" panose="02000000000000000000" pitchFamily="2" charset="-78"/>
                <a:cs typeface="Sakkal Majalla" panose="02000000000000000000" pitchFamily="2" charset="-78"/>
              </a:rPr>
              <a:t> </a:t>
            </a:r>
            <a:r>
              <a:rPr lang="ar-BH" sz="2300" b="1" dirty="0">
                <a:latin typeface="Sakkal Majalla" panose="02000000000000000000" pitchFamily="2" charset="-78"/>
                <a:cs typeface="Sakkal Majalla" panose="02000000000000000000" pitchFamily="2" charset="-78"/>
              </a:rPr>
              <a:t>والشركة المتحدة </a:t>
            </a:r>
            <a:r>
              <a:rPr lang="ar-BH" sz="2300" b="1" dirty="0" smtClean="0">
                <a:latin typeface="Sakkal Majalla" panose="02000000000000000000" pitchFamily="2" charset="-78"/>
                <a:cs typeface="Sakkal Majalla" panose="02000000000000000000" pitchFamily="2" charset="-78"/>
              </a:rPr>
              <a:t>للتأمين إصدار وثائق تأمين المركبات الداخلة للمملكة العربية السعودية.</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15906" y="6459829"/>
            <a:ext cx="9752836" cy="381000"/>
            <a:chOff x="-586087" y="6386607"/>
            <a:chExt cx="9752836" cy="381000"/>
          </a:xfrm>
        </p:grpSpPr>
        <p:sp>
          <p:nvSpPr>
            <p:cNvPr id="16" name="Rectangle 15"/>
            <p:cNvSpPr/>
            <p:nvPr/>
          </p:nvSpPr>
          <p:spPr>
            <a:xfrm>
              <a:off x="-586087" y="6426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99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بعد عام 2006م أصبحت الحماية التأمينية ممتدة إلى جميع دول مجلس التعاون الخليجي: </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29760" y="6459829"/>
            <a:ext cx="9766690" cy="381000"/>
            <a:chOff x="-599941" y="6386607"/>
            <a:chExt cx="9766690" cy="381000"/>
          </a:xfrm>
        </p:grpSpPr>
        <p:sp>
          <p:nvSpPr>
            <p:cNvPr id="16" name="Rectangle 15"/>
            <p:cNvSpPr/>
            <p:nvPr/>
          </p:nvSpPr>
          <p:spPr>
            <a:xfrm>
              <a:off x="-599941"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4330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أصبح التأمين التكافلي منافسا قويا للتأمين التقليدي الذي يلقى قبولا عاما بين الناس.</a:t>
            </a: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7661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9. تدعم مملكة البحرين ماديا </a:t>
            </a:r>
            <a:r>
              <a:rPr lang="ar-BH" sz="2300" b="1" dirty="0">
                <a:latin typeface="Sakkal Majalla" panose="02000000000000000000" pitchFamily="2" charset="-78"/>
                <a:cs typeface="Sakkal Majalla" panose="02000000000000000000" pitchFamily="2" charset="-78"/>
              </a:rPr>
              <a:t>المواطنين بشكل شهري خلال فترة التعطل عند تسجيلهم في البرنامج الوطني </a:t>
            </a:r>
            <a:r>
              <a:rPr lang="ar-BH" sz="2300" b="1" dirty="0" smtClean="0">
                <a:latin typeface="Sakkal Majalla" panose="02000000000000000000" pitchFamily="2" charset="-78"/>
                <a:cs typeface="Sakkal Majalla" panose="02000000000000000000" pitchFamily="2" charset="-78"/>
              </a:rPr>
              <a:t>للتوظيف من خلال التأمين ضد التعطل. </a:t>
            </a:r>
            <a:endParaRPr lang="en-US" sz="2300" b="1" dirty="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23901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602051" y="6459829"/>
            <a:ext cx="9738981" cy="381000"/>
            <a:chOff x="-572232" y="6386607"/>
            <a:chExt cx="9738981" cy="381000"/>
          </a:xfrm>
        </p:grpSpPr>
        <p:sp>
          <p:nvSpPr>
            <p:cNvPr id="16" name="Rectangle 15"/>
            <p:cNvSpPr/>
            <p:nvPr/>
          </p:nvSpPr>
          <p:spPr>
            <a:xfrm>
              <a:off x="-572232"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5250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52600" y="4367677"/>
            <a:ext cx="6527773" cy="1621341"/>
          </a:xfrm>
          <a:prstGeom prst="rect">
            <a:avLst/>
          </a:prstGeom>
          <a:noFill/>
        </p:spPr>
        <p:txBody>
          <a:bodyPr wrap="square" rtlCol="0">
            <a:spAutoFit/>
          </a:bodyPr>
          <a:lstStyle/>
          <a:p>
            <a:pPr algn="r" rtl="1">
              <a:lnSpc>
                <a:spcPct val="107000"/>
              </a:lnSpc>
            </a:pPr>
            <a:r>
              <a:rPr lang="ar-BH" sz="2400" dirty="0">
                <a:latin typeface="Sakkal Majalla" panose="02000000000000000000" pitchFamily="2" charset="-78"/>
                <a:cs typeface="Sakkal Majalla" panose="02000000000000000000" pitchFamily="2" charset="-78"/>
              </a:rPr>
              <a:t>1- </a:t>
            </a:r>
            <a:r>
              <a:rPr lang="ar-SA" sz="2400" dirty="0">
                <a:latin typeface="Sakkal Majalla" panose="02000000000000000000" pitchFamily="2" charset="-78"/>
                <a:cs typeface="Sakkal Majalla" panose="02000000000000000000" pitchFamily="2" charset="-78"/>
              </a:rPr>
              <a:t>يذكر</a:t>
            </a:r>
            <a:r>
              <a:rPr lang="en-US" sz="2400" dirty="0">
                <a:latin typeface="Sakkal Majalla" panose="02000000000000000000" pitchFamily="2" charset="-78"/>
                <a:cs typeface="Sakkal Majalla" panose="02000000000000000000" pitchFamily="2" charset="-78"/>
              </a:rPr>
              <a:t> </a:t>
            </a:r>
            <a:r>
              <a:rPr lang="ar-BH" sz="2400" dirty="0">
                <a:latin typeface="Sakkal Majalla" panose="02000000000000000000" pitchFamily="2" charset="-78"/>
                <a:cs typeface="Sakkal Majalla" panose="02000000000000000000" pitchFamily="2" charset="-78"/>
              </a:rPr>
              <a:t>أنوع </a:t>
            </a:r>
            <a:r>
              <a:rPr lang="ar-SA" sz="2400" dirty="0">
                <a:latin typeface="Sakkal Majalla" panose="02000000000000000000" pitchFamily="2" charset="-78"/>
                <a:cs typeface="Sakkal Majalla" panose="02000000000000000000" pitchFamily="2" charset="-78"/>
              </a:rPr>
              <a:t>التأمين في مملكة  البحرين.</a:t>
            </a:r>
            <a:endParaRPr lang="en-US" sz="2400" dirty="0">
              <a:latin typeface="Sakkal Majalla" panose="02000000000000000000" pitchFamily="2" charset="-78"/>
              <a:cs typeface="Sakkal Majalla" panose="02000000000000000000" pitchFamily="2" charset="-78"/>
            </a:endParaRPr>
          </a:p>
          <a:p>
            <a:pPr algn="r" rtl="1">
              <a:lnSpc>
                <a:spcPct val="107000"/>
              </a:lnSpc>
            </a:pPr>
            <a:r>
              <a:rPr lang="ar-BH" sz="2400" dirty="0">
                <a:latin typeface="Sakkal Majalla" panose="02000000000000000000" pitchFamily="2" charset="-78"/>
                <a:cs typeface="Sakkal Majalla" panose="02000000000000000000" pitchFamily="2" charset="-78"/>
              </a:rPr>
              <a:t>2- يصنف أنواع تأمين المركبات في مملكة البحرين.</a:t>
            </a:r>
            <a:r>
              <a:rPr lang="ar-SA" sz="2400" dirty="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p>
            <a:pPr algn="just" rtl="1"/>
            <a:r>
              <a:rPr lang="ar-BH" sz="2400" dirty="0">
                <a:latin typeface="Sakkal Majalla" panose="02000000000000000000" pitchFamily="2" charset="-78"/>
                <a:cs typeface="Sakkal Majalla" panose="02000000000000000000" pitchFamily="2" charset="-78"/>
              </a:rPr>
              <a:t>3- يحدد </a:t>
            </a:r>
            <a:r>
              <a:rPr lang="ar-BH" sz="2400" dirty="0" smtClean="0">
                <a:latin typeface="Sakkal Majalla" panose="02000000000000000000" pitchFamily="2" charset="-78"/>
                <a:cs typeface="Sakkal Majalla" panose="02000000000000000000" pitchFamily="2" charset="-78"/>
              </a:rPr>
              <a:t>أهمية التأمينات </a:t>
            </a:r>
            <a:r>
              <a:rPr lang="ar-BH" sz="2400" dirty="0">
                <a:latin typeface="Sakkal Majalla" panose="02000000000000000000" pitchFamily="2" charset="-78"/>
                <a:cs typeface="Sakkal Majalla" panose="02000000000000000000" pitchFamily="2" charset="-78"/>
              </a:rPr>
              <a:t>الاجتماعية في مملكة البحرين</a:t>
            </a:r>
            <a:r>
              <a:rPr lang="ar-SA" sz="2400" dirty="0">
                <a:latin typeface="Sakkal Majalla" panose="02000000000000000000" pitchFamily="2" charset="-78"/>
                <a:cs typeface="Sakkal Majalla" panose="02000000000000000000" pitchFamily="2" charset="-78"/>
              </a:rPr>
              <a:t>. </a:t>
            </a:r>
            <a:endParaRPr lang="ar-BH" sz="2400" dirty="0">
              <a:latin typeface="Sakkal Majalla" panose="02000000000000000000" pitchFamily="2" charset="-78"/>
              <a:cs typeface="Sakkal Majalla" panose="02000000000000000000" pitchFamily="2" charset="-78"/>
            </a:endParaRPr>
          </a:p>
          <a:p>
            <a:pPr algn="just" rtl="1"/>
            <a:r>
              <a:rPr lang="ar-BH" sz="2400" dirty="0">
                <a:latin typeface="Sakkal Majalla" panose="02000000000000000000" pitchFamily="2" charset="-78"/>
                <a:cs typeface="Sakkal Majalla" panose="02000000000000000000" pitchFamily="2" charset="-78"/>
              </a:rPr>
              <a:t>4- يستنتج </a:t>
            </a:r>
            <a:r>
              <a:rPr lang="ar-BH" sz="2400" dirty="0" smtClean="0">
                <a:latin typeface="Sakkal Majalla" panose="02000000000000000000" pitchFamily="2" charset="-78"/>
                <a:cs typeface="Sakkal Majalla" panose="02000000000000000000" pitchFamily="2" charset="-78"/>
              </a:rPr>
              <a:t>التأمينات </a:t>
            </a:r>
            <a:r>
              <a:rPr lang="ar-BH" sz="2400" dirty="0">
                <a:latin typeface="Sakkal Majalla" panose="02000000000000000000" pitchFamily="2" charset="-78"/>
                <a:cs typeface="Sakkal Majalla" panose="02000000000000000000" pitchFamily="2" charset="-78"/>
              </a:rPr>
              <a:t>الأخرى في مملكة البحرين</a:t>
            </a:r>
            <a:r>
              <a:rPr lang="ar-SA" sz="2400" dirty="0">
                <a:latin typeface="Sakkal Majalla" panose="02000000000000000000" pitchFamily="2" charset="-78"/>
                <a:cs typeface="Sakkal Majalla" panose="02000000000000000000" pitchFamily="2" charset="-78"/>
              </a:rPr>
              <a:t>.</a:t>
            </a:r>
            <a:endParaRPr lang="ar-BH" sz="24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3" name="Group 12"/>
          <p:cNvGrpSpPr/>
          <p:nvPr/>
        </p:nvGrpSpPr>
        <p:grpSpPr>
          <a:xfrm>
            <a:off x="-179542" y="6459829"/>
            <a:ext cx="9316472" cy="381000"/>
            <a:chOff x="-149723" y="6386607"/>
            <a:chExt cx="9316472" cy="381000"/>
          </a:xfrm>
        </p:grpSpPr>
        <p:sp>
          <p:nvSpPr>
            <p:cNvPr id="14" name="Rectangle 13"/>
            <p:cNvSpPr/>
            <p:nvPr/>
          </p:nvSpPr>
          <p:spPr>
            <a:xfrm>
              <a:off x="-149723" y="6444486"/>
              <a:ext cx="5693085"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أنواع التأمين في مملكة 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grpSp>
          <p:nvGrpSpPr>
            <p:cNvPr id="16" name="Group 15"/>
            <p:cNvGrpSpPr/>
            <p:nvPr/>
          </p:nvGrpSpPr>
          <p:grpSpPr>
            <a:xfrm>
              <a:off x="29819" y="6386607"/>
              <a:ext cx="9136930" cy="381000"/>
              <a:chOff x="32783" y="6345925"/>
              <a:chExt cx="9136930" cy="381000"/>
            </a:xfrm>
          </p:grpSpPr>
          <p:cxnSp>
            <p:nvCxnSpPr>
              <p:cNvPr id="17" name="Straight Connector 16"/>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19" name="Group 18"/>
          <p:cNvGrpSpPr/>
          <p:nvPr/>
        </p:nvGrpSpPr>
        <p:grpSpPr>
          <a:xfrm>
            <a:off x="1386696" y="1415032"/>
            <a:ext cx="6363538" cy="2749340"/>
            <a:chOff x="1211733" y="1200929"/>
            <a:chExt cx="6363538" cy="2749340"/>
          </a:xfrm>
        </p:grpSpPr>
        <p:pic>
          <p:nvPicPr>
            <p:cNvPr id="20" name="Picture 19"/>
            <p:cNvPicPr>
              <a:picLocks noChangeAspect="1"/>
            </p:cNvPicPr>
            <p:nvPr/>
          </p:nvPicPr>
          <p:blipFill>
            <a:blip r:embed="rId5"/>
            <a:stretch>
              <a:fillRect/>
            </a:stretch>
          </p:blipFill>
          <p:spPr>
            <a:xfrm>
              <a:off x="1211733" y="1200929"/>
              <a:ext cx="6363538" cy="2749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Rectangle 21"/>
            <p:cNvSpPr/>
            <p:nvPr/>
          </p:nvSpPr>
          <p:spPr>
            <a:xfrm>
              <a:off x="5334000" y="2077935"/>
              <a:ext cx="1896751" cy="769441"/>
            </a:xfrm>
            <a:prstGeom prst="rect">
              <a:avLst/>
            </a:prstGeom>
          </p:spPr>
          <p:txBody>
            <a:bodyPr wrap="square">
              <a:spAutoFit/>
            </a:bodyPr>
            <a:lstStyle/>
            <a:p>
              <a:r>
                <a:rPr lang="ar-BH" sz="4400" b="1" dirty="0" smtClean="0">
                  <a:solidFill>
                    <a:schemeClr val="accent6">
                      <a:lumMod val="50000"/>
                    </a:schemeClr>
                  </a:solidFill>
                  <a:latin typeface="Sakkal Majalla" panose="02000000000000000000" pitchFamily="2" charset="-78"/>
                  <a:cs typeface="Sakkal Majalla" panose="02000000000000000000" pitchFamily="2" charset="-78"/>
                </a:rPr>
                <a:t>الأهداف</a:t>
              </a:r>
              <a:endParaRPr lang="en-US" sz="4400" dirty="0">
                <a:solidFill>
                  <a:schemeClr val="accent6">
                    <a:lumMod val="50000"/>
                  </a:schemeClr>
                </a:solidFill>
              </a:endParaRPr>
            </a:p>
          </p:txBody>
        </p:sp>
        <p:sp>
          <p:nvSpPr>
            <p:cNvPr id="23" name="Rectangle 22"/>
            <p:cNvSpPr/>
            <p:nvPr/>
          </p:nvSpPr>
          <p:spPr>
            <a:xfrm>
              <a:off x="1389314" y="3277616"/>
              <a:ext cx="6008376" cy="430887"/>
            </a:xfrm>
            <a:prstGeom prst="rect">
              <a:avLst/>
            </a:prstGeom>
          </p:spPr>
          <p:txBody>
            <a:bodyPr wrap="none">
              <a:spAutoFit/>
            </a:bodyPr>
            <a:lstStyle/>
            <a:p>
              <a:r>
                <a:rPr lang="ar-BH" sz="2200" b="1" dirty="0" smtClean="0">
                  <a:latin typeface="Sakkal Majalla" panose="02000000000000000000" pitchFamily="2" charset="-78"/>
                  <a:cs typeface="Sakkal Majalla" panose="02000000000000000000" pitchFamily="2" charset="-78"/>
                </a:rPr>
                <a:t>بعد الانتهاء من هذا الدرس ينبغي أن يكون الطالب قادرًا على أن:</a:t>
              </a:r>
              <a:endParaRPr lang="en-US"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1000"/>
                                        <p:tgtEl>
                                          <p:spTgt spid="21">
                                            <p:txEl>
                                              <p:pRg st="0" end="0"/>
                                            </p:txEl>
                                          </p:spTgt>
                                        </p:tgtEl>
                                      </p:cBhvr>
                                    </p:animEffect>
                                    <p:anim calcmode="lin" valueType="num">
                                      <p:cBhvr>
                                        <p:cTn id="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1000"/>
                                        <p:tgtEl>
                                          <p:spTgt spid="21">
                                            <p:txEl>
                                              <p:pRg st="1" end="1"/>
                                            </p:txEl>
                                          </p:spTgt>
                                        </p:tgtEl>
                                      </p:cBhvr>
                                    </p:animEffect>
                                    <p:anim calcmode="lin" valueType="num">
                                      <p:cBhvr>
                                        <p:cTn id="3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fade">
                                      <p:cBhvr>
                                        <p:cTn id="40" dur="1000"/>
                                        <p:tgtEl>
                                          <p:spTgt spid="21">
                                            <p:txEl>
                                              <p:pRg st="2" end="2"/>
                                            </p:txEl>
                                          </p:spTgt>
                                        </p:tgtEl>
                                      </p:cBhvr>
                                    </p:animEffect>
                                    <p:anim calcmode="lin" valueType="num">
                                      <p:cBhvr>
                                        <p:cTn id="4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fade">
                                      <p:cBhvr>
                                        <p:cTn id="47" dur="1000"/>
                                        <p:tgtEl>
                                          <p:spTgt spid="21">
                                            <p:txEl>
                                              <p:pRg st="3" end="3"/>
                                            </p:txEl>
                                          </p:spTgt>
                                        </p:tgtEl>
                                      </p:cBhvr>
                                    </p:animEffect>
                                    <p:anim calcmode="lin" valueType="num">
                                      <p:cBhvr>
                                        <p:cTn id="48"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676400"/>
            <a:ext cx="9144000" cy="1154162"/>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10. خيّر المرسوم بقانون رقم 6 لسنة 1995م بشأن الطيران المدني مستثمري الطائرات التي </a:t>
            </a:r>
            <a:r>
              <a:rPr lang="ar-BH" sz="2300" b="1" dirty="0" smtClean="0">
                <a:latin typeface="Sakkal Majalla" panose="02000000000000000000" pitchFamily="2" charset="-78"/>
                <a:cs typeface="Sakkal Majalla" panose="02000000000000000000" pitchFamily="2" charset="-78"/>
              </a:rPr>
              <a:t>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تعمل </a:t>
            </a:r>
            <a:r>
              <a:rPr lang="ar-BH" sz="2300" b="1" dirty="0" smtClean="0">
                <a:latin typeface="Sakkal Majalla" panose="02000000000000000000" pitchFamily="2" charset="-78"/>
                <a:cs typeface="Sakkal Majalla" panose="02000000000000000000" pitchFamily="2" charset="-78"/>
              </a:rPr>
              <a:t>في مملكة البحرين بالتأمين ضد الأضرار التي تصيب الركاب والأمتعة والحيوانات </a:t>
            </a:r>
            <a:endParaRPr lang="ar-BH" sz="2300" b="1" dirty="0" smtClean="0">
              <a:latin typeface="Sakkal Majalla" panose="02000000000000000000" pitchFamily="2" charset="-78"/>
              <a:cs typeface="Sakkal Majalla" panose="02000000000000000000" pitchFamily="2" charset="-78"/>
            </a:endParaRP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والبضائع. </a:t>
            </a:r>
            <a:endParaRPr lang="ar-BH"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5239010" y="2941118"/>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555653" y="6459829"/>
            <a:ext cx="9692583" cy="381000"/>
            <a:chOff x="-525834" y="6386607"/>
            <a:chExt cx="9692583" cy="381000"/>
          </a:xfrm>
        </p:grpSpPr>
        <p:sp>
          <p:nvSpPr>
            <p:cNvPr id="16" name="Rectangle 15"/>
            <p:cNvSpPr/>
            <p:nvPr/>
          </p:nvSpPr>
          <p:spPr>
            <a:xfrm>
              <a:off x="-52583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271793" y="6345925"/>
                <a:ext cx="384209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2" name="Flowchart: Terminator 21">
            <a:hlinkClick r:id="rId6" action="ppaction://hlinksldjump"/>
          </p:cNvPr>
          <p:cNvSpPr/>
          <p:nvPr/>
        </p:nvSpPr>
        <p:spPr>
          <a:xfrm>
            <a:off x="2438400" y="2941119"/>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7615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27" presetID="26"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80">
                                          <p:stCondLst>
                                            <p:cond delay="0"/>
                                          </p:stCondLst>
                                        </p:cTn>
                                        <p:tgtEl>
                                          <p:spTgt spid="22"/>
                                        </p:tgtEl>
                                      </p:cBhvr>
                                    </p:animEffect>
                                    <p:anim calcmode="lin" valueType="num">
                                      <p:cBhvr>
                                        <p:cTn id="3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5" dur="26">
                                          <p:stCondLst>
                                            <p:cond delay="650"/>
                                          </p:stCondLst>
                                        </p:cTn>
                                        <p:tgtEl>
                                          <p:spTgt spid="22"/>
                                        </p:tgtEl>
                                      </p:cBhvr>
                                      <p:to x="100000" y="60000"/>
                                    </p:animScale>
                                    <p:animScale>
                                      <p:cBhvr>
                                        <p:cTn id="36" dur="166" decel="50000">
                                          <p:stCondLst>
                                            <p:cond delay="676"/>
                                          </p:stCondLst>
                                        </p:cTn>
                                        <p:tgtEl>
                                          <p:spTgt spid="22"/>
                                        </p:tgtEl>
                                      </p:cBhvr>
                                      <p:to x="100000" y="100000"/>
                                    </p:animScale>
                                    <p:animScale>
                                      <p:cBhvr>
                                        <p:cTn id="37" dur="26">
                                          <p:stCondLst>
                                            <p:cond delay="1312"/>
                                          </p:stCondLst>
                                        </p:cTn>
                                        <p:tgtEl>
                                          <p:spTgt spid="22"/>
                                        </p:tgtEl>
                                      </p:cBhvr>
                                      <p:to x="100000" y="80000"/>
                                    </p:animScale>
                                    <p:animScale>
                                      <p:cBhvr>
                                        <p:cTn id="38" dur="166" decel="50000">
                                          <p:stCondLst>
                                            <p:cond delay="1338"/>
                                          </p:stCondLst>
                                        </p:cTn>
                                        <p:tgtEl>
                                          <p:spTgt spid="22"/>
                                        </p:tgtEl>
                                      </p:cBhvr>
                                      <p:to x="100000" y="100000"/>
                                    </p:animScale>
                                    <p:animScale>
                                      <p:cBhvr>
                                        <p:cTn id="39" dur="26">
                                          <p:stCondLst>
                                            <p:cond delay="1642"/>
                                          </p:stCondLst>
                                        </p:cTn>
                                        <p:tgtEl>
                                          <p:spTgt spid="22"/>
                                        </p:tgtEl>
                                      </p:cBhvr>
                                      <p:to x="100000" y="90000"/>
                                    </p:animScale>
                                    <p:animScale>
                                      <p:cBhvr>
                                        <p:cTn id="40" dur="166" decel="50000">
                                          <p:stCondLst>
                                            <p:cond delay="1668"/>
                                          </p:stCondLst>
                                        </p:cTn>
                                        <p:tgtEl>
                                          <p:spTgt spid="22"/>
                                        </p:tgtEl>
                                      </p:cBhvr>
                                      <p:to x="100000" y="100000"/>
                                    </p:animScale>
                                    <p:animScale>
                                      <p:cBhvr>
                                        <p:cTn id="41" dur="26">
                                          <p:stCondLst>
                                            <p:cond delay="1808"/>
                                          </p:stCondLst>
                                        </p:cTn>
                                        <p:tgtEl>
                                          <p:spTgt spid="22"/>
                                        </p:tgtEl>
                                      </p:cBhvr>
                                      <p:to x="100000" y="95000"/>
                                    </p:animScale>
                                    <p:animScale>
                                      <p:cBhvr>
                                        <p:cTn id="42" dur="166" decel="50000">
                                          <p:stCondLst>
                                            <p:cond delay="1834"/>
                                          </p:stCondLst>
                                        </p:cTn>
                                        <p:tgtEl>
                                          <p:spTgt spid="22"/>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76435" y="6459829"/>
            <a:ext cx="9713365" cy="381000"/>
            <a:chOff x="-546616" y="6386607"/>
            <a:chExt cx="9713365" cy="381000"/>
          </a:xfrm>
        </p:grpSpPr>
        <p:sp>
          <p:nvSpPr>
            <p:cNvPr id="9" name="Rectangle 8"/>
            <p:cNvSpPr/>
            <p:nvPr/>
          </p:nvSpPr>
          <p:spPr>
            <a:xfrm>
              <a:off x="-546616" y="641076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2656" y="6459829"/>
            <a:ext cx="9729586" cy="381000"/>
            <a:chOff x="-562837" y="6386607"/>
            <a:chExt cx="9729586" cy="381000"/>
          </a:xfrm>
        </p:grpSpPr>
        <p:sp>
          <p:nvSpPr>
            <p:cNvPr id="12" name="Rectangle 11"/>
            <p:cNvSpPr/>
            <p:nvPr/>
          </p:nvSpPr>
          <p:spPr>
            <a:xfrm>
              <a:off x="-562837" y="6408023"/>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627292" y="6459829"/>
            <a:ext cx="9764222" cy="381000"/>
            <a:chOff x="-597473" y="6386607"/>
            <a:chExt cx="9764222" cy="381000"/>
          </a:xfrm>
        </p:grpSpPr>
        <p:sp>
          <p:nvSpPr>
            <p:cNvPr id="9" name="Rectangle 8"/>
            <p:cNvSpPr/>
            <p:nvPr/>
          </p:nvSpPr>
          <p:spPr>
            <a:xfrm>
              <a:off x="-597473" y="6425194"/>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0289" y="6459829"/>
            <a:ext cx="9727219" cy="381000"/>
            <a:chOff x="-560470" y="6386607"/>
            <a:chExt cx="9727219" cy="381000"/>
          </a:xfrm>
        </p:grpSpPr>
        <p:sp>
          <p:nvSpPr>
            <p:cNvPr id="12" name="Rectangle 11"/>
            <p:cNvSpPr/>
            <p:nvPr/>
          </p:nvSpPr>
          <p:spPr>
            <a:xfrm>
              <a:off x="-560470" y="644958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90289" y="6459829"/>
            <a:ext cx="9727219" cy="381000"/>
            <a:chOff x="-560470" y="6386607"/>
            <a:chExt cx="9727219" cy="381000"/>
          </a:xfrm>
        </p:grpSpPr>
        <p:sp>
          <p:nvSpPr>
            <p:cNvPr id="9" name="Rectangle 8"/>
            <p:cNvSpPr/>
            <p:nvPr/>
          </p:nvSpPr>
          <p:spPr>
            <a:xfrm>
              <a:off x="-560470" y="641076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630756" y="6459829"/>
            <a:ext cx="9767686" cy="381000"/>
            <a:chOff x="-600937" y="6386607"/>
            <a:chExt cx="9767686" cy="381000"/>
          </a:xfrm>
        </p:grpSpPr>
        <p:sp>
          <p:nvSpPr>
            <p:cNvPr id="12" name="Rectangle 11"/>
            <p:cNvSpPr/>
            <p:nvPr/>
          </p:nvSpPr>
          <p:spPr>
            <a:xfrm>
              <a:off x="-600937"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55653" y="6459829"/>
            <a:ext cx="9692583" cy="381000"/>
            <a:chOff x="-525834" y="6386607"/>
            <a:chExt cx="9692583" cy="381000"/>
          </a:xfrm>
        </p:grpSpPr>
        <p:sp>
          <p:nvSpPr>
            <p:cNvPr id="9" name="Rectangle 8"/>
            <p:cNvSpPr/>
            <p:nvPr/>
          </p:nvSpPr>
          <p:spPr>
            <a:xfrm>
              <a:off x="-525834"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أنواع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16941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59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2843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أنواع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التأمين 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28" name="Group 27"/>
          <p:cNvGrpSpPr/>
          <p:nvPr/>
        </p:nvGrpSpPr>
        <p:grpSpPr>
          <a:xfrm>
            <a:off x="2743200" y="364236"/>
            <a:ext cx="4891218" cy="993534"/>
            <a:chOff x="3978630" y="303192"/>
            <a:chExt cx="4891218" cy="993534"/>
          </a:xfrm>
        </p:grpSpPr>
        <p:pic>
          <p:nvPicPr>
            <p:cNvPr id="29" name="Picture 28"/>
            <p:cNvPicPr>
              <a:picLocks noChangeAspect="1"/>
            </p:cNvPicPr>
            <p:nvPr/>
          </p:nvPicPr>
          <p:blipFill>
            <a:blip r:embed="rId5"/>
            <a:stretch>
              <a:fillRect/>
            </a:stretch>
          </p:blipFill>
          <p:spPr>
            <a:xfrm>
              <a:off x="5736789" y="303192"/>
              <a:ext cx="3133059" cy="993534"/>
            </a:xfrm>
            <a:prstGeom prst="rect">
              <a:avLst/>
            </a:prstGeom>
          </p:spPr>
        </p:pic>
        <p:sp>
          <p:nvSpPr>
            <p:cNvPr id="30" name="Rectangle 29"/>
            <p:cNvSpPr/>
            <p:nvPr/>
          </p:nvSpPr>
          <p:spPr>
            <a:xfrm>
              <a:off x="3978630" y="559527"/>
              <a:ext cx="4374414" cy="523220"/>
            </a:xfrm>
            <a:prstGeom prst="rect">
              <a:avLst/>
            </a:prstGeom>
          </p:spPr>
          <p:txBody>
            <a:bodyPr wrap="square">
              <a:spAutoFit/>
            </a:bodyPr>
            <a:lstStyle/>
            <a:p>
              <a:pPr algn="r"/>
              <a:r>
                <a:rPr lang="ar-BH" sz="2800" b="1" dirty="0" smtClean="0">
                  <a:solidFill>
                    <a:srgbClr val="9933FF"/>
                  </a:solidFill>
                </a:rPr>
                <a:t>أنواع التأمين في مملكة البحرين </a:t>
              </a:r>
              <a:endParaRPr lang="ar-BH" sz="2800" dirty="0">
                <a:solidFill>
                  <a:srgbClr val="9933FF"/>
                </a:solidFill>
              </a:endParaRPr>
            </a:p>
          </p:txBody>
        </p:sp>
      </p:grpSp>
      <p:sp>
        <p:nvSpPr>
          <p:cNvPr id="5" name="Rectangle 4"/>
          <p:cNvSpPr/>
          <p:nvPr/>
        </p:nvSpPr>
        <p:spPr>
          <a:xfrm>
            <a:off x="805659" y="1438413"/>
            <a:ext cx="7195341" cy="646331"/>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حدد المشرع البحريني في المرسوم بقانون رقم 17 لسنة 1978م وتعديلاته بشأن تنظيم شركات وهيئات التأمين البحرينية أنواع وثائق التأمين التي يحق لشركات وهيئات التأمين إصدارها: </a:t>
            </a:r>
            <a:endParaRPr lang="en-US" b="1" dirty="0">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6"/>
          <a:stretch>
            <a:fillRect/>
          </a:stretch>
        </p:blipFill>
        <p:spPr>
          <a:xfrm>
            <a:off x="4822792" y="2782291"/>
            <a:ext cx="3009900" cy="3714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7"/>
          <a:stretch>
            <a:fillRect/>
          </a:stretch>
        </p:blipFill>
        <p:spPr>
          <a:xfrm>
            <a:off x="5526071" y="5397754"/>
            <a:ext cx="2295525" cy="3714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8" name="Group 17"/>
          <p:cNvGrpSpPr/>
          <p:nvPr/>
        </p:nvGrpSpPr>
        <p:grpSpPr>
          <a:xfrm>
            <a:off x="5099093" y="2235092"/>
            <a:ext cx="2730457" cy="431908"/>
            <a:chOff x="5099093" y="2235092"/>
            <a:chExt cx="2730457" cy="431908"/>
          </a:xfrm>
        </p:grpSpPr>
        <p:pic>
          <p:nvPicPr>
            <p:cNvPr id="6" name="Picture 5"/>
            <p:cNvPicPr>
              <a:picLocks noChangeAspect="1"/>
            </p:cNvPicPr>
            <p:nvPr/>
          </p:nvPicPr>
          <p:blipFill>
            <a:blip r:embed="rId8"/>
            <a:stretch>
              <a:fillRect/>
            </a:stretch>
          </p:blipFill>
          <p:spPr>
            <a:xfrm>
              <a:off x="5791200" y="2285016"/>
              <a:ext cx="2038350" cy="3619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a:blip r:embed="rId9"/>
            <a:stretch>
              <a:fillRect/>
            </a:stretch>
          </p:blipFill>
          <p:spPr>
            <a:xfrm>
              <a:off x="5099093" y="2235092"/>
              <a:ext cx="548191" cy="431908"/>
            </a:xfrm>
            <a:prstGeom prst="rect">
              <a:avLst/>
            </a:prstGeom>
          </p:spPr>
        </p:pic>
      </p:grpSp>
      <p:grpSp>
        <p:nvGrpSpPr>
          <p:cNvPr id="22" name="Group 21"/>
          <p:cNvGrpSpPr/>
          <p:nvPr/>
        </p:nvGrpSpPr>
        <p:grpSpPr>
          <a:xfrm>
            <a:off x="4147752" y="4873188"/>
            <a:ext cx="3665988" cy="514350"/>
            <a:chOff x="4147752" y="4873188"/>
            <a:chExt cx="3665988" cy="514350"/>
          </a:xfrm>
        </p:grpSpPr>
        <p:pic>
          <p:nvPicPr>
            <p:cNvPr id="11" name="Picture 10"/>
            <p:cNvPicPr>
              <a:picLocks noChangeAspect="1"/>
            </p:cNvPicPr>
            <p:nvPr/>
          </p:nvPicPr>
          <p:blipFill>
            <a:blip r:embed="rId10"/>
            <a:stretch>
              <a:fillRect/>
            </a:stretch>
          </p:blipFill>
          <p:spPr>
            <a:xfrm>
              <a:off x="5518215" y="4949679"/>
              <a:ext cx="2295525" cy="3238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a:blip r:embed="rId11"/>
            <a:stretch>
              <a:fillRect/>
            </a:stretch>
          </p:blipFill>
          <p:spPr>
            <a:xfrm>
              <a:off x="4147752" y="4873188"/>
              <a:ext cx="1285875" cy="514350"/>
            </a:xfrm>
            <a:prstGeom prst="rect">
              <a:avLst/>
            </a:prstGeom>
          </p:spPr>
        </p:pic>
      </p:grpSp>
      <p:grpSp>
        <p:nvGrpSpPr>
          <p:cNvPr id="20" name="Group 19"/>
          <p:cNvGrpSpPr/>
          <p:nvPr/>
        </p:nvGrpSpPr>
        <p:grpSpPr>
          <a:xfrm>
            <a:off x="737583" y="3748976"/>
            <a:ext cx="7084013" cy="571728"/>
            <a:chOff x="737583" y="3748976"/>
            <a:chExt cx="7084013" cy="571728"/>
          </a:xfrm>
        </p:grpSpPr>
        <p:pic>
          <p:nvPicPr>
            <p:cNvPr id="9" name="Picture 8"/>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2497121" y="3889483"/>
              <a:ext cx="5324475" cy="381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p:cNvPicPr>
              <a:picLocks noChangeAspect="1"/>
            </p:cNvPicPr>
            <p:nvPr/>
          </p:nvPicPr>
          <p:blipFill>
            <a:blip r:embed="rId14"/>
            <a:stretch>
              <a:fillRect/>
            </a:stretch>
          </p:blipFill>
          <p:spPr>
            <a:xfrm>
              <a:off x="737583" y="3748976"/>
              <a:ext cx="1741470" cy="571728"/>
            </a:xfrm>
            <a:prstGeom prst="rect">
              <a:avLst/>
            </a:prstGeom>
          </p:spPr>
        </p:pic>
      </p:grpSp>
      <p:grpSp>
        <p:nvGrpSpPr>
          <p:cNvPr id="19" name="Group 18"/>
          <p:cNvGrpSpPr/>
          <p:nvPr/>
        </p:nvGrpSpPr>
        <p:grpSpPr>
          <a:xfrm>
            <a:off x="4930407" y="3282952"/>
            <a:ext cx="2889618" cy="452201"/>
            <a:chOff x="4930407" y="3282952"/>
            <a:chExt cx="2889618" cy="452201"/>
          </a:xfrm>
        </p:grpSpPr>
        <p:pic>
          <p:nvPicPr>
            <p:cNvPr id="8" name="Picture 7"/>
            <p:cNvPicPr>
              <a:picLocks noChangeAspect="1"/>
            </p:cNvPicPr>
            <p:nvPr/>
          </p:nvPicPr>
          <p:blipFill>
            <a:blip r:embed="rId15"/>
            <a:stretch>
              <a:fillRect/>
            </a:stretch>
          </p:blipFill>
          <p:spPr>
            <a:xfrm>
              <a:off x="5800725" y="3301566"/>
              <a:ext cx="2019300" cy="419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p:cNvPicPr>
              <a:picLocks noChangeAspect="1"/>
            </p:cNvPicPr>
            <p:nvPr/>
          </p:nvPicPr>
          <p:blipFill>
            <a:blip r:embed="rId16"/>
            <a:stretch>
              <a:fillRect/>
            </a:stretch>
          </p:blipFill>
          <p:spPr>
            <a:xfrm>
              <a:off x="4930407" y="3282952"/>
              <a:ext cx="626517" cy="452201"/>
            </a:xfrm>
            <a:prstGeom prst="rect">
              <a:avLst/>
            </a:prstGeom>
          </p:spPr>
        </p:pic>
      </p:grpSp>
      <p:grpSp>
        <p:nvGrpSpPr>
          <p:cNvPr id="21" name="Group 20"/>
          <p:cNvGrpSpPr/>
          <p:nvPr/>
        </p:nvGrpSpPr>
        <p:grpSpPr>
          <a:xfrm>
            <a:off x="34913" y="4379075"/>
            <a:ext cx="7778827" cy="406749"/>
            <a:chOff x="34913" y="4379075"/>
            <a:chExt cx="7778827" cy="406749"/>
          </a:xfrm>
        </p:grpSpPr>
        <p:pic>
          <p:nvPicPr>
            <p:cNvPr id="10" name="Picture 9"/>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Lst>
            </a:blip>
            <a:stretch>
              <a:fillRect/>
            </a:stretch>
          </p:blipFill>
          <p:spPr>
            <a:xfrm>
              <a:off x="546165" y="4385774"/>
              <a:ext cx="7267575" cy="4000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a:blip r:embed="rId19"/>
            <a:stretch>
              <a:fillRect/>
            </a:stretch>
          </p:blipFill>
          <p:spPr>
            <a:xfrm>
              <a:off x="34913" y="4379075"/>
              <a:ext cx="456896" cy="406749"/>
            </a:xfrm>
            <a:prstGeom prst="rect">
              <a:avLst/>
            </a:prstGeom>
          </p:spPr>
        </p:pic>
      </p:grpSp>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subTnLst>
                                    <p:audio>
                                      <p:cMediaNode>
                                        <p:cTn display="0" masterRel="sameClick">
                                          <p:stCondLst>
                                            <p:cond evt="begin" delay="0">
                                              <p:tn val="20"/>
                                            </p:cond>
                                          </p:stCondLst>
                                          <p:endCondLst>
                                            <p:cond evt="onStopAudio" delay="0">
                                              <p:tgtEl>
                                                <p:sldTgt/>
                                              </p:tgtEl>
                                            </p:cond>
                                          </p:endCondLst>
                                        </p:cTn>
                                        <p:tgtEl>
                                          <p:sndTgt r:embed="rId3" name="coin.wav"/>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coin.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3" name="coin.wav"/>
                                        </p:tgtEl>
                                      </p:cMediaNode>
                                    </p:audio>
                                  </p:sub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0.70"/>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3" name="coin.wav"/>
                                        </p:tgtEl>
                                      </p:cMediaNode>
                                    </p:audio>
                                  </p:sub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Scale>
                                      <p:cBhvr>
                                        <p:cTn id="44"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1"/>
                                        </p:tgtEl>
                                        <p:attrNameLst>
                                          <p:attrName>ppt_x</p:attrName>
                                          <p:attrName>ppt_y</p:attrName>
                                        </p:attrNameLst>
                                      </p:cBhvr>
                                    </p:animMotion>
                                    <p:animEffect transition="in" filter="fade">
                                      <p:cBhvr>
                                        <p:cTn id="46" dur="1000"/>
                                        <p:tgtEl>
                                          <p:spTgt spid="21"/>
                                        </p:tgtEl>
                                      </p:cBhvr>
                                    </p:animEffect>
                                  </p:childTnLst>
                                  <p:subTnLst>
                                    <p:audio>
                                      <p:cMediaNode>
                                        <p:cTn display="0" masterRel="sameClick">
                                          <p:stCondLst>
                                            <p:cond evt="begin" delay="0">
                                              <p:tn val="42"/>
                                            </p:cond>
                                          </p:stCondLst>
                                          <p:endCondLst>
                                            <p:cond evt="onStopAudio" delay="0">
                                              <p:tgtEl>
                                                <p:sldTgt/>
                                              </p:tgtEl>
                                            </p:cond>
                                          </p:endCondLst>
                                        </p:cTn>
                                        <p:tgtEl>
                                          <p:sndTgt r:embed="rId3" name="coin.wav"/>
                                        </p:tgtEl>
                                      </p:cMediaNode>
                                    </p:audio>
                                  </p:sub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 calcmode="lin" valueType="num">
                                      <p:cBhvr>
                                        <p:cTn id="5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92656" y="6459829"/>
            <a:ext cx="9729586" cy="381000"/>
            <a:chOff x="-562837" y="6386607"/>
            <a:chExt cx="9729586" cy="381000"/>
          </a:xfrm>
        </p:grpSpPr>
        <p:sp>
          <p:nvSpPr>
            <p:cNvPr id="9" name="Rectangle 8"/>
            <p:cNvSpPr/>
            <p:nvPr/>
          </p:nvSpPr>
          <p:spPr>
            <a:xfrm>
              <a:off x="-562837" y="6408023"/>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00174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6138" y="1143000"/>
            <a:ext cx="7784653" cy="4190908"/>
            <a:chOff x="685800" y="1228736"/>
            <a:chExt cx="7784653" cy="4190908"/>
          </a:xfrm>
        </p:grpSpPr>
        <p:sp>
          <p:nvSpPr>
            <p:cNvPr id="10" name="Smiley Face 9"/>
            <p:cNvSpPr/>
            <p:nvPr/>
          </p:nvSpPr>
          <p:spPr>
            <a:xfrm>
              <a:off x="962269" y="122873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6287922" y="1508664"/>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2321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5" name="Rectangle 4"/>
          <p:cNvSpPr/>
          <p:nvPr/>
        </p:nvSpPr>
        <p:spPr>
          <a:xfrm>
            <a:off x="1219200" y="3185971"/>
            <a:ext cx="5587065" cy="1015663"/>
          </a:xfrm>
          <a:prstGeom prst="rect">
            <a:avLst/>
          </a:prstGeom>
        </p:spPr>
        <p:txBody>
          <a:bodyPr wrap="square">
            <a:spAutoFit/>
          </a:bodyPr>
          <a:lstStyle/>
          <a:p>
            <a:pPr algn="r" rtl="1"/>
            <a:r>
              <a:rPr lang="ar-BH" sz="2000" b="1" dirty="0">
                <a:solidFill>
                  <a:srgbClr val="FF0000"/>
                </a:solidFill>
                <a:latin typeface="Sakkal Majalla" panose="02000000000000000000" pitchFamily="2" charset="-78"/>
                <a:cs typeface="Sakkal Majalla" panose="02000000000000000000" pitchFamily="2" charset="-78"/>
              </a:rPr>
              <a:t>تتولى الشركة المتحدة للتأمين </a:t>
            </a:r>
            <a:r>
              <a:rPr lang="ar-BH" sz="2000" b="1" dirty="0" smtClean="0">
                <a:solidFill>
                  <a:srgbClr val="FF0000"/>
                </a:solidFill>
                <a:latin typeface="Sakkal Majalla" panose="02000000000000000000" pitchFamily="2" charset="-78"/>
                <a:cs typeface="Sakkal Majalla" panose="02000000000000000000" pitchFamily="2" charset="-78"/>
              </a:rPr>
              <a:t>إصدار </a:t>
            </a:r>
            <a:r>
              <a:rPr lang="ar-BH" sz="2000" b="1" dirty="0">
                <a:solidFill>
                  <a:srgbClr val="FF0000"/>
                </a:solidFill>
                <a:latin typeface="Sakkal Majalla" panose="02000000000000000000" pitchFamily="2" charset="-78"/>
                <a:cs typeface="Sakkal Majalla" panose="02000000000000000000" pitchFamily="2" charset="-78"/>
              </a:rPr>
              <a:t>وثائق تأمين المركبات الغير بحرينية الداخلة للبحرين،</a:t>
            </a:r>
            <a:r>
              <a:rPr lang="en-US" sz="2000" b="1" dirty="0">
                <a:solidFill>
                  <a:srgbClr val="FF0000"/>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و</a:t>
            </a:r>
            <a:r>
              <a:rPr lang="ar-BH" sz="2000" b="1" dirty="0">
                <a:solidFill>
                  <a:srgbClr val="FF0000"/>
                </a:solidFill>
                <a:latin typeface="Sakkal Majalla" panose="02000000000000000000" pitchFamily="2" charset="-78"/>
                <a:cs typeface="Sakkal Majalla" panose="02000000000000000000" pitchFamily="2" charset="-78"/>
              </a:rPr>
              <a:t>شركة التعاون  للتأمين </a:t>
            </a:r>
            <a:r>
              <a:rPr lang="ar-BH" sz="2000" b="1" dirty="0" smtClean="0">
                <a:solidFill>
                  <a:srgbClr val="FF0000"/>
                </a:solidFill>
                <a:latin typeface="Sakkal Majalla" panose="02000000000000000000" pitchFamily="2" charset="-78"/>
                <a:cs typeface="Sakkal Majalla" panose="02000000000000000000" pitchFamily="2" charset="-78"/>
              </a:rPr>
              <a:t>إصدار </a:t>
            </a:r>
            <a:r>
              <a:rPr lang="ar-BH" sz="2000" b="1" dirty="0">
                <a:solidFill>
                  <a:srgbClr val="FF0000"/>
                </a:solidFill>
                <a:latin typeface="Sakkal Majalla" panose="02000000000000000000" pitchFamily="2" charset="-78"/>
                <a:cs typeface="Sakkal Majalla" panose="02000000000000000000" pitchFamily="2" charset="-78"/>
              </a:rPr>
              <a:t>وثائق تأمين المركبات الداخلة للمملكة العربية السعودية.</a:t>
            </a:r>
          </a:p>
        </p:txBody>
      </p:sp>
    </p:spTree>
    <p:extLst>
      <p:ext uri="{BB962C8B-B14F-4D97-AF65-F5344CB8AC3E}">
        <p14:creationId xmlns:p14="http://schemas.microsoft.com/office/powerpoint/2010/main" val="37147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92656" y="6459829"/>
            <a:ext cx="9729586" cy="381000"/>
            <a:chOff x="-562837" y="6386607"/>
            <a:chExt cx="9729586" cy="381000"/>
          </a:xfrm>
        </p:grpSpPr>
        <p:sp>
          <p:nvSpPr>
            <p:cNvPr id="9" name="Rectangle 8"/>
            <p:cNvSpPr/>
            <p:nvPr/>
          </p:nvSpPr>
          <p:spPr>
            <a:xfrm>
              <a:off x="-562837" y="644958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46764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16456" y="6459829"/>
            <a:ext cx="9653386" cy="381000"/>
            <a:chOff x="-486637" y="6386607"/>
            <a:chExt cx="9653386" cy="381000"/>
          </a:xfrm>
        </p:grpSpPr>
        <p:sp>
          <p:nvSpPr>
            <p:cNvPr id="12" name="Rectangle 11"/>
            <p:cNvSpPr/>
            <p:nvPr/>
          </p:nvSpPr>
          <p:spPr>
            <a:xfrm>
              <a:off x="-486637"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9119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69508" y="6459829"/>
            <a:ext cx="9706438" cy="381000"/>
            <a:chOff x="-539689" y="6386607"/>
            <a:chExt cx="9706438" cy="381000"/>
          </a:xfrm>
        </p:grpSpPr>
        <p:sp>
          <p:nvSpPr>
            <p:cNvPr id="9" name="Rectangle 8"/>
            <p:cNvSpPr/>
            <p:nvPr/>
          </p:nvSpPr>
          <p:spPr>
            <a:xfrm>
              <a:off x="-539689" y="6459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514883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9583" y="6459829"/>
            <a:ext cx="9736513" cy="381000"/>
            <a:chOff x="-569764" y="6386607"/>
            <a:chExt cx="9736513" cy="381000"/>
          </a:xfrm>
        </p:grpSpPr>
        <p:sp>
          <p:nvSpPr>
            <p:cNvPr id="12" name="Rectangle 11"/>
            <p:cNvSpPr/>
            <p:nvPr/>
          </p:nvSpPr>
          <p:spPr>
            <a:xfrm>
              <a:off x="-56976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7239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54556" y="6459829"/>
            <a:ext cx="9691486" cy="381000"/>
            <a:chOff x="-524737" y="6386607"/>
            <a:chExt cx="9691486" cy="381000"/>
          </a:xfrm>
        </p:grpSpPr>
        <p:sp>
          <p:nvSpPr>
            <p:cNvPr id="9" name="Rectangle 8"/>
            <p:cNvSpPr/>
            <p:nvPr/>
          </p:nvSpPr>
          <p:spPr>
            <a:xfrm>
              <a:off x="-524737" y="643904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نشأة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44211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55653" y="6459829"/>
            <a:ext cx="9692583" cy="381000"/>
            <a:chOff x="-525834" y="6386607"/>
            <a:chExt cx="9692583" cy="381000"/>
          </a:xfrm>
        </p:grpSpPr>
        <p:sp>
          <p:nvSpPr>
            <p:cNvPr id="12" name="Rectangle 11"/>
            <p:cNvSpPr/>
            <p:nvPr/>
          </p:nvSpPr>
          <p:spPr>
            <a:xfrm>
              <a:off x="-525834"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1081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55653" y="6459829"/>
            <a:ext cx="9692583" cy="381000"/>
            <a:chOff x="-525834" y="6386607"/>
            <a:chExt cx="9692583" cy="381000"/>
          </a:xfrm>
        </p:grpSpPr>
        <p:sp>
          <p:nvSpPr>
            <p:cNvPr id="9" name="Rectangle 8"/>
            <p:cNvSpPr/>
            <p:nvPr/>
          </p:nvSpPr>
          <p:spPr>
            <a:xfrm>
              <a:off x="-525834" y="641076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255941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1254137"/>
            <a:ext cx="8278531" cy="4065891"/>
            <a:chOff x="685800" y="1353753"/>
            <a:chExt cx="8278531" cy="4065891"/>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الشريحة التالية</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6781800" y="1353753"/>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592656" y="6459829"/>
            <a:ext cx="9729586" cy="381000"/>
            <a:chOff x="-562837" y="6386607"/>
            <a:chExt cx="9729586" cy="381000"/>
          </a:xfrm>
        </p:grpSpPr>
        <p:sp>
          <p:nvSpPr>
            <p:cNvPr id="12" name="Rectangle 11"/>
            <p:cNvSpPr/>
            <p:nvPr/>
          </p:nvSpPr>
          <p:spPr>
            <a:xfrm>
              <a:off x="-562837" y="6399121"/>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4" name="Rectangle 3"/>
          <p:cNvSpPr/>
          <p:nvPr/>
        </p:nvSpPr>
        <p:spPr>
          <a:xfrm>
            <a:off x="2614760" y="3161668"/>
            <a:ext cx="4572000" cy="923330"/>
          </a:xfrm>
          <a:prstGeom prst="rect">
            <a:avLst/>
          </a:prstGeom>
        </p:spPr>
        <p:txBody>
          <a:bodyPr>
            <a:spAutoFit/>
          </a:bodyPr>
          <a:lstStyle/>
          <a:p>
            <a:pPr algn="r" rtl="1"/>
            <a:r>
              <a:rPr lang="ar-BH" b="1" u="sng" dirty="0" smtClean="0">
                <a:solidFill>
                  <a:srgbClr val="FF0000"/>
                </a:solidFill>
                <a:latin typeface="Sakkal Majalla" panose="02000000000000000000" pitchFamily="2" charset="-78"/>
                <a:cs typeface="Sakkal Majalla" panose="02000000000000000000" pitchFamily="2" charset="-78"/>
              </a:rPr>
              <a:t>ألزم</a:t>
            </a:r>
            <a:r>
              <a:rPr lang="ar-BH" b="1" dirty="0" smtClean="0">
                <a:solidFill>
                  <a:srgbClr val="FF0000"/>
                </a:solidFill>
                <a:latin typeface="Sakkal Majalla" panose="02000000000000000000" pitchFamily="2" charset="-78"/>
                <a:cs typeface="Sakkal Majalla" panose="02000000000000000000" pitchFamily="2" charset="-78"/>
              </a:rPr>
              <a:t> المرسوم </a:t>
            </a:r>
            <a:r>
              <a:rPr lang="ar-BH" b="1" dirty="0">
                <a:solidFill>
                  <a:srgbClr val="FF0000"/>
                </a:solidFill>
                <a:latin typeface="Sakkal Majalla" panose="02000000000000000000" pitchFamily="2" charset="-78"/>
                <a:cs typeface="Sakkal Majalla" panose="02000000000000000000" pitchFamily="2" charset="-78"/>
              </a:rPr>
              <a:t>بقانون رقم 6 لسنة 1995م بشأن الطيران المدني مستثمري الطائرات التي تعمل في مملكة البحرين بالتأمين ضد الأضرار التي تصيب الركاب والأمتعة والحيوانات والبضائع .</a:t>
            </a:r>
          </a:p>
        </p:txBody>
      </p:sp>
    </p:spTree>
    <p:extLst>
      <p:ext uri="{BB962C8B-B14F-4D97-AF65-F5344CB8AC3E}">
        <p14:creationId xmlns:p14="http://schemas.microsoft.com/office/powerpoint/2010/main" val="40561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00" y="219789"/>
            <a:ext cx="6177247" cy="993534"/>
            <a:chOff x="2704201" y="303192"/>
            <a:chExt cx="6165647" cy="993534"/>
          </a:xfrm>
        </p:grpSpPr>
        <p:pic>
          <p:nvPicPr>
            <p:cNvPr id="6" name="Picture 5"/>
            <p:cNvPicPr>
              <a:picLocks noChangeAspect="1"/>
            </p:cNvPicPr>
            <p:nvPr/>
          </p:nvPicPr>
          <p:blipFill>
            <a:blip r:embed="rId6"/>
            <a:stretch>
              <a:fillRect/>
            </a:stretch>
          </p:blipFill>
          <p:spPr>
            <a:xfrm>
              <a:off x="7583914" y="303192"/>
              <a:ext cx="1285934" cy="993534"/>
            </a:xfrm>
            <a:prstGeom prst="rect">
              <a:avLst/>
            </a:prstGeom>
          </p:spPr>
        </p:pic>
        <p:sp>
          <p:nvSpPr>
            <p:cNvPr id="7" name="Rectangle 6"/>
            <p:cNvSpPr/>
            <p:nvPr/>
          </p:nvSpPr>
          <p:spPr>
            <a:xfrm>
              <a:off x="2704201" y="559527"/>
              <a:ext cx="5648843" cy="523220"/>
            </a:xfrm>
            <a:prstGeom prst="rect">
              <a:avLst/>
            </a:prstGeom>
          </p:spPr>
          <p:txBody>
            <a:bodyPr wrap="square">
              <a:spAutoFit/>
            </a:bodyPr>
            <a:lstStyle/>
            <a:p>
              <a:pPr algn="r"/>
              <a:r>
                <a:rPr lang="ar-BH" sz="2800" b="1" dirty="0" smtClean="0">
                  <a:solidFill>
                    <a:srgbClr val="9933FF"/>
                  </a:solidFill>
                </a:rPr>
                <a:t>أهم أنواع التأمينات المتداولة في مملكة البحرين</a:t>
              </a:r>
              <a:endParaRPr lang="ar-BH" sz="2800" dirty="0">
                <a:solidFill>
                  <a:srgbClr val="9933FF"/>
                </a:solidFill>
              </a:endParaRPr>
            </a:p>
          </p:txBody>
        </p:sp>
      </p:grpSp>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أنواع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sp>
        <p:nvSpPr>
          <p:cNvPr id="9" name="Rectangle 8"/>
          <p:cNvSpPr/>
          <p:nvPr/>
        </p:nvSpPr>
        <p:spPr>
          <a:xfrm>
            <a:off x="5846718" y="1900640"/>
            <a:ext cx="3281176" cy="923330"/>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b="1" dirty="0" smtClean="0">
                <a:latin typeface="Sakkal Majalla" panose="02000000000000000000" pitchFamily="2" charset="-78"/>
                <a:cs typeface="Sakkal Majalla" panose="02000000000000000000" pitchFamily="2" charset="-78"/>
              </a:rPr>
              <a:t>بدأ تأمين المركبات في مملكة البحرين بتغطية المسؤولية المدنية تجاه الغير  في خمسينيات القرن المنصرم .</a:t>
            </a:r>
          </a:p>
        </p:txBody>
      </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537707" y="1326505"/>
            <a:ext cx="4276725" cy="5238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4" name="Group 13"/>
          <p:cNvGrpSpPr/>
          <p:nvPr/>
        </p:nvGrpSpPr>
        <p:grpSpPr>
          <a:xfrm>
            <a:off x="372069" y="855397"/>
            <a:ext cx="2066331" cy="1058377"/>
            <a:chOff x="291655" y="1798877"/>
            <a:chExt cx="3771900" cy="2157593"/>
          </a:xfrm>
        </p:grpSpPr>
        <p:pic>
          <p:nvPicPr>
            <p:cNvPr id="11" name="Picture 10"/>
            <p:cNvPicPr>
              <a:picLocks noChangeAspect="1"/>
            </p:cNvPicPr>
            <p:nvPr/>
          </p:nvPicPr>
          <p:blipFill>
            <a:blip r:embed="rId10"/>
            <a:stretch>
              <a:fillRect/>
            </a:stretch>
          </p:blipFill>
          <p:spPr>
            <a:xfrm>
              <a:off x="291655" y="1798877"/>
              <a:ext cx="3771900" cy="1885950"/>
            </a:xfrm>
            <a:prstGeom prst="ellipse">
              <a:avLst/>
            </a:prstGeom>
            <a:ln>
              <a:noFill/>
            </a:ln>
            <a:effectLst>
              <a:softEdge rad="112500"/>
            </a:effectLst>
          </p:spPr>
        </p:pic>
        <p:pic>
          <p:nvPicPr>
            <p:cNvPr id="12" name="Picture 11"/>
            <p:cNvPicPr>
              <a:picLocks noChangeAspect="1"/>
            </p:cNvPicPr>
            <p:nvPr/>
          </p:nvPicPr>
          <p:blipFill>
            <a:blip r:embed="rId11"/>
            <a:stretch>
              <a:fillRect/>
            </a:stretch>
          </p:blipFill>
          <p:spPr>
            <a:xfrm>
              <a:off x="1403660" y="2584870"/>
              <a:ext cx="1809750" cy="1371600"/>
            </a:xfrm>
            <a:prstGeom prst="ellipse">
              <a:avLst/>
            </a:prstGeom>
            <a:ln>
              <a:noFill/>
            </a:ln>
            <a:effectLst>
              <a:softEdge rad="112500"/>
            </a:effectLst>
          </p:spPr>
        </p:pic>
      </p:grpSp>
      <p:sp>
        <p:nvSpPr>
          <p:cNvPr id="27" name="Rectangle 26"/>
          <p:cNvSpPr/>
          <p:nvPr/>
        </p:nvSpPr>
        <p:spPr>
          <a:xfrm>
            <a:off x="5211974" y="2881700"/>
            <a:ext cx="3930970" cy="2031325"/>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b="1" dirty="0" smtClean="0">
                <a:latin typeface="Sakkal Majalla" panose="02000000000000000000" pitchFamily="2" charset="-78"/>
                <a:cs typeface="Sakkal Majalla" panose="02000000000000000000" pitchFamily="2" charset="-78"/>
              </a:rPr>
              <a:t>مع صدور المرسوم بقانون رقم 3 لسنة 1987م في شأن التأمين الإجباري على المسؤولية المدنية تجاه الغير الناشئة عن حوادث المركبات، ألزم كل سائق أن تكون لدية وثيقة تأمين سارية المفعول عند التسجيل تغطي المسؤولية المدنية الناشئة عن الأضرار الجسدية والمادية التي تصيب الغير.</a:t>
            </a:r>
            <a:endParaRPr lang="ar-BH" b="1" dirty="0">
              <a:latin typeface="Sakkal Majalla" panose="02000000000000000000" pitchFamily="2" charset="-78"/>
              <a:cs typeface="Sakkal Majalla" panose="02000000000000000000" pitchFamily="2" charset="-78"/>
            </a:endParaRPr>
          </a:p>
        </p:txBody>
      </p:sp>
      <p:sp>
        <p:nvSpPr>
          <p:cNvPr id="18" name="Rectangle 17"/>
          <p:cNvSpPr/>
          <p:nvPr/>
        </p:nvSpPr>
        <p:spPr>
          <a:xfrm>
            <a:off x="5754264" y="5015397"/>
            <a:ext cx="3373630" cy="923330"/>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b="1" dirty="0" smtClean="0">
                <a:latin typeface="Sakkal Majalla" panose="02000000000000000000" pitchFamily="2" charset="-78"/>
                <a:cs typeface="Sakkal Majalla" panose="02000000000000000000" pitchFamily="2" charset="-78"/>
              </a:rPr>
              <a:t>يستطيع طالب التأمين أن يضيف تغطية تعويض الأضرار التي تحدث إلى سيارته ويُسمى بالتأمين الشامل.</a:t>
            </a:r>
            <a:endParaRPr lang="ar-BH"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12"/>
          <a:stretch>
            <a:fillRect/>
          </a:stretch>
        </p:blipFill>
        <p:spPr>
          <a:xfrm>
            <a:off x="0" y="1890659"/>
            <a:ext cx="5081589" cy="4046598"/>
          </a:xfrm>
          <a:prstGeom prst="rect">
            <a:avLst/>
          </a:prstGeom>
        </p:spPr>
      </p:pic>
    </p:spTree>
    <p:extLst>
      <p:ext uri="{BB962C8B-B14F-4D97-AF65-F5344CB8AC3E}">
        <p14:creationId xmlns:p14="http://schemas.microsoft.com/office/powerpoint/2010/main" val="2866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360"/>
                                          </p:val>
                                        </p:tav>
                                        <p:tav tm="100000">
                                          <p:val>
                                            <p:fltVal val="0"/>
                                          </p:val>
                                        </p:tav>
                                      </p:tavLst>
                                    </p:anim>
                                    <p:animEffect transition="in" filter="fade">
                                      <p:cBhvr>
                                        <p:cTn id="36" dur="500"/>
                                        <p:tgtEl>
                                          <p:spTgt spid="18"/>
                                        </p:tgtEl>
                                      </p:cBhvr>
                                    </p:animEffect>
                                  </p:childTnLst>
                                  <p:subTnLst>
                                    <p:audio>
                                      <p:cMediaNode>
                                        <p:cTn display="0" masterRel="sameClick">
                                          <p:stCondLst>
                                            <p:cond evt="begin" delay="0">
                                              <p:tn val="31"/>
                                            </p:cond>
                                          </p:stCondLst>
                                          <p:endCondLst>
                                            <p:cond evt="onStopAudio" delay="0">
                                              <p:tgtEl>
                                                <p:sldTgt/>
                                              </p:tgtEl>
                                            </p:cond>
                                          </p:endCondLst>
                                        </p:cTn>
                                        <p:tgtEl>
                                          <p:sndTgt r:embed="rId4" name="type.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type.wav"/>
                                        </p:tgtEl>
                                      </p:cMediaNode>
                                    </p:audio>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type.wav"/>
                                        </p:tgtEl>
                                      </p:cMediaNode>
                                    </p:audio>
                                  </p:sub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Effect transition="in" filter="fade">
                                      <p:cBhvr>
                                        <p:cTn id="55" dur="1000"/>
                                        <p:tgtEl>
                                          <p:spTgt spid="18">
                                            <p:txEl>
                                              <p:pRg st="0" end="0"/>
                                            </p:txEl>
                                          </p:spTgt>
                                        </p:tgtEl>
                                      </p:cBhvr>
                                    </p:animEffect>
                                    <p:anim calcmode="lin" valueType="num">
                                      <p:cBhvr>
                                        <p:cTn id="5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8">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type.wav"/>
                                        </p:tgtEl>
                                      </p:cMediaNode>
                                    </p:audio>
                                  </p:sub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anim calcmode="lin" valueType="num">
                                      <p:cBhvr>
                                        <p:cTn id="63" dur="2000" fill="hold"/>
                                        <p:tgtEl>
                                          <p:spTgt spid="4"/>
                                        </p:tgtEl>
                                        <p:attrNameLst>
                                          <p:attrName>ppt_w</p:attrName>
                                        </p:attrNameLst>
                                      </p:cBhvr>
                                      <p:tavLst>
                                        <p:tav tm="0" fmla="#ppt_w*sin(2.5*pi*$)">
                                          <p:val>
                                            <p:fltVal val="0"/>
                                          </p:val>
                                        </p:tav>
                                        <p:tav tm="100000">
                                          <p:val>
                                            <p:fltVal val="1"/>
                                          </p:val>
                                        </p:tav>
                                      </p:tavLst>
                                    </p:anim>
                                    <p:anim calcmode="lin" valueType="num">
                                      <p:cBhvr>
                                        <p:cTn id="64"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562580" y="6459829"/>
            <a:ext cx="9699510" cy="381000"/>
            <a:chOff x="-532761" y="6386607"/>
            <a:chExt cx="9699510" cy="381000"/>
          </a:xfrm>
        </p:grpSpPr>
        <p:sp>
          <p:nvSpPr>
            <p:cNvPr id="9" name="Rectangle 8"/>
            <p:cNvSpPr/>
            <p:nvPr/>
          </p:nvSpPr>
          <p:spPr>
            <a:xfrm>
              <a:off x="-532761" y="642321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54972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85800" y="15155"/>
            <a:ext cx="7543800" cy="5550133"/>
          </a:xfrm>
          <a:prstGeom prst="smileyFace">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666996" y="802929"/>
            <a:ext cx="5429007" cy="4401205"/>
          </a:xfrm>
          <a:prstGeom prst="rect">
            <a:avLst/>
          </a:prstGeom>
        </p:spPr>
        <p:txBody>
          <a:bodyPr wrap="square">
            <a:spAutoFit/>
          </a:bodyPr>
          <a:lstStyle/>
          <a:p>
            <a:pPr algn="ctr"/>
            <a:r>
              <a:rPr lang="ar-BH" sz="3200" b="1" dirty="0">
                <a:solidFill>
                  <a:srgbClr val="FF0000"/>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rgbClr val="FF0000"/>
                </a:solidFill>
                <a:latin typeface="Sakkal Majalla" panose="02000000000000000000" pitchFamily="2" charset="-78"/>
                <a:cs typeface="Sakkal Majalla" panose="02000000000000000000" pitchFamily="2" charset="-78"/>
              </a:rPr>
              <a:t>آملين  </a:t>
            </a:r>
          </a:p>
          <a:p>
            <a:pPr algn="ctr"/>
            <a:r>
              <a:rPr lang="ar-BH" sz="3200" b="1" dirty="0" smtClean="0">
                <a:solidFill>
                  <a:srgbClr val="FF0000"/>
                </a:solidFill>
                <a:latin typeface="Sakkal Majalla" panose="02000000000000000000" pitchFamily="2" charset="-78"/>
                <a:cs typeface="Sakkal Majalla" panose="02000000000000000000" pitchFamily="2" charset="-78"/>
              </a:rPr>
              <a:t>تحقيق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smtClean="0">
                <a:solidFill>
                  <a:srgbClr val="FF0000"/>
                </a:solidFill>
                <a:latin typeface="Sakkal Majalla" panose="02000000000000000000" pitchFamily="2" charset="-78"/>
                <a:cs typeface="Sakkal Majalla" panose="02000000000000000000" pitchFamily="2" charset="-78"/>
              </a:rPr>
              <a:t>أهدف درس </a:t>
            </a:r>
          </a:p>
          <a:p>
            <a:pPr algn="ctr"/>
            <a:r>
              <a:rPr lang="ar-BH" sz="3200" b="1" dirty="0" smtClean="0">
                <a:solidFill>
                  <a:srgbClr val="CC66FF"/>
                </a:solidFill>
                <a:latin typeface="Sakkal Majalla" panose="02000000000000000000" pitchFamily="2" charset="-78"/>
                <a:cs typeface="Sakkal Majalla" panose="02000000000000000000" pitchFamily="2" charset="-78"/>
              </a:rPr>
              <a:t>أنواع التأمين في مملكة البحرين</a:t>
            </a:r>
          </a:p>
          <a:p>
            <a:pPr algn="ctr"/>
            <a:r>
              <a:rPr lang="ar-BH" sz="3200" b="1" dirty="0" smtClean="0">
                <a:solidFill>
                  <a:srgbClr val="CC66FF"/>
                </a:solidFill>
                <a:latin typeface="Sakkal Majalla" panose="02000000000000000000" pitchFamily="2" charset="-78"/>
                <a:cs typeface="Sakkal Majalla" panose="02000000000000000000" pitchFamily="2" charset="-78"/>
              </a:rPr>
              <a:t> </a:t>
            </a:r>
            <a:r>
              <a:rPr lang="ar-BH" sz="3200" b="1" dirty="0" smtClean="0">
                <a:solidFill>
                  <a:srgbClr val="FF0000"/>
                </a:solidFill>
                <a:latin typeface="Sakkal Majalla" panose="02000000000000000000" pitchFamily="2" charset="-78"/>
                <a:cs typeface="Sakkal Majalla" panose="02000000000000000000" pitchFamily="2" charset="-78"/>
              </a:rPr>
              <a:t>شكرا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a:solidFill>
                  <a:srgbClr val="FF0000"/>
                </a:solidFill>
                <a:latin typeface="Sakkal Majalla" panose="02000000000000000000" pitchFamily="2" charset="-78"/>
                <a:cs typeface="Sakkal Majalla" panose="02000000000000000000" pitchFamily="2" charset="-78"/>
              </a:rPr>
              <a:t>مع التوفيق </a:t>
            </a:r>
            <a:r>
              <a:rPr lang="ar-BH" sz="3200" b="1" dirty="0" smtClean="0">
                <a:solidFill>
                  <a:srgbClr val="FF0000"/>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133600" y="5204135"/>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a:t>
            </a:r>
            <a:r>
              <a:rPr lang="ar-BH" sz="2000" b="1" dirty="0" smtClean="0">
                <a:latin typeface="Sakkal Majalla" panose="02000000000000000000" pitchFamily="2" charset="-78"/>
                <a:cs typeface="Sakkal Majalla" panose="02000000000000000000" pitchFamily="2" charset="-78"/>
              </a:rPr>
              <a:t>الكتاب.</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0" name="Group 9"/>
          <p:cNvGrpSpPr/>
          <p:nvPr/>
        </p:nvGrpSpPr>
        <p:grpSpPr>
          <a:xfrm>
            <a:off x="-555653" y="6459829"/>
            <a:ext cx="9692583" cy="381000"/>
            <a:chOff x="-525834" y="6386607"/>
            <a:chExt cx="9692583" cy="381000"/>
          </a:xfrm>
        </p:grpSpPr>
        <p:sp>
          <p:nvSpPr>
            <p:cNvPr id="11" name="Rectangle 10"/>
            <p:cNvSpPr/>
            <p:nvPr/>
          </p:nvSpPr>
          <p:spPr>
            <a:xfrm>
              <a:off x="-525834" y="6408023"/>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138183" y="6345925"/>
                <a:ext cx="39757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19200" y="468842"/>
            <a:ext cx="6177247" cy="993534"/>
            <a:chOff x="2704201" y="303192"/>
            <a:chExt cx="6165647" cy="993534"/>
          </a:xfrm>
        </p:grpSpPr>
        <p:pic>
          <p:nvPicPr>
            <p:cNvPr id="6" name="Picture 5"/>
            <p:cNvPicPr>
              <a:picLocks noChangeAspect="1"/>
            </p:cNvPicPr>
            <p:nvPr/>
          </p:nvPicPr>
          <p:blipFill>
            <a:blip r:embed="rId5"/>
            <a:stretch>
              <a:fillRect/>
            </a:stretch>
          </p:blipFill>
          <p:spPr>
            <a:xfrm>
              <a:off x="7583914" y="303192"/>
              <a:ext cx="1285934" cy="993534"/>
            </a:xfrm>
            <a:prstGeom prst="rect">
              <a:avLst/>
            </a:prstGeom>
          </p:spPr>
        </p:pic>
        <p:sp>
          <p:nvSpPr>
            <p:cNvPr id="7" name="Rectangle 6"/>
            <p:cNvSpPr/>
            <p:nvPr/>
          </p:nvSpPr>
          <p:spPr>
            <a:xfrm>
              <a:off x="2704201" y="559527"/>
              <a:ext cx="5648843" cy="523220"/>
            </a:xfrm>
            <a:prstGeom prst="rect">
              <a:avLst/>
            </a:prstGeom>
          </p:spPr>
          <p:txBody>
            <a:bodyPr wrap="square">
              <a:spAutoFit/>
            </a:bodyPr>
            <a:lstStyle/>
            <a:p>
              <a:pPr algn="r"/>
              <a:r>
                <a:rPr lang="ar-BH" sz="2800" b="1" dirty="0" smtClean="0">
                  <a:solidFill>
                    <a:srgbClr val="9933FF"/>
                  </a:solidFill>
                </a:rPr>
                <a:t>أهم أنواع التأمينات المتداولة في مملكة البحرين</a:t>
              </a:r>
              <a:endParaRPr lang="ar-BH" sz="2800" dirty="0">
                <a:solidFill>
                  <a:srgbClr val="9933FF"/>
                </a:solidFill>
              </a:endParaRPr>
            </a:p>
          </p:txBody>
        </p:sp>
      </p:grpSp>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sp>
        <p:nvSpPr>
          <p:cNvPr id="9" name="Rectangle 8"/>
          <p:cNvSpPr/>
          <p:nvPr/>
        </p:nvSpPr>
        <p:spPr>
          <a:xfrm>
            <a:off x="3663420" y="1599595"/>
            <a:ext cx="4889348" cy="400110"/>
          </a:xfrm>
          <a:prstGeom prst="rect">
            <a:avLst/>
          </a:prstGeom>
          <a:gradFill flip="none" rotWithShape="1">
            <a:gsLst>
              <a:gs pos="0">
                <a:srgbClr val="CEB6D6">
                  <a:tint val="66000"/>
                  <a:satMod val="160000"/>
                </a:srgbClr>
              </a:gs>
              <a:gs pos="50000">
                <a:srgbClr val="CEB6D6">
                  <a:tint val="44500"/>
                  <a:satMod val="160000"/>
                </a:srgbClr>
              </a:gs>
              <a:gs pos="100000">
                <a:srgbClr val="CEB6D6">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a:spAutoFit/>
          </a:bodyPr>
          <a:lstStyle/>
          <a:p>
            <a:pPr marL="342900" indent="-342900" algn="justLow"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إحصائيات عن تأمين المركبات في مملكة البحرين </a:t>
            </a:r>
          </a:p>
        </p:txBody>
      </p:sp>
      <p:grpSp>
        <p:nvGrpSpPr>
          <p:cNvPr id="14" name="Group 13"/>
          <p:cNvGrpSpPr/>
          <p:nvPr/>
        </p:nvGrpSpPr>
        <p:grpSpPr>
          <a:xfrm>
            <a:off x="956680" y="2145801"/>
            <a:ext cx="2548520" cy="1443662"/>
            <a:chOff x="291655" y="1798877"/>
            <a:chExt cx="3771900" cy="2157593"/>
          </a:xfrm>
        </p:grpSpPr>
        <p:pic>
          <p:nvPicPr>
            <p:cNvPr id="11" name="Picture 10"/>
            <p:cNvPicPr>
              <a:picLocks noChangeAspect="1"/>
            </p:cNvPicPr>
            <p:nvPr/>
          </p:nvPicPr>
          <p:blipFill>
            <a:blip r:embed="rId7"/>
            <a:stretch>
              <a:fillRect/>
            </a:stretch>
          </p:blipFill>
          <p:spPr>
            <a:xfrm>
              <a:off x="291655" y="1798877"/>
              <a:ext cx="3771900" cy="1885950"/>
            </a:xfrm>
            <a:prstGeom prst="ellipse">
              <a:avLst/>
            </a:prstGeom>
            <a:ln>
              <a:noFill/>
            </a:ln>
            <a:effectLst>
              <a:softEdge rad="112500"/>
            </a:effectLst>
          </p:spPr>
        </p:pic>
        <p:pic>
          <p:nvPicPr>
            <p:cNvPr id="12" name="Picture 11"/>
            <p:cNvPicPr>
              <a:picLocks noChangeAspect="1"/>
            </p:cNvPicPr>
            <p:nvPr/>
          </p:nvPicPr>
          <p:blipFill>
            <a:blip r:embed="rId8"/>
            <a:stretch>
              <a:fillRect/>
            </a:stretch>
          </p:blipFill>
          <p:spPr>
            <a:xfrm>
              <a:off x="1403660" y="2584870"/>
              <a:ext cx="1809750" cy="1371600"/>
            </a:xfrm>
            <a:prstGeom prst="ellipse">
              <a:avLst/>
            </a:prstGeom>
            <a:ln>
              <a:noFill/>
            </a:ln>
            <a:effectLst>
              <a:softEdge rad="112500"/>
            </a:effectLst>
          </p:spPr>
        </p:pic>
      </p:grpSp>
      <p:pic>
        <p:nvPicPr>
          <p:cNvPr id="16" name="Picture 15"/>
          <p:cNvPicPr>
            <a:picLocks noChangeAspect="1"/>
          </p:cNvPicPr>
          <p:nvPr/>
        </p:nvPicPr>
        <p:blipFill>
          <a:blip r:embed="rId9"/>
          <a:stretch>
            <a:fillRect/>
          </a:stretch>
        </p:blipFill>
        <p:spPr>
          <a:xfrm>
            <a:off x="222603" y="3652857"/>
            <a:ext cx="4016673" cy="2541755"/>
          </a:xfrm>
          <a:prstGeom prst="rect">
            <a:avLst/>
          </a:prstGeom>
        </p:spPr>
      </p:pic>
      <p:pic>
        <p:nvPicPr>
          <p:cNvPr id="1026" name="Picture 2" descr="https://www.traffic.gov.bh/mcms-store/images/0a044e4a-7ee0-4829-ba57-68789e87f42b_stat4.jp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43400" y="2145801"/>
            <a:ext cx="4301330" cy="271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89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ppt_w</p:attrName>
                                        </p:attrNameLst>
                                      </p:cBhvr>
                                      <p:tavLst>
                                        <p:tav tm="0" fmla="#ppt_w*sin(2.5*pi*$)">
                                          <p:val>
                                            <p:fltVal val="0"/>
                                          </p:val>
                                        </p:tav>
                                        <p:tav tm="100000">
                                          <p:val>
                                            <p:fltVal val="1"/>
                                          </p:val>
                                        </p:tav>
                                      </p:tavLst>
                                    </p:anim>
                                    <p:anim calcmode="lin" valueType="num">
                                      <p:cBhvr>
                                        <p:cTn id="27" dur="2000" fill="hold"/>
                                        <p:tgtEl>
                                          <p:spTgt spid="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par>
                                <p:cTn id="28" presetID="45"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000"/>
                                        <p:tgtEl>
                                          <p:spTgt spid="1026"/>
                                        </p:tgtEl>
                                      </p:cBhvr>
                                    </p:animEffect>
                                    <p:anim calcmode="lin" valueType="num">
                                      <p:cBhvr>
                                        <p:cTn id="31" dur="2000" fill="hold"/>
                                        <p:tgtEl>
                                          <p:spTgt spid="1026"/>
                                        </p:tgtEl>
                                        <p:attrNameLst>
                                          <p:attrName>ppt_w</p:attrName>
                                        </p:attrNameLst>
                                      </p:cBhvr>
                                      <p:tavLst>
                                        <p:tav tm="0" fmla="#ppt_w*sin(2.5*pi*$)">
                                          <p:val>
                                            <p:fltVal val="0"/>
                                          </p:val>
                                        </p:tav>
                                        <p:tav tm="100000">
                                          <p:val>
                                            <p:fltVal val="1"/>
                                          </p:val>
                                        </p:tav>
                                      </p:tavLst>
                                    </p:anim>
                                    <p:anim calcmode="lin" valueType="num">
                                      <p:cBhvr>
                                        <p:cTn id="32" dur="2000" fill="hold"/>
                                        <p:tgtEl>
                                          <p:spTgt spid="10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anim calcmode="lin" valueType="num">
                                      <p:cBhvr>
                                        <p:cTn id="38" dur="2000" fill="hold"/>
                                        <p:tgtEl>
                                          <p:spTgt spid="16"/>
                                        </p:tgtEl>
                                        <p:attrNameLst>
                                          <p:attrName>ppt_w</p:attrName>
                                        </p:attrNameLst>
                                      </p:cBhvr>
                                      <p:tavLst>
                                        <p:tav tm="0" fmla="#ppt_w*sin(2.5*pi*$)">
                                          <p:val>
                                            <p:fltVal val="0"/>
                                          </p:val>
                                        </p:tav>
                                        <p:tav tm="100000">
                                          <p:val>
                                            <p:fltVal val="1"/>
                                          </p:val>
                                        </p:tav>
                                      </p:tavLst>
                                    </p:anim>
                                    <p:anim calcmode="lin" valueType="num">
                                      <p:cBhvr>
                                        <p:cTn id="39" dur="2000" fill="hold"/>
                                        <p:tgtEl>
                                          <p:spTgt spid="1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00" y="219789"/>
            <a:ext cx="6177247" cy="993534"/>
            <a:chOff x="2704201" y="303192"/>
            <a:chExt cx="6165647" cy="993534"/>
          </a:xfrm>
        </p:grpSpPr>
        <p:pic>
          <p:nvPicPr>
            <p:cNvPr id="6" name="Picture 5"/>
            <p:cNvPicPr>
              <a:picLocks noChangeAspect="1"/>
            </p:cNvPicPr>
            <p:nvPr/>
          </p:nvPicPr>
          <p:blipFill>
            <a:blip r:embed="rId6"/>
            <a:stretch>
              <a:fillRect/>
            </a:stretch>
          </p:blipFill>
          <p:spPr>
            <a:xfrm>
              <a:off x="7583914" y="303192"/>
              <a:ext cx="1285934" cy="993534"/>
            </a:xfrm>
            <a:prstGeom prst="rect">
              <a:avLst/>
            </a:prstGeom>
          </p:spPr>
        </p:pic>
        <p:sp>
          <p:nvSpPr>
            <p:cNvPr id="7" name="Rectangle 6"/>
            <p:cNvSpPr/>
            <p:nvPr/>
          </p:nvSpPr>
          <p:spPr>
            <a:xfrm>
              <a:off x="2704201" y="559527"/>
              <a:ext cx="5648843" cy="523220"/>
            </a:xfrm>
            <a:prstGeom prst="rect">
              <a:avLst/>
            </a:prstGeom>
          </p:spPr>
          <p:txBody>
            <a:bodyPr wrap="square">
              <a:spAutoFit/>
            </a:bodyPr>
            <a:lstStyle/>
            <a:p>
              <a:pPr algn="r"/>
              <a:r>
                <a:rPr lang="ar-BH" sz="2800" b="1" dirty="0" smtClean="0">
                  <a:solidFill>
                    <a:srgbClr val="9933FF"/>
                  </a:solidFill>
                </a:rPr>
                <a:t>أهم أنواع التأمينات المتداولة في مملكة البحرين</a:t>
              </a:r>
              <a:endParaRPr lang="ar-BH" sz="2800" dirty="0">
                <a:solidFill>
                  <a:srgbClr val="9933FF"/>
                </a:solidFill>
              </a:endParaRPr>
            </a:p>
          </p:txBody>
        </p:sp>
      </p:grpSp>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2881389" y="1336044"/>
            <a:ext cx="6057079" cy="475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23" name="Group 22"/>
          <p:cNvGrpSpPr/>
          <p:nvPr/>
        </p:nvGrpSpPr>
        <p:grpSpPr>
          <a:xfrm>
            <a:off x="0" y="1910875"/>
            <a:ext cx="8602983" cy="1938992"/>
            <a:chOff x="0" y="1773358"/>
            <a:chExt cx="8602983" cy="1938992"/>
          </a:xfrm>
        </p:grpSpPr>
        <p:sp>
          <p:nvSpPr>
            <p:cNvPr id="27" name="Rectangle 26"/>
            <p:cNvSpPr/>
            <p:nvPr/>
          </p:nvSpPr>
          <p:spPr>
            <a:xfrm>
              <a:off x="2362201" y="1773358"/>
              <a:ext cx="6240782" cy="1938992"/>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مع افتتاح جسر الملك فهد عام 1986م، ساهمت موافقة مملكة البحرين على الانضمام إلى اتفاقية بطاقة التأمين الموحد عن سير السيارات عبر البلاد العربية  في إنشاء الشركة المتحدة للتأمين على المركبات البحرينية وغير البحرينية عبر جسر الملك فهد، والآن أصبحت شركة التعاون للتأمين تصدر وثائق تأمين السيارات الداخلة للمملكة العربية السعودية،  والشركة المتحدة للتأمين على السيارات الداخلة لمملكة البحرين.</a:t>
              </a:r>
              <a:endParaRPr lang="ar-BH" sz="2000" b="1" dirty="0">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10"/>
            <a:stretch>
              <a:fillRect/>
            </a:stretch>
          </p:blipFill>
          <p:spPr>
            <a:xfrm>
              <a:off x="0" y="1773358"/>
              <a:ext cx="2380331" cy="1736830"/>
            </a:xfrm>
            <a:prstGeom prst="rect">
              <a:avLst/>
            </a:prstGeom>
          </p:spPr>
        </p:pic>
      </p:grpSp>
      <p:grpSp>
        <p:nvGrpSpPr>
          <p:cNvPr id="20" name="Group 19"/>
          <p:cNvGrpSpPr/>
          <p:nvPr/>
        </p:nvGrpSpPr>
        <p:grpSpPr>
          <a:xfrm>
            <a:off x="380607" y="3830120"/>
            <a:ext cx="4196818" cy="1369415"/>
            <a:chOff x="2701101" y="3199188"/>
            <a:chExt cx="3771163" cy="944028"/>
          </a:xfrm>
        </p:grpSpPr>
        <p:pic>
          <p:nvPicPr>
            <p:cNvPr id="17" name="Picture 16"/>
            <p:cNvPicPr>
              <a:picLocks noChangeAspect="1"/>
            </p:cNvPicPr>
            <p:nvPr/>
          </p:nvPicPr>
          <p:blipFill>
            <a:blip r:embed="rId11"/>
            <a:stretch>
              <a:fillRect/>
            </a:stretch>
          </p:blipFill>
          <p:spPr>
            <a:xfrm>
              <a:off x="3152676" y="3285887"/>
              <a:ext cx="2375579" cy="733245"/>
            </a:xfrm>
            <a:prstGeom prst="rect">
              <a:avLst/>
            </a:prstGeom>
            <a:noFill/>
            <a:ln>
              <a:noFill/>
            </a:ln>
          </p:spPr>
        </p:pic>
        <p:pic>
          <p:nvPicPr>
            <p:cNvPr id="25" name="Picture 24"/>
            <p:cNvPicPr>
              <a:picLocks noChangeAspect="1"/>
            </p:cNvPicPr>
            <p:nvPr/>
          </p:nvPicPr>
          <p:blipFill>
            <a:blip r:embed="rId12"/>
            <a:stretch>
              <a:fillRect/>
            </a:stretch>
          </p:blipFill>
          <p:spPr>
            <a:xfrm>
              <a:off x="2701101" y="3767603"/>
              <a:ext cx="1325479" cy="375613"/>
            </a:xfrm>
            <a:prstGeom prst="rect">
              <a:avLst/>
            </a:prstGeom>
          </p:spPr>
        </p:pic>
        <p:pic>
          <p:nvPicPr>
            <p:cNvPr id="19" name="Picture 18"/>
            <p:cNvPicPr>
              <a:picLocks noChangeAspect="1"/>
            </p:cNvPicPr>
            <p:nvPr/>
          </p:nvPicPr>
          <p:blipFill>
            <a:blip r:embed="rId13"/>
            <a:stretch>
              <a:fillRect/>
            </a:stretch>
          </p:blipFill>
          <p:spPr>
            <a:xfrm>
              <a:off x="4679272" y="3199188"/>
              <a:ext cx="1792992" cy="315567"/>
            </a:xfrm>
            <a:prstGeom prst="rect">
              <a:avLst/>
            </a:prstGeom>
          </p:spPr>
        </p:pic>
      </p:grpSp>
      <p:pic>
        <p:nvPicPr>
          <p:cNvPr id="22" name="Picture 2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4797280" y="3866873"/>
            <a:ext cx="3187050" cy="2368518"/>
          </a:xfrm>
          <a:prstGeom prst="rect">
            <a:avLst/>
          </a:prstGeom>
        </p:spPr>
      </p:pic>
    </p:spTree>
    <p:extLst>
      <p:ext uri="{BB962C8B-B14F-4D97-AF65-F5344CB8AC3E}">
        <p14:creationId xmlns:p14="http://schemas.microsoft.com/office/powerpoint/2010/main" val="21197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80">
                                          <p:stCondLst>
                                            <p:cond delay="0"/>
                                          </p:stCondLst>
                                        </p:cTn>
                                        <p:tgtEl>
                                          <p:spTgt spid="22"/>
                                        </p:tgtEl>
                                      </p:cBhvr>
                                    </p:animEffect>
                                    <p:anim calcmode="lin" valueType="num">
                                      <p:cBhvr>
                                        <p:cTn id="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
                                        </p:tgtEl>
                                      </p:cBhvr>
                                      <p:to x="100000" y="60000"/>
                                    </p:animScale>
                                    <p:animScale>
                                      <p:cBhvr>
                                        <p:cTn id="34" dur="166" decel="50000">
                                          <p:stCondLst>
                                            <p:cond delay="676"/>
                                          </p:stCondLst>
                                        </p:cTn>
                                        <p:tgtEl>
                                          <p:spTgt spid="22"/>
                                        </p:tgtEl>
                                      </p:cBhvr>
                                      <p:to x="100000" y="100000"/>
                                    </p:animScale>
                                    <p:animScale>
                                      <p:cBhvr>
                                        <p:cTn id="35" dur="26">
                                          <p:stCondLst>
                                            <p:cond delay="1312"/>
                                          </p:stCondLst>
                                        </p:cTn>
                                        <p:tgtEl>
                                          <p:spTgt spid="22"/>
                                        </p:tgtEl>
                                      </p:cBhvr>
                                      <p:to x="100000" y="80000"/>
                                    </p:animScale>
                                    <p:animScale>
                                      <p:cBhvr>
                                        <p:cTn id="36" dur="166" decel="50000">
                                          <p:stCondLst>
                                            <p:cond delay="1338"/>
                                          </p:stCondLst>
                                        </p:cTn>
                                        <p:tgtEl>
                                          <p:spTgt spid="22"/>
                                        </p:tgtEl>
                                      </p:cBhvr>
                                      <p:to x="100000" y="100000"/>
                                    </p:animScale>
                                    <p:animScale>
                                      <p:cBhvr>
                                        <p:cTn id="37" dur="26">
                                          <p:stCondLst>
                                            <p:cond delay="1642"/>
                                          </p:stCondLst>
                                        </p:cTn>
                                        <p:tgtEl>
                                          <p:spTgt spid="22"/>
                                        </p:tgtEl>
                                      </p:cBhvr>
                                      <p:to x="100000" y="90000"/>
                                    </p:animScale>
                                    <p:animScale>
                                      <p:cBhvr>
                                        <p:cTn id="38" dur="166" decel="50000">
                                          <p:stCondLst>
                                            <p:cond delay="1668"/>
                                          </p:stCondLst>
                                        </p:cTn>
                                        <p:tgtEl>
                                          <p:spTgt spid="22"/>
                                        </p:tgtEl>
                                      </p:cBhvr>
                                      <p:to x="100000" y="100000"/>
                                    </p:animScale>
                                    <p:animScale>
                                      <p:cBhvr>
                                        <p:cTn id="39" dur="26">
                                          <p:stCondLst>
                                            <p:cond delay="1808"/>
                                          </p:stCondLst>
                                        </p:cTn>
                                        <p:tgtEl>
                                          <p:spTgt spid="22"/>
                                        </p:tgtEl>
                                      </p:cBhvr>
                                      <p:to x="100000" y="95000"/>
                                    </p:animScale>
                                    <p:animScale>
                                      <p:cBhvr>
                                        <p:cTn id="40" dur="166" decel="50000">
                                          <p:stCondLst>
                                            <p:cond delay="1834"/>
                                          </p:stCondLst>
                                        </p:cTn>
                                        <p:tgtEl>
                                          <p:spTgt spid="22"/>
                                        </p:tgtEl>
                                      </p:cBhvr>
                                      <p:to x="100000" y="100000"/>
                                    </p:animScale>
                                  </p:childTnLst>
                                  <p:subTnLst>
                                    <p:audio>
                                      <p:cMediaNode>
                                        <p:cTn display="0" masterRel="sameClick">
                                          <p:stCondLst>
                                            <p:cond evt="begin" delay="0">
                                              <p:tn val="25"/>
                                            </p:cond>
                                          </p:stCondLst>
                                          <p:endCondLst>
                                            <p:cond evt="onStopAudio" delay="0">
                                              <p:tgtEl>
                                                <p:sldTgt/>
                                              </p:tgtEl>
                                            </p:cond>
                                          </p:endCondLst>
                                        </p:cTn>
                                        <p:tgtEl>
                                          <p:sndTgt r:embed="rId4" name="wind.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00" y="219789"/>
            <a:ext cx="6177247" cy="993534"/>
            <a:chOff x="2704201" y="303192"/>
            <a:chExt cx="6165647" cy="993534"/>
          </a:xfrm>
        </p:grpSpPr>
        <p:pic>
          <p:nvPicPr>
            <p:cNvPr id="6" name="Picture 5"/>
            <p:cNvPicPr>
              <a:picLocks noChangeAspect="1"/>
            </p:cNvPicPr>
            <p:nvPr/>
          </p:nvPicPr>
          <p:blipFill>
            <a:blip r:embed="rId6"/>
            <a:stretch>
              <a:fillRect/>
            </a:stretch>
          </p:blipFill>
          <p:spPr>
            <a:xfrm>
              <a:off x="7583914" y="303192"/>
              <a:ext cx="1285934" cy="993534"/>
            </a:xfrm>
            <a:prstGeom prst="rect">
              <a:avLst/>
            </a:prstGeom>
          </p:spPr>
        </p:pic>
        <p:sp>
          <p:nvSpPr>
            <p:cNvPr id="7" name="Rectangle 6"/>
            <p:cNvSpPr/>
            <p:nvPr/>
          </p:nvSpPr>
          <p:spPr>
            <a:xfrm>
              <a:off x="2704201" y="559527"/>
              <a:ext cx="5648843" cy="523220"/>
            </a:xfrm>
            <a:prstGeom prst="rect">
              <a:avLst/>
            </a:prstGeom>
          </p:spPr>
          <p:txBody>
            <a:bodyPr wrap="square">
              <a:spAutoFit/>
            </a:bodyPr>
            <a:lstStyle/>
            <a:p>
              <a:pPr algn="r"/>
              <a:r>
                <a:rPr lang="ar-BH" sz="2800" b="1" dirty="0" smtClean="0">
                  <a:solidFill>
                    <a:srgbClr val="9933FF"/>
                  </a:solidFill>
                </a:rPr>
                <a:t>أهم أنواع التأمينات المتداولة في مملكة البحرين</a:t>
              </a:r>
              <a:endParaRPr lang="ar-BH" sz="2800" dirty="0">
                <a:solidFill>
                  <a:srgbClr val="9933FF"/>
                </a:solidFill>
              </a:endParaRPr>
            </a:p>
          </p:txBody>
        </p:sp>
      </p:grpSp>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pic>
        <p:nvPicPr>
          <p:cNvPr id="3" name="Picture 2"/>
          <p:cNvPicPr>
            <a:picLocks noChangeAspect="1"/>
          </p:cNvPicPr>
          <p:nvPr/>
        </p:nvPicPr>
        <p:blipFill>
          <a:blip r:embed="rId8"/>
          <a:stretch>
            <a:fillRect/>
          </a:stretch>
        </p:blipFill>
        <p:spPr>
          <a:xfrm>
            <a:off x="3307135" y="1450141"/>
            <a:ext cx="5841592" cy="560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8" name="Group 17"/>
          <p:cNvGrpSpPr/>
          <p:nvPr/>
        </p:nvGrpSpPr>
        <p:grpSpPr>
          <a:xfrm>
            <a:off x="117196" y="2064325"/>
            <a:ext cx="8883323" cy="1357923"/>
            <a:chOff x="117196" y="2099117"/>
            <a:chExt cx="8883323" cy="1357923"/>
          </a:xfrm>
        </p:grpSpPr>
        <p:pic>
          <p:nvPicPr>
            <p:cNvPr id="10" name="Picture 9"/>
            <p:cNvPicPr>
              <a:picLocks noChangeAspect="1"/>
            </p:cNvPicPr>
            <p:nvPr/>
          </p:nvPicPr>
          <p:blipFill>
            <a:blip r:embed="rId9"/>
            <a:stretch>
              <a:fillRect/>
            </a:stretch>
          </p:blipFill>
          <p:spPr>
            <a:xfrm>
              <a:off x="117196" y="2099117"/>
              <a:ext cx="2930333" cy="1354665"/>
            </a:xfrm>
            <a:prstGeom prst="rect">
              <a:avLst/>
            </a:prstGeom>
          </p:spPr>
        </p:pic>
        <p:sp>
          <p:nvSpPr>
            <p:cNvPr id="26" name="Rectangle 25"/>
            <p:cNvSpPr/>
            <p:nvPr/>
          </p:nvSpPr>
          <p:spPr>
            <a:xfrm>
              <a:off x="3333970" y="2133601"/>
              <a:ext cx="5666549" cy="1323439"/>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صدر القانون رقم 3 لسنة 2008م بشأن تأسيس الهيئة العامة للتأمينات الاجتماعية بهدف توفير الحماية التأمينية للعاملين في القطاعين الخاص والعام من المدنيين والعسكريين، بتوفير راتب تقاعدي شهري مقابل استقطاعات شهرية. </a:t>
              </a:r>
              <a:endParaRPr lang="ar-BH" sz="2000" b="1" dirty="0">
                <a:latin typeface="Sakkal Majalla" panose="02000000000000000000" pitchFamily="2" charset="-78"/>
                <a:cs typeface="Sakkal Majalla" panose="02000000000000000000" pitchFamily="2" charset="-78"/>
              </a:endParaRPr>
            </a:p>
          </p:txBody>
        </p:sp>
      </p:grpSp>
      <p:sp>
        <p:nvSpPr>
          <p:cNvPr id="28" name="Rectangle 27"/>
          <p:cNvSpPr/>
          <p:nvPr/>
        </p:nvSpPr>
        <p:spPr>
          <a:xfrm>
            <a:off x="762001" y="3477193"/>
            <a:ext cx="8231842" cy="707886"/>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صدر القانون رقم 36 لسنة 2006م بشأن الموافقة على النظام الموحد لمد الحماية التأمينية لمواطني دول مجلس التعاون الخليجي العاملين في دول مجلس التعاون الخليجي.</a:t>
            </a:r>
            <a:endParaRPr lang="ar-BH" sz="2000" b="1" dirty="0">
              <a:latin typeface="Sakkal Majalla" panose="02000000000000000000" pitchFamily="2" charset="-78"/>
              <a:cs typeface="Sakkal Majalla" panose="02000000000000000000" pitchFamily="2" charset="-78"/>
            </a:endParaRPr>
          </a:p>
        </p:txBody>
      </p:sp>
      <p:sp>
        <p:nvSpPr>
          <p:cNvPr id="30" name="Rectangle 29"/>
          <p:cNvSpPr/>
          <p:nvPr/>
        </p:nvSpPr>
        <p:spPr>
          <a:xfrm>
            <a:off x="2209800" y="4303766"/>
            <a:ext cx="6730124" cy="400110"/>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أهم القوانين المنظمة لحسابات الاشتراكات ومعاشات ومكافآت التقاعد:</a:t>
            </a:r>
            <a:endParaRPr lang="ar-BH" sz="2000" b="1" dirty="0">
              <a:latin typeface="Sakkal Majalla" panose="02000000000000000000" pitchFamily="2" charset="-78"/>
              <a:cs typeface="Sakkal Majalla" panose="02000000000000000000" pitchFamily="2" charset="-78"/>
            </a:endParaRPr>
          </a:p>
        </p:txBody>
      </p:sp>
      <p:sp>
        <p:nvSpPr>
          <p:cNvPr id="31" name="Rectangle 30"/>
          <p:cNvSpPr/>
          <p:nvPr/>
        </p:nvSpPr>
        <p:spPr>
          <a:xfrm>
            <a:off x="561843" y="4661866"/>
            <a:ext cx="8131132" cy="369332"/>
          </a:xfrm>
          <a:prstGeom prst="rect">
            <a:avLst/>
          </a:prstGeom>
        </p:spPr>
        <p:txBody>
          <a:bodyPr wrap="square">
            <a:spAutoFit/>
          </a:bodyPr>
          <a:lstStyle/>
          <a:p>
            <a:pPr marL="342900" indent="-342900" algn="justLow" rtl="1">
              <a:buClr>
                <a:srgbClr val="FF0000"/>
              </a:buClr>
              <a:buFont typeface="Courier New" panose="02070309020205020404" pitchFamily="49" charset="0"/>
              <a:buChar char="o"/>
            </a:pPr>
            <a:r>
              <a:rPr lang="ar-BH" b="1" dirty="0" smtClean="0">
                <a:latin typeface="Sakkal Majalla" panose="02000000000000000000" pitchFamily="2" charset="-78"/>
                <a:cs typeface="Sakkal Majalla" panose="02000000000000000000" pitchFamily="2" charset="-78"/>
              </a:rPr>
              <a:t>قانون رقم 13 لسنة 1975م وتعديلاته بشأن معاشات ومكافآت تقاعد المدنيين في القاطع الحكومي.</a:t>
            </a:r>
            <a:endParaRPr lang="ar-BH" b="1" dirty="0">
              <a:latin typeface="Sakkal Majalla" panose="02000000000000000000" pitchFamily="2" charset="-78"/>
              <a:cs typeface="Sakkal Majalla" panose="02000000000000000000" pitchFamily="2" charset="-78"/>
            </a:endParaRPr>
          </a:p>
        </p:txBody>
      </p:sp>
      <p:sp>
        <p:nvSpPr>
          <p:cNvPr id="32" name="Rectangle 31"/>
          <p:cNvSpPr/>
          <p:nvPr/>
        </p:nvSpPr>
        <p:spPr>
          <a:xfrm>
            <a:off x="117196" y="4941450"/>
            <a:ext cx="8570732" cy="369332"/>
          </a:xfrm>
          <a:prstGeom prst="rect">
            <a:avLst/>
          </a:prstGeom>
        </p:spPr>
        <p:txBody>
          <a:bodyPr wrap="square">
            <a:spAutoFit/>
          </a:bodyPr>
          <a:lstStyle/>
          <a:p>
            <a:pPr marL="342900" indent="-342900" algn="justLow" rtl="1">
              <a:buClr>
                <a:srgbClr val="FF0000"/>
              </a:buClr>
              <a:buFont typeface="Courier New" panose="02070309020205020404" pitchFamily="49" charset="0"/>
              <a:buChar char="o"/>
            </a:pPr>
            <a:r>
              <a:rPr lang="ar-BH" b="1" dirty="0" smtClean="0">
                <a:latin typeface="Sakkal Majalla" panose="02000000000000000000" pitchFamily="2" charset="-78"/>
                <a:cs typeface="Sakkal Majalla" panose="02000000000000000000" pitchFamily="2" charset="-78"/>
              </a:rPr>
              <a:t>مرسوم بقانون رقم 11 لسنة 1976م وتعديلاته بشأن معاشات ومكافآت تقاعد الأفراد والضباط العسكريين.</a:t>
            </a:r>
            <a:endParaRPr lang="ar-BH" b="1" dirty="0">
              <a:latin typeface="Sakkal Majalla" panose="02000000000000000000" pitchFamily="2" charset="-78"/>
              <a:cs typeface="Sakkal Majalla" panose="02000000000000000000" pitchFamily="2" charset="-78"/>
            </a:endParaRPr>
          </a:p>
        </p:txBody>
      </p:sp>
      <p:sp>
        <p:nvSpPr>
          <p:cNvPr id="34" name="Rectangle 33"/>
          <p:cNvSpPr/>
          <p:nvPr/>
        </p:nvSpPr>
        <p:spPr>
          <a:xfrm>
            <a:off x="556796" y="5230128"/>
            <a:ext cx="8131132" cy="369332"/>
          </a:xfrm>
          <a:prstGeom prst="rect">
            <a:avLst/>
          </a:prstGeom>
        </p:spPr>
        <p:txBody>
          <a:bodyPr wrap="square">
            <a:spAutoFit/>
          </a:bodyPr>
          <a:lstStyle/>
          <a:p>
            <a:pPr marL="342900" indent="-342900" algn="justLow" rtl="1">
              <a:buClr>
                <a:srgbClr val="FF0000"/>
              </a:buClr>
              <a:buFont typeface="Courier New" panose="02070309020205020404" pitchFamily="49" charset="0"/>
              <a:buChar char="o"/>
            </a:pPr>
            <a:r>
              <a:rPr lang="ar-BH" b="1" dirty="0" smtClean="0">
                <a:latin typeface="Sakkal Majalla" panose="02000000000000000000" pitchFamily="2" charset="-78"/>
                <a:cs typeface="Sakkal Majalla" panose="02000000000000000000" pitchFamily="2" charset="-78"/>
              </a:rPr>
              <a:t>مرسوم بقانون رقم 24 لسنة 1976م وتعديلاته بشأن معاشات ومكافآت العاملين في القطاع الخاص.</a:t>
            </a:r>
            <a:endParaRPr lang="ar-BH" b="1" dirty="0">
              <a:latin typeface="Sakkal Majalla" panose="02000000000000000000" pitchFamily="2" charset="-78"/>
              <a:cs typeface="Sakkal Majalla" panose="02000000000000000000" pitchFamily="2" charset="-78"/>
            </a:endParaRPr>
          </a:p>
        </p:txBody>
      </p:sp>
      <p:sp>
        <p:nvSpPr>
          <p:cNvPr id="35" name="Rectangle 34"/>
          <p:cNvSpPr/>
          <p:nvPr/>
        </p:nvSpPr>
        <p:spPr>
          <a:xfrm>
            <a:off x="577578" y="5896839"/>
            <a:ext cx="7615844" cy="400110"/>
          </a:xfrm>
          <a:prstGeom prst="rect">
            <a:avLst/>
          </a:prstGeom>
          <a:solidFill>
            <a:srgbClr val="CEB6D6"/>
          </a:solidFill>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أن العمل جاري على توحيد مزايا الخاضعين لأنظمة الهيئة العامة للتأمينات الاجتماعية </a:t>
            </a:r>
            <a:endParaRPr lang="ar-BH" sz="2000" b="1" dirty="0">
              <a:latin typeface="Sakkal Majalla" panose="02000000000000000000" pitchFamily="2" charset="-78"/>
              <a:cs typeface="Sakkal Majalla" panose="02000000000000000000" pitchFamily="2" charset="-78"/>
            </a:endParaRPr>
          </a:p>
        </p:txBody>
      </p:sp>
      <p:sp>
        <p:nvSpPr>
          <p:cNvPr id="21" name="Rectangle 20"/>
          <p:cNvSpPr/>
          <p:nvPr/>
        </p:nvSpPr>
        <p:spPr>
          <a:xfrm>
            <a:off x="-762000" y="5547178"/>
            <a:ext cx="9449928" cy="369332"/>
          </a:xfrm>
          <a:prstGeom prst="rect">
            <a:avLst/>
          </a:prstGeom>
        </p:spPr>
        <p:txBody>
          <a:bodyPr wrap="square">
            <a:spAutoFit/>
          </a:bodyPr>
          <a:lstStyle/>
          <a:p>
            <a:pPr marL="342900" indent="-342900" algn="justLow" rtl="1">
              <a:buClr>
                <a:srgbClr val="FF0000"/>
              </a:buClr>
              <a:buFont typeface="Courier New" panose="02070309020205020404" pitchFamily="49" charset="0"/>
              <a:buChar char="o"/>
            </a:pPr>
            <a:r>
              <a:rPr lang="ar-BH" b="1" dirty="0" smtClean="0">
                <a:latin typeface="Sakkal Majalla" panose="02000000000000000000" pitchFamily="2" charset="-78"/>
                <a:cs typeface="Sakkal Majalla" panose="02000000000000000000" pitchFamily="2" charset="-78"/>
              </a:rPr>
              <a:t>قانون رقم 32 لسنة 2009م بشأن </a:t>
            </a:r>
            <a:r>
              <a:rPr lang="ar-BH" b="1" dirty="0" smtClean="0">
                <a:latin typeface="Sakkal Majalla" panose="02000000000000000000" pitchFamily="2" charset="-78"/>
                <a:cs typeface="Sakkal Majalla" panose="02000000000000000000" pitchFamily="2" charset="-78"/>
              </a:rPr>
              <a:t>صندوق </a:t>
            </a:r>
            <a:r>
              <a:rPr lang="ar-BH" b="1" dirty="0" smtClean="0">
                <a:latin typeface="Sakkal Majalla" panose="02000000000000000000" pitchFamily="2" charset="-78"/>
                <a:cs typeface="Sakkal Majalla" panose="02000000000000000000" pitchFamily="2" charset="-78"/>
              </a:rPr>
              <a:t>معاشات ومكافآت أعضاء مجلسي الشورى والنواب والمجالس البلدية.</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05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coin.wav"/>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80">
                                          <p:stCondLst>
                                            <p:cond delay="0"/>
                                          </p:stCondLst>
                                        </p:cTn>
                                        <p:tgtEl>
                                          <p:spTgt spid="18"/>
                                        </p:tgtEl>
                                      </p:cBhvr>
                                    </p:animEffect>
                                    <p:anim calcmode="lin" valueType="num">
                                      <p:cBhvr>
                                        <p:cTn id="2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5" dur="26">
                                          <p:stCondLst>
                                            <p:cond delay="650"/>
                                          </p:stCondLst>
                                        </p:cTn>
                                        <p:tgtEl>
                                          <p:spTgt spid="18"/>
                                        </p:tgtEl>
                                      </p:cBhvr>
                                      <p:to x="100000" y="60000"/>
                                    </p:animScale>
                                    <p:animScale>
                                      <p:cBhvr>
                                        <p:cTn id="26" dur="166" decel="50000">
                                          <p:stCondLst>
                                            <p:cond delay="676"/>
                                          </p:stCondLst>
                                        </p:cTn>
                                        <p:tgtEl>
                                          <p:spTgt spid="18"/>
                                        </p:tgtEl>
                                      </p:cBhvr>
                                      <p:to x="100000" y="100000"/>
                                    </p:animScale>
                                    <p:animScale>
                                      <p:cBhvr>
                                        <p:cTn id="27" dur="26">
                                          <p:stCondLst>
                                            <p:cond delay="1312"/>
                                          </p:stCondLst>
                                        </p:cTn>
                                        <p:tgtEl>
                                          <p:spTgt spid="18"/>
                                        </p:tgtEl>
                                      </p:cBhvr>
                                      <p:to x="100000" y="80000"/>
                                    </p:animScale>
                                    <p:animScale>
                                      <p:cBhvr>
                                        <p:cTn id="28" dur="166" decel="50000">
                                          <p:stCondLst>
                                            <p:cond delay="1338"/>
                                          </p:stCondLst>
                                        </p:cTn>
                                        <p:tgtEl>
                                          <p:spTgt spid="18"/>
                                        </p:tgtEl>
                                      </p:cBhvr>
                                      <p:to x="100000" y="100000"/>
                                    </p:animScale>
                                    <p:animScale>
                                      <p:cBhvr>
                                        <p:cTn id="29" dur="26">
                                          <p:stCondLst>
                                            <p:cond delay="1642"/>
                                          </p:stCondLst>
                                        </p:cTn>
                                        <p:tgtEl>
                                          <p:spTgt spid="18"/>
                                        </p:tgtEl>
                                      </p:cBhvr>
                                      <p:to x="100000" y="90000"/>
                                    </p:animScale>
                                    <p:animScale>
                                      <p:cBhvr>
                                        <p:cTn id="30" dur="166" decel="50000">
                                          <p:stCondLst>
                                            <p:cond delay="1668"/>
                                          </p:stCondLst>
                                        </p:cTn>
                                        <p:tgtEl>
                                          <p:spTgt spid="18"/>
                                        </p:tgtEl>
                                      </p:cBhvr>
                                      <p:to x="100000" y="100000"/>
                                    </p:animScale>
                                    <p:animScale>
                                      <p:cBhvr>
                                        <p:cTn id="31" dur="26">
                                          <p:stCondLst>
                                            <p:cond delay="1808"/>
                                          </p:stCondLst>
                                        </p:cTn>
                                        <p:tgtEl>
                                          <p:spTgt spid="18"/>
                                        </p:tgtEl>
                                      </p:cBhvr>
                                      <p:to x="100000" y="95000"/>
                                    </p:animScale>
                                    <p:animScale>
                                      <p:cBhvr>
                                        <p:cTn id="32" dur="166" decel="50000">
                                          <p:stCondLst>
                                            <p:cond delay="1834"/>
                                          </p:stCondLst>
                                        </p:cTn>
                                        <p:tgtEl>
                                          <p:spTgt spid="18"/>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4" name="wind.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ind.wav"/>
                                        </p:tgtEl>
                                      </p:cMediaNode>
                                    </p:audio>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ind.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subTnLst>
                                    <p:audio>
                                      <p:cMediaNode>
                                        <p:cTn display="0" masterRel="sameClick">
                                          <p:stCondLst>
                                            <p:cond evt="begin" delay="0">
                                              <p:tn val="48"/>
                                            </p:cond>
                                          </p:stCondLst>
                                          <p:endCondLst>
                                            <p:cond evt="onStopAudio" delay="0">
                                              <p:tgtEl>
                                                <p:sldTgt/>
                                              </p:tgtEl>
                                            </p:cond>
                                          </p:endCondLst>
                                        </p:cTn>
                                        <p:tgtEl>
                                          <p:sndTgt r:embed="rId5" name="camera.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subTnLst>
                                    <p:audio>
                                      <p:cMediaNode>
                                        <p:cTn display="0" masterRel="sameClick">
                                          <p:stCondLst>
                                            <p:cond evt="begin" delay="0">
                                              <p:tn val="53"/>
                                            </p:cond>
                                          </p:stCondLst>
                                          <p:endCondLst>
                                            <p:cond evt="onStopAudio" delay="0">
                                              <p:tgtEl>
                                                <p:sldTgt/>
                                              </p:tgtEl>
                                            </p:cond>
                                          </p:endCondLst>
                                        </p:cTn>
                                        <p:tgtEl>
                                          <p:sndTgt r:embed="rId5" name="camera.wav"/>
                                        </p:tgtEl>
                                      </p:cMediaNode>
                                    </p:audio>
                                  </p:sub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arn(inVertical)">
                                      <p:cBhvr>
                                        <p:cTn id="60" dur="500"/>
                                        <p:tgtEl>
                                          <p:spTgt spid="34"/>
                                        </p:tgtEl>
                                      </p:cBhvr>
                                    </p:animEffect>
                                  </p:childTnLst>
                                  <p:subTnLst>
                                    <p:audio>
                                      <p:cMediaNode>
                                        <p:cTn display="0" masterRel="sameClick">
                                          <p:stCondLst>
                                            <p:cond evt="begin" delay="0">
                                              <p:tn val="58"/>
                                            </p:cond>
                                          </p:stCondLst>
                                          <p:endCondLst>
                                            <p:cond evt="onStopAudio" delay="0">
                                              <p:tgtEl>
                                                <p:sldTgt/>
                                              </p:tgtEl>
                                            </p:cond>
                                          </p:endCondLst>
                                        </p:cTn>
                                        <p:tgtEl>
                                          <p:sndTgt r:embed="rId5" name="camera.wav"/>
                                        </p:tgtEl>
                                      </p:cMediaNode>
                                    </p:audio>
                                  </p:sub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5" name="camera.wav"/>
                                        </p:tgtEl>
                                      </p:cMediaNode>
                                    </p:audio>
                                  </p:sub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0"/>
                                        <p:tgtEl>
                                          <p:spTgt spid="35"/>
                                        </p:tgtEl>
                                      </p:cBhvr>
                                    </p:animEffect>
                                    <p:anim calcmode="lin" valueType="num">
                                      <p:cBhvr>
                                        <p:cTn id="71" dur="2000" fill="hold"/>
                                        <p:tgtEl>
                                          <p:spTgt spid="35"/>
                                        </p:tgtEl>
                                        <p:attrNameLst>
                                          <p:attrName>ppt_w</p:attrName>
                                        </p:attrNameLst>
                                      </p:cBhvr>
                                      <p:tavLst>
                                        <p:tav tm="0" fmla="#ppt_w*sin(2.5*pi*$)">
                                          <p:val>
                                            <p:fltVal val="0"/>
                                          </p:val>
                                        </p:tav>
                                        <p:tav tm="100000">
                                          <p:val>
                                            <p:fltVal val="1"/>
                                          </p:val>
                                        </p:tav>
                                      </p:tavLst>
                                    </p:anim>
                                    <p:anim calcmode="lin" valueType="num">
                                      <p:cBhvr>
                                        <p:cTn id="72" dur="2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4" grpId="0"/>
      <p:bldP spid="35"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00" y="219789"/>
            <a:ext cx="6177247" cy="993534"/>
            <a:chOff x="2704201" y="303192"/>
            <a:chExt cx="6165647" cy="993534"/>
          </a:xfrm>
        </p:grpSpPr>
        <p:pic>
          <p:nvPicPr>
            <p:cNvPr id="6" name="Picture 5"/>
            <p:cNvPicPr>
              <a:picLocks noChangeAspect="1"/>
            </p:cNvPicPr>
            <p:nvPr/>
          </p:nvPicPr>
          <p:blipFill>
            <a:blip r:embed="rId5"/>
            <a:stretch>
              <a:fillRect/>
            </a:stretch>
          </p:blipFill>
          <p:spPr>
            <a:xfrm>
              <a:off x="7583914" y="303192"/>
              <a:ext cx="1285934" cy="993534"/>
            </a:xfrm>
            <a:prstGeom prst="rect">
              <a:avLst/>
            </a:prstGeom>
          </p:spPr>
        </p:pic>
        <p:sp>
          <p:nvSpPr>
            <p:cNvPr id="7" name="Rectangle 6"/>
            <p:cNvSpPr/>
            <p:nvPr/>
          </p:nvSpPr>
          <p:spPr>
            <a:xfrm>
              <a:off x="2704201" y="559527"/>
              <a:ext cx="5648843" cy="523220"/>
            </a:xfrm>
            <a:prstGeom prst="rect">
              <a:avLst/>
            </a:prstGeom>
          </p:spPr>
          <p:txBody>
            <a:bodyPr wrap="square">
              <a:spAutoFit/>
            </a:bodyPr>
            <a:lstStyle/>
            <a:p>
              <a:pPr algn="r"/>
              <a:r>
                <a:rPr lang="ar-BH" sz="2800" b="1" dirty="0" smtClean="0">
                  <a:solidFill>
                    <a:srgbClr val="9933FF"/>
                  </a:solidFill>
                </a:rPr>
                <a:t>أهم أنواع التأمينات المتداولة في مملكة البحرين</a:t>
              </a:r>
              <a:endParaRPr lang="ar-BH" sz="2800" dirty="0">
                <a:solidFill>
                  <a:srgbClr val="9933FF"/>
                </a:solidFill>
              </a:endParaRPr>
            </a:p>
          </p:txBody>
        </p:sp>
      </p:grpSp>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sp>
        <p:nvSpPr>
          <p:cNvPr id="28" name="Rectangle 27"/>
          <p:cNvSpPr/>
          <p:nvPr/>
        </p:nvSpPr>
        <p:spPr>
          <a:xfrm>
            <a:off x="1115291" y="3024776"/>
            <a:ext cx="7793511" cy="400110"/>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لعب قطاع التأمين في مملكة البحرين  دورا رئيسيا في بروز التأمين التكافلي  بطرح منتجات متنوعة.</a:t>
            </a:r>
            <a:endParaRPr lang="ar-BH" sz="2000"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971233" y="1441667"/>
            <a:ext cx="5172767" cy="5762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7" name="Rectangle 26"/>
          <p:cNvSpPr/>
          <p:nvPr/>
        </p:nvSpPr>
        <p:spPr>
          <a:xfrm>
            <a:off x="1115291" y="3765088"/>
            <a:ext cx="7791640" cy="707886"/>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عززت مملكة البحرين مكانتها في التأمين التكافلي بجذب العديد من شركات لتأمين الرائدة، وقد بلغ عدد شركات تأمين التكافل 6 شركات وطنية وشركتين إعادة تكافل. </a:t>
            </a:r>
            <a:endParaRPr lang="ar-BH" sz="2000" b="1" dirty="0">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9"/>
          <a:stretch>
            <a:fillRect/>
          </a:stretch>
        </p:blipFill>
        <p:spPr>
          <a:xfrm>
            <a:off x="2455273" y="4475485"/>
            <a:ext cx="4347198" cy="1913757"/>
          </a:xfrm>
          <a:prstGeom prst="rect">
            <a:avLst/>
          </a:prstGeom>
        </p:spPr>
      </p:pic>
      <p:sp>
        <p:nvSpPr>
          <p:cNvPr id="26" name="Rectangle 25"/>
          <p:cNvSpPr/>
          <p:nvPr/>
        </p:nvSpPr>
        <p:spPr>
          <a:xfrm>
            <a:off x="1143000" y="2277131"/>
            <a:ext cx="7793511" cy="707886"/>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أصبح </a:t>
            </a:r>
            <a:r>
              <a:rPr lang="ar-BH" sz="2000" b="1" dirty="0">
                <a:latin typeface="Sakkal Majalla" panose="02000000000000000000" pitchFamily="2" charset="-78"/>
                <a:cs typeface="Sakkal Majalla" panose="02000000000000000000" pitchFamily="2" charset="-78"/>
              </a:rPr>
              <a:t>التأمين التكافلي منافسا قويا للتأمين التقليدي، من خلال ما يقدمه من منتجات تأمينية تتماشى مع أسس الشريعة الإسلامية وتلقى قبولا </a:t>
            </a:r>
            <a:r>
              <a:rPr lang="ar-BH" sz="2000" b="1" dirty="0" smtClean="0">
                <a:latin typeface="Sakkal Majalla" panose="02000000000000000000" pitchFamily="2" charset="-78"/>
                <a:cs typeface="Sakkal Majalla" panose="02000000000000000000" pitchFamily="2" charset="-78"/>
              </a:rPr>
              <a:t>عاما </a:t>
            </a:r>
            <a:r>
              <a:rPr lang="ar-BH" sz="2000" b="1" dirty="0">
                <a:latin typeface="Sakkal Majalla" panose="02000000000000000000" pitchFamily="2" charset="-78"/>
                <a:cs typeface="Sakkal Majalla" panose="02000000000000000000" pitchFamily="2" charset="-78"/>
              </a:rPr>
              <a:t>بين </a:t>
            </a:r>
            <a:r>
              <a:rPr lang="ar-BH" sz="2000" b="1" dirty="0" smtClean="0">
                <a:latin typeface="Sakkal Majalla" panose="02000000000000000000" pitchFamily="2" charset="-78"/>
                <a:cs typeface="Sakkal Majalla" panose="02000000000000000000" pitchFamily="2" charset="-78"/>
              </a:rPr>
              <a:t>الناس.</a:t>
            </a:r>
            <a:endParaRPr lang="ar-BH"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8087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subTnLst>
                                    <p:audio>
                                      <p:cMediaNode>
                                        <p:cTn display="0" masterRel="sameClick">
                                          <p:stCondLst>
                                            <p:cond evt="begin" delay="0">
                                              <p:tn val="3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3000" y="219789"/>
            <a:ext cx="6177247" cy="993534"/>
            <a:chOff x="2704201" y="303192"/>
            <a:chExt cx="6165647" cy="993534"/>
          </a:xfrm>
        </p:grpSpPr>
        <p:pic>
          <p:nvPicPr>
            <p:cNvPr id="6" name="Picture 5"/>
            <p:cNvPicPr>
              <a:picLocks noChangeAspect="1"/>
            </p:cNvPicPr>
            <p:nvPr/>
          </p:nvPicPr>
          <p:blipFill>
            <a:blip r:embed="rId5"/>
            <a:stretch>
              <a:fillRect/>
            </a:stretch>
          </p:blipFill>
          <p:spPr>
            <a:xfrm>
              <a:off x="7583914" y="303192"/>
              <a:ext cx="1285934" cy="993534"/>
            </a:xfrm>
            <a:prstGeom prst="rect">
              <a:avLst/>
            </a:prstGeom>
          </p:spPr>
        </p:pic>
        <p:sp>
          <p:nvSpPr>
            <p:cNvPr id="7" name="Rectangle 6"/>
            <p:cNvSpPr/>
            <p:nvPr/>
          </p:nvSpPr>
          <p:spPr>
            <a:xfrm>
              <a:off x="2704201" y="559527"/>
              <a:ext cx="5648843" cy="523220"/>
            </a:xfrm>
            <a:prstGeom prst="rect">
              <a:avLst/>
            </a:prstGeom>
          </p:spPr>
          <p:txBody>
            <a:bodyPr wrap="square">
              <a:spAutoFit/>
            </a:bodyPr>
            <a:lstStyle/>
            <a:p>
              <a:pPr algn="r"/>
              <a:r>
                <a:rPr lang="ar-BH" sz="2800" b="1" dirty="0" smtClean="0">
                  <a:solidFill>
                    <a:srgbClr val="9933FF"/>
                  </a:solidFill>
                </a:rPr>
                <a:t>أهم أنواع التأمينات المتداولة في مملكة البحرين</a:t>
              </a:r>
              <a:endParaRPr lang="ar-BH" sz="2800" dirty="0">
                <a:solidFill>
                  <a:srgbClr val="9933FF"/>
                </a:solidFill>
              </a:endParaRPr>
            </a:p>
          </p:txBody>
        </p:sp>
      </p:grpSp>
      <p:grpSp>
        <p:nvGrpSpPr>
          <p:cNvPr id="13" name="Group 12"/>
          <p:cNvGrpSpPr/>
          <p:nvPr/>
        </p:nvGrpSpPr>
        <p:grpSpPr>
          <a:xfrm>
            <a:off x="-533184" y="6400800"/>
            <a:ext cx="9677184" cy="404116"/>
            <a:chOff x="-441772" y="6386607"/>
            <a:chExt cx="9677184" cy="404116"/>
          </a:xfrm>
        </p:grpSpPr>
        <p:sp>
          <p:nvSpPr>
            <p:cNvPr id="45" name="Rectangle 44"/>
            <p:cNvSpPr/>
            <p:nvPr/>
          </p:nvSpPr>
          <p:spPr>
            <a:xfrm>
              <a:off x="-441772" y="645000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أنواع التأمين في مملكة البحرين.        المقرر: التأمين      تام  211/ 802</a:t>
              </a:r>
              <a:r>
                <a:rPr lang="ar-BH" sz="1400" b="1" dirty="0" smtClean="0"/>
                <a:t> </a:t>
              </a:r>
              <a:endParaRPr lang="en-US" sz="1400" b="1" dirty="0"/>
            </a:p>
          </p:txBody>
        </p:sp>
        <p:grpSp>
          <p:nvGrpSpPr>
            <p:cNvPr id="46" name="Group 45"/>
            <p:cNvGrpSpPr/>
            <p:nvPr/>
          </p:nvGrpSpPr>
          <p:grpSpPr>
            <a:xfrm>
              <a:off x="91412" y="6386607"/>
              <a:ext cx="9144000" cy="404116"/>
              <a:chOff x="94376" y="6345925"/>
              <a:chExt cx="9144000" cy="404116"/>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306350" y="6369041"/>
                <a:ext cx="37617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sp>
        <p:nvSpPr>
          <p:cNvPr id="28" name="Rectangle 27"/>
          <p:cNvSpPr/>
          <p:nvPr/>
        </p:nvSpPr>
        <p:spPr>
          <a:xfrm>
            <a:off x="455042" y="3339077"/>
            <a:ext cx="8468756" cy="646331"/>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b="1" dirty="0" smtClean="0">
                <a:latin typeface="Sakkal Majalla" panose="02000000000000000000" pitchFamily="2" charset="-78"/>
                <a:cs typeface="Sakkal Majalla" panose="02000000000000000000" pitchFamily="2" charset="-78"/>
              </a:rPr>
              <a:t>يحسب قسط تأمين التعطل بنسبة 1% ممن الراتب الأساسي لموظفي القطاع الحكومي والخاص من المواطنين، إضافة إلى مساهمة صاحب العمل أو الحكومة بنسبة مماثلة كدعم لمشروع التأمين ضد التعطل .</a:t>
            </a:r>
            <a:endParaRPr lang="ar-BH" b="1" dirty="0">
              <a:latin typeface="Sakkal Majalla" panose="02000000000000000000" pitchFamily="2" charset="-78"/>
              <a:cs typeface="Sakkal Majalla" panose="02000000000000000000" pitchFamily="2" charset="-78"/>
            </a:endParaRPr>
          </a:p>
        </p:txBody>
      </p:sp>
      <p:sp>
        <p:nvSpPr>
          <p:cNvPr id="27" name="Rectangle 26"/>
          <p:cNvSpPr/>
          <p:nvPr/>
        </p:nvSpPr>
        <p:spPr>
          <a:xfrm>
            <a:off x="1132158" y="4223607"/>
            <a:ext cx="7791640" cy="646331"/>
          </a:xfrm>
          <a:prstGeom prst="rect">
            <a:avLst/>
          </a:prstGeom>
        </p:spPr>
        <p:txBody>
          <a:bodyPr wrap="square">
            <a:spAutoFit/>
          </a:bodyPr>
          <a:lstStyle/>
          <a:p>
            <a:pPr marL="342900" indent="-342900" algn="justLow" rtl="1">
              <a:buClr>
                <a:srgbClr val="FF0000"/>
              </a:buClr>
              <a:buFont typeface="Wingdings" panose="05000000000000000000" pitchFamily="2" charset="2"/>
              <a:buChar char="ü"/>
            </a:pPr>
            <a:r>
              <a:rPr lang="ar-BH" b="1" dirty="0" smtClean="0">
                <a:latin typeface="Sakkal Majalla" panose="02000000000000000000" pitchFamily="2" charset="-78"/>
                <a:cs typeface="Sakkal Majalla" panose="02000000000000000000" pitchFamily="2" charset="-78"/>
              </a:rPr>
              <a:t>ظهرت ثمرة مشروع التأمين ضد التعطل في مملكة البحرين خلال أزمة كورنا-19، الذي عزز الاستقرار الاقتصادي والاجتماعي، حيث تكفلت الحكومة من خلال صندوق التأمين ضد التعطل بدفع: </a:t>
            </a:r>
            <a:endParaRPr lang="ar-BH" b="1" dirty="0">
              <a:latin typeface="Sakkal Majalla" panose="02000000000000000000" pitchFamily="2" charset="-78"/>
              <a:cs typeface="Sakkal Majalla" panose="02000000000000000000" pitchFamily="2" charset="-78"/>
            </a:endParaRPr>
          </a:p>
        </p:txBody>
      </p:sp>
      <p:sp>
        <p:nvSpPr>
          <p:cNvPr id="26" name="Rectangle 25"/>
          <p:cNvSpPr/>
          <p:nvPr/>
        </p:nvSpPr>
        <p:spPr>
          <a:xfrm>
            <a:off x="455042" y="1929382"/>
            <a:ext cx="8233913" cy="1323439"/>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أكد دستور مملكة البحرين على أن تكفل الدولة تحقيق الضمان الاجتماعي للمواطنين في حالة الشيخوخة أو المرض أو العجز أو البطالة، وبناء على ذلك </a:t>
            </a:r>
            <a:r>
              <a:rPr lang="ar-BH" sz="2000" b="1" dirty="0" smtClean="0">
                <a:latin typeface="Sakkal Majalla" panose="02000000000000000000" pitchFamily="2" charset="-78"/>
                <a:cs typeface="Sakkal Majalla" panose="02000000000000000000" pitchFamily="2" charset="-78"/>
              </a:rPr>
              <a:t>اصدر </a:t>
            </a:r>
            <a:r>
              <a:rPr lang="ar-BH" sz="2000" b="1" dirty="0">
                <a:latin typeface="Sakkal Majalla" panose="02000000000000000000" pitchFamily="2" charset="-78"/>
                <a:cs typeface="Sakkal Majalla" panose="02000000000000000000" pitchFamily="2" charset="-78"/>
              </a:rPr>
              <a:t>حضرة صاحب الجلالة الملك حمد بن عيسى آل خليفة عاهل البلاد المفدى حفظه </a:t>
            </a:r>
            <a:r>
              <a:rPr lang="ar-BH" sz="2000" b="1" dirty="0" smtClean="0">
                <a:latin typeface="Sakkal Majalla" panose="02000000000000000000" pitchFamily="2" charset="-78"/>
                <a:cs typeface="Sakkal Majalla" panose="02000000000000000000" pitchFamily="2" charset="-78"/>
              </a:rPr>
              <a:t>الله </a:t>
            </a:r>
            <a:r>
              <a:rPr lang="ar-BH" sz="2000" b="1" dirty="0">
                <a:latin typeface="Sakkal Majalla" panose="02000000000000000000" pitchFamily="2" charset="-78"/>
                <a:cs typeface="Sakkal Majalla" panose="02000000000000000000" pitchFamily="2" charset="-78"/>
              </a:rPr>
              <a:t>ورعاه </a:t>
            </a:r>
            <a:r>
              <a:rPr lang="ar-BH" sz="2000" b="1" dirty="0" smtClean="0">
                <a:latin typeface="Sakkal Majalla" panose="02000000000000000000" pitchFamily="2" charset="-78"/>
                <a:cs typeface="Sakkal Majalla" panose="02000000000000000000" pitchFamily="2" charset="-78"/>
              </a:rPr>
              <a:t> قانون رقم 78 لسنة 2006م بشأن التأمين ضد التعطل لتنتقل مملكة البحرين إلى مصاف الدولة المتقدمة على صعيد التأمين الاجتماعي.</a:t>
            </a:r>
            <a:endParaRPr lang="ar-BH" sz="2000" b="1" dirty="0">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7"/>
          <a:stretch>
            <a:fillRect/>
          </a:stretch>
        </p:blipFill>
        <p:spPr>
          <a:xfrm>
            <a:off x="2442376" y="1342304"/>
            <a:ext cx="6048375" cy="5238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Rectangle 18"/>
          <p:cNvSpPr/>
          <p:nvPr/>
        </p:nvSpPr>
        <p:spPr>
          <a:xfrm>
            <a:off x="2247753" y="4872836"/>
            <a:ext cx="6590501" cy="369332"/>
          </a:xfrm>
          <a:prstGeom prst="rect">
            <a:avLst/>
          </a:prstGeom>
        </p:spPr>
        <p:txBody>
          <a:bodyPr wrap="square">
            <a:spAutoFit/>
          </a:bodyPr>
          <a:lstStyle/>
          <a:p>
            <a:pPr marL="342900" indent="-342900" algn="justLow" rtl="1">
              <a:buClr>
                <a:srgbClr val="FF0000"/>
              </a:buClr>
              <a:buFont typeface="Courier New" panose="02070309020205020404" pitchFamily="49" charset="0"/>
              <a:buChar char="o"/>
            </a:pPr>
            <a:r>
              <a:rPr lang="ar-BH" b="1" dirty="0">
                <a:latin typeface="Sakkal Majalla" panose="02000000000000000000" pitchFamily="2" charset="-78"/>
                <a:cs typeface="Sakkal Majalla" panose="02000000000000000000" pitchFamily="2" charset="-78"/>
              </a:rPr>
              <a:t>رواتب المواطنين المؤمن عليهم في القطاع الخاص لمدة ثلاثة </a:t>
            </a:r>
            <a:r>
              <a:rPr lang="ar-BH" b="1" dirty="0" smtClean="0">
                <a:latin typeface="Sakkal Majalla" panose="02000000000000000000" pitchFamily="2" charset="-78"/>
                <a:cs typeface="Sakkal Majalla" panose="02000000000000000000" pitchFamily="2" charset="-78"/>
              </a:rPr>
              <a:t>أشهر.</a:t>
            </a:r>
            <a:endParaRPr lang="ar-BH" b="1" dirty="0">
              <a:latin typeface="Sakkal Majalla" panose="02000000000000000000" pitchFamily="2" charset="-78"/>
              <a:cs typeface="Sakkal Majalla" panose="02000000000000000000" pitchFamily="2" charset="-78"/>
            </a:endParaRPr>
          </a:p>
        </p:txBody>
      </p:sp>
      <p:sp>
        <p:nvSpPr>
          <p:cNvPr id="20" name="Rectangle 19"/>
          <p:cNvSpPr/>
          <p:nvPr/>
        </p:nvSpPr>
        <p:spPr>
          <a:xfrm>
            <a:off x="0" y="5179808"/>
            <a:ext cx="8821284" cy="369332"/>
          </a:xfrm>
          <a:prstGeom prst="rect">
            <a:avLst/>
          </a:prstGeom>
        </p:spPr>
        <p:txBody>
          <a:bodyPr wrap="square">
            <a:spAutoFit/>
          </a:bodyPr>
          <a:lstStyle/>
          <a:p>
            <a:pPr marL="342900" indent="-342900" algn="justLow" rtl="1">
              <a:buClr>
                <a:srgbClr val="FF0000"/>
              </a:buClr>
              <a:buFont typeface="Courier New" panose="02070309020205020404" pitchFamily="49" charset="0"/>
              <a:buChar char="o"/>
            </a:pPr>
            <a:r>
              <a:rPr lang="ar-BH" b="1" dirty="0">
                <a:latin typeface="Sakkal Majalla" panose="02000000000000000000" pitchFamily="2" charset="-78"/>
                <a:cs typeface="Sakkal Majalla" panose="02000000000000000000" pitchFamily="2" charset="-78"/>
              </a:rPr>
              <a:t>50% من رواتب المواطنين المؤمن عليهم في القطاع الخاص لمدة ثلاثة الأشهر التالية </a:t>
            </a:r>
            <a:r>
              <a:rPr lang="ar-BH" b="1" dirty="0" smtClean="0">
                <a:latin typeface="Sakkal Majalla" panose="02000000000000000000" pitchFamily="2" charset="-78"/>
                <a:cs typeface="Sakkal Majalla" panose="02000000000000000000" pitchFamily="2" charset="-78"/>
              </a:rPr>
              <a:t>للمنشآت </a:t>
            </a:r>
            <a:r>
              <a:rPr lang="ar-BH" b="1" dirty="0">
                <a:latin typeface="Sakkal Majalla" panose="02000000000000000000" pitchFamily="2" charset="-78"/>
                <a:cs typeface="Sakkal Majalla" panose="02000000000000000000" pitchFamily="2" charset="-78"/>
              </a:rPr>
              <a:t>الأكثر تضررا.</a:t>
            </a:r>
          </a:p>
        </p:txBody>
      </p:sp>
      <p:sp>
        <p:nvSpPr>
          <p:cNvPr id="29" name="Rectangle 28"/>
          <p:cNvSpPr/>
          <p:nvPr/>
        </p:nvSpPr>
        <p:spPr>
          <a:xfrm>
            <a:off x="169370" y="5520021"/>
            <a:ext cx="8668884" cy="369332"/>
          </a:xfrm>
          <a:prstGeom prst="rect">
            <a:avLst/>
          </a:prstGeom>
        </p:spPr>
        <p:txBody>
          <a:bodyPr wrap="square">
            <a:spAutoFit/>
          </a:bodyPr>
          <a:lstStyle/>
          <a:p>
            <a:pPr marL="342900" indent="-342900" algn="justLow" rtl="1">
              <a:buClr>
                <a:srgbClr val="FF0000"/>
              </a:buClr>
              <a:buFont typeface="Courier New" panose="02070309020205020404" pitchFamily="49" charset="0"/>
              <a:buChar char="o"/>
            </a:pPr>
            <a:r>
              <a:rPr lang="ar-BH" b="1" dirty="0" smtClean="0">
                <a:latin typeface="Sakkal Majalla" panose="02000000000000000000" pitchFamily="2" charset="-78"/>
                <a:cs typeface="Sakkal Majalla" panose="02000000000000000000" pitchFamily="2" charset="-78"/>
              </a:rPr>
              <a:t>دعم الدولة </a:t>
            </a:r>
            <a:r>
              <a:rPr lang="ar-BH" b="1" dirty="0" smtClean="0">
                <a:latin typeface="Sakkal Majalla" panose="02000000000000000000" pitchFamily="2" charset="-78"/>
                <a:cs typeface="Sakkal Majalla" panose="02000000000000000000" pitchFamily="2" charset="-78"/>
              </a:rPr>
              <a:t>المواطنين </a:t>
            </a:r>
            <a:r>
              <a:rPr lang="ar-BH" b="1" dirty="0" smtClean="0">
                <a:latin typeface="Sakkal Majalla" panose="02000000000000000000" pitchFamily="2" charset="-78"/>
                <a:cs typeface="Sakkal Majalla" panose="02000000000000000000" pitchFamily="2" charset="-78"/>
              </a:rPr>
              <a:t>ماديا بشكل </a:t>
            </a:r>
            <a:r>
              <a:rPr lang="ar-BH" b="1" dirty="0">
                <a:latin typeface="Sakkal Majalla" panose="02000000000000000000" pitchFamily="2" charset="-78"/>
                <a:cs typeface="Sakkal Majalla" panose="02000000000000000000" pitchFamily="2" charset="-78"/>
              </a:rPr>
              <a:t>شهري خلال فترة التعطل عند تسجيلهم في البرنامج الوطني للتوظيف</a:t>
            </a:r>
            <a:r>
              <a:rPr lang="ar-BH" b="1" dirty="0" smtClean="0">
                <a:latin typeface="Sakkal Majalla" panose="02000000000000000000" pitchFamily="2" charset="-78"/>
                <a:cs typeface="Sakkal Majalla" panose="02000000000000000000" pitchFamily="2" charset="-78"/>
              </a:rPr>
              <a:t>.</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1123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ind.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ind.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subTnLst>
                                    <p:audio>
                                      <p:cMediaNode>
                                        <p:cTn display="0" masterRel="sameClick">
                                          <p:stCondLst>
                                            <p:cond evt="begin" delay="0">
                                              <p:tn val="38"/>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26" grpId="0"/>
      <p:bldP spid="19" grpId="0"/>
      <p:bldP spid="20" grpId="0"/>
      <p:bldP spid="29"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19921</TotalTime>
  <Words>2155</Words>
  <Application>Microsoft Office PowerPoint</Application>
  <PresentationFormat>On-screen Show (4:3)</PresentationFormat>
  <Paragraphs>213</Paragraphs>
  <Slides>41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Century Gothic</vt:lpstr>
      <vt:lpstr>Courier New</vt:lpstr>
      <vt:lpstr>Sakkal Majalla</vt:lpstr>
      <vt:lpstr>Wingdings</vt:lpstr>
      <vt:lpstr>قالب الدرس الإلكتروني - الفصل الدراسي الثاني 2020-2021م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1267</cp:revision>
  <dcterms:created xsi:type="dcterms:W3CDTF">2020-03-03T05:49:03Z</dcterms:created>
  <dcterms:modified xsi:type="dcterms:W3CDTF">2021-02-14T06:51:14Z</dcterms:modified>
</cp:coreProperties>
</file>