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  <p:sldMasterId id="2147483844" r:id="rId2"/>
  </p:sldMasterIdLst>
  <p:notesMasterIdLst>
    <p:notesMasterId r:id="rId14"/>
  </p:notesMasterIdLst>
  <p:sldIdLst>
    <p:sldId id="279" r:id="rId3"/>
    <p:sldId id="280" r:id="rId4"/>
    <p:sldId id="267" r:id="rId5"/>
    <p:sldId id="268" r:id="rId6"/>
    <p:sldId id="269" r:id="rId7"/>
    <p:sldId id="270" r:id="rId8"/>
    <p:sldId id="275" r:id="rId9"/>
    <p:sldId id="283" r:id="rId10"/>
    <p:sldId id="284" r:id="rId11"/>
    <p:sldId id="285" r:id="rId12"/>
    <p:sldId id="28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5757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66" autoAdjust="0"/>
    <p:restoredTop sz="94660"/>
  </p:normalViewPr>
  <p:slideViewPr>
    <p:cSldViewPr snapToGrid="0">
      <p:cViewPr varScale="1">
        <p:scale>
          <a:sx n="74" d="100"/>
          <a:sy n="74" d="100"/>
        </p:scale>
        <p:origin x="47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DAD5B-1146-424C-86FD-D33887828FB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C44B0-343C-411E-AF00-4BC0840AB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393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480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04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034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014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606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44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91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027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58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1700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955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733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953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9015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876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4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9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94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82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90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238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466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54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32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254" y="1081823"/>
            <a:ext cx="5488746" cy="60981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25456" y="2525560"/>
            <a:ext cx="5261887" cy="32701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قانون العمل – قان322 – 806</a:t>
            </a:r>
          </a:p>
          <a:p>
            <a:pPr algn="ctr">
              <a:lnSpc>
                <a:spcPct val="150000"/>
              </a:lnSpc>
            </a:pPr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السادسة</a:t>
            </a:r>
          </a:p>
          <a:p>
            <a:pPr algn="ctr">
              <a:lnSpc>
                <a:spcPct val="150000"/>
              </a:lnSpc>
            </a:pPr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 </a:t>
            </a:r>
            <a:r>
              <a:rPr lang="ar-BH" sz="28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الخامس </a:t>
            </a:r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عشر</a:t>
            </a:r>
            <a:endParaRPr lang="ar-BH" sz="28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>
              <a:lnSpc>
                <a:spcPct val="150000"/>
              </a:lnSpc>
            </a:pP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أنواع التأمينات الاجتماعية والمستفيدون منها</a:t>
            </a:r>
          </a:p>
          <a:p>
            <a:pPr algn="ctr">
              <a:lnSpc>
                <a:spcPct val="150000"/>
              </a:lnSpc>
            </a:pP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(تأمين إصابات العمل والتعطل)</a:t>
            </a:r>
            <a:endParaRPr lang="ar-BH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15736" y="6509697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 الثاني -2020 /2021م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26990" y="6509696"/>
            <a:ext cx="2376264" cy="34830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المرحلة الثانوية – المستوى الثاني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20594"/>
            <a:ext cx="165618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الصفحات 139 - 144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0940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F0822E-7878-4EAC-9643-ED23F05CC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BH" b="1" i="1" u="sng" dirty="0" smtClean="0">
                <a:solidFill>
                  <a:schemeClr val="accent2">
                    <a:lumMod val="75000"/>
                  </a:schemeClr>
                </a:solidFill>
              </a:rPr>
              <a:t>الإجابة</a:t>
            </a:r>
            <a:endParaRPr lang="en-US" b="1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AA6DC4-A0E6-418E-B2C5-C4C63209D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60575" cy="44862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algn="r" rtl="1"/>
            <a:r>
              <a:rPr lang="ar-BH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السؤال الثاني: </a:t>
            </a:r>
          </a:p>
          <a:p>
            <a:pPr marL="0" indent="0" algn="r" rtl="1">
              <a:buNone/>
            </a:pPr>
            <a:r>
              <a:rPr lang="ar-BH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ماهي شروط صرف إعانة التعطل؟</a:t>
            </a:r>
          </a:p>
          <a:p>
            <a:pPr marL="0" indent="0" algn="r" rtl="1">
              <a:buNone/>
            </a:pPr>
            <a:r>
              <a:rPr lang="ar-BH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أن يكون بحريني الجنسية.</a:t>
            </a:r>
          </a:p>
          <a:p>
            <a:pPr marL="0" indent="0" algn="r" rtl="1">
              <a:buNone/>
            </a:pPr>
            <a:r>
              <a:rPr lang="ar-BH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أن لا يقل عمره عن ثماني عشرة سنة ميلادية.</a:t>
            </a:r>
          </a:p>
          <a:p>
            <a:pPr marL="0" indent="0" algn="r" rtl="1">
              <a:buNone/>
            </a:pPr>
            <a:r>
              <a:rPr lang="ar-BH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 أن لا يزاول عملاً تجاريًا أو مهنيًا لحسابه الخاص.</a:t>
            </a:r>
          </a:p>
          <a:p>
            <a:pPr marL="0" indent="0" algn="r" rtl="1">
              <a:buNone/>
            </a:pPr>
            <a:r>
              <a:rPr lang="ar-BH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4- أن يكون راغبًا في العمل وقادرًا عليه.</a:t>
            </a:r>
          </a:p>
          <a:p>
            <a:pPr marL="0" indent="0" algn="r" rtl="1">
              <a:buNone/>
            </a:pPr>
            <a:r>
              <a:rPr lang="ar-BH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5- أن يبحث بجدية عن العمل.</a:t>
            </a:r>
          </a:p>
          <a:p>
            <a:pPr marL="0" indent="0" algn="r" rtl="1">
              <a:buNone/>
            </a:pPr>
            <a:r>
              <a:rPr lang="ar-BH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6- أن لا يكون قد بلغ سن التقاعد القانوني.</a:t>
            </a:r>
          </a:p>
          <a:p>
            <a:pPr marL="0" indent="0" algn="r" rtl="1">
              <a:buNone/>
            </a:pPr>
            <a:r>
              <a:rPr lang="ar-BH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7- أن يكون قد استكمل التدريب المقرر بنجاح.</a:t>
            </a:r>
            <a:endParaRPr lang="en-US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26733" y="37351"/>
            <a:ext cx="4142076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أنواع التأمينات الاجتماعية والمستفيدون منها (تأمين إصابات العمل والتعطل)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4521"/>
            <a:ext cx="1460310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قان322 - 806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42468"/>
            <a:ext cx="12192000" cy="3155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7937359" y="6509734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12879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05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9071395" y="1296550"/>
            <a:ext cx="2057401" cy="815934"/>
          </a:xfrm>
          <a:prstGeom prst="horizontalScroll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انتهاء الدرس</a:t>
            </a:r>
            <a:endParaRPr lang="en-GB" sz="3600" b="1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234311" y="2192931"/>
            <a:ext cx="7894485" cy="1448694"/>
          </a:xfrm>
          <a:solidFill>
            <a:schemeClr val="bg2">
              <a:lumMod val="9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ar-BH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يفسر مفهوم تأمين إصابات العمل وكيفية حسابه.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ar-BH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يفسر مفهوم التأمين ضد التعطل وشروط استحقاق التعويض.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6335568" y="3759955"/>
            <a:ext cx="4883380" cy="1516742"/>
          </a:xfrm>
          <a:prstGeom prst="wedgeRectCallout">
            <a:avLst>
              <a:gd name="adj1" fmla="val -90011"/>
              <a:gd name="adj2" fmla="val 9546"/>
            </a:avLst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BH" sz="32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لمزيد من المعلومات</a:t>
            </a:r>
            <a:r>
              <a:rPr lang="ar-BH" sz="3200" b="1" u="sng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www.Edunet.com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زيارة البوابة التعليمية 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حل أسئلة وأنشطة الكتاب المدرسي.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en-GB" sz="15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D41B4E8-A5E3-4108-8CE7-CD9102958A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78" t="8769" r="3248" b="83713"/>
          <a:stretch/>
        </p:blipFill>
        <p:spPr>
          <a:xfrm>
            <a:off x="2061386" y="4302223"/>
            <a:ext cx="1965347" cy="58057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26733" y="37351"/>
            <a:ext cx="4142076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أنواع التأمينات الاجتماعية والمستفيدون منها (تأمين إصابات العمل والتعطل)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542468"/>
            <a:ext cx="12192000" cy="3155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>
            <a:spLocks/>
          </p:cNvSpPr>
          <p:nvPr/>
        </p:nvSpPr>
        <p:spPr>
          <a:xfrm>
            <a:off x="7937359" y="6509734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12879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21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9514409-9B25-43BE-AFB2-778A3153609B}"/>
              </a:ext>
            </a:extLst>
          </p:cNvPr>
          <p:cNvSpPr txBox="1">
            <a:spLocks/>
          </p:cNvSpPr>
          <p:nvPr/>
        </p:nvSpPr>
        <p:spPr>
          <a:xfrm>
            <a:off x="2181700" y="2064925"/>
            <a:ext cx="9144000" cy="21207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1">
              <a:buNone/>
            </a:pPr>
            <a:r>
              <a:rPr lang="ar-BH" sz="3600" b="1" u="sng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 </a:t>
            </a:r>
            <a:r>
              <a:rPr lang="ar-BH" sz="3600" u="sng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BH" sz="3600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just" rtl="1">
              <a:buNone/>
            </a:pPr>
            <a:r>
              <a:rPr lang="ar-BH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1- يفسر مفهوم تأمين إصابات العمل وكيفية حسابه.</a:t>
            </a:r>
          </a:p>
          <a:p>
            <a:pPr marL="0" indent="0" algn="just" rtl="1">
              <a:buNone/>
            </a:pPr>
            <a:r>
              <a:rPr lang="ar-BH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2- يفسر مفهوم التأمين ضد التعطل وشروط استحقاق التعويض.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2333" y="587703"/>
            <a:ext cx="5431295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أنواع التأمينات الاجتماعية والمستفيدون </a:t>
            </a:r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منها</a:t>
            </a:r>
          </a:p>
          <a:p>
            <a:pPr algn="ctr"/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(تأمين إصابات العمل والتعطل)</a:t>
            </a:r>
            <a:endParaRPr lang="ar-BH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40367" y="39398"/>
            <a:ext cx="4142076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أنواع التأمينات الاجتماعية والمستفيدون منها (تأمين إصابات العمل والتعطل)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4521"/>
            <a:ext cx="1460310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قان322 - 806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7937359" y="6509734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31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F16D1F88-F3AA-4D5F-B664-C45C81E8D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011" y="853519"/>
            <a:ext cx="4267085" cy="70696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ar-BH" sz="2800" b="1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النوع الثاني: تأمين إصابات العمل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D141B2D3-3536-47DB-9AD4-CD59AA2F9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976" y="1697783"/>
            <a:ext cx="11076039" cy="4707385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ar-BH" sz="9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(أ) ما هو المقصود بإصابات </a:t>
            </a:r>
            <a:r>
              <a:rPr lang="ar-BH" sz="9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العمل؟</a:t>
            </a:r>
            <a:endParaRPr lang="ar-BH" sz="9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ar-BH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8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هو </a:t>
            </a:r>
            <a:r>
              <a:rPr lang="ar-BH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الإصابة بأحد الأمراض المهنية، أو الإصابة نتيجة حادث وقع على العامل أثناء تأدية </a:t>
            </a:r>
            <a:r>
              <a:rPr lang="ar-BH" sz="8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العمل أو بسببه.</a:t>
            </a:r>
          </a:p>
          <a:p>
            <a:pPr algn="just" rtl="1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ar-BH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8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كما يعتبر في حكم ذلك كل حادث وقع للعامل أثناء تأدية العمل أو بسببه.</a:t>
            </a:r>
            <a:endParaRPr lang="ar-BH" sz="8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ar-BH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8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مفهوم </a:t>
            </a:r>
            <a:r>
              <a:rPr lang="ar-BH" sz="8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إصابة </a:t>
            </a:r>
            <a:r>
              <a:rPr lang="ar-BH" sz="8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العمل </a:t>
            </a:r>
            <a:r>
              <a:rPr lang="ar-BH" sz="8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يشمل </a:t>
            </a:r>
            <a:r>
              <a:rPr lang="ar-BH" sz="8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الآتي:</a:t>
            </a:r>
          </a:p>
          <a:p>
            <a:pPr algn="just" rtl="1">
              <a:lnSpc>
                <a:spcPct val="120000"/>
              </a:lnSpc>
            </a:pPr>
            <a:r>
              <a:rPr lang="ar-BH" sz="8000" u="sng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أولا:</a:t>
            </a:r>
            <a:r>
              <a:rPr lang="ar-BH" sz="8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حادث العمل الي يقع في مكان </a:t>
            </a:r>
            <a:r>
              <a:rPr lang="ar-BH" sz="8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العمل، </a:t>
            </a:r>
            <a:r>
              <a:rPr lang="ar-BH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وأثناء العمل، </a:t>
            </a:r>
            <a:r>
              <a:rPr lang="ar-BH" sz="8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أو بسبب العمل ويسبب للعامل </a:t>
            </a:r>
            <a:r>
              <a:rPr lang="ar-BH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ضررًا في جسمه يعجزه كليًا أو </a:t>
            </a:r>
            <a:r>
              <a:rPr lang="ar-BH" sz="8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جزئيًا عن العمل سواء بصورة مؤقتة أم دائمة.</a:t>
            </a:r>
            <a:endParaRPr lang="ar-BH" sz="8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>
              <a:lnSpc>
                <a:spcPct val="120000"/>
              </a:lnSpc>
            </a:pPr>
            <a:r>
              <a:rPr lang="ar-BH" sz="8000" u="sng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ثانيًا:</a:t>
            </a:r>
            <a:r>
              <a:rPr lang="ar-BH" sz="8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الحادث </a:t>
            </a:r>
            <a:r>
              <a:rPr lang="ar-BH" sz="8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الذي </a:t>
            </a:r>
            <a:r>
              <a:rPr lang="ar-BH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يقع للعامل وهو في الطريق من وإلى العمل.</a:t>
            </a:r>
          </a:p>
          <a:p>
            <a:pPr algn="just" rtl="1">
              <a:lnSpc>
                <a:spcPct val="120000"/>
              </a:lnSpc>
            </a:pPr>
            <a:r>
              <a:rPr lang="ar-BH" sz="8000" u="sng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ثالثًا:</a:t>
            </a:r>
            <a:r>
              <a:rPr lang="ar-BH" sz="80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أمراض المهنة التي تصيب العامل.</a:t>
            </a:r>
          </a:p>
          <a:p>
            <a:pPr marL="0" indent="0" algn="just" rtl="1">
              <a:buNone/>
            </a:pPr>
            <a:endParaRPr lang="ar-BH" sz="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ar-BH" sz="9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(ب) الحقوق التأمينية الناتجة عن مخاطر إصابات </a:t>
            </a:r>
            <a:r>
              <a:rPr lang="ar-BH" sz="9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العمل</a:t>
            </a:r>
            <a:endParaRPr lang="ar-BH" sz="9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just" rtl="1">
              <a:lnSpc>
                <a:spcPct val="120000"/>
              </a:lnSpc>
              <a:buNone/>
            </a:pPr>
            <a:r>
              <a:rPr lang="ar-BH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للعامل المصاب الحق في </a:t>
            </a:r>
            <a:r>
              <a:rPr lang="ar-BH" sz="8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العلاج والرعاية الطبية الكاملة على نفقة </a:t>
            </a:r>
            <a:r>
              <a:rPr lang="ar-BH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الهيئة العامة للتأمينات الاجتماعية، وله الحق في التعويض </a:t>
            </a:r>
            <a:r>
              <a:rPr lang="ar-BH" sz="8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النقدي عن أجره خلال مدة الإصابة </a:t>
            </a:r>
            <a:r>
              <a:rPr lang="ar-BH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وحقوق مالية أخرى ترتبط بإصابته.</a:t>
            </a:r>
          </a:p>
          <a:p>
            <a:pPr marL="0" indent="0" algn="just" rtl="1">
              <a:buNone/>
            </a:pPr>
            <a:endParaRPr lang="ar-BH" dirty="0"/>
          </a:p>
          <a:p>
            <a:pPr marL="0" indent="0" algn="just" rtl="1">
              <a:buNone/>
            </a:pPr>
            <a:endParaRPr lang="ar-BH" dirty="0"/>
          </a:p>
          <a:p>
            <a:pPr marL="0" indent="0" algn="just" rtl="1">
              <a:buNone/>
            </a:pPr>
            <a:r>
              <a:rPr lang="ar-BH" dirty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026733" y="37351"/>
            <a:ext cx="4142076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أنواع التأمينات الاجتماعية والمستفيدون منها (تأمين إصابات العمل والتعطل)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4521"/>
            <a:ext cx="1460310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قان322 - 806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42468"/>
            <a:ext cx="12192000" cy="3155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7937359" y="6509734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12879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59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6FFB3CD4-F508-4804-94FA-D36AC9BFE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7808" y="679609"/>
            <a:ext cx="3908322" cy="76691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ar-BH" sz="2800" b="1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النوع الثالث: التأمين ضد التعطل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A6DFAA88-2D48-452A-A6CA-C681BDF21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783" y="1515741"/>
            <a:ext cx="10958051" cy="3238760"/>
          </a:xfrm>
        </p:spPr>
        <p:txBody>
          <a:bodyPr>
            <a:normAutofit/>
          </a:bodyPr>
          <a:lstStyle/>
          <a:p>
            <a:pPr algn="just" rt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ما هو المقصود بالتعطل؟</a:t>
            </a:r>
          </a:p>
          <a:p>
            <a:pPr marL="0" indent="0" algn="just" rtl="1">
              <a:lnSpc>
                <a:spcPct val="100000"/>
              </a:lnSpc>
              <a:buNone/>
            </a:pPr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يقصد </a:t>
            </a:r>
            <a:r>
              <a:rPr lang="ar-BH" sz="2400" b="1" u="sng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بالتعطل</a:t>
            </a:r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تلك الحالة التي يكون فيها المستفيد غير قادر على الحصول على عمل مناسب رغم قدرته على العمل ورغبته فيه</a:t>
            </a:r>
            <a:r>
              <a:rPr lang="ar-BH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just" rtl="1">
              <a:lnSpc>
                <a:spcPct val="100000"/>
              </a:lnSpc>
              <a:buNone/>
            </a:pPr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(أ) المستفيدون من تأمين التعطل: </a:t>
            </a:r>
          </a:p>
          <a:p>
            <a:pPr marL="0" indent="0" algn="just" rtl="1">
              <a:lnSpc>
                <a:spcPct val="100000"/>
              </a:lnSpc>
              <a:buNone/>
            </a:pPr>
            <a:r>
              <a:rPr lang="ar-BH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1. الموظفون </a:t>
            </a:r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المدنيون العاملون لدى </a:t>
            </a:r>
            <a:r>
              <a:rPr lang="ar-BH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الحكومة والأشخاص الاعتبارية العامة.</a:t>
            </a:r>
            <a:endParaRPr lang="ar-BH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just" rtl="1">
              <a:lnSpc>
                <a:spcPct val="100000"/>
              </a:lnSpc>
              <a:buNone/>
            </a:pPr>
            <a:r>
              <a:rPr lang="ar-BH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2. العاملون </a:t>
            </a:r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 القطاع </a:t>
            </a:r>
            <a:r>
              <a:rPr lang="ar-BH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الأهلي الخاضعين لقانون العمل.</a:t>
            </a:r>
          </a:p>
          <a:p>
            <a:pPr marL="0" indent="0" algn="just" rtl="1">
              <a:lnSpc>
                <a:spcPct val="100000"/>
              </a:lnSpc>
              <a:buNone/>
            </a:pPr>
            <a:r>
              <a:rPr lang="ar-BH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3. </a:t>
            </a:r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الباحثون عن عمل لأول </a:t>
            </a:r>
            <a:r>
              <a:rPr lang="ar-BH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مرة ولم يسبق لهم الاشتراك في تأمين التعطل</a:t>
            </a:r>
            <a:r>
              <a:rPr lang="ar-BH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>
              <a:buFontTx/>
              <a:buChar char="-"/>
            </a:pPr>
            <a:endParaRPr lang="ar-BH" sz="2800" dirty="0"/>
          </a:p>
          <a:p>
            <a:pPr algn="just" rtl="1">
              <a:buFontTx/>
              <a:buChar char="-"/>
            </a:pPr>
            <a:endParaRPr lang="ar-BH" sz="2800" dirty="0"/>
          </a:p>
          <a:p>
            <a:pPr marL="0" indent="0" algn="just" rtl="1">
              <a:buNone/>
            </a:pPr>
            <a:endParaRPr lang="ar-BH" dirty="0"/>
          </a:p>
          <a:p>
            <a:pPr marL="0" indent="0" algn="r" rtl="1">
              <a:buNone/>
            </a:pP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651818" y="4881716"/>
            <a:ext cx="9026013" cy="148958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تبلغ الاشتراكات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التأمينية لهذا الفرع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3% من أجر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العامل، يساهم فيها كل من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صاحب العمل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والعامل والحكومة، فيتحمل كل طرف بنسبة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1% من أجر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العامل، ويخضع العامل البحريني وغير البحريني لهذا الفرع </a:t>
            </a:r>
            <a:r>
              <a:rPr lang="ar-BH" sz="28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التأميني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26733" y="37351"/>
            <a:ext cx="4142076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أنواع التأمينات الاجتماعية والمستفيدون منها (تأمين إصابات العمل والتعطل)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4521"/>
            <a:ext cx="1460310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قان322 - 806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42468"/>
            <a:ext cx="12192000" cy="3155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7937359" y="6509734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12879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14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1748185C-2781-4719-885D-57EC79269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2916" y="265746"/>
            <a:ext cx="5170109" cy="706964"/>
          </a:xfrm>
        </p:spPr>
        <p:txBody>
          <a:bodyPr>
            <a:normAutofit/>
          </a:bodyPr>
          <a:lstStyle/>
          <a:p>
            <a:pPr algn="justLow" rtl="1"/>
            <a:r>
              <a:rPr lang="ar-BH" sz="3200" b="1" u="sng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شروط استحقاق تعويض البطالة </a:t>
            </a:r>
            <a:endParaRPr lang="en-US" sz="3200" b="1" u="sng" dirty="0">
              <a:solidFill>
                <a:schemeClr val="accent6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F841DFD7-E560-4A47-8BAA-38ED87E63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123" y="1201105"/>
            <a:ext cx="10736825" cy="5324851"/>
          </a:xfrm>
        </p:spPr>
        <p:txBody>
          <a:bodyPr>
            <a:normAutofit fontScale="92500" lnSpcReduction="10000"/>
          </a:bodyPr>
          <a:lstStyle/>
          <a:p>
            <a:pPr algn="just" rt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إذا تعطل المؤمن عليه فإنه يستحق تعويضًا خلال فترة تعطله إذا توافرت الشروط التالية:</a:t>
            </a:r>
            <a:endParaRPr lang="ar-BH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 algn="just" rtl="1">
              <a:lnSpc>
                <a:spcPct val="120000"/>
              </a:lnSpc>
              <a:buFont typeface="+mj-lt"/>
              <a:buAutoNum type="arabicPeriod"/>
            </a:pPr>
            <a:r>
              <a:rPr lang="ar-BH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استكمال </a:t>
            </a:r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مدة ا</a:t>
            </a:r>
            <a:r>
              <a:rPr lang="ar-BH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شتراك في تأمين التعطل لا تقل عن 12 شهرًا </a:t>
            </a:r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متصلة.</a:t>
            </a:r>
          </a:p>
          <a:p>
            <a:pPr marL="457200" indent="-457200" algn="just" rtl="1">
              <a:lnSpc>
                <a:spcPct val="120000"/>
              </a:lnSpc>
              <a:buFont typeface="+mj-lt"/>
              <a:buAutoNum type="arabicPeriod"/>
            </a:pPr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أن يكون </a:t>
            </a:r>
            <a:r>
              <a:rPr lang="ar-BH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قادرًا </a:t>
            </a:r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على العمل.</a:t>
            </a:r>
          </a:p>
          <a:p>
            <a:pPr marL="457200" indent="-457200" algn="just" rtl="1">
              <a:lnSpc>
                <a:spcPct val="120000"/>
              </a:lnSpc>
              <a:buFont typeface="+mj-lt"/>
              <a:buAutoNum type="arabicPeriod"/>
            </a:pPr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أن يكون راغبًا في العمل.</a:t>
            </a:r>
          </a:p>
          <a:p>
            <a:pPr marL="457200" indent="-457200" algn="just" rtl="1">
              <a:lnSpc>
                <a:spcPct val="120000"/>
              </a:lnSpc>
              <a:buFont typeface="+mj-lt"/>
              <a:buAutoNum type="arabicPeriod"/>
            </a:pPr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أن يبحث بجدية عن العمل.</a:t>
            </a:r>
          </a:p>
          <a:p>
            <a:pPr marL="457200" indent="-457200" algn="just" rtl="1">
              <a:lnSpc>
                <a:spcPct val="120000"/>
              </a:lnSpc>
              <a:buFont typeface="+mj-lt"/>
              <a:buAutoNum type="arabicPeriod"/>
            </a:pPr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ألا يكون قد استقال إداريًا.</a:t>
            </a:r>
          </a:p>
          <a:p>
            <a:pPr marL="457200" indent="-457200" algn="just" rtl="1">
              <a:lnSpc>
                <a:spcPct val="120000"/>
              </a:lnSpc>
              <a:buFont typeface="+mj-lt"/>
              <a:buAutoNum type="arabicPeriod"/>
            </a:pPr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ألا يكون قد بلغ سن التقاعد القانوني.</a:t>
            </a:r>
          </a:p>
          <a:p>
            <a:pPr marL="457200" indent="-457200" algn="just" rtl="1">
              <a:lnSpc>
                <a:spcPct val="120000"/>
              </a:lnSpc>
              <a:buFont typeface="+mj-lt"/>
              <a:buAutoNum type="arabicPeriod"/>
            </a:pPr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ألا يكون قد فصل عن العمل لأسباب تأديبية.</a:t>
            </a:r>
          </a:p>
          <a:p>
            <a:pPr marL="457200" indent="-457200" algn="just" rtl="1">
              <a:lnSpc>
                <a:spcPct val="120000"/>
              </a:lnSpc>
              <a:buFont typeface="+mj-lt"/>
              <a:buAutoNum type="arabicPeriod"/>
            </a:pPr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أن يجتاز بنجاح التدريب الذي تقرره وزارة العمل.</a:t>
            </a:r>
          </a:p>
          <a:p>
            <a:pPr marL="0" indent="0" algn="just" rtl="1">
              <a:buNone/>
            </a:pPr>
            <a:endParaRPr lang="ar-BH" dirty="0"/>
          </a:p>
          <a:p>
            <a:pPr marL="0" indent="0" algn="just" rtl="1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026733" y="37351"/>
            <a:ext cx="4142076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أنواع التأمينات الاجتماعية والمستفيدون منها (تأمين إصابات العمل والتعطل)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4521"/>
            <a:ext cx="1460310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قان322 - 806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42468"/>
            <a:ext cx="12192000" cy="3155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7937359" y="6509734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12879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69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4F36D6FC-7DDF-47D1-B5B0-DF9632AC4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2877" y="865205"/>
            <a:ext cx="4347002" cy="547871"/>
          </a:xfrm>
        </p:spPr>
        <p:txBody>
          <a:bodyPr>
            <a:normAutofit fontScale="90000"/>
          </a:bodyPr>
          <a:lstStyle/>
          <a:p>
            <a:pPr algn="just">
              <a:lnSpc>
                <a:spcPct val="100000"/>
              </a:lnSpc>
            </a:pPr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(أ) المستفيدون من تأمين التعطل: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9F96AE17-D017-4E1D-8538-E2B0DE467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606" y="1542692"/>
            <a:ext cx="11276351" cy="4837426"/>
          </a:xfrm>
        </p:spPr>
        <p:txBody>
          <a:bodyPr>
            <a:normAutofit fontScale="85000" lnSpcReduction="20000"/>
          </a:bodyPr>
          <a:lstStyle/>
          <a:p>
            <a:pPr marL="0" indent="0" algn="just" rtl="1">
              <a:lnSpc>
                <a:spcPct val="120000"/>
              </a:lnSpc>
              <a:buNone/>
            </a:pPr>
            <a:r>
              <a:rPr lang="ar-BH" sz="2800" b="1" dirty="0" smtClean="0"/>
              <a:t>يص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رف تعويض التعطل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نسبة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60% من متوسط أجر</a:t>
            </a:r>
            <a:r>
              <a:rPr lang="ar-BH" sz="28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المؤمن عليه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خلال الاثني عشر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شهرًا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السابقة على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تعطله، ويستمر صرف هذا التعويض لمدة أقصاها ستة أشهر.</a:t>
            </a:r>
            <a:endParaRPr lang="ar-BH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just" rtl="1">
              <a:lnSpc>
                <a:spcPct val="120000"/>
              </a:lnSpc>
              <a:buNone/>
            </a:pPr>
            <a:r>
              <a:rPr lang="ar-BH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شروط استحقاق  التعطل للعامل الذي لم يسبق له العمل:</a:t>
            </a:r>
          </a:p>
          <a:p>
            <a:pPr marL="0" indent="0" algn="just" rtl="1">
              <a:lnSpc>
                <a:spcPct val="120000"/>
              </a:lnSpc>
              <a:buNone/>
            </a:pP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أن يكون بحريني الجنسية.</a:t>
            </a:r>
          </a:p>
          <a:p>
            <a:pPr algn="just" rtl="1">
              <a:lnSpc>
                <a:spcPct val="120000"/>
              </a:lnSpc>
              <a:buFont typeface="+mj-lt"/>
              <a:buAutoNum type="arabicPeriod"/>
            </a:pP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أن  لا يقل عمره عن ثماني عشرة سنة ميلادية.</a:t>
            </a:r>
          </a:p>
          <a:p>
            <a:pPr algn="just" rtl="1">
              <a:lnSpc>
                <a:spcPct val="120000"/>
              </a:lnSpc>
              <a:buFont typeface="+mj-lt"/>
              <a:buAutoNum type="arabicPeriod"/>
            </a:pP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أن لا يزاول عملًا تجاريًا أو مهنيًا لحسابه الخاص.</a:t>
            </a:r>
          </a:p>
          <a:p>
            <a:pPr algn="just" rtl="1">
              <a:lnSpc>
                <a:spcPct val="120000"/>
              </a:lnSpc>
              <a:buFont typeface="+mj-lt"/>
              <a:buAutoNum type="arabicPeriod"/>
            </a:pP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أن يكون راغبًا في العمل وقادر عليه.</a:t>
            </a:r>
          </a:p>
          <a:p>
            <a:pPr algn="just" rtl="1">
              <a:lnSpc>
                <a:spcPct val="120000"/>
              </a:lnSpc>
              <a:buFont typeface="+mj-lt"/>
              <a:buAutoNum type="arabicPeriod"/>
            </a:pP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أن يبحث بجدية عن العمل.</a:t>
            </a:r>
          </a:p>
          <a:p>
            <a:pPr algn="just" rtl="1">
              <a:lnSpc>
                <a:spcPct val="120000"/>
              </a:lnSpc>
              <a:buFont typeface="+mj-lt"/>
              <a:buAutoNum type="arabicPeriod"/>
            </a:pP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أن لا يكون قد بلغ سن التقاعد القانوني.</a:t>
            </a:r>
          </a:p>
          <a:p>
            <a:pPr algn="just" rtl="1">
              <a:lnSpc>
                <a:spcPct val="120000"/>
              </a:lnSpc>
              <a:buFont typeface="+mj-lt"/>
              <a:buAutoNum type="arabicPeriod"/>
            </a:pP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أن يكون قد استكمل التدريب المقرر بنجاح.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4D54D4C4-30CA-47E6-A37C-0C2156697B01}"/>
              </a:ext>
            </a:extLst>
          </p:cNvPr>
          <p:cNvSpPr/>
          <p:nvPr/>
        </p:nvSpPr>
        <p:spPr>
          <a:xfrm>
            <a:off x="221226" y="2614411"/>
            <a:ext cx="5471651" cy="34029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يستحق الباحث عن عمل إعانة </a:t>
            </a:r>
            <a:r>
              <a:rPr lang="ar-BH" sz="28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تعطل مقدارها </a:t>
            </a:r>
            <a:r>
              <a:rPr lang="ar-BH" sz="2800" b="1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BH" sz="2800" b="1" dirty="0" smtClean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150دينارًا شهريًا) </a:t>
            </a:r>
            <a:r>
              <a:rPr lang="ar-BH" sz="28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إذا كان من </a:t>
            </a:r>
            <a:r>
              <a:rPr lang="ar-BH" sz="28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BH" sz="28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لمؤهلات الجامعية العليا (بكالوريوس</a:t>
            </a:r>
            <a:r>
              <a:rPr lang="ar-BH" sz="28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)، و</a:t>
            </a:r>
            <a:r>
              <a:rPr lang="ar-BH" sz="28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BH" sz="2800" b="1" dirty="0" smtClean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120دينارًا) </a:t>
            </a:r>
            <a:r>
              <a:rPr lang="ar-BH" sz="28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لغيرهم </a:t>
            </a:r>
            <a:r>
              <a:rPr lang="ar-BH" sz="28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</a:t>
            </a:r>
            <a:r>
              <a:rPr lang="ar-BH" sz="28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المتعطلين، </a:t>
            </a:r>
            <a:r>
              <a:rPr lang="ar-BH" sz="28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ويستمر </a:t>
            </a:r>
            <a:r>
              <a:rPr lang="ar-BH" sz="28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صرف </a:t>
            </a:r>
            <a:r>
              <a:rPr lang="ar-BH" sz="28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الإعانة لمدة أقصاها 6 أشهر.</a:t>
            </a:r>
            <a:endParaRPr lang="en-US" sz="28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26733" y="37351"/>
            <a:ext cx="4142076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أنواع التأمينات الاجتماعية والمستفيدون منها (تأمين إصابات العمل والتعطل)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4521"/>
            <a:ext cx="1460310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قان322 - 806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42468"/>
            <a:ext cx="12192000" cy="3155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7937359" y="6509734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12879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1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F0822E-7878-4EAC-9643-ED23F05CC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BH" b="1" i="1" u="sng" dirty="0">
                <a:solidFill>
                  <a:schemeClr val="accent2">
                    <a:lumMod val="75000"/>
                  </a:schemeClr>
                </a:solidFill>
              </a:rPr>
              <a:t>التقويم</a:t>
            </a:r>
            <a:endParaRPr lang="en-US" b="1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AA6DC4-A0E6-418E-B2C5-C4C63209D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1060575" cy="448627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algn="r" rtl="1"/>
            <a:r>
              <a:rPr lang="ar-BH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السؤال الأول: </a:t>
            </a:r>
            <a:endParaRPr lang="ar-BH" b="1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BH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ماذا يشمل مفهوم إصابة العمل</a:t>
            </a:r>
            <a:r>
              <a:rPr lang="ar-BH" dirty="0" smtClean="0"/>
              <a:t>؟</a:t>
            </a:r>
          </a:p>
          <a:p>
            <a:pPr marL="0" indent="0" algn="r" rtl="1">
              <a:buNone/>
            </a:pPr>
            <a:r>
              <a:rPr lang="ar-BH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--------------------------------------------------------------------------------------------------------------------</a:t>
            </a:r>
          </a:p>
          <a:p>
            <a:pPr marL="0" indent="0" algn="r" rtl="1">
              <a:buNone/>
            </a:pPr>
            <a:r>
              <a:rPr lang="ar-BH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-------------------------------------------------------------------------------------------------------------------</a:t>
            </a:r>
          </a:p>
          <a:p>
            <a:pPr marL="0" indent="0" algn="r" rtl="1">
              <a:buNone/>
            </a:pPr>
            <a:r>
              <a:rPr lang="ar-BH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-------------------------------------------------------------------------------------------------------------------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26733" y="37351"/>
            <a:ext cx="4142076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أنواع التأمينات الاجتماعية والمستفيدون منها (تأمين إصابات العمل والتعطل)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4521"/>
            <a:ext cx="1460310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قان322 - 806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12879"/>
            <a:ext cx="1646183" cy="12680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542468"/>
            <a:ext cx="12192000" cy="3155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7937359" y="6509734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44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F0822E-7878-4EAC-9643-ED23F05CC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BH" b="1" i="1" u="sng" dirty="0" smtClean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الإجابة</a:t>
            </a:r>
            <a:endParaRPr lang="en-US" b="1" i="1" u="sng" dirty="0">
              <a:solidFill>
                <a:schemeClr val="accent2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AA6DC4-A0E6-418E-B2C5-C4C63209D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1060575" cy="448627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algn="r" rtl="1"/>
            <a:r>
              <a:rPr lang="ar-BH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السؤال الأول: </a:t>
            </a:r>
            <a:endParaRPr lang="ar-BH" b="1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BH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ماذا يشمل مفهوم إصابة العمل</a:t>
            </a:r>
            <a:r>
              <a:rPr lang="ar-BH" dirty="0" smtClean="0"/>
              <a:t>؟</a:t>
            </a:r>
          </a:p>
          <a:p>
            <a:pPr marL="0" indent="0" algn="r" rtl="1">
              <a:buNone/>
            </a:pPr>
            <a:r>
              <a:rPr lang="ar-BH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أولاً: حادث العمل الذي يقع في موقع العمل.</a:t>
            </a:r>
          </a:p>
          <a:p>
            <a:pPr marL="0" indent="0" algn="r" rtl="1">
              <a:buNone/>
            </a:pPr>
            <a:r>
              <a:rPr lang="ar-BH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ثانيًا: الحادث الذي يقع للعامل وهو في الطريق من وإلى العمل.</a:t>
            </a:r>
          </a:p>
          <a:p>
            <a:pPr marL="0" indent="0" algn="r" rtl="1">
              <a:buNone/>
            </a:pPr>
            <a:r>
              <a:rPr lang="ar-BH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ثالثًا: أمراض المهنة التي تصيب العامل، وترتبط بمسببات موجودة في المهنة التي يمارسها العامل</a:t>
            </a:r>
            <a:r>
              <a:rPr lang="ar-BH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26733" y="37351"/>
            <a:ext cx="4142076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أنواع التأمينات الاجتماعية والمستفيدون منها (تأمين إصابات العمل والتعطل)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4521"/>
            <a:ext cx="1460310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قان322 - 806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42468"/>
            <a:ext cx="12192000" cy="3155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7937359" y="6509734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12879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72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F0822E-7878-4EAC-9643-ED23F05CC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BH" b="1" i="1" u="sng" dirty="0">
                <a:solidFill>
                  <a:schemeClr val="accent2">
                    <a:lumMod val="75000"/>
                  </a:schemeClr>
                </a:solidFill>
              </a:rPr>
              <a:t>التقويم</a:t>
            </a:r>
            <a:endParaRPr lang="en-US" b="1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AA6DC4-A0E6-418E-B2C5-C4C63209D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1060575" cy="44862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algn="r" rtl="1"/>
            <a:r>
              <a:rPr lang="ar-BH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السؤال الثاني: </a:t>
            </a:r>
          </a:p>
          <a:p>
            <a:pPr marL="0" indent="0" algn="r" rtl="1">
              <a:buNone/>
            </a:pPr>
            <a:r>
              <a:rPr lang="ar-BH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ماهي شروط صرف إعانة التعطل؟</a:t>
            </a:r>
          </a:p>
          <a:p>
            <a:pPr marL="0" indent="0" algn="r" rtl="1">
              <a:buNone/>
            </a:pPr>
            <a:r>
              <a:rPr lang="ar-BH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-----------------------------------------------------------------------------------</a:t>
            </a:r>
          </a:p>
          <a:p>
            <a:pPr marL="0" indent="0" algn="r" rtl="1">
              <a:buNone/>
            </a:pPr>
            <a:r>
              <a:rPr lang="ar-BH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----------------------------------------------------------------------------------</a:t>
            </a:r>
          </a:p>
          <a:p>
            <a:pPr marL="0" indent="0" algn="r" rtl="1">
              <a:buNone/>
            </a:pPr>
            <a:r>
              <a:rPr lang="ar-BH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----------------------------------------------------------------------------------</a:t>
            </a:r>
          </a:p>
          <a:p>
            <a:pPr marL="0" indent="0" algn="r" rtl="1">
              <a:buNone/>
            </a:pPr>
            <a:r>
              <a:rPr lang="ar-BH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----------------------------------------------------------------------------------</a:t>
            </a:r>
          </a:p>
          <a:p>
            <a:pPr marL="0" indent="0" algn="r" rtl="1">
              <a:buNone/>
            </a:pPr>
            <a:r>
              <a:rPr lang="ar-BH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----------------------------------------------------------------------------------</a:t>
            </a:r>
          </a:p>
          <a:p>
            <a:pPr marL="0" indent="0" algn="r" rtl="1">
              <a:buNone/>
            </a:pPr>
            <a:r>
              <a:rPr lang="ar-BH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---------------------------------------------------------------------------------</a:t>
            </a:r>
          </a:p>
          <a:p>
            <a:pPr marL="0" indent="0" algn="r" rtl="1">
              <a:buNone/>
            </a:pPr>
            <a:r>
              <a:rPr lang="ar-BH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--------------------------------------------------------------------------------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26733" y="37351"/>
            <a:ext cx="4142076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أنواع التأمينات الاجتماعية والمستفيدون منها (تأمين إصابات العمل والتعطل)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4521"/>
            <a:ext cx="1460310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قان322 - 806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42468"/>
            <a:ext cx="12192000" cy="3155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7937359" y="6509734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12879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2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قالب الدرو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قالب الدروس</Template>
  <TotalTime>963</TotalTime>
  <Words>969</Words>
  <Application>Microsoft Office PowerPoint</Application>
  <PresentationFormat>Widescreen</PresentationFormat>
  <Paragraphs>129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Sakkal Majalla</vt:lpstr>
      <vt:lpstr>Times New Roman</vt:lpstr>
      <vt:lpstr>Wingdings</vt:lpstr>
      <vt:lpstr>قالب الدروس</vt:lpstr>
      <vt:lpstr>Office Theme</vt:lpstr>
      <vt:lpstr>PowerPoint Presentation</vt:lpstr>
      <vt:lpstr>PowerPoint Presentation</vt:lpstr>
      <vt:lpstr>النوع الثاني: تأمين إصابات العمل</vt:lpstr>
      <vt:lpstr>النوع الثالث: التأمين ضد التعطل</vt:lpstr>
      <vt:lpstr>شروط استحقاق تعويض البطالة </vt:lpstr>
      <vt:lpstr>(أ) المستفيدون من تأمين التعطل: </vt:lpstr>
      <vt:lpstr>التقويم</vt:lpstr>
      <vt:lpstr>الإجابة</vt:lpstr>
      <vt:lpstr>التقويم</vt:lpstr>
      <vt:lpstr>الإجابة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Ebrahim Mohammed Abu Edress</cp:lastModifiedBy>
  <cp:revision>118</cp:revision>
  <dcterms:created xsi:type="dcterms:W3CDTF">2020-03-09T08:29:54Z</dcterms:created>
  <dcterms:modified xsi:type="dcterms:W3CDTF">2021-01-25T05:12:59Z</dcterms:modified>
</cp:coreProperties>
</file>