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44" r:id="rId2"/>
  </p:sldMasterIdLst>
  <p:notesMasterIdLst>
    <p:notesMasterId r:id="rId19"/>
  </p:notesMasterIdLst>
  <p:sldIdLst>
    <p:sldId id="279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74" r:id="rId13"/>
    <p:sldId id="275" r:id="rId14"/>
    <p:sldId id="276" r:id="rId15"/>
    <p:sldId id="277" r:id="rId16"/>
    <p:sldId id="278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757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DAD5B-1146-424C-86FD-D33887828FB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44B0-343C-411E-AF00-4BC0840A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0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2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1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7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54" y="1081823"/>
            <a:ext cx="5488746" cy="6098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1516" y="2916289"/>
            <a:ext cx="5431295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العمل – قان322 – 806</a:t>
            </a:r>
          </a:p>
          <a:p>
            <a:pPr algn="ctr">
              <a:lnSpc>
                <a:spcPct val="150000"/>
              </a:lnSpc>
            </a:pP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السادسة</a:t>
            </a:r>
          </a:p>
          <a:p>
            <a:pPr algn="ctr">
              <a:lnSpc>
                <a:spcPct val="150000"/>
              </a:lnSpc>
            </a:pP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 عشر</a:t>
            </a:r>
            <a:endParaRPr lang="ar-BH" sz="24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</a:t>
            </a:r>
          </a:p>
          <a:p>
            <a:pPr algn="ctr">
              <a:lnSpc>
                <a:spcPct val="15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(تأمين الشيخوخة والعجز والوفاة)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5099" y="6489805"/>
            <a:ext cx="237626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الثاني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0594"/>
            <a:ext cx="165618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133 - 138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4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C1622A-FF3D-4FA8-8F80-8D580726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10" y="2163953"/>
            <a:ext cx="8825659" cy="4148174"/>
          </a:xfrm>
        </p:spPr>
        <p:txBody>
          <a:bodyPr>
            <a:normAutofit/>
          </a:bodyPr>
          <a:lstStyle/>
          <a:p>
            <a:pPr algn="just" rtl="1"/>
            <a:endParaRPr lang="ar-BH" dirty="0"/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5BED71-082D-4CE9-900A-5C1402F8136B}"/>
              </a:ext>
            </a:extLst>
          </p:cNvPr>
          <p:cNvSpPr/>
          <p:nvPr/>
        </p:nvSpPr>
        <p:spPr>
          <a:xfrm>
            <a:off x="330051" y="1499271"/>
            <a:ext cx="10515599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معاش تقاعدي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0" algn="just" rtl="1">
              <a:lnSpc>
                <a:spcPct val="150000"/>
              </a:lnSpc>
            </a:pPr>
            <a:r>
              <a:rPr lang="ar-BH" sz="24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المعاش</a:t>
            </a:r>
            <a:r>
              <a:rPr lang="ar-BH" sz="24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مبلغ من النقود يدفع شهريا إلى المؤمن عليه إذا تحقق خطر الشيخوخة أو العجز أو الوفاة، ويختلف استحقاق المعاش من حالة لأخرى. </a:t>
            </a:r>
          </a:p>
          <a:p>
            <a:pPr lvl="0" algn="just" rtl="1"/>
            <a:endParaRPr lang="ar-BH" sz="11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الخدمة قبل بلوغ </a:t>
            </a:r>
            <a:r>
              <a:rPr lang="ar-BH" sz="24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</a:t>
            </a:r>
            <a:r>
              <a:rPr lang="ar-BH" sz="24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الستين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</a:t>
            </a:r>
            <a:r>
              <a:rPr lang="ar-BH" sz="24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عليها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 الخامسة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والخمسين (التقاعد المبكر)، على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 تقل مدة الاشتراك عن 240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شهرًا </a:t>
            </a:r>
            <a:r>
              <a:rPr lang="ar-BH" sz="24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للمؤمن عليه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و180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شهرًا </a:t>
            </a:r>
            <a:r>
              <a:rPr lang="ar-BH" sz="24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للمؤمن عليها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أما إذا كانت مدة الاشتراك 120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شهرًا ولا تصل إلى الحدود السابقة فعندئذ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يستحق المعاش عند بلوغ الستين 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للرجل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الخامسة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والخمسين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للمرأة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endParaRPr lang="ar-BH" sz="105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انتهاء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ببلوغ </a:t>
            </a:r>
            <a:r>
              <a:rPr lang="ar-BH" sz="24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</a:t>
            </a:r>
            <a:r>
              <a:rPr lang="ar-BH" sz="24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 الستين من عمره أو أكثر، والمؤمن عليها سن الخامسة والخمسين من عمرها أو أكثر طالما بلغت مدة الاشتراك 120 شهرًا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382E04-7FF6-4EBD-A84B-4AA21DFD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149" y="453615"/>
            <a:ext cx="5176683" cy="932733"/>
          </a:xfrm>
        </p:spPr>
        <p:txBody>
          <a:bodyPr>
            <a:normAutofit/>
          </a:bodyPr>
          <a:lstStyle/>
          <a:p>
            <a:pPr algn="ctr"/>
            <a:r>
              <a:rPr lang="ar-BH" sz="3200" b="1" u="sng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كيفية حساب قيمة المعاش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C1622A-FF3D-4FA8-8F80-8D580726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" y="3052918"/>
            <a:ext cx="10987547" cy="2979172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توضيحي:</a:t>
            </a:r>
          </a:p>
          <a:p>
            <a:pPr marL="0" indent="0" algn="just" rtl="1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افترضنا أن  مؤمنًا عليه بلغت مدة خدمته 30 سنة، وكان متوسط أجره في السنتين الأخيرتين 400 دينار، فإن معاشه يحسب على النحو الآتي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just" rtl="1">
              <a:buNone/>
            </a:pPr>
            <a:endParaRPr lang="ar-BH" sz="105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>
              <a:buNone/>
            </a:pPr>
            <a:r>
              <a:rPr lang="ar-BH" sz="3200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المعاش الشهري =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متوسط الأجر الشهري </a:t>
            </a:r>
            <a:r>
              <a:rPr lang="ar-BH" sz="3200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(400)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</a:t>
            </a:r>
            <a:r>
              <a:rPr lang="ar-BH" sz="3200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(1÷50)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السنوات </a:t>
            </a:r>
            <a:r>
              <a:rPr lang="ar-BH" sz="3200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(30)</a:t>
            </a:r>
          </a:p>
          <a:p>
            <a:pPr marL="0" indent="0" algn="just" rtl="1">
              <a:buNone/>
            </a:pPr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240 دينارًا شهريًا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8708" y="1533833"/>
            <a:ext cx="10198338" cy="120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المعاش الشهري = متوسط الأجر الشهري خلال السنتين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الأخيرتين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المعامل الحسابي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(1÷50) </a:t>
            </a:r>
            <a:r>
              <a:rPr 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عدد سنوات الاشتراك كاملة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0822E-7878-4EAC-9643-ED23F05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b="1" i="1" u="sng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A6DC4-A0E6-418E-B2C5-C4C6320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0575" cy="44862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الأول: </a:t>
            </a:r>
            <a:endParaRPr lang="ar-BH" sz="3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يتميز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التأمين الاجتماعي بعدة خصائص أذكرها؟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38FF4-4456-43B5-81AB-56BE4200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600" b="1" i="1" u="sng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الإجابة</a:t>
            </a:r>
            <a:endParaRPr lang="en-US" b="1" i="1" u="sng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136" y="1976284"/>
            <a:ext cx="10589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ارتباطه بالعمال وارتباط الاشتراك فيه بالأجور.</a:t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نظام اجباري لا يتوقف على إرادة المشاركين فيه.</a:t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يلتزم أصحاب الأعمال المشاركة في أعبائه ودفع أقساطه لصالح العمال.</a:t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تتولاه هيئات حكومية لا تهدف إلى تحقيق ربح بل فقط تغطية المخاطر الاجتماعية التي يتعرض لها المؤمن عليهم.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FB41A-65D8-47CE-8EC6-FE1F68B3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1" y="1073047"/>
            <a:ext cx="10515600" cy="1325563"/>
          </a:xfrm>
        </p:spPr>
        <p:txBody>
          <a:bodyPr>
            <a:normAutofit/>
          </a:bodyPr>
          <a:lstStyle/>
          <a:p>
            <a:pPr marL="228600" indent="-228600" algn="r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السؤال الثاني: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C2854-F3B2-495D-AF3E-12F0800FB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4" y="2091096"/>
            <a:ext cx="10645877" cy="1949962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ليلى مؤمن عليها بلغت مدة خدمتها ثلاثون سنة، وكان متوسط أجرها في السنتين الأخيرتين 500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دينار.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احسب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معاشها التقاعدي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0C5C0-B1C1-4804-95DE-659F2377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b="1" i="1" u="sng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الإجابة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97B9E-CAB0-4DF6-AD12-439D2E932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045" y="2196598"/>
            <a:ext cx="7003026" cy="2036189"/>
          </a:xfrm>
        </p:spPr>
        <p:txBody>
          <a:bodyPr/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المعاش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التقاعدي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=(500) 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(50/1) 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X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(30) </a:t>
            </a: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= 300 دينار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شهريًا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9363308" y="1309066"/>
            <a:ext cx="2057401" cy="815934"/>
          </a:xfrm>
          <a:prstGeom prst="horizontalScroll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6224" y="2247189"/>
            <a:ext cx="7894485" cy="2286173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يفسر مفهوم الخطر الاجتماعي.</a:t>
            </a:r>
          </a:p>
          <a:p>
            <a:pPr marL="0" indent="0" algn="just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يحدد فروع التأمين الاجتماعي.</a:t>
            </a:r>
          </a:p>
          <a:p>
            <a:pPr marL="0" indent="0" algn="just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يحدد الفئات المستفيدة من التأمين الاجتماعي.</a:t>
            </a:r>
          </a:p>
          <a:p>
            <a:pPr marL="0" indent="0" algn="just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يعرف أنواع التأمينات الاجتماعية.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537329" y="4655551"/>
            <a:ext cx="4883380" cy="1516742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2015693" y="5413922"/>
            <a:ext cx="1965347" cy="580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514409-9B25-43BE-AFB2-778A3153609B}"/>
              </a:ext>
            </a:extLst>
          </p:cNvPr>
          <p:cNvSpPr txBox="1">
            <a:spLocks/>
          </p:cNvSpPr>
          <p:nvPr/>
        </p:nvSpPr>
        <p:spPr>
          <a:xfrm>
            <a:off x="2181700" y="2064925"/>
            <a:ext cx="9144000" cy="315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sz="36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 </a:t>
            </a:r>
            <a:r>
              <a:rPr lang="ar-BH" sz="32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يفسر مفهوم الخطر الاجتماعي.</a:t>
            </a:r>
          </a:p>
          <a:p>
            <a:pPr marL="0" indent="0" algn="just" rtl="1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يحدد فروع التأمين الاجتماعي.</a:t>
            </a:r>
          </a:p>
          <a:p>
            <a:pPr marL="0" indent="0" algn="just" rtl="1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يحدد الفئات المستفيدة من التأمين الاجتماعي.</a:t>
            </a:r>
          </a:p>
          <a:p>
            <a:pPr marL="0" indent="0" algn="just" rtl="1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يعرف أنواع التأمينات الاجتماعية.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2333" y="587703"/>
            <a:ext cx="543129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(تأمين الشيخوخة والعجز والوفاة)</a:t>
            </a: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995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824" y="1967435"/>
            <a:ext cx="11006226" cy="1097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17028" y="580571"/>
            <a:ext cx="6574971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u="sng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8841" y="666741"/>
            <a:ext cx="8831581" cy="1563490"/>
          </a:xfrm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المخاطر الاجتماعية والتأمينات الاجتماعية</a:t>
            </a:r>
            <a:endParaRPr lang="en-GB" sz="3600" b="1" dirty="0">
              <a:ln w="0"/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6824" y="1706316"/>
            <a:ext cx="11006226" cy="4351338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BH" dirty="0"/>
              <a:t>                </a:t>
            </a:r>
          </a:p>
          <a:p>
            <a:pPr marL="0" indent="0" algn="just">
              <a:buNone/>
            </a:pPr>
            <a:r>
              <a:rPr lang="ar-BH" sz="3200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الخطر </a:t>
            </a:r>
            <a:r>
              <a:rPr lang="ar-BH" sz="32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الاجتماعي: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حدث يؤثر في المركز الاقتصادي للفرد، فينقص من دخله أو يزيد من أعبائه.</a:t>
            </a:r>
          </a:p>
          <a:p>
            <a:pPr marL="0" indent="0" algn="just" rtl="1">
              <a:buNone/>
            </a:pPr>
            <a:endParaRPr lang="ar-BH" b="1" dirty="0"/>
          </a:p>
          <a:p>
            <a:pPr marL="0" indent="0" rtl="1">
              <a:buNone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عَرَفَ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الانسان عدة وسائل يقي بها نفسه ضد المخاطر أهمها: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الادخار على المستوى الفردي والاجتماعي.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الإعانات والمساعدات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الفردية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والمهنية والحكومية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الخاص عبر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شركات تجارية.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التأمينات الاجتماعية كنظام اجتماعي وقانوني.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8117" y="57319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xmlns="" id="{4D2CABB0-2E1E-46D4-A8AA-2C91A446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6352" y="2183803"/>
            <a:ext cx="10091902" cy="36123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ارتباطه بالعمال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وارتباط الاشتراك فيه بالأجور.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نظام اجباري لا يتوقف على إرادة المشاركين فيه.</a:t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يلتزم أصحاب الأعمال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أعبائه ودفع أقساطه لصالح العمال.</a:t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تتولاه هيئات حكومية لا تهدف إلى تحقيق ربح بل فقط تغطية المخاطر الاجتماعية التي يتعرض لها المؤمن عليهم.</a:t>
            </a:r>
            <a:r>
              <a:rPr lang="ar-BH" sz="2800" dirty="0"/>
              <a:t/>
            </a:r>
            <a:br>
              <a:rPr lang="ar-BH" sz="2800" dirty="0"/>
            </a:b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ACA9CE-F1EE-45A8-88DA-3406C11DD12F}"/>
              </a:ext>
            </a:extLst>
          </p:cNvPr>
          <p:cNvSpPr/>
          <p:nvPr/>
        </p:nvSpPr>
        <p:spPr>
          <a:xfrm>
            <a:off x="6537468" y="1213007"/>
            <a:ext cx="427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الاجتماعي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A9952AE-95CE-40B1-BDCF-5BC77695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60" y="3362632"/>
            <a:ext cx="10500852" cy="2182762"/>
          </a:xfrm>
          <a:ln w="5715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هي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نظام اجتماعي قانوني يعمل على تحقيق الأمن الاقتصادي للأفراد في حال تعرضهم لأحد الأخطار المهنية أو الاجتماعية، وذلك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عن طريق استخدام مجموعة من الأساليب الفنية التي تعمل على توزيع الدخل القومي بشكل أكثر عدالة.</a:t>
            </a:r>
          </a:p>
        </p:txBody>
      </p:sp>
      <p:sp>
        <p:nvSpPr>
          <p:cNvPr id="2" name="Down Arrow Callout 1">
            <a:extLst>
              <a:ext uri="{FF2B5EF4-FFF2-40B4-BE49-F238E27FC236}">
                <a16:creationId xmlns:a16="http://schemas.microsoft.com/office/drawing/2014/main" xmlns="" id="{0F4FE42E-1B3B-446C-B6BA-465099860564}"/>
              </a:ext>
            </a:extLst>
          </p:cNvPr>
          <p:cNvSpPr/>
          <p:nvPr/>
        </p:nvSpPr>
        <p:spPr>
          <a:xfrm>
            <a:off x="3118298" y="1705958"/>
            <a:ext cx="5621576" cy="1472723"/>
          </a:xfrm>
          <a:prstGeom prst="downArrowCallou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التأمينات الاجتماعية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8729" y="3126501"/>
            <a:ext cx="10878780" cy="3185808"/>
            <a:chOff x="577082" y="3016668"/>
            <a:chExt cx="10878780" cy="3185808"/>
          </a:xfrm>
        </p:grpSpPr>
        <p:sp>
          <p:nvSpPr>
            <p:cNvPr id="4" name="Freeform 3"/>
            <p:cNvSpPr/>
            <p:nvPr/>
          </p:nvSpPr>
          <p:spPr>
            <a:xfrm>
              <a:off x="4663088" y="4715190"/>
              <a:ext cx="2993923" cy="1487286"/>
            </a:xfrm>
            <a:custGeom>
              <a:avLst/>
              <a:gdLst>
                <a:gd name="connsiteX0" fmla="*/ 0 w 6313858"/>
                <a:gd name="connsiteY0" fmla="*/ 139106 h 1391064"/>
                <a:gd name="connsiteX1" fmla="*/ 139106 w 6313858"/>
                <a:gd name="connsiteY1" fmla="*/ 0 h 1391064"/>
                <a:gd name="connsiteX2" fmla="*/ 6174752 w 6313858"/>
                <a:gd name="connsiteY2" fmla="*/ 0 h 1391064"/>
                <a:gd name="connsiteX3" fmla="*/ 6313858 w 6313858"/>
                <a:gd name="connsiteY3" fmla="*/ 139106 h 1391064"/>
                <a:gd name="connsiteX4" fmla="*/ 6313858 w 6313858"/>
                <a:gd name="connsiteY4" fmla="*/ 1251958 h 1391064"/>
                <a:gd name="connsiteX5" fmla="*/ 6174752 w 6313858"/>
                <a:gd name="connsiteY5" fmla="*/ 1391064 h 1391064"/>
                <a:gd name="connsiteX6" fmla="*/ 139106 w 6313858"/>
                <a:gd name="connsiteY6" fmla="*/ 1391064 h 1391064"/>
                <a:gd name="connsiteX7" fmla="*/ 0 w 6313858"/>
                <a:gd name="connsiteY7" fmla="*/ 1251958 h 1391064"/>
                <a:gd name="connsiteX8" fmla="*/ 0 w 6313858"/>
                <a:gd name="connsiteY8" fmla="*/ 139106 h 1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3858" h="1391064">
                  <a:moveTo>
                    <a:pt x="0" y="139106"/>
                  </a:moveTo>
                  <a:cubicBezTo>
                    <a:pt x="0" y="62280"/>
                    <a:pt x="62280" y="0"/>
                    <a:pt x="139106" y="0"/>
                  </a:cubicBezTo>
                  <a:lnTo>
                    <a:pt x="6174752" y="0"/>
                  </a:lnTo>
                  <a:cubicBezTo>
                    <a:pt x="6251578" y="0"/>
                    <a:pt x="6313858" y="62280"/>
                    <a:pt x="6313858" y="139106"/>
                  </a:cubicBezTo>
                  <a:lnTo>
                    <a:pt x="6313858" y="1251958"/>
                  </a:lnTo>
                  <a:cubicBezTo>
                    <a:pt x="6313858" y="1328784"/>
                    <a:pt x="6251578" y="1391064"/>
                    <a:pt x="6174752" y="1391064"/>
                  </a:cubicBezTo>
                  <a:lnTo>
                    <a:pt x="139106" y="1391064"/>
                  </a:lnTo>
                  <a:cubicBezTo>
                    <a:pt x="62280" y="1391064"/>
                    <a:pt x="0" y="1328784"/>
                    <a:pt x="0" y="1251958"/>
                  </a:cubicBezTo>
                  <a:lnTo>
                    <a:pt x="0" y="1391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 على المشتغلين لحسابهم الخاص وأصحاب المهن الحرة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447940" y="4786632"/>
              <a:ext cx="2625213" cy="1415844"/>
            </a:xfrm>
            <a:custGeom>
              <a:avLst/>
              <a:gdLst>
                <a:gd name="connsiteX0" fmla="*/ 0 w 2152438"/>
                <a:gd name="connsiteY0" fmla="*/ 161824 h 1618239"/>
                <a:gd name="connsiteX1" fmla="*/ 161824 w 2152438"/>
                <a:gd name="connsiteY1" fmla="*/ 0 h 1618239"/>
                <a:gd name="connsiteX2" fmla="*/ 1990614 w 2152438"/>
                <a:gd name="connsiteY2" fmla="*/ 0 h 1618239"/>
                <a:gd name="connsiteX3" fmla="*/ 2152438 w 2152438"/>
                <a:gd name="connsiteY3" fmla="*/ 161824 h 1618239"/>
                <a:gd name="connsiteX4" fmla="*/ 2152438 w 2152438"/>
                <a:gd name="connsiteY4" fmla="*/ 1456415 h 1618239"/>
                <a:gd name="connsiteX5" fmla="*/ 1990614 w 2152438"/>
                <a:gd name="connsiteY5" fmla="*/ 1618239 h 1618239"/>
                <a:gd name="connsiteX6" fmla="*/ 161824 w 2152438"/>
                <a:gd name="connsiteY6" fmla="*/ 1618239 h 1618239"/>
                <a:gd name="connsiteX7" fmla="*/ 0 w 2152438"/>
                <a:gd name="connsiteY7" fmla="*/ 1456415 h 1618239"/>
                <a:gd name="connsiteX8" fmla="*/ 0 w 2152438"/>
                <a:gd name="connsiteY8" fmla="*/ 161824 h 16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438" h="1618239">
                  <a:moveTo>
                    <a:pt x="0" y="161824"/>
                  </a:moveTo>
                  <a:cubicBezTo>
                    <a:pt x="0" y="72451"/>
                    <a:pt x="72451" y="0"/>
                    <a:pt x="161824" y="0"/>
                  </a:cubicBezTo>
                  <a:lnTo>
                    <a:pt x="1990614" y="0"/>
                  </a:lnTo>
                  <a:cubicBezTo>
                    <a:pt x="2079987" y="0"/>
                    <a:pt x="2152438" y="72451"/>
                    <a:pt x="2152438" y="161824"/>
                  </a:cubicBezTo>
                  <a:lnTo>
                    <a:pt x="2152438" y="1456415"/>
                  </a:lnTo>
                  <a:cubicBezTo>
                    <a:pt x="2152438" y="1545788"/>
                    <a:pt x="2079987" y="1618239"/>
                    <a:pt x="1990614" y="1618239"/>
                  </a:cubicBezTo>
                  <a:lnTo>
                    <a:pt x="161824" y="1618239"/>
                  </a:lnTo>
                  <a:cubicBezTo>
                    <a:pt x="72451" y="1618239"/>
                    <a:pt x="0" y="1545788"/>
                    <a:pt x="0" y="1456415"/>
                  </a:cubicBezTo>
                  <a:lnTo>
                    <a:pt x="0" y="161824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 على أصحاب العمل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77082" y="3115402"/>
              <a:ext cx="2417679" cy="1243526"/>
            </a:xfrm>
            <a:custGeom>
              <a:avLst/>
              <a:gdLst>
                <a:gd name="connsiteX0" fmla="*/ 0 w 1913789"/>
                <a:gd name="connsiteY0" fmla="*/ 139106 h 1391064"/>
                <a:gd name="connsiteX1" fmla="*/ 139106 w 1913789"/>
                <a:gd name="connsiteY1" fmla="*/ 0 h 1391064"/>
                <a:gd name="connsiteX2" fmla="*/ 1774683 w 1913789"/>
                <a:gd name="connsiteY2" fmla="*/ 0 h 1391064"/>
                <a:gd name="connsiteX3" fmla="*/ 1913789 w 1913789"/>
                <a:gd name="connsiteY3" fmla="*/ 139106 h 1391064"/>
                <a:gd name="connsiteX4" fmla="*/ 1913789 w 1913789"/>
                <a:gd name="connsiteY4" fmla="*/ 1251958 h 1391064"/>
                <a:gd name="connsiteX5" fmla="*/ 1774683 w 1913789"/>
                <a:gd name="connsiteY5" fmla="*/ 1391064 h 1391064"/>
                <a:gd name="connsiteX6" fmla="*/ 139106 w 1913789"/>
                <a:gd name="connsiteY6" fmla="*/ 1391064 h 1391064"/>
                <a:gd name="connsiteX7" fmla="*/ 0 w 1913789"/>
                <a:gd name="connsiteY7" fmla="*/ 1251958 h 1391064"/>
                <a:gd name="connsiteX8" fmla="*/ 0 w 1913789"/>
                <a:gd name="connsiteY8" fmla="*/ 139106 h 1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789" h="1391064">
                  <a:moveTo>
                    <a:pt x="0" y="139106"/>
                  </a:moveTo>
                  <a:cubicBezTo>
                    <a:pt x="0" y="62280"/>
                    <a:pt x="62280" y="0"/>
                    <a:pt x="139106" y="0"/>
                  </a:cubicBezTo>
                  <a:lnTo>
                    <a:pt x="1774683" y="0"/>
                  </a:lnTo>
                  <a:cubicBezTo>
                    <a:pt x="1851509" y="0"/>
                    <a:pt x="1913789" y="62280"/>
                    <a:pt x="1913789" y="139106"/>
                  </a:cubicBezTo>
                  <a:lnTo>
                    <a:pt x="1913789" y="1251958"/>
                  </a:lnTo>
                  <a:cubicBezTo>
                    <a:pt x="1913789" y="1328784"/>
                    <a:pt x="1851509" y="1391064"/>
                    <a:pt x="1774683" y="1391064"/>
                  </a:cubicBezTo>
                  <a:lnTo>
                    <a:pt x="139106" y="1391064"/>
                  </a:lnTo>
                  <a:cubicBezTo>
                    <a:pt x="62280" y="1391064"/>
                    <a:pt x="0" y="1328784"/>
                    <a:pt x="0" y="1251958"/>
                  </a:cubicBezTo>
                  <a:lnTo>
                    <a:pt x="0" y="1391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تأمين إصابات العمل وأمراض المهنة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642853" y="3063870"/>
              <a:ext cx="2159761" cy="1295057"/>
            </a:xfrm>
            <a:custGeom>
              <a:avLst/>
              <a:gdLst>
                <a:gd name="connsiteX0" fmla="*/ 0 w 1913789"/>
                <a:gd name="connsiteY0" fmla="*/ 139106 h 1391064"/>
                <a:gd name="connsiteX1" fmla="*/ 139106 w 1913789"/>
                <a:gd name="connsiteY1" fmla="*/ 0 h 1391064"/>
                <a:gd name="connsiteX2" fmla="*/ 1774683 w 1913789"/>
                <a:gd name="connsiteY2" fmla="*/ 0 h 1391064"/>
                <a:gd name="connsiteX3" fmla="*/ 1913789 w 1913789"/>
                <a:gd name="connsiteY3" fmla="*/ 139106 h 1391064"/>
                <a:gd name="connsiteX4" fmla="*/ 1913789 w 1913789"/>
                <a:gd name="connsiteY4" fmla="*/ 1251958 h 1391064"/>
                <a:gd name="connsiteX5" fmla="*/ 1774683 w 1913789"/>
                <a:gd name="connsiteY5" fmla="*/ 1391064 h 1391064"/>
                <a:gd name="connsiteX6" fmla="*/ 139106 w 1913789"/>
                <a:gd name="connsiteY6" fmla="*/ 1391064 h 1391064"/>
                <a:gd name="connsiteX7" fmla="*/ 0 w 1913789"/>
                <a:gd name="connsiteY7" fmla="*/ 1251958 h 1391064"/>
                <a:gd name="connsiteX8" fmla="*/ 0 w 1913789"/>
                <a:gd name="connsiteY8" fmla="*/ 139106 h 1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789" h="1391064">
                  <a:moveTo>
                    <a:pt x="0" y="139106"/>
                  </a:moveTo>
                  <a:cubicBezTo>
                    <a:pt x="0" y="62280"/>
                    <a:pt x="62280" y="0"/>
                    <a:pt x="139106" y="0"/>
                  </a:cubicBezTo>
                  <a:lnTo>
                    <a:pt x="1774683" y="0"/>
                  </a:lnTo>
                  <a:cubicBezTo>
                    <a:pt x="1851509" y="0"/>
                    <a:pt x="1913789" y="62280"/>
                    <a:pt x="1913789" y="139106"/>
                  </a:cubicBezTo>
                  <a:lnTo>
                    <a:pt x="1913789" y="1251958"/>
                  </a:lnTo>
                  <a:cubicBezTo>
                    <a:pt x="1913789" y="1328784"/>
                    <a:pt x="1851509" y="1391064"/>
                    <a:pt x="1774683" y="1391064"/>
                  </a:cubicBezTo>
                  <a:lnTo>
                    <a:pt x="139106" y="1391064"/>
                  </a:lnTo>
                  <a:cubicBezTo>
                    <a:pt x="62280" y="1391064"/>
                    <a:pt x="0" y="1328784"/>
                    <a:pt x="0" y="1251958"/>
                  </a:cubicBezTo>
                  <a:lnTo>
                    <a:pt x="0" y="1391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 ضد التعطل </a:t>
              </a:r>
              <a:endParaRPr lang="en-US" sz="2400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906300" y="3016668"/>
              <a:ext cx="2549562" cy="1342259"/>
            </a:xfrm>
            <a:custGeom>
              <a:avLst/>
              <a:gdLst>
                <a:gd name="connsiteX0" fmla="*/ 0 w 1913789"/>
                <a:gd name="connsiteY0" fmla="*/ 139106 h 1391064"/>
                <a:gd name="connsiteX1" fmla="*/ 139106 w 1913789"/>
                <a:gd name="connsiteY1" fmla="*/ 0 h 1391064"/>
                <a:gd name="connsiteX2" fmla="*/ 1774683 w 1913789"/>
                <a:gd name="connsiteY2" fmla="*/ 0 h 1391064"/>
                <a:gd name="connsiteX3" fmla="*/ 1913789 w 1913789"/>
                <a:gd name="connsiteY3" fmla="*/ 139106 h 1391064"/>
                <a:gd name="connsiteX4" fmla="*/ 1913789 w 1913789"/>
                <a:gd name="connsiteY4" fmla="*/ 1251958 h 1391064"/>
                <a:gd name="connsiteX5" fmla="*/ 1774683 w 1913789"/>
                <a:gd name="connsiteY5" fmla="*/ 1391064 h 1391064"/>
                <a:gd name="connsiteX6" fmla="*/ 139106 w 1913789"/>
                <a:gd name="connsiteY6" fmla="*/ 1391064 h 1391064"/>
                <a:gd name="connsiteX7" fmla="*/ 0 w 1913789"/>
                <a:gd name="connsiteY7" fmla="*/ 1251958 h 1391064"/>
                <a:gd name="connsiteX8" fmla="*/ 0 w 1913789"/>
                <a:gd name="connsiteY8" fmla="*/ 139106 h 1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789" h="1391064">
                  <a:moveTo>
                    <a:pt x="0" y="139106"/>
                  </a:moveTo>
                  <a:cubicBezTo>
                    <a:pt x="0" y="62280"/>
                    <a:pt x="62280" y="0"/>
                    <a:pt x="139106" y="0"/>
                  </a:cubicBezTo>
                  <a:lnTo>
                    <a:pt x="1774683" y="0"/>
                  </a:lnTo>
                  <a:cubicBezTo>
                    <a:pt x="1851509" y="0"/>
                    <a:pt x="1913789" y="62280"/>
                    <a:pt x="1913789" y="139106"/>
                  </a:cubicBezTo>
                  <a:lnTo>
                    <a:pt x="1913789" y="1251958"/>
                  </a:lnTo>
                  <a:cubicBezTo>
                    <a:pt x="1913789" y="1328784"/>
                    <a:pt x="1851509" y="1391064"/>
                    <a:pt x="1774683" y="1391064"/>
                  </a:cubicBezTo>
                  <a:lnTo>
                    <a:pt x="139106" y="1391064"/>
                  </a:lnTo>
                  <a:cubicBezTo>
                    <a:pt x="62280" y="1391064"/>
                    <a:pt x="0" y="1328784"/>
                    <a:pt x="0" y="1251958"/>
                  </a:cubicBezTo>
                  <a:lnTo>
                    <a:pt x="0" y="1391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تأمين الشيخوخة </a:t>
              </a:r>
            </a:p>
            <a:p>
              <a:pPr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والعجز والوفاة الطبيعية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34539" y="3063871"/>
              <a:ext cx="2284990" cy="1295056"/>
            </a:xfrm>
            <a:custGeom>
              <a:avLst/>
              <a:gdLst>
                <a:gd name="connsiteX0" fmla="*/ 0 w 1917532"/>
                <a:gd name="connsiteY0" fmla="*/ 139106 h 1391064"/>
                <a:gd name="connsiteX1" fmla="*/ 139106 w 1917532"/>
                <a:gd name="connsiteY1" fmla="*/ 0 h 1391064"/>
                <a:gd name="connsiteX2" fmla="*/ 1778426 w 1917532"/>
                <a:gd name="connsiteY2" fmla="*/ 0 h 1391064"/>
                <a:gd name="connsiteX3" fmla="*/ 1917532 w 1917532"/>
                <a:gd name="connsiteY3" fmla="*/ 139106 h 1391064"/>
                <a:gd name="connsiteX4" fmla="*/ 1917532 w 1917532"/>
                <a:gd name="connsiteY4" fmla="*/ 1251958 h 1391064"/>
                <a:gd name="connsiteX5" fmla="*/ 1778426 w 1917532"/>
                <a:gd name="connsiteY5" fmla="*/ 1391064 h 1391064"/>
                <a:gd name="connsiteX6" fmla="*/ 139106 w 1917532"/>
                <a:gd name="connsiteY6" fmla="*/ 1391064 h 1391064"/>
                <a:gd name="connsiteX7" fmla="*/ 0 w 1917532"/>
                <a:gd name="connsiteY7" fmla="*/ 1251958 h 1391064"/>
                <a:gd name="connsiteX8" fmla="*/ 0 w 1917532"/>
                <a:gd name="connsiteY8" fmla="*/ 139106 h 1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7532" h="1391064">
                  <a:moveTo>
                    <a:pt x="0" y="139106"/>
                  </a:moveTo>
                  <a:cubicBezTo>
                    <a:pt x="0" y="62280"/>
                    <a:pt x="62280" y="0"/>
                    <a:pt x="139106" y="0"/>
                  </a:cubicBezTo>
                  <a:lnTo>
                    <a:pt x="1778426" y="0"/>
                  </a:lnTo>
                  <a:cubicBezTo>
                    <a:pt x="1855252" y="0"/>
                    <a:pt x="1917532" y="62280"/>
                    <a:pt x="1917532" y="139106"/>
                  </a:cubicBezTo>
                  <a:lnTo>
                    <a:pt x="1917532" y="1251958"/>
                  </a:lnTo>
                  <a:cubicBezTo>
                    <a:pt x="1917532" y="1328784"/>
                    <a:pt x="1855252" y="1391064"/>
                    <a:pt x="1778426" y="1391064"/>
                  </a:cubicBezTo>
                  <a:lnTo>
                    <a:pt x="139106" y="1391064"/>
                  </a:lnTo>
                  <a:cubicBezTo>
                    <a:pt x="62280" y="1391064"/>
                    <a:pt x="0" y="1328784"/>
                    <a:pt x="0" y="1251958"/>
                  </a:cubicBezTo>
                  <a:lnTo>
                    <a:pt x="0" y="1391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الضمان الاجتماعي </a:t>
              </a:r>
              <a:endParaRPr lang="en-US" sz="2400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185567" y="4715190"/>
              <a:ext cx="2863573" cy="1487286"/>
            </a:xfrm>
            <a:custGeom>
              <a:avLst/>
              <a:gdLst>
                <a:gd name="connsiteX0" fmla="*/ 0 w 2255785"/>
                <a:gd name="connsiteY0" fmla="*/ 179738 h 1797380"/>
                <a:gd name="connsiteX1" fmla="*/ 179738 w 2255785"/>
                <a:gd name="connsiteY1" fmla="*/ 0 h 1797380"/>
                <a:gd name="connsiteX2" fmla="*/ 2076047 w 2255785"/>
                <a:gd name="connsiteY2" fmla="*/ 0 h 1797380"/>
                <a:gd name="connsiteX3" fmla="*/ 2255785 w 2255785"/>
                <a:gd name="connsiteY3" fmla="*/ 179738 h 1797380"/>
                <a:gd name="connsiteX4" fmla="*/ 2255785 w 2255785"/>
                <a:gd name="connsiteY4" fmla="*/ 1617642 h 1797380"/>
                <a:gd name="connsiteX5" fmla="*/ 2076047 w 2255785"/>
                <a:gd name="connsiteY5" fmla="*/ 1797380 h 1797380"/>
                <a:gd name="connsiteX6" fmla="*/ 179738 w 2255785"/>
                <a:gd name="connsiteY6" fmla="*/ 1797380 h 1797380"/>
                <a:gd name="connsiteX7" fmla="*/ 0 w 2255785"/>
                <a:gd name="connsiteY7" fmla="*/ 1617642 h 1797380"/>
                <a:gd name="connsiteX8" fmla="*/ 0 w 2255785"/>
                <a:gd name="connsiteY8" fmla="*/ 179738 h 179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785" h="1797380">
                  <a:moveTo>
                    <a:pt x="0" y="179738"/>
                  </a:moveTo>
                  <a:cubicBezTo>
                    <a:pt x="0" y="80471"/>
                    <a:pt x="80471" y="0"/>
                    <a:pt x="179738" y="0"/>
                  </a:cubicBezTo>
                  <a:lnTo>
                    <a:pt x="2076047" y="0"/>
                  </a:lnTo>
                  <a:cubicBezTo>
                    <a:pt x="2175314" y="0"/>
                    <a:pt x="2255785" y="80471"/>
                    <a:pt x="2255785" y="179738"/>
                  </a:cubicBezTo>
                  <a:lnTo>
                    <a:pt x="2255785" y="1617642"/>
                  </a:lnTo>
                  <a:cubicBezTo>
                    <a:pt x="2255785" y="1716909"/>
                    <a:pt x="2175314" y="1797380"/>
                    <a:pt x="2076047" y="1797380"/>
                  </a:cubicBezTo>
                  <a:lnTo>
                    <a:pt x="179738" y="1797380"/>
                  </a:lnTo>
                  <a:cubicBezTo>
                    <a:pt x="80471" y="1797380"/>
                    <a:pt x="0" y="1716909"/>
                    <a:pt x="0" y="1617642"/>
                  </a:cubicBezTo>
                  <a:lnTo>
                    <a:pt x="0" y="179738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83" tIns="132183" rIns="132183" bIns="13218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المنح العائلية التي تصرف لأصحاب </a:t>
              </a:r>
              <a:r>
                <a:rPr lang="ar-B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المعاشات في حال حياتهم وللمستحقين </a:t>
              </a:r>
              <a:r>
                <a:rPr lang="ar-B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عنهم بعد </a:t>
              </a:r>
              <a:r>
                <a:rPr lang="ar-B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وفاتهم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4FF9AB-1E68-4ABC-B7D8-278504A76306}"/>
              </a:ext>
            </a:extLst>
          </p:cNvPr>
          <p:cNvSpPr/>
          <p:nvPr/>
        </p:nvSpPr>
        <p:spPr>
          <a:xfrm rot="10800000" flipV="1">
            <a:off x="712901" y="1966456"/>
            <a:ext cx="10690436" cy="8509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التأمين الاجتماعي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3472254" y="1068947"/>
            <a:ext cx="8831581" cy="730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ثانيا: فروع التأمين الاجتماعي والهيئة المشرفة عليها</a:t>
            </a:r>
            <a:endParaRPr lang="en-GB" sz="32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F43A481-D241-4F5F-820C-64C99E60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325523" y="297712"/>
            <a:ext cx="8761413" cy="1034200"/>
          </a:xfrm>
        </p:spPr>
        <p:txBody>
          <a:bodyPr>
            <a:norm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فروع التأمين الاجتماعي والهيئة المشرفة عليه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DC6B2-A623-46B2-84B4-77BEB8AF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732" y="1331912"/>
            <a:ext cx="10366829" cy="5068888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تتولى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نظم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الاجتماعي في مملكة البحرين هيئتان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BH" sz="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العامة للتأمينات الاجتماعية التي نشأت بمقتضى قانون التأمينات الاجتماعية عام 1976.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العامة لصندوق التقاعد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تختص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تأمينات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موظفي الحكومة ومستخدميها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فبراير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2008 تم توحيد الهيئتين في هيئة واحدة هي </a:t>
            </a:r>
            <a:r>
              <a:rPr lang="ar-BH" b="1" u="sng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العامة للتأمين </a:t>
            </a:r>
            <a:r>
              <a:rPr lang="ar-BH" b="1" u="sng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حيث تتولى إدارة مختلف الصناديق التأمينية، وهي هيئة لها شخصية اعتبارية مستقلة تتمتع باستقلالها المالي وتخضع لوزير المالية. </a:t>
            </a:r>
            <a:endParaRPr lang="ar-BH" sz="2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71F0398-C732-459E-99DA-A3CFA219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892502" y="736321"/>
            <a:ext cx="8761413" cy="861832"/>
          </a:xfrm>
        </p:spPr>
        <p:txBody>
          <a:bodyPr>
            <a:norm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ثالثا: الفئات المستفيدة من التأمين الاجتماعي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0845404-5365-4855-B39D-DED5DD583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970" y="1952115"/>
            <a:ext cx="10278475" cy="3932491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BH" b="1" dirty="0" smtClean="0"/>
              <a:t>1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موظفو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المدنية والعسكرية والعمال في القطاع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الأهلي.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أصحاب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 والمشتغلون لحسابهم الخاص وأصحاب المهن الحرة.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ar-BH" sz="11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خضع العمال للتأمين </a:t>
            </a:r>
            <a:r>
              <a:rPr lang="ar-BH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 بموجب قانون التأمين الاجتماعي رقم (24) لسنة 1976، </a:t>
            </a:r>
            <a:r>
              <a:rPr lang="ar-BH" b="1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امتدت </a:t>
            </a:r>
            <a:r>
              <a:rPr lang="ar-BH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الحماية التأمينية </a:t>
            </a:r>
            <a:r>
              <a:rPr lang="ar-BH" b="1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البحرينيين </a:t>
            </a:r>
            <a:r>
              <a:rPr lang="ar-BH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العاملين في الخارج بمقتضى القانون رقم (31) لسنة 2005.</a:t>
            </a:r>
          </a:p>
          <a:p>
            <a:pPr marL="0" indent="0" algn="just" rtl="1">
              <a:buNone/>
            </a:pPr>
            <a:endParaRPr lang="ar-BH" sz="2000" b="1" dirty="0"/>
          </a:p>
          <a:p>
            <a:pPr marL="0" indent="0" algn="just" rtl="1">
              <a:buNone/>
            </a:pPr>
            <a:r>
              <a:rPr lang="ar-BH" sz="2000" b="1" dirty="0"/>
              <a:t>  </a:t>
            </a:r>
          </a:p>
          <a:p>
            <a:pPr marL="0" indent="0" algn="just" rtl="1">
              <a:buNone/>
            </a:pP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81DDB-0E2A-4A1A-939D-13C4CB47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0" y="1738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رابعا: أنواع التأمينات الاجتماعية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C1622A-FF3D-4FA8-8F80-8D580726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10" y="2163953"/>
            <a:ext cx="8825659" cy="4148174"/>
          </a:xfrm>
        </p:spPr>
        <p:txBody>
          <a:bodyPr>
            <a:normAutofit/>
          </a:bodyPr>
          <a:lstStyle/>
          <a:p>
            <a:pPr algn="just" rtl="1"/>
            <a:endParaRPr lang="ar-BH" dirty="0"/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5BED71-082D-4CE9-900A-5C1402F8136B}"/>
              </a:ext>
            </a:extLst>
          </p:cNvPr>
          <p:cNvSpPr/>
          <p:nvPr/>
        </p:nvSpPr>
        <p:spPr>
          <a:xfrm>
            <a:off x="943898" y="1248703"/>
            <a:ext cx="10209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النوع الأول: تأمين الشيخوخة والعجز </a:t>
            </a: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والوفاة</a:t>
            </a:r>
            <a:endParaRPr lang="ar-BH" sz="2400" b="1" dirty="0" smtClean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يتم التأمين على العمال بموجب اشتراكات شهرية تعادل نسبة مئوية معينة من أجور العمال.</a:t>
            </a: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يقتصر الخضوع الإلزامي للقانون في هذا الفرع </a:t>
            </a:r>
            <a:r>
              <a:rPr lang="ar-BH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العمال البحرينيين دون الأجانب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يحصل المؤمن عليه على معاش عند تحقق خطر الشيخوخة أو العجز غير المهني.</a:t>
            </a:r>
          </a:p>
          <a:p>
            <a:pPr lvl="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بعد وفاة المؤمن عليه يحصل الورثة (المستحقون للمعاش) على المعاش.</a:t>
            </a:r>
          </a:p>
          <a:p>
            <a:pPr lvl="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إذا لم تتوافر شروط الاستحقاق يمكن الحصول على تعويض نقدي يسمى </a:t>
            </a:r>
            <a:r>
              <a:rPr lang="ar-BH" sz="24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تعويض الدفعة الواحدة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وعلى تعويضات وحقوق إضافية أخرى.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1040" y="14521"/>
            <a:ext cx="425798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الشيخوخة والعجز والوفاة)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72" y="53133"/>
            <a:ext cx="1646183" cy="1268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990</TotalTime>
  <Words>1106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Times New Roman</vt:lpstr>
      <vt:lpstr>Wingdings</vt:lpstr>
      <vt:lpstr>قالب الدروس</vt:lpstr>
      <vt:lpstr>Office Theme</vt:lpstr>
      <vt:lpstr>PowerPoint Presentation</vt:lpstr>
      <vt:lpstr>PowerPoint Presentation</vt:lpstr>
      <vt:lpstr>أولا: المخاطر الاجتماعية والتأمينات الاجتماعية</vt:lpstr>
      <vt:lpstr>1- ارتباطه بالعمال وارتباط الاشتراك فيه بالأجور.  2- نظام اجباري لا يتوقف على إرادة المشاركين فيه.  3- يلتزم أصحاب الأعمال المشاركة في أعبائه ودفع أقساطه لصالح العمال.  4- تتولاه هيئات حكومية لا تهدف إلى تحقيق ربح بل فقط تغطية المخاطر الاجتماعية التي يتعرض لها المؤمن عليهم. </vt:lpstr>
      <vt:lpstr>PowerPoint Presentation</vt:lpstr>
      <vt:lpstr>PowerPoint Presentation</vt:lpstr>
      <vt:lpstr>فروع التأمين الاجتماعي والهيئة المشرفة عليه</vt:lpstr>
      <vt:lpstr>ثالثا: الفئات المستفيدة من التأمين الاجتماعي</vt:lpstr>
      <vt:lpstr>رابعا: أنواع التأمينات الاجتماعية</vt:lpstr>
      <vt:lpstr>PowerPoint Presentation</vt:lpstr>
      <vt:lpstr>كيفية حساب قيمة المعاش</vt:lpstr>
      <vt:lpstr>التقويم</vt:lpstr>
      <vt:lpstr>الإجابة</vt:lpstr>
      <vt:lpstr>السؤال الثاني:</vt:lpstr>
      <vt:lpstr>الإجابة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121</cp:revision>
  <dcterms:created xsi:type="dcterms:W3CDTF">2020-03-09T08:29:54Z</dcterms:created>
  <dcterms:modified xsi:type="dcterms:W3CDTF">2021-01-25T05:02:33Z</dcterms:modified>
</cp:coreProperties>
</file>