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73" r:id="rId8"/>
    <p:sldId id="261" r:id="rId9"/>
    <p:sldId id="267" r:id="rId10"/>
    <p:sldId id="268" r:id="rId11"/>
    <p:sldId id="274" r:id="rId12"/>
    <p:sldId id="277" r:id="rId13"/>
    <p:sldId id="278" r:id="rId14"/>
    <p:sldId id="279" r:id="rId15"/>
    <p:sldId id="286" r:id="rId16"/>
    <p:sldId id="275" r:id="rId17"/>
    <p:sldId id="276" r:id="rId18"/>
    <p:sldId id="280" r:id="rId19"/>
    <p:sldId id="281" r:id="rId20"/>
    <p:sldId id="282" r:id="rId21"/>
    <p:sldId id="283" r:id="rId22"/>
    <p:sldId id="284" r:id="rId23"/>
    <p:sldId id="28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24" autoAdjust="0"/>
  </p:normalViewPr>
  <p:slideViewPr>
    <p:cSldViewPr>
      <p:cViewPr varScale="1">
        <p:scale>
          <a:sx n="67" d="100"/>
          <a:sy n="67" d="100"/>
        </p:scale>
        <p:origin x="141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9EA2-302C-4118-8366-EFE205EA1D45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BB43-EF27-4E8B-8BFB-CAF562692B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9EA2-302C-4118-8366-EFE205EA1D45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BB43-EF27-4E8B-8BFB-CAF562692B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9EA2-302C-4118-8366-EFE205EA1D45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BB43-EF27-4E8B-8BFB-CAF562692B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9EA2-302C-4118-8366-EFE205EA1D45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BB43-EF27-4E8B-8BFB-CAF562692B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9EA2-302C-4118-8366-EFE205EA1D45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BB43-EF27-4E8B-8BFB-CAF562692B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9EA2-302C-4118-8366-EFE205EA1D45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BB43-EF27-4E8B-8BFB-CAF562692B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9EA2-302C-4118-8366-EFE205EA1D45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BB43-EF27-4E8B-8BFB-CAF562692B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9EA2-302C-4118-8366-EFE205EA1D45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BB43-EF27-4E8B-8BFB-CAF562692B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9EA2-302C-4118-8366-EFE205EA1D45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BB43-EF27-4E8B-8BFB-CAF562692B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9EA2-302C-4118-8366-EFE205EA1D45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BB43-EF27-4E8B-8BFB-CAF562692B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9EA2-302C-4118-8366-EFE205EA1D45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BB43-EF27-4E8B-8BFB-CAF562692B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D9EA2-302C-4118-8366-EFE205EA1D45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BB43-EF27-4E8B-8BFB-CAF562692B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1.jpeg"/><Relationship Id="rId4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1.jpeg"/><Relationship Id="rId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1.jpeg"/><Relationship Id="rId4" Type="http://schemas.openxmlformats.org/officeDocument/2006/relationships/slide" Target="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1.jpeg"/><Relationship Id="rId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9832" y="3079420"/>
            <a:ext cx="6400800" cy="2643206"/>
          </a:xfrm>
        </p:spPr>
        <p:txBody>
          <a:bodyPr>
            <a:normAutofit/>
          </a:bodyPr>
          <a:lstStyle/>
          <a:p>
            <a:r>
              <a:rPr lang="ar-BH" sz="4000" b="1" dirty="0" smtClean="0">
                <a:solidFill>
                  <a:schemeClr val="tx1"/>
                </a:solidFill>
              </a:rPr>
              <a:t>الوحدة </a:t>
            </a:r>
            <a:r>
              <a:rPr lang="ar-BH" sz="4000" b="1" dirty="0" smtClean="0">
                <a:solidFill>
                  <a:schemeClr val="tx1"/>
                </a:solidFill>
              </a:rPr>
              <a:t>الثالثة</a:t>
            </a:r>
          </a:p>
          <a:p>
            <a:r>
              <a:rPr lang="ar-BH" sz="4800" dirty="0" smtClean="0">
                <a:solidFill>
                  <a:srgbClr val="FF0000"/>
                </a:solidFill>
                <a:cs typeface="PT Bold Heading" pitchFamily="2" charset="-78"/>
              </a:rPr>
              <a:t>كتيب معلومات السفر</a:t>
            </a:r>
          </a:p>
          <a:p>
            <a:r>
              <a:rPr lang="en-US" sz="4000" b="1" dirty="0" smtClean="0">
                <a:solidFill>
                  <a:schemeClr val="tx1"/>
                </a:solidFill>
              </a:rPr>
              <a:t>(TIM)</a:t>
            </a:r>
            <a:endParaRPr lang="ar-BH" sz="4000" b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85728"/>
            <a:ext cx="6861750" cy="88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Google Shape;184;p11"/>
          <p:cNvSpPr txBox="1">
            <a:spLocks noGrp="1"/>
          </p:cNvSpPr>
          <p:nvPr>
            <p:ph type="ctrTitle"/>
          </p:nvPr>
        </p:nvSpPr>
        <p:spPr>
          <a:xfrm>
            <a:off x="1403648" y="1527046"/>
            <a:ext cx="9333317" cy="19137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ar-SA" sz="32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أعمال مكاتب وكالات السفريات</a:t>
            </a:r>
            <a:r>
              <a:rPr lang="ar-SA" sz="3200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/>
            </a:r>
            <a:br>
              <a:rPr lang="ar-SA" sz="3200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</a:br>
            <a:r>
              <a:rPr lang="ar-SA" sz="3200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/>
            </a:r>
            <a:br>
              <a:rPr lang="ar-SA" sz="3200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</a:br>
            <a:r>
              <a:rPr lang="ar-SA" sz="4800" dirty="0">
                <a:solidFill>
                  <a:srgbClr val="FF9800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>سفر 312</a:t>
            </a:r>
            <a:r>
              <a:rPr lang="ar-SA" sz="3200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/>
            </a:r>
            <a:br>
              <a:rPr lang="ar-SA" sz="3200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</a:br>
            <a:endParaRPr sz="4400" dirty="0">
              <a:solidFill>
                <a:srgbClr val="FF9800"/>
              </a:solidFill>
              <a:latin typeface="Al-Mateen" panose="02060803050605020204" pitchFamily="18" charset="-78"/>
              <a:cs typeface="Al-Mateen" panose="02060803050605020204" pitchFamily="18" charset="-78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xmlns="" id="{0529F568-4BA2-445E-9581-361945352B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924" t="28050" r="37948" b="14088"/>
          <a:stretch/>
        </p:blipFill>
        <p:spPr>
          <a:xfrm>
            <a:off x="207033" y="1444924"/>
            <a:ext cx="2960889" cy="39941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5C9EDA64-62B3-49CB-907D-D5D870846797}"/>
              </a:ext>
            </a:extLst>
          </p:cNvPr>
          <p:cNvSpPr/>
          <p:nvPr/>
        </p:nvSpPr>
        <p:spPr>
          <a:xfrm>
            <a:off x="3287452" y="5541746"/>
            <a:ext cx="2536272" cy="584775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الفصول من 3-6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xmlns="" id="{01E8EEDB-1A32-45DC-A10A-01C07E459A90}"/>
              </a:ext>
            </a:extLst>
          </p:cNvPr>
          <p:cNvSpPr/>
          <p:nvPr/>
        </p:nvSpPr>
        <p:spPr>
          <a:xfrm>
            <a:off x="1392708" y="6126521"/>
            <a:ext cx="63257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مقرر اختياري غير ملزم/ المسار التجاري</a:t>
            </a:r>
            <a:endParaRPr lang="en-US" sz="44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42910" y="6215082"/>
            <a:ext cx="7858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BH" b="1" dirty="0"/>
              <a:t>وزارة التربية والتعليم – </a:t>
            </a:r>
            <a:r>
              <a:rPr lang="en-US" b="1" dirty="0"/>
              <a:t>2020 </a:t>
            </a:r>
            <a:r>
              <a:rPr lang="ar-BH" b="1" dirty="0"/>
              <a:t>م</a:t>
            </a:r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28662" y="6215082"/>
            <a:ext cx="771530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8"/>
          <p:cNvSpPr>
            <a:spLocks noGrp="1"/>
          </p:cNvSpPr>
          <p:nvPr>
            <p:ph type="title"/>
          </p:nvPr>
        </p:nvSpPr>
        <p:spPr>
          <a:xfrm>
            <a:off x="357158" y="500042"/>
            <a:ext cx="8558218" cy="571504"/>
          </a:xfrm>
        </p:spPr>
        <p:txBody>
          <a:bodyPr>
            <a:noAutofit/>
          </a:bodyPr>
          <a:lstStyle/>
          <a:p>
            <a:pPr algn="r" rtl="1"/>
            <a:r>
              <a:rPr lang="ar-BH" sz="2400" dirty="0" smtClean="0">
                <a:solidFill>
                  <a:srgbClr val="C00000"/>
                </a:solidFill>
                <a:cs typeface="PT Bold Heading" pitchFamily="2" charset="-78"/>
              </a:rPr>
              <a:t>يهتم كتيب </a:t>
            </a:r>
            <a:r>
              <a:rPr lang="en-US" sz="2400" dirty="0" smtClean="0">
                <a:solidFill>
                  <a:srgbClr val="C00000"/>
                </a:solidFill>
                <a:cs typeface="PT Bold Heading" pitchFamily="2" charset="-78"/>
              </a:rPr>
              <a:t>TIM</a:t>
            </a:r>
            <a:r>
              <a:rPr lang="ar-BH" sz="2400" dirty="0" smtClean="0">
                <a:solidFill>
                  <a:srgbClr val="C00000"/>
                </a:solidFill>
                <a:cs typeface="PT Bold Heading" pitchFamily="2" charset="-78"/>
              </a:rPr>
              <a:t>بمعلومات خاصة بالمسافر ويمكن الحصول على المعلومات كما في نموذج البلد التالي:</a:t>
            </a:r>
            <a:endParaRPr lang="en-US" sz="240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785786" y="1500174"/>
            <a:ext cx="3749040" cy="457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857752" y="1428736"/>
            <a:ext cx="3886200" cy="457203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/>
              <a:t>Baggage Clearance: </a:t>
            </a:r>
            <a:r>
              <a:rPr lang="en-US" sz="2000" dirty="0" smtClean="0"/>
              <a:t>Baggage is cleared at the first airport of entry in India. </a:t>
            </a:r>
          </a:p>
          <a:p>
            <a:pPr>
              <a:buNone/>
            </a:pPr>
            <a:r>
              <a:rPr lang="en-US" sz="2000" b="1" dirty="0" smtClean="0"/>
              <a:t>3. Health: NO </a:t>
            </a:r>
            <a:r>
              <a:rPr lang="en-US" sz="2000" dirty="0" smtClean="0"/>
              <a:t>Vaccination are required to enter India from any country.</a:t>
            </a:r>
          </a:p>
          <a:p>
            <a:pPr>
              <a:buNone/>
            </a:pPr>
            <a:r>
              <a:rPr lang="en-US" sz="2000" dirty="0" smtClean="0"/>
              <a:t>4. </a:t>
            </a:r>
            <a:r>
              <a:rPr lang="en-US" sz="2000" b="1" dirty="0" smtClean="0"/>
              <a:t>Tax: </a:t>
            </a:r>
            <a:r>
              <a:rPr lang="en-US" sz="2000" dirty="0" smtClean="0"/>
              <a:t>NO airport tax is levied on passengers upon embarkation at the airport.</a:t>
            </a:r>
          </a:p>
          <a:p>
            <a:pPr>
              <a:buNone/>
            </a:pPr>
            <a:r>
              <a:rPr lang="en-US" sz="2000" b="1" dirty="0" smtClean="0"/>
              <a:t>5.Currency:</a:t>
            </a:r>
          </a:p>
          <a:p>
            <a:pPr>
              <a:buNone/>
            </a:pPr>
            <a:r>
              <a:rPr lang="en-US" sz="2000" b="1" dirty="0" smtClean="0"/>
              <a:t> Export: </a:t>
            </a:r>
            <a:r>
              <a:rPr lang="en-US" sz="2000" dirty="0" smtClean="0"/>
              <a:t>Local currency ( Indian Rupee-INR) allowed.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857224" y="1428736"/>
            <a:ext cx="392909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</a:t>
            </a:r>
            <a:r>
              <a:rPr lang="en-US" sz="2000" b="1" dirty="0" smtClean="0"/>
              <a:t>India (IN)</a:t>
            </a:r>
            <a:endParaRPr lang="en-US" sz="2000" b="1" dirty="0"/>
          </a:p>
        </p:txBody>
      </p:sp>
      <p:sp>
        <p:nvSpPr>
          <p:cNvPr id="17" name="Rectangle 16"/>
          <p:cNvSpPr/>
          <p:nvPr/>
        </p:nvSpPr>
        <p:spPr>
          <a:xfrm flipV="1">
            <a:off x="1071538" y="1571612"/>
            <a:ext cx="214314" cy="1885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57224" y="1857364"/>
            <a:ext cx="3929090" cy="41648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Geographic</a:t>
            </a:r>
            <a:r>
              <a:rPr lang="en-US" sz="2000" dirty="0" smtClean="0"/>
              <a:t>al        Information : </a:t>
            </a:r>
          </a:p>
          <a:p>
            <a:r>
              <a:rPr lang="en-US" sz="2000" dirty="0" smtClean="0"/>
              <a:t>Capital – Delhi (DEL)</a:t>
            </a:r>
            <a:r>
              <a:rPr lang="ar-BH" sz="2000" dirty="0" smtClean="0"/>
              <a:t>.</a:t>
            </a:r>
            <a:endParaRPr lang="en-US" sz="2000" dirty="0" smtClean="0"/>
          </a:p>
          <a:p>
            <a:r>
              <a:rPr lang="en-US" sz="2000" b="1" dirty="0" smtClean="0"/>
              <a:t>1.Passport:  </a:t>
            </a:r>
            <a:r>
              <a:rPr lang="en-US" sz="2000" dirty="0" smtClean="0"/>
              <a:t>Passport  required,</a:t>
            </a:r>
            <a:r>
              <a:rPr lang="ar-BH" sz="2000" dirty="0" smtClean="0"/>
              <a:t> </a:t>
            </a:r>
            <a:r>
              <a:rPr lang="en-US" sz="2000" dirty="0" smtClean="0"/>
              <a:t>except for holders of el documents issued to stateless persons, provided holding proof that they can return to country of issuance.</a:t>
            </a:r>
          </a:p>
          <a:p>
            <a:r>
              <a:rPr lang="en-US" sz="2000" b="1" dirty="0" smtClean="0"/>
              <a:t>2.Visa: </a:t>
            </a:r>
            <a:r>
              <a:rPr lang="en-US" sz="2000" dirty="0" smtClean="0"/>
              <a:t>Required, except for: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Nationals of India.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National of Bhutan and Nepal.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National of Maldives for a stay of max. 90 days.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Holders of diplomatic passports.</a:t>
            </a:r>
            <a:endParaRPr lang="en-US" sz="2000" dirty="0"/>
          </a:p>
        </p:txBody>
      </p:sp>
      <p:sp>
        <p:nvSpPr>
          <p:cNvPr id="12" name="Right Arrow Callout 11"/>
          <p:cNvSpPr/>
          <p:nvPr/>
        </p:nvSpPr>
        <p:spPr>
          <a:xfrm>
            <a:off x="1928794" y="2000240"/>
            <a:ext cx="3000396" cy="1428760"/>
          </a:xfrm>
          <a:prstGeom prst="right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000" b="1" dirty="0" smtClean="0">
                <a:solidFill>
                  <a:srgbClr val="FF0000"/>
                </a:solidFill>
              </a:rPr>
              <a:t>هل يشترط وجود أي شهادات صحية للدخول لهذه الدولة؟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Up Arrow Callout 13"/>
          <p:cNvSpPr/>
          <p:nvPr/>
        </p:nvSpPr>
        <p:spPr>
          <a:xfrm>
            <a:off x="4929190" y="4143380"/>
            <a:ext cx="2071702" cy="1714512"/>
          </a:xfrm>
          <a:prstGeom prst="up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000" b="1" dirty="0" smtClean="0">
                <a:solidFill>
                  <a:srgbClr val="FF0000"/>
                </a:solidFill>
              </a:rPr>
              <a:t>ما هي القوانين الخاصة بالضرائب الموجودة في هذه الدولة</a:t>
            </a:r>
            <a:r>
              <a:rPr lang="ar-BH" sz="2000" dirty="0" smtClean="0">
                <a:solidFill>
                  <a:srgbClr val="FF0000"/>
                </a:solidFill>
              </a:rPr>
              <a:t>؟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lus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238" y="1362075"/>
            <a:ext cx="8766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r" rtl="1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ar-BH" sz="3200" b="1" dirty="0" smtClean="0">
                <a:solidFill>
                  <a:srgbClr val="FF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هي وثائق سفر تصدرها الأمم المتحدة</a:t>
            </a:r>
            <a:r>
              <a:rPr lang="ar-EG" sz="3200" b="1" dirty="0" smtClean="0">
                <a:solidFill>
                  <a:srgbClr val="FF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:</a:t>
            </a:r>
            <a:endParaRPr lang="en-US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lowchart: Terminator 2">
            <a:hlinkClick r:id="rId3" action="ppaction://hlinksldjump"/>
          </p:cNvPr>
          <p:cNvSpPr/>
          <p:nvPr/>
        </p:nvSpPr>
        <p:spPr>
          <a:xfrm>
            <a:off x="857224" y="2857496"/>
            <a:ext cx="3441600" cy="704851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/>
            <a:r>
              <a:rPr lang="ar-BH" sz="2000" b="1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ب. جوازات الصليب الأحمر.</a:t>
            </a:r>
            <a:endParaRPr lang="en-US" sz="2000" b="1" dirty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Flowchart: Terminator 3">
            <a:hlinkClick r:id="rId4" action="ppaction://hlinksldjump"/>
          </p:cNvPr>
          <p:cNvSpPr/>
          <p:nvPr/>
        </p:nvSpPr>
        <p:spPr>
          <a:xfrm>
            <a:off x="4500562" y="2857496"/>
            <a:ext cx="3439736" cy="704851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/>
            <a:r>
              <a:rPr lang="ar-BH" sz="20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أ.  </a:t>
            </a:r>
            <a:r>
              <a:rPr lang="ar-BH" sz="2000" b="1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جوازات سفر الأجانب.</a:t>
            </a:r>
            <a:endParaRPr lang="en-US" sz="2000" b="1" dirty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" name="Flowchart: Terminator 4">
            <a:hlinkClick r:id="rId4" action="ppaction://hlinksldjump"/>
          </p:cNvPr>
          <p:cNvSpPr/>
          <p:nvPr/>
        </p:nvSpPr>
        <p:spPr>
          <a:xfrm>
            <a:off x="857224" y="3819520"/>
            <a:ext cx="3441600" cy="704851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000" b="1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د. الجوازات المشتركة.</a:t>
            </a:r>
            <a:endParaRPr lang="en-US" sz="2000" b="1" dirty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Flowchart: Terminator 5">
            <a:hlinkClick r:id="rId4" action="ppaction://hlinksldjump"/>
          </p:cNvPr>
          <p:cNvSpPr/>
          <p:nvPr/>
        </p:nvSpPr>
        <p:spPr>
          <a:xfrm>
            <a:off x="4500562" y="3819520"/>
            <a:ext cx="3439736" cy="704851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000" b="1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د. جوازات دبلوماسية.</a:t>
            </a:r>
            <a:endParaRPr lang="en-US" sz="2000" b="1" dirty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642910" y="6215082"/>
            <a:ext cx="7858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BH" b="1" dirty="0"/>
              <a:t>وزارة التربية والتعليم – </a:t>
            </a:r>
            <a:r>
              <a:rPr lang="en-US" b="1" dirty="0"/>
              <a:t>2020 </a:t>
            </a:r>
            <a:r>
              <a:rPr lang="ar-BH" b="1" dirty="0"/>
              <a:t>م</a:t>
            </a:r>
            <a:endParaRPr lang="en-US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28662" y="6215082"/>
            <a:ext cx="771530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hecke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238" y="1362075"/>
            <a:ext cx="8766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ar-BH" sz="3200" b="1" dirty="0" smtClean="0">
                <a:solidFill>
                  <a:srgbClr val="FF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2. </a:t>
            </a:r>
            <a:r>
              <a:rPr lang="ar-EG" sz="3200" b="1" dirty="0" smtClean="0">
                <a:solidFill>
                  <a:srgbClr val="FF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المعلومات التي يمكن أن نحصل عليها من كتيب </a:t>
            </a:r>
            <a:r>
              <a:rPr lang="ar-BH" sz="3200" b="1" dirty="0" smtClean="0">
                <a:solidFill>
                  <a:srgbClr val="FF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Simplified Arabic" pitchFamily="18" charset="-78"/>
              </a:rPr>
              <a:t>(TIM</a:t>
            </a:r>
            <a:r>
              <a:rPr lang="ar-EG" sz="3200" b="1" dirty="0" smtClean="0">
                <a:solidFill>
                  <a:srgbClr val="FF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:</a:t>
            </a:r>
            <a:r>
              <a:rPr lang="ar-EG" sz="3200" dirty="0" smtClean="0">
                <a:solidFill>
                  <a:srgbClr val="FF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 </a:t>
            </a:r>
            <a:endParaRPr lang="en-US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lowchart: Terminator 2">
            <a:hlinkClick r:id="rId3" action="ppaction://hlinksldjump"/>
          </p:cNvPr>
          <p:cNvSpPr/>
          <p:nvPr/>
        </p:nvSpPr>
        <p:spPr>
          <a:xfrm>
            <a:off x="301238" y="2857496"/>
            <a:ext cx="3997586" cy="704851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/>
            <a:r>
              <a:rPr lang="ar-BH" sz="2000" b="1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ب. المتطلبات الخاصة بالحجوزات.</a:t>
            </a:r>
            <a:endParaRPr lang="en-US" sz="2000" b="1" dirty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Flowchart: Terminator 3">
            <a:hlinkClick r:id="rId4" action="ppaction://hlinksldjump"/>
          </p:cNvPr>
          <p:cNvSpPr/>
          <p:nvPr/>
        </p:nvSpPr>
        <p:spPr>
          <a:xfrm>
            <a:off x="4500562" y="2857496"/>
            <a:ext cx="3439736" cy="704851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/>
            <a:r>
              <a:rPr lang="ar-BH" sz="2000" b="1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أ.  المتطلبات الخاصة بالجمارك.</a:t>
            </a:r>
            <a:endParaRPr lang="en-US" sz="2000" b="1" dirty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" name="Flowchart: Terminator 4">
            <a:hlinkClick r:id="rId3" action="ppaction://hlinksldjump"/>
          </p:cNvPr>
          <p:cNvSpPr/>
          <p:nvPr/>
        </p:nvSpPr>
        <p:spPr>
          <a:xfrm>
            <a:off x="301238" y="3819520"/>
            <a:ext cx="3997586" cy="704851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000" b="1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د. أيام الأسبوع التي توجد بها كل رحلة.</a:t>
            </a:r>
            <a:endParaRPr lang="en-US" sz="2000" b="1" dirty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4500562" y="3819520"/>
            <a:ext cx="3439736" cy="704851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000" b="1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د. أسماء شركات الطيران.</a:t>
            </a:r>
            <a:endParaRPr lang="en-US" sz="2000" b="1" dirty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642910" y="6215082"/>
            <a:ext cx="7858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BH" b="1" dirty="0"/>
              <a:t>وزارة التربية والتعليم – </a:t>
            </a:r>
            <a:r>
              <a:rPr lang="en-US" b="1" dirty="0"/>
              <a:t>2020 </a:t>
            </a:r>
            <a:r>
              <a:rPr lang="ar-BH" b="1" dirty="0"/>
              <a:t>م</a:t>
            </a:r>
            <a:endParaRPr lang="en-US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28662" y="6215082"/>
            <a:ext cx="771530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hecke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238" y="1362075"/>
            <a:ext cx="8766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ar-BH" sz="3200" b="1" dirty="0" smtClean="0">
                <a:solidFill>
                  <a:srgbClr val="FF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3. معنى المتطلبات الخاصة بالضرائب باللغة الإنجليزية</a:t>
            </a:r>
            <a:r>
              <a:rPr lang="ar-EG" sz="3200" b="1" dirty="0" smtClean="0">
                <a:solidFill>
                  <a:srgbClr val="FF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:</a:t>
            </a:r>
            <a:r>
              <a:rPr lang="ar-EG" sz="3200" dirty="0" smtClean="0">
                <a:solidFill>
                  <a:srgbClr val="FF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 </a:t>
            </a:r>
            <a:endParaRPr lang="en-US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lowchart: Terminator 2">
            <a:hlinkClick r:id="rId3" action="ppaction://hlinksldjump"/>
          </p:cNvPr>
          <p:cNvSpPr/>
          <p:nvPr/>
        </p:nvSpPr>
        <p:spPr>
          <a:xfrm>
            <a:off x="857224" y="2857496"/>
            <a:ext cx="3441600" cy="704851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/>
            <a:r>
              <a:rPr lang="ar-BH" sz="24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ب. </a:t>
            </a:r>
            <a:r>
              <a:rPr lang="en-US" sz="24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Tax</a:t>
            </a:r>
            <a:endParaRPr lang="en-US" sz="2400" dirty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Flowchart: Terminator 3">
            <a:hlinkClick r:id="rId4" action="ppaction://hlinksldjump"/>
          </p:cNvPr>
          <p:cNvSpPr/>
          <p:nvPr/>
        </p:nvSpPr>
        <p:spPr>
          <a:xfrm>
            <a:off x="4500562" y="2857496"/>
            <a:ext cx="3439736" cy="704851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/>
            <a:r>
              <a:rPr lang="ar-BH" sz="24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أ. </a:t>
            </a:r>
            <a:r>
              <a:rPr lang="en-US" sz="24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Customs</a:t>
            </a:r>
            <a:endParaRPr lang="en-US" sz="2400" dirty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" name="Flowchart: Terminator 4">
            <a:hlinkClick r:id="rId4" action="ppaction://hlinksldjump"/>
          </p:cNvPr>
          <p:cNvSpPr/>
          <p:nvPr/>
        </p:nvSpPr>
        <p:spPr>
          <a:xfrm>
            <a:off x="857224" y="3819520"/>
            <a:ext cx="3441600" cy="704851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24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د. </a:t>
            </a:r>
            <a:r>
              <a:rPr lang="en-US" sz="24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Customs</a:t>
            </a:r>
            <a:endParaRPr lang="en-US" sz="2400" dirty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Flowchart: Terminator 5">
            <a:hlinkClick r:id="rId4" action="ppaction://hlinksldjump"/>
          </p:cNvPr>
          <p:cNvSpPr/>
          <p:nvPr/>
        </p:nvSpPr>
        <p:spPr>
          <a:xfrm>
            <a:off x="4500562" y="3819520"/>
            <a:ext cx="3439736" cy="704851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24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د. </a:t>
            </a:r>
            <a:r>
              <a:rPr lang="en-US" sz="24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Passport</a:t>
            </a:r>
            <a:endParaRPr lang="en-US" sz="2400" dirty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642910" y="6215082"/>
            <a:ext cx="7858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BH" b="1" dirty="0"/>
              <a:t>وزارة التربية والتعليم – </a:t>
            </a:r>
            <a:r>
              <a:rPr lang="en-US" b="1" dirty="0"/>
              <a:t>2020 </a:t>
            </a:r>
            <a:r>
              <a:rPr lang="ar-BH" b="1" dirty="0"/>
              <a:t>م</a:t>
            </a:r>
            <a:endParaRPr lang="en-US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28662" y="6215082"/>
            <a:ext cx="771530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hecke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238" y="1362075"/>
            <a:ext cx="8766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4</a:t>
            </a:r>
            <a:r>
              <a:rPr lang="ar-BH" sz="3200" b="1" dirty="0" smtClean="0">
                <a:solidFill>
                  <a:srgbClr val="FF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. معنى المتطلبات الخاصة بتأشيرات الدخول باللغة الإنجليزية</a:t>
            </a:r>
            <a:r>
              <a:rPr lang="ar-EG" sz="3200" b="1" dirty="0" smtClean="0">
                <a:solidFill>
                  <a:srgbClr val="FF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:</a:t>
            </a:r>
            <a:r>
              <a:rPr lang="ar-EG" sz="3200" dirty="0" smtClean="0">
                <a:solidFill>
                  <a:srgbClr val="FF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 </a:t>
            </a:r>
            <a:endParaRPr lang="en-US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lowchart: Terminator 2">
            <a:hlinkClick r:id="rId3" action="ppaction://hlinksldjump"/>
          </p:cNvPr>
          <p:cNvSpPr/>
          <p:nvPr/>
        </p:nvSpPr>
        <p:spPr>
          <a:xfrm>
            <a:off x="857224" y="2857496"/>
            <a:ext cx="3441600" cy="704851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/>
            <a:r>
              <a:rPr lang="ar-BH" sz="24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ب. </a:t>
            </a:r>
            <a:r>
              <a:rPr lang="en-US" sz="24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Tax</a:t>
            </a:r>
            <a:endParaRPr lang="en-US" sz="2400" dirty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Flowchart: Terminator 3">
            <a:hlinkClick r:id="rId4" action="ppaction://hlinksldjump"/>
          </p:cNvPr>
          <p:cNvSpPr/>
          <p:nvPr/>
        </p:nvSpPr>
        <p:spPr>
          <a:xfrm>
            <a:off x="4500562" y="2857496"/>
            <a:ext cx="3439736" cy="704851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/>
            <a:r>
              <a:rPr lang="ar-BH" sz="24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أ. </a:t>
            </a:r>
            <a:r>
              <a:rPr lang="en-US" sz="24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Visa</a:t>
            </a:r>
            <a:endParaRPr lang="en-US" sz="2400" dirty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" name="Flowchart: Terminator 4">
            <a:hlinkClick r:id="rId3" action="ppaction://hlinksldjump"/>
          </p:cNvPr>
          <p:cNvSpPr/>
          <p:nvPr/>
        </p:nvSpPr>
        <p:spPr>
          <a:xfrm>
            <a:off x="857224" y="3819520"/>
            <a:ext cx="3441600" cy="704851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24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د. </a:t>
            </a:r>
            <a:r>
              <a:rPr lang="en-US" sz="24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Customs</a:t>
            </a:r>
            <a:endParaRPr lang="en-US" sz="2400" dirty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4500562" y="3819520"/>
            <a:ext cx="3439736" cy="704851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24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د. </a:t>
            </a:r>
            <a:r>
              <a:rPr lang="en-US" sz="24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Passport</a:t>
            </a:r>
            <a:endParaRPr lang="en-US" sz="2400" dirty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642910" y="6215082"/>
            <a:ext cx="7858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BH" b="1" dirty="0"/>
              <a:t>وزارة التربية والتعليم – </a:t>
            </a:r>
            <a:r>
              <a:rPr lang="en-US" b="1" dirty="0"/>
              <a:t>2020 </a:t>
            </a:r>
            <a:r>
              <a:rPr lang="ar-BH" b="1" dirty="0"/>
              <a:t>م</a:t>
            </a:r>
            <a:endParaRPr lang="en-US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28662" y="6215082"/>
            <a:ext cx="771530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hecke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642910" y="6215082"/>
            <a:ext cx="7858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BH" b="1" dirty="0"/>
              <a:t>وزارة التربية والتعليم – </a:t>
            </a:r>
            <a:r>
              <a:rPr lang="en-US" b="1" dirty="0"/>
              <a:t>2020 </a:t>
            </a:r>
            <a:r>
              <a:rPr lang="ar-BH" b="1" dirty="0"/>
              <a:t>م</a:t>
            </a:r>
            <a:endParaRPr lang="en-US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28662" y="6215082"/>
            <a:ext cx="771530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503;p34"/>
          <p:cNvSpPr txBox="1">
            <a:spLocks/>
          </p:cNvSpPr>
          <p:nvPr/>
        </p:nvSpPr>
        <p:spPr>
          <a:xfrm>
            <a:off x="1247554" y="2636912"/>
            <a:ext cx="7077520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5400" dirty="0">
                <a:solidFill>
                  <a:srgbClr val="FF9800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مع تمنياتنا لكم بالتوفيق</a:t>
            </a:r>
            <a:endParaRPr lang="en-US" sz="5400" dirty="0">
              <a:solidFill>
                <a:srgbClr val="FF9800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8549343"/>
      </p:ext>
    </p:extLst>
  </p:cSld>
  <p:clrMapOvr>
    <a:masterClrMapping/>
  </p:clrMapOvr>
  <p:transition spd="slow">
    <p:checke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45" y="5357826"/>
            <a:ext cx="1776699" cy="810068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1"/>
          <a:stretch/>
        </p:blipFill>
        <p:spPr>
          <a:xfrm>
            <a:off x="2571736" y="571480"/>
            <a:ext cx="4176073" cy="4888355"/>
          </a:xfrm>
          <a:prstGeom prst="rect">
            <a:avLst/>
          </a:prstGeom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0" y="6506420"/>
            <a:ext cx="2225286" cy="38449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ar-BH" sz="1400" dirty="0" smtClean="0">
                <a:solidFill>
                  <a:schemeClr val="tx1"/>
                </a:solidFill>
                <a:cs typeface="AL-Mohanad Bold" pitchFamily="2" charset="-78"/>
              </a:rPr>
              <a:t>    وزارة التربية و التعليم – 2020م</a:t>
            </a:r>
            <a:endParaRPr lang="en-GB" sz="1400" dirty="0">
              <a:solidFill>
                <a:schemeClr val="tx1"/>
              </a:solidFill>
              <a:cs typeface="AL-Mohanad Bold" pitchFamily="2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504" y="6589829"/>
            <a:ext cx="6984000" cy="0"/>
          </a:xfrm>
          <a:prstGeom prst="line">
            <a:avLst/>
          </a:prstGeom>
          <a:ln w="19050">
            <a:solidFill>
              <a:srgbClr val="FF9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مجموعة 5"/>
          <p:cNvGrpSpPr/>
          <p:nvPr/>
        </p:nvGrpSpPr>
        <p:grpSpPr>
          <a:xfrm>
            <a:off x="1783398" y="5458272"/>
            <a:ext cx="4234021" cy="959940"/>
            <a:chOff x="1783398" y="5458272"/>
            <a:chExt cx="4234021" cy="959940"/>
          </a:xfrm>
        </p:grpSpPr>
        <p:sp>
          <p:nvSpPr>
            <p:cNvPr id="7" name="مستطيل 6"/>
            <p:cNvSpPr/>
            <p:nvPr/>
          </p:nvSpPr>
          <p:spPr>
            <a:xfrm>
              <a:off x="4138343" y="5655468"/>
              <a:ext cx="1879076" cy="757237"/>
            </a:xfrm>
            <a:prstGeom prst="rect">
              <a:avLst/>
            </a:prstGeom>
            <a:solidFill>
              <a:srgbClr val="0072B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174625" algn="ctr"/>
              <a:r>
                <a:rPr lang="ar-BH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أضغط على الزر للانتقال للسؤال التالي</a:t>
              </a:r>
              <a:endParaRPr lang="ar-BH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10" name="Picture 10" descr="Hand Up Finger Pointing Up Png - Cartoon Finger Pointing Up Png (388x886), Png Downloa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2526213" y="4715457"/>
              <a:ext cx="959940" cy="2445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مستطيل 10"/>
            <p:cNvSpPr/>
            <p:nvPr/>
          </p:nvSpPr>
          <p:spPr>
            <a:xfrm>
              <a:off x="4135962" y="5660232"/>
              <a:ext cx="162196" cy="747712"/>
            </a:xfrm>
            <a:prstGeom prst="rect">
              <a:avLst/>
            </a:prstGeom>
            <a:solidFill>
              <a:srgbClr val="007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</p:spTree>
    <p:extLst>
      <p:ext uri="{BB962C8B-B14F-4D97-AF65-F5344CB8AC3E}">
        <p14:creationId xmlns:p14="http://schemas.microsoft.com/office/powerpoint/2010/main" val="4259466247"/>
      </p:ext>
    </p:extLst>
  </p:cSld>
  <p:clrMapOvr>
    <a:masterClrMapping/>
  </p:clrMapOvr>
  <p:transition spd="med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4" y="714356"/>
            <a:ext cx="6155981" cy="4827602"/>
          </a:xfrm>
          <a:prstGeom prst="rect">
            <a:avLst/>
          </a:prstGeom>
        </p:spPr>
      </p:pic>
      <p:pic>
        <p:nvPicPr>
          <p:cNvPr id="4" name="صورة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09" y="5072074"/>
            <a:ext cx="1224816" cy="1015718"/>
          </a:xfrm>
          <a:prstGeom prst="rect">
            <a:avLst/>
          </a:prstGeom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0" y="6506420"/>
            <a:ext cx="2225286" cy="38449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ar-BH" sz="1400" dirty="0" smtClean="0">
                <a:solidFill>
                  <a:schemeClr val="tx1"/>
                </a:solidFill>
                <a:cs typeface="AL-Mohanad Bold" pitchFamily="2" charset="-78"/>
              </a:rPr>
              <a:t>    وزارة التربية و التعليم – 2020م</a:t>
            </a:r>
            <a:endParaRPr lang="en-GB" sz="1400" dirty="0">
              <a:solidFill>
                <a:schemeClr val="tx1"/>
              </a:solidFill>
              <a:cs typeface="AL-Mohanad Bold" pitchFamily="2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504" y="6589829"/>
            <a:ext cx="6984000" cy="0"/>
          </a:xfrm>
          <a:prstGeom prst="line">
            <a:avLst/>
          </a:prstGeom>
          <a:ln w="19050">
            <a:solidFill>
              <a:srgbClr val="FF9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مجموعة 5"/>
          <p:cNvGrpSpPr/>
          <p:nvPr/>
        </p:nvGrpSpPr>
        <p:grpSpPr>
          <a:xfrm>
            <a:off x="1783398" y="5458272"/>
            <a:ext cx="4234021" cy="959940"/>
            <a:chOff x="1783398" y="5458272"/>
            <a:chExt cx="4234021" cy="959940"/>
          </a:xfrm>
        </p:grpSpPr>
        <p:sp>
          <p:nvSpPr>
            <p:cNvPr id="7" name="مستطيل 6"/>
            <p:cNvSpPr/>
            <p:nvPr/>
          </p:nvSpPr>
          <p:spPr>
            <a:xfrm>
              <a:off x="4138343" y="5655468"/>
              <a:ext cx="1879076" cy="757237"/>
            </a:xfrm>
            <a:prstGeom prst="rect">
              <a:avLst/>
            </a:prstGeom>
            <a:solidFill>
              <a:srgbClr val="0072B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93663" algn="ctr"/>
              <a:r>
                <a:rPr lang="ar-BH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أضغط على الزر للمحاولة مرة أخرى</a:t>
              </a:r>
              <a:endParaRPr lang="ar-BH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10" name="Picture 10" descr="Hand Up Finger Pointing Up Png - Cartoon Finger Pointing Up Png (388x886), Png Downloa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2526213" y="4715457"/>
              <a:ext cx="959940" cy="2445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مستطيل 10"/>
            <p:cNvSpPr/>
            <p:nvPr/>
          </p:nvSpPr>
          <p:spPr>
            <a:xfrm>
              <a:off x="4135962" y="5660232"/>
              <a:ext cx="162196" cy="747712"/>
            </a:xfrm>
            <a:prstGeom prst="rect">
              <a:avLst/>
            </a:prstGeom>
            <a:solidFill>
              <a:srgbClr val="007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</p:spTree>
    <p:extLst>
      <p:ext uri="{BB962C8B-B14F-4D97-AF65-F5344CB8AC3E}">
        <p14:creationId xmlns:p14="http://schemas.microsoft.com/office/powerpoint/2010/main" val="2622499744"/>
      </p:ext>
    </p:extLst>
  </p:cSld>
  <p:clrMapOvr>
    <a:masterClrMapping/>
  </p:clrMapOvr>
  <p:transition spd="slow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45" y="5357826"/>
            <a:ext cx="1776699" cy="810068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1"/>
          <a:stretch/>
        </p:blipFill>
        <p:spPr>
          <a:xfrm>
            <a:off x="2571736" y="571480"/>
            <a:ext cx="4176073" cy="4888355"/>
          </a:xfrm>
          <a:prstGeom prst="rect">
            <a:avLst/>
          </a:prstGeom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0" y="6506420"/>
            <a:ext cx="2225286" cy="38449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ar-BH" sz="1400" dirty="0" smtClean="0">
                <a:solidFill>
                  <a:schemeClr val="tx1"/>
                </a:solidFill>
                <a:cs typeface="AL-Mohanad Bold" pitchFamily="2" charset="-78"/>
              </a:rPr>
              <a:t>    وزارة التربية و التعليم – 2020م</a:t>
            </a:r>
            <a:endParaRPr lang="en-GB" sz="1400" dirty="0">
              <a:solidFill>
                <a:schemeClr val="tx1"/>
              </a:solidFill>
              <a:cs typeface="AL-Mohanad Bold" pitchFamily="2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504" y="6589829"/>
            <a:ext cx="6984000" cy="0"/>
          </a:xfrm>
          <a:prstGeom prst="line">
            <a:avLst/>
          </a:prstGeom>
          <a:ln w="19050">
            <a:solidFill>
              <a:srgbClr val="FF9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مجموعة 5"/>
          <p:cNvGrpSpPr/>
          <p:nvPr/>
        </p:nvGrpSpPr>
        <p:grpSpPr>
          <a:xfrm>
            <a:off x="1783398" y="5458272"/>
            <a:ext cx="4234021" cy="959940"/>
            <a:chOff x="1783398" y="5458272"/>
            <a:chExt cx="4234021" cy="959940"/>
          </a:xfrm>
        </p:grpSpPr>
        <p:sp>
          <p:nvSpPr>
            <p:cNvPr id="7" name="مستطيل 6"/>
            <p:cNvSpPr/>
            <p:nvPr/>
          </p:nvSpPr>
          <p:spPr>
            <a:xfrm>
              <a:off x="4138343" y="5655468"/>
              <a:ext cx="1879076" cy="757237"/>
            </a:xfrm>
            <a:prstGeom prst="rect">
              <a:avLst/>
            </a:prstGeom>
            <a:solidFill>
              <a:srgbClr val="0072B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174625" algn="ctr"/>
              <a:r>
                <a:rPr lang="ar-BH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أضغط على الزر للانتقال للسؤال التالي</a:t>
              </a:r>
              <a:endParaRPr lang="ar-BH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10" name="Picture 10" descr="Hand Up Finger Pointing Up Png - Cartoon Finger Pointing Up Png (388x886), Png Downloa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2526213" y="4715457"/>
              <a:ext cx="959940" cy="2445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مستطيل 10"/>
            <p:cNvSpPr/>
            <p:nvPr/>
          </p:nvSpPr>
          <p:spPr>
            <a:xfrm>
              <a:off x="4135962" y="5660232"/>
              <a:ext cx="162196" cy="747712"/>
            </a:xfrm>
            <a:prstGeom prst="rect">
              <a:avLst/>
            </a:prstGeom>
            <a:solidFill>
              <a:srgbClr val="007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</p:spTree>
    <p:extLst>
      <p:ext uri="{BB962C8B-B14F-4D97-AF65-F5344CB8AC3E}">
        <p14:creationId xmlns:p14="http://schemas.microsoft.com/office/powerpoint/2010/main" val="4259466247"/>
      </p:ext>
    </p:extLst>
  </p:cSld>
  <p:clrMapOvr>
    <a:masterClrMapping/>
  </p:clrMapOvr>
  <p:transition spd="med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4" y="714356"/>
            <a:ext cx="6155981" cy="4827602"/>
          </a:xfrm>
          <a:prstGeom prst="rect">
            <a:avLst/>
          </a:prstGeom>
        </p:spPr>
      </p:pic>
      <p:pic>
        <p:nvPicPr>
          <p:cNvPr id="4" name="صورة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09" y="4929197"/>
            <a:ext cx="1224816" cy="1158595"/>
          </a:xfrm>
          <a:prstGeom prst="rect">
            <a:avLst/>
          </a:prstGeom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0" y="6506420"/>
            <a:ext cx="2225286" cy="38449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ar-BH" sz="1400" dirty="0" smtClean="0">
                <a:solidFill>
                  <a:schemeClr val="tx1"/>
                </a:solidFill>
                <a:cs typeface="AL-Mohanad Bold" pitchFamily="2" charset="-78"/>
              </a:rPr>
              <a:t>    وزارة التربية و التعليم – 2020م</a:t>
            </a:r>
            <a:endParaRPr lang="en-GB" sz="1400" dirty="0">
              <a:solidFill>
                <a:schemeClr val="tx1"/>
              </a:solidFill>
              <a:cs typeface="AL-Mohanad Bold" pitchFamily="2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504" y="6589829"/>
            <a:ext cx="6984000" cy="0"/>
          </a:xfrm>
          <a:prstGeom prst="line">
            <a:avLst/>
          </a:prstGeom>
          <a:ln w="19050">
            <a:solidFill>
              <a:srgbClr val="FF9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مجموعة 5"/>
          <p:cNvGrpSpPr/>
          <p:nvPr/>
        </p:nvGrpSpPr>
        <p:grpSpPr>
          <a:xfrm>
            <a:off x="1783398" y="5458272"/>
            <a:ext cx="4234021" cy="959940"/>
            <a:chOff x="1783398" y="5458272"/>
            <a:chExt cx="4234021" cy="959940"/>
          </a:xfrm>
        </p:grpSpPr>
        <p:sp>
          <p:nvSpPr>
            <p:cNvPr id="7" name="مستطيل 6"/>
            <p:cNvSpPr/>
            <p:nvPr/>
          </p:nvSpPr>
          <p:spPr>
            <a:xfrm>
              <a:off x="4138343" y="5655468"/>
              <a:ext cx="1879076" cy="757237"/>
            </a:xfrm>
            <a:prstGeom prst="rect">
              <a:avLst/>
            </a:prstGeom>
            <a:solidFill>
              <a:srgbClr val="0072B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93663" algn="ctr"/>
              <a:r>
                <a:rPr lang="ar-BH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أضغط على الزر للمحاولة مرة أخرى</a:t>
              </a:r>
              <a:endParaRPr lang="ar-BH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10" name="Picture 10" descr="Hand Up Finger Pointing Up Png - Cartoon Finger Pointing Up Png (388x886), Png Downloa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2526213" y="4715457"/>
              <a:ext cx="959940" cy="2445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مستطيل 10"/>
            <p:cNvSpPr/>
            <p:nvPr/>
          </p:nvSpPr>
          <p:spPr>
            <a:xfrm>
              <a:off x="4135962" y="5660232"/>
              <a:ext cx="162196" cy="747712"/>
            </a:xfrm>
            <a:prstGeom prst="rect">
              <a:avLst/>
            </a:prstGeom>
            <a:solidFill>
              <a:srgbClr val="007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</p:spTree>
    <p:extLst>
      <p:ext uri="{BB962C8B-B14F-4D97-AF65-F5344CB8AC3E}">
        <p14:creationId xmlns:p14="http://schemas.microsoft.com/office/powerpoint/2010/main" val="2622499744"/>
      </p:ext>
    </p:extLst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1428736"/>
            <a:ext cx="6643734" cy="642942"/>
          </a:xfrm>
        </p:spPr>
        <p:txBody>
          <a:bodyPr>
            <a:normAutofit fontScale="90000"/>
          </a:bodyPr>
          <a:lstStyle/>
          <a:p>
            <a:pPr algn="r" rtl="1"/>
            <a:r>
              <a:rPr lang="ar-BH" dirty="0" smtClean="0">
                <a:solidFill>
                  <a:srgbClr val="C00000"/>
                </a:solidFill>
                <a:cs typeface="PT Bold Heading" pitchFamily="2" charset="-78"/>
              </a:rPr>
              <a:t>أهداف الوحدة:</a:t>
            </a:r>
            <a:endParaRPr lang="en-US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532" y="2462877"/>
            <a:ext cx="8389564" cy="3361006"/>
          </a:xfrm>
        </p:spPr>
        <p:txBody>
          <a:bodyPr>
            <a:noAutofit/>
          </a:bodyPr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b="1" dirty="0">
                <a:solidFill>
                  <a:srgbClr val="C00000"/>
                </a:solidFill>
                <a:latin typeface="Arial" pitchFamily="34" charset="0"/>
              </a:rPr>
              <a:t>يُتوقَع من الطالب بعد دراسة هذا الفصل أن:</a:t>
            </a:r>
            <a:endParaRPr lang="ar-SA" b="1" dirty="0">
              <a:solidFill>
                <a:srgbClr val="C00000"/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en-US" sz="2400" b="1" dirty="0">
              <a:solidFill>
                <a:srgbClr val="C00000"/>
              </a:solidFill>
              <a:latin typeface="Arial" pitchFamily="34" charset="0"/>
            </a:endParaRPr>
          </a:p>
          <a:p>
            <a:pPr marL="896938" indent="-285750" algn="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تحديد الطرائق التي من خلالها تضمن شركة الطيران حقها في استلام قيمة تذكرة العودة.</a:t>
            </a:r>
          </a:p>
          <a:p>
            <a:pPr marL="896938" indent="-285750" algn="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كتيب معلومات السفر  لتحديد المتطلبات المذكورة.</a:t>
            </a:r>
          </a:p>
          <a:p>
            <a:pPr marL="896938" indent="-285750" algn="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يعدد أنواع جوازات السفر المختلفة.</a:t>
            </a:r>
          </a:p>
          <a:p>
            <a:pPr marL="896938" indent="-285750" algn="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التمييز بين أنواع المسافرين.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896938" indent="-285750" algn="r" rtl="1"/>
            <a:endParaRPr lang="ar-BH" sz="24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Content Placeholder 3" descr="شعار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214313"/>
            <a:ext cx="1571605" cy="103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928662" y="6215082"/>
            <a:ext cx="771530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5500694" y="6286520"/>
            <a:ext cx="3000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BH" b="1" dirty="0"/>
              <a:t>وزارة التربية والتعليم – </a:t>
            </a:r>
            <a:r>
              <a:rPr lang="en-US" b="1" dirty="0"/>
              <a:t>2020 </a:t>
            </a:r>
            <a:r>
              <a:rPr lang="ar-BH" b="1" dirty="0"/>
              <a:t>م</a:t>
            </a:r>
            <a:endParaRPr lang="en-US" b="1" dirty="0"/>
          </a:p>
        </p:txBody>
      </p:sp>
      <p:pic>
        <p:nvPicPr>
          <p:cNvPr id="14" name="Picture 13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500042"/>
            <a:ext cx="2006049" cy="2428892"/>
          </a:xfrm>
          <a:prstGeom prst="rect">
            <a:avLst/>
          </a:prstGeom>
        </p:spPr>
      </p:pic>
    </p:spTree>
  </p:cSld>
  <p:clrMapOvr>
    <a:masterClrMapping/>
  </p:clrMapOvr>
  <p:transition spd="slow">
    <p:wip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45" y="5214950"/>
            <a:ext cx="1776699" cy="952944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1"/>
          <a:stretch/>
        </p:blipFill>
        <p:spPr>
          <a:xfrm>
            <a:off x="2571736" y="571480"/>
            <a:ext cx="4176073" cy="4888355"/>
          </a:xfrm>
          <a:prstGeom prst="rect">
            <a:avLst/>
          </a:prstGeom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0" y="6506420"/>
            <a:ext cx="2225286" cy="38449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ar-BH" sz="1400" dirty="0" smtClean="0">
                <a:solidFill>
                  <a:schemeClr val="tx1"/>
                </a:solidFill>
                <a:cs typeface="AL-Mohanad Bold" pitchFamily="2" charset="-78"/>
              </a:rPr>
              <a:t>    وزارة التربية و التعليم – 2020م</a:t>
            </a:r>
            <a:endParaRPr lang="en-GB" sz="1400" dirty="0">
              <a:solidFill>
                <a:schemeClr val="tx1"/>
              </a:solidFill>
              <a:cs typeface="AL-Mohanad Bold" pitchFamily="2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504" y="6589829"/>
            <a:ext cx="6984000" cy="0"/>
          </a:xfrm>
          <a:prstGeom prst="line">
            <a:avLst/>
          </a:prstGeom>
          <a:ln w="19050">
            <a:solidFill>
              <a:srgbClr val="FF9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مجموعة 5"/>
          <p:cNvGrpSpPr/>
          <p:nvPr/>
        </p:nvGrpSpPr>
        <p:grpSpPr>
          <a:xfrm>
            <a:off x="1783398" y="5458272"/>
            <a:ext cx="4234021" cy="959940"/>
            <a:chOff x="1783398" y="5458272"/>
            <a:chExt cx="4234021" cy="959940"/>
          </a:xfrm>
        </p:grpSpPr>
        <p:sp>
          <p:nvSpPr>
            <p:cNvPr id="7" name="مستطيل 6"/>
            <p:cNvSpPr/>
            <p:nvPr/>
          </p:nvSpPr>
          <p:spPr>
            <a:xfrm>
              <a:off x="4138343" y="5655468"/>
              <a:ext cx="1879076" cy="757237"/>
            </a:xfrm>
            <a:prstGeom prst="rect">
              <a:avLst/>
            </a:prstGeom>
            <a:solidFill>
              <a:srgbClr val="0072B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174625" algn="ctr"/>
              <a:r>
                <a:rPr lang="ar-BH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أضغط على الزر للانتقال للسؤال التالي</a:t>
              </a:r>
              <a:endParaRPr lang="ar-BH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10" name="Picture 10" descr="Hand Up Finger Pointing Up Png - Cartoon Finger Pointing Up Png (388x886), Png Downloa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2526213" y="4715457"/>
              <a:ext cx="959940" cy="2445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مستطيل 10"/>
            <p:cNvSpPr/>
            <p:nvPr/>
          </p:nvSpPr>
          <p:spPr>
            <a:xfrm>
              <a:off x="4135962" y="5660232"/>
              <a:ext cx="162196" cy="747712"/>
            </a:xfrm>
            <a:prstGeom prst="rect">
              <a:avLst/>
            </a:prstGeom>
            <a:solidFill>
              <a:srgbClr val="007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</p:spTree>
    <p:extLst>
      <p:ext uri="{BB962C8B-B14F-4D97-AF65-F5344CB8AC3E}">
        <p14:creationId xmlns:p14="http://schemas.microsoft.com/office/powerpoint/2010/main" val="4259466247"/>
      </p:ext>
    </p:extLst>
  </p:cSld>
  <p:clrMapOvr>
    <a:masterClrMapping/>
  </p:clrMapOvr>
  <p:transition spd="med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4" y="714356"/>
            <a:ext cx="6155981" cy="4827602"/>
          </a:xfrm>
          <a:prstGeom prst="rect">
            <a:avLst/>
          </a:prstGeom>
        </p:spPr>
      </p:pic>
      <p:pic>
        <p:nvPicPr>
          <p:cNvPr id="4" name="صورة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09" y="5000635"/>
            <a:ext cx="1224816" cy="1087157"/>
          </a:xfrm>
          <a:prstGeom prst="rect">
            <a:avLst/>
          </a:prstGeom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0" y="6506420"/>
            <a:ext cx="2225286" cy="38449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ar-BH" sz="1400" dirty="0" smtClean="0">
                <a:solidFill>
                  <a:schemeClr val="tx1"/>
                </a:solidFill>
                <a:cs typeface="AL-Mohanad Bold" pitchFamily="2" charset="-78"/>
              </a:rPr>
              <a:t>    وزارة التربية و التعليم – 2020م</a:t>
            </a:r>
            <a:endParaRPr lang="en-GB" sz="1400" dirty="0">
              <a:solidFill>
                <a:schemeClr val="tx1"/>
              </a:solidFill>
              <a:cs typeface="AL-Mohanad Bold" pitchFamily="2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504" y="6589829"/>
            <a:ext cx="6984000" cy="0"/>
          </a:xfrm>
          <a:prstGeom prst="line">
            <a:avLst/>
          </a:prstGeom>
          <a:ln w="19050">
            <a:solidFill>
              <a:srgbClr val="FF9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مجموعة 5"/>
          <p:cNvGrpSpPr/>
          <p:nvPr/>
        </p:nvGrpSpPr>
        <p:grpSpPr>
          <a:xfrm>
            <a:off x="1783398" y="5458272"/>
            <a:ext cx="4234021" cy="959940"/>
            <a:chOff x="1783398" y="5458272"/>
            <a:chExt cx="4234021" cy="959940"/>
          </a:xfrm>
        </p:grpSpPr>
        <p:sp>
          <p:nvSpPr>
            <p:cNvPr id="7" name="مستطيل 6"/>
            <p:cNvSpPr/>
            <p:nvPr/>
          </p:nvSpPr>
          <p:spPr>
            <a:xfrm>
              <a:off x="4138343" y="5655468"/>
              <a:ext cx="1879076" cy="757237"/>
            </a:xfrm>
            <a:prstGeom prst="rect">
              <a:avLst/>
            </a:prstGeom>
            <a:solidFill>
              <a:srgbClr val="0072B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93663" algn="ctr"/>
              <a:r>
                <a:rPr lang="ar-BH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أضغط على الزر للمحاولة مرة أخرى</a:t>
              </a:r>
              <a:endParaRPr lang="ar-BH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10" name="Picture 10" descr="Hand Up Finger Pointing Up Png - Cartoon Finger Pointing Up Png (388x886), Png Downloa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2526213" y="4715457"/>
              <a:ext cx="959940" cy="2445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مستطيل 10"/>
            <p:cNvSpPr/>
            <p:nvPr/>
          </p:nvSpPr>
          <p:spPr>
            <a:xfrm>
              <a:off x="4135962" y="5660232"/>
              <a:ext cx="162196" cy="747712"/>
            </a:xfrm>
            <a:prstGeom prst="rect">
              <a:avLst/>
            </a:prstGeom>
            <a:solidFill>
              <a:srgbClr val="007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</p:spTree>
    <p:extLst>
      <p:ext uri="{BB962C8B-B14F-4D97-AF65-F5344CB8AC3E}">
        <p14:creationId xmlns:p14="http://schemas.microsoft.com/office/powerpoint/2010/main" val="2622499744"/>
      </p:ext>
    </p:extLst>
  </p:cSld>
  <p:clrMapOvr>
    <a:masterClrMapping/>
  </p:clrMapOvr>
  <p:transition spd="slow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45" y="5286388"/>
            <a:ext cx="1776699" cy="881506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1"/>
          <a:stretch/>
        </p:blipFill>
        <p:spPr>
          <a:xfrm>
            <a:off x="2571736" y="571480"/>
            <a:ext cx="4176073" cy="4888355"/>
          </a:xfrm>
          <a:prstGeom prst="rect">
            <a:avLst/>
          </a:prstGeom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0" y="6506420"/>
            <a:ext cx="2225286" cy="38449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ar-BH" sz="1400" dirty="0" smtClean="0">
                <a:solidFill>
                  <a:schemeClr val="tx1"/>
                </a:solidFill>
                <a:cs typeface="AL-Mohanad Bold" pitchFamily="2" charset="-78"/>
              </a:rPr>
              <a:t>    وزارة التربية و التعليم – 2020م</a:t>
            </a:r>
            <a:endParaRPr lang="en-GB" sz="1400" dirty="0">
              <a:solidFill>
                <a:schemeClr val="tx1"/>
              </a:solidFill>
              <a:cs typeface="AL-Mohanad Bold" pitchFamily="2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504" y="6589829"/>
            <a:ext cx="6984000" cy="0"/>
          </a:xfrm>
          <a:prstGeom prst="line">
            <a:avLst/>
          </a:prstGeom>
          <a:ln w="19050">
            <a:solidFill>
              <a:srgbClr val="FF9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مجموعة 5"/>
          <p:cNvGrpSpPr/>
          <p:nvPr/>
        </p:nvGrpSpPr>
        <p:grpSpPr>
          <a:xfrm>
            <a:off x="1783398" y="5458272"/>
            <a:ext cx="4234021" cy="959940"/>
            <a:chOff x="1783398" y="5458272"/>
            <a:chExt cx="4234021" cy="959940"/>
          </a:xfrm>
        </p:grpSpPr>
        <p:sp>
          <p:nvSpPr>
            <p:cNvPr id="7" name="مستطيل 6"/>
            <p:cNvSpPr/>
            <p:nvPr/>
          </p:nvSpPr>
          <p:spPr>
            <a:xfrm>
              <a:off x="4138343" y="5655468"/>
              <a:ext cx="1879076" cy="757237"/>
            </a:xfrm>
            <a:prstGeom prst="rect">
              <a:avLst/>
            </a:prstGeom>
            <a:solidFill>
              <a:srgbClr val="0072B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174625" algn="ctr"/>
              <a:r>
                <a:rPr lang="ar-BH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أضغط على الزر للانتقال للسؤال التالي</a:t>
              </a:r>
              <a:endParaRPr lang="ar-BH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10" name="Picture 10" descr="Hand Up Finger Pointing Up Png - Cartoon Finger Pointing Up Png (388x886), Png Downloa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2526213" y="4715457"/>
              <a:ext cx="959940" cy="2445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مستطيل 10"/>
            <p:cNvSpPr/>
            <p:nvPr/>
          </p:nvSpPr>
          <p:spPr>
            <a:xfrm>
              <a:off x="4135962" y="5660232"/>
              <a:ext cx="162196" cy="747712"/>
            </a:xfrm>
            <a:prstGeom prst="rect">
              <a:avLst/>
            </a:prstGeom>
            <a:solidFill>
              <a:srgbClr val="007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</p:spTree>
    <p:extLst>
      <p:ext uri="{BB962C8B-B14F-4D97-AF65-F5344CB8AC3E}">
        <p14:creationId xmlns:p14="http://schemas.microsoft.com/office/powerpoint/2010/main" val="4259466247"/>
      </p:ext>
    </p:extLst>
  </p:cSld>
  <p:clrMapOvr>
    <a:masterClrMapping/>
  </p:clrMapOvr>
  <p:transition spd="med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4" y="714356"/>
            <a:ext cx="6155981" cy="4827602"/>
          </a:xfrm>
          <a:prstGeom prst="rect">
            <a:avLst/>
          </a:prstGeom>
        </p:spPr>
      </p:pic>
      <p:pic>
        <p:nvPicPr>
          <p:cNvPr id="4" name="صورة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09" y="4857759"/>
            <a:ext cx="1224816" cy="1230033"/>
          </a:xfrm>
          <a:prstGeom prst="rect">
            <a:avLst/>
          </a:prstGeom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0" y="6506420"/>
            <a:ext cx="2225286" cy="38449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ar-BH" sz="1400" dirty="0" smtClean="0">
                <a:solidFill>
                  <a:schemeClr val="tx1"/>
                </a:solidFill>
                <a:cs typeface="AL-Mohanad Bold" pitchFamily="2" charset="-78"/>
              </a:rPr>
              <a:t>    وزارة التربية و التعليم – 2020م</a:t>
            </a:r>
            <a:endParaRPr lang="en-GB" sz="1400" dirty="0">
              <a:solidFill>
                <a:schemeClr val="tx1"/>
              </a:solidFill>
              <a:cs typeface="AL-Mohanad Bold" pitchFamily="2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504" y="6589829"/>
            <a:ext cx="6984000" cy="0"/>
          </a:xfrm>
          <a:prstGeom prst="line">
            <a:avLst/>
          </a:prstGeom>
          <a:ln w="19050">
            <a:solidFill>
              <a:srgbClr val="FF9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مجموعة 5"/>
          <p:cNvGrpSpPr/>
          <p:nvPr/>
        </p:nvGrpSpPr>
        <p:grpSpPr>
          <a:xfrm>
            <a:off x="1783398" y="5458272"/>
            <a:ext cx="4234021" cy="959940"/>
            <a:chOff x="1783398" y="5458272"/>
            <a:chExt cx="4234021" cy="959940"/>
          </a:xfrm>
        </p:grpSpPr>
        <p:sp>
          <p:nvSpPr>
            <p:cNvPr id="7" name="مستطيل 6"/>
            <p:cNvSpPr/>
            <p:nvPr/>
          </p:nvSpPr>
          <p:spPr>
            <a:xfrm>
              <a:off x="4138343" y="5655468"/>
              <a:ext cx="1879076" cy="757237"/>
            </a:xfrm>
            <a:prstGeom prst="rect">
              <a:avLst/>
            </a:prstGeom>
            <a:solidFill>
              <a:srgbClr val="0072B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93663" algn="ctr"/>
              <a:r>
                <a:rPr lang="ar-BH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أضغط على الزر للمحاولة مرة أخرى</a:t>
              </a:r>
              <a:endParaRPr lang="ar-BH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10" name="Picture 10" descr="Hand Up Finger Pointing Up Png - Cartoon Finger Pointing Up Png (388x886), Png Downloa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2526213" y="4715457"/>
              <a:ext cx="959940" cy="2445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مستطيل 10"/>
            <p:cNvSpPr/>
            <p:nvPr/>
          </p:nvSpPr>
          <p:spPr>
            <a:xfrm>
              <a:off x="4135962" y="5660232"/>
              <a:ext cx="162196" cy="747712"/>
            </a:xfrm>
            <a:prstGeom prst="rect">
              <a:avLst/>
            </a:prstGeom>
            <a:solidFill>
              <a:srgbClr val="007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</p:spTree>
    <p:extLst>
      <p:ext uri="{BB962C8B-B14F-4D97-AF65-F5344CB8AC3E}">
        <p14:creationId xmlns:p14="http://schemas.microsoft.com/office/powerpoint/2010/main" val="2622499744"/>
      </p:ext>
    </p:extLst>
  </p:cSld>
  <p:clrMapOvr>
    <a:masterClrMapping/>
  </p:clrMapOvr>
  <p:transition spd="slow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pPr algn="ctr" rtl="1"/>
            <a:r>
              <a:rPr lang="ar-BH" sz="3200" dirty="0" smtClean="0">
                <a:solidFill>
                  <a:srgbClr val="C00000"/>
                </a:solidFill>
                <a:cs typeface="PT Bold Heading" pitchFamily="2" charset="-78"/>
              </a:rPr>
              <a:t>المعلومات التي يمكن أن نحصل عليها من كتيب</a:t>
            </a:r>
            <a:r>
              <a:rPr lang="ar-BH" sz="3200" dirty="0" smtClean="0">
                <a:solidFill>
                  <a:srgbClr val="C00000"/>
                </a:solidFill>
                <a:latin typeface="Arial Black" pitchFamily="34" charset="0"/>
                <a:cs typeface="PT Bold Heading" pitchFamily="2" charset="-78"/>
              </a:rPr>
              <a:t> (</a:t>
            </a:r>
            <a:r>
              <a:rPr lang="en-US" sz="3200" dirty="0" smtClean="0">
                <a:solidFill>
                  <a:srgbClr val="C00000"/>
                </a:solidFill>
                <a:latin typeface="Arial Black" pitchFamily="34" charset="0"/>
                <a:cs typeface="PT Bold Heading" pitchFamily="2" charset="-78"/>
              </a:rPr>
              <a:t>TIM </a:t>
            </a:r>
            <a:r>
              <a:rPr lang="ar-BH" sz="3200" dirty="0" smtClean="0">
                <a:solidFill>
                  <a:srgbClr val="C00000"/>
                </a:solidFill>
                <a:latin typeface="Arial Black" pitchFamily="34" charset="0"/>
                <a:cs typeface="PT Bold Heading" pitchFamily="2" charset="-78"/>
              </a:rPr>
              <a:t> )</a:t>
            </a:r>
            <a:endParaRPr lang="en-US" sz="3200" dirty="0">
              <a:solidFill>
                <a:srgbClr val="C00000"/>
              </a:solidFill>
              <a:latin typeface="Arial Black" pitchFamily="34" charset="0"/>
              <a:cs typeface="PT Bold Heading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47800"/>
            <a:ext cx="8329642" cy="3910026"/>
          </a:xfrm>
        </p:spPr>
        <p:txBody>
          <a:bodyPr>
            <a:normAutofit/>
          </a:bodyPr>
          <a:lstStyle/>
          <a:p>
            <a:pPr marL="514350" indent="-514350" algn="r" rtl="1">
              <a:buFont typeface="+mj-lt"/>
              <a:buAutoNum type="arabicParenR"/>
            </a:pPr>
            <a:r>
              <a:rPr lang="ar-BH" sz="3200" dirty="0" smtClean="0">
                <a:cs typeface="AL-Mohanad Bold" pitchFamily="2" charset="-78"/>
              </a:rPr>
              <a:t>المتطلبات الخاصة بجواز السفر</a:t>
            </a:r>
            <a:r>
              <a:rPr lang="en-US" sz="3200" dirty="0" smtClean="0">
                <a:cs typeface="AL-Mohanad Bold" pitchFamily="2" charset="-78"/>
              </a:rPr>
              <a:t>  Passport                      </a:t>
            </a:r>
          </a:p>
          <a:p>
            <a:pPr marL="514350" indent="-514350" algn="r" rtl="1">
              <a:buFont typeface="+mj-lt"/>
              <a:buAutoNum type="arabicParenR"/>
            </a:pPr>
            <a:r>
              <a:rPr lang="ar-BH" sz="3200" dirty="0" smtClean="0">
                <a:cs typeface="AL-Mohanad Bold" pitchFamily="2" charset="-78"/>
              </a:rPr>
              <a:t> المتطلبات الخاصة</a:t>
            </a:r>
            <a:r>
              <a:rPr lang="en-US" sz="3200" dirty="0" smtClean="0">
                <a:cs typeface="AL-Mohanad Bold" pitchFamily="2" charset="-78"/>
              </a:rPr>
              <a:t> </a:t>
            </a:r>
            <a:r>
              <a:rPr lang="ar-BH" sz="3200" dirty="0" smtClean="0">
                <a:cs typeface="AL-Mohanad Bold" pitchFamily="2" charset="-78"/>
              </a:rPr>
              <a:t>بتأشيرة الدخول          </a:t>
            </a:r>
            <a:r>
              <a:rPr lang="en-US" sz="3200" dirty="0" smtClean="0">
                <a:cs typeface="AL-Mohanad Bold" pitchFamily="2" charset="-78"/>
              </a:rPr>
              <a:t>             </a:t>
            </a:r>
            <a:r>
              <a:rPr lang="ar-BH" sz="3200" dirty="0" smtClean="0">
                <a:cs typeface="AL-Mohanad Bold" pitchFamily="2" charset="-78"/>
              </a:rPr>
              <a:t> </a:t>
            </a:r>
            <a:r>
              <a:rPr lang="en-US" sz="3200" dirty="0" smtClean="0">
                <a:cs typeface="AL-Mohanad Bold" pitchFamily="2" charset="-78"/>
              </a:rPr>
              <a:t>   Visa</a:t>
            </a:r>
            <a:r>
              <a:rPr lang="ar-BH" sz="3200" dirty="0" smtClean="0">
                <a:cs typeface="AL-Mohanad Bold" pitchFamily="2" charset="-78"/>
              </a:rPr>
              <a:t> </a:t>
            </a:r>
          </a:p>
          <a:p>
            <a:pPr marL="514350" indent="-514350" algn="r" rtl="1">
              <a:buFont typeface="+mj-lt"/>
              <a:buAutoNum type="arabicParenR"/>
            </a:pPr>
            <a:r>
              <a:rPr lang="ar-BH" sz="3200" dirty="0" smtClean="0">
                <a:cs typeface="AL-Mohanad Bold" pitchFamily="2" charset="-78"/>
              </a:rPr>
              <a:t> المتطلبات الخاصة</a:t>
            </a:r>
            <a:r>
              <a:rPr lang="en-US" sz="3200" dirty="0" smtClean="0">
                <a:cs typeface="AL-Mohanad Bold" pitchFamily="2" charset="-78"/>
              </a:rPr>
              <a:t> </a:t>
            </a:r>
            <a:r>
              <a:rPr lang="ar-BH" sz="3200" dirty="0" smtClean="0">
                <a:cs typeface="AL-Mohanad Bold" pitchFamily="2" charset="-78"/>
              </a:rPr>
              <a:t> بالشهادات الصحية </a:t>
            </a:r>
            <a:r>
              <a:rPr lang="en-US" sz="3200" dirty="0" smtClean="0">
                <a:cs typeface="AL-Mohanad Bold" pitchFamily="2" charset="-78"/>
              </a:rPr>
              <a:t>Health            </a:t>
            </a:r>
          </a:p>
          <a:p>
            <a:pPr marL="514350" indent="-514350" algn="r" rtl="1">
              <a:buFont typeface="+mj-lt"/>
              <a:buAutoNum type="arabicParenR"/>
            </a:pPr>
            <a:r>
              <a:rPr lang="ar-BH" sz="3200" dirty="0" smtClean="0">
                <a:cs typeface="AL-Mohanad Bold" pitchFamily="2" charset="-78"/>
              </a:rPr>
              <a:t> المتطلبات الخاصة</a:t>
            </a:r>
            <a:r>
              <a:rPr lang="en-US" sz="3200" dirty="0" smtClean="0">
                <a:cs typeface="AL-Mohanad Bold" pitchFamily="2" charset="-78"/>
              </a:rPr>
              <a:t> </a:t>
            </a:r>
            <a:r>
              <a:rPr lang="ar-BH" sz="3200" dirty="0" smtClean="0">
                <a:cs typeface="AL-Mohanad Bold" pitchFamily="2" charset="-78"/>
              </a:rPr>
              <a:t> بالضرائب </a:t>
            </a:r>
            <a:r>
              <a:rPr lang="en-US" sz="3200" dirty="0" smtClean="0">
                <a:cs typeface="AL-Mohanad Bold" pitchFamily="2" charset="-78"/>
              </a:rPr>
              <a:t>Tax                               </a:t>
            </a:r>
            <a:endParaRPr lang="ar-BH" sz="3200" dirty="0" smtClean="0">
              <a:cs typeface="AL-Mohanad Bold" pitchFamily="2" charset="-78"/>
            </a:endParaRPr>
          </a:p>
          <a:p>
            <a:pPr marL="514350" indent="-514350" algn="r" rtl="1">
              <a:buFont typeface="+mj-lt"/>
              <a:buAutoNum type="arabicParenR"/>
            </a:pPr>
            <a:r>
              <a:rPr lang="ar-BH" sz="3200" dirty="0" smtClean="0">
                <a:cs typeface="AL-Mohanad Bold" pitchFamily="2" charset="-78"/>
              </a:rPr>
              <a:t> المتطلبات الخاصة</a:t>
            </a:r>
            <a:r>
              <a:rPr lang="en-US" sz="3200" dirty="0" smtClean="0">
                <a:cs typeface="AL-Mohanad Bold" pitchFamily="2" charset="-78"/>
              </a:rPr>
              <a:t> </a:t>
            </a:r>
            <a:r>
              <a:rPr lang="ar-BH" sz="3200" dirty="0" smtClean="0">
                <a:cs typeface="AL-Mohanad Bold" pitchFamily="2" charset="-78"/>
              </a:rPr>
              <a:t> بالجمارك </a:t>
            </a:r>
            <a:r>
              <a:rPr lang="en-US" sz="3200" dirty="0" smtClean="0">
                <a:cs typeface="AL-Mohanad Bold" pitchFamily="2" charset="-78"/>
              </a:rPr>
              <a:t>Customs                      </a:t>
            </a:r>
            <a:endParaRPr lang="ar-BH" sz="3200" dirty="0" smtClean="0">
              <a:cs typeface="AL-Mohanad Bold" pitchFamily="2" charset="-78"/>
            </a:endParaRPr>
          </a:p>
          <a:p>
            <a:pPr marL="514350" indent="-514350" algn="r" rtl="1">
              <a:buFont typeface="+mj-lt"/>
              <a:buAutoNum type="arabicParenR"/>
            </a:pPr>
            <a:r>
              <a:rPr lang="ar-BH" sz="3200" dirty="0" smtClean="0">
                <a:cs typeface="AL-Mohanad Bold" pitchFamily="2" charset="-78"/>
              </a:rPr>
              <a:t> المتطلبات الخاصة</a:t>
            </a:r>
            <a:r>
              <a:rPr lang="en-US" sz="3200" dirty="0" smtClean="0">
                <a:cs typeface="AL-Mohanad Bold" pitchFamily="2" charset="-78"/>
              </a:rPr>
              <a:t>   </a:t>
            </a:r>
            <a:r>
              <a:rPr lang="ar-BH" sz="3200" dirty="0" smtClean="0">
                <a:cs typeface="AL-Mohanad Bold" pitchFamily="2" charset="-78"/>
              </a:rPr>
              <a:t>بالعملات</a:t>
            </a:r>
            <a:r>
              <a:rPr lang="en-US" sz="3200" dirty="0" smtClean="0">
                <a:cs typeface="AL-Mohanad Bold" pitchFamily="2" charset="-78"/>
              </a:rPr>
              <a:t> Currency                      </a:t>
            </a:r>
            <a:endParaRPr lang="en-US" sz="3200" dirty="0">
              <a:cs typeface="AL-Mohanad Bold" pitchFamily="2" charset="-78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2428860" y="1500174"/>
            <a:ext cx="428628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2428860" y="2071678"/>
            <a:ext cx="428628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2428860" y="2714620"/>
            <a:ext cx="428628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2428860" y="3286124"/>
            <a:ext cx="428628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2428860" y="3857628"/>
            <a:ext cx="428628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>
            <a:off x="2428860" y="4429132"/>
            <a:ext cx="428628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28662" y="6215082"/>
            <a:ext cx="771530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786446" y="6286520"/>
            <a:ext cx="2555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b="1" dirty="0" smtClean="0"/>
              <a:t>وزارة التربية والتعليم – </a:t>
            </a:r>
            <a:r>
              <a:rPr lang="en-US" b="1" dirty="0" smtClean="0"/>
              <a:t>2020 </a:t>
            </a:r>
            <a:r>
              <a:rPr lang="ar-BH" b="1" dirty="0" smtClean="0"/>
              <a:t>م</a:t>
            </a:r>
            <a:endParaRPr lang="en-US" b="1" dirty="0"/>
          </a:p>
        </p:txBody>
      </p:sp>
    </p:spTree>
  </p:cSld>
  <p:clrMapOvr>
    <a:masterClrMapping/>
  </p:clrMapOvr>
  <p:transition spd="slow">
    <p:wip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0"/>
            <a:ext cx="7629524" cy="928670"/>
          </a:xfrm>
        </p:spPr>
        <p:txBody>
          <a:bodyPr/>
          <a:lstStyle/>
          <a:p>
            <a:pPr algn="ctr" rtl="1"/>
            <a:r>
              <a:rPr lang="ar-BH" dirty="0" smtClean="0">
                <a:solidFill>
                  <a:srgbClr val="C00000"/>
                </a:solidFill>
                <a:cs typeface="PT Bold Heading" pitchFamily="2" charset="-78"/>
              </a:rPr>
              <a:t>الجواز وأنواعه</a:t>
            </a:r>
            <a:endParaRPr lang="en-US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1546"/>
            <a:ext cx="8929718" cy="4948254"/>
          </a:xfrm>
        </p:spPr>
        <p:txBody>
          <a:bodyPr>
            <a:normAutofit/>
          </a:bodyPr>
          <a:lstStyle/>
          <a:p>
            <a:pPr algn="just" rtl="1"/>
            <a:r>
              <a:rPr lang="ar-BH" sz="3600" b="1" dirty="0" smtClean="0">
                <a:latin typeface="Simplified Arabic" pitchFamily="18" charset="-78"/>
                <a:cs typeface="Simplified Arabic" pitchFamily="18" charset="-78"/>
              </a:rPr>
              <a:t>الجواز: </a:t>
            </a:r>
            <a:r>
              <a:rPr lang="ar-BH" sz="3600" dirty="0" smtClean="0">
                <a:latin typeface="Simplified Arabic" pitchFamily="18" charset="-78"/>
                <a:cs typeface="Simplified Arabic" pitchFamily="18" charset="-78"/>
              </a:rPr>
              <a:t>هي وثيقة رسمية تصدر من السلطة العامة المخولة للمواطنين والأجانب المقيمين في البلد التي تصدرها.</a:t>
            </a:r>
          </a:p>
          <a:p>
            <a:pPr algn="just" rtl="1"/>
            <a:r>
              <a:rPr lang="ar-BH" sz="3600" dirty="0" smtClean="0">
                <a:latin typeface="Simplified Arabic" pitchFamily="18" charset="-78"/>
                <a:cs typeface="Simplified Arabic" pitchFamily="18" charset="-78"/>
              </a:rPr>
              <a:t>يتعين على المسافرين حمل جوازات سفر صالحة لكل البلدان التي سيسافرون عن طريقها أو إليها إلا إذا:</a:t>
            </a:r>
          </a:p>
          <a:p>
            <a:pPr marL="514350" indent="-514350" algn="just" rtl="1">
              <a:buFont typeface="+mj-lt"/>
              <a:buAutoNum type="arabicPeriod"/>
            </a:pPr>
            <a:r>
              <a:rPr lang="ar-BH" sz="3600" dirty="0" smtClean="0">
                <a:latin typeface="Simplified Arabic" pitchFamily="18" charset="-78"/>
                <a:cs typeface="Simplified Arabic" pitchFamily="18" charset="-78"/>
              </a:rPr>
              <a:t>ذكر استثناء بهذا الشأن على صفحات البلدان المعنية.</a:t>
            </a:r>
          </a:p>
          <a:p>
            <a:pPr marL="514350" indent="-514350" algn="just" rtl="1">
              <a:buFont typeface="+mj-lt"/>
              <a:buAutoNum type="arabicPeriod"/>
            </a:pPr>
            <a:r>
              <a:rPr lang="ar-BH" sz="3600" dirty="0" smtClean="0">
                <a:latin typeface="Simplified Arabic" pitchFamily="18" charset="-78"/>
                <a:cs typeface="Simplified Arabic" pitchFamily="18" charset="-78"/>
              </a:rPr>
              <a:t>مر المسافرون عن طريق بلد من دون مغادرة المطار.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28662" y="6215082"/>
            <a:ext cx="771530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71472" y="6274378"/>
            <a:ext cx="7858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BH" b="1" dirty="0"/>
              <a:t>وزارة التربية والتعليم – </a:t>
            </a:r>
            <a:r>
              <a:rPr lang="en-US" b="1" dirty="0"/>
              <a:t>2020 </a:t>
            </a:r>
            <a:r>
              <a:rPr lang="ar-BH" b="1" dirty="0"/>
              <a:t>م</a:t>
            </a:r>
            <a:endParaRPr lang="en-US" b="1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l="39263" t="60114" r="54808" b="26781"/>
          <a:stretch>
            <a:fillRect/>
          </a:stretch>
        </p:blipFill>
        <p:spPr bwMode="auto">
          <a:xfrm>
            <a:off x="214282" y="4429132"/>
            <a:ext cx="1357322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33" y="548680"/>
            <a:ext cx="8715436" cy="1143000"/>
          </a:xfrm>
        </p:spPr>
        <p:txBody>
          <a:bodyPr>
            <a:noAutofit/>
          </a:bodyPr>
          <a:lstStyle/>
          <a:p>
            <a:pPr algn="r" rtl="1"/>
            <a:r>
              <a:rPr lang="ar-BH" sz="4000" dirty="0" smtClean="0">
                <a:solidFill>
                  <a:srgbClr val="C00000"/>
                </a:solidFill>
                <a:cs typeface="PT Bold Heading" pitchFamily="2" charset="-78"/>
              </a:rPr>
              <a:t>بعض البلدان لا تسمح بذلك وفي تلك الحالة سوف يذكر تحت الجواز في الصفحة الخاصة بتلك البلد ويجب ملاحظة ما يأتي:</a:t>
            </a:r>
            <a:endParaRPr lang="en-US" sz="400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6198" y="1988840"/>
            <a:ext cx="7186634" cy="3816424"/>
          </a:xfrm>
        </p:spPr>
        <p:txBody>
          <a:bodyPr>
            <a:no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ar-BH" sz="3200" dirty="0" smtClean="0">
                <a:latin typeface="Simplified Arabic" pitchFamily="18" charset="-78"/>
                <a:cs typeface="Simplified Arabic" pitchFamily="18" charset="-78"/>
              </a:rPr>
              <a:t> الجنسية.</a:t>
            </a:r>
          </a:p>
          <a:p>
            <a:pPr algn="r" rtl="1">
              <a:buFont typeface="Wingdings" pitchFamily="2" charset="2"/>
              <a:buChar char="q"/>
            </a:pPr>
            <a:r>
              <a:rPr lang="ar-BH" sz="3200" dirty="0" smtClean="0">
                <a:latin typeface="Simplified Arabic" pitchFamily="18" charset="-78"/>
                <a:cs typeface="Simplified Arabic" pitchFamily="18" charset="-78"/>
              </a:rPr>
              <a:t> الجنسية المزدوجة.</a:t>
            </a:r>
          </a:p>
          <a:p>
            <a:pPr algn="r" rtl="1">
              <a:buFont typeface="Wingdings" pitchFamily="2" charset="2"/>
              <a:buChar char="q"/>
            </a:pPr>
            <a:r>
              <a:rPr lang="ar-BH" sz="3200" dirty="0" smtClean="0">
                <a:latin typeface="Simplified Arabic" pitchFamily="18" charset="-78"/>
                <a:cs typeface="Simplified Arabic" pitchFamily="18" charset="-78"/>
              </a:rPr>
              <a:t> أنواع الجوازات.</a:t>
            </a:r>
          </a:p>
          <a:p>
            <a:pPr algn="r" rtl="1">
              <a:buFont typeface="Wingdings" pitchFamily="2" charset="2"/>
              <a:buChar char="q"/>
            </a:pPr>
            <a:r>
              <a:rPr lang="ar-BH" sz="3200" dirty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BH" sz="3200" dirty="0" smtClean="0">
                <a:latin typeface="Simplified Arabic" pitchFamily="18" charset="-78"/>
                <a:cs typeface="Simplified Arabic" pitchFamily="18" charset="-78"/>
              </a:rPr>
              <a:t>السكان الأجانب.</a:t>
            </a:r>
          </a:p>
          <a:p>
            <a:pPr algn="r" rtl="1">
              <a:buFont typeface="Wingdings" pitchFamily="2" charset="2"/>
              <a:buChar char="q"/>
            </a:pPr>
            <a:r>
              <a:rPr lang="ar-BH" sz="3200" dirty="0" smtClean="0">
                <a:latin typeface="Simplified Arabic" pitchFamily="18" charset="-78"/>
                <a:cs typeface="Simplified Arabic" pitchFamily="18" charset="-78"/>
              </a:rPr>
              <a:t> وثائق السفر الأخرى.</a:t>
            </a:r>
          </a:p>
          <a:p>
            <a:pPr algn="r" rtl="1">
              <a:buFont typeface="Wingdings" pitchFamily="2" charset="2"/>
              <a:buChar char="q"/>
            </a:pPr>
            <a:r>
              <a:rPr lang="ar-BH" sz="3200" dirty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BH" sz="3200" dirty="0" smtClean="0">
                <a:latin typeface="Simplified Arabic" pitchFamily="18" charset="-78"/>
                <a:cs typeface="Simplified Arabic" pitchFamily="18" charset="-78"/>
              </a:rPr>
              <a:t>اللاجئون.</a:t>
            </a:r>
          </a:p>
          <a:p>
            <a:pPr algn="r" rtl="1">
              <a:buFont typeface="Wingdings" pitchFamily="2" charset="2"/>
              <a:buChar char="q"/>
            </a:pPr>
            <a:r>
              <a:rPr lang="ar-BH" sz="3200" dirty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BH" sz="3200" dirty="0" smtClean="0">
                <a:latin typeface="Simplified Arabic" pitchFamily="18" charset="-78"/>
                <a:cs typeface="Simplified Arabic" pitchFamily="18" charset="-78"/>
              </a:rPr>
              <a:t>طاقم الطائرة.</a:t>
            </a:r>
            <a:endParaRPr lang="en-US" sz="3200" dirty="0">
              <a:latin typeface="Simplified Arabic" pitchFamily="18" charset="-78"/>
              <a:cs typeface="Simplified Arabic" pitchFamily="18" charset="-7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28662" y="6215082"/>
            <a:ext cx="771530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71472" y="6274378"/>
            <a:ext cx="7858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BH" b="1" dirty="0"/>
              <a:t>وزارة التربية والتعليم – </a:t>
            </a:r>
            <a:r>
              <a:rPr lang="en-US" b="1" dirty="0"/>
              <a:t>2020 </a:t>
            </a:r>
            <a:r>
              <a:rPr lang="ar-BH" b="1" dirty="0"/>
              <a:t>م</a:t>
            </a:r>
            <a:endParaRPr lang="en-US" b="1" dirty="0"/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0"/>
            <a:ext cx="7772400" cy="1143000"/>
          </a:xfrm>
        </p:spPr>
        <p:txBody>
          <a:bodyPr/>
          <a:lstStyle/>
          <a:p>
            <a:pPr algn="r" rtl="1"/>
            <a:r>
              <a:rPr lang="ar-BH" dirty="0" smtClean="0">
                <a:solidFill>
                  <a:srgbClr val="C00000"/>
                </a:solidFill>
                <a:cs typeface="PT Bold Heading" pitchFamily="2" charset="-78"/>
              </a:rPr>
              <a:t>أنواع الجوازات</a:t>
            </a:r>
            <a:r>
              <a:rPr lang="ar-BH" dirty="0" smtClean="0">
                <a:cs typeface="PT Bold Heading" pitchFamily="2" charset="-78"/>
              </a:rPr>
              <a:t>:</a:t>
            </a:r>
            <a:endParaRPr lang="en-US" dirty="0">
              <a:cs typeface="PT Bold Heading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57364"/>
            <a:ext cx="9144000" cy="4572000"/>
          </a:xfrm>
        </p:spPr>
        <p:txBody>
          <a:bodyPr>
            <a:noAutofit/>
          </a:bodyPr>
          <a:lstStyle/>
          <a:p>
            <a:pPr marL="514350" indent="-514350" algn="just" rtl="1">
              <a:buFont typeface="+mj-lt"/>
              <a:buAutoNum type="arabicPeriod"/>
            </a:pPr>
            <a:r>
              <a:rPr lang="ar-BH" sz="3200" b="1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جوازات سفر الأجانب </a:t>
            </a:r>
            <a:r>
              <a:rPr lang="ar-BH" sz="3200" b="1" dirty="0" smtClean="0">
                <a:latin typeface="Simplified Arabic" pitchFamily="18" charset="-78"/>
                <a:cs typeface="Simplified Arabic" pitchFamily="18" charset="-78"/>
              </a:rPr>
              <a:t>(تصدرها البلد لسكانها الأجانب).</a:t>
            </a:r>
          </a:p>
          <a:p>
            <a:pPr marL="514350" indent="-514350" algn="just" rtl="1">
              <a:buFont typeface="+mj-lt"/>
              <a:buAutoNum type="arabicPeriod"/>
            </a:pPr>
            <a:r>
              <a:rPr lang="ar-BH" sz="3200" b="1" dirty="0" smtClean="0">
                <a:latin typeface="Simplified Arabic" pitchFamily="18" charset="-78"/>
                <a:cs typeface="Simplified Arabic" pitchFamily="18" charset="-78"/>
              </a:rPr>
              <a:t>بطاقات الأطفال الشخصية (تصدر للأطفال بدل جوازات السفر مثل ألمانيا).</a:t>
            </a:r>
          </a:p>
          <a:p>
            <a:pPr marL="514350" indent="-514350" algn="just" rtl="1">
              <a:buFont typeface="+mj-lt"/>
              <a:buAutoNum type="arabicPeriod"/>
            </a:pPr>
            <a:r>
              <a:rPr lang="ar-BH" sz="3200" b="1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جوازات دبلوماسية </a:t>
            </a:r>
            <a:r>
              <a:rPr lang="ar-BH" sz="3200" b="1" dirty="0" smtClean="0">
                <a:latin typeface="Simplified Arabic" pitchFamily="18" charset="-78"/>
                <a:cs typeface="Simplified Arabic" pitchFamily="18" charset="-78"/>
              </a:rPr>
              <a:t>(تصدر لأفراد البعثة الدبلوماسية والقنصلية وأعضاء الحكومة الرسمية وفق القانون الدولي والجمركي).</a:t>
            </a:r>
          </a:p>
          <a:p>
            <a:pPr marL="514350" indent="-514350" algn="just" rtl="1">
              <a:buFont typeface="+mj-lt"/>
              <a:buAutoNum type="arabicPeriod"/>
            </a:pPr>
            <a:r>
              <a:rPr lang="ar-BH" sz="3200" b="1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جوازات رسمية أو خاصة أو للخدمة </a:t>
            </a:r>
            <a:r>
              <a:rPr lang="ar-BH" sz="3200" b="1" dirty="0" smtClean="0">
                <a:latin typeface="Simplified Arabic" pitchFamily="18" charset="-78"/>
                <a:cs typeface="Simplified Arabic" pitchFamily="18" charset="-78"/>
              </a:rPr>
              <a:t>(تصدر لرسمي الحكومات والأشخاص في مهمات رسمية).</a:t>
            </a:r>
          </a:p>
          <a:p>
            <a:pPr marL="514350" indent="-514350" algn="just" rtl="1">
              <a:buFont typeface="+mj-lt"/>
              <a:buAutoNum type="arabicPeriod"/>
            </a:pPr>
            <a:r>
              <a:rPr lang="ar-BH" sz="3200" b="1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جوازات الصليب الأحمر</a:t>
            </a:r>
            <a:r>
              <a:rPr lang="ar-BH" sz="3200" b="1" dirty="0" smtClean="0">
                <a:latin typeface="Simplified Arabic" pitchFamily="18" charset="-78"/>
                <a:cs typeface="Simplified Arabic" pitchFamily="18" charset="-78"/>
              </a:rPr>
              <a:t>(هي وثائق سفر تصدرها الأمم المتحدة).</a:t>
            </a:r>
            <a:endParaRPr lang="ar-BH" sz="3200" dirty="0" smtClean="0">
              <a:latin typeface="Simplified Arabic" pitchFamily="18" charset="-78"/>
              <a:cs typeface="Simplified Arabic" pitchFamily="18" charset="-78"/>
            </a:endParaRPr>
          </a:p>
          <a:p>
            <a:pPr marL="514350" indent="-514350" algn="just" rtl="1">
              <a:buFont typeface="+mj-lt"/>
              <a:buAutoNum type="arabicPeriod"/>
            </a:pPr>
            <a:endParaRPr lang="ar-BH" sz="3200" dirty="0" smtClean="0">
              <a:latin typeface="Simplified Arabic" pitchFamily="18" charset="-78"/>
              <a:cs typeface="Simplified Arabic" pitchFamily="18" charset="-78"/>
            </a:endParaRPr>
          </a:p>
          <a:p>
            <a:pPr marL="514350" indent="-514350" algn="just" rtl="1">
              <a:buFont typeface="+mj-lt"/>
              <a:buAutoNum type="arabicPeriod"/>
            </a:pPr>
            <a:endParaRPr lang="ar-BH" sz="3200" dirty="0" smtClean="0">
              <a:latin typeface="Simplified Arabic" pitchFamily="18" charset="-78"/>
              <a:cs typeface="Simplified Arabic" pitchFamily="18" charset="-78"/>
            </a:endParaRPr>
          </a:p>
          <a:p>
            <a:pPr marL="514350" indent="-514350" algn="just" rtl="1">
              <a:buFont typeface="+mj-lt"/>
              <a:buAutoNum type="arabicPeriod"/>
            </a:pPr>
            <a:endParaRPr lang="ar-BH" sz="3200" dirty="0" smtClean="0">
              <a:latin typeface="Simplified Arabic" pitchFamily="18" charset="-78"/>
              <a:cs typeface="Simplified Arabic" pitchFamily="18" charset="-78"/>
            </a:endParaRPr>
          </a:p>
          <a:p>
            <a:pPr marL="514350" indent="-514350" algn="just" rtl="1">
              <a:buFont typeface="+mj-lt"/>
              <a:buAutoNum type="arabicPeriod"/>
            </a:pPr>
            <a:endParaRPr lang="ar-BH" sz="3200" dirty="0" smtClean="0">
              <a:latin typeface="Simplified Arabic" pitchFamily="18" charset="-78"/>
              <a:cs typeface="Simplified Arabic" pitchFamily="18" charset="-78"/>
            </a:endParaRPr>
          </a:p>
          <a:p>
            <a:pPr marL="514350" indent="-514350" algn="just" rtl="1">
              <a:buFont typeface="+mj-lt"/>
              <a:buAutoNum type="arabicPeriod"/>
            </a:pPr>
            <a:endParaRPr lang="ar-BH" sz="3200" dirty="0" smtClean="0">
              <a:latin typeface="Simplified Arabic" pitchFamily="18" charset="-78"/>
              <a:cs typeface="Simplified Arabic" pitchFamily="18" charset="-78"/>
            </a:endParaRPr>
          </a:p>
          <a:p>
            <a:pPr marL="514350" indent="-514350" algn="just" rtl="1">
              <a:buFont typeface="+mj-lt"/>
              <a:buAutoNum type="arabicPeriod"/>
            </a:pPr>
            <a:endParaRPr lang="ar-BH" sz="3200" dirty="0" smtClean="0">
              <a:latin typeface="Simplified Arabic" pitchFamily="18" charset="-78"/>
              <a:cs typeface="Simplified Arabic" pitchFamily="18" charset="-78"/>
            </a:endParaRPr>
          </a:p>
          <a:p>
            <a:pPr marL="514350" indent="-514350" algn="just" rtl="1">
              <a:buFont typeface="+mj-lt"/>
              <a:buAutoNum type="arabicPeriod"/>
            </a:pPr>
            <a:endParaRPr lang="ar-BH" sz="3200" dirty="0" smtClean="0">
              <a:latin typeface="Simplified Arabic" pitchFamily="18" charset="-78"/>
              <a:cs typeface="Simplified Arabic" pitchFamily="18" charset="-78"/>
            </a:endParaRPr>
          </a:p>
          <a:p>
            <a:pPr marL="514350" indent="-514350" algn="just" rtl="1">
              <a:buFont typeface="+mj-lt"/>
              <a:buAutoNum type="arabicPeriod"/>
            </a:pPr>
            <a:endParaRPr lang="ar-BH" sz="3200" dirty="0" smtClean="0">
              <a:latin typeface="Simplified Arabic" pitchFamily="18" charset="-78"/>
              <a:cs typeface="Simplified Arabic" pitchFamily="18" charset="-78"/>
            </a:endParaRPr>
          </a:p>
          <a:p>
            <a:pPr marL="514350" indent="-514350" algn="just" rtl="1">
              <a:buFont typeface="+mj-lt"/>
              <a:buAutoNum type="arabicPeriod"/>
            </a:pPr>
            <a:endParaRPr lang="ar-BH" sz="3200" dirty="0" smtClean="0">
              <a:latin typeface="Simplified Arabic" pitchFamily="18" charset="-78"/>
              <a:cs typeface="Simplified Arabic" pitchFamily="18" charset="-78"/>
            </a:endParaRPr>
          </a:p>
          <a:p>
            <a:pPr marL="514350" indent="-514350" algn="just" rtl="1">
              <a:buFont typeface="+mj-lt"/>
              <a:buAutoNum type="arabicPeriod"/>
            </a:pPr>
            <a:endParaRPr lang="ar-BH" sz="3200" dirty="0" smtClean="0">
              <a:latin typeface="Simplified Arabic" pitchFamily="18" charset="-78"/>
              <a:cs typeface="Simplified Arabic" pitchFamily="18" charset="-78"/>
            </a:endParaRPr>
          </a:p>
          <a:p>
            <a:pPr marL="514350" indent="-514350" algn="just" rtl="1">
              <a:buFont typeface="+mj-lt"/>
              <a:buAutoNum type="arabicPeriod"/>
            </a:pPr>
            <a:endParaRPr lang="ar-BH" sz="3200" dirty="0" smtClean="0">
              <a:latin typeface="Simplified Arabic" pitchFamily="18" charset="-78"/>
              <a:cs typeface="Simplified Arabic" pitchFamily="18" charset="-78"/>
            </a:endParaRPr>
          </a:p>
          <a:p>
            <a:pPr marL="514350" indent="-514350" algn="just" rtl="1">
              <a:buNone/>
            </a:pPr>
            <a:endParaRPr lang="en-US" sz="3200" dirty="0"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rcRect l="38301" t="21368" r="50000" b="63532"/>
          <a:stretch>
            <a:fillRect/>
          </a:stretch>
        </p:blipFill>
        <p:spPr bwMode="auto">
          <a:xfrm>
            <a:off x="285720" y="214290"/>
            <a:ext cx="235745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19200" dist="50800" dir="5400000" sx="130000" sy="130000" algn="ctr" rotWithShape="0">
              <a:schemeClr val="accent1">
                <a:lumMod val="75000"/>
                <a:alpha val="53000"/>
              </a:schemeClr>
            </a:outerShdw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928662" y="6215082"/>
            <a:ext cx="771530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71472" y="6274378"/>
            <a:ext cx="7858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BH" b="1" dirty="0"/>
              <a:t>وزارة التربية والتعليم – </a:t>
            </a:r>
            <a:r>
              <a:rPr lang="en-US" b="1" dirty="0"/>
              <a:t>2020 </a:t>
            </a:r>
            <a:r>
              <a:rPr lang="ar-BH" b="1" dirty="0"/>
              <a:t>م</a:t>
            </a:r>
            <a:endParaRPr lang="en-US" b="1" dirty="0"/>
          </a:p>
        </p:txBody>
      </p:sp>
    </p:spTree>
  </p:cSld>
  <p:clrMapOvr>
    <a:masterClrMapping/>
  </p:clrMapOvr>
  <p:transition spd="slow">
    <p:wedg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0"/>
            <a:ext cx="7772400" cy="1143000"/>
          </a:xfrm>
        </p:spPr>
        <p:txBody>
          <a:bodyPr/>
          <a:lstStyle/>
          <a:p>
            <a:pPr algn="r" rtl="1"/>
            <a:r>
              <a:rPr lang="ar-BH" dirty="0" smtClean="0">
                <a:solidFill>
                  <a:srgbClr val="C00000"/>
                </a:solidFill>
                <a:cs typeface="PT Bold Heading" pitchFamily="2" charset="-78"/>
              </a:rPr>
              <a:t>أنواع الجوازات</a:t>
            </a:r>
            <a:r>
              <a:rPr lang="ar-BH" dirty="0" smtClean="0">
                <a:cs typeface="PT Bold Heading" pitchFamily="2" charset="-78"/>
              </a:rPr>
              <a:t>:</a:t>
            </a:r>
            <a:endParaRPr lang="en-US" dirty="0">
              <a:cs typeface="PT Bold Heading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57396"/>
            <a:ext cx="9144000" cy="4572000"/>
          </a:xfrm>
        </p:spPr>
        <p:txBody>
          <a:bodyPr>
            <a:noAutofit/>
          </a:bodyPr>
          <a:lstStyle/>
          <a:p>
            <a:pPr marL="514350" indent="-514350" algn="just" rtl="1">
              <a:buNone/>
            </a:pPr>
            <a:r>
              <a:rPr lang="ar-BH" sz="3200" b="1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6. الجوازات المشتركة – جوازات عائلية</a:t>
            </a:r>
            <a:r>
              <a:rPr lang="ar-BH" sz="3200" b="1" dirty="0" smtClean="0">
                <a:latin typeface="Simplified Arabic" pitchFamily="18" charset="-78"/>
                <a:cs typeface="Simplified Arabic" pitchFamily="18" charset="-78"/>
              </a:rPr>
              <a:t> يمكن للأشخاص المسافرين معاً حمل جوازات مشتركة تستعمل لتغطية:</a:t>
            </a:r>
          </a:p>
          <a:p>
            <a:pPr marL="514350" indent="-514350" algn="just" rtl="1">
              <a:buNone/>
            </a:pPr>
            <a:r>
              <a:rPr lang="ar-BH" sz="3200" b="1" dirty="0" smtClean="0">
                <a:latin typeface="Simplified Arabic" pitchFamily="18" charset="-78"/>
                <a:cs typeface="Simplified Arabic" pitchFamily="18" charset="-78"/>
              </a:rPr>
              <a:t>أ- الزوج والزوجة مع أطفالهم أو دونهما.</a:t>
            </a:r>
          </a:p>
          <a:p>
            <a:pPr marL="514350" indent="-514350" algn="just" rtl="1">
              <a:buNone/>
            </a:pPr>
            <a:r>
              <a:rPr lang="ar-BH" sz="3200" b="1" dirty="0" smtClean="0">
                <a:latin typeface="Simplified Arabic" pitchFamily="18" charset="-78"/>
                <a:cs typeface="Simplified Arabic" pitchFamily="18" charset="-78"/>
              </a:rPr>
              <a:t>ب- حامل جواز السفر وطفل تحت سن معين ولا يشترط وجود صلة قرابة.</a:t>
            </a:r>
          </a:p>
          <a:p>
            <a:pPr marL="514350" indent="-514350" algn="just" rtl="1">
              <a:buNone/>
            </a:pPr>
            <a:r>
              <a:rPr lang="ar-BH" sz="3200" b="1" dirty="0" smtClean="0">
                <a:latin typeface="Simplified Arabic" pitchFamily="18" charset="-78"/>
                <a:cs typeface="Simplified Arabic" pitchFamily="18" charset="-78"/>
              </a:rPr>
              <a:t>ج- طفلين أو أكثر.</a:t>
            </a:r>
          </a:p>
          <a:p>
            <a:pPr marL="514350" indent="-514350" algn="just" rtl="1">
              <a:buNone/>
            </a:pPr>
            <a:r>
              <a:rPr lang="ar-BH" sz="3200" dirty="0" smtClean="0">
                <a:solidFill>
                  <a:schemeClr val="accent1"/>
                </a:solidFill>
                <a:latin typeface="Simplified Arabic" pitchFamily="18" charset="-78"/>
                <a:cs typeface="Simplified Arabic" pitchFamily="18" charset="-78"/>
              </a:rPr>
              <a:t>7.  </a:t>
            </a:r>
            <a:r>
              <a:rPr lang="ar-BH" sz="3200" b="1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تصدر الجوازات المؤقتة وجوازات الطوارئ </a:t>
            </a:r>
            <a:r>
              <a:rPr lang="ar-BH" sz="3200" b="1" dirty="0" smtClean="0">
                <a:latin typeface="Simplified Arabic" pitchFamily="18" charset="-78"/>
                <a:cs typeface="Simplified Arabic" pitchFamily="18" charset="-78"/>
              </a:rPr>
              <a:t>( في حالة الطوارئ من قبل الحكومات لمواطنيها)</a:t>
            </a:r>
          </a:p>
          <a:p>
            <a:pPr marL="514350" indent="-514350" algn="just" rtl="1">
              <a:buNone/>
            </a:pPr>
            <a:endParaRPr lang="ar-BH" sz="3200" dirty="0" smtClean="0">
              <a:latin typeface="Simplified Arabic" pitchFamily="18" charset="-78"/>
              <a:cs typeface="Simplified Arabic" pitchFamily="18" charset="-78"/>
            </a:endParaRPr>
          </a:p>
          <a:p>
            <a:pPr marL="514350" indent="-514350" algn="just" rtl="1">
              <a:buFont typeface="+mj-lt"/>
              <a:buAutoNum type="arabicPeriod"/>
            </a:pPr>
            <a:endParaRPr lang="ar-BH" sz="3200" dirty="0" smtClean="0">
              <a:latin typeface="Simplified Arabic" pitchFamily="18" charset="-78"/>
              <a:cs typeface="Simplified Arabic" pitchFamily="18" charset="-78"/>
            </a:endParaRPr>
          </a:p>
          <a:p>
            <a:pPr marL="514350" indent="-514350" algn="just" rtl="1">
              <a:buFont typeface="+mj-lt"/>
              <a:buAutoNum type="arabicPeriod"/>
            </a:pPr>
            <a:endParaRPr lang="ar-BH" sz="3200" dirty="0" smtClean="0">
              <a:latin typeface="Simplified Arabic" pitchFamily="18" charset="-78"/>
              <a:cs typeface="Simplified Arabic" pitchFamily="18" charset="-78"/>
            </a:endParaRPr>
          </a:p>
          <a:p>
            <a:pPr marL="514350" indent="-514350" algn="just" rtl="1">
              <a:buFont typeface="+mj-lt"/>
              <a:buAutoNum type="arabicPeriod"/>
            </a:pPr>
            <a:endParaRPr lang="ar-BH" sz="3200" dirty="0" smtClean="0">
              <a:latin typeface="Simplified Arabic" pitchFamily="18" charset="-78"/>
              <a:cs typeface="Simplified Arabic" pitchFamily="18" charset="-78"/>
            </a:endParaRPr>
          </a:p>
          <a:p>
            <a:pPr marL="514350" indent="-514350" algn="just" rtl="1">
              <a:buFont typeface="+mj-lt"/>
              <a:buAutoNum type="arabicPeriod"/>
            </a:pPr>
            <a:endParaRPr lang="ar-BH" sz="3200" dirty="0" smtClean="0">
              <a:latin typeface="Simplified Arabic" pitchFamily="18" charset="-78"/>
              <a:cs typeface="Simplified Arabic" pitchFamily="18" charset="-78"/>
            </a:endParaRPr>
          </a:p>
          <a:p>
            <a:pPr marL="514350" indent="-514350" algn="just" rtl="1">
              <a:buFont typeface="+mj-lt"/>
              <a:buAutoNum type="arabicPeriod"/>
            </a:pPr>
            <a:endParaRPr lang="ar-BH" sz="3200" dirty="0" smtClean="0">
              <a:latin typeface="Simplified Arabic" pitchFamily="18" charset="-78"/>
              <a:cs typeface="Simplified Arabic" pitchFamily="18" charset="-78"/>
            </a:endParaRPr>
          </a:p>
          <a:p>
            <a:pPr marL="514350" indent="-514350" algn="just" rtl="1">
              <a:buFont typeface="+mj-lt"/>
              <a:buAutoNum type="arabicPeriod"/>
            </a:pPr>
            <a:endParaRPr lang="ar-BH" sz="3200" dirty="0" smtClean="0">
              <a:latin typeface="Simplified Arabic" pitchFamily="18" charset="-78"/>
              <a:cs typeface="Simplified Arabic" pitchFamily="18" charset="-78"/>
            </a:endParaRPr>
          </a:p>
          <a:p>
            <a:pPr marL="514350" indent="-514350" algn="just" rtl="1">
              <a:buFont typeface="+mj-lt"/>
              <a:buAutoNum type="arabicPeriod"/>
            </a:pPr>
            <a:endParaRPr lang="ar-BH" sz="3200" dirty="0" smtClean="0">
              <a:latin typeface="Simplified Arabic" pitchFamily="18" charset="-78"/>
              <a:cs typeface="Simplified Arabic" pitchFamily="18" charset="-78"/>
            </a:endParaRPr>
          </a:p>
          <a:p>
            <a:pPr marL="514350" indent="-514350" algn="just" rtl="1">
              <a:buFont typeface="+mj-lt"/>
              <a:buAutoNum type="arabicPeriod"/>
            </a:pPr>
            <a:endParaRPr lang="ar-BH" sz="3200" dirty="0" smtClean="0">
              <a:latin typeface="Simplified Arabic" pitchFamily="18" charset="-78"/>
              <a:cs typeface="Simplified Arabic" pitchFamily="18" charset="-78"/>
            </a:endParaRPr>
          </a:p>
          <a:p>
            <a:pPr marL="514350" indent="-514350" algn="just" rtl="1">
              <a:buFont typeface="+mj-lt"/>
              <a:buAutoNum type="arabicPeriod"/>
            </a:pPr>
            <a:endParaRPr lang="ar-BH" sz="3200" dirty="0" smtClean="0">
              <a:latin typeface="Simplified Arabic" pitchFamily="18" charset="-78"/>
              <a:cs typeface="Simplified Arabic" pitchFamily="18" charset="-78"/>
            </a:endParaRPr>
          </a:p>
          <a:p>
            <a:pPr marL="514350" indent="-514350" algn="just" rtl="1">
              <a:buFont typeface="+mj-lt"/>
              <a:buAutoNum type="arabicPeriod"/>
            </a:pPr>
            <a:endParaRPr lang="ar-BH" sz="3200" dirty="0" smtClean="0">
              <a:latin typeface="Simplified Arabic" pitchFamily="18" charset="-78"/>
              <a:cs typeface="Simplified Arabic" pitchFamily="18" charset="-78"/>
            </a:endParaRPr>
          </a:p>
          <a:p>
            <a:pPr marL="514350" indent="-514350" algn="just" rtl="1">
              <a:buFont typeface="+mj-lt"/>
              <a:buAutoNum type="arabicPeriod"/>
            </a:pPr>
            <a:endParaRPr lang="ar-BH" sz="3200" dirty="0" smtClean="0">
              <a:latin typeface="Simplified Arabic" pitchFamily="18" charset="-78"/>
              <a:cs typeface="Simplified Arabic" pitchFamily="18" charset="-78"/>
            </a:endParaRPr>
          </a:p>
          <a:p>
            <a:pPr marL="514350" indent="-514350" algn="just" rtl="1">
              <a:buNone/>
            </a:pPr>
            <a:endParaRPr lang="en-US" sz="3200" dirty="0"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rcRect l="38301" t="21368" r="50000" b="63532"/>
          <a:stretch>
            <a:fillRect/>
          </a:stretch>
        </p:blipFill>
        <p:spPr bwMode="auto">
          <a:xfrm>
            <a:off x="357158" y="214290"/>
            <a:ext cx="235745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19200" dist="50800" dir="5400000" sx="130000" sy="130000" algn="ctr" rotWithShape="0">
              <a:schemeClr val="accent1">
                <a:lumMod val="75000"/>
                <a:alpha val="53000"/>
              </a:schemeClr>
            </a:outerShdw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928662" y="6215082"/>
            <a:ext cx="771530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71472" y="6274378"/>
            <a:ext cx="7858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BH" b="1" dirty="0"/>
              <a:t>وزارة التربية والتعليم – </a:t>
            </a:r>
            <a:r>
              <a:rPr lang="en-US" b="1" dirty="0"/>
              <a:t>2020 </a:t>
            </a:r>
            <a:r>
              <a:rPr lang="ar-BH" b="1" dirty="0"/>
              <a:t>م</a:t>
            </a:r>
            <a:endParaRPr lang="en-US" b="1" dirty="0"/>
          </a:p>
        </p:txBody>
      </p:sp>
    </p:spTree>
  </p:cSld>
  <p:clrMapOvr>
    <a:masterClrMapping/>
  </p:clrMapOvr>
  <p:transition spd="slow">
    <p:wedg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42910" y="6215082"/>
            <a:ext cx="7858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BH" b="1" dirty="0"/>
              <a:t>وزارة التربية والتعليم – </a:t>
            </a:r>
            <a:r>
              <a:rPr lang="en-US" b="1" dirty="0"/>
              <a:t>2020 </a:t>
            </a:r>
            <a:r>
              <a:rPr lang="ar-BH" b="1" dirty="0"/>
              <a:t>م</a:t>
            </a:r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28662" y="6215082"/>
            <a:ext cx="771530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58218" cy="571504"/>
          </a:xfrm>
        </p:spPr>
        <p:txBody>
          <a:bodyPr>
            <a:noAutofit/>
          </a:bodyPr>
          <a:lstStyle/>
          <a:p>
            <a:pPr algn="r" rtl="1"/>
            <a:r>
              <a:rPr lang="ar-BH" sz="2400" dirty="0" smtClean="0">
                <a:solidFill>
                  <a:srgbClr val="C00000"/>
                </a:solidFill>
                <a:cs typeface="PT Bold Heading" pitchFamily="2" charset="-78"/>
              </a:rPr>
              <a:t>يهتم كتيب </a:t>
            </a:r>
            <a:r>
              <a:rPr lang="en-US" sz="2400" dirty="0" smtClean="0">
                <a:solidFill>
                  <a:srgbClr val="C00000"/>
                </a:solidFill>
                <a:cs typeface="PT Bold Heading" pitchFamily="2" charset="-78"/>
              </a:rPr>
              <a:t>TIM</a:t>
            </a:r>
            <a:r>
              <a:rPr lang="ar-BH" sz="2400" dirty="0" smtClean="0">
                <a:solidFill>
                  <a:srgbClr val="C00000"/>
                </a:solidFill>
                <a:cs typeface="PT Bold Heading" pitchFamily="2" charset="-78"/>
              </a:rPr>
              <a:t>بمعلومات خاصة بالمسافر ويمكن الحصول على المعلومات كما في نموذج البلد التالي:</a:t>
            </a:r>
            <a:endParaRPr lang="en-US" sz="240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785786" y="1500174"/>
            <a:ext cx="3749040" cy="457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929190" y="1643050"/>
            <a:ext cx="3886200" cy="435133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/>
              <a:t>Baggage Clearance: </a:t>
            </a:r>
            <a:r>
              <a:rPr lang="en-US" sz="2000" dirty="0" smtClean="0"/>
              <a:t>Baggage is cleared at the first airport of entry in India. </a:t>
            </a:r>
          </a:p>
          <a:p>
            <a:pPr>
              <a:buNone/>
            </a:pPr>
            <a:r>
              <a:rPr lang="en-US" sz="2000" b="1" dirty="0" smtClean="0"/>
              <a:t>3. Health: NO </a:t>
            </a:r>
            <a:r>
              <a:rPr lang="en-US" sz="2000" dirty="0" smtClean="0"/>
              <a:t>Vaccination are required to enter India from any country.</a:t>
            </a:r>
          </a:p>
          <a:p>
            <a:pPr>
              <a:buNone/>
            </a:pPr>
            <a:r>
              <a:rPr lang="en-US" sz="2000" dirty="0" smtClean="0"/>
              <a:t>4. </a:t>
            </a:r>
            <a:r>
              <a:rPr lang="en-US" sz="2000" b="1" dirty="0" smtClean="0"/>
              <a:t>Tax: </a:t>
            </a:r>
            <a:r>
              <a:rPr lang="en-US" sz="2000" dirty="0" smtClean="0"/>
              <a:t>NO airport tax is levied on passengers upon embarkation at the airport.</a:t>
            </a:r>
          </a:p>
          <a:p>
            <a:pPr>
              <a:buNone/>
            </a:pPr>
            <a:r>
              <a:rPr lang="en-US" sz="2000" b="1" dirty="0" smtClean="0"/>
              <a:t>5.Currency:</a:t>
            </a:r>
          </a:p>
          <a:p>
            <a:pPr>
              <a:buNone/>
            </a:pPr>
            <a:r>
              <a:rPr lang="en-US" sz="2000" b="1" dirty="0" smtClean="0"/>
              <a:t> Export: </a:t>
            </a:r>
            <a:r>
              <a:rPr lang="en-US" sz="2000" dirty="0" smtClean="0"/>
              <a:t>Local currency ( Indian Rupee-INR) allowed.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857224" y="1428736"/>
            <a:ext cx="392909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</a:t>
            </a:r>
            <a:r>
              <a:rPr lang="en-US" sz="2000" b="1" dirty="0" smtClean="0"/>
              <a:t>India (IN)</a:t>
            </a:r>
            <a:endParaRPr lang="en-US" sz="2000" b="1" dirty="0"/>
          </a:p>
        </p:txBody>
      </p:sp>
      <p:sp>
        <p:nvSpPr>
          <p:cNvPr id="17" name="Rectangle 16"/>
          <p:cNvSpPr/>
          <p:nvPr/>
        </p:nvSpPr>
        <p:spPr>
          <a:xfrm flipV="1">
            <a:off x="1071538" y="1571612"/>
            <a:ext cx="214314" cy="1885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57224" y="1857364"/>
            <a:ext cx="3929090" cy="41648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Geographic</a:t>
            </a:r>
            <a:r>
              <a:rPr lang="en-US" sz="2000" dirty="0" smtClean="0"/>
              <a:t>al        Information : </a:t>
            </a:r>
          </a:p>
          <a:p>
            <a:r>
              <a:rPr lang="en-US" sz="2000" dirty="0" smtClean="0"/>
              <a:t>Capital – Delhi (DEL)</a:t>
            </a:r>
            <a:r>
              <a:rPr lang="ar-BH" sz="2000" dirty="0" smtClean="0"/>
              <a:t>.</a:t>
            </a:r>
            <a:endParaRPr lang="en-US" sz="2000" dirty="0" smtClean="0"/>
          </a:p>
          <a:p>
            <a:r>
              <a:rPr lang="en-US" sz="2000" b="1" dirty="0" smtClean="0"/>
              <a:t>1.Passport:  </a:t>
            </a:r>
            <a:r>
              <a:rPr lang="en-US" sz="2000" dirty="0" smtClean="0"/>
              <a:t>Passport  required,</a:t>
            </a:r>
            <a:r>
              <a:rPr lang="ar-BH" sz="2000" dirty="0" smtClean="0"/>
              <a:t> </a:t>
            </a:r>
            <a:r>
              <a:rPr lang="en-US" sz="2000" dirty="0" smtClean="0"/>
              <a:t>except for holders of el documents issued to stateless persons, provided holding proof that they can return to country of issuance.</a:t>
            </a:r>
          </a:p>
          <a:p>
            <a:r>
              <a:rPr lang="en-US" sz="2000" b="1" dirty="0" smtClean="0"/>
              <a:t>2.Visa: </a:t>
            </a:r>
            <a:r>
              <a:rPr lang="en-US" sz="2000" dirty="0" smtClean="0"/>
              <a:t>Required, except for: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Nationals of India.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National of Bhutan and Nepal.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National of Maldives for a stay of max. 90 days.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Holders of diplomatic passports.</a:t>
            </a:r>
            <a:endParaRPr lang="en-US" sz="2000" dirty="0"/>
          </a:p>
        </p:txBody>
      </p:sp>
      <p:sp>
        <p:nvSpPr>
          <p:cNvPr id="21" name="Left Arrow Callout 20"/>
          <p:cNvSpPr/>
          <p:nvPr/>
        </p:nvSpPr>
        <p:spPr>
          <a:xfrm>
            <a:off x="2643174" y="928670"/>
            <a:ext cx="2286016" cy="1500198"/>
          </a:xfrm>
          <a:prstGeom prst="left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000" b="1" dirty="0" smtClean="0">
                <a:solidFill>
                  <a:srgbClr val="FF0000"/>
                </a:solidFill>
              </a:rPr>
              <a:t>ما اسم الدولة الموجودة في النموذج؟ وما الرمز الثنائي لها؟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lus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42910" y="6215082"/>
            <a:ext cx="7858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BH" b="1" dirty="0"/>
              <a:t>وزارة التربية والتعليم – </a:t>
            </a:r>
            <a:r>
              <a:rPr lang="en-US" b="1" dirty="0"/>
              <a:t>2020 </a:t>
            </a:r>
            <a:r>
              <a:rPr lang="ar-BH" b="1" dirty="0"/>
              <a:t>م</a:t>
            </a:r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28662" y="6215082"/>
            <a:ext cx="771530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785786" y="1500174"/>
            <a:ext cx="3749040" cy="457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857752" y="1428736"/>
            <a:ext cx="3886200" cy="457203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/>
              <a:t>Baggage Clearance: </a:t>
            </a:r>
            <a:r>
              <a:rPr lang="en-US" sz="2000" dirty="0" smtClean="0"/>
              <a:t>Baggage is cleared at the first airport of entry in India. </a:t>
            </a:r>
          </a:p>
          <a:p>
            <a:pPr>
              <a:buNone/>
            </a:pPr>
            <a:r>
              <a:rPr lang="en-US" sz="2000" b="1" dirty="0" smtClean="0"/>
              <a:t>3. Health: NO </a:t>
            </a:r>
            <a:r>
              <a:rPr lang="en-US" sz="2000" dirty="0" smtClean="0"/>
              <a:t>Vaccination are required to enter India from any country.</a:t>
            </a:r>
          </a:p>
          <a:p>
            <a:pPr>
              <a:buNone/>
            </a:pPr>
            <a:r>
              <a:rPr lang="en-US" sz="2000" dirty="0" smtClean="0"/>
              <a:t>4. </a:t>
            </a:r>
            <a:r>
              <a:rPr lang="en-US" sz="2000" b="1" dirty="0" smtClean="0"/>
              <a:t>Tax: </a:t>
            </a:r>
            <a:r>
              <a:rPr lang="en-US" sz="2000" dirty="0" smtClean="0"/>
              <a:t>NO airport tax is levied on passengers upon embarkation at the airport.</a:t>
            </a:r>
          </a:p>
          <a:p>
            <a:pPr>
              <a:buNone/>
            </a:pPr>
            <a:r>
              <a:rPr lang="en-US" sz="2000" b="1" dirty="0" smtClean="0"/>
              <a:t>5.Currency:</a:t>
            </a:r>
          </a:p>
          <a:p>
            <a:pPr>
              <a:buNone/>
            </a:pPr>
            <a:r>
              <a:rPr lang="en-US" sz="2000" b="1" dirty="0" smtClean="0"/>
              <a:t> Export: </a:t>
            </a:r>
            <a:r>
              <a:rPr lang="en-US" sz="2000" dirty="0" smtClean="0"/>
              <a:t>Local currency ( Indian Rupee-INR) allowed.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857224" y="1428736"/>
            <a:ext cx="392909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</a:t>
            </a:r>
            <a:r>
              <a:rPr lang="en-US" sz="2000" b="1" dirty="0" smtClean="0"/>
              <a:t>India (IN)</a:t>
            </a:r>
            <a:endParaRPr lang="en-US" sz="2000" b="1" dirty="0"/>
          </a:p>
        </p:txBody>
      </p:sp>
      <p:sp>
        <p:nvSpPr>
          <p:cNvPr id="17" name="Rectangle 16"/>
          <p:cNvSpPr/>
          <p:nvPr/>
        </p:nvSpPr>
        <p:spPr>
          <a:xfrm flipV="1">
            <a:off x="1071538" y="1571612"/>
            <a:ext cx="214314" cy="1885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57224" y="1857364"/>
            <a:ext cx="3929090" cy="41648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Geographic</a:t>
            </a:r>
            <a:r>
              <a:rPr lang="en-US" sz="2000" dirty="0" smtClean="0"/>
              <a:t>al        Information : </a:t>
            </a:r>
          </a:p>
          <a:p>
            <a:r>
              <a:rPr lang="en-US" sz="2000" dirty="0" smtClean="0"/>
              <a:t>Capital – Delhi (DEL)</a:t>
            </a:r>
            <a:r>
              <a:rPr lang="ar-BH" sz="2000" dirty="0" smtClean="0"/>
              <a:t>.</a:t>
            </a:r>
            <a:endParaRPr lang="en-US" sz="2000" dirty="0" smtClean="0"/>
          </a:p>
          <a:p>
            <a:r>
              <a:rPr lang="en-US" sz="2000" b="1" dirty="0" smtClean="0"/>
              <a:t>1.Passport:  </a:t>
            </a:r>
            <a:r>
              <a:rPr lang="en-US" sz="2000" dirty="0" smtClean="0"/>
              <a:t>Passport  required,</a:t>
            </a:r>
            <a:r>
              <a:rPr lang="ar-BH" sz="2000" dirty="0" smtClean="0"/>
              <a:t> </a:t>
            </a:r>
            <a:r>
              <a:rPr lang="en-US" sz="2000" dirty="0" smtClean="0"/>
              <a:t>except for holders of el documents issued to stateless persons, provided holding proof that they can return to country of issuance.</a:t>
            </a:r>
          </a:p>
          <a:p>
            <a:r>
              <a:rPr lang="en-US" sz="2000" b="1" dirty="0" smtClean="0"/>
              <a:t>2.Visa: </a:t>
            </a:r>
            <a:r>
              <a:rPr lang="en-US" sz="2000" dirty="0" smtClean="0"/>
              <a:t>Required, except for: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Nationals of India.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National of Bhutan and Nepal.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National of Maldives for a stay of max. 90 days.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Holders of diplomatic passports.</a:t>
            </a:r>
            <a:endParaRPr lang="en-US" sz="2000" dirty="0"/>
          </a:p>
        </p:txBody>
      </p:sp>
      <p:sp>
        <p:nvSpPr>
          <p:cNvPr id="12" name="Left Arrow Callout 11"/>
          <p:cNvSpPr/>
          <p:nvPr/>
        </p:nvSpPr>
        <p:spPr>
          <a:xfrm>
            <a:off x="3143240" y="2000240"/>
            <a:ext cx="2357454" cy="785818"/>
          </a:xfrm>
          <a:prstGeom prst="left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000" b="1" dirty="0" smtClean="0">
                <a:solidFill>
                  <a:srgbClr val="FF0000"/>
                </a:solidFill>
              </a:rPr>
              <a:t>ما اسم العاصمة؟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Left Arrow Callout 12"/>
          <p:cNvSpPr/>
          <p:nvPr/>
        </p:nvSpPr>
        <p:spPr>
          <a:xfrm>
            <a:off x="4071934" y="3714752"/>
            <a:ext cx="2428892" cy="1285884"/>
          </a:xfrm>
          <a:prstGeom prst="left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000" b="1" dirty="0" smtClean="0">
                <a:solidFill>
                  <a:srgbClr val="FF0000"/>
                </a:solidFill>
              </a:rPr>
              <a:t>من الأشخاص الذين يسمح لهم بالعبور دون تأشيرة؟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Title 8"/>
          <p:cNvSpPr txBox="1">
            <a:spLocks/>
          </p:cNvSpPr>
          <p:nvPr/>
        </p:nvSpPr>
        <p:spPr>
          <a:xfrm>
            <a:off x="357158" y="357166"/>
            <a:ext cx="8558218" cy="571504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يهتم كتيب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TIM</a:t>
            </a:r>
            <a:r>
              <a:rPr kumimoji="0" lang="ar-BH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بمعلومات خاصة بالمسافر ويمكن الحصول على المعلومات كما في نموذج البلد التالي: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plus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Presentation4</Template>
  <TotalTime>715</TotalTime>
  <Words>1157</Words>
  <Application>Microsoft Office PowerPoint</Application>
  <PresentationFormat>عرض على الشاشة (3:4)‏</PresentationFormat>
  <Paragraphs>170</Paragraphs>
  <Slides>23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35" baseType="lpstr">
      <vt:lpstr>Al-Mateen</vt:lpstr>
      <vt:lpstr>AL-Mohanad Bold</vt:lpstr>
      <vt:lpstr>Arial</vt:lpstr>
      <vt:lpstr>Arial Black</vt:lpstr>
      <vt:lpstr>Calibri</vt:lpstr>
      <vt:lpstr>Calibri Light</vt:lpstr>
      <vt:lpstr>PT Bold Heading</vt:lpstr>
      <vt:lpstr>Sakkal Majalla</vt:lpstr>
      <vt:lpstr>Simplified Arabic</vt:lpstr>
      <vt:lpstr>Times New Roman</vt:lpstr>
      <vt:lpstr>Wingdings</vt:lpstr>
      <vt:lpstr>Presentation4</vt:lpstr>
      <vt:lpstr>أعمال مكاتب وكالات السفريات  سفر 312 </vt:lpstr>
      <vt:lpstr>أهداف الوحدة:</vt:lpstr>
      <vt:lpstr>المعلومات التي يمكن أن نحصل عليها من كتيب (TIM  )</vt:lpstr>
      <vt:lpstr>الجواز وأنواعه</vt:lpstr>
      <vt:lpstr>بعض البلدان لا تسمح بذلك وفي تلك الحالة سوف يذكر تحت الجواز في الصفحة الخاصة بتلك البلد ويجب ملاحظة ما يأتي:</vt:lpstr>
      <vt:lpstr>أنواع الجوازات:</vt:lpstr>
      <vt:lpstr>أنواع الجوازات:</vt:lpstr>
      <vt:lpstr>يهتم كتيب TIMبمعلومات خاصة بالمسافر ويمكن الحصول على المعلومات كما في نموذج البلد التالي:</vt:lpstr>
      <vt:lpstr>عرض تقديمي في PowerPoint</vt:lpstr>
      <vt:lpstr>يهتم كتيب TIMبمعلومات خاصة بالمسافر ويمكن الحصول على المعلومات كما في نموذج البلد التالي: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MOE</dc:creator>
  <cp:lastModifiedBy>Majeda Majeed Asad</cp:lastModifiedBy>
  <cp:revision>489</cp:revision>
  <dcterms:created xsi:type="dcterms:W3CDTF">2020-03-08T06:23:02Z</dcterms:created>
  <dcterms:modified xsi:type="dcterms:W3CDTF">2020-10-15T10:02:38Z</dcterms:modified>
</cp:coreProperties>
</file>