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78" r:id="rId3"/>
    <p:sldId id="281" r:id="rId4"/>
    <p:sldId id="366" r:id="rId5"/>
    <p:sldId id="367" r:id="rId6"/>
    <p:sldId id="368" r:id="rId7"/>
    <p:sldId id="369" r:id="rId8"/>
    <p:sldId id="350" r:id="rId9"/>
    <p:sldId id="370" r:id="rId10"/>
    <p:sldId id="363" r:id="rId11"/>
    <p:sldId id="371" r:id="rId12"/>
    <p:sldId id="372" r:id="rId13"/>
    <p:sldId id="373" r:id="rId14"/>
    <p:sldId id="315" r:id="rId15"/>
    <p:sldId id="316" r:id="rId16"/>
    <p:sldId id="317" r:id="rId17"/>
    <p:sldId id="318" r:id="rId18"/>
    <p:sldId id="319" r:id="rId19"/>
    <p:sldId id="320" r:id="rId20"/>
    <p:sldId id="325" r:id="rId21"/>
    <p:sldId id="326" r:id="rId22"/>
    <p:sldId id="327" r:id="rId23"/>
    <p:sldId id="321" r:id="rId24"/>
    <p:sldId id="322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BCAF2B"/>
    <a:srgbClr val="CC66FF"/>
    <a:srgbClr val="EA4D3C"/>
    <a:srgbClr val="89C8A0"/>
    <a:srgbClr val="FEED98"/>
    <a:srgbClr val="FBAC3E"/>
    <a:srgbClr val="00B8D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2" autoAdjust="0"/>
  </p:normalViewPr>
  <p:slideViewPr>
    <p:cSldViewPr>
      <p:cViewPr varScale="1">
        <p:scale>
          <a:sx n="69" d="100"/>
          <a:sy n="69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01143002286006E-2"/>
          <c:y val="0.13025507509506135"/>
          <c:w val="0.9277741141732283"/>
          <c:h val="0.82393725393700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BD-4861-B0CA-C23FEC769B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BD-4861-B0CA-C23FEC769B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BD-4861-B0CA-C23FEC769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655752"/>
        <c:axId val="197971872"/>
      </c:lineChart>
      <c:catAx>
        <c:axId val="197655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971872"/>
        <c:crosses val="autoZero"/>
        <c:auto val="1"/>
        <c:lblAlgn val="ctr"/>
        <c:lblOffset val="100"/>
        <c:noMultiLvlLbl val="0"/>
      </c:catAx>
      <c:valAx>
        <c:axId val="1979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5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1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3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audio" Target="../media/audio10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audio" Target="../media/audio8.wav"/><Relationship Id="rId10" Type="http://schemas.openxmlformats.org/officeDocument/2006/relationships/image" Target="../media/image20.png"/><Relationship Id="rId4" Type="http://schemas.openxmlformats.org/officeDocument/2006/relationships/audio" Target="../media/audio11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966695" y="143060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111" y="3300162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486" y="6550223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الصف:  الثاني                   الصفحة: 25-33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7936" y="1577672"/>
            <a:ext cx="59448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و الرابع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قسط ومبلغ وأركان عقد التأمين</a:t>
            </a:r>
            <a:endParaRPr lang="en-US" sz="32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5900" y="2198144"/>
            <a:ext cx="5200442" cy="3647097"/>
            <a:chOff x="208027" y="2173558"/>
            <a:chExt cx="5200442" cy="3647097"/>
          </a:xfrm>
        </p:grpSpPr>
        <p:grpSp>
          <p:nvGrpSpPr>
            <p:cNvPr id="7" name="Group 6"/>
            <p:cNvGrpSpPr/>
            <p:nvPr/>
          </p:nvGrpSpPr>
          <p:grpSpPr>
            <a:xfrm>
              <a:off x="208027" y="2173558"/>
              <a:ext cx="4870916" cy="3647097"/>
              <a:chOff x="-160371" y="2512499"/>
              <a:chExt cx="4870916" cy="36470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424" y="3495125"/>
                <a:ext cx="4120121" cy="266447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pic>
            <p:nvPicPr>
              <p:cNvPr id="10" name="Picture 9" descr="دينار بحريني | الخبر اليمني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63925">
                <a:off x="-160371" y="2512499"/>
                <a:ext cx="2261487" cy="14276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BottomDown"/>
                <a:lightRig rig="threePt" dir="t"/>
              </a:scene3d>
            </p:spPr>
          </p:pic>
        </p:grp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967637356"/>
                </p:ext>
              </p:extLst>
            </p:nvPr>
          </p:nvGraphicFramePr>
          <p:xfrm>
            <a:off x="684069" y="2749481"/>
            <a:ext cx="4724400" cy="3071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cxnSp>
        <p:nvCxnSpPr>
          <p:cNvPr id="12" name="Straight Connector 11"/>
          <p:cNvCxnSpPr/>
          <p:nvPr/>
        </p:nvCxnSpPr>
        <p:spPr>
          <a:xfrm flipV="1">
            <a:off x="0" y="6434958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43322" y="202927"/>
            <a:ext cx="3764448" cy="993534"/>
            <a:chOff x="5029200" y="318903"/>
            <a:chExt cx="3840648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318903"/>
              <a:ext cx="3840648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28881" y="542534"/>
              <a:ext cx="2293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أركان عقد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51" y="202927"/>
            <a:ext cx="1005167" cy="1016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2819400"/>
            <a:ext cx="1714286" cy="121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463" y="2963224"/>
            <a:ext cx="1742857" cy="9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023" y="1677742"/>
            <a:ext cx="1514286" cy="112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132" y="3004716"/>
            <a:ext cx="1676190" cy="9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8514" y="4056296"/>
            <a:ext cx="1542857" cy="114285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808129" y="1364736"/>
            <a:ext cx="3541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 التأمين من العقود الإدارية التي يشترط لصحتها توافر أركان القرار الإداري الأربعة.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88" y="1791140"/>
            <a:ext cx="2033586" cy="90529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600000" lon="1800000" rev="21386789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11" name="Group 10"/>
          <p:cNvGrpSpPr/>
          <p:nvPr/>
        </p:nvGrpSpPr>
        <p:grpSpPr>
          <a:xfrm>
            <a:off x="427111" y="3029904"/>
            <a:ext cx="6426004" cy="1323439"/>
            <a:chOff x="427111" y="3029904"/>
            <a:chExt cx="6426004" cy="1323439"/>
          </a:xfrm>
        </p:grpSpPr>
        <p:sp>
          <p:nvSpPr>
            <p:cNvPr id="23" name="Rectangle 22"/>
            <p:cNvSpPr/>
            <p:nvPr/>
          </p:nvSpPr>
          <p:spPr>
            <a:xfrm>
              <a:off x="1775052" y="3029904"/>
              <a:ext cx="507806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يعد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من العقود الرضائية، التي تشترط رضا طرفي التعاقد، ويتحقق </a:t>
              </a: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إيجاب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شركة التأمين بتقديم استمارة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الطلب، و</a:t>
              </a: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القبول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بتوقيع العميل على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الاستمارة، ويشترط لصحة القبول والايجاب من الطرفين توافر كل من :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111" y="3169955"/>
              <a:ext cx="1319719" cy="83820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952" y="3102110"/>
            <a:ext cx="1770391" cy="121376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600000" lon="1800000" rev="21386789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10" name="Group 9"/>
          <p:cNvGrpSpPr/>
          <p:nvPr/>
        </p:nvGrpSpPr>
        <p:grpSpPr>
          <a:xfrm>
            <a:off x="555359" y="1693014"/>
            <a:ext cx="6067122" cy="904714"/>
            <a:chOff x="685800" y="1382126"/>
            <a:chExt cx="6067122" cy="9047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800" y="1382126"/>
              <a:ext cx="1020229" cy="81731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746830" y="1578954"/>
              <a:ext cx="50060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يعد الخطر المحور الأساسي في التأمين، ويمثل الخطر ركن المحل في عقد التأمين كالحريق وحوادث السيارات.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293301" y="4515197"/>
            <a:ext cx="3054782" cy="168493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الأهلية </a:t>
            </a:r>
            <a:r>
              <a:rPr lang="ar-BH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القانونية</a:t>
            </a:r>
          </a:p>
          <a:p>
            <a:pPr algn="justLow" rtl="1">
              <a:buClr>
                <a:srgbClr val="FF0000"/>
              </a:buClr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بلوغ الفرد سن 21 سنة، أما شركة التأمين فهي شخص معنوي بصفتها شركة مساهمة.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284" y="4467692"/>
            <a:ext cx="3005329" cy="172567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الخلو من عيوب الإرادة</a:t>
            </a:r>
          </a:p>
          <a:p>
            <a:pPr algn="justLow" rtl="1">
              <a:buClr>
                <a:srgbClr val="FF0000"/>
              </a:buClr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يعتبر الإكراه أو التدليس أو الاستغلال من عيوب إرادة القبول والإيجاب في عقد التأمين.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7111" y="17850"/>
            <a:ext cx="6964112" cy="1379905"/>
            <a:chOff x="228600" y="84700"/>
            <a:chExt cx="6964112" cy="1379905"/>
          </a:xfrm>
        </p:grpSpPr>
        <p:grpSp>
          <p:nvGrpSpPr>
            <p:cNvPr id="8" name="Group 7"/>
            <p:cNvGrpSpPr/>
            <p:nvPr/>
          </p:nvGrpSpPr>
          <p:grpSpPr>
            <a:xfrm>
              <a:off x="3428264" y="398216"/>
              <a:ext cx="3764448" cy="993534"/>
              <a:chOff x="3232930" y="554108"/>
              <a:chExt cx="3840648" cy="99353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2930" y="554108"/>
                <a:ext cx="3840648" cy="9935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934150" y="791930"/>
                <a:ext cx="22932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 smtClean="0">
                    <a:solidFill>
                      <a:srgbClr val="9933FF"/>
                    </a:solidFill>
                  </a:rPr>
                  <a:t>أركان عقد التأمين</a:t>
                </a:r>
                <a:endParaRPr lang="en-US" sz="2800" dirty="0">
                  <a:solidFill>
                    <a:srgbClr val="9933FF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8600" y="84700"/>
              <a:ext cx="1828800" cy="1379905"/>
              <a:chOff x="1667132" y="1677742"/>
              <a:chExt cx="5173188" cy="352141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2800" y="2819400"/>
                <a:ext cx="1714286" cy="121904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463" y="2963224"/>
                <a:ext cx="1742857" cy="9809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5023" y="1677742"/>
                <a:ext cx="1514286" cy="112381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7132" y="3004716"/>
                <a:ext cx="1676190" cy="9809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8514" y="4056296"/>
                <a:ext cx="1542857" cy="1142857"/>
              </a:xfrm>
              <a:prstGeom prst="rect">
                <a:avLst/>
              </a:prstGeom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00233" y="1764190"/>
            <a:ext cx="541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الباعث والسبب المباشر على طلب التأمين ويتمثل في                     « الحماية التأمينية»،  شريطة أن تكون الحماية المطلوبة مشروعة. 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503" y="1579774"/>
            <a:ext cx="1742036" cy="117426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600000" lon="1800000" rev="21386789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203" y="3475132"/>
            <a:ext cx="1728221" cy="111287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600000" lon="1800000" rev="21386789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12" name="Group 11"/>
          <p:cNvGrpSpPr/>
          <p:nvPr/>
        </p:nvGrpSpPr>
        <p:grpSpPr>
          <a:xfrm>
            <a:off x="2456007" y="3360053"/>
            <a:ext cx="4372496" cy="2066149"/>
            <a:chOff x="2456007" y="3360053"/>
            <a:chExt cx="4372496" cy="2066149"/>
          </a:xfrm>
        </p:grpSpPr>
        <p:sp>
          <p:nvSpPr>
            <p:cNvPr id="19" name="Rectangle 18"/>
            <p:cNvSpPr/>
            <p:nvPr/>
          </p:nvSpPr>
          <p:spPr>
            <a:xfrm>
              <a:off x="2456007" y="3360053"/>
              <a:ext cx="43724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تكون لطرفي التعاقد هدف وغاية من التأمين ، حيث يهدف طالب التأمين إلى حماية نفسه من الخسارة المحتملة، وتهدف شركة التأمين إلى تحقيق الربح المشروع.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449864" y="4537264"/>
              <a:ext cx="2034725" cy="888938"/>
              <a:chOff x="3535845" y="4793855"/>
              <a:chExt cx="2034725" cy="88893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5846" y="4844593"/>
                <a:ext cx="1319719" cy="8382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19388132">
                <a:off x="4807219" y="4793855"/>
                <a:ext cx="763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buClr>
                    <a:srgbClr val="7030A0"/>
                  </a:buClr>
                </a:pP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الحماية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529960">
                <a:off x="3535845" y="4934660"/>
                <a:ext cx="6503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buClr>
                    <a:srgbClr val="7030A0"/>
                  </a:buClr>
                </a:pPr>
                <a:r>
                  <a:rPr lang="ar-BH" sz="2000" b="1" dirty="0" smtClean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ربح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09600" y="94185"/>
            <a:ext cx="6554571" cy="1379905"/>
            <a:chOff x="228600" y="163011"/>
            <a:chExt cx="6554571" cy="1379905"/>
          </a:xfrm>
        </p:grpSpPr>
        <p:grpSp>
          <p:nvGrpSpPr>
            <p:cNvPr id="8" name="Group 7"/>
            <p:cNvGrpSpPr/>
            <p:nvPr/>
          </p:nvGrpSpPr>
          <p:grpSpPr>
            <a:xfrm>
              <a:off x="3018723" y="222858"/>
              <a:ext cx="3764448" cy="993534"/>
              <a:chOff x="2815100" y="378750"/>
              <a:chExt cx="3840648" cy="99353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100" y="378750"/>
                <a:ext cx="3840648" cy="9935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580916" y="577283"/>
                <a:ext cx="22932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 smtClean="0">
                    <a:solidFill>
                      <a:srgbClr val="9933FF"/>
                    </a:solidFill>
                  </a:rPr>
                  <a:t>أركان عقد التأمين</a:t>
                </a:r>
                <a:endParaRPr lang="en-US" sz="2800" dirty="0">
                  <a:solidFill>
                    <a:srgbClr val="9933FF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163011"/>
              <a:ext cx="1828800" cy="1379905"/>
              <a:chOff x="1667132" y="1677742"/>
              <a:chExt cx="5173188" cy="352141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2800" y="2819400"/>
                <a:ext cx="1714286" cy="121904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7463" y="2963224"/>
                <a:ext cx="1742857" cy="9809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5023" y="1677742"/>
                <a:ext cx="1514286" cy="112381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7132" y="3004716"/>
                <a:ext cx="1676190" cy="9809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8514" y="4056296"/>
                <a:ext cx="1542857" cy="1142857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49518" y="1067787"/>
            <a:ext cx="6661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وائل على حياته لدى إحدى شركات التأمين ضد خطر  العجز والوفاة لصالح أبنائه، وبعد أن وقع عقد مع شركة التأمين دفع قسط التأمين الأول.</a:t>
            </a:r>
          </a:p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المطوب :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حدد ما يمثل أركان عقد التأمين من الحالة على الشكل التالي: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4797" y="16018"/>
            <a:ext cx="3764448" cy="993534"/>
            <a:chOff x="5190284" y="193175"/>
            <a:chExt cx="3840648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0284" y="193175"/>
              <a:ext cx="3840648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76924" y="488293"/>
              <a:ext cx="2293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أركان عقد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01964" y="1113953"/>
            <a:ext cx="891094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18" y="2018070"/>
            <a:ext cx="7360425" cy="42502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71244" y="2647603"/>
            <a:ext cx="1669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خطر العجز و الوفاة</a:t>
            </a:r>
            <a:endParaRPr lang="ar-BH" sz="20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6068" y="4116288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توقيع العقد</a:t>
            </a:r>
            <a:endParaRPr lang="ar-BH" sz="20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3667" y="3962400"/>
            <a:ext cx="175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الحماية التأمينية من العجز أو الوفاة </a:t>
            </a:r>
            <a:endParaRPr lang="ar-BH" sz="20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7656" y="5568170"/>
            <a:ext cx="16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نفسه وأبنائه</a:t>
            </a:r>
            <a:endParaRPr lang="ar-BH" sz="20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04" y="1534010"/>
            <a:ext cx="1215349" cy="12153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98" y="-9180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07454" y="275634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664" y="1315232"/>
            <a:ext cx="9123567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 عقد التأمين من عقود </a:t>
            </a:r>
            <a:r>
              <a:rPr lang="ar-BH" sz="2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المعوضات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لأنها: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2465904" y="2331646"/>
            <a:ext cx="641714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تنشئ التزامات مالية في ذمة طالب التأمين.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1183" y="510759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1600201" y="3286925"/>
            <a:ext cx="632773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تنشئ التزامات مالية في ذمة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1558565" y="4267463"/>
            <a:ext cx="58173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تنشئ التزامات مالية في ذمة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المستفيد.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533400" y="5244691"/>
            <a:ext cx="611975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تنشئ التزامات مالية في ذمة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طرفي التعاقد.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4" y="1292725"/>
            <a:ext cx="9093764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بمقارنة مبلغ التأمين وقسط التأمين نجد أنهما 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962400" y="2331646"/>
            <a:ext cx="49206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متساويان في القيمة.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362200" y="3348488"/>
            <a:ext cx="52131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القسط أكبر من مبلغ التأمين.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447800" y="4311618"/>
            <a:ext cx="516516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التأمين أكبر من مبلغ القسط.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68588" y="5274748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5" y="1160843"/>
            <a:ext cx="9146141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الإكتواريون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هم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048000" y="2124461"/>
            <a:ext cx="5813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خبراء في تقدير أخطار موضوع التأمين.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981200" y="3132882"/>
            <a:ext cx="59302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خبراء في  معاينة موضوع التأمين 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371600" y="4054314"/>
            <a:ext cx="52788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خبراء في حساب أقساط التأمين.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82526" y="5084242"/>
            <a:ext cx="53401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خبراء في تقدير قيمة الخسائر.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303" y="1343135"/>
            <a:ext cx="465925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يوضح الشكل المقابل علاقة قسط التأمين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بمعدل وقوع الخطر وهي: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257800" y="2539530"/>
            <a:ext cx="374485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علاقة عكسية.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4343400" y="3536256"/>
            <a:ext cx="406717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طردية.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761479" y="4532983"/>
            <a:ext cx="438671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علاقة متكافئة.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971800" y="5503800"/>
            <a:ext cx="407019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متغيرة.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2527" y="312777"/>
            <a:ext cx="3756776" cy="3857031"/>
            <a:chOff x="617797" y="1159107"/>
            <a:chExt cx="3756776" cy="3857031"/>
          </a:xfrm>
          <a:effectLst/>
          <a:scene3d>
            <a:camera prst="perspectiveFront"/>
            <a:lightRig rig="harsh" dir="t">
              <a:rot lat="0" lon="0" rev="3000000"/>
            </a:lightRig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483" y="1159107"/>
              <a:ext cx="3753090" cy="3635806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621483" y="1173251"/>
              <a:ext cx="3375266" cy="954107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العلاقة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بين قسط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</a:t>
              </a:r>
              <a:endPara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ومعدل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وقوع الخطر</a:t>
              </a:r>
            </a:p>
            <a:p>
              <a:pPr algn="justLow" rtl="1">
                <a:buClr>
                  <a:srgbClr val="7030A0"/>
                </a:buClr>
              </a:pPr>
              <a:endParaRPr lang="ar-BH" sz="16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0574" y="4369807"/>
              <a:ext cx="3375266" cy="64633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معدل 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وقوع الخطر</a:t>
              </a:r>
            </a:p>
            <a:p>
              <a:pPr algn="justLow" rtl="1">
                <a:buClr>
                  <a:srgbClr val="7030A0"/>
                </a:buClr>
              </a:pPr>
              <a:endParaRPr lang="ar-BH" sz="16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7206" y="2809004"/>
              <a:ext cx="1581291" cy="400110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قسط التأمين</a:t>
              </a:r>
              <a:endPara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3" y="1475775"/>
            <a:ext cx="9163664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إذا كان قسط التأمين السنوي 200 د.ب لمنزل قيمته 120000 د.ب، فإذا طلب صاحب المنزل أن يكون مبلغ التغطية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60000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د.ب،  فإن قسط التأمين السنوي تقريبا يساوي: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066800" y="5444766"/>
            <a:ext cx="48995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د- 125 دب.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743200" y="3655278"/>
            <a:ext cx="49803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909736" y="4587457"/>
            <a:ext cx="50427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352800" y="2757735"/>
            <a:ext cx="48995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أ- 50 د.ب.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699" y="1455696"/>
            <a:ext cx="8875303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من العوامل المؤثرة على حساب قسط تأمين المركبات 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94487" y="2085209"/>
            <a:ext cx="695686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نوع التأمين شامل أو طرف ثالث.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447800" y="3089197"/>
            <a:ext cx="71135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معدل تكرار الحوادث.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074558" y="4039668"/>
            <a:ext cx="70178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مدة التأمين.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59953" y="4970400"/>
            <a:ext cx="691316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0" y="4381931"/>
            <a:ext cx="652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يعرف قسط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يفرق بين قسط التأمين ومبلغ 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يذكر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دور </a:t>
            </a:r>
            <a:r>
              <a:rPr lang="ar-SA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الإكتواريين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في 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يستنتج العوامل المؤثرة في حساب قسط 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524000" y="1367330"/>
            <a:ext cx="6363538" cy="2749340"/>
            <a:chOff x="1211733" y="1200929"/>
            <a:chExt cx="6363538" cy="27493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3" y="1503360"/>
            <a:ext cx="9163666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تدفع شركة التأمين "مبلغ التأمين" كاملا عند الاستحقاق في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334000" y="2237609"/>
            <a:ext cx="361734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التأمين البحري.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191000" y="3241597"/>
            <a:ext cx="43703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تأمين المركبات.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895600" y="4192068"/>
            <a:ext cx="51968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الممتلكات.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981200" y="5122800"/>
            <a:ext cx="52919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الحياة.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99931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يعتبر التأمين من العقود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953000" y="2085209"/>
            <a:ext cx="399834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الإدارية.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114800" y="3089197"/>
            <a:ext cx="44465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الرضائية.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200400" y="4039668"/>
            <a:ext cx="48920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المعاوضات.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828800" y="4970400"/>
            <a:ext cx="54443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9481"/>
            <a:ext cx="9103903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ركن المحل في وثيقة تأمين مبارك المؤمن على سيارته ضد أخطار الحوادث والحريق والسرقة بعد أن دفع لشركة التأمين  قسط سنوي قدره بمبلغ 150 د.ب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94487" y="2281637"/>
            <a:ext cx="695686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أخطار الحوادث والحريق والسرقة.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1447800" y="3285625"/>
            <a:ext cx="71135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دفع قسط التأمين السنوي.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074558" y="4236096"/>
            <a:ext cx="70178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الحماية من خطر الحوادث والحريق والسرقة.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81000" y="5275200"/>
            <a:ext cx="68159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نفسه من الأخطار، وربح الشركة.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5232" y="90802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85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قسط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7120" y="68468"/>
            <a:ext cx="3896017" cy="4177743"/>
            <a:chOff x="2277" y="26314"/>
            <a:chExt cx="4197911" cy="47983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7" y="26314"/>
              <a:ext cx="3084701" cy="126422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518" y="616438"/>
              <a:ext cx="3932670" cy="42082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3733800" y="1374961"/>
            <a:ext cx="487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احد شقي المقابل المالي في عقد التأمين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 قسط التأمين»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يدفعه طالب التأمين إلى شركة التأمين مقابل حصوله على خدمة ضمان تحمل شركة التأمين الخسائر والأضرار المتوقعة من تحقق الخطر المؤمن ضده.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772264"/>
            <a:ext cx="4684989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الأقساط مصدر تجميع الأموال.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4307569"/>
            <a:ext cx="466321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الأقساط هي شريان الحياة للعملية التأمينية.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4847353"/>
            <a:ext cx="466321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تغطي الأقساط نفقات شركات التأمين.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400" y="5403441"/>
            <a:ext cx="466321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يقدر </a:t>
            </a:r>
            <a:r>
              <a:rPr lang="ar-BH" sz="20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الإكتواريون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مقدر قسط التأمين.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0871" y="3688436"/>
            <a:ext cx="2889936" cy="2582262"/>
            <a:chOff x="680871" y="3688436"/>
            <a:chExt cx="2889936" cy="25822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871" y="3688436"/>
              <a:ext cx="2889936" cy="25822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680871" y="3834655"/>
              <a:ext cx="272897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err="1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الإكتواريون</a:t>
              </a:r>
              <a:endPara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 err="1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الإكتواريون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هم خبراء مختصون في حساب وتقدير أقساط التأمين، بما لديهم من علم ودراية بالإحصاء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والرياضيات</a:t>
              </a:r>
              <a:r>
                <a:rPr lang="en-US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والتأمين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وينتمون لهيئات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تأمين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ة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623616"/>
            <a:ext cx="7927630" cy="3796028"/>
            <a:chOff x="685800" y="1623616"/>
            <a:chExt cx="7927630" cy="3796028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623616"/>
              <a:ext cx="6830731" cy="3796028"/>
              <a:chOff x="685800" y="1623616"/>
              <a:chExt cx="6830731" cy="3796028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962269" y="1623616"/>
                <a:ext cx="2466731" cy="2139293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4000" y="2057400"/>
                <a:ext cx="2182531" cy="2369195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3200400" y="4586387"/>
              <a:ext cx="54130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نصف قيمة المنزل       =120000 ÷ 2 = 60000 د.ب</a:t>
              </a:r>
            </a:p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نصف قسط التأمين السنوي = 200 ÷ 2 = 100 د.ب 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6002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الشرحة التالية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16252" y="138423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85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قسط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99998" y="1418036"/>
            <a:ext cx="4191000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حساب قسط التأمين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2467424"/>
            <a:ext cx="4323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الخطر من أكثر العوامل المؤثرة في مقدار قسط التأمين حيث توجد علاقة طردية بين مقدار قيمة قسط التأمين والخطر، فكما زادت مؤثرات الخطر  المادية زادت قيمة القسط والعكس صحيح.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2637" y="4388097"/>
            <a:ext cx="6785125" cy="1117134"/>
            <a:chOff x="1526543" y="3800151"/>
            <a:chExt cx="6785125" cy="1117134"/>
          </a:xfrm>
        </p:grpSpPr>
        <p:sp>
          <p:nvSpPr>
            <p:cNvPr id="16" name="Rectangle 15"/>
            <p:cNvSpPr/>
            <p:nvPr/>
          </p:nvSpPr>
          <p:spPr>
            <a:xfrm>
              <a:off x="1526543" y="4209399"/>
              <a:ext cx="5992280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درجة احتمال وقع الخطر المؤمن ضده وحجمه، ويمكن من خلال علم الإحصاء الحصول على معدل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احتمال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وقوع الأخطار.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" name="Diamond 1"/>
            <p:cNvSpPr/>
            <p:nvPr/>
          </p:nvSpPr>
          <p:spPr>
            <a:xfrm>
              <a:off x="7518823" y="3800151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1046" y="645166"/>
            <a:ext cx="3756776" cy="3857031"/>
            <a:chOff x="617797" y="1159107"/>
            <a:chExt cx="3756776" cy="3857031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483" y="1159107"/>
              <a:ext cx="3753090" cy="3635806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621483" y="1173251"/>
              <a:ext cx="3375266" cy="954107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العلاقة الطردية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بين</a:t>
              </a:r>
              <a:endPara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قسط التأمين ومعدل وقوع الخطر</a:t>
              </a:r>
            </a:p>
            <a:p>
              <a:pPr algn="justLow" rtl="1">
                <a:buClr>
                  <a:srgbClr val="7030A0"/>
                </a:buClr>
              </a:pPr>
              <a:endParaRPr lang="ar-BH" sz="16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0574" y="4369807"/>
              <a:ext cx="3375266" cy="64633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معدل 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وقوع الخطر</a:t>
              </a:r>
            </a:p>
            <a:p>
              <a:pPr algn="justLow" rtl="1">
                <a:buClr>
                  <a:srgbClr val="7030A0"/>
                </a:buClr>
              </a:pPr>
              <a:endParaRPr lang="ar-BH" sz="16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27206" y="2809004"/>
              <a:ext cx="1581291" cy="400110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rtl="1">
                <a:buClr>
                  <a:srgbClr val="7030A0"/>
                </a:buClr>
              </a:pP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قسط التأمين</a:t>
              </a:r>
              <a:endPara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54957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</a:p>
          <a:p>
            <a:pPr algn="ctr"/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قسط ومبلغ التأمين وأركان عقد التأمين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04135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1892" y="74569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85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قسط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81400" y="1367612"/>
            <a:ext cx="4400093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حساب قسط التأمين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1940" y="1982128"/>
            <a:ext cx="7545762" cy="1051568"/>
            <a:chOff x="1526542" y="3800151"/>
            <a:chExt cx="6785126" cy="1051568"/>
          </a:xfrm>
        </p:grpSpPr>
        <p:sp>
          <p:nvSpPr>
            <p:cNvPr id="13" name="Rectangle 12"/>
            <p:cNvSpPr/>
            <p:nvPr/>
          </p:nvSpPr>
          <p:spPr>
            <a:xfrm>
              <a:off x="1526542" y="4143833"/>
              <a:ext cx="5992279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مبلغ موضوع  التأمين المطلوب التأمين عليه كقيمة السيارة أو المنزل، وفي تأمين الحياة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فإن الأنسان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لا يقدر بثمن ولكن يتم الاتفاق على مبلغ التأمين.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7518823" y="3800151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5159" y="3386084"/>
            <a:ext cx="7545762" cy="1359345"/>
            <a:chOff x="1526543" y="3800151"/>
            <a:chExt cx="6785125" cy="1359345"/>
          </a:xfrm>
        </p:grpSpPr>
        <p:sp>
          <p:nvSpPr>
            <p:cNvPr id="19" name="Rectangle 18"/>
            <p:cNvSpPr/>
            <p:nvPr/>
          </p:nvSpPr>
          <p:spPr>
            <a:xfrm>
              <a:off x="1526543" y="4143833"/>
              <a:ext cx="5992280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نسبة وحجم التغطية التي تتحملها شركة التأمين كحد أقصى لتعويض قيمة الخسائر،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فالمنزل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الذي قيمته 150000 د.ب يختلف حساب قسطه عن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منزل قيمته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100000 د.ب.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7518823" y="3800151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5159" y="5024976"/>
            <a:ext cx="7545762" cy="917079"/>
            <a:chOff x="1551459" y="3776139"/>
            <a:chExt cx="6785125" cy="917079"/>
          </a:xfrm>
        </p:grpSpPr>
        <p:sp>
          <p:nvSpPr>
            <p:cNvPr id="23" name="Rectangle 22"/>
            <p:cNvSpPr/>
            <p:nvPr/>
          </p:nvSpPr>
          <p:spPr>
            <a:xfrm>
              <a:off x="1551459" y="3905143"/>
              <a:ext cx="5992280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العوامل المساعدة أو مؤثرات الخطر، فالمنزل القريب من محطة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الوقود، </a:t>
              </a:r>
              <a:r>
                <a:rPr lang="ar-BH" sz="2000" b="1" dirty="0" err="1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أواهمال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الصيانة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الدورية للأجهزة الكهربائية تزيد من قيمة القسط بسب زيادة الخطر.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7543739" y="3776139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19282" y="93682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85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قسط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67227" y="1263392"/>
            <a:ext cx="4424867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حساب قسط التأمين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3499" y="3313004"/>
            <a:ext cx="7545762" cy="2832783"/>
            <a:chOff x="873499" y="3313004"/>
            <a:chExt cx="7545762" cy="2832783"/>
          </a:xfrm>
        </p:grpSpPr>
        <p:grpSp>
          <p:nvGrpSpPr>
            <p:cNvPr id="26" name="Group 25"/>
            <p:cNvGrpSpPr/>
            <p:nvPr/>
          </p:nvGrpSpPr>
          <p:grpSpPr>
            <a:xfrm>
              <a:off x="2821063" y="4635190"/>
              <a:ext cx="3292327" cy="1510597"/>
              <a:chOff x="2821063" y="4635190"/>
              <a:chExt cx="3292327" cy="151059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1063" y="4635190"/>
                <a:ext cx="3292327" cy="151059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20903">
                <a:off x="3763292" y="5256821"/>
                <a:ext cx="1114286" cy="54285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873499" y="3313004"/>
              <a:ext cx="7545762" cy="1359345"/>
              <a:chOff x="1526543" y="3800151"/>
              <a:chExt cx="6785125" cy="135934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6543" y="4143833"/>
                <a:ext cx="5992280" cy="101566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justLow" rtl="1">
                  <a:buClr>
                    <a:srgbClr val="7030A0"/>
                  </a:buClr>
                </a:pPr>
                <a:endPara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>
                  <a:buClr>
                    <a:srgbClr val="7030A0"/>
                  </a:buClr>
                </a:pP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معدل تكرار الحوادث، فالحوادث السابقة لطالب التأمين تزيد من قيمة القسط.</a:t>
                </a:r>
              </a:p>
              <a:p>
                <a:pPr algn="justLow" rtl="1">
                  <a:buClr>
                    <a:srgbClr val="7030A0"/>
                  </a:buClr>
                </a:pP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7518823" y="3800151"/>
                <a:ext cx="792845" cy="917079"/>
              </a:xfrm>
              <a:prstGeom prst="diamond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85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BH" sz="24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endParaRPr lang="en-US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-831873" y="1034959"/>
            <a:ext cx="9278843" cy="2201606"/>
            <a:chOff x="-859582" y="966087"/>
            <a:chExt cx="9278843" cy="2201606"/>
          </a:xfrm>
        </p:grpSpPr>
        <p:grpSp>
          <p:nvGrpSpPr>
            <p:cNvPr id="16" name="Group 15"/>
            <p:cNvGrpSpPr/>
            <p:nvPr/>
          </p:nvGrpSpPr>
          <p:grpSpPr>
            <a:xfrm>
              <a:off x="873499" y="2116125"/>
              <a:ext cx="7545762" cy="1051568"/>
              <a:chOff x="1526543" y="3800151"/>
              <a:chExt cx="6785125" cy="105156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526543" y="4143833"/>
                <a:ext cx="5992280" cy="70788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justLow" rtl="1">
                  <a:buClr>
                    <a:srgbClr val="7030A0"/>
                  </a:buClr>
                </a:pP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المدة المطلوبة لتغطية الخطر، فكلما كانت المدة طويلة فإن القسط يكون أكبر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 والعكس صحيح 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مثل تأمين السيارات على  جسر الملك فهد ليوم واحد .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7518823" y="3800151"/>
                <a:ext cx="792845" cy="917079"/>
              </a:xfrm>
              <a:prstGeom prst="diamond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85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BH" sz="24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endParaRPr lang="en-US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859582" y="966087"/>
              <a:ext cx="5180017" cy="1601482"/>
              <a:chOff x="-859582" y="966087"/>
              <a:chExt cx="5180017" cy="16014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804" y="966087"/>
                <a:ext cx="3632631" cy="160148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4" name="Rectangle 23"/>
              <p:cNvSpPr/>
              <p:nvPr/>
            </p:nvSpPr>
            <p:spPr>
              <a:xfrm rot="1014112">
                <a:off x="-859582" y="1373107"/>
                <a:ext cx="432317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>
                  <a:buClr>
                    <a:srgbClr val="7030A0"/>
                  </a:buClr>
                </a:pP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  <a:sym typeface="Webdings" panose="05030102010509060703" pitchFamily="18" charset="2"/>
                  </a:rPr>
                  <a:t> 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9152" y="98017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85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قسط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67227" y="1263392"/>
            <a:ext cx="4424867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حساب قسط التأمين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0344" y="1670439"/>
            <a:ext cx="7545763" cy="1227637"/>
            <a:chOff x="1020344" y="1670439"/>
            <a:chExt cx="7545763" cy="1227637"/>
          </a:xfrm>
        </p:grpSpPr>
        <p:pic>
          <p:nvPicPr>
            <p:cNvPr id="17" name="Picture 16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344" y="1670439"/>
              <a:ext cx="1295400" cy="7543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1020345" y="1846508"/>
              <a:ext cx="7545762" cy="1051568"/>
              <a:chOff x="1526543" y="3800151"/>
              <a:chExt cx="6785125" cy="105156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6543" y="4143833"/>
                <a:ext cx="5992279" cy="70788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justLow" rtl="1">
                  <a:buClr>
                    <a:srgbClr val="7030A0"/>
                  </a:buClr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نوع التغطية المطلوبة والخدمات التي توفرها شركات التأمين لعملائها، فالتأمين الشامل يزيد من قيمة القسط عن تأمين الطرف الثالث عند تأمين المركبات.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7518823" y="3800151"/>
                <a:ext cx="792845" cy="917079"/>
              </a:xfrm>
              <a:prstGeom prst="diamond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85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en-US" sz="24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en-US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942108" y="3093431"/>
            <a:ext cx="7535979" cy="1040056"/>
            <a:chOff x="1535340" y="3800151"/>
            <a:chExt cx="6776328" cy="1040056"/>
          </a:xfrm>
        </p:grpSpPr>
        <p:sp>
          <p:nvSpPr>
            <p:cNvPr id="19" name="Rectangle 18"/>
            <p:cNvSpPr/>
            <p:nvPr/>
          </p:nvSpPr>
          <p:spPr>
            <a:xfrm>
              <a:off x="1535340" y="4132321"/>
              <a:ext cx="5983481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عائد الاستثمار الذي تحرص شركة التأمين على حسابه بدقة، لتضمن تحقيق الربح.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7518823" y="3800151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2325" y="4404043"/>
            <a:ext cx="7545762" cy="1051568"/>
            <a:chOff x="1526543" y="3800151"/>
            <a:chExt cx="6785125" cy="1051568"/>
          </a:xfrm>
        </p:grpSpPr>
        <p:sp>
          <p:nvSpPr>
            <p:cNvPr id="23" name="Rectangle 22"/>
            <p:cNvSpPr/>
            <p:nvPr/>
          </p:nvSpPr>
          <p:spPr>
            <a:xfrm>
              <a:off x="1526543" y="4143833"/>
              <a:ext cx="5992280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العوامل الخاصة التي تختلف  حسب طبيعة موضوع التأمين ونوع التغطية المطلوبة،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العمر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والحالة الصحية في تأمين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الحياة مثلا.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7518823" y="3800151"/>
              <a:ext cx="792845" cy="917079"/>
            </a:xfrm>
            <a:prstGeom prst="diamond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85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93050" y="280770"/>
            <a:ext cx="3275566" cy="993534"/>
            <a:chOff x="5527978" y="318903"/>
            <a:chExt cx="3341870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7978" y="318903"/>
              <a:ext cx="3341870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24519" y="502724"/>
              <a:ext cx="16030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مبلغ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733800" y="1651337"/>
            <a:ext cx="4889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الشق الثاني من المقابل المالي في عقد التأمين، ويمثل التزام وتعهد المؤمن ( شركة التأمين) بتعويض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طالب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أو المستفيد عند تحقق الخطر المؤمن ضده.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36727" y="2878437"/>
            <a:ext cx="4687034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لا يتجاوز مبلغ التأمين الحد الأقصى للتعويض.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1892" y="3580204"/>
            <a:ext cx="4860633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مبلغ التأمين المتفق عليه صراحة في عقد التأمين.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31" y="4234802"/>
            <a:ext cx="6704903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يتفق على مبلغ التأمين بأقل من قيمة موضوع التأمين لتخفيف قيمة القسط 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479496"/>
            <a:ext cx="4042983" cy="2949504"/>
            <a:chOff x="304800" y="46415"/>
            <a:chExt cx="4042983" cy="29495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" y="46415"/>
              <a:ext cx="2823783" cy="11572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800" y="493216"/>
              <a:ext cx="3031908" cy="25027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Rectangle 18"/>
          <p:cNvSpPr/>
          <p:nvPr/>
        </p:nvSpPr>
        <p:spPr>
          <a:xfrm>
            <a:off x="346412" y="5022441"/>
            <a:ext cx="6774776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تأمين الحياة يدفع مبلغ التأمين كاملا عند وقوع الخطر أو تاريخ الاستحقاق.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12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0743" y="207550"/>
            <a:ext cx="5332968" cy="993534"/>
            <a:chOff x="2753407" y="462699"/>
            <a:chExt cx="5440916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3407" y="462699"/>
              <a:ext cx="5440916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78101" y="757471"/>
              <a:ext cx="46679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مقارنة بين قسط التأمين ومبلغ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268129"/>
            <a:ext cx="7375576" cy="49295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85608" y="2166257"/>
            <a:ext cx="137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التأمين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089" y="2012369"/>
            <a:ext cx="139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طالب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</a:p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له / عليه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5608" y="2819400"/>
            <a:ext cx="161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 تحقق الخطر </a:t>
            </a:r>
          </a:p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تاريخ الاستحقاق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9107" y="2973288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بداية عقد التأمين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2683" y="3763421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أكبر 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08802" y="3779369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أصغر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7692" y="4580425"/>
            <a:ext cx="1136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نقدا أو عينا 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97428" y="4588399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نقدا أو بشيك 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5023" y="5457633"/>
            <a:ext cx="2234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خسارة لشركة التأمين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9107" y="5457633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7030A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ربح لشركة التأمين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4636" y="6529207"/>
            <a:ext cx="512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قسط ومبلغ وأركان عقد التأمين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4809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  <p:bldP spid="25" grpId="0"/>
      <p:bldP spid="27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8955</TotalTime>
  <Words>2208</Words>
  <Application>Microsoft Office PowerPoint</Application>
  <PresentationFormat>On-screen Show (4:3)</PresentationFormat>
  <Paragraphs>281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Sakkal Majalla</vt:lpstr>
      <vt:lpstr>Times New Roman</vt:lpstr>
      <vt:lpstr>Webdings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951</cp:revision>
  <dcterms:created xsi:type="dcterms:W3CDTF">2020-03-03T05:49:03Z</dcterms:created>
  <dcterms:modified xsi:type="dcterms:W3CDTF">2021-01-28T08:34:23Z</dcterms:modified>
</cp:coreProperties>
</file>