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78" r:id="rId3"/>
    <p:sldId id="281" r:id="rId4"/>
    <p:sldId id="423" r:id="rId5"/>
    <p:sldId id="426" r:id="rId6"/>
    <p:sldId id="427" r:id="rId7"/>
    <p:sldId id="429" r:id="rId8"/>
    <p:sldId id="430" r:id="rId9"/>
    <p:sldId id="431" r:id="rId10"/>
    <p:sldId id="432" r:id="rId11"/>
    <p:sldId id="433" r:id="rId12"/>
    <p:sldId id="315" r:id="rId13"/>
    <p:sldId id="394" r:id="rId14"/>
    <p:sldId id="397" r:id="rId15"/>
    <p:sldId id="400" r:id="rId16"/>
    <p:sldId id="401" r:id="rId17"/>
    <p:sldId id="406" r:id="rId18"/>
    <p:sldId id="405" r:id="rId19"/>
    <p:sldId id="404" r:id="rId20"/>
    <p:sldId id="403" r:id="rId21"/>
    <p:sldId id="402" r:id="rId22"/>
    <p:sldId id="321" r:id="rId23"/>
    <p:sldId id="322" r:id="rId24"/>
    <p:sldId id="395" r:id="rId25"/>
    <p:sldId id="396" r:id="rId26"/>
    <p:sldId id="398" r:id="rId27"/>
    <p:sldId id="399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32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6D6"/>
    <a:srgbClr val="CC66FF"/>
    <a:srgbClr val="5B9BD5"/>
    <a:srgbClr val="ED7D31"/>
    <a:srgbClr val="A5A5A5"/>
    <a:srgbClr val="EAEFF7"/>
    <a:srgbClr val="FFCCFF"/>
    <a:srgbClr val="CDDEE6"/>
    <a:srgbClr val="9933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2" autoAdjust="0"/>
  </p:normalViewPr>
  <p:slideViewPr>
    <p:cSldViewPr>
      <p:cViewPr varScale="1">
        <p:scale>
          <a:sx n="69" d="100"/>
          <a:sy n="69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583;&#1608;&#1585;&#1587;%202020\&#1601;%202\&#1578;&#1575;&#1605;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ar-BH" sz="1800" b="1" i="0" u="none" strike="noStrike" kern="1200" baseline="0" dirty="0" smtClean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defRPr>
            </a:pPr>
            <a:r>
              <a:rPr lang="ar-BH" sz="2400" b="1" kern="1200" dirty="0" smtClean="0">
                <a:solidFill>
                  <a:srgbClr val="CC66FF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المؤسسات العاملة في التأمين حتى فبراير 2020م</a:t>
            </a:r>
          </a:p>
        </c:rich>
      </c:tx>
      <c:layout>
        <c:manualLayout>
          <c:xMode val="edge"/>
          <c:yMode val="edge"/>
          <c:x val="0.2375140954602897"/>
          <c:y val="0.11419564964671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BH" sz="1800" b="1" i="0" u="none" strike="noStrike" kern="1200" baseline="0" dirty="0" smtClean="0">
              <a:solidFill>
                <a:srgbClr val="FF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421138329930981E-2"/>
          <c:y val="0.16656283297698038"/>
          <c:w val="0.9057040439389521"/>
          <c:h val="0.371112097352754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ورقة1!$E$2:$E$15</c:f>
              <c:strCache>
                <c:ptCount val="14"/>
                <c:pt idx="0">
                  <c:v>عدد شركات التأمين</c:v>
                </c:pt>
                <c:pt idx="2">
                  <c:v>– شركات تأمين مسجلة محليًا</c:v>
                </c:pt>
                <c:pt idx="3">
                  <c:v>  شركات تكافل وإعادة تكافل (مشمولة أعلاه في المسجلة محليًا)</c:v>
                </c:pt>
                <c:pt idx="4">
                  <c:v> شركات التأمين التابعة الخاصة (مشمولة أعلاه في المسجلة محليًا)</c:v>
                </c:pt>
                <c:pt idx="5">
                  <c:v>– فروع لشركات تأمين</c:v>
                </c:pt>
                <c:pt idx="6">
                  <c:v>وسطاء التأمين</c:v>
                </c:pt>
                <c:pt idx="7">
                  <c:v>استشاريون التأمين</c:v>
                </c:pt>
                <c:pt idx="8">
                  <c:v>مكاتب تمثيل</c:v>
                </c:pt>
                <c:pt idx="9">
                  <c:v>خبراء المعاينة وتقدير الأضرار</c:v>
                </c:pt>
                <c:pt idx="10">
                  <c:v>خبراء الاكتواريون</c:v>
                </c:pt>
                <c:pt idx="11">
                  <c:v>خدمات مساندة لقطاع التأمين</c:v>
                </c:pt>
                <c:pt idx="12">
                  <c:v>مجمعات وصناديق التأمين</c:v>
                </c:pt>
                <c:pt idx="13">
                  <c:v>جمعية تأمين</c:v>
                </c:pt>
              </c:strCache>
            </c:strRef>
          </c:cat>
          <c:val>
            <c:numRef>
              <c:f>ورقة1!$F$2:$F$15</c:f>
              <c:numCache>
                <c:formatCode>General</c:formatCode>
                <c:ptCount val="14"/>
                <c:pt idx="0">
                  <c:v>35</c:v>
                </c:pt>
                <c:pt idx="2">
                  <c:v>23</c:v>
                </c:pt>
                <c:pt idx="3">
                  <c:v>8</c:v>
                </c:pt>
                <c:pt idx="4">
                  <c:v>1</c:v>
                </c:pt>
                <c:pt idx="5">
                  <c:v>12</c:v>
                </c:pt>
                <c:pt idx="6">
                  <c:v>34</c:v>
                </c:pt>
                <c:pt idx="7">
                  <c:v>3</c:v>
                </c:pt>
                <c:pt idx="8">
                  <c:v>4</c:v>
                </c:pt>
                <c:pt idx="9">
                  <c:v>12</c:v>
                </c:pt>
                <c:pt idx="10">
                  <c:v>30</c:v>
                </c:pt>
                <c:pt idx="11">
                  <c:v>7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B0-40C3-9066-D74F99E622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56664616"/>
        <c:axId val="256664224"/>
      </c:barChart>
      <c:catAx>
        <c:axId val="25666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64224"/>
        <c:crosses val="autoZero"/>
        <c:auto val="1"/>
        <c:lblAlgn val="ctr"/>
        <c:lblOffset val="100"/>
        <c:noMultiLvlLbl val="0"/>
      </c:catAx>
      <c:valAx>
        <c:axId val="25666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66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2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4.png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4.png"/><Relationship Id="rId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4.png"/><Relationship Id="rId4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4.png"/><Relationship Id="rId4" Type="http://schemas.openxmlformats.org/officeDocument/2006/relationships/slide" Target="slide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4.png"/><Relationship Id="rId4" Type="http://schemas.openxmlformats.org/officeDocument/2006/relationships/slide" Target="slide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4.png"/><Relationship Id="rId4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4.png"/><Relationship Id="rId4" Type="http://schemas.openxmlformats.org/officeDocument/2006/relationships/slide" Target="slide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edune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audio" Target="../media/audio6.wav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audio" Target="../media/audio8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9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10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1111" y="3300162"/>
            <a:ext cx="3048000" cy="1077218"/>
          </a:xfrm>
          <a:prstGeom prst="rect">
            <a:avLst/>
          </a:prstGeom>
          <a:solidFill>
            <a:srgbClr val="BCAF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التأمين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تام 211 / 802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0" y="6477001"/>
            <a:ext cx="5956300" cy="31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 smtClean="0"/>
              <a:t>الصف</a:t>
            </a:r>
            <a:r>
              <a:rPr lang="ar-BH" sz="1400" dirty="0"/>
              <a:t>:  </a:t>
            </a:r>
            <a:r>
              <a:rPr lang="ar-BH" sz="1400" dirty="0" smtClean="0"/>
              <a:t>الثاني                   </a:t>
            </a:r>
            <a:r>
              <a:rPr lang="ar-BH" sz="1400" b="1" dirty="0" smtClean="0"/>
              <a:t>الصفحة</a:t>
            </a:r>
            <a:r>
              <a:rPr lang="ar-BH" sz="1400" dirty="0" smtClean="0"/>
              <a:t>:93-105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743200" y="1578116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 الحادي عشر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نشأة التأمين في مملكة البحرين </a:t>
            </a:r>
            <a:endParaRPr lang="en-US" sz="32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08600"/>
            <a:ext cx="9130587" cy="385690"/>
            <a:chOff x="-16700" y="6341235"/>
            <a:chExt cx="9130587" cy="38569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-16700" y="6341235"/>
              <a:ext cx="913058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/>
            </p:cNvSpPr>
            <p:nvPr/>
          </p:nvSpPr>
          <p:spPr>
            <a:xfrm>
              <a:off x="5317301" y="6345925"/>
              <a:ext cx="3796586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32" y="2185125"/>
            <a:ext cx="408680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942" y="4045735"/>
            <a:ext cx="1980351" cy="13041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468842"/>
            <a:ext cx="5186647" cy="993534"/>
            <a:chOff x="3692941" y="303192"/>
            <a:chExt cx="5176907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2941" y="559527"/>
              <a:ext cx="4660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مؤسسات التأمين في  مملكة البحرين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850744" y="1673239"/>
            <a:ext cx="3998665" cy="841844"/>
            <a:chOff x="5075115" y="344022"/>
            <a:chExt cx="3998665" cy="9935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5115" y="344022"/>
              <a:ext cx="3998665" cy="99353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342503" y="607429"/>
              <a:ext cx="3215945" cy="544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رابعا: مركز البحرين الدولي للتأمين</a:t>
              </a:r>
              <a:endPara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93054" y="2515083"/>
            <a:ext cx="6172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مبادرة رائدة من مصرف البحرين المركزي لدعم قطاع التأمين وتعزيز مكانة مملكة البحرين تم انشاء مركز البحرين الدولي للتأمين، متخذا من المرفأ المالي مقرا له ، بحيث يضم تحت سقف واحد شركات التأمين وإعادة التأمين وشركات الخدمات المتخصصة المساعدة لصناعة التأمين .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51" y="4610465"/>
            <a:ext cx="2038350" cy="1476375"/>
          </a:xfrm>
          <a:prstGeom prst="rect">
            <a:avLst/>
          </a:prstGeom>
        </p:spPr>
      </p:pic>
      <p:pic>
        <p:nvPicPr>
          <p:cNvPr id="19" name="ch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156459"/>
            <a:ext cx="1859653" cy="157537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276600" y="4034738"/>
            <a:ext cx="6176968" cy="841844"/>
            <a:chOff x="3550313" y="344022"/>
            <a:chExt cx="6106084" cy="9935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5629" y="344022"/>
              <a:ext cx="5518151" cy="99353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550313" y="616563"/>
              <a:ext cx="6106084" cy="544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خامسا: مصرف البحرين للدراسات المصرفية والمالية</a:t>
              </a:r>
              <a:endPara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482402" y="4844201"/>
            <a:ext cx="6134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أولت مملكة البحرين أهمية تدريب البحرينيين وتأهليهم في مجال التأمين لتوفير كوادر بحرينية متدربة على مهارات العمل في التأمين، ويعد مركز الدراسات التأمينية في معهد البحرين للدراسات المصرفية والمالية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BIBF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من أكبر المراكز المتخصصة في مجال تدريب وتطوير التأمين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468842"/>
            <a:ext cx="5186647" cy="993534"/>
            <a:chOff x="3692941" y="303192"/>
            <a:chExt cx="5176907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2941" y="559527"/>
              <a:ext cx="4660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مؤسسات التأمين في  مملكة البحرين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297324" y="1791898"/>
            <a:ext cx="4676360" cy="841844"/>
            <a:chOff x="5075115" y="344022"/>
            <a:chExt cx="4265465" cy="9935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5115" y="344022"/>
              <a:ext cx="3998665" cy="99353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289471" y="552238"/>
              <a:ext cx="4051109" cy="544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سادسا: وسطاء واستشاري خدمات التأمين</a:t>
              </a:r>
              <a:endPara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55032" y="2739567"/>
            <a:ext cx="8126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انتشر ت في مملكة البحرين مكاتب وسطاء التأمين و مكاتب استشاري التأمين ومكاتب الخدمات الإدارية للتأمين . 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6075653" y="3470799"/>
            <a:ext cx="2898031" cy="41559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خبراء المعاينة وتقدير الأضرار.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75653" y="4076590"/>
            <a:ext cx="2359778" cy="41559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الخبراء </a:t>
            </a:r>
            <a:r>
              <a:rPr lang="ar-BH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الأكتواريون</a:t>
            </a: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1015" y="4655985"/>
            <a:ext cx="2061813" cy="41559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المكاتب التمثيلية.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438" y="3522719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للكشف على موضوع التأمين وتقدير الأضرار ، واقتراح تطوير وسائل الوقاية.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514600" y="4120066"/>
            <a:ext cx="3291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متخصصون في حساب وتقدير أقساط التأمين.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4679115"/>
            <a:ext cx="5514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معلومات عن سوق التأمين المحلية والدولية بين شركات وهيئات التأمين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26" grpId="0" animBg="1"/>
      <p:bldP spid="30" grpId="0" animBg="1"/>
      <p:bldP spid="1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40483" y="316055"/>
            <a:ext cx="1530261" cy="86819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53" y="1637927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بدأ التأمين في مملكة البحرين اختياريا ضد أخطار المسؤولية المدنية تجاه الغير.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57243"/>
            <a:ext cx="485557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اضغط على مربع الإجابة الصحيحة في </a:t>
            </a:r>
            <a:r>
              <a:rPr lang="ar-BH" sz="24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مايلي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33774" y="6459829"/>
            <a:ext cx="9670704" cy="381000"/>
            <a:chOff x="-503955" y="6386607"/>
            <a:chExt cx="9670704" cy="381000"/>
          </a:xfrm>
        </p:grpSpPr>
        <p:sp>
          <p:nvSpPr>
            <p:cNvPr id="16" name="Rectangle 15"/>
            <p:cNvSpPr/>
            <p:nvPr/>
          </p:nvSpPr>
          <p:spPr>
            <a:xfrm>
              <a:off x="-503955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7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شهدت مملكة البحرين عام 1957م حدثين في صناعة التأمين بصدور أول تأمين على المركبات، وولادة أول تجربة عربية في التأمين التعاوني.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6023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1133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2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يعتبر صدور قانون التأمين ضد التعطل نقلة نوعية بالتأمين في مملكة البحرين.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402630" y="6459829"/>
            <a:ext cx="9539560" cy="381000"/>
            <a:chOff x="-372811" y="6386607"/>
            <a:chExt cx="9539560" cy="381000"/>
          </a:xfrm>
        </p:grpSpPr>
        <p:sp>
          <p:nvSpPr>
            <p:cNvPr id="16" name="Rectangle 15"/>
            <p:cNvSpPr/>
            <p:nvPr/>
          </p:nvSpPr>
          <p:spPr>
            <a:xfrm>
              <a:off x="-372811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0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عززت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مملكة البحرين مكانتها كمركز رئيسي ورائد لقطاع التأمين في الشرق الأوسط، بفضل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موقعها الجغرافي.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402630" y="6459829"/>
            <a:ext cx="9539560" cy="381000"/>
            <a:chOff x="-372811" y="6386607"/>
            <a:chExt cx="9539560" cy="381000"/>
          </a:xfrm>
        </p:grpSpPr>
        <p:sp>
          <p:nvSpPr>
            <p:cNvPr id="16" name="Rectangle 15"/>
            <p:cNvSpPr/>
            <p:nvPr/>
          </p:nvSpPr>
          <p:spPr>
            <a:xfrm>
              <a:off x="-372811" y="639416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4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يعاني سوق التأمين في مملكة البحرين من الانخفاض السنوي لعدد شركات التأمين و الأقساط. 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105400" y="318483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3187728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27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6. تتصدر الأقساط السنوية للتأمين الصحي في مملكة البحرين الإحصائيات السنوية في إجمالي الأقساط. 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15906" y="6459829"/>
            <a:ext cx="9752836" cy="381000"/>
            <a:chOff x="-586087" y="6386607"/>
            <a:chExt cx="9752836" cy="381000"/>
          </a:xfrm>
        </p:grpSpPr>
        <p:sp>
          <p:nvSpPr>
            <p:cNvPr id="16" name="Rectangle 15"/>
            <p:cNvSpPr/>
            <p:nvPr/>
          </p:nvSpPr>
          <p:spPr>
            <a:xfrm>
              <a:off x="-586087" y="6426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البحرين.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9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يعتبر التأمين الهندسي في عام 2018م من أكثر التأمينات نموا في الأقساط السنوي: 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29760" y="6459829"/>
            <a:ext cx="9766690" cy="381000"/>
            <a:chOff x="-599941" y="6386607"/>
            <a:chExt cx="9766690" cy="381000"/>
          </a:xfrm>
        </p:grpSpPr>
        <p:sp>
          <p:nvSpPr>
            <p:cNvPr id="16" name="Rectangle 15"/>
            <p:cNvSpPr/>
            <p:nvPr/>
          </p:nvSpPr>
          <p:spPr>
            <a:xfrm>
              <a:off x="-599941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3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مصرف البحرين المركزي هو المسؤول عن الترخيص والإشراف والرقابة على شركات وهيئات التأمين في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مملكة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6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64277" y="4594612"/>
            <a:ext cx="6527773" cy="167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يذكر نشأة التأمين في مملكة  البحرين.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</a:pP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يقرأ تشريعات مملكة البحرين في التأمين .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يبرز مكانة مملكة البحرين في التأمين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000">
                <a:latin typeface="Sakkal Majalla" panose="02000000000000000000" pitchFamily="2" charset="-78"/>
                <a:cs typeface="Sakkal Majalla" panose="02000000000000000000" pitchFamily="2" charset="-78"/>
              </a:rPr>
              <a:t>يصنف </a:t>
            </a:r>
            <a:r>
              <a:rPr lang="ar-BH" sz="20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مؤسسات</a:t>
            </a:r>
            <a:r>
              <a:rPr lang="ar-BH" sz="20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في مملكة البحرين</a:t>
            </a: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يميز بين الوسيط والمعاين </a:t>
            </a:r>
            <a:r>
              <a:rPr lang="ar-BH" sz="20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والأكتواري</a:t>
            </a:r>
            <a:r>
              <a:rPr lang="ar-BH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79542" y="6459829"/>
            <a:ext cx="9316472" cy="381000"/>
            <a:chOff x="-149723" y="6386607"/>
            <a:chExt cx="9316472" cy="381000"/>
          </a:xfrm>
        </p:grpSpPr>
        <p:sp>
          <p:nvSpPr>
            <p:cNvPr id="14" name="Rectangle 13"/>
            <p:cNvSpPr/>
            <p:nvPr/>
          </p:nvSpPr>
          <p:spPr>
            <a:xfrm>
              <a:off x="-149723" y="6444486"/>
              <a:ext cx="56930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: نشأة التأمين في مملكة البحرين.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386696" y="1415032"/>
            <a:ext cx="6363538" cy="2749340"/>
            <a:chOff x="1211733" y="1200929"/>
            <a:chExt cx="6363538" cy="27493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1733" y="1200929"/>
              <a:ext cx="6363538" cy="27493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5334000" y="2077935"/>
              <a:ext cx="18967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4400" b="1" dirty="0" smtClean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4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9314" y="3277616"/>
              <a:ext cx="60083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2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بعد الانتهاء من هذا الدرس ينبغي أن يكون الطالب قادرًا على أن: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 حدد المشرع في مملكة البحرين بأن تكون شركات التأمين وإعادة التأمين البحرينية على شكل شركة تضامن.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02051" y="6459829"/>
            <a:ext cx="9738981" cy="381000"/>
            <a:chOff x="-572232" y="6386607"/>
            <a:chExt cx="9738981" cy="381000"/>
          </a:xfrm>
        </p:grpSpPr>
        <p:sp>
          <p:nvSpPr>
            <p:cNvPr id="16" name="Rectangle 15"/>
            <p:cNvSpPr/>
            <p:nvPr/>
          </p:nvSpPr>
          <p:spPr>
            <a:xfrm>
              <a:off x="-572232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52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10. خبراء المعاينة وتقدير الأضرار هم المتخصصون في حساب وتقدير أقساط التأمين.</a:t>
            </a: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6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1905000" y="3519774"/>
            <a:ext cx="3714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بدأ  التأمين إجباريا في مملكة البحرين. 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76435" y="6459829"/>
            <a:ext cx="9713365" cy="381000"/>
            <a:chOff x="-546616" y="6386607"/>
            <a:chExt cx="9713365" cy="381000"/>
          </a:xfrm>
        </p:grpSpPr>
        <p:sp>
          <p:nvSpPr>
            <p:cNvPr id="9" name="Rectangle 8"/>
            <p:cNvSpPr/>
            <p:nvPr/>
          </p:nvSpPr>
          <p:spPr>
            <a:xfrm>
              <a:off x="-546616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2837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0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627292" y="6459829"/>
            <a:ext cx="9764222" cy="381000"/>
            <a:chOff x="-597473" y="6386607"/>
            <a:chExt cx="9764222" cy="381000"/>
          </a:xfrm>
        </p:grpSpPr>
        <p:sp>
          <p:nvSpPr>
            <p:cNvPr id="9" name="Rectangle 8"/>
            <p:cNvSpPr/>
            <p:nvPr/>
          </p:nvSpPr>
          <p:spPr>
            <a:xfrm>
              <a:off x="-597473" y="6425194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0289" y="6459829"/>
            <a:ext cx="9727219" cy="381000"/>
            <a:chOff x="-560470" y="6386607"/>
            <a:chExt cx="9727219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0470" y="6449586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5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0289" y="6459829"/>
            <a:ext cx="9727219" cy="381000"/>
            <a:chOff x="-560470" y="6386607"/>
            <a:chExt cx="9727219" cy="381000"/>
          </a:xfrm>
        </p:grpSpPr>
        <p:sp>
          <p:nvSpPr>
            <p:cNvPr id="9" name="Rectangle 8"/>
            <p:cNvSpPr/>
            <p:nvPr/>
          </p:nvSpPr>
          <p:spPr>
            <a:xfrm>
              <a:off x="-560470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630756" y="6459829"/>
            <a:ext cx="9767686" cy="381000"/>
            <a:chOff x="-600937" y="6386607"/>
            <a:chExt cx="97676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600937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14383" y="6345925"/>
                <a:ext cx="38995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048000" y="364236"/>
            <a:ext cx="4586418" cy="993534"/>
            <a:chOff x="4283430" y="303192"/>
            <a:chExt cx="4586418" cy="9935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6789" y="303192"/>
              <a:ext cx="3133059" cy="99353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283430" y="559527"/>
              <a:ext cx="40696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نشأة التأمين في مملكة البحرين 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1" y="231804"/>
            <a:ext cx="1536519" cy="1597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88095" y="1873377"/>
            <a:ext cx="6706838" cy="707886"/>
            <a:chOff x="2552693" y="1795781"/>
            <a:chExt cx="5487638" cy="707886"/>
          </a:xfrm>
        </p:grpSpPr>
        <p:sp>
          <p:nvSpPr>
            <p:cNvPr id="31" name="Rectangle 30"/>
            <p:cNvSpPr/>
            <p:nvPr/>
          </p:nvSpPr>
          <p:spPr>
            <a:xfrm>
              <a:off x="2552693" y="1795781"/>
              <a:ext cx="52348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تعد مملكة البحرين من أوائل الدول الخليجية التي عرفت التأمين، بل أنها سبقت العديد من الدول العربية في هذا المجال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56106" y="1849375"/>
              <a:ext cx="284225" cy="28422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288095" y="2651156"/>
            <a:ext cx="6706838" cy="707886"/>
            <a:chOff x="2552693" y="1773085"/>
            <a:chExt cx="5487638" cy="707886"/>
          </a:xfrm>
        </p:grpSpPr>
        <p:sp>
          <p:nvSpPr>
            <p:cNvPr id="41" name="Rectangle 40"/>
            <p:cNvSpPr/>
            <p:nvPr/>
          </p:nvSpPr>
          <p:spPr>
            <a:xfrm>
              <a:off x="2552693" y="1773085"/>
              <a:ext cx="52348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بدأ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التأمين الزاميا في خمسينيات القرن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المنصرم، بإلزام كل مالك سيارة أن يكون لديه غطاء تأميني ضد أخطار المسؤولية المدنية تجاه الغير.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56106" y="1849375"/>
              <a:ext cx="284225" cy="284225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292918" y="3555739"/>
            <a:ext cx="6706838" cy="400110"/>
            <a:chOff x="2552693" y="1773085"/>
            <a:chExt cx="5487638" cy="400110"/>
          </a:xfrm>
        </p:grpSpPr>
        <p:sp>
          <p:nvSpPr>
            <p:cNvPr id="52" name="Rectangle 51"/>
            <p:cNvSpPr/>
            <p:nvPr/>
          </p:nvSpPr>
          <p:spPr>
            <a:xfrm>
              <a:off x="2552693" y="1773085"/>
              <a:ext cx="5234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</a:t>
              </a:r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عام 1957م شهدت البحرين حدثين مهمين في صناعة التأمين اولهما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56106" y="1849375"/>
              <a:ext cx="284225" cy="284225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1155339" y="3933837"/>
            <a:ext cx="63978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صدور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 تأمين على المركبات (طرف ثالث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marL="342900" indent="-3429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ولادة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 تجربة عربية في التأمين التعاوني بتأسيس (صندوق التعويضات) كمؤسسة وطنية تمارس تأمين الطرف الثالث على المركبات حماية للمؤمن لهم من الخسائر الناتجة عن حوادث المركبات التي تصيب الغير.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Low" rtl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56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4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9" name="Rectangle 8"/>
            <p:cNvSpPr/>
            <p:nvPr/>
          </p:nvSpPr>
          <p:spPr>
            <a:xfrm>
              <a:off x="-562837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1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424234" y="3519774"/>
            <a:ext cx="3195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الأقساط السنوية لتأمين المركبات. 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4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9" name="Rectangle 8"/>
            <p:cNvSpPr/>
            <p:nvPr/>
          </p:nvSpPr>
          <p:spPr>
            <a:xfrm>
              <a:off x="-562837" y="6449586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76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16456" y="6459829"/>
            <a:ext cx="9653386" cy="381000"/>
            <a:chOff x="-486637" y="6386607"/>
            <a:chExt cx="96533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486637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14383" y="6345925"/>
                <a:ext cx="38995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9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69508" y="6459829"/>
            <a:ext cx="9706438" cy="381000"/>
            <a:chOff x="-539689" y="6386607"/>
            <a:chExt cx="9706438" cy="381000"/>
          </a:xfrm>
        </p:grpSpPr>
        <p:sp>
          <p:nvSpPr>
            <p:cNvPr id="9" name="Rectangle 8"/>
            <p:cNvSpPr/>
            <p:nvPr/>
          </p:nvSpPr>
          <p:spPr>
            <a:xfrm>
              <a:off x="-539689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4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9583" y="6459829"/>
            <a:ext cx="9736513" cy="381000"/>
            <a:chOff x="-569764" y="6386607"/>
            <a:chExt cx="973651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976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39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4556" y="6459829"/>
            <a:ext cx="9691486" cy="381000"/>
            <a:chOff x="-524737" y="6386607"/>
            <a:chExt cx="9691486" cy="381000"/>
          </a:xfrm>
        </p:grpSpPr>
        <p:sp>
          <p:nvSpPr>
            <p:cNvPr id="9" name="Rectangle 8"/>
            <p:cNvSpPr/>
            <p:nvPr/>
          </p:nvSpPr>
          <p:spPr>
            <a:xfrm>
              <a:off x="-524737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2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52400" y="3576615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0000"/>
              </a:buClr>
            </a:pP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شركات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وإعادة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</a:t>
            </a:r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بحرينية على شكل شركة مساهمة.</a:t>
            </a:r>
          </a:p>
        </p:txBody>
      </p:sp>
    </p:spTree>
    <p:extLst>
      <p:ext uri="{BB962C8B-B14F-4D97-AF65-F5344CB8AC3E}">
        <p14:creationId xmlns:p14="http://schemas.microsoft.com/office/powerpoint/2010/main" val="21081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468842"/>
            <a:ext cx="5186647" cy="993534"/>
            <a:chOff x="3692941" y="303192"/>
            <a:chExt cx="5176907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2941" y="559527"/>
              <a:ext cx="4660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مكانة مملكة البحرين في سوق التأمين 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572001" y="1626713"/>
            <a:ext cx="4043918" cy="64903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حرصت مملكة البحرين على إصدار تشريعات توفر البيئة المناسبة لسوق التأمين.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6735" y="2492163"/>
            <a:ext cx="3878995" cy="61864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 على جعل مملكة البحرين مركزا إقليمي لكبرى شركات التأمين في العالم.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400" y="3290094"/>
            <a:ext cx="4080773" cy="74848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انضمام مملكة البحرين إلى اتفاقية بطاقة التأمين الموحد عن سير السيارات عبر البلاد العربية.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248397"/>
            <a:ext cx="3152871" cy="3470447"/>
            <a:chOff x="483106" y="1332053"/>
            <a:chExt cx="3022538" cy="33322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106" y="1332053"/>
              <a:ext cx="3022538" cy="32814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95286" y="2141696"/>
              <a:ext cx="2598177" cy="2522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>
                <a:buClr>
                  <a:srgbClr val="FF0000"/>
                </a:buClr>
              </a:pP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بطاقة التأمين الموحدة عن سير السيارات عبر  البلاد العربية (البطاقة البرتقالية)، وهي اتفاقية دولية تم توقيعها في تونس عام 1975م، وتضم الأسواق العربية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ويغطي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الحوادث المرورية بهدف تشجيع السياحة وتيسير التبادل التجاري وانتقال المواطنين العرب بسياراتهم.</a:t>
              </a:r>
              <a:endParaRPr lang="ar-BH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4808434"/>
            <a:ext cx="7307530" cy="1508106"/>
            <a:chOff x="462560" y="1871248"/>
            <a:chExt cx="7794582" cy="959681"/>
          </a:xfrm>
        </p:grpSpPr>
        <p:sp>
          <p:nvSpPr>
            <p:cNvPr id="29" name="Rectangle 28"/>
            <p:cNvSpPr/>
            <p:nvPr/>
          </p:nvSpPr>
          <p:spPr>
            <a:xfrm>
              <a:off x="462560" y="1871248"/>
              <a:ext cx="7369438" cy="959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شهد قطاع التأمين في مملكة البحرين طفرة هائلة خلال المشروع الإصلاحي </a:t>
              </a:r>
              <a:r>
                <a:rPr lang="ar-BH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لحضرة صاحب الجلالة الملك حمد بن عيسى آل خليفة عاهل البلاد المفدى حفظه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الله </a:t>
              </a:r>
              <a:r>
                <a:rPr lang="ar-BH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ورعاه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، فظهرت العديد من وثائق التأمين المختلفة بعدما كان مقتصرا على تأمين المركبات، وكانت النقلة النوعية صدور قانون التأمين ضد التعطل الذي ظهرت ثمرته خلال أزمة كورونا -19،</a:t>
              </a:r>
              <a:r>
                <a:rPr lang="en-US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كما أن العمل جاري على تنظيم التأمين الصحي</a:t>
              </a:r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60806" y="2127787"/>
              <a:ext cx="396336" cy="27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8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</a:t>
                </a:r>
                <a:r>
                  <a:rPr lang="ar-BH" b="1" dirty="0" smtClean="0">
                    <a:solidFill>
                      <a:schemeClr val="tx1"/>
                    </a:solidFill>
                  </a:rPr>
                  <a:t>الشريحة التالية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2837" y="6399121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304800" y="3568857"/>
            <a:ext cx="5434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الاكتواريون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هم المتخصصون في حساب وتقدير أقساط التأمين. 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1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62580" y="6459829"/>
            <a:ext cx="9699510" cy="381000"/>
            <a:chOff x="-532761" y="6386607"/>
            <a:chExt cx="9699510" cy="381000"/>
          </a:xfrm>
        </p:grpSpPr>
        <p:sp>
          <p:nvSpPr>
            <p:cNvPr id="9" name="Rectangle 8"/>
            <p:cNvSpPr/>
            <p:nvPr/>
          </p:nvSpPr>
          <p:spPr>
            <a:xfrm>
              <a:off x="-532761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9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85800" y="15155"/>
            <a:ext cx="7543800" cy="5550133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996" y="802929"/>
            <a:ext cx="54290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</a:t>
            </a:r>
          </a:p>
          <a:p>
            <a:pPr algn="ctr"/>
            <a:r>
              <a:rPr lang="ar-BH" sz="3200" b="1" dirty="0" smtClean="0">
                <a:solidFill>
                  <a:srgbClr val="CC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نشأة </a:t>
            </a:r>
            <a:r>
              <a:rPr lang="ar-BH" sz="3200" b="1" dirty="0">
                <a:solidFill>
                  <a:srgbClr val="CC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في مملكة </a:t>
            </a:r>
            <a:r>
              <a:rPr lang="ar-BH" sz="3200" b="1" dirty="0" smtClean="0">
                <a:solidFill>
                  <a:srgbClr val="CC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</a:t>
            </a:r>
          </a:p>
          <a:p>
            <a:pPr algn="ctr"/>
            <a:r>
              <a:rPr lang="ar-BH" sz="3200" b="1" dirty="0" smtClean="0">
                <a:solidFill>
                  <a:srgbClr val="CC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204135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1" name="Rectangle 10"/>
            <p:cNvSpPr/>
            <p:nvPr/>
          </p:nvSpPr>
          <p:spPr>
            <a:xfrm>
              <a:off x="-525834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138183" y="6345925"/>
                <a:ext cx="39757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14" y="1837392"/>
            <a:ext cx="1431855" cy="12129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33767" y="324159"/>
            <a:ext cx="5186647" cy="993534"/>
            <a:chOff x="3692941" y="303192"/>
            <a:chExt cx="5176907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2941" y="559527"/>
              <a:ext cx="4660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مكانة مملكة البحرين في سوق التأمين 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71916" y="1275610"/>
            <a:ext cx="8608695" cy="394588"/>
            <a:chOff x="125436" y="1943893"/>
            <a:chExt cx="7802064" cy="251096"/>
          </a:xfrm>
        </p:grpSpPr>
        <p:sp>
          <p:nvSpPr>
            <p:cNvPr id="22" name="Rectangle 21"/>
            <p:cNvSpPr/>
            <p:nvPr/>
          </p:nvSpPr>
          <p:spPr>
            <a:xfrm>
              <a:off x="125436" y="1956088"/>
              <a:ext cx="7428227" cy="235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تعزز مملكة البحرين مكانتها كمركز رئيسي ورائد لقطاع التأمين في الشرق الأوسط، بفضل موقعها الجغرافي .</a:t>
              </a:r>
              <a:endPara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9368" y="1943893"/>
              <a:ext cx="368132" cy="251096"/>
            </a:xfrm>
            <a:prstGeom prst="rect">
              <a:avLst/>
            </a:prstGeom>
          </p:spPr>
        </p:pic>
      </p:grp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437595"/>
              </p:ext>
            </p:extLst>
          </p:nvPr>
        </p:nvGraphicFramePr>
        <p:xfrm>
          <a:off x="502763" y="3397146"/>
          <a:ext cx="8229600" cy="311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636614" y="1774818"/>
            <a:ext cx="7277972" cy="646331"/>
            <a:chOff x="148424" y="1926234"/>
            <a:chExt cx="7914797" cy="411292"/>
          </a:xfrm>
        </p:grpSpPr>
        <p:sp>
          <p:nvSpPr>
            <p:cNvPr id="20" name="Rectangle 19"/>
            <p:cNvSpPr/>
            <p:nvPr/>
          </p:nvSpPr>
          <p:spPr>
            <a:xfrm>
              <a:off x="148424" y="1926234"/>
              <a:ext cx="7582730" cy="411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 افتتاح مرفأ البحرين المالي كأول مركز مالي متكامل في المنطقة اجتذب كبريات شركات التأمين الإقليمية والعالمية التي ساهمت في تطوير وتنشيط قطاع التأمين في مملكة البحرين.</a:t>
              </a:r>
              <a:endPara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6885" y="1967126"/>
              <a:ext cx="396336" cy="27033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635702" y="2412592"/>
            <a:ext cx="7298334" cy="646331"/>
            <a:chOff x="167849" y="1530183"/>
            <a:chExt cx="7936941" cy="411292"/>
          </a:xfrm>
        </p:grpSpPr>
        <p:sp>
          <p:nvSpPr>
            <p:cNvPr id="31" name="Rectangle 30"/>
            <p:cNvSpPr/>
            <p:nvPr/>
          </p:nvSpPr>
          <p:spPr>
            <a:xfrm>
              <a:off x="167849" y="1530183"/>
              <a:ext cx="7602000" cy="411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شهدت مملكة البحرين إنجازات في صناعة التأمين بفضل اهتمام الحكومة بقطاع التأمين بوضع التشريعات والشفافية و خلق بيئة العمل المناسبة وحماية حقوق حملة وثائق التأمين.</a:t>
              </a:r>
              <a:endPara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8454" y="1563542"/>
              <a:ext cx="396336" cy="27033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16109" y="3177815"/>
            <a:ext cx="8602907" cy="646331"/>
            <a:chOff x="-755436" y="1375834"/>
            <a:chExt cx="9176297" cy="411292"/>
          </a:xfrm>
        </p:grpSpPr>
        <p:sp>
          <p:nvSpPr>
            <p:cNvPr id="37" name="Rectangle 36"/>
            <p:cNvSpPr/>
            <p:nvPr/>
          </p:nvSpPr>
          <p:spPr>
            <a:xfrm>
              <a:off x="-755436" y="1375834"/>
              <a:ext cx="8807015" cy="4112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Low" rtl="1"/>
              <a:r>
                <a:rPr lang="ar-BH" sz="18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حقق قطاع التأمين في مملكة البحرين نموا وانتعاشا ملحوظا خلال السنوات الماضية ، و من أبرز مظاهر النمو ارتفاع عدد شركات وهيئات التأمين العاملة في مملكة البحرين إلى  </a:t>
              </a:r>
              <a:r>
                <a:rPr lang="ar-BH" sz="1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147حسب </a:t>
              </a:r>
              <a:r>
                <a:rPr lang="ar-BH" sz="18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تقرير مصرف البحرين2020م.</a:t>
              </a:r>
              <a:endParaRPr lang="en-US" sz="1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98109" y="1433573"/>
              <a:ext cx="422752" cy="262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2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92772" y="133023"/>
            <a:ext cx="6007646" cy="993534"/>
            <a:chOff x="2873484" y="303192"/>
            <a:chExt cx="5996364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873484" y="519414"/>
              <a:ext cx="58275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مكانة مملكة البحرين في سوق التأمين 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157" y="4359455"/>
            <a:ext cx="4310559" cy="1993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857" y="2049634"/>
            <a:ext cx="7699532" cy="2172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3145" y="5649433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29%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 السيارات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440" y="2283645"/>
            <a:ext cx="7731204" cy="2561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36913" y="4702125"/>
            <a:ext cx="176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الصحي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898" y="2550022"/>
            <a:ext cx="7791450" cy="2286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789205" y="4468953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 الحياة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18%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376" y="2747946"/>
            <a:ext cx="7591425" cy="2476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50916" y="4890121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 الحريق والمسئولية المدنية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14% </a:t>
            </a:r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769" y="3031695"/>
            <a:ext cx="7505700" cy="21907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041029" y="5164606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الهندسي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327" y="3223316"/>
            <a:ext cx="7648575" cy="24765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rot="650935">
            <a:off x="2538507" y="4286729"/>
            <a:ext cx="1758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4 % 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تأمينات أخرى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4769" y="3491204"/>
            <a:ext cx="7762875" cy="27622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617363" y="5506328"/>
            <a:ext cx="267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البحري والطيران </a:t>
            </a:r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3%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029" y="3708624"/>
            <a:ext cx="7848600" cy="2667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782397" y="5240327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 الخسائر المالية </a:t>
            </a:r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1%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277" y="3950563"/>
            <a:ext cx="7667625" cy="276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8229" y="1378378"/>
            <a:ext cx="7745119" cy="6286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139556" y="878951"/>
            <a:ext cx="2978701" cy="461665"/>
          </a:xfrm>
          <a:prstGeom prst="rect">
            <a:avLst/>
          </a:prstGeom>
          <a:solidFill>
            <a:srgbClr val="CEB6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النمو السنوي لأقساط التأمين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468842"/>
            <a:ext cx="5186647" cy="993534"/>
            <a:chOff x="3692941" y="303192"/>
            <a:chExt cx="5176907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2941" y="559527"/>
              <a:ext cx="4660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مؤسسات التأمين في  مملكة البحرين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377635" y="1575921"/>
            <a:ext cx="3998665" cy="841844"/>
            <a:chOff x="4403278" y="755944"/>
            <a:chExt cx="3998665" cy="99353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3278" y="755944"/>
              <a:ext cx="3998665" cy="99353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897957" y="995781"/>
              <a:ext cx="2795958" cy="544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أولا : مصرف البحرين المركزي</a:t>
              </a:r>
              <a:endPara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268" y="2519368"/>
            <a:ext cx="6419622" cy="31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468842"/>
            <a:ext cx="5186647" cy="993534"/>
            <a:chOff x="3692941" y="303192"/>
            <a:chExt cx="5176907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2941" y="559527"/>
              <a:ext cx="4660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مؤسسات التأمين في  مملكة البحرين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6836" y="2397772"/>
            <a:ext cx="8366311" cy="432525"/>
            <a:chOff x="345109" y="1919752"/>
            <a:chExt cx="7582391" cy="275237"/>
          </a:xfrm>
        </p:grpSpPr>
        <p:sp>
          <p:nvSpPr>
            <p:cNvPr id="18" name="Rectangle 17"/>
            <p:cNvSpPr/>
            <p:nvPr/>
          </p:nvSpPr>
          <p:spPr>
            <a:xfrm>
              <a:off x="345109" y="1919752"/>
              <a:ext cx="7198699" cy="254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sz="20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حدد المشرع البحريني الشكل القانوني للشركات والهيئات العاملة في ميدان التأمين.</a:t>
              </a:r>
              <a:endPara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9368" y="1943893"/>
              <a:ext cx="368132" cy="25109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055495" y="2868768"/>
            <a:ext cx="64214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شركات تأمين وإعادة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تأمين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بحرينية على شكل شركة مساهمة.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94607" y="3305897"/>
            <a:ext cx="6448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فروع شركات تأمين أجنبية مقرها الرئيس خارج مملكة البحرين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3830956"/>
            <a:ext cx="69355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342900" indent="-342900" algn="ct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هيئات تأمين موجودة في مملكة البحرين كجماعات تأمين أو جمعيات تعاونية.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295907"/>
            <a:ext cx="64214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شركات تأمين مساهمة معافاة وشركات إعادة تأمين مساهمة معفاة.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4759411"/>
            <a:ext cx="755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المكاتب التمثيلية لشركات وهيئات التأمين الأجنبية التي يكون مركزها الرئيس بالخارج.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75019" y="1475609"/>
            <a:ext cx="3998665" cy="841844"/>
            <a:chOff x="5075115" y="344022"/>
            <a:chExt cx="3998665" cy="9935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5115" y="344022"/>
              <a:ext cx="3998665" cy="99353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342503" y="607429"/>
              <a:ext cx="3640740" cy="544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ثانيا: شركات التأمين في مملكة البحري</a:t>
              </a: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</a:t>
              </a:r>
              <a:endPara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12780" y="5259905"/>
            <a:ext cx="69404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فروع شركات وهيئات تأمين أجنبية عاملة في تأمين الحياة في مملكة البحرين.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000" y="5737241"/>
            <a:ext cx="69404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التأمينات الأخرى كالتأمين التكافلي.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7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5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468842"/>
            <a:ext cx="5186647" cy="993534"/>
            <a:chOff x="3692941" y="303192"/>
            <a:chExt cx="5176907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2941" y="559527"/>
              <a:ext cx="46601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مؤسسات التأمين في  مملكة البحرين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نشأة التأمين في مملكة البحرين.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752937" y="1636453"/>
            <a:ext cx="3998665" cy="841844"/>
            <a:chOff x="5075115" y="344022"/>
            <a:chExt cx="3998665" cy="99353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5115" y="344022"/>
              <a:ext cx="3998665" cy="993534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342503" y="607429"/>
              <a:ext cx="2969083" cy="544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ثالثا: جمعية التأمين البحرينية </a:t>
              </a:r>
              <a:endPara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2606526"/>
            <a:ext cx="6084602" cy="1595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478297"/>
            <a:ext cx="2761073" cy="1724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6401" y="4519762"/>
            <a:ext cx="6050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أعضاء جمعية التأمين البحرينية من جميع شركات التأمين وإعادة التأمين المحلية والأجنبية ووسطاء ومقدمي الخدمات التأمينية، وتهدف إلى التعاون مع مصرف البحرين المركزي في سبيل تطوير وتعزز صناعة التأمين و نشر وعي التأمين في </a:t>
            </a: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مملكة البحرين </a:t>
            </a: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قالب الدرس الإلكتروني - الفصل الدراسي الثاني 2020-2021م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18337</TotalTime>
  <Words>2177</Words>
  <Application>Microsoft Office PowerPoint</Application>
  <PresentationFormat>On-screen Show (4:3)</PresentationFormat>
  <Paragraphs>241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Sakkal Majalla</vt:lpstr>
      <vt:lpstr>Wingdings</vt:lpstr>
      <vt:lpstr>قالب الدرس الإلكتروني - الفصل الدراسي الثاني 2020-2021م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1215</cp:revision>
  <dcterms:created xsi:type="dcterms:W3CDTF">2020-03-03T05:49:03Z</dcterms:created>
  <dcterms:modified xsi:type="dcterms:W3CDTF">2021-02-14T06:10:47Z</dcterms:modified>
</cp:coreProperties>
</file>