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78" r:id="rId3"/>
    <p:sldId id="281" r:id="rId4"/>
    <p:sldId id="350" r:id="rId5"/>
    <p:sldId id="351" r:id="rId6"/>
    <p:sldId id="353" r:id="rId7"/>
    <p:sldId id="352" r:id="rId8"/>
    <p:sldId id="354" r:id="rId9"/>
    <p:sldId id="355" r:id="rId10"/>
    <p:sldId id="356" r:id="rId11"/>
    <p:sldId id="315" r:id="rId12"/>
    <p:sldId id="316" r:id="rId13"/>
    <p:sldId id="317" r:id="rId14"/>
    <p:sldId id="318" r:id="rId15"/>
    <p:sldId id="319" r:id="rId16"/>
    <p:sldId id="320" r:id="rId17"/>
    <p:sldId id="325" r:id="rId18"/>
    <p:sldId id="326" r:id="rId19"/>
    <p:sldId id="327" r:id="rId20"/>
    <p:sldId id="328" r:id="rId21"/>
    <p:sldId id="321" r:id="rId22"/>
    <p:sldId id="322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2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66FF"/>
    <a:srgbClr val="EA4D3C"/>
    <a:srgbClr val="89C8A0"/>
    <a:srgbClr val="FEED98"/>
    <a:srgbClr val="FBAC3E"/>
    <a:srgbClr val="00B8D0"/>
    <a:srgbClr val="BCAF2B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2" autoAdjust="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audio" Target="../media/audio6.wav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dune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9.wav"/><Relationship Id="rId7" Type="http://schemas.openxmlformats.org/officeDocument/2006/relationships/audio" Target="../media/audio4.wav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3979226"/>
            <a:ext cx="3048000" cy="1077218"/>
          </a:xfrm>
          <a:prstGeom prst="rect">
            <a:avLst/>
          </a:prstGeom>
          <a:solidFill>
            <a:srgbClr val="BCAF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التأمين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تام 211 / 802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6515523"/>
            <a:ext cx="431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</a:t>
            </a:r>
            <a:r>
              <a:rPr lang="ar-BH" sz="1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 </a:t>
            </a:r>
            <a:r>
              <a:rPr lang="ar-BH" sz="14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الصفحة: 5-16</a:t>
            </a:r>
            <a:r>
              <a:rPr lang="ar-BH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28800"/>
            <a:ext cx="3581400" cy="36555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67200" y="2087037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</a:t>
            </a:r>
          </a:p>
          <a:p>
            <a:pPr algn="ctr"/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نشأة ومفهوم وفوائد التأمين</a:t>
            </a:r>
            <a:endParaRPr lang="en-US" sz="32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467647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4870351" y="6509689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878452" y="2145253"/>
            <a:ext cx="2913389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يشجع على عملية الائتمان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7000" y="229667"/>
            <a:ext cx="3258551" cy="726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منافع </a:t>
            </a:r>
            <a:r>
              <a:rPr lang="ar-BH" sz="24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وفوائد للتأمين</a:t>
            </a: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2230973"/>
            <a:ext cx="4735452" cy="3287230"/>
            <a:chOff x="990600" y="2230973"/>
            <a:chExt cx="4735452" cy="3287230"/>
          </a:xfrm>
        </p:grpSpPr>
        <p:sp>
          <p:nvSpPr>
            <p:cNvPr id="13" name="Rectangle 12"/>
            <p:cNvSpPr/>
            <p:nvPr/>
          </p:nvSpPr>
          <p:spPr>
            <a:xfrm>
              <a:off x="990600" y="2230973"/>
              <a:ext cx="47354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7030A0"/>
                </a:buClr>
              </a:pPr>
              <a:r>
                <a:rPr lang="ar-BH" sz="2000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تشترط البنوك لمنح القرض التأمين علي حياة المقترض بقيمة مبلغ القرض، وعند الوفاة تتحمل شركة التأمين سداد المتبقي من قيمة القرض بدلا من إرهاق اسرته. </a:t>
              </a:r>
              <a:endParaRPr lang="ar-BH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3235979"/>
              <a:ext cx="2466975" cy="228222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47830" y="305458"/>
            <a:ext cx="1530261" cy="86819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33406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من أقدم التأمينات التي ارتبطت بنشأة التأمين: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4843634" y="2331646"/>
            <a:ext cx="4039411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التأمين البري.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5926" y="508722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6" action="ppaction://hlinksldjump"/>
          </p:cNvPr>
          <p:cNvSpPr/>
          <p:nvPr/>
        </p:nvSpPr>
        <p:spPr>
          <a:xfrm>
            <a:off x="3429000" y="3348488"/>
            <a:ext cx="4146331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التأمين البحري.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تأمين الحياة.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5" action="ppaction://hlinksldjump"/>
          </p:cNvPr>
          <p:cNvSpPr/>
          <p:nvPr/>
        </p:nvSpPr>
        <p:spPr>
          <a:xfrm>
            <a:off x="639443" y="5279392"/>
            <a:ext cx="393667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 كل ما ذكر صحيح.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2725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تأخر التأمين في الوطن العربي بسبب: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146186" y="2254435"/>
            <a:ext cx="492064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الخلاف القائم على حرمة التأمين.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743200" y="3333554"/>
            <a:ext cx="6008961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ندرة المعاهد المتخصصة في التأمين.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685902" y="4311618"/>
            <a:ext cx="659955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عدم وجود تشريعات وقوانين منظمة للتأمين.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501051" y="5344330"/>
            <a:ext cx="643314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3" y="1154257"/>
            <a:ext cx="9126477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أفضل البدائل المناسبة للتاجر في التعامل مع الخطر 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4197604" y="2100972"/>
            <a:ext cx="475326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نقل الخطر.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2507603" y="3098716"/>
            <a:ext cx="493964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الاحتفاظ بالخطر. 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1868954" y="4050418"/>
            <a:ext cx="4705283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التحكم بالخطر.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5" action="ppaction://hlinksldjump"/>
          </p:cNvPr>
          <p:cNvSpPr/>
          <p:nvPr/>
        </p:nvSpPr>
        <p:spPr>
          <a:xfrm>
            <a:off x="659256" y="5068856"/>
            <a:ext cx="4701287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 تجنب الخطر.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82668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يُطلق على طالب التأمين في عقد تأمين الممتلكات بــــــــ 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908956" y="2132904"/>
            <a:ext cx="6194947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المؤمِن.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1524000" y="3111250"/>
            <a:ext cx="7010400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المؤمن له.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018800" y="4089596"/>
            <a:ext cx="7129391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المؤمن عليه.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19398" y="5060413"/>
            <a:ext cx="6622594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64" y="1261321"/>
            <a:ext cx="9167677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يبرم عقد تأمين السيارات بين كل من :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85800" y="5040392"/>
            <a:ext cx="543294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المؤمن له وشركة التأمين والمستفيد.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895600" y="2985589"/>
            <a:ext cx="498033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المؤمن له والمؤمن عليه 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2062136" y="3988819"/>
            <a:ext cx="5042720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المؤمن له وشركة التأمين 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973677" y="1921761"/>
            <a:ext cx="4899544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المؤمن عليه وشركة التأمين.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662" y="1188113"/>
            <a:ext cx="9151641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6. يصنف التأمين من ضمن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981200" y="1727782"/>
            <a:ext cx="6956862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السلع.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1447800" y="2689708"/>
            <a:ext cx="711350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الخدمات.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074558" y="3588849"/>
            <a:ext cx="701787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السلع الخدمية.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59953" y="4519581"/>
            <a:ext cx="691316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الخدمات النقدية.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88113"/>
            <a:ext cx="9135979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من فوائد ومنافع التأمين الاجتماعية: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981200" y="1700064"/>
            <a:ext cx="6956862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استثمار جزء من الأقساط في المشاريع التنموية.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1447800" y="2638378"/>
            <a:ext cx="711350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المساهمة في بناء جسور عبور المشاة.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074558" y="3588849"/>
            <a:ext cx="701787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تعويض خسائر عوامل الإنتاج.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609600" y="4519581"/>
            <a:ext cx="6663522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زيادة حركة التجارة الدولية.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53924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يوفر التأمين الرعاية الصحية للأفراد من خلال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1981200" y="1717839"/>
            <a:ext cx="6956862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تغطية مصاريف العلاج.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1447800" y="2638378"/>
            <a:ext cx="711350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تغطية مصاريف الأدوية 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074558" y="3588849"/>
            <a:ext cx="701787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تغطية مصاريف العلاج في الخارج.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5" action="ppaction://hlinksldjump"/>
          </p:cNvPr>
          <p:cNvSpPr/>
          <p:nvPr/>
        </p:nvSpPr>
        <p:spPr>
          <a:xfrm>
            <a:off x="359953" y="4519581"/>
            <a:ext cx="691316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0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420698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 استطاعت مملكة البحرين أن تعوض العاطلين عن العمل بسبب تداعيات فيروس كورنا من  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خلال تفعيل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905000" y="2275300"/>
            <a:ext cx="6956862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قانون تأمين ضد التعطل.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447800" y="3293064"/>
            <a:ext cx="711350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مرسوم تأمين ضد التعطل.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958289" y="4245554"/>
            <a:ext cx="701787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مرسوم بقانون ضد التعطل.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0002" y="5209114"/>
            <a:ext cx="691316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قرار تأمين ضد التعطل.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55268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 نشأة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ومفهوم وفوائد التأمين.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التأمين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4230567"/>
            <a:ext cx="6527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تاريخ نشأة التأمين.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أهمية للتأمين 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يضع مفهوما للتأمين.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أطراف التأمين.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BH" sz="20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بين أهدف التأمين الاقتصادية والاجتماعية.</a:t>
            </a:r>
            <a:endParaRPr lang="ar-BH" sz="20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88582" y="1336374"/>
            <a:ext cx="6363538" cy="2749340"/>
            <a:chOff x="1211733" y="1200929"/>
            <a:chExt cx="6363538" cy="27493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1733" y="1200929"/>
              <a:ext cx="6363538" cy="27493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5334000" y="2077935"/>
              <a:ext cx="18967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4400" b="1" dirty="0" smtClean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4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89314" y="3277616"/>
              <a:ext cx="60083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2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بعد الانتهاء من هذا الدرس ينبغي أن يكون الطالب قادرًا على أن: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64" y="1227013"/>
            <a:ext cx="9123567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10. يشجع التأمين على عملية الائتمان من خلال التأمين على حياة المقترض بـ :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994487" y="2085209"/>
            <a:ext cx="6956862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نسبة من مبلغ القرض.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447800" y="3089197"/>
            <a:ext cx="711350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 مبلغ أقل من قيمة القرض.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074558" y="4039668"/>
            <a:ext cx="701787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مبلغ أكبر من قيمة القرض.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359953" y="4970400"/>
            <a:ext cx="691316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مبلغ يعادل قيمة القرض.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62252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471338" y="2472396"/>
            <a:ext cx="5392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 التأمين البحري من أقدم التأمينات لارتباطه المباشر بالنقل البحري 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97660" y="260456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15953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نشأة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5" y="1653925"/>
            <a:ext cx="1183277" cy="891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1740571" y="1748812"/>
            <a:ext cx="711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القدماء المصريون أول من عرف نظام التأمين التعاوني من خلال إنشاء جمعيات لدفن موتى الفقراء.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3224" y="1432140"/>
            <a:ext cx="799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تعود نشأة التأمين إلى قصة النبي يوسف «ع»  عندما خزّن القمح لمواجهة أخطار سبع سنوات عجاف.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425" y="1979622"/>
            <a:ext cx="1076554" cy="1019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2876213" y="2119132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عرف العرب التأمين في رحلتي الشتاء والصيف بتعويض التاجر الذي ينفق له جمل.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0082" y="2877000"/>
            <a:ext cx="670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القرن 15 و 16 برز التأمين البحري في «مقهى </a:t>
            </a:r>
            <a:r>
              <a:rPr lang="ar-BH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لويدز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» بإبرام المعاملات على هيئة عقود تأمين.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19" y="2926326"/>
            <a:ext cx="1229313" cy="119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32"/>
          <p:cNvSpPr/>
          <p:nvPr/>
        </p:nvSpPr>
        <p:spPr>
          <a:xfrm>
            <a:off x="2221534" y="3325064"/>
            <a:ext cx="6657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بعد حريق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لندن الهائل عام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1666م تأسست مكاتب لتأمين المساكن ضد خطر الحريق.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3633" y="3684182"/>
            <a:ext cx="7559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مع ظهور الثورة الصناعية في بداية القرن الثامن عشر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انتشر التأمين في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أوروبا.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3851" y="4099000"/>
            <a:ext cx="702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تعد مصر أول دولة عربية عرفت التأمين سنة 1936م ،كما تأسس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الاتحاد العربي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1964م.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45325" y="4659305"/>
            <a:ext cx="3960475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justLow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أسباب تأخر التأمين في الوطن العربي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79605" y="5213940"/>
            <a:ext cx="39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الخلاف القائم بشأن حرمة التأمين.</a:t>
            </a:r>
          </a:p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ندرة المعاهد والجامعات المتخصصة في التأمين.</a:t>
            </a:r>
          </a:p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قلة الوعي </a:t>
            </a:r>
            <a:r>
              <a:rPr lang="ar-BH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التأميني</a:t>
            </a: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285750" indent="-285750" algn="just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ندرة التشريعات والقوانين المنظمة للتأمين.</a:t>
            </a:r>
            <a:endParaRPr lang="ar-BH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7980" y="6522487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1" grpId="0"/>
      <p:bldP spid="22" grpId="0"/>
      <p:bldP spid="25" grpId="0"/>
      <p:bldP spid="26" grpId="0"/>
      <p:bldP spid="33" grpId="0"/>
      <p:bldP spid="34" grpId="0"/>
      <p:bldP spid="35" grpId="0"/>
      <p:bldP spid="38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16002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</a:t>
                </a:r>
                <a:r>
                  <a:rPr lang="ar-BH" b="1" dirty="0" smtClean="0">
                    <a:solidFill>
                      <a:schemeClr val="tx1"/>
                    </a:solidFill>
                  </a:rPr>
                  <a:t>الشريحة التالية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20953" y="256669"/>
            <a:ext cx="3376864" cy="993534"/>
            <a:chOff x="4966993" y="387796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6993" y="387796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23076" y="57371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تعريف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6725" y="1782130"/>
            <a:ext cx="4457678" cy="3212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32122" y="1370797"/>
            <a:ext cx="3524747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بدائل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التاجر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للتعامل مع الخطر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8320908" y="3261784"/>
            <a:ext cx="531873" cy="533400"/>
          </a:xfrm>
          <a:prstGeom prst="ellipse">
            <a:avLst/>
          </a:prstGeom>
          <a:solidFill>
            <a:srgbClr val="00B8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7984760" y="4938260"/>
            <a:ext cx="486612" cy="452596"/>
          </a:xfrm>
          <a:prstGeom prst="ellipse">
            <a:avLst/>
          </a:prstGeom>
          <a:solidFill>
            <a:srgbClr val="FBAC3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0" name="Oval 19"/>
          <p:cNvSpPr/>
          <p:nvPr/>
        </p:nvSpPr>
        <p:spPr>
          <a:xfrm>
            <a:off x="4166160" y="3335447"/>
            <a:ext cx="531873" cy="533400"/>
          </a:xfrm>
          <a:prstGeom prst="ellipse">
            <a:avLst/>
          </a:prstGeom>
          <a:solidFill>
            <a:srgbClr val="FEED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97257" y="1929789"/>
            <a:ext cx="531873" cy="533400"/>
          </a:xfrm>
          <a:prstGeom prst="ellipse">
            <a:avLst/>
          </a:prstGeom>
          <a:solidFill>
            <a:srgbClr val="89C8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245" y="236169"/>
            <a:ext cx="2743200" cy="3676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-759342" y="6552680"/>
            <a:ext cx="6443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   المقرر: التأمين   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140" y="4072225"/>
            <a:ext cx="7067196" cy="2008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/>
          <p:cNvSpPr/>
          <p:nvPr/>
        </p:nvSpPr>
        <p:spPr>
          <a:xfrm>
            <a:off x="2437250" y="5778756"/>
            <a:ext cx="3276011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solidFill>
                  <a:srgbClr val="EA4D3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يصنف التأمين من الخدمات</a:t>
            </a:r>
            <a:endParaRPr lang="ar-BH" sz="2400" b="1" dirty="0">
              <a:solidFill>
                <a:srgbClr val="EA4D3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1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9" grpId="0" animBg="1"/>
      <p:bldP spid="20" grpId="0" animBg="1"/>
      <p:bldP spid="21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4971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نشأة ومفهوم وفوائد التأمين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528834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35432" y="254130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23775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أطراف عقد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28095" y="1510012"/>
            <a:ext cx="3686175" cy="1228725"/>
            <a:chOff x="2737274" y="1543251"/>
            <a:chExt cx="3686175" cy="1228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37274" y="1543251"/>
              <a:ext cx="3686175" cy="122872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2737274" y="1911006"/>
              <a:ext cx="34668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يتم إبرام عقد التأمين بين جهتين هما طالب التأمين وشركة التأمين.</a:t>
              </a:r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844588" y="2663517"/>
            <a:ext cx="2685091" cy="72686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التأمين </a:t>
            </a:r>
          </a:p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المؤمِن)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56010" y="2627184"/>
            <a:ext cx="2685091" cy="72686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 التأمين</a:t>
            </a:r>
          </a:p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المؤمَن)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3504862"/>
            <a:ext cx="3482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الجهة التي تتعهد بتوفير الحماية التأمينية، وتلتزم بدفع التعويض للمستفيد عند وقوع الخطر أو نهاية العقد حسب نوع التعاقد.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74429" y="3390379"/>
            <a:ext cx="3248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الشخص أو المؤسسة  التي تطلب تغطية الخطر من شركة التأمين، مقابل سداد قسط التأمين المتفق عليه، ويُطلق عليه في عقد تأمين</a:t>
            </a:r>
            <a:r>
              <a:rPr lang="en-US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 من : 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 rot="16200000">
            <a:off x="1958952" y="2798741"/>
            <a:ext cx="703831" cy="4211153"/>
          </a:xfrm>
          <a:prstGeom prst="rightBrace">
            <a:avLst>
              <a:gd name="adj1" fmla="val 8566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7075" y="4852351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9933FF"/>
                </a:solidFill>
              </a:rPr>
              <a:t>تأمين </a:t>
            </a:r>
            <a:r>
              <a:rPr lang="ar-BH" b="1" dirty="0" smtClean="0">
                <a:solidFill>
                  <a:srgbClr val="9933FF"/>
                </a:solidFill>
              </a:rPr>
              <a:t>الحياة</a:t>
            </a:r>
            <a:endParaRPr lang="ar-BH" b="1" dirty="0">
              <a:solidFill>
                <a:srgbClr val="9933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291" y="4864884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9933FF"/>
                </a:solidFill>
              </a:rPr>
              <a:t>التأمينات </a:t>
            </a:r>
            <a:r>
              <a:rPr lang="ar-BH" b="1" dirty="0" smtClean="0">
                <a:solidFill>
                  <a:srgbClr val="9933FF"/>
                </a:solidFill>
              </a:rPr>
              <a:t>الأخرى</a:t>
            </a:r>
            <a:endParaRPr lang="ar-BH" b="1" dirty="0">
              <a:solidFill>
                <a:srgbClr val="9933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0391" y="5310521"/>
            <a:ext cx="576367" cy="59353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97075" y="5938163"/>
            <a:ext cx="111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b="1" dirty="0"/>
              <a:t>المؤمن </a:t>
            </a:r>
            <a:r>
              <a:rPr lang="ar-BH" b="1" dirty="0">
                <a:solidFill>
                  <a:srgbClr val="FF0000"/>
                </a:solidFill>
              </a:rPr>
              <a:t>عليه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4664" y="5984031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b="1" dirty="0"/>
              <a:t>المؤمن </a:t>
            </a:r>
            <a:r>
              <a:rPr lang="ar-BH" b="1" dirty="0" smtClean="0">
                <a:solidFill>
                  <a:srgbClr val="FF0000"/>
                </a:solidFill>
              </a:rPr>
              <a:t>له</a:t>
            </a:r>
            <a:endParaRPr lang="ar-BH" b="1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053" y="5269145"/>
            <a:ext cx="1123989" cy="63674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  <p:bldP spid="17" grpId="0"/>
      <p:bldP spid="4" grpId="0" animBg="1"/>
      <p:bldP spid="10" grpId="0"/>
      <p:bldP spid="14" grpId="0"/>
      <p:bldP spid="20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68258" y="274617"/>
            <a:ext cx="3998665" cy="993534"/>
            <a:chOff x="4871183" y="318903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1183" y="318903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45311" y="542941"/>
              <a:ext cx="26244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أهداف وفوائد التأمين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715000" y="3335124"/>
            <a:ext cx="3303846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مصدر من مصادر رؤوس الأموال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1" y="333024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تساهم شركات التأمين في استثمار جزء من الأموال المتجمعة من دفع الأقساط في تمويل المشروعات الاقتصادية والتنموية. 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400" y="1485633"/>
            <a:ext cx="5968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 الهدف الأساسي من التأمين  هو توفير الحماية للأفراد والمؤسسات من الخسائر والأضرار الناتجة عن وقوع الخطر المؤمن ضده.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1498" y="2335720"/>
            <a:ext cx="2685091" cy="726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منافع وفوائد للتأمين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19801" y="4454732"/>
            <a:ext cx="2999046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المساهمة في المشاريع الخيرية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2054" y="4387258"/>
            <a:ext cx="5210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يساهم التأمين في العديد من المشروعات الاجتماعية والخيرية بدفع تبرعات نقدية وعينية كبناء الجسور و التبرعات بسيارات لذوي الحاجات الخاصة. 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73207"/>
            <a:ext cx="1949013" cy="12061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4" grpId="0"/>
      <p:bldP spid="27" grpId="0" animBg="1"/>
      <p:bldP spid="23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653644" y="1285497"/>
            <a:ext cx="2389446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يحفز على زيادة الإنتاج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40460" y="229667"/>
            <a:ext cx="2685091" cy="726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منافع وفوائد للتأمين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1816" y="3139463"/>
            <a:ext cx="3788619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يشجع على زيادة حركة التجارة الخارجية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0306" y="2968221"/>
            <a:ext cx="4961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يوفر التأمين الضمان للمستوردين والمصدرين وملاك وسائل النقل، بتعويضهم عن الخسائر الناتجة عن وقوع </a:t>
            </a:r>
            <a:r>
              <a:rPr lang="ar-BH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الأخطارخلال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حركة التجارة الخارجية بين الدول ، مما يساهم في زيادة حركة التجارة الخارجية. 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166" y="1230425"/>
            <a:ext cx="5187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يوفر التأمين البيئة المستقرة والمحفزة على الإنتاج ويضمن تعويض المستثمر عن الخسائر والأخطار التي قد تتعرض لها عوامل الإنتاج كالحريق والسرقة.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29" y="1981286"/>
            <a:ext cx="1004436" cy="811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10" y="3905701"/>
            <a:ext cx="1297303" cy="8948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00" y="4855847"/>
            <a:ext cx="2245229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دعم التعليم الجامعي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562" y="4790317"/>
            <a:ext cx="6758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يقدم التأمين منتجات تأمينية تساهم في مساعدة </a:t>
            </a:r>
            <a:r>
              <a:rPr lang="ar-BH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الأباء</a:t>
            </a: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توفير مصاريف الدراسة الجامعية للأبناء كتأمين تعليم الأبناء ، كما يقدم منح دراسية للطلاب المتفوقين.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392429" y="5549718"/>
            <a:ext cx="1060655" cy="7748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/>
      <p:bldP spid="13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858000" y="1285497"/>
            <a:ext cx="2185090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يوفر الرعاية الصحية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71800" y="229667"/>
            <a:ext cx="2953751" cy="726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منافع وفوائد للتأمين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8200" y="2990494"/>
            <a:ext cx="4472235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يحقق الاستقرار النفسي والاجتماعي والطمأنينة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54285" y="2520910"/>
            <a:ext cx="31683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نظام معاشات التقاعد يحقق الأمان والطمأنينة والاستقرار النفسي والاجتماعي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للأفراد من </a:t>
            </a: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الأخطار المستقبلية كالعجز والشيخوخة وإصابات العمل أو وفاة رب الأسرة. 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4667495"/>
            <a:ext cx="2245229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ينمي سلوك الادخار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2" y="4594577"/>
            <a:ext cx="5585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تأمين الحياة يستقطع شهريا من دخل الفرد ويخصص جزء منه لتغطية الأخطار، ويستثمر الجزء الآخر للمؤمن عليه.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6865" y="1244913"/>
            <a:ext cx="5187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يوفر التأمين مصاريف العلاج والأدوية للأفراد من إصابات العمل والأمراض  والحوادث ونفقات العلاج الباهظة كالتأمين الصحي.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902" y="1253723"/>
            <a:ext cx="859500" cy="79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791" y="2879624"/>
            <a:ext cx="922977" cy="12265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/>
      <p:bldP spid="15" grpId="0" animBg="1"/>
      <p:bldP spid="1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858000" y="1285497"/>
            <a:ext cx="2185090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يوفر فرص عمل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86150" y="229667"/>
            <a:ext cx="3339401" cy="726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منافع وفوائد للتأمين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90775" y="3405630"/>
            <a:ext cx="2252315" cy="58002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10-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الوقاية من المخاطر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30404" y="3387139"/>
            <a:ext cx="4660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 التأمين عاملا من عوامل تطوير أساليب الوقاية من المخاطر من خلال ما يقدمه خبراء ومندوبو التأمين من تعليمات وإرشادات لطالبي التأمين كوضع أسطوانات إطفاء الحريق وإصلاح التوصيلات الكهربائية الرديئة . 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9835" y="1172843"/>
            <a:ext cx="2880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7030A0"/>
              </a:buClr>
            </a:pP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يساهم التأمين في توفير فرص عمل للقضاء على البطالة، وتوفير دخل للعاطلين عن العمل كما هو مطبق في مملكة البحرين بنظام تأمين العاطلين.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860516"/>
            <a:ext cx="2759762" cy="254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191" y="4029400"/>
            <a:ext cx="2318959" cy="191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2" name="Rectangle 11"/>
          <p:cNvSpPr/>
          <p:nvPr/>
        </p:nvSpPr>
        <p:spPr>
          <a:xfrm>
            <a:off x="-351955" y="6507321"/>
            <a:ext cx="5683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لدرس: نشأة ومفهوم وفوائد التأمين.        المقرر: التأمين  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تام  211/ 802</a:t>
            </a:r>
            <a:r>
              <a:rPr lang="ar-BH" sz="1400" b="1" dirty="0"/>
              <a:t> </a:t>
            </a:r>
            <a:endParaRPr lang="en-US" sz="14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6477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4870351" y="6477000"/>
            <a:ext cx="4273649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17" y="-7374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/>
      <p:bldP spid="13" grpId="0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5523</TotalTime>
  <Words>2065</Words>
  <Application>Microsoft Office PowerPoint</Application>
  <PresentationFormat>On-screen Show (4:3)</PresentationFormat>
  <Paragraphs>261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Sakkal Majalla</vt:lpstr>
      <vt:lpstr>Wingdings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662</cp:revision>
  <dcterms:created xsi:type="dcterms:W3CDTF">2020-03-03T05:49:03Z</dcterms:created>
  <dcterms:modified xsi:type="dcterms:W3CDTF">2021-01-27T09:01:31Z</dcterms:modified>
</cp:coreProperties>
</file>