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9"/>
  </p:notesMasterIdLst>
  <p:sldIdLst>
    <p:sldId id="256" r:id="rId2"/>
    <p:sldId id="278" r:id="rId3"/>
    <p:sldId id="281" r:id="rId4"/>
    <p:sldId id="302" r:id="rId5"/>
    <p:sldId id="303" r:id="rId6"/>
    <p:sldId id="305" r:id="rId7"/>
    <p:sldId id="306" r:id="rId8"/>
    <p:sldId id="304" r:id="rId9"/>
    <p:sldId id="307" r:id="rId10"/>
    <p:sldId id="313" r:id="rId11"/>
    <p:sldId id="308" r:id="rId12"/>
    <p:sldId id="310" r:id="rId13"/>
    <p:sldId id="311" r:id="rId14"/>
    <p:sldId id="315" r:id="rId15"/>
    <p:sldId id="316" r:id="rId16"/>
    <p:sldId id="317" r:id="rId17"/>
    <p:sldId id="318" r:id="rId18"/>
    <p:sldId id="319" r:id="rId19"/>
    <p:sldId id="320" r:id="rId20"/>
    <p:sldId id="325" r:id="rId21"/>
    <p:sldId id="326" r:id="rId22"/>
    <p:sldId id="327" r:id="rId23"/>
    <p:sldId id="328" r:id="rId24"/>
    <p:sldId id="329" r:id="rId25"/>
    <p:sldId id="321" r:id="rId26"/>
    <p:sldId id="322" r:id="rId27"/>
    <p:sldId id="330" r:id="rId28"/>
    <p:sldId id="331" r:id="rId29"/>
    <p:sldId id="332" r:id="rId30"/>
    <p:sldId id="333" r:id="rId31"/>
    <p:sldId id="334" r:id="rId32"/>
    <p:sldId id="335" r:id="rId33"/>
    <p:sldId id="336" r:id="rId34"/>
    <p:sldId id="337" r:id="rId35"/>
    <p:sldId id="338" r:id="rId36"/>
    <p:sldId id="339" r:id="rId37"/>
    <p:sldId id="340" r:id="rId38"/>
    <p:sldId id="341" r:id="rId39"/>
    <p:sldId id="342" r:id="rId40"/>
    <p:sldId id="343" r:id="rId41"/>
    <p:sldId id="344" r:id="rId42"/>
    <p:sldId id="345" r:id="rId43"/>
    <p:sldId id="346" r:id="rId44"/>
    <p:sldId id="347" r:id="rId45"/>
    <p:sldId id="348" r:id="rId46"/>
    <p:sldId id="349" r:id="rId47"/>
    <p:sldId id="32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4D3C"/>
    <a:srgbClr val="FF9933"/>
    <a:srgbClr val="CCECFF"/>
    <a:srgbClr val="DAF6FF"/>
    <a:srgbClr val="ED8733"/>
    <a:srgbClr val="66FF99"/>
    <a:srgbClr val="FFFF00"/>
    <a:srgbClr val="FF33CC"/>
    <a:srgbClr val="FF9966"/>
    <a:srgbClr val="E7E2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8" autoAdjust="0"/>
    <p:restoredTop sz="94662" autoAdjust="0"/>
  </p:normalViewPr>
  <p:slideViewPr>
    <p:cSldViewPr>
      <p:cViewPr varScale="1">
        <p:scale>
          <a:sx n="65" d="100"/>
          <a:sy n="65" d="100"/>
        </p:scale>
        <p:origin x="153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0204E3-BA47-4553-AB49-BFD2203EC400}" type="datetimeFigureOut">
              <a:rPr lang="en-US" smtClean="0"/>
              <a:pPr/>
              <a:t>1/25/2021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EAC69B-6743-4285-BBD1-7CFFDBB36D35}" type="slidenum">
              <a:rPr lang="en-US" smtClean="0"/>
              <a:pPr/>
              <a:t>‹#›</a:t>
            </a:fld>
            <a:endParaRPr lang="en-US"/>
          </a:p>
        </p:txBody>
      </p:sp>
    </p:spTree>
    <p:extLst>
      <p:ext uri="{BB962C8B-B14F-4D97-AF65-F5344CB8AC3E}">
        <p14:creationId xmlns:p14="http://schemas.microsoft.com/office/powerpoint/2010/main" val="842991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3</a:t>
            </a:fld>
            <a:endParaRPr lang="en-US"/>
          </a:p>
        </p:txBody>
      </p:sp>
    </p:spTree>
    <p:extLst>
      <p:ext uri="{BB962C8B-B14F-4D97-AF65-F5344CB8AC3E}">
        <p14:creationId xmlns:p14="http://schemas.microsoft.com/office/powerpoint/2010/main" val="3546198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12</a:t>
            </a:fld>
            <a:endParaRPr lang="en-US"/>
          </a:p>
        </p:txBody>
      </p:sp>
    </p:spTree>
    <p:extLst>
      <p:ext uri="{BB962C8B-B14F-4D97-AF65-F5344CB8AC3E}">
        <p14:creationId xmlns:p14="http://schemas.microsoft.com/office/powerpoint/2010/main" val="2020376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13</a:t>
            </a:fld>
            <a:endParaRPr lang="en-US"/>
          </a:p>
        </p:txBody>
      </p:sp>
    </p:spTree>
    <p:extLst>
      <p:ext uri="{BB962C8B-B14F-4D97-AF65-F5344CB8AC3E}">
        <p14:creationId xmlns:p14="http://schemas.microsoft.com/office/powerpoint/2010/main" val="3075897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4</a:t>
            </a:fld>
            <a:endParaRPr lang="en-US"/>
          </a:p>
        </p:txBody>
      </p:sp>
    </p:spTree>
    <p:extLst>
      <p:ext uri="{BB962C8B-B14F-4D97-AF65-F5344CB8AC3E}">
        <p14:creationId xmlns:p14="http://schemas.microsoft.com/office/powerpoint/2010/main" val="3007599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5</a:t>
            </a:fld>
            <a:endParaRPr lang="en-US"/>
          </a:p>
        </p:txBody>
      </p:sp>
    </p:spTree>
    <p:extLst>
      <p:ext uri="{BB962C8B-B14F-4D97-AF65-F5344CB8AC3E}">
        <p14:creationId xmlns:p14="http://schemas.microsoft.com/office/powerpoint/2010/main" val="1666490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6</a:t>
            </a:fld>
            <a:endParaRPr lang="en-US"/>
          </a:p>
        </p:txBody>
      </p:sp>
    </p:spTree>
    <p:extLst>
      <p:ext uri="{BB962C8B-B14F-4D97-AF65-F5344CB8AC3E}">
        <p14:creationId xmlns:p14="http://schemas.microsoft.com/office/powerpoint/2010/main" val="1582376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7</a:t>
            </a:fld>
            <a:endParaRPr lang="en-US"/>
          </a:p>
        </p:txBody>
      </p:sp>
    </p:spTree>
    <p:extLst>
      <p:ext uri="{BB962C8B-B14F-4D97-AF65-F5344CB8AC3E}">
        <p14:creationId xmlns:p14="http://schemas.microsoft.com/office/powerpoint/2010/main" val="1347640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8</a:t>
            </a:fld>
            <a:endParaRPr lang="en-US"/>
          </a:p>
        </p:txBody>
      </p:sp>
    </p:spTree>
    <p:extLst>
      <p:ext uri="{BB962C8B-B14F-4D97-AF65-F5344CB8AC3E}">
        <p14:creationId xmlns:p14="http://schemas.microsoft.com/office/powerpoint/2010/main" val="3371144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9</a:t>
            </a:fld>
            <a:endParaRPr lang="en-US"/>
          </a:p>
        </p:txBody>
      </p:sp>
    </p:spTree>
    <p:extLst>
      <p:ext uri="{BB962C8B-B14F-4D97-AF65-F5344CB8AC3E}">
        <p14:creationId xmlns:p14="http://schemas.microsoft.com/office/powerpoint/2010/main" val="981391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10</a:t>
            </a:fld>
            <a:endParaRPr lang="en-US"/>
          </a:p>
        </p:txBody>
      </p:sp>
    </p:spTree>
    <p:extLst>
      <p:ext uri="{BB962C8B-B14F-4D97-AF65-F5344CB8AC3E}">
        <p14:creationId xmlns:p14="http://schemas.microsoft.com/office/powerpoint/2010/main" val="2653378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11</a:t>
            </a:fld>
            <a:endParaRPr lang="en-US"/>
          </a:p>
        </p:txBody>
      </p:sp>
    </p:spTree>
    <p:extLst>
      <p:ext uri="{BB962C8B-B14F-4D97-AF65-F5344CB8AC3E}">
        <p14:creationId xmlns:p14="http://schemas.microsoft.com/office/powerpoint/2010/main" val="1418251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F383EE-90B1-4EEE-B5B6-CDFD959A62D4}"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383EE-90B1-4EEE-B5B6-CDFD959A62D4}"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383EE-90B1-4EEE-B5B6-CDFD959A62D4}"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383EE-90B1-4EEE-B5B6-CDFD959A62D4}"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F383EE-90B1-4EEE-B5B6-CDFD959A62D4}"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F383EE-90B1-4EEE-B5B6-CDFD959A62D4}" type="datetimeFigureOut">
              <a:rPr lang="en-US" smtClean="0"/>
              <a:pPr/>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F383EE-90B1-4EEE-B5B6-CDFD959A62D4}" type="datetimeFigureOut">
              <a:rPr lang="en-US" smtClean="0"/>
              <a:pPr/>
              <a:t>1/25/2021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F383EE-90B1-4EEE-B5B6-CDFD959A62D4}" type="datetimeFigureOut">
              <a:rPr lang="en-US" smtClean="0"/>
              <a:pPr/>
              <a:t>1/25/2021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F383EE-90B1-4EEE-B5B6-CDFD959A62D4}" type="datetimeFigureOut">
              <a:rPr lang="en-US" smtClean="0"/>
              <a:pPr/>
              <a:t>1/25/2021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F383EE-90B1-4EEE-B5B6-CDFD959A62D4}" type="datetimeFigureOut">
              <a:rPr lang="en-US" smtClean="0"/>
              <a:pPr/>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F383EE-90B1-4EEE-B5B6-CDFD959A62D4}" type="datetimeFigureOut">
              <a:rPr lang="en-US" smtClean="0"/>
              <a:pPr/>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F383EE-90B1-4EEE-B5B6-CDFD959A62D4}" type="datetimeFigureOut">
              <a:rPr lang="en-US" smtClean="0"/>
              <a:pPr/>
              <a:t>1/25/2021</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A11623-43E0-46A1-BB75-EFFC0F14CC01}" type="slidenum">
              <a:rPr lang="en-US" smtClean="0"/>
              <a:pPr/>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audio" Target="../media/audio4.wav"/><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5.png"/><Relationship Id="rId4" Type="http://schemas.openxmlformats.org/officeDocument/2006/relationships/audio" Target="../media/audio3.wav"/><Relationship Id="rId9"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0.png"/><Relationship Id="rId4" Type="http://schemas.openxmlformats.org/officeDocument/2006/relationships/audio" Target="../media/audio3.wav"/></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audio" Target="../media/audio5.wav"/><Relationship Id="rId7" Type="http://schemas.openxmlformats.org/officeDocument/2006/relationships/image" Target="../media/image31.png"/><Relationship Id="rId12" Type="http://schemas.openxmlformats.org/officeDocument/2006/relationships/image" Target="../media/image36.emf"/><Relationship Id="rId17" Type="http://schemas.openxmlformats.org/officeDocument/2006/relationships/image" Target="../media/image5.png"/><Relationship Id="rId2" Type="http://schemas.openxmlformats.org/officeDocument/2006/relationships/notesSlide" Target="../notesSlides/notesSlide10.xml"/><Relationship Id="rId16" Type="http://schemas.openxmlformats.org/officeDocument/2006/relationships/image" Target="../media/image40.emf"/><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audio" Target="../media/audio3.wav"/><Relationship Id="rId15" Type="http://schemas.openxmlformats.org/officeDocument/2006/relationships/image" Target="../media/image39.emf"/><Relationship Id="rId10" Type="http://schemas.openxmlformats.org/officeDocument/2006/relationships/image" Target="../media/image34.png"/><Relationship Id="rId4" Type="http://schemas.openxmlformats.org/officeDocument/2006/relationships/audio" Target="../media/audio7.wav"/><Relationship Id="rId9" Type="http://schemas.openxmlformats.org/officeDocument/2006/relationships/image" Target="../media/image33.png"/><Relationship Id="rId14" Type="http://schemas.openxmlformats.org/officeDocument/2006/relationships/image" Target="../media/image38.emf"/></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audio" Target="../media/audio4.wav"/><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audio" Target="../media/audio6.wav"/><Relationship Id="rId11" Type="http://schemas.openxmlformats.org/officeDocument/2006/relationships/image" Target="../media/image5.png"/><Relationship Id="rId5" Type="http://schemas.openxmlformats.org/officeDocument/2006/relationships/audio" Target="../media/audio7.wav"/><Relationship Id="rId10" Type="http://schemas.openxmlformats.org/officeDocument/2006/relationships/image" Target="../media/image43.png"/><Relationship Id="rId4" Type="http://schemas.openxmlformats.org/officeDocument/2006/relationships/audio" Target="../media/audio3.wav"/><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image" Target="../media/image5.png"/><Relationship Id="rId2" Type="http://schemas.openxmlformats.org/officeDocument/2006/relationships/audio" Target="../media/audio9.wav"/><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26.xml"/><Relationship Id="rId4" Type="http://schemas.openxmlformats.org/officeDocument/2006/relationships/audio" Target="../media/audio5.wav"/></Relationships>
</file>

<file path=ppt/slides/_rels/slide15.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audio" Target="../media/audio5.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7.xml"/></Relationships>
</file>

<file path=ppt/slides/_rels/slide16.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audio" Target="../media/audio5.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9.xml"/></Relationships>
</file>

<file path=ppt/slides/_rels/slide17.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audio" Target="../media/audio5.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31.xml"/></Relationships>
</file>

<file path=ppt/slides/_rels/slide18.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audio" Target="../media/audio5.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33.xml"/></Relationships>
</file>

<file path=ppt/slides/_rels/slide19.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audio" Target="../media/audio5.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3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audio" Target="../media/audio5.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38.xml"/></Relationships>
</file>

<file path=ppt/slides/_rels/slide21.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audio" Target="../media/audio5.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39.xml"/></Relationships>
</file>

<file path=ppt/slides/_rels/slide22.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audio" Target="../media/audio5.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42.xml"/></Relationships>
</file>

<file path=ppt/slides/_rels/slide23.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audio" Target="../media/audio5.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44.xml"/></Relationships>
</file>

<file path=ppt/slides/_rels/slide24.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audio" Target="../media/audio5.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45.xml"/></Relationships>
</file>

<file path=ppt/slides/_rels/slide2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4.wav"/><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audio" Target="../media/audio6.wav"/><Relationship Id="rId11" Type="http://schemas.openxmlformats.org/officeDocument/2006/relationships/image" Target="../media/image5.png"/><Relationship Id="rId5" Type="http://schemas.openxmlformats.org/officeDocument/2006/relationships/audio" Target="../media/audio5.wav"/><Relationship Id="rId10" Type="http://schemas.openxmlformats.org/officeDocument/2006/relationships/image" Target="../media/image8.png"/><Relationship Id="rId4" Type="http://schemas.openxmlformats.org/officeDocument/2006/relationships/audio" Target="../media/audio3.wav"/><Relationship Id="rId9"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audio" Target="../media/audio7.wav"/></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4.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www.edunet.com/"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3.wav"/><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audio" Target="../media/audio7.wav"/><Relationship Id="rId4" Type="http://schemas.openxmlformats.org/officeDocument/2006/relationships/audio" Target="../media/audio4.wav"/></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4.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audio" Target="../media/audio5.wav"/><Relationship Id="rId11" Type="http://schemas.openxmlformats.org/officeDocument/2006/relationships/image" Target="../media/image5.png"/><Relationship Id="rId5" Type="http://schemas.openxmlformats.org/officeDocument/2006/relationships/audio" Target="../media/audio8.wav"/><Relationship Id="rId10" Type="http://schemas.openxmlformats.org/officeDocument/2006/relationships/image" Target="../media/image14.png"/><Relationship Id="rId4" Type="http://schemas.openxmlformats.org/officeDocument/2006/relationships/audio" Target="../media/audio3.wav"/><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3.wav"/><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5.png"/><Relationship Id="rId4" Type="http://schemas.openxmlformats.org/officeDocument/2006/relationships/audio" Target="../media/audio7.wav"/><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3.png"/><Relationship Id="rId3" Type="http://schemas.openxmlformats.org/officeDocument/2006/relationships/audio" Target="../media/audio3.wav"/><Relationship Id="rId7" Type="http://schemas.openxmlformats.org/officeDocument/2006/relationships/audio" Target="../media/audio8.wav"/><Relationship Id="rId12"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audio" Target="../media/audio4.wav"/><Relationship Id="rId11" Type="http://schemas.openxmlformats.org/officeDocument/2006/relationships/image" Target="../media/image21.png"/><Relationship Id="rId5" Type="http://schemas.openxmlformats.org/officeDocument/2006/relationships/audio" Target="../media/audio1.wav"/><Relationship Id="rId15" Type="http://schemas.openxmlformats.org/officeDocument/2006/relationships/image" Target="../media/image5.png"/><Relationship Id="rId10" Type="http://schemas.openxmlformats.org/officeDocument/2006/relationships/image" Target="../media/image20.png"/><Relationship Id="rId4" Type="http://schemas.openxmlformats.org/officeDocument/2006/relationships/audio" Target="../media/audio7.wav"/><Relationship Id="rId9" Type="http://schemas.openxmlformats.org/officeDocument/2006/relationships/image" Target="../media/image19.png"/><Relationship Id="rId1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audio" Target="../media/audio4.wav"/><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audio" Target="../media/audio7.wav"/><Relationship Id="rId4" Type="http://schemas.openxmlformats.org/officeDocument/2006/relationships/audio" Target="../media/audio5.wav"/><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rotWithShape="1">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877529" y="170733"/>
            <a:ext cx="7162800" cy="1182210"/>
          </a:xfrm>
          <a:prstGeom prst="rect">
            <a:avLst/>
          </a:prstGeom>
        </p:spPr>
      </p:pic>
      <p:sp>
        <p:nvSpPr>
          <p:cNvPr id="8" name="TextBox 7"/>
          <p:cNvSpPr txBox="1"/>
          <p:nvPr/>
        </p:nvSpPr>
        <p:spPr>
          <a:xfrm>
            <a:off x="6096000" y="3025009"/>
            <a:ext cx="3048000" cy="1384995"/>
          </a:xfrm>
          <a:prstGeom prst="rect">
            <a:avLst/>
          </a:prstGeom>
          <a:solidFill>
            <a:srgbClr val="C00000"/>
          </a:solidFill>
        </p:spPr>
        <p:txBody>
          <a:bodyPr wrap="square" rtlCol="0">
            <a:spAutoFit/>
          </a:bodyPr>
          <a:lstStyle/>
          <a:p>
            <a:pPr algn="r"/>
            <a:r>
              <a:rPr lang="ar-BH" sz="2800" b="1" dirty="0">
                <a:solidFill>
                  <a:schemeClr val="bg1"/>
                </a:solidFill>
                <a:latin typeface="Sakkal Majalla" panose="02000000000000000000" pitchFamily="2" charset="-78"/>
                <a:cs typeface="Sakkal Majalla" panose="02000000000000000000" pitchFamily="2" charset="-78"/>
              </a:rPr>
              <a:t>  مقدمة في البنوك والعمليات المصرفية</a:t>
            </a:r>
          </a:p>
          <a:p>
            <a:pPr algn="r"/>
            <a:r>
              <a:rPr lang="ar-BH" sz="2800" b="1" dirty="0">
                <a:solidFill>
                  <a:schemeClr val="bg1"/>
                </a:solidFill>
                <a:latin typeface="Sakkal Majalla" panose="02000000000000000000" pitchFamily="2" charset="-78"/>
                <a:cs typeface="Sakkal Majalla" panose="02000000000000000000" pitchFamily="2" charset="-78"/>
              </a:rPr>
              <a:t>    بنك 211 / 804</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9" name="Rectangle 8"/>
          <p:cNvSpPr/>
          <p:nvPr/>
        </p:nvSpPr>
        <p:spPr>
          <a:xfrm>
            <a:off x="63500" y="6467674"/>
            <a:ext cx="4641234" cy="369332"/>
          </a:xfrm>
          <a:prstGeom prst="rect">
            <a:avLst/>
          </a:prstGeom>
        </p:spPr>
        <p:txBody>
          <a:bodyPr wrap="square">
            <a:spAutoFit/>
          </a:bodyPr>
          <a:lstStyle/>
          <a:p>
            <a:pPr algn="ctr"/>
            <a:r>
              <a:rPr lang="ar-BH" dirty="0"/>
              <a:t> </a:t>
            </a:r>
            <a:r>
              <a:rPr lang="ar-BH" dirty="0" smtClean="0"/>
              <a:t>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الصف: الثالث                   الصفحة: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12-23</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pic>
        <p:nvPicPr>
          <p:cNvPr id="3" name="Picture 2"/>
          <p:cNvPicPr>
            <a:picLocks noChangeAspect="1"/>
          </p:cNvPicPr>
          <p:nvPr/>
        </p:nvPicPr>
        <p:blipFill>
          <a:blip r:embed="rId5"/>
          <a:stretch>
            <a:fillRect/>
          </a:stretch>
        </p:blipFill>
        <p:spPr>
          <a:xfrm>
            <a:off x="727242" y="1219200"/>
            <a:ext cx="2812715" cy="2831969"/>
          </a:xfrm>
          <a:prstGeom prst="rect">
            <a:avLst/>
          </a:prstGeom>
          <a:ln>
            <a:noFill/>
          </a:ln>
          <a:effectLst>
            <a:softEdge rad="112500"/>
          </a:effectLst>
        </p:spPr>
      </p:pic>
      <p:pic>
        <p:nvPicPr>
          <p:cNvPr id="10" name="Picture 9"/>
          <p:cNvPicPr>
            <a:picLocks noChangeAspect="1"/>
          </p:cNvPicPr>
          <p:nvPr/>
        </p:nvPicPr>
        <p:blipFill>
          <a:blip r:embed="rId6"/>
          <a:stretch>
            <a:fillRect/>
          </a:stretch>
        </p:blipFill>
        <p:spPr>
          <a:xfrm>
            <a:off x="1371600" y="2209800"/>
            <a:ext cx="4863676" cy="387947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cxnSp>
        <p:nvCxnSpPr>
          <p:cNvPr id="11" name="Straight Connector 10"/>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67446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2" name="breeze.wav"/>
                                        </p:tgtEl>
                                      </p:cMediaNode>
                                    </p:audio>
                                  </p:sub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 calcmode="lin" valueType="num">
                                      <p:cBhvr>
                                        <p:cTn id="19" dur="1000" fill="hold"/>
                                        <p:tgtEl>
                                          <p:spTgt spid="10"/>
                                        </p:tgtEl>
                                        <p:attrNameLst>
                                          <p:attrName>style.rotation</p:attrName>
                                        </p:attrNameLst>
                                      </p:cBhvr>
                                      <p:tavLst>
                                        <p:tav tm="0">
                                          <p:val>
                                            <p:fltVal val="90"/>
                                          </p:val>
                                        </p:tav>
                                        <p:tav tm="100000">
                                          <p:val>
                                            <p:fltVal val="0"/>
                                          </p:val>
                                        </p:tav>
                                      </p:tavLst>
                                    </p:anim>
                                    <p:animEffect transition="in" filter="fade">
                                      <p:cBhvr>
                                        <p:cTn id="20" dur="1000"/>
                                        <p:tgtEl>
                                          <p:spTgt spid="10"/>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Off-page Connector 17"/>
          <p:cNvSpPr/>
          <p:nvPr/>
        </p:nvSpPr>
        <p:spPr>
          <a:xfrm>
            <a:off x="2654197" y="1239018"/>
            <a:ext cx="3733800" cy="649724"/>
          </a:xfrm>
          <a:prstGeom prst="flowChartOffpageConnector">
            <a:avLst/>
          </a:prstGeom>
          <a:solidFill>
            <a:srgbClr val="EA4D3C"/>
          </a:solidFill>
          <a:scene3d>
            <a:camera prst="orthographicFront"/>
            <a:lightRig rig="threePt" dir="t"/>
          </a:scene3d>
          <a:sp3d>
            <a:bevelT w="139700" h="139700" prst="divot"/>
          </a:sp3d>
        </p:spPr>
        <p:style>
          <a:lnRef idx="1">
            <a:schemeClr val="accent1"/>
          </a:lnRef>
          <a:fillRef idx="2">
            <a:schemeClr val="accent1"/>
          </a:fillRef>
          <a:effectRef idx="1">
            <a:schemeClr val="accent1"/>
          </a:effectRef>
          <a:fontRef idx="minor">
            <a:schemeClr val="dk1"/>
          </a:fontRef>
        </p:style>
        <p:txBody>
          <a:bodyPr wrap="square">
            <a:spAutoFit/>
          </a:bodyPr>
          <a:lstStyle/>
          <a:p>
            <a:pPr algn="ctr" rtl="1"/>
            <a:r>
              <a:rPr lang="ar-BH" sz="2800" b="1" dirty="0" smtClean="0">
                <a:solidFill>
                  <a:schemeClr val="bg1"/>
                </a:solidFill>
              </a:rPr>
              <a:t>المؤشرات المالية والاقتصادية</a:t>
            </a:r>
            <a:endParaRPr lang="en-US" sz="2800" b="1" dirty="0">
              <a:solidFill>
                <a:schemeClr val="bg1"/>
              </a:solidFill>
            </a:endParaRPr>
          </a:p>
        </p:txBody>
      </p:sp>
      <p:pic>
        <p:nvPicPr>
          <p:cNvPr id="9" name="Picture 8"/>
          <p:cNvPicPr>
            <a:picLocks noChangeAspect="1"/>
          </p:cNvPicPr>
          <p:nvPr/>
        </p:nvPicPr>
        <p:blipFill>
          <a:blip r:embed="rId5"/>
          <a:stretch>
            <a:fillRect/>
          </a:stretch>
        </p:blipFill>
        <p:spPr>
          <a:xfrm>
            <a:off x="-19664" y="94503"/>
            <a:ext cx="6965592" cy="1190625"/>
          </a:xfrm>
          <a:prstGeom prst="rect">
            <a:avLst/>
          </a:prstGeom>
        </p:spPr>
      </p:pic>
      <p:pic>
        <p:nvPicPr>
          <p:cNvPr id="4" name="Picture 3"/>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rot="21348045">
            <a:off x="4953551" y="1831765"/>
            <a:ext cx="2868891" cy="4127414"/>
          </a:xfrm>
          <a:prstGeom prst="rect">
            <a:avLst/>
          </a:prstGeom>
        </p:spPr>
      </p:pic>
      <p:pic>
        <p:nvPicPr>
          <p:cNvPr id="5" name="Picture 4"/>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rot="273126">
            <a:off x="1223361" y="1839623"/>
            <a:ext cx="2867560" cy="4081271"/>
          </a:xfrm>
          <a:prstGeom prst="rect">
            <a:avLst/>
          </a:prstGeom>
        </p:spPr>
      </p:pic>
      <p:sp>
        <p:nvSpPr>
          <p:cNvPr id="10" name="Rectangle 9"/>
          <p:cNvSpPr/>
          <p:nvPr/>
        </p:nvSpPr>
        <p:spPr>
          <a:xfrm>
            <a:off x="-605803" y="6509507"/>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نشأة البنوك وأنواعها       المقرر: مقدمة في البنوك والعمليات المصرفية       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1" name="Straight Connector 10"/>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296290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subTnLst>
                                    <p:audio>
                                      <p:cMediaNode>
                                        <p:cTn display="0" masterRel="sameClick">
                                          <p:stCondLst>
                                            <p:cond evt="begin" delay="0">
                                              <p:tn val="13"/>
                                            </p:cond>
                                          </p:stCondLst>
                                          <p:endCondLst>
                                            <p:cond evt="onStopAudio" delay="0">
                                              <p:tgtEl>
                                                <p:sldTgt/>
                                              </p:tgtEl>
                                            </p:cond>
                                          </p:endCondLst>
                                        </p:cTn>
                                        <p:tgtEl>
                                          <p:sndTgt r:embed="rId4" name="laser.wav"/>
                                        </p:tgtEl>
                                      </p:cMediaNode>
                                    </p:audio>
                                  </p:sub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80">
                                          <p:stCondLst>
                                            <p:cond delay="0"/>
                                          </p:stCondLst>
                                        </p:cTn>
                                        <p:tgtEl>
                                          <p:spTgt spid="5"/>
                                        </p:tgtEl>
                                      </p:cBhvr>
                                    </p:animEffect>
                                    <p:anim calcmode="lin" valueType="num">
                                      <p:cBhvr>
                                        <p:cTn id="3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9" dur="26">
                                          <p:stCondLst>
                                            <p:cond delay="650"/>
                                          </p:stCondLst>
                                        </p:cTn>
                                        <p:tgtEl>
                                          <p:spTgt spid="5"/>
                                        </p:tgtEl>
                                      </p:cBhvr>
                                      <p:to x="100000" y="60000"/>
                                    </p:animScale>
                                    <p:animScale>
                                      <p:cBhvr>
                                        <p:cTn id="40" dur="166" decel="50000">
                                          <p:stCondLst>
                                            <p:cond delay="676"/>
                                          </p:stCondLst>
                                        </p:cTn>
                                        <p:tgtEl>
                                          <p:spTgt spid="5"/>
                                        </p:tgtEl>
                                      </p:cBhvr>
                                      <p:to x="100000" y="100000"/>
                                    </p:animScale>
                                    <p:animScale>
                                      <p:cBhvr>
                                        <p:cTn id="41" dur="26">
                                          <p:stCondLst>
                                            <p:cond delay="1312"/>
                                          </p:stCondLst>
                                        </p:cTn>
                                        <p:tgtEl>
                                          <p:spTgt spid="5"/>
                                        </p:tgtEl>
                                      </p:cBhvr>
                                      <p:to x="100000" y="80000"/>
                                    </p:animScale>
                                    <p:animScale>
                                      <p:cBhvr>
                                        <p:cTn id="42" dur="166" decel="50000">
                                          <p:stCondLst>
                                            <p:cond delay="1338"/>
                                          </p:stCondLst>
                                        </p:cTn>
                                        <p:tgtEl>
                                          <p:spTgt spid="5"/>
                                        </p:tgtEl>
                                      </p:cBhvr>
                                      <p:to x="100000" y="100000"/>
                                    </p:animScale>
                                    <p:animScale>
                                      <p:cBhvr>
                                        <p:cTn id="43" dur="26">
                                          <p:stCondLst>
                                            <p:cond delay="1642"/>
                                          </p:stCondLst>
                                        </p:cTn>
                                        <p:tgtEl>
                                          <p:spTgt spid="5"/>
                                        </p:tgtEl>
                                      </p:cBhvr>
                                      <p:to x="100000" y="90000"/>
                                    </p:animScale>
                                    <p:animScale>
                                      <p:cBhvr>
                                        <p:cTn id="44" dur="166" decel="50000">
                                          <p:stCondLst>
                                            <p:cond delay="1668"/>
                                          </p:stCondLst>
                                        </p:cTn>
                                        <p:tgtEl>
                                          <p:spTgt spid="5"/>
                                        </p:tgtEl>
                                      </p:cBhvr>
                                      <p:to x="100000" y="100000"/>
                                    </p:animScale>
                                    <p:animScale>
                                      <p:cBhvr>
                                        <p:cTn id="45" dur="26">
                                          <p:stCondLst>
                                            <p:cond delay="1808"/>
                                          </p:stCondLst>
                                        </p:cTn>
                                        <p:tgtEl>
                                          <p:spTgt spid="5"/>
                                        </p:tgtEl>
                                      </p:cBhvr>
                                      <p:to x="100000" y="95000"/>
                                    </p:animScale>
                                    <p:animScale>
                                      <p:cBhvr>
                                        <p:cTn id="46" dur="166" decel="50000">
                                          <p:stCondLst>
                                            <p:cond delay="1834"/>
                                          </p:stCondLst>
                                        </p:cTn>
                                        <p:tgtEl>
                                          <p:spTgt spid="5"/>
                                        </p:tgtEl>
                                      </p:cBhvr>
                                      <p:to x="100000" y="100000"/>
                                    </p:animScale>
                                  </p:childTnLst>
                                  <p:subTnLst>
                                    <p:audio>
                                      <p:cMediaNode>
                                        <p:cTn display="0" masterRel="sameClick">
                                          <p:stCondLst>
                                            <p:cond evt="begin" delay="0">
                                              <p:tn val="31"/>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Off-page Connector 17"/>
          <p:cNvSpPr/>
          <p:nvPr/>
        </p:nvSpPr>
        <p:spPr>
          <a:xfrm>
            <a:off x="2885211" y="1318460"/>
            <a:ext cx="3733800" cy="649724"/>
          </a:xfrm>
          <a:prstGeom prst="flowChartOffpageConnector">
            <a:avLst/>
          </a:prstGeom>
          <a:solidFill>
            <a:srgbClr val="EA4D3C"/>
          </a:solidFill>
          <a:scene3d>
            <a:camera prst="orthographicFront"/>
            <a:lightRig rig="threePt" dir="t"/>
          </a:scene3d>
          <a:sp3d>
            <a:bevelT w="139700" h="139700" prst="divot"/>
          </a:sp3d>
        </p:spPr>
        <p:style>
          <a:lnRef idx="1">
            <a:schemeClr val="accent1"/>
          </a:lnRef>
          <a:fillRef idx="2">
            <a:schemeClr val="accent1"/>
          </a:fillRef>
          <a:effectRef idx="1">
            <a:schemeClr val="accent1"/>
          </a:effectRef>
          <a:fontRef idx="minor">
            <a:schemeClr val="dk1"/>
          </a:fontRef>
        </p:style>
        <p:txBody>
          <a:bodyPr wrap="square">
            <a:spAutoFit/>
          </a:bodyPr>
          <a:lstStyle/>
          <a:p>
            <a:pPr algn="ctr" rtl="1"/>
            <a:r>
              <a:rPr lang="ar-BH" sz="2800" b="1" dirty="0" smtClean="0">
                <a:solidFill>
                  <a:schemeClr val="bg1"/>
                </a:solidFill>
              </a:rPr>
              <a:t>وظائف النقود</a:t>
            </a:r>
            <a:endParaRPr lang="en-US" sz="2800" b="1" dirty="0">
              <a:solidFill>
                <a:schemeClr val="bg1"/>
              </a:solidFill>
            </a:endParaRPr>
          </a:p>
        </p:txBody>
      </p:sp>
      <p:pic>
        <p:nvPicPr>
          <p:cNvPr id="2" name="Picture 1"/>
          <p:cNvPicPr>
            <a:picLocks noChangeAspect="1"/>
          </p:cNvPicPr>
          <p:nvPr/>
        </p:nvPicPr>
        <p:blipFill>
          <a:blip r:embed="rId5"/>
          <a:stretch>
            <a:fillRect/>
          </a:stretch>
        </p:blipFill>
        <p:spPr>
          <a:xfrm>
            <a:off x="2123905" y="73482"/>
            <a:ext cx="5229225" cy="1228725"/>
          </a:xfrm>
          <a:prstGeom prst="rect">
            <a:avLst/>
          </a:prstGeom>
        </p:spPr>
      </p:pic>
      <p:grpSp>
        <p:nvGrpSpPr>
          <p:cNvPr id="48" name="Group 47"/>
          <p:cNvGrpSpPr/>
          <p:nvPr/>
        </p:nvGrpSpPr>
        <p:grpSpPr>
          <a:xfrm>
            <a:off x="5486400" y="1978460"/>
            <a:ext cx="3480063" cy="4084334"/>
            <a:chOff x="4992830" y="1994322"/>
            <a:chExt cx="3480063" cy="4084334"/>
          </a:xfrm>
          <a:effectLst>
            <a:outerShdw blurRad="76200" dir="18900000" sy="23000" kx="-1200000" algn="bl" rotWithShape="0">
              <a:prstClr val="black">
                <a:alpha val="20000"/>
              </a:prstClr>
            </a:outerShdw>
          </a:effectLst>
        </p:grpSpPr>
        <p:sp>
          <p:nvSpPr>
            <p:cNvPr id="47" name="Flowchart: Data 46"/>
            <p:cNvSpPr/>
            <p:nvPr/>
          </p:nvSpPr>
          <p:spPr>
            <a:xfrm>
              <a:off x="4992830" y="2832549"/>
              <a:ext cx="2898005" cy="3246107"/>
            </a:xfrm>
            <a:prstGeom prst="flowChartInputOutput">
              <a:avLst/>
            </a:prstGeom>
            <a:scene3d>
              <a:camera prst="orthographicFront"/>
              <a:lightRig rig="threePt" dir="t"/>
            </a:scene3d>
            <a:sp3d>
              <a:bevelT w="165100" prst="coolSlan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BH" sz="2400" b="1" dirty="0">
                  <a:latin typeface="Sakkal Majalla" panose="02000000000000000000" pitchFamily="2" charset="-78"/>
                  <a:cs typeface="Sakkal Majalla" panose="02000000000000000000" pitchFamily="2" charset="-78"/>
                </a:rPr>
                <a:t>تسهيل عمليات تبادل السلع بدلا من المقايضة.</a:t>
              </a:r>
              <a:endParaRPr lang="en-US" sz="2400" b="1" dirty="0">
                <a:latin typeface="Sakkal Majalla" panose="02000000000000000000" pitchFamily="2" charset="-78"/>
                <a:cs typeface="Sakkal Majalla" panose="02000000000000000000" pitchFamily="2" charset="-78"/>
              </a:endParaRPr>
            </a:p>
          </p:txBody>
        </p:sp>
        <p:sp>
          <p:nvSpPr>
            <p:cNvPr id="52" name="Flowchart: Data 51"/>
            <p:cNvSpPr/>
            <p:nvPr/>
          </p:nvSpPr>
          <p:spPr>
            <a:xfrm>
              <a:off x="5574888" y="1994322"/>
              <a:ext cx="2898005" cy="858620"/>
            </a:xfrm>
            <a:prstGeom prst="flowChartInputOutput">
              <a:avLst/>
            </a:prstGeom>
            <a:scene3d>
              <a:camera prst="orthographicFront"/>
              <a:lightRig rig="threePt" dir="t"/>
            </a:scene3d>
            <a:sp3d>
              <a:bevelT w="165100" prst="coolSlant"/>
            </a:sp3d>
          </p:spPr>
          <p:style>
            <a:lnRef idx="1">
              <a:schemeClr val="accent4"/>
            </a:lnRef>
            <a:fillRef idx="3">
              <a:schemeClr val="accent4"/>
            </a:fillRef>
            <a:effectRef idx="2">
              <a:schemeClr val="accent4"/>
            </a:effectRef>
            <a:fontRef idx="minor">
              <a:schemeClr val="lt1"/>
            </a:fontRef>
          </p:style>
          <p:txBody>
            <a:bodyPr rtlCol="0" anchor="ctr"/>
            <a:lstStyle/>
            <a:p>
              <a:pPr algn="ctr"/>
              <a:r>
                <a:rPr lang="ar-BH" sz="2400" b="1" dirty="0" smtClean="0">
                  <a:solidFill>
                    <a:schemeClr val="tx1"/>
                  </a:solidFill>
                  <a:latin typeface="Sakkal Majalla" panose="02000000000000000000" pitchFamily="2" charset="-78"/>
                  <a:cs typeface="Sakkal Majalla" panose="02000000000000000000" pitchFamily="2" charset="-78"/>
                </a:rPr>
                <a:t>1</a:t>
              </a:r>
            </a:p>
            <a:p>
              <a:pPr algn="ctr"/>
              <a:r>
                <a:rPr lang="ar-BH" sz="2400" b="1" u="sng" dirty="0" smtClean="0">
                  <a:solidFill>
                    <a:schemeClr val="tx1"/>
                  </a:solidFill>
                  <a:latin typeface="Sakkal Majalla" panose="02000000000000000000" pitchFamily="2" charset="-78"/>
                  <a:cs typeface="Sakkal Majalla" panose="02000000000000000000" pitchFamily="2" charset="-78"/>
                </a:rPr>
                <a:t>وسيلة للتبادل</a:t>
              </a:r>
            </a:p>
          </p:txBody>
        </p:sp>
      </p:grpSp>
      <p:grpSp>
        <p:nvGrpSpPr>
          <p:cNvPr id="54" name="Group 53"/>
          <p:cNvGrpSpPr/>
          <p:nvPr/>
        </p:nvGrpSpPr>
        <p:grpSpPr>
          <a:xfrm>
            <a:off x="2733339" y="1958067"/>
            <a:ext cx="3467775" cy="4104727"/>
            <a:chOff x="4992830" y="1973929"/>
            <a:chExt cx="3467775" cy="4104727"/>
          </a:xfrm>
          <a:effectLst>
            <a:outerShdw blurRad="76200" dir="18900000" sy="23000" kx="-1200000" algn="bl" rotWithShape="0">
              <a:prstClr val="black">
                <a:alpha val="20000"/>
              </a:prstClr>
            </a:outerShdw>
          </a:effectLst>
        </p:grpSpPr>
        <p:sp>
          <p:nvSpPr>
            <p:cNvPr id="55" name="Flowchart: Data 54"/>
            <p:cNvSpPr/>
            <p:nvPr/>
          </p:nvSpPr>
          <p:spPr>
            <a:xfrm>
              <a:off x="4992830" y="2832549"/>
              <a:ext cx="2898005" cy="3246107"/>
            </a:xfrm>
            <a:prstGeom prst="flowChartInputOutput">
              <a:avLst/>
            </a:prstGeom>
            <a:scene3d>
              <a:camera prst="orthographicFront"/>
              <a:lightRig rig="threePt" dir="t"/>
            </a:scene3d>
            <a:sp3d>
              <a:bevelT w="165100" prst="coolSlan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BH" sz="2400" b="1" dirty="0" smtClean="0">
                  <a:latin typeface="Sakkal Majalla" panose="02000000000000000000" pitchFamily="2" charset="-78"/>
                  <a:cs typeface="Sakkal Majalla" panose="02000000000000000000" pitchFamily="2" charset="-78"/>
                </a:rPr>
                <a:t>تُستخدم لسداد الديون لقبولها من الجميع وكحافظ للقيمة وسهلة الادخار.</a:t>
              </a:r>
              <a:endParaRPr lang="en-US" sz="2400" b="1" dirty="0">
                <a:latin typeface="Sakkal Majalla" panose="02000000000000000000" pitchFamily="2" charset="-78"/>
                <a:cs typeface="Sakkal Majalla" panose="02000000000000000000" pitchFamily="2" charset="-78"/>
              </a:endParaRPr>
            </a:p>
          </p:txBody>
        </p:sp>
        <p:sp>
          <p:nvSpPr>
            <p:cNvPr id="56" name="Flowchart: Data 55"/>
            <p:cNvSpPr/>
            <p:nvPr/>
          </p:nvSpPr>
          <p:spPr>
            <a:xfrm>
              <a:off x="5562600" y="1973929"/>
              <a:ext cx="2898005" cy="858620"/>
            </a:xfrm>
            <a:prstGeom prst="flowChartInputOutput">
              <a:avLst/>
            </a:prstGeom>
            <a:scene3d>
              <a:camera prst="orthographicFront"/>
              <a:lightRig rig="threePt" dir="t"/>
            </a:scene3d>
            <a:sp3d>
              <a:bevelT w="165100" prst="coolSlant"/>
            </a:sp3d>
          </p:spPr>
          <p:style>
            <a:lnRef idx="1">
              <a:schemeClr val="accent4"/>
            </a:lnRef>
            <a:fillRef idx="3">
              <a:schemeClr val="accent4"/>
            </a:fillRef>
            <a:effectRef idx="2">
              <a:schemeClr val="accent4"/>
            </a:effectRef>
            <a:fontRef idx="minor">
              <a:schemeClr val="lt1"/>
            </a:fontRef>
          </p:style>
          <p:txBody>
            <a:bodyPr rtlCol="0" anchor="ctr"/>
            <a:lstStyle/>
            <a:p>
              <a:pPr algn="ctr"/>
              <a:r>
                <a:rPr lang="ar-BH" sz="2400" b="1" dirty="0" smtClean="0">
                  <a:solidFill>
                    <a:schemeClr val="tx1"/>
                  </a:solidFill>
                  <a:latin typeface="Sakkal Majalla" panose="02000000000000000000" pitchFamily="2" charset="-78"/>
                  <a:cs typeface="Sakkal Majalla" panose="02000000000000000000" pitchFamily="2" charset="-78"/>
                </a:rPr>
                <a:t>2</a:t>
              </a:r>
            </a:p>
            <a:p>
              <a:pPr algn="ctr"/>
              <a:r>
                <a:rPr lang="ar-BH" sz="2400" b="1" u="sng" dirty="0" smtClean="0">
                  <a:solidFill>
                    <a:schemeClr val="tx1"/>
                  </a:solidFill>
                  <a:latin typeface="Sakkal Majalla" panose="02000000000000000000" pitchFamily="2" charset="-78"/>
                  <a:cs typeface="Sakkal Majalla" panose="02000000000000000000" pitchFamily="2" charset="-78"/>
                </a:rPr>
                <a:t>مخزن للقيمة</a:t>
              </a:r>
            </a:p>
          </p:txBody>
        </p:sp>
      </p:grpSp>
      <p:grpSp>
        <p:nvGrpSpPr>
          <p:cNvPr id="58" name="Group 57"/>
          <p:cNvGrpSpPr/>
          <p:nvPr/>
        </p:nvGrpSpPr>
        <p:grpSpPr>
          <a:xfrm>
            <a:off x="105133" y="2026419"/>
            <a:ext cx="3467775" cy="4104727"/>
            <a:chOff x="4992830" y="1973929"/>
            <a:chExt cx="3467775" cy="4104727"/>
          </a:xfrm>
          <a:effectLst>
            <a:outerShdw blurRad="76200" dir="18900000" sy="23000" kx="-1200000" algn="bl" rotWithShape="0">
              <a:prstClr val="black">
                <a:alpha val="20000"/>
              </a:prstClr>
            </a:outerShdw>
          </a:effectLst>
        </p:grpSpPr>
        <p:sp>
          <p:nvSpPr>
            <p:cNvPr id="59" name="Flowchart: Data 58"/>
            <p:cNvSpPr/>
            <p:nvPr/>
          </p:nvSpPr>
          <p:spPr>
            <a:xfrm>
              <a:off x="4992830" y="2832549"/>
              <a:ext cx="2898005" cy="3246107"/>
            </a:xfrm>
            <a:prstGeom prst="flowChartInputOutput">
              <a:avLst/>
            </a:prstGeom>
            <a:scene3d>
              <a:camera prst="orthographicFront"/>
              <a:lightRig rig="threePt" dir="t"/>
            </a:scene3d>
            <a:sp3d>
              <a:bevelT w="165100" prst="coolSlan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BH" sz="2400" b="1" dirty="0">
                  <a:latin typeface="Sakkal Majalla" panose="02000000000000000000" pitchFamily="2" charset="-78"/>
                  <a:cs typeface="Sakkal Majalla" panose="02000000000000000000" pitchFamily="2" charset="-78"/>
                </a:rPr>
                <a:t>تُستخدم </a:t>
              </a:r>
              <a:r>
                <a:rPr lang="ar-BH" sz="2400" b="1" dirty="0" smtClean="0">
                  <a:latin typeface="Sakkal Majalla" panose="02000000000000000000" pitchFamily="2" charset="-78"/>
                  <a:cs typeface="Sakkal Majalla" panose="02000000000000000000" pitchFamily="2" charset="-78"/>
                </a:rPr>
                <a:t>كوحدة قياس، بحيث هناك سعر نقدي لكل سلعة أو خدمة.</a:t>
              </a:r>
              <a:endParaRPr lang="en-US" sz="2400" b="1" dirty="0">
                <a:latin typeface="Sakkal Majalla" panose="02000000000000000000" pitchFamily="2" charset="-78"/>
                <a:cs typeface="Sakkal Majalla" panose="02000000000000000000" pitchFamily="2" charset="-78"/>
              </a:endParaRPr>
            </a:p>
          </p:txBody>
        </p:sp>
        <p:sp>
          <p:nvSpPr>
            <p:cNvPr id="60" name="Flowchart: Data 59"/>
            <p:cNvSpPr/>
            <p:nvPr/>
          </p:nvSpPr>
          <p:spPr>
            <a:xfrm>
              <a:off x="5562600" y="1973929"/>
              <a:ext cx="2898005" cy="858620"/>
            </a:xfrm>
            <a:prstGeom prst="flowChartInputOutput">
              <a:avLst/>
            </a:prstGeom>
            <a:scene3d>
              <a:camera prst="orthographicFront"/>
              <a:lightRig rig="threePt" dir="t"/>
            </a:scene3d>
            <a:sp3d>
              <a:bevelT w="165100" prst="coolSlant"/>
            </a:sp3d>
          </p:spPr>
          <p:style>
            <a:lnRef idx="1">
              <a:schemeClr val="accent4"/>
            </a:lnRef>
            <a:fillRef idx="3">
              <a:schemeClr val="accent4"/>
            </a:fillRef>
            <a:effectRef idx="2">
              <a:schemeClr val="accent4"/>
            </a:effectRef>
            <a:fontRef idx="minor">
              <a:schemeClr val="lt1"/>
            </a:fontRef>
          </p:style>
          <p:txBody>
            <a:bodyPr rtlCol="0" anchor="ctr"/>
            <a:lstStyle/>
            <a:p>
              <a:pPr algn="ctr"/>
              <a:r>
                <a:rPr lang="ar-BH" sz="2400" b="1" dirty="0">
                  <a:solidFill>
                    <a:schemeClr val="tx1"/>
                  </a:solidFill>
                  <a:latin typeface="Sakkal Majalla" panose="02000000000000000000" pitchFamily="2" charset="-78"/>
                  <a:cs typeface="Sakkal Majalla" panose="02000000000000000000" pitchFamily="2" charset="-78"/>
                </a:rPr>
                <a:t>3</a:t>
              </a:r>
              <a:endParaRPr lang="ar-BH" sz="2400" b="1" dirty="0" smtClean="0">
                <a:solidFill>
                  <a:schemeClr val="tx1"/>
                </a:solidFill>
                <a:latin typeface="Sakkal Majalla" panose="02000000000000000000" pitchFamily="2" charset="-78"/>
                <a:cs typeface="Sakkal Majalla" panose="02000000000000000000" pitchFamily="2" charset="-78"/>
              </a:endParaRPr>
            </a:p>
            <a:p>
              <a:pPr algn="ctr"/>
              <a:r>
                <a:rPr lang="ar-BH" sz="2400" b="1" u="sng" dirty="0" smtClean="0">
                  <a:solidFill>
                    <a:schemeClr val="tx1"/>
                  </a:solidFill>
                  <a:latin typeface="Sakkal Majalla" panose="02000000000000000000" pitchFamily="2" charset="-78"/>
                  <a:cs typeface="Sakkal Majalla" panose="02000000000000000000" pitchFamily="2" charset="-78"/>
                </a:rPr>
                <a:t>وحدة للقياس</a:t>
              </a:r>
            </a:p>
          </p:txBody>
        </p:sp>
      </p:grpSp>
      <p:sp>
        <p:nvSpPr>
          <p:cNvPr id="16" name="Rectangle 15"/>
          <p:cNvSpPr/>
          <p:nvPr/>
        </p:nvSpPr>
        <p:spPr>
          <a:xfrm>
            <a:off x="-605803" y="6509507"/>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نشأة البنوك وأنواعها       المقرر: مقدمة في البنوك والعمليات المصرفية       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7" name="Straight Connector 16"/>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265597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8"/>
                                        </p:tgtEl>
                                        <p:attrNameLst>
                                          <p:attrName>style.visibility</p:attrName>
                                        </p:attrNameLst>
                                      </p:cBhvr>
                                      <p:to>
                                        <p:strVal val="visible"/>
                                      </p:to>
                                    </p:set>
                                    <p:anim calcmode="lin" valueType="num">
                                      <p:cBhvr>
                                        <p:cTn id="14" dur="1000" fill="hold"/>
                                        <p:tgtEl>
                                          <p:spTgt spid="48"/>
                                        </p:tgtEl>
                                        <p:attrNameLst>
                                          <p:attrName>ppt_w</p:attrName>
                                        </p:attrNameLst>
                                      </p:cBhvr>
                                      <p:tavLst>
                                        <p:tav tm="0">
                                          <p:val>
                                            <p:fltVal val="0"/>
                                          </p:val>
                                        </p:tav>
                                        <p:tav tm="100000">
                                          <p:val>
                                            <p:strVal val="#ppt_w"/>
                                          </p:val>
                                        </p:tav>
                                      </p:tavLst>
                                    </p:anim>
                                    <p:anim calcmode="lin" valueType="num">
                                      <p:cBhvr>
                                        <p:cTn id="15" dur="1000" fill="hold"/>
                                        <p:tgtEl>
                                          <p:spTgt spid="48"/>
                                        </p:tgtEl>
                                        <p:attrNameLst>
                                          <p:attrName>ppt_h</p:attrName>
                                        </p:attrNameLst>
                                      </p:cBhvr>
                                      <p:tavLst>
                                        <p:tav tm="0">
                                          <p:val>
                                            <p:fltVal val="0"/>
                                          </p:val>
                                        </p:tav>
                                        <p:tav tm="100000">
                                          <p:val>
                                            <p:strVal val="#ppt_h"/>
                                          </p:val>
                                        </p:tav>
                                      </p:tavLst>
                                    </p:anim>
                                    <p:anim calcmode="lin" valueType="num">
                                      <p:cBhvr>
                                        <p:cTn id="16" dur="1000" fill="hold"/>
                                        <p:tgtEl>
                                          <p:spTgt spid="48"/>
                                        </p:tgtEl>
                                        <p:attrNameLst>
                                          <p:attrName>style.rotation</p:attrName>
                                        </p:attrNameLst>
                                      </p:cBhvr>
                                      <p:tavLst>
                                        <p:tav tm="0">
                                          <p:val>
                                            <p:fltVal val="90"/>
                                          </p:val>
                                        </p:tav>
                                        <p:tav tm="100000">
                                          <p:val>
                                            <p:fltVal val="0"/>
                                          </p:val>
                                        </p:tav>
                                      </p:tavLst>
                                    </p:anim>
                                    <p:animEffect transition="in" filter="fade">
                                      <p:cBhvr>
                                        <p:cTn id="17" dur="1000"/>
                                        <p:tgtEl>
                                          <p:spTgt spid="48"/>
                                        </p:tgtEl>
                                      </p:cBhvr>
                                    </p:animEffect>
                                  </p:childTnLst>
                                  <p:subTnLst>
                                    <p:audio>
                                      <p:cMediaNode>
                                        <p:cTn display="0" masterRel="sameClick">
                                          <p:stCondLst>
                                            <p:cond evt="begin" delay="0">
                                              <p:tn val="12"/>
                                            </p:cond>
                                          </p:stCondLst>
                                          <p:endCondLst>
                                            <p:cond evt="onStopAudio" delay="0">
                                              <p:tgtEl>
                                                <p:sldTgt/>
                                              </p:tgtEl>
                                            </p:cond>
                                          </p:endCondLst>
                                        </p:cTn>
                                        <p:tgtEl>
                                          <p:sndTgt r:embed="rId4" name="laser.wav"/>
                                        </p:tgtEl>
                                      </p:cMediaNode>
                                    </p:audio>
                                  </p:sub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1000" fill="hold"/>
                                        <p:tgtEl>
                                          <p:spTgt spid="54"/>
                                        </p:tgtEl>
                                        <p:attrNameLst>
                                          <p:attrName>ppt_w</p:attrName>
                                        </p:attrNameLst>
                                      </p:cBhvr>
                                      <p:tavLst>
                                        <p:tav tm="0">
                                          <p:val>
                                            <p:fltVal val="0"/>
                                          </p:val>
                                        </p:tav>
                                        <p:tav tm="100000">
                                          <p:val>
                                            <p:strVal val="#ppt_w"/>
                                          </p:val>
                                        </p:tav>
                                      </p:tavLst>
                                    </p:anim>
                                    <p:anim calcmode="lin" valueType="num">
                                      <p:cBhvr>
                                        <p:cTn id="23" dur="1000" fill="hold"/>
                                        <p:tgtEl>
                                          <p:spTgt spid="54"/>
                                        </p:tgtEl>
                                        <p:attrNameLst>
                                          <p:attrName>ppt_h</p:attrName>
                                        </p:attrNameLst>
                                      </p:cBhvr>
                                      <p:tavLst>
                                        <p:tav tm="0">
                                          <p:val>
                                            <p:fltVal val="0"/>
                                          </p:val>
                                        </p:tav>
                                        <p:tav tm="100000">
                                          <p:val>
                                            <p:strVal val="#ppt_h"/>
                                          </p:val>
                                        </p:tav>
                                      </p:tavLst>
                                    </p:anim>
                                    <p:anim calcmode="lin" valueType="num">
                                      <p:cBhvr>
                                        <p:cTn id="24" dur="1000" fill="hold"/>
                                        <p:tgtEl>
                                          <p:spTgt spid="54"/>
                                        </p:tgtEl>
                                        <p:attrNameLst>
                                          <p:attrName>style.rotation</p:attrName>
                                        </p:attrNameLst>
                                      </p:cBhvr>
                                      <p:tavLst>
                                        <p:tav tm="0">
                                          <p:val>
                                            <p:fltVal val="90"/>
                                          </p:val>
                                        </p:tav>
                                        <p:tav tm="100000">
                                          <p:val>
                                            <p:fltVal val="0"/>
                                          </p:val>
                                        </p:tav>
                                      </p:tavLst>
                                    </p:anim>
                                    <p:animEffect transition="in" filter="fade">
                                      <p:cBhvr>
                                        <p:cTn id="25" dur="1000"/>
                                        <p:tgtEl>
                                          <p:spTgt spid="54"/>
                                        </p:tgtEl>
                                      </p:cBhvr>
                                    </p:animEffect>
                                  </p:childTnLst>
                                  <p:subTnLst>
                                    <p:audio>
                                      <p:cMediaNode>
                                        <p:cTn display="0" masterRel="sameClick">
                                          <p:stCondLst>
                                            <p:cond evt="begin" delay="0">
                                              <p:tn val="20"/>
                                            </p:cond>
                                          </p:stCondLst>
                                          <p:endCondLst>
                                            <p:cond evt="onStopAudio" delay="0">
                                              <p:tgtEl>
                                                <p:sldTgt/>
                                              </p:tgtEl>
                                            </p:cond>
                                          </p:endCondLst>
                                        </p:cTn>
                                        <p:tgtEl>
                                          <p:sndTgt r:embed="rId4" name="laser.wav"/>
                                        </p:tgtEl>
                                      </p:cMediaNode>
                                    </p:audio>
                                  </p:sub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58"/>
                                        </p:tgtEl>
                                        <p:attrNameLst>
                                          <p:attrName>style.visibility</p:attrName>
                                        </p:attrNameLst>
                                      </p:cBhvr>
                                      <p:to>
                                        <p:strVal val="visible"/>
                                      </p:to>
                                    </p:set>
                                    <p:anim calcmode="lin" valueType="num">
                                      <p:cBhvr>
                                        <p:cTn id="30" dur="1000" fill="hold"/>
                                        <p:tgtEl>
                                          <p:spTgt spid="58"/>
                                        </p:tgtEl>
                                        <p:attrNameLst>
                                          <p:attrName>ppt_w</p:attrName>
                                        </p:attrNameLst>
                                      </p:cBhvr>
                                      <p:tavLst>
                                        <p:tav tm="0">
                                          <p:val>
                                            <p:fltVal val="0"/>
                                          </p:val>
                                        </p:tav>
                                        <p:tav tm="100000">
                                          <p:val>
                                            <p:strVal val="#ppt_w"/>
                                          </p:val>
                                        </p:tav>
                                      </p:tavLst>
                                    </p:anim>
                                    <p:anim calcmode="lin" valueType="num">
                                      <p:cBhvr>
                                        <p:cTn id="31" dur="1000" fill="hold"/>
                                        <p:tgtEl>
                                          <p:spTgt spid="58"/>
                                        </p:tgtEl>
                                        <p:attrNameLst>
                                          <p:attrName>ppt_h</p:attrName>
                                        </p:attrNameLst>
                                      </p:cBhvr>
                                      <p:tavLst>
                                        <p:tav tm="0">
                                          <p:val>
                                            <p:fltVal val="0"/>
                                          </p:val>
                                        </p:tav>
                                        <p:tav tm="100000">
                                          <p:val>
                                            <p:strVal val="#ppt_h"/>
                                          </p:val>
                                        </p:tav>
                                      </p:tavLst>
                                    </p:anim>
                                    <p:anim calcmode="lin" valueType="num">
                                      <p:cBhvr>
                                        <p:cTn id="32" dur="1000" fill="hold"/>
                                        <p:tgtEl>
                                          <p:spTgt spid="58"/>
                                        </p:tgtEl>
                                        <p:attrNameLst>
                                          <p:attrName>style.rotation</p:attrName>
                                        </p:attrNameLst>
                                      </p:cBhvr>
                                      <p:tavLst>
                                        <p:tav tm="0">
                                          <p:val>
                                            <p:fltVal val="90"/>
                                          </p:val>
                                        </p:tav>
                                        <p:tav tm="100000">
                                          <p:val>
                                            <p:fltVal val="0"/>
                                          </p:val>
                                        </p:tav>
                                      </p:tavLst>
                                    </p:anim>
                                    <p:animEffect transition="in" filter="fade">
                                      <p:cBhvr>
                                        <p:cTn id="33" dur="1000"/>
                                        <p:tgtEl>
                                          <p:spTgt spid="58"/>
                                        </p:tgtEl>
                                      </p:cBhvr>
                                    </p:animEffect>
                                  </p:childTnLst>
                                  <p:subTnLst>
                                    <p:audio>
                                      <p:cMediaNode>
                                        <p:cTn display="0" masterRel="sameClick">
                                          <p:stCondLst>
                                            <p:cond evt="begin" delay="0">
                                              <p:tn val="28"/>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Off-page Connector 17"/>
          <p:cNvSpPr/>
          <p:nvPr/>
        </p:nvSpPr>
        <p:spPr>
          <a:xfrm>
            <a:off x="4343399" y="1345356"/>
            <a:ext cx="4352853" cy="573286"/>
          </a:xfrm>
          <a:prstGeom prst="flowChartOffpageConnector">
            <a:avLst/>
          </a:prstGeom>
          <a:solidFill>
            <a:srgbClr val="EA4D3C"/>
          </a:solidFill>
          <a:scene3d>
            <a:camera prst="perspectiveLeft"/>
            <a:lightRig rig="threePt" dir="t"/>
          </a:scene3d>
          <a:sp3d>
            <a:bevelT/>
          </a:sp3d>
        </p:spPr>
        <p:txBody>
          <a:bodyPr wrap="square">
            <a:spAutoFit/>
          </a:bodyPr>
          <a:lstStyle/>
          <a:p>
            <a:pPr algn="r" rtl="1"/>
            <a:r>
              <a:rPr lang="ar-BH" sz="2400" b="1" dirty="0">
                <a:solidFill>
                  <a:schemeClr val="bg1"/>
                </a:solidFill>
                <a:latin typeface="Sakkal Majalla" panose="02000000000000000000" pitchFamily="2" charset="-78"/>
                <a:cs typeface="Sakkal Majalla" panose="02000000000000000000" pitchFamily="2" charset="-78"/>
              </a:rPr>
              <a:t>مراحل استخدام النقود في مملكة البحرين </a:t>
            </a:r>
            <a:endParaRPr lang="en-US" sz="2400" b="1" dirty="0">
              <a:solidFill>
                <a:schemeClr val="bg1"/>
              </a:solidFill>
              <a:latin typeface="Sakkal Majalla" panose="02000000000000000000" pitchFamily="2" charset="-78"/>
              <a:cs typeface="Sakkal Majalla" panose="02000000000000000000" pitchFamily="2" charset="-78"/>
            </a:endParaRPr>
          </a:p>
        </p:txBody>
      </p:sp>
      <p:pic>
        <p:nvPicPr>
          <p:cNvPr id="2" name="Picture 1"/>
          <p:cNvPicPr>
            <a:picLocks noChangeAspect="1"/>
          </p:cNvPicPr>
          <p:nvPr/>
        </p:nvPicPr>
        <p:blipFill>
          <a:blip r:embed="rId6"/>
          <a:stretch>
            <a:fillRect/>
          </a:stretch>
        </p:blipFill>
        <p:spPr>
          <a:xfrm>
            <a:off x="3085463" y="30545"/>
            <a:ext cx="4382975" cy="1228725"/>
          </a:xfrm>
          <a:prstGeom prst="rect">
            <a:avLst/>
          </a:prstGeom>
        </p:spPr>
      </p:pic>
      <p:pic>
        <p:nvPicPr>
          <p:cNvPr id="8" name="Picture 7"/>
          <p:cNvPicPr>
            <a:picLocks noChangeAspect="1"/>
          </p:cNvPicPr>
          <p:nvPr/>
        </p:nvPicPr>
        <p:blipFill>
          <a:blip r:embed="rId7"/>
          <a:stretch>
            <a:fillRect/>
          </a:stretch>
        </p:blipFill>
        <p:spPr>
          <a:xfrm>
            <a:off x="7239000" y="2080211"/>
            <a:ext cx="1371600" cy="792677"/>
          </a:xfrm>
          <a:prstGeom prst="rect">
            <a:avLst/>
          </a:prstGeom>
        </p:spPr>
      </p:pic>
      <p:sp>
        <p:nvSpPr>
          <p:cNvPr id="21" name="Rectangle 20"/>
          <p:cNvSpPr/>
          <p:nvPr/>
        </p:nvSpPr>
        <p:spPr>
          <a:xfrm>
            <a:off x="1600200" y="2306329"/>
            <a:ext cx="5636464" cy="400110"/>
          </a:xfrm>
          <a:prstGeom prst="rect">
            <a:avLst/>
          </a:prstGeom>
          <a:solidFill>
            <a:schemeClr val="bg1">
              <a:lumMod val="95000"/>
            </a:schemeClr>
          </a:solidFill>
          <a:ln>
            <a:solidFill>
              <a:srgbClr val="FF0000"/>
            </a:solidFill>
          </a:ln>
          <a:effectLst>
            <a:outerShdw blurRad="50800" dist="38100" algn="l" rotWithShape="0">
              <a:prstClr val="black">
                <a:alpha val="40000"/>
              </a:prstClr>
            </a:outerShdw>
          </a:effectLst>
        </p:spPr>
        <p:txBody>
          <a:bodyPr wrap="square">
            <a:spAutoFit/>
          </a:bodyPr>
          <a:lstStyle/>
          <a:p>
            <a:pPr algn="just" rtl="1">
              <a:buClr>
                <a:srgbClr val="FF0000"/>
              </a:buClr>
            </a:pPr>
            <a:r>
              <a:rPr lang="ar-BH" sz="2000" b="1" dirty="0" smtClean="0">
                <a:latin typeface="Sakkal Majalla" panose="02000000000000000000" pitchFamily="2" charset="-78"/>
                <a:cs typeface="Sakkal Majalla" panose="02000000000000000000" pitchFamily="2" charset="-78"/>
              </a:rPr>
              <a:t>اعتماد الروبية الهندية كعملة رئيسية حتى منتصف الستينات.</a:t>
            </a:r>
            <a:endParaRPr lang="ar-BH" sz="2000" b="1" dirty="0">
              <a:latin typeface="Sakkal Majalla" panose="02000000000000000000" pitchFamily="2" charset="-78"/>
              <a:cs typeface="Sakkal Majalla" panose="02000000000000000000" pitchFamily="2" charset="-78"/>
            </a:endParaRPr>
          </a:p>
        </p:txBody>
      </p:sp>
      <p:pic>
        <p:nvPicPr>
          <p:cNvPr id="11" name="Picture 10"/>
          <p:cNvPicPr>
            <a:picLocks noChangeAspect="1"/>
          </p:cNvPicPr>
          <p:nvPr/>
        </p:nvPicPr>
        <p:blipFill>
          <a:blip r:embed="rId8"/>
          <a:stretch>
            <a:fillRect/>
          </a:stretch>
        </p:blipFill>
        <p:spPr>
          <a:xfrm>
            <a:off x="7243548" y="2911853"/>
            <a:ext cx="1412240" cy="792677"/>
          </a:xfrm>
          <a:prstGeom prst="rect">
            <a:avLst/>
          </a:prstGeom>
        </p:spPr>
      </p:pic>
      <p:sp>
        <p:nvSpPr>
          <p:cNvPr id="30" name="Rectangle 29"/>
          <p:cNvSpPr/>
          <p:nvPr/>
        </p:nvSpPr>
        <p:spPr>
          <a:xfrm>
            <a:off x="1600200" y="3105560"/>
            <a:ext cx="5646933" cy="400110"/>
          </a:xfrm>
          <a:prstGeom prst="rect">
            <a:avLst/>
          </a:prstGeom>
          <a:solidFill>
            <a:schemeClr val="bg1">
              <a:lumMod val="95000"/>
            </a:schemeClr>
          </a:solidFill>
          <a:ln>
            <a:solidFill>
              <a:srgbClr val="FF0000"/>
            </a:solidFill>
          </a:ln>
          <a:effectLst>
            <a:outerShdw blurRad="50800" dist="38100" algn="l" rotWithShape="0">
              <a:prstClr val="black">
                <a:alpha val="40000"/>
              </a:prstClr>
            </a:outerShdw>
          </a:effectLst>
        </p:spPr>
        <p:txBody>
          <a:bodyPr wrap="square">
            <a:spAutoFit/>
          </a:bodyPr>
          <a:lstStyle/>
          <a:p>
            <a:pPr algn="just" rtl="1">
              <a:buClr>
                <a:srgbClr val="FF0000"/>
              </a:buClr>
            </a:pPr>
            <a:r>
              <a:rPr lang="ar-BH" sz="2000" b="1" dirty="0" smtClean="0">
                <a:latin typeface="Sakkal Majalla" panose="02000000000000000000" pitchFamily="2" charset="-78"/>
                <a:cs typeface="Sakkal Majalla" panose="02000000000000000000" pitchFamily="2" charset="-78"/>
              </a:rPr>
              <a:t>صدر مرسوم أميري بتأسيس مجلس نقد البحرين.</a:t>
            </a:r>
            <a:endParaRPr lang="ar-BH" sz="2000" b="1" dirty="0">
              <a:latin typeface="Sakkal Majalla" panose="02000000000000000000" pitchFamily="2" charset="-78"/>
              <a:cs typeface="Sakkal Majalla" panose="02000000000000000000" pitchFamily="2" charset="-78"/>
            </a:endParaRPr>
          </a:p>
        </p:txBody>
      </p:sp>
      <p:pic>
        <p:nvPicPr>
          <p:cNvPr id="13" name="Picture 12"/>
          <p:cNvPicPr>
            <a:picLocks noChangeAspect="1"/>
          </p:cNvPicPr>
          <p:nvPr/>
        </p:nvPicPr>
        <p:blipFill>
          <a:blip r:embed="rId9"/>
          <a:stretch>
            <a:fillRect/>
          </a:stretch>
        </p:blipFill>
        <p:spPr>
          <a:xfrm>
            <a:off x="7244870" y="3711084"/>
            <a:ext cx="1409597" cy="818323"/>
          </a:xfrm>
          <a:prstGeom prst="rect">
            <a:avLst/>
          </a:prstGeom>
        </p:spPr>
      </p:pic>
      <p:sp>
        <p:nvSpPr>
          <p:cNvPr id="33" name="Rectangle 32"/>
          <p:cNvSpPr/>
          <p:nvPr/>
        </p:nvSpPr>
        <p:spPr>
          <a:xfrm>
            <a:off x="1600200" y="3900813"/>
            <a:ext cx="5646933" cy="400110"/>
          </a:xfrm>
          <a:prstGeom prst="rect">
            <a:avLst/>
          </a:prstGeom>
          <a:solidFill>
            <a:schemeClr val="bg1">
              <a:lumMod val="95000"/>
            </a:schemeClr>
          </a:solidFill>
          <a:ln>
            <a:solidFill>
              <a:srgbClr val="FF0000"/>
            </a:solidFill>
          </a:ln>
          <a:effectLst>
            <a:outerShdw blurRad="50800" dist="38100" algn="l" rotWithShape="0">
              <a:prstClr val="black">
                <a:alpha val="40000"/>
              </a:prstClr>
            </a:outerShdw>
          </a:effectLst>
        </p:spPr>
        <p:txBody>
          <a:bodyPr wrap="square">
            <a:spAutoFit/>
          </a:bodyPr>
          <a:lstStyle/>
          <a:p>
            <a:pPr algn="just" rtl="1">
              <a:buClr>
                <a:srgbClr val="FF0000"/>
              </a:buClr>
            </a:pPr>
            <a:r>
              <a:rPr lang="ar-BH" sz="2000" b="1" dirty="0" smtClean="0">
                <a:latin typeface="Sakkal Majalla" panose="02000000000000000000" pitchFamily="2" charset="-78"/>
                <a:cs typeface="Sakkal Majalla" panose="02000000000000000000" pitchFamily="2" charset="-78"/>
              </a:rPr>
              <a:t>صدرت أول عملة بحرينية وطنية في مملكة البحرين.</a:t>
            </a:r>
            <a:endParaRPr lang="ar-BH" sz="2000" b="1" dirty="0">
              <a:latin typeface="Sakkal Majalla" panose="02000000000000000000" pitchFamily="2" charset="-78"/>
              <a:cs typeface="Sakkal Majalla" panose="02000000000000000000" pitchFamily="2" charset="-78"/>
            </a:endParaRPr>
          </a:p>
        </p:txBody>
      </p:sp>
      <p:pic>
        <p:nvPicPr>
          <p:cNvPr id="15" name="Picture 14"/>
          <p:cNvPicPr>
            <a:picLocks noChangeAspect="1"/>
          </p:cNvPicPr>
          <p:nvPr/>
        </p:nvPicPr>
        <p:blipFill>
          <a:blip r:embed="rId10"/>
          <a:stretch>
            <a:fillRect/>
          </a:stretch>
        </p:blipFill>
        <p:spPr>
          <a:xfrm>
            <a:off x="7239000" y="4556825"/>
            <a:ext cx="1434172" cy="810619"/>
          </a:xfrm>
          <a:prstGeom prst="rect">
            <a:avLst/>
          </a:prstGeom>
        </p:spPr>
      </p:pic>
      <p:sp>
        <p:nvSpPr>
          <p:cNvPr id="37" name="Rectangle 36"/>
          <p:cNvSpPr/>
          <p:nvPr/>
        </p:nvSpPr>
        <p:spPr>
          <a:xfrm>
            <a:off x="1600200" y="4762079"/>
            <a:ext cx="5638800" cy="400110"/>
          </a:xfrm>
          <a:prstGeom prst="rect">
            <a:avLst/>
          </a:prstGeom>
          <a:solidFill>
            <a:schemeClr val="bg1">
              <a:lumMod val="95000"/>
            </a:schemeClr>
          </a:solidFill>
          <a:ln>
            <a:solidFill>
              <a:srgbClr val="FF0000"/>
            </a:solidFill>
          </a:ln>
          <a:effectLst>
            <a:outerShdw blurRad="50800" dist="38100" algn="l" rotWithShape="0">
              <a:prstClr val="black">
                <a:alpha val="40000"/>
              </a:prstClr>
            </a:outerShdw>
          </a:effectLst>
        </p:spPr>
        <p:txBody>
          <a:bodyPr wrap="square">
            <a:spAutoFit/>
          </a:bodyPr>
          <a:lstStyle/>
          <a:p>
            <a:pPr algn="justLow" rtl="1">
              <a:buClr>
                <a:srgbClr val="FF0000"/>
              </a:buClr>
            </a:pPr>
            <a:r>
              <a:rPr lang="ar-BH" sz="2000" b="1" dirty="0" smtClean="0">
                <a:latin typeface="Sakkal Majalla" panose="02000000000000000000" pitchFamily="2" charset="-78"/>
                <a:cs typeface="Sakkal Majalla" panose="02000000000000000000" pitchFamily="2" charset="-78"/>
              </a:rPr>
              <a:t>صدر مرسوم أميري بإنشاء مؤسسة نقد البحرين .</a:t>
            </a:r>
            <a:endParaRPr lang="ar-BH" sz="2000" b="1" dirty="0">
              <a:latin typeface="Sakkal Majalla" panose="02000000000000000000" pitchFamily="2" charset="-78"/>
              <a:cs typeface="Sakkal Majalla" panose="02000000000000000000" pitchFamily="2" charset="-78"/>
            </a:endParaRPr>
          </a:p>
        </p:txBody>
      </p:sp>
      <p:pic>
        <p:nvPicPr>
          <p:cNvPr id="16" name="Picture 15"/>
          <p:cNvPicPr>
            <a:picLocks noChangeAspect="1"/>
          </p:cNvPicPr>
          <p:nvPr/>
        </p:nvPicPr>
        <p:blipFill>
          <a:blip r:embed="rId11"/>
          <a:stretch>
            <a:fillRect/>
          </a:stretch>
        </p:blipFill>
        <p:spPr>
          <a:xfrm>
            <a:off x="7247133" y="5421284"/>
            <a:ext cx="1426039" cy="830656"/>
          </a:xfrm>
          <a:prstGeom prst="rect">
            <a:avLst/>
          </a:prstGeom>
        </p:spPr>
      </p:pic>
      <p:sp>
        <p:nvSpPr>
          <p:cNvPr id="39" name="Rectangle 38"/>
          <p:cNvSpPr/>
          <p:nvPr/>
        </p:nvSpPr>
        <p:spPr>
          <a:xfrm>
            <a:off x="1600200" y="5623345"/>
            <a:ext cx="5636464" cy="400110"/>
          </a:xfrm>
          <a:prstGeom prst="rect">
            <a:avLst/>
          </a:prstGeom>
          <a:solidFill>
            <a:schemeClr val="bg1">
              <a:lumMod val="95000"/>
            </a:schemeClr>
          </a:solidFill>
          <a:ln>
            <a:solidFill>
              <a:srgbClr val="FF0000"/>
            </a:solidFill>
          </a:ln>
          <a:effectLst>
            <a:outerShdw blurRad="50800" dist="38100" algn="l" rotWithShape="0">
              <a:prstClr val="black">
                <a:alpha val="40000"/>
              </a:prstClr>
            </a:outerShdw>
          </a:effectLst>
        </p:spPr>
        <p:txBody>
          <a:bodyPr wrap="square">
            <a:spAutoFit/>
          </a:bodyPr>
          <a:lstStyle/>
          <a:p>
            <a:pPr algn="justLow" rtl="1">
              <a:buClr>
                <a:srgbClr val="FF0000"/>
              </a:buClr>
            </a:pPr>
            <a:r>
              <a:rPr lang="ar-BH" sz="2000" b="1" dirty="0" smtClean="0">
                <a:latin typeface="Sakkal Majalla" panose="02000000000000000000" pitchFamily="2" charset="-78"/>
                <a:cs typeface="Sakkal Majalla" panose="02000000000000000000" pitchFamily="2" charset="-78"/>
              </a:rPr>
              <a:t>تأسيس مصرف البحرين المركزي ليحل محل مؤسسة نقد البحرين.</a:t>
            </a:r>
            <a:endParaRPr lang="ar-BH" sz="2000" b="1" dirty="0">
              <a:latin typeface="Sakkal Majalla" panose="02000000000000000000" pitchFamily="2" charset="-78"/>
              <a:cs typeface="Sakkal Majalla" panose="02000000000000000000" pitchFamily="2" charset="-78"/>
            </a:endParaRPr>
          </a:p>
        </p:txBody>
      </p:sp>
      <p:grpSp>
        <p:nvGrpSpPr>
          <p:cNvPr id="10" name="Group 9"/>
          <p:cNvGrpSpPr/>
          <p:nvPr/>
        </p:nvGrpSpPr>
        <p:grpSpPr>
          <a:xfrm>
            <a:off x="76199" y="210999"/>
            <a:ext cx="3009263" cy="1896470"/>
            <a:chOff x="112204" y="309799"/>
            <a:chExt cx="3424178" cy="1956322"/>
          </a:xfrm>
        </p:grpSpPr>
        <p:pic>
          <p:nvPicPr>
            <p:cNvPr id="4" name="Picture 3"/>
            <p:cNvPicPr>
              <a:picLocks noChangeAspect="1"/>
            </p:cNvPicPr>
            <p:nvPr/>
          </p:nvPicPr>
          <p:blipFill>
            <a:blip r:embed="rId12"/>
            <a:stretch>
              <a:fillRect/>
            </a:stretch>
          </p:blipFill>
          <p:spPr>
            <a:xfrm>
              <a:off x="112204" y="309799"/>
              <a:ext cx="1827894" cy="802156"/>
            </a:xfrm>
            <a:prstGeom prst="rect">
              <a:avLst/>
            </a:prstGeom>
          </p:spPr>
        </p:pic>
        <p:pic>
          <p:nvPicPr>
            <p:cNvPr id="5" name="Picture 4"/>
            <p:cNvPicPr>
              <a:picLocks noChangeAspect="1"/>
            </p:cNvPicPr>
            <p:nvPr/>
          </p:nvPicPr>
          <p:blipFill>
            <a:blip r:embed="rId13"/>
            <a:stretch>
              <a:fillRect/>
            </a:stretch>
          </p:blipFill>
          <p:spPr>
            <a:xfrm>
              <a:off x="228600" y="495497"/>
              <a:ext cx="1982192" cy="858711"/>
            </a:xfrm>
            <a:prstGeom prst="rect">
              <a:avLst/>
            </a:prstGeom>
          </p:spPr>
        </p:pic>
        <p:pic>
          <p:nvPicPr>
            <p:cNvPr id="6" name="Picture 5"/>
            <p:cNvPicPr>
              <a:picLocks noChangeAspect="1"/>
            </p:cNvPicPr>
            <p:nvPr/>
          </p:nvPicPr>
          <p:blipFill>
            <a:blip r:embed="rId14"/>
            <a:stretch>
              <a:fillRect/>
            </a:stretch>
          </p:blipFill>
          <p:spPr>
            <a:xfrm>
              <a:off x="533400" y="654812"/>
              <a:ext cx="1998796" cy="893103"/>
            </a:xfrm>
            <a:prstGeom prst="rect">
              <a:avLst/>
            </a:prstGeom>
          </p:spPr>
        </p:pic>
        <p:pic>
          <p:nvPicPr>
            <p:cNvPr id="7" name="Picture 6"/>
            <p:cNvPicPr>
              <a:picLocks noChangeAspect="1"/>
            </p:cNvPicPr>
            <p:nvPr/>
          </p:nvPicPr>
          <p:blipFill>
            <a:blip r:embed="rId15"/>
            <a:stretch>
              <a:fillRect/>
            </a:stretch>
          </p:blipFill>
          <p:spPr>
            <a:xfrm>
              <a:off x="790921" y="868717"/>
              <a:ext cx="2046075" cy="994381"/>
            </a:xfrm>
            <a:prstGeom prst="rect">
              <a:avLst/>
            </a:prstGeom>
          </p:spPr>
        </p:pic>
        <p:pic>
          <p:nvPicPr>
            <p:cNvPr id="9" name="Picture 8"/>
            <p:cNvPicPr>
              <a:picLocks noChangeAspect="1"/>
            </p:cNvPicPr>
            <p:nvPr/>
          </p:nvPicPr>
          <p:blipFill>
            <a:blip r:embed="rId16"/>
            <a:stretch>
              <a:fillRect/>
            </a:stretch>
          </p:blipFill>
          <p:spPr>
            <a:xfrm>
              <a:off x="1110979" y="1125706"/>
              <a:ext cx="2425403" cy="1140415"/>
            </a:xfrm>
            <a:prstGeom prst="rect">
              <a:avLst/>
            </a:prstGeom>
          </p:spPr>
        </p:pic>
      </p:grpSp>
      <p:sp>
        <p:nvSpPr>
          <p:cNvPr id="23" name="Rectangle 22"/>
          <p:cNvSpPr/>
          <p:nvPr/>
        </p:nvSpPr>
        <p:spPr>
          <a:xfrm>
            <a:off x="-605803" y="6509507"/>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نشأة البنوك وأنواعها       المقرر: مقدمة في البنوك والعمليات المصرفية       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24" name="Straight Connector 23"/>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Rectangle 24"/>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6" name="Picture 2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103211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ircle(in)">
                                      <p:cBhvr>
                                        <p:cTn id="14" dur="20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4" name="camera.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laser.wav"/>
                                        </p:tgtEl>
                                      </p:cMediaNode>
                                    </p:audio>
                                  </p:sub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3" name="click.wav"/>
                                        </p:tgtEl>
                                      </p:cMediaNode>
                                    </p:audio>
                                  </p:sub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5" name="laser.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1000" fill="hold"/>
                                        <p:tgtEl>
                                          <p:spTgt spid="3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5" name="laser.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3" name="click.wav"/>
                                        </p:tgtEl>
                                      </p:cMediaNode>
                                    </p:audio>
                                  </p:sub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5" name="laser.wav"/>
                                        </p:tgtEl>
                                      </p:cMediaNode>
                                    </p:audio>
                                  </p:sub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3" name="click.wav"/>
                                        </p:tgtEl>
                                      </p:cMediaNode>
                                    </p:audio>
                                  </p:sub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fade">
                                      <p:cBhvr>
                                        <p:cTn id="78" dur="1000"/>
                                        <p:tgtEl>
                                          <p:spTgt spid="39"/>
                                        </p:tgtEl>
                                      </p:cBhvr>
                                    </p:animEffect>
                                    <p:anim calcmode="lin" valueType="num">
                                      <p:cBhvr>
                                        <p:cTn id="79" dur="1000" fill="hold"/>
                                        <p:tgtEl>
                                          <p:spTgt spid="39"/>
                                        </p:tgtEl>
                                        <p:attrNameLst>
                                          <p:attrName>ppt_x</p:attrName>
                                        </p:attrNameLst>
                                      </p:cBhvr>
                                      <p:tavLst>
                                        <p:tav tm="0">
                                          <p:val>
                                            <p:strVal val="#ppt_x"/>
                                          </p:val>
                                        </p:tav>
                                        <p:tav tm="100000">
                                          <p:val>
                                            <p:strVal val="#ppt_x"/>
                                          </p:val>
                                        </p:tav>
                                      </p:tavLst>
                                    </p:anim>
                                    <p:anim calcmode="lin" valueType="num">
                                      <p:cBhvr>
                                        <p:cTn id="80" dur="1000" fill="hold"/>
                                        <p:tgtEl>
                                          <p:spTgt spid="3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5"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30" grpId="0" animBg="1"/>
      <p:bldP spid="33" grpId="0" animBg="1"/>
      <p:bldP spid="37" grpId="0" animBg="1"/>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7"/>
          <a:stretch>
            <a:fillRect/>
          </a:stretch>
        </p:blipFill>
        <p:spPr>
          <a:xfrm>
            <a:off x="2483642" y="105297"/>
            <a:ext cx="4557714" cy="1228725"/>
          </a:xfrm>
          <a:prstGeom prst="rect">
            <a:avLst/>
          </a:prstGeom>
        </p:spPr>
      </p:pic>
      <p:sp>
        <p:nvSpPr>
          <p:cNvPr id="25" name="Flowchart: Manual Input 24"/>
          <p:cNvSpPr/>
          <p:nvPr/>
        </p:nvSpPr>
        <p:spPr>
          <a:xfrm>
            <a:off x="5683898" y="1350272"/>
            <a:ext cx="3119300" cy="573286"/>
          </a:xfrm>
          <a:prstGeom prst="flowChartManualInput">
            <a:avLst/>
          </a:prstGeom>
          <a:solidFill>
            <a:srgbClr val="EA4D3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r" rtl="1"/>
            <a:r>
              <a:rPr lang="ar-BH" sz="2400" b="1" dirty="0" smtClean="0">
                <a:solidFill>
                  <a:schemeClr val="bg1"/>
                </a:solidFill>
                <a:latin typeface="Sakkal Majalla" panose="02000000000000000000" pitchFamily="2" charset="-78"/>
                <a:cs typeface="Sakkal Majalla" panose="02000000000000000000" pitchFamily="2" charset="-78"/>
              </a:rPr>
              <a:t>وحدة النقد في مملكة البحرين</a:t>
            </a:r>
            <a:endParaRPr lang="ar-BH" sz="2400" b="1" dirty="0">
              <a:solidFill>
                <a:schemeClr val="bg1"/>
              </a:solidFill>
              <a:latin typeface="Sakkal Majalla" panose="02000000000000000000" pitchFamily="2" charset="-78"/>
              <a:cs typeface="Sakkal Majalla" panose="02000000000000000000" pitchFamily="2" charset="-78"/>
            </a:endParaRPr>
          </a:p>
        </p:txBody>
      </p:sp>
      <p:sp>
        <p:nvSpPr>
          <p:cNvPr id="27" name="Rectangle 26"/>
          <p:cNvSpPr/>
          <p:nvPr/>
        </p:nvSpPr>
        <p:spPr>
          <a:xfrm>
            <a:off x="837484" y="2092202"/>
            <a:ext cx="7696916" cy="707886"/>
          </a:xfrm>
          <a:prstGeom prst="rect">
            <a:avLst/>
          </a:prstGeom>
        </p:spPr>
        <p:txBody>
          <a:bodyPr wrap="square">
            <a:spAutoFit/>
          </a:bodyPr>
          <a:lstStyle/>
          <a:p>
            <a:pPr algn="justLow" rtl="1">
              <a:buClr>
                <a:srgbClr val="FF0000"/>
              </a:buClr>
            </a:pPr>
            <a:r>
              <a:rPr lang="ar-BH" sz="2000" b="1" dirty="0" smtClean="0">
                <a:latin typeface="Sakkal Majalla" panose="02000000000000000000" pitchFamily="2" charset="-78"/>
                <a:cs typeface="Sakkal Majalla" panose="02000000000000000000" pitchFamily="2" charset="-78"/>
              </a:rPr>
              <a:t>الدينار البحريني يمثل وحدة النقد في مملكة البحرين وينقسم إلى 1000 فلس، ويرتبط بسعر  ثابت مقابل الدولار الأمريكي منذ عام 1980م بسعر صرف 0.376 دينار  لكل دولار أمريكي.</a:t>
            </a:r>
          </a:p>
        </p:txBody>
      </p:sp>
      <p:grpSp>
        <p:nvGrpSpPr>
          <p:cNvPr id="19" name="Group 18"/>
          <p:cNvGrpSpPr/>
          <p:nvPr/>
        </p:nvGrpSpPr>
        <p:grpSpPr>
          <a:xfrm>
            <a:off x="228600" y="972432"/>
            <a:ext cx="2824588" cy="891622"/>
            <a:chOff x="370625" y="860978"/>
            <a:chExt cx="4078405" cy="1062580"/>
          </a:xfrm>
        </p:grpSpPr>
        <p:pic>
          <p:nvPicPr>
            <p:cNvPr id="17" name="Picture 16"/>
            <p:cNvPicPr>
              <a:picLocks noChangeAspect="1"/>
            </p:cNvPicPr>
            <p:nvPr/>
          </p:nvPicPr>
          <p:blipFill>
            <a:blip r:embed="rId8"/>
            <a:stretch>
              <a:fillRect/>
            </a:stretch>
          </p:blipFill>
          <p:spPr>
            <a:xfrm rot="21248296">
              <a:off x="370625" y="860978"/>
              <a:ext cx="2433389" cy="1062580"/>
            </a:xfrm>
            <a:prstGeom prst="rect">
              <a:avLst/>
            </a:prstGeom>
          </p:spPr>
        </p:pic>
        <p:pic>
          <p:nvPicPr>
            <p:cNvPr id="31" name="Picture 30"/>
            <p:cNvPicPr>
              <a:picLocks noChangeAspect="1"/>
            </p:cNvPicPr>
            <p:nvPr/>
          </p:nvPicPr>
          <p:blipFill>
            <a:blip r:embed="rId9"/>
            <a:stretch>
              <a:fillRect/>
            </a:stretch>
          </p:blipFill>
          <p:spPr>
            <a:xfrm rot="700132">
              <a:off x="2305061" y="949939"/>
              <a:ext cx="2143969" cy="937703"/>
            </a:xfrm>
            <a:prstGeom prst="rect">
              <a:avLst/>
            </a:prstGeom>
          </p:spPr>
        </p:pic>
      </p:grpSp>
      <p:sp>
        <p:nvSpPr>
          <p:cNvPr id="34" name="Flowchart: Manual Input 33"/>
          <p:cNvSpPr/>
          <p:nvPr/>
        </p:nvSpPr>
        <p:spPr>
          <a:xfrm>
            <a:off x="6423449" y="2816338"/>
            <a:ext cx="2379748" cy="573286"/>
          </a:xfrm>
          <a:prstGeom prst="flowChartManualInput">
            <a:avLst/>
          </a:prstGeom>
          <a:solidFill>
            <a:srgbClr val="EA4D3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r" rtl="1"/>
            <a:r>
              <a:rPr lang="ar-BH" sz="2400" b="1" dirty="0" smtClean="0">
                <a:solidFill>
                  <a:schemeClr val="bg1"/>
                </a:solidFill>
                <a:latin typeface="Sakkal Majalla" panose="02000000000000000000" pitchFamily="2" charset="-78"/>
                <a:cs typeface="Sakkal Majalla" panose="02000000000000000000" pitchFamily="2" charset="-78"/>
              </a:rPr>
              <a:t>سعر تعادل الصرف</a:t>
            </a:r>
            <a:endParaRPr lang="ar-BH" sz="2400" b="1" dirty="0">
              <a:solidFill>
                <a:schemeClr val="bg1"/>
              </a:solidFill>
              <a:latin typeface="Sakkal Majalla" panose="02000000000000000000" pitchFamily="2" charset="-78"/>
              <a:cs typeface="Sakkal Majalla" panose="02000000000000000000" pitchFamily="2" charset="-78"/>
            </a:endParaRPr>
          </a:p>
        </p:txBody>
      </p:sp>
      <p:sp>
        <p:nvSpPr>
          <p:cNvPr id="35" name="Rectangle 34"/>
          <p:cNvSpPr/>
          <p:nvPr/>
        </p:nvSpPr>
        <p:spPr>
          <a:xfrm>
            <a:off x="1295400" y="3473845"/>
            <a:ext cx="6098821" cy="1015663"/>
          </a:xfrm>
          <a:prstGeom prst="rect">
            <a:avLst/>
          </a:prstGeom>
        </p:spPr>
        <p:txBody>
          <a:bodyPr wrap="square">
            <a:spAutoFit/>
          </a:bodyPr>
          <a:lstStyle/>
          <a:p>
            <a:pPr algn="justLow" rtl="1">
              <a:buClr>
                <a:srgbClr val="FF0000"/>
              </a:buClr>
            </a:pPr>
            <a:r>
              <a:rPr lang="ar-BH" sz="2000" b="1" dirty="0" smtClean="0">
                <a:latin typeface="Sakkal Majalla" panose="02000000000000000000" pitchFamily="2" charset="-78"/>
                <a:cs typeface="Sakkal Majalla" panose="02000000000000000000" pitchFamily="2" charset="-78"/>
              </a:rPr>
              <a:t>سعر عملة دولة ما معبرا عنها بعملة دولة أخرى، ويجوز لمصرف البحرين المركزي تثبيت أو تغيير سعر التعادل للدينار البحريني مقابل أية عملة قابلة للتحويل أو قياس معترف به لعملة أو مجموعة عملات دولية.</a:t>
            </a:r>
          </a:p>
        </p:txBody>
      </p:sp>
      <p:pic>
        <p:nvPicPr>
          <p:cNvPr id="22" name="Picture 21"/>
          <p:cNvPicPr>
            <a:picLocks noChangeAspect="1"/>
          </p:cNvPicPr>
          <p:nvPr/>
        </p:nvPicPr>
        <p:blipFill>
          <a:blip r:embed="rId10"/>
          <a:stretch>
            <a:fillRect/>
          </a:stretch>
        </p:blipFill>
        <p:spPr>
          <a:xfrm>
            <a:off x="3276600" y="4565947"/>
            <a:ext cx="2971799" cy="1410518"/>
          </a:xfrm>
          <a:prstGeom prst="rect">
            <a:avLst/>
          </a:prstGeom>
        </p:spPr>
      </p:pic>
      <p:sp>
        <p:nvSpPr>
          <p:cNvPr id="14" name="Rectangle 13"/>
          <p:cNvSpPr/>
          <p:nvPr/>
        </p:nvSpPr>
        <p:spPr>
          <a:xfrm>
            <a:off x="-605803" y="6509507"/>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نشأة البنوك وأنواعها       المقرر: مقدمة في البنوك والعمليات المصرفية       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5" name="Straight Connector 14"/>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15"/>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33625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80">
                                          <p:stCondLst>
                                            <p:cond delay="0"/>
                                          </p:stCondLst>
                                        </p:cTn>
                                        <p:tgtEl>
                                          <p:spTgt spid="25"/>
                                        </p:tgtEl>
                                      </p:cBhvr>
                                    </p:animEffect>
                                    <p:anim calcmode="lin" valueType="num">
                                      <p:cBhvr>
                                        <p:cTn id="8"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3" dur="26">
                                          <p:stCondLst>
                                            <p:cond delay="650"/>
                                          </p:stCondLst>
                                        </p:cTn>
                                        <p:tgtEl>
                                          <p:spTgt spid="25"/>
                                        </p:tgtEl>
                                      </p:cBhvr>
                                      <p:to x="100000" y="60000"/>
                                    </p:animScale>
                                    <p:animScale>
                                      <p:cBhvr>
                                        <p:cTn id="14" dur="166" decel="50000">
                                          <p:stCondLst>
                                            <p:cond delay="676"/>
                                          </p:stCondLst>
                                        </p:cTn>
                                        <p:tgtEl>
                                          <p:spTgt spid="25"/>
                                        </p:tgtEl>
                                      </p:cBhvr>
                                      <p:to x="100000" y="100000"/>
                                    </p:animScale>
                                    <p:animScale>
                                      <p:cBhvr>
                                        <p:cTn id="15" dur="26">
                                          <p:stCondLst>
                                            <p:cond delay="1312"/>
                                          </p:stCondLst>
                                        </p:cTn>
                                        <p:tgtEl>
                                          <p:spTgt spid="25"/>
                                        </p:tgtEl>
                                      </p:cBhvr>
                                      <p:to x="100000" y="80000"/>
                                    </p:animScale>
                                    <p:animScale>
                                      <p:cBhvr>
                                        <p:cTn id="16" dur="166" decel="50000">
                                          <p:stCondLst>
                                            <p:cond delay="1338"/>
                                          </p:stCondLst>
                                        </p:cTn>
                                        <p:tgtEl>
                                          <p:spTgt spid="25"/>
                                        </p:tgtEl>
                                      </p:cBhvr>
                                      <p:to x="100000" y="100000"/>
                                    </p:animScale>
                                    <p:animScale>
                                      <p:cBhvr>
                                        <p:cTn id="17" dur="26">
                                          <p:stCondLst>
                                            <p:cond delay="1642"/>
                                          </p:stCondLst>
                                        </p:cTn>
                                        <p:tgtEl>
                                          <p:spTgt spid="25"/>
                                        </p:tgtEl>
                                      </p:cBhvr>
                                      <p:to x="100000" y="90000"/>
                                    </p:animScale>
                                    <p:animScale>
                                      <p:cBhvr>
                                        <p:cTn id="18" dur="166" decel="50000">
                                          <p:stCondLst>
                                            <p:cond delay="1668"/>
                                          </p:stCondLst>
                                        </p:cTn>
                                        <p:tgtEl>
                                          <p:spTgt spid="25"/>
                                        </p:tgtEl>
                                      </p:cBhvr>
                                      <p:to x="100000" y="100000"/>
                                    </p:animScale>
                                    <p:animScale>
                                      <p:cBhvr>
                                        <p:cTn id="19" dur="26">
                                          <p:stCondLst>
                                            <p:cond delay="1808"/>
                                          </p:stCondLst>
                                        </p:cTn>
                                        <p:tgtEl>
                                          <p:spTgt spid="25"/>
                                        </p:tgtEl>
                                      </p:cBhvr>
                                      <p:to x="100000" y="95000"/>
                                    </p:animScale>
                                    <p:animScale>
                                      <p:cBhvr>
                                        <p:cTn id="20" dur="166" decel="50000">
                                          <p:stCondLst>
                                            <p:cond delay="1834"/>
                                          </p:stCondLst>
                                        </p:cTn>
                                        <p:tgtEl>
                                          <p:spTgt spid="25"/>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2000"/>
                                        <p:tgtEl>
                                          <p:spTgt spid="27"/>
                                        </p:tgtEl>
                                      </p:cBhvr>
                                    </p:animEffect>
                                    <p:anim calcmode="lin" valueType="num">
                                      <p:cBhvr>
                                        <p:cTn id="26" dur="2000" fill="hold"/>
                                        <p:tgtEl>
                                          <p:spTgt spid="27"/>
                                        </p:tgtEl>
                                        <p:attrNameLst>
                                          <p:attrName>ppt_w</p:attrName>
                                        </p:attrNameLst>
                                      </p:cBhvr>
                                      <p:tavLst>
                                        <p:tav tm="0" fmla="#ppt_w*sin(2.5*pi*$)">
                                          <p:val>
                                            <p:fltVal val="0"/>
                                          </p:val>
                                        </p:tav>
                                        <p:tav tm="100000">
                                          <p:val>
                                            <p:fltVal val="1"/>
                                          </p:val>
                                        </p:tav>
                                      </p:tavLst>
                                    </p:anim>
                                    <p:anim calcmode="lin" valueType="num">
                                      <p:cBhvr>
                                        <p:cTn id="27" dur="2000" fill="hold"/>
                                        <p:tgtEl>
                                          <p:spTgt spid="2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4" name="laser.wav"/>
                                        </p:tgtEl>
                                      </p:cMediaNode>
                                    </p:audio>
                                  </p:sub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subTnLst>
                                    <p:audio>
                                      <p:cMediaNode>
                                        <p:cTn display="0" masterRel="sameClick">
                                          <p:stCondLst>
                                            <p:cond evt="begin" delay="0">
                                              <p:tn val="30"/>
                                            </p:cond>
                                          </p:stCondLst>
                                          <p:endCondLst>
                                            <p:cond evt="onStopAudio" delay="0">
                                              <p:tgtEl>
                                                <p:sldTgt/>
                                              </p:tgtEl>
                                            </p:cond>
                                          </p:endCondLst>
                                        </p:cTn>
                                        <p:tgtEl>
                                          <p:sndTgt r:embed="rId5" name="camera.wav"/>
                                        </p:tgtEl>
                                      </p:cMediaNode>
                                    </p:audio>
                                  </p:sub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80">
                                          <p:stCondLst>
                                            <p:cond delay="0"/>
                                          </p:stCondLst>
                                        </p:cTn>
                                        <p:tgtEl>
                                          <p:spTgt spid="34"/>
                                        </p:tgtEl>
                                      </p:cBhvr>
                                    </p:animEffect>
                                    <p:anim calcmode="lin" valueType="num">
                                      <p:cBhvr>
                                        <p:cTn id="38"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43" dur="26">
                                          <p:stCondLst>
                                            <p:cond delay="650"/>
                                          </p:stCondLst>
                                        </p:cTn>
                                        <p:tgtEl>
                                          <p:spTgt spid="34"/>
                                        </p:tgtEl>
                                      </p:cBhvr>
                                      <p:to x="100000" y="60000"/>
                                    </p:animScale>
                                    <p:animScale>
                                      <p:cBhvr>
                                        <p:cTn id="44" dur="166" decel="50000">
                                          <p:stCondLst>
                                            <p:cond delay="676"/>
                                          </p:stCondLst>
                                        </p:cTn>
                                        <p:tgtEl>
                                          <p:spTgt spid="34"/>
                                        </p:tgtEl>
                                      </p:cBhvr>
                                      <p:to x="100000" y="100000"/>
                                    </p:animScale>
                                    <p:animScale>
                                      <p:cBhvr>
                                        <p:cTn id="45" dur="26">
                                          <p:stCondLst>
                                            <p:cond delay="1312"/>
                                          </p:stCondLst>
                                        </p:cTn>
                                        <p:tgtEl>
                                          <p:spTgt spid="34"/>
                                        </p:tgtEl>
                                      </p:cBhvr>
                                      <p:to x="100000" y="80000"/>
                                    </p:animScale>
                                    <p:animScale>
                                      <p:cBhvr>
                                        <p:cTn id="46" dur="166" decel="50000">
                                          <p:stCondLst>
                                            <p:cond delay="1338"/>
                                          </p:stCondLst>
                                        </p:cTn>
                                        <p:tgtEl>
                                          <p:spTgt spid="34"/>
                                        </p:tgtEl>
                                      </p:cBhvr>
                                      <p:to x="100000" y="100000"/>
                                    </p:animScale>
                                    <p:animScale>
                                      <p:cBhvr>
                                        <p:cTn id="47" dur="26">
                                          <p:stCondLst>
                                            <p:cond delay="1642"/>
                                          </p:stCondLst>
                                        </p:cTn>
                                        <p:tgtEl>
                                          <p:spTgt spid="34"/>
                                        </p:tgtEl>
                                      </p:cBhvr>
                                      <p:to x="100000" y="90000"/>
                                    </p:animScale>
                                    <p:animScale>
                                      <p:cBhvr>
                                        <p:cTn id="48" dur="166" decel="50000">
                                          <p:stCondLst>
                                            <p:cond delay="1668"/>
                                          </p:stCondLst>
                                        </p:cTn>
                                        <p:tgtEl>
                                          <p:spTgt spid="34"/>
                                        </p:tgtEl>
                                      </p:cBhvr>
                                      <p:to x="100000" y="100000"/>
                                    </p:animScale>
                                    <p:animScale>
                                      <p:cBhvr>
                                        <p:cTn id="49" dur="26">
                                          <p:stCondLst>
                                            <p:cond delay="1808"/>
                                          </p:stCondLst>
                                        </p:cTn>
                                        <p:tgtEl>
                                          <p:spTgt spid="34"/>
                                        </p:tgtEl>
                                      </p:cBhvr>
                                      <p:to x="100000" y="95000"/>
                                    </p:animScale>
                                    <p:animScale>
                                      <p:cBhvr>
                                        <p:cTn id="50" dur="166" decel="50000">
                                          <p:stCondLst>
                                            <p:cond delay="1834"/>
                                          </p:stCondLst>
                                        </p:cTn>
                                        <p:tgtEl>
                                          <p:spTgt spid="34"/>
                                        </p:tgtEl>
                                      </p:cBhvr>
                                      <p:to x="100000" y="100000"/>
                                    </p:animScale>
                                  </p:childTnLst>
                                  <p:subTnLst>
                                    <p:audio>
                                      <p:cMediaNode>
                                        <p:cTn display="0" masterRel="sameClick">
                                          <p:stCondLst>
                                            <p:cond evt="begin" delay="0">
                                              <p:tn val="35"/>
                                            </p:cond>
                                          </p:stCondLst>
                                          <p:endCondLst>
                                            <p:cond evt="onStopAudio" delay="0">
                                              <p:tgtEl>
                                                <p:sldTgt/>
                                              </p:tgtEl>
                                            </p:cond>
                                          </p:endCondLst>
                                        </p:cTn>
                                        <p:tgtEl>
                                          <p:sndTgt r:embed="rId3" name="arrow.wav"/>
                                        </p:tgtEl>
                                      </p:cMediaNode>
                                    </p:audio>
                                  </p:subTnLst>
                                </p:cTn>
                              </p:par>
                            </p:childTnLst>
                          </p:cTn>
                        </p:par>
                      </p:childTnLst>
                    </p:cTn>
                  </p:par>
                  <p:par>
                    <p:cTn id="51" fill="hold">
                      <p:stCondLst>
                        <p:cond delay="indefinite"/>
                      </p:stCondLst>
                      <p:childTnLst>
                        <p:par>
                          <p:cTn id="52" fill="hold">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2000"/>
                                        <p:tgtEl>
                                          <p:spTgt spid="35"/>
                                        </p:tgtEl>
                                      </p:cBhvr>
                                    </p:animEffect>
                                    <p:anim calcmode="lin" valueType="num">
                                      <p:cBhvr>
                                        <p:cTn id="56" dur="2000" fill="hold"/>
                                        <p:tgtEl>
                                          <p:spTgt spid="35"/>
                                        </p:tgtEl>
                                        <p:attrNameLst>
                                          <p:attrName>ppt_w</p:attrName>
                                        </p:attrNameLst>
                                      </p:cBhvr>
                                      <p:tavLst>
                                        <p:tav tm="0" fmla="#ppt_w*sin(2.5*pi*$)">
                                          <p:val>
                                            <p:fltVal val="0"/>
                                          </p:val>
                                        </p:tav>
                                        <p:tav tm="100000">
                                          <p:val>
                                            <p:fltVal val="1"/>
                                          </p:val>
                                        </p:tav>
                                      </p:tavLst>
                                    </p:anim>
                                    <p:anim calcmode="lin" valueType="num">
                                      <p:cBhvr>
                                        <p:cTn id="57" dur="2000" fill="hold"/>
                                        <p:tgtEl>
                                          <p:spTgt spid="3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4" name="laser.wav"/>
                                        </p:tgtEl>
                                      </p:cMediaNode>
                                    </p:audio>
                                  </p:sub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down)">
                                      <p:cBhvr>
                                        <p:cTn id="62" dur="500"/>
                                        <p:tgtEl>
                                          <p:spTgt spid="22"/>
                                        </p:tgtEl>
                                      </p:cBhvr>
                                    </p:animEffect>
                                  </p:childTnLst>
                                  <p:subTnLst>
                                    <p:audio>
                                      <p:cMediaNode>
                                        <p:cTn display="0" masterRel="sameClick">
                                          <p:stCondLst>
                                            <p:cond evt="begin" delay="0">
                                              <p:tn val="60"/>
                                            </p:cond>
                                          </p:stCondLst>
                                          <p:endCondLst>
                                            <p:cond evt="onStopAudio" delay="0">
                                              <p:tgtEl>
                                                <p:sldTgt/>
                                              </p:tgtEl>
                                            </p:cond>
                                          </p:endCondLst>
                                        </p:cTn>
                                        <p:tgtEl>
                                          <p:sndTgt r:embed="rId6"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34" grpId="0" animBg="1"/>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082700" y="239529"/>
            <a:ext cx="1530261" cy="868194"/>
          </a:xfrm>
          <a:solidFill>
            <a:srgbClr val="FF0000"/>
          </a:solidFill>
        </p:spPr>
        <p:txBody>
          <a:bodyPr>
            <a:normAutofit fontScale="90000"/>
          </a:bodyPr>
          <a:lstStyle/>
          <a:p>
            <a:r>
              <a:rPr lang="ar-BH" b="1" dirty="0" smtClean="0">
                <a:solidFill>
                  <a:schemeClr val="bg1"/>
                </a:solidFill>
                <a:latin typeface="Sakkal Majalla" panose="02000000000000000000" pitchFamily="2" charset="-78"/>
                <a:cs typeface="Sakkal Majalla" panose="02000000000000000000" pitchFamily="2" charset="-78"/>
              </a:rPr>
              <a:t>التقويم </a:t>
            </a:r>
            <a:endParaRPr lang="en-US" b="1" dirty="0">
              <a:solidFill>
                <a:schemeClr val="bg1"/>
              </a:solidFill>
              <a:latin typeface="Sakkal Majalla" panose="02000000000000000000" pitchFamily="2" charset="-78"/>
              <a:cs typeface="Sakkal Majalla" panose="02000000000000000000" pitchFamily="2" charset="-78"/>
            </a:endParaRPr>
          </a:p>
        </p:txBody>
      </p:sp>
      <p:sp>
        <p:nvSpPr>
          <p:cNvPr id="5" name="TextBox 4"/>
          <p:cNvSpPr txBox="1"/>
          <p:nvPr/>
        </p:nvSpPr>
        <p:spPr>
          <a:xfrm>
            <a:off x="0" y="1280521"/>
            <a:ext cx="9144000" cy="800219"/>
          </a:xfrm>
          <a:prstGeom prst="rect">
            <a:avLst/>
          </a:prstGeom>
          <a:solidFill>
            <a:srgbClr val="FFC000"/>
          </a:solidFill>
          <a:effectLst/>
        </p:spPr>
        <p:txBody>
          <a:bodyPr wrap="square" rtlCol="0">
            <a:spAutoFit/>
          </a:bodyPr>
          <a:lstStyle/>
          <a:p>
            <a:pPr marL="457200" indent="-457200" algn="r" rtl="1">
              <a:buFont typeface="+mj-lt"/>
              <a:buAutoNum type="arabicPeriod"/>
            </a:pPr>
            <a:r>
              <a:rPr lang="ar-BH" sz="2300" b="1" dirty="0" smtClean="0">
                <a:latin typeface="Sakkal Majalla" panose="02000000000000000000" pitchFamily="2" charset="-78"/>
                <a:cs typeface="Sakkal Majalla" panose="02000000000000000000" pitchFamily="2" charset="-78"/>
              </a:rPr>
              <a:t>ارتبطت نشأة البنوك بوظيفة :</a:t>
            </a:r>
          </a:p>
          <a:p>
            <a:pPr algn="r" rtl="1"/>
            <a:endParaRPr lang="en-US" sz="2300" b="1" dirty="0" smtClean="0">
              <a:latin typeface="Sakkal Majalla" panose="02000000000000000000" pitchFamily="2" charset="-78"/>
              <a:cs typeface="Sakkal Majalla" panose="02000000000000000000" pitchFamily="2" charset="-78"/>
            </a:endParaRPr>
          </a:p>
        </p:txBody>
      </p:sp>
      <p:sp>
        <p:nvSpPr>
          <p:cNvPr id="6" name="Flowchart: Terminator 5">
            <a:hlinkClick r:id="rId5" action="ppaction://hlinksldjump"/>
          </p:cNvPr>
          <p:cNvSpPr/>
          <p:nvPr/>
        </p:nvSpPr>
        <p:spPr>
          <a:xfrm>
            <a:off x="4843634" y="2331646"/>
            <a:ext cx="4039411"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أ- بوظيفة الاقتراض.</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2" name="Rectangle 1"/>
          <p:cNvSpPr/>
          <p:nvPr/>
        </p:nvSpPr>
        <p:spPr>
          <a:xfrm>
            <a:off x="762000" y="424685"/>
            <a:ext cx="4424187" cy="461665"/>
          </a:xfrm>
          <a:prstGeom prst="rect">
            <a:avLst/>
          </a:prstGeom>
          <a:solidFill>
            <a:srgbClr val="FF0000"/>
          </a:solidFill>
        </p:spPr>
        <p:txBody>
          <a:bodyPr wrap="square">
            <a:spAutoFit/>
          </a:bodyPr>
          <a:lstStyle/>
          <a:p>
            <a:r>
              <a:rPr lang="ar-BH" sz="2400" b="1" dirty="0" smtClean="0">
                <a:solidFill>
                  <a:schemeClr val="bg1"/>
                </a:solidFill>
                <a:latin typeface="Sakkal Majalla" panose="02000000000000000000" pitchFamily="2" charset="-78"/>
                <a:cs typeface="Sakkal Majalla" panose="02000000000000000000" pitchFamily="2" charset="-78"/>
              </a:rPr>
              <a:t>اختار الإجابة الصحيحة فقط في ما يلي</a:t>
            </a:r>
            <a:r>
              <a:rPr lang="ar-BH" sz="2400" b="1" dirty="0">
                <a:solidFill>
                  <a:schemeClr val="bg1"/>
                </a:solidFill>
                <a:latin typeface="Sakkal Majalla" panose="02000000000000000000" pitchFamily="2" charset="-78"/>
                <a:cs typeface="Sakkal Majalla" panose="02000000000000000000" pitchFamily="2" charset="-78"/>
              </a:rPr>
              <a:t>:</a:t>
            </a:r>
            <a:endParaRPr lang="en-US" sz="2400" b="1" dirty="0">
              <a:solidFill>
                <a:schemeClr val="bg1"/>
              </a:solidFill>
              <a:latin typeface="Sakkal Majalla" panose="02000000000000000000" pitchFamily="2" charset="-78"/>
              <a:cs typeface="Sakkal Majalla" panose="02000000000000000000" pitchFamily="2" charset="-78"/>
            </a:endParaRPr>
          </a:p>
        </p:txBody>
      </p:sp>
      <p:sp>
        <p:nvSpPr>
          <p:cNvPr id="32" name="Flowchart: Terminator 31">
            <a:hlinkClick r:id="rId5" action="ppaction://hlinksldjump"/>
          </p:cNvPr>
          <p:cNvSpPr/>
          <p:nvPr/>
        </p:nvSpPr>
        <p:spPr>
          <a:xfrm>
            <a:off x="3429000" y="3348488"/>
            <a:ext cx="4146331"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ب- </a:t>
            </a:r>
            <a:r>
              <a:rPr lang="ar-BH" sz="2800" b="1" dirty="0" smtClean="0">
                <a:solidFill>
                  <a:schemeClr val="bg1"/>
                </a:solidFill>
                <a:latin typeface="Sakkal Majalla" panose="02000000000000000000" pitchFamily="2" charset="-78"/>
                <a:cs typeface="Sakkal Majalla" panose="02000000000000000000" pitchFamily="2" charset="-78"/>
              </a:rPr>
              <a:t>بوظيفة الإيداع .</a:t>
            </a:r>
            <a:r>
              <a:rPr lang="ar-BH" sz="3600" b="1" dirty="0" smtClean="0">
                <a:solidFill>
                  <a:schemeClr val="bg1"/>
                </a:solidFill>
                <a:latin typeface="Sakkal Majalla" panose="02000000000000000000" pitchFamily="2" charset="-78"/>
                <a:cs typeface="Sakkal Majalla" panose="02000000000000000000" pitchFamily="2" charset="-78"/>
              </a:rPr>
              <a:t> </a:t>
            </a:r>
            <a:endParaRPr lang="en-US" sz="3600" b="1" dirty="0">
              <a:solidFill>
                <a:schemeClr val="bg1"/>
              </a:solidFill>
              <a:latin typeface="Sakkal Majalla" panose="02000000000000000000" pitchFamily="2" charset="-78"/>
              <a:cs typeface="Sakkal Majalla" panose="02000000000000000000" pitchFamily="2" charset="-78"/>
            </a:endParaRPr>
          </a:p>
        </p:txBody>
      </p:sp>
      <p:sp>
        <p:nvSpPr>
          <p:cNvPr id="41" name="Flowchart: Terminator 40">
            <a:hlinkClick r:id="rId5" action="ppaction://hlinksldjump"/>
          </p:cNvPr>
          <p:cNvSpPr/>
          <p:nvPr/>
        </p:nvSpPr>
        <p:spPr>
          <a:xfrm>
            <a:off x="1524000" y="4311618"/>
            <a:ext cx="5088961"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bg1"/>
                </a:solidFill>
                <a:latin typeface="Sakkal Majalla" panose="02000000000000000000" pitchFamily="2" charset="-78"/>
                <a:cs typeface="Sakkal Majalla" panose="02000000000000000000" pitchFamily="2" charset="-78"/>
              </a:rPr>
              <a:t>ج- ب</a:t>
            </a:r>
            <a:r>
              <a:rPr lang="ar-BH" sz="2800" b="1" dirty="0" smtClean="0">
                <a:solidFill>
                  <a:schemeClr val="bg1"/>
                </a:solidFill>
                <a:latin typeface="Sakkal Majalla" panose="02000000000000000000" pitchFamily="2" charset="-78"/>
                <a:cs typeface="Sakkal Majalla" panose="02000000000000000000" pitchFamily="2" charset="-78"/>
              </a:rPr>
              <a:t>وظيفة خلق النقود.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2" name="Flowchart: Terminator 41">
            <a:hlinkClick r:id="rId6" action="ppaction://hlinksldjump"/>
          </p:cNvPr>
          <p:cNvSpPr/>
          <p:nvPr/>
        </p:nvSpPr>
        <p:spPr>
          <a:xfrm>
            <a:off x="639443" y="5279392"/>
            <a:ext cx="3936679"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د- </a:t>
            </a:r>
            <a:r>
              <a:rPr lang="ar-BH" sz="2800" b="1" dirty="0" smtClean="0">
                <a:solidFill>
                  <a:schemeClr val="bg1"/>
                </a:solidFill>
                <a:latin typeface="Sakkal Majalla" panose="02000000000000000000" pitchFamily="2" charset="-78"/>
                <a:cs typeface="Sakkal Majalla" panose="02000000000000000000" pitchFamily="2" charset="-78"/>
              </a:rPr>
              <a:t> كل ما ذكر صحيح.</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14" name="Rectangle 13"/>
          <p:cNvSpPr/>
          <p:nvPr/>
        </p:nvSpPr>
        <p:spPr>
          <a:xfrm>
            <a:off x="-605803" y="6509507"/>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نشأة البنوك وأنواعها       المقرر: مقدمة في البنوك والعمليات المصرفية       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5" name="Straight Connector 14"/>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15"/>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294238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subTnLst>
                                    <p:audio>
                                      <p:cMediaNode>
                                        <p:cTn display="0" masterRel="sameClick">
                                          <p:stCondLst>
                                            <p:cond evt="begin" delay="0">
                                              <p:tn val="8"/>
                                            </p:cond>
                                          </p:stCondLst>
                                          <p:endCondLst>
                                            <p:cond evt="onStopAudio" delay="0">
                                              <p:tgtEl>
                                                <p:sldTgt/>
                                              </p:tgtEl>
                                            </p:cond>
                                          </p:endCondLst>
                                        </p:cTn>
                                        <p:tgtEl>
                                          <p:sndTgt r:embed="rId2" name="wind.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cashreg.wav"/>
                                        </p:tgtEl>
                                      </p:cMediaNode>
                                    </p:audio>
                                  </p:sub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click.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click.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500" fill="hold"/>
                                        <p:tgtEl>
                                          <p:spTgt spid="41"/>
                                        </p:tgtEl>
                                        <p:attrNameLst>
                                          <p:attrName>ppt_x</p:attrName>
                                        </p:attrNameLst>
                                      </p:cBhvr>
                                      <p:tavLst>
                                        <p:tav tm="0">
                                          <p:val>
                                            <p:strVal val="#ppt_x"/>
                                          </p:val>
                                        </p:tav>
                                        <p:tav tm="100000">
                                          <p:val>
                                            <p:strVal val="#ppt_x"/>
                                          </p:val>
                                        </p:tav>
                                      </p:tavLst>
                                    </p:anim>
                                    <p:anim calcmode="lin" valueType="num">
                                      <p:cBhvr additive="base">
                                        <p:cTn id="34"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click.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500" fill="hold"/>
                                        <p:tgtEl>
                                          <p:spTgt spid="42"/>
                                        </p:tgtEl>
                                        <p:attrNameLst>
                                          <p:attrName>ppt_x</p:attrName>
                                        </p:attrNameLst>
                                      </p:cBhvr>
                                      <p:tavLst>
                                        <p:tav tm="0">
                                          <p:val>
                                            <p:strVal val="#ppt_x"/>
                                          </p:val>
                                        </p:tav>
                                        <p:tav tm="100000">
                                          <p:val>
                                            <p:strVal val="#ppt_x"/>
                                          </p:val>
                                        </p:tav>
                                      </p:tavLst>
                                    </p:anim>
                                    <p:anim calcmode="lin" valueType="num">
                                      <p:cBhvr additive="base">
                                        <p:cTn id="40"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 grpId="0" animBg="1"/>
      <p:bldP spid="32" grpId="0" animBg="1"/>
      <p:bldP spid="41" grpId="0" animBg="1"/>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279299"/>
            <a:ext cx="9114621" cy="800219"/>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2. كل ما يأتي من وظائف البنوك عدا:</a:t>
            </a:r>
          </a:p>
          <a:p>
            <a:pPr algn="r" rtl="1"/>
            <a:endParaRPr lang="en-US" sz="2300" b="1" dirty="0" smtClean="0">
              <a:latin typeface="Sakkal Majalla" panose="02000000000000000000" pitchFamily="2" charset="-78"/>
              <a:cs typeface="Sakkal Majalla" panose="02000000000000000000" pitchFamily="2" charset="-78"/>
            </a:endParaRPr>
          </a:p>
        </p:txBody>
      </p:sp>
      <p:sp>
        <p:nvSpPr>
          <p:cNvPr id="6" name="Flowchart: Terminator 5">
            <a:hlinkClick r:id="rId3" action="ppaction://hlinksldjump"/>
          </p:cNvPr>
          <p:cNvSpPr/>
          <p:nvPr/>
        </p:nvSpPr>
        <p:spPr>
          <a:xfrm>
            <a:off x="4843634" y="2331646"/>
            <a:ext cx="4039411"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أ- </a:t>
            </a:r>
            <a:r>
              <a:rPr lang="ar-BH" sz="2800" b="1" dirty="0">
                <a:solidFill>
                  <a:schemeClr val="bg1"/>
                </a:solidFill>
                <a:latin typeface="Sakkal Majalla" panose="02000000000000000000" pitchFamily="2" charset="-78"/>
                <a:cs typeface="Sakkal Majalla" panose="02000000000000000000" pitchFamily="2" charset="-78"/>
              </a:rPr>
              <a:t> </a:t>
            </a:r>
            <a:r>
              <a:rPr lang="ar-BH" sz="2800" b="1" dirty="0" smtClean="0">
                <a:solidFill>
                  <a:schemeClr val="bg1"/>
                </a:solidFill>
                <a:latin typeface="Sakkal Majalla" panose="02000000000000000000" pitchFamily="2" charset="-78"/>
                <a:cs typeface="Sakkal Majalla" panose="02000000000000000000" pitchFamily="2" charset="-78"/>
              </a:rPr>
              <a:t>حفظ الأموال.</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32" name="Flowchart: Terminator 31">
            <a:hlinkClick r:id="rId3" action="ppaction://hlinksldjump"/>
          </p:cNvPr>
          <p:cNvSpPr/>
          <p:nvPr/>
        </p:nvSpPr>
        <p:spPr>
          <a:xfrm>
            <a:off x="3124200" y="3348488"/>
            <a:ext cx="4451131"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ب- </a:t>
            </a:r>
            <a:r>
              <a:rPr lang="ar-BH" sz="2800" b="1" dirty="0" smtClean="0">
                <a:solidFill>
                  <a:schemeClr val="bg1"/>
                </a:solidFill>
                <a:latin typeface="Sakkal Majalla" panose="02000000000000000000" pitchFamily="2" charset="-78"/>
                <a:cs typeface="Sakkal Majalla" panose="02000000000000000000" pitchFamily="2" charset="-78"/>
              </a:rPr>
              <a:t>مبادلة النقود وبيع العملات.</a:t>
            </a:r>
            <a:r>
              <a:rPr lang="ar-BH" sz="3600" b="1" dirty="0" smtClean="0">
                <a:solidFill>
                  <a:schemeClr val="bg1"/>
                </a:solidFill>
                <a:latin typeface="Sakkal Majalla" panose="02000000000000000000" pitchFamily="2" charset="-78"/>
                <a:cs typeface="Sakkal Majalla" panose="02000000000000000000" pitchFamily="2" charset="-78"/>
              </a:rPr>
              <a:t> </a:t>
            </a:r>
            <a:endParaRPr lang="en-US" sz="3600" b="1" dirty="0">
              <a:solidFill>
                <a:schemeClr val="bg1"/>
              </a:solidFill>
              <a:latin typeface="Sakkal Majalla" panose="02000000000000000000" pitchFamily="2" charset="-78"/>
              <a:cs typeface="Sakkal Majalla" panose="02000000000000000000" pitchFamily="2" charset="-78"/>
            </a:endParaRPr>
          </a:p>
        </p:txBody>
      </p:sp>
      <p:sp>
        <p:nvSpPr>
          <p:cNvPr id="41" name="Flowchart: Terminator 40">
            <a:hlinkClick r:id="rId4" action="ppaction://hlinksldjump"/>
          </p:cNvPr>
          <p:cNvSpPr/>
          <p:nvPr/>
        </p:nvSpPr>
        <p:spPr>
          <a:xfrm>
            <a:off x="1524000" y="4311618"/>
            <a:ext cx="5088961"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bg1"/>
                </a:solidFill>
                <a:latin typeface="Sakkal Majalla" panose="02000000000000000000" pitchFamily="2" charset="-78"/>
                <a:cs typeface="Sakkal Majalla" panose="02000000000000000000" pitchFamily="2" charset="-78"/>
              </a:rPr>
              <a:t>ج- </a:t>
            </a:r>
            <a:r>
              <a:rPr lang="ar-BH" sz="2800" b="1" dirty="0" smtClean="0">
                <a:solidFill>
                  <a:schemeClr val="bg1"/>
                </a:solidFill>
                <a:latin typeface="Sakkal Majalla" panose="02000000000000000000" pitchFamily="2" charset="-78"/>
                <a:cs typeface="Sakkal Majalla" panose="02000000000000000000" pitchFamily="2" charset="-78"/>
              </a:rPr>
              <a:t>التأمين على الممتلكات.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2" name="Flowchart: Terminator 41">
            <a:hlinkClick r:id="rId3" action="ppaction://hlinksldjump"/>
          </p:cNvPr>
          <p:cNvSpPr/>
          <p:nvPr/>
        </p:nvSpPr>
        <p:spPr>
          <a:xfrm>
            <a:off x="639443" y="5279392"/>
            <a:ext cx="3936679"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د- </a:t>
            </a:r>
            <a:r>
              <a:rPr lang="ar-BH" sz="2800" b="1" dirty="0">
                <a:solidFill>
                  <a:schemeClr val="bg1"/>
                </a:solidFill>
                <a:latin typeface="Sakkal Majalla" panose="02000000000000000000" pitchFamily="2" charset="-78"/>
                <a:cs typeface="Sakkal Majalla" panose="02000000000000000000" pitchFamily="2" charset="-78"/>
              </a:rPr>
              <a:t>إجراء التحويلات البنكية.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12" name="Rectangle 11"/>
          <p:cNvSpPr/>
          <p:nvPr/>
        </p:nvSpPr>
        <p:spPr>
          <a:xfrm>
            <a:off x="-605803" y="6509507"/>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نشأة البنوك وأنواعها       المقرر: مقدمة في البنوك والعمليات المصرفية       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3" name="Straight Connector 12"/>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9296001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221626"/>
            <a:ext cx="9127958" cy="800219"/>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3. من وظائف البنوك المركزية:</a:t>
            </a:r>
          </a:p>
          <a:p>
            <a:pPr algn="r" rtl="1"/>
            <a:endParaRPr lang="en-US" sz="2300" b="1" dirty="0" smtClean="0">
              <a:latin typeface="Sakkal Majalla" panose="02000000000000000000" pitchFamily="2" charset="-78"/>
              <a:cs typeface="Sakkal Majalla" panose="02000000000000000000" pitchFamily="2" charset="-78"/>
            </a:endParaRPr>
          </a:p>
        </p:txBody>
      </p:sp>
      <p:sp>
        <p:nvSpPr>
          <p:cNvPr id="6" name="Flowchart: Terminator 5">
            <a:hlinkClick r:id="rId3" action="ppaction://hlinksldjump"/>
          </p:cNvPr>
          <p:cNvSpPr/>
          <p:nvPr/>
        </p:nvSpPr>
        <p:spPr>
          <a:xfrm>
            <a:off x="4108681" y="2124461"/>
            <a:ext cx="4753265"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أ- إصدار السندات الحكومية.</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32" name="Flowchart: Terminator 31">
            <a:hlinkClick r:id="rId3" action="ppaction://hlinksldjump"/>
          </p:cNvPr>
          <p:cNvSpPr/>
          <p:nvPr/>
        </p:nvSpPr>
        <p:spPr>
          <a:xfrm>
            <a:off x="2514600" y="3024387"/>
            <a:ext cx="4939649"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ب- </a:t>
            </a:r>
            <a:r>
              <a:rPr lang="ar-BH" sz="2800" b="1" dirty="0" smtClean="0">
                <a:solidFill>
                  <a:schemeClr val="bg1"/>
                </a:solidFill>
                <a:latin typeface="Sakkal Majalla" panose="02000000000000000000" pitchFamily="2" charset="-78"/>
                <a:cs typeface="Sakkal Majalla" panose="02000000000000000000" pitchFamily="2" charset="-78"/>
              </a:rPr>
              <a:t>تحديد نسبة الاحتياطي النقدي.  </a:t>
            </a:r>
            <a:r>
              <a:rPr lang="ar-BH" sz="3600" b="1" dirty="0" smtClean="0">
                <a:solidFill>
                  <a:schemeClr val="bg1"/>
                </a:solidFill>
                <a:latin typeface="Sakkal Majalla" panose="02000000000000000000" pitchFamily="2" charset="-78"/>
                <a:cs typeface="Sakkal Majalla" panose="02000000000000000000" pitchFamily="2" charset="-78"/>
              </a:rPr>
              <a:t> </a:t>
            </a:r>
            <a:endParaRPr lang="en-US" sz="3600" b="1" dirty="0">
              <a:solidFill>
                <a:schemeClr val="bg1"/>
              </a:solidFill>
              <a:latin typeface="Sakkal Majalla" panose="02000000000000000000" pitchFamily="2" charset="-78"/>
              <a:cs typeface="Sakkal Majalla" panose="02000000000000000000" pitchFamily="2" charset="-78"/>
            </a:endParaRPr>
          </a:p>
        </p:txBody>
      </p:sp>
      <p:sp>
        <p:nvSpPr>
          <p:cNvPr id="41" name="Flowchart: Terminator 40">
            <a:hlinkClick r:id="rId3" action="ppaction://hlinksldjump"/>
          </p:cNvPr>
          <p:cNvSpPr/>
          <p:nvPr/>
        </p:nvSpPr>
        <p:spPr>
          <a:xfrm>
            <a:off x="1868954" y="4050418"/>
            <a:ext cx="4705283"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ج- بنك البنوك .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2" name="Flowchart: Terminator 41">
            <a:hlinkClick r:id="rId4" action="ppaction://hlinksldjump"/>
          </p:cNvPr>
          <p:cNvSpPr/>
          <p:nvPr/>
        </p:nvSpPr>
        <p:spPr>
          <a:xfrm>
            <a:off x="659256" y="5068856"/>
            <a:ext cx="4701287"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د-  كل ما ذكر صحيح.</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16" name="Rectangle 15"/>
          <p:cNvSpPr/>
          <p:nvPr/>
        </p:nvSpPr>
        <p:spPr>
          <a:xfrm>
            <a:off x="-605803" y="6509507"/>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نشأة البنوك وأنواعها       المقرر: مقدمة في البنوك والعمليات المصرفية       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7" name="Straight Connector 16"/>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Rectangle 17"/>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966909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animBg="1"/>
      <p:bldP spid="41" grpId="0" animBg="1"/>
      <p:bldP spid="4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253912"/>
            <a:ext cx="9163348" cy="800219"/>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4. البنوك التي وظيفتها الإيداع و الإقراض هي:</a:t>
            </a:r>
          </a:p>
          <a:p>
            <a:pPr algn="r" rtl="1"/>
            <a:endParaRPr lang="en-US" sz="2300" b="1" dirty="0" smtClean="0">
              <a:latin typeface="Sakkal Majalla" panose="02000000000000000000" pitchFamily="2" charset="-78"/>
              <a:cs typeface="Sakkal Majalla" panose="02000000000000000000" pitchFamily="2" charset="-78"/>
            </a:endParaRPr>
          </a:p>
        </p:txBody>
      </p:sp>
      <p:sp>
        <p:nvSpPr>
          <p:cNvPr id="6" name="Flowchart: Terminator 5">
            <a:hlinkClick r:id="rId3" action="ppaction://hlinksldjump"/>
          </p:cNvPr>
          <p:cNvSpPr/>
          <p:nvPr/>
        </p:nvSpPr>
        <p:spPr>
          <a:xfrm>
            <a:off x="2908956" y="2132904"/>
            <a:ext cx="6194947"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أ- البنوك الاستثمارية.</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32" name="Flowchart: Terminator 31">
            <a:hlinkClick r:id="rId3" action="ppaction://hlinksldjump"/>
          </p:cNvPr>
          <p:cNvSpPr/>
          <p:nvPr/>
        </p:nvSpPr>
        <p:spPr>
          <a:xfrm>
            <a:off x="1524000" y="3111250"/>
            <a:ext cx="7010400"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ب- </a:t>
            </a:r>
            <a:r>
              <a:rPr lang="ar-BH" sz="2800" b="1" dirty="0" smtClean="0">
                <a:solidFill>
                  <a:schemeClr val="bg1"/>
                </a:solidFill>
                <a:latin typeface="Sakkal Majalla" panose="02000000000000000000" pitchFamily="2" charset="-78"/>
                <a:cs typeface="Sakkal Majalla" panose="02000000000000000000" pitchFamily="2" charset="-78"/>
              </a:rPr>
              <a:t>البنوك المتخصصة.</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1" name="Flowchart: Terminator 40">
            <a:hlinkClick r:id="rId4" action="ppaction://hlinksldjump"/>
          </p:cNvPr>
          <p:cNvSpPr/>
          <p:nvPr/>
        </p:nvSpPr>
        <p:spPr>
          <a:xfrm>
            <a:off x="1018800" y="4089596"/>
            <a:ext cx="7129391"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ج- البنوك التجارية.</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2" name="Flowchart: Terminator 41">
            <a:hlinkClick r:id="rId3" action="ppaction://hlinksldjump"/>
          </p:cNvPr>
          <p:cNvSpPr/>
          <p:nvPr/>
        </p:nvSpPr>
        <p:spPr>
          <a:xfrm>
            <a:off x="419398" y="5060413"/>
            <a:ext cx="6622594"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د- </a:t>
            </a:r>
            <a:r>
              <a:rPr lang="ar-BH" sz="2800" b="1" dirty="0" smtClean="0">
                <a:solidFill>
                  <a:schemeClr val="bg1"/>
                </a:solidFill>
                <a:latin typeface="Sakkal Majalla" panose="02000000000000000000" pitchFamily="2" charset="-78"/>
                <a:cs typeface="Sakkal Majalla" panose="02000000000000000000" pitchFamily="2" charset="-78"/>
              </a:rPr>
              <a:t>كل ما ذكر صحيح. </a:t>
            </a:r>
            <a:endParaRPr lang="en-US" sz="3600" b="1" dirty="0">
              <a:solidFill>
                <a:schemeClr val="bg1"/>
              </a:solidFill>
              <a:latin typeface="Sakkal Majalla" panose="02000000000000000000" pitchFamily="2" charset="-78"/>
              <a:cs typeface="Sakkal Majalla" panose="02000000000000000000" pitchFamily="2" charset="-78"/>
            </a:endParaRPr>
          </a:p>
        </p:txBody>
      </p:sp>
      <p:sp>
        <p:nvSpPr>
          <p:cNvPr id="12" name="Rectangle 11"/>
          <p:cNvSpPr/>
          <p:nvPr/>
        </p:nvSpPr>
        <p:spPr>
          <a:xfrm>
            <a:off x="-605803" y="6509507"/>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نشأة البنوك وأنواعها       المقرر: مقدمة في البنوك والعمليات المصرفية       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3" name="Straight Connector 12"/>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40914000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animBg="1"/>
      <p:bldP spid="41" grpId="0" animBg="1"/>
      <p:bldP spid="4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204599"/>
            <a:ext cx="9131968" cy="800219"/>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5. من البنوك المتخصصة في مملكة البحرين التي تدعم المشاريع الشبابية:</a:t>
            </a:r>
          </a:p>
          <a:p>
            <a:pPr algn="r" rtl="1"/>
            <a:endParaRPr lang="en-US" sz="2300" b="1" dirty="0" smtClean="0">
              <a:latin typeface="Sakkal Majalla" panose="02000000000000000000" pitchFamily="2" charset="-78"/>
              <a:cs typeface="Sakkal Majalla" panose="02000000000000000000" pitchFamily="2" charset="-78"/>
            </a:endParaRPr>
          </a:p>
        </p:txBody>
      </p:sp>
      <p:sp>
        <p:nvSpPr>
          <p:cNvPr id="6" name="Flowchart: Terminator 5">
            <a:hlinkClick r:id="rId3" action="ppaction://hlinksldjump"/>
          </p:cNvPr>
          <p:cNvSpPr/>
          <p:nvPr/>
        </p:nvSpPr>
        <p:spPr>
          <a:xfrm>
            <a:off x="1219200" y="5040392"/>
            <a:ext cx="4899545"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د- بنك الأسرة.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32" name="Flowchart: Terminator 31">
            <a:hlinkClick r:id="rId4" action="ppaction://hlinksldjump"/>
          </p:cNvPr>
          <p:cNvSpPr/>
          <p:nvPr/>
        </p:nvSpPr>
        <p:spPr>
          <a:xfrm>
            <a:off x="2895600" y="3056640"/>
            <a:ext cx="4980336"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ب- </a:t>
            </a:r>
            <a:r>
              <a:rPr lang="ar-BH" sz="2800" b="1" dirty="0" smtClean="0">
                <a:solidFill>
                  <a:schemeClr val="bg1"/>
                </a:solidFill>
                <a:latin typeface="Sakkal Majalla" panose="02000000000000000000" pitchFamily="2" charset="-78"/>
                <a:cs typeface="Sakkal Majalla" panose="02000000000000000000" pitchFamily="2" charset="-78"/>
              </a:rPr>
              <a:t>بنك البحرين للتنمية.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1" name="Flowchart: Terminator 40">
            <a:hlinkClick r:id="rId3" action="ppaction://hlinksldjump"/>
          </p:cNvPr>
          <p:cNvSpPr/>
          <p:nvPr/>
        </p:nvSpPr>
        <p:spPr>
          <a:xfrm>
            <a:off x="2062136" y="3988819"/>
            <a:ext cx="5042720"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ج- </a:t>
            </a:r>
            <a:r>
              <a:rPr lang="ar-BH" sz="2800" b="1" dirty="0" smtClean="0">
                <a:solidFill>
                  <a:schemeClr val="bg1"/>
                </a:solidFill>
                <a:latin typeface="Sakkal Majalla" panose="02000000000000000000" pitchFamily="2" charset="-78"/>
                <a:cs typeface="Sakkal Majalla" panose="02000000000000000000" pitchFamily="2" charset="-78"/>
              </a:rPr>
              <a:t>بنك الإبداع.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2" name="Flowchart: Terminator 41">
            <a:hlinkClick r:id="rId3" action="ppaction://hlinksldjump"/>
          </p:cNvPr>
          <p:cNvSpPr/>
          <p:nvPr/>
        </p:nvSpPr>
        <p:spPr>
          <a:xfrm>
            <a:off x="3581400" y="2116197"/>
            <a:ext cx="4899544"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أ- بنك الإسكان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12" name="Rectangle 11"/>
          <p:cNvSpPr/>
          <p:nvPr/>
        </p:nvSpPr>
        <p:spPr>
          <a:xfrm>
            <a:off x="-605803" y="6509507"/>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نشأة البنوك وأنواعها       المقرر: مقدمة في البنوك والعمليات المصرفية       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3" name="Straight Connector 12"/>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12690522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animBg="1"/>
      <p:bldP spid="41" grpId="0" animBg="1"/>
      <p:bldP spid="4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339562"/>
            <a:ext cx="9114621" cy="800219"/>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6. من أنواع البنوك الدولية التي</a:t>
            </a:r>
            <a:r>
              <a:rPr lang="en-US" sz="2300" b="1" dirty="0" smtClean="0">
                <a:latin typeface="Sakkal Majalla" panose="02000000000000000000" pitchFamily="2" charset="-78"/>
                <a:cs typeface="Sakkal Majalla" panose="02000000000000000000" pitchFamily="2" charset="-78"/>
              </a:rPr>
              <a:t> </a:t>
            </a:r>
            <a:r>
              <a:rPr lang="ar-BH" sz="2300" b="1" dirty="0" smtClean="0">
                <a:latin typeface="Sakkal Majalla" panose="02000000000000000000" pitchFamily="2" charset="-78"/>
                <a:cs typeface="Sakkal Majalla" panose="02000000000000000000" pitchFamily="2" charset="-78"/>
              </a:rPr>
              <a:t> توفر معلومات عن الفرص الاستثمارية المتاحة في    </a:t>
            </a:r>
          </a:p>
          <a:p>
            <a:pPr algn="r" rtl="1"/>
            <a:r>
              <a:rPr lang="ar-BH" sz="2300" b="1" dirty="0">
                <a:latin typeface="Sakkal Majalla" panose="02000000000000000000" pitchFamily="2" charset="-78"/>
                <a:cs typeface="Sakkal Majalla" panose="02000000000000000000" pitchFamily="2" charset="-78"/>
              </a:rPr>
              <a:t> </a:t>
            </a:r>
            <a:r>
              <a:rPr lang="ar-BH" sz="2300" b="1" dirty="0" smtClean="0">
                <a:latin typeface="Sakkal Majalla" panose="02000000000000000000" pitchFamily="2" charset="-78"/>
                <a:cs typeface="Sakkal Majalla" panose="02000000000000000000" pitchFamily="2" charset="-78"/>
              </a:rPr>
              <a:t>   الدول الأجنبية:</a:t>
            </a:r>
            <a:endParaRPr lang="en-US" sz="2300" b="1" dirty="0" smtClean="0">
              <a:latin typeface="Sakkal Majalla" panose="02000000000000000000" pitchFamily="2" charset="-78"/>
              <a:cs typeface="Sakkal Majalla" panose="02000000000000000000" pitchFamily="2" charset="-78"/>
            </a:endParaRPr>
          </a:p>
        </p:txBody>
      </p:sp>
      <p:sp>
        <p:nvSpPr>
          <p:cNvPr id="6" name="Flowchart: Terminator 5">
            <a:hlinkClick r:id="rId3" action="ppaction://hlinksldjump"/>
          </p:cNvPr>
          <p:cNvSpPr/>
          <p:nvPr/>
        </p:nvSpPr>
        <p:spPr>
          <a:xfrm>
            <a:off x="2006519" y="2484642"/>
            <a:ext cx="6956862"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أ-  بنوك المراسلة.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32" name="Flowchart: Terminator 31">
            <a:hlinkClick r:id="rId4" action="ppaction://hlinksldjump"/>
          </p:cNvPr>
          <p:cNvSpPr/>
          <p:nvPr/>
        </p:nvSpPr>
        <p:spPr>
          <a:xfrm>
            <a:off x="1447800" y="3376936"/>
            <a:ext cx="7113505"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ب-  مكاتب التمثيل.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1" name="Flowchart: Terminator 40">
            <a:hlinkClick r:id="rId3" action="ppaction://hlinksldjump"/>
          </p:cNvPr>
          <p:cNvSpPr/>
          <p:nvPr/>
        </p:nvSpPr>
        <p:spPr>
          <a:xfrm>
            <a:off x="1063062" y="4285890"/>
            <a:ext cx="7017876"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ج- </a:t>
            </a:r>
            <a:r>
              <a:rPr lang="ar-BH" sz="2800" b="1" dirty="0" smtClean="0">
                <a:solidFill>
                  <a:schemeClr val="bg1"/>
                </a:solidFill>
                <a:latin typeface="Sakkal Majalla" panose="02000000000000000000" pitchFamily="2" charset="-78"/>
                <a:cs typeface="Sakkal Majalla" panose="02000000000000000000" pitchFamily="2" charset="-78"/>
              </a:rPr>
              <a:t>بنوك </a:t>
            </a:r>
            <a:r>
              <a:rPr lang="ar-BH" sz="2800" b="1" dirty="0" err="1" smtClean="0">
                <a:solidFill>
                  <a:schemeClr val="bg1"/>
                </a:solidFill>
                <a:latin typeface="Sakkal Majalla" panose="02000000000000000000" pitchFamily="2" charset="-78"/>
                <a:cs typeface="Sakkal Majalla" panose="02000000000000000000" pitchFamily="2" charset="-78"/>
              </a:rPr>
              <a:t>الأفشور</a:t>
            </a:r>
            <a:r>
              <a:rPr lang="ar-BH" sz="2800" b="1" dirty="0" smtClean="0">
                <a:solidFill>
                  <a:schemeClr val="bg1"/>
                </a:solidFill>
                <a:latin typeface="Sakkal Majalla" panose="02000000000000000000" pitchFamily="2" charset="-78"/>
                <a:cs typeface="Sakkal Majalla" panose="02000000000000000000" pitchFamily="2" charset="-78"/>
              </a:rPr>
              <a:t>.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2" name="Flowchart: Terminator 41">
            <a:hlinkClick r:id="rId3" action="ppaction://hlinksldjump"/>
          </p:cNvPr>
          <p:cNvSpPr/>
          <p:nvPr/>
        </p:nvSpPr>
        <p:spPr>
          <a:xfrm>
            <a:off x="272960" y="5293291"/>
            <a:ext cx="6913169"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د- </a:t>
            </a:r>
            <a:r>
              <a:rPr lang="ar-BH" sz="2800" b="1" dirty="0" smtClean="0">
                <a:solidFill>
                  <a:schemeClr val="bg1"/>
                </a:solidFill>
                <a:latin typeface="Sakkal Majalla" panose="02000000000000000000" pitchFamily="2" charset="-78"/>
                <a:cs typeface="Sakkal Majalla" panose="02000000000000000000" pitchFamily="2" charset="-78"/>
              </a:rPr>
              <a:t>فروع البنوك الدولية.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12" name="Rectangle 11"/>
          <p:cNvSpPr/>
          <p:nvPr/>
        </p:nvSpPr>
        <p:spPr>
          <a:xfrm>
            <a:off x="-605803" y="6509507"/>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نشأة البنوك وأنواعها       المقرر: مقدمة في البنوك والعمليات المصرفية       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3" name="Straight Connector 12"/>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36010750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447800" y="2667002"/>
            <a:ext cx="7169907" cy="615553"/>
          </a:xfrm>
          <a:prstGeom prst="rect">
            <a:avLst/>
          </a:prstGeom>
          <a:solidFill>
            <a:schemeClr val="accent2">
              <a:lumMod val="60000"/>
              <a:lumOff val="40000"/>
            </a:schemeClr>
          </a:solidFill>
        </p:spPr>
        <p:txBody>
          <a:bodyPr wrap="square" rtlCol="0">
            <a:spAutoFit/>
          </a:bodyPr>
          <a:lstStyle/>
          <a:p>
            <a:pPr algn="r" rtl="1"/>
            <a:r>
              <a:rPr lang="ar-BH" sz="2400" b="1" u="sng" dirty="0">
                <a:latin typeface="Sakkal Majalla" panose="02000000000000000000" pitchFamily="2" charset="-78"/>
                <a:cs typeface="Sakkal Majalla" panose="02000000000000000000" pitchFamily="2" charset="-78"/>
              </a:rPr>
              <a:t>بعد </a:t>
            </a:r>
            <a:r>
              <a:rPr lang="ar-BH" sz="2400" b="1" u="sng" dirty="0" smtClean="0">
                <a:latin typeface="Sakkal Majalla" panose="02000000000000000000" pitchFamily="2" charset="-78"/>
                <a:cs typeface="Sakkal Majalla" panose="02000000000000000000" pitchFamily="2" charset="-78"/>
              </a:rPr>
              <a:t>الانتهاء من هذا الدرس ينبغي </a:t>
            </a:r>
            <a:r>
              <a:rPr lang="ar-BH" sz="2400" b="1" u="sng" dirty="0">
                <a:latin typeface="Sakkal Majalla" panose="02000000000000000000" pitchFamily="2" charset="-78"/>
                <a:cs typeface="Sakkal Majalla" panose="02000000000000000000" pitchFamily="2" charset="-78"/>
              </a:rPr>
              <a:t>أن </a:t>
            </a:r>
            <a:r>
              <a:rPr lang="ar-BH" sz="2400" b="1" u="sng" dirty="0" smtClean="0">
                <a:latin typeface="Sakkal Majalla" panose="02000000000000000000" pitchFamily="2" charset="-78"/>
                <a:cs typeface="Sakkal Majalla" panose="02000000000000000000" pitchFamily="2" charset="-78"/>
              </a:rPr>
              <a:t>يكون الطالب  </a:t>
            </a:r>
            <a:r>
              <a:rPr lang="ar-BH" sz="2400" b="1" u="sng" dirty="0">
                <a:latin typeface="Sakkal Majalla" panose="02000000000000000000" pitchFamily="2" charset="-78"/>
                <a:cs typeface="Sakkal Majalla" panose="02000000000000000000" pitchFamily="2" charset="-78"/>
              </a:rPr>
              <a:t>قادرًا </a:t>
            </a:r>
            <a:r>
              <a:rPr lang="ar-BH" sz="2400" b="1" u="sng" dirty="0" smtClean="0">
                <a:latin typeface="Sakkal Majalla" panose="02000000000000000000" pitchFamily="2" charset="-78"/>
                <a:cs typeface="Sakkal Majalla" panose="02000000000000000000" pitchFamily="2" charset="-78"/>
              </a:rPr>
              <a:t>على أن</a:t>
            </a:r>
            <a:r>
              <a:rPr lang="en-GB" sz="3400" b="1" u="sng" dirty="0" smtClean="0">
                <a:latin typeface="Sakkal Majalla" panose="02000000000000000000" pitchFamily="2" charset="-78"/>
                <a:cs typeface="Sakkal Majalla" panose="02000000000000000000" pitchFamily="2" charset="-78"/>
              </a:rPr>
              <a:t>:</a:t>
            </a:r>
            <a:endParaRPr lang="en-GB" sz="3400" b="1" u="sng" dirty="0">
              <a:latin typeface="Sakkal Majalla" panose="02000000000000000000" pitchFamily="2" charset="-78"/>
              <a:cs typeface="Sakkal Majalla" panose="02000000000000000000" pitchFamily="2" charset="-78"/>
            </a:endParaRPr>
          </a:p>
        </p:txBody>
      </p:sp>
      <p:grpSp>
        <p:nvGrpSpPr>
          <p:cNvPr id="16" name="Group 15"/>
          <p:cNvGrpSpPr/>
          <p:nvPr/>
        </p:nvGrpSpPr>
        <p:grpSpPr>
          <a:xfrm>
            <a:off x="1078353" y="1872436"/>
            <a:ext cx="7539352" cy="736642"/>
            <a:chOff x="1143000" y="1460017"/>
            <a:chExt cx="7539352" cy="736642"/>
          </a:xfrm>
        </p:grpSpPr>
        <p:sp>
          <p:nvSpPr>
            <p:cNvPr id="17" name="TextBox 16"/>
            <p:cNvSpPr txBox="1"/>
            <p:nvPr/>
          </p:nvSpPr>
          <p:spPr>
            <a:xfrm>
              <a:off x="1143000" y="1460017"/>
              <a:ext cx="6464733" cy="707886"/>
            </a:xfrm>
            <a:prstGeom prst="rect">
              <a:avLst/>
            </a:prstGeom>
            <a:solidFill>
              <a:srgbClr val="C00000"/>
            </a:solidFill>
          </p:spPr>
          <p:txBody>
            <a:bodyPr wrap="square" rtlCol="0">
              <a:spAutoFit/>
            </a:bodyPr>
            <a:lstStyle/>
            <a:p>
              <a:pPr algn="ctr"/>
              <a:r>
                <a:rPr lang="en-GB" sz="4000" b="1" dirty="0" err="1">
                  <a:solidFill>
                    <a:schemeClr val="bg1"/>
                  </a:solidFill>
                  <a:latin typeface="Sakkal Majalla" panose="02000000000000000000" pitchFamily="2" charset="-78"/>
                  <a:cs typeface="Sakkal Majalla" panose="02000000000000000000" pitchFamily="2" charset="-78"/>
                </a:rPr>
                <a:t>ال</a:t>
              </a:r>
              <a:r>
                <a:rPr lang="ar-BH" sz="4000" b="1" dirty="0">
                  <a:solidFill>
                    <a:schemeClr val="bg1"/>
                  </a:solidFill>
                  <a:latin typeface="Sakkal Majalla" panose="02000000000000000000" pitchFamily="2" charset="-78"/>
                  <a:cs typeface="Sakkal Majalla" panose="02000000000000000000" pitchFamily="2" charset="-78"/>
                </a:rPr>
                <a:t>أ</a:t>
              </a:r>
              <a:r>
                <a:rPr lang="en-GB" sz="4000" b="1" dirty="0" err="1" smtClean="0">
                  <a:solidFill>
                    <a:schemeClr val="bg1"/>
                  </a:solidFill>
                  <a:latin typeface="Sakkal Majalla" panose="02000000000000000000" pitchFamily="2" charset="-78"/>
                  <a:cs typeface="Sakkal Majalla" panose="02000000000000000000" pitchFamily="2" charset="-78"/>
                </a:rPr>
                <a:t>هداف</a:t>
              </a:r>
              <a:r>
                <a:rPr lang="en-GB" sz="3200" b="1" dirty="0" smtClean="0">
                  <a:solidFill>
                    <a:schemeClr val="bg1"/>
                  </a:solidFill>
                  <a:latin typeface="Sakkal Majalla" panose="02000000000000000000" pitchFamily="2" charset="-78"/>
                  <a:cs typeface="Sakkal Majalla" panose="02000000000000000000" pitchFamily="2" charset="-78"/>
                </a:rPr>
                <a:t> </a:t>
              </a:r>
              <a:endParaRPr lang="en-US" sz="3200" b="1" dirty="0">
                <a:solidFill>
                  <a:schemeClr val="bg1"/>
                </a:solidFill>
                <a:latin typeface="Sakkal Majalla" panose="02000000000000000000" pitchFamily="2" charset="-78"/>
                <a:cs typeface="Sakkal Majalla" panose="02000000000000000000" pitchFamily="2" charset="-78"/>
              </a:endParaRPr>
            </a:p>
          </p:txBody>
        </p:sp>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713355">
              <a:off x="7633128" y="1517749"/>
              <a:ext cx="1049224" cy="67891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Rectangle 19"/>
          <p:cNvSpPr/>
          <p:nvPr/>
        </p:nvSpPr>
        <p:spPr>
          <a:xfrm>
            <a:off x="-605803" y="6509507"/>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نشأة البنوك وأنواعها       المقرر: مقدمة في البنوك والعمليات المصرفية       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
        <p:nvSpPr>
          <p:cNvPr id="21" name="TextBox 20"/>
          <p:cNvSpPr txBox="1"/>
          <p:nvPr/>
        </p:nvSpPr>
        <p:spPr>
          <a:xfrm>
            <a:off x="2438400" y="3517943"/>
            <a:ext cx="5924908" cy="2369880"/>
          </a:xfrm>
          <a:prstGeom prst="rect">
            <a:avLst/>
          </a:prstGeom>
          <a:noFill/>
        </p:spPr>
        <p:txBody>
          <a:bodyPr wrap="square" rtlCol="0">
            <a:spAutoFit/>
          </a:bodyPr>
          <a:lstStyle/>
          <a:p>
            <a:pPr algn="just" rtl="1"/>
            <a:r>
              <a:rPr lang="ar-BH" sz="2000" dirty="0">
                <a:latin typeface="Sakkal Majalla" panose="02000000000000000000" pitchFamily="2" charset="-78"/>
                <a:cs typeface="Sakkal Majalla" panose="02000000000000000000" pitchFamily="2" charset="-78"/>
              </a:rPr>
              <a:t>1- </a:t>
            </a:r>
            <a:r>
              <a:rPr lang="ar-BH" sz="2000" dirty="0" smtClean="0">
                <a:latin typeface="Sakkal Majalla" panose="02000000000000000000" pitchFamily="2" charset="-78"/>
                <a:cs typeface="Sakkal Majalla" panose="02000000000000000000" pitchFamily="2" charset="-78"/>
              </a:rPr>
              <a:t>يذكر نشأة </a:t>
            </a:r>
            <a:r>
              <a:rPr lang="ar-BH" sz="2000" dirty="0">
                <a:latin typeface="Sakkal Majalla" panose="02000000000000000000" pitchFamily="2" charset="-78"/>
                <a:cs typeface="Sakkal Majalla" panose="02000000000000000000" pitchFamily="2" charset="-78"/>
              </a:rPr>
              <a:t>البنوك.</a:t>
            </a:r>
          </a:p>
          <a:p>
            <a:pPr algn="just" rtl="1"/>
            <a:r>
              <a:rPr lang="ar-BH" sz="2000" dirty="0">
                <a:latin typeface="Sakkal Majalla" panose="02000000000000000000" pitchFamily="2" charset="-78"/>
                <a:cs typeface="Sakkal Majalla" panose="02000000000000000000" pitchFamily="2" charset="-78"/>
              </a:rPr>
              <a:t>2- يقارن بين أنواع البنوك ووظائفها.</a:t>
            </a:r>
          </a:p>
          <a:p>
            <a:pPr algn="just" rtl="1"/>
            <a:r>
              <a:rPr lang="ar-BH" sz="2000" dirty="0" smtClean="0">
                <a:latin typeface="Sakkal Majalla" panose="02000000000000000000" pitchFamily="2" charset="-78"/>
                <a:cs typeface="Sakkal Majalla" panose="02000000000000000000" pitchFamily="2" charset="-78"/>
              </a:rPr>
              <a:t>3- يُكوّن تركيبة النظام المصرفي في مملكة البحرين.</a:t>
            </a:r>
          </a:p>
          <a:p>
            <a:pPr algn="just" rtl="1"/>
            <a:r>
              <a:rPr lang="ar-BH" sz="2000" dirty="0" smtClean="0">
                <a:latin typeface="Sakkal Majalla" panose="02000000000000000000" pitchFamily="2" charset="-78"/>
                <a:cs typeface="Sakkal Majalla" panose="02000000000000000000" pitchFamily="2" charset="-78"/>
              </a:rPr>
              <a:t>4- </a:t>
            </a:r>
            <a:r>
              <a:rPr lang="ar-BH" sz="2000" dirty="0">
                <a:latin typeface="Sakkal Majalla" panose="02000000000000000000" pitchFamily="2" charset="-78"/>
                <a:cs typeface="Sakkal Majalla" panose="02000000000000000000" pitchFamily="2" charset="-78"/>
              </a:rPr>
              <a:t>يدرك أهمية النقود ووظائفها.</a:t>
            </a:r>
          </a:p>
          <a:p>
            <a:pPr algn="just" rtl="1"/>
            <a:r>
              <a:rPr lang="ar-BH" sz="2000" dirty="0">
                <a:latin typeface="Sakkal Majalla" panose="02000000000000000000" pitchFamily="2" charset="-78"/>
                <a:cs typeface="Sakkal Majalla" panose="02000000000000000000" pitchFamily="2" charset="-78"/>
              </a:rPr>
              <a:t>5- يعدد مراحل تطور النقد في مملكة البحرين.</a:t>
            </a:r>
          </a:p>
          <a:p>
            <a:pPr algn="just" rtl="1"/>
            <a:endParaRPr lang="ar-BH" sz="2400" dirty="0"/>
          </a:p>
          <a:p>
            <a:pPr algn="just" rtl="1"/>
            <a:endParaRPr lang="en-US" sz="2400" dirty="0"/>
          </a:p>
        </p:txBody>
      </p:sp>
      <p:cxnSp>
        <p:nvCxnSpPr>
          <p:cNvPr id="9" name="Straight Connector 8"/>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subTnLst>
                                    <p:audio>
                                      <p:cMediaNode>
                                        <p:cTn display="0" masterRel="sameClick">
                                          <p:stCondLst>
                                            <p:cond evt="begin" delay="0">
                                              <p:tn val="17"/>
                                            </p:cond>
                                          </p:stCondLst>
                                          <p:endCondLst>
                                            <p:cond evt="onStopAudio" delay="0">
                                              <p:tgtEl>
                                                <p:sldTgt/>
                                              </p:tgtEl>
                                            </p:cond>
                                          </p:endCondLst>
                                        </p:cTn>
                                        <p:tgtEl>
                                          <p:sndTgt r:embed="rId2" name="laser.wav"/>
                                        </p:tgtEl>
                                      </p:cMediaNode>
                                    </p:audio>
                                  </p:sub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1">
                                            <p:txEl>
                                              <p:pRg st="0" end="0"/>
                                            </p:txEl>
                                          </p:spTgt>
                                        </p:tgtEl>
                                        <p:attrNameLst>
                                          <p:attrName>style.visibility</p:attrName>
                                        </p:attrNameLst>
                                      </p:cBhvr>
                                      <p:to>
                                        <p:strVal val="visible"/>
                                      </p:to>
                                    </p:set>
                                    <p:animEffect transition="in" filter="fade">
                                      <p:cBhvr>
                                        <p:cTn id="26" dur="1000"/>
                                        <p:tgtEl>
                                          <p:spTgt spid="21">
                                            <p:txEl>
                                              <p:pRg st="0" end="0"/>
                                            </p:txEl>
                                          </p:spTgt>
                                        </p:tgtEl>
                                      </p:cBhvr>
                                    </p:animEffect>
                                    <p:anim calcmode="lin" valueType="num">
                                      <p:cBhvr>
                                        <p:cTn id="27"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21">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2" name="laser.wav"/>
                                        </p:tgtEl>
                                      </p:cMediaNode>
                                    </p:audio>
                                  </p:sub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1">
                                            <p:txEl>
                                              <p:pRg st="1" end="1"/>
                                            </p:txEl>
                                          </p:spTgt>
                                        </p:tgtEl>
                                        <p:attrNameLst>
                                          <p:attrName>style.visibility</p:attrName>
                                        </p:attrNameLst>
                                      </p:cBhvr>
                                      <p:to>
                                        <p:strVal val="visible"/>
                                      </p:to>
                                    </p:set>
                                    <p:animEffect transition="in" filter="fade">
                                      <p:cBhvr>
                                        <p:cTn id="33" dur="1000"/>
                                        <p:tgtEl>
                                          <p:spTgt spid="21">
                                            <p:txEl>
                                              <p:pRg st="1" end="1"/>
                                            </p:txEl>
                                          </p:spTgt>
                                        </p:tgtEl>
                                      </p:cBhvr>
                                    </p:animEffect>
                                    <p:anim calcmode="lin" valueType="num">
                                      <p:cBhvr>
                                        <p:cTn id="34"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21">
                                            <p:txEl>
                                              <p:pRg st="1" end="1"/>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2" name="laser.wav"/>
                                        </p:tgtEl>
                                      </p:cMediaNode>
                                    </p:audio>
                                  </p:sub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1">
                                            <p:txEl>
                                              <p:pRg st="2" end="2"/>
                                            </p:txEl>
                                          </p:spTgt>
                                        </p:tgtEl>
                                        <p:attrNameLst>
                                          <p:attrName>style.visibility</p:attrName>
                                        </p:attrNameLst>
                                      </p:cBhvr>
                                      <p:to>
                                        <p:strVal val="visible"/>
                                      </p:to>
                                    </p:set>
                                    <p:animEffect transition="in" filter="fade">
                                      <p:cBhvr>
                                        <p:cTn id="40" dur="1000"/>
                                        <p:tgtEl>
                                          <p:spTgt spid="21">
                                            <p:txEl>
                                              <p:pRg st="2" end="2"/>
                                            </p:txEl>
                                          </p:spTgt>
                                        </p:tgtEl>
                                      </p:cBhvr>
                                    </p:animEffect>
                                    <p:anim calcmode="lin" valueType="num">
                                      <p:cBhvr>
                                        <p:cTn id="41"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1">
                                            <p:txEl>
                                              <p:pRg st="2" end="2"/>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2" name="laser.wav"/>
                                        </p:tgtEl>
                                      </p:cMediaNode>
                                    </p:audio>
                                  </p:sub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1">
                                            <p:txEl>
                                              <p:pRg st="3" end="3"/>
                                            </p:txEl>
                                          </p:spTgt>
                                        </p:tgtEl>
                                        <p:attrNameLst>
                                          <p:attrName>style.visibility</p:attrName>
                                        </p:attrNameLst>
                                      </p:cBhvr>
                                      <p:to>
                                        <p:strVal val="visible"/>
                                      </p:to>
                                    </p:set>
                                    <p:animEffect transition="in" filter="fade">
                                      <p:cBhvr>
                                        <p:cTn id="47" dur="1000"/>
                                        <p:tgtEl>
                                          <p:spTgt spid="21">
                                            <p:txEl>
                                              <p:pRg st="3" end="3"/>
                                            </p:txEl>
                                          </p:spTgt>
                                        </p:tgtEl>
                                      </p:cBhvr>
                                    </p:animEffect>
                                    <p:anim calcmode="lin" valueType="num">
                                      <p:cBhvr>
                                        <p:cTn id="48"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49" dur="1000" fill="hold"/>
                                        <p:tgtEl>
                                          <p:spTgt spid="21">
                                            <p:txEl>
                                              <p:pRg st="3" end="3"/>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2" name="laser.wav"/>
                                        </p:tgtEl>
                                      </p:cMediaNode>
                                    </p:audio>
                                  </p:sub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1">
                                            <p:txEl>
                                              <p:pRg st="4" end="4"/>
                                            </p:txEl>
                                          </p:spTgt>
                                        </p:tgtEl>
                                        <p:attrNameLst>
                                          <p:attrName>style.visibility</p:attrName>
                                        </p:attrNameLst>
                                      </p:cBhvr>
                                      <p:to>
                                        <p:strVal val="visible"/>
                                      </p:to>
                                    </p:set>
                                    <p:animEffect transition="in" filter="fade">
                                      <p:cBhvr>
                                        <p:cTn id="54" dur="1000"/>
                                        <p:tgtEl>
                                          <p:spTgt spid="21">
                                            <p:txEl>
                                              <p:pRg st="4" end="4"/>
                                            </p:txEl>
                                          </p:spTgt>
                                        </p:tgtEl>
                                      </p:cBhvr>
                                    </p:animEffect>
                                    <p:anim calcmode="lin" valueType="num">
                                      <p:cBhvr>
                                        <p:cTn id="55"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4" end="4"/>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306231"/>
            <a:ext cx="9123947" cy="446276"/>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7. كل مما يأتي من تركيبة النظام المالي في مملكة البحرين ماعدا: </a:t>
            </a:r>
            <a:endParaRPr lang="en-US" sz="2300" b="1" dirty="0" smtClean="0">
              <a:latin typeface="Sakkal Majalla" panose="02000000000000000000" pitchFamily="2" charset="-78"/>
              <a:cs typeface="Sakkal Majalla" panose="02000000000000000000" pitchFamily="2" charset="-78"/>
            </a:endParaRPr>
          </a:p>
        </p:txBody>
      </p:sp>
      <p:sp>
        <p:nvSpPr>
          <p:cNvPr id="6" name="Flowchart: Terminator 5">
            <a:hlinkClick r:id="rId3" action="ppaction://hlinksldjump"/>
          </p:cNvPr>
          <p:cNvSpPr/>
          <p:nvPr/>
        </p:nvSpPr>
        <p:spPr>
          <a:xfrm>
            <a:off x="2111605" y="2261638"/>
            <a:ext cx="6956862"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أ-  الشركات السياحية.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32" name="Flowchart: Terminator 31">
            <a:hlinkClick r:id="rId4" action="ppaction://hlinksldjump"/>
          </p:cNvPr>
          <p:cNvSpPr/>
          <p:nvPr/>
        </p:nvSpPr>
        <p:spPr>
          <a:xfrm>
            <a:off x="1447800" y="3167311"/>
            <a:ext cx="7113505"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ب-  شركات التمويل.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1" name="Flowchart: Terminator 40">
            <a:hlinkClick r:id="rId4" action="ppaction://hlinksldjump"/>
          </p:cNvPr>
          <p:cNvSpPr/>
          <p:nvPr/>
        </p:nvSpPr>
        <p:spPr>
          <a:xfrm>
            <a:off x="1063062" y="4072984"/>
            <a:ext cx="7017876"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ج- </a:t>
            </a:r>
            <a:r>
              <a:rPr lang="ar-BH" sz="2800" b="1" dirty="0" smtClean="0">
                <a:solidFill>
                  <a:schemeClr val="bg1"/>
                </a:solidFill>
                <a:latin typeface="Sakkal Majalla" panose="02000000000000000000" pitchFamily="2" charset="-78"/>
                <a:cs typeface="Sakkal Majalla" panose="02000000000000000000" pitchFamily="2" charset="-78"/>
              </a:rPr>
              <a:t>صناديق الاستثمار.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2" name="Flowchart: Terminator 41">
            <a:hlinkClick r:id="rId4" action="ppaction://hlinksldjump"/>
          </p:cNvPr>
          <p:cNvSpPr/>
          <p:nvPr/>
        </p:nvSpPr>
        <p:spPr>
          <a:xfrm>
            <a:off x="272960" y="5008936"/>
            <a:ext cx="6913169"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د- </a:t>
            </a:r>
            <a:r>
              <a:rPr lang="ar-BH" sz="2800" b="1" dirty="0" smtClean="0">
                <a:solidFill>
                  <a:schemeClr val="bg1"/>
                </a:solidFill>
                <a:latin typeface="Sakkal Majalla" panose="02000000000000000000" pitchFamily="2" charset="-78"/>
                <a:cs typeface="Sakkal Majalla" panose="02000000000000000000" pitchFamily="2" charset="-78"/>
              </a:rPr>
              <a:t>الشركات الاستثمارية.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12" name="Rectangle 11"/>
          <p:cNvSpPr/>
          <p:nvPr/>
        </p:nvSpPr>
        <p:spPr>
          <a:xfrm>
            <a:off x="-605803" y="6509507"/>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نشأة البنوك وأنواعها       المقرر: مقدمة في البنوك والعمليات المصرفية       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3" name="Straight Connector 12"/>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20736374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animBg="1"/>
      <p:bldP spid="41" grpId="0" animBg="1"/>
      <p:bldP spid="4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293841"/>
            <a:ext cx="9103903" cy="446276"/>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8. من مؤشرات السياسة المالية في مملكة البحرين: </a:t>
            </a:r>
            <a:endParaRPr lang="en-US" sz="2300" b="1" dirty="0" smtClean="0">
              <a:latin typeface="Sakkal Majalla" panose="02000000000000000000" pitchFamily="2" charset="-78"/>
              <a:cs typeface="Sakkal Majalla" panose="02000000000000000000" pitchFamily="2" charset="-78"/>
            </a:endParaRPr>
          </a:p>
        </p:txBody>
      </p:sp>
      <p:sp>
        <p:nvSpPr>
          <p:cNvPr id="6" name="Flowchart: Terminator 5">
            <a:hlinkClick r:id="rId3" action="ppaction://hlinksldjump"/>
          </p:cNvPr>
          <p:cNvSpPr/>
          <p:nvPr/>
        </p:nvSpPr>
        <p:spPr>
          <a:xfrm>
            <a:off x="2123637" y="2451588"/>
            <a:ext cx="6956862"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أ-  </a:t>
            </a:r>
            <a:r>
              <a:rPr lang="ar-BH" sz="2800" b="1" smtClean="0">
                <a:solidFill>
                  <a:schemeClr val="bg1"/>
                </a:solidFill>
                <a:latin typeface="Sakkal Majalla" panose="02000000000000000000" pitchFamily="2" charset="-78"/>
                <a:cs typeface="Sakkal Majalla" panose="02000000000000000000" pitchFamily="2" charset="-78"/>
              </a:rPr>
              <a:t>استقرار العملة </a:t>
            </a:r>
            <a:r>
              <a:rPr lang="ar-BH" sz="2800" b="1" dirty="0" smtClean="0">
                <a:solidFill>
                  <a:schemeClr val="bg1"/>
                </a:solidFill>
                <a:latin typeface="Sakkal Majalla" panose="02000000000000000000" pitchFamily="2" charset="-78"/>
                <a:cs typeface="Sakkal Majalla" panose="02000000000000000000" pitchFamily="2" charset="-78"/>
              </a:rPr>
              <a:t>وسعر الصرف.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32" name="Flowchart: Terminator 31">
            <a:hlinkClick r:id="rId4" action="ppaction://hlinksldjump"/>
          </p:cNvPr>
          <p:cNvSpPr/>
          <p:nvPr/>
        </p:nvSpPr>
        <p:spPr>
          <a:xfrm>
            <a:off x="1524000" y="3322745"/>
            <a:ext cx="7113505"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ب-  إدارة الإيرادات والمصروفات.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1" name="Flowchart: Terminator 40">
            <a:hlinkClick r:id="rId3" action="ppaction://hlinksldjump"/>
          </p:cNvPr>
          <p:cNvSpPr/>
          <p:nvPr/>
        </p:nvSpPr>
        <p:spPr>
          <a:xfrm>
            <a:off x="1063062" y="4265431"/>
            <a:ext cx="7017876"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ج- </a:t>
            </a:r>
            <a:r>
              <a:rPr lang="ar-BH" sz="2800" b="1" dirty="0" smtClean="0">
                <a:solidFill>
                  <a:schemeClr val="bg1"/>
                </a:solidFill>
                <a:latin typeface="Sakkal Majalla" panose="02000000000000000000" pitchFamily="2" charset="-78"/>
                <a:cs typeface="Sakkal Majalla" panose="02000000000000000000" pitchFamily="2" charset="-78"/>
              </a:rPr>
              <a:t>الحفاظ على معدل التضخم.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2" name="Flowchart: Terminator 41">
            <a:hlinkClick r:id="rId3" action="ppaction://hlinksldjump"/>
          </p:cNvPr>
          <p:cNvSpPr/>
          <p:nvPr/>
        </p:nvSpPr>
        <p:spPr>
          <a:xfrm>
            <a:off x="272960" y="5157725"/>
            <a:ext cx="6913169"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د- </a:t>
            </a:r>
            <a:r>
              <a:rPr lang="ar-BH" sz="2800" b="1" dirty="0" smtClean="0">
                <a:solidFill>
                  <a:schemeClr val="bg1"/>
                </a:solidFill>
                <a:latin typeface="Sakkal Majalla" panose="02000000000000000000" pitchFamily="2" charset="-78"/>
                <a:cs typeface="Sakkal Majalla" panose="02000000000000000000" pitchFamily="2" charset="-78"/>
              </a:rPr>
              <a:t>توجيه الائتمان.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12" name="Rectangle 11"/>
          <p:cNvSpPr/>
          <p:nvPr/>
        </p:nvSpPr>
        <p:spPr>
          <a:xfrm>
            <a:off x="-605803" y="6509507"/>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نشأة البنوك وأنواعها       المقرر: مقدمة في البنوك والعمليات المصرفية       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3" name="Straight Connector 12"/>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13950018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animBg="1"/>
      <p:bldP spid="41" grpId="0" animBg="1"/>
      <p:bldP spid="4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239210"/>
            <a:ext cx="9103903" cy="446276"/>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9. أن القدرة على سداد الديون وادخار جزء من الدخل للمستقبل من وظائف النقود باعتبارها: </a:t>
            </a:r>
            <a:endParaRPr lang="en-US" sz="2300" b="1" dirty="0" smtClean="0">
              <a:latin typeface="Sakkal Majalla" panose="02000000000000000000" pitchFamily="2" charset="-78"/>
              <a:cs typeface="Sakkal Majalla" panose="02000000000000000000" pitchFamily="2" charset="-78"/>
            </a:endParaRPr>
          </a:p>
        </p:txBody>
      </p:sp>
      <p:sp>
        <p:nvSpPr>
          <p:cNvPr id="6" name="Flowchart: Terminator 5">
            <a:hlinkClick r:id="rId3" action="ppaction://hlinksldjump"/>
          </p:cNvPr>
          <p:cNvSpPr/>
          <p:nvPr/>
        </p:nvSpPr>
        <p:spPr>
          <a:xfrm>
            <a:off x="2057333" y="2242715"/>
            <a:ext cx="6956862"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أ-  مخزن للقيمة.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32" name="Flowchart: Terminator 31">
            <a:hlinkClick r:id="rId4" action="ppaction://hlinksldjump"/>
          </p:cNvPr>
          <p:cNvSpPr/>
          <p:nvPr/>
        </p:nvSpPr>
        <p:spPr>
          <a:xfrm>
            <a:off x="1447800" y="3202953"/>
            <a:ext cx="7113505"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ب-  وسيلة للتبادل.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1" name="Flowchart: Terminator 40">
            <a:hlinkClick r:id="rId4" action="ppaction://hlinksldjump"/>
          </p:cNvPr>
          <p:cNvSpPr/>
          <p:nvPr/>
        </p:nvSpPr>
        <p:spPr>
          <a:xfrm>
            <a:off x="1063062" y="4135611"/>
            <a:ext cx="7017876"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ج- </a:t>
            </a:r>
            <a:r>
              <a:rPr lang="ar-BH" sz="2800" b="1" dirty="0" smtClean="0">
                <a:solidFill>
                  <a:schemeClr val="bg1"/>
                </a:solidFill>
                <a:latin typeface="Sakkal Majalla" panose="02000000000000000000" pitchFamily="2" charset="-78"/>
                <a:cs typeface="Sakkal Majalla" panose="02000000000000000000" pitchFamily="2" charset="-78"/>
              </a:rPr>
              <a:t>وحدة للقياس.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2" name="Flowchart: Terminator 41">
            <a:hlinkClick r:id="rId4" action="ppaction://hlinksldjump"/>
          </p:cNvPr>
          <p:cNvSpPr/>
          <p:nvPr/>
        </p:nvSpPr>
        <p:spPr>
          <a:xfrm>
            <a:off x="228600" y="5048872"/>
            <a:ext cx="6913169"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د- </a:t>
            </a:r>
            <a:r>
              <a:rPr lang="ar-BH" sz="2800" b="1" dirty="0" smtClean="0">
                <a:solidFill>
                  <a:schemeClr val="bg1"/>
                </a:solidFill>
                <a:latin typeface="Sakkal Majalla" panose="02000000000000000000" pitchFamily="2" charset="-78"/>
                <a:cs typeface="Sakkal Majalla" panose="02000000000000000000" pitchFamily="2" charset="-78"/>
              </a:rPr>
              <a:t>كل ما ذكر صحيح.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12" name="Rectangle 11"/>
          <p:cNvSpPr/>
          <p:nvPr/>
        </p:nvSpPr>
        <p:spPr>
          <a:xfrm>
            <a:off x="-605803" y="6509507"/>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نشأة البنوك وأنواعها       المقرر: مقدمة في البنوك والعمليات المصرفية       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3" name="Straight Connector 12"/>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35146529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animBg="1"/>
      <p:bldP spid="41" grpId="0" animBg="1"/>
      <p:bldP spid="4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1235430"/>
            <a:ext cx="9144000" cy="446276"/>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10. أول جهة أصدرت عملة وطنية في مملكة البحرين: </a:t>
            </a:r>
            <a:endParaRPr lang="en-US" sz="2300" b="1" dirty="0" smtClean="0">
              <a:latin typeface="Sakkal Majalla" panose="02000000000000000000" pitchFamily="2" charset="-78"/>
              <a:cs typeface="Sakkal Majalla" panose="02000000000000000000" pitchFamily="2" charset="-78"/>
            </a:endParaRPr>
          </a:p>
        </p:txBody>
      </p:sp>
      <p:sp>
        <p:nvSpPr>
          <p:cNvPr id="6" name="Flowchart: Terminator 5">
            <a:hlinkClick r:id="rId3" action="ppaction://hlinksldjump"/>
          </p:cNvPr>
          <p:cNvSpPr/>
          <p:nvPr/>
        </p:nvSpPr>
        <p:spPr>
          <a:xfrm>
            <a:off x="2064285" y="1842854"/>
            <a:ext cx="6956862"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أ-  مجلس نقد البحرين.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32" name="Flowchart: Terminator 31">
            <a:hlinkClick r:id="rId4" action="ppaction://hlinksldjump"/>
          </p:cNvPr>
          <p:cNvSpPr/>
          <p:nvPr/>
        </p:nvSpPr>
        <p:spPr>
          <a:xfrm>
            <a:off x="1447800" y="2882230"/>
            <a:ext cx="7113505"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ب-  مؤسسة نقد البحرين.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1" name="Flowchart: Terminator 40">
            <a:hlinkClick r:id="rId4" action="ppaction://hlinksldjump"/>
          </p:cNvPr>
          <p:cNvSpPr/>
          <p:nvPr/>
        </p:nvSpPr>
        <p:spPr>
          <a:xfrm>
            <a:off x="1074557" y="3844302"/>
            <a:ext cx="7017876"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ج- </a:t>
            </a:r>
            <a:r>
              <a:rPr lang="ar-BH" sz="2800" b="1" dirty="0" smtClean="0">
                <a:solidFill>
                  <a:schemeClr val="bg1"/>
                </a:solidFill>
                <a:latin typeface="Sakkal Majalla" panose="02000000000000000000" pitchFamily="2" charset="-78"/>
                <a:cs typeface="Sakkal Majalla" panose="02000000000000000000" pitchFamily="2" charset="-78"/>
              </a:rPr>
              <a:t>مصرف البحرين المركزي.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2" name="Flowchart: Terminator 41">
            <a:hlinkClick r:id="rId4" action="ppaction://hlinksldjump"/>
          </p:cNvPr>
          <p:cNvSpPr/>
          <p:nvPr/>
        </p:nvSpPr>
        <p:spPr>
          <a:xfrm>
            <a:off x="381000" y="4821640"/>
            <a:ext cx="6913169"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د- </a:t>
            </a:r>
            <a:r>
              <a:rPr lang="ar-BH" sz="2800" b="1" dirty="0" smtClean="0">
                <a:solidFill>
                  <a:schemeClr val="bg1"/>
                </a:solidFill>
                <a:latin typeface="Sakkal Majalla" panose="02000000000000000000" pitchFamily="2" charset="-78"/>
                <a:cs typeface="Sakkal Majalla" panose="02000000000000000000" pitchFamily="2" charset="-78"/>
              </a:rPr>
              <a:t>وزارة الاقتصاد الوطني .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12" name="Rectangle 11"/>
          <p:cNvSpPr/>
          <p:nvPr/>
        </p:nvSpPr>
        <p:spPr>
          <a:xfrm>
            <a:off x="-605803" y="6509507"/>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نشأة البنوك وأنواعها       المقرر: مقدمة في البنوك والعمليات المصرفية       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3" name="Straight Connector 12"/>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17397380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animBg="1"/>
      <p:bldP spid="41" grpId="0" animBg="1"/>
      <p:bldP spid="4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63" y="1165955"/>
            <a:ext cx="9163666" cy="446276"/>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11. يرتبط سعر صرف الدينار البحريني بـ : </a:t>
            </a:r>
            <a:endParaRPr lang="en-US" sz="2300" b="1" dirty="0" smtClean="0">
              <a:latin typeface="Sakkal Majalla" panose="02000000000000000000" pitchFamily="2" charset="-78"/>
              <a:cs typeface="Sakkal Majalla" panose="02000000000000000000" pitchFamily="2" charset="-78"/>
            </a:endParaRPr>
          </a:p>
        </p:txBody>
      </p:sp>
      <p:sp>
        <p:nvSpPr>
          <p:cNvPr id="6" name="Flowchart: Terminator 5">
            <a:hlinkClick r:id="rId3" action="ppaction://hlinksldjump"/>
          </p:cNvPr>
          <p:cNvSpPr/>
          <p:nvPr/>
        </p:nvSpPr>
        <p:spPr>
          <a:xfrm>
            <a:off x="1813328" y="1734374"/>
            <a:ext cx="6956862"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أ-  الجنية الإسترليني.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32" name="Flowchart: Terminator 31">
            <a:hlinkClick r:id="rId3" action="ppaction://hlinksldjump"/>
          </p:cNvPr>
          <p:cNvSpPr/>
          <p:nvPr/>
        </p:nvSpPr>
        <p:spPr>
          <a:xfrm>
            <a:off x="1371600" y="2687583"/>
            <a:ext cx="7113505"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ب-  اليورو.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1" name="Flowchart: Terminator 40">
            <a:hlinkClick r:id="rId3" action="ppaction://hlinksldjump"/>
          </p:cNvPr>
          <p:cNvSpPr/>
          <p:nvPr/>
        </p:nvSpPr>
        <p:spPr>
          <a:xfrm>
            <a:off x="1063062" y="3603582"/>
            <a:ext cx="7017876"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ج- </a:t>
            </a:r>
            <a:r>
              <a:rPr lang="ar-BH" sz="2800" b="1" dirty="0" smtClean="0">
                <a:solidFill>
                  <a:schemeClr val="bg1"/>
                </a:solidFill>
                <a:latin typeface="Sakkal Majalla" panose="02000000000000000000" pitchFamily="2" charset="-78"/>
                <a:cs typeface="Sakkal Majalla" panose="02000000000000000000" pitchFamily="2" charset="-78"/>
              </a:rPr>
              <a:t>الين الياباني.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2" name="Flowchart: Terminator 41">
            <a:hlinkClick r:id="rId4" action="ppaction://hlinksldjump"/>
          </p:cNvPr>
          <p:cNvSpPr/>
          <p:nvPr/>
        </p:nvSpPr>
        <p:spPr>
          <a:xfrm>
            <a:off x="272960" y="4575473"/>
            <a:ext cx="6913169"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د- </a:t>
            </a:r>
            <a:r>
              <a:rPr lang="ar-BH" sz="2800" b="1" dirty="0" smtClean="0">
                <a:solidFill>
                  <a:schemeClr val="bg1"/>
                </a:solidFill>
                <a:latin typeface="Sakkal Majalla" panose="02000000000000000000" pitchFamily="2" charset="-78"/>
                <a:cs typeface="Sakkal Majalla" panose="02000000000000000000" pitchFamily="2" charset="-78"/>
              </a:rPr>
              <a:t>الدولار الأمريكي.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12" name="Rectangle 11"/>
          <p:cNvSpPr/>
          <p:nvPr/>
        </p:nvSpPr>
        <p:spPr>
          <a:xfrm>
            <a:off x="-605803" y="6509507"/>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نشأة البنوك وأنواعها       المقرر: مقدمة في البنوك والعمليات المصرفية       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3" name="Straight Connector 12"/>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2502597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animBg="1"/>
      <p:bldP spid="41" grpId="0" animBg="1"/>
      <p:bldP spid="4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4400" y="1447800"/>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sp>
        <p:nvSpPr>
          <p:cNvPr id="8" name="Rectangle 7"/>
          <p:cNvSpPr/>
          <p:nvPr/>
        </p:nvSpPr>
        <p:spPr>
          <a:xfrm>
            <a:off x="-605803" y="6509507"/>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نشأة البنوك وأنواعها       المقرر: مقدمة في البنوك والعمليات المصرفية       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1" name="Straight Connector 10"/>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26147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sp>
        <p:nvSpPr>
          <p:cNvPr id="6" name="Rectangle 5"/>
          <p:cNvSpPr/>
          <p:nvPr/>
        </p:nvSpPr>
        <p:spPr>
          <a:xfrm>
            <a:off x="-605803" y="6509507"/>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نشأة البنوك وأنواعها       المقرر: مقدمة في البنوك والعمليات المصرفية       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7" name="Straight Connector 6"/>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12536996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5800" y="1623616"/>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sp>
        <p:nvSpPr>
          <p:cNvPr id="8" name="Rectangle 7"/>
          <p:cNvSpPr/>
          <p:nvPr/>
        </p:nvSpPr>
        <p:spPr>
          <a:xfrm>
            <a:off x="-605803" y="6509507"/>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نشأة البنوك وأنواعها       المقرر: مقدمة في البنوك والعمليات المصرفية       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1" name="Straight Connector 10"/>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136441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sp>
        <p:nvSpPr>
          <p:cNvPr id="6" name="Rectangle 5"/>
          <p:cNvSpPr/>
          <p:nvPr/>
        </p:nvSpPr>
        <p:spPr>
          <a:xfrm>
            <a:off x="-605803" y="6509507"/>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نشأة البنوك وأنواعها       المقرر: مقدمة في البنوك والعمليات المصرفية       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7" name="Straight Connector 6"/>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12499403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5800" y="1623616"/>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sp>
        <p:nvSpPr>
          <p:cNvPr id="8" name="Rectangle 7"/>
          <p:cNvSpPr/>
          <p:nvPr/>
        </p:nvSpPr>
        <p:spPr>
          <a:xfrm>
            <a:off x="-605803" y="6509507"/>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نشأة البنوك وأنواعها       المقرر: مقدمة في البنوك والعمليات المصرفية       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1" name="Straight Connector 10"/>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222349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224269" y="88845"/>
            <a:ext cx="2339688" cy="2553330"/>
            <a:chOff x="224269" y="88845"/>
            <a:chExt cx="2339688" cy="2553330"/>
          </a:xfrm>
        </p:grpSpPr>
        <p:pic>
          <p:nvPicPr>
            <p:cNvPr id="22" name="Picture 21"/>
            <p:cNvPicPr>
              <a:picLocks noChangeAspect="1"/>
            </p:cNvPicPr>
            <p:nvPr/>
          </p:nvPicPr>
          <p:blipFill>
            <a:blip r:embed="rId7"/>
            <a:stretch>
              <a:fillRect/>
            </a:stretch>
          </p:blipFill>
          <p:spPr>
            <a:xfrm>
              <a:off x="327313" y="88845"/>
              <a:ext cx="2133600" cy="2179190"/>
            </a:xfrm>
            <a:prstGeom prst="rect">
              <a:avLst/>
            </a:prstGeom>
          </p:spPr>
        </p:pic>
        <p:sp>
          <p:nvSpPr>
            <p:cNvPr id="23" name="Rectangle 22"/>
            <p:cNvSpPr/>
            <p:nvPr/>
          </p:nvSpPr>
          <p:spPr>
            <a:xfrm>
              <a:off x="224269" y="2057400"/>
              <a:ext cx="2339688" cy="584775"/>
            </a:xfrm>
            <a:prstGeom prst="rect">
              <a:avLst/>
            </a:prstGeom>
            <a:solidFill>
              <a:srgbClr val="FF0000"/>
            </a:solidFill>
          </p:spPr>
          <p:txBody>
            <a:bodyPr wrap="square">
              <a:spAutoFit/>
            </a:bodyPr>
            <a:lstStyle/>
            <a:p>
              <a:pPr algn="ctr" rtl="1"/>
              <a:r>
                <a:rPr lang="ar-BH" sz="1600" b="1" dirty="0">
                  <a:solidFill>
                    <a:schemeClr val="bg1"/>
                  </a:solidFill>
                </a:rPr>
                <a:t>البنك الشرقي أول بنك تأسس في </a:t>
              </a:r>
            </a:p>
            <a:p>
              <a:pPr algn="ctr" rtl="1"/>
              <a:r>
                <a:rPr lang="ar-BH" sz="1600" b="1" dirty="0">
                  <a:solidFill>
                    <a:schemeClr val="bg1"/>
                  </a:solidFill>
                </a:rPr>
                <a:t>مملكة البحرين سنة 1920م</a:t>
              </a:r>
            </a:p>
          </p:txBody>
        </p:sp>
      </p:grpSp>
      <p:sp>
        <p:nvSpPr>
          <p:cNvPr id="27" name="Rectangle 26"/>
          <p:cNvSpPr/>
          <p:nvPr/>
        </p:nvSpPr>
        <p:spPr>
          <a:xfrm>
            <a:off x="3505051" y="3407906"/>
            <a:ext cx="3573415" cy="400110"/>
          </a:xfrm>
          <a:prstGeom prst="rect">
            <a:avLst/>
          </a:prstGeom>
          <a:solidFill>
            <a:schemeClr val="accent2">
              <a:lumMod val="20000"/>
              <a:lumOff val="80000"/>
            </a:schemeClr>
          </a:solidFill>
        </p:spPr>
        <p:txBody>
          <a:bodyPr wrap="none">
            <a:spAutoFit/>
          </a:bodyPr>
          <a:lstStyle/>
          <a:p>
            <a:pPr marL="285750" indent="-285750" algn="just" rtl="1">
              <a:buFont typeface="Wingdings" panose="05000000000000000000" pitchFamily="2" charset="2"/>
              <a:buChar char="ü"/>
            </a:pPr>
            <a:r>
              <a:rPr lang="ar-BH" sz="2000" b="1" dirty="0" smtClean="0">
                <a:latin typeface="Sakkal Majalla" panose="02000000000000000000" pitchFamily="2" charset="-78"/>
                <a:cs typeface="Sakkal Majalla" panose="02000000000000000000" pitchFamily="2" charset="-78"/>
              </a:rPr>
              <a:t>وأخيرا مع ظهور وظيفة </a:t>
            </a:r>
            <a:r>
              <a:rPr lang="ar-BH" sz="2000" b="1" dirty="0">
                <a:latin typeface="Sakkal Majalla" panose="02000000000000000000" pitchFamily="2" charset="-78"/>
                <a:cs typeface="Sakkal Majalla" panose="02000000000000000000" pitchFamily="2" charset="-78"/>
              </a:rPr>
              <a:t>خلق النقود.</a:t>
            </a:r>
          </a:p>
        </p:txBody>
      </p:sp>
      <p:sp>
        <p:nvSpPr>
          <p:cNvPr id="30" name="Rectangle 29"/>
          <p:cNvSpPr/>
          <p:nvPr/>
        </p:nvSpPr>
        <p:spPr>
          <a:xfrm>
            <a:off x="2904727" y="2949729"/>
            <a:ext cx="4774064" cy="400110"/>
          </a:xfrm>
          <a:prstGeom prst="rect">
            <a:avLst/>
          </a:prstGeom>
          <a:solidFill>
            <a:schemeClr val="accent2">
              <a:lumMod val="40000"/>
              <a:lumOff val="60000"/>
            </a:schemeClr>
          </a:solidFill>
        </p:spPr>
        <p:txBody>
          <a:bodyPr wrap="none">
            <a:spAutoFit/>
          </a:bodyPr>
          <a:lstStyle/>
          <a:p>
            <a:pPr marL="285750" indent="-285750" algn="just" rtl="1">
              <a:buFont typeface="Wingdings" panose="05000000000000000000" pitchFamily="2" charset="2"/>
              <a:buChar char="ü"/>
            </a:pPr>
            <a:r>
              <a:rPr lang="ar-BH" sz="2000" b="1" dirty="0" smtClean="0">
                <a:latin typeface="Sakkal Majalla" panose="02000000000000000000" pitchFamily="2" charset="-78"/>
                <a:cs typeface="Sakkal Majalla" panose="02000000000000000000" pitchFamily="2" charset="-78"/>
              </a:rPr>
              <a:t>ثم مع الوظيفة التقليدية الثانية للبنوك وهي الإقراض.</a:t>
            </a:r>
            <a:endParaRPr lang="ar-BH" sz="2000" b="1" dirty="0">
              <a:latin typeface="Sakkal Majalla" panose="02000000000000000000" pitchFamily="2" charset="-78"/>
              <a:cs typeface="Sakkal Majalla" panose="02000000000000000000" pitchFamily="2" charset="-78"/>
            </a:endParaRPr>
          </a:p>
        </p:txBody>
      </p:sp>
      <p:sp>
        <p:nvSpPr>
          <p:cNvPr id="31" name="Rectangle 30"/>
          <p:cNvSpPr/>
          <p:nvPr/>
        </p:nvSpPr>
        <p:spPr>
          <a:xfrm>
            <a:off x="2383830" y="2468122"/>
            <a:ext cx="6000957" cy="400110"/>
          </a:xfrm>
          <a:prstGeom prst="rect">
            <a:avLst/>
          </a:prstGeom>
          <a:solidFill>
            <a:schemeClr val="accent2">
              <a:lumMod val="60000"/>
              <a:lumOff val="40000"/>
            </a:schemeClr>
          </a:solidFill>
        </p:spPr>
        <p:txBody>
          <a:bodyPr wrap="square">
            <a:spAutoFit/>
          </a:bodyPr>
          <a:lstStyle/>
          <a:p>
            <a:pPr marL="285750" indent="-285750" algn="just" rtl="1">
              <a:buFont typeface="Wingdings" panose="05000000000000000000" pitchFamily="2" charset="2"/>
              <a:buChar char="ü"/>
            </a:pPr>
            <a:r>
              <a:rPr lang="ar-BH" sz="2000" b="1" dirty="0" smtClean="0">
                <a:latin typeface="Sakkal Majalla" panose="02000000000000000000" pitchFamily="2" charset="-78"/>
                <a:cs typeface="Sakkal Majalla" panose="02000000000000000000" pitchFamily="2" charset="-78"/>
              </a:rPr>
              <a:t>بدأت البنوك مع </a:t>
            </a:r>
            <a:r>
              <a:rPr lang="ar-BH" sz="2000" b="1" dirty="0">
                <a:latin typeface="Sakkal Majalla" panose="02000000000000000000" pitchFamily="2" charset="-78"/>
                <a:cs typeface="Sakkal Majalla" panose="02000000000000000000" pitchFamily="2" charset="-78"/>
              </a:rPr>
              <a:t>الوظيفة </a:t>
            </a:r>
            <a:r>
              <a:rPr lang="ar-BH" sz="2000" b="1" dirty="0" smtClean="0">
                <a:latin typeface="Sakkal Majalla" panose="02000000000000000000" pitchFamily="2" charset="-78"/>
                <a:cs typeface="Sakkal Majalla" panose="02000000000000000000" pitchFamily="2" charset="-78"/>
              </a:rPr>
              <a:t>التقليدية الأولى </a:t>
            </a:r>
            <a:r>
              <a:rPr lang="ar-BH" sz="2000" b="1" dirty="0">
                <a:latin typeface="Sakkal Majalla" panose="02000000000000000000" pitchFamily="2" charset="-78"/>
                <a:cs typeface="Sakkal Majalla" panose="02000000000000000000" pitchFamily="2" charset="-78"/>
              </a:rPr>
              <a:t>للبنوك وهي قبول </a:t>
            </a:r>
            <a:r>
              <a:rPr lang="ar-BH" sz="2000" b="1" dirty="0" smtClean="0">
                <a:latin typeface="Sakkal Majalla" panose="02000000000000000000" pitchFamily="2" charset="-78"/>
                <a:cs typeface="Sakkal Majalla" panose="02000000000000000000" pitchFamily="2" charset="-78"/>
              </a:rPr>
              <a:t>الودائع</a:t>
            </a:r>
            <a:r>
              <a:rPr lang="ar-BH" sz="2000" b="1" dirty="0">
                <a:latin typeface="Sakkal Majalla" panose="02000000000000000000" pitchFamily="2" charset="-78"/>
                <a:cs typeface="Sakkal Majalla" panose="02000000000000000000" pitchFamily="2" charset="-78"/>
              </a:rPr>
              <a:t>.</a:t>
            </a:r>
          </a:p>
        </p:txBody>
      </p:sp>
      <p:pic>
        <p:nvPicPr>
          <p:cNvPr id="33" name="Picture 32"/>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2494570" y="-6744"/>
            <a:ext cx="4924425" cy="1209675"/>
          </a:xfrm>
          <a:prstGeom prst="rect">
            <a:avLst/>
          </a:prstGeom>
        </p:spPr>
      </p:pic>
      <p:sp>
        <p:nvSpPr>
          <p:cNvPr id="32" name="Rectangle 31"/>
          <p:cNvSpPr/>
          <p:nvPr/>
        </p:nvSpPr>
        <p:spPr>
          <a:xfrm>
            <a:off x="2563957" y="1206778"/>
            <a:ext cx="6252584" cy="1200329"/>
          </a:xfrm>
          <a:prstGeom prst="rect">
            <a:avLst/>
          </a:prstGeom>
          <a:noFill/>
          <a:ln>
            <a:solidFill>
              <a:schemeClr val="accent2">
                <a:lumMod val="75000"/>
              </a:schemeClr>
            </a:solidFill>
          </a:ln>
        </p:spPr>
        <p:txBody>
          <a:bodyPr wrap="square" lIns="91440" tIns="45720" rIns="91440" bIns="45720">
            <a:spAutoFit/>
          </a:bodyPr>
          <a:lstStyle/>
          <a:p>
            <a:pPr algn="justLow" rtl="1"/>
            <a:r>
              <a:rPr lang="ar-BH" sz="2400" b="1" dirty="0">
                <a:latin typeface="Sakkal Majalla" panose="02000000000000000000" pitchFamily="2" charset="-78"/>
                <a:cs typeface="Sakkal Majalla" panose="02000000000000000000" pitchFamily="2" charset="-78"/>
              </a:rPr>
              <a:t>كلمة(</a:t>
            </a:r>
            <a:r>
              <a:rPr lang="en-US" sz="2400" b="1" dirty="0">
                <a:latin typeface="Sakkal Majalla" panose="02000000000000000000" pitchFamily="2" charset="-78"/>
                <a:cs typeface="Sakkal Majalla" panose="02000000000000000000" pitchFamily="2" charset="-78"/>
              </a:rPr>
              <a:t>Bank</a:t>
            </a:r>
            <a:r>
              <a:rPr lang="ar-BH" sz="2400" b="1" dirty="0">
                <a:latin typeface="Sakkal Majalla" panose="02000000000000000000" pitchFamily="2" charset="-78"/>
                <a:cs typeface="Sakkal Majalla" panose="02000000000000000000" pitchFamily="2" charset="-78"/>
              </a:rPr>
              <a:t>) بالفرنسية و(</a:t>
            </a:r>
            <a:r>
              <a:rPr lang="en-US" sz="2400" b="1" dirty="0">
                <a:latin typeface="Sakkal Majalla" panose="02000000000000000000" pitchFamily="2" charset="-78"/>
                <a:cs typeface="Sakkal Majalla" panose="02000000000000000000" pitchFamily="2" charset="-78"/>
              </a:rPr>
              <a:t>Banco</a:t>
            </a:r>
            <a:r>
              <a:rPr lang="ar-BH" sz="2400" b="1" dirty="0">
                <a:latin typeface="Sakkal Majalla" panose="02000000000000000000" pitchFamily="2" charset="-78"/>
                <a:cs typeface="Sakkal Majalla" panose="02000000000000000000" pitchFamily="2" charset="-78"/>
              </a:rPr>
              <a:t>) بالإيطالية المكان أو المكتب  الذي يجلس فيه الصاغة والصيارفة الإيطاليين </a:t>
            </a:r>
            <a:r>
              <a:rPr lang="ar-BH" sz="2400" b="1" dirty="0" smtClean="0">
                <a:latin typeface="Sakkal Majalla" panose="02000000000000000000" pitchFamily="2" charset="-78"/>
                <a:cs typeface="Sakkal Majalla" panose="02000000000000000000" pitchFamily="2" charset="-78"/>
              </a:rPr>
              <a:t>لإيداع </a:t>
            </a:r>
            <a:r>
              <a:rPr lang="ar-BH" sz="2400" b="1" dirty="0">
                <a:latin typeface="Sakkal Majalla" panose="02000000000000000000" pitchFamily="2" charset="-78"/>
                <a:cs typeface="Sakkal Majalla" panose="02000000000000000000" pitchFamily="2" charset="-78"/>
              </a:rPr>
              <a:t>الأموال والذهب، </a:t>
            </a:r>
            <a:r>
              <a:rPr lang="ar-BH" sz="2400" b="1" dirty="0" smtClean="0">
                <a:latin typeface="Sakkal Majalla" panose="02000000000000000000" pitchFamily="2" charset="-78"/>
                <a:cs typeface="Sakkal Majalla" panose="02000000000000000000" pitchFamily="2" charset="-78"/>
              </a:rPr>
              <a:t>وارتبطت نشأة البنوك بتطور وظائفه. </a:t>
            </a:r>
            <a:endParaRPr lang="ar-BH" sz="2400" b="1" dirty="0">
              <a:latin typeface="Sakkal Majalla" panose="02000000000000000000" pitchFamily="2" charset="-78"/>
              <a:cs typeface="Sakkal Majalla" panose="02000000000000000000" pitchFamily="2" charset="-78"/>
            </a:endParaRPr>
          </a:p>
        </p:txBody>
      </p:sp>
      <p:sp>
        <p:nvSpPr>
          <p:cNvPr id="47" name="Rectangle 46"/>
          <p:cNvSpPr/>
          <p:nvPr/>
        </p:nvSpPr>
        <p:spPr>
          <a:xfrm>
            <a:off x="2904727" y="3486855"/>
            <a:ext cx="2672526" cy="1200329"/>
          </a:xfrm>
          <a:prstGeom prst="rect">
            <a:avLst/>
          </a:prstGeom>
        </p:spPr>
        <p:txBody>
          <a:bodyPr wrap="none">
            <a:spAutoFit/>
          </a:bodyPr>
          <a:lstStyle/>
          <a:p>
            <a:pPr algn="just" rtl="1"/>
            <a:r>
              <a:rPr lang="ar-BH" sz="2800" b="1" dirty="0">
                <a:solidFill>
                  <a:srgbClr val="FF0000"/>
                </a:solidFill>
              </a:rPr>
              <a:t>لماذا أنشئت البنوك</a:t>
            </a:r>
            <a:r>
              <a:rPr lang="ar-BH" sz="7200" b="1" dirty="0">
                <a:solidFill>
                  <a:srgbClr val="FF0000"/>
                </a:solidFill>
              </a:rPr>
              <a:t>؟</a:t>
            </a:r>
          </a:p>
        </p:txBody>
      </p:sp>
      <p:sp>
        <p:nvSpPr>
          <p:cNvPr id="48" name="Rectangle 47"/>
          <p:cNvSpPr/>
          <p:nvPr/>
        </p:nvSpPr>
        <p:spPr>
          <a:xfrm>
            <a:off x="2669802" y="4434783"/>
            <a:ext cx="3542957" cy="369332"/>
          </a:xfrm>
          <a:prstGeom prst="rect">
            <a:avLst/>
          </a:prstGeom>
        </p:spPr>
        <p:txBody>
          <a:bodyPr wrap="none">
            <a:spAutoFit/>
          </a:bodyPr>
          <a:lstStyle/>
          <a:p>
            <a:pPr marL="285750" indent="-285750" algn="just" rtl="1">
              <a:buClr>
                <a:srgbClr val="FF0000"/>
              </a:buClr>
              <a:buFont typeface="Wingdings" panose="05000000000000000000" pitchFamily="2" charset="2"/>
              <a:buChar char="q"/>
            </a:pPr>
            <a:r>
              <a:rPr lang="ar-BH" b="1" dirty="0" smtClean="0">
                <a:latin typeface="Sakkal Majalla" panose="02000000000000000000" pitchFamily="2" charset="-78"/>
                <a:cs typeface="Sakkal Majalla" panose="02000000000000000000" pitchFamily="2" charset="-78"/>
              </a:rPr>
              <a:t>إقراض الأموال للأفراد والشركات والحكومات.</a:t>
            </a:r>
            <a:endParaRPr lang="ar-BH" b="1" dirty="0">
              <a:latin typeface="Sakkal Majalla" panose="02000000000000000000" pitchFamily="2" charset="-78"/>
              <a:cs typeface="Sakkal Majalla" panose="02000000000000000000" pitchFamily="2" charset="-78"/>
            </a:endParaRPr>
          </a:p>
        </p:txBody>
      </p:sp>
      <p:sp>
        <p:nvSpPr>
          <p:cNvPr id="52" name="Rectangle 51"/>
          <p:cNvSpPr/>
          <p:nvPr/>
        </p:nvSpPr>
        <p:spPr>
          <a:xfrm>
            <a:off x="3567961" y="4812151"/>
            <a:ext cx="2643672" cy="369332"/>
          </a:xfrm>
          <a:prstGeom prst="rect">
            <a:avLst/>
          </a:prstGeom>
        </p:spPr>
        <p:txBody>
          <a:bodyPr wrap="none">
            <a:spAutoFit/>
          </a:bodyPr>
          <a:lstStyle/>
          <a:p>
            <a:pPr marL="285750" indent="-285750" algn="just" rtl="1">
              <a:buClr>
                <a:srgbClr val="C00000"/>
              </a:buClr>
              <a:buFont typeface="Wingdings" panose="05000000000000000000" pitchFamily="2" charset="2"/>
              <a:buChar char="q"/>
            </a:pPr>
            <a:r>
              <a:rPr lang="ar-BH" b="1" dirty="0"/>
              <a:t>حفظ أموال المودعين </a:t>
            </a:r>
            <a:r>
              <a:rPr lang="ar-BH" b="1" dirty="0">
                <a:latin typeface="Sakkal Majalla" panose="02000000000000000000" pitchFamily="2" charset="-78"/>
                <a:cs typeface="Sakkal Majalla" panose="02000000000000000000" pitchFamily="2" charset="-78"/>
              </a:rPr>
              <a:t>وتنميتها</a:t>
            </a:r>
            <a:r>
              <a:rPr lang="ar-BH" b="1" dirty="0"/>
              <a:t>.</a:t>
            </a:r>
          </a:p>
        </p:txBody>
      </p:sp>
      <p:sp>
        <p:nvSpPr>
          <p:cNvPr id="53" name="Rectangle 52"/>
          <p:cNvSpPr/>
          <p:nvPr/>
        </p:nvSpPr>
        <p:spPr>
          <a:xfrm>
            <a:off x="3022940" y="5166188"/>
            <a:ext cx="3188693" cy="369332"/>
          </a:xfrm>
          <a:prstGeom prst="rect">
            <a:avLst/>
          </a:prstGeom>
        </p:spPr>
        <p:txBody>
          <a:bodyPr wrap="none">
            <a:spAutoFit/>
          </a:bodyPr>
          <a:lstStyle/>
          <a:p>
            <a:pPr marL="285750" indent="-285750" algn="just" rtl="1">
              <a:buClr>
                <a:srgbClr val="C00000"/>
              </a:buClr>
              <a:buFont typeface="Wingdings" panose="05000000000000000000" pitchFamily="2" charset="2"/>
              <a:buChar char="q"/>
            </a:pPr>
            <a:r>
              <a:rPr lang="ar-BH" b="1" dirty="0"/>
              <a:t>مبادلة النقود و بيع العملات الأجنبية.</a:t>
            </a:r>
          </a:p>
        </p:txBody>
      </p:sp>
      <p:sp>
        <p:nvSpPr>
          <p:cNvPr id="54" name="Rectangle 53"/>
          <p:cNvSpPr/>
          <p:nvPr/>
        </p:nvSpPr>
        <p:spPr>
          <a:xfrm>
            <a:off x="1630209" y="5560788"/>
            <a:ext cx="4624985" cy="369332"/>
          </a:xfrm>
          <a:prstGeom prst="rect">
            <a:avLst/>
          </a:prstGeom>
        </p:spPr>
        <p:txBody>
          <a:bodyPr wrap="none">
            <a:spAutoFit/>
          </a:bodyPr>
          <a:lstStyle/>
          <a:p>
            <a:pPr marL="285750" indent="-285750" algn="just" rtl="1">
              <a:buClr>
                <a:srgbClr val="C00000"/>
              </a:buClr>
              <a:buFont typeface="Wingdings" panose="05000000000000000000" pitchFamily="2" charset="2"/>
              <a:buChar char="q"/>
            </a:pPr>
            <a:r>
              <a:rPr lang="ar-BH" b="1" dirty="0"/>
              <a:t>إجراء التحويلات البنكية بين البنوك داخل وخارج الدولة.</a:t>
            </a:r>
          </a:p>
        </p:txBody>
      </p:sp>
      <p:sp>
        <p:nvSpPr>
          <p:cNvPr id="55" name="Rectangle 54"/>
          <p:cNvSpPr/>
          <p:nvPr/>
        </p:nvSpPr>
        <p:spPr>
          <a:xfrm>
            <a:off x="3465954" y="5939142"/>
            <a:ext cx="3696846" cy="369332"/>
          </a:xfrm>
          <a:prstGeom prst="rect">
            <a:avLst/>
          </a:prstGeom>
        </p:spPr>
        <p:txBody>
          <a:bodyPr wrap="none">
            <a:spAutoFit/>
          </a:bodyPr>
          <a:lstStyle/>
          <a:p>
            <a:pPr marL="1200150" lvl="2" indent="-285750" algn="just" rtl="1">
              <a:buClr>
                <a:srgbClr val="C00000"/>
              </a:buClr>
              <a:buFont typeface="Wingdings" panose="05000000000000000000" pitchFamily="2" charset="2"/>
              <a:buChar char="q"/>
            </a:pPr>
            <a:r>
              <a:rPr lang="ar-BH" b="1" dirty="0"/>
              <a:t>تقديم الخدمات المالية المختلفة.</a:t>
            </a:r>
          </a:p>
        </p:txBody>
      </p:sp>
      <p:pic>
        <p:nvPicPr>
          <p:cNvPr id="2" name="Picture 1"/>
          <p:cNvPicPr>
            <a:picLocks noChangeAspect="1"/>
          </p:cNvPicPr>
          <p:nvPr/>
        </p:nvPicPr>
        <p:blipFill>
          <a:blip r:embed="rId10"/>
          <a:stretch>
            <a:fillRect/>
          </a:stretch>
        </p:blipFill>
        <p:spPr>
          <a:xfrm>
            <a:off x="6889204" y="3467484"/>
            <a:ext cx="1579173" cy="784671"/>
          </a:xfrm>
          <a:prstGeom prst="rect">
            <a:avLst/>
          </a:prstGeom>
          <a:ln>
            <a:noFill/>
          </a:ln>
          <a:effectLst>
            <a:softEdge rad="112500"/>
          </a:effectLst>
        </p:spPr>
      </p:pic>
      <p:sp>
        <p:nvSpPr>
          <p:cNvPr id="20" name="Rectangle 19"/>
          <p:cNvSpPr/>
          <p:nvPr/>
        </p:nvSpPr>
        <p:spPr>
          <a:xfrm>
            <a:off x="-605803" y="6509507"/>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نشأة البنوك وأنواعها       المقرر: مقدمة في البنوك والعمليات المصرفية       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21" name="Straight Connector 20"/>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Rectangle 24"/>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6" name="Picture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209562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1000" fill="hold"/>
                                        <p:tgtEl>
                                          <p:spTgt spid="24"/>
                                        </p:tgtEl>
                                        <p:attrNameLst>
                                          <p:attrName>ppt_w</p:attrName>
                                        </p:attrNameLst>
                                      </p:cBhvr>
                                      <p:tavLst>
                                        <p:tav tm="0">
                                          <p:val>
                                            <p:fltVal val="0"/>
                                          </p:val>
                                        </p:tav>
                                        <p:tav tm="100000">
                                          <p:val>
                                            <p:strVal val="#ppt_w"/>
                                          </p:val>
                                        </p:tav>
                                      </p:tavLst>
                                    </p:anim>
                                    <p:anim calcmode="lin" valueType="num">
                                      <p:cBhvr>
                                        <p:cTn id="13" dur="1000" fill="hold"/>
                                        <p:tgtEl>
                                          <p:spTgt spid="24"/>
                                        </p:tgtEl>
                                        <p:attrNameLst>
                                          <p:attrName>ppt_h</p:attrName>
                                        </p:attrNameLst>
                                      </p:cBhvr>
                                      <p:tavLst>
                                        <p:tav tm="0">
                                          <p:val>
                                            <p:fltVal val="0"/>
                                          </p:val>
                                        </p:tav>
                                        <p:tav tm="100000">
                                          <p:val>
                                            <p:strVal val="#ppt_h"/>
                                          </p:val>
                                        </p:tav>
                                      </p:tavLst>
                                    </p:anim>
                                    <p:anim calcmode="lin" valueType="num">
                                      <p:cBhvr>
                                        <p:cTn id="14" dur="1000" fill="hold"/>
                                        <p:tgtEl>
                                          <p:spTgt spid="24"/>
                                        </p:tgtEl>
                                        <p:attrNameLst>
                                          <p:attrName>style.rotation</p:attrName>
                                        </p:attrNameLst>
                                      </p:cBhvr>
                                      <p:tavLst>
                                        <p:tav tm="0">
                                          <p:val>
                                            <p:fltVal val="90"/>
                                          </p:val>
                                        </p:tav>
                                        <p:tav tm="100000">
                                          <p:val>
                                            <p:fltVal val="0"/>
                                          </p:val>
                                        </p:tav>
                                      </p:tavLst>
                                    </p:anim>
                                    <p:animEffect transition="in" filter="fade">
                                      <p:cBhvr>
                                        <p:cTn id="15" dur="1000"/>
                                        <p:tgtEl>
                                          <p:spTgt spid="24"/>
                                        </p:tgtEl>
                                      </p:cBhvr>
                                    </p:animEffect>
                                  </p:childTnLst>
                                  <p:subTnLst>
                                    <p:audio>
                                      <p:cMediaNode>
                                        <p:cTn display="0" masterRel="sameClick">
                                          <p:stCondLst>
                                            <p:cond evt="begin" delay="0">
                                              <p:tn val="10"/>
                                            </p:cond>
                                          </p:stCondLst>
                                          <p:endCondLst>
                                            <p:cond evt="onStopAudio" delay="0">
                                              <p:tgtEl>
                                                <p:sldTgt/>
                                              </p:tgtEl>
                                            </p:cond>
                                          </p:endCondLst>
                                        </p:cTn>
                                        <p:tgtEl>
                                          <p:sndTgt r:embed="rId3" name="arrow.wav"/>
                                        </p:tgtEl>
                                      </p:cMediaNode>
                                    </p:audio>
                                  </p:subTnLst>
                                </p:cTn>
                              </p:par>
                              <p:par>
                                <p:cTn id="16" presetID="31"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p:cTn id="18" dur="1000" fill="hold"/>
                                        <p:tgtEl>
                                          <p:spTgt spid="32"/>
                                        </p:tgtEl>
                                        <p:attrNameLst>
                                          <p:attrName>ppt_w</p:attrName>
                                        </p:attrNameLst>
                                      </p:cBhvr>
                                      <p:tavLst>
                                        <p:tav tm="0">
                                          <p:val>
                                            <p:fltVal val="0"/>
                                          </p:val>
                                        </p:tav>
                                        <p:tav tm="100000">
                                          <p:val>
                                            <p:strVal val="#ppt_w"/>
                                          </p:val>
                                        </p:tav>
                                      </p:tavLst>
                                    </p:anim>
                                    <p:anim calcmode="lin" valueType="num">
                                      <p:cBhvr>
                                        <p:cTn id="19" dur="1000" fill="hold"/>
                                        <p:tgtEl>
                                          <p:spTgt spid="32"/>
                                        </p:tgtEl>
                                        <p:attrNameLst>
                                          <p:attrName>ppt_h</p:attrName>
                                        </p:attrNameLst>
                                      </p:cBhvr>
                                      <p:tavLst>
                                        <p:tav tm="0">
                                          <p:val>
                                            <p:fltVal val="0"/>
                                          </p:val>
                                        </p:tav>
                                        <p:tav tm="100000">
                                          <p:val>
                                            <p:strVal val="#ppt_h"/>
                                          </p:val>
                                        </p:tav>
                                      </p:tavLst>
                                    </p:anim>
                                    <p:anim calcmode="lin" valueType="num">
                                      <p:cBhvr>
                                        <p:cTn id="20" dur="1000" fill="hold"/>
                                        <p:tgtEl>
                                          <p:spTgt spid="32"/>
                                        </p:tgtEl>
                                        <p:attrNameLst>
                                          <p:attrName>style.rotation</p:attrName>
                                        </p:attrNameLst>
                                      </p:cBhvr>
                                      <p:tavLst>
                                        <p:tav tm="0">
                                          <p:val>
                                            <p:fltVal val="90"/>
                                          </p:val>
                                        </p:tav>
                                        <p:tav tm="100000">
                                          <p:val>
                                            <p:fltVal val="0"/>
                                          </p:val>
                                        </p:tav>
                                      </p:tavLst>
                                    </p:anim>
                                    <p:animEffect transition="in" filter="fade">
                                      <p:cBhvr>
                                        <p:cTn id="21" dur="1000"/>
                                        <p:tgtEl>
                                          <p:spTgt spid="32"/>
                                        </p:tgtEl>
                                      </p:cBhvr>
                                    </p:animEffect>
                                  </p:childTnLst>
                                  <p:subTnLst>
                                    <p:audio>
                                      <p:cMediaNode>
                                        <p:cTn display="0" masterRel="sameClick">
                                          <p:stCondLst>
                                            <p:cond evt="begin" delay="0">
                                              <p:tn val="16"/>
                                            </p:cond>
                                          </p:stCondLst>
                                          <p:endCondLst>
                                            <p:cond evt="onStopAudio" delay="0">
                                              <p:tgtEl>
                                                <p:sldTgt/>
                                              </p:tgtEl>
                                            </p:cond>
                                          </p:endCondLst>
                                        </p:cTn>
                                        <p:tgtEl>
                                          <p:sndTgt r:embed="rId3" name="arrow.wav"/>
                                        </p:tgtEl>
                                      </p:cMediaNode>
                                    </p:audio>
                                  </p:sub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down)">
                                      <p:cBhvr>
                                        <p:cTn id="26" dur="580">
                                          <p:stCondLst>
                                            <p:cond delay="0"/>
                                          </p:stCondLst>
                                        </p:cTn>
                                        <p:tgtEl>
                                          <p:spTgt spid="31"/>
                                        </p:tgtEl>
                                      </p:cBhvr>
                                    </p:animEffect>
                                    <p:anim calcmode="lin" valueType="num">
                                      <p:cBhvr>
                                        <p:cTn id="27"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32" dur="26">
                                          <p:stCondLst>
                                            <p:cond delay="650"/>
                                          </p:stCondLst>
                                        </p:cTn>
                                        <p:tgtEl>
                                          <p:spTgt spid="31"/>
                                        </p:tgtEl>
                                      </p:cBhvr>
                                      <p:to x="100000" y="60000"/>
                                    </p:animScale>
                                    <p:animScale>
                                      <p:cBhvr>
                                        <p:cTn id="33" dur="166" decel="50000">
                                          <p:stCondLst>
                                            <p:cond delay="676"/>
                                          </p:stCondLst>
                                        </p:cTn>
                                        <p:tgtEl>
                                          <p:spTgt spid="31"/>
                                        </p:tgtEl>
                                      </p:cBhvr>
                                      <p:to x="100000" y="100000"/>
                                    </p:animScale>
                                    <p:animScale>
                                      <p:cBhvr>
                                        <p:cTn id="34" dur="26">
                                          <p:stCondLst>
                                            <p:cond delay="1312"/>
                                          </p:stCondLst>
                                        </p:cTn>
                                        <p:tgtEl>
                                          <p:spTgt spid="31"/>
                                        </p:tgtEl>
                                      </p:cBhvr>
                                      <p:to x="100000" y="80000"/>
                                    </p:animScale>
                                    <p:animScale>
                                      <p:cBhvr>
                                        <p:cTn id="35" dur="166" decel="50000">
                                          <p:stCondLst>
                                            <p:cond delay="1338"/>
                                          </p:stCondLst>
                                        </p:cTn>
                                        <p:tgtEl>
                                          <p:spTgt spid="31"/>
                                        </p:tgtEl>
                                      </p:cBhvr>
                                      <p:to x="100000" y="100000"/>
                                    </p:animScale>
                                    <p:animScale>
                                      <p:cBhvr>
                                        <p:cTn id="36" dur="26">
                                          <p:stCondLst>
                                            <p:cond delay="1642"/>
                                          </p:stCondLst>
                                        </p:cTn>
                                        <p:tgtEl>
                                          <p:spTgt spid="31"/>
                                        </p:tgtEl>
                                      </p:cBhvr>
                                      <p:to x="100000" y="90000"/>
                                    </p:animScale>
                                    <p:animScale>
                                      <p:cBhvr>
                                        <p:cTn id="37" dur="166" decel="50000">
                                          <p:stCondLst>
                                            <p:cond delay="1668"/>
                                          </p:stCondLst>
                                        </p:cTn>
                                        <p:tgtEl>
                                          <p:spTgt spid="31"/>
                                        </p:tgtEl>
                                      </p:cBhvr>
                                      <p:to x="100000" y="100000"/>
                                    </p:animScale>
                                    <p:animScale>
                                      <p:cBhvr>
                                        <p:cTn id="38" dur="26">
                                          <p:stCondLst>
                                            <p:cond delay="1808"/>
                                          </p:stCondLst>
                                        </p:cTn>
                                        <p:tgtEl>
                                          <p:spTgt spid="31"/>
                                        </p:tgtEl>
                                      </p:cBhvr>
                                      <p:to x="100000" y="95000"/>
                                    </p:animScale>
                                    <p:animScale>
                                      <p:cBhvr>
                                        <p:cTn id="39" dur="166" decel="50000">
                                          <p:stCondLst>
                                            <p:cond delay="1834"/>
                                          </p:stCondLst>
                                        </p:cTn>
                                        <p:tgtEl>
                                          <p:spTgt spid="31"/>
                                        </p:tgtEl>
                                      </p:cBhvr>
                                      <p:to x="100000" y="100000"/>
                                    </p:animScale>
                                  </p:childTnLst>
                                  <p:subTnLst>
                                    <p:audio>
                                      <p:cMediaNode>
                                        <p:cTn display="0" masterRel="sameClick">
                                          <p:stCondLst>
                                            <p:cond evt="begin" delay="0">
                                              <p:tn val="24"/>
                                            </p:cond>
                                          </p:stCondLst>
                                          <p:endCondLst>
                                            <p:cond evt="onStopAudio" delay="0">
                                              <p:tgtEl>
                                                <p:sldTgt/>
                                              </p:tgtEl>
                                            </p:cond>
                                          </p:endCondLst>
                                        </p:cTn>
                                        <p:tgtEl>
                                          <p:sndTgt r:embed="rId4" name="laser.wav"/>
                                        </p:tgtEl>
                                      </p:cMediaNode>
                                    </p:audio>
                                  </p:subTnLst>
                                </p:cTn>
                              </p:par>
                            </p:childTnLst>
                          </p:cTn>
                        </p:par>
                      </p:childTnLst>
                    </p:cTn>
                  </p:par>
                  <p:par>
                    <p:cTn id="40" fill="hold">
                      <p:stCondLst>
                        <p:cond delay="indefinite"/>
                      </p:stCondLst>
                      <p:childTnLst>
                        <p:par>
                          <p:cTn id="41" fill="hold">
                            <p:stCondLst>
                              <p:cond delay="0"/>
                            </p:stCondLst>
                            <p:childTnLst>
                              <p:par>
                                <p:cTn id="42" presetID="26"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down)">
                                      <p:cBhvr>
                                        <p:cTn id="44" dur="580">
                                          <p:stCondLst>
                                            <p:cond delay="0"/>
                                          </p:stCondLst>
                                        </p:cTn>
                                        <p:tgtEl>
                                          <p:spTgt spid="30"/>
                                        </p:tgtEl>
                                      </p:cBhvr>
                                    </p:animEffect>
                                    <p:anim calcmode="lin" valueType="num">
                                      <p:cBhvr>
                                        <p:cTn id="45"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50" dur="26">
                                          <p:stCondLst>
                                            <p:cond delay="650"/>
                                          </p:stCondLst>
                                        </p:cTn>
                                        <p:tgtEl>
                                          <p:spTgt spid="30"/>
                                        </p:tgtEl>
                                      </p:cBhvr>
                                      <p:to x="100000" y="60000"/>
                                    </p:animScale>
                                    <p:animScale>
                                      <p:cBhvr>
                                        <p:cTn id="51" dur="166" decel="50000">
                                          <p:stCondLst>
                                            <p:cond delay="676"/>
                                          </p:stCondLst>
                                        </p:cTn>
                                        <p:tgtEl>
                                          <p:spTgt spid="30"/>
                                        </p:tgtEl>
                                      </p:cBhvr>
                                      <p:to x="100000" y="100000"/>
                                    </p:animScale>
                                    <p:animScale>
                                      <p:cBhvr>
                                        <p:cTn id="52" dur="26">
                                          <p:stCondLst>
                                            <p:cond delay="1312"/>
                                          </p:stCondLst>
                                        </p:cTn>
                                        <p:tgtEl>
                                          <p:spTgt spid="30"/>
                                        </p:tgtEl>
                                      </p:cBhvr>
                                      <p:to x="100000" y="80000"/>
                                    </p:animScale>
                                    <p:animScale>
                                      <p:cBhvr>
                                        <p:cTn id="53" dur="166" decel="50000">
                                          <p:stCondLst>
                                            <p:cond delay="1338"/>
                                          </p:stCondLst>
                                        </p:cTn>
                                        <p:tgtEl>
                                          <p:spTgt spid="30"/>
                                        </p:tgtEl>
                                      </p:cBhvr>
                                      <p:to x="100000" y="100000"/>
                                    </p:animScale>
                                    <p:animScale>
                                      <p:cBhvr>
                                        <p:cTn id="54" dur="26">
                                          <p:stCondLst>
                                            <p:cond delay="1642"/>
                                          </p:stCondLst>
                                        </p:cTn>
                                        <p:tgtEl>
                                          <p:spTgt spid="30"/>
                                        </p:tgtEl>
                                      </p:cBhvr>
                                      <p:to x="100000" y="90000"/>
                                    </p:animScale>
                                    <p:animScale>
                                      <p:cBhvr>
                                        <p:cTn id="55" dur="166" decel="50000">
                                          <p:stCondLst>
                                            <p:cond delay="1668"/>
                                          </p:stCondLst>
                                        </p:cTn>
                                        <p:tgtEl>
                                          <p:spTgt spid="30"/>
                                        </p:tgtEl>
                                      </p:cBhvr>
                                      <p:to x="100000" y="100000"/>
                                    </p:animScale>
                                    <p:animScale>
                                      <p:cBhvr>
                                        <p:cTn id="56" dur="26">
                                          <p:stCondLst>
                                            <p:cond delay="1808"/>
                                          </p:stCondLst>
                                        </p:cTn>
                                        <p:tgtEl>
                                          <p:spTgt spid="30"/>
                                        </p:tgtEl>
                                      </p:cBhvr>
                                      <p:to x="100000" y="95000"/>
                                    </p:animScale>
                                    <p:animScale>
                                      <p:cBhvr>
                                        <p:cTn id="57" dur="166" decel="50000">
                                          <p:stCondLst>
                                            <p:cond delay="1834"/>
                                          </p:stCondLst>
                                        </p:cTn>
                                        <p:tgtEl>
                                          <p:spTgt spid="30"/>
                                        </p:tgtEl>
                                      </p:cBhvr>
                                      <p:to x="100000" y="100000"/>
                                    </p:animScale>
                                  </p:childTnLst>
                                  <p:subTnLst>
                                    <p:audio>
                                      <p:cMediaNode>
                                        <p:cTn display="0" masterRel="sameClick">
                                          <p:stCondLst>
                                            <p:cond evt="begin" delay="0">
                                              <p:tn val="42"/>
                                            </p:cond>
                                          </p:stCondLst>
                                          <p:endCondLst>
                                            <p:cond evt="onStopAudio" delay="0">
                                              <p:tgtEl>
                                                <p:sldTgt/>
                                              </p:tgtEl>
                                            </p:cond>
                                          </p:endCondLst>
                                        </p:cTn>
                                        <p:tgtEl>
                                          <p:sndTgt r:embed="rId4" name="laser.wav"/>
                                        </p:tgtEl>
                                      </p:cMediaNode>
                                    </p:audio>
                                  </p:sub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additive="base">
                                        <p:cTn id="62" dur="500" fill="hold"/>
                                        <p:tgtEl>
                                          <p:spTgt spid="27"/>
                                        </p:tgtEl>
                                        <p:attrNameLst>
                                          <p:attrName>ppt_x</p:attrName>
                                        </p:attrNameLst>
                                      </p:cBhvr>
                                      <p:tavLst>
                                        <p:tav tm="0">
                                          <p:val>
                                            <p:strVal val="#ppt_x"/>
                                          </p:val>
                                        </p:tav>
                                        <p:tav tm="100000">
                                          <p:val>
                                            <p:strVal val="#ppt_x"/>
                                          </p:val>
                                        </p:tav>
                                      </p:tavLst>
                                    </p:anim>
                                    <p:anim calcmode="lin" valueType="num">
                                      <p:cBhvr additive="base">
                                        <p:cTn id="63" dur="500" fill="hold"/>
                                        <p:tgtEl>
                                          <p:spTgt spid="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5" name="click.wav"/>
                                        </p:tgtEl>
                                      </p:cMediaNode>
                                    </p:audio>
                                  </p:subTnLst>
                                </p:cTn>
                              </p:par>
                              <p:par>
                                <p:cTn id="64" presetID="2" presetClass="entr" presetSubtype="4" fill="hold" nodeType="withEffect">
                                  <p:stCondLst>
                                    <p:cond delay="0"/>
                                  </p:stCondLst>
                                  <p:childTnLst>
                                    <p:set>
                                      <p:cBhvr>
                                        <p:cTn id="65" dur="1" fill="hold">
                                          <p:stCondLst>
                                            <p:cond delay="0"/>
                                          </p:stCondLst>
                                        </p:cTn>
                                        <p:tgtEl>
                                          <p:spTgt spid="2"/>
                                        </p:tgtEl>
                                        <p:attrNameLst>
                                          <p:attrName>style.visibility</p:attrName>
                                        </p:attrNameLst>
                                      </p:cBhvr>
                                      <p:to>
                                        <p:strVal val="visible"/>
                                      </p:to>
                                    </p:set>
                                    <p:anim calcmode="lin" valueType="num">
                                      <p:cBhvr additive="base">
                                        <p:cTn id="66" dur="500" fill="hold"/>
                                        <p:tgtEl>
                                          <p:spTgt spid="2"/>
                                        </p:tgtEl>
                                        <p:attrNameLst>
                                          <p:attrName>ppt_x</p:attrName>
                                        </p:attrNameLst>
                                      </p:cBhvr>
                                      <p:tavLst>
                                        <p:tav tm="0">
                                          <p:val>
                                            <p:strVal val="#ppt_x"/>
                                          </p:val>
                                        </p:tav>
                                        <p:tav tm="100000">
                                          <p:val>
                                            <p:strVal val="#ppt_x"/>
                                          </p:val>
                                        </p:tav>
                                      </p:tavLst>
                                    </p:anim>
                                    <p:anim calcmode="lin" valueType="num">
                                      <p:cBhvr additive="base">
                                        <p:cTn id="67"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5" name="click.wav"/>
                                        </p:tgtEl>
                                      </p:cMediaNode>
                                    </p:audio>
                                  </p:subTnLst>
                                </p:cTn>
                              </p:par>
                            </p:childTnLst>
                          </p:cTn>
                        </p:par>
                      </p:childTnLst>
                    </p:cTn>
                  </p:par>
                  <p:par>
                    <p:cTn id="68" fill="hold">
                      <p:stCondLst>
                        <p:cond delay="indefinite"/>
                      </p:stCondLst>
                      <p:childTnLst>
                        <p:par>
                          <p:cTn id="69" fill="hold">
                            <p:stCondLst>
                              <p:cond delay="0"/>
                            </p:stCondLst>
                            <p:childTnLst>
                              <p:par>
                                <p:cTn id="70" presetID="45" presetClass="entr" presetSubtype="0" fill="hold" grpId="0" nodeType="click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2000"/>
                                        <p:tgtEl>
                                          <p:spTgt spid="47"/>
                                        </p:tgtEl>
                                      </p:cBhvr>
                                    </p:animEffect>
                                    <p:anim calcmode="lin" valueType="num">
                                      <p:cBhvr>
                                        <p:cTn id="73" dur="2000" fill="hold"/>
                                        <p:tgtEl>
                                          <p:spTgt spid="47"/>
                                        </p:tgtEl>
                                        <p:attrNameLst>
                                          <p:attrName>ppt_w</p:attrName>
                                        </p:attrNameLst>
                                      </p:cBhvr>
                                      <p:tavLst>
                                        <p:tav tm="0" fmla="#ppt_w*sin(2.5*pi*$)">
                                          <p:val>
                                            <p:fltVal val="0"/>
                                          </p:val>
                                        </p:tav>
                                        <p:tav tm="100000">
                                          <p:val>
                                            <p:fltVal val="1"/>
                                          </p:val>
                                        </p:tav>
                                      </p:tavLst>
                                    </p:anim>
                                    <p:anim calcmode="lin" valueType="num">
                                      <p:cBhvr>
                                        <p:cTn id="74" dur="2000" fill="hold"/>
                                        <p:tgtEl>
                                          <p:spTgt spid="4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70"/>
                                            </p:cond>
                                          </p:stCondLst>
                                          <p:endCondLst>
                                            <p:cond evt="onStopAudio" delay="0">
                                              <p:tgtEl>
                                                <p:sldTgt/>
                                              </p:tgtEl>
                                            </p:cond>
                                          </p:endCondLst>
                                        </p:cTn>
                                        <p:tgtEl>
                                          <p:sndTgt r:embed="rId6" name="applause.wav"/>
                                        </p:tgtEl>
                                      </p:cMediaNode>
                                    </p:audio>
                                  </p:sub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fade">
                                      <p:cBhvr>
                                        <p:cTn id="79" dur="1000"/>
                                        <p:tgtEl>
                                          <p:spTgt spid="48"/>
                                        </p:tgtEl>
                                      </p:cBhvr>
                                    </p:animEffect>
                                    <p:anim calcmode="lin" valueType="num">
                                      <p:cBhvr>
                                        <p:cTn id="80" dur="1000" fill="hold"/>
                                        <p:tgtEl>
                                          <p:spTgt spid="48"/>
                                        </p:tgtEl>
                                        <p:attrNameLst>
                                          <p:attrName>ppt_x</p:attrName>
                                        </p:attrNameLst>
                                      </p:cBhvr>
                                      <p:tavLst>
                                        <p:tav tm="0">
                                          <p:val>
                                            <p:strVal val="#ppt_x"/>
                                          </p:val>
                                        </p:tav>
                                        <p:tav tm="100000">
                                          <p:val>
                                            <p:strVal val="#ppt_x"/>
                                          </p:val>
                                        </p:tav>
                                      </p:tavLst>
                                    </p:anim>
                                    <p:anim calcmode="lin" valueType="num">
                                      <p:cBhvr>
                                        <p:cTn id="81" dur="1000" fill="hold"/>
                                        <p:tgtEl>
                                          <p:spTgt spid="4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5" name="click.wav"/>
                                        </p:tgtEl>
                                      </p:cMediaNode>
                                    </p:audio>
                                  </p:sub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fade">
                                      <p:cBhvr>
                                        <p:cTn id="86" dur="1000"/>
                                        <p:tgtEl>
                                          <p:spTgt spid="52"/>
                                        </p:tgtEl>
                                      </p:cBhvr>
                                    </p:animEffect>
                                    <p:anim calcmode="lin" valueType="num">
                                      <p:cBhvr>
                                        <p:cTn id="87" dur="1000" fill="hold"/>
                                        <p:tgtEl>
                                          <p:spTgt spid="52"/>
                                        </p:tgtEl>
                                        <p:attrNameLst>
                                          <p:attrName>ppt_x</p:attrName>
                                        </p:attrNameLst>
                                      </p:cBhvr>
                                      <p:tavLst>
                                        <p:tav tm="0">
                                          <p:val>
                                            <p:strVal val="#ppt_x"/>
                                          </p:val>
                                        </p:tav>
                                        <p:tav tm="100000">
                                          <p:val>
                                            <p:strVal val="#ppt_x"/>
                                          </p:val>
                                        </p:tav>
                                      </p:tavLst>
                                    </p:anim>
                                    <p:anim calcmode="lin" valueType="num">
                                      <p:cBhvr>
                                        <p:cTn id="88" dur="1000" fill="hold"/>
                                        <p:tgtEl>
                                          <p:spTgt spid="5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5" name="click.wav"/>
                                        </p:tgtEl>
                                      </p:cMediaNode>
                                    </p:audio>
                                  </p:sub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fade">
                                      <p:cBhvr>
                                        <p:cTn id="93" dur="1000"/>
                                        <p:tgtEl>
                                          <p:spTgt spid="53"/>
                                        </p:tgtEl>
                                      </p:cBhvr>
                                    </p:animEffect>
                                    <p:anim calcmode="lin" valueType="num">
                                      <p:cBhvr>
                                        <p:cTn id="94" dur="1000" fill="hold"/>
                                        <p:tgtEl>
                                          <p:spTgt spid="53"/>
                                        </p:tgtEl>
                                        <p:attrNameLst>
                                          <p:attrName>ppt_x</p:attrName>
                                        </p:attrNameLst>
                                      </p:cBhvr>
                                      <p:tavLst>
                                        <p:tav tm="0">
                                          <p:val>
                                            <p:strVal val="#ppt_x"/>
                                          </p:val>
                                        </p:tav>
                                        <p:tav tm="100000">
                                          <p:val>
                                            <p:strVal val="#ppt_x"/>
                                          </p:val>
                                        </p:tav>
                                      </p:tavLst>
                                    </p:anim>
                                    <p:anim calcmode="lin" valueType="num">
                                      <p:cBhvr>
                                        <p:cTn id="95" dur="1000" fill="hold"/>
                                        <p:tgtEl>
                                          <p:spTgt spid="5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1"/>
                                            </p:cond>
                                          </p:stCondLst>
                                          <p:endCondLst>
                                            <p:cond evt="onStopAudio" delay="0">
                                              <p:tgtEl>
                                                <p:sldTgt/>
                                              </p:tgtEl>
                                            </p:cond>
                                          </p:endCondLst>
                                        </p:cTn>
                                        <p:tgtEl>
                                          <p:sndTgt r:embed="rId5" name="click.wav"/>
                                        </p:tgtEl>
                                      </p:cMediaNode>
                                    </p:audio>
                                  </p:sub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54"/>
                                        </p:tgtEl>
                                        <p:attrNameLst>
                                          <p:attrName>style.visibility</p:attrName>
                                        </p:attrNameLst>
                                      </p:cBhvr>
                                      <p:to>
                                        <p:strVal val="visible"/>
                                      </p:to>
                                    </p:set>
                                    <p:animEffect transition="in" filter="fade">
                                      <p:cBhvr>
                                        <p:cTn id="100" dur="1000"/>
                                        <p:tgtEl>
                                          <p:spTgt spid="54"/>
                                        </p:tgtEl>
                                      </p:cBhvr>
                                    </p:animEffect>
                                    <p:anim calcmode="lin" valueType="num">
                                      <p:cBhvr>
                                        <p:cTn id="101" dur="1000" fill="hold"/>
                                        <p:tgtEl>
                                          <p:spTgt spid="54"/>
                                        </p:tgtEl>
                                        <p:attrNameLst>
                                          <p:attrName>ppt_x</p:attrName>
                                        </p:attrNameLst>
                                      </p:cBhvr>
                                      <p:tavLst>
                                        <p:tav tm="0">
                                          <p:val>
                                            <p:strVal val="#ppt_x"/>
                                          </p:val>
                                        </p:tav>
                                        <p:tav tm="100000">
                                          <p:val>
                                            <p:strVal val="#ppt_x"/>
                                          </p:val>
                                        </p:tav>
                                      </p:tavLst>
                                    </p:anim>
                                    <p:anim calcmode="lin" valueType="num">
                                      <p:cBhvr>
                                        <p:cTn id="102" dur="1000" fill="hold"/>
                                        <p:tgtEl>
                                          <p:spTgt spid="5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8"/>
                                            </p:cond>
                                          </p:stCondLst>
                                          <p:endCondLst>
                                            <p:cond evt="onStopAudio" delay="0">
                                              <p:tgtEl>
                                                <p:sldTgt/>
                                              </p:tgtEl>
                                            </p:cond>
                                          </p:endCondLst>
                                        </p:cTn>
                                        <p:tgtEl>
                                          <p:sndTgt r:embed="rId5" name="click.wav"/>
                                        </p:tgtEl>
                                      </p:cMediaNode>
                                    </p:audio>
                                  </p:sub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55"/>
                                        </p:tgtEl>
                                        <p:attrNameLst>
                                          <p:attrName>style.visibility</p:attrName>
                                        </p:attrNameLst>
                                      </p:cBhvr>
                                      <p:to>
                                        <p:strVal val="visible"/>
                                      </p:to>
                                    </p:set>
                                    <p:animEffect transition="in" filter="fade">
                                      <p:cBhvr>
                                        <p:cTn id="107" dur="1000"/>
                                        <p:tgtEl>
                                          <p:spTgt spid="55"/>
                                        </p:tgtEl>
                                      </p:cBhvr>
                                    </p:animEffect>
                                    <p:anim calcmode="lin" valueType="num">
                                      <p:cBhvr>
                                        <p:cTn id="108" dur="1000" fill="hold"/>
                                        <p:tgtEl>
                                          <p:spTgt spid="55"/>
                                        </p:tgtEl>
                                        <p:attrNameLst>
                                          <p:attrName>ppt_x</p:attrName>
                                        </p:attrNameLst>
                                      </p:cBhvr>
                                      <p:tavLst>
                                        <p:tav tm="0">
                                          <p:val>
                                            <p:strVal val="#ppt_x"/>
                                          </p:val>
                                        </p:tav>
                                        <p:tav tm="100000">
                                          <p:val>
                                            <p:strVal val="#ppt_x"/>
                                          </p:val>
                                        </p:tav>
                                      </p:tavLst>
                                    </p:anim>
                                    <p:anim calcmode="lin" valueType="num">
                                      <p:cBhvr>
                                        <p:cTn id="109" dur="1000" fill="hold"/>
                                        <p:tgtEl>
                                          <p:spTgt spid="5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5"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1" grpId="0" animBg="1"/>
      <p:bldP spid="32" grpId="0" animBg="1"/>
      <p:bldP spid="47" grpId="0"/>
      <p:bldP spid="48" grpId="0"/>
      <p:bldP spid="52" grpId="0"/>
      <p:bldP spid="53" grpId="0"/>
      <p:bldP spid="54" grpId="0"/>
      <p:bldP spid="5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sp>
        <p:nvSpPr>
          <p:cNvPr id="6" name="Rectangle 5"/>
          <p:cNvSpPr/>
          <p:nvPr/>
        </p:nvSpPr>
        <p:spPr>
          <a:xfrm>
            <a:off x="-605803" y="6509507"/>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نشأة البنوك وأنواعها       المقرر: مقدمة في البنوك والعمليات المصرفية       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7" name="Straight Connector 6"/>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26214282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5800" y="1623616"/>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sp>
        <p:nvSpPr>
          <p:cNvPr id="8" name="Rectangle 7"/>
          <p:cNvSpPr/>
          <p:nvPr/>
        </p:nvSpPr>
        <p:spPr>
          <a:xfrm>
            <a:off x="-605803" y="6509507"/>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نشأة البنوك وأنواعها       المقرر: مقدمة في البنوك والعمليات المصرفية       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1" name="Straight Connector 10"/>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278902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sp>
        <p:nvSpPr>
          <p:cNvPr id="6" name="Rectangle 5"/>
          <p:cNvSpPr/>
          <p:nvPr/>
        </p:nvSpPr>
        <p:spPr>
          <a:xfrm>
            <a:off x="-605803" y="6509507"/>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نشأة البنوك وأنواعها       المقرر: مقدمة في البنوك والعمليات المصرفية       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7" name="Straight Connector 6"/>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17592995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5800" y="1623616"/>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sp>
        <p:nvSpPr>
          <p:cNvPr id="8" name="Rectangle 7"/>
          <p:cNvSpPr/>
          <p:nvPr/>
        </p:nvSpPr>
        <p:spPr>
          <a:xfrm>
            <a:off x="-605803" y="6509507"/>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نشأة البنوك وأنواعها       المقرر: مقدمة في البنوك والعمليات المصرفية       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1" name="Straight Connector 10"/>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310290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sp>
        <p:nvSpPr>
          <p:cNvPr id="6" name="Rectangle 5"/>
          <p:cNvSpPr/>
          <p:nvPr/>
        </p:nvSpPr>
        <p:spPr>
          <a:xfrm>
            <a:off x="-605803" y="6509507"/>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نشأة البنوك وأنواعها       المقرر: مقدمة في البنوك والعمليات المصرفية       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7" name="Straight Connector 6"/>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20720703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5800" y="1623616"/>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sp>
        <p:nvSpPr>
          <p:cNvPr id="8" name="Rectangle 7"/>
          <p:cNvSpPr/>
          <p:nvPr/>
        </p:nvSpPr>
        <p:spPr>
          <a:xfrm>
            <a:off x="-605803" y="6509507"/>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نشأة البنوك وأنواعها       المقرر: مقدمة في البنوك والعمليات المصرفية       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1" name="Straight Connector 10"/>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287856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sp>
        <p:nvSpPr>
          <p:cNvPr id="6" name="Rectangle 5"/>
          <p:cNvSpPr/>
          <p:nvPr/>
        </p:nvSpPr>
        <p:spPr>
          <a:xfrm>
            <a:off x="-605803" y="6509507"/>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نشأة البنوك وأنواعها       المقرر: مقدمة في البنوك والعمليات المصرفية       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7" name="Straight Connector 6"/>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16686593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2000" y="1600200"/>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sp>
        <p:nvSpPr>
          <p:cNvPr id="8" name="Rectangle 7"/>
          <p:cNvSpPr/>
          <p:nvPr/>
        </p:nvSpPr>
        <p:spPr>
          <a:xfrm>
            <a:off x="-605803" y="6509507"/>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نشأة البنوك وأنواعها       المقرر: مقدمة في البنوك والعمليات المصرفية       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1" name="Straight Connector 10"/>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428600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sp>
        <p:nvSpPr>
          <p:cNvPr id="6" name="Rectangle 5"/>
          <p:cNvSpPr/>
          <p:nvPr/>
        </p:nvSpPr>
        <p:spPr>
          <a:xfrm>
            <a:off x="-605803" y="6509507"/>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نشأة البنوك وأنواعها       المقرر: مقدمة في البنوك والعمليات المصرفية       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7" name="Straight Connector 6"/>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10239083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5800" y="1623616"/>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sp>
        <p:nvSpPr>
          <p:cNvPr id="8" name="Rectangle 7"/>
          <p:cNvSpPr/>
          <p:nvPr/>
        </p:nvSpPr>
        <p:spPr>
          <a:xfrm>
            <a:off x="-605803" y="6509507"/>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نشأة البنوك وأنواعها       المقرر: مقدمة في البنوك والعمليات المصرفية       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1" name="Straight Connector 10"/>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401858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stretch>
            <a:fillRect/>
          </a:stretch>
        </p:blipFill>
        <p:spPr>
          <a:xfrm>
            <a:off x="2696749" y="-981"/>
            <a:ext cx="4886325" cy="1209675"/>
          </a:xfrm>
          <a:prstGeom prst="rect">
            <a:avLst/>
          </a:prstGeom>
        </p:spPr>
      </p:pic>
      <p:sp>
        <p:nvSpPr>
          <p:cNvPr id="8" name="Oval 7"/>
          <p:cNvSpPr/>
          <p:nvPr/>
        </p:nvSpPr>
        <p:spPr>
          <a:xfrm>
            <a:off x="2318224" y="3463436"/>
            <a:ext cx="4196231" cy="1077619"/>
          </a:xfrm>
          <a:prstGeom prst="ellipse">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ar-BH" b="1" dirty="0">
                <a:latin typeface="Sakkal Majalla" panose="02000000000000000000" pitchFamily="2" charset="-78"/>
                <a:cs typeface="Sakkal Majalla" panose="02000000000000000000" pitchFamily="2" charset="-78"/>
              </a:rPr>
              <a:t>الرقابة و الإشراف على البنوك </a:t>
            </a:r>
            <a:r>
              <a:rPr lang="ar-BH" b="1" dirty="0" smtClean="0">
                <a:latin typeface="Sakkal Majalla" panose="02000000000000000000" pitchFamily="2" charset="-78"/>
                <a:cs typeface="Sakkal Majalla" panose="02000000000000000000" pitchFamily="2" charset="-78"/>
              </a:rPr>
              <a:t>التجارية</a:t>
            </a:r>
            <a:endParaRPr lang="en-US" dirty="0"/>
          </a:p>
        </p:txBody>
      </p:sp>
      <p:sp>
        <p:nvSpPr>
          <p:cNvPr id="35" name="Oval 34"/>
          <p:cNvSpPr/>
          <p:nvPr/>
        </p:nvSpPr>
        <p:spPr>
          <a:xfrm>
            <a:off x="292920" y="3710602"/>
            <a:ext cx="2663738" cy="1077619"/>
          </a:xfrm>
          <a:prstGeom prst="ellipse">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ar-BH" b="1" dirty="0">
                <a:latin typeface="Sakkal Majalla" panose="02000000000000000000" pitchFamily="2" charset="-78"/>
                <a:cs typeface="Sakkal Majalla" panose="02000000000000000000" pitchFamily="2" charset="-78"/>
              </a:rPr>
              <a:t>إصدار السندات </a:t>
            </a:r>
            <a:r>
              <a:rPr lang="ar-BH" b="1" dirty="0" smtClean="0">
                <a:latin typeface="Sakkal Majalla" panose="02000000000000000000" pitchFamily="2" charset="-78"/>
                <a:cs typeface="Sakkal Majalla" panose="02000000000000000000" pitchFamily="2" charset="-78"/>
              </a:rPr>
              <a:t>الحكومية</a:t>
            </a:r>
            <a:endParaRPr lang="en-US" b="1" dirty="0">
              <a:latin typeface="Sakkal Majalla" panose="02000000000000000000" pitchFamily="2" charset="-78"/>
              <a:cs typeface="Sakkal Majalla" panose="02000000000000000000" pitchFamily="2" charset="-78"/>
            </a:endParaRPr>
          </a:p>
        </p:txBody>
      </p:sp>
      <p:sp>
        <p:nvSpPr>
          <p:cNvPr id="37" name="Oval 36"/>
          <p:cNvSpPr/>
          <p:nvPr/>
        </p:nvSpPr>
        <p:spPr>
          <a:xfrm>
            <a:off x="5918904" y="3576071"/>
            <a:ext cx="2663738" cy="1077619"/>
          </a:xfrm>
          <a:prstGeom prst="ellipse">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ar-BH" b="1" dirty="0">
                <a:latin typeface="Sakkal Majalla" panose="02000000000000000000" pitchFamily="2" charset="-78"/>
                <a:cs typeface="Sakkal Majalla" panose="02000000000000000000" pitchFamily="2" charset="-78"/>
              </a:rPr>
              <a:t>إصدار </a:t>
            </a:r>
            <a:r>
              <a:rPr lang="ar-BH" b="1" dirty="0" smtClean="0">
                <a:latin typeface="Sakkal Majalla" panose="02000000000000000000" pitchFamily="2" charset="-78"/>
                <a:cs typeface="Sakkal Majalla" panose="02000000000000000000" pitchFamily="2" charset="-78"/>
              </a:rPr>
              <a:t>النقود</a:t>
            </a:r>
            <a:endParaRPr lang="en-US" b="1" dirty="0">
              <a:latin typeface="Sakkal Majalla" panose="02000000000000000000" pitchFamily="2" charset="-78"/>
              <a:cs typeface="Sakkal Majalla" panose="02000000000000000000" pitchFamily="2" charset="-78"/>
            </a:endParaRPr>
          </a:p>
        </p:txBody>
      </p:sp>
      <p:sp>
        <p:nvSpPr>
          <p:cNvPr id="38" name="Oval 37"/>
          <p:cNvSpPr/>
          <p:nvPr/>
        </p:nvSpPr>
        <p:spPr>
          <a:xfrm>
            <a:off x="5271648" y="4437519"/>
            <a:ext cx="2377492" cy="1077619"/>
          </a:xfrm>
          <a:prstGeom prst="ellipse">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ar-BH" b="1" dirty="0">
                <a:latin typeface="Sakkal Majalla" panose="02000000000000000000" pitchFamily="2" charset="-78"/>
                <a:cs typeface="Sakkal Majalla" panose="02000000000000000000" pitchFamily="2" charset="-78"/>
              </a:rPr>
              <a:t>تحديد سعر </a:t>
            </a:r>
            <a:r>
              <a:rPr lang="ar-BH" b="1" dirty="0" smtClean="0">
                <a:latin typeface="Sakkal Majalla" panose="02000000000000000000" pitchFamily="2" charset="-78"/>
                <a:cs typeface="Sakkal Majalla" panose="02000000000000000000" pitchFamily="2" charset="-78"/>
              </a:rPr>
              <a:t>الخصم</a:t>
            </a:r>
            <a:endParaRPr lang="en-US" b="1" dirty="0">
              <a:latin typeface="Sakkal Majalla" panose="02000000000000000000" pitchFamily="2" charset="-78"/>
              <a:cs typeface="Sakkal Majalla" panose="02000000000000000000" pitchFamily="2" charset="-78"/>
            </a:endParaRPr>
          </a:p>
        </p:txBody>
      </p:sp>
      <p:sp>
        <p:nvSpPr>
          <p:cNvPr id="40" name="Oval 39"/>
          <p:cNvSpPr/>
          <p:nvPr/>
        </p:nvSpPr>
        <p:spPr>
          <a:xfrm>
            <a:off x="824400" y="4437518"/>
            <a:ext cx="2377492" cy="1077619"/>
          </a:xfrm>
          <a:prstGeom prst="ellipse">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ar-BH" b="1" dirty="0"/>
              <a:t>إ</a:t>
            </a:r>
            <a:r>
              <a:rPr lang="ar-BH" b="1" dirty="0">
                <a:latin typeface="Sakkal Majalla" panose="02000000000000000000" pitchFamily="2" charset="-78"/>
                <a:cs typeface="Sakkal Majalla" panose="02000000000000000000" pitchFamily="2" charset="-78"/>
              </a:rPr>
              <a:t>دارة أموال </a:t>
            </a:r>
            <a:r>
              <a:rPr lang="ar-BH" b="1" dirty="0" smtClean="0">
                <a:latin typeface="Sakkal Majalla" panose="02000000000000000000" pitchFamily="2" charset="-78"/>
                <a:cs typeface="Sakkal Majalla" panose="02000000000000000000" pitchFamily="2" charset="-78"/>
              </a:rPr>
              <a:t>الدولة</a:t>
            </a:r>
            <a:endParaRPr lang="en-US" b="1" dirty="0">
              <a:latin typeface="Sakkal Majalla" panose="02000000000000000000" pitchFamily="2" charset="-78"/>
              <a:cs typeface="Sakkal Majalla" panose="02000000000000000000" pitchFamily="2" charset="-78"/>
            </a:endParaRPr>
          </a:p>
        </p:txBody>
      </p:sp>
      <p:sp>
        <p:nvSpPr>
          <p:cNvPr id="41" name="Oval 40"/>
          <p:cNvSpPr/>
          <p:nvPr/>
        </p:nvSpPr>
        <p:spPr>
          <a:xfrm>
            <a:off x="3305728" y="4319847"/>
            <a:ext cx="2377492" cy="1077619"/>
          </a:xfrm>
          <a:prstGeom prst="ellipse">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ar-BH" b="1" dirty="0">
                <a:latin typeface="Sakkal Majalla" panose="02000000000000000000" pitchFamily="2" charset="-78"/>
                <a:cs typeface="Sakkal Majalla" panose="02000000000000000000" pitchFamily="2" charset="-78"/>
              </a:rPr>
              <a:t>تحديد </a:t>
            </a:r>
            <a:r>
              <a:rPr lang="ar-BH" b="1" dirty="0" smtClean="0">
                <a:latin typeface="Sakkal Majalla" panose="02000000000000000000" pitchFamily="2" charset="-78"/>
                <a:cs typeface="Sakkal Majalla" panose="02000000000000000000" pitchFamily="2" charset="-78"/>
              </a:rPr>
              <a:t>نسبة </a:t>
            </a:r>
            <a:r>
              <a:rPr lang="ar-BH" b="1" dirty="0">
                <a:latin typeface="Sakkal Majalla" panose="02000000000000000000" pitchFamily="2" charset="-78"/>
                <a:cs typeface="Sakkal Majalla" panose="02000000000000000000" pitchFamily="2" charset="-78"/>
              </a:rPr>
              <a:t>الاحتياطي </a:t>
            </a:r>
            <a:r>
              <a:rPr lang="ar-BH" b="1" dirty="0" smtClean="0">
                <a:latin typeface="Sakkal Majalla" panose="02000000000000000000" pitchFamily="2" charset="-78"/>
                <a:cs typeface="Sakkal Majalla" panose="02000000000000000000" pitchFamily="2" charset="-78"/>
              </a:rPr>
              <a:t>النقدي</a:t>
            </a:r>
            <a:endParaRPr lang="en-US" b="1" dirty="0">
              <a:latin typeface="Sakkal Majalla" panose="02000000000000000000" pitchFamily="2" charset="-78"/>
              <a:cs typeface="Sakkal Majalla" panose="02000000000000000000" pitchFamily="2" charset="-78"/>
            </a:endParaRPr>
          </a:p>
        </p:txBody>
      </p:sp>
      <p:sp>
        <p:nvSpPr>
          <p:cNvPr id="42" name="Oval 41"/>
          <p:cNvSpPr/>
          <p:nvPr/>
        </p:nvSpPr>
        <p:spPr>
          <a:xfrm>
            <a:off x="4580187" y="5171720"/>
            <a:ext cx="2377492" cy="1077619"/>
          </a:xfrm>
          <a:prstGeom prst="ellipse">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ar-BH" b="1" dirty="0">
                <a:latin typeface="Sakkal Majalla" panose="02000000000000000000" pitchFamily="2" charset="-78"/>
                <a:cs typeface="Sakkal Majalla" panose="02000000000000000000" pitchFamily="2" charset="-78"/>
              </a:rPr>
              <a:t>بنك </a:t>
            </a:r>
            <a:r>
              <a:rPr lang="ar-BH" b="1" dirty="0" smtClean="0">
                <a:latin typeface="Sakkal Majalla" panose="02000000000000000000" pitchFamily="2" charset="-78"/>
                <a:cs typeface="Sakkal Majalla" panose="02000000000000000000" pitchFamily="2" charset="-78"/>
              </a:rPr>
              <a:t>البنوك</a:t>
            </a:r>
            <a:endParaRPr lang="en-US" b="1" dirty="0">
              <a:latin typeface="Sakkal Majalla" panose="02000000000000000000" pitchFamily="2" charset="-78"/>
              <a:cs typeface="Sakkal Majalla" panose="02000000000000000000" pitchFamily="2" charset="-78"/>
            </a:endParaRPr>
          </a:p>
        </p:txBody>
      </p:sp>
      <p:sp>
        <p:nvSpPr>
          <p:cNvPr id="43" name="Oval 42"/>
          <p:cNvSpPr/>
          <p:nvPr/>
        </p:nvSpPr>
        <p:spPr>
          <a:xfrm>
            <a:off x="2429792" y="5190394"/>
            <a:ext cx="2377492" cy="1077619"/>
          </a:xfrm>
          <a:prstGeom prst="ellipse">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ar-BH" b="1" dirty="0">
                <a:latin typeface="Sakkal Majalla" panose="02000000000000000000" pitchFamily="2" charset="-78"/>
                <a:cs typeface="Sakkal Majalla" panose="02000000000000000000" pitchFamily="2" charset="-78"/>
              </a:rPr>
              <a:t>إدارة غرفة </a:t>
            </a:r>
            <a:r>
              <a:rPr lang="ar-BH" b="1" dirty="0" smtClean="0">
                <a:latin typeface="Sakkal Majalla" panose="02000000000000000000" pitchFamily="2" charset="-78"/>
                <a:cs typeface="Sakkal Majalla" panose="02000000000000000000" pitchFamily="2" charset="-78"/>
              </a:rPr>
              <a:t>المقاصة</a:t>
            </a:r>
            <a:endParaRPr lang="en-US" b="1" dirty="0">
              <a:latin typeface="Sakkal Majalla" panose="02000000000000000000" pitchFamily="2" charset="-78"/>
              <a:cs typeface="Sakkal Majalla" panose="02000000000000000000" pitchFamily="2" charset="-78"/>
            </a:endParaRPr>
          </a:p>
        </p:txBody>
      </p:sp>
      <p:grpSp>
        <p:nvGrpSpPr>
          <p:cNvPr id="2" name="Group 1"/>
          <p:cNvGrpSpPr/>
          <p:nvPr/>
        </p:nvGrpSpPr>
        <p:grpSpPr>
          <a:xfrm>
            <a:off x="249331" y="-97813"/>
            <a:ext cx="6106732" cy="2717511"/>
            <a:chOff x="249331" y="-97813"/>
            <a:chExt cx="6106732" cy="2717511"/>
          </a:xfrm>
        </p:grpSpPr>
        <p:pic>
          <p:nvPicPr>
            <p:cNvPr id="5" name="Picture 4"/>
            <p:cNvPicPr>
              <a:picLocks noChangeAspect="1"/>
            </p:cNvPicPr>
            <p:nvPr/>
          </p:nvPicPr>
          <p:blipFill>
            <a:blip r:embed="rId6"/>
            <a:stretch>
              <a:fillRect/>
            </a:stretch>
          </p:blipFill>
          <p:spPr>
            <a:xfrm>
              <a:off x="249331" y="-97813"/>
              <a:ext cx="2686665" cy="1875597"/>
            </a:xfrm>
            <a:prstGeom prst="rect">
              <a:avLst/>
            </a:prstGeom>
            <a:ln>
              <a:noFill/>
            </a:ln>
            <a:effectLst>
              <a:softEdge rad="112500"/>
            </a:effectLst>
          </p:spPr>
        </p:pic>
        <p:sp>
          <p:nvSpPr>
            <p:cNvPr id="7" name="Rectangle 6"/>
            <p:cNvSpPr/>
            <p:nvPr/>
          </p:nvSpPr>
          <p:spPr>
            <a:xfrm>
              <a:off x="2867909" y="1419369"/>
              <a:ext cx="3488154" cy="1200329"/>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t="100000" r="100000"/>
              </a:path>
              <a:tileRect l="-100000" b="-10000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justLow" rtl="1"/>
              <a:r>
                <a:rPr lang="ar-BH" sz="2400" b="1" dirty="0" smtClean="0">
                  <a:latin typeface="Sakkal Majalla" panose="02000000000000000000" pitchFamily="2" charset="-78"/>
                  <a:cs typeface="Sakkal Majalla" panose="02000000000000000000" pitchFamily="2" charset="-78"/>
                </a:rPr>
                <a:t>مؤسسة</a:t>
              </a:r>
              <a:r>
                <a:rPr lang="en-US" sz="2400" b="1" dirty="0" smtClean="0">
                  <a:latin typeface="Sakkal Majalla" panose="02000000000000000000" pitchFamily="2" charset="-78"/>
                  <a:cs typeface="Sakkal Majalla" panose="02000000000000000000" pitchFamily="2" charset="-78"/>
                </a:rPr>
                <a:t> </a:t>
              </a:r>
              <a:r>
                <a:rPr lang="ar-BH" sz="2400" b="1" dirty="0" smtClean="0">
                  <a:latin typeface="Sakkal Majalla" panose="02000000000000000000" pitchFamily="2" charset="-78"/>
                  <a:cs typeface="Sakkal Majalla" panose="02000000000000000000" pitchFamily="2" charset="-78"/>
                </a:rPr>
                <a:t>تُنشئها </a:t>
              </a:r>
              <a:r>
                <a:rPr lang="ar-BH" sz="2400" b="1" dirty="0">
                  <a:latin typeface="Sakkal Majalla" panose="02000000000000000000" pitchFamily="2" charset="-78"/>
                  <a:cs typeface="Sakkal Majalla" panose="02000000000000000000" pitchFamily="2" charset="-78"/>
                </a:rPr>
                <a:t>الدولة </a:t>
              </a:r>
              <a:r>
                <a:rPr lang="ar-BH" sz="2400" b="1" dirty="0" smtClean="0">
                  <a:latin typeface="Sakkal Majalla" panose="02000000000000000000" pitchFamily="2" charset="-78"/>
                  <a:cs typeface="Sakkal Majalla" panose="02000000000000000000" pitchFamily="2" charset="-78"/>
                </a:rPr>
                <a:t>للإشراف</a:t>
              </a:r>
              <a:r>
                <a:rPr lang="en-US" sz="2400" b="1" dirty="0" smtClean="0">
                  <a:latin typeface="Sakkal Majalla" panose="02000000000000000000" pitchFamily="2" charset="-78"/>
                  <a:cs typeface="Sakkal Majalla" panose="02000000000000000000" pitchFamily="2" charset="-78"/>
                </a:rPr>
                <a:t> </a:t>
              </a:r>
              <a:r>
                <a:rPr lang="ar-BH" sz="2400" b="1" dirty="0" smtClean="0">
                  <a:latin typeface="Sakkal Majalla" panose="02000000000000000000" pitchFamily="2" charset="-78"/>
                  <a:cs typeface="Sakkal Majalla" panose="02000000000000000000" pitchFamily="2" charset="-78"/>
                </a:rPr>
                <a:t>على </a:t>
              </a:r>
              <a:r>
                <a:rPr lang="ar-BH" sz="2400" b="1" dirty="0">
                  <a:latin typeface="Sakkal Majalla" panose="02000000000000000000" pitchFamily="2" charset="-78"/>
                  <a:cs typeface="Sakkal Majalla" panose="02000000000000000000" pitchFamily="2" charset="-78"/>
                </a:rPr>
                <a:t>القطاع المصرفي، وتتولى مسئولية إدارة السياسة النقدية.</a:t>
              </a:r>
            </a:p>
          </p:txBody>
        </p:sp>
      </p:grpSp>
      <p:sp>
        <p:nvSpPr>
          <p:cNvPr id="18" name="Flowchart: Off-page Connector 17"/>
          <p:cNvSpPr/>
          <p:nvPr/>
        </p:nvSpPr>
        <p:spPr>
          <a:xfrm>
            <a:off x="2814787" y="2764233"/>
            <a:ext cx="3203104" cy="649724"/>
          </a:xfrm>
          <a:prstGeom prst="flowChartOffpageConnector">
            <a:avLst/>
          </a:prstGeom>
          <a:solidFill>
            <a:srgbClr val="EA4D3C"/>
          </a:solidFill>
          <a:scene3d>
            <a:camera prst="orthographicFront"/>
            <a:lightRig rig="threePt" dir="t"/>
          </a:scene3d>
          <a:sp3d>
            <a:bevelT w="139700" h="139700" prst="divot"/>
          </a:sp3d>
        </p:spPr>
        <p:style>
          <a:lnRef idx="1">
            <a:schemeClr val="accent1"/>
          </a:lnRef>
          <a:fillRef idx="2">
            <a:schemeClr val="accent1"/>
          </a:fillRef>
          <a:effectRef idx="1">
            <a:schemeClr val="accent1"/>
          </a:effectRef>
          <a:fontRef idx="minor">
            <a:schemeClr val="dk1"/>
          </a:fontRef>
        </p:style>
        <p:txBody>
          <a:bodyPr wrap="square">
            <a:spAutoFit/>
          </a:bodyPr>
          <a:lstStyle/>
          <a:p>
            <a:pPr algn="ctr" rtl="1"/>
            <a:r>
              <a:rPr lang="ar-BH" sz="2800" b="1" dirty="0">
                <a:solidFill>
                  <a:schemeClr val="bg1"/>
                </a:solidFill>
              </a:rPr>
              <a:t>وظائف البنوك المركزية</a:t>
            </a:r>
          </a:p>
        </p:txBody>
      </p:sp>
      <p:sp>
        <p:nvSpPr>
          <p:cNvPr id="20" name="Flowchart: Manual Input 19"/>
          <p:cNvSpPr/>
          <p:nvPr/>
        </p:nvSpPr>
        <p:spPr>
          <a:xfrm>
            <a:off x="6388192" y="1402214"/>
            <a:ext cx="2555080" cy="1031915"/>
          </a:xfrm>
          <a:prstGeom prst="flowChartManualInput">
            <a:avLst/>
          </a:prstGeom>
          <a:solidFill>
            <a:srgbClr val="EA4D3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r" rtl="1"/>
            <a:r>
              <a:rPr lang="ar-BH" sz="2400" b="1" dirty="0">
                <a:solidFill>
                  <a:schemeClr val="bg1"/>
                </a:solidFill>
                <a:latin typeface="Sakkal Majalla" panose="02000000000000000000" pitchFamily="2" charset="-78"/>
                <a:cs typeface="Sakkal Majalla" panose="02000000000000000000" pitchFamily="2" charset="-78"/>
              </a:rPr>
              <a:t>1-البنوك المركزية</a:t>
            </a:r>
          </a:p>
          <a:p>
            <a:pPr algn="r" rtl="1"/>
            <a:r>
              <a:rPr lang="ar-BH" sz="2400" b="1" dirty="0">
                <a:solidFill>
                  <a:schemeClr val="bg1"/>
                </a:solidFill>
                <a:latin typeface="Sakkal Majalla" panose="02000000000000000000" pitchFamily="2" charset="-78"/>
                <a:cs typeface="Sakkal Majalla" panose="02000000000000000000" pitchFamily="2" charset="-78"/>
              </a:rPr>
              <a:t>  </a:t>
            </a:r>
            <a:r>
              <a:rPr lang="en-US" sz="2400" b="1" dirty="0">
                <a:solidFill>
                  <a:schemeClr val="bg1"/>
                </a:solidFill>
                <a:latin typeface="Sakkal Majalla" panose="02000000000000000000" pitchFamily="2" charset="-78"/>
                <a:cs typeface="Sakkal Majalla" panose="02000000000000000000" pitchFamily="2" charset="-78"/>
              </a:rPr>
              <a:t>Central Banks</a:t>
            </a:r>
            <a:endParaRPr lang="ar-BH" sz="2400" b="1" dirty="0">
              <a:solidFill>
                <a:schemeClr val="bg1"/>
              </a:solidFill>
              <a:latin typeface="Sakkal Majalla" panose="02000000000000000000" pitchFamily="2" charset="-78"/>
              <a:cs typeface="Sakkal Majalla" panose="02000000000000000000" pitchFamily="2" charset="-78"/>
            </a:endParaRPr>
          </a:p>
        </p:txBody>
      </p:sp>
      <p:sp>
        <p:nvSpPr>
          <p:cNvPr id="19" name="Rectangle 18"/>
          <p:cNvSpPr/>
          <p:nvPr/>
        </p:nvSpPr>
        <p:spPr>
          <a:xfrm>
            <a:off x="-605803" y="6509507"/>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نشأة البنوك وأنواعها       المقرر: مقدمة في البنوك والعمليات المصرفية       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21" name="Straight Connector 20"/>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Rectangle 21"/>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213833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80">
                                          <p:stCondLst>
                                            <p:cond delay="0"/>
                                          </p:stCondLst>
                                        </p:cTn>
                                        <p:tgtEl>
                                          <p:spTgt spid="20"/>
                                        </p:tgtEl>
                                      </p:cBhvr>
                                    </p:animEffect>
                                    <p:anim calcmode="lin" valueType="num">
                                      <p:cBhvr>
                                        <p:cTn id="13"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8" dur="26">
                                          <p:stCondLst>
                                            <p:cond delay="650"/>
                                          </p:stCondLst>
                                        </p:cTn>
                                        <p:tgtEl>
                                          <p:spTgt spid="20"/>
                                        </p:tgtEl>
                                      </p:cBhvr>
                                      <p:to x="100000" y="60000"/>
                                    </p:animScale>
                                    <p:animScale>
                                      <p:cBhvr>
                                        <p:cTn id="19" dur="166" decel="50000">
                                          <p:stCondLst>
                                            <p:cond delay="676"/>
                                          </p:stCondLst>
                                        </p:cTn>
                                        <p:tgtEl>
                                          <p:spTgt spid="20"/>
                                        </p:tgtEl>
                                      </p:cBhvr>
                                      <p:to x="100000" y="100000"/>
                                    </p:animScale>
                                    <p:animScale>
                                      <p:cBhvr>
                                        <p:cTn id="20" dur="26">
                                          <p:stCondLst>
                                            <p:cond delay="1312"/>
                                          </p:stCondLst>
                                        </p:cTn>
                                        <p:tgtEl>
                                          <p:spTgt spid="20"/>
                                        </p:tgtEl>
                                      </p:cBhvr>
                                      <p:to x="100000" y="80000"/>
                                    </p:animScale>
                                    <p:animScale>
                                      <p:cBhvr>
                                        <p:cTn id="21" dur="166" decel="50000">
                                          <p:stCondLst>
                                            <p:cond delay="1338"/>
                                          </p:stCondLst>
                                        </p:cTn>
                                        <p:tgtEl>
                                          <p:spTgt spid="20"/>
                                        </p:tgtEl>
                                      </p:cBhvr>
                                      <p:to x="100000" y="100000"/>
                                    </p:animScale>
                                    <p:animScale>
                                      <p:cBhvr>
                                        <p:cTn id="22" dur="26">
                                          <p:stCondLst>
                                            <p:cond delay="1642"/>
                                          </p:stCondLst>
                                        </p:cTn>
                                        <p:tgtEl>
                                          <p:spTgt spid="20"/>
                                        </p:tgtEl>
                                      </p:cBhvr>
                                      <p:to x="100000" y="90000"/>
                                    </p:animScale>
                                    <p:animScale>
                                      <p:cBhvr>
                                        <p:cTn id="23" dur="166" decel="50000">
                                          <p:stCondLst>
                                            <p:cond delay="1668"/>
                                          </p:stCondLst>
                                        </p:cTn>
                                        <p:tgtEl>
                                          <p:spTgt spid="20"/>
                                        </p:tgtEl>
                                      </p:cBhvr>
                                      <p:to x="100000" y="100000"/>
                                    </p:animScale>
                                    <p:animScale>
                                      <p:cBhvr>
                                        <p:cTn id="24" dur="26">
                                          <p:stCondLst>
                                            <p:cond delay="1808"/>
                                          </p:stCondLst>
                                        </p:cTn>
                                        <p:tgtEl>
                                          <p:spTgt spid="20"/>
                                        </p:tgtEl>
                                      </p:cBhvr>
                                      <p:to x="100000" y="95000"/>
                                    </p:animScale>
                                    <p:animScale>
                                      <p:cBhvr>
                                        <p:cTn id="25" dur="166" decel="50000">
                                          <p:stCondLst>
                                            <p:cond delay="1834"/>
                                          </p:stCondLst>
                                        </p:cTn>
                                        <p:tgtEl>
                                          <p:spTgt spid="20"/>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1000" fill="hold"/>
                                        <p:tgtEl>
                                          <p:spTgt spid="2"/>
                                        </p:tgtEl>
                                        <p:attrNameLst>
                                          <p:attrName>ppt_w</p:attrName>
                                        </p:attrNameLst>
                                      </p:cBhvr>
                                      <p:tavLst>
                                        <p:tav tm="0">
                                          <p:val>
                                            <p:fltVal val="0"/>
                                          </p:val>
                                        </p:tav>
                                        <p:tav tm="100000">
                                          <p:val>
                                            <p:strVal val="#ppt_w"/>
                                          </p:val>
                                        </p:tav>
                                      </p:tavLst>
                                    </p:anim>
                                    <p:anim calcmode="lin" valueType="num">
                                      <p:cBhvr>
                                        <p:cTn id="31" dur="1000" fill="hold"/>
                                        <p:tgtEl>
                                          <p:spTgt spid="2"/>
                                        </p:tgtEl>
                                        <p:attrNameLst>
                                          <p:attrName>ppt_h</p:attrName>
                                        </p:attrNameLst>
                                      </p:cBhvr>
                                      <p:tavLst>
                                        <p:tav tm="0">
                                          <p:val>
                                            <p:fltVal val="0"/>
                                          </p:val>
                                        </p:tav>
                                        <p:tav tm="100000">
                                          <p:val>
                                            <p:strVal val="#ppt_h"/>
                                          </p:val>
                                        </p:tav>
                                      </p:tavLst>
                                    </p:anim>
                                    <p:anim calcmode="lin" valueType="num">
                                      <p:cBhvr>
                                        <p:cTn id="32" dur="1000" fill="hold"/>
                                        <p:tgtEl>
                                          <p:spTgt spid="2"/>
                                        </p:tgtEl>
                                        <p:attrNameLst>
                                          <p:attrName>style.rotation</p:attrName>
                                        </p:attrNameLst>
                                      </p:cBhvr>
                                      <p:tavLst>
                                        <p:tav tm="0">
                                          <p:val>
                                            <p:fltVal val="90"/>
                                          </p:val>
                                        </p:tav>
                                        <p:tav tm="100000">
                                          <p:val>
                                            <p:fltVal val="0"/>
                                          </p:val>
                                        </p:tav>
                                      </p:tavLst>
                                    </p:anim>
                                    <p:animEffect transition="in" filter="fade">
                                      <p:cBhvr>
                                        <p:cTn id="33" dur="10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randombar(horizontal)">
                                      <p:cBhvr>
                                        <p:cTn id="38" dur="500"/>
                                        <p:tgtEl>
                                          <p:spTgt spid="18"/>
                                        </p:tgtEl>
                                      </p:cBhvr>
                                    </p:animEffect>
                                  </p:childTnLst>
                                  <p:subTnLst>
                                    <p:audio>
                                      <p:cMediaNode>
                                        <p:cTn display="0" masterRel="sameClick">
                                          <p:stCondLst>
                                            <p:cond evt="begin" delay="0">
                                              <p:tn val="36"/>
                                            </p:cond>
                                          </p:stCondLst>
                                          <p:endCondLst>
                                            <p:cond evt="onStopAudio" delay="0">
                                              <p:tgtEl>
                                                <p:sldTgt/>
                                              </p:tgtEl>
                                            </p:cond>
                                          </p:endCondLst>
                                        </p:cTn>
                                        <p:tgtEl>
                                          <p:sndTgt r:embed="rId3" name="arrow.wav"/>
                                        </p:tgtEl>
                                      </p:cMediaNode>
                                    </p:audio>
                                  </p:sub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circle(in)">
                                      <p:cBhvr>
                                        <p:cTn id="43" dur="2000"/>
                                        <p:tgtEl>
                                          <p:spTgt spid="8"/>
                                        </p:tgtEl>
                                      </p:cBhvr>
                                    </p:animEffect>
                                  </p:childTnLst>
                                  <p:subTnLst>
                                    <p:audio>
                                      <p:cMediaNode>
                                        <p:cTn display="0" masterRel="sameClick">
                                          <p:stCondLst>
                                            <p:cond evt="begin" delay="0">
                                              <p:tn val="41"/>
                                            </p:cond>
                                          </p:stCondLst>
                                          <p:endCondLst>
                                            <p:cond evt="onStopAudio" delay="0">
                                              <p:tgtEl>
                                                <p:sldTgt/>
                                              </p:tgtEl>
                                            </p:cond>
                                          </p:endCondLst>
                                        </p:cTn>
                                        <p:tgtEl>
                                          <p:sndTgt r:embed="rId4" name="camera.wav"/>
                                        </p:tgtEl>
                                      </p:cMediaNode>
                                    </p:audio>
                                  </p:sub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camera.wav"/>
                                        </p:tgtEl>
                                      </p:cMediaNode>
                                    </p:audio>
                                  </p:sub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camera.wav"/>
                                        </p:tgtEl>
                                      </p:cMediaNode>
                                    </p:audio>
                                  </p:sub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barn(inVertical)">
                                      <p:cBhvr>
                                        <p:cTn id="62" dur="500"/>
                                        <p:tgtEl>
                                          <p:spTgt spid="41"/>
                                        </p:tgtEl>
                                      </p:cBhvr>
                                    </p:animEffect>
                                  </p:childTnLst>
                                  <p:subTnLst>
                                    <p:audio>
                                      <p:cMediaNode>
                                        <p:cTn display="0" masterRel="sameClick">
                                          <p:stCondLst>
                                            <p:cond evt="begin" delay="0">
                                              <p:tn val="60"/>
                                            </p:cond>
                                          </p:stCondLst>
                                          <p:endCondLst>
                                            <p:cond evt="onStopAudio" delay="0">
                                              <p:tgtEl>
                                                <p:sldTgt/>
                                              </p:tgtEl>
                                            </p:cond>
                                          </p:endCondLst>
                                        </p:cTn>
                                        <p:tgtEl>
                                          <p:sndTgt r:embed="rId4" name="camera.wav"/>
                                        </p:tgtEl>
                                      </p:cMediaNode>
                                    </p:audio>
                                  </p:sub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1000"/>
                                        <p:tgtEl>
                                          <p:spTgt spid="38"/>
                                        </p:tgtEl>
                                      </p:cBhvr>
                                    </p:animEffect>
                                    <p:anim calcmode="lin" valueType="num">
                                      <p:cBhvr>
                                        <p:cTn id="68" dur="1000" fill="hold"/>
                                        <p:tgtEl>
                                          <p:spTgt spid="38"/>
                                        </p:tgtEl>
                                        <p:attrNameLst>
                                          <p:attrName>ppt_x</p:attrName>
                                        </p:attrNameLst>
                                      </p:cBhvr>
                                      <p:tavLst>
                                        <p:tav tm="0">
                                          <p:val>
                                            <p:strVal val="#ppt_x"/>
                                          </p:val>
                                        </p:tav>
                                        <p:tav tm="100000">
                                          <p:val>
                                            <p:strVal val="#ppt_x"/>
                                          </p:val>
                                        </p:tav>
                                      </p:tavLst>
                                    </p:anim>
                                    <p:anim calcmode="lin" valueType="num">
                                      <p:cBhvr>
                                        <p:cTn id="69" dur="1000" fill="hold"/>
                                        <p:tgtEl>
                                          <p:spTgt spid="3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camera.wav"/>
                                        </p:tgtEl>
                                      </p:cMediaNode>
                                    </p:audio>
                                  </p:sub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fade">
                                      <p:cBhvr>
                                        <p:cTn id="74" dur="1000"/>
                                        <p:tgtEl>
                                          <p:spTgt spid="40"/>
                                        </p:tgtEl>
                                      </p:cBhvr>
                                    </p:animEffect>
                                    <p:anim calcmode="lin" valueType="num">
                                      <p:cBhvr>
                                        <p:cTn id="75" dur="1000" fill="hold"/>
                                        <p:tgtEl>
                                          <p:spTgt spid="40"/>
                                        </p:tgtEl>
                                        <p:attrNameLst>
                                          <p:attrName>ppt_x</p:attrName>
                                        </p:attrNameLst>
                                      </p:cBhvr>
                                      <p:tavLst>
                                        <p:tav tm="0">
                                          <p:val>
                                            <p:strVal val="#ppt_x"/>
                                          </p:val>
                                        </p:tav>
                                        <p:tav tm="100000">
                                          <p:val>
                                            <p:strVal val="#ppt_x"/>
                                          </p:val>
                                        </p:tav>
                                      </p:tavLst>
                                    </p:anim>
                                    <p:anim calcmode="lin" valueType="num">
                                      <p:cBhvr>
                                        <p:cTn id="76" dur="1000" fill="hold"/>
                                        <p:tgtEl>
                                          <p:spTgt spid="4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camera.wav"/>
                                        </p:tgtEl>
                                      </p:cMediaNode>
                                    </p:audio>
                                  </p:sub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additive="base">
                                        <p:cTn id="81" dur="500" fill="hold"/>
                                        <p:tgtEl>
                                          <p:spTgt spid="43"/>
                                        </p:tgtEl>
                                        <p:attrNameLst>
                                          <p:attrName>ppt_x</p:attrName>
                                        </p:attrNameLst>
                                      </p:cBhvr>
                                      <p:tavLst>
                                        <p:tav tm="0">
                                          <p:val>
                                            <p:strVal val="#ppt_x"/>
                                          </p:val>
                                        </p:tav>
                                        <p:tav tm="100000">
                                          <p:val>
                                            <p:strVal val="#ppt_x"/>
                                          </p:val>
                                        </p:tav>
                                      </p:tavLst>
                                    </p:anim>
                                    <p:anim calcmode="lin" valueType="num">
                                      <p:cBhvr additive="base">
                                        <p:cTn id="82" dur="500" fill="hold"/>
                                        <p:tgtEl>
                                          <p:spTgt spid="4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4" name="camera.wav"/>
                                        </p:tgtEl>
                                      </p:cMediaNode>
                                    </p:audio>
                                  </p:sub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42"/>
                                        </p:tgtEl>
                                        <p:attrNameLst>
                                          <p:attrName>style.visibility</p:attrName>
                                        </p:attrNameLst>
                                      </p:cBhvr>
                                      <p:to>
                                        <p:strVal val="visible"/>
                                      </p:to>
                                    </p:set>
                                    <p:anim calcmode="lin" valueType="num">
                                      <p:cBhvr additive="base">
                                        <p:cTn id="87" dur="500" fill="hold"/>
                                        <p:tgtEl>
                                          <p:spTgt spid="42"/>
                                        </p:tgtEl>
                                        <p:attrNameLst>
                                          <p:attrName>ppt_x</p:attrName>
                                        </p:attrNameLst>
                                      </p:cBhvr>
                                      <p:tavLst>
                                        <p:tav tm="0">
                                          <p:val>
                                            <p:strVal val="#ppt_x"/>
                                          </p:val>
                                        </p:tav>
                                        <p:tav tm="100000">
                                          <p:val>
                                            <p:strVal val="#ppt_x"/>
                                          </p:val>
                                        </p:tav>
                                      </p:tavLst>
                                    </p:anim>
                                    <p:anim calcmode="lin" valueType="num">
                                      <p:cBhvr additive="base">
                                        <p:cTn id="88"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5" grpId="0" animBg="1"/>
      <p:bldP spid="37" grpId="0" animBg="1"/>
      <p:bldP spid="38" grpId="0" animBg="1"/>
      <p:bldP spid="40" grpId="0" animBg="1"/>
      <p:bldP spid="41" grpId="0" animBg="1"/>
      <p:bldP spid="42" grpId="0" animBg="1"/>
      <p:bldP spid="43" grpId="0" animBg="1"/>
      <p:bldP spid="18" grpId="0" animBg="1"/>
      <p:bldP spid="2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sp>
        <p:nvSpPr>
          <p:cNvPr id="6" name="Rectangle 5"/>
          <p:cNvSpPr/>
          <p:nvPr/>
        </p:nvSpPr>
        <p:spPr>
          <a:xfrm>
            <a:off x="-605803" y="6509507"/>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نشأة البنوك وأنواعها       المقرر: مقدمة في البنوك والعمليات المصرفية       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7" name="Straight Connector 6"/>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9804932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5800" y="1623616"/>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sp>
        <p:nvSpPr>
          <p:cNvPr id="8" name="Rectangle 7"/>
          <p:cNvSpPr/>
          <p:nvPr/>
        </p:nvSpPr>
        <p:spPr>
          <a:xfrm>
            <a:off x="-605803" y="6509507"/>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نشأة البنوك وأنواعها       المقرر: مقدمة في البنوك والعمليات المصرفية       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1" name="Straight Connector 10"/>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265200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sp>
        <p:nvSpPr>
          <p:cNvPr id="6" name="Rectangle 5"/>
          <p:cNvSpPr/>
          <p:nvPr/>
        </p:nvSpPr>
        <p:spPr>
          <a:xfrm>
            <a:off x="-605803" y="6509507"/>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نشأة البنوك وأنواعها       المقرر: مقدمة في البنوك والعمليات المصرفية       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7" name="Straight Connector 6"/>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2345261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5800" y="1623616"/>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sp>
        <p:nvSpPr>
          <p:cNvPr id="8" name="Rectangle 7"/>
          <p:cNvSpPr/>
          <p:nvPr/>
        </p:nvSpPr>
        <p:spPr>
          <a:xfrm>
            <a:off x="-605803" y="6509507"/>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نشأة البنوك وأنواعها       المقرر: مقدمة في البنوك والعمليات المصرفية       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1" name="Straight Connector 10"/>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301138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sp>
        <p:nvSpPr>
          <p:cNvPr id="6" name="Rectangle 5"/>
          <p:cNvSpPr/>
          <p:nvPr/>
        </p:nvSpPr>
        <p:spPr>
          <a:xfrm>
            <a:off x="-605803" y="6509507"/>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نشأة البنوك وأنواعها       المقرر: مقدمة في البنوك والعمليات المصرفية       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7" name="Straight Connector 6"/>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20669013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2000" y="1600200"/>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a:t>
                </a:r>
                <a:r>
                  <a:rPr lang="ar-BH" b="1" dirty="0" smtClean="0">
                    <a:solidFill>
                      <a:schemeClr val="tx1"/>
                    </a:solidFill>
                  </a:rPr>
                  <a:t>الشريحة التالية </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sp>
        <p:nvSpPr>
          <p:cNvPr id="8" name="Rectangle 7"/>
          <p:cNvSpPr/>
          <p:nvPr/>
        </p:nvSpPr>
        <p:spPr>
          <a:xfrm>
            <a:off x="-605803" y="6509507"/>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نشأة البنوك وأنواعها       المقرر: مقدمة في البنوك والعمليات المصرفية       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1" name="Straight Connector 10"/>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15728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sp>
        <p:nvSpPr>
          <p:cNvPr id="6" name="Rectangle 5"/>
          <p:cNvSpPr/>
          <p:nvPr/>
        </p:nvSpPr>
        <p:spPr>
          <a:xfrm>
            <a:off x="-605803" y="6509507"/>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نشأة البنوك وأنواعها       المقرر: مقدمة في البنوك والعمليات المصرفية       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7" name="Straight Connector 6"/>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3586030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miley Face 8"/>
          <p:cNvSpPr/>
          <p:nvPr/>
        </p:nvSpPr>
        <p:spPr>
          <a:xfrm>
            <a:off x="609600" y="40115"/>
            <a:ext cx="7543800" cy="5550133"/>
          </a:xfrm>
          <a:prstGeom prst="smileyFace">
            <a:avLst/>
          </a:prstGeom>
          <a:solidFill>
            <a:schemeClr val="tx2">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ar-BH" sz="5400" dirty="0" smtClean="0"/>
              <a:t> </a:t>
            </a:r>
            <a:endParaRPr lang="en-US" sz="5400" dirty="0">
              <a:latin typeface="Sakkal Majalla"/>
            </a:endParaRPr>
          </a:p>
        </p:txBody>
      </p:sp>
      <p:sp>
        <p:nvSpPr>
          <p:cNvPr id="4" name="Rectangle 3"/>
          <p:cNvSpPr/>
          <p:nvPr/>
        </p:nvSpPr>
        <p:spPr>
          <a:xfrm>
            <a:off x="1895602" y="768294"/>
            <a:ext cx="4971795" cy="3908762"/>
          </a:xfrm>
          <a:prstGeom prst="rect">
            <a:avLst/>
          </a:prstGeom>
        </p:spPr>
        <p:txBody>
          <a:bodyPr wrap="square">
            <a:spAutoFit/>
          </a:bodyPr>
          <a:lstStyle/>
          <a:p>
            <a:pPr algn="ctr"/>
            <a:r>
              <a:rPr lang="ar-BH" sz="3200" b="1" dirty="0">
                <a:solidFill>
                  <a:schemeClr val="bg1"/>
                </a:solidFill>
                <a:latin typeface="Sakkal Majalla" panose="02000000000000000000" pitchFamily="2" charset="-78"/>
                <a:cs typeface="Sakkal Majalla" panose="02000000000000000000" pitchFamily="2" charset="-78"/>
              </a:rPr>
              <a:t>انتهى الدرس </a:t>
            </a:r>
          </a:p>
          <a:p>
            <a:pPr algn="ctr"/>
            <a:r>
              <a:rPr lang="ar-BH" sz="3200" b="1" dirty="0" smtClean="0">
                <a:solidFill>
                  <a:schemeClr val="bg1"/>
                </a:solidFill>
                <a:latin typeface="Sakkal Majalla" panose="02000000000000000000" pitchFamily="2" charset="-78"/>
                <a:cs typeface="Sakkal Majalla" panose="02000000000000000000" pitchFamily="2" charset="-78"/>
              </a:rPr>
              <a:t>آملين  </a:t>
            </a:r>
          </a:p>
          <a:p>
            <a:pPr algn="ctr"/>
            <a:r>
              <a:rPr lang="ar-BH" sz="3200" b="1" dirty="0" smtClean="0">
                <a:solidFill>
                  <a:schemeClr val="bg1"/>
                </a:solidFill>
                <a:latin typeface="Sakkal Majalla" panose="02000000000000000000" pitchFamily="2" charset="-78"/>
                <a:cs typeface="Sakkal Majalla" panose="02000000000000000000" pitchFamily="2" charset="-78"/>
              </a:rPr>
              <a:t>تحقيق </a:t>
            </a:r>
            <a:endParaRPr lang="ar-BH" sz="3200" b="1" dirty="0">
              <a:solidFill>
                <a:schemeClr val="bg1"/>
              </a:solidFill>
              <a:latin typeface="Sakkal Majalla" panose="02000000000000000000" pitchFamily="2" charset="-78"/>
              <a:cs typeface="Sakkal Majalla" panose="02000000000000000000" pitchFamily="2" charset="-78"/>
            </a:endParaRPr>
          </a:p>
          <a:p>
            <a:pPr algn="ctr"/>
            <a:r>
              <a:rPr lang="ar-BH" sz="3200" b="1" dirty="0" smtClean="0">
                <a:solidFill>
                  <a:schemeClr val="bg1"/>
                </a:solidFill>
                <a:latin typeface="Sakkal Majalla" panose="02000000000000000000" pitchFamily="2" charset="-78"/>
                <a:cs typeface="Sakkal Majalla" panose="02000000000000000000" pitchFamily="2" charset="-78"/>
              </a:rPr>
              <a:t>أهدف درس نشأة البنوك وأنواعها</a:t>
            </a:r>
          </a:p>
          <a:p>
            <a:pPr algn="ctr"/>
            <a:r>
              <a:rPr lang="ar-BH" sz="3200" b="1" dirty="0" smtClean="0">
                <a:solidFill>
                  <a:schemeClr val="bg1"/>
                </a:solidFill>
                <a:latin typeface="Sakkal Majalla" panose="02000000000000000000" pitchFamily="2" charset="-78"/>
                <a:cs typeface="Sakkal Majalla" panose="02000000000000000000" pitchFamily="2" charset="-78"/>
              </a:rPr>
              <a:t> </a:t>
            </a:r>
            <a:r>
              <a:rPr lang="ar-BH" sz="3200" b="1" dirty="0">
                <a:solidFill>
                  <a:schemeClr val="bg1"/>
                </a:solidFill>
                <a:latin typeface="Sakkal Majalla" panose="02000000000000000000" pitchFamily="2" charset="-78"/>
                <a:cs typeface="Sakkal Majalla" panose="02000000000000000000" pitchFamily="2" charset="-78"/>
              </a:rPr>
              <a:t>شكرا </a:t>
            </a:r>
          </a:p>
          <a:p>
            <a:pPr algn="ctr"/>
            <a:r>
              <a:rPr lang="ar-BH" sz="3200" b="1" dirty="0">
                <a:solidFill>
                  <a:schemeClr val="bg1"/>
                </a:solidFill>
                <a:latin typeface="Sakkal Majalla" panose="02000000000000000000" pitchFamily="2" charset="-78"/>
                <a:cs typeface="Sakkal Majalla" panose="02000000000000000000" pitchFamily="2" charset="-78"/>
              </a:rPr>
              <a:t>مع التوفيق </a:t>
            </a:r>
            <a:r>
              <a:rPr lang="ar-BH" sz="3200" b="1" dirty="0" smtClean="0">
                <a:solidFill>
                  <a:schemeClr val="bg1"/>
                </a:solidFill>
                <a:latin typeface="Sakkal Majalla" panose="02000000000000000000" pitchFamily="2" charset="-78"/>
                <a:cs typeface="Sakkal Majalla" panose="02000000000000000000" pitchFamily="2" charset="-78"/>
              </a:rPr>
              <a:t>والنجاح</a:t>
            </a:r>
          </a:p>
          <a:p>
            <a:pPr algn="r"/>
            <a:endParaRPr lang="ar-BH" sz="2400" b="1" u="sng" dirty="0" smtClean="0">
              <a:solidFill>
                <a:srgbClr val="FF0000"/>
              </a:solidFill>
              <a:latin typeface="Sakkal Majalla" panose="02000000000000000000" pitchFamily="2" charset="-78"/>
              <a:cs typeface="Sakkal Majalla" panose="02000000000000000000" pitchFamily="2" charset="-78"/>
            </a:endParaRPr>
          </a:p>
          <a:p>
            <a:pPr algn="ctr"/>
            <a:r>
              <a:rPr lang="ar-BH" sz="3200" b="1" dirty="0" smtClean="0">
                <a:latin typeface="Sakkal Majalla" panose="02000000000000000000" pitchFamily="2" charset="-78"/>
                <a:cs typeface="Sakkal Majalla" panose="02000000000000000000" pitchFamily="2" charset="-78"/>
              </a:rPr>
              <a:t> </a:t>
            </a:r>
            <a:endParaRPr lang="en-US" sz="3200" b="1" dirty="0">
              <a:latin typeface="Sakkal Majalla" panose="02000000000000000000" pitchFamily="2" charset="-78"/>
              <a:cs typeface="Sakkal Majalla" panose="02000000000000000000" pitchFamily="2" charset="-78"/>
            </a:endParaRPr>
          </a:p>
        </p:txBody>
      </p:sp>
      <p:sp>
        <p:nvSpPr>
          <p:cNvPr id="14" name="Rectangle 13"/>
          <p:cNvSpPr/>
          <p:nvPr/>
        </p:nvSpPr>
        <p:spPr>
          <a:xfrm>
            <a:off x="2743200" y="5233940"/>
            <a:ext cx="6248400" cy="1569660"/>
          </a:xfrm>
          <a:prstGeom prst="rect">
            <a:avLst/>
          </a:prstGeom>
        </p:spPr>
        <p:txBody>
          <a:bodyPr wrap="square">
            <a:spAutoFit/>
          </a:bodyPr>
          <a:lstStyle/>
          <a:p>
            <a:pPr algn="r"/>
            <a:r>
              <a:rPr lang="ar-BH" sz="2400" b="1" u="sng" dirty="0" smtClean="0">
                <a:solidFill>
                  <a:srgbClr val="FF0000"/>
                </a:solidFill>
                <a:latin typeface="Sakkal Majalla" panose="02000000000000000000" pitchFamily="2" charset="-78"/>
                <a:cs typeface="Sakkal Majalla" panose="02000000000000000000" pitchFamily="2" charset="-78"/>
              </a:rPr>
              <a:t>لمزيد </a:t>
            </a:r>
            <a:r>
              <a:rPr lang="ar-BH" sz="2400" b="1" u="sng" dirty="0">
                <a:solidFill>
                  <a:srgbClr val="FF0000"/>
                </a:solidFill>
                <a:latin typeface="Sakkal Majalla" panose="02000000000000000000" pitchFamily="2" charset="-78"/>
                <a:cs typeface="Sakkal Majalla" panose="02000000000000000000" pitchFamily="2" charset="-78"/>
              </a:rPr>
              <a:t>من المعلومات:</a:t>
            </a:r>
            <a:endParaRPr lang="en-US" sz="2400" b="1" dirty="0">
              <a:solidFill>
                <a:srgbClr val="FF0000"/>
              </a:solidFill>
              <a:latin typeface="Sakkal Majalla" panose="02000000000000000000" pitchFamily="2" charset="-78"/>
              <a:cs typeface="Sakkal Majalla" panose="02000000000000000000" pitchFamily="2" charset="-78"/>
            </a:endParaRPr>
          </a:p>
          <a:p>
            <a:pPr algn="r"/>
            <a:r>
              <a:rPr lang="en-US" sz="2000" b="1" dirty="0" smtClean="0">
                <a:solidFill>
                  <a:schemeClr val="bg1"/>
                </a:solidFill>
                <a:latin typeface="Century Gothic" panose="020B0502020202020204" pitchFamily="34" charset="0"/>
                <a:cs typeface="Sakkal Majalla" panose="02000000000000000000" pitchFamily="2" charset="-78"/>
                <a:hlinkClick r:id="rId4"/>
              </a:rPr>
              <a:t>www.Edunet.com</a:t>
            </a:r>
            <a:r>
              <a:rPr lang="ar-BH" sz="2000" b="1" dirty="0" smtClean="0">
                <a:solidFill>
                  <a:srgbClr val="FF0000"/>
                </a:solidFill>
                <a:latin typeface="Century Gothic" panose="020B0502020202020204" pitchFamily="34" charset="0"/>
                <a:cs typeface="Sakkal Majalla" panose="02000000000000000000" pitchFamily="2" charset="-78"/>
              </a:rPr>
              <a:t>       </a:t>
            </a:r>
            <a:r>
              <a:rPr lang="ar-BH" sz="2000" b="1" dirty="0" smtClean="0">
                <a:latin typeface="Century Gothic" panose="020B0502020202020204" pitchFamily="34" charset="0"/>
                <a:cs typeface="Sakkal Majalla" panose="02000000000000000000" pitchFamily="2" charset="-78"/>
              </a:rPr>
              <a:t>1- </a:t>
            </a:r>
            <a:r>
              <a:rPr lang="ar-BH" sz="2000" b="1" dirty="0">
                <a:latin typeface="Century Gothic" panose="020B0502020202020204" pitchFamily="34" charset="0"/>
                <a:cs typeface="Sakkal Majalla" panose="02000000000000000000" pitchFamily="2" charset="-78"/>
              </a:rPr>
              <a:t>زيارة البوابة التعليمية </a:t>
            </a:r>
            <a:endParaRPr lang="en-US" sz="2000" b="1" dirty="0">
              <a:latin typeface="Century Gothic" panose="020B0502020202020204" pitchFamily="34" charset="0"/>
              <a:cs typeface="Sakkal Majalla" panose="02000000000000000000" pitchFamily="2" charset="-78"/>
            </a:endParaRPr>
          </a:p>
          <a:p>
            <a:pPr algn="r"/>
            <a:r>
              <a:rPr lang="ar-BH" sz="2000" b="1" dirty="0" smtClean="0">
                <a:latin typeface="Sakkal Majalla" panose="02000000000000000000" pitchFamily="2" charset="-78"/>
                <a:cs typeface="Sakkal Majalla" panose="02000000000000000000" pitchFamily="2" charset="-78"/>
              </a:rPr>
              <a:t>        2- </a:t>
            </a:r>
            <a:r>
              <a:rPr lang="ar-BH" sz="2000" b="1" dirty="0">
                <a:latin typeface="Sakkal Majalla" panose="02000000000000000000" pitchFamily="2" charset="-78"/>
                <a:cs typeface="Sakkal Majalla" panose="02000000000000000000" pitchFamily="2" charset="-78"/>
              </a:rPr>
              <a:t>حل أسئلة وأنشطة الكتاب </a:t>
            </a:r>
            <a:r>
              <a:rPr lang="ar-BH" sz="2000" b="1" dirty="0" smtClean="0">
                <a:latin typeface="Sakkal Majalla" panose="02000000000000000000" pitchFamily="2" charset="-78"/>
                <a:cs typeface="Sakkal Majalla" panose="02000000000000000000" pitchFamily="2" charset="-78"/>
              </a:rPr>
              <a:t>والكراسة.</a:t>
            </a:r>
            <a:endParaRPr lang="en-US" sz="2000" b="1" dirty="0">
              <a:latin typeface="Sakkal Majalla" panose="02000000000000000000" pitchFamily="2" charset="-78"/>
              <a:cs typeface="Sakkal Majalla" panose="02000000000000000000" pitchFamily="2" charset="-78"/>
            </a:endParaRPr>
          </a:p>
          <a:p>
            <a:pPr algn="ctr"/>
            <a:r>
              <a:rPr lang="ar-BH" sz="3200" b="1" dirty="0" smtClean="0">
                <a:latin typeface="Sakkal Majalla" panose="02000000000000000000" pitchFamily="2" charset="-78"/>
                <a:cs typeface="Sakkal Majalla" panose="02000000000000000000" pitchFamily="2" charset="-78"/>
              </a:rPr>
              <a:t> </a:t>
            </a:r>
            <a:endParaRPr lang="en-US" sz="3200" b="1" dirty="0">
              <a:latin typeface="Sakkal Majalla" panose="02000000000000000000" pitchFamily="2" charset="-78"/>
              <a:cs typeface="Sakkal Majalla" panose="02000000000000000000" pitchFamily="2" charset="-78"/>
            </a:endParaRPr>
          </a:p>
        </p:txBody>
      </p:sp>
      <p:sp>
        <p:nvSpPr>
          <p:cNvPr id="8" name="Rectangle 7"/>
          <p:cNvSpPr/>
          <p:nvPr/>
        </p:nvSpPr>
        <p:spPr>
          <a:xfrm>
            <a:off x="-605803" y="6509507"/>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نشأة البنوك وأنواعها       المقرر: مقدمة في البنوك والعمليات المصرفية       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0" name="Straight Connector 9"/>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3812341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6"/>
          <a:stretch>
            <a:fillRect/>
          </a:stretch>
        </p:blipFill>
        <p:spPr>
          <a:xfrm>
            <a:off x="2582113" y="38482"/>
            <a:ext cx="4886325" cy="1209675"/>
          </a:xfrm>
          <a:prstGeom prst="rect">
            <a:avLst/>
          </a:prstGeom>
        </p:spPr>
      </p:pic>
      <p:sp>
        <p:nvSpPr>
          <p:cNvPr id="35" name="Oval 34"/>
          <p:cNvSpPr/>
          <p:nvPr/>
        </p:nvSpPr>
        <p:spPr>
          <a:xfrm>
            <a:off x="606928" y="3378995"/>
            <a:ext cx="2663738" cy="1077619"/>
          </a:xfrm>
          <a:prstGeom prst="ellipse">
            <a:avLst/>
          </a:prstGeom>
          <a:solidFill>
            <a:srgbClr val="FF9933"/>
          </a:solidFill>
          <a:ln/>
          <a:scene3d>
            <a:camera prst="isometricOffAxis1Right"/>
            <a:lightRig rig="threePt" dir="t"/>
          </a:scene3d>
          <a:sp3d>
            <a:bevelT prst="relaxedInse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ar-BH" sz="2000" b="1" dirty="0">
                <a:solidFill>
                  <a:schemeClr val="tx1"/>
                </a:solidFill>
              </a:rPr>
              <a:t>بيع وشراء العملات</a:t>
            </a:r>
            <a:endParaRPr lang="en-US" sz="2000" b="1" dirty="0">
              <a:solidFill>
                <a:schemeClr val="tx1"/>
              </a:solidFill>
            </a:endParaRPr>
          </a:p>
        </p:txBody>
      </p:sp>
      <p:sp>
        <p:nvSpPr>
          <p:cNvPr id="37" name="Oval 36"/>
          <p:cNvSpPr/>
          <p:nvPr/>
        </p:nvSpPr>
        <p:spPr>
          <a:xfrm>
            <a:off x="5673619" y="3416971"/>
            <a:ext cx="2663738" cy="1077619"/>
          </a:xfrm>
          <a:prstGeom prst="ellipse">
            <a:avLst/>
          </a:prstGeom>
          <a:solidFill>
            <a:srgbClr val="FF9933"/>
          </a:solidFill>
          <a:ln/>
          <a:scene3d>
            <a:camera prst="isometricOffAxis2Left"/>
            <a:lightRig rig="threePt" dir="t"/>
          </a:scene3d>
          <a:sp3d>
            <a:bevelT prst="relaxedInse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ar-BH" sz="2000" b="1" dirty="0">
                <a:solidFill>
                  <a:schemeClr val="tx1"/>
                </a:solidFill>
              </a:rPr>
              <a:t>فتح حسابات الودائع</a:t>
            </a:r>
            <a:endParaRPr lang="en-US" sz="2000" b="1" dirty="0">
              <a:solidFill>
                <a:schemeClr val="tx1"/>
              </a:solidFill>
            </a:endParaRPr>
          </a:p>
        </p:txBody>
      </p:sp>
      <p:sp>
        <p:nvSpPr>
          <p:cNvPr id="42" name="Oval 41"/>
          <p:cNvSpPr/>
          <p:nvPr/>
        </p:nvSpPr>
        <p:spPr>
          <a:xfrm>
            <a:off x="6124235" y="4671313"/>
            <a:ext cx="2377492" cy="1077619"/>
          </a:xfrm>
          <a:prstGeom prst="ellipse">
            <a:avLst/>
          </a:prstGeom>
          <a:solidFill>
            <a:srgbClr val="FF9933"/>
          </a:solidFill>
          <a:ln/>
          <a:scene3d>
            <a:camera prst="isometricOffAxis2Left"/>
            <a:lightRig rig="threePt" dir="t"/>
          </a:scene3d>
          <a:sp3d>
            <a:bevelT prst="relaxedInse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ar-BH" sz="2000" b="1" dirty="0">
                <a:solidFill>
                  <a:schemeClr val="tx1"/>
                </a:solidFill>
              </a:rPr>
              <a:t>الدفع والتحويلات</a:t>
            </a:r>
            <a:endParaRPr lang="en-US" sz="2000" b="1" dirty="0">
              <a:solidFill>
                <a:schemeClr val="tx1"/>
              </a:solidFill>
            </a:endParaRPr>
          </a:p>
        </p:txBody>
      </p:sp>
      <p:sp>
        <p:nvSpPr>
          <p:cNvPr id="43" name="Oval 42"/>
          <p:cNvSpPr/>
          <p:nvPr/>
        </p:nvSpPr>
        <p:spPr>
          <a:xfrm>
            <a:off x="415520" y="4580785"/>
            <a:ext cx="2377492" cy="1077619"/>
          </a:xfrm>
          <a:prstGeom prst="ellipse">
            <a:avLst/>
          </a:prstGeom>
          <a:solidFill>
            <a:srgbClr val="FF9933"/>
          </a:solidFill>
          <a:ln/>
          <a:scene3d>
            <a:camera prst="isometricOffAxis1Right"/>
            <a:lightRig rig="threePt" dir="t"/>
          </a:scene3d>
          <a:sp3d>
            <a:bevelT prst="relaxedInse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ar-BH" sz="2000" b="1" dirty="0">
                <a:solidFill>
                  <a:schemeClr val="tx1"/>
                </a:solidFill>
              </a:rPr>
              <a:t>خدمات استشارية</a:t>
            </a:r>
            <a:endParaRPr lang="en-US" sz="2000" b="1" dirty="0">
              <a:solidFill>
                <a:schemeClr val="tx1"/>
              </a:solidFill>
            </a:endParaRPr>
          </a:p>
        </p:txBody>
      </p:sp>
      <p:pic>
        <p:nvPicPr>
          <p:cNvPr id="2" name="Picture 1"/>
          <p:cNvPicPr>
            <a:picLocks noChangeAspect="1"/>
          </p:cNvPicPr>
          <p:nvPr/>
        </p:nvPicPr>
        <p:blipFill>
          <a:blip r:embed="rId7"/>
          <a:stretch>
            <a:fillRect/>
          </a:stretch>
        </p:blipFill>
        <p:spPr>
          <a:xfrm>
            <a:off x="3161994" y="3268543"/>
            <a:ext cx="2610465" cy="1770765"/>
          </a:xfrm>
          <a:prstGeom prst="rect">
            <a:avLst/>
          </a:prstGeom>
        </p:spPr>
      </p:pic>
      <p:sp>
        <p:nvSpPr>
          <p:cNvPr id="19" name="Rectangle 18"/>
          <p:cNvSpPr/>
          <p:nvPr/>
        </p:nvSpPr>
        <p:spPr>
          <a:xfrm>
            <a:off x="187943" y="1497857"/>
            <a:ext cx="6243981" cy="830997"/>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t="100000" r="100000"/>
            </a:path>
            <a:tileRect l="-100000" b="-10000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justLow" rtl="1"/>
            <a:r>
              <a:rPr lang="ar-BH" sz="2400" b="1" dirty="0" smtClean="0">
                <a:latin typeface="Sakkal Majalla" panose="02000000000000000000" pitchFamily="2" charset="-78"/>
                <a:cs typeface="Sakkal Majalla" panose="02000000000000000000" pitchFamily="2" charset="-78"/>
              </a:rPr>
              <a:t>تأخذ</a:t>
            </a:r>
            <a:r>
              <a:rPr lang="en-US" sz="2400" b="1" dirty="0" smtClean="0">
                <a:latin typeface="Sakkal Majalla" panose="02000000000000000000" pitchFamily="2" charset="-78"/>
                <a:cs typeface="Sakkal Majalla" panose="02000000000000000000" pitchFamily="2" charset="-78"/>
              </a:rPr>
              <a:t> </a:t>
            </a:r>
            <a:r>
              <a:rPr lang="ar-BH" sz="2400" b="1" dirty="0" smtClean="0">
                <a:latin typeface="Sakkal Majalla" panose="02000000000000000000" pitchFamily="2" charset="-78"/>
                <a:cs typeface="Sakkal Majalla" panose="02000000000000000000" pitchFamily="2" charset="-78"/>
              </a:rPr>
              <a:t>البنوك</a:t>
            </a:r>
            <a:r>
              <a:rPr lang="en-US" sz="2400" b="1" dirty="0" smtClean="0">
                <a:latin typeface="Sakkal Majalla" panose="02000000000000000000" pitchFamily="2" charset="-78"/>
                <a:cs typeface="Sakkal Majalla" panose="02000000000000000000" pitchFamily="2" charset="-78"/>
              </a:rPr>
              <a:t> </a:t>
            </a:r>
            <a:r>
              <a:rPr lang="ar-BH" sz="2400" b="1" dirty="0" smtClean="0">
                <a:latin typeface="Sakkal Majalla" panose="02000000000000000000" pitchFamily="2" charset="-78"/>
                <a:cs typeface="Sakkal Majalla" panose="02000000000000000000" pitchFamily="2" charset="-78"/>
              </a:rPr>
              <a:t>التجارية</a:t>
            </a:r>
            <a:r>
              <a:rPr lang="en-US" sz="2400" b="1" dirty="0" smtClean="0">
                <a:latin typeface="Sakkal Majalla" panose="02000000000000000000" pitchFamily="2" charset="-78"/>
                <a:cs typeface="Sakkal Majalla" panose="02000000000000000000" pitchFamily="2" charset="-78"/>
              </a:rPr>
              <a:t> </a:t>
            </a:r>
            <a:r>
              <a:rPr lang="ar-BH" sz="2400" b="1" dirty="0" smtClean="0">
                <a:latin typeface="Sakkal Majalla" panose="02000000000000000000" pitchFamily="2" charset="-78"/>
                <a:cs typeface="Sakkal Majalla" panose="02000000000000000000" pitchFamily="2" charset="-78"/>
              </a:rPr>
              <a:t>الودائع،</a:t>
            </a:r>
            <a:r>
              <a:rPr lang="en-US" sz="2400" b="1" dirty="0" smtClean="0">
                <a:latin typeface="Sakkal Majalla" panose="02000000000000000000" pitchFamily="2" charset="-78"/>
                <a:cs typeface="Sakkal Majalla" panose="02000000000000000000" pitchFamily="2" charset="-78"/>
              </a:rPr>
              <a:t> </a:t>
            </a:r>
            <a:r>
              <a:rPr lang="ar-BH" sz="2400" b="1" dirty="0" smtClean="0">
                <a:latin typeface="Sakkal Majalla" panose="02000000000000000000" pitchFamily="2" charset="-78"/>
                <a:cs typeface="Sakkal Majalla" panose="02000000000000000000" pitchFamily="2" charset="-78"/>
              </a:rPr>
              <a:t>وتعطي </a:t>
            </a:r>
            <a:r>
              <a:rPr lang="ar-BH" sz="2400" b="1" dirty="0">
                <a:latin typeface="Sakkal Majalla" panose="02000000000000000000" pitchFamily="2" charset="-78"/>
                <a:cs typeface="Sakkal Majalla" panose="02000000000000000000" pitchFamily="2" charset="-78"/>
              </a:rPr>
              <a:t>القروض</a:t>
            </a:r>
            <a:r>
              <a:rPr lang="ar-BH" sz="2400" b="1" dirty="0" smtClean="0">
                <a:latin typeface="Sakkal Majalla" panose="02000000000000000000" pitchFamily="2" charset="-78"/>
                <a:cs typeface="Sakkal Majalla" panose="02000000000000000000" pitchFamily="2" charset="-78"/>
              </a:rPr>
              <a:t>،</a:t>
            </a:r>
            <a:r>
              <a:rPr lang="en-US" sz="2400" b="1" dirty="0" smtClean="0">
                <a:latin typeface="Sakkal Majalla" panose="02000000000000000000" pitchFamily="2" charset="-78"/>
                <a:cs typeface="Sakkal Majalla" panose="02000000000000000000" pitchFamily="2" charset="-78"/>
              </a:rPr>
              <a:t> </a:t>
            </a:r>
            <a:r>
              <a:rPr lang="ar-BH" sz="2400" b="1" dirty="0" smtClean="0">
                <a:latin typeface="Sakkal Majalla" panose="02000000000000000000" pitchFamily="2" charset="-78"/>
                <a:cs typeface="Sakkal Majalla" panose="02000000000000000000" pitchFamily="2" charset="-78"/>
              </a:rPr>
              <a:t>وتقدم </a:t>
            </a:r>
            <a:r>
              <a:rPr lang="ar-BH" sz="2400" b="1" dirty="0">
                <a:latin typeface="Sakkal Majalla" panose="02000000000000000000" pitchFamily="2" charset="-78"/>
                <a:cs typeface="Sakkal Majalla" panose="02000000000000000000" pitchFamily="2" charset="-78"/>
              </a:rPr>
              <a:t>خدمات الدفع، و تحول العملات للأفراد والشركات والحكومات. </a:t>
            </a:r>
            <a:endParaRPr lang="en-US" sz="2400" b="1" dirty="0">
              <a:latin typeface="Sakkal Majalla" panose="02000000000000000000" pitchFamily="2" charset="-78"/>
              <a:cs typeface="Sakkal Majalla" panose="02000000000000000000" pitchFamily="2" charset="-78"/>
            </a:endParaRPr>
          </a:p>
        </p:txBody>
      </p:sp>
      <p:sp>
        <p:nvSpPr>
          <p:cNvPr id="5" name="Flowchart: Off-page Connector 4"/>
          <p:cNvSpPr/>
          <p:nvPr/>
        </p:nvSpPr>
        <p:spPr>
          <a:xfrm>
            <a:off x="2921131" y="2601578"/>
            <a:ext cx="3203104" cy="649724"/>
          </a:xfrm>
          <a:prstGeom prst="flowChartOffpageConnector">
            <a:avLst/>
          </a:prstGeom>
          <a:solidFill>
            <a:srgbClr val="EA4D3C"/>
          </a:solidFill>
          <a:scene3d>
            <a:camera prst="orthographicFront"/>
            <a:lightRig rig="threePt" dir="t"/>
          </a:scene3d>
          <a:sp3d>
            <a:bevelT w="139700" h="139700" prst="divot"/>
          </a:sp3d>
        </p:spPr>
        <p:style>
          <a:lnRef idx="1">
            <a:schemeClr val="accent1"/>
          </a:lnRef>
          <a:fillRef idx="2">
            <a:schemeClr val="accent1"/>
          </a:fillRef>
          <a:effectRef idx="1">
            <a:schemeClr val="accent1"/>
          </a:effectRef>
          <a:fontRef idx="minor">
            <a:schemeClr val="dk1"/>
          </a:fontRef>
        </p:style>
        <p:txBody>
          <a:bodyPr wrap="square">
            <a:spAutoFit/>
          </a:bodyPr>
          <a:lstStyle/>
          <a:p>
            <a:pPr algn="ctr" rtl="1"/>
            <a:r>
              <a:rPr lang="ar-BH" sz="2800" b="1" dirty="0" smtClean="0">
                <a:solidFill>
                  <a:schemeClr val="bg1"/>
                </a:solidFill>
                <a:latin typeface="Sakkal Majalla" panose="02000000000000000000" pitchFamily="2" charset="-78"/>
                <a:cs typeface="Sakkal Majalla" panose="02000000000000000000" pitchFamily="2" charset="-78"/>
              </a:rPr>
              <a:t>وظائف البنوك التجارية</a:t>
            </a:r>
            <a:endParaRPr lang="ar-BH" sz="8800" b="1" dirty="0">
              <a:solidFill>
                <a:schemeClr val="bg1"/>
              </a:solidFill>
              <a:latin typeface="Sakkal Majalla" panose="02000000000000000000" pitchFamily="2" charset="-78"/>
              <a:cs typeface="Sakkal Majalla" panose="02000000000000000000" pitchFamily="2" charset="-78"/>
            </a:endParaRPr>
          </a:p>
        </p:txBody>
      </p:sp>
      <p:sp>
        <p:nvSpPr>
          <p:cNvPr id="16" name="Flowchart: Manual Input 15"/>
          <p:cNvSpPr/>
          <p:nvPr/>
        </p:nvSpPr>
        <p:spPr>
          <a:xfrm>
            <a:off x="6445572" y="1268068"/>
            <a:ext cx="2555080" cy="1031915"/>
          </a:xfrm>
          <a:prstGeom prst="flowChartManualInput">
            <a:avLst/>
          </a:prstGeom>
          <a:solidFill>
            <a:srgbClr val="EA4D3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r" rtl="1"/>
            <a:r>
              <a:rPr lang="en-US" sz="2400" b="1" dirty="0">
                <a:solidFill>
                  <a:schemeClr val="bg1"/>
                </a:solidFill>
                <a:latin typeface="Sakkal Majalla" panose="02000000000000000000" pitchFamily="2" charset="-78"/>
                <a:cs typeface="Sakkal Majalla" panose="02000000000000000000" pitchFamily="2" charset="-78"/>
              </a:rPr>
              <a:t>2</a:t>
            </a:r>
            <a:r>
              <a:rPr lang="ar-BH" sz="2400" b="1" dirty="0">
                <a:solidFill>
                  <a:schemeClr val="bg1"/>
                </a:solidFill>
                <a:latin typeface="Sakkal Majalla" panose="02000000000000000000" pitchFamily="2" charset="-78"/>
                <a:cs typeface="Sakkal Majalla" panose="02000000000000000000" pitchFamily="2" charset="-78"/>
              </a:rPr>
              <a:t>-البنوك التجارية </a:t>
            </a:r>
          </a:p>
          <a:p>
            <a:pPr algn="r" rtl="1"/>
            <a:r>
              <a:rPr lang="ar-BH" sz="2400" b="1" dirty="0">
                <a:solidFill>
                  <a:schemeClr val="bg1"/>
                </a:solidFill>
                <a:latin typeface="Sakkal Majalla" panose="02000000000000000000" pitchFamily="2" charset="-78"/>
                <a:cs typeface="Sakkal Majalla" panose="02000000000000000000" pitchFamily="2" charset="-78"/>
              </a:rPr>
              <a:t> </a:t>
            </a:r>
            <a:r>
              <a:rPr lang="en-US" sz="2400" b="1" dirty="0">
                <a:solidFill>
                  <a:schemeClr val="bg1"/>
                </a:solidFill>
              </a:rPr>
              <a:t>Central Banks</a:t>
            </a:r>
            <a:endParaRPr lang="ar-BH" sz="2400" b="1" dirty="0">
              <a:solidFill>
                <a:schemeClr val="bg1"/>
              </a:solidFill>
            </a:endParaRPr>
          </a:p>
        </p:txBody>
      </p:sp>
      <p:sp>
        <p:nvSpPr>
          <p:cNvPr id="14" name="Rectangle 13"/>
          <p:cNvSpPr/>
          <p:nvPr/>
        </p:nvSpPr>
        <p:spPr>
          <a:xfrm>
            <a:off x="-605803" y="6509507"/>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نشأة البنوك وأنواعها       المقرر: مقدمة في البنوك والعمليات المصرفية       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5" name="Straight Connector 14"/>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Rectangle 16"/>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239630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2000"/>
                                        <p:tgtEl>
                                          <p:spTgt spid="19"/>
                                        </p:tgtEl>
                                      </p:cBhvr>
                                    </p:animEffect>
                                    <p:anim calcmode="lin" valueType="num">
                                      <p:cBhvr>
                                        <p:cTn id="26" dur="2000" fill="hold"/>
                                        <p:tgtEl>
                                          <p:spTgt spid="19"/>
                                        </p:tgtEl>
                                        <p:attrNameLst>
                                          <p:attrName>ppt_w</p:attrName>
                                        </p:attrNameLst>
                                      </p:cBhvr>
                                      <p:tavLst>
                                        <p:tav tm="0" fmla="#ppt_w*sin(2.5*pi*$)">
                                          <p:val>
                                            <p:fltVal val="0"/>
                                          </p:val>
                                        </p:tav>
                                        <p:tav tm="100000">
                                          <p:val>
                                            <p:fltVal val="1"/>
                                          </p:val>
                                        </p:tav>
                                      </p:tavLst>
                                    </p:anim>
                                    <p:anim calcmode="lin" valueType="num">
                                      <p:cBhvr>
                                        <p:cTn id="27" dur="2000" fill="hold"/>
                                        <p:tgtEl>
                                          <p:spTgt spid="1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3" name="laser.wav"/>
                                        </p:tgtEl>
                                      </p:cMediaNode>
                                    </p:audio>
                                  </p:sub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subTnLst>
                                    <p:audio>
                                      <p:cMediaNode>
                                        <p:cTn display="0" masterRel="sameClick">
                                          <p:stCondLst>
                                            <p:cond evt="begin" delay="0">
                                              <p:tn val="35"/>
                                            </p:cond>
                                          </p:stCondLst>
                                          <p:endCondLst>
                                            <p:cond evt="onStopAudio" delay="0">
                                              <p:tgtEl>
                                                <p:sldTgt/>
                                              </p:tgtEl>
                                            </p:cond>
                                          </p:endCondLst>
                                        </p:cTn>
                                        <p:tgtEl>
                                          <p:sndTgt r:embed="rId5" name="camera.wav"/>
                                        </p:tgtEl>
                                      </p:cMediaNode>
                                    </p:audio>
                                  </p:sub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5" name="camera.wav"/>
                                        </p:tgtEl>
                                      </p:cMediaNode>
                                    </p:audio>
                                  </p:sub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1000"/>
                                        <p:tgtEl>
                                          <p:spTgt spid="35"/>
                                        </p:tgtEl>
                                      </p:cBhvr>
                                    </p:animEffect>
                                    <p:anim calcmode="lin" valueType="num">
                                      <p:cBhvr>
                                        <p:cTn id="50" dur="1000" fill="hold"/>
                                        <p:tgtEl>
                                          <p:spTgt spid="35"/>
                                        </p:tgtEl>
                                        <p:attrNameLst>
                                          <p:attrName>ppt_x</p:attrName>
                                        </p:attrNameLst>
                                      </p:cBhvr>
                                      <p:tavLst>
                                        <p:tav tm="0">
                                          <p:val>
                                            <p:strVal val="#ppt_x"/>
                                          </p:val>
                                        </p:tav>
                                        <p:tav tm="100000">
                                          <p:val>
                                            <p:strVal val="#ppt_x"/>
                                          </p:val>
                                        </p:tav>
                                      </p:tavLst>
                                    </p:anim>
                                    <p:anim calcmode="lin" valueType="num">
                                      <p:cBhvr>
                                        <p:cTn id="51" dur="1000" fill="hold"/>
                                        <p:tgtEl>
                                          <p:spTgt spid="3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5" name="camera.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43"/>
                                        </p:tgtEl>
                                        <p:attrNameLst>
                                          <p:attrName>style.visibility</p:attrName>
                                        </p:attrNameLst>
                                      </p:cBhvr>
                                      <p:to>
                                        <p:strVal val="visible"/>
                                      </p:to>
                                    </p:set>
                                    <p:anim calcmode="lin" valueType="num">
                                      <p:cBhvr additive="base">
                                        <p:cTn id="56" dur="500" fill="hold"/>
                                        <p:tgtEl>
                                          <p:spTgt spid="43"/>
                                        </p:tgtEl>
                                        <p:attrNameLst>
                                          <p:attrName>ppt_x</p:attrName>
                                        </p:attrNameLst>
                                      </p:cBhvr>
                                      <p:tavLst>
                                        <p:tav tm="0">
                                          <p:val>
                                            <p:strVal val="#ppt_x"/>
                                          </p:val>
                                        </p:tav>
                                        <p:tav tm="100000">
                                          <p:val>
                                            <p:strVal val="#ppt_x"/>
                                          </p:val>
                                        </p:tav>
                                      </p:tavLst>
                                    </p:anim>
                                    <p:anim calcmode="lin" valueType="num">
                                      <p:cBhvr additive="base">
                                        <p:cTn id="57" dur="500" fill="hold"/>
                                        <p:tgtEl>
                                          <p:spTgt spid="4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5" name="camera.wav"/>
                                        </p:tgtEl>
                                      </p:cMediaNode>
                                    </p:audio>
                                  </p:sub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5"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P spid="42" grpId="0" animBg="1"/>
      <p:bldP spid="43" grpId="0" animBg="1"/>
      <p:bldP spid="19" grpId="0" animBg="1"/>
      <p:bldP spid="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7"/>
          <a:stretch>
            <a:fillRect/>
          </a:stretch>
        </p:blipFill>
        <p:spPr>
          <a:xfrm>
            <a:off x="2437309" y="47726"/>
            <a:ext cx="4886325" cy="1209675"/>
          </a:xfrm>
          <a:prstGeom prst="rect">
            <a:avLst/>
          </a:prstGeom>
        </p:spPr>
      </p:pic>
      <p:sp>
        <p:nvSpPr>
          <p:cNvPr id="25" name="Rectangle 24"/>
          <p:cNvSpPr/>
          <p:nvPr/>
        </p:nvSpPr>
        <p:spPr>
          <a:xfrm>
            <a:off x="3505199" y="2523765"/>
            <a:ext cx="2750546" cy="461665"/>
          </a:xfrm>
          <a:prstGeom prst="rect">
            <a:avLst/>
          </a:prstGeom>
          <a:solidFill>
            <a:srgbClr val="EA4D3C"/>
          </a:solidFill>
          <a:scene3d>
            <a:camera prst="perspectiveLeft"/>
            <a:lightRig rig="threePt" dir="t"/>
          </a:scene3d>
          <a:sp3d>
            <a:bevelT/>
          </a:sp3d>
        </p:spPr>
        <p:txBody>
          <a:bodyPr wrap="square">
            <a:spAutoFit/>
          </a:bodyPr>
          <a:lstStyle/>
          <a:p>
            <a:pPr algn="r" rtl="1"/>
            <a:r>
              <a:rPr lang="ar-BH" sz="2400" b="1" dirty="0" smtClean="0">
                <a:solidFill>
                  <a:schemeClr val="bg1"/>
                </a:solidFill>
              </a:rPr>
              <a:t>باقة الخدمات المقدمة </a:t>
            </a:r>
            <a:endParaRPr lang="ar-BH" sz="2400" b="1" dirty="0">
              <a:solidFill>
                <a:schemeClr val="bg1"/>
              </a:solidFill>
            </a:endParaRPr>
          </a:p>
        </p:txBody>
      </p:sp>
      <p:sp>
        <p:nvSpPr>
          <p:cNvPr id="17" name="Rectangle 16"/>
          <p:cNvSpPr/>
          <p:nvPr/>
        </p:nvSpPr>
        <p:spPr>
          <a:xfrm>
            <a:off x="406061" y="1490199"/>
            <a:ext cx="5954611" cy="830997"/>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t="100000" r="100000"/>
            </a:path>
            <a:tileRect l="-100000" b="-10000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justLow" rtl="1"/>
            <a:r>
              <a:rPr lang="ar-BH" sz="2400" b="1" dirty="0" smtClean="0">
                <a:latin typeface="Sakkal Majalla" panose="02000000000000000000" pitchFamily="2" charset="-78"/>
                <a:cs typeface="Sakkal Majalla" panose="02000000000000000000" pitchFamily="2" charset="-78"/>
              </a:rPr>
              <a:t>تقدم العديد من الخدمات </a:t>
            </a:r>
            <a:r>
              <a:rPr lang="ar-BH" sz="2400" b="1" dirty="0">
                <a:latin typeface="Sakkal Majalla" panose="02000000000000000000" pitchFamily="2" charset="-78"/>
                <a:cs typeface="Sakkal Majalla" panose="02000000000000000000" pitchFamily="2" charset="-78"/>
              </a:rPr>
              <a:t>المصرفية للمستثمرين من الشركات والحكومات والأفراد ذوي الملاءة المالية العالية.</a:t>
            </a:r>
            <a:endParaRPr lang="en-US" sz="2400" b="1" dirty="0">
              <a:latin typeface="Sakkal Majalla" panose="02000000000000000000" pitchFamily="2" charset="-78"/>
              <a:cs typeface="Sakkal Majalla" panose="02000000000000000000" pitchFamily="2" charset="-78"/>
            </a:endParaRPr>
          </a:p>
        </p:txBody>
      </p:sp>
      <p:sp>
        <p:nvSpPr>
          <p:cNvPr id="6" name="Flowchart: Manual Input 5"/>
          <p:cNvSpPr/>
          <p:nvPr/>
        </p:nvSpPr>
        <p:spPr>
          <a:xfrm>
            <a:off x="6391379" y="1300444"/>
            <a:ext cx="2555080" cy="1031915"/>
          </a:xfrm>
          <a:prstGeom prst="flowChartManualInput">
            <a:avLst/>
          </a:prstGeom>
          <a:solidFill>
            <a:srgbClr val="EA4D3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r" rtl="1"/>
            <a:r>
              <a:rPr lang="ar-BH" sz="2400" b="1" dirty="0">
                <a:solidFill>
                  <a:schemeClr val="bg1"/>
                </a:solidFill>
                <a:latin typeface="Sakkal Majalla" panose="02000000000000000000" pitchFamily="2" charset="-78"/>
                <a:cs typeface="Sakkal Majalla" panose="02000000000000000000" pitchFamily="2" charset="-78"/>
              </a:rPr>
              <a:t>3-البنوك الاستثمارية  </a:t>
            </a:r>
            <a:r>
              <a:rPr lang="en-US" sz="2400" b="1" dirty="0">
                <a:solidFill>
                  <a:schemeClr val="bg1"/>
                </a:solidFill>
                <a:latin typeface="Sakkal Majalla" panose="02000000000000000000" pitchFamily="2" charset="-78"/>
                <a:cs typeface="Sakkal Majalla" panose="02000000000000000000" pitchFamily="2" charset="-78"/>
              </a:rPr>
              <a:t>Investment Banks</a:t>
            </a:r>
            <a:endParaRPr lang="ar-BH" sz="2400" b="1" dirty="0">
              <a:solidFill>
                <a:schemeClr val="bg1"/>
              </a:solidFill>
              <a:latin typeface="Sakkal Majalla" panose="02000000000000000000" pitchFamily="2" charset="-78"/>
              <a:cs typeface="Sakkal Majalla" panose="02000000000000000000" pitchFamily="2" charset="-78"/>
            </a:endParaRPr>
          </a:p>
        </p:txBody>
      </p:sp>
      <p:pic>
        <p:nvPicPr>
          <p:cNvPr id="5" name="Picture 4"/>
          <p:cNvPicPr>
            <a:picLocks noChangeAspect="1"/>
          </p:cNvPicPr>
          <p:nvPr/>
        </p:nvPicPr>
        <p:blipFill>
          <a:blip r:embed="rId8">
            <a:duotone>
              <a:prstClr val="black"/>
              <a:schemeClr val="accent4">
                <a:tint val="45000"/>
                <a:satMod val="400000"/>
              </a:schemeClr>
            </a:duotone>
          </a:blip>
          <a:stretch>
            <a:fillRect/>
          </a:stretch>
        </p:blipFill>
        <p:spPr>
          <a:xfrm>
            <a:off x="369989" y="4982573"/>
            <a:ext cx="7959159" cy="78621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6" name="Picture 15"/>
          <p:cNvPicPr/>
          <p:nvPr/>
        </p:nvPicPr>
        <p:blipFill>
          <a:blip r:embed="rId9">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533400" y="3967987"/>
            <a:ext cx="7615555" cy="85761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8" name="Picture 17"/>
          <p:cNvPicPr/>
          <p:nvPr/>
        </p:nvPicPr>
        <p:blipFill>
          <a:blip r:embed="rId10">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066800" y="3071515"/>
            <a:ext cx="6779895" cy="8382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2" name="Rectangle 11"/>
          <p:cNvSpPr/>
          <p:nvPr/>
        </p:nvSpPr>
        <p:spPr>
          <a:xfrm>
            <a:off x="-605803" y="6509507"/>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نشأة البنوك وأنواعها       المقرر: مقدمة في البنوك والعمليات المصرفية       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3" name="Straight Connector 12"/>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32174837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2000"/>
                                        <p:tgtEl>
                                          <p:spTgt spid="17"/>
                                        </p:tgtEl>
                                      </p:cBhvr>
                                    </p:animEffect>
                                    <p:anim calcmode="lin" valueType="num">
                                      <p:cBhvr>
                                        <p:cTn id="26" dur="2000" fill="hold"/>
                                        <p:tgtEl>
                                          <p:spTgt spid="17"/>
                                        </p:tgtEl>
                                        <p:attrNameLst>
                                          <p:attrName>ppt_w</p:attrName>
                                        </p:attrNameLst>
                                      </p:cBhvr>
                                      <p:tavLst>
                                        <p:tav tm="0" fmla="#ppt_w*sin(2.5*pi*$)">
                                          <p:val>
                                            <p:fltVal val="0"/>
                                          </p:val>
                                        </p:tav>
                                        <p:tav tm="100000">
                                          <p:val>
                                            <p:fltVal val="1"/>
                                          </p:val>
                                        </p:tav>
                                      </p:tavLst>
                                    </p:anim>
                                    <p:anim calcmode="lin" valueType="num">
                                      <p:cBhvr>
                                        <p:cTn id="27" dur="2000" fill="hold"/>
                                        <p:tgtEl>
                                          <p:spTgt spid="1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4" name="laser.wav"/>
                                        </p:tgtEl>
                                      </p:cMediaNode>
                                    </p:audio>
                                  </p:sub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80">
                                          <p:stCondLst>
                                            <p:cond delay="0"/>
                                          </p:stCondLst>
                                        </p:cTn>
                                        <p:tgtEl>
                                          <p:spTgt spid="25"/>
                                        </p:tgtEl>
                                      </p:cBhvr>
                                    </p:animEffect>
                                    <p:anim calcmode="lin" valueType="num">
                                      <p:cBhvr>
                                        <p:cTn id="33"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8" dur="26">
                                          <p:stCondLst>
                                            <p:cond delay="650"/>
                                          </p:stCondLst>
                                        </p:cTn>
                                        <p:tgtEl>
                                          <p:spTgt spid="25"/>
                                        </p:tgtEl>
                                      </p:cBhvr>
                                      <p:to x="100000" y="60000"/>
                                    </p:animScale>
                                    <p:animScale>
                                      <p:cBhvr>
                                        <p:cTn id="39" dur="166" decel="50000">
                                          <p:stCondLst>
                                            <p:cond delay="676"/>
                                          </p:stCondLst>
                                        </p:cTn>
                                        <p:tgtEl>
                                          <p:spTgt spid="25"/>
                                        </p:tgtEl>
                                      </p:cBhvr>
                                      <p:to x="100000" y="100000"/>
                                    </p:animScale>
                                    <p:animScale>
                                      <p:cBhvr>
                                        <p:cTn id="40" dur="26">
                                          <p:stCondLst>
                                            <p:cond delay="1312"/>
                                          </p:stCondLst>
                                        </p:cTn>
                                        <p:tgtEl>
                                          <p:spTgt spid="25"/>
                                        </p:tgtEl>
                                      </p:cBhvr>
                                      <p:to x="100000" y="80000"/>
                                    </p:animScale>
                                    <p:animScale>
                                      <p:cBhvr>
                                        <p:cTn id="41" dur="166" decel="50000">
                                          <p:stCondLst>
                                            <p:cond delay="1338"/>
                                          </p:stCondLst>
                                        </p:cTn>
                                        <p:tgtEl>
                                          <p:spTgt spid="25"/>
                                        </p:tgtEl>
                                      </p:cBhvr>
                                      <p:to x="100000" y="100000"/>
                                    </p:animScale>
                                    <p:animScale>
                                      <p:cBhvr>
                                        <p:cTn id="42" dur="26">
                                          <p:stCondLst>
                                            <p:cond delay="1642"/>
                                          </p:stCondLst>
                                        </p:cTn>
                                        <p:tgtEl>
                                          <p:spTgt spid="25"/>
                                        </p:tgtEl>
                                      </p:cBhvr>
                                      <p:to x="100000" y="90000"/>
                                    </p:animScale>
                                    <p:animScale>
                                      <p:cBhvr>
                                        <p:cTn id="43" dur="166" decel="50000">
                                          <p:stCondLst>
                                            <p:cond delay="1668"/>
                                          </p:stCondLst>
                                        </p:cTn>
                                        <p:tgtEl>
                                          <p:spTgt spid="25"/>
                                        </p:tgtEl>
                                      </p:cBhvr>
                                      <p:to x="100000" y="100000"/>
                                    </p:animScale>
                                    <p:animScale>
                                      <p:cBhvr>
                                        <p:cTn id="44" dur="26">
                                          <p:stCondLst>
                                            <p:cond delay="1808"/>
                                          </p:stCondLst>
                                        </p:cTn>
                                        <p:tgtEl>
                                          <p:spTgt spid="25"/>
                                        </p:tgtEl>
                                      </p:cBhvr>
                                      <p:to x="100000" y="95000"/>
                                    </p:animScale>
                                    <p:animScale>
                                      <p:cBhvr>
                                        <p:cTn id="45" dur="166" decel="50000">
                                          <p:stCondLst>
                                            <p:cond delay="1834"/>
                                          </p:stCondLst>
                                        </p:cTn>
                                        <p:tgtEl>
                                          <p:spTgt spid="25"/>
                                        </p:tgtEl>
                                      </p:cBhvr>
                                      <p:to x="100000" y="100000"/>
                                    </p:animScale>
                                  </p:childTnLst>
                                  <p:subTnLst>
                                    <p:audio>
                                      <p:cMediaNode>
                                        <p:cTn display="0" masterRel="sameClick">
                                          <p:stCondLst>
                                            <p:cond evt="begin" delay="0">
                                              <p:tn val="30"/>
                                            </p:cond>
                                          </p:stCondLst>
                                          <p:endCondLst>
                                            <p:cond evt="onStopAudio" delay="0">
                                              <p:tgtEl>
                                                <p:sldTgt/>
                                              </p:tgtEl>
                                            </p:cond>
                                          </p:endCondLst>
                                        </p:cTn>
                                        <p:tgtEl>
                                          <p:sndTgt r:embed="rId5" name="cashreg.wav"/>
                                        </p:tgtEl>
                                      </p:cMediaNode>
                                    </p:audio>
                                  </p:subTnLst>
                                </p:cTn>
                              </p:par>
                            </p:childTnLst>
                          </p:cTn>
                        </p:par>
                      </p:childTnLst>
                    </p:cTn>
                  </p:par>
                  <p:par>
                    <p:cTn id="46" fill="hold">
                      <p:stCondLst>
                        <p:cond delay="indefinite"/>
                      </p:stCondLst>
                      <p:childTnLst>
                        <p:par>
                          <p:cTn id="47" fill="hold">
                            <p:stCondLst>
                              <p:cond delay="0"/>
                            </p:stCondLst>
                            <p:childTnLst>
                              <p:par>
                                <p:cTn id="48" presetID="26" presetClass="entr" presetSubtype="0"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down)">
                                      <p:cBhvr>
                                        <p:cTn id="50" dur="580">
                                          <p:stCondLst>
                                            <p:cond delay="0"/>
                                          </p:stCondLst>
                                        </p:cTn>
                                        <p:tgtEl>
                                          <p:spTgt spid="18"/>
                                        </p:tgtEl>
                                      </p:cBhvr>
                                    </p:animEffect>
                                    <p:anim calcmode="lin" valueType="num">
                                      <p:cBhvr>
                                        <p:cTn id="51"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56" dur="26">
                                          <p:stCondLst>
                                            <p:cond delay="650"/>
                                          </p:stCondLst>
                                        </p:cTn>
                                        <p:tgtEl>
                                          <p:spTgt spid="18"/>
                                        </p:tgtEl>
                                      </p:cBhvr>
                                      <p:to x="100000" y="60000"/>
                                    </p:animScale>
                                    <p:animScale>
                                      <p:cBhvr>
                                        <p:cTn id="57" dur="166" decel="50000">
                                          <p:stCondLst>
                                            <p:cond delay="676"/>
                                          </p:stCondLst>
                                        </p:cTn>
                                        <p:tgtEl>
                                          <p:spTgt spid="18"/>
                                        </p:tgtEl>
                                      </p:cBhvr>
                                      <p:to x="100000" y="100000"/>
                                    </p:animScale>
                                    <p:animScale>
                                      <p:cBhvr>
                                        <p:cTn id="58" dur="26">
                                          <p:stCondLst>
                                            <p:cond delay="1312"/>
                                          </p:stCondLst>
                                        </p:cTn>
                                        <p:tgtEl>
                                          <p:spTgt spid="18"/>
                                        </p:tgtEl>
                                      </p:cBhvr>
                                      <p:to x="100000" y="80000"/>
                                    </p:animScale>
                                    <p:animScale>
                                      <p:cBhvr>
                                        <p:cTn id="59" dur="166" decel="50000">
                                          <p:stCondLst>
                                            <p:cond delay="1338"/>
                                          </p:stCondLst>
                                        </p:cTn>
                                        <p:tgtEl>
                                          <p:spTgt spid="18"/>
                                        </p:tgtEl>
                                      </p:cBhvr>
                                      <p:to x="100000" y="100000"/>
                                    </p:animScale>
                                    <p:animScale>
                                      <p:cBhvr>
                                        <p:cTn id="60" dur="26">
                                          <p:stCondLst>
                                            <p:cond delay="1642"/>
                                          </p:stCondLst>
                                        </p:cTn>
                                        <p:tgtEl>
                                          <p:spTgt spid="18"/>
                                        </p:tgtEl>
                                      </p:cBhvr>
                                      <p:to x="100000" y="90000"/>
                                    </p:animScale>
                                    <p:animScale>
                                      <p:cBhvr>
                                        <p:cTn id="61" dur="166" decel="50000">
                                          <p:stCondLst>
                                            <p:cond delay="1668"/>
                                          </p:stCondLst>
                                        </p:cTn>
                                        <p:tgtEl>
                                          <p:spTgt spid="18"/>
                                        </p:tgtEl>
                                      </p:cBhvr>
                                      <p:to x="100000" y="100000"/>
                                    </p:animScale>
                                    <p:animScale>
                                      <p:cBhvr>
                                        <p:cTn id="62" dur="26">
                                          <p:stCondLst>
                                            <p:cond delay="1808"/>
                                          </p:stCondLst>
                                        </p:cTn>
                                        <p:tgtEl>
                                          <p:spTgt spid="18"/>
                                        </p:tgtEl>
                                      </p:cBhvr>
                                      <p:to x="100000" y="95000"/>
                                    </p:animScale>
                                    <p:animScale>
                                      <p:cBhvr>
                                        <p:cTn id="63" dur="166" decel="50000">
                                          <p:stCondLst>
                                            <p:cond delay="1834"/>
                                          </p:stCondLst>
                                        </p:cTn>
                                        <p:tgtEl>
                                          <p:spTgt spid="18"/>
                                        </p:tgtEl>
                                      </p:cBhvr>
                                      <p:to x="100000" y="100000"/>
                                    </p:animScale>
                                  </p:childTnLst>
                                  <p:subTnLst>
                                    <p:audio>
                                      <p:cMediaNode>
                                        <p:cTn display="0" masterRel="sameClick">
                                          <p:stCondLst>
                                            <p:cond evt="begin" delay="0">
                                              <p:tn val="48"/>
                                            </p:cond>
                                          </p:stCondLst>
                                          <p:endCondLst>
                                            <p:cond evt="onStopAudio" delay="0">
                                              <p:tgtEl>
                                                <p:sldTgt/>
                                              </p:tgtEl>
                                            </p:cond>
                                          </p:endCondLst>
                                        </p:cTn>
                                        <p:tgtEl>
                                          <p:sndTgt r:embed="rId6" name="click.wav"/>
                                        </p:tgtEl>
                                      </p:cMediaNode>
                                    </p:audio>
                                  </p:subTnLst>
                                </p:cTn>
                              </p:par>
                            </p:childTnLst>
                          </p:cTn>
                        </p:par>
                      </p:childTnLst>
                    </p:cTn>
                  </p:par>
                  <p:par>
                    <p:cTn id="64" fill="hold">
                      <p:stCondLst>
                        <p:cond delay="indefinite"/>
                      </p:stCondLst>
                      <p:childTnLst>
                        <p:par>
                          <p:cTn id="65" fill="hold">
                            <p:stCondLst>
                              <p:cond delay="0"/>
                            </p:stCondLst>
                            <p:childTnLst>
                              <p:par>
                                <p:cTn id="66" presetID="26" presetClass="entr" presetSubtype="0" fill="hold"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down)">
                                      <p:cBhvr>
                                        <p:cTn id="68" dur="580">
                                          <p:stCondLst>
                                            <p:cond delay="0"/>
                                          </p:stCondLst>
                                        </p:cTn>
                                        <p:tgtEl>
                                          <p:spTgt spid="16"/>
                                        </p:tgtEl>
                                      </p:cBhvr>
                                    </p:animEffect>
                                    <p:anim calcmode="lin" valueType="num">
                                      <p:cBhvr>
                                        <p:cTn id="69"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74" dur="26">
                                          <p:stCondLst>
                                            <p:cond delay="650"/>
                                          </p:stCondLst>
                                        </p:cTn>
                                        <p:tgtEl>
                                          <p:spTgt spid="16"/>
                                        </p:tgtEl>
                                      </p:cBhvr>
                                      <p:to x="100000" y="60000"/>
                                    </p:animScale>
                                    <p:animScale>
                                      <p:cBhvr>
                                        <p:cTn id="75" dur="166" decel="50000">
                                          <p:stCondLst>
                                            <p:cond delay="676"/>
                                          </p:stCondLst>
                                        </p:cTn>
                                        <p:tgtEl>
                                          <p:spTgt spid="16"/>
                                        </p:tgtEl>
                                      </p:cBhvr>
                                      <p:to x="100000" y="100000"/>
                                    </p:animScale>
                                    <p:animScale>
                                      <p:cBhvr>
                                        <p:cTn id="76" dur="26">
                                          <p:stCondLst>
                                            <p:cond delay="1312"/>
                                          </p:stCondLst>
                                        </p:cTn>
                                        <p:tgtEl>
                                          <p:spTgt spid="16"/>
                                        </p:tgtEl>
                                      </p:cBhvr>
                                      <p:to x="100000" y="80000"/>
                                    </p:animScale>
                                    <p:animScale>
                                      <p:cBhvr>
                                        <p:cTn id="77" dur="166" decel="50000">
                                          <p:stCondLst>
                                            <p:cond delay="1338"/>
                                          </p:stCondLst>
                                        </p:cTn>
                                        <p:tgtEl>
                                          <p:spTgt spid="16"/>
                                        </p:tgtEl>
                                      </p:cBhvr>
                                      <p:to x="100000" y="100000"/>
                                    </p:animScale>
                                    <p:animScale>
                                      <p:cBhvr>
                                        <p:cTn id="78" dur="26">
                                          <p:stCondLst>
                                            <p:cond delay="1642"/>
                                          </p:stCondLst>
                                        </p:cTn>
                                        <p:tgtEl>
                                          <p:spTgt spid="16"/>
                                        </p:tgtEl>
                                      </p:cBhvr>
                                      <p:to x="100000" y="90000"/>
                                    </p:animScale>
                                    <p:animScale>
                                      <p:cBhvr>
                                        <p:cTn id="79" dur="166" decel="50000">
                                          <p:stCondLst>
                                            <p:cond delay="1668"/>
                                          </p:stCondLst>
                                        </p:cTn>
                                        <p:tgtEl>
                                          <p:spTgt spid="16"/>
                                        </p:tgtEl>
                                      </p:cBhvr>
                                      <p:to x="100000" y="100000"/>
                                    </p:animScale>
                                    <p:animScale>
                                      <p:cBhvr>
                                        <p:cTn id="80" dur="26">
                                          <p:stCondLst>
                                            <p:cond delay="1808"/>
                                          </p:stCondLst>
                                        </p:cTn>
                                        <p:tgtEl>
                                          <p:spTgt spid="16"/>
                                        </p:tgtEl>
                                      </p:cBhvr>
                                      <p:to x="100000" y="95000"/>
                                    </p:animScale>
                                    <p:animScale>
                                      <p:cBhvr>
                                        <p:cTn id="81" dur="166" decel="50000">
                                          <p:stCondLst>
                                            <p:cond delay="1834"/>
                                          </p:stCondLst>
                                        </p:cTn>
                                        <p:tgtEl>
                                          <p:spTgt spid="16"/>
                                        </p:tgtEl>
                                      </p:cBhvr>
                                      <p:to x="100000" y="100000"/>
                                    </p:animScale>
                                  </p:childTnLst>
                                  <p:subTnLst>
                                    <p:audio>
                                      <p:cMediaNode>
                                        <p:cTn display="0" masterRel="sameClick">
                                          <p:stCondLst>
                                            <p:cond evt="begin" delay="0">
                                              <p:tn val="66"/>
                                            </p:cond>
                                          </p:stCondLst>
                                          <p:endCondLst>
                                            <p:cond evt="onStopAudio" delay="0">
                                              <p:tgtEl>
                                                <p:sldTgt/>
                                              </p:tgtEl>
                                            </p:cond>
                                          </p:endCondLst>
                                        </p:cTn>
                                        <p:tgtEl>
                                          <p:sndTgt r:embed="rId6" name="click.wav"/>
                                        </p:tgtEl>
                                      </p:cMediaNode>
                                    </p:audio>
                                  </p:subTnLst>
                                </p:cTn>
                              </p:par>
                            </p:childTnLst>
                          </p:cTn>
                        </p:par>
                      </p:childTnLst>
                    </p:cTn>
                  </p:par>
                  <p:par>
                    <p:cTn id="82" fill="hold">
                      <p:stCondLst>
                        <p:cond delay="indefinite"/>
                      </p:stCondLst>
                      <p:childTnLst>
                        <p:par>
                          <p:cTn id="83" fill="hold">
                            <p:stCondLst>
                              <p:cond delay="0"/>
                            </p:stCondLst>
                            <p:childTnLst>
                              <p:par>
                                <p:cTn id="84" presetID="16" presetClass="entr" presetSubtype="21" fill="hold" nodeType="click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barn(inVertical)">
                                      <p:cBhvr>
                                        <p:cTn id="86" dur="500"/>
                                        <p:tgtEl>
                                          <p:spTgt spid="5"/>
                                        </p:tgtEl>
                                      </p:cBhvr>
                                    </p:animEffect>
                                  </p:childTnLst>
                                  <p:subTnLst>
                                    <p:audio>
                                      <p:cMediaNode>
                                        <p:cTn display="0" masterRel="sameClick">
                                          <p:stCondLst>
                                            <p:cond evt="begin" delay="0">
                                              <p:tn val="84"/>
                                            </p:cond>
                                          </p:stCondLst>
                                          <p:endCondLst>
                                            <p:cond evt="onStopAudio" delay="0">
                                              <p:tgtEl>
                                                <p:sldTgt/>
                                              </p:tgtEl>
                                            </p:cond>
                                          </p:endCondLst>
                                        </p:cTn>
                                        <p:tgtEl>
                                          <p:sndTgt r:embed="rId6"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stretch>
            <a:fillRect/>
          </a:stretch>
        </p:blipFill>
        <p:spPr>
          <a:xfrm>
            <a:off x="2279876" y="4733"/>
            <a:ext cx="4886325" cy="1209675"/>
          </a:xfrm>
          <a:prstGeom prst="rect">
            <a:avLst/>
          </a:prstGeom>
        </p:spPr>
      </p:pic>
      <p:sp>
        <p:nvSpPr>
          <p:cNvPr id="21" name="Flowchart: Manual Input 20"/>
          <p:cNvSpPr/>
          <p:nvPr/>
        </p:nvSpPr>
        <p:spPr>
          <a:xfrm>
            <a:off x="6318228" y="1189726"/>
            <a:ext cx="2555080" cy="1031915"/>
          </a:xfrm>
          <a:prstGeom prst="flowChartManualInput">
            <a:avLst/>
          </a:prstGeom>
          <a:solidFill>
            <a:srgbClr val="EA4D3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r" rtl="1"/>
            <a:r>
              <a:rPr lang="ar-BH" sz="2400" b="1" dirty="0">
                <a:solidFill>
                  <a:schemeClr val="bg1"/>
                </a:solidFill>
                <a:latin typeface="Sakkal Majalla" panose="02000000000000000000" pitchFamily="2" charset="-78"/>
                <a:cs typeface="Sakkal Majalla" panose="02000000000000000000" pitchFamily="2" charset="-78"/>
              </a:rPr>
              <a:t>4-البنوك المتخصصة </a:t>
            </a:r>
            <a:r>
              <a:rPr lang="en-US" sz="2400" b="1" dirty="0">
                <a:solidFill>
                  <a:schemeClr val="bg1"/>
                </a:solidFill>
                <a:latin typeface="Sakkal Majalla" panose="02000000000000000000" pitchFamily="2" charset="-78"/>
                <a:cs typeface="Sakkal Majalla" panose="02000000000000000000" pitchFamily="2" charset="-78"/>
              </a:rPr>
              <a:t>Specialized Banks</a:t>
            </a:r>
            <a:endParaRPr lang="ar-BH" sz="2400" b="1" dirty="0">
              <a:solidFill>
                <a:schemeClr val="bg1"/>
              </a:solidFill>
              <a:latin typeface="Sakkal Majalla" panose="02000000000000000000" pitchFamily="2" charset="-78"/>
              <a:cs typeface="Sakkal Majalla" panose="02000000000000000000" pitchFamily="2" charset="-78"/>
            </a:endParaRPr>
          </a:p>
        </p:txBody>
      </p:sp>
      <p:sp>
        <p:nvSpPr>
          <p:cNvPr id="22" name="Rectangle 21"/>
          <p:cNvSpPr/>
          <p:nvPr/>
        </p:nvSpPr>
        <p:spPr>
          <a:xfrm>
            <a:off x="2279876" y="1367434"/>
            <a:ext cx="3955602" cy="830997"/>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t="100000" r="100000"/>
            </a:path>
            <a:tileRect l="-100000" b="-10000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rtl="1"/>
            <a:r>
              <a:rPr lang="ar-BH" sz="2400" b="1" dirty="0">
                <a:latin typeface="Sakkal Majalla" panose="02000000000000000000" pitchFamily="2" charset="-78"/>
                <a:cs typeface="Sakkal Majalla" panose="02000000000000000000" pitchFamily="2" charset="-78"/>
              </a:rPr>
              <a:t>بنوك تُنشأ لغرض خاص</a:t>
            </a:r>
            <a:r>
              <a:rPr lang="ar-BH" sz="2400" b="1" dirty="0" smtClean="0">
                <a:latin typeface="Sakkal Majalla" panose="02000000000000000000" pitchFamily="2" charset="-78"/>
                <a:cs typeface="Sakkal Majalla" panose="02000000000000000000" pitchFamily="2" charset="-78"/>
              </a:rPr>
              <a:t>.</a:t>
            </a:r>
            <a:endParaRPr lang="en-US" sz="2400" b="1" dirty="0" smtClean="0">
              <a:latin typeface="Sakkal Majalla" panose="02000000000000000000" pitchFamily="2" charset="-78"/>
              <a:cs typeface="Sakkal Majalla" panose="02000000000000000000" pitchFamily="2" charset="-78"/>
            </a:endParaRPr>
          </a:p>
          <a:p>
            <a:pPr algn="ctr" rtl="1"/>
            <a:endParaRPr lang="en-US" sz="2400" b="1" dirty="0"/>
          </a:p>
        </p:txBody>
      </p:sp>
      <p:sp>
        <p:nvSpPr>
          <p:cNvPr id="18" name="Flowchart: Off-page Connector 17"/>
          <p:cNvSpPr/>
          <p:nvPr/>
        </p:nvSpPr>
        <p:spPr>
          <a:xfrm>
            <a:off x="2656125" y="1945884"/>
            <a:ext cx="3203104" cy="649724"/>
          </a:xfrm>
          <a:prstGeom prst="flowChartOffpageConnector">
            <a:avLst/>
          </a:prstGeom>
          <a:solidFill>
            <a:srgbClr val="EA4D3C"/>
          </a:solidFill>
          <a:scene3d>
            <a:camera prst="orthographicFront"/>
            <a:lightRig rig="threePt" dir="t"/>
          </a:scene3d>
          <a:sp3d>
            <a:bevelT w="139700" h="139700" prst="divot"/>
          </a:sp3d>
        </p:spPr>
        <p:style>
          <a:lnRef idx="1">
            <a:schemeClr val="accent1"/>
          </a:lnRef>
          <a:fillRef idx="2">
            <a:schemeClr val="accent1"/>
          </a:fillRef>
          <a:effectRef idx="1">
            <a:schemeClr val="accent1"/>
          </a:effectRef>
          <a:fontRef idx="minor">
            <a:schemeClr val="dk1"/>
          </a:fontRef>
        </p:style>
        <p:txBody>
          <a:bodyPr wrap="square">
            <a:spAutoFit/>
          </a:bodyPr>
          <a:lstStyle/>
          <a:p>
            <a:pPr algn="ctr" rtl="1"/>
            <a:r>
              <a:rPr lang="ar-BH" sz="2800" b="1" dirty="0" smtClean="0">
                <a:solidFill>
                  <a:schemeClr val="bg1"/>
                </a:solidFill>
              </a:rPr>
              <a:t>مثال</a:t>
            </a:r>
            <a:endParaRPr lang="ar-BH" sz="2800" b="1" dirty="0">
              <a:solidFill>
                <a:schemeClr val="bg1"/>
              </a:solidFill>
            </a:endParaRPr>
          </a:p>
        </p:txBody>
      </p:sp>
      <p:pic>
        <p:nvPicPr>
          <p:cNvPr id="9" name="Picture 8"/>
          <p:cNvPicPr>
            <a:picLocks noChangeAspect="1"/>
          </p:cNvPicPr>
          <p:nvPr/>
        </p:nvPicPr>
        <p:blipFill>
          <a:blip r:embed="rId6"/>
          <a:stretch>
            <a:fillRect/>
          </a:stretch>
        </p:blipFill>
        <p:spPr>
          <a:xfrm>
            <a:off x="6235478" y="2554492"/>
            <a:ext cx="2720580" cy="2104035"/>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7"/>
          <a:stretch>
            <a:fillRect/>
          </a:stretch>
        </p:blipFill>
        <p:spPr>
          <a:xfrm>
            <a:off x="1294147" y="3742129"/>
            <a:ext cx="3002124" cy="2370434"/>
          </a:xfrm>
          <a:prstGeom prst="rect">
            <a:avLst/>
          </a:prstGeom>
          <a:ln>
            <a:noFill/>
          </a:ln>
          <a:effectLst>
            <a:outerShdw blurRad="292100" dist="139700" dir="2700000" algn="tl" rotWithShape="0">
              <a:srgbClr val="333333">
                <a:alpha val="65000"/>
              </a:srgbClr>
            </a:outerShdw>
          </a:effectLst>
        </p:spPr>
      </p:pic>
      <p:pic>
        <p:nvPicPr>
          <p:cNvPr id="20" name="Picture 19"/>
          <p:cNvPicPr>
            <a:picLocks noChangeAspect="1"/>
          </p:cNvPicPr>
          <p:nvPr/>
        </p:nvPicPr>
        <p:blipFill>
          <a:blip r:embed="rId8"/>
          <a:stretch>
            <a:fillRect/>
          </a:stretch>
        </p:blipFill>
        <p:spPr>
          <a:xfrm>
            <a:off x="117421" y="2508575"/>
            <a:ext cx="2451035" cy="2026364"/>
          </a:xfrm>
          <a:prstGeom prst="rect">
            <a:avLst/>
          </a:prstGeom>
          <a:ln>
            <a:noFill/>
          </a:ln>
          <a:effectLst>
            <a:outerShdw blurRad="292100" dist="139700" dir="2700000" algn="tl" rotWithShape="0">
              <a:srgbClr val="333333">
                <a:alpha val="65000"/>
              </a:srgbClr>
            </a:outerShdw>
          </a:effectLst>
        </p:spPr>
      </p:pic>
      <p:pic>
        <p:nvPicPr>
          <p:cNvPr id="23" name="Picture 22"/>
          <p:cNvPicPr>
            <a:picLocks noChangeAspect="1"/>
          </p:cNvPicPr>
          <p:nvPr/>
        </p:nvPicPr>
        <p:blipFill>
          <a:blip r:embed="rId9"/>
          <a:stretch>
            <a:fillRect/>
          </a:stretch>
        </p:blipFill>
        <p:spPr>
          <a:xfrm>
            <a:off x="3959188" y="3334495"/>
            <a:ext cx="2700406" cy="2315173"/>
          </a:xfrm>
          <a:prstGeom prst="rect">
            <a:avLst/>
          </a:prstGeom>
          <a:ln>
            <a:noFill/>
          </a:ln>
          <a:effectLst>
            <a:outerShdw blurRad="292100" dist="139700" dir="2700000" algn="tl" rotWithShape="0">
              <a:srgbClr val="333333">
                <a:alpha val="65000"/>
              </a:srgbClr>
            </a:outerShdw>
          </a:effectLst>
        </p:spPr>
      </p:pic>
      <p:sp>
        <p:nvSpPr>
          <p:cNvPr id="13" name="Rectangle 12"/>
          <p:cNvSpPr/>
          <p:nvPr/>
        </p:nvSpPr>
        <p:spPr>
          <a:xfrm>
            <a:off x="-605803" y="6509507"/>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نشأة البنوك وأنواعها       المقرر: مقدمة في البنوك والعمليات المصرفية       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4" name="Straight Connector 13"/>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83409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2000"/>
                                        <p:tgtEl>
                                          <p:spTgt spid="22"/>
                                        </p:tgtEl>
                                      </p:cBhvr>
                                    </p:animEffect>
                                    <p:anim calcmode="lin" valueType="num">
                                      <p:cBhvr>
                                        <p:cTn id="26" dur="2000" fill="hold"/>
                                        <p:tgtEl>
                                          <p:spTgt spid="22"/>
                                        </p:tgtEl>
                                        <p:attrNameLst>
                                          <p:attrName>ppt_w</p:attrName>
                                        </p:attrNameLst>
                                      </p:cBhvr>
                                      <p:tavLst>
                                        <p:tav tm="0" fmla="#ppt_w*sin(2.5*pi*$)">
                                          <p:val>
                                            <p:fltVal val="0"/>
                                          </p:val>
                                        </p:tav>
                                        <p:tav tm="100000">
                                          <p:val>
                                            <p:fltVal val="1"/>
                                          </p:val>
                                        </p:tav>
                                      </p:tavLst>
                                    </p:anim>
                                    <p:anim calcmode="lin" valueType="num">
                                      <p:cBhvr>
                                        <p:cTn id="27" dur="2000" fill="hold"/>
                                        <p:tgtEl>
                                          <p:spTgt spid="2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3" name="laser.wav"/>
                                        </p:tgtEl>
                                      </p:cMediaNode>
                                    </p:audio>
                                  </p:sub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circle(in)">
                                      <p:cBhvr>
                                        <p:cTn id="32" dur="2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circle(in)">
                                      <p:cBhvr>
                                        <p:cTn id="37" dur="2000"/>
                                        <p:tgtEl>
                                          <p:spTgt spid="23"/>
                                        </p:tgtEl>
                                      </p:cBhvr>
                                    </p:animEffect>
                                  </p:childTnLst>
                                  <p:subTnLst>
                                    <p:audio>
                                      <p:cMediaNode>
                                        <p:cTn display="0" masterRel="sameClick">
                                          <p:stCondLst>
                                            <p:cond evt="begin" delay="0">
                                              <p:tn val="35"/>
                                            </p:cond>
                                          </p:stCondLst>
                                          <p:endCondLst>
                                            <p:cond evt="onStopAudio" delay="0">
                                              <p:tgtEl>
                                                <p:sldTgt/>
                                              </p:tgtEl>
                                            </p:cond>
                                          </p:endCondLst>
                                        </p:cTn>
                                        <p:tgtEl>
                                          <p:sndTgt r:embed="rId4" name="camera.wav"/>
                                        </p:tgtEl>
                                      </p:cMediaNode>
                                    </p:audio>
                                  </p:sub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ircle(in)">
                                      <p:cBhvr>
                                        <p:cTn id="42" dur="2000"/>
                                        <p:tgtEl>
                                          <p:spTgt spid="9"/>
                                        </p:tgtEl>
                                      </p:cBhvr>
                                    </p:animEffect>
                                  </p:childTnLst>
                                  <p:subTnLst>
                                    <p:audio>
                                      <p:cMediaNode>
                                        <p:cTn display="0" masterRel="sameClick">
                                          <p:stCondLst>
                                            <p:cond evt="begin" delay="0">
                                              <p:tn val="40"/>
                                            </p:cond>
                                          </p:stCondLst>
                                          <p:endCondLst>
                                            <p:cond evt="onStopAudio" delay="0">
                                              <p:tgtEl>
                                                <p:sldTgt/>
                                              </p:tgtEl>
                                            </p:cond>
                                          </p:endCondLst>
                                        </p:cTn>
                                        <p:tgtEl>
                                          <p:sndTgt r:embed="rId4" name="camera.wav"/>
                                        </p:tgtEl>
                                      </p:cMediaNode>
                                    </p:audio>
                                  </p:sub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circle(in)">
                                      <p:cBhvr>
                                        <p:cTn id="47" dur="2000"/>
                                        <p:tgtEl>
                                          <p:spTgt spid="19"/>
                                        </p:tgtEl>
                                      </p:cBhvr>
                                    </p:animEffect>
                                  </p:childTnLst>
                                  <p:subTnLst>
                                    <p:audio>
                                      <p:cMediaNode>
                                        <p:cTn display="0" masterRel="sameClick">
                                          <p:stCondLst>
                                            <p:cond evt="begin" delay="0">
                                              <p:tn val="45"/>
                                            </p:cond>
                                          </p:stCondLst>
                                          <p:endCondLst>
                                            <p:cond evt="onStopAudio" delay="0">
                                              <p:tgtEl>
                                                <p:sldTgt/>
                                              </p:tgtEl>
                                            </p:cond>
                                          </p:endCondLst>
                                        </p:cTn>
                                        <p:tgtEl>
                                          <p:sndTgt r:embed="rId4" name="camera.wav"/>
                                        </p:tgtEl>
                                      </p:cMediaNode>
                                    </p:audio>
                                  </p:sub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circle(in)">
                                      <p:cBhvr>
                                        <p:cTn id="52" dur="2000"/>
                                        <p:tgtEl>
                                          <p:spTgt spid="20"/>
                                        </p:tgtEl>
                                      </p:cBhvr>
                                    </p:animEffect>
                                  </p:childTnLst>
                                  <p:subTnLst>
                                    <p:audio>
                                      <p:cMediaNode>
                                        <p:cTn display="0" masterRel="sameClick">
                                          <p:stCondLst>
                                            <p:cond evt="begin" delay="0">
                                              <p:tn val="50"/>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8"/>
          <a:stretch>
            <a:fillRect/>
          </a:stretch>
        </p:blipFill>
        <p:spPr>
          <a:xfrm>
            <a:off x="2195964" y="20296"/>
            <a:ext cx="4886325" cy="1209675"/>
          </a:xfrm>
          <a:prstGeom prst="rect">
            <a:avLst/>
          </a:prstGeom>
        </p:spPr>
      </p:pic>
      <p:sp>
        <p:nvSpPr>
          <p:cNvPr id="21" name="Flowchart: Manual Input 20"/>
          <p:cNvSpPr/>
          <p:nvPr/>
        </p:nvSpPr>
        <p:spPr>
          <a:xfrm>
            <a:off x="5895357" y="1240207"/>
            <a:ext cx="3119300" cy="1031915"/>
          </a:xfrm>
          <a:prstGeom prst="flowChartManualInput">
            <a:avLst/>
          </a:prstGeom>
          <a:solidFill>
            <a:srgbClr val="EA4D3C"/>
          </a:solidFill>
          <a:scene3d>
            <a:camera prst="perspectiveLeft"/>
            <a:lightRig rig="threePt" dir="t"/>
          </a:scene3d>
          <a:sp3d>
            <a:bevelT/>
          </a:sp3d>
        </p:spPr>
        <p:txBody>
          <a:bodyPr wrap="square">
            <a:spAutoFit/>
          </a:bodyPr>
          <a:lstStyle/>
          <a:p>
            <a:pPr algn="r" rtl="1"/>
            <a:r>
              <a:rPr lang="ar-BH" sz="2400" b="1" dirty="0">
                <a:solidFill>
                  <a:schemeClr val="bg1"/>
                </a:solidFill>
                <a:latin typeface="Sakkal Majalla" panose="02000000000000000000" pitchFamily="2" charset="-78"/>
                <a:cs typeface="Sakkal Majalla" panose="02000000000000000000" pitchFamily="2" charset="-78"/>
              </a:rPr>
              <a:t>4-البنوك الدولية </a:t>
            </a:r>
            <a:r>
              <a:rPr lang="en-US" sz="2400" b="1" dirty="0">
                <a:solidFill>
                  <a:schemeClr val="bg1"/>
                </a:solidFill>
                <a:latin typeface="Sakkal Majalla" panose="02000000000000000000" pitchFamily="2" charset="-78"/>
                <a:cs typeface="Sakkal Majalla" panose="02000000000000000000" pitchFamily="2" charset="-78"/>
              </a:rPr>
              <a:t>International Banks</a:t>
            </a:r>
            <a:endParaRPr lang="ar-BH" sz="2400" b="1" dirty="0">
              <a:solidFill>
                <a:schemeClr val="bg1"/>
              </a:solidFill>
              <a:latin typeface="Sakkal Majalla" panose="02000000000000000000" pitchFamily="2" charset="-78"/>
              <a:cs typeface="Sakkal Majalla" panose="02000000000000000000" pitchFamily="2" charset="-78"/>
            </a:endParaRPr>
          </a:p>
        </p:txBody>
      </p:sp>
      <p:sp>
        <p:nvSpPr>
          <p:cNvPr id="22" name="Rectangle 21"/>
          <p:cNvSpPr/>
          <p:nvPr/>
        </p:nvSpPr>
        <p:spPr>
          <a:xfrm>
            <a:off x="533400" y="1430418"/>
            <a:ext cx="5487892" cy="830997"/>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t="100000" r="100000"/>
            </a:path>
            <a:tileRect l="-100000" b="-10000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justLow" rtl="1"/>
            <a:r>
              <a:rPr lang="ar-BH" sz="2400" b="1" dirty="0">
                <a:latin typeface="Sakkal Majalla" panose="02000000000000000000" pitchFamily="2" charset="-78"/>
                <a:cs typeface="Sakkal Majalla" panose="02000000000000000000" pitchFamily="2" charset="-78"/>
              </a:rPr>
              <a:t>بنوك </a:t>
            </a:r>
            <a:r>
              <a:rPr lang="ar-BH" sz="2400" b="1" dirty="0" smtClean="0">
                <a:latin typeface="Sakkal Majalla" panose="02000000000000000000" pitchFamily="2" charset="-78"/>
                <a:cs typeface="Sakkal Majalla" panose="02000000000000000000" pitchFamily="2" charset="-78"/>
              </a:rPr>
              <a:t>لها شبكة من الفروع </a:t>
            </a:r>
            <a:r>
              <a:rPr lang="ar-BH" sz="2400" b="1" dirty="0" err="1" smtClean="0">
                <a:latin typeface="Sakkal Majalla" panose="02000000000000000000" pitchFamily="2" charset="-78"/>
                <a:cs typeface="Sakkal Majalla" panose="02000000000000000000" pitchFamily="2" charset="-78"/>
              </a:rPr>
              <a:t>أوالشركات</a:t>
            </a:r>
            <a:r>
              <a:rPr lang="ar-BH" sz="2400" b="1" dirty="0" smtClean="0">
                <a:latin typeface="Sakkal Majalla" panose="02000000000000000000" pitchFamily="2" charset="-78"/>
                <a:cs typeface="Sakkal Majalla" panose="02000000000000000000" pitchFamily="2" charset="-78"/>
              </a:rPr>
              <a:t> التابعة له في الأقطار الأجنبية، وتتعامل بالعملات الأجنبية والمحلية.</a:t>
            </a:r>
            <a:endParaRPr lang="en-US" sz="2400" b="1" dirty="0" smtClean="0">
              <a:latin typeface="Sakkal Majalla" panose="02000000000000000000" pitchFamily="2" charset="-78"/>
              <a:cs typeface="Sakkal Majalla" panose="02000000000000000000" pitchFamily="2" charset="-78"/>
            </a:endParaRPr>
          </a:p>
        </p:txBody>
      </p:sp>
      <p:sp>
        <p:nvSpPr>
          <p:cNvPr id="18" name="Flowchart: Off-page Connector 17"/>
          <p:cNvSpPr/>
          <p:nvPr/>
        </p:nvSpPr>
        <p:spPr>
          <a:xfrm>
            <a:off x="3037575" y="2180035"/>
            <a:ext cx="3203104" cy="649724"/>
          </a:xfrm>
          <a:prstGeom prst="flowChartOffpageConnector">
            <a:avLst/>
          </a:prstGeom>
          <a:solidFill>
            <a:srgbClr val="EA4D3C"/>
          </a:solidFill>
          <a:scene3d>
            <a:camera prst="orthographicFront"/>
            <a:lightRig rig="threePt" dir="t"/>
          </a:scene3d>
          <a:sp3d>
            <a:bevelT w="139700" h="139700" prst="divot"/>
          </a:sp3d>
        </p:spPr>
        <p:style>
          <a:lnRef idx="1">
            <a:schemeClr val="accent1"/>
          </a:lnRef>
          <a:fillRef idx="2">
            <a:schemeClr val="accent1"/>
          </a:fillRef>
          <a:effectRef idx="1">
            <a:schemeClr val="accent1"/>
          </a:effectRef>
          <a:fontRef idx="minor">
            <a:schemeClr val="dk1"/>
          </a:fontRef>
        </p:style>
        <p:txBody>
          <a:bodyPr wrap="square">
            <a:spAutoFit/>
          </a:bodyPr>
          <a:lstStyle/>
          <a:p>
            <a:pPr algn="ctr" rtl="1"/>
            <a:r>
              <a:rPr lang="ar-BH" sz="2800" b="1" dirty="0" smtClean="0">
                <a:solidFill>
                  <a:schemeClr val="bg1"/>
                </a:solidFill>
              </a:rPr>
              <a:t>أنواع البنوك الدولية</a:t>
            </a:r>
          </a:p>
        </p:txBody>
      </p:sp>
      <p:grpSp>
        <p:nvGrpSpPr>
          <p:cNvPr id="53" name="Group 52"/>
          <p:cNvGrpSpPr/>
          <p:nvPr/>
        </p:nvGrpSpPr>
        <p:grpSpPr>
          <a:xfrm>
            <a:off x="54377" y="215105"/>
            <a:ext cx="3657600" cy="1154133"/>
            <a:chOff x="54377" y="215105"/>
            <a:chExt cx="3657600" cy="1154133"/>
          </a:xfrm>
        </p:grpSpPr>
        <p:pic>
          <p:nvPicPr>
            <p:cNvPr id="28" name="Picture 27"/>
            <p:cNvPicPr>
              <a:picLocks noChangeAspect="1"/>
            </p:cNvPicPr>
            <p:nvPr/>
          </p:nvPicPr>
          <p:blipFill>
            <a:blip r:embed="rId9"/>
            <a:stretch>
              <a:fillRect/>
            </a:stretch>
          </p:blipFill>
          <p:spPr>
            <a:xfrm>
              <a:off x="1959377" y="347196"/>
              <a:ext cx="1752600" cy="1022042"/>
            </a:xfrm>
            <a:prstGeom prst="rect">
              <a:avLst/>
            </a:prstGeom>
            <a:ln>
              <a:noFill/>
            </a:ln>
            <a:effectLst>
              <a:outerShdw blurRad="292100" dist="139700" dir="2700000" algn="tl" rotWithShape="0">
                <a:srgbClr val="333333">
                  <a:alpha val="65000"/>
                </a:srgbClr>
              </a:outerShdw>
            </a:effectLst>
          </p:spPr>
        </p:pic>
        <p:pic>
          <p:nvPicPr>
            <p:cNvPr id="29" name="Picture 28"/>
            <p:cNvPicPr>
              <a:picLocks noChangeAspect="1"/>
            </p:cNvPicPr>
            <p:nvPr/>
          </p:nvPicPr>
          <p:blipFill>
            <a:blip r:embed="rId10"/>
            <a:stretch>
              <a:fillRect/>
            </a:stretch>
          </p:blipFill>
          <p:spPr>
            <a:xfrm>
              <a:off x="54377" y="215105"/>
              <a:ext cx="1905000" cy="1025102"/>
            </a:xfrm>
            <a:prstGeom prst="rect">
              <a:avLst/>
            </a:prstGeom>
            <a:ln>
              <a:noFill/>
            </a:ln>
            <a:effectLst>
              <a:outerShdw blurRad="292100" dist="139700" dir="2700000" algn="tl" rotWithShape="0">
                <a:srgbClr val="333333">
                  <a:alpha val="65000"/>
                </a:srgbClr>
              </a:outerShdw>
            </a:effectLst>
          </p:spPr>
        </p:pic>
      </p:grpSp>
      <p:pic>
        <p:nvPicPr>
          <p:cNvPr id="33" name="Picture 32"/>
          <p:cNvPicPr>
            <a:picLocks noChangeAspect="1"/>
          </p:cNvPicPr>
          <p:nvPr/>
        </p:nvPicPr>
        <p:blipFill>
          <a:blip r:embed="rId11">
            <a:duotone>
              <a:prstClr val="black"/>
              <a:schemeClr val="accent4">
                <a:tint val="45000"/>
                <a:satMod val="400000"/>
              </a:schemeClr>
            </a:duotone>
          </a:blip>
          <a:stretch>
            <a:fillRect/>
          </a:stretch>
        </p:blipFill>
        <p:spPr>
          <a:xfrm>
            <a:off x="5360677" y="5371081"/>
            <a:ext cx="3009900" cy="8001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6" name="Picture 45"/>
          <p:cNvPicPr>
            <a:picLocks noChangeAspect="1"/>
          </p:cNvPicPr>
          <p:nvPr/>
        </p:nvPicPr>
        <p:blipFill>
          <a:blip r:embed="rId12">
            <a:duotone>
              <a:prstClr val="black"/>
              <a:schemeClr val="accent4">
                <a:tint val="45000"/>
                <a:satMod val="400000"/>
              </a:schemeClr>
            </a:duotone>
          </a:blip>
          <a:stretch>
            <a:fillRect/>
          </a:stretch>
        </p:blipFill>
        <p:spPr>
          <a:xfrm>
            <a:off x="6700839" y="2714671"/>
            <a:ext cx="2019300" cy="7048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7" name="Picture 46"/>
          <p:cNvPicPr>
            <a:picLocks noChangeAspect="1"/>
          </p:cNvPicPr>
          <p:nvPr/>
        </p:nvPicPr>
        <p:blipFill>
          <a:blip r:embed="rId13">
            <a:duotone>
              <a:prstClr val="black"/>
              <a:schemeClr val="accent4">
                <a:tint val="45000"/>
                <a:satMod val="400000"/>
              </a:schemeClr>
            </a:duotone>
          </a:blip>
          <a:stretch>
            <a:fillRect/>
          </a:stretch>
        </p:blipFill>
        <p:spPr>
          <a:xfrm>
            <a:off x="5988809" y="3556751"/>
            <a:ext cx="2638425" cy="8001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8" name="Picture 47"/>
          <p:cNvPicPr>
            <a:picLocks noChangeAspect="1"/>
          </p:cNvPicPr>
          <p:nvPr/>
        </p:nvPicPr>
        <p:blipFill>
          <a:blip r:embed="rId14">
            <a:duotone>
              <a:prstClr val="black"/>
              <a:schemeClr val="accent4">
                <a:tint val="45000"/>
                <a:satMod val="400000"/>
              </a:schemeClr>
            </a:duotone>
          </a:blip>
          <a:stretch>
            <a:fillRect/>
          </a:stretch>
        </p:blipFill>
        <p:spPr>
          <a:xfrm>
            <a:off x="5611100" y="4446444"/>
            <a:ext cx="2809875" cy="8096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4" name="Rectangle 53"/>
          <p:cNvSpPr/>
          <p:nvPr/>
        </p:nvSpPr>
        <p:spPr>
          <a:xfrm>
            <a:off x="5308" y="3580857"/>
            <a:ext cx="5890049" cy="707886"/>
          </a:xfrm>
          <a:prstGeom prst="rect">
            <a:avLst/>
          </a:prstGeom>
        </p:spPr>
        <p:txBody>
          <a:bodyPr wrap="square">
            <a:spAutoFit/>
          </a:bodyPr>
          <a:lstStyle/>
          <a:p>
            <a:pPr algn="justLow" rtl="1">
              <a:buClr>
                <a:srgbClr val="FF0000"/>
              </a:buClr>
            </a:pPr>
            <a:r>
              <a:rPr lang="ar-BH" sz="2000" b="1" dirty="0" smtClean="0">
                <a:latin typeface="Sakkal Majalla" panose="02000000000000000000" pitchFamily="2" charset="-78"/>
                <a:cs typeface="Sakkal Majalla" panose="02000000000000000000" pitchFamily="2" charset="-78"/>
              </a:rPr>
              <a:t>تقدم خدمات إصدار خطابات الاعتمادات </a:t>
            </a:r>
            <a:r>
              <a:rPr lang="ar-BH" sz="2000" b="1" dirty="0" err="1" smtClean="0">
                <a:latin typeface="Sakkal Majalla" panose="02000000000000000000" pitchFamily="2" charset="-78"/>
                <a:cs typeface="Sakkal Majalla" panose="02000000000000000000" pitchFamily="2" charset="-78"/>
              </a:rPr>
              <a:t>المستندية</a:t>
            </a:r>
            <a:r>
              <a:rPr lang="ar-BH" sz="2000" b="1" dirty="0" smtClean="0">
                <a:latin typeface="Sakkal Majalla" panose="02000000000000000000" pitchFamily="2" charset="-78"/>
                <a:cs typeface="Sakkal Majalla" panose="02000000000000000000" pitchFamily="2" charset="-78"/>
              </a:rPr>
              <a:t> والحوالات، وتسلّم وتسليم الأموال، وتنفيذ عمليات الاستثمار الأجنبي.</a:t>
            </a:r>
          </a:p>
        </p:txBody>
      </p:sp>
      <p:sp>
        <p:nvSpPr>
          <p:cNvPr id="55" name="Rectangle 54"/>
          <p:cNvSpPr/>
          <p:nvPr/>
        </p:nvSpPr>
        <p:spPr>
          <a:xfrm>
            <a:off x="353647" y="2779644"/>
            <a:ext cx="6200949" cy="707886"/>
          </a:xfrm>
          <a:prstGeom prst="rect">
            <a:avLst/>
          </a:prstGeom>
        </p:spPr>
        <p:txBody>
          <a:bodyPr wrap="square">
            <a:spAutoFit/>
          </a:bodyPr>
          <a:lstStyle/>
          <a:p>
            <a:pPr algn="justLow" rtl="1">
              <a:buClr>
                <a:srgbClr val="FF0000"/>
              </a:buClr>
            </a:pPr>
            <a:r>
              <a:rPr lang="ar-BH" sz="2000" b="1" dirty="0" smtClean="0">
                <a:latin typeface="Sakkal Majalla" panose="02000000000000000000" pitchFamily="2" charset="-78"/>
                <a:cs typeface="Sakkal Majalla" panose="02000000000000000000" pitchFamily="2" charset="-78"/>
              </a:rPr>
              <a:t>لا يسمح لها بمزاولة الأنشطة المصرفية مع العملاء </a:t>
            </a:r>
            <a:r>
              <a:rPr lang="ar-BH" sz="2000" b="1" dirty="0">
                <a:latin typeface="Sakkal Majalla" panose="02000000000000000000" pitchFamily="2" charset="-78"/>
                <a:cs typeface="Sakkal Majalla" panose="02000000000000000000" pitchFamily="2" charset="-78"/>
              </a:rPr>
              <a:t>المحليين</a:t>
            </a:r>
            <a:r>
              <a:rPr lang="ar-BH" sz="2000" b="1" dirty="0" smtClean="0">
                <a:latin typeface="Sakkal Majalla" panose="02000000000000000000" pitchFamily="2" charset="-78"/>
                <a:cs typeface="Sakkal Majalla" panose="02000000000000000000" pitchFamily="2" charset="-78"/>
              </a:rPr>
              <a:t> في الدولة التي يوجد بها أو التعامل بالعملة المحلية أو في الاقتصاد المحلي.</a:t>
            </a:r>
          </a:p>
        </p:txBody>
      </p:sp>
      <p:sp>
        <p:nvSpPr>
          <p:cNvPr id="57" name="Rectangle 56"/>
          <p:cNvSpPr/>
          <p:nvPr/>
        </p:nvSpPr>
        <p:spPr>
          <a:xfrm>
            <a:off x="353647" y="4505494"/>
            <a:ext cx="5193369" cy="707886"/>
          </a:xfrm>
          <a:prstGeom prst="rect">
            <a:avLst/>
          </a:prstGeom>
        </p:spPr>
        <p:txBody>
          <a:bodyPr wrap="square">
            <a:spAutoFit/>
          </a:bodyPr>
          <a:lstStyle/>
          <a:p>
            <a:pPr algn="justLow" rtl="1">
              <a:buClr>
                <a:srgbClr val="FF0000"/>
              </a:buClr>
            </a:pPr>
            <a:r>
              <a:rPr lang="ar-BH" sz="2000" b="1" dirty="0" smtClean="0">
                <a:latin typeface="Sakkal Majalla" panose="02000000000000000000" pitchFamily="2" charset="-78"/>
                <a:cs typeface="Sakkal Majalla" panose="02000000000000000000" pitchFamily="2" charset="-78"/>
              </a:rPr>
              <a:t>توفر معلومات عن الفرص الاستثمارية في الدول الأجنبية، ولا تقبل عمليات الودائع والقروض و الحوالات أو تحويل الأموال.</a:t>
            </a:r>
          </a:p>
        </p:txBody>
      </p:sp>
      <p:sp>
        <p:nvSpPr>
          <p:cNvPr id="58" name="Rectangle 57"/>
          <p:cNvSpPr/>
          <p:nvPr/>
        </p:nvSpPr>
        <p:spPr>
          <a:xfrm>
            <a:off x="54376" y="5465459"/>
            <a:ext cx="5099523" cy="707886"/>
          </a:xfrm>
          <a:prstGeom prst="rect">
            <a:avLst/>
          </a:prstGeom>
        </p:spPr>
        <p:txBody>
          <a:bodyPr wrap="square">
            <a:spAutoFit/>
          </a:bodyPr>
          <a:lstStyle/>
          <a:p>
            <a:pPr algn="justLow" rtl="1">
              <a:buClr>
                <a:srgbClr val="FF0000"/>
              </a:buClr>
            </a:pPr>
            <a:r>
              <a:rPr lang="ar-BH" sz="2000" b="1" dirty="0" smtClean="0">
                <a:latin typeface="Sakkal Majalla" panose="02000000000000000000" pitchFamily="2" charset="-78"/>
                <a:cs typeface="Sakkal Majalla" panose="02000000000000000000" pitchFamily="2" charset="-78"/>
              </a:rPr>
              <a:t>بنوك مملوكة لبنك رئيسي خارج الدولة، وتمارس أعمالها المصرفية في السوق المحلية.</a:t>
            </a:r>
          </a:p>
        </p:txBody>
      </p:sp>
      <p:sp>
        <p:nvSpPr>
          <p:cNvPr id="20" name="Rectangle 19"/>
          <p:cNvSpPr/>
          <p:nvPr/>
        </p:nvSpPr>
        <p:spPr>
          <a:xfrm>
            <a:off x="-605803" y="6509507"/>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نشأة البنوك وأنواعها       المقرر: مقدمة في البنوك والعمليات المصرفية       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23" name="Straight Connector 22"/>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Rectangle 23"/>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5" name="Picture 2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247632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2000"/>
                                        <p:tgtEl>
                                          <p:spTgt spid="22"/>
                                        </p:tgtEl>
                                      </p:cBhvr>
                                    </p:animEffect>
                                    <p:anim calcmode="lin" valueType="num">
                                      <p:cBhvr>
                                        <p:cTn id="26" dur="2000" fill="hold"/>
                                        <p:tgtEl>
                                          <p:spTgt spid="22"/>
                                        </p:tgtEl>
                                        <p:attrNameLst>
                                          <p:attrName>ppt_w</p:attrName>
                                        </p:attrNameLst>
                                      </p:cBhvr>
                                      <p:tavLst>
                                        <p:tav tm="0" fmla="#ppt_w*sin(2.5*pi*$)">
                                          <p:val>
                                            <p:fltVal val="0"/>
                                          </p:val>
                                        </p:tav>
                                        <p:tav tm="100000">
                                          <p:val>
                                            <p:fltVal val="1"/>
                                          </p:val>
                                        </p:tav>
                                      </p:tavLst>
                                    </p:anim>
                                    <p:anim calcmode="lin" valueType="num">
                                      <p:cBhvr>
                                        <p:cTn id="27" dur="2000" fill="hold"/>
                                        <p:tgtEl>
                                          <p:spTgt spid="2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3" name="laser.wav"/>
                                        </p:tgtEl>
                                      </p:cMediaNode>
                                    </p:audio>
                                  </p:sub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circle(in)">
                                      <p:cBhvr>
                                        <p:cTn id="32" dur="2000"/>
                                        <p:tgtEl>
                                          <p:spTgt spid="53"/>
                                        </p:tgtEl>
                                      </p:cBhvr>
                                    </p:animEffect>
                                  </p:childTnLst>
                                  <p:subTnLst>
                                    <p:audio>
                                      <p:cMediaNode>
                                        <p:cTn display="0" masterRel="sameClick">
                                          <p:stCondLst>
                                            <p:cond evt="begin" delay="0">
                                              <p:tn val="30"/>
                                            </p:cond>
                                          </p:stCondLst>
                                          <p:endCondLst>
                                            <p:cond evt="onStopAudio" delay="0">
                                              <p:tgtEl>
                                                <p:sldTgt/>
                                              </p:tgtEl>
                                            </p:cond>
                                          </p:endCondLst>
                                        </p:cTn>
                                        <p:tgtEl>
                                          <p:sndTgt r:embed="rId4" name="camera.wav"/>
                                        </p:tgtEl>
                                      </p:cMediaNode>
                                    </p:audio>
                                  </p:sub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circle(in)">
                                      <p:cBhvr>
                                        <p:cTn id="37" dur="2000"/>
                                        <p:tgtEl>
                                          <p:spTgt spid="18"/>
                                        </p:tgtEl>
                                      </p:cBhvr>
                                    </p:animEffect>
                                  </p:childTnLst>
                                  <p:subTnLst>
                                    <p:audio>
                                      <p:cMediaNode>
                                        <p:cTn display="0" masterRel="sameClick">
                                          <p:stCondLst>
                                            <p:cond evt="begin" delay="0">
                                              <p:tn val="35"/>
                                            </p:cond>
                                          </p:stCondLst>
                                          <p:endCondLst>
                                            <p:cond evt="onStopAudio" delay="0">
                                              <p:tgtEl>
                                                <p:sldTgt/>
                                              </p:tgtEl>
                                            </p:cond>
                                          </p:endCondLst>
                                        </p:cTn>
                                        <p:tgtEl>
                                          <p:sndTgt r:embed="rId5" name="breeze.wav"/>
                                        </p:tgtEl>
                                      </p:cMediaNode>
                                    </p:audio>
                                  </p:sub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6"/>
                                        </p:tgtEl>
                                        <p:attrNameLst>
                                          <p:attrName>style.visibility</p:attrName>
                                        </p:attrNameLst>
                                      </p:cBhvr>
                                      <p:to>
                                        <p:strVal val="visible"/>
                                      </p:to>
                                    </p:set>
                                    <p:anim calcmode="lin" valueType="num">
                                      <p:cBhvr>
                                        <p:cTn id="42" dur="500" fill="hold"/>
                                        <p:tgtEl>
                                          <p:spTgt spid="46"/>
                                        </p:tgtEl>
                                        <p:attrNameLst>
                                          <p:attrName>ppt_w</p:attrName>
                                        </p:attrNameLst>
                                      </p:cBhvr>
                                      <p:tavLst>
                                        <p:tav tm="0">
                                          <p:val>
                                            <p:fltVal val="0"/>
                                          </p:val>
                                        </p:tav>
                                        <p:tav tm="100000">
                                          <p:val>
                                            <p:strVal val="#ppt_w"/>
                                          </p:val>
                                        </p:tav>
                                      </p:tavLst>
                                    </p:anim>
                                    <p:anim calcmode="lin" valueType="num">
                                      <p:cBhvr>
                                        <p:cTn id="43" dur="500" fill="hold"/>
                                        <p:tgtEl>
                                          <p:spTgt spid="46"/>
                                        </p:tgtEl>
                                        <p:attrNameLst>
                                          <p:attrName>ppt_h</p:attrName>
                                        </p:attrNameLst>
                                      </p:cBhvr>
                                      <p:tavLst>
                                        <p:tav tm="0">
                                          <p:val>
                                            <p:fltVal val="0"/>
                                          </p:val>
                                        </p:tav>
                                        <p:tav tm="100000">
                                          <p:val>
                                            <p:strVal val="#ppt_h"/>
                                          </p:val>
                                        </p:tav>
                                      </p:tavLst>
                                    </p:anim>
                                    <p:animEffect transition="in" filter="fade">
                                      <p:cBhvr>
                                        <p:cTn id="44" dur="500"/>
                                        <p:tgtEl>
                                          <p:spTgt spid="46"/>
                                        </p:tgtEl>
                                      </p:cBhvr>
                                    </p:animEffect>
                                  </p:childTnLst>
                                  <p:subTnLst>
                                    <p:audio>
                                      <p:cMediaNode>
                                        <p:cTn display="0" masterRel="sameClick">
                                          <p:stCondLst>
                                            <p:cond evt="begin" delay="0">
                                              <p:tn val="40"/>
                                            </p:cond>
                                          </p:stCondLst>
                                          <p:endCondLst>
                                            <p:cond evt="onStopAudio" delay="0">
                                              <p:tgtEl>
                                                <p:sldTgt/>
                                              </p:tgtEl>
                                            </p:cond>
                                          </p:endCondLst>
                                        </p:cTn>
                                        <p:tgtEl>
                                          <p:sndTgt r:embed="rId6" name="arrow.wav"/>
                                        </p:tgtEl>
                                      </p:cMediaNode>
                                    </p:audio>
                                  </p:sub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barn(inVertical)">
                                      <p:cBhvr>
                                        <p:cTn id="49" dur="500"/>
                                        <p:tgtEl>
                                          <p:spTgt spid="55"/>
                                        </p:tgtEl>
                                      </p:cBhvr>
                                    </p:animEffect>
                                  </p:childTnLst>
                                  <p:subTnLst>
                                    <p:audio>
                                      <p:cMediaNode>
                                        <p:cTn display="0" masterRel="sameClick">
                                          <p:stCondLst>
                                            <p:cond evt="begin" delay="0">
                                              <p:tn val="47"/>
                                            </p:cond>
                                          </p:stCondLst>
                                          <p:endCondLst>
                                            <p:cond evt="onStopAudio" delay="0">
                                              <p:tgtEl>
                                                <p:sldTgt/>
                                              </p:tgtEl>
                                            </p:cond>
                                          </p:endCondLst>
                                        </p:cTn>
                                        <p:tgtEl>
                                          <p:sndTgt r:embed="rId7" name="cashreg.wav"/>
                                        </p:tgtEl>
                                      </p:cMediaNode>
                                    </p:audio>
                                  </p:sub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47"/>
                                        </p:tgtEl>
                                        <p:attrNameLst>
                                          <p:attrName>style.visibility</p:attrName>
                                        </p:attrNameLst>
                                      </p:cBhvr>
                                      <p:to>
                                        <p:strVal val="visible"/>
                                      </p:to>
                                    </p:set>
                                    <p:anim calcmode="lin" valueType="num">
                                      <p:cBhvr>
                                        <p:cTn id="54" dur="500" fill="hold"/>
                                        <p:tgtEl>
                                          <p:spTgt spid="47"/>
                                        </p:tgtEl>
                                        <p:attrNameLst>
                                          <p:attrName>ppt_w</p:attrName>
                                        </p:attrNameLst>
                                      </p:cBhvr>
                                      <p:tavLst>
                                        <p:tav tm="0">
                                          <p:val>
                                            <p:fltVal val="0"/>
                                          </p:val>
                                        </p:tav>
                                        <p:tav tm="100000">
                                          <p:val>
                                            <p:strVal val="#ppt_w"/>
                                          </p:val>
                                        </p:tav>
                                      </p:tavLst>
                                    </p:anim>
                                    <p:anim calcmode="lin" valueType="num">
                                      <p:cBhvr>
                                        <p:cTn id="55" dur="500" fill="hold"/>
                                        <p:tgtEl>
                                          <p:spTgt spid="47"/>
                                        </p:tgtEl>
                                        <p:attrNameLst>
                                          <p:attrName>ppt_h</p:attrName>
                                        </p:attrNameLst>
                                      </p:cBhvr>
                                      <p:tavLst>
                                        <p:tav tm="0">
                                          <p:val>
                                            <p:fltVal val="0"/>
                                          </p:val>
                                        </p:tav>
                                        <p:tav tm="100000">
                                          <p:val>
                                            <p:strVal val="#ppt_h"/>
                                          </p:val>
                                        </p:tav>
                                      </p:tavLst>
                                    </p:anim>
                                    <p:animEffect transition="in" filter="fade">
                                      <p:cBhvr>
                                        <p:cTn id="56" dur="500"/>
                                        <p:tgtEl>
                                          <p:spTgt spid="47"/>
                                        </p:tgtEl>
                                      </p:cBhvr>
                                    </p:animEffect>
                                  </p:childTnLst>
                                  <p:subTnLst>
                                    <p:audio>
                                      <p:cMediaNode>
                                        <p:cTn display="0" masterRel="sameClick">
                                          <p:stCondLst>
                                            <p:cond evt="begin" delay="0">
                                              <p:tn val="52"/>
                                            </p:cond>
                                          </p:stCondLst>
                                          <p:endCondLst>
                                            <p:cond evt="onStopAudio" delay="0">
                                              <p:tgtEl>
                                                <p:sldTgt/>
                                              </p:tgtEl>
                                            </p:cond>
                                          </p:endCondLst>
                                        </p:cTn>
                                        <p:tgtEl>
                                          <p:sndTgt r:embed="rId6" name="arrow.wav"/>
                                        </p:tgtEl>
                                      </p:cMediaNode>
                                    </p:audio>
                                  </p:sub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wipe(down)">
                                      <p:cBhvr>
                                        <p:cTn id="61" dur="500"/>
                                        <p:tgtEl>
                                          <p:spTgt spid="54"/>
                                        </p:tgtEl>
                                      </p:cBhvr>
                                    </p:animEffect>
                                  </p:childTnLst>
                                  <p:subTnLst>
                                    <p:audio>
                                      <p:cMediaNode>
                                        <p:cTn display="0" masterRel="sameClick">
                                          <p:stCondLst>
                                            <p:cond evt="begin" delay="0">
                                              <p:tn val="59"/>
                                            </p:cond>
                                          </p:stCondLst>
                                          <p:endCondLst>
                                            <p:cond evt="onStopAudio" delay="0">
                                              <p:tgtEl>
                                                <p:sldTgt/>
                                              </p:tgtEl>
                                            </p:cond>
                                          </p:endCondLst>
                                        </p:cTn>
                                        <p:tgtEl>
                                          <p:sndTgt r:embed="rId7" name="cashreg.wav"/>
                                        </p:tgtEl>
                                      </p:cMediaNode>
                                    </p:audio>
                                  </p:sub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p:cTn id="66" dur="500" fill="hold"/>
                                        <p:tgtEl>
                                          <p:spTgt spid="48"/>
                                        </p:tgtEl>
                                        <p:attrNameLst>
                                          <p:attrName>ppt_w</p:attrName>
                                        </p:attrNameLst>
                                      </p:cBhvr>
                                      <p:tavLst>
                                        <p:tav tm="0">
                                          <p:val>
                                            <p:fltVal val="0"/>
                                          </p:val>
                                        </p:tav>
                                        <p:tav tm="100000">
                                          <p:val>
                                            <p:strVal val="#ppt_w"/>
                                          </p:val>
                                        </p:tav>
                                      </p:tavLst>
                                    </p:anim>
                                    <p:anim calcmode="lin" valueType="num">
                                      <p:cBhvr>
                                        <p:cTn id="67" dur="500" fill="hold"/>
                                        <p:tgtEl>
                                          <p:spTgt spid="48"/>
                                        </p:tgtEl>
                                        <p:attrNameLst>
                                          <p:attrName>ppt_h</p:attrName>
                                        </p:attrNameLst>
                                      </p:cBhvr>
                                      <p:tavLst>
                                        <p:tav tm="0">
                                          <p:val>
                                            <p:fltVal val="0"/>
                                          </p:val>
                                        </p:tav>
                                        <p:tav tm="100000">
                                          <p:val>
                                            <p:strVal val="#ppt_h"/>
                                          </p:val>
                                        </p:tav>
                                      </p:tavLst>
                                    </p:anim>
                                    <p:animEffect transition="in" filter="fade">
                                      <p:cBhvr>
                                        <p:cTn id="68" dur="500"/>
                                        <p:tgtEl>
                                          <p:spTgt spid="48"/>
                                        </p:tgtEl>
                                      </p:cBhvr>
                                    </p:animEffect>
                                  </p:childTnLst>
                                  <p:subTnLst>
                                    <p:audio>
                                      <p:cMediaNode>
                                        <p:cTn display="0" masterRel="sameClick">
                                          <p:stCondLst>
                                            <p:cond evt="begin" delay="0">
                                              <p:tn val="64"/>
                                            </p:cond>
                                          </p:stCondLst>
                                          <p:endCondLst>
                                            <p:cond evt="onStopAudio" delay="0">
                                              <p:tgtEl>
                                                <p:sldTgt/>
                                              </p:tgtEl>
                                            </p:cond>
                                          </p:endCondLst>
                                        </p:cTn>
                                        <p:tgtEl>
                                          <p:sndTgt r:embed="rId6" name="arrow.wav"/>
                                        </p:tgtEl>
                                      </p:cMediaNode>
                                    </p:audio>
                                  </p:sub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barn(inVertical)">
                                      <p:cBhvr>
                                        <p:cTn id="73" dur="500"/>
                                        <p:tgtEl>
                                          <p:spTgt spid="57"/>
                                        </p:tgtEl>
                                      </p:cBhvr>
                                    </p:animEffect>
                                  </p:childTnLst>
                                  <p:subTnLst>
                                    <p:audio>
                                      <p:cMediaNode>
                                        <p:cTn display="0" masterRel="sameClick">
                                          <p:stCondLst>
                                            <p:cond evt="begin" delay="0">
                                              <p:tn val="71"/>
                                            </p:cond>
                                          </p:stCondLst>
                                          <p:endCondLst>
                                            <p:cond evt="onStopAudio" delay="0">
                                              <p:tgtEl>
                                                <p:sldTgt/>
                                              </p:tgtEl>
                                            </p:cond>
                                          </p:endCondLst>
                                        </p:cTn>
                                        <p:tgtEl>
                                          <p:sndTgt r:embed="rId7" name="cashreg.wav"/>
                                        </p:tgtEl>
                                      </p:cMediaNode>
                                    </p:audio>
                                  </p:subTnLst>
                                </p:cTn>
                              </p:par>
                            </p:childTnLst>
                          </p:cTn>
                        </p:par>
                      </p:childTnLst>
                    </p:cTn>
                  </p:par>
                  <p:par>
                    <p:cTn id="74" fill="hold">
                      <p:stCondLst>
                        <p:cond delay="indefinite"/>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subTnLst>
                                    <p:audio>
                                      <p:cMediaNode>
                                        <p:cTn display="0" masterRel="sameClick">
                                          <p:stCondLst>
                                            <p:cond evt="begin" delay="0">
                                              <p:tn val="76"/>
                                            </p:cond>
                                          </p:stCondLst>
                                          <p:endCondLst>
                                            <p:cond evt="onStopAudio" delay="0">
                                              <p:tgtEl>
                                                <p:sldTgt/>
                                              </p:tgtEl>
                                            </p:cond>
                                          </p:endCondLst>
                                        </p:cTn>
                                        <p:tgtEl>
                                          <p:sndTgt r:embed="rId6" name="arrow.wav"/>
                                        </p:tgtEl>
                                      </p:cMediaNode>
                                    </p:audio>
                                  </p:sub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barn(inVertical)">
                                      <p:cBhvr>
                                        <p:cTn id="85" dur="500"/>
                                        <p:tgtEl>
                                          <p:spTgt spid="58"/>
                                        </p:tgtEl>
                                      </p:cBhvr>
                                    </p:animEffect>
                                  </p:childTnLst>
                                  <p:subTnLst>
                                    <p:audio>
                                      <p:cMediaNode>
                                        <p:cTn display="0" masterRel="sameClick">
                                          <p:stCondLst>
                                            <p:cond evt="begin" delay="0">
                                              <p:tn val="83"/>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18" grpId="0" animBg="1"/>
      <p:bldP spid="54" grpId="0"/>
      <p:bldP spid="55" grpId="0"/>
      <p:bldP spid="57"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Off-page Connector 17"/>
          <p:cNvSpPr/>
          <p:nvPr/>
        </p:nvSpPr>
        <p:spPr>
          <a:xfrm>
            <a:off x="3162300" y="1256356"/>
            <a:ext cx="3733800" cy="1184791"/>
          </a:xfrm>
          <a:prstGeom prst="flowChartOffpageConnector">
            <a:avLst/>
          </a:prstGeom>
          <a:solidFill>
            <a:srgbClr val="EA4D3C"/>
          </a:solidFill>
          <a:scene3d>
            <a:camera prst="orthographicFront"/>
            <a:lightRig rig="threePt" dir="t"/>
          </a:scene3d>
          <a:sp3d>
            <a:bevelT w="139700" h="139700" prst="divot"/>
          </a:sp3d>
        </p:spPr>
        <p:style>
          <a:lnRef idx="1">
            <a:schemeClr val="accent1"/>
          </a:lnRef>
          <a:fillRef idx="2">
            <a:schemeClr val="accent1"/>
          </a:fillRef>
          <a:effectRef idx="1">
            <a:schemeClr val="accent1"/>
          </a:effectRef>
          <a:fontRef idx="minor">
            <a:schemeClr val="dk1"/>
          </a:fontRef>
        </p:style>
        <p:txBody>
          <a:bodyPr wrap="square">
            <a:spAutoFit/>
          </a:bodyPr>
          <a:lstStyle/>
          <a:p>
            <a:pPr algn="ctr" rtl="1"/>
            <a:r>
              <a:rPr lang="ar-BH" sz="2800" b="1" dirty="0">
                <a:solidFill>
                  <a:schemeClr val="bg1"/>
                </a:solidFill>
              </a:rPr>
              <a:t>يتكون من مجموعة </a:t>
            </a:r>
            <a:r>
              <a:rPr lang="ar-BH" sz="2800" b="1" dirty="0" smtClean="0">
                <a:solidFill>
                  <a:schemeClr val="bg1"/>
                </a:solidFill>
              </a:rPr>
              <a:t>مؤسسات </a:t>
            </a:r>
            <a:r>
              <a:rPr lang="ar-BH" sz="2800" b="1" dirty="0">
                <a:solidFill>
                  <a:schemeClr val="bg1"/>
                </a:solidFill>
              </a:rPr>
              <a:t>مالية</a:t>
            </a:r>
            <a:endParaRPr lang="en-US" sz="2800" b="1" dirty="0">
              <a:solidFill>
                <a:schemeClr val="bg1"/>
              </a:solidFill>
            </a:endParaRPr>
          </a:p>
        </p:txBody>
      </p:sp>
      <p:sp>
        <p:nvSpPr>
          <p:cNvPr id="57" name="Rectangle 56"/>
          <p:cNvSpPr/>
          <p:nvPr/>
        </p:nvSpPr>
        <p:spPr>
          <a:xfrm>
            <a:off x="6320407" y="4007212"/>
            <a:ext cx="2677790" cy="400110"/>
          </a:xfrm>
          <a:prstGeom prst="rect">
            <a:avLst/>
          </a:prstGeom>
          <a:solidFill>
            <a:schemeClr val="bg1">
              <a:lumMod val="95000"/>
            </a:schemeClr>
          </a:solidFill>
          <a:effectLst>
            <a:outerShdw blurRad="50800" dist="38100" algn="l" rotWithShape="0">
              <a:prstClr val="black">
                <a:alpha val="40000"/>
              </a:prstClr>
            </a:outerShdw>
          </a:effectLst>
        </p:spPr>
        <p:txBody>
          <a:bodyPr wrap="square">
            <a:spAutoFit/>
          </a:bodyPr>
          <a:lstStyle/>
          <a:p>
            <a:pPr algn="just" rtl="1">
              <a:buClr>
                <a:srgbClr val="FF0000"/>
              </a:buClr>
            </a:pPr>
            <a:r>
              <a:rPr lang="ar-BH" sz="2000" b="1" dirty="0" smtClean="0">
                <a:solidFill>
                  <a:srgbClr val="FF0000"/>
                </a:solidFill>
                <a:latin typeface="Sakkal Majalla" panose="02000000000000000000" pitchFamily="2" charset="-78"/>
                <a:cs typeface="Sakkal Majalla" panose="02000000000000000000" pitchFamily="2" charset="-78"/>
              </a:rPr>
              <a:t>5. </a:t>
            </a:r>
            <a:r>
              <a:rPr lang="ar-BH" sz="2000" b="1" dirty="0" smtClean="0">
                <a:latin typeface="Sakkal Majalla" panose="02000000000000000000" pitchFamily="2" charset="-78"/>
                <a:cs typeface="Sakkal Majalla" panose="02000000000000000000" pitchFamily="2" charset="-78"/>
              </a:rPr>
              <a:t>مصرف البحرين المركزي.</a:t>
            </a:r>
          </a:p>
        </p:txBody>
      </p:sp>
      <p:sp>
        <p:nvSpPr>
          <p:cNvPr id="24" name="Rectangle 23"/>
          <p:cNvSpPr/>
          <p:nvPr/>
        </p:nvSpPr>
        <p:spPr>
          <a:xfrm>
            <a:off x="-152400" y="4828425"/>
            <a:ext cx="4444481" cy="400110"/>
          </a:xfrm>
          <a:prstGeom prst="rect">
            <a:avLst/>
          </a:prstGeom>
          <a:solidFill>
            <a:schemeClr val="bg1">
              <a:lumMod val="95000"/>
            </a:schemeClr>
          </a:solidFill>
          <a:effectLst>
            <a:outerShdw blurRad="50800" dist="38100" algn="l" rotWithShape="0">
              <a:prstClr val="black">
                <a:alpha val="40000"/>
              </a:prstClr>
            </a:outerShdw>
          </a:effectLst>
        </p:spPr>
        <p:txBody>
          <a:bodyPr wrap="square">
            <a:spAutoFit/>
          </a:bodyPr>
          <a:lstStyle/>
          <a:p>
            <a:pPr algn="just" rtl="1">
              <a:buClr>
                <a:srgbClr val="FF0000"/>
              </a:buClr>
            </a:pPr>
            <a:r>
              <a:rPr lang="ar-BH" sz="2000" b="1" dirty="0" smtClean="0">
                <a:solidFill>
                  <a:srgbClr val="FF0000"/>
                </a:solidFill>
                <a:latin typeface="Sakkal Majalla" panose="02000000000000000000" pitchFamily="2" charset="-78"/>
                <a:cs typeface="Sakkal Majalla" panose="02000000000000000000" pitchFamily="2" charset="-78"/>
              </a:rPr>
              <a:t>8. </a:t>
            </a:r>
            <a:r>
              <a:rPr lang="ar-BH" sz="2000" b="1" dirty="0">
                <a:latin typeface="Sakkal Majalla" panose="02000000000000000000" pitchFamily="2" charset="-78"/>
                <a:cs typeface="Sakkal Majalla" panose="02000000000000000000" pitchFamily="2" charset="-78"/>
              </a:rPr>
              <a:t>مصارف قطاع التجزئة التقليدية والإسلامية.</a:t>
            </a:r>
          </a:p>
        </p:txBody>
      </p:sp>
      <p:sp>
        <p:nvSpPr>
          <p:cNvPr id="26" name="Rectangle 25"/>
          <p:cNvSpPr/>
          <p:nvPr/>
        </p:nvSpPr>
        <p:spPr>
          <a:xfrm>
            <a:off x="5029200" y="4939415"/>
            <a:ext cx="3887961" cy="400110"/>
          </a:xfrm>
          <a:prstGeom prst="rect">
            <a:avLst/>
          </a:prstGeom>
          <a:solidFill>
            <a:schemeClr val="bg1">
              <a:lumMod val="95000"/>
            </a:schemeClr>
          </a:solidFill>
          <a:effectLst>
            <a:outerShdw blurRad="50800" dist="38100" algn="l" rotWithShape="0">
              <a:prstClr val="black">
                <a:alpha val="40000"/>
              </a:prstClr>
            </a:outerShdw>
          </a:effectLst>
        </p:spPr>
        <p:txBody>
          <a:bodyPr wrap="square">
            <a:spAutoFit/>
          </a:bodyPr>
          <a:lstStyle/>
          <a:p>
            <a:pPr algn="just" rtl="1">
              <a:buClr>
                <a:srgbClr val="FF0000"/>
              </a:buClr>
            </a:pPr>
            <a:r>
              <a:rPr lang="ar-BH" sz="2000" b="1" dirty="0" smtClean="0">
                <a:solidFill>
                  <a:srgbClr val="FF0000"/>
                </a:solidFill>
                <a:latin typeface="Sakkal Majalla" panose="02000000000000000000" pitchFamily="2" charset="-78"/>
                <a:cs typeface="Sakkal Majalla" panose="02000000000000000000" pitchFamily="2" charset="-78"/>
              </a:rPr>
              <a:t>7. </a:t>
            </a:r>
            <a:r>
              <a:rPr lang="ar-BH" sz="2000" b="1" dirty="0">
                <a:latin typeface="Sakkal Majalla" panose="02000000000000000000" pitchFamily="2" charset="-78"/>
                <a:cs typeface="Sakkal Majalla" panose="02000000000000000000" pitchFamily="2" charset="-78"/>
              </a:rPr>
              <a:t>مصارف </a:t>
            </a:r>
            <a:r>
              <a:rPr lang="ar-BH" sz="2000" b="1" dirty="0" smtClean="0">
                <a:latin typeface="Sakkal Majalla" panose="02000000000000000000" pitchFamily="2" charset="-78"/>
                <a:cs typeface="Sakkal Majalla" panose="02000000000000000000" pitchFamily="2" charset="-78"/>
              </a:rPr>
              <a:t>قطاع الجملة </a:t>
            </a:r>
            <a:r>
              <a:rPr lang="ar-BH" sz="2000" b="1" dirty="0">
                <a:latin typeface="Sakkal Majalla" panose="02000000000000000000" pitchFamily="2" charset="-78"/>
                <a:cs typeface="Sakkal Majalla" panose="02000000000000000000" pitchFamily="2" charset="-78"/>
              </a:rPr>
              <a:t>التقليدية والإسلامية.</a:t>
            </a:r>
          </a:p>
        </p:txBody>
      </p:sp>
      <p:sp>
        <p:nvSpPr>
          <p:cNvPr id="13" name="Rectangle 12"/>
          <p:cNvSpPr/>
          <p:nvPr/>
        </p:nvSpPr>
        <p:spPr>
          <a:xfrm>
            <a:off x="2277" y="4160718"/>
            <a:ext cx="3014238" cy="400110"/>
          </a:xfrm>
          <a:prstGeom prst="rect">
            <a:avLst/>
          </a:prstGeom>
          <a:solidFill>
            <a:schemeClr val="bg1">
              <a:lumMod val="95000"/>
            </a:schemeClr>
          </a:solidFill>
          <a:effectLst>
            <a:outerShdw blurRad="50800" dist="38100" algn="l" rotWithShape="0">
              <a:prstClr val="black">
                <a:alpha val="40000"/>
              </a:prstClr>
            </a:outerShdw>
          </a:effectLst>
        </p:spPr>
        <p:txBody>
          <a:bodyPr wrap="square">
            <a:spAutoFit/>
          </a:bodyPr>
          <a:lstStyle/>
          <a:p>
            <a:pPr algn="just" rtl="1">
              <a:buClr>
                <a:srgbClr val="FF0000"/>
              </a:buClr>
            </a:pPr>
            <a:r>
              <a:rPr lang="ar-BH" sz="2000" b="1" dirty="0" smtClean="0">
                <a:solidFill>
                  <a:srgbClr val="FF0000"/>
                </a:solidFill>
                <a:latin typeface="Sakkal Majalla" panose="02000000000000000000" pitchFamily="2" charset="-78"/>
                <a:cs typeface="Sakkal Majalla" panose="02000000000000000000" pitchFamily="2" charset="-78"/>
              </a:rPr>
              <a:t>6. </a:t>
            </a:r>
            <a:r>
              <a:rPr lang="ar-BH" sz="2000" b="1" dirty="0" smtClean="0">
                <a:latin typeface="Sakkal Majalla" panose="02000000000000000000" pitchFamily="2" charset="-78"/>
                <a:cs typeface="Sakkal Majalla" panose="02000000000000000000" pitchFamily="2" charset="-78"/>
              </a:rPr>
              <a:t>شركات التأمين وإعادة التأمين.</a:t>
            </a:r>
            <a:endParaRPr lang="ar-BH" sz="2000" b="1" dirty="0">
              <a:latin typeface="Sakkal Majalla" panose="02000000000000000000" pitchFamily="2" charset="-78"/>
              <a:cs typeface="Sakkal Majalla" panose="02000000000000000000" pitchFamily="2" charset="-78"/>
            </a:endParaRPr>
          </a:p>
        </p:txBody>
      </p:sp>
      <p:sp>
        <p:nvSpPr>
          <p:cNvPr id="15" name="Rectangle 14"/>
          <p:cNvSpPr/>
          <p:nvPr/>
        </p:nvSpPr>
        <p:spPr>
          <a:xfrm>
            <a:off x="685482" y="2498390"/>
            <a:ext cx="2042492" cy="400110"/>
          </a:xfrm>
          <a:prstGeom prst="rect">
            <a:avLst/>
          </a:prstGeom>
          <a:solidFill>
            <a:schemeClr val="bg1">
              <a:lumMod val="95000"/>
            </a:schemeClr>
          </a:solidFill>
          <a:effectLst>
            <a:outerShdw blurRad="50800" dist="38100" algn="l" rotWithShape="0">
              <a:prstClr val="black">
                <a:alpha val="40000"/>
              </a:prstClr>
            </a:outerShdw>
          </a:effectLst>
        </p:spPr>
        <p:txBody>
          <a:bodyPr wrap="square">
            <a:spAutoFit/>
          </a:bodyPr>
          <a:lstStyle/>
          <a:p>
            <a:pPr algn="just" rtl="1">
              <a:buClr>
                <a:srgbClr val="FF0000"/>
              </a:buClr>
            </a:pPr>
            <a:r>
              <a:rPr lang="ar-BH" sz="2000" b="1" dirty="0" smtClean="0">
                <a:solidFill>
                  <a:srgbClr val="FF0000"/>
                </a:solidFill>
                <a:latin typeface="Sakkal Majalla" panose="02000000000000000000" pitchFamily="2" charset="-78"/>
                <a:cs typeface="Sakkal Majalla" panose="02000000000000000000" pitchFamily="2" charset="-78"/>
              </a:rPr>
              <a:t>2. </a:t>
            </a:r>
            <a:r>
              <a:rPr lang="ar-BH" sz="2000" b="1" dirty="0" smtClean="0">
                <a:latin typeface="Sakkal Majalla" panose="02000000000000000000" pitchFamily="2" charset="-78"/>
                <a:cs typeface="Sakkal Majalla" panose="02000000000000000000" pitchFamily="2" charset="-78"/>
              </a:rPr>
              <a:t>شركات التمويل.</a:t>
            </a:r>
            <a:endParaRPr lang="ar-BH" sz="2000" b="1" dirty="0">
              <a:latin typeface="Sakkal Majalla" panose="02000000000000000000" pitchFamily="2" charset="-78"/>
              <a:cs typeface="Sakkal Majalla" panose="02000000000000000000" pitchFamily="2" charset="-78"/>
            </a:endParaRPr>
          </a:p>
        </p:txBody>
      </p:sp>
      <p:sp>
        <p:nvSpPr>
          <p:cNvPr id="16" name="Rectangle 15"/>
          <p:cNvSpPr/>
          <p:nvPr/>
        </p:nvSpPr>
        <p:spPr>
          <a:xfrm>
            <a:off x="240986" y="3149738"/>
            <a:ext cx="2214048" cy="400110"/>
          </a:xfrm>
          <a:prstGeom prst="rect">
            <a:avLst/>
          </a:prstGeom>
          <a:solidFill>
            <a:schemeClr val="bg1">
              <a:lumMod val="95000"/>
            </a:schemeClr>
          </a:solidFill>
          <a:effectLst>
            <a:outerShdw blurRad="50800" dist="38100" algn="l" rotWithShape="0">
              <a:prstClr val="black">
                <a:alpha val="40000"/>
              </a:prstClr>
            </a:outerShdw>
          </a:effectLst>
        </p:spPr>
        <p:txBody>
          <a:bodyPr wrap="square">
            <a:spAutoFit/>
          </a:bodyPr>
          <a:lstStyle/>
          <a:p>
            <a:pPr algn="just" rtl="1">
              <a:buClr>
                <a:srgbClr val="FF0000"/>
              </a:buClr>
            </a:pPr>
            <a:r>
              <a:rPr lang="ar-BH" sz="2000" b="1" dirty="0" smtClean="0">
                <a:solidFill>
                  <a:srgbClr val="FF0000"/>
                </a:solidFill>
                <a:latin typeface="Sakkal Majalla" panose="02000000000000000000" pitchFamily="2" charset="-78"/>
                <a:cs typeface="Sakkal Majalla" panose="02000000000000000000" pitchFamily="2" charset="-78"/>
              </a:rPr>
              <a:t>4. </a:t>
            </a:r>
            <a:r>
              <a:rPr lang="ar-BH" sz="2000" b="1" dirty="0" smtClean="0">
                <a:latin typeface="Sakkal Majalla" panose="02000000000000000000" pitchFamily="2" charset="-78"/>
                <a:cs typeface="Sakkal Majalla" panose="02000000000000000000" pitchFamily="2" charset="-78"/>
              </a:rPr>
              <a:t>الشركات الاستثمارية.</a:t>
            </a:r>
            <a:endParaRPr lang="ar-BH" sz="2000" b="1" dirty="0">
              <a:latin typeface="Sakkal Majalla" panose="02000000000000000000" pitchFamily="2" charset="-78"/>
              <a:cs typeface="Sakkal Majalla" panose="02000000000000000000" pitchFamily="2" charset="-78"/>
            </a:endParaRPr>
          </a:p>
        </p:txBody>
      </p:sp>
      <p:sp>
        <p:nvSpPr>
          <p:cNvPr id="17" name="Rectangle 16"/>
          <p:cNvSpPr/>
          <p:nvPr/>
        </p:nvSpPr>
        <p:spPr>
          <a:xfrm>
            <a:off x="6979150" y="3177103"/>
            <a:ext cx="2164850" cy="400110"/>
          </a:xfrm>
          <a:prstGeom prst="rect">
            <a:avLst/>
          </a:prstGeom>
          <a:solidFill>
            <a:schemeClr val="bg1">
              <a:lumMod val="95000"/>
            </a:schemeClr>
          </a:solidFill>
          <a:effectLst>
            <a:outerShdw blurRad="50800" dist="38100" algn="l" rotWithShape="0">
              <a:prstClr val="black">
                <a:alpha val="40000"/>
              </a:prstClr>
            </a:outerShdw>
          </a:effectLst>
        </p:spPr>
        <p:txBody>
          <a:bodyPr wrap="square">
            <a:spAutoFit/>
          </a:bodyPr>
          <a:lstStyle/>
          <a:p>
            <a:pPr algn="just" rtl="1">
              <a:buClr>
                <a:srgbClr val="FF0000"/>
              </a:buClr>
            </a:pPr>
            <a:r>
              <a:rPr lang="ar-BH" sz="2000" b="1" dirty="0" smtClean="0">
                <a:solidFill>
                  <a:srgbClr val="FF0000"/>
                </a:solidFill>
                <a:latin typeface="Sakkal Majalla" panose="02000000000000000000" pitchFamily="2" charset="-78"/>
                <a:cs typeface="Sakkal Majalla" panose="02000000000000000000" pitchFamily="2" charset="-78"/>
              </a:rPr>
              <a:t>3. </a:t>
            </a:r>
            <a:r>
              <a:rPr lang="ar-BH" sz="2000" b="1" dirty="0" smtClean="0">
                <a:latin typeface="Sakkal Majalla" panose="02000000000000000000" pitchFamily="2" charset="-78"/>
                <a:cs typeface="Sakkal Majalla" panose="02000000000000000000" pitchFamily="2" charset="-78"/>
              </a:rPr>
              <a:t>صناديق الاستثمار.</a:t>
            </a:r>
            <a:endParaRPr lang="ar-BH" sz="2000" b="1" dirty="0">
              <a:latin typeface="Sakkal Majalla" panose="02000000000000000000" pitchFamily="2" charset="-78"/>
              <a:cs typeface="Sakkal Majalla" panose="02000000000000000000" pitchFamily="2" charset="-78"/>
            </a:endParaRPr>
          </a:p>
        </p:txBody>
      </p:sp>
      <p:sp>
        <p:nvSpPr>
          <p:cNvPr id="19" name="Rectangle 18"/>
          <p:cNvSpPr/>
          <p:nvPr/>
        </p:nvSpPr>
        <p:spPr>
          <a:xfrm>
            <a:off x="6705600" y="2485060"/>
            <a:ext cx="1907405" cy="400110"/>
          </a:xfrm>
          <a:prstGeom prst="rect">
            <a:avLst/>
          </a:prstGeom>
          <a:solidFill>
            <a:schemeClr val="bg1">
              <a:lumMod val="95000"/>
            </a:schemeClr>
          </a:solidFill>
          <a:effectLst>
            <a:outerShdw blurRad="50800" dist="38100" algn="l" rotWithShape="0">
              <a:prstClr val="black">
                <a:alpha val="40000"/>
              </a:prstClr>
            </a:outerShdw>
          </a:effectLst>
        </p:spPr>
        <p:txBody>
          <a:bodyPr wrap="square">
            <a:spAutoFit/>
          </a:bodyPr>
          <a:lstStyle/>
          <a:p>
            <a:pPr algn="just" rtl="1">
              <a:buClr>
                <a:srgbClr val="FF0000"/>
              </a:buClr>
            </a:pPr>
            <a:r>
              <a:rPr lang="ar-BH" sz="2000" b="1" dirty="0" smtClean="0">
                <a:solidFill>
                  <a:srgbClr val="FF0000"/>
                </a:solidFill>
                <a:latin typeface="Sakkal Majalla" panose="02000000000000000000" pitchFamily="2" charset="-78"/>
                <a:cs typeface="Sakkal Majalla" panose="02000000000000000000" pitchFamily="2" charset="-78"/>
              </a:rPr>
              <a:t>1. </a:t>
            </a:r>
            <a:r>
              <a:rPr lang="ar-BH" sz="2000" b="1" dirty="0" smtClean="0">
                <a:latin typeface="Sakkal Majalla" panose="02000000000000000000" pitchFamily="2" charset="-78"/>
                <a:cs typeface="Sakkal Majalla" panose="02000000000000000000" pitchFamily="2" charset="-78"/>
              </a:rPr>
              <a:t>بورصة البحرين.</a:t>
            </a:r>
            <a:endParaRPr lang="ar-BH" sz="2000" b="1" dirty="0">
              <a:latin typeface="Sakkal Majalla" panose="02000000000000000000" pitchFamily="2" charset="-78"/>
              <a:cs typeface="Sakkal Majalla" panose="02000000000000000000" pitchFamily="2" charset="-78"/>
            </a:endParaRPr>
          </a:p>
        </p:txBody>
      </p:sp>
      <p:sp>
        <p:nvSpPr>
          <p:cNvPr id="20" name="Rectangle 19"/>
          <p:cNvSpPr/>
          <p:nvPr/>
        </p:nvSpPr>
        <p:spPr>
          <a:xfrm>
            <a:off x="2455034" y="5581921"/>
            <a:ext cx="4051451" cy="400110"/>
          </a:xfrm>
          <a:prstGeom prst="rect">
            <a:avLst/>
          </a:prstGeom>
          <a:solidFill>
            <a:schemeClr val="bg1">
              <a:lumMod val="95000"/>
            </a:schemeClr>
          </a:solidFill>
          <a:effectLst>
            <a:outerShdw blurRad="50800" dist="38100" algn="l" rotWithShape="0">
              <a:prstClr val="black">
                <a:alpha val="40000"/>
              </a:prstClr>
            </a:outerShdw>
          </a:effectLst>
        </p:spPr>
        <p:txBody>
          <a:bodyPr wrap="square">
            <a:spAutoFit/>
          </a:bodyPr>
          <a:lstStyle/>
          <a:p>
            <a:pPr algn="just" rtl="1">
              <a:buClr>
                <a:srgbClr val="FF0000"/>
              </a:buClr>
            </a:pPr>
            <a:r>
              <a:rPr lang="ar-BH" sz="2000" b="1" dirty="0" smtClean="0">
                <a:solidFill>
                  <a:srgbClr val="FF0000"/>
                </a:solidFill>
                <a:latin typeface="Sakkal Majalla" panose="02000000000000000000" pitchFamily="2" charset="-78"/>
                <a:cs typeface="Sakkal Majalla" panose="02000000000000000000" pitchFamily="2" charset="-78"/>
              </a:rPr>
              <a:t>9. </a:t>
            </a:r>
            <a:r>
              <a:rPr lang="ar-BH" sz="2000" b="1" dirty="0" smtClean="0">
                <a:latin typeface="Sakkal Majalla" panose="02000000000000000000" pitchFamily="2" charset="-78"/>
                <a:cs typeface="Sakkal Majalla" panose="02000000000000000000" pitchFamily="2" charset="-78"/>
              </a:rPr>
              <a:t>مزودي  الخدمات المساعدة للقطاع المالي.</a:t>
            </a:r>
            <a:endParaRPr lang="ar-BH" sz="2000" b="1" dirty="0">
              <a:latin typeface="Sakkal Majalla" panose="02000000000000000000" pitchFamily="2" charset="-78"/>
              <a:cs typeface="Sakkal Majalla" panose="02000000000000000000" pitchFamily="2" charset="-78"/>
            </a:endParaRPr>
          </a:p>
        </p:txBody>
      </p:sp>
      <p:pic>
        <p:nvPicPr>
          <p:cNvPr id="7" name="Picture 6"/>
          <p:cNvPicPr>
            <a:picLocks noChangeAspect="1"/>
          </p:cNvPicPr>
          <p:nvPr/>
        </p:nvPicPr>
        <p:blipFill>
          <a:blip r:embed="rId6"/>
          <a:stretch>
            <a:fillRect/>
          </a:stretch>
        </p:blipFill>
        <p:spPr>
          <a:xfrm>
            <a:off x="3805399" y="3041413"/>
            <a:ext cx="2687069" cy="1404033"/>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7"/>
          <a:stretch>
            <a:fillRect/>
          </a:stretch>
        </p:blipFill>
        <p:spPr>
          <a:xfrm>
            <a:off x="4292081" y="2559357"/>
            <a:ext cx="1502811" cy="103633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8"/>
          <a:stretch>
            <a:fillRect/>
          </a:stretch>
        </p:blipFill>
        <p:spPr>
          <a:xfrm>
            <a:off x="2277" y="-5922"/>
            <a:ext cx="6976873" cy="1190625"/>
          </a:xfrm>
          <a:prstGeom prst="rect">
            <a:avLst/>
          </a:prstGeom>
        </p:spPr>
      </p:pic>
      <p:sp>
        <p:nvSpPr>
          <p:cNvPr id="21" name="Rectangle 20"/>
          <p:cNvSpPr/>
          <p:nvPr/>
        </p:nvSpPr>
        <p:spPr>
          <a:xfrm>
            <a:off x="-605803" y="6509507"/>
            <a:ext cx="6443113"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نشأة البنوك وأنواعها       المقرر: مقدمة في البنوك والعمليات المصرفية       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22" name="Straight Connector 21"/>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Rectangle 22"/>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5" name="Picture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32554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click.wav"/>
                                        </p:tgtEl>
                                      </p:cMediaNode>
                                    </p:audio>
                                  </p:sub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subTnLst>
                                    <p:audio>
                                      <p:cMediaNode>
                                        <p:cTn display="0" masterRel="sameClick">
                                          <p:stCondLst>
                                            <p:cond evt="begin" delay="0">
                                              <p:tn val="19"/>
                                            </p:cond>
                                          </p:stCondLst>
                                          <p:endCondLst>
                                            <p:cond evt="onStopAudio" delay="0">
                                              <p:tgtEl>
                                                <p:sldTgt/>
                                              </p:tgtEl>
                                            </p:cond>
                                          </p:endCondLst>
                                        </p:cTn>
                                        <p:tgtEl>
                                          <p:sndTgt r:embed="rId5" name="camera.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click.wav"/>
                                        </p:tgtEl>
                                      </p:cMediaNode>
                                    </p:audio>
                                  </p:sub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randombar(horizontal)">
                                      <p:cBhvr>
                                        <p:cTn id="32" dur="500"/>
                                        <p:tgtEl>
                                          <p:spTgt spid="17"/>
                                        </p:tgtEl>
                                      </p:cBhvr>
                                    </p:animEffec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subTnLst>
                                    <p:audio>
                                      <p:cMediaNode>
                                        <p:cTn display="0" masterRel="sameClick">
                                          <p:stCondLst>
                                            <p:cond evt="begin" delay="0">
                                              <p:tn val="35"/>
                                            </p:cond>
                                          </p:stCondLst>
                                          <p:endCondLst>
                                            <p:cond evt="onStopAudio" delay="0">
                                              <p:tgtEl>
                                                <p:sldTgt/>
                                              </p:tgtEl>
                                            </p:cond>
                                          </p:endCondLst>
                                        </p:cTn>
                                        <p:tgtEl>
                                          <p:sndTgt r:embed="rId4" name="click.wav"/>
                                        </p:tgtEl>
                                      </p:cMediaNode>
                                    </p:audio>
                                  </p:sub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fade">
                                      <p:cBhvr>
                                        <p:cTn id="42" dur="1000"/>
                                        <p:tgtEl>
                                          <p:spTgt spid="57"/>
                                        </p:tgtEl>
                                      </p:cBhvr>
                                    </p:animEffect>
                                    <p:anim calcmode="lin" valueType="num">
                                      <p:cBhvr>
                                        <p:cTn id="43" dur="1000" fill="hold"/>
                                        <p:tgtEl>
                                          <p:spTgt spid="57"/>
                                        </p:tgtEl>
                                        <p:attrNameLst>
                                          <p:attrName>ppt_x</p:attrName>
                                        </p:attrNameLst>
                                      </p:cBhvr>
                                      <p:tavLst>
                                        <p:tav tm="0">
                                          <p:val>
                                            <p:strVal val="#ppt_x"/>
                                          </p:val>
                                        </p:tav>
                                        <p:tav tm="100000">
                                          <p:val>
                                            <p:strVal val="#ppt_x"/>
                                          </p:val>
                                        </p:tav>
                                      </p:tavLst>
                                    </p:anim>
                                    <p:anim calcmode="lin" valueType="num">
                                      <p:cBhvr>
                                        <p:cTn id="44"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down)">
                                      <p:cBhvr>
                                        <p:cTn id="49" dur="500"/>
                                        <p:tgtEl>
                                          <p:spTgt spid="8"/>
                                        </p:tgtEl>
                                      </p:cBhvr>
                                    </p:animEffect>
                                  </p:childTnLst>
                                  <p:subTnLst>
                                    <p:audio>
                                      <p:cMediaNode>
                                        <p:cTn display="0" masterRel="sameClick">
                                          <p:stCondLst>
                                            <p:cond evt="begin" delay="0">
                                              <p:tn val="47"/>
                                            </p:cond>
                                          </p:stCondLst>
                                          <p:endCondLst>
                                            <p:cond evt="onStopAudio" delay="0">
                                              <p:tgtEl>
                                                <p:sldTgt/>
                                              </p:tgtEl>
                                            </p:cond>
                                          </p:endCondLst>
                                        </p:cTn>
                                        <p:tgtEl>
                                          <p:sndTgt r:embed="rId5" name="camera.wav"/>
                                        </p:tgtEl>
                                      </p:cMediaNode>
                                    </p:audio>
                                  </p:sub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click.wav"/>
                                        </p:tgtEl>
                                      </p:cMediaNode>
                                    </p:audio>
                                  </p:sub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click.wav"/>
                                        </p:tgtEl>
                                      </p:cMediaNode>
                                    </p:audio>
                                  </p:sub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click.wav"/>
                                        </p:tgtEl>
                                      </p:cMediaNode>
                                    </p:audio>
                                  </p:subTnLst>
                                </p:cTn>
                              </p:par>
                            </p:childTnLst>
                          </p:cTn>
                        </p:par>
                      </p:childTnLst>
                    </p:cTn>
                  </p:par>
                  <p:par>
                    <p:cTn id="71" fill="hold">
                      <p:stCondLst>
                        <p:cond delay="indefinite"/>
                      </p:stCondLst>
                      <p:childTnLst>
                        <p:par>
                          <p:cTn id="72" fill="hold">
                            <p:stCondLst>
                              <p:cond delay="0"/>
                            </p:stCondLst>
                            <p:childTnLst>
                              <p:par>
                                <p:cTn id="73" presetID="31" presetClass="entr"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1000" fill="hold"/>
                                        <p:tgtEl>
                                          <p:spTgt spid="20"/>
                                        </p:tgtEl>
                                        <p:attrNameLst>
                                          <p:attrName>ppt_w</p:attrName>
                                        </p:attrNameLst>
                                      </p:cBhvr>
                                      <p:tavLst>
                                        <p:tav tm="0">
                                          <p:val>
                                            <p:fltVal val="0"/>
                                          </p:val>
                                        </p:tav>
                                        <p:tav tm="100000">
                                          <p:val>
                                            <p:strVal val="#ppt_w"/>
                                          </p:val>
                                        </p:tav>
                                      </p:tavLst>
                                    </p:anim>
                                    <p:anim calcmode="lin" valueType="num">
                                      <p:cBhvr>
                                        <p:cTn id="76" dur="1000" fill="hold"/>
                                        <p:tgtEl>
                                          <p:spTgt spid="20"/>
                                        </p:tgtEl>
                                        <p:attrNameLst>
                                          <p:attrName>ppt_h</p:attrName>
                                        </p:attrNameLst>
                                      </p:cBhvr>
                                      <p:tavLst>
                                        <p:tav tm="0">
                                          <p:val>
                                            <p:fltVal val="0"/>
                                          </p:val>
                                        </p:tav>
                                        <p:tav tm="100000">
                                          <p:val>
                                            <p:strVal val="#ppt_h"/>
                                          </p:val>
                                        </p:tav>
                                      </p:tavLst>
                                    </p:anim>
                                    <p:anim calcmode="lin" valueType="num">
                                      <p:cBhvr>
                                        <p:cTn id="77" dur="1000" fill="hold"/>
                                        <p:tgtEl>
                                          <p:spTgt spid="20"/>
                                        </p:tgtEl>
                                        <p:attrNameLst>
                                          <p:attrName>style.rotation</p:attrName>
                                        </p:attrNameLst>
                                      </p:cBhvr>
                                      <p:tavLst>
                                        <p:tav tm="0">
                                          <p:val>
                                            <p:fltVal val="90"/>
                                          </p:val>
                                        </p:tav>
                                        <p:tav tm="100000">
                                          <p:val>
                                            <p:fltVal val="0"/>
                                          </p:val>
                                        </p:tav>
                                      </p:tavLst>
                                    </p:anim>
                                    <p:animEffect transition="in" filter="fade">
                                      <p:cBhvr>
                                        <p:cTn id="78" dur="1000"/>
                                        <p:tgtEl>
                                          <p:spTgt spid="20"/>
                                        </p:tgtEl>
                                      </p:cBhvr>
                                    </p:animEffect>
                                  </p:childTnLst>
                                  <p:subTnLst>
                                    <p:audio>
                                      <p:cMediaNode>
                                        <p:cTn display="0" masterRel="sameClick">
                                          <p:stCondLst>
                                            <p:cond evt="begin" delay="0">
                                              <p:tn val="73"/>
                                            </p:cond>
                                          </p:stCondLst>
                                          <p:endCondLst>
                                            <p:cond evt="onStopAudio" delay="0">
                                              <p:tgtEl>
                                                <p:sldTgt/>
                                              </p:tgtEl>
                                            </p:cond>
                                          </p:endCondLst>
                                        </p:cTn>
                                        <p:tgtEl>
                                          <p:sndTgt r:embed="rId4"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7" grpId="0" animBg="1"/>
      <p:bldP spid="24" grpId="0" animBg="1"/>
      <p:bldP spid="26" grpId="0" animBg="1"/>
      <p:bldP spid="13" grpId="0" animBg="1"/>
      <p:bldP spid="15" grpId="0" animBg="1"/>
      <p:bldP spid="16" grpId="0" animBg="1"/>
      <p:bldP spid="17" grpId="0" animBg="1"/>
      <p:bldP spid="19" grpId="0" animBg="1"/>
      <p:bldP spid="20" grpId="0" animBg="1"/>
    </p:bldLst>
  </p:timing>
</p:sld>
</file>

<file path=ppt/theme/theme1.xml><?xml version="1.0" encoding="utf-8"?>
<a:theme xmlns:a="http://schemas.openxmlformats.org/drawingml/2006/main" name="Presentation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3038</TotalTime>
  <Words>2253</Words>
  <Application>Microsoft Office PowerPoint</Application>
  <PresentationFormat>On-screen Show (4:3)</PresentationFormat>
  <Paragraphs>294</Paragraphs>
  <Slides>47</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Calibri Light</vt:lpstr>
      <vt:lpstr>Century Gothic</vt:lpstr>
      <vt:lpstr>Sakkal Majalla</vt:lpstr>
      <vt:lpstr>Wingdings</vt:lpstr>
      <vt:lpstr>Presentation2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التقويم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مكونات سوق التأمين في مملكة البحرين</dc:title>
  <dc:creator>Amina Alseddiqi</dc:creator>
  <cp:lastModifiedBy>Abdulhadi Ahmed Ali Alnatei</cp:lastModifiedBy>
  <cp:revision>455</cp:revision>
  <dcterms:created xsi:type="dcterms:W3CDTF">2020-03-03T05:49:03Z</dcterms:created>
  <dcterms:modified xsi:type="dcterms:W3CDTF">2021-01-25T07:59:04Z</dcterms:modified>
</cp:coreProperties>
</file>