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4" r:id="rId3"/>
    <p:sldId id="258" r:id="rId4"/>
    <p:sldId id="260" r:id="rId5"/>
    <p:sldId id="262" r:id="rId6"/>
    <p:sldId id="263" r:id="rId7"/>
    <p:sldId id="268" r:id="rId8"/>
    <p:sldId id="269" r:id="rId9"/>
    <p:sldId id="267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8"/>
    <a:srgbClr val="66FF99"/>
    <a:srgbClr val="99FF66"/>
    <a:srgbClr val="FF9966"/>
    <a:srgbClr val="95AF41"/>
    <a:srgbClr val="ED8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90E58-6464-4120-AD55-68997CC7109E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9E15E-7AA8-4942-B005-666E8954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9E15E-7AA8-4942-B005-666E895424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6.png"/><Relationship Id="rId17" Type="http://schemas.openxmlformats.org/officeDocument/2006/relationships/image" Target="../media/image10.png"/><Relationship Id="rId2" Type="http://schemas.openxmlformats.org/officeDocument/2006/relationships/audio" Target="../media/media4.mp3"/><Relationship Id="rId16" Type="http://schemas.openxmlformats.org/officeDocument/2006/relationships/image" Target="../media/image9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5.png"/><Relationship Id="rId5" Type="http://schemas.microsoft.com/office/2007/relationships/media" Target="../media/media6.mp3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13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image" Target="../media/image1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3.png"/><Relationship Id="rId5" Type="http://schemas.microsoft.com/office/2007/relationships/media" Target="../media/media10.mp3"/><Relationship Id="rId10" Type="http://schemas.openxmlformats.org/officeDocument/2006/relationships/image" Target="../media/image8.pn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13.mp3"/><Relationship Id="rId21" Type="http://schemas.openxmlformats.org/officeDocument/2006/relationships/image" Target="../media/image12.png"/><Relationship Id="rId7" Type="http://schemas.microsoft.com/office/2007/relationships/media" Target="../media/media15.mp3"/><Relationship Id="rId12" Type="http://schemas.openxmlformats.org/officeDocument/2006/relationships/audio" Target="../media/media17.mp3"/><Relationship Id="rId17" Type="http://schemas.openxmlformats.org/officeDocument/2006/relationships/image" Target="../media/image16.png"/><Relationship Id="rId2" Type="http://schemas.openxmlformats.org/officeDocument/2006/relationships/audio" Target="../media/media12.mp3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11" Type="http://schemas.microsoft.com/office/2007/relationships/media" Target="../media/media17.mp3"/><Relationship Id="rId5" Type="http://schemas.microsoft.com/office/2007/relationships/media" Target="../media/media14.mp3"/><Relationship Id="rId15" Type="http://schemas.openxmlformats.org/officeDocument/2006/relationships/image" Target="../media/image15.png"/><Relationship Id="rId10" Type="http://schemas.openxmlformats.org/officeDocument/2006/relationships/audio" Target="../media/media16.mp3"/><Relationship Id="rId19" Type="http://schemas.openxmlformats.org/officeDocument/2006/relationships/image" Target="../media/image17.png"/><Relationship Id="rId4" Type="http://schemas.openxmlformats.org/officeDocument/2006/relationships/audio" Target="../media/media13.mp3"/><Relationship Id="rId9" Type="http://schemas.microsoft.com/office/2007/relationships/media" Target="../media/media16.mp3"/><Relationship Id="rId14" Type="http://schemas.openxmlformats.org/officeDocument/2006/relationships/image" Target="../media/image14.emf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p3"/><Relationship Id="rId13" Type="http://schemas.microsoft.com/office/2007/relationships/media" Target="../media/media24.mp3"/><Relationship Id="rId18" Type="http://schemas.openxmlformats.org/officeDocument/2006/relationships/image" Target="../media/image3.png"/><Relationship Id="rId3" Type="http://schemas.microsoft.com/office/2007/relationships/media" Target="../media/media19.mp3"/><Relationship Id="rId21" Type="http://schemas.openxmlformats.org/officeDocument/2006/relationships/image" Target="../media/image12.png"/><Relationship Id="rId7" Type="http://schemas.microsoft.com/office/2007/relationships/media" Target="../media/media21.mp3"/><Relationship Id="rId12" Type="http://schemas.openxmlformats.org/officeDocument/2006/relationships/audio" Target="../media/media23.mp3"/><Relationship Id="rId17" Type="http://schemas.openxmlformats.org/officeDocument/2006/relationships/image" Target="../media/image14.emf"/><Relationship Id="rId2" Type="http://schemas.openxmlformats.org/officeDocument/2006/relationships/audio" Target="../media/media18.mp3"/><Relationship Id="rId16" Type="http://schemas.openxmlformats.org/officeDocument/2006/relationships/image" Target="../media/image18.emf"/><Relationship Id="rId20" Type="http://schemas.openxmlformats.org/officeDocument/2006/relationships/image" Target="../media/image20.png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microsoft.com/office/2007/relationships/media" Target="../media/media23.mp3"/><Relationship Id="rId5" Type="http://schemas.microsoft.com/office/2007/relationships/media" Target="../media/media20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22.mp3"/><Relationship Id="rId19" Type="http://schemas.openxmlformats.org/officeDocument/2006/relationships/image" Target="../media/image19.png"/><Relationship Id="rId4" Type="http://schemas.openxmlformats.org/officeDocument/2006/relationships/audio" Target="../media/media19.mp3"/><Relationship Id="rId9" Type="http://schemas.microsoft.com/office/2007/relationships/media" Target="../media/media22.mp3"/><Relationship Id="rId14" Type="http://schemas.openxmlformats.org/officeDocument/2006/relationships/audio" Target="../media/media24.mp3"/><Relationship Id="rId2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>
            <a:noAutofit/>
          </a:bodyPr>
          <a:lstStyle/>
          <a:p>
            <a:r>
              <a:rPr lang="ar-BH" sz="4800" b="1" dirty="0" smtClean="0">
                <a:cs typeface="+mn-cs"/>
              </a:rPr>
              <a:t>مكونات</a:t>
            </a:r>
            <a:r>
              <a:rPr lang="en-GB" sz="4800" b="1" dirty="0" smtClean="0">
                <a:cs typeface="+mn-cs"/>
              </a:rPr>
              <a:t> </a:t>
            </a:r>
            <a:r>
              <a:rPr lang="en-GB" sz="4800" b="1" dirty="0" err="1" smtClean="0">
                <a:cs typeface="+mn-cs"/>
              </a:rPr>
              <a:t>سوق</a:t>
            </a:r>
            <a:r>
              <a:rPr lang="en-GB" sz="4800" b="1" dirty="0" smtClean="0">
                <a:cs typeface="+mn-cs"/>
              </a:rPr>
              <a:t> </a:t>
            </a:r>
            <a:r>
              <a:rPr lang="en-GB" sz="4800" b="1" dirty="0" err="1" smtClean="0">
                <a:cs typeface="+mn-cs"/>
              </a:rPr>
              <a:t>التأمين</a:t>
            </a:r>
            <a:r>
              <a:rPr lang="en-GB" sz="4800" b="1" dirty="0" smtClean="0">
                <a:cs typeface="+mn-cs"/>
              </a:rPr>
              <a:t> </a:t>
            </a:r>
            <a:r>
              <a:rPr lang="en-GB" sz="4800" b="1" dirty="0" err="1" smtClean="0">
                <a:cs typeface="+mn-cs"/>
              </a:rPr>
              <a:t>في</a:t>
            </a:r>
            <a:r>
              <a:rPr lang="en-GB" sz="4800" b="1" dirty="0" smtClean="0">
                <a:cs typeface="+mn-cs"/>
              </a:rPr>
              <a:t> </a:t>
            </a:r>
            <a:r>
              <a:rPr lang="en-GB" sz="4800" b="1" dirty="0" err="1" smtClean="0">
                <a:cs typeface="+mn-cs"/>
              </a:rPr>
              <a:t>مملكة</a:t>
            </a:r>
            <a:r>
              <a:rPr lang="en-GB" sz="4800" b="1" dirty="0" smtClean="0">
                <a:cs typeface="+mn-cs"/>
              </a:rPr>
              <a:t> </a:t>
            </a:r>
            <a:r>
              <a:rPr lang="en-GB" sz="4800" b="1" dirty="0" err="1" smtClean="0">
                <a:cs typeface="+mn-cs"/>
              </a:rPr>
              <a:t>البحرين</a:t>
            </a:r>
            <a:r>
              <a:rPr lang="en-GB" sz="4800" b="1" dirty="0" smtClean="0">
                <a:cs typeface="+mn-cs"/>
              </a:rPr>
              <a:t> </a:t>
            </a:r>
            <a:endParaRPr lang="en-US" sz="4800" b="1" dirty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4644479"/>
            <a:ext cx="3276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 smtClean="0">
                <a:solidFill>
                  <a:schemeClr val="bg1"/>
                </a:solidFill>
              </a:rPr>
              <a:t>مقرر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التأمين</a:t>
            </a:r>
            <a:r>
              <a:rPr lang="ar-BH" sz="2800" b="1" dirty="0" smtClean="0">
                <a:solidFill>
                  <a:schemeClr val="bg1"/>
                </a:solidFill>
              </a:rPr>
              <a:t>  تام 211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647685"/>
            <a:ext cx="36703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solidFill>
                  <a:schemeClr val="bg1"/>
                </a:solidFill>
              </a:rPr>
              <a:t>الفصل السابع :ص 50 - 54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0"/>
            <a:ext cx="9080500" cy="153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1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14168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 smtClean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14168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 smtClean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14168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 smtClean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514168"/>
            <a:ext cx="510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ym typeface="Wingdings"/>
              </a:rPr>
              <a:t></a:t>
            </a:r>
            <a:endParaRPr lang="en-US" sz="287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838200"/>
            <a:ext cx="354937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dirty="0" smtClean="0">
                <a:sym typeface="Wingdings"/>
              </a:rPr>
              <a:t></a:t>
            </a:r>
            <a:endParaRPr lang="en-US" sz="413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228600" y="5486400"/>
            <a:ext cx="1676400" cy="1143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124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 smtClean="0">
                <a:cs typeface="+mj-cs"/>
              </a:rPr>
              <a:t>تمنياتنا لكم بالتوفيق والنجاح</a:t>
            </a:r>
            <a:endParaRPr lang="en-US" sz="2400" b="1" dirty="0"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57200"/>
            <a:ext cx="5833340" cy="163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66" y="2534806"/>
            <a:ext cx="2615334" cy="11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49" y="2601189"/>
            <a:ext cx="2273300" cy="94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399"/>
            <a:ext cx="22733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16" y="4148788"/>
            <a:ext cx="23050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2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2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62398" y="1991589"/>
            <a:ext cx="609600" cy="609600"/>
          </a:xfrm>
          <a:prstGeom prst="rect">
            <a:avLst/>
          </a:prstGeom>
        </p:spPr>
      </p:pic>
      <p:pic>
        <p:nvPicPr>
          <p:cNvPr id="4" name="2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7820" y="1869348"/>
            <a:ext cx="609600" cy="609600"/>
          </a:xfrm>
          <a:prstGeom prst="rect">
            <a:avLst/>
          </a:prstGeom>
        </p:spPr>
      </p:pic>
      <p:pic>
        <p:nvPicPr>
          <p:cNvPr id="5" name="2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05800" y="151021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05200" y="4319479"/>
            <a:ext cx="2051051" cy="882903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7192"/>
            <a:ext cx="2652456" cy="110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540" y="189363"/>
            <a:ext cx="1481859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772400" cy="1143000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ar-BH" dirty="0" smtClean="0">
                <a:solidFill>
                  <a:schemeClr val="bg1"/>
                </a:solidFill>
              </a:rPr>
              <a:t>أولا- جهة الإشراف والمراقبة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828800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 smtClean="0"/>
              <a:t>مصرف البحرين المركزي هو الجهة المختصة قانونا للإشراف والمراقبة على سوق التأمين في مملكة البحرين. </a:t>
            </a:r>
          </a:p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798296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u="sng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الأهداف التي  </a:t>
            </a:r>
            <a:r>
              <a:rPr lang="ar-BH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يحققها مصرف البحرين المركزي:</a:t>
            </a:r>
          </a:p>
          <a:p>
            <a:pPr algn="r"/>
            <a:endParaRPr lang="en-US" sz="24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2766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dirty="0" smtClean="0"/>
              <a:t>•</a:t>
            </a:r>
            <a:r>
              <a:rPr lang="ar-BH" sz="2400" dirty="0" smtClean="0"/>
              <a:t>حماية حقوق المؤمنين.</a:t>
            </a:r>
          </a:p>
          <a:p>
            <a:pPr algn="r" rtl="1"/>
            <a:r>
              <a:rPr lang="ar-BH" sz="2400" dirty="0" smtClean="0"/>
              <a:t>•سلامة وكفاءة المركز المالي لسوق التأمين.  </a:t>
            </a:r>
          </a:p>
          <a:p>
            <a:pPr algn="r" rtl="1"/>
            <a:r>
              <a:rPr lang="ar-BH" sz="2400" dirty="0" smtClean="0"/>
              <a:t>• تحقيق الأهداف الاقتصادية والاجتماعية للتأمين  .</a:t>
            </a:r>
          </a:p>
          <a:p>
            <a:pPr algn="r" rtl="1"/>
            <a:r>
              <a:rPr lang="ar-BH" sz="2400" dirty="0" smtClean="0"/>
              <a:t>•نشر الوعي التأميني.</a:t>
            </a:r>
          </a:p>
          <a:p>
            <a:pPr algn="r" rtl="1"/>
            <a:r>
              <a:rPr lang="ar-BH" sz="2400" dirty="0" smtClean="0"/>
              <a:t>•دعم وتطوير سوق العمل التأميني.</a:t>
            </a:r>
          </a:p>
          <a:p>
            <a:pPr algn="r" rtl="1"/>
            <a:r>
              <a:rPr lang="ar-BH" sz="2400" dirty="0" smtClean="0"/>
              <a:t>•تنسيق  التعاون بين مكونات سوق التأمين.</a:t>
            </a:r>
          </a:p>
          <a:p>
            <a:pPr algn="r" rtl="1"/>
            <a:r>
              <a:rPr lang="ar-BH" sz="2400" dirty="0" smtClean="0"/>
              <a:t>•تنظيم إنشاء شركات التأمين</a:t>
            </a:r>
            <a:r>
              <a:rPr lang="ar-BH" dirty="0" smtClean="0"/>
              <a:t>. </a:t>
            </a:r>
            <a:endParaRPr lang="ar-BH" dirty="0"/>
          </a:p>
        </p:txBody>
      </p:sp>
      <p:pic>
        <p:nvPicPr>
          <p:cNvPr id="3" name="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3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3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3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5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88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ar-BH" dirty="0" smtClean="0">
                <a:solidFill>
                  <a:schemeClr val="bg1"/>
                </a:solidFill>
              </a:rPr>
              <a:t>ثانيا- المؤمنون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891" y="1611868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000" b="1" dirty="0" smtClean="0"/>
              <a:t>الجهات التي تبيع وثائق التأمين على طالبي التأمين.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41473"/>
            <a:ext cx="7620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اشكال المؤمنين</a:t>
            </a:r>
            <a:endParaRPr lang="en-US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198213"/>
            <a:ext cx="1676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شركات المساهمة</a:t>
            </a:r>
            <a:r>
              <a:rPr lang="ar-BH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214483"/>
            <a:ext cx="1600200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وسطاء التأمين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244379"/>
            <a:ext cx="1905000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شركات إعادة التأمين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526" y="3244379"/>
            <a:ext cx="2202873" cy="36933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صناديق التأمين الحكومية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810000"/>
            <a:ext cx="1684337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61554"/>
            <a:ext cx="1345956" cy="126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36" y="3874110"/>
            <a:ext cx="2830740" cy="115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4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4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4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4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4-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06" y="3944449"/>
            <a:ext cx="1423988" cy="10144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4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5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3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6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solidFill>
            <a:schemeClr val="accent1"/>
          </a:solidFill>
        </p:spPr>
        <p:txBody>
          <a:bodyPr/>
          <a:lstStyle/>
          <a:p>
            <a:pPr algn="r"/>
            <a:r>
              <a:rPr lang="ar-BH" dirty="0" smtClean="0">
                <a:solidFill>
                  <a:schemeClr val="bg1"/>
                </a:solidFill>
              </a:rPr>
              <a:t>ثالثا: المؤمن لهم /عليهم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891" y="161186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 smtClean="0"/>
              <a:t>هم طالبو التأمين</a:t>
            </a:r>
            <a:r>
              <a:rPr lang="ar-BH" sz="2000" b="1" dirty="0" smtClean="0"/>
              <a:t> 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0491" y="2362200"/>
            <a:ext cx="7620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صور المؤمن لهم/عليهم</a:t>
            </a:r>
            <a:endParaRPr lang="en-US" sz="28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198213"/>
            <a:ext cx="1676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الأفراد </a:t>
            </a:r>
            <a:r>
              <a:rPr lang="ar-BH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214483"/>
            <a:ext cx="1905000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الشركات والمؤسسات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244379"/>
            <a:ext cx="1905000" cy="369332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شركات التأمين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3244379"/>
            <a:ext cx="1902836" cy="36933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b="1" dirty="0" smtClean="0"/>
              <a:t>الدولة 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071688" cy="120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40" y="4038600"/>
            <a:ext cx="1684337" cy="14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5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5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5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3" name="5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4" name="5-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" name="5-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44197" y="4057071"/>
            <a:ext cx="1418719" cy="9241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1335" y="4084835"/>
            <a:ext cx="1506844" cy="1159111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bg1"/>
                </a:solidFill>
              </a:rPr>
              <a:t>التقويم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5778" y="1406238"/>
            <a:ext cx="364715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BH" sz="2400" b="1" dirty="0"/>
              <a:t> </a:t>
            </a:r>
            <a:r>
              <a:rPr lang="ar-BH" sz="2400" b="1" dirty="0" smtClean="0"/>
              <a:t>اختار الإجابة الصحيحة  في مايلي: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406" y="1926896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 smtClean="0"/>
              <a:t>1.   الجهة المشرفة على الـتأمين ودعم سوق العمل في مملكة البحرين هي :</a:t>
            </a: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وزارة المالية والأقتصاد الوطني.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هيئة تنظيم سوق العمل 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مصرف البحرين المركزي.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جمعية تأمين البحرينية .</a:t>
            </a:r>
            <a:endParaRPr lang="ar-BH" sz="2400" b="1" dirty="0" smtClean="0"/>
          </a:p>
        </p:txBody>
      </p:sp>
      <p:sp>
        <p:nvSpPr>
          <p:cNvPr id="11" name="Isosceles Triangle 10">
            <a:hlinkClick r:id="rId4" action="ppaction://hlinksldjump"/>
          </p:cNvPr>
          <p:cNvSpPr/>
          <p:nvPr/>
        </p:nvSpPr>
        <p:spPr>
          <a:xfrm rot="10800000">
            <a:off x="769406" y="3860972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9741" y="1219200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 smtClean="0"/>
              <a:t>2.   تتخذ معظم شركات التأمين في العالم صفة :</a:t>
            </a: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شركة تضامن 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شركة مساهمة.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شركة مغلقة.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شركة قابضة.</a:t>
            </a:r>
            <a:endParaRPr lang="ar-BH" sz="2400" b="1" dirty="0" smtClean="0"/>
          </a:p>
        </p:txBody>
      </p:sp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 rot="10800000">
            <a:off x="752199" y="3158192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2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7819274" cy="1938992"/>
          </a:xfrm>
          <a:prstGeom prst="rect">
            <a:avLst/>
          </a:prstGeom>
          <a:solidFill>
            <a:srgbClr val="E7E208"/>
          </a:solidFill>
        </p:spPr>
        <p:txBody>
          <a:bodyPr wrap="square" rtlCol="0">
            <a:spAutoFit/>
          </a:bodyPr>
          <a:lstStyle/>
          <a:p>
            <a:pPr marL="339725" indent="-163513" algn="r" rtl="1"/>
            <a:r>
              <a:rPr lang="ar-BH" sz="2400" b="1" dirty="0" smtClean="0"/>
              <a:t>3. من  صور المؤمن لهم /عليهم مايلي:</a:t>
            </a:r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الأفراد.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 شركات التأمين والمؤسسات.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الدولة .</a:t>
            </a:r>
            <a:endParaRPr lang="ar-BH" sz="2400" b="1" dirty="0" smtClean="0"/>
          </a:p>
          <a:p>
            <a:pPr marL="1150938" indent="-576263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كل ما ذكر صحيح.</a:t>
            </a:r>
            <a:endParaRPr lang="ar-BH" sz="2400" b="1" dirty="0" smtClean="0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 rot="10800000">
            <a:off x="609600" y="2956631"/>
            <a:ext cx="1479723" cy="17628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0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3761" y="762000"/>
            <a:ext cx="7680308" cy="1938992"/>
          </a:xfrm>
          <a:prstGeom prst="rect">
            <a:avLst/>
          </a:prstGeom>
          <a:solidFill>
            <a:srgbClr val="E7E208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ar-BH" sz="2400" b="1" dirty="0" smtClean="0"/>
              <a:t>4. من يقوم بعملية التأمين لحساب شركة التأمين مقابل حصوله على عمولة: </a:t>
            </a:r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hlinkClick r:id="rId2" action="ppaction://hlinksldjump"/>
              </a:rPr>
              <a:t>وسطاء التأمين.</a:t>
            </a:r>
            <a:endParaRPr lang="ar-BH" sz="2400" b="1" dirty="0" smtClean="0"/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شركات إعادة التأمين.</a:t>
            </a:r>
            <a:endParaRPr lang="ar-BH" sz="2400" b="1" dirty="0" smtClean="0"/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المؤمن لهم .</a:t>
            </a:r>
            <a:endParaRPr lang="ar-BH" sz="2400" b="1" dirty="0" smtClean="0"/>
          </a:p>
          <a:p>
            <a:pPr marL="855663" indent="-515938" algn="r" rtl="1">
              <a:buFont typeface="+mj-lt"/>
              <a:buAutoNum type="alphaLcParenR"/>
            </a:pPr>
            <a:r>
              <a:rPr lang="ar-BH" sz="2400" b="1" dirty="0" smtClean="0">
                <a:hlinkClick r:id="rId3" action="ppaction://hlinksldjump"/>
              </a:rPr>
              <a:t>المؤمن عليهم.</a:t>
            </a:r>
            <a:endParaRPr lang="ar-BH" sz="24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574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" y="631543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479</TotalTime>
  <Words>258</Words>
  <Application>Microsoft Office PowerPoint</Application>
  <PresentationFormat>On-screen Show (4:3)</PresentationFormat>
  <Paragraphs>59</Paragraphs>
  <Slides>18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Franklin Gothic Book</vt:lpstr>
      <vt:lpstr>Perpetua</vt:lpstr>
      <vt:lpstr>Tahoma</vt:lpstr>
      <vt:lpstr>Times New Roman</vt:lpstr>
      <vt:lpstr>Wingdings</vt:lpstr>
      <vt:lpstr>Wingdings 2</vt:lpstr>
      <vt:lpstr>Equity</vt:lpstr>
      <vt:lpstr>مكونات سوق التأمين في مملكة البحرين </vt:lpstr>
      <vt:lpstr>PowerPoint Presentation</vt:lpstr>
      <vt:lpstr>أولا- جهة الإشراف والمراقبة </vt:lpstr>
      <vt:lpstr>ثانيا- المؤمنون</vt:lpstr>
      <vt:lpstr>ثالثا: المؤمن لهم /عليهم </vt:lpstr>
      <vt:lpstr>التقويم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talaat  emam mohammed</cp:lastModifiedBy>
  <cp:revision>61</cp:revision>
  <dcterms:created xsi:type="dcterms:W3CDTF">2020-03-03T05:49:03Z</dcterms:created>
  <dcterms:modified xsi:type="dcterms:W3CDTF">2020-03-08T08:42:49Z</dcterms:modified>
</cp:coreProperties>
</file>