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07" r:id="rId2"/>
    <p:sldId id="258" r:id="rId3"/>
    <p:sldId id="290" r:id="rId4"/>
    <p:sldId id="406" r:id="rId5"/>
    <p:sldId id="377" r:id="rId6"/>
    <p:sldId id="445" r:id="rId7"/>
    <p:sldId id="446" r:id="rId8"/>
    <p:sldId id="447" r:id="rId9"/>
    <p:sldId id="448" r:id="rId10"/>
    <p:sldId id="449" r:id="rId11"/>
    <p:sldId id="450" r:id="rId12"/>
    <p:sldId id="451" r:id="rId13"/>
    <p:sldId id="433" r:id="rId14"/>
    <p:sldId id="434" r:id="rId15"/>
    <p:sldId id="435" r:id="rId16"/>
    <p:sldId id="436" r:id="rId17"/>
    <p:sldId id="437" r:id="rId18"/>
    <p:sldId id="403" r:id="rId19"/>
    <p:sldId id="405" r:id="rId20"/>
    <p:sldId id="400" r:id="rId21"/>
    <p:sldId id="375" r:id="rId22"/>
    <p:sldId id="397" r:id="rId23"/>
    <p:sldId id="404" r:id="rId24"/>
    <p:sldId id="394" r:id="rId25"/>
    <p:sldId id="440" r:id="rId26"/>
    <p:sldId id="439" r:id="rId27"/>
    <p:sldId id="441" r:id="rId28"/>
    <p:sldId id="44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D9FFD9"/>
    <a:srgbClr val="FFCCCC"/>
    <a:srgbClr val="009900"/>
    <a:srgbClr val="FFFFD1"/>
    <a:srgbClr val="FFC1C1"/>
    <a:srgbClr val="FFFFF7"/>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869" autoAdjust="0"/>
  </p:normalViewPr>
  <p:slideViewPr>
    <p:cSldViewPr snapToGrid="0">
      <p:cViewPr varScale="1">
        <p:scale>
          <a:sx n="66" d="100"/>
          <a:sy n="66" d="100"/>
        </p:scale>
        <p:origin x="882" y="60"/>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5E25A-DC08-402A-AD82-CE8E222AA0AB}"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ar-BH"/>
        </a:p>
      </dgm:t>
    </dgm:pt>
    <dgm:pt modelId="{988DE618-F77C-4071-9F69-4424A1EA4BF0}">
      <dgm:prSet phldrT="[Text]" custT="1"/>
      <dgm:spPr>
        <a:scene3d>
          <a:camera prst="orthographicFront"/>
          <a:lightRig rig="threePt" dir="t"/>
        </a:scene3d>
        <a:sp3d>
          <a:bevelT w="152400" h="50800" prst="softRound"/>
        </a:sp3d>
      </dgm:spPr>
      <dgm:t>
        <a:bodyPr/>
        <a:lstStyle/>
        <a:p>
          <a:pPr rtl="1"/>
          <a:r>
            <a:rPr lang="ar-BH" sz="3200" b="1" dirty="0" smtClean="0">
              <a:solidFill>
                <a:srgbClr val="0000CC"/>
              </a:solidFill>
              <a:latin typeface="Sakkal Majalla" panose="02000000000000000000" pitchFamily="2" charset="-78"/>
              <a:cs typeface="Sakkal Majalla" panose="02000000000000000000" pitchFamily="2" charset="-78"/>
            </a:rPr>
            <a:t>مراحل تطور  قانون العمل في مملكة البحرين</a:t>
          </a:r>
          <a:endParaRPr lang="ar-BH" sz="3200" b="1" dirty="0">
            <a:solidFill>
              <a:srgbClr val="0000CC"/>
            </a:solidFill>
            <a:latin typeface="Sakkal Majalla" panose="02000000000000000000" pitchFamily="2" charset="-78"/>
            <a:cs typeface="Sakkal Majalla" panose="02000000000000000000" pitchFamily="2" charset="-78"/>
          </a:endParaRPr>
        </a:p>
      </dgm:t>
    </dgm:pt>
    <dgm:pt modelId="{2A6B9D41-B29E-4415-AA14-F944AE809076}" type="parTrans" cxnId="{B4E4F9D4-3AA4-4EA5-AA41-125B71A92ADD}">
      <dgm:prSet/>
      <dgm:spPr/>
      <dgm:t>
        <a:bodyPr/>
        <a:lstStyle/>
        <a:p>
          <a:pPr rtl="1"/>
          <a:endParaRPr lang="ar-BH" sz="1400"/>
        </a:p>
      </dgm:t>
    </dgm:pt>
    <dgm:pt modelId="{2C3010D2-38B1-4E16-B9F1-A496FE5F66CF}" type="sibTrans" cxnId="{B4E4F9D4-3AA4-4EA5-AA41-125B71A92ADD}">
      <dgm:prSet/>
      <dgm:spPr/>
      <dgm:t>
        <a:bodyPr/>
        <a:lstStyle/>
        <a:p>
          <a:pPr rtl="1"/>
          <a:endParaRPr lang="ar-BH" sz="1400"/>
        </a:p>
      </dgm:t>
    </dgm:pt>
    <dgm:pt modelId="{02CBF478-6CB6-4933-8F9B-656C01E5698B}">
      <dgm:prSet phldrT="[Text]" custT="1"/>
      <dgm:spPr>
        <a:solidFill>
          <a:srgbClr val="D9FFD9">
            <a:alpha val="90000"/>
          </a:srgbClr>
        </a:solidFill>
        <a:scene3d>
          <a:camera prst="orthographicFront"/>
          <a:lightRig rig="threePt" dir="t"/>
        </a:scene3d>
        <a:sp3d>
          <a:bevelT w="152400" h="50800" prst="softRound"/>
        </a:sp3d>
      </dgm:spPr>
      <dgm:t>
        <a:bodyPr/>
        <a:lstStyle/>
        <a:p>
          <a:pPr rtl="1"/>
          <a:r>
            <a:rPr lang="ar-BH" sz="2800" b="1" dirty="0" smtClean="0">
              <a:solidFill>
                <a:srgbClr val="C00000"/>
              </a:solidFill>
              <a:latin typeface="Sakkal Majalla" panose="02000000000000000000" pitchFamily="2" charset="-78"/>
              <a:cs typeface="Sakkal Majalla" panose="02000000000000000000" pitchFamily="2" charset="-78"/>
            </a:rPr>
            <a:t>ب- مرحلة التحول الصناعي</a:t>
          </a:r>
          <a:endParaRPr lang="ar-BH" sz="2800" b="1" dirty="0">
            <a:solidFill>
              <a:srgbClr val="C00000"/>
            </a:solidFill>
            <a:latin typeface="Sakkal Majalla" panose="02000000000000000000" pitchFamily="2" charset="-78"/>
            <a:cs typeface="Sakkal Majalla" panose="02000000000000000000" pitchFamily="2" charset="-78"/>
          </a:endParaRPr>
        </a:p>
      </dgm:t>
    </dgm:pt>
    <dgm:pt modelId="{4818E745-AA99-4A47-B944-974803C7B234}" type="parTrans" cxnId="{E5AAF554-AEA5-456F-88D5-9757921428D1}">
      <dgm:prSet/>
      <dgm:spPr>
        <a:scene3d>
          <a:camera prst="orthographicFront"/>
          <a:lightRig rig="threePt" dir="t"/>
        </a:scene3d>
        <a:sp3d>
          <a:bevelT w="152400" h="50800" prst="softRound"/>
        </a:sp3d>
      </dgm:spPr>
      <dgm:t>
        <a:bodyPr/>
        <a:lstStyle/>
        <a:p>
          <a:pPr rtl="1"/>
          <a:endParaRPr lang="ar-BH" sz="1400"/>
        </a:p>
      </dgm:t>
    </dgm:pt>
    <dgm:pt modelId="{0EE06142-73AA-4122-A5C2-E92705B9B9F7}" type="sibTrans" cxnId="{E5AAF554-AEA5-456F-88D5-9757921428D1}">
      <dgm:prSet/>
      <dgm:spPr/>
      <dgm:t>
        <a:bodyPr/>
        <a:lstStyle/>
        <a:p>
          <a:pPr rtl="1"/>
          <a:endParaRPr lang="ar-BH" sz="1400"/>
        </a:p>
      </dgm:t>
    </dgm:pt>
    <dgm:pt modelId="{7D02190D-A1C4-4DA3-921D-236EC4ABCB2F}">
      <dgm:prSet phldrT="[Text]" custT="1"/>
      <dgm:spPr>
        <a:solidFill>
          <a:srgbClr val="D9FFD9">
            <a:alpha val="90000"/>
          </a:srgbClr>
        </a:solidFill>
        <a:scene3d>
          <a:camera prst="orthographicFront"/>
          <a:lightRig rig="threePt" dir="t"/>
        </a:scene3d>
        <a:sp3d>
          <a:bevelT w="152400" h="50800" prst="softRound"/>
        </a:sp3d>
      </dgm:spPr>
      <dgm:t>
        <a:bodyPr/>
        <a:lstStyle/>
        <a:p>
          <a:pPr rtl="1"/>
          <a:r>
            <a:rPr lang="ar-BH" sz="2800" b="1" dirty="0" smtClean="0">
              <a:solidFill>
                <a:srgbClr val="C00000"/>
              </a:solidFill>
              <a:latin typeface="Sakkal Majalla" panose="02000000000000000000" pitchFamily="2" charset="-78"/>
              <a:cs typeface="Sakkal Majalla" panose="02000000000000000000" pitchFamily="2" charset="-78"/>
            </a:rPr>
            <a:t>د- مرحلة التطور القانوني وتلبية المستجدات</a:t>
          </a:r>
          <a:endParaRPr lang="ar-BH" sz="2800" b="1" dirty="0">
            <a:solidFill>
              <a:srgbClr val="C00000"/>
            </a:solidFill>
            <a:latin typeface="Sakkal Majalla" panose="02000000000000000000" pitchFamily="2" charset="-78"/>
            <a:cs typeface="Sakkal Majalla" panose="02000000000000000000" pitchFamily="2" charset="-78"/>
          </a:endParaRPr>
        </a:p>
      </dgm:t>
    </dgm:pt>
    <dgm:pt modelId="{CDB3FA83-C19C-40E4-B0A4-23B7B5825B64}" type="parTrans" cxnId="{010306E7-0215-40E6-A013-7939D3D8E70F}">
      <dgm:prSet/>
      <dgm:spPr>
        <a:scene3d>
          <a:camera prst="orthographicFront"/>
          <a:lightRig rig="threePt" dir="t"/>
        </a:scene3d>
        <a:sp3d>
          <a:bevelT w="152400" h="50800" prst="softRound"/>
        </a:sp3d>
      </dgm:spPr>
      <dgm:t>
        <a:bodyPr/>
        <a:lstStyle/>
        <a:p>
          <a:pPr rtl="1"/>
          <a:endParaRPr lang="ar-BH" sz="1400"/>
        </a:p>
      </dgm:t>
    </dgm:pt>
    <dgm:pt modelId="{ADEBB524-B2B0-4DFC-8C8C-0C4411124543}" type="sibTrans" cxnId="{010306E7-0215-40E6-A013-7939D3D8E70F}">
      <dgm:prSet/>
      <dgm:spPr/>
      <dgm:t>
        <a:bodyPr/>
        <a:lstStyle/>
        <a:p>
          <a:pPr rtl="1"/>
          <a:endParaRPr lang="ar-BH" sz="1400"/>
        </a:p>
      </dgm:t>
    </dgm:pt>
    <dgm:pt modelId="{6666BA57-86DC-4D42-9C87-D08DE57C783E}">
      <dgm:prSet phldrT="[Text]" custT="1"/>
      <dgm:spPr>
        <a:solidFill>
          <a:srgbClr val="D9FFD9">
            <a:alpha val="90000"/>
          </a:srgbClr>
        </a:solidFill>
        <a:scene3d>
          <a:camera prst="orthographicFront"/>
          <a:lightRig rig="threePt" dir="t"/>
        </a:scene3d>
        <a:sp3d>
          <a:bevelT w="152400" h="50800" prst="softRound"/>
        </a:sp3d>
      </dgm:spPr>
      <dgm:t>
        <a:bodyPr/>
        <a:lstStyle/>
        <a:p>
          <a:pPr rtl="1"/>
          <a:r>
            <a:rPr lang="ar-BH" sz="2800" b="1" dirty="0" smtClean="0">
              <a:solidFill>
                <a:srgbClr val="C00000"/>
              </a:solidFill>
              <a:latin typeface="Sakkal Majalla" panose="02000000000000000000" pitchFamily="2" charset="-78"/>
              <a:cs typeface="Sakkal Majalla" panose="02000000000000000000" pitchFamily="2" charset="-78"/>
            </a:rPr>
            <a:t>ج- مرحلة الاستقلال والتنوع الاقتصادي</a:t>
          </a:r>
          <a:endParaRPr lang="ar-BH" sz="2800" b="1" dirty="0">
            <a:solidFill>
              <a:srgbClr val="C00000"/>
            </a:solidFill>
            <a:latin typeface="Sakkal Majalla" panose="02000000000000000000" pitchFamily="2" charset="-78"/>
            <a:cs typeface="Sakkal Majalla" panose="02000000000000000000" pitchFamily="2" charset="-78"/>
          </a:endParaRPr>
        </a:p>
      </dgm:t>
    </dgm:pt>
    <dgm:pt modelId="{203EA5A2-9EBA-497C-BCE4-021BA4335ECD}" type="parTrans" cxnId="{132A74EC-1C22-482A-82CD-CE14BF204FE1}">
      <dgm:prSet/>
      <dgm:spPr>
        <a:scene3d>
          <a:camera prst="orthographicFront"/>
          <a:lightRig rig="threePt" dir="t"/>
        </a:scene3d>
        <a:sp3d>
          <a:bevelT w="152400" h="50800" prst="softRound"/>
        </a:sp3d>
      </dgm:spPr>
      <dgm:t>
        <a:bodyPr/>
        <a:lstStyle/>
        <a:p>
          <a:endParaRPr lang="en-GB" sz="1400"/>
        </a:p>
      </dgm:t>
    </dgm:pt>
    <dgm:pt modelId="{A4F53236-1629-4F6E-9DA6-31F8DAE4D6F2}" type="sibTrans" cxnId="{132A74EC-1C22-482A-82CD-CE14BF204FE1}">
      <dgm:prSet/>
      <dgm:spPr/>
      <dgm:t>
        <a:bodyPr/>
        <a:lstStyle/>
        <a:p>
          <a:endParaRPr lang="en-GB" sz="1400"/>
        </a:p>
      </dgm:t>
    </dgm:pt>
    <dgm:pt modelId="{F1D32579-3B4A-4137-B33A-EB5A7EF6D7E5}">
      <dgm:prSet phldrT="[Text]" custT="1"/>
      <dgm:spPr>
        <a:solidFill>
          <a:srgbClr val="D9FFD9">
            <a:alpha val="90000"/>
          </a:srgbClr>
        </a:solidFill>
        <a:scene3d>
          <a:camera prst="orthographicFront"/>
          <a:lightRig rig="threePt" dir="t"/>
        </a:scene3d>
        <a:sp3d>
          <a:bevelT w="152400" h="50800" prst="softRound"/>
        </a:sp3d>
      </dgm:spPr>
      <dgm:t>
        <a:bodyPr/>
        <a:lstStyle/>
        <a:p>
          <a:pPr rtl="1"/>
          <a:r>
            <a:rPr lang="ar-BH" sz="2800" b="1" dirty="0" smtClean="0">
              <a:solidFill>
                <a:srgbClr val="C00000"/>
              </a:solidFill>
              <a:latin typeface="Sakkal Majalla" panose="02000000000000000000" pitchFamily="2" charset="-78"/>
              <a:cs typeface="Sakkal Majalla" panose="02000000000000000000" pitchFamily="2" charset="-78"/>
            </a:rPr>
            <a:t>أ-</a:t>
          </a:r>
          <a:r>
            <a:rPr lang="ar-BH" sz="2800" b="1" baseline="0" dirty="0" smtClean="0">
              <a:solidFill>
                <a:srgbClr val="C00000"/>
              </a:solidFill>
              <a:latin typeface="Sakkal Majalla" panose="02000000000000000000" pitchFamily="2" charset="-78"/>
              <a:cs typeface="Sakkal Majalla" panose="02000000000000000000" pitchFamily="2" charset="-78"/>
            </a:rPr>
            <a:t> مرحلة ما قبل اكتشاف النفط</a:t>
          </a:r>
        </a:p>
      </dgm:t>
    </dgm:pt>
    <dgm:pt modelId="{4C0A734C-114E-4CDC-8386-7C1BA1F711B0}" type="parTrans" cxnId="{D6043CDD-5325-40F8-B92F-99A1483787FA}">
      <dgm:prSet/>
      <dgm:spPr>
        <a:scene3d>
          <a:camera prst="orthographicFront"/>
          <a:lightRig rig="threePt" dir="t"/>
        </a:scene3d>
        <a:sp3d>
          <a:bevelT w="152400" h="50800" prst="softRound"/>
        </a:sp3d>
      </dgm:spPr>
      <dgm:t>
        <a:bodyPr/>
        <a:lstStyle/>
        <a:p>
          <a:endParaRPr lang="en-GB" sz="1400"/>
        </a:p>
      </dgm:t>
    </dgm:pt>
    <dgm:pt modelId="{117C1CB1-18D5-4346-AFF5-F657A7631C28}" type="sibTrans" cxnId="{D6043CDD-5325-40F8-B92F-99A1483787FA}">
      <dgm:prSet/>
      <dgm:spPr/>
      <dgm:t>
        <a:bodyPr/>
        <a:lstStyle/>
        <a:p>
          <a:endParaRPr lang="en-GB" sz="1400"/>
        </a:p>
      </dgm:t>
    </dgm:pt>
    <dgm:pt modelId="{6600D9BF-5DF2-4CA1-B301-9ACD3B4A5778}" type="pres">
      <dgm:prSet presAssocID="{78B5E25A-DC08-402A-AD82-CE8E222AA0AB}" presName="hierChild1" presStyleCnt="0">
        <dgm:presLayoutVars>
          <dgm:chPref val="1"/>
          <dgm:dir/>
          <dgm:animOne val="branch"/>
          <dgm:animLvl val="lvl"/>
          <dgm:resizeHandles/>
        </dgm:presLayoutVars>
      </dgm:prSet>
      <dgm:spPr/>
      <dgm:t>
        <a:bodyPr/>
        <a:lstStyle/>
        <a:p>
          <a:pPr rtl="1"/>
          <a:endParaRPr lang="ar-BH"/>
        </a:p>
      </dgm:t>
    </dgm:pt>
    <dgm:pt modelId="{C304A712-80CD-4B30-B072-6BC2E563F9F6}" type="pres">
      <dgm:prSet presAssocID="{988DE618-F77C-4071-9F69-4424A1EA4BF0}" presName="hierRoot1" presStyleCnt="0"/>
      <dgm:spPr>
        <a:scene3d>
          <a:camera prst="orthographicFront"/>
          <a:lightRig rig="threePt" dir="t"/>
        </a:scene3d>
        <a:sp3d>
          <a:bevelT w="152400" h="50800" prst="softRound"/>
        </a:sp3d>
      </dgm:spPr>
      <dgm:t>
        <a:bodyPr/>
        <a:lstStyle/>
        <a:p>
          <a:endParaRPr lang="en-GB"/>
        </a:p>
      </dgm:t>
    </dgm:pt>
    <dgm:pt modelId="{1E4A948B-58C4-497A-8AB7-FDF08423B6DB}" type="pres">
      <dgm:prSet presAssocID="{988DE618-F77C-4071-9F69-4424A1EA4BF0}" presName="composite" presStyleCnt="0"/>
      <dgm:spPr>
        <a:scene3d>
          <a:camera prst="orthographicFront"/>
          <a:lightRig rig="threePt" dir="t"/>
        </a:scene3d>
        <a:sp3d>
          <a:bevelT w="152400" h="50800" prst="softRound"/>
        </a:sp3d>
      </dgm:spPr>
      <dgm:t>
        <a:bodyPr/>
        <a:lstStyle/>
        <a:p>
          <a:endParaRPr lang="en-GB"/>
        </a:p>
      </dgm:t>
    </dgm:pt>
    <dgm:pt modelId="{59C06C26-0D5B-4D64-BD0C-95E0A2FDEBF8}" type="pres">
      <dgm:prSet presAssocID="{988DE618-F77C-4071-9F69-4424A1EA4BF0}" presName="background" presStyleLbl="node0" presStyleIdx="0" presStyleCnt="1"/>
      <dgm:spPr>
        <a:scene3d>
          <a:camera prst="orthographicFront"/>
          <a:lightRig rig="threePt" dir="t"/>
        </a:scene3d>
        <a:sp3d>
          <a:bevelT w="152400" h="50800" prst="softRound"/>
        </a:sp3d>
      </dgm:spPr>
      <dgm:t>
        <a:bodyPr/>
        <a:lstStyle/>
        <a:p>
          <a:endParaRPr lang="en-GB"/>
        </a:p>
      </dgm:t>
    </dgm:pt>
    <dgm:pt modelId="{240A0264-2B29-4366-B305-B6D46A9A6B38}" type="pres">
      <dgm:prSet presAssocID="{988DE618-F77C-4071-9F69-4424A1EA4BF0}" presName="text" presStyleLbl="fgAcc0" presStyleIdx="0" presStyleCnt="1" custScaleX="647900" custScaleY="100361" custLinFactY="-51809" custLinFactNeighborX="-3505" custLinFactNeighborY="-100000">
        <dgm:presLayoutVars>
          <dgm:chPref val="3"/>
        </dgm:presLayoutVars>
      </dgm:prSet>
      <dgm:spPr/>
      <dgm:t>
        <a:bodyPr/>
        <a:lstStyle/>
        <a:p>
          <a:pPr rtl="1"/>
          <a:endParaRPr lang="ar-BH"/>
        </a:p>
      </dgm:t>
    </dgm:pt>
    <dgm:pt modelId="{C2C1A7B8-0EEE-4CB0-9B09-47975F7B0B43}" type="pres">
      <dgm:prSet presAssocID="{988DE618-F77C-4071-9F69-4424A1EA4BF0}" presName="hierChild2" presStyleCnt="0"/>
      <dgm:spPr>
        <a:scene3d>
          <a:camera prst="orthographicFront"/>
          <a:lightRig rig="threePt" dir="t"/>
        </a:scene3d>
        <a:sp3d>
          <a:bevelT w="152400" h="50800" prst="softRound"/>
        </a:sp3d>
      </dgm:spPr>
      <dgm:t>
        <a:bodyPr/>
        <a:lstStyle/>
        <a:p>
          <a:endParaRPr lang="en-GB"/>
        </a:p>
      </dgm:t>
    </dgm:pt>
    <dgm:pt modelId="{AAE5C8A9-C2E7-405B-9205-AEA0F74FF42A}" type="pres">
      <dgm:prSet presAssocID="{4818E745-AA99-4A47-B944-974803C7B234}" presName="Name10" presStyleLbl="parChTrans1D2" presStyleIdx="0" presStyleCnt="4"/>
      <dgm:spPr/>
      <dgm:t>
        <a:bodyPr/>
        <a:lstStyle/>
        <a:p>
          <a:pPr rtl="1"/>
          <a:endParaRPr lang="ar-BH"/>
        </a:p>
      </dgm:t>
    </dgm:pt>
    <dgm:pt modelId="{B436D109-435E-4469-852D-10E4F0C21FF5}" type="pres">
      <dgm:prSet presAssocID="{02CBF478-6CB6-4933-8F9B-656C01E5698B}" presName="hierRoot2" presStyleCnt="0"/>
      <dgm:spPr>
        <a:scene3d>
          <a:camera prst="orthographicFront"/>
          <a:lightRig rig="threePt" dir="t"/>
        </a:scene3d>
        <a:sp3d>
          <a:bevelT w="152400" h="50800" prst="softRound"/>
        </a:sp3d>
      </dgm:spPr>
      <dgm:t>
        <a:bodyPr/>
        <a:lstStyle/>
        <a:p>
          <a:endParaRPr lang="en-GB"/>
        </a:p>
      </dgm:t>
    </dgm:pt>
    <dgm:pt modelId="{53556CAF-5657-4A12-9B41-4A7BB14E95A2}" type="pres">
      <dgm:prSet presAssocID="{02CBF478-6CB6-4933-8F9B-656C01E5698B}" presName="composite2" presStyleCnt="0"/>
      <dgm:spPr>
        <a:scene3d>
          <a:camera prst="orthographicFront"/>
          <a:lightRig rig="threePt" dir="t"/>
        </a:scene3d>
        <a:sp3d>
          <a:bevelT w="152400" h="50800" prst="softRound"/>
        </a:sp3d>
      </dgm:spPr>
      <dgm:t>
        <a:bodyPr/>
        <a:lstStyle/>
        <a:p>
          <a:endParaRPr lang="en-GB"/>
        </a:p>
      </dgm:t>
    </dgm:pt>
    <dgm:pt modelId="{BCA05C6D-10A5-4CFD-B15C-748ACC6F14D5}" type="pres">
      <dgm:prSet presAssocID="{02CBF478-6CB6-4933-8F9B-656C01E5698B}" presName="background2" presStyleLbl="node2" presStyleIdx="0" presStyleCnt="4"/>
      <dgm:spPr>
        <a:scene3d>
          <a:camera prst="orthographicFront"/>
          <a:lightRig rig="threePt" dir="t"/>
        </a:scene3d>
        <a:sp3d>
          <a:bevelT w="152400" h="50800" prst="softRound"/>
        </a:sp3d>
      </dgm:spPr>
      <dgm:t>
        <a:bodyPr/>
        <a:lstStyle/>
        <a:p>
          <a:endParaRPr lang="en-GB"/>
        </a:p>
      </dgm:t>
    </dgm:pt>
    <dgm:pt modelId="{5306D2B4-278D-4116-950B-FE7BFCF72BBB}" type="pres">
      <dgm:prSet presAssocID="{02CBF478-6CB6-4933-8F9B-656C01E5698B}" presName="text2" presStyleLbl="fgAcc2" presStyleIdx="0" presStyleCnt="4" custScaleX="221541" custScaleY="328763" custLinFactX="200000" custLinFactNeighborX="288799" custLinFactNeighborY="-6967">
        <dgm:presLayoutVars>
          <dgm:chPref val="3"/>
        </dgm:presLayoutVars>
      </dgm:prSet>
      <dgm:spPr/>
      <dgm:t>
        <a:bodyPr/>
        <a:lstStyle/>
        <a:p>
          <a:pPr rtl="1"/>
          <a:endParaRPr lang="ar-BH"/>
        </a:p>
      </dgm:t>
    </dgm:pt>
    <dgm:pt modelId="{EA826104-2730-46D8-8863-757FBDC04C59}" type="pres">
      <dgm:prSet presAssocID="{02CBF478-6CB6-4933-8F9B-656C01E5698B}" presName="hierChild3" presStyleCnt="0"/>
      <dgm:spPr>
        <a:scene3d>
          <a:camera prst="orthographicFront"/>
          <a:lightRig rig="threePt" dir="t"/>
        </a:scene3d>
        <a:sp3d>
          <a:bevelT w="152400" h="50800" prst="softRound"/>
        </a:sp3d>
      </dgm:spPr>
      <dgm:t>
        <a:bodyPr/>
        <a:lstStyle/>
        <a:p>
          <a:endParaRPr lang="en-GB"/>
        </a:p>
      </dgm:t>
    </dgm:pt>
    <dgm:pt modelId="{1F205947-D2B4-46D0-A39C-5603BF9CC263}" type="pres">
      <dgm:prSet presAssocID="{CDB3FA83-C19C-40E4-B0A4-23B7B5825B64}" presName="Name10" presStyleLbl="parChTrans1D2" presStyleIdx="1" presStyleCnt="4"/>
      <dgm:spPr/>
      <dgm:t>
        <a:bodyPr/>
        <a:lstStyle/>
        <a:p>
          <a:pPr rtl="1"/>
          <a:endParaRPr lang="ar-BH"/>
        </a:p>
      </dgm:t>
    </dgm:pt>
    <dgm:pt modelId="{8EBC8450-D529-43DB-9E27-A2DE7BA58BF6}" type="pres">
      <dgm:prSet presAssocID="{7D02190D-A1C4-4DA3-921D-236EC4ABCB2F}" presName="hierRoot2" presStyleCnt="0"/>
      <dgm:spPr>
        <a:scene3d>
          <a:camera prst="orthographicFront"/>
          <a:lightRig rig="threePt" dir="t"/>
        </a:scene3d>
        <a:sp3d>
          <a:bevelT w="152400" h="50800" prst="softRound"/>
        </a:sp3d>
      </dgm:spPr>
      <dgm:t>
        <a:bodyPr/>
        <a:lstStyle/>
        <a:p>
          <a:endParaRPr lang="en-GB"/>
        </a:p>
      </dgm:t>
    </dgm:pt>
    <dgm:pt modelId="{1B8B9C46-7779-408B-83AF-FAC64091097D}" type="pres">
      <dgm:prSet presAssocID="{7D02190D-A1C4-4DA3-921D-236EC4ABCB2F}" presName="composite2" presStyleCnt="0"/>
      <dgm:spPr>
        <a:scene3d>
          <a:camera prst="orthographicFront"/>
          <a:lightRig rig="threePt" dir="t"/>
        </a:scene3d>
        <a:sp3d>
          <a:bevelT w="152400" h="50800" prst="softRound"/>
        </a:sp3d>
      </dgm:spPr>
      <dgm:t>
        <a:bodyPr/>
        <a:lstStyle/>
        <a:p>
          <a:endParaRPr lang="en-GB"/>
        </a:p>
      </dgm:t>
    </dgm:pt>
    <dgm:pt modelId="{5C4A3DD8-B203-40A9-8CE2-F3E6EB2588E4}" type="pres">
      <dgm:prSet presAssocID="{7D02190D-A1C4-4DA3-921D-236EC4ABCB2F}" presName="background2" presStyleLbl="node2" presStyleIdx="1" presStyleCnt="4"/>
      <dgm:spPr>
        <a:scene3d>
          <a:camera prst="orthographicFront"/>
          <a:lightRig rig="threePt" dir="t"/>
        </a:scene3d>
        <a:sp3d>
          <a:bevelT w="152400" h="50800" prst="softRound"/>
        </a:sp3d>
      </dgm:spPr>
      <dgm:t>
        <a:bodyPr/>
        <a:lstStyle/>
        <a:p>
          <a:endParaRPr lang="en-GB"/>
        </a:p>
      </dgm:t>
    </dgm:pt>
    <dgm:pt modelId="{6E3F94E8-2F7D-4B53-B1C9-665F93ABEE06}" type="pres">
      <dgm:prSet presAssocID="{7D02190D-A1C4-4DA3-921D-236EC4ABCB2F}" presName="text2" presStyleLbl="fgAcc2" presStyleIdx="1" presStyleCnt="4" custScaleX="218466" custScaleY="327389" custLinFactX="-100000" custLinFactNeighborX="-181103" custLinFactNeighborY="-5226">
        <dgm:presLayoutVars>
          <dgm:chPref val="3"/>
        </dgm:presLayoutVars>
      </dgm:prSet>
      <dgm:spPr/>
      <dgm:t>
        <a:bodyPr/>
        <a:lstStyle/>
        <a:p>
          <a:pPr rtl="1"/>
          <a:endParaRPr lang="ar-BH"/>
        </a:p>
      </dgm:t>
    </dgm:pt>
    <dgm:pt modelId="{1F6CE9D3-C2B3-48F4-BCFB-9B263A5F7FAA}" type="pres">
      <dgm:prSet presAssocID="{7D02190D-A1C4-4DA3-921D-236EC4ABCB2F}" presName="hierChild3" presStyleCnt="0"/>
      <dgm:spPr>
        <a:scene3d>
          <a:camera prst="orthographicFront"/>
          <a:lightRig rig="threePt" dir="t"/>
        </a:scene3d>
        <a:sp3d>
          <a:bevelT w="152400" h="50800" prst="softRound"/>
        </a:sp3d>
      </dgm:spPr>
      <dgm:t>
        <a:bodyPr/>
        <a:lstStyle/>
        <a:p>
          <a:endParaRPr lang="en-GB"/>
        </a:p>
      </dgm:t>
    </dgm:pt>
    <dgm:pt modelId="{8C9CF611-9E69-485A-BF2E-661EB6E88FE4}" type="pres">
      <dgm:prSet presAssocID="{203EA5A2-9EBA-497C-BCE4-021BA4335ECD}" presName="Name10" presStyleLbl="parChTrans1D2" presStyleIdx="2" presStyleCnt="4"/>
      <dgm:spPr/>
      <dgm:t>
        <a:bodyPr/>
        <a:lstStyle/>
        <a:p>
          <a:endParaRPr lang="en-GB"/>
        </a:p>
      </dgm:t>
    </dgm:pt>
    <dgm:pt modelId="{90D750B0-EFB1-440E-BD3D-39ECA1E08038}" type="pres">
      <dgm:prSet presAssocID="{6666BA57-86DC-4D42-9C87-D08DE57C783E}" presName="hierRoot2" presStyleCnt="0"/>
      <dgm:spPr>
        <a:scene3d>
          <a:camera prst="orthographicFront"/>
          <a:lightRig rig="threePt" dir="t"/>
        </a:scene3d>
        <a:sp3d>
          <a:bevelT w="152400" h="50800" prst="softRound"/>
        </a:sp3d>
      </dgm:spPr>
      <dgm:t>
        <a:bodyPr/>
        <a:lstStyle/>
        <a:p>
          <a:endParaRPr lang="en-GB"/>
        </a:p>
      </dgm:t>
    </dgm:pt>
    <dgm:pt modelId="{3C97C858-BCFE-4BA6-AAFF-FE08BE885AF7}" type="pres">
      <dgm:prSet presAssocID="{6666BA57-86DC-4D42-9C87-D08DE57C783E}" presName="composite2" presStyleCnt="0"/>
      <dgm:spPr>
        <a:scene3d>
          <a:camera prst="orthographicFront"/>
          <a:lightRig rig="threePt" dir="t"/>
        </a:scene3d>
        <a:sp3d>
          <a:bevelT w="152400" h="50800" prst="softRound"/>
        </a:sp3d>
      </dgm:spPr>
      <dgm:t>
        <a:bodyPr/>
        <a:lstStyle/>
        <a:p>
          <a:endParaRPr lang="en-GB"/>
        </a:p>
      </dgm:t>
    </dgm:pt>
    <dgm:pt modelId="{7AE9175D-3A4E-4C9B-8268-F67AB0CFC063}" type="pres">
      <dgm:prSet presAssocID="{6666BA57-86DC-4D42-9C87-D08DE57C783E}" presName="background2" presStyleLbl="node2" presStyleIdx="2" presStyleCnt="4"/>
      <dgm:spPr>
        <a:scene3d>
          <a:camera prst="orthographicFront"/>
          <a:lightRig rig="threePt" dir="t"/>
        </a:scene3d>
        <a:sp3d>
          <a:bevelT w="152400" h="50800" prst="softRound"/>
        </a:sp3d>
      </dgm:spPr>
      <dgm:t>
        <a:bodyPr/>
        <a:lstStyle/>
        <a:p>
          <a:endParaRPr lang="en-GB"/>
        </a:p>
      </dgm:t>
    </dgm:pt>
    <dgm:pt modelId="{2DD754DC-3B7F-45F3-BCA6-062A822B11CD}" type="pres">
      <dgm:prSet presAssocID="{6666BA57-86DC-4D42-9C87-D08DE57C783E}" presName="text2" presStyleLbl="fgAcc2" presStyleIdx="2" presStyleCnt="4" custScaleX="239220" custScaleY="318448" custLinFactX="-100000" custLinFactNeighborX="-157010" custLinFactNeighborY="-10459">
        <dgm:presLayoutVars>
          <dgm:chPref val="3"/>
        </dgm:presLayoutVars>
      </dgm:prSet>
      <dgm:spPr/>
      <dgm:t>
        <a:bodyPr/>
        <a:lstStyle/>
        <a:p>
          <a:endParaRPr lang="en-GB"/>
        </a:p>
      </dgm:t>
    </dgm:pt>
    <dgm:pt modelId="{3EF0362D-BFF8-4CFC-BC6F-D1C6F649EA1B}" type="pres">
      <dgm:prSet presAssocID="{6666BA57-86DC-4D42-9C87-D08DE57C783E}" presName="hierChild3" presStyleCnt="0"/>
      <dgm:spPr>
        <a:scene3d>
          <a:camera prst="orthographicFront"/>
          <a:lightRig rig="threePt" dir="t"/>
        </a:scene3d>
        <a:sp3d>
          <a:bevelT w="152400" h="50800" prst="softRound"/>
        </a:sp3d>
      </dgm:spPr>
      <dgm:t>
        <a:bodyPr/>
        <a:lstStyle/>
        <a:p>
          <a:endParaRPr lang="en-GB"/>
        </a:p>
      </dgm:t>
    </dgm:pt>
    <dgm:pt modelId="{F66581BB-F2CF-4A92-B8DD-17178D20A688}" type="pres">
      <dgm:prSet presAssocID="{4C0A734C-114E-4CDC-8386-7C1BA1F711B0}" presName="Name10" presStyleLbl="parChTrans1D2" presStyleIdx="3" presStyleCnt="4"/>
      <dgm:spPr/>
      <dgm:t>
        <a:bodyPr/>
        <a:lstStyle/>
        <a:p>
          <a:endParaRPr lang="en-GB"/>
        </a:p>
      </dgm:t>
    </dgm:pt>
    <dgm:pt modelId="{C988E5FA-CA8F-40A0-82D7-D34D6112D266}" type="pres">
      <dgm:prSet presAssocID="{F1D32579-3B4A-4137-B33A-EB5A7EF6D7E5}" presName="hierRoot2" presStyleCnt="0"/>
      <dgm:spPr>
        <a:scene3d>
          <a:camera prst="orthographicFront"/>
          <a:lightRig rig="threePt" dir="t"/>
        </a:scene3d>
        <a:sp3d>
          <a:bevelT w="152400" h="50800" prst="softRound"/>
        </a:sp3d>
      </dgm:spPr>
      <dgm:t>
        <a:bodyPr/>
        <a:lstStyle/>
        <a:p>
          <a:endParaRPr lang="en-GB"/>
        </a:p>
      </dgm:t>
    </dgm:pt>
    <dgm:pt modelId="{C62CF336-4C2A-469D-B563-BF16DA95AD8A}" type="pres">
      <dgm:prSet presAssocID="{F1D32579-3B4A-4137-B33A-EB5A7EF6D7E5}" presName="composite2" presStyleCnt="0"/>
      <dgm:spPr>
        <a:scene3d>
          <a:camera prst="orthographicFront"/>
          <a:lightRig rig="threePt" dir="t"/>
        </a:scene3d>
        <a:sp3d>
          <a:bevelT w="152400" h="50800" prst="softRound"/>
        </a:sp3d>
      </dgm:spPr>
      <dgm:t>
        <a:bodyPr/>
        <a:lstStyle/>
        <a:p>
          <a:endParaRPr lang="en-GB"/>
        </a:p>
      </dgm:t>
    </dgm:pt>
    <dgm:pt modelId="{17C013DF-4D6D-4780-B891-1A26AE4BD91E}" type="pres">
      <dgm:prSet presAssocID="{F1D32579-3B4A-4137-B33A-EB5A7EF6D7E5}" presName="background2" presStyleLbl="node2" presStyleIdx="3" presStyleCnt="4"/>
      <dgm:spPr>
        <a:scene3d>
          <a:camera prst="orthographicFront"/>
          <a:lightRig rig="threePt" dir="t"/>
        </a:scene3d>
        <a:sp3d>
          <a:bevelT w="152400" h="50800" prst="softRound"/>
        </a:sp3d>
      </dgm:spPr>
      <dgm:t>
        <a:bodyPr/>
        <a:lstStyle/>
        <a:p>
          <a:endParaRPr lang="en-GB"/>
        </a:p>
      </dgm:t>
    </dgm:pt>
    <dgm:pt modelId="{3C2AF5A2-B637-449E-9FFB-B8281BFDD103}" type="pres">
      <dgm:prSet presAssocID="{F1D32579-3B4A-4137-B33A-EB5A7EF6D7E5}" presName="text2" presStyleLbl="fgAcc2" presStyleIdx="3" presStyleCnt="4" custScaleX="235204" custScaleY="337063" custLinFactNeighborX="-22173" custLinFactNeighborY="-14887">
        <dgm:presLayoutVars>
          <dgm:chPref val="3"/>
        </dgm:presLayoutVars>
      </dgm:prSet>
      <dgm:spPr/>
      <dgm:t>
        <a:bodyPr/>
        <a:lstStyle/>
        <a:p>
          <a:endParaRPr lang="en-GB"/>
        </a:p>
      </dgm:t>
    </dgm:pt>
    <dgm:pt modelId="{6EB14C02-D185-4D5C-9801-43F2B782F05F}" type="pres">
      <dgm:prSet presAssocID="{F1D32579-3B4A-4137-B33A-EB5A7EF6D7E5}" presName="hierChild3" presStyleCnt="0"/>
      <dgm:spPr>
        <a:scene3d>
          <a:camera prst="orthographicFront"/>
          <a:lightRig rig="threePt" dir="t"/>
        </a:scene3d>
        <a:sp3d>
          <a:bevelT w="152400" h="50800" prst="softRound"/>
        </a:sp3d>
      </dgm:spPr>
      <dgm:t>
        <a:bodyPr/>
        <a:lstStyle/>
        <a:p>
          <a:endParaRPr lang="en-GB"/>
        </a:p>
      </dgm:t>
    </dgm:pt>
  </dgm:ptLst>
  <dgm:cxnLst>
    <dgm:cxn modelId="{E4AA3722-F3A1-479D-8CD8-954F1996B3F8}" type="presOf" srcId="{988DE618-F77C-4071-9F69-4424A1EA4BF0}" destId="{240A0264-2B29-4366-B305-B6D46A9A6B38}" srcOrd="0" destOrd="0" presId="urn:microsoft.com/office/officeart/2005/8/layout/hierarchy1"/>
    <dgm:cxn modelId="{B3BF8948-2666-48C9-8EFE-B3A1A7C31947}" type="presOf" srcId="{F1D32579-3B4A-4137-B33A-EB5A7EF6D7E5}" destId="{3C2AF5A2-B637-449E-9FFB-B8281BFDD103}" srcOrd="0" destOrd="0" presId="urn:microsoft.com/office/officeart/2005/8/layout/hierarchy1"/>
    <dgm:cxn modelId="{C465582F-170F-4055-BB6D-8A11688DE475}" type="presOf" srcId="{CDB3FA83-C19C-40E4-B0A4-23B7B5825B64}" destId="{1F205947-D2B4-46D0-A39C-5603BF9CC263}" srcOrd="0" destOrd="0" presId="urn:microsoft.com/office/officeart/2005/8/layout/hierarchy1"/>
    <dgm:cxn modelId="{7DEDD74A-47BE-4B64-99C1-A134A90D1161}" type="presOf" srcId="{6666BA57-86DC-4D42-9C87-D08DE57C783E}" destId="{2DD754DC-3B7F-45F3-BCA6-062A822B11CD}" srcOrd="0" destOrd="0" presId="urn:microsoft.com/office/officeart/2005/8/layout/hierarchy1"/>
    <dgm:cxn modelId="{91E8000A-7BD8-4DC3-9074-F2F4BF49CB33}" type="presOf" srcId="{7D02190D-A1C4-4DA3-921D-236EC4ABCB2F}" destId="{6E3F94E8-2F7D-4B53-B1C9-665F93ABEE06}" srcOrd="0" destOrd="0" presId="urn:microsoft.com/office/officeart/2005/8/layout/hierarchy1"/>
    <dgm:cxn modelId="{D6043CDD-5325-40F8-B92F-99A1483787FA}" srcId="{988DE618-F77C-4071-9F69-4424A1EA4BF0}" destId="{F1D32579-3B4A-4137-B33A-EB5A7EF6D7E5}" srcOrd="3" destOrd="0" parTransId="{4C0A734C-114E-4CDC-8386-7C1BA1F711B0}" sibTransId="{117C1CB1-18D5-4346-AFF5-F657A7631C28}"/>
    <dgm:cxn modelId="{B4E4F9D4-3AA4-4EA5-AA41-125B71A92ADD}" srcId="{78B5E25A-DC08-402A-AD82-CE8E222AA0AB}" destId="{988DE618-F77C-4071-9F69-4424A1EA4BF0}" srcOrd="0" destOrd="0" parTransId="{2A6B9D41-B29E-4415-AA14-F944AE809076}" sibTransId="{2C3010D2-38B1-4E16-B9F1-A496FE5F66CF}"/>
    <dgm:cxn modelId="{68212657-DAA4-4F65-BEEA-91531A7D0ED9}" type="presOf" srcId="{203EA5A2-9EBA-497C-BCE4-021BA4335ECD}" destId="{8C9CF611-9E69-485A-BF2E-661EB6E88FE4}" srcOrd="0" destOrd="0" presId="urn:microsoft.com/office/officeart/2005/8/layout/hierarchy1"/>
    <dgm:cxn modelId="{5770E1BD-3352-430C-AB69-29A5BC920210}" type="presOf" srcId="{78B5E25A-DC08-402A-AD82-CE8E222AA0AB}" destId="{6600D9BF-5DF2-4CA1-B301-9ACD3B4A5778}" srcOrd="0" destOrd="0" presId="urn:microsoft.com/office/officeart/2005/8/layout/hierarchy1"/>
    <dgm:cxn modelId="{B69F4AB7-2F24-435B-8C72-6E76D37C1EE3}" type="presOf" srcId="{4818E745-AA99-4A47-B944-974803C7B234}" destId="{AAE5C8A9-C2E7-405B-9205-AEA0F74FF42A}" srcOrd="0" destOrd="0" presId="urn:microsoft.com/office/officeart/2005/8/layout/hierarchy1"/>
    <dgm:cxn modelId="{E5AAF554-AEA5-456F-88D5-9757921428D1}" srcId="{988DE618-F77C-4071-9F69-4424A1EA4BF0}" destId="{02CBF478-6CB6-4933-8F9B-656C01E5698B}" srcOrd="0" destOrd="0" parTransId="{4818E745-AA99-4A47-B944-974803C7B234}" sibTransId="{0EE06142-73AA-4122-A5C2-E92705B9B9F7}"/>
    <dgm:cxn modelId="{010306E7-0215-40E6-A013-7939D3D8E70F}" srcId="{988DE618-F77C-4071-9F69-4424A1EA4BF0}" destId="{7D02190D-A1C4-4DA3-921D-236EC4ABCB2F}" srcOrd="1" destOrd="0" parTransId="{CDB3FA83-C19C-40E4-B0A4-23B7B5825B64}" sibTransId="{ADEBB524-B2B0-4DFC-8C8C-0C4411124543}"/>
    <dgm:cxn modelId="{132A74EC-1C22-482A-82CD-CE14BF204FE1}" srcId="{988DE618-F77C-4071-9F69-4424A1EA4BF0}" destId="{6666BA57-86DC-4D42-9C87-D08DE57C783E}" srcOrd="2" destOrd="0" parTransId="{203EA5A2-9EBA-497C-BCE4-021BA4335ECD}" sibTransId="{A4F53236-1629-4F6E-9DA6-31F8DAE4D6F2}"/>
    <dgm:cxn modelId="{0B5D6E61-5E06-489A-9C7E-7FACE3284717}" type="presOf" srcId="{02CBF478-6CB6-4933-8F9B-656C01E5698B}" destId="{5306D2B4-278D-4116-950B-FE7BFCF72BBB}" srcOrd="0" destOrd="0" presId="urn:microsoft.com/office/officeart/2005/8/layout/hierarchy1"/>
    <dgm:cxn modelId="{F2FF8160-32CF-49E0-BD2E-A9D9B8EB8F43}" type="presOf" srcId="{4C0A734C-114E-4CDC-8386-7C1BA1F711B0}" destId="{F66581BB-F2CF-4A92-B8DD-17178D20A688}" srcOrd="0" destOrd="0" presId="urn:microsoft.com/office/officeart/2005/8/layout/hierarchy1"/>
    <dgm:cxn modelId="{4DC60C36-4B55-48CD-8C15-9D111A77EACB}" type="presParOf" srcId="{6600D9BF-5DF2-4CA1-B301-9ACD3B4A5778}" destId="{C304A712-80CD-4B30-B072-6BC2E563F9F6}" srcOrd="0" destOrd="0" presId="urn:microsoft.com/office/officeart/2005/8/layout/hierarchy1"/>
    <dgm:cxn modelId="{4AE98EBA-ECD4-4F5A-833F-B8C1FAB72D0B}" type="presParOf" srcId="{C304A712-80CD-4B30-B072-6BC2E563F9F6}" destId="{1E4A948B-58C4-497A-8AB7-FDF08423B6DB}" srcOrd="0" destOrd="0" presId="urn:microsoft.com/office/officeart/2005/8/layout/hierarchy1"/>
    <dgm:cxn modelId="{BEF78FA9-4C50-44B0-9CBA-92846D50E8B9}" type="presParOf" srcId="{1E4A948B-58C4-497A-8AB7-FDF08423B6DB}" destId="{59C06C26-0D5B-4D64-BD0C-95E0A2FDEBF8}" srcOrd="0" destOrd="0" presId="urn:microsoft.com/office/officeart/2005/8/layout/hierarchy1"/>
    <dgm:cxn modelId="{1732DC26-8705-4014-8219-C635E82838E1}" type="presParOf" srcId="{1E4A948B-58C4-497A-8AB7-FDF08423B6DB}" destId="{240A0264-2B29-4366-B305-B6D46A9A6B38}" srcOrd="1" destOrd="0" presId="urn:microsoft.com/office/officeart/2005/8/layout/hierarchy1"/>
    <dgm:cxn modelId="{DC88846D-4A3C-46AD-90DA-2635C49C9294}" type="presParOf" srcId="{C304A712-80CD-4B30-B072-6BC2E563F9F6}" destId="{C2C1A7B8-0EEE-4CB0-9B09-47975F7B0B43}" srcOrd="1" destOrd="0" presId="urn:microsoft.com/office/officeart/2005/8/layout/hierarchy1"/>
    <dgm:cxn modelId="{ECCA1892-056E-449C-A187-BFA8E7CB7B31}" type="presParOf" srcId="{C2C1A7B8-0EEE-4CB0-9B09-47975F7B0B43}" destId="{AAE5C8A9-C2E7-405B-9205-AEA0F74FF42A}" srcOrd="0" destOrd="0" presId="urn:microsoft.com/office/officeart/2005/8/layout/hierarchy1"/>
    <dgm:cxn modelId="{490B7897-0236-4BBF-96C8-87BD9E87AC90}" type="presParOf" srcId="{C2C1A7B8-0EEE-4CB0-9B09-47975F7B0B43}" destId="{B436D109-435E-4469-852D-10E4F0C21FF5}" srcOrd="1" destOrd="0" presId="urn:microsoft.com/office/officeart/2005/8/layout/hierarchy1"/>
    <dgm:cxn modelId="{BAA55EC8-CE75-4AAD-9E3C-46BCF8077461}" type="presParOf" srcId="{B436D109-435E-4469-852D-10E4F0C21FF5}" destId="{53556CAF-5657-4A12-9B41-4A7BB14E95A2}" srcOrd="0" destOrd="0" presId="urn:microsoft.com/office/officeart/2005/8/layout/hierarchy1"/>
    <dgm:cxn modelId="{BB2B1876-D8D8-40C5-8199-AD4856F7E241}" type="presParOf" srcId="{53556CAF-5657-4A12-9B41-4A7BB14E95A2}" destId="{BCA05C6D-10A5-4CFD-B15C-748ACC6F14D5}" srcOrd="0" destOrd="0" presId="urn:microsoft.com/office/officeart/2005/8/layout/hierarchy1"/>
    <dgm:cxn modelId="{39916BEA-BDD8-40E0-A0A6-82B40DFD46CD}" type="presParOf" srcId="{53556CAF-5657-4A12-9B41-4A7BB14E95A2}" destId="{5306D2B4-278D-4116-950B-FE7BFCF72BBB}" srcOrd="1" destOrd="0" presId="urn:microsoft.com/office/officeart/2005/8/layout/hierarchy1"/>
    <dgm:cxn modelId="{1F54FDED-02A2-4031-92B9-F92C65B56160}" type="presParOf" srcId="{B436D109-435E-4469-852D-10E4F0C21FF5}" destId="{EA826104-2730-46D8-8863-757FBDC04C59}" srcOrd="1" destOrd="0" presId="urn:microsoft.com/office/officeart/2005/8/layout/hierarchy1"/>
    <dgm:cxn modelId="{4A9B5F89-A9CC-438A-B6C4-2681D0CA4B4F}" type="presParOf" srcId="{C2C1A7B8-0EEE-4CB0-9B09-47975F7B0B43}" destId="{1F205947-D2B4-46D0-A39C-5603BF9CC263}" srcOrd="2" destOrd="0" presId="urn:microsoft.com/office/officeart/2005/8/layout/hierarchy1"/>
    <dgm:cxn modelId="{C38D837C-2617-4914-A022-D5CA1FA7EB75}" type="presParOf" srcId="{C2C1A7B8-0EEE-4CB0-9B09-47975F7B0B43}" destId="{8EBC8450-D529-43DB-9E27-A2DE7BA58BF6}" srcOrd="3" destOrd="0" presId="urn:microsoft.com/office/officeart/2005/8/layout/hierarchy1"/>
    <dgm:cxn modelId="{D1DE8BCB-3B94-4B8E-A336-A0CD22BDCF0C}" type="presParOf" srcId="{8EBC8450-D529-43DB-9E27-A2DE7BA58BF6}" destId="{1B8B9C46-7779-408B-83AF-FAC64091097D}" srcOrd="0" destOrd="0" presId="urn:microsoft.com/office/officeart/2005/8/layout/hierarchy1"/>
    <dgm:cxn modelId="{67241802-4AD3-43B5-B62A-D6B46A8D09D1}" type="presParOf" srcId="{1B8B9C46-7779-408B-83AF-FAC64091097D}" destId="{5C4A3DD8-B203-40A9-8CE2-F3E6EB2588E4}" srcOrd="0" destOrd="0" presId="urn:microsoft.com/office/officeart/2005/8/layout/hierarchy1"/>
    <dgm:cxn modelId="{345FCE55-DF0D-4411-AF1D-A437A3C74FF6}" type="presParOf" srcId="{1B8B9C46-7779-408B-83AF-FAC64091097D}" destId="{6E3F94E8-2F7D-4B53-B1C9-665F93ABEE06}" srcOrd="1" destOrd="0" presId="urn:microsoft.com/office/officeart/2005/8/layout/hierarchy1"/>
    <dgm:cxn modelId="{4EF153A9-AEBC-4577-AF35-0975E01139D0}" type="presParOf" srcId="{8EBC8450-D529-43DB-9E27-A2DE7BA58BF6}" destId="{1F6CE9D3-C2B3-48F4-BCFB-9B263A5F7FAA}" srcOrd="1" destOrd="0" presId="urn:microsoft.com/office/officeart/2005/8/layout/hierarchy1"/>
    <dgm:cxn modelId="{F433E8E0-960F-4269-8973-332D7420EE79}" type="presParOf" srcId="{C2C1A7B8-0EEE-4CB0-9B09-47975F7B0B43}" destId="{8C9CF611-9E69-485A-BF2E-661EB6E88FE4}" srcOrd="4" destOrd="0" presId="urn:microsoft.com/office/officeart/2005/8/layout/hierarchy1"/>
    <dgm:cxn modelId="{805687F6-001A-4348-BE9B-3DC9DE366901}" type="presParOf" srcId="{C2C1A7B8-0EEE-4CB0-9B09-47975F7B0B43}" destId="{90D750B0-EFB1-440E-BD3D-39ECA1E08038}" srcOrd="5" destOrd="0" presId="urn:microsoft.com/office/officeart/2005/8/layout/hierarchy1"/>
    <dgm:cxn modelId="{597E67BE-5A16-4531-A30C-8E9B4788E92E}" type="presParOf" srcId="{90D750B0-EFB1-440E-BD3D-39ECA1E08038}" destId="{3C97C858-BCFE-4BA6-AAFF-FE08BE885AF7}" srcOrd="0" destOrd="0" presId="urn:microsoft.com/office/officeart/2005/8/layout/hierarchy1"/>
    <dgm:cxn modelId="{75168A70-118A-4D78-B9D1-86B8A58AC7C4}" type="presParOf" srcId="{3C97C858-BCFE-4BA6-AAFF-FE08BE885AF7}" destId="{7AE9175D-3A4E-4C9B-8268-F67AB0CFC063}" srcOrd="0" destOrd="0" presId="urn:microsoft.com/office/officeart/2005/8/layout/hierarchy1"/>
    <dgm:cxn modelId="{002DFF01-B906-4F9F-B3C6-A41914387554}" type="presParOf" srcId="{3C97C858-BCFE-4BA6-AAFF-FE08BE885AF7}" destId="{2DD754DC-3B7F-45F3-BCA6-062A822B11CD}" srcOrd="1" destOrd="0" presId="urn:microsoft.com/office/officeart/2005/8/layout/hierarchy1"/>
    <dgm:cxn modelId="{0FCB80DD-149C-46C0-8136-3A662333A8FF}" type="presParOf" srcId="{90D750B0-EFB1-440E-BD3D-39ECA1E08038}" destId="{3EF0362D-BFF8-4CFC-BC6F-D1C6F649EA1B}" srcOrd="1" destOrd="0" presId="urn:microsoft.com/office/officeart/2005/8/layout/hierarchy1"/>
    <dgm:cxn modelId="{881C0CB8-4513-492A-9D58-DBB74EEBCEF5}" type="presParOf" srcId="{C2C1A7B8-0EEE-4CB0-9B09-47975F7B0B43}" destId="{F66581BB-F2CF-4A92-B8DD-17178D20A688}" srcOrd="6" destOrd="0" presId="urn:microsoft.com/office/officeart/2005/8/layout/hierarchy1"/>
    <dgm:cxn modelId="{58DCFDEB-BDD0-474A-AA61-A08D70494480}" type="presParOf" srcId="{C2C1A7B8-0EEE-4CB0-9B09-47975F7B0B43}" destId="{C988E5FA-CA8F-40A0-82D7-D34D6112D266}" srcOrd="7" destOrd="0" presId="urn:microsoft.com/office/officeart/2005/8/layout/hierarchy1"/>
    <dgm:cxn modelId="{F6529545-EE2B-44AD-8850-9FD1ECFE09CE}" type="presParOf" srcId="{C988E5FA-CA8F-40A0-82D7-D34D6112D266}" destId="{C62CF336-4C2A-469D-B563-BF16DA95AD8A}" srcOrd="0" destOrd="0" presId="urn:microsoft.com/office/officeart/2005/8/layout/hierarchy1"/>
    <dgm:cxn modelId="{01A8031C-3E7E-487C-A79C-A6D80DDB8120}" type="presParOf" srcId="{C62CF336-4C2A-469D-B563-BF16DA95AD8A}" destId="{17C013DF-4D6D-4780-B891-1A26AE4BD91E}" srcOrd="0" destOrd="0" presId="urn:microsoft.com/office/officeart/2005/8/layout/hierarchy1"/>
    <dgm:cxn modelId="{2A51075B-4941-42D3-9AA9-52F488E0F43F}" type="presParOf" srcId="{C62CF336-4C2A-469D-B563-BF16DA95AD8A}" destId="{3C2AF5A2-B637-449E-9FFB-B8281BFDD103}" srcOrd="1" destOrd="0" presId="urn:microsoft.com/office/officeart/2005/8/layout/hierarchy1"/>
    <dgm:cxn modelId="{3E4441BD-F83D-496C-9739-0ED55D0783D6}" type="presParOf" srcId="{C988E5FA-CA8F-40A0-82D7-D34D6112D266}" destId="{6EB14C02-D185-4D5C-9801-43F2B782F05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581BB-F2CF-4A92-B8DD-17178D20A688}">
      <dsp:nvSpPr>
        <dsp:cNvPr id="0" name=""/>
        <dsp:cNvSpPr/>
      </dsp:nvSpPr>
      <dsp:spPr>
        <a:xfrm>
          <a:off x="5986544" y="653320"/>
          <a:ext cx="4352863" cy="555836"/>
        </a:xfrm>
        <a:custGeom>
          <a:avLst/>
          <a:gdLst/>
          <a:ahLst/>
          <a:cxnLst/>
          <a:rect l="0" t="0" r="0" b="0"/>
          <a:pathLst>
            <a:path>
              <a:moveTo>
                <a:pt x="0" y="0"/>
              </a:moveTo>
              <a:lnTo>
                <a:pt x="0" y="442015"/>
              </a:lnTo>
              <a:lnTo>
                <a:pt x="4352863" y="442015"/>
              </a:lnTo>
              <a:lnTo>
                <a:pt x="4352863" y="55583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8C9CF611-9E69-485A-BF2E-661EB6E88FE4}">
      <dsp:nvSpPr>
        <dsp:cNvPr id="0" name=""/>
        <dsp:cNvSpPr/>
      </dsp:nvSpPr>
      <dsp:spPr>
        <a:xfrm>
          <a:off x="4266520" y="653320"/>
          <a:ext cx="1720023" cy="590383"/>
        </a:xfrm>
        <a:custGeom>
          <a:avLst/>
          <a:gdLst/>
          <a:ahLst/>
          <a:cxnLst/>
          <a:rect l="0" t="0" r="0" b="0"/>
          <a:pathLst>
            <a:path>
              <a:moveTo>
                <a:pt x="1720023" y="0"/>
              </a:moveTo>
              <a:lnTo>
                <a:pt x="1720023" y="476562"/>
              </a:lnTo>
              <a:lnTo>
                <a:pt x="0" y="476562"/>
              </a:lnTo>
              <a:lnTo>
                <a:pt x="0" y="59038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1F205947-D2B4-46D0-A39C-5603BF9CC263}">
      <dsp:nvSpPr>
        <dsp:cNvPr id="0" name=""/>
        <dsp:cNvSpPr/>
      </dsp:nvSpPr>
      <dsp:spPr>
        <a:xfrm>
          <a:off x="1205579" y="653320"/>
          <a:ext cx="4780964" cy="631211"/>
        </a:xfrm>
        <a:custGeom>
          <a:avLst/>
          <a:gdLst/>
          <a:ahLst/>
          <a:cxnLst/>
          <a:rect l="0" t="0" r="0" b="0"/>
          <a:pathLst>
            <a:path>
              <a:moveTo>
                <a:pt x="4780964" y="0"/>
              </a:moveTo>
              <a:lnTo>
                <a:pt x="4780964" y="517390"/>
              </a:lnTo>
              <a:lnTo>
                <a:pt x="0" y="517390"/>
              </a:lnTo>
              <a:lnTo>
                <a:pt x="0" y="63121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AAE5C8A9-C2E7-405B-9205-AEA0F74FF42A}">
      <dsp:nvSpPr>
        <dsp:cNvPr id="0" name=""/>
        <dsp:cNvSpPr/>
      </dsp:nvSpPr>
      <dsp:spPr>
        <a:xfrm>
          <a:off x="5986544" y="653320"/>
          <a:ext cx="1382551" cy="617628"/>
        </a:xfrm>
        <a:custGeom>
          <a:avLst/>
          <a:gdLst/>
          <a:ahLst/>
          <a:cxnLst/>
          <a:rect l="0" t="0" r="0" b="0"/>
          <a:pathLst>
            <a:path>
              <a:moveTo>
                <a:pt x="0" y="0"/>
              </a:moveTo>
              <a:lnTo>
                <a:pt x="0" y="503806"/>
              </a:lnTo>
              <a:lnTo>
                <a:pt x="1382551" y="503806"/>
              </a:lnTo>
              <a:lnTo>
                <a:pt x="1382551" y="61762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0">
          <a:scrgbClr r="0" g="0" b="0"/>
        </a:fillRef>
        <a:effectRef idx="0">
          <a:scrgbClr r="0" g="0" b="0"/>
        </a:effectRef>
        <a:fontRef idx="minor"/>
      </dsp:style>
    </dsp:sp>
    <dsp:sp modelId="{59C06C26-0D5B-4D64-BD0C-95E0A2FDEBF8}">
      <dsp:nvSpPr>
        <dsp:cNvPr id="0" name=""/>
        <dsp:cNvSpPr/>
      </dsp:nvSpPr>
      <dsp:spPr>
        <a:xfrm>
          <a:off x="2006317" y="-129691"/>
          <a:ext cx="7960453" cy="7830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sp>
    <dsp:sp modelId="{240A0264-2B29-4366-B305-B6D46A9A6B38}">
      <dsp:nvSpPr>
        <dsp:cNvPr id="0" name=""/>
        <dsp:cNvSpPr/>
      </dsp:nvSpPr>
      <dsp:spPr>
        <a:xfrm>
          <a:off x="2142834" y="0"/>
          <a:ext cx="7960453" cy="78301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BH" sz="3200" b="1" kern="1200" dirty="0" smtClean="0">
              <a:solidFill>
                <a:srgbClr val="0000CC"/>
              </a:solidFill>
              <a:latin typeface="Sakkal Majalla" panose="02000000000000000000" pitchFamily="2" charset="-78"/>
              <a:cs typeface="Sakkal Majalla" panose="02000000000000000000" pitchFamily="2" charset="-78"/>
            </a:rPr>
            <a:t>مراحل تطور  قانون العمل في مملكة البحرين</a:t>
          </a:r>
          <a:endParaRPr lang="ar-BH" sz="3200" b="1" kern="1200" dirty="0">
            <a:solidFill>
              <a:srgbClr val="0000CC"/>
            </a:solidFill>
            <a:latin typeface="Sakkal Majalla" panose="02000000000000000000" pitchFamily="2" charset="-78"/>
            <a:cs typeface="Sakkal Majalla" panose="02000000000000000000" pitchFamily="2" charset="-78"/>
          </a:endParaRPr>
        </a:p>
      </dsp:txBody>
      <dsp:txXfrm>
        <a:off x="2165768" y="22934"/>
        <a:ext cx="7914585" cy="737144"/>
      </dsp:txXfrm>
    </dsp:sp>
    <dsp:sp modelId="{BCA05C6D-10A5-4CFD-B15C-748ACC6F14D5}">
      <dsp:nvSpPr>
        <dsp:cNvPr id="0" name=""/>
        <dsp:cNvSpPr/>
      </dsp:nvSpPr>
      <dsp:spPr>
        <a:xfrm>
          <a:off x="6008108" y="1270949"/>
          <a:ext cx="2721973" cy="25649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sp>
    <dsp:sp modelId="{5306D2B4-278D-4116-950B-FE7BFCF72BBB}">
      <dsp:nvSpPr>
        <dsp:cNvPr id="0" name=""/>
        <dsp:cNvSpPr/>
      </dsp:nvSpPr>
      <dsp:spPr>
        <a:xfrm>
          <a:off x="6144626" y="1400640"/>
          <a:ext cx="2721973" cy="2564994"/>
        </a:xfrm>
        <a:prstGeom prst="roundRect">
          <a:avLst>
            <a:gd name="adj" fmla="val 10000"/>
          </a:avLst>
        </a:prstGeom>
        <a:solidFill>
          <a:srgbClr val="D9FFD9">
            <a:alpha val="90000"/>
          </a:srgb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dirty="0" smtClean="0">
              <a:solidFill>
                <a:srgbClr val="C00000"/>
              </a:solidFill>
              <a:latin typeface="Sakkal Majalla" panose="02000000000000000000" pitchFamily="2" charset="-78"/>
              <a:cs typeface="Sakkal Majalla" panose="02000000000000000000" pitchFamily="2" charset="-78"/>
            </a:rPr>
            <a:t>ب- مرحلة التحول الصناعي</a:t>
          </a:r>
          <a:endParaRPr lang="ar-BH" sz="2800" b="1" kern="1200" dirty="0">
            <a:solidFill>
              <a:srgbClr val="C00000"/>
            </a:solidFill>
            <a:latin typeface="Sakkal Majalla" panose="02000000000000000000" pitchFamily="2" charset="-78"/>
            <a:cs typeface="Sakkal Majalla" panose="02000000000000000000" pitchFamily="2" charset="-78"/>
          </a:endParaRPr>
        </a:p>
      </dsp:txBody>
      <dsp:txXfrm>
        <a:off x="6219752" y="1475766"/>
        <a:ext cx="2571721" cy="2414742"/>
      </dsp:txXfrm>
    </dsp:sp>
    <dsp:sp modelId="{5C4A3DD8-B203-40A9-8CE2-F3E6EB2588E4}">
      <dsp:nvSpPr>
        <dsp:cNvPr id="0" name=""/>
        <dsp:cNvSpPr/>
      </dsp:nvSpPr>
      <dsp:spPr>
        <a:xfrm>
          <a:off x="-136517" y="1284532"/>
          <a:ext cx="2684192" cy="255427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sp>
    <dsp:sp modelId="{6E3F94E8-2F7D-4B53-B1C9-665F93ABEE06}">
      <dsp:nvSpPr>
        <dsp:cNvPr id="0" name=""/>
        <dsp:cNvSpPr/>
      </dsp:nvSpPr>
      <dsp:spPr>
        <a:xfrm>
          <a:off x="0" y="1414223"/>
          <a:ext cx="2684192" cy="2554275"/>
        </a:xfrm>
        <a:prstGeom prst="roundRect">
          <a:avLst>
            <a:gd name="adj" fmla="val 10000"/>
          </a:avLst>
        </a:prstGeom>
        <a:solidFill>
          <a:srgbClr val="D9FFD9">
            <a:alpha val="90000"/>
          </a:srgb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dirty="0" smtClean="0">
              <a:solidFill>
                <a:srgbClr val="C00000"/>
              </a:solidFill>
              <a:latin typeface="Sakkal Majalla" panose="02000000000000000000" pitchFamily="2" charset="-78"/>
              <a:cs typeface="Sakkal Majalla" panose="02000000000000000000" pitchFamily="2" charset="-78"/>
            </a:rPr>
            <a:t>د- مرحلة التطور القانوني وتلبية المستجدات</a:t>
          </a:r>
          <a:endParaRPr lang="ar-BH" sz="2800" b="1" kern="1200" dirty="0">
            <a:solidFill>
              <a:srgbClr val="C00000"/>
            </a:solidFill>
            <a:latin typeface="Sakkal Majalla" panose="02000000000000000000" pitchFamily="2" charset="-78"/>
            <a:cs typeface="Sakkal Majalla" panose="02000000000000000000" pitchFamily="2" charset="-78"/>
          </a:endParaRPr>
        </a:p>
      </dsp:txBody>
      <dsp:txXfrm>
        <a:off x="74812" y="1489035"/>
        <a:ext cx="2534568" cy="2404651"/>
      </dsp:txXfrm>
    </dsp:sp>
    <dsp:sp modelId="{7AE9175D-3A4E-4C9B-8268-F67AB0CFC063}">
      <dsp:nvSpPr>
        <dsp:cNvPr id="0" name=""/>
        <dsp:cNvSpPr/>
      </dsp:nvSpPr>
      <dsp:spPr>
        <a:xfrm>
          <a:off x="2796927" y="1243704"/>
          <a:ext cx="2939187" cy="248451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sp>
    <dsp:sp modelId="{2DD754DC-3B7F-45F3-BCA6-062A822B11CD}">
      <dsp:nvSpPr>
        <dsp:cNvPr id="0" name=""/>
        <dsp:cNvSpPr/>
      </dsp:nvSpPr>
      <dsp:spPr>
        <a:xfrm>
          <a:off x="2933444" y="1373395"/>
          <a:ext cx="2939187" cy="2484517"/>
        </a:xfrm>
        <a:prstGeom prst="roundRect">
          <a:avLst>
            <a:gd name="adj" fmla="val 10000"/>
          </a:avLst>
        </a:prstGeom>
        <a:solidFill>
          <a:srgbClr val="D9FFD9">
            <a:alpha val="90000"/>
          </a:srgb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dirty="0" smtClean="0">
              <a:solidFill>
                <a:srgbClr val="C00000"/>
              </a:solidFill>
              <a:latin typeface="Sakkal Majalla" panose="02000000000000000000" pitchFamily="2" charset="-78"/>
              <a:cs typeface="Sakkal Majalla" panose="02000000000000000000" pitchFamily="2" charset="-78"/>
            </a:rPr>
            <a:t>ج- مرحلة الاستقلال والتنوع الاقتصادي</a:t>
          </a:r>
          <a:endParaRPr lang="ar-BH" sz="2800" b="1" kern="1200" dirty="0">
            <a:solidFill>
              <a:srgbClr val="C00000"/>
            </a:solidFill>
            <a:latin typeface="Sakkal Majalla" panose="02000000000000000000" pitchFamily="2" charset="-78"/>
            <a:cs typeface="Sakkal Majalla" panose="02000000000000000000" pitchFamily="2" charset="-78"/>
          </a:endParaRPr>
        </a:p>
      </dsp:txBody>
      <dsp:txXfrm>
        <a:off x="3006213" y="1446164"/>
        <a:ext cx="2793649" cy="2338979"/>
      </dsp:txXfrm>
    </dsp:sp>
    <dsp:sp modelId="{17C013DF-4D6D-4780-B891-1A26AE4BD91E}">
      <dsp:nvSpPr>
        <dsp:cNvPr id="0" name=""/>
        <dsp:cNvSpPr/>
      </dsp:nvSpPr>
      <dsp:spPr>
        <a:xfrm>
          <a:off x="8894485" y="1209157"/>
          <a:ext cx="2889844" cy="262975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sp>
    <dsp:sp modelId="{3C2AF5A2-B637-449E-9FFB-B8281BFDD103}">
      <dsp:nvSpPr>
        <dsp:cNvPr id="0" name=""/>
        <dsp:cNvSpPr/>
      </dsp:nvSpPr>
      <dsp:spPr>
        <a:xfrm>
          <a:off x="9031002" y="1338848"/>
          <a:ext cx="2889844" cy="2629751"/>
        </a:xfrm>
        <a:prstGeom prst="roundRect">
          <a:avLst>
            <a:gd name="adj" fmla="val 10000"/>
          </a:avLst>
        </a:prstGeom>
        <a:solidFill>
          <a:srgbClr val="D9FFD9">
            <a:alpha val="90000"/>
          </a:srgb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BH" sz="2800" b="1" kern="1200" dirty="0" smtClean="0">
              <a:solidFill>
                <a:srgbClr val="C00000"/>
              </a:solidFill>
              <a:latin typeface="Sakkal Majalla" panose="02000000000000000000" pitchFamily="2" charset="-78"/>
              <a:cs typeface="Sakkal Majalla" panose="02000000000000000000" pitchFamily="2" charset="-78"/>
            </a:rPr>
            <a:t>أ-</a:t>
          </a:r>
          <a:r>
            <a:rPr lang="ar-BH" sz="2800" b="1" kern="1200" baseline="0" dirty="0" smtClean="0">
              <a:solidFill>
                <a:srgbClr val="C00000"/>
              </a:solidFill>
              <a:latin typeface="Sakkal Majalla" panose="02000000000000000000" pitchFamily="2" charset="-78"/>
              <a:cs typeface="Sakkal Majalla" panose="02000000000000000000" pitchFamily="2" charset="-78"/>
            </a:rPr>
            <a:t> مرحلة ما قبل اكتشاف النفط</a:t>
          </a:r>
        </a:p>
      </dsp:txBody>
      <dsp:txXfrm>
        <a:off x="9108025" y="1415871"/>
        <a:ext cx="2735798" cy="24757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11/06/1442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194167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354920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8</a:t>
            </a:fld>
            <a:endParaRPr lang="ar-BH"/>
          </a:p>
        </p:txBody>
      </p:sp>
    </p:spTree>
    <p:extLst>
      <p:ext uri="{BB962C8B-B14F-4D97-AF65-F5344CB8AC3E}">
        <p14:creationId xmlns:p14="http://schemas.microsoft.com/office/powerpoint/2010/main" val="378991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9</a:t>
            </a:fld>
            <a:endParaRPr lang="ar-BH"/>
          </a:p>
        </p:txBody>
      </p:sp>
    </p:spTree>
    <p:extLst>
      <p:ext uri="{BB962C8B-B14F-4D97-AF65-F5344CB8AC3E}">
        <p14:creationId xmlns:p14="http://schemas.microsoft.com/office/powerpoint/2010/main" val="346928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10</a:t>
            </a:fld>
            <a:endParaRPr lang="ar-BH"/>
          </a:p>
        </p:txBody>
      </p:sp>
    </p:spTree>
    <p:extLst>
      <p:ext uri="{BB962C8B-B14F-4D97-AF65-F5344CB8AC3E}">
        <p14:creationId xmlns:p14="http://schemas.microsoft.com/office/powerpoint/2010/main" val="20611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11</a:t>
            </a:fld>
            <a:endParaRPr lang="ar-BH"/>
          </a:p>
        </p:txBody>
      </p:sp>
    </p:spTree>
    <p:extLst>
      <p:ext uri="{BB962C8B-B14F-4D97-AF65-F5344CB8AC3E}">
        <p14:creationId xmlns:p14="http://schemas.microsoft.com/office/powerpoint/2010/main" val="147508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12</a:t>
            </a:fld>
            <a:endParaRPr lang="ar-BH"/>
          </a:p>
        </p:txBody>
      </p:sp>
    </p:spTree>
    <p:extLst>
      <p:ext uri="{BB962C8B-B14F-4D97-AF65-F5344CB8AC3E}">
        <p14:creationId xmlns:p14="http://schemas.microsoft.com/office/powerpoint/2010/main" val="390426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9.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1.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13.jpg"/><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13.jpg"/><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13.jpg"/><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5.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slide" Target="slide1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0" y="4047624"/>
            <a:ext cx="12119225" cy="1323401"/>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الأولى</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مفهوم قانون العمل وتطوره</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الأول: مفهوم قانون العمل وتطوره.</a:t>
            </a:r>
            <a:endParaRPr lang="en-US"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p:txBody>
      </p:sp>
      <p:sp>
        <p:nvSpPr>
          <p:cNvPr id="7" name="TextBox 6"/>
          <p:cNvSpPr txBox="1"/>
          <p:nvPr/>
        </p:nvSpPr>
        <p:spPr bwMode="auto">
          <a:xfrm>
            <a:off x="-26542" y="1563210"/>
            <a:ext cx="12092683" cy="1323401"/>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قانون العمل</a:t>
            </a:r>
            <a:r>
              <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 قان322 - 806</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10 - 17</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0" name="Picture 9"/>
          <p:cNvPicPr/>
          <p:nvPr/>
        </p:nvPicPr>
        <p:blipFill>
          <a:blip r:embed="rId3"/>
          <a:srcRect l="36539" t="17094" r="36378" b="18234"/>
          <a:stretch>
            <a:fillRect/>
          </a:stretch>
        </p:blipFill>
        <p:spPr bwMode="auto">
          <a:xfrm>
            <a:off x="405745" y="2000433"/>
            <a:ext cx="3075993" cy="3728423"/>
          </a:xfrm>
          <a:prstGeom prst="rect">
            <a:avLst/>
          </a:prstGeom>
          <a:noFill/>
          <a:ln w="9525">
            <a:noFill/>
            <a:miter lim="800000"/>
            <a:headEnd/>
            <a:tailEnd/>
          </a:ln>
          <a:effectLst>
            <a:glow rad="749300">
              <a:schemeClr val="accent6">
                <a:satMod val="175000"/>
                <a:alpha val="40000"/>
              </a:schemeClr>
            </a:glow>
            <a:outerShdw blurRad="50800" dist="50800" dir="5400000" sx="126000" sy="126000" algn="ctr" rotWithShape="0">
              <a:srgbClr val="000000">
                <a:alpha val="43137"/>
              </a:srgbClr>
            </a:outerShdw>
          </a:effectLst>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Content Placeholder 2"/>
          <p:cNvSpPr txBox="1">
            <a:spLocks/>
          </p:cNvSpPr>
          <p:nvPr/>
        </p:nvSpPr>
        <p:spPr>
          <a:xfrm>
            <a:off x="4731657" y="1946722"/>
            <a:ext cx="6745672" cy="3975107"/>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بعد اكتشاف النفط في أوائل الثلاثينات تغيرت صورة المجتمع البحريني، فتحول من الإنتاج الطبيعي إلى استخدام الآلات في النشاط الصناعي، والعمل في المجال التجاري، واتسع نطاق علاقات العمل، فمن الضروري وضع القواعد القانونية المنظمة لهذه العلاقات، بما يحدد حقوق والتزامات كل طرف فيها، فصدر في عام 1957 أول قانون عمل في البحرين تحت اسم قانون العمل البحريني لعام 1957م.</a:t>
            </a:r>
          </a:p>
        </p:txBody>
      </p:sp>
      <p:sp>
        <p:nvSpPr>
          <p:cNvPr id="6" name="Content Placeholder 2"/>
          <p:cNvSpPr txBox="1">
            <a:spLocks/>
          </p:cNvSpPr>
          <p:nvPr/>
        </p:nvSpPr>
        <p:spPr>
          <a:xfrm>
            <a:off x="4731657" y="856497"/>
            <a:ext cx="4536245" cy="939171"/>
          </a:xfrm>
          <a:prstGeom prst="rect">
            <a:avLst/>
          </a:prstGeom>
          <a:solidFill>
            <a:schemeClr val="accent1"/>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ب </a:t>
            </a:r>
            <a:r>
              <a:rPr lang="ar-BH" sz="3200" b="1" dirty="0" smtClean="0">
                <a:latin typeface="Sakkal Majalla" panose="02000000000000000000" pitchFamily="2" charset="-78"/>
                <a:cs typeface="Sakkal Majalla" panose="02000000000000000000" pitchFamily="2" charset="-78"/>
              </a:rPr>
              <a:t>– مرحلة التطور الصناعي:</a:t>
            </a:r>
          </a:p>
        </p:txBody>
      </p:sp>
      <p:pic>
        <p:nvPicPr>
          <p:cNvPr id="2" name="Picture 1"/>
          <p:cNvPicPr>
            <a:picLocks noChangeAspect="1"/>
          </p:cNvPicPr>
          <p:nvPr/>
        </p:nvPicPr>
        <p:blipFill>
          <a:blip r:embed="rId4"/>
          <a:stretch>
            <a:fillRect/>
          </a:stretch>
        </p:blipFill>
        <p:spPr>
          <a:xfrm>
            <a:off x="435428" y="1946723"/>
            <a:ext cx="3947885" cy="39751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269362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Content Placeholder 2"/>
          <p:cNvSpPr txBox="1">
            <a:spLocks/>
          </p:cNvSpPr>
          <p:nvPr/>
        </p:nvSpPr>
        <p:spPr>
          <a:xfrm>
            <a:off x="3918857" y="1650298"/>
            <a:ext cx="7558472" cy="4364739"/>
          </a:xfrm>
          <a:prstGeom prst="rect">
            <a:avLst/>
          </a:prstGeom>
          <a:solidFill>
            <a:schemeClr val="tx2">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بعد الاستقلال تم الاهتمام بصناعة الألمنيوم وبناء وإصلاح السفن، وإنتاج الإسمنت، وخدمات النقل الجوي، والخدمات البنكية والتأمينية وغيرها.</a:t>
            </a:r>
          </a:p>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وقد صاحب هذا التطور الاقتصادي تطور مماثل في حجم القوى العاملة البحرينية؛ مما استلزم إصدار قانون عمل تتناسب أحكامه مع متطلبات مرحلة ما بعد الاستقلال، وبالفعل صدر (قانون العمل في القطاع الأهلي) بالمرسوم بقانون رقم 23 لسنة 1976م كما صدر (قانون للتأمين الاجتماعي) بالمرسوم بقانون رقم 24 لسنة 1976م.</a:t>
            </a:r>
          </a:p>
        </p:txBody>
      </p:sp>
      <p:sp>
        <p:nvSpPr>
          <p:cNvPr id="6" name="Content Placeholder 2"/>
          <p:cNvSpPr txBox="1">
            <a:spLocks/>
          </p:cNvSpPr>
          <p:nvPr/>
        </p:nvSpPr>
        <p:spPr>
          <a:xfrm>
            <a:off x="3918857" y="536975"/>
            <a:ext cx="5628073" cy="939171"/>
          </a:xfrm>
          <a:prstGeom prst="rect">
            <a:avLst/>
          </a:prstGeom>
          <a:solidFill>
            <a:srgbClr val="FFC0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ج </a:t>
            </a:r>
            <a:r>
              <a:rPr lang="ar-BH" sz="3200" b="1" dirty="0" smtClean="0">
                <a:latin typeface="Sakkal Majalla" panose="02000000000000000000" pitchFamily="2" charset="-78"/>
                <a:cs typeface="Sakkal Majalla" panose="02000000000000000000" pitchFamily="2" charset="-78"/>
              </a:rPr>
              <a:t>– مرحلة الاستقلال والتنوع الاقتصادي:</a:t>
            </a:r>
          </a:p>
        </p:txBody>
      </p:sp>
      <p:pic>
        <p:nvPicPr>
          <p:cNvPr id="3" name="Picture 2"/>
          <p:cNvPicPr>
            <a:picLocks noChangeAspect="1"/>
          </p:cNvPicPr>
          <p:nvPr/>
        </p:nvPicPr>
        <p:blipFill>
          <a:blip r:embed="rId4"/>
          <a:stretch>
            <a:fillRect/>
          </a:stretch>
        </p:blipFill>
        <p:spPr>
          <a:xfrm>
            <a:off x="178480" y="1650298"/>
            <a:ext cx="3406549" cy="43647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82332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Content Placeholder 2"/>
          <p:cNvSpPr txBox="1">
            <a:spLocks/>
          </p:cNvSpPr>
          <p:nvPr/>
        </p:nvSpPr>
        <p:spPr>
          <a:xfrm>
            <a:off x="3918857" y="1650298"/>
            <a:ext cx="7558472" cy="4364739"/>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شهدت البحرين تطورات كثيرة، ومن هذه التطورات تحولها إلى مركز مالي عالمي، وزيادة الاهتمام بتوفير فرص العمل الملائمة للمواطنين، وتوسيع البنية الأساسية للاقتصاد الوطني، وتشجيع الاستثمار الوطني والأجنبي ، وتوفير الخدمات الصحية.</a:t>
            </a:r>
          </a:p>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وقد صدر قانون جديد للعمل يلبي طموحات العمال ويتوافق مع معايير حقوق الإنسان، وهو ما حصل في 26 يوليو 2020م حين صدر قانون العمل الجديد رقم 36 لسنة 2020م.</a:t>
            </a:r>
          </a:p>
          <a:p>
            <a:pPr marL="0" indent="0" algn="just" rtl="1">
              <a:buNone/>
            </a:pPr>
            <a:r>
              <a:rPr lang="ar-BH" sz="3200" b="1" dirty="0" smtClean="0">
                <a:solidFill>
                  <a:srgbClr val="FF0000"/>
                </a:solidFill>
                <a:latin typeface="Sakkal Majalla" panose="02000000000000000000" pitchFamily="2" charset="-78"/>
                <a:cs typeface="Sakkal Majalla" panose="02000000000000000000" pitchFamily="2" charset="-78"/>
              </a:rPr>
              <a:t>وبدأ سريان العمل بقانون العمل الجديد في الأول من سبتمبر 2012م.</a:t>
            </a:r>
          </a:p>
        </p:txBody>
      </p:sp>
      <p:sp>
        <p:nvSpPr>
          <p:cNvPr id="6" name="Content Placeholder 2"/>
          <p:cNvSpPr txBox="1">
            <a:spLocks/>
          </p:cNvSpPr>
          <p:nvPr/>
        </p:nvSpPr>
        <p:spPr>
          <a:xfrm>
            <a:off x="3918857" y="536975"/>
            <a:ext cx="5628073" cy="939171"/>
          </a:xfrm>
          <a:prstGeom prst="rect">
            <a:avLst/>
          </a:prstGeom>
          <a:solidFill>
            <a:srgbClr val="00B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د </a:t>
            </a:r>
            <a:r>
              <a:rPr lang="ar-BH" sz="3200" b="1" dirty="0" smtClean="0">
                <a:latin typeface="Sakkal Majalla" panose="02000000000000000000" pitchFamily="2" charset="-78"/>
                <a:cs typeface="Sakkal Majalla" panose="02000000000000000000" pitchFamily="2" charset="-78"/>
              </a:rPr>
              <a:t>– مرحلة التطور القانوني وتلبية المستجدات:</a:t>
            </a:r>
          </a:p>
        </p:txBody>
      </p:sp>
      <p:pic>
        <p:nvPicPr>
          <p:cNvPr id="2050" name="Picture 2" descr="هيئة تنظيم سوق العمل تسمح لاستقدام العمالة الاجنبية من الخارج المتوقف من  مارس الماضي بسبب الجائحة مع شرط إعلان الشواغر للمواطنين اولا - دلمون بوس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60" y="1650299"/>
            <a:ext cx="3371397" cy="12815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54" name="Picture 6" descr="لا تجديد للتأشيرات المنتهية وإجراءات ستتخذ ضد عدم دفع الرسوم - صحيفة الأيام  البحرينية"/>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60" y="3062519"/>
            <a:ext cx="3371397" cy="295251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886857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ppt_w</p:attrName>
                                        </p:attrNameLst>
                                      </p:cBhvr>
                                      <p:tavLst>
                                        <p:tav tm="0">
                                          <p:val>
                                            <p:fltVal val="0"/>
                                          </p:val>
                                        </p:tav>
                                        <p:tav tm="100000">
                                          <p:val>
                                            <p:strVal val="#ppt_w"/>
                                          </p:val>
                                        </p:tav>
                                      </p:tavLst>
                                    </p:anim>
                                    <p:anim calcmode="lin" valueType="num">
                                      <p:cBhvr>
                                        <p:cTn id="24" dur="1000" fill="hold"/>
                                        <p:tgtEl>
                                          <p:spTgt spid="2050"/>
                                        </p:tgtEl>
                                        <p:attrNameLst>
                                          <p:attrName>ppt_h</p:attrName>
                                        </p:attrNameLst>
                                      </p:cBhvr>
                                      <p:tavLst>
                                        <p:tav tm="0">
                                          <p:val>
                                            <p:fltVal val="0"/>
                                          </p:val>
                                        </p:tav>
                                        <p:tav tm="100000">
                                          <p:val>
                                            <p:strVal val="#ppt_h"/>
                                          </p:val>
                                        </p:tav>
                                      </p:tavLst>
                                    </p:anim>
                                    <p:anim calcmode="lin" valueType="num">
                                      <p:cBhvr>
                                        <p:cTn id="25" dur="1000" fill="hold"/>
                                        <p:tgtEl>
                                          <p:spTgt spid="2050"/>
                                        </p:tgtEl>
                                        <p:attrNameLst>
                                          <p:attrName>style.rotation</p:attrName>
                                        </p:attrNameLst>
                                      </p:cBhvr>
                                      <p:tavLst>
                                        <p:tav tm="0">
                                          <p:val>
                                            <p:fltVal val="90"/>
                                          </p:val>
                                        </p:tav>
                                        <p:tav tm="100000">
                                          <p:val>
                                            <p:fltVal val="0"/>
                                          </p:val>
                                        </p:tav>
                                      </p:tavLst>
                                    </p:anim>
                                    <p:animEffect transition="in" filter="fade">
                                      <p:cBhvr>
                                        <p:cTn id="26" dur="10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1000" fill="hold"/>
                                        <p:tgtEl>
                                          <p:spTgt spid="2054"/>
                                        </p:tgtEl>
                                        <p:attrNameLst>
                                          <p:attrName>ppt_w</p:attrName>
                                        </p:attrNameLst>
                                      </p:cBhvr>
                                      <p:tavLst>
                                        <p:tav tm="0">
                                          <p:val>
                                            <p:fltVal val="0"/>
                                          </p:val>
                                        </p:tav>
                                        <p:tav tm="100000">
                                          <p:val>
                                            <p:strVal val="#ppt_w"/>
                                          </p:val>
                                        </p:tav>
                                      </p:tavLst>
                                    </p:anim>
                                    <p:anim calcmode="lin" valueType="num">
                                      <p:cBhvr>
                                        <p:cTn id="32" dur="1000" fill="hold"/>
                                        <p:tgtEl>
                                          <p:spTgt spid="2054"/>
                                        </p:tgtEl>
                                        <p:attrNameLst>
                                          <p:attrName>ppt_h</p:attrName>
                                        </p:attrNameLst>
                                      </p:cBhvr>
                                      <p:tavLst>
                                        <p:tav tm="0">
                                          <p:val>
                                            <p:fltVal val="0"/>
                                          </p:val>
                                        </p:tav>
                                        <p:tav tm="100000">
                                          <p:val>
                                            <p:strVal val="#ppt_h"/>
                                          </p:val>
                                        </p:tav>
                                      </p:tavLst>
                                    </p:anim>
                                    <p:anim calcmode="lin" valueType="num">
                                      <p:cBhvr>
                                        <p:cTn id="33" dur="1000" fill="hold"/>
                                        <p:tgtEl>
                                          <p:spTgt spid="2054"/>
                                        </p:tgtEl>
                                        <p:attrNameLst>
                                          <p:attrName>style.rotation</p:attrName>
                                        </p:attrNameLst>
                                      </p:cBhvr>
                                      <p:tavLst>
                                        <p:tav tm="0">
                                          <p:val>
                                            <p:fltVal val="90"/>
                                          </p:val>
                                        </p:tav>
                                        <p:tav tm="100000">
                                          <p:val>
                                            <p:fltVal val="0"/>
                                          </p:val>
                                        </p:tav>
                                      </p:tavLst>
                                    </p:anim>
                                    <p:animEffect transition="in" filter="fade">
                                      <p:cBhvr>
                                        <p:cTn id="34"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698171"/>
            <a:ext cx="11839073" cy="451769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في هذه المرحلة صدر قانون العمل في القطاع الأهلي:</a:t>
            </a:r>
            <a:endParaRPr lang="ar-BH" sz="32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1- مرحلة ما قبل اكتشاف النفط.</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4- مرحلة التطور القانوني وتلبية المستجدات.</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2- مرحلة التحول الصناعي.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3- مرحلة الاستقلال والتنوع الاقتصادي.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2241249" y="-9108"/>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Arial" pitchFamily="34" charset="0"/>
              </a:rPr>
              <a:t>صدر في البحرين مرسوم بقانون رقم 24 لسنة 1976م لإصدار:</a:t>
            </a:r>
            <a:endParaRPr lang="ar-BH" sz="2800" b="1" dirty="0">
              <a:solidFill>
                <a:schemeClr val="tx1"/>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قانون العمل في القطاع الأهلي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5"/>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لجنة حكومية للإشراف على محاسبة </a:t>
            </a:r>
            <a:r>
              <a:rPr lang="ar-BH" sz="2800" b="1" dirty="0" err="1" smtClean="0">
                <a:solidFill>
                  <a:schemeClr val="tx1"/>
                </a:solidFill>
                <a:latin typeface="Sakkal Majalla" panose="02000000000000000000" pitchFamily="2" charset="-78"/>
                <a:cs typeface="Sakkal Majalla" panose="02000000000000000000" pitchFamily="2" charset="-78"/>
              </a:rPr>
              <a:t>النواخذة</a:t>
            </a:r>
            <a:r>
              <a:rPr lang="ar-BH" sz="2800" b="1" dirty="0" smtClean="0">
                <a:solidFill>
                  <a:schemeClr val="tx1"/>
                </a:solidFill>
                <a:latin typeface="Sakkal Majalla" panose="02000000000000000000" pitchFamily="2" charset="-78"/>
                <a:cs typeface="Sakkal Majalla" panose="02000000000000000000" pitchFamily="2" charset="-78"/>
              </a:rPr>
              <a:t> والبحارة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قانون التأمين الاجتماعي</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أول قانون في البحرين</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1952663" y="-1"/>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 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تعتبر البحرين أول دولة في الخليج العربي تضع قانونًا للعمل 1957م</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0" name="Rectangle 9"/>
          <p:cNvSpPr/>
          <p:nvPr/>
        </p:nvSpPr>
        <p:spPr>
          <a:xfrm>
            <a:off x="2071532"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TextBox 12"/>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5" name="Rectangle 14"/>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926383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a:solidFill>
                  <a:schemeClr val="tx1"/>
                </a:solidFill>
                <a:latin typeface="Sakkal Majalla" panose="02000000000000000000" pitchFamily="2" charset="-78"/>
                <a:cs typeface="Sakkal Majalla" panose="02000000000000000000" pitchFamily="2" charset="-78"/>
              </a:rPr>
              <a:t>صدر قانون العمل الجديد رقم 36 سنة </a:t>
            </a:r>
            <a:r>
              <a:rPr lang="ar-BH" sz="2800" b="1" dirty="0" smtClean="0">
                <a:solidFill>
                  <a:schemeClr val="tx1"/>
                </a:solidFill>
                <a:latin typeface="Sakkal Majalla" panose="02000000000000000000" pitchFamily="2" charset="-78"/>
                <a:cs typeface="Sakkal Majalla" panose="02000000000000000000" pitchFamily="2" charset="-78"/>
              </a:rPr>
              <a:t>2015م</a:t>
            </a: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35930"/>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786" y="3879583"/>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7884" y="3868084"/>
            <a:ext cx="1504279" cy="1491311"/>
          </a:xfrm>
          <a:prstGeom prst="rect">
            <a:avLst/>
          </a:prstGeom>
        </p:spPr>
      </p:pic>
      <p:sp>
        <p:nvSpPr>
          <p:cNvPr id="10" name="Rectangle 9"/>
          <p:cNvSpPr/>
          <p:nvPr/>
        </p:nvSpPr>
        <p:spPr>
          <a:xfrm>
            <a:off x="191164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565177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70027"/>
            <a:ext cx="11839073" cy="4645837"/>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تخفيض ساعات العمل تساهم في زيادة مشكلة البطالة.</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8942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0" name="Rectangle 9"/>
          <p:cNvSpPr/>
          <p:nvPr/>
        </p:nvSpPr>
        <p:spPr>
          <a:xfrm>
            <a:off x="2071532" y="-1732"/>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352926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يفسر مفهوم قانون العمل.</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يوضح أهمية قانون العمل من الناحية الاجتماعية والاقتصادية.</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يفسر قانون العمل في مملكة البحرين.</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قان322 - 806</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4" name="Rectangle 13"/>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bg1"/>
                </a:solidFill>
              </a:rPr>
              <a:t>الرجوع</a:t>
            </a:r>
            <a:endParaRPr lang="ar-BH" sz="2400" dirty="0"/>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bg1"/>
                </a:solidFill>
              </a:rPr>
              <a:t>الرجوع</a:t>
            </a:r>
            <a:endParaRPr lang="ar-BH" sz="2400" dirty="0"/>
          </a:p>
        </p:txBody>
      </p:sp>
      <p:sp>
        <p:nvSpPr>
          <p:cNvPr id="7" name="Rectangle 6"/>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940552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6" name="wind.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87900065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7" name="Rectangle 6"/>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7615711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ar-BH" sz="2800" dirty="0">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868743596"/>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Horizontal Scroll 13"/>
          <p:cNvSpPr/>
          <p:nvPr/>
        </p:nvSpPr>
        <p:spPr>
          <a:xfrm>
            <a:off x="9460819" y="1398646"/>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2145956"/>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يفسر مفهوم قانون العمل.</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يوضح أهمية قانون العمل من الناحية الاجتماعية والاقتصادية.</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يفسر قانون العمل في مملكة البحرين.</a:t>
            </a:r>
          </a:p>
          <a:p>
            <a:pPr marL="0" indent="0" algn="r" rtl="1">
              <a:buNone/>
            </a:pPr>
            <a:endParaRPr lang="ar-BH" sz="2400" b="1" dirty="0" smtClean="0">
              <a:latin typeface="Sakkal Majalla" panose="02000000000000000000" pitchFamily="2" charset="-78"/>
              <a:cs typeface="Sakkal Majalla" panose="02000000000000000000" pitchFamily="2" charset="-78"/>
            </a:endParaRPr>
          </a:p>
        </p:txBody>
      </p:sp>
      <p:sp>
        <p:nvSpPr>
          <p:cNvPr id="16" name="Rectangular Callout 15"/>
          <p:cNvSpPr/>
          <p:nvPr/>
        </p:nvSpPr>
        <p:spPr>
          <a:xfrm>
            <a:off x="6634840" y="4648526"/>
            <a:ext cx="4883380" cy="1605952"/>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4"/>
          <a:srcRect l="71278" t="8769" r="3248" b="83713"/>
          <a:stretch/>
        </p:blipFill>
        <p:spPr>
          <a:xfrm>
            <a:off x="2427647" y="5175728"/>
            <a:ext cx="1965347" cy="580577"/>
          </a:xfrm>
          <a:prstGeom prst="rect">
            <a:avLst/>
          </a:prstGeom>
        </p:spPr>
      </p:pic>
      <p:sp>
        <p:nvSpPr>
          <p:cNvPr id="10" name="Rectangle 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loud 5"/>
          <p:cNvSpPr/>
          <p:nvPr/>
        </p:nvSpPr>
        <p:spPr>
          <a:xfrm>
            <a:off x="1880315" y="2301282"/>
            <a:ext cx="7237927" cy="3400023"/>
          </a:xfrm>
          <a:prstGeom prst="cloud">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800" b="1" dirty="0" smtClean="0"/>
              <a:t>ما المقصود بمفهوم قانون العمل؟</a:t>
            </a:r>
            <a:endParaRPr lang="ar-BH" sz="2800" b="1" dirty="0"/>
          </a:p>
        </p:txBody>
      </p:sp>
      <p:sp>
        <p:nvSpPr>
          <p:cNvPr id="12" name="Cloud 11"/>
          <p:cNvSpPr/>
          <p:nvPr/>
        </p:nvSpPr>
        <p:spPr>
          <a:xfrm>
            <a:off x="6464120" y="1126953"/>
            <a:ext cx="3696237" cy="1336228"/>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chemeClr val="accent4">
                    <a:lumMod val="20000"/>
                    <a:lumOff val="80000"/>
                  </a:schemeClr>
                </a:solidFill>
              </a:rPr>
              <a:t>فكِّر و ابحث </a:t>
            </a:r>
            <a:endParaRPr lang="ar-BH" sz="3200" b="1" dirty="0">
              <a:solidFill>
                <a:schemeClr val="accent4">
                  <a:lumMod val="20000"/>
                  <a:lumOff val="80000"/>
                </a:schemeClr>
              </a:solidFill>
            </a:endParaRPr>
          </a:p>
        </p:txBody>
      </p:sp>
      <p:sp>
        <p:nvSpPr>
          <p:cNvPr id="4" name="Rectangle 3"/>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8" name="Rectangle 7"/>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609977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2975428" y="456640"/>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dirty="0" smtClean="0">
                <a:solidFill>
                  <a:schemeClr val="bg1"/>
                </a:solidFill>
                <a:latin typeface="Sakkal Majalla" panose="02000000000000000000" pitchFamily="2" charset="-78"/>
                <a:cs typeface="Sakkal Majalla" panose="02000000000000000000" pitchFamily="2" charset="-78"/>
              </a:rPr>
              <a:t>مفهوم قانون العمل</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1393902" y="2062837"/>
            <a:ext cx="10515600" cy="781963"/>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هو مجموعة القواعد القانونية التي تحكم العلاقات الناشئة عن قيام إنسان بالعمل لحساب شخص خاص (صاحب العمل) تحت سلطته وإشرافه مقابل أجر.</a:t>
            </a:r>
          </a:p>
        </p:txBody>
      </p:sp>
      <p:sp>
        <p:nvSpPr>
          <p:cNvPr id="6" name="Title 9"/>
          <p:cNvSpPr txBox="1">
            <a:spLocks/>
          </p:cNvSpPr>
          <p:nvPr/>
        </p:nvSpPr>
        <p:spPr bwMode="auto">
          <a:xfrm>
            <a:off x="8330105" y="1401093"/>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قانون العمل</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8330104" y="3014101"/>
            <a:ext cx="3579397" cy="492443"/>
          </a:xfrm>
          <a:prstGeom prst="rect">
            <a:avLst/>
          </a:prstGeom>
          <a:solidFill>
            <a:schemeClr val="accent2"/>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العامل</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393901" y="3675845"/>
            <a:ext cx="10515600" cy="661744"/>
          </a:xfrm>
          <a:prstGeom prst="rect">
            <a:avLst/>
          </a:prstGeom>
          <a:solidFill>
            <a:srgbClr val="D9FFD9"/>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هو شخص طبيعي يعمل لقاء أجر لدى صاحب عمل وتحت إدارته أو إشرافه.</a:t>
            </a:r>
          </a:p>
        </p:txBody>
      </p:sp>
      <p:sp>
        <p:nvSpPr>
          <p:cNvPr id="14" name="Title 9"/>
          <p:cNvSpPr txBox="1">
            <a:spLocks/>
          </p:cNvSpPr>
          <p:nvPr/>
        </p:nvSpPr>
        <p:spPr bwMode="auto">
          <a:xfrm>
            <a:off x="8330103" y="4692366"/>
            <a:ext cx="3579397" cy="492443"/>
          </a:xfrm>
          <a:prstGeom prst="rect">
            <a:avLst/>
          </a:prstGeom>
          <a:solidFill>
            <a:srgbClr val="FFCCCC"/>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صاحب العمل</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5" name="Content Placeholder 2"/>
          <p:cNvSpPr txBox="1">
            <a:spLocks/>
          </p:cNvSpPr>
          <p:nvPr/>
        </p:nvSpPr>
        <p:spPr>
          <a:xfrm>
            <a:off x="1393901" y="5288853"/>
            <a:ext cx="10515600" cy="676518"/>
          </a:xfrm>
          <a:prstGeom prst="rect">
            <a:avLst/>
          </a:prstGeom>
          <a:solidFill>
            <a:srgbClr val="92D05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يقصد به كل شخص طبيعي أو اعتباري يستخدم عاملاً أو أكثر لقاء أجر.</a:t>
            </a:r>
          </a:p>
        </p:txBody>
      </p:sp>
      <p:sp>
        <p:nvSpPr>
          <p:cNvPr id="9" name="Rectangle 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8" name="Rectangle 17"/>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0"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1393902" y="2556322"/>
            <a:ext cx="10515600" cy="781963"/>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1 – الأعمال </a:t>
            </a:r>
            <a:r>
              <a:rPr lang="ar-BH" b="1" dirty="0" err="1" smtClean="0">
                <a:latin typeface="Sakkal Majalla" panose="02000000000000000000" pitchFamily="2" charset="-78"/>
                <a:cs typeface="Sakkal Majalla" panose="02000000000000000000" pitchFamily="2" charset="-78"/>
              </a:rPr>
              <a:t>التبرعية</a:t>
            </a:r>
            <a:r>
              <a:rPr lang="ar-BH" b="1" dirty="0" smtClean="0">
                <a:latin typeface="Sakkal Majalla" panose="02000000000000000000" pitchFamily="2" charset="-78"/>
                <a:cs typeface="Sakkal Majalla" panose="02000000000000000000" pitchFamily="2" charset="-78"/>
              </a:rPr>
              <a:t> أو المجانية التي تؤدي لحساب الغير.</a:t>
            </a:r>
          </a:p>
        </p:txBody>
      </p:sp>
      <p:sp>
        <p:nvSpPr>
          <p:cNvPr id="16" name="Content Placeholder 2"/>
          <p:cNvSpPr txBox="1">
            <a:spLocks/>
          </p:cNvSpPr>
          <p:nvPr/>
        </p:nvSpPr>
        <p:spPr>
          <a:xfrm>
            <a:off x="1393902" y="3566194"/>
            <a:ext cx="10515600" cy="978619"/>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2- </a:t>
            </a:r>
            <a:r>
              <a:rPr lang="ar-BH" b="1" dirty="0">
                <a:latin typeface="Sakkal Majalla" panose="02000000000000000000" pitchFamily="2" charset="-78"/>
                <a:cs typeface="Sakkal Majalla" panose="02000000000000000000" pitchFamily="2" charset="-78"/>
              </a:rPr>
              <a:t>الأعمال التي تتم على استقلال، كمن يمارس مهنة حرة مثل المهندس الذي يعمل لحساب نفسه في مهنة الهندسة. </a:t>
            </a:r>
          </a:p>
        </p:txBody>
      </p:sp>
      <p:sp>
        <p:nvSpPr>
          <p:cNvPr id="17" name="Content Placeholder 2"/>
          <p:cNvSpPr txBox="1">
            <a:spLocks/>
          </p:cNvSpPr>
          <p:nvPr/>
        </p:nvSpPr>
        <p:spPr>
          <a:xfrm>
            <a:off x="7373257" y="1546450"/>
            <a:ext cx="4536245" cy="781963"/>
          </a:xfrm>
          <a:prstGeom prst="rect">
            <a:avLst/>
          </a:prstGeom>
          <a:solidFill>
            <a:srgbClr val="FFFF00"/>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الحالات التي تخرج عن نطاق قانون العمل: </a:t>
            </a:r>
          </a:p>
        </p:txBody>
      </p:sp>
      <p:sp>
        <p:nvSpPr>
          <p:cNvPr id="7" name="Rectangle 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TextBox 9"/>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2" name="Rectangle 11"/>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2883204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1393901" y="2627496"/>
            <a:ext cx="10515600" cy="3409049"/>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600" b="1" dirty="0" smtClean="0">
                <a:solidFill>
                  <a:srgbClr val="FF0000"/>
                </a:solidFill>
                <a:latin typeface="Sakkal Majalla" panose="02000000000000000000" pitchFamily="2" charset="-78"/>
                <a:cs typeface="Sakkal Majalla" panose="02000000000000000000" pitchFamily="2" charset="-78"/>
              </a:rPr>
              <a:t>جاءت رؤية البحرين الاقتصادية 20230م، والتي تقوم على مبدأ الدالة والاستدامة والتنافسية، لرفع مستوى اقتصاد البحرين وتوفير العمل والعيش الكريم لكل مواطن، بالتعاون البناء المثمر بين النشاط العام والنشاط الخاص.</a:t>
            </a:r>
          </a:p>
        </p:txBody>
      </p:sp>
      <p:sp>
        <p:nvSpPr>
          <p:cNvPr id="17" name="Content Placeholder 2"/>
          <p:cNvSpPr txBox="1">
            <a:spLocks/>
          </p:cNvSpPr>
          <p:nvPr/>
        </p:nvSpPr>
        <p:spPr>
          <a:xfrm>
            <a:off x="7373256" y="1592571"/>
            <a:ext cx="4536245" cy="781963"/>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a:t>
            </a:r>
            <a:r>
              <a:rPr lang="ar-BH" sz="3200" b="1" dirty="0" smtClean="0">
                <a:latin typeface="Sakkal Majalla" panose="02000000000000000000" pitchFamily="2" charset="-78"/>
                <a:cs typeface="Sakkal Majalla" panose="02000000000000000000" pitchFamily="2" charset="-78"/>
              </a:rPr>
              <a:t>رؤية البحرين وتطوير قانون العمل:</a:t>
            </a:r>
          </a:p>
        </p:txBody>
      </p:sp>
      <p:sp>
        <p:nvSpPr>
          <p:cNvPr id="6" name="Rectangle 5"/>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8" name="Rectangle 7"/>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4237882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1393901" y="2254564"/>
            <a:ext cx="10515600" cy="2001163"/>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rgbClr val="FF0000"/>
                </a:solidFill>
                <a:latin typeface="Sakkal Majalla" panose="02000000000000000000" pitchFamily="2" charset="-78"/>
                <a:cs typeface="Sakkal Majalla" panose="02000000000000000000" pitchFamily="2" charset="-78"/>
              </a:rPr>
              <a:t>1 – الناحية الاجتماعية:</a:t>
            </a:r>
          </a:p>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ينظم قانون العمل علاقات أصحاب الأعمال بالعمال، وبدون هذا التنظيم لن يتمتع العمال بالحماية القانونية الكافية، لذلك يعد قانون العمل أحد عوامل الاستقرار في المجتمع.</a:t>
            </a:r>
          </a:p>
        </p:txBody>
      </p:sp>
      <p:sp>
        <p:nvSpPr>
          <p:cNvPr id="17" name="Content Placeholder 2"/>
          <p:cNvSpPr txBox="1">
            <a:spLocks/>
          </p:cNvSpPr>
          <p:nvPr/>
        </p:nvSpPr>
        <p:spPr>
          <a:xfrm>
            <a:off x="7373256" y="1322949"/>
            <a:ext cx="4536245" cy="781963"/>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a:t>
            </a:r>
            <a:r>
              <a:rPr lang="ar-BH" sz="3200" b="1" dirty="0" smtClean="0">
                <a:latin typeface="Sakkal Majalla" panose="02000000000000000000" pitchFamily="2" charset="-78"/>
                <a:cs typeface="Sakkal Majalla" panose="02000000000000000000" pitchFamily="2" charset="-78"/>
              </a:rPr>
              <a:t>أهمية قانون العمل من:</a:t>
            </a:r>
          </a:p>
        </p:txBody>
      </p:sp>
      <p:sp>
        <p:nvSpPr>
          <p:cNvPr id="6" name="Content Placeholder 2"/>
          <p:cNvSpPr txBox="1">
            <a:spLocks/>
          </p:cNvSpPr>
          <p:nvPr/>
        </p:nvSpPr>
        <p:spPr>
          <a:xfrm>
            <a:off x="1393901" y="4364091"/>
            <a:ext cx="10515600" cy="2001163"/>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rgbClr val="FF0000"/>
                </a:solidFill>
                <a:latin typeface="Sakkal Majalla" panose="02000000000000000000" pitchFamily="2" charset="-78"/>
                <a:cs typeface="Sakkal Majalla" panose="02000000000000000000" pitchFamily="2" charset="-78"/>
              </a:rPr>
              <a:t>2 – الناحية الاقتصادية:</a:t>
            </a:r>
          </a:p>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يؤثر قانون العمل من الناحية الاقتصادية من عدة وجوه، فهو يؤثر في الإنتاج بما يضعه من قواعد تنظيم العمل، وتتحدد الأجور وفقًا للقوة الشرائية، والتي تؤثر بشكل مباشر في الاستهلاك والإنتاج، كذلك تخفيض ساعات العمل تساهم في حل مشكلة البطالة.</a:t>
            </a:r>
          </a:p>
        </p:txBody>
      </p:sp>
      <p:sp>
        <p:nvSpPr>
          <p:cNvPr id="7" name="Rectangle 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998471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10" name="Diagram 9"/>
          <p:cNvGraphicFramePr/>
          <p:nvPr>
            <p:extLst>
              <p:ext uri="{D42A27DB-BD31-4B8C-83A1-F6EECF244321}">
                <p14:modId xmlns:p14="http://schemas.microsoft.com/office/powerpoint/2010/main" val="1003309631"/>
              </p:ext>
            </p:extLst>
          </p:nvPr>
        </p:nvGraphicFramePr>
        <p:xfrm>
          <a:off x="164937" y="1605866"/>
          <a:ext cx="12195734" cy="4269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7" name="Rectangle 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74880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Content Placeholder 2"/>
          <p:cNvSpPr txBox="1">
            <a:spLocks/>
          </p:cNvSpPr>
          <p:nvPr/>
        </p:nvSpPr>
        <p:spPr>
          <a:xfrm>
            <a:off x="4659085" y="1687946"/>
            <a:ext cx="6818243" cy="4495140"/>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اعتمد اقتصاد مملكة البحرين في هذه المرحلة بصورة أساسية على صيد اللؤلؤ وتجارته، كما عمل أهل البحرين في الزراعة وصيد الأسماك وصناعة السفن الشراعية، واشتهروا في قرى توبلي، وبني جمرة بممارسة الصناعات الحرفية.</a:t>
            </a:r>
          </a:p>
          <a:p>
            <a:pPr marL="0" indent="0" algn="just" rtl="1">
              <a:buNone/>
            </a:pP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وكانت الأعراف هي التي تحدد حقوق والتزامات </a:t>
            </a:r>
            <a:r>
              <a:rPr lang="ar-BH" sz="3200" b="1" dirty="0" err="1" smtClean="0">
                <a:solidFill>
                  <a:schemeClr val="accent1">
                    <a:lumMod val="50000"/>
                  </a:schemeClr>
                </a:solidFill>
                <a:latin typeface="Sakkal Majalla" panose="02000000000000000000" pitchFamily="2" charset="-78"/>
                <a:cs typeface="Sakkal Majalla" panose="02000000000000000000" pitchFamily="2" charset="-78"/>
              </a:rPr>
              <a:t>النوخذة</a:t>
            </a: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 بالبحارة، وقد شُكلت لجنة حكومية في عام 1923 للإشراف على محاسبة </a:t>
            </a:r>
            <a:r>
              <a:rPr lang="ar-BH" sz="3200" b="1" dirty="0" err="1" smtClean="0">
                <a:solidFill>
                  <a:schemeClr val="accent1">
                    <a:lumMod val="50000"/>
                  </a:schemeClr>
                </a:solidFill>
                <a:latin typeface="Sakkal Majalla" panose="02000000000000000000" pitchFamily="2" charset="-78"/>
                <a:cs typeface="Sakkal Majalla" panose="02000000000000000000" pitchFamily="2" charset="-78"/>
              </a:rPr>
              <a:t>النواخذة</a:t>
            </a: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 لبحارتهم، ووضعت قواعد لحل المنازعات بين </a:t>
            </a:r>
            <a:r>
              <a:rPr lang="ar-BH" sz="3200" b="1" dirty="0" err="1" smtClean="0">
                <a:solidFill>
                  <a:schemeClr val="accent1">
                    <a:lumMod val="50000"/>
                  </a:schemeClr>
                </a:solidFill>
                <a:latin typeface="Sakkal Majalla" panose="02000000000000000000" pitchFamily="2" charset="-78"/>
                <a:cs typeface="Sakkal Majalla" panose="02000000000000000000" pitchFamily="2" charset="-78"/>
              </a:rPr>
              <a:t>النواخذة</a:t>
            </a:r>
            <a:r>
              <a:rPr lang="ar-BH" sz="3200" b="1" dirty="0" smtClean="0">
                <a:solidFill>
                  <a:schemeClr val="accent1">
                    <a:lumMod val="50000"/>
                  </a:schemeClr>
                </a:solidFill>
                <a:latin typeface="Sakkal Majalla" panose="02000000000000000000" pitchFamily="2" charset="-78"/>
                <a:cs typeface="Sakkal Majalla" panose="02000000000000000000" pitchFamily="2" charset="-78"/>
              </a:rPr>
              <a:t> والبحارة.</a:t>
            </a:r>
          </a:p>
        </p:txBody>
      </p:sp>
      <p:sp>
        <p:nvSpPr>
          <p:cNvPr id="6" name="Content Placeholder 2"/>
          <p:cNvSpPr txBox="1">
            <a:spLocks/>
          </p:cNvSpPr>
          <p:nvPr/>
        </p:nvSpPr>
        <p:spPr>
          <a:xfrm>
            <a:off x="4659085" y="651431"/>
            <a:ext cx="4536245" cy="939171"/>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 </a:t>
            </a:r>
            <a:r>
              <a:rPr lang="ar-BH" sz="3200" b="1" dirty="0" smtClean="0">
                <a:latin typeface="Sakkal Majalla" panose="02000000000000000000" pitchFamily="2" charset="-78"/>
                <a:cs typeface="Sakkal Majalla" panose="02000000000000000000" pitchFamily="2" charset="-78"/>
              </a:rPr>
              <a:t>أ – مرحلة ما قبل اكتشاف النفط:</a:t>
            </a:r>
          </a:p>
        </p:txBody>
      </p:sp>
      <p:pic>
        <p:nvPicPr>
          <p:cNvPr id="2" name="Picture 1"/>
          <p:cNvPicPr>
            <a:picLocks noChangeAspect="1"/>
          </p:cNvPicPr>
          <p:nvPr/>
        </p:nvPicPr>
        <p:blipFill>
          <a:blip r:embed="rId4"/>
          <a:stretch>
            <a:fillRect/>
          </a:stretch>
        </p:blipFill>
        <p:spPr>
          <a:xfrm>
            <a:off x="408292" y="1687946"/>
            <a:ext cx="3887937" cy="44951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مفهوم قانون العمل وتطوره</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9" name="Rectangle 8"/>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4226930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3778</TotalTime>
  <Words>1297</Words>
  <Application>Microsoft Office PowerPoint</Application>
  <PresentationFormat>Widescreen</PresentationFormat>
  <Paragraphs>211</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446</cp:revision>
  <dcterms:created xsi:type="dcterms:W3CDTF">2020-03-04T10:47:58Z</dcterms:created>
  <dcterms:modified xsi:type="dcterms:W3CDTF">2021-01-24T07:47:39Z</dcterms:modified>
</cp:coreProperties>
</file>