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0" r:id="rId7"/>
    <p:sldId id="271" r:id="rId8"/>
    <p:sldId id="272" r:id="rId9"/>
    <p:sldId id="273" r:id="rId10"/>
    <p:sldId id="274" r:id="rId11"/>
    <p:sldId id="275" r:id="rId12"/>
    <p:sldId id="276" r:id="rId13"/>
    <p:sldId id="277" r:id="rId14"/>
    <p:sldId id="278" r:id="rId15"/>
    <p:sldId id="279" r:id="rId16"/>
    <p:sldId id="259" r:id="rId17"/>
    <p:sldId id="282" r:id="rId18"/>
    <p:sldId id="280" r:id="rId19"/>
    <p:sldId id="260" r:id="rId20"/>
    <p:sldId id="261" r:id="rId21"/>
    <p:sldId id="262" r:id="rId22"/>
    <p:sldId id="263" r:id="rId23"/>
    <p:sldId id="281" r:id="rId24"/>
    <p:sldId id="283" r:id="rId25"/>
    <p:sldId id="26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7.jpg"/><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7.jpg"/><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7.jpg"/><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78212" y="108588"/>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bwMode="auto">
          <a:xfrm>
            <a:off x="72775" y="3691361"/>
            <a:ext cx="12119225" cy="1938954"/>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الثانية:</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مفهوم عقد العمل والمراحل الممهدة له</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الثالث</a:t>
            </a: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 مفهوم عقد العمل وتمييزه عن غيره من العقود</a:t>
            </a:r>
          </a:p>
        </p:txBody>
      </p:sp>
      <p:sp>
        <p:nvSpPr>
          <p:cNvPr id="8" name="TextBox 7"/>
          <p:cNvSpPr txBox="1"/>
          <p:nvPr/>
        </p:nvSpPr>
        <p:spPr bwMode="auto">
          <a:xfrm>
            <a:off x="99317" y="1583732"/>
            <a:ext cx="12092683" cy="1323401"/>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قانون العمل</a:t>
            </a:r>
            <a:r>
              <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 قان322 - 806</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pic>
        <p:nvPicPr>
          <p:cNvPr id="9" name="Picture 8"/>
          <p:cNvPicPr/>
          <p:nvPr/>
        </p:nvPicPr>
        <p:blipFill>
          <a:blip r:embed="rId3"/>
          <a:srcRect l="36539" t="17094" r="36378" b="18234"/>
          <a:stretch>
            <a:fillRect/>
          </a:stretch>
        </p:blipFill>
        <p:spPr bwMode="auto">
          <a:xfrm>
            <a:off x="405745" y="2000433"/>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
        <p:nvSpPr>
          <p:cNvPr id="11" name="Rectangle 10"/>
          <p:cNvSpPr/>
          <p:nvPr/>
        </p:nvSpPr>
        <p:spPr>
          <a:xfrm>
            <a:off x="9392694" y="5915862"/>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3887667" y="5897969"/>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27 - 35</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Content Placeholder 2"/>
          <p:cNvSpPr txBox="1">
            <a:spLocks/>
          </p:cNvSpPr>
          <p:nvPr/>
        </p:nvSpPr>
        <p:spPr>
          <a:xfrm>
            <a:off x="824249" y="3103808"/>
            <a:ext cx="10625070" cy="2009105"/>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العامل والمقاول كلاهما يؤديان عملاً لحساب صاحب العمل مقابل أجر، لكن حقوق كل منهما والتزاماته في القعد تختلف للعامل عن المقاول، فكيف نميز بين العامل والمقاول؟</a:t>
            </a:r>
          </a:p>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يكون التمييز بينهما من خلال علاقة التبعية فالعامل يكون تابعًا لإدارة صاحب العمل وخاضعًا لإشرافه وسلطته، على حين يعمل المقاول على استقلاله في تنفيذ عمله.</a:t>
            </a:r>
          </a:p>
        </p:txBody>
      </p:sp>
      <p:sp>
        <p:nvSpPr>
          <p:cNvPr id="8" name="Content Placeholder 2"/>
          <p:cNvSpPr txBox="1">
            <a:spLocks/>
          </p:cNvSpPr>
          <p:nvPr/>
        </p:nvSpPr>
        <p:spPr>
          <a:xfrm>
            <a:off x="6284891" y="1679498"/>
            <a:ext cx="5164428"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خامسًا: تمييز عقد العمل عن غيره من العقود:</a:t>
            </a:r>
          </a:p>
        </p:txBody>
      </p:sp>
      <p:sp>
        <p:nvSpPr>
          <p:cNvPr id="12" name="Content Placeholder 2"/>
          <p:cNvSpPr txBox="1">
            <a:spLocks/>
          </p:cNvSpPr>
          <p:nvPr/>
        </p:nvSpPr>
        <p:spPr>
          <a:xfrm>
            <a:off x="6284891" y="2455571"/>
            <a:ext cx="5164428" cy="490350"/>
          </a:xfrm>
          <a:prstGeom prst="rect">
            <a:avLst/>
          </a:prstGeom>
          <a:solidFill>
            <a:schemeClr val="accent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ا- التمييز بين عقد العمل وعقد المقاولة:</a:t>
            </a:r>
          </a:p>
        </p:txBody>
      </p:sp>
    </p:spTree>
    <p:extLst>
      <p:ext uri="{BB962C8B-B14F-4D97-AF65-F5344CB8AC3E}">
        <p14:creationId xmlns:p14="http://schemas.microsoft.com/office/powerpoint/2010/main" val="11042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Content Placeholder 2"/>
          <p:cNvSpPr txBox="1">
            <a:spLocks/>
          </p:cNvSpPr>
          <p:nvPr/>
        </p:nvSpPr>
        <p:spPr>
          <a:xfrm>
            <a:off x="824249" y="3103808"/>
            <a:ext cx="10625070" cy="2009105"/>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مصدر التشابه بين العقدين يرجع إلى أنه في بعض الأحيان تكون حصة الشريك في الشركة عبارة عن عمل وليس مال، مما يجعله قريبًا من العامل، كم قد يكون أجر العامل في عقد العمل عبارة عن نسبة معينة من أرباح المشروع، ففي الشركة يقف الشركاء على قدم المساواة فيما بينهما فلا تبعية لبعضهم على بعض، بينما يخضع العامل لفكرة التبعية فيكون تابعًا لصاحب العمل.</a:t>
            </a:r>
          </a:p>
        </p:txBody>
      </p:sp>
      <p:sp>
        <p:nvSpPr>
          <p:cNvPr id="8" name="Content Placeholder 2"/>
          <p:cNvSpPr txBox="1">
            <a:spLocks/>
          </p:cNvSpPr>
          <p:nvPr/>
        </p:nvSpPr>
        <p:spPr>
          <a:xfrm>
            <a:off x="6284891" y="1679498"/>
            <a:ext cx="5164428"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خامسًا: تمييز عقد العمل عن غيره من العقود:</a:t>
            </a:r>
          </a:p>
        </p:txBody>
      </p:sp>
      <p:sp>
        <p:nvSpPr>
          <p:cNvPr id="12" name="Content Placeholder 2"/>
          <p:cNvSpPr txBox="1">
            <a:spLocks/>
          </p:cNvSpPr>
          <p:nvPr/>
        </p:nvSpPr>
        <p:spPr>
          <a:xfrm>
            <a:off x="6284891" y="2455571"/>
            <a:ext cx="5164428" cy="490350"/>
          </a:xfrm>
          <a:prstGeom prst="rect">
            <a:avLst/>
          </a:prstGeom>
          <a:solidFill>
            <a:schemeClr val="accent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ب – التمييز بين عقد العمل وعقد الشركة:</a:t>
            </a:r>
          </a:p>
        </p:txBody>
      </p:sp>
    </p:spTree>
    <p:extLst>
      <p:ext uri="{BB962C8B-B14F-4D97-AF65-F5344CB8AC3E}">
        <p14:creationId xmlns:p14="http://schemas.microsoft.com/office/powerpoint/2010/main" val="41498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Content Placeholder 2"/>
          <p:cNvSpPr txBox="1">
            <a:spLocks/>
          </p:cNvSpPr>
          <p:nvPr/>
        </p:nvSpPr>
        <p:spPr>
          <a:xfrm>
            <a:off x="824249" y="2481969"/>
            <a:ext cx="10625070" cy="2579428"/>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ينعقد عقد العمل بالتراضي بين طرفيه على بنوده، وذلك بأن يتبادل صاحب عمل وعامل التعبير عن إرادتهما، بقصد أن يقوم العامل بعمل معين في مقابل أجر لحساب صاحب العمل وتحت إدارته أو إشرافه.</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ولكي يكون الرضا صحيحًا يجب أن يتوافر لكل من الطرفين (العامل وصاحب العمل) الأهلية القانونية اللازمة لإبرام العقد.</a:t>
            </a:r>
          </a:p>
        </p:txBody>
      </p:sp>
      <p:sp>
        <p:nvSpPr>
          <p:cNvPr id="8" name="Content Placeholder 2"/>
          <p:cNvSpPr txBox="1">
            <a:spLocks/>
          </p:cNvSpPr>
          <p:nvPr/>
        </p:nvSpPr>
        <p:spPr>
          <a:xfrm>
            <a:off x="6284891" y="1679498"/>
            <a:ext cx="5164428"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سادسًا: إبرام عقد العمل:</a:t>
            </a:r>
          </a:p>
        </p:txBody>
      </p:sp>
    </p:spTree>
    <p:extLst>
      <p:ext uri="{BB962C8B-B14F-4D97-AF65-F5344CB8AC3E}">
        <p14:creationId xmlns:p14="http://schemas.microsoft.com/office/powerpoint/2010/main" val="30446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90"/>
                                          </p:val>
                                        </p:tav>
                                        <p:tav tm="100000">
                                          <p:val>
                                            <p:fltVal val="0"/>
                                          </p:val>
                                        </p:tav>
                                      </p:tavLst>
                                    </p:anim>
                                    <p:animEffect transition="in" filter="fade">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Content Placeholder 2"/>
          <p:cNvSpPr txBox="1">
            <a:spLocks/>
          </p:cNvSpPr>
          <p:nvPr/>
        </p:nvSpPr>
        <p:spPr>
          <a:xfrm>
            <a:off x="853980" y="3167427"/>
            <a:ext cx="10625070" cy="2579428"/>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يجوز لمن بلغ عمره ثماني عشرة سنة إبرام عقد العمل بصفته عاملاً، أما من بلغ سن الخامسة عشرة ولم يكمل ثماني عشرة سنة، فلا بد من موافقة وليه أو وصيه على عقد العمل الذي يبرمه باعتباره حدثًا، ولا يجوز قانونًا لمن لم يبلغ سن الخامسة عشرة أن يعمل أو يبرم عقد عمل أو يُبرم له.</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أما بالنسبة لصاحب العمل فالأصل أن يكون بالغًا سن الرشد، ويجوز له إبرام العقد إذا بلغ سن الثامنة عشر.</a:t>
            </a:r>
          </a:p>
        </p:txBody>
      </p:sp>
      <p:sp>
        <p:nvSpPr>
          <p:cNvPr id="8" name="Content Placeholder 2"/>
          <p:cNvSpPr txBox="1">
            <a:spLocks/>
          </p:cNvSpPr>
          <p:nvPr/>
        </p:nvSpPr>
        <p:spPr>
          <a:xfrm>
            <a:off x="853980" y="1268069"/>
            <a:ext cx="10625070" cy="156040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الأهلية القانونية:</a:t>
            </a:r>
            <a:endParaRPr lang="ar-BH" b="1" dirty="0">
              <a:solidFill>
                <a:srgbClr val="FF0000"/>
              </a:solidFill>
              <a:latin typeface="Sakkal Majalla" panose="02000000000000000000" pitchFamily="2" charset="-78"/>
              <a:cs typeface="Sakkal Majalla" panose="02000000000000000000" pitchFamily="2" charset="-78"/>
            </a:endParaRP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هي صلاحية الشخص لإبرام التصرفات القانونية (كالعقود) على نحو صحيح مما يجعلها ترتب آثارها، وتتحدد الأهلية عادة ببلوغ سن الرشد وهي 21 سنة ميلادية.</a:t>
            </a:r>
          </a:p>
        </p:txBody>
      </p:sp>
    </p:spTree>
    <p:extLst>
      <p:ext uri="{BB962C8B-B14F-4D97-AF65-F5344CB8AC3E}">
        <p14:creationId xmlns:p14="http://schemas.microsoft.com/office/powerpoint/2010/main" val="18438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3926389" y="1758626"/>
            <a:ext cx="7603120" cy="508056"/>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السؤال الأول: اكتب المصطلح المناسب إلى الآتي: </a:t>
            </a:r>
            <a:endParaRPr lang="ar-BH" b="1" dirty="0">
              <a:solidFill>
                <a:srgbClr val="FF0000"/>
              </a:solidFill>
              <a:latin typeface="Sakkal Majalla" panose="02000000000000000000" pitchFamily="2" charset="-78"/>
              <a:cs typeface="Sakkal Majalla" panose="02000000000000000000" pitchFamily="2" charset="-78"/>
            </a:endParaRPr>
          </a:p>
        </p:txBody>
      </p:sp>
      <p:sp>
        <p:nvSpPr>
          <p:cNvPr id="12"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430537881"/>
              </p:ext>
            </p:extLst>
          </p:nvPr>
        </p:nvGraphicFramePr>
        <p:xfrm>
          <a:off x="927278" y="2651495"/>
          <a:ext cx="10602231" cy="324445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521262"/>
                <a:gridCol w="2202287"/>
                <a:gridCol w="878682"/>
              </a:tblGrid>
              <a:tr h="74131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التعريف</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المصطلح</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الرقم</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r h="857222">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dirty="0" smtClean="0">
                          <a:solidFill>
                            <a:srgbClr val="002060"/>
                          </a:solidFill>
                          <a:latin typeface="Sakkal Majalla" panose="02000000000000000000" pitchFamily="2" charset="-78"/>
                          <a:cs typeface="Sakkal Majalla" panose="02000000000000000000" pitchFamily="2" charset="-78"/>
                        </a:rPr>
                        <a:t>عقد العمل هو اتفاق بين صاحب عمل وعامل، يتعهد العامل بمقتضاه بأن يؤدي عملاً معينًا لصاحب العل وتحت إدارته أو إشرافه لقاء أجر. </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1</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r h="74131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هو العقد الذي يتفق طرفاه على تحديد مدة له وانتهائه في تاريخ معين، فهو ينتهي بانقضاء مدته، ويجوز تجديده باتفاق صريح بين طرفيه وذلك لمدة أو لمدد أخرى</a:t>
                      </a:r>
                      <a:r>
                        <a:rPr lang="ar-BH" sz="2400" b="1" dirty="0" smtClean="0">
                          <a:solidFill>
                            <a:schemeClr val="accent6">
                              <a:lumMod val="75000"/>
                            </a:schemeClr>
                          </a:solidFill>
                          <a:latin typeface="Sakkal Majalla" panose="02000000000000000000" pitchFamily="2" charset="-78"/>
                          <a:cs typeface="Sakkal Majalla" panose="02000000000000000000" pitchFamily="2" charset="-78"/>
                        </a:rPr>
                        <a:t>.</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2</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r h="74131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dirty="0" smtClean="0">
                          <a:solidFill>
                            <a:srgbClr val="002060"/>
                          </a:solidFill>
                          <a:latin typeface="Sakkal Majalla" panose="02000000000000000000" pitchFamily="2" charset="-78"/>
                          <a:cs typeface="Sakkal Majalla" panose="02000000000000000000" pitchFamily="2" charset="-78"/>
                        </a:rPr>
                        <a:t>هي صلاحية الشخص لإبرام التصرفات القانونية (كالعقود) على نحو صحيح مما يجعلها ترتب آثارها، وتتحدد الأهلية عادة ببلوغ سن الرشد وهي 21 سنة ميلادية.</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3</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bl>
          </a:graphicData>
        </a:graphic>
      </p:graphicFrame>
    </p:spTree>
    <p:extLst>
      <p:ext uri="{BB962C8B-B14F-4D97-AF65-F5344CB8AC3E}">
        <p14:creationId xmlns:p14="http://schemas.microsoft.com/office/powerpoint/2010/main" val="31688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3926389" y="1758626"/>
            <a:ext cx="7603120" cy="508056"/>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السؤال الأول: اكتب المصطلح المناسب إلى الآتي: </a:t>
            </a:r>
            <a:endParaRPr lang="ar-BH" b="1" dirty="0">
              <a:solidFill>
                <a:srgbClr val="FF0000"/>
              </a:solidFill>
              <a:latin typeface="Sakkal Majalla" panose="02000000000000000000" pitchFamily="2" charset="-78"/>
              <a:cs typeface="Sakkal Majalla" panose="02000000000000000000" pitchFamily="2" charset="-78"/>
            </a:endParaRPr>
          </a:p>
        </p:txBody>
      </p:sp>
      <p:sp>
        <p:nvSpPr>
          <p:cNvPr id="12"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الإجابة</a:t>
            </a:r>
            <a:endParaRPr lang="ar-BH" sz="3600" b="1" kern="0" dirty="0">
              <a:solidFill>
                <a:schemeClr val="bg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194280783"/>
              </p:ext>
            </p:extLst>
          </p:nvPr>
        </p:nvGraphicFramePr>
        <p:xfrm>
          <a:off x="927278" y="2651495"/>
          <a:ext cx="10602231" cy="324445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521262"/>
                <a:gridCol w="2202287"/>
                <a:gridCol w="878682"/>
              </a:tblGrid>
              <a:tr h="74131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التعريف</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المصطلح</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الرقم</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r h="857222">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dirty="0" smtClean="0">
                          <a:solidFill>
                            <a:srgbClr val="002060"/>
                          </a:solidFill>
                          <a:latin typeface="Sakkal Majalla" panose="02000000000000000000" pitchFamily="2" charset="-78"/>
                          <a:cs typeface="Sakkal Majalla" panose="02000000000000000000" pitchFamily="2" charset="-78"/>
                        </a:rPr>
                        <a:t>عقد العمل هو اتفاق بين صاحب عمل وعامل، يتعهد العامل بمقتضاه بأن يؤدي عملاً معينًا لصاحب العل وتحت إدارته أو إشرافه لقاء أجر. </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FF0000"/>
                          </a:solidFill>
                          <a:latin typeface="Sakkal Majalla" panose="02000000000000000000" pitchFamily="2" charset="-78"/>
                          <a:ea typeface="+mn-ea"/>
                          <a:cs typeface="Sakkal Majalla" panose="02000000000000000000" pitchFamily="2" charset="-78"/>
                        </a:rPr>
                        <a:t>عقد العمل</a:t>
                      </a:r>
                      <a:endParaRPr lang="en-US" sz="2400" b="1" kern="1200" dirty="0">
                        <a:solidFill>
                          <a:srgbClr val="FF000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1</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r h="74131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هو العقد الذي يتفق طرفاه على تحديد مدة له وانتهائه في تاريخ معين، فهو ينتهي بانقضاء مدته، ويجوز تجديده باتفاق صريح بين طرفيه وذلك لمدة أو لمدد أخرى</a:t>
                      </a:r>
                      <a:r>
                        <a:rPr lang="ar-BH" sz="2400" b="1" dirty="0" smtClean="0">
                          <a:solidFill>
                            <a:schemeClr val="accent6">
                              <a:lumMod val="75000"/>
                            </a:schemeClr>
                          </a:solidFill>
                          <a:latin typeface="Sakkal Majalla" panose="02000000000000000000" pitchFamily="2" charset="-78"/>
                          <a:cs typeface="Sakkal Majalla" panose="02000000000000000000" pitchFamily="2" charset="-78"/>
                        </a:rPr>
                        <a:t>.</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FF0000"/>
                          </a:solidFill>
                          <a:latin typeface="Sakkal Majalla" panose="02000000000000000000" pitchFamily="2" charset="-78"/>
                          <a:ea typeface="+mn-ea"/>
                          <a:cs typeface="Sakkal Majalla" panose="02000000000000000000" pitchFamily="2" charset="-78"/>
                        </a:rPr>
                        <a:t>عقد العمل محدد المدة</a:t>
                      </a:r>
                      <a:endParaRPr lang="en-US" sz="2400" b="1" kern="1200" dirty="0">
                        <a:solidFill>
                          <a:srgbClr val="FF000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2</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r h="74131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BH" sz="2400" b="1" dirty="0" smtClean="0">
                          <a:solidFill>
                            <a:srgbClr val="002060"/>
                          </a:solidFill>
                          <a:latin typeface="Sakkal Majalla" panose="02000000000000000000" pitchFamily="2" charset="-78"/>
                          <a:cs typeface="Sakkal Majalla" panose="02000000000000000000" pitchFamily="2" charset="-78"/>
                        </a:rPr>
                        <a:t>هي صلاحية الشخص لإبرام التصرفات القانونية (كالعقود) على نحو صحيح مما يجعلها ترتب آثارها، وتتحدد الأهلية عادة ببلوغ سن الرشد وهي 21 سنة ميلادية.</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FF0000"/>
                          </a:solidFill>
                          <a:latin typeface="Sakkal Majalla" panose="02000000000000000000" pitchFamily="2" charset="-78"/>
                          <a:ea typeface="+mn-ea"/>
                          <a:cs typeface="Sakkal Majalla" panose="02000000000000000000" pitchFamily="2" charset="-78"/>
                        </a:rPr>
                        <a:t>الأهلية القانونية</a:t>
                      </a:r>
                      <a:endParaRPr lang="en-US" sz="2400" b="1" kern="1200" dirty="0">
                        <a:solidFill>
                          <a:srgbClr val="FF000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kern="1200" dirty="0" smtClean="0">
                          <a:solidFill>
                            <a:srgbClr val="002060"/>
                          </a:solidFill>
                          <a:latin typeface="Sakkal Majalla" panose="02000000000000000000" pitchFamily="2" charset="-78"/>
                          <a:ea typeface="+mn-ea"/>
                          <a:cs typeface="Sakkal Majalla" panose="02000000000000000000" pitchFamily="2" charset="-78"/>
                        </a:rPr>
                        <a:t>3</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r>
            </a:tbl>
          </a:graphicData>
        </a:graphic>
      </p:graphicFrame>
    </p:spTree>
    <p:extLst>
      <p:ext uri="{BB962C8B-B14F-4D97-AF65-F5344CB8AC3E}">
        <p14:creationId xmlns:p14="http://schemas.microsoft.com/office/powerpoint/2010/main" val="930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382895"/>
            <a:ext cx="11839073" cy="3832969"/>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يجوز لمن بلغ عمره ثمانية عشرة إبرام عقد العمل بصفته عاملاً.</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9" y="451723"/>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2" name="Rectangle 11"/>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3926389" y="1758626"/>
            <a:ext cx="7603120" cy="508056"/>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السؤال الثاني: اختار الإجابة الصحيحة: </a:t>
            </a:r>
            <a:endParaRPr lang="ar-BH"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86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382895"/>
            <a:ext cx="11839073" cy="3832969"/>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تتحدد الأهلية عادة ببلوغ سن الرشد وهي 19 سنة ميلادية.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9" y="451723"/>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2" name="Rectangle 11"/>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3926389" y="1758626"/>
            <a:ext cx="7603120" cy="508056"/>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السؤال الثاني: اختار الإجابة الصحيحة: </a:t>
            </a:r>
            <a:endParaRPr lang="ar-BH"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498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1815921"/>
            <a:ext cx="11839073" cy="4399943"/>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من بلغ عمره الخامسة عشر ولم يكمل ثماني عشرة فلا  بد موافقة وليه أو وصيه على إبرام عقد العمل.</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9" y="451723"/>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2" name="Rectangle 11"/>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91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1125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6" descr="http://t3.gstatic.com/images?q=tbn:ANd9GcQ6Oaxw7uZSMQCOekqMph2E9LVJrWekgULlNq38lSvVrtlR9A0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que 8"/>
          <p:cNvSpPr/>
          <p:nvPr/>
        </p:nvSpPr>
        <p:spPr bwMode="auto">
          <a:xfrm>
            <a:off x="185517" y="1621291"/>
            <a:ext cx="11744470" cy="399389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يعرف عقد العمل ويفهم كيفية انعقاده.</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يستوعب مفهوم عقد العمل وأنواعه.</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يميز بين عقد العمل وغيره من العقود.</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يلم بكيفية إبرام عقد العمل.</a:t>
            </a:r>
          </a:p>
        </p:txBody>
      </p:sp>
      <p:sp>
        <p:nvSpPr>
          <p:cNvPr id="10"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11" name="Rectangle 10"/>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048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8" name="TextBox 7"/>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2429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8" name="TextBox 7"/>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54270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8" name="TextBox 7"/>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 action="ppaction://noaction"/>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5184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Left Arrow 12">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ar-BH"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557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Horizontal Scroll 4"/>
          <p:cNvSpPr/>
          <p:nvPr/>
        </p:nvSpPr>
        <p:spPr>
          <a:xfrm>
            <a:off x="9460819" y="476543"/>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Content Placeholder 6"/>
          <p:cNvSpPr txBox="1">
            <a:spLocks/>
          </p:cNvSpPr>
          <p:nvPr/>
        </p:nvSpPr>
        <p:spPr>
          <a:xfrm>
            <a:off x="3623735" y="1509486"/>
            <a:ext cx="7894485" cy="250872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يعرف عقد العمل ويفهم كيفية انعقاده.</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يستوعب مفهوم عقد العمل وأنواعه.</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يميز بين عقد العمل وغيره من العقود.</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يلم بكيفية إبرام عقد العمل.</a:t>
            </a:r>
          </a:p>
        </p:txBody>
      </p:sp>
      <p:sp>
        <p:nvSpPr>
          <p:cNvPr id="8" name="Rectangular Callout 7"/>
          <p:cNvSpPr/>
          <p:nvPr/>
        </p:nvSpPr>
        <p:spPr>
          <a:xfrm>
            <a:off x="6638051" y="4237469"/>
            <a:ext cx="4883380" cy="1859306"/>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9" name="Picture 8">
            <a:extLst>
              <a:ext uri="{FF2B5EF4-FFF2-40B4-BE49-F238E27FC236}">
                <a16:creationId xmlns:a16="http://schemas.microsoft.com/office/drawing/2014/main" xmlns="" id="{DD41B4E8-A5E3-4108-8CE7-CD9102958ABF}"/>
              </a:ext>
            </a:extLst>
          </p:cNvPr>
          <p:cNvPicPr>
            <a:picLocks noChangeAspect="1"/>
          </p:cNvPicPr>
          <p:nvPr/>
        </p:nvPicPr>
        <p:blipFill rotWithShape="1">
          <a:blip r:embed="rId3"/>
          <a:srcRect l="71278" t="8769" r="3248" b="83713"/>
          <a:stretch/>
        </p:blipFill>
        <p:spPr>
          <a:xfrm>
            <a:off x="2442161" y="4876834"/>
            <a:ext cx="1965347" cy="580577"/>
          </a:xfrm>
          <a:prstGeom prst="rect">
            <a:avLst/>
          </a:prstGeom>
        </p:spPr>
      </p:pic>
      <p:sp>
        <p:nvSpPr>
          <p:cNvPr id="11" name="Rectangle 10"/>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620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01520" y="3644720"/>
            <a:ext cx="10317427" cy="2485623"/>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يتميز عقد العمل بالآتي:</a:t>
            </a:r>
          </a:p>
          <a:p>
            <a:pPr algn="just" rtl="1">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 عقد العمل ينعقد بتراضي الطرفين دون حاجة لإتباع إجراءات شكلية كالكتابة أو التسجيل.</a:t>
            </a:r>
          </a:p>
          <a:p>
            <a:pPr algn="just" rtl="1">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 عقد العمل ملزم لطرفيه.</a:t>
            </a:r>
          </a:p>
          <a:p>
            <a:pPr algn="just" rtl="1">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عقد العمل يستمر تنفيذه مدة زمنية محددة أو غير محددة.</a:t>
            </a:r>
          </a:p>
          <a:p>
            <a:pPr algn="just" rtl="1">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 عقد العمل يتميز بوجود رابطة التبعية التي تربط العامل بصاحب العمل.</a:t>
            </a:r>
          </a:p>
        </p:txBody>
      </p:sp>
      <p:sp>
        <p:nvSpPr>
          <p:cNvPr id="15" name="Content Placeholder 2"/>
          <p:cNvSpPr txBox="1">
            <a:spLocks/>
          </p:cNvSpPr>
          <p:nvPr/>
        </p:nvSpPr>
        <p:spPr>
          <a:xfrm>
            <a:off x="8260264" y="2010883"/>
            <a:ext cx="2958684"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أولا: تعريف عقد العمل:</a:t>
            </a:r>
          </a:p>
        </p:txBody>
      </p:sp>
      <p:sp>
        <p:nvSpPr>
          <p:cNvPr id="16" name="Title 9"/>
          <p:cNvSpPr txBox="1">
            <a:spLocks/>
          </p:cNvSpPr>
          <p:nvPr/>
        </p:nvSpPr>
        <p:spPr bwMode="auto">
          <a:xfrm>
            <a:off x="2212705" y="1140301"/>
            <a:ext cx="736671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901521" y="2573020"/>
            <a:ext cx="10317427" cy="937877"/>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عقد العمل هو اتفاق بين صاحب عمل وعامل، يتعهد العامل بمقتضاه بأن يؤدي عملاً معينًا لصاحب العل وتحت إدارته أو إشرافه لقاء أجر. </a:t>
            </a: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Content Placeholder 2"/>
          <p:cNvSpPr txBox="1">
            <a:spLocks/>
          </p:cNvSpPr>
          <p:nvPr/>
        </p:nvSpPr>
        <p:spPr>
          <a:xfrm>
            <a:off x="8349483" y="1384944"/>
            <a:ext cx="2958684"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ثانيًا: أطراف عقد العمل:</a:t>
            </a:r>
          </a:p>
        </p:txBody>
      </p:sp>
      <p:sp>
        <p:nvSpPr>
          <p:cNvPr id="17" name="Content Placeholder 2"/>
          <p:cNvSpPr txBox="1">
            <a:spLocks/>
          </p:cNvSpPr>
          <p:nvPr/>
        </p:nvSpPr>
        <p:spPr>
          <a:xfrm>
            <a:off x="6678938" y="3469641"/>
            <a:ext cx="3663369" cy="1367915"/>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العامل </a:t>
            </a: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4540457" y="2180940"/>
            <a:ext cx="2958684" cy="490350"/>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C00000"/>
                </a:solidFill>
                <a:latin typeface="Sakkal Majalla" panose="02000000000000000000" pitchFamily="2" charset="-78"/>
                <a:cs typeface="Sakkal Majalla" panose="02000000000000000000" pitchFamily="2" charset="-78"/>
              </a:rPr>
              <a:t>أطراف عقد العمل</a:t>
            </a:r>
          </a:p>
        </p:txBody>
      </p:sp>
      <p:sp>
        <p:nvSpPr>
          <p:cNvPr id="13" name="Content Placeholder 2"/>
          <p:cNvSpPr txBox="1">
            <a:spLocks/>
          </p:cNvSpPr>
          <p:nvPr/>
        </p:nvSpPr>
        <p:spPr>
          <a:xfrm>
            <a:off x="1625038" y="3450102"/>
            <a:ext cx="3663369" cy="1367915"/>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صاحب العمل</a:t>
            </a:r>
          </a:p>
        </p:txBody>
      </p:sp>
      <p:grpSp>
        <p:nvGrpSpPr>
          <p:cNvPr id="27" name="Group 26"/>
          <p:cNvGrpSpPr/>
          <p:nvPr/>
        </p:nvGrpSpPr>
        <p:grpSpPr>
          <a:xfrm>
            <a:off x="3456723" y="2684890"/>
            <a:ext cx="5072738" cy="647779"/>
            <a:chOff x="3456723" y="2684890"/>
            <a:chExt cx="5072738" cy="647779"/>
          </a:xfrm>
        </p:grpSpPr>
        <p:cxnSp>
          <p:nvCxnSpPr>
            <p:cNvPr id="3" name="Straight Connector 2"/>
            <p:cNvCxnSpPr/>
            <p:nvPr/>
          </p:nvCxnSpPr>
          <p:spPr>
            <a:xfrm>
              <a:off x="5993092" y="2684890"/>
              <a:ext cx="0" cy="404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456723" y="3099757"/>
              <a:ext cx="5072738" cy="74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69601" y="3131613"/>
              <a:ext cx="0" cy="180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503377" y="3131613"/>
              <a:ext cx="3973" cy="201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31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1039857" y="2299007"/>
            <a:ext cx="10317427" cy="1558649"/>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هل توجد أهمية لنوع النشاط أو الأجر في اكتساب الشخص وصف عامل؟</a:t>
            </a:r>
          </a:p>
          <a:p>
            <a:pPr marL="0" indent="0" algn="just" rtl="1">
              <a:buNone/>
            </a:pPr>
            <a:r>
              <a:rPr lang="ar-BH" b="1" dirty="0" smtClean="0">
                <a:latin typeface="Sakkal Majalla" panose="02000000000000000000" pitchFamily="2" charset="-78"/>
                <a:cs typeface="Sakkal Majalla" panose="02000000000000000000" pitchFamily="2" charset="-78"/>
              </a:rPr>
              <a:t> </a:t>
            </a:r>
            <a:r>
              <a:rPr lang="ar-BH" b="1" dirty="0" smtClean="0">
                <a:solidFill>
                  <a:srgbClr val="7030A0"/>
                </a:solidFill>
                <a:latin typeface="Sakkal Majalla" panose="02000000000000000000" pitchFamily="2" charset="-78"/>
                <a:cs typeface="Sakkal Majalla" panose="02000000000000000000" pitchFamily="2" charset="-78"/>
              </a:rPr>
              <a:t>لا عبرة بالنشاط الذي يؤديه العامل، سواء كان نشاطًا صناعيًا أو تجاريًا أم زراعيًا أم غير ذلك، ولا يهم نوع الأجر الذي يتلقاه، فقد يكون أجرًا نقدًيا أو عينيًا.</a:t>
            </a:r>
          </a:p>
        </p:txBody>
      </p:sp>
      <p:sp>
        <p:nvSpPr>
          <p:cNvPr id="16" name="Content Placeholder 2"/>
          <p:cNvSpPr txBox="1">
            <a:spLocks/>
          </p:cNvSpPr>
          <p:nvPr/>
        </p:nvSpPr>
        <p:spPr>
          <a:xfrm>
            <a:off x="936826" y="4235556"/>
            <a:ext cx="10317427" cy="1650709"/>
          </a:xfrm>
          <a:prstGeom prst="rect">
            <a:avLst/>
          </a:prstGeom>
          <a:solidFill>
            <a:schemeClr val="accent4">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هل من المهم أن يهدف صاحب العمل إلى تحقيق الربح وأن يكون ملمًا بأصول المهنة ليكتسب صفة صاحب عمل؟</a:t>
            </a:r>
          </a:p>
          <a:p>
            <a:pPr marL="0" indent="0" algn="just" rtl="1">
              <a:buNone/>
            </a:pPr>
            <a:r>
              <a:rPr lang="ar-BH" b="1" dirty="0" smtClean="0">
                <a:solidFill>
                  <a:srgbClr val="7030A0"/>
                </a:solidFill>
                <a:latin typeface="Sakkal Majalla" panose="02000000000000000000" pitchFamily="2" charset="-78"/>
                <a:cs typeface="Sakkal Majalla" panose="02000000000000000000" pitchFamily="2" charset="-78"/>
              </a:rPr>
              <a:t>لا يهم أن يكون هدفه الربح أو تحقيق أغراض أخرى ثقافية أو اجتماعية أو خيرية، ولا يهم أن يفهم في أصول الحرفة أو المهنة التي يمارسها العامل.</a:t>
            </a:r>
          </a:p>
        </p:txBody>
      </p:sp>
      <p:sp>
        <p:nvSpPr>
          <p:cNvPr id="5" name="Action Button: Help 4">
            <a:hlinkClick r:id="" action="ppaction://noaction" highlightClick="1"/>
          </p:cNvPr>
          <p:cNvSpPr/>
          <p:nvPr/>
        </p:nvSpPr>
        <p:spPr>
          <a:xfrm>
            <a:off x="10059220" y="1303068"/>
            <a:ext cx="1262130" cy="868879"/>
          </a:xfrm>
          <a:prstGeom prst="actionButtonHelp">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6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4546242" y="2231750"/>
            <a:ext cx="7264201" cy="3068733"/>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latin typeface="Sakkal Majalla" panose="02000000000000000000" pitchFamily="2" charset="-78"/>
                <a:cs typeface="Sakkal Majalla" panose="02000000000000000000" pitchFamily="2" charset="-78"/>
              </a:rPr>
              <a:t> من أهم ما يميز عقد العمل عن غيره من العقود وجود رابطة تبعية بين العامل وصاحب العمل، والمقصود بالتبعية أن يكون العامل تحت سلطة ورقابة صاحب العمل، يخضع لإشرافه وتوجيهه في تنفيذ العمل، سواء كان هذا التوجيه فنيًا أم إداريًا، ويتعرض العامل للجزاء التأديبي إذا خالف ذلك.</a:t>
            </a:r>
            <a:endParaRPr lang="ar-BH" sz="3200" b="1" dirty="0" smtClean="0">
              <a:solidFill>
                <a:srgbClr val="7030A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6848712" y="1378968"/>
            <a:ext cx="4920246"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ثالثًا: علاقة التبعية تميز عقد العمل عن غيره:</a:t>
            </a:r>
          </a:p>
        </p:txBody>
      </p:sp>
      <p:pic>
        <p:nvPicPr>
          <p:cNvPr id="1026" name="Picture 2" descr="ورشة تصليح سيارات فى اسرع وق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33" y="2265624"/>
            <a:ext cx="4000420" cy="303485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7913827" y="1384944"/>
            <a:ext cx="3394339" cy="49035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رابعًا: أنواع عقود العمل:</a:t>
            </a:r>
          </a:p>
        </p:txBody>
      </p:sp>
      <p:sp>
        <p:nvSpPr>
          <p:cNvPr id="13" name="Content Placeholder 2"/>
          <p:cNvSpPr txBox="1">
            <a:spLocks/>
          </p:cNvSpPr>
          <p:nvPr/>
        </p:nvSpPr>
        <p:spPr>
          <a:xfrm>
            <a:off x="7066622" y="3546550"/>
            <a:ext cx="2005630" cy="1367915"/>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عقد العمل محدد المدة </a:t>
            </a:r>
          </a:p>
        </p:txBody>
      </p:sp>
      <p:sp>
        <p:nvSpPr>
          <p:cNvPr id="15" name="Content Placeholder 2"/>
          <p:cNvSpPr txBox="1">
            <a:spLocks/>
          </p:cNvSpPr>
          <p:nvPr/>
        </p:nvSpPr>
        <p:spPr>
          <a:xfrm>
            <a:off x="4107938" y="2247105"/>
            <a:ext cx="2958684" cy="490350"/>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C00000"/>
                </a:solidFill>
                <a:latin typeface="Sakkal Majalla" panose="02000000000000000000" pitchFamily="2" charset="-78"/>
                <a:cs typeface="Sakkal Majalla" panose="02000000000000000000" pitchFamily="2" charset="-78"/>
              </a:rPr>
              <a:t>أنواع عقود العمل</a:t>
            </a:r>
          </a:p>
        </p:txBody>
      </p:sp>
      <p:grpSp>
        <p:nvGrpSpPr>
          <p:cNvPr id="41" name="Group 40"/>
          <p:cNvGrpSpPr/>
          <p:nvPr/>
        </p:nvGrpSpPr>
        <p:grpSpPr>
          <a:xfrm>
            <a:off x="2828899" y="2763152"/>
            <a:ext cx="5091608" cy="585294"/>
            <a:chOff x="2828899" y="2763152"/>
            <a:chExt cx="5091608" cy="585294"/>
          </a:xfrm>
        </p:grpSpPr>
        <p:cxnSp>
          <p:nvCxnSpPr>
            <p:cNvPr id="19" name="Straight Connector 18"/>
            <p:cNvCxnSpPr/>
            <p:nvPr/>
          </p:nvCxnSpPr>
          <p:spPr>
            <a:xfrm>
              <a:off x="2828899" y="3168142"/>
              <a:ext cx="5091608" cy="22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41778" y="3168142"/>
              <a:ext cx="0" cy="180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900949" y="3168142"/>
              <a:ext cx="6679" cy="180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27400" y="2763152"/>
              <a:ext cx="0" cy="5852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6" name="Content Placeholder 2"/>
          <p:cNvSpPr txBox="1">
            <a:spLocks/>
          </p:cNvSpPr>
          <p:nvPr/>
        </p:nvSpPr>
        <p:spPr>
          <a:xfrm>
            <a:off x="4546242" y="3564765"/>
            <a:ext cx="2005630" cy="1367915"/>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عقد العمل المبرم لإنجاز عمل معين </a:t>
            </a:r>
          </a:p>
        </p:txBody>
      </p:sp>
      <p:sp>
        <p:nvSpPr>
          <p:cNvPr id="27" name="Content Placeholder 2"/>
          <p:cNvSpPr txBox="1">
            <a:spLocks/>
          </p:cNvSpPr>
          <p:nvPr/>
        </p:nvSpPr>
        <p:spPr>
          <a:xfrm>
            <a:off x="2049478" y="3601195"/>
            <a:ext cx="2005630" cy="1367915"/>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عقد العمل غير محدد المدة </a:t>
            </a:r>
          </a:p>
        </p:txBody>
      </p:sp>
    </p:spTree>
    <p:extLst>
      <p:ext uri="{BB962C8B-B14F-4D97-AF65-F5344CB8AC3E}">
        <p14:creationId xmlns:p14="http://schemas.microsoft.com/office/powerpoint/2010/main" val="228284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6928834" y="1296722"/>
            <a:ext cx="4379332" cy="490350"/>
          </a:xfrm>
          <a:prstGeom prst="rect">
            <a:avLst/>
          </a:prstGeom>
          <a:solidFill>
            <a:srgbClr val="FFC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أ – عقد العمل محدد المدة:</a:t>
            </a:r>
          </a:p>
        </p:txBody>
      </p:sp>
      <p:sp>
        <p:nvSpPr>
          <p:cNvPr id="15" name="Content Placeholder 2"/>
          <p:cNvSpPr txBox="1">
            <a:spLocks/>
          </p:cNvSpPr>
          <p:nvPr/>
        </p:nvSpPr>
        <p:spPr>
          <a:xfrm>
            <a:off x="1017429" y="1918947"/>
            <a:ext cx="10290736" cy="998371"/>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هو العقد الذي يتفق طرفاه على تحديد مدة له وانتهائه في تاريخ معين، فهو ينتهي بانقضاء مدته، ويجوز تجديده باتفاق صريح بين طرفيه وذلك لمدة أو لمدد أخرى.</a:t>
            </a:r>
          </a:p>
        </p:txBody>
      </p:sp>
      <p:sp>
        <p:nvSpPr>
          <p:cNvPr id="17" name="Content Placeholder 2"/>
          <p:cNvSpPr txBox="1">
            <a:spLocks/>
          </p:cNvSpPr>
          <p:nvPr/>
        </p:nvSpPr>
        <p:spPr>
          <a:xfrm>
            <a:off x="6928833" y="3098020"/>
            <a:ext cx="4379332" cy="490350"/>
          </a:xfrm>
          <a:prstGeom prst="rect">
            <a:avLst/>
          </a:prstGeom>
          <a:solidFill>
            <a:srgbClr val="FFC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ب – عقد العمل المبرم لإنجاز عمل معين:</a:t>
            </a:r>
          </a:p>
        </p:txBody>
      </p:sp>
      <p:sp>
        <p:nvSpPr>
          <p:cNvPr id="18" name="Content Placeholder 2"/>
          <p:cNvSpPr txBox="1">
            <a:spLocks/>
          </p:cNvSpPr>
          <p:nvPr/>
        </p:nvSpPr>
        <p:spPr>
          <a:xfrm>
            <a:off x="1017429" y="3709672"/>
            <a:ext cx="10290735" cy="2369156"/>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يكون العقد غير محدد المدة في الأحوال الآتية:</a:t>
            </a:r>
          </a:p>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1- إذا أبرم العقد دون تحديد مدة له.</a:t>
            </a:r>
          </a:p>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2 - إذا أبرم العقد لمدة تزيد على خمس سنوات.</a:t>
            </a:r>
          </a:p>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3- إذا زادت مدة العقد الأصلية والمجددة على خمس سنوات.</a:t>
            </a:r>
          </a:p>
        </p:txBody>
      </p:sp>
    </p:spTree>
    <p:extLst>
      <p:ext uri="{BB962C8B-B14F-4D97-AF65-F5344CB8AC3E}">
        <p14:creationId xmlns:p14="http://schemas.microsoft.com/office/powerpoint/2010/main" val="12315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26416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Content Placeholder 2"/>
          <p:cNvSpPr txBox="1">
            <a:spLocks/>
          </p:cNvSpPr>
          <p:nvPr/>
        </p:nvSpPr>
        <p:spPr>
          <a:xfrm>
            <a:off x="873616" y="1558898"/>
            <a:ext cx="10743127" cy="3800023"/>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4- إذا استمر طرفا العقد محدد المدة في تنفيذه بعد انقضاء مدته دون اتفاق صريح على تجديده.</a:t>
            </a:r>
          </a:p>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5- إذا ابرم عقد العمل لإنجاز عمل معين واستغرق ذلك مدة تزيد على خمس سنوات.</a:t>
            </a:r>
          </a:p>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6- إذا تم تجديد عقد العمل المبرم لإنجاز عمل معين، وزادت مدة إنجاز العمل الأصلي والأعمال التي جدد لها العقد على خمس سنوات.</a:t>
            </a:r>
          </a:p>
          <a:p>
            <a:pPr marL="0" indent="0" algn="just" rtl="1">
              <a:buNone/>
            </a:pPr>
            <a:r>
              <a:rPr lang="ar-BH" b="1" dirty="0" smtClean="0">
                <a:solidFill>
                  <a:schemeClr val="accent6">
                    <a:lumMod val="75000"/>
                  </a:schemeClr>
                </a:solidFill>
                <a:latin typeface="Sakkal Majalla" panose="02000000000000000000" pitchFamily="2" charset="-78"/>
                <a:cs typeface="Sakkal Majalla" panose="02000000000000000000" pitchFamily="2" charset="-78"/>
              </a:rPr>
              <a:t>7- إذا انتهى عقد العمل المبرم لإنجاز عمل معين واستمر طرفاه في تنفيذه بعد إنجاز هذا العمل دون اتفاق صريح على تجديده. </a:t>
            </a:r>
          </a:p>
        </p:txBody>
      </p:sp>
    </p:spTree>
    <p:extLst>
      <p:ext uri="{BB962C8B-B14F-4D97-AF65-F5344CB8AC3E}">
        <p14:creationId xmlns:p14="http://schemas.microsoft.com/office/powerpoint/2010/main" val="29470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246</TotalTime>
  <Words>1669</Words>
  <Application>Microsoft Office PowerPoint</Application>
  <PresentationFormat>Widescreen</PresentationFormat>
  <Paragraphs>201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Ebrahim Mohammed Abu Edress</cp:lastModifiedBy>
  <cp:revision>65</cp:revision>
  <cp:lastPrinted>2021-01-17T11:49:49Z</cp:lastPrinted>
  <dcterms:created xsi:type="dcterms:W3CDTF">2020-03-04T10:47:58Z</dcterms:created>
  <dcterms:modified xsi:type="dcterms:W3CDTF">2021-01-20T08:15:45Z</dcterms:modified>
</cp:coreProperties>
</file>