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25" r:id="rId3"/>
    <p:sldId id="345" r:id="rId4"/>
    <p:sldId id="327" r:id="rId5"/>
    <p:sldId id="347" r:id="rId6"/>
    <p:sldId id="348" r:id="rId7"/>
    <p:sldId id="349" r:id="rId8"/>
    <p:sldId id="350" r:id="rId9"/>
    <p:sldId id="351" r:id="rId10"/>
    <p:sldId id="352" r:id="rId11"/>
    <p:sldId id="353" r:id="rId12"/>
    <p:sldId id="354" r:id="rId13"/>
    <p:sldId id="355" r:id="rId14"/>
    <p:sldId id="339" r:id="rId15"/>
    <p:sldId id="356" r:id="rId16"/>
    <p:sldId id="33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909" autoAdjust="0"/>
    <p:restoredTop sz="94660"/>
  </p:normalViewPr>
  <p:slideViewPr>
    <p:cSldViewPr snapToGrid="0">
      <p:cViewPr varScale="1">
        <p:scale>
          <a:sx n="72" d="100"/>
          <a:sy n="72" d="100"/>
        </p:scale>
        <p:origin x="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B54EE-DF0D-4FA1-B48F-C292469C25C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B54EE-DF0D-4FA1-B48F-C292469C25C4}"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B54EE-DF0D-4FA1-B48F-C292469C25C4}"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microsoft.com/office/2007/relationships/hdphoto" Target="../media/hdphoto1.wdp"/><Relationship Id="rId9" Type="http://schemas.openxmlformats.org/officeDocument/2006/relationships/slide" Target="slide7.xml"/></Relationships>
</file>

<file path=ppt/slides/_rels/slide12.xml.rels><?xml version="1.0" encoding="UTF-8" standalone="yes"?>
<Relationships xmlns="http://schemas.openxmlformats.org/package/2006/relationships"><Relationship Id="rId8" Type="http://schemas.openxmlformats.org/officeDocument/2006/relationships/slide" Target="slide7.xml"/><Relationship Id="rId3" Type="http://schemas.microsoft.com/office/2007/relationships/hdphoto" Target="../media/hdphoto2.wdp"/><Relationship Id="rId7" Type="http://schemas.openxmlformats.org/officeDocument/2006/relationships/slide" Target="slide4.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microsoft.com/office/2007/relationships/hdphoto" Target="../media/hdphoto3.wdp"/><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7.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1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0.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184;p11">
            <a:extLst>
              <a:ext uri="{FF2B5EF4-FFF2-40B4-BE49-F238E27FC236}">
                <a16:creationId xmlns="" xmlns:a16="http://schemas.microsoft.com/office/drawing/2014/main" id="{B5C8E627-E3B4-44F3-8A44-9EC89472DEC1}"/>
              </a:ext>
            </a:extLst>
          </p:cNvPr>
          <p:cNvSpPr txBox="1">
            <a:spLocks/>
          </p:cNvSpPr>
          <p:nvPr/>
        </p:nvSpPr>
        <p:spPr>
          <a:xfrm>
            <a:off x="3521690" y="1945935"/>
            <a:ext cx="9333317" cy="191370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ar-SA" sz="8800" dirty="0">
                <a:solidFill>
                  <a:srgbClr val="3A616A"/>
                </a:solidFill>
                <a:latin typeface="Arial Black" panose="020B0A04020102020204" pitchFamily="34" charset="0"/>
                <a:cs typeface="PT Bold Heading" panose="02010400000000000000" pitchFamily="2" charset="-78"/>
              </a:rPr>
              <a:t>مبادئ الاقتصاد</a:t>
            </a:r>
            <a:r>
              <a:rPr lang="en-US" sz="3600" dirty="0">
                <a:solidFill>
                  <a:srgbClr val="3F5378"/>
                </a:solidFill>
                <a:latin typeface="Helvetica Black" pitchFamily="50" charset="0"/>
              </a:rPr>
              <a:t/>
            </a:r>
            <a:br>
              <a:rPr lang="en-US" sz="3600" dirty="0">
                <a:solidFill>
                  <a:srgbClr val="3F5378"/>
                </a:solidFill>
                <a:latin typeface="Helvetica Black" pitchFamily="50" charset="0"/>
              </a:rPr>
            </a:br>
            <a:r>
              <a:rPr lang="ar-SA" sz="8800" b="1" dirty="0">
                <a:solidFill>
                  <a:srgbClr val="FF9800"/>
                </a:solidFill>
                <a:latin typeface="Sakkal Majalla" panose="02000000000000000000" pitchFamily="2" charset="-78"/>
                <a:cs typeface="Sakkal Majalla" panose="02000000000000000000" pitchFamily="2" charset="-78"/>
              </a:rPr>
              <a:t>قصد805/211</a:t>
            </a:r>
            <a:endParaRPr lang="ar-SA" sz="7200" b="1" dirty="0">
              <a:solidFill>
                <a:srgbClr val="FF9800"/>
              </a:solidFill>
              <a:latin typeface="Sakkal Majalla" panose="02000000000000000000" pitchFamily="2" charset="-78"/>
              <a:cs typeface="Sakkal Majalla" panose="02000000000000000000" pitchFamily="2" charset="-78"/>
            </a:endParaRPr>
          </a:p>
        </p:txBody>
      </p:sp>
      <p:sp>
        <p:nvSpPr>
          <p:cNvPr id="8" name="Rectangle 7">
            <a:extLst>
              <a:ext uri="{FF2B5EF4-FFF2-40B4-BE49-F238E27FC236}">
                <a16:creationId xmlns="" xmlns:a16="http://schemas.microsoft.com/office/drawing/2014/main" id="{8D5FEC52-9DEB-4428-8327-046A2FEE6CA1}"/>
              </a:ext>
            </a:extLst>
          </p:cNvPr>
          <p:cNvSpPr/>
          <p:nvPr/>
        </p:nvSpPr>
        <p:spPr>
          <a:xfrm>
            <a:off x="6899134" y="4122166"/>
            <a:ext cx="2741456" cy="461665"/>
          </a:xfrm>
          <a:prstGeom prst="rect">
            <a:avLst/>
          </a:prstGeom>
          <a:solidFill>
            <a:srgbClr val="C00000"/>
          </a:solidFill>
        </p:spPr>
        <p:txBody>
          <a:bodyPr wrap="none" lIns="91440" tIns="45720" rIns="91440" bIns="45720">
            <a:spAutoFit/>
          </a:bodyPr>
          <a:lstStyle/>
          <a:p>
            <a:pPr algn="ctr"/>
            <a:r>
              <a:rPr lang="ar-SA" sz="240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الفصل الدراسي </a:t>
            </a:r>
            <a:r>
              <a:rPr lang="ar-SA" sz="240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الثاني</a:t>
            </a:r>
            <a:endPar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endParaRPr>
          </a:p>
        </p:txBody>
      </p:sp>
      <p:sp>
        <p:nvSpPr>
          <p:cNvPr id="9" name="Rectangle 8">
            <a:extLst>
              <a:ext uri="{FF2B5EF4-FFF2-40B4-BE49-F238E27FC236}">
                <a16:creationId xmlns="" xmlns:a16="http://schemas.microsoft.com/office/drawing/2014/main" id="{9A1FEC6C-2456-4F2C-B8E0-ABB393045F23}"/>
              </a:ext>
            </a:extLst>
          </p:cNvPr>
          <p:cNvSpPr/>
          <p:nvPr/>
        </p:nvSpPr>
        <p:spPr>
          <a:xfrm>
            <a:off x="5946976" y="4962265"/>
            <a:ext cx="5653824" cy="1200329"/>
          </a:xfrm>
          <a:prstGeom prst="rect">
            <a:avLst/>
          </a:prstGeom>
          <a:noFill/>
        </p:spPr>
        <p:txBody>
          <a:bodyPr wrap="square" lIns="91440" tIns="45720" rIns="91440" bIns="45720">
            <a:spAutoFit/>
          </a:bodyPr>
          <a:lstStyle/>
          <a:p>
            <a:pPr marL="571500" indent="-571500" algn="ctr" rtl="1">
              <a:buFont typeface="Wingdings" panose="05000000000000000000" pitchFamily="2" charset="2"/>
              <a:buChar char="Ø"/>
            </a:pPr>
            <a:r>
              <a:rPr lang="ar-SA" sz="3600" b="1" dirty="0" smtClean="0">
                <a:ln w="0"/>
                <a:solidFill>
                  <a:schemeClr val="accent6">
                    <a:lumMod val="50000"/>
                  </a:schemeClr>
                </a:solidFill>
                <a:effectLst>
                  <a:outerShdw blurRad="38100" dist="19050" dir="2700000" algn="tl" rotWithShape="0">
                    <a:schemeClr val="dk1">
                      <a:alpha val="40000"/>
                    </a:schemeClr>
                  </a:outerShdw>
                </a:effectLst>
                <a:latin typeface="Sakkal Majalla" panose="02000000000000000000" pitchFamily="2" charset="-78"/>
                <a:cs typeface="Sakkal Majalla" panose="02000000000000000000" pitchFamily="2" charset="-78"/>
              </a:rPr>
              <a:t>المستوى الثاني توحيد مسارات</a:t>
            </a:r>
            <a:endParaRPr lang="ar-SA" sz="3600" b="1" dirty="0">
              <a:ln w="0"/>
              <a:solidFill>
                <a:schemeClr val="accent6">
                  <a:lumMod val="50000"/>
                </a:schemeClr>
              </a:solidFill>
              <a:effectLst>
                <a:outerShdw blurRad="38100" dist="19050" dir="2700000" algn="tl" rotWithShape="0">
                  <a:schemeClr val="dk1">
                    <a:alpha val="40000"/>
                  </a:schemeClr>
                </a:outerShdw>
              </a:effectLst>
              <a:latin typeface="Sakkal Majalla" panose="02000000000000000000" pitchFamily="2" charset="-78"/>
              <a:cs typeface="Sakkal Majalla" panose="02000000000000000000" pitchFamily="2" charset="-78"/>
            </a:endParaRPr>
          </a:p>
          <a:p>
            <a:pPr marL="571500" indent="-571500" algn="ctr" rtl="1">
              <a:buFont typeface="Wingdings" panose="05000000000000000000" pitchFamily="2" charset="2"/>
              <a:buChar char="Ø"/>
            </a:pPr>
            <a:r>
              <a:rPr lang="ar-SA" sz="3600" b="1" cap="none" spc="0" dirty="0" smtClean="0">
                <a:ln w="0"/>
                <a:solidFill>
                  <a:schemeClr val="accent6">
                    <a:lumMod val="50000"/>
                  </a:schemeClr>
                </a:solidFill>
                <a:effectLst>
                  <a:outerShdw blurRad="38100" dist="19050" dir="2700000" algn="tl" rotWithShape="0">
                    <a:schemeClr val="dk1">
                      <a:alpha val="40000"/>
                    </a:schemeClr>
                  </a:outerShdw>
                </a:effectLst>
                <a:latin typeface="Sakkal Majalla" panose="02000000000000000000" pitchFamily="2" charset="-78"/>
                <a:cs typeface="Sakkal Majalla" panose="02000000000000000000" pitchFamily="2" charset="-78"/>
              </a:rPr>
              <a:t>المستوى الثالث تعليم فني ومهني</a:t>
            </a:r>
            <a:endParaRPr lang="en-US" sz="3600" b="1" cap="none" spc="0" dirty="0">
              <a:ln w="0"/>
              <a:solidFill>
                <a:schemeClr val="accent6">
                  <a:lumMod val="50000"/>
                </a:schemeClr>
              </a:solidFill>
              <a:effectLst>
                <a:outerShdw blurRad="38100" dist="19050" dir="2700000" algn="tl" rotWithShape="0">
                  <a:schemeClr val="dk1">
                    <a:alpha val="40000"/>
                  </a:schemeClr>
                </a:outerShdw>
              </a:effectLst>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stretch>
            <a:fillRect/>
          </a:stretch>
        </p:blipFill>
        <p:spPr>
          <a:xfrm>
            <a:off x="386366" y="1592497"/>
            <a:ext cx="4031088" cy="4534290"/>
          </a:xfrm>
          <a:prstGeom prst="rect">
            <a:avLst/>
          </a:prstGeom>
        </p:spPr>
      </p:pic>
      <p:pic>
        <p:nvPicPr>
          <p:cNvPr id="30" name="Picture 29"/>
          <p:cNvPicPr>
            <a:picLocks noChangeAspect="1"/>
          </p:cNvPicPr>
          <p:nvPr/>
        </p:nvPicPr>
        <p:blipFill>
          <a:blip r:embed="rId3"/>
          <a:stretch>
            <a:fillRect/>
          </a:stretch>
        </p:blipFill>
        <p:spPr>
          <a:xfrm>
            <a:off x="5608404" y="305774"/>
            <a:ext cx="927328" cy="1075075"/>
          </a:xfrm>
          <a:prstGeom prst="rect">
            <a:avLst/>
          </a:prstGeom>
        </p:spPr>
      </p:pic>
      <p:pic>
        <p:nvPicPr>
          <p:cNvPr id="31" name="Picture 30"/>
          <p:cNvPicPr>
            <a:picLocks noChangeAspect="1"/>
          </p:cNvPicPr>
          <p:nvPr/>
        </p:nvPicPr>
        <p:blipFill>
          <a:blip r:embed="rId3"/>
          <a:stretch>
            <a:fillRect/>
          </a:stretch>
        </p:blipFill>
        <p:spPr>
          <a:xfrm>
            <a:off x="5540946" y="181626"/>
            <a:ext cx="1049333" cy="1212998"/>
          </a:xfrm>
          <a:prstGeom prst="rect">
            <a:avLst/>
          </a:prstGeom>
        </p:spPr>
      </p:pic>
      <p:grpSp>
        <p:nvGrpSpPr>
          <p:cNvPr id="33" name="Group 32"/>
          <p:cNvGrpSpPr/>
          <p:nvPr/>
        </p:nvGrpSpPr>
        <p:grpSpPr>
          <a:xfrm>
            <a:off x="-23932" y="6541028"/>
            <a:ext cx="12192000" cy="384957"/>
            <a:chOff x="0" y="6498164"/>
            <a:chExt cx="12192000" cy="384957"/>
          </a:xfrm>
        </p:grpSpPr>
        <p:cxnSp>
          <p:nvCxnSpPr>
            <p:cNvPr id="34" name="Straight Connector 33"/>
            <p:cNvCxnSpPr/>
            <p:nvPr/>
          </p:nvCxnSpPr>
          <p:spPr>
            <a:xfrm flipV="1">
              <a:off x="0" y="6498164"/>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943286" y="6550223"/>
              <a:ext cx="3996608" cy="307777"/>
            </a:xfrm>
            <a:prstGeom prst="rect">
              <a:avLst/>
            </a:prstGeom>
          </p:spPr>
          <p:txBody>
            <a:bodyPr wrap="none">
              <a:spAutoFit/>
            </a:bodyPr>
            <a:lstStyle/>
            <a:p>
              <a:pPr algn="ctr" rtl="1"/>
              <a:r>
                <a:rPr lang="ar-BH" sz="1400" b="1" dirty="0"/>
                <a:t>المرحلة الثانوية - المستوى </a:t>
              </a:r>
              <a:r>
                <a:rPr lang="ar-SA" sz="1400" b="1" dirty="0" smtClean="0"/>
                <a:t>الثاني (توحيد ) – الثالث (فني ومهني)</a:t>
              </a:r>
              <a:endParaRPr lang="ar-BH" sz="1400" b="1" dirty="0"/>
            </a:p>
          </p:txBody>
        </p:sp>
        <p:sp>
          <p:nvSpPr>
            <p:cNvPr id="36" name="Rectangle 3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3786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5757887" y="255539"/>
            <a:ext cx="3597460"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نشاط تقويمي</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33" name="Shape 679">
            <a:extLst>
              <a:ext uri="{FF2B5EF4-FFF2-40B4-BE49-F238E27FC236}">
                <a16:creationId xmlns:a16="http://schemas.microsoft.com/office/drawing/2014/main" xmlns="" id="{E94905BD-653F-4A65-89E1-F7E7044852E5}"/>
              </a:ext>
            </a:extLst>
          </p:cNvPr>
          <p:cNvGrpSpPr/>
          <p:nvPr/>
        </p:nvGrpSpPr>
        <p:grpSpPr>
          <a:xfrm flipH="1">
            <a:off x="11067399" y="333921"/>
            <a:ext cx="811174" cy="766200"/>
            <a:chOff x="5972700" y="2330200"/>
            <a:chExt cx="411625" cy="387275"/>
          </a:xfrm>
        </p:grpSpPr>
        <p:sp>
          <p:nvSpPr>
            <p:cNvPr id="34" name="Shape 680">
              <a:extLst>
                <a:ext uri="{FF2B5EF4-FFF2-40B4-BE49-F238E27FC236}">
                  <a16:creationId xmlns:a16="http://schemas.microsoft.com/office/drawing/2014/main" xmlns="" id="{EA2CD2A2-5BA7-4C85-8513-8B8CC03AF5D2}"/>
                </a:ext>
              </a:extLst>
            </p:cNvPr>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681">
              <a:extLst>
                <a:ext uri="{FF2B5EF4-FFF2-40B4-BE49-F238E27FC236}">
                  <a16:creationId xmlns:a16="http://schemas.microsoft.com/office/drawing/2014/main" xmlns="" id="{12262060-9593-4615-A730-1DCDF53D0310}"/>
                </a:ext>
              </a:extLst>
            </p:cNvPr>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65" name="Shape 389">
            <a:extLst>
              <a:ext uri="{FF2B5EF4-FFF2-40B4-BE49-F238E27FC236}">
                <a16:creationId xmlns:a16="http://schemas.microsoft.com/office/drawing/2014/main" xmlns="" id="{A664EDBB-34E4-42C2-9D1E-A26C343F1931}"/>
              </a:ext>
            </a:extLst>
          </p:cNvPr>
          <p:cNvGrpSpPr/>
          <p:nvPr/>
        </p:nvGrpSpPr>
        <p:grpSpPr>
          <a:xfrm>
            <a:off x="2935598" y="3374734"/>
            <a:ext cx="5043757" cy="907708"/>
            <a:chOff x="-1535283" y="1287960"/>
            <a:chExt cx="11486579" cy="2067200"/>
          </a:xfrm>
        </p:grpSpPr>
        <p:sp>
          <p:nvSpPr>
            <p:cNvPr id="66" name="Shape 390">
              <a:extLst>
                <a:ext uri="{FF2B5EF4-FFF2-40B4-BE49-F238E27FC236}">
                  <a16:creationId xmlns:a16="http://schemas.microsoft.com/office/drawing/2014/main" xmlns="" id="{A82F6D29-2CD2-4D66-98DD-208B5BD07C09}"/>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7" name="Shape 391">
              <a:extLst>
                <a:ext uri="{FF2B5EF4-FFF2-40B4-BE49-F238E27FC236}">
                  <a16:creationId xmlns:a16="http://schemas.microsoft.com/office/drawing/2014/main" xmlns="" id="{8C6D1BE1-D8DC-49A4-9622-DBD067840BDD}"/>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8" name="Shape 392">
              <a:extLst>
                <a:ext uri="{FF2B5EF4-FFF2-40B4-BE49-F238E27FC236}">
                  <a16:creationId xmlns:a16="http://schemas.microsoft.com/office/drawing/2014/main" xmlns="" id="{08A1701A-D603-4181-A848-DEF43030E82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9" name="Shape 393">
              <a:extLst>
                <a:ext uri="{FF2B5EF4-FFF2-40B4-BE49-F238E27FC236}">
                  <a16:creationId xmlns:a16="http://schemas.microsoft.com/office/drawing/2014/main" xmlns="" id="{E76D8F11-4CEA-4C10-B70E-E6879A013086}"/>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0" name="Shape 394">
              <a:extLst>
                <a:ext uri="{FF2B5EF4-FFF2-40B4-BE49-F238E27FC236}">
                  <a16:creationId xmlns:a16="http://schemas.microsoft.com/office/drawing/2014/main" xmlns="" id="{A13CBBBE-46FE-444B-A9C8-94F35F7CF0B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1" name="Shape 395">
            <a:extLst>
              <a:ext uri="{FF2B5EF4-FFF2-40B4-BE49-F238E27FC236}">
                <a16:creationId xmlns:a16="http://schemas.microsoft.com/office/drawing/2014/main" xmlns="" id="{7C838258-4211-4CE6-91F4-18904D86DF92}"/>
              </a:ext>
            </a:extLst>
          </p:cNvPr>
          <p:cNvGrpSpPr/>
          <p:nvPr/>
        </p:nvGrpSpPr>
        <p:grpSpPr>
          <a:xfrm>
            <a:off x="2935598" y="4875277"/>
            <a:ext cx="5043757" cy="907708"/>
            <a:chOff x="-1535283" y="1287960"/>
            <a:chExt cx="11486579" cy="2067200"/>
          </a:xfrm>
        </p:grpSpPr>
        <p:sp>
          <p:nvSpPr>
            <p:cNvPr id="72" name="Shape 396">
              <a:extLst>
                <a:ext uri="{FF2B5EF4-FFF2-40B4-BE49-F238E27FC236}">
                  <a16:creationId xmlns:a16="http://schemas.microsoft.com/office/drawing/2014/main" xmlns="" id="{E1B3F852-2466-4234-8821-2696CC288A91}"/>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3" name="Shape 397">
              <a:extLst>
                <a:ext uri="{FF2B5EF4-FFF2-40B4-BE49-F238E27FC236}">
                  <a16:creationId xmlns:a16="http://schemas.microsoft.com/office/drawing/2014/main" xmlns="" id="{2A202EDA-451F-4BF9-A864-EFBB58AFE141}"/>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dirty="0">
                <a:latin typeface="Arvo"/>
                <a:ea typeface="Arvo"/>
                <a:cs typeface="Arvo"/>
                <a:sym typeface="Arvo"/>
              </a:endParaRPr>
            </a:p>
          </p:txBody>
        </p:sp>
        <p:sp>
          <p:nvSpPr>
            <p:cNvPr id="74" name="Shape 398">
              <a:extLst>
                <a:ext uri="{FF2B5EF4-FFF2-40B4-BE49-F238E27FC236}">
                  <a16:creationId xmlns:a16="http://schemas.microsoft.com/office/drawing/2014/main" xmlns="" id="{BB46B3BF-0356-49A4-9549-AADA4C6A937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5" name="Shape 399">
              <a:extLst>
                <a:ext uri="{FF2B5EF4-FFF2-40B4-BE49-F238E27FC236}">
                  <a16:creationId xmlns:a16="http://schemas.microsoft.com/office/drawing/2014/main" xmlns="" id="{7A3AFACA-914B-4C87-A798-C3421C16B57C}"/>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6" name="Shape 400">
              <a:extLst>
                <a:ext uri="{FF2B5EF4-FFF2-40B4-BE49-F238E27FC236}">
                  <a16:creationId xmlns:a16="http://schemas.microsoft.com/office/drawing/2014/main" xmlns="" id="{5EF439A3-C42E-4E8D-A781-B42C9E8EDFE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7" name="Shape 401">
            <a:extLst>
              <a:ext uri="{FF2B5EF4-FFF2-40B4-BE49-F238E27FC236}">
                <a16:creationId xmlns:a16="http://schemas.microsoft.com/office/drawing/2014/main" xmlns="" id="{AB5DA583-FDED-484D-BC1E-83FBB53F33F3}"/>
              </a:ext>
            </a:extLst>
          </p:cNvPr>
          <p:cNvGrpSpPr/>
          <p:nvPr/>
        </p:nvGrpSpPr>
        <p:grpSpPr>
          <a:xfrm>
            <a:off x="3014729" y="1477657"/>
            <a:ext cx="5043757" cy="907708"/>
            <a:chOff x="-1535283" y="1287960"/>
            <a:chExt cx="11486579" cy="2067200"/>
          </a:xfrm>
        </p:grpSpPr>
        <p:sp>
          <p:nvSpPr>
            <p:cNvPr id="78" name="Shape 402">
              <a:extLst>
                <a:ext uri="{FF2B5EF4-FFF2-40B4-BE49-F238E27FC236}">
                  <a16:creationId xmlns:a16="http://schemas.microsoft.com/office/drawing/2014/main" xmlns="" id="{1340ED19-1B3E-4D78-8A13-3BF9F3403D96}"/>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9" name="Shape 403">
              <a:extLst>
                <a:ext uri="{FF2B5EF4-FFF2-40B4-BE49-F238E27FC236}">
                  <a16:creationId xmlns:a16="http://schemas.microsoft.com/office/drawing/2014/main" xmlns="" id="{CD9B115B-25F2-464F-8D25-A19CDDE24993}"/>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0" name="Shape 404">
              <a:extLst>
                <a:ext uri="{FF2B5EF4-FFF2-40B4-BE49-F238E27FC236}">
                  <a16:creationId xmlns:a16="http://schemas.microsoft.com/office/drawing/2014/main" xmlns="" id="{FF3ECAFC-DBDF-4305-9065-FA0DE5F3F970}"/>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1" name="Shape 405">
              <a:extLst>
                <a:ext uri="{FF2B5EF4-FFF2-40B4-BE49-F238E27FC236}">
                  <a16:creationId xmlns:a16="http://schemas.microsoft.com/office/drawing/2014/main" xmlns="" id="{DF96294E-91FA-4282-A086-EBD668EAC33D}"/>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2" name="Shape 406">
              <a:extLst>
                <a:ext uri="{FF2B5EF4-FFF2-40B4-BE49-F238E27FC236}">
                  <a16:creationId xmlns:a16="http://schemas.microsoft.com/office/drawing/2014/main" xmlns="" id="{5439FD2F-BBC5-4D9D-BBF9-79F18A92C3EA}"/>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sp>
        <p:nvSpPr>
          <p:cNvPr id="83" name="Shape 407">
            <a:extLst>
              <a:ext uri="{FF2B5EF4-FFF2-40B4-BE49-F238E27FC236}">
                <a16:creationId xmlns:a16="http://schemas.microsoft.com/office/drawing/2014/main" xmlns="" id="{FCE99C2D-4F2B-4D25-952D-33C3FADE6D37}"/>
              </a:ext>
            </a:extLst>
          </p:cNvPr>
          <p:cNvSpPr txBox="1">
            <a:spLocks/>
          </p:cNvSpPr>
          <p:nvPr/>
        </p:nvSpPr>
        <p:spPr>
          <a:xfrm>
            <a:off x="3511470" y="1713461"/>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النشاط</a:t>
            </a:r>
          </a:p>
        </p:txBody>
      </p:sp>
      <p:sp>
        <p:nvSpPr>
          <p:cNvPr id="84" name="Shape 408">
            <a:extLst>
              <a:ext uri="{FF2B5EF4-FFF2-40B4-BE49-F238E27FC236}">
                <a16:creationId xmlns:a16="http://schemas.microsoft.com/office/drawing/2014/main" xmlns="" id="{B4061D92-806A-47CA-B3B4-8832C935D1B8}"/>
              </a:ext>
            </a:extLst>
          </p:cNvPr>
          <p:cNvSpPr txBox="1">
            <a:spLocks/>
          </p:cNvSpPr>
          <p:nvPr/>
        </p:nvSpPr>
        <p:spPr>
          <a:xfrm>
            <a:off x="3224848" y="2482267"/>
            <a:ext cx="4477909" cy="993575"/>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أجب على نشاط </a:t>
            </a:r>
            <a:r>
              <a:rPr lang="ar-SA" b="1" dirty="0" smtClean="0">
                <a:solidFill>
                  <a:srgbClr val="3C6070"/>
                </a:solidFill>
                <a:latin typeface="Sakkal Majalla" panose="02000000000000000000" pitchFamily="2" charset="-78"/>
                <a:cs typeface="Sakkal Majalla" panose="02000000000000000000" pitchFamily="2" charset="-78"/>
              </a:rPr>
              <a:t>(2-2-1) </a:t>
            </a:r>
            <a:r>
              <a:rPr lang="ar-SA" b="1" dirty="0">
                <a:solidFill>
                  <a:srgbClr val="3C6070"/>
                </a:solidFill>
                <a:latin typeface="Sakkal Majalla" panose="02000000000000000000" pitchFamily="2" charset="-78"/>
                <a:cs typeface="Sakkal Majalla" panose="02000000000000000000" pitchFamily="2" charset="-78"/>
              </a:rPr>
              <a:t>صفحة </a:t>
            </a:r>
            <a:r>
              <a:rPr lang="ar-SA" b="1" dirty="0" smtClean="0">
                <a:solidFill>
                  <a:srgbClr val="3C6070"/>
                </a:solidFill>
                <a:latin typeface="Sakkal Majalla" panose="02000000000000000000" pitchFamily="2" charset="-78"/>
                <a:cs typeface="Sakkal Majalla" panose="02000000000000000000" pitchFamily="2" charset="-78"/>
              </a:rPr>
              <a:t>59 </a:t>
            </a:r>
            <a:r>
              <a:rPr lang="ar-SA" b="1" dirty="0">
                <a:solidFill>
                  <a:srgbClr val="3C6070"/>
                </a:solidFill>
                <a:latin typeface="Sakkal Majalla" panose="02000000000000000000" pitchFamily="2" charset="-78"/>
                <a:cs typeface="Sakkal Majalla" panose="02000000000000000000" pitchFamily="2" charset="-78"/>
              </a:rPr>
              <a:t>من الكتاب المدرسي. </a:t>
            </a:r>
            <a:endParaRPr lang="en-US" b="1" dirty="0">
              <a:solidFill>
                <a:srgbClr val="3C6070"/>
              </a:solidFill>
              <a:latin typeface="Sakkal Majalla" panose="02000000000000000000" pitchFamily="2" charset="-78"/>
              <a:cs typeface="Sakkal Majalla" panose="02000000000000000000" pitchFamily="2" charset="-78"/>
            </a:endParaRPr>
          </a:p>
        </p:txBody>
      </p:sp>
      <p:sp>
        <p:nvSpPr>
          <p:cNvPr id="85" name="Shape 409">
            <a:extLst>
              <a:ext uri="{FF2B5EF4-FFF2-40B4-BE49-F238E27FC236}">
                <a16:creationId xmlns:a16="http://schemas.microsoft.com/office/drawing/2014/main" xmlns="" id="{EAFB7C68-1939-4EAA-AE65-7621689E97EC}"/>
              </a:ext>
            </a:extLst>
          </p:cNvPr>
          <p:cNvSpPr txBox="1">
            <a:spLocks/>
          </p:cNvSpPr>
          <p:nvPr/>
        </p:nvSpPr>
        <p:spPr>
          <a:xfrm>
            <a:off x="3495680" y="5061706"/>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الوقت</a:t>
            </a:r>
          </a:p>
        </p:txBody>
      </p:sp>
      <p:sp>
        <p:nvSpPr>
          <p:cNvPr id="86" name="Shape 410">
            <a:extLst>
              <a:ext uri="{FF2B5EF4-FFF2-40B4-BE49-F238E27FC236}">
                <a16:creationId xmlns:a16="http://schemas.microsoft.com/office/drawing/2014/main" xmlns="" id="{44F85440-97EF-441D-8C0A-ED26D754FB19}"/>
              </a:ext>
            </a:extLst>
          </p:cNvPr>
          <p:cNvSpPr txBox="1">
            <a:spLocks/>
          </p:cNvSpPr>
          <p:nvPr/>
        </p:nvSpPr>
        <p:spPr>
          <a:xfrm>
            <a:off x="3495680" y="5611706"/>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دقيقتان</a:t>
            </a:r>
          </a:p>
        </p:txBody>
      </p:sp>
      <p:sp>
        <p:nvSpPr>
          <p:cNvPr id="87" name="Shape 411">
            <a:extLst>
              <a:ext uri="{FF2B5EF4-FFF2-40B4-BE49-F238E27FC236}">
                <a16:creationId xmlns:a16="http://schemas.microsoft.com/office/drawing/2014/main" xmlns="" id="{33D3CEFF-7FB6-4CCC-9CF1-6B68BB3E5B7C}"/>
              </a:ext>
            </a:extLst>
          </p:cNvPr>
          <p:cNvSpPr txBox="1">
            <a:spLocks/>
          </p:cNvSpPr>
          <p:nvPr/>
        </p:nvSpPr>
        <p:spPr>
          <a:xfrm>
            <a:off x="3495680" y="3557422"/>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نوع النشاط</a:t>
            </a:r>
          </a:p>
        </p:txBody>
      </p:sp>
      <p:sp>
        <p:nvSpPr>
          <p:cNvPr id="88" name="Shape 412">
            <a:extLst>
              <a:ext uri="{FF2B5EF4-FFF2-40B4-BE49-F238E27FC236}">
                <a16:creationId xmlns:a16="http://schemas.microsoft.com/office/drawing/2014/main" xmlns="" id="{B41168F1-4673-49F8-A3F8-C09710AC8E0C}"/>
              </a:ext>
            </a:extLst>
          </p:cNvPr>
          <p:cNvSpPr txBox="1">
            <a:spLocks/>
          </p:cNvSpPr>
          <p:nvPr/>
        </p:nvSpPr>
        <p:spPr>
          <a:xfrm>
            <a:off x="3495680" y="4092014"/>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فردي - كتابة</a:t>
            </a:r>
          </a:p>
        </p:txBody>
      </p:sp>
      <p:sp>
        <p:nvSpPr>
          <p:cNvPr id="95" name="Oval 94">
            <a:extLst>
              <a:ext uri="{FF2B5EF4-FFF2-40B4-BE49-F238E27FC236}">
                <a16:creationId xmlns:a16="http://schemas.microsoft.com/office/drawing/2014/main" xmlns="" id="{D6F36527-4CBD-4607-982E-1E35800828A9}"/>
              </a:ext>
            </a:extLst>
          </p:cNvPr>
          <p:cNvSpPr/>
          <p:nvPr/>
        </p:nvSpPr>
        <p:spPr>
          <a:xfrm>
            <a:off x="819490" y="1564061"/>
            <a:ext cx="1368000" cy="1368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grpSp>
        <p:nvGrpSpPr>
          <p:cNvPr id="96" name="Shape 851">
            <a:extLst>
              <a:ext uri="{FF2B5EF4-FFF2-40B4-BE49-F238E27FC236}">
                <a16:creationId xmlns:a16="http://schemas.microsoft.com/office/drawing/2014/main" xmlns="" id="{FDD3763B-A17B-475E-BBE4-B1BDB2386A88}"/>
              </a:ext>
            </a:extLst>
          </p:cNvPr>
          <p:cNvGrpSpPr/>
          <p:nvPr/>
        </p:nvGrpSpPr>
        <p:grpSpPr>
          <a:xfrm>
            <a:off x="731257" y="1479396"/>
            <a:ext cx="1555200" cy="1541052"/>
            <a:chOff x="6649150" y="309350"/>
            <a:chExt cx="395800" cy="395800"/>
          </a:xfrm>
        </p:grpSpPr>
        <p:sp>
          <p:nvSpPr>
            <p:cNvPr id="97" name="Shape 852">
              <a:extLst>
                <a:ext uri="{FF2B5EF4-FFF2-40B4-BE49-F238E27FC236}">
                  <a16:creationId xmlns:a16="http://schemas.microsoft.com/office/drawing/2014/main" xmlns="" id="{0A66746B-C7EF-4E88-950B-2FB02F8EBC1C}"/>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98" name="Shape 853">
              <a:extLst>
                <a:ext uri="{FF2B5EF4-FFF2-40B4-BE49-F238E27FC236}">
                  <a16:creationId xmlns:a16="http://schemas.microsoft.com/office/drawing/2014/main" xmlns="" id="{281A963A-E0BF-4C5E-AAC5-583B710122EF}"/>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99" name="Shape 854">
              <a:extLst>
                <a:ext uri="{FF2B5EF4-FFF2-40B4-BE49-F238E27FC236}">
                  <a16:creationId xmlns:a16="http://schemas.microsoft.com/office/drawing/2014/main" xmlns="" id="{056F4824-889D-4AF1-B354-071C00CC8C6E}"/>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0" name="Shape 855">
              <a:extLst>
                <a:ext uri="{FF2B5EF4-FFF2-40B4-BE49-F238E27FC236}">
                  <a16:creationId xmlns:a16="http://schemas.microsoft.com/office/drawing/2014/main" xmlns="" id="{E1AB3456-1319-45EF-8F0F-665E008BEA4C}"/>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1" name="Shape 856">
              <a:extLst>
                <a:ext uri="{FF2B5EF4-FFF2-40B4-BE49-F238E27FC236}">
                  <a16:creationId xmlns:a16="http://schemas.microsoft.com/office/drawing/2014/main" xmlns="" id="{FD8AB733-EB5D-46FA-A196-268C3970C311}"/>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2" name="Shape 857">
              <a:extLst>
                <a:ext uri="{FF2B5EF4-FFF2-40B4-BE49-F238E27FC236}">
                  <a16:creationId xmlns:a16="http://schemas.microsoft.com/office/drawing/2014/main" xmlns="" id="{E63A03F4-0342-498D-8999-79DBB8959CC1}"/>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3" name="Shape 858">
              <a:extLst>
                <a:ext uri="{FF2B5EF4-FFF2-40B4-BE49-F238E27FC236}">
                  <a16:creationId xmlns:a16="http://schemas.microsoft.com/office/drawing/2014/main" xmlns="" id="{E97C267D-A891-4B90-8DBD-17EBC38DD47F}"/>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4" name="Shape 859">
              <a:extLst>
                <a:ext uri="{FF2B5EF4-FFF2-40B4-BE49-F238E27FC236}">
                  <a16:creationId xmlns:a16="http://schemas.microsoft.com/office/drawing/2014/main" xmlns="" id="{901F4144-6B53-444B-A2D8-6E42455A59F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5" name="Shape 860">
              <a:extLst>
                <a:ext uri="{FF2B5EF4-FFF2-40B4-BE49-F238E27FC236}">
                  <a16:creationId xmlns:a16="http://schemas.microsoft.com/office/drawing/2014/main" xmlns="" id="{DE878F6C-08DB-4916-A834-CB8C04EE2745}"/>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6" name="Shape 861">
              <a:extLst>
                <a:ext uri="{FF2B5EF4-FFF2-40B4-BE49-F238E27FC236}">
                  <a16:creationId xmlns:a16="http://schemas.microsoft.com/office/drawing/2014/main" xmlns="" id="{2AFB8F0E-FED5-459A-9C32-24DB3DDC7AEB}"/>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7" name="Shape 862">
              <a:extLst>
                <a:ext uri="{FF2B5EF4-FFF2-40B4-BE49-F238E27FC236}">
                  <a16:creationId xmlns:a16="http://schemas.microsoft.com/office/drawing/2014/main" xmlns="" id="{9D37B643-DFE5-4BCD-ABDD-1DB428C356ED}"/>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8" name="Shape 863">
              <a:extLst>
                <a:ext uri="{FF2B5EF4-FFF2-40B4-BE49-F238E27FC236}">
                  <a16:creationId xmlns:a16="http://schemas.microsoft.com/office/drawing/2014/main" xmlns="" id="{65A65870-FEA8-45C6-9E2D-FFFA25AC118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9" name="Shape 864">
              <a:extLst>
                <a:ext uri="{FF2B5EF4-FFF2-40B4-BE49-F238E27FC236}">
                  <a16:creationId xmlns:a16="http://schemas.microsoft.com/office/drawing/2014/main" xmlns="" id="{5EC91901-3B9B-443A-9BEB-8432649B66BA}"/>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0" name="Shape 865">
              <a:extLst>
                <a:ext uri="{FF2B5EF4-FFF2-40B4-BE49-F238E27FC236}">
                  <a16:creationId xmlns:a16="http://schemas.microsoft.com/office/drawing/2014/main" xmlns="" id="{BB17F187-A264-403B-9D9C-C845B6185E7C}"/>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1" name="Shape 866">
              <a:extLst>
                <a:ext uri="{FF2B5EF4-FFF2-40B4-BE49-F238E27FC236}">
                  <a16:creationId xmlns:a16="http://schemas.microsoft.com/office/drawing/2014/main" xmlns="" id="{33E0BE78-FB24-475A-80D7-4E5EBC200147}"/>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2" name="Shape 867">
              <a:extLst>
                <a:ext uri="{FF2B5EF4-FFF2-40B4-BE49-F238E27FC236}">
                  <a16:creationId xmlns:a16="http://schemas.microsoft.com/office/drawing/2014/main" xmlns="" id="{94F89CCA-B849-45B6-BD2D-0ED5FF5756D1}"/>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3" name="Shape 868">
              <a:extLst>
                <a:ext uri="{FF2B5EF4-FFF2-40B4-BE49-F238E27FC236}">
                  <a16:creationId xmlns:a16="http://schemas.microsoft.com/office/drawing/2014/main" xmlns="" id="{291C7F5C-369C-4637-AB81-31C84786BD3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4" name="Shape 869">
              <a:extLst>
                <a:ext uri="{FF2B5EF4-FFF2-40B4-BE49-F238E27FC236}">
                  <a16:creationId xmlns:a16="http://schemas.microsoft.com/office/drawing/2014/main" xmlns="" id="{DF101BE2-0F9F-481C-8ED5-519C3773B3FC}"/>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5" name="Shape 870">
              <a:extLst>
                <a:ext uri="{FF2B5EF4-FFF2-40B4-BE49-F238E27FC236}">
                  <a16:creationId xmlns:a16="http://schemas.microsoft.com/office/drawing/2014/main" xmlns="" id="{C4F7936E-BD17-4466-8B84-2E545F38FAF4}"/>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6" name="Shape 871">
              <a:extLst>
                <a:ext uri="{FF2B5EF4-FFF2-40B4-BE49-F238E27FC236}">
                  <a16:creationId xmlns:a16="http://schemas.microsoft.com/office/drawing/2014/main" xmlns="" id="{8019BBDE-E221-496E-9532-99A830571C37}"/>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7" name="Shape 872">
              <a:extLst>
                <a:ext uri="{FF2B5EF4-FFF2-40B4-BE49-F238E27FC236}">
                  <a16:creationId xmlns:a16="http://schemas.microsoft.com/office/drawing/2014/main" xmlns="" id="{2BB145C1-E84F-4295-9C4D-70D93F55A095}"/>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8" name="Shape 873">
              <a:extLst>
                <a:ext uri="{FF2B5EF4-FFF2-40B4-BE49-F238E27FC236}">
                  <a16:creationId xmlns:a16="http://schemas.microsoft.com/office/drawing/2014/main" xmlns="" id="{795FA47E-E1E9-4112-AB2E-BACAD9B375A1}"/>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9" name="Shape 874">
              <a:extLst>
                <a:ext uri="{FF2B5EF4-FFF2-40B4-BE49-F238E27FC236}">
                  <a16:creationId xmlns:a16="http://schemas.microsoft.com/office/drawing/2014/main" xmlns="" id="{0E52B689-4114-4774-9B8B-8520C7AF06C6}"/>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2" name="مستطيل مستدير الزوايا 5">
            <a:hlinkClick r:id="rId2" action="ppaction://hlinksldjump"/>
            <a:extLst>
              <a:ext uri="{FF2B5EF4-FFF2-40B4-BE49-F238E27FC236}">
                <a16:creationId xmlns:a16="http://schemas.microsoft.com/office/drawing/2014/main" xmlns="" id="{654E94FC-50DE-4172-97F3-1CAA4378CE12}"/>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 name="مستطيل مستدير الزوايا 11">
            <a:hlinkClick r:id="" action="ppaction://noaction"/>
            <a:extLst>
              <a:ext uri="{FF2B5EF4-FFF2-40B4-BE49-F238E27FC236}">
                <a16:creationId xmlns:a16="http://schemas.microsoft.com/office/drawing/2014/main" xmlns="" id="{A32C9303-C9B2-4E4B-834D-CD17299275CD}"/>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 name="مستطيل مستدير الزوايا 12">
            <a:hlinkClick r:id="" action="ppaction://noaction"/>
            <a:extLst>
              <a:ext uri="{FF2B5EF4-FFF2-40B4-BE49-F238E27FC236}">
                <a16:creationId xmlns:a16="http://schemas.microsoft.com/office/drawing/2014/main" xmlns="" id="{7B20DD7E-80E4-4B18-8514-47CDD8F6BC68}"/>
              </a:ext>
            </a:extLst>
          </p:cNvPr>
          <p:cNvSpPr/>
          <p:nvPr/>
        </p:nvSpPr>
        <p:spPr>
          <a:xfrm>
            <a:off x="10260816" y="3339294"/>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5" name="مستطيل مستدير الزوايا 16">
            <a:hlinkClick r:id="" action="ppaction://noaction"/>
            <a:extLst>
              <a:ext uri="{FF2B5EF4-FFF2-40B4-BE49-F238E27FC236}">
                <a16:creationId xmlns:a16="http://schemas.microsoft.com/office/drawing/2014/main" xmlns="" id="{45138C5A-5A88-4A38-B163-5A70F4E26C19}"/>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 name="مستطيل مستدير الزوايا 17">
            <a:hlinkClick r:id="rId3" action="ppaction://hlinksldjump"/>
            <a:extLst>
              <a:ext uri="{FF2B5EF4-FFF2-40B4-BE49-F238E27FC236}">
                <a16:creationId xmlns:a16="http://schemas.microsoft.com/office/drawing/2014/main" xmlns="" id="{53F5FF18-371E-4306-B0FE-BEC807B57512}"/>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6">
            <a:hlinkClick r:id="" action="ppaction://noaction"/>
            <a:extLst>
              <a:ext uri="{FF2B5EF4-FFF2-40B4-BE49-F238E27FC236}">
                <a16:creationId xmlns:a16="http://schemas.microsoft.com/office/drawing/2014/main" xmlns="" id="{41E2AE17-EA2B-4D80-BF50-96C72C9336A1}"/>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4" name="Flowchart: Terminator 5">
            <a:hlinkClick r:id="rId4"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grpSp>
        <p:nvGrpSpPr>
          <p:cNvPr id="89" name="Group 88"/>
          <p:cNvGrpSpPr/>
          <p:nvPr/>
        </p:nvGrpSpPr>
        <p:grpSpPr>
          <a:xfrm>
            <a:off x="0" y="6502121"/>
            <a:ext cx="12192000" cy="381000"/>
            <a:chOff x="0" y="6502121"/>
            <a:chExt cx="12192000" cy="381000"/>
          </a:xfrm>
        </p:grpSpPr>
        <p:sp>
          <p:nvSpPr>
            <p:cNvPr id="90" name="TextBox 89">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91" name="Group 90"/>
            <p:cNvGrpSpPr/>
            <p:nvPr/>
          </p:nvGrpSpPr>
          <p:grpSpPr>
            <a:xfrm>
              <a:off x="0" y="6502121"/>
              <a:ext cx="12192000" cy="381000"/>
              <a:chOff x="0" y="6502121"/>
              <a:chExt cx="12192000" cy="381000"/>
            </a:xfrm>
          </p:grpSpPr>
          <p:cxnSp>
            <p:nvCxnSpPr>
              <p:cNvPr id="92" name="Straight Connector 91"/>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3" name="Rectangle 92"/>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223222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heel(1)">
                                      <p:cBhvr>
                                        <p:cTn id="7" dur="1200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3943086" y="176839"/>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3810826" y="326164"/>
            <a:ext cx="7749236" cy="646331"/>
          </a:xfrm>
          <a:prstGeom prst="rect">
            <a:avLst/>
          </a:prstGeom>
        </p:spPr>
        <p:txBody>
          <a:bodyPr wrap="none">
            <a:spAutoFit/>
          </a:bodyPr>
          <a:lstStyle/>
          <a:p>
            <a:pPr algn="ctr"/>
            <a:r>
              <a:rPr lang="ar-SA" sz="3600" dirty="0" smtClean="0">
                <a:ln w="9525">
                  <a:noFill/>
                  <a:prstDash val="solid"/>
                </a:ln>
                <a:solidFill>
                  <a:schemeClr val="bg1"/>
                </a:solidFill>
                <a:latin typeface="Arial Black" panose="020B0A04020102020204" pitchFamily="34" charset="0"/>
                <a:cs typeface="PT Bold Heading" panose="02010400000000000000" pitchFamily="2" charset="-78"/>
              </a:rPr>
              <a:t>العوامل الاخرى </a:t>
            </a:r>
            <a:r>
              <a:rPr lang="ar-SA" sz="3600" dirty="0">
                <a:ln w="9525">
                  <a:noFill/>
                  <a:prstDash val="solid"/>
                </a:ln>
                <a:solidFill>
                  <a:schemeClr val="bg1"/>
                </a:solidFill>
                <a:latin typeface="Arial Black" panose="020B0A04020102020204" pitchFamily="34" charset="0"/>
                <a:cs typeface="PT Bold Heading" panose="02010400000000000000" pitchFamily="2" charset="-78"/>
              </a:rPr>
              <a:t>المؤثرة في </a:t>
            </a:r>
            <a:r>
              <a:rPr lang="ar-SA" sz="3600" dirty="0" smtClean="0">
                <a:ln w="9525">
                  <a:noFill/>
                  <a:prstDash val="solid"/>
                </a:ln>
                <a:solidFill>
                  <a:schemeClr val="bg1"/>
                </a:solidFill>
                <a:latin typeface="Arial Black" panose="020B0A04020102020204" pitchFamily="34" charset="0"/>
                <a:cs typeface="PT Bold Heading" panose="02010400000000000000" pitchFamily="2" charset="-78"/>
              </a:rPr>
              <a:t>العرض(غير السعر)</a:t>
            </a:r>
            <a:endParaRPr lang="en-US" sz="36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12" name="Google Shape;536;p37">
            <a:extLst>
              <a:ext uri="{FF2B5EF4-FFF2-40B4-BE49-F238E27FC236}">
                <a16:creationId xmlns:a16="http://schemas.microsoft.com/office/drawing/2014/main" xmlns="" id="{1A531D1E-7BD9-4344-B398-37A44A94B309}"/>
              </a:ext>
            </a:extLst>
          </p:cNvPr>
          <p:cNvGrpSpPr/>
          <p:nvPr/>
        </p:nvGrpSpPr>
        <p:grpSpPr>
          <a:xfrm>
            <a:off x="11567395" y="346397"/>
            <a:ext cx="616789" cy="833812"/>
            <a:chOff x="590250" y="244200"/>
            <a:chExt cx="407975" cy="532175"/>
          </a:xfrm>
        </p:grpSpPr>
        <p:sp>
          <p:nvSpPr>
            <p:cNvPr id="13" name="Google Shape;537;p37">
              <a:extLst>
                <a:ext uri="{FF2B5EF4-FFF2-40B4-BE49-F238E27FC236}">
                  <a16:creationId xmlns:a16="http://schemas.microsoft.com/office/drawing/2014/main" xmlns="" id="{CEFE7213-6533-4E58-A817-E3D9213DE656}"/>
                </a:ext>
              </a:extLst>
            </p:cNvPr>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38;p37">
              <a:extLst>
                <a:ext uri="{FF2B5EF4-FFF2-40B4-BE49-F238E27FC236}">
                  <a16:creationId xmlns:a16="http://schemas.microsoft.com/office/drawing/2014/main" xmlns="" id="{716F2857-0F78-40E2-992D-CA868EA53EBB}"/>
                </a:ext>
              </a:extLst>
            </p:cNvPr>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39;p37">
              <a:extLst>
                <a:ext uri="{FF2B5EF4-FFF2-40B4-BE49-F238E27FC236}">
                  <a16:creationId xmlns:a16="http://schemas.microsoft.com/office/drawing/2014/main" xmlns="" id="{72B97B30-6E1B-4367-BE71-152329D42C81}"/>
                </a:ext>
              </a:extLst>
            </p:cNvPr>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40;p37">
              <a:extLst>
                <a:ext uri="{FF2B5EF4-FFF2-40B4-BE49-F238E27FC236}">
                  <a16:creationId xmlns:a16="http://schemas.microsoft.com/office/drawing/2014/main" xmlns="" id="{66E71AA2-0D34-4F21-A9F6-5B6C976A012E}"/>
                </a:ext>
              </a:extLst>
            </p:cNvPr>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41;p37">
              <a:extLst>
                <a:ext uri="{FF2B5EF4-FFF2-40B4-BE49-F238E27FC236}">
                  <a16:creationId xmlns:a16="http://schemas.microsoft.com/office/drawing/2014/main" xmlns="" id="{0245137C-4592-4806-8B62-469869D33346}"/>
                </a:ext>
              </a:extLst>
            </p:cNvPr>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42;p37">
              <a:extLst>
                <a:ext uri="{FF2B5EF4-FFF2-40B4-BE49-F238E27FC236}">
                  <a16:creationId xmlns:a16="http://schemas.microsoft.com/office/drawing/2014/main" xmlns="" id="{5ED86692-9413-4E30-8942-1A35B21F2F99}"/>
                </a:ext>
              </a:extLst>
            </p:cNvPr>
            <p:cNvSpPr/>
            <p:nvPr/>
          </p:nvSpPr>
          <p:spPr>
            <a:xfrm>
              <a:off x="649925" y="590050"/>
              <a:ext cx="133975" cy="25"/>
            </a:xfrm>
            <a:custGeom>
              <a:avLst/>
              <a:gdLst/>
              <a:ahLst/>
              <a:cxnLst/>
              <a:rect l="l" t="t" r="r" b="b"/>
              <a:pathLst>
                <a:path w="5359" h="1" fill="none" extrusionOk="0">
                  <a:moveTo>
                    <a:pt x="5358" y="0"/>
                  </a:moveTo>
                  <a:lnTo>
                    <a:pt x="0"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43;p37">
              <a:extLst>
                <a:ext uri="{FF2B5EF4-FFF2-40B4-BE49-F238E27FC236}">
                  <a16:creationId xmlns:a16="http://schemas.microsoft.com/office/drawing/2014/main" xmlns="" id="{8D077F22-E9F7-481E-A189-EC73130828D2}"/>
                </a:ext>
              </a:extLst>
            </p:cNvPr>
            <p:cNvSpPr/>
            <p:nvPr/>
          </p:nvSpPr>
          <p:spPr>
            <a:xfrm>
              <a:off x="649925" y="5346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44;p37">
              <a:extLst>
                <a:ext uri="{FF2B5EF4-FFF2-40B4-BE49-F238E27FC236}">
                  <a16:creationId xmlns:a16="http://schemas.microsoft.com/office/drawing/2014/main" xmlns="" id="{F3EB5A59-A60E-4C58-BCC9-1E616E65D0DF}"/>
                </a:ext>
              </a:extLst>
            </p:cNvPr>
            <p:cNvSpPr/>
            <p:nvPr/>
          </p:nvSpPr>
          <p:spPr>
            <a:xfrm>
              <a:off x="649925" y="4798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45;p37">
              <a:extLst>
                <a:ext uri="{FF2B5EF4-FFF2-40B4-BE49-F238E27FC236}">
                  <a16:creationId xmlns:a16="http://schemas.microsoft.com/office/drawing/2014/main" xmlns="" id="{BFAEA99B-A8FD-4B49-A709-BA09F45B9E6F}"/>
                </a:ext>
              </a:extLst>
            </p:cNvPr>
            <p:cNvSpPr/>
            <p:nvPr/>
          </p:nvSpPr>
          <p:spPr>
            <a:xfrm>
              <a:off x="649925" y="4244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46;p37">
              <a:extLst>
                <a:ext uri="{FF2B5EF4-FFF2-40B4-BE49-F238E27FC236}">
                  <a16:creationId xmlns:a16="http://schemas.microsoft.com/office/drawing/2014/main" xmlns="" id="{93BE4E0F-73B3-4840-96D2-D8010FC468A4}"/>
                </a:ext>
              </a:extLst>
            </p:cNvPr>
            <p:cNvSpPr/>
            <p:nvPr/>
          </p:nvSpPr>
          <p:spPr>
            <a:xfrm>
              <a:off x="879475" y="274025"/>
              <a:ext cx="33726" cy="2918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47;p37">
              <a:extLst>
                <a:ext uri="{FF2B5EF4-FFF2-40B4-BE49-F238E27FC236}">
                  <a16:creationId xmlns:a16="http://schemas.microsoft.com/office/drawing/2014/main" xmlns="" id="{CF988644-BA78-485D-8E61-BFBED1AB3DC2}"/>
                </a:ext>
              </a:extLst>
            </p:cNvPr>
            <p:cNvSpPr/>
            <p:nvPr/>
          </p:nvSpPr>
          <p:spPr>
            <a:xfrm>
              <a:off x="654800"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48;p37">
              <a:extLst>
                <a:ext uri="{FF2B5EF4-FFF2-40B4-BE49-F238E27FC236}">
                  <a16:creationId xmlns:a16="http://schemas.microsoft.com/office/drawing/2014/main" xmlns="" id="{4B56ACAB-5224-4964-A55D-0CCBE618BC72}"/>
                </a:ext>
              </a:extLst>
            </p:cNvPr>
            <p:cNvSpPr/>
            <p:nvPr/>
          </p:nvSpPr>
          <p:spPr>
            <a:xfrm>
              <a:off x="7376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49;p37">
              <a:extLst>
                <a:ext uri="{FF2B5EF4-FFF2-40B4-BE49-F238E27FC236}">
                  <a16:creationId xmlns:a16="http://schemas.microsoft.com/office/drawing/2014/main" xmlns="" id="{D5F50D48-F6E1-4657-869D-7A59E7DD4414}"/>
                </a:ext>
              </a:extLst>
            </p:cNvPr>
            <p:cNvSpPr/>
            <p:nvPr/>
          </p:nvSpPr>
          <p:spPr>
            <a:xfrm>
              <a:off x="8204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0;p37">
              <a:extLst>
                <a:ext uri="{FF2B5EF4-FFF2-40B4-BE49-F238E27FC236}">
                  <a16:creationId xmlns:a16="http://schemas.microsoft.com/office/drawing/2014/main" xmlns="" id="{6A46918A-1566-4CD3-9669-F98D322B11EB}"/>
                </a:ext>
              </a:extLst>
            </p:cNvPr>
            <p:cNvSpPr/>
            <p:nvPr/>
          </p:nvSpPr>
          <p:spPr>
            <a:xfrm>
              <a:off x="903225"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Flowchart: Terminator 5">
            <a:hlinkClick r:id="rId2"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cxnSp>
        <p:nvCxnSpPr>
          <p:cNvPr id="134" name="Straight Connector 133">
            <a:extLst>
              <a:ext uri="{FF2B5EF4-FFF2-40B4-BE49-F238E27FC236}">
                <a16:creationId xmlns:a16="http://schemas.microsoft.com/office/drawing/2014/main" xmlns="" id="{F959E69E-6297-48EA-9959-D961B32B03F6}"/>
              </a:ext>
            </a:extLst>
          </p:cNvPr>
          <p:cNvCxnSpPr/>
          <p:nvPr/>
        </p:nvCxnSpPr>
        <p:spPr>
          <a:xfrm>
            <a:off x="120763" y="1678593"/>
            <a:ext cx="10008000" cy="0"/>
          </a:xfrm>
          <a:prstGeom prst="line">
            <a:avLst/>
          </a:pr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36" name="Group 135">
            <a:extLst>
              <a:ext uri="{FF2B5EF4-FFF2-40B4-BE49-F238E27FC236}">
                <a16:creationId xmlns:a16="http://schemas.microsoft.com/office/drawing/2014/main" xmlns="" id="{F2015FE8-924B-4FCB-88F5-3DAE5C272B05}"/>
              </a:ext>
            </a:extLst>
          </p:cNvPr>
          <p:cNvGrpSpPr/>
          <p:nvPr/>
        </p:nvGrpSpPr>
        <p:grpSpPr>
          <a:xfrm>
            <a:off x="109264" y="2020472"/>
            <a:ext cx="2196959" cy="4002257"/>
            <a:chOff x="2791906" y="2068947"/>
            <a:chExt cx="1950967" cy="4074678"/>
          </a:xfrm>
        </p:grpSpPr>
        <p:grpSp>
          <p:nvGrpSpPr>
            <p:cNvPr id="170" name="Group 169">
              <a:extLst>
                <a:ext uri="{FF2B5EF4-FFF2-40B4-BE49-F238E27FC236}">
                  <a16:creationId xmlns:a16="http://schemas.microsoft.com/office/drawing/2014/main" xmlns="" id="{1CA48AD2-6F6B-4124-BB4B-E9902D3D09B7}"/>
                </a:ext>
              </a:extLst>
            </p:cNvPr>
            <p:cNvGrpSpPr/>
            <p:nvPr/>
          </p:nvGrpSpPr>
          <p:grpSpPr>
            <a:xfrm>
              <a:off x="2803237" y="2068947"/>
              <a:ext cx="1939636" cy="1293088"/>
              <a:chOff x="2803237" y="2068947"/>
              <a:chExt cx="1939636" cy="1293088"/>
            </a:xfrm>
            <a:solidFill>
              <a:schemeClr val="accent2"/>
            </a:solidFill>
          </p:grpSpPr>
          <p:sp>
            <p:nvSpPr>
              <p:cNvPr id="173" name="Rectangle 172">
                <a:extLst>
                  <a:ext uri="{FF2B5EF4-FFF2-40B4-BE49-F238E27FC236}">
                    <a16:creationId xmlns:a16="http://schemas.microsoft.com/office/drawing/2014/main" xmlns="" id="{696FFF01-307E-402D-9FFB-5EB1A062C2EF}"/>
                  </a:ext>
                </a:extLst>
              </p:cNvPr>
              <p:cNvSpPr/>
              <p:nvPr/>
            </p:nvSpPr>
            <p:spPr>
              <a:xfrm>
                <a:off x="2803237" y="2355273"/>
                <a:ext cx="1939636" cy="1006762"/>
              </a:xfrm>
              <a:prstGeom prst="rect">
                <a:avLst/>
              </a:prstGeom>
              <a:solidFill>
                <a:srgbClr val="F793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174" name="Isosceles Triangle 173">
                <a:extLst>
                  <a:ext uri="{FF2B5EF4-FFF2-40B4-BE49-F238E27FC236}">
                    <a16:creationId xmlns:a16="http://schemas.microsoft.com/office/drawing/2014/main" xmlns="" id="{69F9D96B-E833-4E2F-B080-2FA7FE00FEC7}"/>
                  </a:ext>
                </a:extLst>
              </p:cNvPr>
              <p:cNvSpPr/>
              <p:nvPr/>
            </p:nvSpPr>
            <p:spPr>
              <a:xfrm>
                <a:off x="3505200" y="2068947"/>
                <a:ext cx="535709" cy="286326"/>
              </a:xfrm>
              <a:prstGeom prst="triangle">
                <a:avLst/>
              </a:prstGeom>
              <a:solidFill>
                <a:srgbClr val="F793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71" name="Rectangle 170">
              <a:extLst>
                <a:ext uri="{FF2B5EF4-FFF2-40B4-BE49-F238E27FC236}">
                  <a16:creationId xmlns:a16="http://schemas.microsoft.com/office/drawing/2014/main" xmlns="" id="{510C7DD9-1823-440A-AEEA-3BC1BD9E2512}"/>
                </a:ext>
              </a:extLst>
            </p:cNvPr>
            <p:cNvSpPr/>
            <p:nvPr/>
          </p:nvSpPr>
          <p:spPr>
            <a:xfrm>
              <a:off x="2791906" y="3485028"/>
              <a:ext cx="1939636" cy="264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dirty="0">
                  <a:solidFill>
                    <a:schemeClr val="tx1"/>
                  </a:solidFill>
                  <a:latin typeface="Sakkal Majalla" panose="02000000000000000000" pitchFamily="2" charset="-78"/>
                  <a:cs typeface="Sakkal Majalla" panose="02000000000000000000" pitchFamily="2" charset="-78"/>
                </a:rPr>
                <a:t>إذا كان هناك ما يشير إلى ارتفاع أسعار السلعة مستقبلًا فإن المنتج سيقلل الكمية المعروضة من السلعة حاليًا، لتوقعاته بأن المستهلك سوف يشتري كميات بسيطة أو يتجه إلى سلع بديلة.</a:t>
              </a:r>
              <a:endParaRPr lang="en-US" b="1" noProof="1">
                <a:solidFill>
                  <a:schemeClr val="tx1"/>
                </a:solidFill>
                <a:latin typeface="Sakkal Majalla" panose="02000000000000000000" pitchFamily="2" charset="-78"/>
                <a:cs typeface="Sakkal Majalla" panose="02000000000000000000" pitchFamily="2" charset="-78"/>
              </a:endParaRPr>
            </a:p>
          </p:txBody>
        </p:sp>
        <p:sp>
          <p:nvSpPr>
            <p:cNvPr id="172" name="Rectangle 171">
              <a:extLst>
                <a:ext uri="{FF2B5EF4-FFF2-40B4-BE49-F238E27FC236}">
                  <a16:creationId xmlns:a16="http://schemas.microsoft.com/office/drawing/2014/main" xmlns="" id="{2EC9A83F-0606-4F06-A9BE-F7B5B9AA02F9}"/>
                </a:ext>
              </a:extLst>
            </p:cNvPr>
            <p:cNvSpPr/>
            <p:nvPr/>
          </p:nvSpPr>
          <p:spPr>
            <a:xfrm>
              <a:off x="2803235" y="6003629"/>
              <a:ext cx="1939636" cy="139996"/>
            </a:xfrm>
            <a:prstGeom prst="rect">
              <a:avLst/>
            </a:prstGeom>
            <a:solidFill>
              <a:srgbClr val="D6790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grpSp>
        <p:nvGrpSpPr>
          <p:cNvPr id="137" name="Group 136">
            <a:extLst>
              <a:ext uri="{FF2B5EF4-FFF2-40B4-BE49-F238E27FC236}">
                <a16:creationId xmlns:a16="http://schemas.microsoft.com/office/drawing/2014/main" xmlns="" id="{17E61AEB-683F-40C5-AA7D-09CA681F265F}"/>
              </a:ext>
            </a:extLst>
          </p:cNvPr>
          <p:cNvGrpSpPr/>
          <p:nvPr/>
        </p:nvGrpSpPr>
        <p:grpSpPr>
          <a:xfrm>
            <a:off x="2737864" y="2020472"/>
            <a:ext cx="2184204" cy="4002257"/>
            <a:chOff x="5126180" y="2068947"/>
            <a:chExt cx="1939639" cy="4074678"/>
          </a:xfrm>
        </p:grpSpPr>
        <p:grpSp>
          <p:nvGrpSpPr>
            <p:cNvPr id="165" name="Group 164">
              <a:extLst>
                <a:ext uri="{FF2B5EF4-FFF2-40B4-BE49-F238E27FC236}">
                  <a16:creationId xmlns:a16="http://schemas.microsoft.com/office/drawing/2014/main" xmlns="" id="{5CA16343-DB99-49B6-8134-376410060C76}"/>
                </a:ext>
              </a:extLst>
            </p:cNvPr>
            <p:cNvGrpSpPr/>
            <p:nvPr/>
          </p:nvGrpSpPr>
          <p:grpSpPr>
            <a:xfrm>
              <a:off x="5126183" y="2068947"/>
              <a:ext cx="1939636" cy="1293088"/>
              <a:chOff x="5126183" y="2068947"/>
              <a:chExt cx="1939636" cy="1293088"/>
            </a:xfrm>
            <a:solidFill>
              <a:schemeClr val="accent3"/>
            </a:solidFill>
          </p:grpSpPr>
          <p:sp>
            <p:nvSpPr>
              <p:cNvPr id="168" name="Rectangle 167">
                <a:extLst>
                  <a:ext uri="{FF2B5EF4-FFF2-40B4-BE49-F238E27FC236}">
                    <a16:creationId xmlns:a16="http://schemas.microsoft.com/office/drawing/2014/main" xmlns="" id="{21F117B5-6982-49C2-9960-36D9364089AA}"/>
                  </a:ext>
                </a:extLst>
              </p:cNvPr>
              <p:cNvSpPr/>
              <p:nvPr/>
            </p:nvSpPr>
            <p:spPr>
              <a:xfrm>
                <a:off x="5126183" y="2355273"/>
                <a:ext cx="1939636" cy="1006762"/>
              </a:xfrm>
              <a:prstGeom prst="rect">
                <a:avLst/>
              </a:prstGeom>
              <a:solidFill>
                <a:srgbClr val="4CC1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169" name="Isosceles Triangle 168">
                <a:extLst>
                  <a:ext uri="{FF2B5EF4-FFF2-40B4-BE49-F238E27FC236}">
                    <a16:creationId xmlns:a16="http://schemas.microsoft.com/office/drawing/2014/main" xmlns="" id="{85B6863F-0A26-4BF5-8102-3ABBD975FF62}"/>
                  </a:ext>
                </a:extLst>
              </p:cNvPr>
              <p:cNvSpPr/>
              <p:nvPr/>
            </p:nvSpPr>
            <p:spPr>
              <a:xfrm>
                <a:off x="5828146" y="2068947"/>
                <a:ext cx="535709" cy="286326"/>
              </a:xfrm>
              <a:prstGeom prst="triangle">
                <a:avLst/>
              </a:prstGeom>
              <a:solidFill>
                <a:srgbClr val="4CC1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66" name="Rectangle 165">
              <a:extLst>
                <a:ext uri="{FF2B5EF4-FFF2-40B4-BE49-F238E27FC236}">
                  <a16:creationId xmlns:a16="http://schemas.microsoft.com/office/drawing/2014/main" xmlns="" id="{E22173C7-C324-45C3-8238-A6EBCBD8BEE2}"/>
                </a:ext>
              </a:extLst>
            </p:cNvPr>
            <p:cNvSpPr/>
            <p:nvPr/>
          </p:nvSpPr>
          <p:spPr>
            <a:xfrm>
              <a:off x="5126180" y="3429867"/>
              <a:ext cx="1939636" cy="15464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dirty="0">
                  <a:solidFill>
                    <a:schemeClr val="tx1"/>
                  </a:solidFill>
                  <a:latin typeface="Sakkal Majalla" panose="02000000000000000000" pitchFamily="2" charset="-78"/>
                  <a:cs typeface="Sakkal Majalla" panose="02000000000000000000" pitchFamily="2" charset="-78"/>
                </a:rPr>
                <a:t>إذا رفعت الحكومة الحد الأدنى للأجور، على سبيل المثال، سينخفض المعروض من المنتجات حيث سترتفع تكلفة الإنتاج.</a:t>
              </a:r>
              <a:endParaRPr lang="en-US" b="1" noProof="1">
                <a:solidFill>
                  <a:schemeClr val="tx1"/>
                </a:solidFill>
                <a:latin typeface="Sakkal Majalla" panose="02000000000000000000" pitchFamily="2" charset="-78"/>
                <a:cs typeface="Sakkal Majalla" panose="02000000000000000000" pitchFamily="2" charset="-78"/>
              </a:endParaRPr>
            </a:p>
          </p:txBody>
        </p:sp>
        <p:sp>
          <p:nvSpPr>
            <p:cNvPr id="167" name="Rectangle 166">
              <a:extLst>
                <a:ext uri="{FF2B5EF4-FFF2-40B4-BE49-F238E27FC236}">
                  <a16:creationId xmlns:a16="http://schemas.microsoft.com/office/drawing/2014/main" xmlns="" id="{2219176C-E7F0-4376-B617-0B84BD5342CE}"/>
                </a:ext>
              </a:extLst>
            </p:cNvPr>
            <p:cNvSpPr/>
            <p:nvPr/>
          </p:nvSpPr>
          <p:spPr>
            <a:xfrm>
              <a:off x="5126180" y="6003629"/>
              <a:ext cx="1939636" cy="139996"/>
            </a:xfrm>
            <a:prstGeom prst="rect">
              <a:avLst/>
            </a:prstGeom>
            <a:solidFill>
              <a:srgbClr val="1291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grpSp>
        <p:nvGrpSpPr>
          <p:cNvPr id="138" name="Group 137">
            <a:extLst>
              <a:ext uri="{FF2B5EF4-FFF2-40B4-BE49-F238E27FC236}">
                <a16:creationId xmlns:a16="http://schemas.microsoft.com/office/drawing/2014/main" xmlns="" id="{0E783F9E-5245-48F1-B32B-D93E8B706354}"/>
              </a:ext>
            </a:extLst>
          </p:cNvPr>
          <p:cNvGrpSpPr/>
          <p:nvPr/>
        </p:nvGrpSpPr>
        <p:grpSpPr>
          <a:xfrm>
            <a:off x="5353703" y="2020472"/>
            <a:ext cx="2184201" cy="4215664"/>
            <a:chOff x="7449128" y="2068947"/>
            <a:chExt cx="1939637" cy="4291946"/>
          </a:xfrm>
        </p:grpSpPr>
        <p:grpSp>
          <p:nvGrpSpPr>
            <p:cNvPr id="160" name="Group 159">
              <a:extLst>
                <a:ext uri="{FF2B5EF4-FFF2-40B4-BE49-F238E27FC236}">
                  <a16:creationId xmlns:a16="http://schemas.microsoft.com/office/drawing/2014/main" xmlns="" id="{36E90A1C-D037-46D5-8F0E-BE628AEFEE88}"/>
                </a:ext>
              </a:extLst>
            </p:cNvPr>
            <p:cNvGrpSpPr/>
            <p:nvPr/>
          </p:nvGrpSpPr>
          <p:grpSpPr>
            <a:xfrm>
              <a:off x="7449129" y="2068947"/>
              <a:ext cx="1939636" cy="1293088"/>
              <a:chOff x="7449129" y="2068947"/>
              <a:chExt cx="1939636" cy="1293088"/>
            </a:xfrm>
            <a:solidFill>
              <a:schemeClr val="accent5"/>
            </a:solidFill>
          </p:grpSpPr>
          <p:sp>
            <p:nvSpPr>
              <p:cNvPr id="163" name="Rectangle 162">
                <a:extLst>
                  <a:ext uri="{FF2B5EF4-FFF2-40B4-BE49-F238E27FC236}">
                    <a16:creationId xmlns:a16="http://schemas.microsoft.com/office/drawing/2014/main" xmlns="" id="{11F911B2-494E-46F2-8A19-D7ADA41ED42C}"/>
                  </a:ext>
                </a:extLst>
              </p:cNvPr>
              <p:cNvSpPr/>
              <p:nvPr/>
            </p:nvSpPr>
            <p:spPr>
              <a:xfrm>
                <a:off x="7449129" y="2355273"/>
                <a:ext cx="1939636" cy="1006762"/>
              </a:xfrm>
              <a:prstGeom prst="rect">
                <a:avLst/>
              </a:prstGeom>
              <a:solidFill>
                <a:srgbClr val="C1301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164" name="Isosceles Triangle 163">
                <a:extLst>
                  <a:ext uri="{FF2B5EF4-FFF2-40B4-BE49-F238E27FC236}">
                    <a16:creationId xmlns:a16="http://schemas.microsoft.com/office/drawing/2014/main" xmlns="" id="{3917AC18-E973-4E1B-82B4-6072B050911F}"/>
                  </a:ext>
                </a:extLst>
              </p:cNvPr>
              <p:cNvSpPr/>
              <p:nvPr/>
            </p:nvSpPr>
            <p:spPr>
              <a:xfrm>
                <a:off x="8151092" y="2068947"/>
                <a:ext cx="535709" cy="286326"/>
              </a:xfrm>
              <a:prstGeom prst="triangle">
                <a:avLst/>
              </a:prstGeom>
              <a:solidFill>
                <a:srgbClr val="C1301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61" name="Rectangle 160">
              <a:extLst>
                <a:ext uri="{FF2B5EF4-FFF2-40B4-BE49-F238E27FC236}">
                  <a16:creationId xmlns:a16="http://schemas.microsoft.com/office/drawing/2014/main" xmlns="" id="{1C91649E-300D-4A0A-93DB-EAD304143D25}"/>
                </a:ext>
              </a:extLst>
            </p:cNvPr>
            <p:cNvSpPr/>
            <p:nvPr/>
          </p:nvSpPr>
          <p:spPr>
            <a:xfrm>
              <a:off x="7449128" y="3362034"/>
              <a:ext cx="1939636" cy="264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cap="all" noProof="1">
                  <a:solidFill>
                    <a:prstClr val="black"/>
                  </a:solidFill>
                  <a:latin typeface="Sakkal Majalla" panose="02000000000000000000" pitchFamily="2" charset="-78"/>
                  <a:cs typeface="Sakkal Majalla" panose="02000000000000000000" pitchFamily="2" charset="-78"/>
                </a:rPr>
                <a:t>تساعد التقنية المتطورة على إنتاج منتجات جديدة يطلبها السوق وتحسين المنتجات القائمة وإنتاجها بكميات كبيرة، كما أنها تحقق انخفاضًا في التكلفة الإنتاجية، مما يتيح هامشًا ربحيًا إضافيًا للمنتج فتزداد أرباحه ويتحفز على زيادة الإنتاج.</a:t>
              </a:r>
              <a:endParaRPr lang="en-US" b="1" cap="all" noProof="1">
                <a:solidFill>
                  <a:prstClr val="black"/>
                </a:solidFill>
                <a:latin typeface="Sakkal Majalla" panose="02000000000000000000" pitchFamily="2" charset="-78"/>
                <a:cs typeface="Sakkal Majalla" panose="02000000000000000000" pitchFamily="2" charset="-78"/>
              </a:endParaRPr>
            </a:p>
          </p:txBody>
        </p:sp>
        <p:sp>
          <p:nvSpPr>
            <p:cNvPr id="162" name="Rectangle 161">
              <a:extLst>
                <a:ext uri="{FF2B5EF4-FFF2-40B4-BE49-F238E27FC236}">
                  <a16:creationId xmlns:a16="http://schemas.microsoft.com/office/drawing/2014/main" xmlns="" id="{44CDADE6-0691-4FD3-99D7-55183D3D920B}"/>
                </a:ext>
              </a:extLst>
            </p:cNvPr>
            <p:cNvSpPr/>
            <p:nvPr/>
          </p:nvSpPr>
          <p:spPr>
            <a:xfrm>
              <a:off x="7449128" y="6220897"/>
              <a:ext cx="1939636" cy="139996"/>
            </a:xfrm>
            <a:prstGeom prst="rect">
              <a:avLst/>
            </a:prstGeom>
            <a:solidFill>
              <a:srgbClr val="A4291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grpSp>
        <p:nvGrpSpPr>
          <p:cNvPr id="139" name="Group 138">
            <a:extLst>
              <a:ext uri="{FF2B5EF4-FFF2-40B4-BE49-F238E27FC236}">
                <a16:creationId xmlns:a16="http://schemas.microsoft.com/office/drawing/2014/main" xmlns="" id="{9F2F48F1-72A2-4D45-BBE3-348C47CD96FC}"/>
              </a:ext>
            </a:extLst>
          </p:cNvPr>
          <p:cNvGrpSpPr/>
          <p:nvPr/>
        </p:nvGrpSpPr>
        <p:grpSpPr>
          <a:xfrm>
            <a:off x="7967368" y="2020472"/>
            <a:ext cx="2209016" cy="4187021"/>
            <a:chOff x="9772073" y="2068947"/>
            <a:chExt cx="1961674" cy="4262785"/>
          </a:xfrm>
        </p:grpSpPr>
        <p:grpSp>
          <p:nvGrpSpPr>
            <p:cNvPr id="155" name="Group 154">
              <a:extLst>
                <a:ext uri="{FF2B5EF4-FFF2-40B4-BE49-F238E27FC236}">
                  <a16:creationId xmlns:a16="http://schemas.microsoft.com/office/drawing/2014/main" xmlns="" id="{B84F5D04-8E3D-4D83-A37F-5B97B3DC24B4}"/>
                </a:ext>
              </a:extLst>
            </p:cNvPr>
            <p:cNvGrpSpPr/>
            <p:nvPr/>
          </p:nvGrpSpPr>
          <p:grpSpPr>
            <a:xfrm>
              <a:off x="9772073" y="2068947"/>
              <a:ext cx="1939636" cy="1293088"/>
              <a:chOff x="9772073" y="2068947"/>
              <a:chExt cx="1939636" cy="1293088"/>
            </a:xfrm>
            <a:solidFill>
              <a:schemeClr val="accent6"/>
            </a:solidFill>
          </p:grpSpPr>
          <p:sp>
            <p:nvSpPr>
              <p:cNvPr id="158" name="Rectangle 157">
                <a:extLst>
                  <a:ext uri="{FF2B5EF4-FFF2-40B4-BE49-F238E27FC236}">
                    <a16:creationId xmlns:a16="http://schemas.microsoft.com/office/drawing/2014/main" xmlns="" id="{923CB9D4-C530-4EBF-A846-B7FFC7285E95}"/>
                  </a:ext>
                </a:extLst>
              </p:cNvPr>
              <p:cNvSpPr/>
              <p:nvPr/>
            </p:nvSpPr>
            <p:spPr>
              <a:xfrm>
                <a:off x="9772073" y="2355273"/>
                <a:ext cx="1939636" cy="1006762"/>
              </a:xfrm>
              <a:prstGeom prst="rect">
                <a:avLst/>
              </a:prstGeom>
              <a:solidFill>
                <a:srgbClr val="A2B9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sp>
            <p:nvSpPr>
              <p:cNvPr id="159" name="Isosceles Triangle 158">
                <a:extLst>
                  <a:ext uri="{FF2B5EF4-FFF2-40B4-BE49-F238E27FC236}">
                    <a16:creationId xmlns:a16="http://schemas.microsoft.com/office/drawing/2014/main" xmlns="" id="{78371020-ECB8-413B-95DB-3A83E26F0B51}"/>
                  </a:ext>
                </a:extLst>
              </p:cNvPr>
              <p:cNvSpPr/>
              <p:nvPr/>
            </p:nvSpPr>
            <p:spPr>
              <a:xfrm>
                <a:off x="10474036" y="2068947"/>
                <a:ext cx="535709" cy="286326"/>
              </a:xfrm>
              <a:prstGeom prst="triangle">
                <a:avLst/>
              </a:prstGeom>
              <a:solidFill>
                <a:srgbClr val="A2B9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56" name="Rectangle 155">
              <a:extLst>
                <a:ext uri="{FF2B5EF4-FFF2-40B4-BE49-F238E27FC236}">
                  <a16:creationId xmlns:a16="http://schemas.microsoft.com/office/drawing/2014/main" xmlns="" id="{5E872451-72C1-457E-930B-5C223115D216}"/>
                </a:ext>
              </a:extLst>
            </p:cNvPr>
            <p:cNvSpPr/>
            <p:nvPr/>
          </p:nvSpPr>
          <p:spPr>
            <a:xfrm>
              <a:off x="9794111" y="3463416"/>
              <a:ext cx="1939636" cy="2540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noProof="1">
                  <a:solidFill>
                    <a:schemeClr val="tx1"/>
                  </a:solidFill>
                  <a:latin typeface="Sakkal Majalla" panose="02000000000000000000" pitchFamily="2" charset="-78"/>
                  <a:cs typeface="Sakkal Majalla" panose="02000000000000000000" pitchFamily="2" charset="-78"/>
                </a:rPr>
                <a:t>إن ارتفاع أسعار عوامل الإنتاج، يؤدي إلى ارتفاع سعرها، ونتيجة لذلك يقوم المنتج بتقليل الكمية المعروضة منها في السوق، وفقًا للتغيرات المحتملة في سلوك المستهلك (المشتري) نظير ارتفاع السعر.</a:t>
              </a:r>
              <a:endParaRPr lang="en-US" b="1" noProof="1">
                <a:solidFill>
                  <a:schemeClr val="tx1"/>
                </a:solidFill>
                <a:latin typeface="Sakkal Majalla" panose="02000000000000000000" pitchFamily="2" charset="-78"/>
                <a:cs typeface="Sakkal Majalla" panose="02000000000000000000" pitchFamily="2" charset="-78"/>
              </a:endParaRPr>
            </a:p>
          </p:txBody>
        </p:sp>
        <p:sp>
          <p:nvSpPr>
            <p:cNvPr id="157" name="Rectangle 156">
              <a:extLst>
                <a:ext uri="{FF2B5EF4-FFF2-40B4-BE49-F238E27FC236}">
                  <a16:creationId xmlns:a16="http://schemas.microsoft.com/office/drawing/2014/main" xmlns="" id="{6216F461-5F3C-4BD6-88EF-DB572014F042}"/>
                </a:ext>
              </a:extLst>
            </p:cNvPr>
            <p:cNvSpPr/>
            <p:nvPr/>
          </p:nvSpPr>
          <p:spPr>
            <a:xfrm>
              <a:off x="9794111" y="6191736"/>
              <a:ext cx="1939636" cy="139996"/>
            </a:xfrm>
            <a:prstGeom prst="rect">
              <a:avLst/>
            </a:prstGeom>
            <a:solidFill>
              <a:srgbClr val="87A04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41" name="Oval 140">
            <a:extLst>
              <a:ext uri="{FF2B5EF4-FFF2-40B4-BE49-F238E27FC236}">
                <a16:creationId xmlns:a16="http://schemas.microsoft.com/office/drawing/2014/main" xmlns="" id="{A113D375-E95A-4E0C-804E-5928F0A87793}"/>
              </a:ext>
            </a:extLst>
          </p:cNvPr>
          <p:cNvSpPr/>
          <p:nvPr/>
        </p:nvSpPr>
        <p:spPr>
          <a:xfrm>
            <a:off x="968940" y="1364272"/>
            <a:ext cx="540000" cy="540000"/>
          </a:xfrm>
          <a:prstGeom prst="ellipse">
            <a:avLst/>
          </a:prstGeom>
          <a:solidFill>
            <a:srgbClr val="F793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sp>
        <p:nvSpPr>
          <p:cNvPr id="142" name="Oval 141">
            <a:extLst>
              <a:ext uri="{FF2B5EF4-FFF2-40B4-BE49-F238E27FC236}">
                <a16:creationId xmlns:a16="http://schemas.microsoft.com/office/drawing/2014/main" xmlns="" id="{6A4EA969-0F64-48A5-AE1B-8075F570D19C}"/>
              </a:ext>
            </a:extLst>
          </p:cNvPr>
          <p:cNvSpPr/>
          <p:nvPr/>
        </p:nvSpPr>
        <p:spPr>
          <a:xfrm>
            <a:off x="3584780" y="1364272"/>
            <a:ext cx="540000" cy="540000"/>
          </a:xfrm>
          <a:prstGeom prst="ellipse">
            <a:avLst/>
          </a:prstGeom>
          <a:solidFill>
            <a:srgbClr val="4CC1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sp>
        <p:nvSpPr>
          <p:cNvPr id="143" name="Oval 142">
            <a:extLst>
              <a:ext uri="{FF2B5EF4-FFF2-40B4-BE49-F238E27FC236}">
                <a16:creationId xmlns:a16="http://schemas.microsoft.com/office/drawing/2014/main" xmlns="" id="{1CFB43E4-7D2F-4123-A07F-6960E13729F3}"/>
              </a:ext>
            </a:extLst>
          </p:cNvPr>
          <p:cNvSpPr/>
          <p:nvPr/>
        </p:nvSpPr>
        <p:spPr>
          <a:xfrm>
            <a:off x="6200619" y="1364272"/>
            <a:ext cx="540000" cy="540000"/>
          </a:xfrm>
          <a:prstGeom prst="ellipse">
            <a:avLst/>
          </a:prstGeom>
          <a:solidFill>
            <a:srgbClr val="C1301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sp>
        <p:nvSpPr>
          <p:cNvPr id="144" name="Oval 143">
            <a:extLst>
              <a:ext uri="{FF2B5EF4-FFF2-40B4-BE49-F238E27FC236}">
                <a16:creationId xmlns:a16="http://schemas.microsoft.com/office/drawing/2014/main" xmlns="" id="{33B13C7A-4DF4-4C47-866C-8424289D7F44}"/>
              </a:ext>
            </a:extLst>
          </p:cNvPr>
          <p:cNvSpPr/>
          <p:nvPr/>
        </p:nvSpPr>
        <p:spPr>
          <a:xfrm>
            <a:off x="8814283" y="1364272"/>
            <a:ext cx="540000" cy="540000"/>
          </a:xfrm>
          <a:prstGeom prst="ellipse">
            <a:avLst/>
          </a:prstGeom>
          <a:solidFill>
            <a:srgbClr val="A2B96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sp>
        <p:nvSpPr>
          <p:cNvPr id="146" name="Rectangle 145">
            <a:extLst>
              <a:ext uri="{FF2B5EF4-FFF2-40B4-BE49-F238E27FC236}">
                <a16:creationId xmlns:a16="http://schemas.microsoft.com/office/drawing/2014/main" xmlns="" id="{75F2E9E7-8742-4963-8EBF-D31DB827FBF8}"/>
              </a:ext>
            </a:extLst>
          </p:cNvPr>
          <p:cNvSpPr/>
          <p:nvPr/>
        </p:nvSpPr>
        <p:spPr>
          <a:xfrm>
            <a:off x="1074118" y="1442543"/>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tx1">
                    <a:lumMod val="75000"/>
                    <a:lumOff val="25000"/>
                  </a:schemeClr>
                </a:solidFill>
              </a:rPr>
              <a:t>4</a:t>
            </a:r>
            <a:endParaRPr lang="en-US" sz="2100" dirty="0">
              <a:solidFill>
                <a:schemeClr val="tx1">
                  <a:lumMod val="75000"/>
                  <a:lumOff val="25000"/>
                </a:schemeClr>
              </a:solidFill>
            </a:endParaRPr>
          </a:p>
        </p:txBody>
      </p:sp>
      <p:sp>
        <p:nvSpPr>
          <p:cNvPr id="147" name="Rectangle 146">
            <a:extLst>
              <a:ext uri="{FF2B5EF4-FFF2-40B4-BE49-F238E27FC236}">
                <a16:creationId xmlns:a16="http://schemas.microsoft.com/office/drawing/2014/main" xmlns="" id="{B24DAA64-BAA2-45A3-B414-4B3A95B78DF3}"/>
              </a:ext>
            </a:extLst>
          </p:cNvPr>
          <p:cNvSpPr/>
          <p:nvPr/>
        </p:nvSpPr>
        <p:spPr>
          <a:xfrm>
            <a:off x="3689960" y="1442543"/>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tx1">
                    <a:lumMod val="75000"/>
                    <a:lumOff val="25000"/>
                  </a:schemeClr>
                </a:solidFill>
              </a:rPr>
              <a:t>3</a:t>
            </a:r>
            <a:endParaRPr lang="en-US" sz="2400" dirty="0">
              <a:solidFill>
                <a:schemeClr val="tx1">
                  <a:lumMod val="75000"/>
                  <a:lumOff val="25000"/>
                </a:schemeClr>
              </a:solidFill>
            </a:endParaRPr>
          </a:p>
        </p:txBody>
      </p:sp>
      <p:sp>
        <p:nvSpPr>
          <p:cNvPr id="148" name="Rectangle 147">
            <a:extLst>
              <a:ext uri="{FF2B5EF4-FFF2-40B4-BE49-F238E27FC236}">
                <a16:creationId xmlns:a16="http://schemas.microsoft.com/office/drawing/2014/main" xmlns="" id="{05AA8CA2-5913-43D7-805E-FCE1347E8471}"/>
              </a:ext>
            </a:extLst>
          </p:cNvPr>
          <p:cNvSpPr/>
          <p:nvPr/>
        </p:nvSpPr>
        <p:spPr>
          <a:xfrm>
            <a:off x="6314423" y="1433917"/>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prstClr val="white"/>
                </a:solidFill>
              </a:rPr>
              <a:t>2</a:t>
            </a:r>
            <a:endParaRPr lang="en-US" sz="2400" dirty="0"/>
          </a:p>
        </p:txBody>
      </p:sp>
      <p:sp>
        <p:nvSpPr>
          <p:cNvPr id="149" name="Rectangle 148">
            <a:extLst>
              <a:ext uri="{FF2B5EF4-FFF2-40B4-BE49-F238E27FC236}">
                <a16:creationId xmlns:a16="http://schemas.microsoft.com/office/drawing/2014/main" xmlns="" id="{51FC25E9-B686-461E-B9C2-7E4BFC96C143}"/>
              </a:ext>
            </a:extLst>
          </p:cNvPr>
          <p:cNvSpPr/>
          <p:nvPr/>
        </p:nvSpPr>
        <p:spPr>
          <a:xfrm>
            <a:off x="8924882" y="1416665"/>
            <a:ext cx="320921" cy="415498"/>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100" b="1" dirty="0">
                <a:solidFill>
                  <a:schemeClr val="tx1">
                    <a:lumMod val="75000"/>
                    <a:lumOff val="25000"/>
                  </a:schemeClr>
                </a:solidFill>
              </a:rPr>
              <a:t>1</a:t>
            </a:r>
          </a:p>
        </p:txBody>
      </p:sp>
      <p:pic>
        <p:nvPicPr>
          <p:cNvPr id="3074" name="Picture 2" descr="Articulated robot, conveyor robot, hydraulic arm, industrial arm ...">
            <a:extLst>
              <a:ext uri="{FF2B5EF4-FFF2-40B4-BE49-F238E27FC236}">
                <a16:creationId xmlns:a16="http://schemas.microsoft.com/office/drawing/2014/main" xmlns="" id="{FF641962-DCBB-453B-B162-802983E37320}"/>
              </a:ext>
            </a:extLst>
          </p:cNvPr>
          <p:cNvPicPr>
            <a:picLocks noChangeAspect="1" noChangeArrowheads="1"/>
          </p:cNvPicPr>
          <p:nvPr/>
        </p:nvPicPr>
        <p:blipFill>
          <a:blip r:embed="rId3" cstate="print">
            <a:lum bright="70000" contrast="-70000"/>
            <a:extLst>
              <a:ext uri="{BEBA8EAE-BF5A-486C-A8C5-ECC9F3942E4B}">
                <a14:imgProps xmlns:a14="http://schemas.microsoft.com/office/drawing/2010/main">
                  <a14:imgLayer r:embed="rId4">
                    <a14:imgEffect>
                      <a14:artisticPlasticWrap/>
                    </a14:imgEffect>
                  </a14:imgLayer>
                </a14:imgProps>
              </a:ext>
              <a:ext uri="{28A0092B-C50C-407E-A947-70E740481C1C}">
                <a14:useLocalDpi xmlns:a14="http://schemas.microsoft.com/office/drawing/2010/main" val="0"/>
              </a:ext>
            </a:extLst>
          </a:blip>
          <a:srcRect/>
          <a:stretch>
            <a:fillRect/>
          </a:stretch>
        </p:blipFill>
        <p:spPr bwMode="auto">
          <a:xfrm>
            <a:off x="6200619" y="2256394"/>
            <a:ext cx="584173" cy="65295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xmlns="" id="{B9D4A05F-62EB-437A-ADF7-2616968DE8C0}"/>
              </a:ext>
            </a:extLst>
          </p:cNvPr>
          <p:cNvSpPr/>
          <p:nvPr/>
        </p:nvSpPr>
        <p:spPr>
          <a:xfrm>
            <a:off x="7996100" y="2918041"/>
            <a:ext cx="2132663" cy="400110"/>
          </a:xfrm>
          <a:prstGeom prst="rect">
            <a:avLst/>
          </a:prstGeom>
          <a:noFill/>
        </p:spPr>
        <p:txBody>
          <a:bodyPr wrap="square" lIns="91440" tIns="45720" rIns="91440" bIns="45720">
            <a:spAutoFit/>
          </a:bodyPr>
          <a:lstStyle/>
          <a:p>
            <a:pPr algn="ctr"/>
            <a:r>
              <a:rPr lang="ar-SA" sz="2000" b="1" dirty="0" smtClean="0">
                <a:ln w="0"/>
                <a:solidFill>
                  <a:srgbClr val="FF0000"/>
                </a:solidFill>
                <a:latin typeface="Sakkal Majalla" panose="02000000000000000000" pitchFamily="2" charset="-78"/>
                <a:cs typeface="Sakkal Majalla" panose="02000000000000000000" pitchFamily="2" charset="-78"/>
              </a:rPr>
              <a:t>أسعار عوامل </a:t>
            </a:r>
            <a:r>
              <a:rPr lang="ar-SA" sz="2000" b="1" dirty="0">
                <a:ln w="0"/>
                <a:solidFill>
                  <a:srgbClr val="FF0000"/>
                </a:solidFill>
                <a:latin typeface="Sakkal Majalla" panose="02000000000000000000" pitchFamily="2" charset="-78"/>
                <a:cs typeface="Sakkal Majalla" panose="02000000000000000000" pitchFamily="2" charset="-78"/>
              </a:rPr>
              <a:t>الإنتاج</a:t>
            </a:r>
            <a:endParaRPr lang="en-US" sz="2000" b="1" cap="none" spc="0" dirty="0">
              <a:ln w="0"/>
              <a:solidFill>
                <a:srgbClr val="FF0000"/>
              </a:solidFill>
              <a:latin typeface="Sakkal Majalla" panose="02000000000000000000" pitchFamily="2" charset="-78"/>
              <a:cs typeface="Sakkal Majalla" panose="02000000000000000000" pitchFamily="2" charset="-78"/>
            </a:endParaRPr>
          </a:p>
        </p:txBody>
      </p:sp>
      <p:sp>
        <p:nvSpPr>
          <p:cNvPr id="34" name="Rectangle 33">
            <a:extLst>
              <a:ext uri="{FF2B5EF4-FFF2-40B4-BE49-F238E27FC236}">
                <a16:creationId xmlns:a16="http://schemas.microsoft.com/office/drawing/2014/main" xmlns="" id="{AB0CF20C-CCD8-47DE-B7F2-942CB13A89F2}"/>
              </a:ext>
            </a:extLst>
          </p:cNvPr>
          <p:cNvSpPr/>
          <p:nvPr/>
        </p:nvSpPr>
        <p:spPr>
          <a:xfrm>
            <a:off x="5247573" y="2931294"/>
            <a:ext cx="2374368" cy="369332"/>
          </a:xfrm>
          <a:prstGeom prst="rect">
            <a:avLst/>
          </a:prstGeom>
          <a:noFill/>
        </p:spPr>
        <p:txBody>
          <a:bodyPr wrap="none" lIns="91440" tIns="45720" rIns="91440" bIns="45720">
            <a:spAutoFit/>
          </a:bodyPr>
          <a:lstStyle/>
          <a:p>
            <a:pPr algn="ctr"/>
            <a:r>
              <a:rPr lang="ar-SA" b="1" dirty="0">
                <a:ln w="0"/>
                <a:solidFill>
                  <a:schemeClr val="bg1"/>
                </a:solidFill>
                <a:latin typeface="Sakkal Majalla" panose="02000000000000000000" pitchFamily="2" charset="-78"/>
                <a:cs typeface="Sakkal Majalla" panose="02000000000000000000" pitchFamily="2" charset="-78"/>
              </a:rPr>
              <a:t>التطور التكنولوجي في الإنتاج</a:t>
            </a:r>
            <a:endParaRPr lang="en-US" b="1" cap="none" spc="0" dirty="0">
              <a:ln w="0"/>
              <a:solidFill>
                <a:schemeClr val="bg1"/>
              </a:solidFill>
              <a:latin typeface="Sakkal Majalla" panose="02000000000000000000" pitchFamily="2" charset="-78"/>
              <a:cs typeface="Sakkal Majalla" panose="02000000000000000000" pitchFamily="2" charset="-78"/>
            </a:endParaRPr>
          </a:p>
        </p:txBody>
      </p:sp>
      <p:sp>
        <p:nvSpPr>
          <p:cNvPr id="49" name="Rectangle 48">
            <a:extLst>
              <a:ext uri="{FF2B5EF4-FFF2-40B4-BE49-F238E27FC236}">
                <a16:creationId xmlns:a16="http://schemas.microsoft.com/office/drawing/2014/main" xmlns="" id="{06C888E2-115A-4021-8D86-CB0751C19D31}"/>
              </a:ext>
            </a:extLst>
          </p:cNvPr>
          <p:cNvSpPr/>
          <p:nvPr/>
        </p:nvSpPr>
        <p:spPr>
          <a:xfrm>
            <a:off x="2733766" y="2909353"/>
            <a:ext cx="2194832" cy="369332"/>
          </a:xfrm>
          <a:prstGeom prst="rect">
            <a:avLst/>
          </a:prstGeom>
          <a:noFill/>
        </p:spPr>
        <p:txBody>
          <a:bodyPr wrap="none" lIns="91440" tIns="45720" rIns="91440" bIns="45720">
            <a:spAutoFit/>
          </a:bodyPr>
          <a:lstStyle/>
          <a:p>
            <a:pPr algn="ctr"/>
            <a:r>
              <a:rPr lang="ar-SA" b="1" dirty="0">
                <a:ln w="0"/>
                <a:solidFill>
                  <a:schemeClr val="tx1">
                    <a:lumMod val="85000"/>
                    <a:lumOff val="15000"/>
                  </a:schemeClr>
                </a:solidFill>
                <a:latin typeface="Sakkal Majalla" panose="02000000000000000000" pitchFamily="2" charset="-78"/>
                <a:cs typeface="Sakkal Majalla" panose="02000000000000000000" pitchFamily="2" charset="-78"/>
              </a:rPr>
              <a:t>السياسات المالية في الدولة</a:t>
            </a:r>
            <a:endParaRPr lang="en-US" b="1" cap="none" spc="0" dirty="0">
              <a:ln w="0"/>
              <a:solidFill>
                <a:schemeClr val="tx1">
                  <a:lumMod val="85000"/>
                  <a:lumOff val="15000"/>
                </a:schemeClr>
              </a:solidFill>
              <a:latin typeface="Sakkal Majalla" panose="02000000000000000000" pitchFamily="2" charset="-78"/>
              <a:cs typeface="Sakkal Majalla" panose="02000000000000000000" pitchFamily="2" charset="-78"/>
            </a:endParaRPr>
          </a:p>
        </p:txBody>
      </p:sp>
      <p:sp>
        <p:nvSpPr>
          <p:cNvPr id="50" name="Rectangle 49">
            <a:extLst>
              <a:ext uri="{FF2B5EF4-FFF2-40B4-BE49-F238E27FC236}">
                <a16:creationId xmlns:a16="http://schemas.microsoft.com/office/drawing/2014/main" xmlns="" id="{2A537D7E-2E5E-402E-B8AC-94110884CE97}"/>
              </a:ext>
            </a:extLst>
          </p:cNvPr>
          <p:cNvSpPr/>
          <p:nvPr/>
        </p:nvSpPr>
        <p:spPr>
          <a:xfrm>
            <a:off x="90330" y="2695416"/>
            <a:ext cx="2210862" cy="646331"/>
          </a:xfrm>
          <a:prstGeom prst="rect">
            <a:avLst/>
          </a:prstGeom>
          <a:noFill/>
        </p:spPr>
        <p:txBody>
          <a:bodyPr wrap="none" lIns="91440" tIns="45720" rIns="91440" bIns="45720">
            <a:spAutoFit/>
          </a:bodyPr>
          <a:lstStyle/>
          <a:p>
            <a:pPr algn="ctr"/>
            <a:r>
              <a:rPr lang="ar-SA" b="1" dirty="0" smtClean="0">
                <a:ln w="0"/>
                <a:solidFill>
                  <a:schemeClr val="tx1">
                    <a:lumMod val="85000"/>
                    <a:lumOff val="15000"/>
                  </a:schemeClr>
                </a:solidFill>
                <a:latin typeface="Sakkal Majalla" panose="02000000000000000000" pitchFamily="2" charset="-78"/>
                <a:cs typeface="Sakkal Majalla" panose="02000000000000000000" pitchFamily="2" charset="-78"/>
              </a:rPr>
              <a:t>توقعات المنتج عن الأسعار </a:t>
            </a:r>
          </a:p>
          <a:p>
            <a:pPr algn="ctr"/>
            <a:r>
              <a:rPr lang="ar-SA" b="1" dirty="0" smtClean="0">
                <a:ln w="0"/>
                <a:solidFill>
                  <a:schemeClr val="tx1">
                    <a:lumMod val="85000"/>
                    <a:lumOff val="15000"/>
                  </a:schemeClr>
                </a:solidFill>
                <a:latin typeface="Sakkal Majalla" panose="02000000000000000000" pitchFamily="2" charset="-78"/>
                <a:cs typeface="Sakkal Majalla" panose="02000000000000000000" pitchFamily="2" charset="-78"/>
              </a:rPr>
              <a:t>المستقبلية</a:t>
            </a:r>
            <a:endParaRPr lang="en-US" b="1" cap="none" spc="0" dirty="0">
              <a:ln w="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3076" name="Picture 4" descr="Conveyor, factory, industrial, industry, manufacturing, production ...">
            <a:extLst>
              <a:ext uri="{FF2B5EF4-FFF2-40B4-BE49-F238E27FC236}">
                <a16:creationId xmlns:a16="http://schemas.microsoft.com/office/drawing/2014/main" xmlns="" id="{71E45613-6DC7-4685-8E86-899C4D94AC24}"/>
              </a:ext>
            </a:extLst>
          </p:cNvPr>
          <p:cNvPicPr>
            <a:picLocks noChangeAspect="1" noChangeArrowheads="1"/>
          </p:cNvPicPr>
          <p:nvPr/>
        </p:nvPicPr>
        <p:blipFill>
          <a:blip r:embed="rId5"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8706072" y="2275628"/>
            <a:ext cx="706782" cy="70678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government clipart - Clip Art Library">
            <a:extLst>
              <a:ext uri="{FF2B5EF4-FFF2-40B4-BE49-F238E27FC236}">
                <a16:creationId xmlns:a16="http://schemas.microsoft.com/office/drawing/2014/main" xmlns="" id="{4CF3E2DB-8258-416E-9CAD-9ED4652AC99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83298" y="2201195"/>
            <a:ext cx="693332" cy="69333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ost, edit, modify, price, pricelist, prices, set, total cost icon">
            <a:extLst>
              <a:ext uri="{FF2B5EF4-FFF2-40B4-BE49-F238E27FC236}">
                <a16:creationId xmlns:a16="http://schemas.microsoft.com/office/drawing/2014/main" xmlns="" id="{089085D2-2F2F-4F74-98B8-D9BB1828FA0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4118" y="2256394"/>
            <a:ext cx="433844" cy="433844"/>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مستدير الزوايا 5">
            <a:hlinkClick r:id="rId8" action="ppaction://hlinksldjump"/>
            <a:extLst>
              <a:ext uri="{FF2B5EF4-FFF2-40B4-BE49-F238E27FC236}">
                <a16:creationId xmlns:a16="http://schemas.microsoft.com/office/drawing/2014/main" xmlns="" id="{9765CF8B-0850-43A5-8670-DA5AF6D6C428}"/>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 name="مستطيل مستدير الزوايا 11">
            <a:hlinkClick r:id="" action="ppaction://noaction"/>
            <a:extLst>
              <a:ext uri="{FF2B5EF4-FFF2-40B4-BE49-F238E27FC236}">
                <a16:creationId xmlns:a16="http://schemas.microsoft.com/office/drawing/2014/main" xmlns="" id="{4819C396-8B07-4FD8-964F-C5A0D50448A0}"/>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 name="مستطيل مستدير الزوايا 12">
            <a:hlinkClick r:id="" action="ppaction://noaction"/>
            <a:extLst>
              <a:ext uri="{FF2B5EF4-FFF2-40B4-BE49-F238E27FC236}">
                <a16:creationId xmlns:a16="http://schemas.microsoft.com/office/drawing/2014/main" xmlns="" id="{B8C9C67B-C094-4F66-8359-7D553A3FF106}"/>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5" name="مستطيل مستدير الزوايا 16">
            <a:hlinkClick r:id="" action="ppaction://noaction"/>
            <a:extLst>
              <a:ext uri="{FF2B5EF4-FFF2-40B4-BE49-F238E27FC236}">
                <a16:creationId xmlns:a16="http://schemas.microsoft.com/office/drawing/2014/main" xmlns="" id="{B0715D19-C979-4002-8FC7-C073925B52C0}"/>
              </a:ext>
            </a:extLst>
          </p:cNvPr>
          <p:cNvSpPr/>
          <p:nvPr/>
        </p:nvSpPr>
        <p:spPr>
          <a:xfrm>
            <a:off x="10260816" y="4046662"/>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 name="مستطيل مستدير الزوايا 17">
            <a:hlinkClick r:id="rId9" action="ppaction://hlinksldjump"/>
            <a:extLst>
              <a:ext uri="{FF2B5EF4-FFF2-40B4-BE49-F238E27FC236}">
                <a16:creationId xmlns:a16="http://schemas.microsoft.com/office/drawing/2014/main" xmlns="" id="{46236131-190F-4742-9260-2D6E9359B24A}"/>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6">
            <a:hlinkClick r:id="" action="ppaction://noaction"/>
            <a:extLst>
              <a:ext uri="{FF2B5EF4-FFF2-40B4-BE49-F238E27FC236}">
                <a16:creationId xmlns:a16="http://schemas.microsoft.com/office/drawing/2014/main" xmlns="" id="{3CB38E98-249E-4183-97C6-6122D3451FBE}"/>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69" name="Group 68"/>
          <p:cNvGrpSpPr/>
          <p:nvPr/>
        </p:nvGrpSpPr>
        <p:grpSpPr>
          <a:xfrm>
            <a:off x="0" y="6502121"/>
            <a:ext cx="12192000" cy="381000"/>
            <a:chOff x="0" y="6502121"/>
            <a:chExt cx="12192000" cy="381000"/>
          </a:xfrm>
        </p:grpSpPr>
        <p:sp>
          <p:nvSpPr>
            <p:cNvPr id="70" name="TextBox 69">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71" name="Group 70"/>
            <p:cNvGrpSpPr/>
            <p:nvPr/>
          </p:nvGrpSpPr>
          <p:grpSpPr>
            <a:xfrm>
              <a:off x="0" y="6502121"/>
              <a:ext cx="12192000" cy="381000"/>
              <a:chOff x="0" y="6502121"/>
              <a:chExt cx="12192000" cy="381000"/>
            </a:xfrm>
          </p:grpSpPr>
          <p:cxnSp>
            <p:nvCxnSpPr>
              <p:cNvPr id="72" name="Straight Connector 71"/>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Rectangle 72"/>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77208781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3788654" y="177236"/>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grpSp>
        <p:nvGrpSpPr>
          <p:cNvPr id="12" name="Google Shape;536;p37">
            <a:extLst>
              <a:ext uri="{FF2B5EF4-FFF2-40B4-BE49-F238E27FC236}">
                <a16:creationId xmlns:a16="http://schemas.microsoft.com/office/drawing/2014/main" xmlns="" id="{1A531D1E-7BD9-4344-B398-37A44A94B309}"/>
              </a:ext>
            </a:extLst>
          </p:cNvPr>
          <p:cNvGrpSpPr/>
          <p:nvPr/>
        </p:nvGrpSpPr>
        <p:grpSpPr>
          <a:xfrm>
            <a:off x="11300601" y="293301"/>
            <a:ext cx="616789" cy="833812"/>
            <a:chOff x="590250" y="244200"/>
            <a:chExt cx="407975" cy="532175"/>
          </a:xfrm>
        </p:grpSpPr>
        <p:sp>
          <p:nvSpPr>
            <p:cNvPr id="13" name="Google Shape;537;p37">
              <a:extLst>
                <a:ext uri="{FF2B5EF4-FFF2-40B4-BE49-F238E27FC236}">
                  <a16:creationId xmlns:a16="http://schemas.microsoft.com/office/drawing/2014/main" xmlns="" id="{CEFE7213-6533-4E58-A817-E3D9213DE656}"/>
                </a:ext>
              </a:extLst>
            </p:cNvPr>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38;p37">
              <a:extLst>
                <a:ext uri="{FF2B5EF4-FFF2-40B4-BE49-F238E27FC236}">
                  <a16:creationId xmlns:a16="http://schemas.microsoft.com/office/drawing/2014/main" xmlns="" id="{716F2857-0F78-40E2-992D-CA868EA53EBB}"/>
                </a:ext>
              </a:extLst>
            </p:cNvPr>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39;p37">
              <a:extLst>
                <a:ext uri="{FF2B5EF4-FFF2-40B4-BE49-F238E27FC236}">
                  <a16:creationId xmlns:a16="http://schemas.microsoft.com/office/drawing/2014/main" xmlns="" id="{72B97B30-6E1B-4367-BE71-152329D42C81}"/>
                </a:ext>
              </a:extLst>
            </p:cNvPr>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40;p37">
              <a:extLst>
                <a:ext uri="{FF2B5EF4-FFF2-40B4-BE49-F238E27FC236}">
                  <a16:creationId xmlns:a16="http://schemas.microsoft.com/office/drawing/2014/main" xmlns="" id="{66E71AA2-0D34-4F21-A9F6-5B6C976A012E}"/>
                </a:ext>
              </a:extLst>
            </p:cNvPr>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41;p37">
              <a:extLst>
                <a:ext uri="{FF2B5EF4-FFF2-40B4-BE49-F238E27FC236}">
                  <a16:creationId xmlns:a16="http://schemas.microsoft.com/office/drawing/2014/main" xmlns="" id="{0245137C-4592-4806-8B62-469869D33346}"/>
                </a:ext>
              </a:extLst>
            </p:cNvPr>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42;p37">
              <a:extLst>
                <a:ext uri="{FF2B5EF4-FFF2-40B4-BE49-F238E27FC236}">
                  <a16:creationId xmlns:a16="http://schemas.microsoft.com/office/drawing/2014/main" xmlns="" id="{5ED86692-9413-4E30-8942-1A35B21F2F99}"/>
                </a:ext>
              </a:extLst>
            </p:cNvPr>
            <p:cNvSpPr/>
            <p:nvPr/>
          </p:nvSpPr>
          <p:spPr>
            <a:xfrm>
              <a:off x="649925" y="590050"/>
              <a:ext cx="133975" cy="25"/>
            </a:xfrm>
            <a:custGeom>
              <a:avLst/>
              <a:gdLst/>
              <a:ahLst/>
              <a:cxnLst/>
              <a:rect l="l" t="t" r="r" b="b"/>
              <a:pathLst>
                <a:path w="5359" h="1" fill="none" extrusionOk="0">
                  <a:moveTo>
                    <a:pt x="5358" y="0"/>
                  </a:moveTo>
                  <a:lnTo>
                    <a:pt x="0"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43;p37">
              <a:extLst>
                <a:ext uri="{FF2B5EF4-FFF2-40B4-BE49-F238E27FC236}">
                  <a16:creationId xmlns:a16="http://schemas.microsoft.com/office/drawing/2014/main" xmlns="" id="{8D077F22-E9F7-481E-A189-EC73130828D2}"/>
                </a:ext>
              </a:extLst>
            </p:cNvPr>
            <p:cNvSpPr/>
            <p:nvPr/>
          </p:nvSpPr>
          <p:spPr>
            <a:xfrm>
              <a:off x="649925" y="5346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44;p37">
              <a:extLst>
                <a:ext uri="{FF2B5EF4-FFF2-40B4-BE49-F238E27FC236}">
                  <a16:creationId xmlns:a16="http://schemas.microsoft.com/office/drawing/2014/main" xmlns="" id="{F3EB5A59-A60E-4C58-BCC9-1E616E65D0DF}"/>
                </a:ext>
              </a:extLst>
            </p:cNvPr>
            <p:cNvSpPr/>
            <p:nvPr/>
          </p:nvSpPr>
          <p:spPr>
            <a:xfrm>
              <a:off x="649925" y="4798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45;p37">
              <a:extLst>
                <a:ext uri="{FF2B5EF4-FFF2-40B4-BE49-F238E27FC236}">
                  <a16:creationId xmlns:a16="http://schemas.microsoft.com/office/drawing/2014/main" xmlns="" id="{BFAEA99B-A8FD-4B49-A709-BA09F45B9E6F}"/>
                </a:ext>
              </a:extLst>
            </p:cNvPr>
            <p:cNvSpPr/>
            <p:nvPr/>
          </p:nvSpPr>
          <p:spPr>
            <a:xfrm>
              <a:off x="649925" y="4244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46;p37">
              <a:extLst>
                <a:ext uri="{FF2B5EF4-FFF2-40B4-BE49-F238E27FC236}">
                  <a16:creationId xmlns:a16="http://schemas.microsoft.com/office/drawing/2014/main" xmlns="" id="{93BE4E0F-73B3-4840-96D2-D8010FC468A4}"/>
                </a:ext>
              </a:extLst>
            </p:cNvPr>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47;p37">
              <a:extLst>
                <a:ext uri="{FF2B5EF4-FFF2-40B4-BE49-F238E27FC236}">
                  <a16:creationId xmlns:a16="http://schemas.microsoft.com/office/drawing/2014/main" xmlns="" id="{CF988644-BA78-485D-8E61-BFBED1AB3DC2}"/>
                </a:ext>
              </a:extLst>
            </p:cNvPr>
            <p:cNvSpPr/>
            <p:nvPr/>
          </p:nvSpPr>
          <p:spPr>
            <a:xfrm>
              <a:off x="654800"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48;p37">
              <a:extLst>
                <a:ext uri="{FF2B5EF4-FFF2-40B4-BE49-F238E27FC236}">
                  <a16:creationId xmlns:a16="http://schemas.microsoft.com/office/drawing/2014/main" xmlns="" id="{4B56ACAB-5224-4964-A55D-0CCBE618BC72}"/>
                </a:ext>
              </a:extLst>
            </p:cNvPr>
            <p:cNvSpPr/>
            <p:nvPr/>
          </p:nvSpPr>
          <p:spPr>
            <a:xfrm>
              <a:off x="7376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49;p37">
              <a:extLst>
                <a:ext uri="{FF2B5EF4-FFF2-40B4-BE49-F238E27FC236}">
                  <a16:creationId xmlns:a16="http://schemas.microsoft.com/office/drawing/2014/main" xmlns="" id="{D5F50D48-F6E1-4657-869D-7A59E7DD4414}"/>
                </a:ext>
              </a:extLst>
            </p:cNvPr>
            <p:cNvSpPr/>
            <p:nvPr/>
          </p:nvSpPr>
          <p:spPr>
            <a:xfrm>
              <a:off x="8204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0;p37">
              <a:extLst>
                <a:ext uri="{FF2B5EF4-FFF2-40B4-BE49-F238E27FC236}">
                  <a16:creationId xmlns:a16="http://schemas.microsoft.com/office/drawing/2014/main" xmlns="" id="{6A46918A-1566-4CD3-9669-F98D322B11EB}"/>
                </a:ext>
              </a:extLst>
            </p:cNvPr>
            <p:cNvSpPr/>
            <p:nvPr/>
          </p:nvSpPr>
          <p:spPr>
            <a:xfrm>
              <a:off x="903225"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Flowchart: Terminator 5">
            <a:hlinkClick r:id="" action="ppaction://noaction"/>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cxnSp>
        <p:nvCxnSpPr>
          <p:cNvPr id="134" name="Straight Connector 133">
            <a:extLst>
              <a:ext uri="{FF2B5EF4-FFF2-40B4-BE49-F238E27FC236}">
                <a16:creationId xmlns:a16="http://schemas.microsoft.com/office/drawing/2014/main" xmlns="" id="{F959E69E-6297-48EA-9959-D961B32B03F6}"/>
              </a:ext>
            </a:extLst>
          </p:cNvPr>
          <p:cNvCxnSpPr/>
          <p:nvPr/>
        </p:nvCxnSpPr>
        <p:spPr>
          <a:xfrm>
            <a:off x="120763" y="1678593"/>
            <a:ext cx="10008000" cy="0"/>
          </a:xfrm>
          <a:prstGeom prst="line">
            <a:avLst/>
          </a:pr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xmlns="" id="{05AA8CA2-5913-43D7-805E-FCE1347E8471}"/>
              </a:ext>
            </a:extLst>
          </p:cNvPr>
          <p:cNvSpPr/>
          <p:nvPr/>
        </p:nvSpPr>
        <p:spPr>
          <a:xfrm>
            <a:off x="6453410" y="1760980"/>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rgbClr val="404040"/>
                </a:solidFill>
              </a:rPr>
              <a:t>6</a:t>
            </a:r>
            <a:endParaRPr lang="en-US" sz="2400" dirty="0">
              <a:solidFill>
                <a:srgbClr val="404040"/>
              </a:solidFill>
            </a:endParaRPr>
          </a:p>
        </p:txBody>
      </p:sp>
      <p:grpSp>
        <p:nvGrpSpPr>
          <p:cNvPr id="27" name="Group 26"/>
          <p:cNvGrpSpPr/>
          <p:nvPr/>
        </p:nvGrpSpPr>
        <p:grpSpPr>
          <a:xfrm>
            <a:off x="7865354" y="1706773"/>
            <a:ext cx="2380780" cy="4550051"/>
            <a:chOff x="7742712" y="1613511"/>
            <a:chExt cx="2380780" cy="4550051"/>
          </a:xfrm>
        </p:grpSpPr>
        <p:sp>
          <p:nvSpPr>
            <p:cNvPr id="144" name="Oval 143">
              <a:extLst>
                <a:ext uri="{FF2B5EF4-FFF2-40B4-BE49-F238E27FC236}">
                  <a16:creationId xmlns:a16="http://schemas.microsoft.com/office/drawing/2014/main" xmlns="" id="{33B13C7A-4DF4-4C47-866C-8424289D7F44}"/>
                </a:ext>
              </a:extLst>
            </p:cNvPr>
            <p:cNvSpPr/>
            <p:nvPr/>
          </p:nvSpPr>
          <p:spPr>
            <a:xfrm>
              <a:off x="8669909" y="1613511"/>
              <a:ext cx="540000" cy="540000"/>
            </a:xfrm>
            <a:prstGeom prst="ellipse">
              <a:avLst/>
            </a:prstGeom>
            <a:solidFill>
              <a:srgbClr val="3A5C8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grpSp>
          <p:nvGrpSpPr>
            <p:cNvPr id="21" name="Group 20"/>
            <p:cNvGrpSpPr/>
            <p:nvPr/>
          </p:nvGrpSpPr>
          <p:grpSpPr>
            <a:xfrm>
              <a:off x="7742712" y="1666514"/>
              <a:ext cx="2380780" cy="4497048"/>
              <a:chOff x="6686188" y="1525681"/>
              <a:chExt cx="2380780" cy="4497048"/>
            </a:xfrm>
          </p:grpSpPr>
          <p:grpSp>
            <p:nvGrpSpPr>
              <p:cNvPr id="19" name="Group 18"/>
              <p:cNvGrpSpPr/>
              <p:nvPr/>
            </p:nvGrpSpPr>
            <p:grpSpPr>
              <a:xfrm>
                <a:off x="6759658" y="1525681"/>
                <a:ext cx="2184200" cy="4497048"/>
                <a:chOff x="6759658" y="1525681"/>
                <a:chExt cx="2184200" cy="4497048"/>
              </a:xfrm>
            </p:grpSpPr>
            <p:grpSp>
              <p:nvGrpSpPr>
                <p:cNvPr id="139" name="Group 138">
                  <a:extLst>
                    <a:ext uri="{FF2B5EF4-FFF2-40B4-BE49-F238E27FC236}">
                      <a16:creationId xmlns:a16="http://schemas.microsoft.com/office/drawing/2014/main" xmlns="" id="{9F2F48F1-72A2-4D45-BBE3-348C47CD96FC}"/>
                    </a:ext>
                  </a:extLst>
                </p:cNvPr>
                <p:cNvGrpSpPr/>
                <p:nvPr/>
              </p:nvGrpSpPr>
              <p:grpSpPr>
                <a:xfrm>
                  <a:off x="6759658" y="2020472"/>
                  <a:ext cx="2184200" cy="4002257"/>
                  <a:chOff x="9772072" y="2068947"/>
                  <a:chExt cx="1939637" cy="4074678"/>
                </a:xfrm>
              </p:grpSpPr>
              <p:grpSp>
                <p:nvGrpSpPr>
                  <p:cNvPr id="155" name="Group 154">
                    <a:extLst>
                      <a:ext uri="{FF2B5EF4-FFF2-40B4-BE49-F238E27FC236}">
                        <a16:creationId xmlns:a16="http://schemas.microsoft.com/office/drawing/2014/main" xmlns="" id="{B84F5D04-8E3D-4D83-A37F-5B97B3DC24B4}"/>
                      </a:ext>
                    </a:extLst>
                  </p:cNvPr>
                  <p:cNvGrpSpPr/>
                  <p:nvPr/>
                </p:nvGrpSpPr>
                <p:grpSpPr>
                  <a:xfrm>
                    <a:off x="9772073" y="2068947"/>
                    <a:ext cx="1939636" cy="1293088"/>
                    <a:chOff x="9772073" y="2068947"/>
                    <a:chExt cx="1939636" cy="1293088"/>
                  </a:xfrm>
                  <a:solidFill>
                    <a:schemeClr val="accent6"/>
                  </a:solidFill>
                </p:grpSpPr>
                <p:sp>
                  <p:nvSpPr>
                    <p:cNvPr id="158" name="Rectangle 157">
                      <a:extLst>
                        <a:ext uri="{FF2B5EF4-FFF2-40B4-BE49-F238E27FC236}">
                          <a16:creationId xmlns:a16="http://schemas.microsoft.com/office/drawing/2014/main" xmlns="" id="{923CB9D4-C530-4EBF-A846-B7FFC7285E95}"/>
                        </a:ext>
                      </a:extLst>
                    </p:cNvPr>
                    <p:cNvSpPr/>
                    <p:nvPr/>
                  </p:nvSpPr>
                  <p:spPr>
                    <a:xfrm>
                      <a:off x="9772073" y="2355273"/>
                      <a:ext cx="1939636" cy="1006762"/>
                    </a:xfrm>
                    <a:prstGeom prst="rect">
                      <a:avLst/>
                    </a:prstGeom>
                    <a:solidFill>
                      <a:srgbClr val="3A5C8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159" name="Isosceles Triangle 158">
                      <a:extLst>
                        <a:ext uri="{FF2B5EF4-FFF2-40B4-BE49-F238E27FC236}">
                          <a16:creationId xmlns:a16="http://schemas.microsoft.com/office/drawing/2014/main" xmlns="" id="{78371020-ECB8-413B-95DB-3A83E26F0B51}"/>
                        </a:ext>
                      </a:extLst>
                    </p:cNvPr>
                    <p:cNvSpPr/>
                    <p:nvPr/>
                  </p:nvSpPr>
                  <p:spPr>
                    <a:xfrm>
                      <a:off x="10474036" y="2068947"/>
                      <a:ext cx="535709" cy="286326"/>
                    </a:xfrm>
                    <a:prstGeom prst="triangle">
                      <a:avLst/>
                    </a:prstGeom>
                    <a:solidFill>
                      <a:srgbClr val="3A5C8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56" name="Rectangle 155">
                    <a:extLst>
                      <a:ext uri="{FF2B5EF4-FFF2-40B4-BE49-F238E27FC236}">
                        <a16:creationId xmlns:a16="http://schemas.microsoft.com/office/drawing/2014/main" xmlns="" id="{5E872451-72C1-457E-930B-5C223115D216}"/>
                      </a:ext>
                    </a:extLst>
                  </p:cNvPr>
                  <p:cNvSpPr/>
                  <p:nvPr/>
                </p:nvSpPr>
                <p:spPr>
                  <a:xfrm>
                    <a:off x="9772072" y="3496397"/>
                    <a:ext cx="1939636" cy="264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noProof="1">
                        <a:solidFill>
                          <a:schemeClr val="tx1"/>
                        </a:solidFill>
                        <a:latin typeface="Sakkal Majalla" panose="02000000000000000000" pitchFamily="2" charset="-78"/>
                        <a:cs typeface="Sakkal Majalla" panose="02000000000000000000"/>
                      </a:rPr>
                      <a:t>تتأثر الكميات المعروضة من السلع المرتبطة مع بعضها في تقديم الإشباع للمستهلك، فزيادة الكميات المعروضة من الأسمنت مثلًا سيقابلها زيادة في الكميات المعروضة في الرمال والحديد.</a:t>
                    </a:r>
                    <a:endParaRPr lang="en-US" b="1" noProof="1">
                      <a:solidFill>
                        <a:schemeClr val="tx1"/>
                      </a:solidFill>
                      <a:latin typeface="Sakkal Majalla" panose="02000000000000000000" pitchFamily="2" charset="-78"/>
                      <a:cs typeface="Sakkal Majalla" panose="02000000000000000000"/>
                    </a:endParaRPr>
                  </a:p>
                  <a:p>
                    <a:pPr algn="just">
                      <a:spcAft>
                        <a:spcPts val="900"/>
                      </a:spcAft>
                    </a:pPr>
                    <a:r>
                      <a:rPr lang="en-US" sz="2000" noProof="1">
                        <a:solidFill>
                          <a:prstClr val="black">
                            <a:lumMod val="65000"/>
                            <a:lumOff val="35000"/>
                          </a:prstClr>
                        </a:solidFill>
                        <a:cs typeface="Sakkal Majalla" panose="02000000000000000000"/>
                      </a:rPr>
                      <a:t>.</a:t>
                    </a:r>
                  </a:p>
                </p:txBody>
              </p:sp>
              <p:sp>
                <p:nvSpPr>
                  <p:cNvPr id="157" name="Rectangle 156">
                    <a:extLst>
                      <a:ext uri="{FF2B5EF4-FFF2-40B4-BE49-F238E27FC236}">
                        <a16:creationId xmlns:a16="http://schemas.microsoft.com/office/drawing/2014/main" xmlns="" id="{6216F461-5F3C-4BD6-88EF-DB572014F042}"/>
                      </a:ext>
                    </a:extLst>
                  </p:cNvPr>
                  <p:cNvSpPr/>
                  <p:nvPr/>
                </p:nvSpPr>
                <p:spPr>
                  <a:xfrm>
                    <a:off x="9772072" y="6003629"/>
                    <a:ext cx="1939636" cy="139996"/>
                  </a:xfrm>
                  <a:prstGeom prst="rect">
                    <a:avLst/>
                  </a:prstGeom>
                  <a:solidFill>
                    <a:srgbClr val="2D46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49" name="Rectangle 148">
                  <a:extLst>
                    <a:ext uri="{FF2B5EF4-FFF2-40B4-BE49-F238E27FC236}">
                      <a16:creationId xmlns:a16="http://schemas.microsoft.com/office/drawing/2014/main" xmlns="" id="{51FC25E9-B686-461E-B9C2-7E4BFC96C143}"/>
                    </a:ext>
                  </a:extLst>
                </p:cNvPr>
                <p:cNvSpPr/>
                <p:nvPr/>
              </p:nvSpPr>
              <p:spPr>
                <a:xfrm>
                  <a:off x="7726130" y="1525681"/>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1"/>
                      </a:solidFill>
                    </a:rPr>
                    <a:t>5</a:t>
                  </a:r>
                  <a:endParaRPr lang="en-US" sz="2400" dirty="0">
                    <a:solidFill>
                      <a:schemeClr val="bg1"/>
                    </a:solidFill>
                  </a:endParaRPr>
                </a:p>
              </p:txBody>
            </p:sp>
          </p:grpSp>
          <p:sp>
            <p:nvSpPr>
              <p:cNvPr id="2" name="Rectangle 1">
                <a:extLst>
                  <a:ext uri="{FF2B5EF4-FFF2-40B4-BE49-F238E27FC236}">
                    <a16:creationId xmlns:a16="http://schemas.microsoft.com/office/drawing/2014/main" xmlns="" id="{471B0CA7-A2D8-46AC-9BCE-93BF56E2B221}"/>
                  </a:ext>
                </a:extLst>
              </p:cNvPr>
              <p:cNvSpPr/>
              <p:nvPr/>
            </p:nvSpPr>
            <p:spPr>
              <a:xfrm>
                <a:off x="6686188" y="2626849"/>
                <a:ext cx="2380780" cy="707886"/>
              </a:xfrm>
              <a:prstGeom prst="rect">
                <a:avLst/>
              </a:prstGeom>
              <a:noFill/>
            </p:spPr>
            <p:txBody>
              <a:bodyPr wrap="none" lIns="91440" tIns="45720" rIns="91440" bIns="45720">
                <a:spAutoFit/>
              </a:bodyPr>
              <a:lstStyle/>
              <a:p>
                <a:pPr algn="ctr"/>
                <a:r>
                  <a:rPr lang="ar-SA" sz="2000" b="1" dirty="0">
                    <a:ln w="0"/>
                    <a:solidFill>
                      <a:schemeClr val="bg1"/>
                    </a:solidFill>
                    <a:latin typeface="Sakkal Majalla" panose="02000000000000000000" pitchFamily="2" charset="-78"/>
                    <a:cs typeface="Sakkal Majalla" panose="02000000000000000000" pitchFamily="2" charset="-78"/>
                  </a:rPr>
                  <a:t>تغير أسعار السلع </a:t>
                </a:r>
              </a:p>
              <a:p>
                <a:pPr algn="ctr"/>
                <a:r>
                  <a:rPr lang="ar-SA" sz="2000" b="1" dirty="0" smtClean="0">
                    <a:ln w="0"/>
                    <a:solidFill>
                      <a:schemeClr val="bg1"/>
                    </a:solidFill>
                    <a:latin typeface="Sakkal Majalla" panose="02000000000000000000" pitchFamily="2" charset="-78"/>
                    <a:cs typeface="Sakkal Majalla" panose="02000000000000000000" pitchFamily="2" charset="-78"/>
                  </a:rPr>
                  <a:t>المكملة والبديلة في السوق</a:t>
                </a:r>
                <a:endParaRPr lang="en-US" sz="2000" b="1" cap="none" spc="0" dirty="0">
                  <a:ln w="0"/>
                  <a:solidFill>
                    <a:schemeClr val="bg1"/>
                  </a:solidFill>
                  <a:latin typeface="Sakkal Majalla" panose="02000000000000000000" pitchFamily="2" charset="-78"/>
                  <a:cs typeface="Sakkal Majalla" panose="02000000000000000000" pitchFamily="2" charset="-78"/>
                </a:endParaRPr>
              </a:p>
            </p:txBody>
          </p:sp>
          <p:pic>
            <p:nvPicPr>
              <p:cNvPr id="4100" name="Picture 4" descr="Change Svg Png Icon Free Download (#411213) - OnlineWebFonts.COM">
                <a:extLst>
                  <a:ext uri="{FF2B5EF4-FFF2-40B4-BE49-F238E27FC236}">
                    <a16:creationId xmlns:a16="http://schemas.microsoft.com/office/drawing/2014/main" xmlns="" id="{C2511F42-ECBA-4A5E-AAD2-872389C655DF}"/>
                  </a:ext>
                </a:extLst>
              </p:cNvPr>
              <p:cNvPicPr>
                <a:picLocks noChangeAspect="1" noChangeArrowheads="1"/>
              </p:cNvPicPr>
              <p:nvPr/>
            </p:nvPicPr>
            <p:blipFill>
              <a:blip r:embed="rId2" cstate="print">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7624500" y="2222766"/>
                <a:ext cx="454513" cy="45919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8" name="Group 37"/>
          <p:cNvGrpSpPr/>
          <p:nvPr/>
        </p:nvGrpSpPr>
        <p:grpSpPr>
          <a:xfrm>
            <a:off x="3399327" y="1668012"/>
            <a:ext cx="2211465" cy="4660480"/>
            <a:chOff x="3160805" y="1606105"/>
            <a:chExt cx="2211465" cy="4660480"/>
          </a:xfrm>
        </p:grpSpPr>
        <p:sp>
          <p:nvSpPr>
            <p:cNvPr id="142" name="Oval 141">
              <a:extLst>
                <a:ext uri="{FF2B5EF4-FFF2-40B4-BE49-F238E27FC236}">
                  <a16:creationId xmlns:a16="http://schemas.microsoft.com/office/drawing/2014/main" xmlns="" id="{6A4EA969-0F64-48A5-AE1B-8075F570D19C}"/>
                </a:ext>
              </a:extLst>
            </p:cNvPr>
            <p:cNvSpPr/>
            <p:nvPr/>
          </p:nvSpPr>
          <p:spPr>
            <a:xfrm>
              <a:off x="4087960" y="1606105"/>
              <a:ext cx="540000" cy="540000"/>
            </a:xfrm>
            <a:prstGeom prst="ellipse">
              <a:avLst/>
            </a:prstGeom>
            <a:solidFill>
              <a:srgbClr val="82CE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grpSp>
          <p:nvGrpSpPr>
            <p:cNvPr id="37" name="Group 36"/>
            <p:cNvGrpSpPr/>
            <p:nvPr/>
          </p:nvGrpSpPr>
          <p:grpSpPr>
            <a:xfrm>
              <a:off x="3160805" y="1686399"/>
              <a:ext cx="2211465" cy="4580186"/>
              <a:chOff x="1502896" y="1442543"/>
              <a:chExt cx="2211465" cy="4580186"/>
            </a:xfrm>
          </p:grpSpPr>
          <p:grpSp>
            <p:nvGrpSpPr>
              <p:cNvPr id="137" name="Group 136">
                <a:extLst>
                  <a:ext uri="{FF2B5EF4-FFF2-40B4-BE49-F238E27FC236}">
                    <a16:creationId xmlns:a16="http://schemas.microsoft.com/office/drawing/2014/main" xmlns="" id="{17E61AEB-683F-40C5-AA7D-09CA681F265F}"/>
                  </a:ext>
                </a:extLst>
              </p:cNvPr>
              <p:cNvGrpSpPr/>
              <p:nvPr/>
            </p:nvGrpSpPr>
            <p:grpSpPr>
              <a:xfrm>
                <a:off x="1502896" y="2020472"/>
                <a:ext cx="2211465" cy="4002257"/>
                <a:chOff x="5101971" y="2068947"/>
                <a:chExt cx="1963848" cy="4074678"/>
              </a:xfrm>
            </p:grpSpPr>
            <p:grpSp>
              <p:nvGrpSpPr>
                <p:cNvPr id="165" name="Group 164">
                  <a:extLst>
                    <a:ext uri="{FF2B5EF4-FFF2-40B4-BE49-F238E27FC236}">
                      <a16:creationId xmlns:a16="http://schemas.microsoft.com/office/drawing/2014/main" xmlns="" id="{5CA16343-DB99-49B6-8134-376410060C76}"/>
                    </a:ext>
                  </a:extLst>
                </p:cNvPr>
                <p:cNvGrpSpPr/>
                <p:nvPr/>
              </p:nvGrpSpPr>
              <p:grpSpPr>
                <a:xfrm>
                  <a:off x="5126183" y="2068947"/>
                  <a:ext cx="1939636" cy="1293088"/>
                  <a:chOff x="5126183" y="2068947"/>
                  <a:chExt cx="1939636" cy="1293088"/>
                </a:xfrm>
                <a:solidFill>
                  <a:schemeClr val="accent3"/>
                </a:solidFill>
              </p:grpSpPr>
              <p:sp>
                <p:nvSpPr>
                  <p:cNvPr id="168" name="Rectangle 167">
                    <a:extLst>
                      <a:ext uri="{FF2B5EF4-FFF2-40B4-BE49-F238E27FC236}">
                        <a16:creationId xmlns:a16="http://schemas.microsoft.com/office/drawing/2014/main" xmlns="" id="{21F117B5-6982-49C2-9960-36D9364089AA}"/>
                      </a:ext>
                    </a:extLst>
                  </p:cNvPr>
                  <p:cNvSpPr/>
                  <p:nvPr/>
                </p:nvSpPr>
                <p:spPr>
                  <a:xfrm>
                    <a:off x="5126183" y="2355273"/>
                    <a:ext cx="1939636" cy="1006762"/>
                  </a:xfrm>
                  <a:prstGeom prst="rect">
                    <a:avLst/>
                  </a:prstGeom>
                  <a:solidFill>
                    <a:srgbClr val="82CE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169" name="Isosceles Triangle 168">
                    <a:extLst>
                      <a:ext uri="{FF2B5EF4-FFF2-40B4-BE49-F238E27FC236}">
                        <a16:creationId xmlns:a16="http://schemas.microsoft.com/office/drawing/2014/main" xmlns="" id="{85B6863F-0A26-4BF5-8102-3ABBD975FF62}"/>
                      </a:ext>
                    </a:extLst>
                  </p:cNvPr>
                  <p:cNvSpPr/>
                  <p:nvPr/>
                </p:nvSpPr>
                <p:spPr>
                  <a:xfrm>
                    <a:off x="5828146" y="2068947"/>
                    <a:ext cx="535709" cy="286326"/>
                  </a:xfrm>
                  <a:prstGeom prst="triangle">
                    <a:avLst/>
                  </a:prstGeom>
                  <a:solidFill>
                    <a:srgbClr val="82CED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grpSp>
            <p:sp>
              <p:nvSpPr>
                <p:cNvPr id="166" name="Rectangle 165">
                  <a:extLst>
                    <a:ext uri="{FF2B5EF4-FFF2-40B4-BE49-F238E27FC236}">
                      <a16:creationId xmlns:a16="http://schemas.microsoft.com/office/drawing/2014/main" xmlns="" id="{E22173C7-C324-45C3-8238-A6EBCBD8BEE2}"/>
                    </a:ext>
                  </a:extLst>
                </p:cNvPr>
                <p:cNvSpPr/>
                <p:nvPr/>
              </p:nvSpPr>
              <p:spPr>
                <a:xfrm>
                  <a:off x="5101971" y="3414435"/>
                  <a:ext cx="1939636" cy="24228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dirty="0">
                      <a:solidFill>
                        <a:schemeClr val="tx1"/>
                      </a:solidFill>
                      <a:latin typeface="Sakkal Majalla" panose="02000000000000000000" pitchFamily="2" charset="-78"/>
                      <a:cs typeface="Sakkal Majalla" panose="02000000000000000000" pitchFamily="2" charset="-78"/>
                    </a:rPr>
                    <a:t>قد تتغير الكميات المعروضة من السلع في السوق، سواء بالزيادة أو بالنقصان نتيجة ما يطرأ من تغيرات في إنتاج السلعة.</a:t>
                  </a:r>
                  <a:endParaRPr lang="en-US" b="1" noProof="1">
                    <a:solidFill>
                      <a:schemeClr val="tx1"/>
                    </a:solidFill>
                    <a:latin typeface="Sakkal Majalla" panose="02000000000000000000" pitchFamily="2" charset="-78"/>
                    <a:cs typeface="Sakkal Majalla" panose="02000000000000000000" pitchFamily="2" charset="-78"/>
                  </a:endParaRPr>
                </a:p>
              </p:txBody>
            </p:sp>
            <p:sp>
              <p:nvSpPr>
                <p:cNvPr id="167" name="Rectangle 166">
                  <a:extLst>
                    <a:ext uri="{FF2B5EF4-FFF2-40B4-BE49-F238E27FC236}">
                      <a16:creationId xmlns:a16="http://schemas.microsoft.com/office/drawing/2014/main" xmlns="" id="{2219176C-E7F0-4376-B617-0B84BD5342CE}"/>
                    </a:ext>
                  </a:extLst>
                </p:cNvPr>
                <p:cNvSpPr/>
                <p:nvPr/>
              </p:nvSpPr>
              <p:spPr>
                <a:xfrm>
                  <a:off x="5126180" y="6003629"/>
                  <a:ext cx="1939636" cy="139996"/>
                </a:xfrm>
                <a:prstGeom prst="rect">
                  <a:avLst/>
                </a:prstGeom>
                <a:solidFill>
                  <a:srgbClr val="378F9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47" name="Rectangle 146">
                <a:extLst>
                  <a:ext uri="{FF2B5EF4-FFF2-40B4-BE49-F238E27FC236}">
                    <a16:creationId xmlns:a16="http://schemas.microsoft.com/office/drawing/2014/main" xmlns="" id="{B24DAA64-BAA2-45A3-B414-4B3A95B78DF3}"/>
                  </a:ext>
                </a:extLst>
              </p:cNvPr>
              <p:cNvSpPr/>
              <p:nvPr/>
            </p:nvSpPr>
            <p:spPr>
              <a:xfrm>
                <a:off x="2482254" y="1442543"/>
                <a:ext cx="314510"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tx1">
                        <a:lumMod val="75000"/>
                        <a:lumOff val="25000"/>
                      </a:schemeClr>
                    </a:solidFill>
                  </a:rPr>
                  <a:t>7</a:t>
                </a:r>
                <a:endParaRPr lang="en-US" sz="2400" dirty="0">
                  <a:solidFill>
                    <a:schemeClr val="tx1">
                      <a:lumMod val="75000"/>
                      <a:lumOff val="25000"/>
                    </a:schemeClr>
                  </a:solidFill>
                </a:endParaRPr>
              </a:p>
            </p:txBody>
          </p:sp>
          <p:pic>
            <p:nvPicPr>
              <p:cNvPr id="4102" name="Picture 6" descr="Implementation icon png 4 » PNG Image">
                <a:extLst>
                  <a:ext uri="{FF2B5EF4-FFF2-40B4-BE49-F238E27FC236}">
                    <a16:creationId xmlns:a16="http://schemas.microsoft.com/office/drawing/2014/main" xmlns="" id="{70D2775F-96BA-4582-827A-B7641F58D4D9}"/>
                  </a:ext>
                </a:extLst>
              </p:cNvPr>
              <p:cNvPicPr>
                <a:picLocks noChangeAspect="1" noChangeArrowheads="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GlowEdges/>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25043" y="2156974"/>
                <a:ext cx="844062" cy="844062"/>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6" name="Group 35"/>
          <p:cNvGrpSpPr/>
          <p:nvPr/>
        </p:nvGrpSpPr>
        <p:grpSpPr>
          <a:xfrm>
            <a:off x="5660242" y="1632831"/>
            <a:ext cx="2184204" cy="4658457"/>
            <a:chOff x="5493744" y="1608128"/>
            <a:chExt cx="2184204" cy="4658457"/>
          </a:xfrm>
        </p:grpSpPr>
        <p:grpSp>
          <p:nvGrpSpPr>
            <p:cNvPr id="35" name="Group 34"/>
            <p:cNvGrpSpPr/>
            <p:nvPr/>
          </p:nvGrpSpPr>
          <p:grpSpPr>
            <a:xfrm>
              <a:off x="5493744" y="1608128"/>
              <a:ext cx="2184204" cy="4658457"/>
              <a:chOff x="4145992" y="1364272"/>
              <a:chExt cx="2184204" cy="4658457"/>
            </a:xfrm>
          </p:grpSpPr>
          <p:grpSp>
            <p:nvGrpSpPr>
              <p:cNvPr id="138" name="Group 137">
                <a:extLst>
                  <a:ext uri="{FF2B5EF4-FFF2-40B4-BE49-F238E27FC236}">
                    <a16:creationId xmlns:a16="http://schemas.microsoft.com/office/drawing/2014/main" xmlns="" id="{0E783F9E-5245-48F1-B32B-D93E8B706354}"/>
                  </a:ext>
                </a:extLst>
              </p:cNvPr>
              <p:cNvGrpSpPr/>
              <p:nvPr/>
            </p:nvGrpSpPr>
            <p:grpSpPr>
              <a:xfrm>
                <a:off x="4145992" y="2020472"/>
                <a:ext cx="2184204" cy="4002257"/>
                <a:chOff x="7449125" y="2068947"/>
                <a:chExt cx="1939640" cy="4074678"/>
              </a:xfrm>
            </p:grpSpPr>
            <p:grpSp>
              <p:nvGrpSpPr>
                <p:cNvPr id="160" name="Group 159">
                  <a:extLst>
                    <a:ext uri="{FF2B5EF4-FFF2-40B4-BE49-F238E27FC236}">
                      <a16:creationId xmlns:a16="http://schemas.microsoft.com/office/drawing/2014/main" xmlns="" id="{36E90A1C-D037-46D5-8F0E-BE628AEFEE88}"/>
                    </a:ext>
                  </a:extLst>
                </p:cNvPr>
                <p:cNvGrpSpPr/>
                <p:nvPr/>
              </p:nvGrpSpPr>
              <p:grpSpPr>
                <a:xfrm>
                  <a:off x="7449129" y="2068947"/>
                  <a:ext cx="1939636" cy="1293088"/>
                  <a:chOff x="7449129" y="2068947"/>
                  <a:chExt cx="1939636" cy="1293088"/>
                </a:xfrm>
                <a:solidFill>
                  <a:schemeClr val="accent5"/>
                </a:solidFill>
              </p:grpSpPr>
              <p:sp>
                <p:nvSpPr>
                  <p:cNvPr id="163" name="Rectangle 162">
                    <a:extLst>
                      <a:ext uri="{FF2B5EF4-FFF2-40B4-BE49-F238E27FC236}">
                        <a16:creationId xmlns:a16="http://schemas.microsoft.com/office/drawing/2014/main" xmlns="" id="{11F911B2-494E-46F2-8A19-D7ADA41ED42C}"/>
                      </a:ext>
                    </a:extLst>
                  </p:cNvPr>
                  <p:cNvSpPr/>
                  <p:nvPr/>
                </p:nvSpPr>
                <p:spPr>
                  <a:xfrm>
                    <a:off x="7449129" y="2355273"/>
                    <a:ext cx="1939636" cy="1006762"/>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164" name="Isosceles Triangle 163">
                    <a:extLst>
                      <a:ext uri="{FF2B5EF4-FFF2-40B4-BE49-F238E27FC236}">
                        <a16:creationId xmlns:a16="http://schemas.microsoft.com/office/drawing/2014/main" xmlns="" id="{3917AC18-E973-4E1B-82B4-6072B050911F}"/>
                      </a:ext>
                    </a:extLst>
                  </p:cNvPr>
                  <p:cNvSpPr/>
                  <p:nvPr/>
                </p:nvSpPr>
                <p:spPr>
                  <a:xfrm>
                    <a:off x="8151092" y="2068947"/>
                    <a:ext cx="535709" cy="286326"/>
                  </a:xfrm>
                  <a:prstGeom prst="triangl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161" name="Rectangle 160">
                  <a:extLst>
                    <a:ext uri="{FF2B5EF4-FFF2-40B4-BE49-F238E27FC236}">
                      <a16:creationId xmlns:a16="http://schemas.microsoft.com/office/drawing/2014/main" xmlns="" id="{1C91649E-300D-4A0A-93DB-EAD304143D25}"/>
                    </a:ext>
                  </a:extLst>
                </p:cNvPr>
                <p:cNvSpPr/>
                <p:nvPr/>
              </p:nvSpPr>
              <p:spPr>
                <a:xfrm>
                  <a:off x="7449128" y="3362034"/>
                  <a:ext cx="1939636" cy="264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noProof="1">
                      <a:solidFill>
                        <a:schemeClr val="tx1"/>
                      </a:solidFill>
                      <a:latin typeface="Sakkal Majalla" panose="02000000000000000000" pitchFamily="2" charset="-78"/>
                      <a:cs typeface="Sakkal Majalla" panose="02000000000000000000" pitchFamily="2" charset="-78"/>
                    </a:rPr>
                    <a:t>إذا كانت الأحوال الجوية مؤثرة سلبًا خلال فترة مراحل الإنتاج، سيؤدي ذلك إلى انخفاض الإنتاج الكلي من المنتوجات الزراعية، أما إذا كانت الأحوال الجوية مناسبة، فسيؤدي ذلك إلى زيادة الإنتاج والعروض منه في السوق.</a:t>
                  </a:r>
                  <a:endParaRPr lang="en-US" b="1" noProof="1">
                    <a:solidFill>
                      <a:schemeClr val="tx1"/>
                    </a:solidFill>
                    <a:latin typeface="Sakkal Majalla" panose="02000000000000000000" pitchFamily="2" charset="-78"/>
                    <a:cs typeface="Sakkal Majalla" panose="02000000000000000000" pitchFamily="2" charset="-78"/>
                  </a:endParaRPr>
                </a:p>
              </p:txBody>
            </p:sp>
            <p:sp>
              <p:nvSpPr>
                <p:cNvPr id="162" name="Rectangle 161">
                  <a:extLst>
                    <a:ext uri="{FF2B5EF4-FFF2-40B4-BE49-F238E27FC236}">
                      <a16:creationId xmlns:a16="http://schemas.microsoft.com/office/drawing/2014/main" xmlns="" id="{44CDADE6-0691-4FD3-99D7-55183D3D920B}"/>
                    </a:ext>
                  </a:extLst>
                </p:cNvPr>
                <p:cNvSpPr/>
                <p:nvPr/>
              </p:nvSpPr>
              <p:spPr>
                <a:xfrm>
                  <a:off x="7449125" y="6003629"/>
                  <a:ext cx="1939636" cy="139996"/>
                </a:xfrm>
                <a:prstGeom prst="rect">
                  <a:avLst/>
                </a:prstGeom>
                <a:solidFill>
                  <a:srgbClr val="D095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grpSp>
          <p:sp>
            <p:nvSpPr>
              <p:cNvPr id="143" name="Oval 142">
                <a:extLst>
                  <a:ext uri="{FF2B5EF4-FFF2-40B4-BE49-F238E27FC236}">
                    <a16:creationId xmlns:a16="http://schemas.microsoft.com/office/drawing/2014/main" xmlns="" id="{1CFB43E4-7D2F-4123-A07F-6960E13729F3}"/>
                  </a:ext>
                </a:extLst>
              </p:cNvPr>
              <p:cNvSpPr/>
              <p:nvPr/>
            </p:nvSpPr>
            <p:spPr>
              <a:xfrm>
                <a:off x="4992913" y="1364272"/>
                <a:ext cx="540000" cy="540000"/>
              </a:xfrm>
              <a:prstGeom prst="ellips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b="1" dirty="0" smtClean="0">
                    <a:solidFill>
                      <a:schemeClr val="tx1"/>
                    </a:solidFill>
                  </a:rPr>
                  <a:t>6</a:t>
                </a:r>
                <a:endParaRPr lang="en-US" b="1" dirty="0">
                  <a:solidFill>
                    <a:schemeClr val="tx1"/>
                  </a:solidFill>
                </a:endParaRPr>
              </a:p>
            </p:txBody>
          </p:sp>
          <p:sp>
            <p:nvSpPr>
              <p:cNvPr id="3" name="Rectangle 2">
                <a:extLst>
                  <a:ext uri="{FF2B5EF4-FFF2-40B4-BE49-F238E27FC236}">
                    <a16:creationId xmlns:a16="http://schemas.microsoft.com/office/drawing/2014/main" xmlns="" id="{C75E12A9-F584-4BB8-A865-80E12955BEBE}"/>
                  </a:ext>
                </a:extLst>
              </p:cNvPr>
              <p:cNvSpPr/>
              <p:nvPr/>
            </p:nvSpPr>
            <p:spPr>
              <a:xfrm>
                <a:off x="4304795" y="2636010"/>
                <a:ext cx="1883849" cy="707886"/>
              </a:xfrm>
              <a:prstGeom prst="rect">
                <a:avLst/>
              </a:prstGeom>
              <a:noFill/>
            </p:spPr>
            <p:txBody>
              <a:bodyPr wrap="none" lIns="91440" tIns="45720" rIns="91440" bIns="45720">
                <a:spAutoFit/>
              </a:bodyPr>
              <a:lstStyle/>
              <a:p>
                <a:pPr algn="ctr"/>
                <a:r>
                  <a:rPr lang="ar-SA" sz="2000" b="1" dirty="0">
                    <a:ln w="0"/>
                    <a:solidFill>
                      <a:srgbClr val="FF0000"/>
                    </a:solidFill>
                    <a:latin typeface="Sakkal Majalla" panose="02000000000000000000" pitchFamily="2" charset="-78"/>
                    <a:cs typeface="Sakkal Majalla" panose="02000000000000000000" pitchFamily="2" charset="-78"/>
                  </a:rPr>
                  <a:t>التقلبات الجوية خلال</a:t>
                </a:r>
              </a:p>
              <a:p>
                <a:pPr algn="ctr"/>
                <a:r>
                  <a:rPr lang="ar-SA" sz="2000" b="1" dirty="0">
                    <a:ln w="0"/>
                    <a:solidFill>
                      <a:srgbClr val="FF0000"/>
                    </a:solidFill>
                    <a:latin typeface="Sakkal Majalla" panose="02000000000000000000" pitchFamily="2" charset="-78"/>
                    <a:cs typeface="Sakkal Majalla" panose="02000000000000000000" pitchFamily="2" charset="-78"/>
                  </a:rPr>
                  <a:t>فترة الإنتاج</a:t>
                </a:r>
                <a:endParaRPr lang="en-US" sz="2000" b="1" cap="none" spc="0" dirty="0">
                  <a:ln w="0"/>
                  <a:solidFill>
                    <a:srgbClr val="FF0000"/>
                  </a:solidFill>
                  <a:latin typeface="Sakkal Majalla" panose="02000000000000000000" pitchFamily="2" charset="-78"/>
                  <a:cs typeface="Sakkal Majalla" panose="02000000000000000000" pitchFamily="2" charset="-78"/>
                </a:endParaRPr>
              </a:p>
            </p:txBody>
          </p:sp>
        </p:grpSp>
        <p:pic>
          <p:nvPicPr>
            <p:cNvPr id="4104" name="Picture 8" descr="Storm Svg Png Icon Free Download (#432727) - OnlineWebFonts.COM">
              <a:extLst>
                <a:ext uri="{FF2B5EF4-FFF2-40B4-BE49-F238E27FC236}">
                  <a16:creationId xmlns:a16="http://schemas.microsoft.com/office/drawing/2014/main" xmlns="" id="{91079661-83D5-41EB-AEFE-48FFE4CF3781}"/>
                </a:ext>
              </a:extLst>
            </p:cNvPr>
            <p:cNvPicPr>
              <a:picLocks noChangeAspect="1" noChangeArrowheads="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6290219" y="2398927"/>
              <a:ext cx="587648" cy="423565"/>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مستطيل مستدير الزوايا 5">
            <a:hlinkClick r:id="rId7" action="ppaction://hlinksldjump"/>
            <a:extLst>
              <a:ext uri="{FF2B5EF4-FFF2-40B4-BE49-F238E27FC236}">
                <a16:creationId xmlns:a16="http://schemas.microsoft.com/office/drawing/2014/main" xmlns="" id="{E60DFE5A-1FD9-4162-82EB-544BF314EA41}"/>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 name="مستطيل مستدير الزوايا 11">
            <a:hlinkClick r:id="" action="ppaction://noaction"/>
            <a:extLst>
              <a:ext uri="{FF2B5EF4-FFF2-40B4-BE49-F238E27FC236}">
                <a16:creationId xmlns:a16="http://schemas.microsoft.com/office/drawing/2014/main" xmlns="" id="{9E0C6B42-ABF4-41F1-BA82-79EC515EA390}"/>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2">
            <a:hlinkClick r:id="" action="ppaction://noaction"/>
            <a:extLst>
              <a:ext uri="{FF2B5EF4-FFF2-40B4-BE49-F238E27FC236}">
                <a16:creationId xmlns:a16="http://schemas.microsoft.com/office/drawing/2014/main" xmlns="" id="{EA7FF5EE-B85B-4CFF-B7F9-2C602264DB57}"/>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6">
            <a:hlinkClick r:id="" action="ppaction://noaction"/>
            <a:extLst>
              <a:ext uri="{FF2B5EF4-FFF2-40B4-BE49-F238E27FC236}">
                <a16:creationId xmlns:a16="http://schemas.microsoft.com/office/drawing/2014/main" xmlns="" id="{F9A24BF4-F74F-4BC4-BA43-F71A9C860E1F}"/>
              </a:ext>
            </a:extLst>
          </p:cNvPr>
          <p:cNvSpPr/>
          <p:nvPr/>
        </p:nvSpPr>
        <p:spPr>
          <a:xfrm>
            <a:off x="10260816" y="4046662"/>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9" name="مستطيل مستدير الزوايا 17">
            <a:hlinkClick r:id="rId8" action="ppaction://hlinksldjump"/>
            <a:extLst>
              <a:ext uri="{FF2B5EF4-FFF2-40B4-BE49-F238E27FC236}">
                <a16:creationId xmlns:a16="http://schemas.microsoft.com/office/drawing/2014/main" xmlns="" id="{5E7C90B7-7BCD-4F6D-A72C-1ABF6D9702F6}"/>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0" name="مستطيل مستدير الزوايا 16">
            <a:hlinkClick r:id="" action="ppaction://noaction"/>
            <a:extLst>
              <a:ext uri="{FF2B5EF4-FFF2-40B4-BE49-F238E27FC236}">
                <a16:creationId xmlns:a16="http://schemas.microsoft.com/office/drawing/2014/main" xmlns="" id="{0EF14633-5425-4FEC-8662-C1B1F894844A}"/>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59" name="Group 58"/>
          <p:cNvGrpSpPr/>
          <p:nvPr/>
        </p:nvGrpSpPr>
        <p:grpSpPr>
          <a:xfrm>
            <a:off x="0" y="6502121"/>
            <a:ext cx="12192000" cy="381000"/>
            <a:chOff x="0" y="6502121"/>
            <a:chExt cx="12192000" cy="381000"/>
          </a:xfrm>
        </p:grpSpPr>
        <p:sp>
          <p:nvSpPr>
            <p:cNvPr id="60" name="TextBox 59">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61" name="Group 60"/>
            <p:cNvGrpSpPr/>
            <p:nvPr/>
          </p:nvGrpSpPr>
          <p:grpSpPr>
            <a:xfrm>
              <a:off x="0" y="6502121"/>
              <a:ext cx="12192000" cy="381000"/>
              <a:chOff x="0" y="6502121"/>
              <a:chExt cx="12192000" cy="381000"/>
            </a:xfrm>
          </p:grpSpPr>
          <p:cxnSp>
            <p:nvCxnSpPr>
              <p:cNvPr id="62" name="Straight Connector 61"/>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Rectangle 62"/>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71" name="Rectangle 70">
            <a:extLst>
              <a:ext uri="{FF2B5EF4-FFF2-40B4-BE49-F238E27FC236}">
                <a16:creationId xmlns:a16="http://schemas.microsoft.com/office/drawing/2014/main" xmlns="" id="{06EFD2A4-3B6B-48E5-9BCC-B65B1F495995}"/>
              </a:ext>
            </a:extLst>
          </p:cNvPr>
          <p:cNvSpPr/>
          <p:nvPr/>
        </p:nvSpPr>
        <p:spPr>
          <a:xfrm>
            <a:off x="3389202" y="3226670"/>
            <a:ext cx="2204450" cy="369332"/>
          </a:xfrm>
          <a:prstGeom prst="rect">
            <a:avLst/>
          </a:prstGeom>
          <a:noFill/>
        </p:spPr>
        <p:txBody>
          <a:bodyPr wrap="none" lIns="91440" tIns="45720" rIns="91440" bIns="45720">
            <a:spAutoFit/>
          </a:bodyPr>
          <a:lstStyle/>
          <a:p>
            <a:pPr algn="ctr"/>
            <a:r>
              <a:rPr lang="ar-SA" b="1" dirty="0">
                <a:ln w="0"/>
                <a:solidFill>
                  <a:srgbClr val="FF0000"/>
                </a:solidFill>
                <a:latin typeface="Sakkal Majalla" panose="02000000000000000000" pitchFamily="2" charset="-78"/>
                <a:cs typeface="Sakkal Majalla" panose="02000000000000000000" pitchFamily="2" charset="-78"/>
              </a:rPr>
              <a:t>التغيرات الطارئة في الإنتاج</a:t>
            </a:r>
            <a:endParaRPr lang="en-US" b="1" cap="none" spc="0" dirty="0">
              <a:ln w="0"/>
              <a:solidFill>
                <a:srgbClr val="FF0000"/>
              </a:solidFill>
              <a:latin typeface="Sakkal Majalla" panose="02000000000000000000" pitchFamily="2" charset="-78"/>
              <a:cs typeface="Sakkal Majalla" panose="02000000000000000000" pitchFamily="2" charset="-78"/>
            </a:endParaRPr>
          </a:p>
        </p:txBody>
      </p:sp>
      <p:grpSp>
        <p:nvGrpSpPr>
          <p:cNvPr id="73" name="Group 72"/>
          <p:cNvGrpSpPr/>
          <p:nvPr/>
        </p:nvGrpSpPr>
        <p:grpSpPr>
          <a:xfrm>
            <a:off x="1177938" y="1727018"/>
            <a:ext cx="2184204" cy="4660480"/>
            <a:chOff x="3188067" y="1606105"/>
            <a:chExt cx="2184204" cy="4660480"/>
          </a:xfrm>
        </p:grpSpPr>
        <p:sp>
          <p:nvSpPr>
            <p:cNvPr id="74" name="Oval 73">
              <a:extLst>
                <a:ext uri="{FF2B5EF4-FFF2-40B4-BE49-F238E27FC236}">
                  <a16:creationId xmlns:a16="http://schemas.microsoft.com/office/drawing/2014/main" xmlns="" id="{6A4EA969-0F64-48A5-AE1B-8075F570D19C}"/>
                </a:ext>
              </a:extLst>
            </p:cNvPr>
            <p:cNvSpPr/>
            <p:nvPr/>
          </p:nvSpPr>
          <p:spPr>
            <a:xfrm>
              <a:off x="4087960" y="1606105"/>
              <a:ext cx="540000" cy="540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0" rIns="6858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p>
          </p:txBody>
        </p:sp>
        <p:grpSp>
          <p:nvGrpSpPr>
            <p:cNvPr id="75" name="Group 74"/>
            <p:cNvGrpSpPr/>
            <p:nvPr/>
          </p:nvGrpSpPr>
          <p:grpSpPr>
            <a:xfrm>
              <a:off x="3188067" y="1686399"/>
              <a:ext cx="2184204" cy="4580186"/>
              <a:chOff x="1530158" y="1442543"/>
              <a:chExt cx="2184204" cy="4580186"/>
            </a:xfrm>
          </p:grpSpPr>
          <p:grpSp>
            <p:nvGrpSpPr>
              <p:cNvPr id="76" name="Group 75">
                <a:extLst>
                  <a:ext uri="{FF2B5EF4-FFF2-40B4-BE49-F238E27FC236}">
                    <a16:creationId xmlns:a16="http://schemas.microsoft.com/office/drawing/2014/main" xmlns="" id="{17E61AEB-683F-40C5-AA7D-09CA681F265F}"/>
                  </a:ext>
                </a:extLst>
              </p:cNvPr>
              <p:cNvGrpSpPr/>
              <p:nvPr/>
            </p:nvGrpSpPr>
            <p:grpSpPr>
              <a:xfrm>
                <a:off x="1530158" y="2020472"/>
                <a:ext cx="2184204" cy="4002257"/>
                <a:chOff x="5126180" y="2068947"/>
                <a:chExt cx="1939639" cy="4074678"/>
              </a:xfrm>
            </p:grpSpPr>
            <p:grpSp>
              <p:nvGrpSpPr>
                <p:cNvPr id="79" name="Group 78">
                  <a:extLst>
                    <a:ext uri="{FF2B5EF4-FFF2-40B4-BE49-F238E27FC236}">
                      <a16:creationId xmlns:a16="http://schemas.microsoft.com/office/drawing/2014/main" xmlns="" id="{5CA16343-DB99-49B6-8134-376410060C76}"/>
                    </a:ext>
                  </a:extLst>
                </p:cNvPr>
                <p:cNvGrpSpPr/>
                <p:nvPr/>
              </p:nvGrpSpPr>
              <p:grpSpPr>
                <a:xfrm>
                  <a:off x="5126183" y="2068947"/>
                  <a:ext cx="1939636" cy="1293088"/>
                  <a:chOff x="5126183" y="2068947"/>
                  <a:chExt cx="1939636" cy="1293088"/>
                </a:xfrm>
                <a:solidFill>
                  <a:schemeClr val="accent3"/>
                </a:solidFill>
              </p:grpSpPr>
              <p:sp>
                <p:nvSpPr>
                  <p:cNvPr id="82" name="Rectangle 81">
                    <a:extLst>
                      <a:ext uri="{FF2B5EF4-FFF2-40B4-BE49-F238E27FC236}">
                        <a16:creationId xmlns:a16="http://schemas.microsoft.com/office/drawing/2014/main" xmlns="" id="{21F117B5-6982-49C2-9960-36D9364089AA}"/>
                      </a:ext>
                    </a:extLst>
                  </p:cNvPr>
                  <p:cNvSpPr/>
                  <p:nvPr/>
                </p:nvSpPr>
                <p:spPr>
                  <a:xfrm>
                    <a:off x="5126183" y="2355273"/>
                    <a:ext cx="1939636" cy="100676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sp>
                <p:nvSpPr>
                  <p:cNvPr id="83" name="Isosceles Triangle 82">
                    <a:extLst>
                      <a:ext uri="{FF2B5EF4-FFF2-40B4-BE49-F238E27FC236}">
                        <a16:creationId xmlns:a16="http://schemas.microsoft.com/office/drawing/2014/main" xmlns="" id="{85B6863F-0A26-4BF5-8102-3ABBD975FF62}"/>
                      </a:ext>
                    </a:extLst>
                  </p:cNvPr>
                  <p:cNvSpPr/>
                  <p:nvPr/>
                </p:nvSpPr>
                <p:spPr>
                  <a:xfrm>
                    <a:off x="5828146" y="2068947"/>
                    <a:ext cx="535709" cy="28632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dirty="0"/>
                  </a:p>
                </p:txBody>
              </p:sp>
            </p:grpSp>
            <p:sp>
              <p:nvSpPr>
                <p:cNvPr id="80" name="Rectangle 79">
                  <a:extLst>
                    <a:ext uri="{FF2B5EF4-FFF2-40B4-BE49-F238E27FC236}">
                      <a16:creationId xmlns:a16="http://schemas.microsoft.com/office/drawing/2014/main" xmlns="" id="{E22173C7-C324-45C3-8238-A6EBCBD8BEE2}"/>
                    </a:ext>
                  </a:extLst>
                </p:cNvPr>
                <p:cNvSpPr/>
                <p:nvPr/>
              </p:nvSpPr>
              <p:spPr>
                <a:xfrm>
                  <a:off x="5126180" y="3417626"/>
                  <a:ext cx="1939636" cy="247205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rtl="1">
                    <a:spcAft>
                      <a:spcPts val="900"/>
                    </a:spcAft>
                  </a:pPr>
                  <a:r>
                    <a:rPr lang="ar-SA" b="1" dirty="0">
                      <a:solidFill>
                        <a:schemeClr val="tx1"/>
                      </a:solidFill>
                      <a:cs typeface="Sakkal Majalla" panose="02000000000000000000"/>
                    </a:rPr>
                    <a:t>كلما زاد عدد البائعين لسلعة معينة كلما زاد إنتاج وعرض السلعة، مما يحقق زيادة أرباح إنتاج هذه السلعة . وذلك في حالة السلعة ذات مواصفات معينة ومرغوبة من المستهلك ، والعكس صحيح</a:t>
                  </a:r>
                  <a:endParaRPr lang="en-US" b="1" noProof="1">
                    <a:solidFill>
                      <a:schemeClr val="tx1"/>
                    </a:solidFill>
                    <a:latin typeface="Sakkal Majalla" panose="02000000000000000000" pitchFamily="2" charset="-78"/>
                    <a:cs typeface="Sakkal Majalla" panose="02000000000000000000"/>
                  </a:endParaRPr>
                </a:p>
              </p:txBody>
            </p:sp>
            <p:sp>
              <p:nvSpPr>
                <p:cNvPr id="81" name="Rectangle 80">
                  <a:extLst>
                    <a:ext uri="{FF2B5EF4-FFF2-40B4-BE49-F238E27FC236}">
                      <a16:creationId xmlns:a16="http://schemas.microsoft.com/office/drawing/2014/main" xmlns="" id="{2219176C-E7F0-4376-B617-0B84BD5342CE}"/>
                    </a:ext>
                  </a:extLst>
                </p:cNvPr>
                <p:cNvSpPr/>
                <p:nvPr/>
              </p:nvSpPr>
              <p:spPr>
                <a:xfrm>
                  <a:off x="5126180" y="6003629"/>
                  <a:ext cx="1939636" cy="139996"/>
                </a:xfrm>
                <a:prstGeom prst="rect">
                  <a:avLst/>
                </a:prstGeom>
                <a:solidFill>
                  <a:srgbClr val="378F9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grpSp>
          <p:sp>
            <p:nvSpPr>
              <p:cNvPr id="77" name="Rectangle 76">
                <a:extLst>
                  <a:ext uri="{FF2B5EF4-FFF2-40B4-BE49-F238E27FC236}">
                    <a16:creationId xmlns:a16="http://schemas.microsoft.com/office/drawing/2014/main" xmlns="" id="{B24DAA64-BAA2-45A3-B414-4B3A95B78DF3}"/>
                  </a:ext>
                </a:extLst>
              </p:cNvPr>
              <p:cNvSpPr/>
              <p:nvPr/>
            </p:nvSpPr>
            <p:spPr>
              <a:xfrm>
                <a:off x="2475842" y="1442543"/>
                <a:ext cx="327334" cy="400110"/>
              </a:xfrm>
              <a:prstGeom prst="rect">
                <a:avLst/>
              </a:prstGeom>
              <a:ln>
                <a:no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SA" sz="2000" b="1" dirty="0" smtClean="0">
                    <a:solidFill>
                      <a:schemeClr val="tx1">
                        <a:lumMod val="75000"/>
                        <a:lumOff val="25000"/>
                      </a:schemeClr>
                    </a:solidFill>
                  </a:rPr>
                  <a:t>8</a:t>
                </a:r>
                <a:endParaRPr lang="en-US" sz="2400" dirty="0">
                  <a:solidFill>
                    <a:schemeClr val="tx1">
                      <a:lumMod val="75000"/>
                      <a:lumOff val="25000"/>
                    </a:schemeClr>
                  </a:solidFill>
                </a:endParaRPr>
              </a:p>
            </p:txBody>
          </p:sp>
          <p:pic>
            <p:nvPicPr>
              <p:cNvPr id="78" name="Picture 6" descr="Implementation icon png 4 » PNG Image">
                <a:extLst>
                  <a:ext uri="{FF2B5EF4-FFF2-40B4-BE49-F238E27FC236}">
                    <a16:creationId xmlns:a16="http://schemas.microsoft.com/office/drawing/2014/main" xmlns="" id="{70D2775F-96BA-4582-827A-B7641F58D4D9}"/>
                  </a:ext>
                </a:extLst>
              </p:cNvPr>
              <p:cNvPicPr>
                <a:picLocks noChangeAspect="1" noChangeArrowheads="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GlowEdges/>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25043" y="2156974"/>
                <a:ext cx="844062" cy="844062"/>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84" name="Rectangle 83">
            <a:extLst>
              <a:ext uri="{FF2B5EF4-FFF2-40B4-BE49-F238E27FC236}">
                <a16:creationId xmlns:a16="http://schemas.microsoft.com/office/drawing/2014/main" xmlns="" id="{06EFD2A4-3B6B-48E5-9BCC-B65B1F495995}"/>
              </a:ext>
            </a:extLst>
          </p:cNvPr>
          <p:cNvSpPr/>
          <p:nvPr/>
        </p:nvSpPr>
        <p:spPr>
          <a:xfrm>
            <a:off x="1651465" y="3274834"/>
            <a:ext cx="1188146" cy="400110"/>
          </a:xfrm>
          <a:prstGeom prst="rect">
            <a:avLst/>
          </a:prstGeom>
          <a:noFill/>
        </p:spPr>
        <p:txBody>
          <a:bodyPr wrap="none" lIns="91440" tIns="45720" rIns="91440" bIns="45720">
            <a:spAutoFit/>
          </a:bodyPr>
          <a:lstStyle/>
          <a:p>
            <a:pPr algn="ctr"/>
            <a:r>
              <a:rPr lang="ar-SA" sz="2000" b="1" dirty="0" smtClean="0">
                <a:ln w="0"/>
                <a:solidFill>
                  <a:srgbClr val="FF0000"/>
                </a:solidFill>
                <a:latin typeface="Sakkal Majalla" panose="02000000000000000000" pitchFamily="2" charset="-78"/>
                <a:cs typeface="Sakkal Majalla" panose="02000000000000000000" pitchFamily="2" charset="-78"/>
              </a:rPr>
              <a:t>عدد البائعين</a:t>
            </a:r>
            <a:endParaRPr lang="en-US" sz="2000" b="1" cap="none" spc="0" dirty="0">
              <a:ln w="0"/>
              <a:solidFill>
                <a:srgbClr val="FF0000"/>
              </a:solidFill>
              <a:latin typeface="Sakkal Majalla" panose="02000000000000000000" pitchFamily="2" charset="-78"/>
              <a:cs typeface="Sakkal Majalla" panose="02000000000000000000" pitchFamily="2" charset="-78"/>
            </a:endParaRPr>
          </a:p>
        </p:txBody>
      </p:sp>
      <p:sp>
        <p:nvSpPr>
          <p:cNvPr id="85" name="Rectangle 6"/>
          <p:cNvSpPr/>
          <p:nvPr/>
        </p:nvSpPr>
        <p:spPr>
          <a:xfrm>
            <a:off x="3640676" y="351946"/>
            <a:ext cx="7749236" cy="646331"/>
          </a:xfrm>
          <a:prstGeom prst="rect">
            <a:avLst/>
          </a:prstGeom>
        </p:spPr>
        <p:txBody>
          <a:bodyPr wrap="none">
            <a:spAutoFit/>
          </a:bodyPr>
          <a:lstStyle/>
          <a:p>
            <a:pPr algn="ctr"/>
            <a:r>
              <a:rPr lang="ar-SA" sz="3600" dirty="0" smtClean="0">
                <a:ln w="9525">
                  <a:noFill/>
                  <a:prstDash val="solid"/>
                </a:ln>
                <a:solidFill>
                  <a:schemeClr val="bg1"/>
                </a:solidFill>
                <a:latin typeface="Arial Black" panose="020B0A04020102020204" pitchFamily="34" charset="0"/>
                <a:cs typeface="PT Bold Heading" panose="02010400000000000000" pitchFamily="2" charset="-78"/>
              </a:rPr>
              <a:t>العوامل الاخرى </a:t>
            </a:r>
            <a:r>
              <a:rPr lang="ar-SA" sz="3600" dirty="0">
                <a:ln w="9525">
                  <a:noFill/>
                  <a:prstDash val="solid"/>
                </a:ln>
                <a:solidFill>
                  <a:schemeClr val="bg1"/>
                </a:solidFill>
                <a:latin typeface="Arial Black" panose="020B0A04020102020204" pitchFamily="34" charset="0"/>
                <a:cs typeface="PT Bold Heading" panose="02010400000000000000" pitchFamily="2" charset="-78"/>
              </a:rPr>
              <a:t>المؤثرة في </a:t>
            </a:r>
            <a:r>
              <a:rPr lang="ar-SA" sz="3600" dirty="0" smtClean="0">
                <a:ln w="9525">
                  <a:noFill/>
                  <a:prstDash val="solid"/>
                </a:ln>
                <a:solidFill>
                  <a:schemeClr val="bg1"/>
                </a:solidFill>
                <a:latin typeface="Arial Black" panose="020B0A04020102020204" pitchFamily="34" charset="0"/>
                <a:cs typeface="PT Bold Heading" panose="02010400000000000000" pitchFamily="2" charset="-78"/>
              </a:rPr>
              <a:t>العرض(غير السعر)</a:t>
            </a:r>
            <a:endParaRPr lang="en-US" sz="3600" dirty="0">
              <a:ln w="9525">
                <a:noFill/>
                <a:prstDash val="solid"/>
              </a:ln>
              <a:solidFill>
                <a:schemeClr val="bg1"/>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52777436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59" name="Oval 58">
            <a:extLst>
              <a:ext uri="{FF2B5EF4-FFF2-40B4-BE49-F238E27FC236}">
                <a16:creationId xmlns:a16="http://schemas.microsoft.com/office/drawing/2014/main" xmlns="" id="{211FD1BA-7007-44F1-A058-E165EF7E3611}"/>
              </a:ext>
            </a:extLst>
          </p:cNvPr>
          <p:cNvSpPr/>
          <p:nvPr/>
        </p:nvSpPr>
        <p:spPr>
          <a:xfrm>
            <a:off x="891439" y="1519437"/>
            <a:ext cx="1368000" cy="1368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5757887" y="255539"/>
            <a:ext cx="3597460"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نشاط تقويمي</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33" name="Shape 679">
            <a:extLst>
              <a:ext uri="{FF2B5EF4-FFF2-40B4-BE49-F238E27FC236}">
                <a16:creationId xmlns:a16="http://schemas.microsoft.com/office/drawing/2014/main" xmlns="" id="{E94905BD-653F-4A65-89E1-F7E7044852E5}"/>
              </a:ext>
            </a:extLst>
          </p:cNvPr>
          <p:cNvGrpSpPr/>
          <p:nvPr/>
        </p:nvGrpSpPr>
        <p:grpSpPr>
          <a:xfrm flipH="1">
            <a:off x="11067399" y="333921"/>
            <a:ext cx="811174" cy="766200"/>
            <a:chOff x="5972700" y="2330200"/>
            <a:chExt cx="411625" cy="387275"/>
          </a:xfrm>
        </p:grpSpPr>
        <p:sp>
          <p:nvSpPr>
            <p:cNvPr id="34" name="Shape 680">
              <a:extLst>
                <a:ext uri="{FF2B5EF4-FFF2-40B4-BE49-F238E27FC236}">
                  <a16:creationId xmlns:a16="http://schemas.microsoft.com/office/drawing/2014/main" xmlns="" id="{EA2CD2A2-5BA7-4C85-8513-8B8CC03AF5D2}"/>
                </a:ext>
              </a:extLst>
            </p:cNvPr>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681">
              <a:extLst>
                <a:ext uri="{FF2B5EF4-FFF2-40B4-BE49-F238E27FC236}">
                  <a16:creationId xmlns:a16="http://schemas.microsoft.com/office/drawing/2014/main" xmlns="" id="{12262060-9593-4615-A730-1DCDF53D0310}"/>
                </a:ext>
              </a:extLst>
            </p:cNvPr>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65" name="Shape 389">
            <a:extLst>
              <a:ext uri="{FF2B5EF4-FFF2-40B4-BE49-F238E27FC236}">
                <a16:creationId xmlns:a16="http://schemas.microsoft.com/office/drawing/2014/main" xmlns="" id="{A664EDBB-34E4-42C2-9D1E-A26C343F1931}"/>
              </a:ext>
            </a:extLst>
          </p:cNvPr>
          <p:cNvGrpSpPr/>
          <p:nvPr/>
        </p:nvGrpSpPr>
        <p:grpSpPr>
          <a:xfrm>
            <a:off x="2935598" y="3374734"/>
            <a:ext cx="5043757" cy="907708"/>
            <a:chOff x="-1535283" y="1287960"/>
            <a:chExt cx="11486579" cy="2067200"/>
          </a:xfrm>
        </p:grpSpPr>
        <p:sp>
          <p:nvSpPr>
            <p:cNvPr id="66" name="Shape 390">
              <a:extLst>
                <a:ext uri="{FF2B5EF4-FFF2-40B4-BE49-F238E27FC236}">
                  <a16:creationId xmlns:a16="http://schemas.microsoft.com/office/drawing/2014/main" xmlns="" id="{A82F6D29-2CD2-4D66-98DD-208B5BD07C09}"/>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7" name="Shape 391">
              <a:extLst>
                <a:ext uri="{FF2B5EF4-FFF2-40B4-BE49-F238E27FC236}">
                  <a16:creationId xmlns:a16="http://schemas.microsoft.com/office/drawing/2014/main" xmlns="" id="{8C6D1BE1-D8DC-49A4-9622-DBD067840BDD}"/>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8" name="Shape 392">
              <a:extLst>
                <a:ext uri="{FF2B5EF4-FFF2-40B4-BE49-F238E27FC236}">
                  <a16:creationId xmlns:a16="http://schemas.microsoft.com/office/drawing/2014/main" xmlns="" id="{08A1701A-D603-4181-A848-DEF43030E82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9" name="Shape 393">
              <a:extLst>
                <a:ext uri="{FF2B5EF4-FFF2-40B4-BE49-F238E27FC236}">
                  <a16:creationId xmlns:a16="http://schemas.microsoft.com/office/drawing/2014/main" xmlns="" id="{E76D8F11-4CEA-4C10-B70E-E6879A013086}"/>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0" name="Shape 394">
              <a:extLst>
                <a:ext uri="{FF2B5EF4-FFF2-40B4-BE49-F238E27FC236}">
                  <a16:creationId xmlns:a16="http://schemas.microsoft.com/office/drawing/2014/main" xmlns="" id="{A13CBBBE-46FE-444B-A9C8-94F35F7CF0B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1" name="Shape 395">
            <a:extLst>
              <a:ext uri="{FF2B5EF4-FFF2-40B4-BE49-F238E27FC236}">
                <a16:creationId xmlns:a16="http://schemas.microsoft.com/office/drawing/2014/main" xmlns="" id="{7C838258-4211-4CE6-91F4-18904D86DF92}"/>
              </a:ext>
            </a:extLst>
          </p:cNvPr>
          <p:cNvGrpSpPr/>
          <p:nvPr/>
        </p:nvGrpSpPr>
        <p:grpSpPr>
          <a:xfrm>
            <a:off x="2935598" y="4875277"/>
            <a:ext cx="5043757" cy="907708"/>
            <a:chOff x="-1535283" y="1287960"/>
            <a:chExt cx="11486579" cy="2067200"/>
          </a:xfrm>
        </p:grpSpPr>
        <p:sp>
          <p:nvSpPr>
            <p:cNvPr id="72" name="Shape 396">
              <a:extLst>
                <a:ext uri="{FF2B5EF4-FFF2-40B4-BE49-F238E27FC236}">
                  <a16:creationId xmlns:a16="http://schemas.microsoft.com/office/drawing/2014/main" xmlns="" id="{E1B3F852-2466-4234-8821-2696CC288A91}"/>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3" name="Shape 397">
              <a:extLst>
                <a:ext uri="{FF2B5EF4-FFF2-40B4-BE49-F238E27FC236}">
                  <a16:creationId xmlns:a16="http://schemas.microsoft.com/office/drawing/2014/main" xmlns="" id="{2A202EDA-451F-4BF9-A864-EFBB58AFE141}"/>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dirty="0">
                <a:latin typeface="Arvo"/>
                <a:ea typeface="Arvo"/>
                <a:cs typeface="Arvo"/>
                <a:sym typeface="Arvo"/>
              </a:endParaRPr>
            </a:p>
          </p:txBody>
        </p:sp>
        <p:sp>
          <p:nvSpPr>
            <p:cNvPr id="74" name="Shape 398">
              <a:extLst>
                <a:ext uri="{FF2B5EF4-FFF2-40B4-BE49-F238E27FC236}">
                  <a16:creationId xmlns:a16="http://schemas.microsoft.com/office/drawing/2014/main" xmlns="" id="{BB46B3BF-0356-49A4-9549-AADA4C6A937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5" name="Shape 399">
              <a:extLst>
                <a:ext uri="{FF2B5EF4-FFF2-40B4-BE49-F238E27FC236}">
                  <a16:creationId xmlns:a16="http://schemas.microsoft.com/office/drawing/2014/main" xmlns="" id="{7A3AFACA-914B-4C87-A798-C3421C16B57C}"/>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6" name="Shape 400">
              <a:extLst>
                <a:ext uri="{FF2B5EF4-FFF2-40B4-BE49-F238E27FC236}">
                  <a16:creationId xmlns:a16="http://schemas.microsoft.com/office/drawing/2014/main" xmlns="" id="{5EF439A3-C42E-4E8D-A781-B42C9E8EDFE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7" name="Shape 401">
            <a:extLst>
              <a:ext uri="{FF2B5EF4-FFF2-40B4-BE49-F238E27FC236}">
                <a16:creationId xmlns:a16="http://schemas.microsoft.com/office/drawing/2014/main" xmlns="" id="{AB5DA583-FDED-484D-BC1E-83FBB53F33F3}"/>
              </a:ext>
            </a:extLst>
          </p:cNvPr>
          <p:cNvGrpSpPr/>
          <p:nvPr/>
        </p:nvGrpSpPr>
        <p:grpSpPr>
          <a:xfrm>
            <a:off x="3014729" y="1477657"/>
            <a:ext cx="5043757" cy="907708"/>
            <a:chOff x="-1535283" y="1287960"/>
            <a:chExt cx="11486579" cy="2067200"/>
          </a:xfrm>
        </p:grpSpPr>
        <p:sp>
          <p:nvSpPr>
            <p:cNvPr id="78" name="Shape 402">
              <a:extLst>
                <a:ext uri="{FF2B5EF4-FFF2-40B4-BE49-F238E27FC236}">
                  <a16:creationId xmlns:a16="http://schemas.microsoft.com/office/drawing/2014/main" xmlns="" id="{1340ED19-1B3E-4D78-8A13-3BF9F3403D96}"/>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9" name="Shape 403">
              <a:extLst>
                <a:ext uri="{FF2B5EF4-FFF2-40B4-BE49-F238E27FC236}">
                  <a16:creationId xmlns:a16="http://schemas.microsoft.com/office/drawing/2014/main" xmlns="" id="{CD9B115B-25F2-464F-8D25-A19CDDE24993}"/>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0" name="Shape 404">
              <a:extLst>
                <a:ext uri="{FF2B5EF4-FFF2-40B4-BE49-F238E27FC236}">
                  <a16:creationId xmlns:a16="http://schemas.microsoft.com/office/drawing/2014/main" xmlns="" id="{FF3ECAFC-DBDF-4305-9065-FA0DE5F3F970}"/>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1" name="Shape 405">
              <a:extLst>
                <a:ext uri="{FF2B5EF4-FFF2-40B4-BE49-F238E27FC236}">
                  <a16:creationId xmlns:a16="http://schemas.microsoft.com/office/drawing/2014/main" xmlns="" id="{DF96294E-91FA-4282-A086-EBD668EAC33D}"/>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2" name="Shape 406">
              <a:extLst>
                <a:ext uri="{FF2B5EF4-FFF2-40B4-BE49-F238E27FC236}">
                  <a16:creationId xmlns:a16="http://schemas.microsoft.com/office/drawing/2014/main" xmlns="" id="{5439FD2F-BBC5-4D9D-BBF9-79F18A92C3EA}"/>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sp>
        <p:nvSpPr>
          <p:cNvPr id="83" name="Shape 407">
            <a:extLst>
              <a:ext uri="{FF2B5EF4-FFF2-40B4-BE49-F238E27FC236}">
                <a16:creationId xmlns:a16="http://schemas.microsoft.com/office/drawing/2014/main" xmlns="" id="{FCE99C2D-4F2B-4D25-952D-33C3FADE6D37}"/>
              </a:ext>
            </a:extLst>
          </p:cNvPr>
          <p:cNvSpPr txBox="1">
            <a:spLocks/>
          </p:cNvSpPr>
          <p:nvPr/>
        </p:nvSpPr>
        <p:spPr>
          <a:xfrm>
            <a:off x="3511470" y="1713461"/>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النشاط</a:t>
            </a:r>
          </a:p>
        </p:txBody>
      </p:sp>
      <p:sp>
        <p:nvSpPr>
          <p:cNvPr id="84" name="Shape 408">
            <a:extLst>
              <a:ext uri="{FF2B5EF4-FFF2-40B4-BE49-F238E27FC236}">
                <a16:creationId xmlns:a16="http://schemas.microsoft.com/office/drawing/2014/main" xmlns="" id="{B4061D92-806A-47CA-B3B4-8832C935D1B8}"/>
              </a:ext>
            </a:extLst>
          </p:cNvPr>
          <p:cNvSpPr txBox="1">
            <a:spLocks/>
          </p:cNvSpPr>
          <p:nvPr/>
        </p:nvSpPr>
        <p:spPr>
          <a:xfrm>
            <a:off x="3482036" y="2275443"/>
            <a:ext cx="4036531" cy="402304"/>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ما العوامل المؤثرة في العرض؟</a:t>
            </a:r>
            <a:endParaRPr lang="en-US" b="1" dirty="0">
              <a:solidFill>
                <a:srgbClr val="3C6070"/>
              </a:solidFill>
              <a:latin typeface="Sakkal Majalla" panose="02000000000000000000" pitchFamily="2" charset="-78"/>
              <a:cs typeface="Sakkal Majalla" panose="02000000000000000000" pitchFamily="2" charset="-78"/>
            </a:endParaRPr>
          </a:p>
        </p:txBody>
      </p:sp>
      <p:sp>
        <p:nvSpPr>
          <p:cNvPr id="85" name="Shape 409">
            <a:extLst>
              <a:ext uri="{FF2B5EF4-FFF2-40B4-BE49-F238E27FC236}">
                <a16:creationId xmlns:a16="http://schemas.microsoft.com/office/drawing/2014/main" xmlns="" id="{EAFB7C68-1939-4EAA-AE65-7621689E97EC}"/>
              </a:ext>
            </a:extLst>
          </p:cNvPr>
          <p:cNvSpPr txBox="1">
            <a:spLocks/>
          </p:cNvSpPr>
          <p:nvPr/>
        </p:nvSpPr>
        <p:spPr>
          <a:xfrm>
            <a:off x="3495680" y="5061706"/>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الوقت</a:t>
            </a:r>
          </a:p>
        </p:txBody>
      </p:sp>
      <p:sp>
        <p:nvSpPr>
          <p:cNvPr id="87" name="Shape 411">
            <a:extLst>
              <a:ext uri="{FF2B5EF4-FFF2-40B4-BE49-F238E27FC236}">
                <a16:creationId xmlns:a16="http://schemas.microsoft.com/office/drawing/2014/main" xmlns="" id="{33D3CEFF-7FB6-4CCC-9CF1-6B68BB3E5B7C}"/>
              </a:ext>
            </a:extLst>
          </p:cNvPr>
          <p:cNvSpPr txBox="1">
            <a:spLocks/>
          </p:cNvSpPr>
          <p:nvPr/>
        </p:nvSpPr>
        <p:spPr>
          <a:xfrm>
            <a:off x="3495680" y="3557422"/>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نوع النشاط</a:t>
            </a:r>
          </a:p>
        </p:txBody>
      </p:sp>
      <p:sp>
        <p:nvSpPr>
          <p:cNvPr id="88" name="Shape 412">
            <a:extLst>
              <a:ext uri="{FF2B5EF4-FFF2-40B4-BE49-F238E27FC236}">
                <a16:creationId xmlns:a16="http://schemas.microsoft.com/office/drawing/2014/main" xmlns="" id="{B41168F1-4673-49F8-A3F8-C09710AC8E0C}"/>
              </a:ext>
            </a:extLst>
          </p:cNvPr>
          <p:cNvSpPr txBox="1">
            <a:spLocks/>
          </p:cNvSpPr>
          <p:nvPr/>
        </p:nvSpPr>
        <p:spPr>
          <a:xfrm>
            <a:off x="3495680" y="4092014"/>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فردي - كتابة</a:t>
            </a:r>
          </a:p>
        </p:txBody>
      </p:sp>
      <p:grpSp>
        <p:nvGrpSpPr>
          <p:cNvPr id="96" name="Shape 851">
            <a:extLst>
              <a:ext uri="{FF2B5EF4-FFF2-40B4-BE49-F238E27FC236}">
                <a16:creationId xmlns:a16="http://schemas.microsoft.com/office/drawing/2014/main" xmlns="" id="{4AA62BEC-EF3D-4500-9A1F-358D2136E5D9}"/>
              </a:ext>
            </a:extLst>
          </p:cNvPr>
          <p:cNvGrpSpPr/>
          <p:nvPr/>
        </p:nvGrpSpPr>
        <p:grpSpPr>
          <a:xfrm>
            <a:off x="801224" y="1434772"/>
            <a:ext cx="1555200" cy="1541052"/>
            <a:chOff x="6649150" y="309350"/>
            <a:chExt cx="395800" cy="395800"/>
          </a:xfrm>
        </p:grpSpPr>
        <p:sp>
          <p:nvSpPr>
            <p:cNvPr id="97" name="Shape 852">
              <a:extLst>
                <a:ext uri="{FF2B5EF4-FFF2-40B4-BE49-F238E27FC236}">
                  <a16:creationId xmlns:a16="http://schemas.microsoft.com/office/drawing/2014/main" xmlns="" id="{817A9CA3-5C5F-42A2-B4E1-69CBE4CE8EC9}"/>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98" name="Shape 853">
              <a:extLst>
                <a:ext uri="{FF2B5EF4-FFF2-40B4-BE49-F238E27FC236}">
                  <a16:creationId xmlns:a16="http://schemas.microsoft.com/office/drawing/2014/main" xmlns="" id="{6B6CE168-5801-42CB-9E86-222239F656C2}"/>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99" name="Shape 854">
              <a:extLst>
                <a:ext uri="{FF2B5EF4-FFF2-40B4-BE49-F238E27FC236}">
                  <a16:creationId xmlns:a16="http://schemas.microsoft.com/office/drawing/2014/main" xmlns="" id="{576CD33B-DDDF-4C4C-A78E-4F3F1AE49189}"/>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0" name="Shape 855">
              <a:extLst>
                <a:ext uri="{FF2B5EF4-FFF2-40B4-BE49-F238E27FC236}">
                  <a16:creationId xmlns:a16="http://schemas.microsoft.com/office/drawing/2014/main" xmlns="" id="{F17AF306-0DD7-4943-B143-1DD94EA719FB}"/>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1" name="Shape 856">
              <a:extLst>
                <a:ext uri="{FF2B5EF4-FFF2-40B4-BE49-F238E27FC236}">
                  <a16:creationId xmlns:a16="http://schemas.microsoft.com/office/drawing/2014/main" xmlns="" id="{8ABEE049-3963-44B8-AD5A-BD129B140290}"/>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2" name="Shape 857">
              <a:extLst>
                <a:ext uri="{FF2B5EF4-FFF2-40B4-BE49-F238E27FC236}">
                  <a16:creationId xmlns:a16="http://schemas.microsoft.com/office/drawing/2014/main" xmlns="" id="{43668407-1D01-4628-9E60-189F0FDF8A42}"/>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3" name="Shape 858">
              <a:extLst>
                <a:ext uri="{FF2B5EF4-FFF2-40B4-BE49-F238E27FC236}">
                  <a16:creationId xmlns:a16="http://schemas.microsoft.com/office/drawing/2014/main" xmlns="" id="{EC94A797-4C00-4768-9885-68FDF143B320}"/>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4" name="Shape 859">
              <a:extLst>
                <a:ext uri="{FF2B5EF4-FFF2-40B4-BE49-F238E27FC236}">
                  <a16:creationId xmlns:a16="http://schemas.microsoft.com/office/drawing/2014/main" xmlns="" id="{FAF08718-B6CF-453D-B846-737C804E22C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5" name="Shape 860">
              <a:extLst>
                <a:ext uri="{FF2B5EF4-FFF2-40B4-BE49-F238E27FC236}">
                  <a16:creationId xmlns:a16="http://schemas.microsoft.com/office/drawing/2014/main" xmlns="" id="{93FDBADC-9635-457E-B88C-B2397A4BD424}"/>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6" name="Shape 861">
              <a:extLst>
                <a:ext uri="{FF2B5EF4-FFF2-40B4-BE49-F238E27FC236}">
                  <a16:creationId xmlns:a16="http://schemas.microsoft.com/office/drawing/2014/main" xmlns="" id="{A05D5193-1036-4F6D-8D4B-058003F263C1}"/>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7" name="Shape 862">
              <a:extLst>
                <a:ext uri="{FF2B5EF4-FFF2-40B4-BE49-F238E27FC236}">
                  <a16:creationId xmlns:a16="http://schemas.microsoft.com/office/drawing/2014/main" xmlns="" id="{E0A636A2-EEA3-40F4-9985-67FDC9C18068}"/>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8" name="Shape 863">
              <a:extLst>
                <a:ext uri="{FF2B5EF4-FFF2-40B4-BE49-F238E27FC236}">
                  <a16:creationId xmlns:a16="http://schemas.microsoft.com/office/drawing/2014/main" xmlns="" id="{096977B1-DE5F-4D38-AEB5-4EE26E28FE1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9" name="Shape 864">
              <a:extLst>
                <a:ext uri="{FF2B5EF4-FFF2-40B4-BE49-F238E27FC236}">
                  <a16:creationId xmlns:a16="http://schemas.microsoft.com/office/drawing/2014/main" xmlns="" id="{3D91FD8F-23DB-44D1-864B-132942AFD40F}"/>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0" name="Shape 865">
              <a:extLst>
                <a:ext uri="{FF2B5EF4-FFF2-40B4-BE49-F238E27FC236}">
                  <a16:creationId xmlns:a16="http://schemas.microsoft.com/office/drawing/2014/main" xmlns="" id="{AEE8AE24-59E5-47D7-9DE8-7155DF364533}"/>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1" name="Shape 866">
              <a:extLst>
                <a:ext uri="{FF2B5EF4-FFF2-40B4-BE49-F238E27FC236}">
                  <a16:creationId xmlns:a16="http://schemas.microsoft.com/office/drawing/2014/main" xmlns="" id="{9AC92D8B-4232-4932-98FC-863155301219}"/>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2" name="Shape 867">
              <a:extLst>
                <a:ext uri="{FF2B5EF4-FFF2-40B4-BE49-F238E27FC236}">
                  <a16:creationId xmlns:a16="http://schemas.microsoft.com/office/drawing/2014/main" xmlns="" id="{B8646E93-DED1-4D95-BCD5-37375DFA9DC6}"/>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3" name="Shape 868">
              <a:extLst>
                <a:ext uri="{FF2B5EF4-FFF2-40B4-BE49-F238E27FC236}">
                  <a16:creationId xmlns:a16="http://schemas.microsoft.com/office/drawing/2014/main" xmlns="" id="{C1BA5BB6-B8AA-4060-B8A7-DFA7743F5C43}"/>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4" name="Shape 869">
              <a:extLst>
                <a:ext uri="{FF2B5EF4-FFF2-40B4-BE49-F238E27FC236}">
                  <a16:creationId xmlns:a16="http://schemas.microsoft.com/office/drawing/2014/main" xmlns="" id="{8098B555-CA3C-4070-BBED-C87BFA08BA04}"/>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5" name="Shape 870">
              <a:extLst>
                <a:ext uri="{FF2B5EF4-FFF2-40B4-BE49-F238E27FC236}">
                  <a16:creationId xmlns:a16="http://schemas.microsoft.com/office/drawing/2014/main" xmlns="" id="{4A753D87-09B8-4A55-9DF3-E1F461D770BE}"/>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6" name="Shape 871">
              <a:extLst>
                <a:ext uri="{FF2B5EF4-FFF2-40B4-BE49-F238E27FC236}">
                  <a16:creationId xmlns:a16="http://schemas.microsoft.com/office/drawing/2014/main" xmlns="" id="{EE2F7FE2-393C-4F90-A3A0-6F3C4FB1079F}"/>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7" name="Shape 872">
              <a:extLst>
                <a:ext uri="{FF2B5EF4-FFF2-40B4-BE49-F238E27FC236}">
                  <a16:creationId xmlns:a16="http://schemas.microsoft.com/office/drawing/2014/main" xmlns="" id="{7A486F75-F3A6-497A-AD89-E13D7DEF3EBE}"/>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8" name="Shape 873">
              <a:extLst>
                <a:ext uri="{FF2B5EF4-FFF2-40B4-BE49-F238E27FC236}">
                  <a16:creationId xmlns:a16="http://schemas.microsoft.com/office/drawing/2014/main" xmlns="" id="{4E9E603E-B70E-4CFE-A630-278A876DA770}"/>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9" name="Shape 874">
              <a:extLst>
                <a:ext uri="{FF2B5EF4-FFF2-40B4-BE49-F238E27FC236}">
                  <a16:creationId xmlns:a16="http://schemas.microsoft.com/office/drawing/2014/main" xmlns="" id="{0E63D7F3-17F3-48EF-BD53-E788FBC445BE}"/>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58" name="Shape 410">
            <a:extLst>
              <a:ext uri="{FF2B5EF4-FFF2-40B4-BE49-F238E27FC236}">
                <a16:creationId xmlns:a16="http://schemas.microsoft.com/office/drawing/2014/main" xmlns="" id="{7FC133BF-16D2-49EC-91B5-3B91E0FF986F}"/>
              </a:ext>
            </a:extLst>
          </p:cNvPr>
          <p:cNvSpPr txBox="1">
            <a:spLocks/>
          </p:cNvSpPr>
          <p:nvPr/>
        </p:nvSpPr>
        <p:spPr>
          <a:xfrm>
            <a:off x="3495680" y="5611706"/>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دقيقتان</a:t>
            </a:r>
          </a:p>
        </p:txBody>
      </p:sp>
      <p:sp>
        <p:nvSpPr>
          <p:cNvPr id="2" name="مستطيل مستدير الزوايا 5">
            <a:hlinkClick r:id="rId2" action="ppaction://hlinksldjump"/>
            <a:extLst>
              <a:ext uri="{FF2B5EF4-FFF2-40B4-BE49-F238E27FC236}">
                <a16:creationId xmlns:a16="http://schemas.microsoft.com/office/drawing/2014/main" xmlns="" id="{D7EC1433-0519-494B-92CE-FC53F10E612A}"/>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 name="مستطيل مستدير الزوايا 11">
            <a:hlinkClick r:id="" action="ppaction://noaction"/>
            <a:extLst>
              <a:ext uri="{FF2B5EF4-FFF2-40B4-BE49-F238E27FC236}">
                <a16:creationId xmlns:a16="http://schemas.microsoft.com/office/drawing/2014/main" xmlns="" id="{F6C6F60D-8403-4502-9840-ACED843D3F9A}"/>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 name="مستطيل مستدير الزوايا 12">
            <a:hlinkClick r:id="" action="ppaction://noaction"/>
            <a:extLst>
              <a:ext uri="{FF2B5EF4-FFF2-40B4-BE49-F238E27FC236}">
                <a16:creationId xmlns:a16="http://schemas.microsoft.com/office/drawing/2014/main" xmlns="" id="{F071EE9C-4898-4ED7-84B2-A97C164B3C36}"/>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5" name="مستطيل مستدير الزوايا 16">
            <a:hlinkClick r:id="" action="ppaction://noaction"/>
            <a:extLst>
              <a:ext uri="{FF2B5EF4-FFF2-40B4-BE49-F238E27FC236}">
                <a16:creationId xmlns:a16="http://schemas.microsoft.com/office/drawing/2014/main" xmlns="" id="{A03076A3-2CE5-4416-8917-ACFDED56BD00}"/>
              </a:ext>
            </a:extLst>
          </p:cNvPr>
          <p:cNvSpPr/>
          <p:nvPr/>
        </p:nvSpPr>
        <p:spPr>
          <a:xfrm>
            <a:off x="10260816" y="4046662"/>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 name="مستطيل مستدير الزوايا 17">
            <a:hlinkClick r:id="rId3" action="ppaction://hlinksldjump"/>
            <a:extLst>
              <a:ext uri="{FF2B5EF4-FFF2-40B4-BE49-F238E27FC236}">
                <a16:creationId xmlns:a16="http://schemas.microsoft.com/office/drawing/2014/main" xmlns="" id="{A19CFB4D-9CED-4902-B379-A82982A526C4}"/>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6">
            <a:hlinkClick r:id="" action="ppaction://noaction"/>
            <a:extLst>
              <a:ext uri="{FF2B5EF4-FFF2-40B4-BE49-F238E27FC236}">
                <a16:creationId xmlns:a16="http://schemas.microsoft.com/office/drawing/2014/main" xmlns="" id="{BD99C98F-A32D-4D5B-8C23-2CC519C00CFA}"/>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64" name="Group 63"/>
          <p:cNvGrpSpPr/>
          <p:nvPr/>
        </p:nvGrpSpPr>
        <p:grpSpPr>
          <a:xfrm>
            <a:off x="0" y="6502121"/>
            <a:ext cx="12192000" cy="381000"/>
            <a:chOff x="0" y="6502121"/>
            <a:chExt cx="12192000" cy="381000"/>
          </a:xfrm>
        </p:grpSpPr>
        <p:sp>
          <p:nvSpPr>
            <p:cNvPr id="86" name="TextBox 85">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89" name="Group 88"/>
            <p:cNvGrpSpPr/>
            <p:nvPr/>
          </p:nvGrpSpPr>
          <p:grpSpPr>
            <a:xfrm>
              <a:off x="0" y="6502121"/>
              <a:ext cx="12192000" cy="381000"/>
              <a:chOff x="0" y="6502121"/>
              <a:chExt cx="12192000" cy="381000"/>
            </a:xfrm>
          </p:grpSpPr>
          <p:cxnSp>
            <p:nvCxnSpPr>
              <p:cNvPr id="90" name="Straight Connector 89"/>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Rectangle 90"/>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901931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heel(1)">
                                      <p:cBhvr>
                                        <p:cTn id="7" dur="120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 xmlns:a16="http://schemas.microsoft.com/office/drawing/2014/main"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623888" indent="-623888" algn="r" rtl="1"/>
            <a:r>
              <a:rPr lang="ar-SA" sz="3600" b="1" dirty="0" smtClean="0">
                <a:solidFill>
                  <a:schemeClr val="tx1"/>
                </a:solidFill>
                <a:latin typeface="Sakkal Majalla" panose="02000000000000000000" pitchFamily="2" charset="-78"/>
                <a:cs typeface="Sakkal Majalla" panose="02000000000000000000"/>
              </a:rPr>
              <a:t>علل لما يأتي:</a:t>
            </a:r>
          </a:p>
          <a:p>
            <a:pPr marL="623888" indent="-623888" algn="r" rtl="1"/>
            <a:r>
              <a:rPr lang="ar-SA" sz="3600" b="1" dirty="0" smtClean="0">
                <a:solidFill>
                  <a:srgbClr val="C00000"/>
                </a:solidFill>
                <a:latin typeface="Sakkal Majalla" panose="02000000000000000000" pitchFamily="2" charset="-78"/>
                <a:cs typeface="Sakkal Majalla" panose="02000000000000000000"/>
              </a:rPr>
              <a:t>1- </a:t>
            </a:r>
            <a:r>
              <a:rPr lang="ar-SA" sz="3600" b="1" dirty="0" smtClean="0">
                <a:solidFill>
                  <a:srgbClr val="C00000"/>
                </a:solidFill>
                <a:cs typeface="Sakkal Majalla" panose="02000000000000000000"/>
              </a:rPr>
              <a:t>وجود علاقة عكسية بين الكمية المعروضة وأسعار عوامل انتاج سلعة ما .</a:t>
            </a:r>
          </a:p>
          <a:p>
            <a:pPr marL="623888" indent="-623888" algn="r" rtl="1"/>
            <a:r>
              <a:rPr lang="ar-SA" sz="2400" dirty="0" smtClean="0">
                <a:solidFill>
                  <a:schemeClr val="tx1"/>
                </a:solidFill>
                <a:latin typeface="Sakkal Majalla" panose="02000000000000000000" pitchFamily="2" charset="-78"/>
                <a:cs typeface="Sakkal Majalla" panose="02000000000000000000"/>
              </a:rPr>
              <a:t>.....................................................................</a:t>
            </a:r>
          </a:p>
          <a:p>
            <a:pPr marL="623888" indent="-623888" algn="r" rtl="1"/>
            <a:r>
              <a:rPr lang="ar-SA" sz="2400" dirty="0" smtClean="0">
                <a:solidFill>
                  <a:schemeClr val="tx1"/>
                </a:solidFill>
                <a:latin typeface="Sakkal Majalla" panose="02000000000000000000" pitchFamily="2" charset="-78"/>
                <a:cs typeface="Sakkal Majalla" panose="02000000000000000000"/>
              </a:rPr>
              <a:t>.....................................................................</a:t>
            </a:r>
          </a:p>
          <a:p>
            <a:pPr marL="623888" indent="-623888" algn="r" rtl="1"/>
            <a:r>
              <a:rPr lang="ar-SA" sz="3600" b="1" dirty="0" smtClean="0">
                <a:solidFill>
                  <a:srgbClr val="C00000"/>
                </a:solidFill>
                <a:latin typeface="Sakkal Majalla" panose="02000000000000000000" pitchFamily="2" charset="-78"/>
                <a:cs typeface="Sakkal Majalla" panose="02000000000000000000"/>
              </a:rPr>
              <a:t>2- </a:t>
            </a:r>
            <a:r>
              <a:rPr lang="ar-SA" sz="3600" b="1" dirty="0">
                <a:solidFill>
                  <a:srgbClr val="C00000"/>
                </a:solidFill>
                <a:cs typeface="Sakkal Majalla" panose="02000000000000000000"/>
              </a:rPr>
              <a:t>وجود علاقة عكسية بين الكمية المعروضة </a:t>
            </a:r>
            <a:r>
              <a:rPr lang="ar-SA" sz="3600" b="1" dirty="0" smtClean="0">
                <a:solidFill>
                  <a:srgbClr val="C00000"/>
                </a:solidFill>
                <a:cs typeface="Sakkal Majalla" panose="02000000000000000000"/>
              </a:rPr>
              <a:t>وتوقعات المنتج عن الأسعار المستقبلية. </a:t>
            </a:r>
          </a:p>
          <a:p>
            <a:pPr marL="623888" indent="-623888" algn="r" rtl="1"/>
            <a:r>
              <a:rPr lang="ar-SA" sz="2400" dirty="0" smtClean="0">
                <a:solidFill>
                  <a:schemeClr val="tx1"/>
                </a:solidFill>
                <a:latin typeface="Sakkal Majalla" panose="02000000000000000000" pitchFamily="2" charset="-78"/>
                <a:cs typeface="Sakkal Majalla" panose="02000000000000000000"/>
              </a:rPr>
              <a:t>..................................................................</a:t>
            </a:r>
          </a:p>
          <a:p>
            <a:pPr marL="623888" indent="-623888" algn="r" rtl="1"/>
            <a:r>
              <a:rPr lang="ar-SA" sz="2400" dirty="0" smtClean="0">
                <a:solidFill>
                  <a:schemeClr val="tx1"/>
                </a:solidFill>
                <a:latin typeface="Sakkal Majalla" panose="02000000000000000000" pitchFamily="2" charset="-78"/>
                <a:cs typeface="Sakkal Majalla" panose="02000000000000000000"/>
              </a:rPr>
              <a:t>.....................................................................</a:t>
            </a:r>
            <a:endParaRPr lang="ar-SA" sz="2400" dirty="0">
              <a:solidFill>
                <a:schemeClr val="tx1"/>
              </a:solidFill>
              <a:latin typeface="Sakkal Majalla" panose="02000000000000000000" pitchFamily="2" charset="-78"/>
              <a:cs typeface="Sakkal Majalla" panose="0200000000000000000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6502484" y="255539"/>
            <a:ext cx="2108269"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التقويم</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sp>
        <p:nvSpPr>
          <p:cNvPr id="50" name="Rectangle 3">
            <a:extLst>
              <a:ext uri="{FF2B5EF4-FFF2-40B4-BE49-F238E27FC236}">
                <a16:creationId xmlns="" xmlns:a16="http://schemas.microsoft.com/office/drawing/2014/main" id="{CF37C91C-1792-4456-A129-12DA8C225934}"/>
              </a:ext>
            </a:extLst>
          </p:cNvPr>
          <p:cNvSpPr/>
          <p:nvPr/>
        </p:nvSpPr>
        <p:spPr>
          <a:xfrm flipH="1">
            <a:off x="11053783" y="-114335"/>
            <a:ext cx="707366" cy="1862048"/>
          </a:xfrm>
          <a:prstGeom prst="rect">
            <a:avLst/>
          </a:prstGeom>
          <a:noFill/>
          <a:ln w="28575">
            <a:noFill/>
          </a:ln>
        </p:spPr>
        <p:txBody>
          <a:bodyPr wrap="square" lIns="91440" tIns="45720" rIns="91440" bIns="45720">
            <a:spAutoFit/>
          </a:bodyPr>
          <a:lstStyle/>
          <a:p>
            <a:pPr rtl="1"/>
            <a:r>
              <a:rPr lang="ar-SA" sz="11500" b="1" cap="none" spc="0" dirty="0">
                <a:ln w="19050">
                  <a:solidFill>
                    <a:srgbClr val="FF9933"/>
                  </a:solidFill>
                  <a:prstDash val="solid"/>
                </a:ln>
                <a:noFill/>
                <a:latin typeface="Arial" panose="020B0604020202020204" pitchFamily="34" charset="0"/>
                <a:cs typeface="Arial" panose="020B0604020202020204" pitchFamily="34" charset="0"/>
              </a:rPr>
              <a:t>؟</a:t>
            </a:r>
            <a:endParaRPr lang="en-US" sz="11500" b="1" cap="none" spc="0" dirty="0">
              <a:ln w="19050">
                <a:solidFill>
                  <a:srgbClr val="FF9933"/>
                </a:solidFill>
                <a:prstDash val="solid"/>
              </a:ln>
              <a:noFill/>
              <a:latin typeface="Arial" panose="020B0604020202020204" pitchFamily="34" charset="0"/>
              <a:cs typeface="Arial" panose="020B0604020202020204" pitchFamily="34" charset="0"/>
            </a:endParaRPr>
          </a:p>
        </p:txBody>
      </p:sp>
      <p:sp>
        <p:nvSpPr>
          <p:cNvPr id="7" name="مستطيل مستدير الزوايا 5">
            <a:hlinkClick r:id="rId2" action="ppaction://hlinksldjump"/>
            <a:extLst>
              <a:ext uri="{FF2B5EF4-FFF2-40B4-BE49-F238E27FC236}">
                <a16:creationId xmlns="" xmlns:a16="http://schemas.microsoft.com/office/drawing/2014/main" id="{636D713E-835C-412F-8000-CDC2DAB08A49}"/>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1">
            <a:hlinkClick r:id="rId3" action="ppaction://hlinksldjump"/>
            <a:extLst>
              <a:ext uri="{FF2B5EF4-FFF2-40B4-BE49-F238E27FC236}">
                <a16:creationId xmlns="" xmlns:a16="http://schemas.microsoft.com/office/drawing/2014/main" id="{011DFD16-15C3-4D83-8B58-30853659EA9F}"/>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6" name="مستطيل مستدير الزوايا 12">
            <a:hlinkClick r:id="rId4" action="ppaction://hlinksldjump"/>
            <a:extLst>
              <a:ext uri="{FF2B5EF4-FFF2-40B4-BE49-F238E27FC236}">
                <a16:creationId xmlns="" xmlns:a16="http://schemas.microsoft.com/office/drawing/2014/main" id="{366513A6-A36F-42F1-A314-3171CF031B1D}"/>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8" name="مستطيل مستدير الزوايا 16">
            <a:hlinkClick r:id="rId5" action="ppaction://hlinksldjump"/>
            <a:extLst>
              <a:ext uri="{FF2B5EF4-FFF2-40B4-BE49-F238E27FC236}">
                <a16:creationId xmlns="" xmlns:a16="http://schemas.microsoft.com/office/drawing/2014/main" id="{7C6A27D2-F4B7-4FCD-BE19-88BFA5097B45}"/>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22" name="مستطيل مستدير الزوايا 17">
            <a:hlinkClick r:id="" action="ppaction://noaction"/>
            <a:extLst>
              <a:ext uri="{FF2B5EF4-FFF2-40B4-BE49-F238E27FC236}">
                <a16:creationId xmlns="" xmlns:a16="http://schemas.microsoft.com/office/drawing/2014/main" id="{11CF8EB8-70E0-4203-9300-831D1DE74642}"/>
              </a:ext>
            </a:extLst>
          </p:cNvPr>
          <p:cNvSpPr/>
          <p:nvPr/>
        </p:nvSpPr>
        <p:spPr>
          <a:xfrm>
            <a:off x="10260816" y="5470009"/>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24" name="مستطيل مستدير الزوايا 16">
            <a:hlinkClick r:id="rId6" action="ppaction://hlinksldjump"/>
            <a:extLst>
              <a:ext uri="{FF2B5EF4-FFF2-40B4-BE49-F238E27FC236}">
                <a16:creationId xmlns="" xmlns:a16="http://schemas.microsoft.com/office/drawing/2014/main" id="{D949649A-6D51-483A-9069-60A4D1CA0D9C}"/>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26" name="Flowchart: Terminator 5">
            <a:hlinkClick r:id="rId7" action="ppaction://hlinksldjump"/>
            <a:extLst>
              <a:ext uri="{FF2B5EF4-FFF2-40B4-BE49-F238E27FC236}">
                <a16:creationId xmlns:a16="http://schemas.microsoft.com/office/drawing/2014/main" xmlns="" id="{EA17CA2C-463F-4C03-9FAE-D86355B014EA}"/>
              </a:ext>
            </a:extLst>
          </p:cNvPr>
          <p:cNvSpPr/>
          <p:nvPr/>
        </p:nvSpPr>
        <p:spPr>
          <a:xfrm>
            <a:off x="109266" y="5943278"/>
            <a:ext cx="1766690" cy="448207"/>
          </a:xfrm>
          <a:prstGeom prst="flowChartTerminator">
            <a:avLst/>
          </a:prstGeom>
          <a:solidFill>
            <a:srgbClr val="C13018"/>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100" b="1" dirty="0" smtClean="0">
                <a:solidFill>
                  <a:schemeClr val="bg1"/>
                </a:solidFill>
                <a:latin typeface="Sakkal Majalla" panose="02000000000000000000" pitchFamily="2" charset="-78"/>
                <a:cs typeface="Sakkal Majalla" panose="02000000000000000000" pitchFamily="2" charset="-78"/>
              </a:rPr>
              <a:t>تأكد </a:t>
            </a:r>
            <a:r>
              <a:rPr lang="ar-SA" sz="2100" b="1" dirty="0">
                <a:solidFill>
                  <a:schemeClr val="bg1"/>
                </a:solidFill>
                <a:latin typeface="Sakkal Majalla" panose="02000000000000000000" pitchFamily="2" charset="-78"/>
                <a:cs typeface="Sakkal Majalla" panose="02000000000000000000" pitchFamily="2" charset="-78"/>
              </a:rPr>
              <a:t>من إجابتك</a:t>
            </a:r>
            <a:endParaRPr lang="en-US" sz="2100" b="1" dirty="0">
              <a:solidFill>
                <a:schemeClr val="bg1"/>
              </a:solidFill>
              <a:latin typeface="Sakkal Majalla" panose="02000000000000000000" pitchFamily="2" charset="-78"/>
              <a:cs typeface="Sakkal Majalla" panose="02000000000000000000" pitchFamily="2" charset="-78"/>
            </a:endParaRPr>
          </a:p>
        </p:txBody>
      </p:sp>
      <p:grpSp>
        <p:nvGrpSpPr>
          <p:cNvPr id="27" name="Group 26"/>
          <p:cNvGrpSpPr/>
          <p:nvPr/>
        </p:nvGrpSpPr>
        <p:grpSpPr>
          <a:xfrm>
            <a:off x="0" y="6502121"/>
            <a:ext cx="12192000" cy="381000"/>
            <a:chOff x="0" y="6502121"/>
            <a:chExt cx="12192000" cy="381000"/>
          </a:xfrm>
        </p:grpSpPr>
        <p:sp>
          <p:nvSpPr>
            <p:cNvPr id="29" name="TextBox 28">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30" name="Group 29"/>
            <p:cNvGrpSpPr/>
            <p:nvPr/>
          </p:nvGrpSpPr>
          <p:grpSpPr>
            <a:xfrm>
              <a:off x="0" y="6502121"/>
              <a:ext cx="12192000" cy="381000"/>
              <a:chOff x="0" y="6502121"/>
              <a:chExt cx="12192000" cy="381000"/>
            </a:xfrm>
          </p:grpSpPr>
          <p:cxnSp>
            <p:nvCxnSpPr>
              <p:cNvPr id="31" name="Straight Connector 30"/>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407994272"/>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 xmlns:a16="http://schemas.microsoft.com/office/drawing/2014/main"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623888" indent="-623888" algn="r" rtl="1"/>
            <a:r>
              <a:rPr lang="ar-SA" sz="4000" b="1" dirty="0" smtClean="0">
                <a:solidFill>
                  <a:schemeClr val="tx1"/>
                </a:solidFill>
                <a:latin typeface="Sakkal Majalla" panose="02000000000000000000" pitchFamily="2" charset="-78"/>
                <a:cs typeface="Sakkal Majalla" panose="02000000000000000000" pitchFamily="2" charset="-78"/>
              </a:rPr>
              <a:t>علل لما يأتي:</a:t>
            </a:r>
          </a:p>
          <a:p>
            <a:pPr marL="623888" indent="-623888" algn="r" rtl="1"/>
            <a:r>
              <a:rPr lang="ar-SA" sz="3600" b="1" dirty="0" smtClean="0">
                <a:solidFill>
                  <a:srgbClr val="C00000"/>
                </a:solidFill>
                <a:latin typeface="Sakkal Majalla" panose="02000000000000000000" pitchFamily="2" charset="-78"/>
                <a:cs typeface="Sakkal Majalla" panose="02000000000000000000" pitchFamily="2" charset="-78"/>
              </a:rPr>
              <a:t>1- </a:t>
            </a:r>
            <a:r>
              <a:rPr lang="ar-SA" sz="3600" b="1" dirty="0" smtClean="0">
                <a:solidFill>
                  <a:srgbClr val="C00000"/>
                </a:solidFill>
              </a:rPr>
              <a:t>وجود علاقة عكسية بين الكمية المعروضة  .</a:t>
            </a:r>
          </a:p>
          <a:p>
            <a:pPr marL="623888" indent="-623888" algn="r" rtl="1"/>
            <a:r>
              <a:rPr lang="ar-SA" sz="2800" dirty="0" smtClean="0">
                <a:solidFill>
                  <a:schemeClr val="tx1"/>
                </a:solidFill>
              </a:rPr>
              <a:t>         </a:t>
            </a:r>
            <a:r>
              <a:rPr lang="ar-BH" sz="2400" b="1" dirty="0">
                <a:solidFill>
                  <a:schemeClr val="tx1"/>
                </a:solidFill>
                <a:cs typeface="Sakkal Majalla" panose="02000000000000000000"/>
              </a:rPr>
              <a:t>إن ارتفاع تكلفة إنتاج السلعة (ارتفاع أسعار عوامل الإنتاج)، يؤدي إلى ارتفاع سعرها، ونتيجة لذلك يقوم المنتج بتقليل الكمية المعروضة منها في </a:t>
            </a:r>
            <a:r>
              <a:rPr lang="ar-BH" sz="2400" b="1" dirty="0" smtClean="0">
                <a:solidFill>
                  <a:schemeClr val="tx1"/>
                </a:solidFill>
                <a:cs typeface="Sakkal Majalla" panose="02000000000000000000"/>
              </a:rPr>
              <a:t>السوق</a:t>
            </a:r>
            <a:endParaRPr lang="ar-SA" sz="2400" b="1" dirty="0" smtClean="0">
              <a:solidFill>
                <a:schemeClr val="tx1"/>
              </a:solidFill>
              <a:cs typeface="Sakkal Majalla" panose="02000000000000000000"/>
            </a:endParaRPr>
          </a:p>
          <a:p>
            <a:pPr marL="623888" indent="-623888" algn="r" rtl="1"/>
            <a:r>
              <a:rPr lang="ar-SA" sz="3600" b="1" dirty="0" smtClean="0">
                <a:solidFill>
                  <a:srgbClr val="C00000"/>
                </a:solidFill>
                <a:latin typeface="Sakkal Majalla" panose="02000000000000000000" pitchFamily="2" charset="-78"/>
                <a:cs typeface="Sakkal Majalla" panose="02000000000000000000" pitchFamily="2" charset="-78"/>
              </a:rPr>
              <a:t>2- </a:t>
            </a:r>
            <a:r>
              <a:rPr lang="ar-SA" sz="3600" b="1" dirty="0">
                <a:solidFill>
                  <a:srgbClr val="C00000"/>
                </a:solidFill>
              </a:rPr>
              <a:t>وجود علاقة عكسية بين الكمية المعروضة </a:t>
            </a:r>
            <a:r>
              <a:rPr lang="ar-SA" sz="3600" b="1" dirty="0" smtClean="0">
                <a:solidFill>
                  <a:srgbClr val="C00000"/>
                </a:solidFill>
              </a:rPr>
              <a:t>وتوقعات المنتج عن الأسعار المستقبلية. </a:t>
            </a:r>
          </a:p>
          <a:p>
            <a:pPr marL="623888" indent="-623888" algn="r" rtl="1"/>
            <a:r>
              <a:rPr lang="ar-SA" sz="3600" b="1" dirty="0">
                <a:solidFill>
                  <a:srgbClr val="C00000"/>
                </a:solidFill>
                <a:cs typeface="Sakkal Majalla" panose="02000000000000000000"/>
              </a:rPr>
              <a:t> </a:t>
            </a:r>
            <a:r>
              <a:rPr lang="ar-SA" sz="3600" b="1" dirty="0" smtClean="0">
                <a:solidFill>
                  <a:srgbClr val="C00000"/>
                </a:solidFill>
                <a:cs typeface="Sakkal Majalla" panose="02000000000000000000"/>
              </a:rPr>
              <a:t>     </a:t>
            </a:r>
            <a:r>
              <a:rPr lang="ar-SA" sz="2400" b="1" dirty="0" smtClean="0">
                <a:solidFill>
                  <a:schemeClr val="tx1"/>
                </a:solidFill>
                <a:cs typeface="Sakkal Majalla" panose="02000000000000000000"/>
              </a:rPr>
              <a:t>توقع </a:t>
            </a:r>
            <a:r>
              <a:rPr lang="ar-SA" sz="2400" b="1" dirty="0">
                <a:solidFill>
                  <a:schemeClr val="tx1"/>
                </a:solidFill>
                <a:cs typeface="Sakkal Majalla" panose="02000000000000000000"/>
              </a:rPr>
              <a:t>المنتج </a:t>
            </a:r>
            <a:r>
              <a:rPr lang="ar-BH" sz="2400" b="1" dirty="0">
                <a:solidFill>
                  <a:schemeClr val="tx1"/>
                </a:solidFill>
                <a:cs typeface="Sakkal Majalla" panose="02000000000000000000"/>
              </a:rPr>
              <a:t>ارتفاع أسعار السلعة مستقبلاً سيقلل الكمية المعروضة من السلعة حاليًا، لتوقعه أن المستهلك سوف يشتري كميات بسيطة أو يتجه إلى سلع بديلة، أما إذا كانت المؤشرات تنبئ بانخفاض سعر السلعة مستقبلاً، فإن المنتج سيسعى إلى زيادة الكمية المعروضة منها في الوقت الحاضر حتى لا يتخذ قرارًا بتخفيض أسعار</a:t>
            </a:r>
            <a:r>
              <a:rPr lang="ar-SA" sz="2400" b="1" dirty="0">
                <a:solidFill>
                  <a:schemeClr val="tx1"/>
                </a:solidFill>
                <a:cs typeface="Sakkal Majalla" panose="02000000000000000000"/>
              </a:rPr>
              <a:t>ها.</a:t>
            </a: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6502484" y="255539"/>
            <a:ext cx="2108269"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التقويم</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sp>
        <p:nvSpPr>
          <p:cNvPr id="50" name="Rectangle 3">
            <a:extLst>
              <a:ext uri="{FF2B5EF4-FFF2-40B4-BE49-F238E27FC236}">
                <a16:creationId xmlns="" xmlns:a16="http://schemas.microsoft.com/office/drawing/2014/main" id="{CF37C91C-1792-4456-A129-12DA8C225934}"/>
              </a:ext>
            </a:extLst>
          </p:cNvPr>
          <p:cNvSpPr/>
          <p:nvPr/>
        </p:nvSpPr>
        <p:spPr>
          <a:xfrm flipH="1">
            <a:off x="11053783" y="-114335"/>
            <a:ext cx="707366" cy="1862048"/>
          </a:xfrm>
          <a:prstGeom prst="rect">
            <a:avLst/>
          </a:prstGeom>
          <a:noFill/>
          <a:ln w="28575">
            <a:noFill/>
          </a:ln>
        </p:spPr>
        <p:txBody>
          <a:bodyPr wrap="square" lIns="91440" tIns="45720" rIns="91440" bIns="45720">
            <a:spAutoFit/>
          </a:bodyPr>
          <a:lstStyle/>
          <a:p>
            <a:pPr rtl="1"/>
            <a:r>
              <a:rPr lang="ar-SA" sz="11500" b="1" cap="none" spc="0" dirty="0">
                <a:ln w="19050">
                  <a:solidFill>
                    <a:srgbClr val="FF9933"/>
                  </a:solidFill>
                  <a:prstDash val="solid"/>
                </a:ln>
                <a:noFill/>
                <a:latin typeface="Arial" panose="020B0604020202020204" pitchFamily="34" charset="0"/>
                <a:cs typeface="Arial" panose="020B0604020202020204" pitchFamily="34" charset="0"/>
              </a:rPr>
              <a:t>؟</a:t>
            </a:r>
            <a:endParaRPr lang="en-US" sz="11500" b="1" cap="none" spc="0" dirty="0">
              <a:ln w="19050">
                <a:solidFill>
                  <a:srgbClr val="FF9933"/>
                </a:solidFill>
                <a:prstDash val="solid"/>
              </a:ln>
              <a:noFill/>
              <a:latin typeface="Arial" panose="020B0604020202020204" pitchFamily="34" charset="0"/>
              <a:cs typeface="Arial" panose="020B0604020202020204" pitchFamily="34" charset="0"/>
            </a:endParaRPr>
          </a:p>
        </p:txBody>
      </p:sp>
      <p:sp>
        <p:nvSpPr>
          <p:cNvPr id="7" name="مستطيل مستدير الزوايا 5">
            <a:hlinkClick r:id="rId2" action="ppaction://hlinksldjump"/>
            <a:extLst>
              <a:ext uri="{FF2B5EF4-FFF2-40B4-BE49-F238E27FC236}">
                <a16:creationId xmlns="" xmlns:a16="http://schemas.microsoft.com/office/drawing/2014/main" id="{636D713E-835C-412F-8000-CDC2DAB08A49}"/>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1">
            <a:hlinkClick r:id="rId3" action="ppaction://hlinksldjump"/>
            <a:extLst>
              <a:ext uri="{FF2B5EF4-FFF2-40B4-BE49-F238E27FC236}">
                <a16:creationId xmlns="" xmlns:a16="http://schemas.microsoft.com/office/drawing/2014/main" id="{011DFD16-15C3-4D83-8B58-30853659EA9F}"/>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6" name="مستطيل مستدير الزوايا 12">
            <a:hlinkClick r:id="rId4" action="ppaction://hlinksldjump"/>
            <a:extLst>
              <a:ext uri="{FF2B5EF4-FFF2-40B4-BE49-F238E27FC236}">
                <a16:creationId xmlns="" xmlns:a16="http://schemas.microsoft.com/office/drawing/2014/main" id="{366513A6-A36F-42F1-A314-3171CF031B1D}"/>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8" name="مستطيل مستدير الزوايا 16">
            <a:hlinkClick r:id="rId5" action="ppaction://hlinksldjump"/>
            <a:extLst>
              <a:ext uri="{FF2B5EF4-FFF2-40B4-BE49-F238E27FC236}">
                <a16:creationId xmlns="" xmlns:a16="http://schemas.microsoft.com/office/drawing/2014/main" id="{7C6A27D2-F4B7-4FCD-BE19-88BFA5097B45}"/>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22" name="مستطيل مستدير الزوايا 17">
            <a:hlinkClick r:id="" action="ppaction://noaction"/>
            <a:extLst>
              <a:ext uri="{FF2B5EF4-FFF2-40B4-BE49-F238E27FC236}">
                <a16:creationId xmlns="" xmlns:a16="http://schemas.microsoft.com/office/drawing/2014/main" id="{11CF8EB8-70E0-4203-9300-831D1DE74642}"/>
              </a:ext>
            </a:extLst>
          </p:cNvPr>
          <p:cNvSpPr/>
          <p:nvPr/>
        </p:nvSpPr>
        <p:spPr>
          <a:xfrm>
            <a:off x="10260816" y="5470009"/>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24" name="مستطيل مستدير الزوايا 16">
            <a:hlinkClick r:id="rId6" action="ppaction://hlinksldjump"/>
            <a:extLst>
              <a:ext uri="{FF2B5EF4-FFF2-40B4-BE49-F238E27FC236}">
                <a16:creationId xmlns="" xmlns:a16="http://schemas.microsoft.com/office/drawing/2014/main" id="{D949649A-6D51-483A-9069-60A4D1CA0D9C}"/>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27" name="Group 26"/>
          <p:cNvGrpSpPr/>
          <p:nvPr/>
        </p:nvGrpSpPr>
        <p:grpSpPr>
          <a:xfrm>
            <a:off x="0" y="6502121"/>
            <a:ext cx="12192000" cy="381000"/>
            <a:chOff x="0" y="6502121"/>
            <a:chExt cx="12192000" cy="381000"/>
          </a:xfrm>
        </p:grpSpPr>
        <p:sp>
          <p:nvSpPr>
            <p:cNvPr id="29" name="TextBox 28">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30" name="Group 29"/>
            <p:cNvGrpSpPr/>
            <p:nvPr/>
          </p:nvGrpSpPr>
          <p:grpSpPr>
            <a:xfrm>
              <a:off x="0" y="6502121"/>
              <a:ext cx="12192000" cy="381000"/>
              <a:chOff x="0" y="6502121"/>
              <a:chExt cx="12192000" cy="381000"/>
            </a:xfrm>
          </p:grpSpPr>
          <p:cxnSp>
            <p:nvCxnSpPr>
              <p:cNvPr id="31" name="Straight Connector 30"/>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19" name="Flowchart: Terminator 5">
            <a:hlinkClick r:id="rId7"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7064320"/>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xmlns="" id="{BDD17388-A0DF-412C-A2B4-570FBBC5ACF4}"/>
              </a:ext>
            </a:extLst>
          </p:cNvPr>
          <p:cNvSpPr/>
          <p:nvPr/>
        </p:nvSpPr>
        <p:spPr>
          <a:xfrm>
            <a:off x="6330171" y="3521887"/>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Diamond 9">
            <a:extLst>
              <a:ext uri="{FF2B5EF4-FFF2-40B4-BE49-F238E27FC236}">
                <a16:creationId xmlns:a16="http://schemas.microsoft.com/office/drawing/2014/main" xmlns="" id="{F4F03380-86CB-4C66-875E-8AA503C599BC}"/>
              </a:ext>
            </a:extLst>
          </p:cNvPr>
          <p:cNvSpPr/>
          <p:nvPr/>
        </p:nvSpPr>
        <p:spPr>
          <a:xfrm>
            <a:off x="5846853" y="1021330"/>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Diamond 8">
            <a:extLst>
              <a:ext uri="{FF2B5EF4-FFF2-40B4-BE49-F238E27FC236}">
                <a16:creationId xmlns:a16="http://schemas.microsoft.com/office/drawing/2014/main" xmlns="" id="{ADDD23E7-9E9B-4511-8EBE-57ACE20E5DDA}"/>
              </a:ext>
            </a:extLst>
          </p:cNvPr>
          <p:cNvSpPr/>
          <p:nvPr/>
        </p:nvSpPr>
        <p:spPr>
          <a:xfrm>
            <a:off x="2816488" y="2060119"/>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Diamond 11">
            <a:extLst>
              <a:ext uri="{FF2B5EF4-FFF2-40B4-BE49-F238E27FC236}">
                <a16:creationId xmlns:a16="http://schemas.microsoft.com/office/drawing/2014/main" xmlns="" id="{87DFBFF2-F813-4502-94B7-DD609DA6F5CE}"/>
              </a:ext>
            </a:extLst>
          </p:cNvPr>
          <p:cNvSpPr/>
          <p:nvPr/>
        </p:nvSpPr>
        <p:spPr>
          <a:xfrm>
            <a:off x="5741231" y="131108"/>
            <a:ext cx="684000" cy="684000"/>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Diamond 4">
            <a:extLst>
              <a:ext uri="{FF2B5EF4-FFF2-40B4-BE49-F238E27FC236}">
                <a16:creationId xmlns:a16="http://schemas.microsoft.com/office/drawing/2014/main" xmlns="" id="{CFA413BD-DC4E-4AB9-971A-4238138F2EBA}"/>
              </a:ext>
            </a:extLst>
          </p:cNvPr>
          <p:cNvSpPr/>
          <p:nvPr/>
        </p:nvSpPr>
        <p:spPr>
          <a:xfrm>
            <a:off x="3136764" y="394895"/>
            <a:ext cx="5893994" cy="5864941"/>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Diamond 7">
            <a:extLst>
              <a:ext uri="{FF2B5EF4-FFF2-40B4-BE49-F238E27FC236}">
                <a16:creationId xmlns:a16="http://schemas.microsoft.com/office/drawing/2014/main" xmlns="" id="{6476A3AB-C9BB-4585-8E4F-1EB85D77CD2A}"/>
              </a:ext>
            </a:extLst>
          </p:cNvPr>
          <p:cNvSpPr/>
          <p:nvPr/>
        </p:nvSpPr>
        <p:spPr>
          <a:xfrm>
            <a:off x="3473034" y="696461"/>
            <a:ext cx="5220395" cy="5194662"/>
          </a:xfrm>
          <a:prstGeom prst="diamond">
            <a:avLst/>
          </a:prstGeom>
          <a:solidFill>
            <a:schemeClr val="bg1"/>
          </a:solidFill>
          <a:ln w="76200">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a:extLst>
              <a:ext uri="{FF2B5EF4-FFF2-40B4-BE49-F238E27FC236}">
                <a16:creationId xmlns:a16="http://schemas.microsoft.com/office/drawing/2014/main" xmlns="" id="{01375641-91DF-4F61-8B2A-234662AF2201}"/>
              </a:ext>
            </a:extLst>
          </p:cNvPr>
          <p:cNvGrpSpPr/>
          <p:nvPr/>
        </p:nvGrpSpPr>
        <p:grpSpPr>
          <a:xfrm>
            <a:off x="5140851" y="995486"/>
            <a:ext cx="1818511" cy="942048"/>
            <a:chOff x="5140851" y="893888"/>
            <a:chExt cx="1818511" cy="942048"/>
          </a:xfrm>
        </p:grpSpPr>
        <p:cxnSp>
          <p:nvCxnSpPr>
            <p:cNvPr id="11" name="Straight Connector 10">
              <a:extLst>
                <a:ext uri="{FF2B5EF4-FFF2-40B4-BE49-F238E27FC236}">
                  <a16:creationId xmlns:a16="http://schemas.microsoft.com/office/drawing/2014/main" xmlns="" id="{83BEFCC4-CA99-4B3D-AAA0-0F0D9FFD6122}"/>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1BAE017C-45AC-4E5A-A909-D1A9D66A6A81}"/>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xmlns="" id="{A12DF14E-CC8E-4D1D-9C1F-D1ADFFB24A83}"/>
              </a:ext>
            </a:extLst>
          </p:cNvPr>
          <p:cNvGrpSpPr/>
          <p:nvPr/>
        </p:nvGrpSpPr>
        <p:grpSpPr>
          <a:xfrm flipV="1">
            <a:off x="5140851" y="4691354"/>
            <a:ext cx="1818511" cy="942048"/>
            <a:chOff x="5140851" y="893888"/>
            <a:chExt cx="1818511" cy="942048"/>
          </a:xfrm>
        </p:grpSpPr>
        <p:cxnSp>
          <p:nvCxnSpPr>
            <p:cNvPr id="19" name="Straight Connector 18">
              <a:extLst>
                <a:ext uri="{FF2B5EF4-FFF2-40B4-BE49-F238E27FC236}">
                  <a16:creationId xmlns:a16="http://schemas.microsoft.com/office/drawing/2014/main" xmlns="" id="{B0371ED2-1A6F-4B25-877C-C7F7F0AFEE7D}"/>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2DC0024C-2434-4AC8-9949-00B701AED96F}"/>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sp>
        <p:nvSpPr>
          <p:cNvPr id="21" name="Google Shape;503;p34"/>
          <p:cNvSpPr txBox="1">
            <a:spLocks/>
          </p:cNvSpPr>
          <p:nvPr/>
        </p:nvSpPr>
        <p:spPr>
          <a:xfrm>
            <a:off x="2688047" y="2600636"/>
            <a:ext cx="6762371" cy="1079708"/>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defRPr/>
            </a:pPr>
            <a:r>
              <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نهاية </a:t>
            </a:r>
            <a:r>
              <a:rPr lang="ar-SA"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الدرس</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a:p>
            <a:pPr algn="ctr" rtl="1">
              <a:lnSpc>
                <a:spcPct val="150000"/>
              </a:lnSpc>
              <a:defRPr/>
            </a:pPr>
            <a:r>
              <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شكراً لكم ،، وفقكم الله</a:t>
            </a:r>
          </a:p>
        </p:txBody>
      </p:sp>
      <p:grpSp>
        <p:nvGrpSpPr>
          <p:cNvPr id="22" name="Group 21"/>
          <p:cNvGrpSpPr/>
          <p:nvPr/>
        </p:nvGrpSpPr>
        <p:grpSpPr>
          <a:xfrm>
            <a:off x="0" y="6502121"/>
            <a:ext cx="12192000" cy="381000"/>
            <a:chOff x="0" y="6502121"/>
            <a:chExt cx="12192000" cy="381000"/>
          </a:xfrm>
        </p:grpSpPr>
        <p:sp>
          <p:nvSpPr>
            <p:cNvPr id="28" name="TextBox 27">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9" name="Group 28"/>
            <p:cNvGrpSpPr/>
            <p:nvPr/>
          </p:nvGrpSpPr>
          <p:grpSpPr>
            <a:xfrm>
              <a:off x="0" y="6502121"/>
              <a:ext cx="12192000" cy="381000"/>
              <a:chOff x="0" y="6502121"/>
              <a:chExt cx="12192000" cy="381000"/>
            </a:xfrm>
          </p:grpSpPr>
          <p:cxnSp>
            <p:nvCxnSpPr>
              <p:cNvPr id="30" name="Straight Connector 29"/>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Rectangle 30"/>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383348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240972" y="1271609"/>
            <a:ext cx="10406742" cy="5085648"/>
          </a:xfrm>
          <a:prstGeom prst="roundRect">
            <a:avLst>
              <a:gd name="adj" fmla="val 5217"/>
            </a:avLst>
          </a:prstGeom>
          <a:solidFill>
            <a:srgbClr val="F7931F"/>
          </a:solidFill>
          <a:ln>
            <a:noFill/>
          </a:ln>
          <a:effectLst/>
          <a:scene3d>
            <a:camera prst="orthographicFront">
              <a:rot lat="0" lon="0" rev="0"/>
            </a:camera>
            <a:lightRig rig="contrasting" dir="t">
              <a:rot lat="0" lon="0" rev="7800000"/>
            </a:lightRig>
          </a:scene3d>
          <a:sp3d>
            <a:bevelT w="139700" h="139700"/>
          </a:sp3d>
        </p:spPr>
        <p:style>
          <a:lnRef idx="0">
            <a:schemeClr val="accent4"/>
          </a:lnRef>
          <a:fillRef idx="3">
            <a:schemeClr val="accent4"/>
          </a:fillRef>
          <a:effectRef idx="3">
            <a:schemeClr val="accent4"/>
          </a:effectRef>
          <a:fontRef idx="minor">
            <a:schemeClr val="lt1"/>
          </a:fontRef>
        </p:style>
        <p:txBody>
          <a:bodyPr rtlCol="1" anchor="ctr"/>
          <a:lstStyle/>
          <a:p>
            <a:pPr algn="ctr"/>
            <a:endParaRPr lang="ar-BH"/>
          </a:p>
        </p:txBody>
      </p:sp>
      <p:sp>
        <p:nvSpPr>
          <p:cNvPr id="7" name="عنوان 1"/>
          <p:cNvSpPr txBox="1">
            <a:spLocks/>
          </p:cNvSpPr>
          <p:nvPr/>
        </p:nvSpPr>
        <p:spPr>
          <a:xfrm>
            <a:off x="3739357" y="1742529"/>
            <a:ext cx="6715615" cy="15239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8000" dirty="0">
                <a:solidFill>
                  <a:srgbClr val="3A616A"/>
                </a:solidFill>
                <a:effectLst>
                  <a:innerShdw blurRad="63500" dist="50800" dir="10800000">
                    <a:prstClr val="black">
                      <a:alpha val="50000"/>
                    </a:prstClr>
                  </a:innerShdw>
                </a:effectLst>
                <a:latin typeface="Arial Black" panose="020B0A04020102020204" pitchFamily="34" charset="0"/>
                <a:cs typeface="PT Bold Heading" panose="02010400000000000000" pitchFamily="2" charset="-78"/>
              </a:rPr>
              <a:t>الوحدة </a:t>
            </a:r>
            <a:r>
              <a:rPr lang="ar-SA" sz="8000" dirty="0" smtClean="0">
                <a:solidFill>
                  <a:srgbClr val="3A616A"/>
                </a:solidFill>
                <a:effectLst>
                  <a:innerShdw blurRad="63500" dist="50800" dir="10800000">
                    <a:prstClr val="black">
                      <a:alpha val="50000"/>
                    </a:prstClr>
                  </a:innerShdw>
                </a:effectLst>
                <a:latin typeface="Arial Black" panose="020B0A04020102020204" pitchFamily="34" charset="0"/>
                <a:cs typeface="PT Bold Heading" panose="02010400000000000000" pitchFamily="2" charset="-78"/>
              </a:rPr>
              <a:t>الثانية</a:t>
            </a:r>
            <a:endParaRPr lang="en-US" sz="8000" dirty="0">
              <a:solidFill>
                <a:srgbClr val="3A616A"/>
              </a:solidFill>
              <a:effectLst>
                <a:innerShdw blurRad="63500" dist="50800" dir="10800000">
                  <a:prstClr val="black">
                    <a:alpha val="50000"/>
                  </a:prstClr>
                </a:innerShdw>
              </a:effectLst>
              <a:latin typeface="Arial Black" panose="020B0A04020102020204" pitchFamily="34" charset="0"/>
              <a:cs typeface="PT Bold Heading" panose="02010400000000000000" pitchFamily="2" charset="-78"/>
            </a:endParaRPr>
          </a:p>
        </p:txBody>
      </p:sp>
      <p:sp>
        <p:nvSpPr>
          <p:cNvPr id="8" name="مستطيل 7"/>
          <p:cNvSpPr/>
          <p:nvPr/>
        </p:nvSpPr>
        <p:spPr>
          <a:xfrm>
            <a:off x="2913741" y="3399702"/>
            <a:ext cx="7451079" cy="2123658"/>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SA" sz="6600" cap="none" spc="0" dirty="0" smtClean="0">
                <a:ln>
                  <a:solidFill>
                    <a:srgbClr val="3A616A"/>
                  </a:solidFill>
                </a:ln>
                <a:solidFill>
                  <a:schemeClr val="bg1"/>
                </a:solidFill>
                <a:effectLst/>
                <a:latin typeface="Arial Black" panose="020B0A04020102020204" pitchFamily="34" charset="0"/>
                <a:cs typeface="PT Bold Heading" panose="02010400000000000000" pitchFamily="2" charset="-78"/>
              </a:rPr>
              <a:t>نظريات الطلب والعرض</a:t>
            </a:r>
          </a:p>
          <a:p>
            <a:pPr algn="ctr"/>
            <a:r>
              <a:rPr lang="ar-SA" sz="6600" dirty="0" smtClean="0">
                <a:ln>
                  <a:solidFill>
                    <a:srgbClr val="3A616A"/>
                  </a:solidFill>
                </a:ln>
                <a:solidFill>
                  <a:schemeClr val="bg1"/>
                </a:solidFill>
                <a:latin typeface="Arial Black" panose="020B0A04020102020204" pitchFamily="34" charset="0"/>
                <a:cs typeface="PT Bold Heading" panose="02010400000000000000" pitchFamily="2" charset="-78"/>
              </a:rPr>
              <a:t>2-2 نظرية العرض</a:t>
            </a:r>
          </a:p>
        </p:txBody>
      </p:sp>
      <p:pic>
        <p:nvPicPr>
          <p:cNvPr id="5" name="Picture 4"/>
          <p:cNvPicPr>
            <a:picLocks noChangeAspect="1"/>
          </p:cNvPicPr>
          <p:nvPr/>
        </p:nvPicPr>
        <p:blipFill>
          <a:blip r:embed="rId2"/>
          <a:stretch>
            <a:fillRect/>
          </a:stretch>
        </p:blipFill>
        <p:spPr>
          <a:xfrm>
            <a:off x="10934162" y="90153"/>
            <a:ext cx="542397" cy="528034"/>
          </a:xfrm>
          <a:prstGeom prst="rect">
            <a:avLst/>
          </a:prstGeom>
        </p:spPr>
      </p:pic>
      <p:grpSp>
        <p:nvGrpSpPr>
          <p:cNvPr id="12" name="Group 11"/>
          <p:cNvGrpSpPr/>
          <p:nvPr/>
        </p:nvGrpSpPr>
        <p:grpSpPr>
          <a:xfrm>
            <a:off x="0" y="6502121"/>
            <a:ext cx="12192000" cy="381000"/>
            <a:chOff x="0" y="6502121"/>
            <a:chExt cx="12192000" cy="381000"/>
          </a:xfrm>
        </p:grpSpPr>
        <p:sp>
          <p:nvSpPr>
            <p:cNvPr id="13" name="TextBox 12">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4" name="Group 13"/>
            <p:cNvGrpSpPr/>
            <p:nvPr/>
          </p:nvGrpSpPr>
          <p:grpSpPr>
            <a:xfrm>
              <a:off x="0" y="6502121"/>
              <a:ext cx="12192000" cy="381000"/>
              <a:chOff x="0" y="6502121"/>
              <a:chExt cx="12192000" cy="381000"/>
            </a:xfrm>
          </p:grpSpPr>
          <p:cxnSp>
            <p:nvCxnSpPr>
              <p:cNvPr id="15" name="Straight Connector 14"/>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90718118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5738190" y="3154680"/>
            <a:ext cx="7049319" cy="3340618"/>
          </a:xfrm>
          <a:prstGeom prst="roundRect">
            <a:avLst>
              <a:gd name="adj" fmla="val 2893"/>
            </a:avLst>
          </a:prstGeom>
          <a:solidFill>
            <a:srgbClr val="F7931F"/>
          </a:solidFill>
          <a:ln>
            <a:noFill/>
          </a:ln>
          <a:effectLst/>
          <a:scene3d>
            <a:camera prst="orthographicFront">
              <a:rot lat="0" lon="0" rev="0"/>
            </a:camera>
            <a:lightRig rig="contrasting" dir="t">
              <a:rot lat="0" lon="0" rev="7800000"/>
            </a:lightRig>
          </a:scene3d>
          <a:sp3d>
            <a:bevelT w="139700" h="139700"/>
          </a:sp3d>
        </p:spPr>
        <p:style>
          <a:lnRef idx="0">
            <a:schemeClr val="accent4"/>
          </a:lnRef>
          <a:fillRef idx="3">
            <a:schemeClr val="accent4"/>
          </a:fillRef>
          <a:effectRef idx="3">
            <a:schemeClr val="accent4"/>
          </a:effectRef>
          <a:fontRef idx="minor">
            <a:schemeClr val="lt1"/>
          </a:fontRef>
        </p:style>
        <p:txBody>
          <a:bodyPr rtlCol="1" anchor="ctr"/>
          <a:lstStyle/>
          <a:p>
            <a:pPr algn="ctr"/>
            <a:endParaRPr lang="ar-BH"/>
          </a:p>
        </p:txBody>
      </p:sp>
      <p:sp>
        <p:nvSpPr>
          <p:cNvPr id="7" name="Google Shape;221;p14">
            <a:extLst>
              <a:ext uri="{FF2B5EF4-FFF2-40B4-BE49-F238E27FC236}">
                <a16:creationId xmlns:a16="http://schemas.microsoft.com/office/drawing/2014/main" xmlns="" id="{279A38AC-65AE-4B6F-A1B0-AD0B5116166B}"/>
              </a:ext>
            </a:extLst>
          </p:cNvPr>
          <p:cNvSpPr txBox="1">
            <a:spLocks/>
          </p:cNvSpPr>
          <p:nvPr/>
        </p:nvSpPr>
        <p:spPr>
          <a:xfrm>
            <a:off x="2789208" y="3653857"/>
            <a:ext cx="9935307" cy="1159800"/>
          </a:xfrm>
          <a:prstGeom prst="rect">
            <a:avLst/>
          </a:prstGeom>
        </p:spPr>
        <p:txBody>
          <a:bodyPr spcFirstLastPara="1" vert="horz" wrap="square" lIns="91425" tIns="91425" rIns="91425" bIns="91425"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6600" dirty="0">
                <a:solidFill>
                  <a:srgbClr val="3A616A"/>
                </a:solidFill>
                <a:latin typeface="Arial Black" panose="020B0A04020102020204" pitchFamily="34" charset="0"/>
                <a:cs typeface="PT Bold Heading" panose="02010400000000000000" pitchFamily="2" charset="-78"/>
              </a:rPr>
              <a:t>الـــعـــــرض</a:t>
            </a:r>
            <a:endParaRPr lang="en-US" sz="6600" dirty="0">
              <a:solidFill>
                <a:srgbClr val="3A616A"/>
              </a:solidFill>
              <a:latin typeface="Arial Black" panose="020B0A04020102020204" pitchFamily="34" charset="0"/>
              <a:cs typeface="PT Bold Heading" panose="02010400000000000000" pitchFamily="2" charset="-78"/>
            </a:endParaRPr>
          </a:p>
        </p:txBody>
      </p:sp>
      <p:sp>
        <p:nvSpPr>
          <p:cNvPr id="8" name="Google Shape;222;p14">
            <a:extLst>
              <a:ext uri="{FF2B5EF4-FFF2-40B4-BE49-F238E27FC236}">
                <a16:creationId xmlns:a16="http://schemas.microsoft.com/office/drawing/2014/main" xmlns="" id="{6CE6E763-DF88-4316-B12D-F9A5C2913CBA}"/>
              </a:ext>
            </a:extLst>
          </p:cNvPr>
          <p:cNvSpPr txBox="1">
            <a:spLocks/>
          </p:cNvSpPr>
          <p:nvPr/>
        </p:nvSpPr>
        <p:spPr>
          <a:xfrm>
            <a:off x="4563374" y="4726004"/>
            <a:ext cx="4819247" cy="784800"/>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spcBef>
                <a:spcPts val="0"/>
              </a:spcBef>
              <a:spcAft>
                <a:spcPts val="1000"/>
              </a:spcAft>
            </a:pPr>
            <a:endParaRPr lang="ar-SA" sz="2400" dirty="0">
              <a:solidFill>
                <a:schemeClr val="bg1"/>
              </a:solidFill>
              <a:latin typeface="Sakkal Majalla" panose="02000000000000000000" pitchFamily="2" charset="-78"/>
              <a:cs typeface="Sakkal Majalla" panose="02000000000000000000" pitchFamily="2" charset="-78"/>
            </a:endParaRPr>
          </a:p>
          <a:p>
            <a:pPr algn="r" rtl="1">
              <a:spcBef>
                <a:spcPts val="0"/>
              </a:spcBef>
              <a:spcAft>
                <a:spcPts val="1000"/>
              </a:spcAft>
            </a:pPr>
            <a:endParaRPr lang="en-US" sz="2400" dirty="0">
              <a:solidFill>
                <a:schemeClr val="bg1"/>
              </a:solidFill>
              <a:latin typeface="Sakkal Majalla" panose="02000000000000000000" pitchFamily="2" charset="-78"/>
              <a:cs typeface="Sakkal Majalla" panose="02000000000000000000" pitchFamily="2" charset="-78"/>
            </a:endParaRPr>
          </a:p>
        </p:txBody>
      </p:sp>
      <p:pic>
        <p:nvPicPr>
          <p:cNvPr id="2052" name="Picture 4" descr="Perfect Horizon Transport - Warehouse Png Clipart - Full Size ...">
            <a:extLst>
              <a:ext uri="{FF2B5EF4-FFF2-40B4-BE49-F238E27FC236}">
                <a16:creationId xmlns:a16="http://schemas.microsoft.com/office/drawing/2014/main" xmlns="" id="{FAF72699-E3EA-4AD5-B45D-315DCCCB2C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26" y="1239724"/>
            <a:ext cx="5574864" cy="3135983"/>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10037307" y="3653857"/>
            <a:ext cx="2303721" cy="2708173"/>
            <a:chOff x="9556123" y="3921783"/>
            <a:chExt cx="2303721" cy="2708173"/>
          </a:xfrm>
        </p:grpSpPr>
        <p:pic>
          <p:nvPicPr>
            <p:cNvPr id="10" name="Picture 9"/>
            <p:cNvPicPr>
              <a:picLocks noChangeAspect="1"/>
            </p:cNvPicPr>
            <p:nvPr/>
          </p:nvPicPr>
          <p:blipFill>
            <a:blip r:embed="rId3"/>
            <a:stretch>
              <a:fillRect/>
            </a:stretch>
          </p:blipFill>
          <p:spPr>
            <a:xfrm>
              <a:off x="9556123" y="3921783"/>
              <a:ext cx="2303721" cy="2708173"/>
            </a:xfrm>
            <a:prstGeom prst="rect">
              <a:avLst/>
            </a:prstGeom>
          </p:spPr>
        </p:pic>
        <p:sp>
          <p:nvSpPr>
            <p:cNvPr id="12" name="Rectangle 11">
              <a:extLst>
                <a:ext uri="{FF2B5EF4-FFF2-40B4-BE49-F238E27FC236}">
                  <a16:creationId xmlns:a16="http://schemas.microsoft.com/office/drawing/2014/main" xmlns="" id="{8CEDEC22-1F28-4C8C-BF02-37F27CF7C1FE}"/>
                </a:ext>
              </a:extLst>
            </p:cNvPr>
            <p:cNvSpPr/>
            <p:nvPr/>
          </p:nvSpPr>
          <p:spPr>
            <a:xfrm>
              <a:off x="9556123" y="5045036"/>
              <a:ext cx="2303721" cy="461665"/>
            </a:xfrm>
            <a:prstGeom prst="rect">
              <a:avLst/>
            </a:prstGeom>
            <a:solidFill>
              <a:srgbClr val="C00000"/>
            </a:solidFill>
          </p:spPr>
          <p:txBody>
            <a:bodyPr wrap="square" lIns="91440" tIns="45720" rIns="91440" bIns="45720">
              <a:spAutoFit/>
            </a:bodyPr>
            <a:lstStyle/>
            <a:p>
              <a:pPr algn="ctr"/>
              <a:r>
                <a:rPr lang="ar-SA"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الصفحات </a:t>
              </a:r>
              <a:r>
                <a:rPr lang="ar-SA" sz="240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56</a:t>
              </a:r>
              <a:r>
                <a:rPr lang="ar-SA" sz="2400" b="0" cap="none" spc="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-61</a:t>
              </a:r>
              <a:endPar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endParaRPr>
            </a:p>
          </p:txBody>
        </p:sp>
      </p:grpSp>
      <p:grpSp>
        <p:nvGrpSpPr>
          <p:cNvPr id="13" name="Group 12"/>
          <p:cNvGrpSpPr/>
          <p:nvPr/>
        </p:nvGrpSpPr>
        <p:grpSpPr>
          <a:xfrm>
            <a:off x="0" y="6502121"/>
            <a:ext cx="12192000" cy="381000"/>
            <a:chOff x="0" y="6502121"/>
            <a:chExt cx="12192000" cy="381000"/>
          </a:xfrm>
        </p:grpSpPr>
        <p:sp>
          <p:nvSpPr>
            <p:cNvPr id="14" name="TextBox 13">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5" name="Group 14"/>
            <p:cNvGrpSpPr/>
            <p:nvPr/>
          </p:nvGrpSpPr>
          <p:grpSpPr>
            <a:xfrm>
              <a:off x="0" y="6502121"/>
              <a:ext cx="12192000" cy="381000"/>
              <a:chOff x="0" y="6502121"/>
              <a:chExt cx="12192000" cy="381000"/>
            </a:xfrm>
          </p:grpSpPr>
          <p:cxnSp>
            <p:nvCxnSpPr>
              <p:cNvPr id="16" name="Straight Connector 15"/>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16"/>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31463022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460809" y="1880179"/>
            <a:ext cx="9654233" cy="4283383"/>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algn="r" rtl="1"/>
            <a:r>
              <a:rPr lang="ar-SA" sz="3600" b="1" dirty="0" smtClean="0">
                <a:solidFill>
                  <a:srgbClr val="C00000"/>
                </a:solidFill>
                <a:latin typeface="Sakkal Majalla" panose="02000000000000000000" pitchFamily="2" charset="-78"/>
                <a:cs typeface="Sakkal Majalla" panose="02000000000000000000" pitchFamily="2" charset="-78"/>
              </a:rPr>
              <a:t>يُتَوَقَع </a:t>
            </a:r>
            <a:r>
              <a:rPr lang="ar-SA" sz="3600" b="1" dirty="0">
                <a:solidFill>
                  <a:srgbClr val="C00000"/>
                </a:solidFill>
                <a:latin typeface="Sakkal Majalla" panose="02000000000000000000" pitchFamily="2" charset="-78"/>
                <a:cs typeface="Sakkal Majalla" panose="02000000000000000000" pitchFamily="2" charset="-78"/>
              </a:rPr>
              <a:t>من الطالب بعد الانتهاء من هذا الدرس أن</a:t>
            </a:r>
            <a:r>
              <a:rPr lang="ar-SA" sz="3600" b="1" dirty="0" smtClean="0">
                <a:solidFill>
                  <a:srgbClr val="C00000"/>
                </a:solidFill>
                <a:latin typeface="Sakkal Majalla" panose="02000000000000000000" pitchFamily="2" charset="-78"/>
                <a:cs typeface="Sakkal Majalla" panose="02000000000000000000" pitchFamily="2" charset="-78"/>
              </a:rPr>
              <a:t>:</a:t>
            </a:r>
            <a:endParaRPr lang="ar-SA" sz="3200" b="1" dirty="0" smtClean="0">
              <a:solidFill>
                <a:srgbClr val="3C6070"/>
              </a:solidFill>
              <a:latin typeface="Sakkal Majalla" panose="02000000000000000000" pitchFamily="2" charset="-78"/>
              <a:cs typeface="Sakkal Majalla" panose="02000000000000000000" pitchFamily="2" charset="-78"/>
            </a:endParaRPr>
          </a:p>
          <a:p>
            <a:pPr marL="266700" algn="r" rtl="1"/>
            <a:endParaRPr lang="en-US" sz="3200" b="1" dirty="0">
              <a:solidFill>
                <a:srgbClr val="3C6070"/>
              </a:solidFill>
              <a:latin typeface="Sakkal Majalla" panose="02000000000000000000" pitchFamily="2" charset="-78"/>
              <a:cs typeface="Sakkal Majalla" panose="02000000000000000000" pitchFamily="2" charset="-78"/>
            </a:endParaRPr>
          </a:p>
          <a:p>
            <a:pPr marL="457200" lvl="0" indent="-457200" algn="r" rtl="1">
              <a:lnSpc>
                <a:spcPct val="130000"/>
              </a:lnSpc>
              <a:buFont typeface="Wingdings" panose="05000000000000000000" pitchFamily="2" charset="2"/>
              <a:buChar char="Ø"/>
            </a:pPr>
            <a:r>
              <a:rPr lang="ar-BH" sz="3200" b="1" dirty="0">
                <a:solidFill>
                  <a:srgbClr val="002060"/>
                </a:solidFill>
                <a:latin typeface="Sakkal Majalla"/>
                <a:cs typeface="Sakkal Majalla" panose="02000000000000000000"/>
              </a:rPr>
              <a:t>يعرف مفهوم </a:t>
            </a:r>
            <a:r>
              <a:rPr lang="ar-BH" sz="3200" b="1" dirty="0" smtClean="0">
                <a:solidFill>
                  <a:srgbClr val="002060"/>
                </a:solidFill>
                <a:latin typeface="Sakkal Majalla"/>
                <a:cs typeface="Sakkal Majalla" panose="02000000000000000000"/>
              </a:rPr>
              <a:t>ال</a:t>
            </a:r>
            <a:r>
              <a:rPr lang="ar-SA" sz="3200" b="1" dirty="0" smtClean="0">
                <a:solidFill>
                  <a:srgbClr val="002060"/>
                </a:solidFill>
                <a:latin typeface="Sakkal Majalla"/>
                <a:cs typeface="Sakkal Majalla" panose="02000000000000000000"/>
              </a:rPr>
              <a:t>عرض</a:t>
            </a:r>
            <a:r>
              <a:rPr lang="ar-BH" sz="3200" b="1" dirty="0" smtClean="0">
                <a:solidFill>
                  <a:srgbClr val="002060"/>
                </a:solidFill>
                <a:latin typeface="Sakkal Majalla"/>
                <a:cs typeface="Sakkal Majalla" panose="02000000000000000000"/>
              </a:rPr>
              <a:t>.</a:t>
            </a:r>
            <a:endParaRPr lang="en-US" sz="3200" b="1" dirty="0">
              <a:solidFill>
                <a:srgbClr val="002060"/>
              </a:solidFill>
              <a:latin typeface="Sakkal Majalla"/>
              <a:cs typeface="Sakkal Majalla" panose="02000000000000000000"/>
            </a:endParaRPr>
          </a:p>
          <a:p>
            <a:pPr marL="457200" lvl="0" indent="-457200" algn="r" rtl="1">
              <a:lnSpc>
                <a:spcPct val="130000"/>
              </a:lnSpc>
              <a:buFont typeface="Wingdings" panose="05000000000000000000" pitchFamily="2" charset="2"/>
              <a:buChar char="Ø"/>
            </a:pPr>
            <a:r>
              <a:rPr lang="ar-BH" sz="3200" b="1" dirty="0">
                <a:solidFill>
                  <a:srgbClr val="002060"/>
                </a:solidFill>
                <a:latin typeface="Sakkal Majalla"/>
                <a:cs typeface="Sakkal Majalla" panose="02000000000000000000"/>
              </a:rPr>
              <a:t>يفسر </a:t>
            </a:r>
            <a:r>
              <a:rPr lang="ar-SA" sz="3200" b="1" dirty="0" smtClean="0">
                <a:solidFill>
                  <a:srgbClr val="002060"/>
                </a:solidFill>
                <a:latin typeface="Sakkal Majalla"/>
                <a:cs typeface="Sakkal Majalla" panose="02000000000000000000"/>
              </a:rPr>
              <a:t>قانون ، </a:t>
            </a:r>
            <a:r>
              <a:rPr lang="ar-BH" sz="3200" b="1" dirty="0" smtClean="0">
                <a:solidFill>
                  <a:srgbClr val="002060"/>
                </a:solidFill>
                <a:latin typeface="Sakkal Majalla"/>
                <a:cs typeface="Sakkal Majalla" panose="02000000000000000000"/>
              </a:rPr>
              <a:t>جدول </a:t>
            </a:r>
            <a:r>
              <a:rPr lang="ar-BH" sz="3200" b="1" dirty="0">
                <a:solidFill>
                  <a:srgbClr val="002060"/>
                </a:solidFill>
                <a:latin typeface="Sakkal Majalla"/>
                <a:cs typeface="Sakkal Majalla" panose="02000000000000000000"/>
              </a:rPr>
              <a:t>ال</a:t>
            </a:r>
            <a:r>
              <a:rPr lang="ar-SA" sz="3200" b="1" dirty="0">
                <a:solidFill>
                  <a:srgbClr val="002060"/>
                </a:solidFill>
                <a:latin typeface="Sakkal Majalla"/>
                <a:cs typeface="Sakkal Majalla" panose="02000000000000000000"/>
              </a:rPr>
              <a:t>عرض</a:t>
            </a:r>
            <a:r>
              <a:rPr lang="ar-BH" sz="3200" b="1" dirty="0" smtClean="0">
                <a:solidFill>
                  <a:srgbClr val="002060"/>
                </a:solidFill>
                <a:latin typeface="Sakkal Majalla"/>
                <a:cs typeface="Sakkal Majalla" panose="02000000000000000000"/>
              </a:rPr>
              <a:t> </a:t>
            </a:r>
            <a:r>
              <a:rPr lang="ar-BH" sz="3200" b="1" dirty="0">
                <a:solidFill>
                  <a:srgbClr val="002060"/>
                </a:solidFill>
                <a:latin typeface="Sakkal Majalla"/>
                <a:cs typeface="Sakkal Majalla" panose="02000000000000000000"/>
              </a:rPr>
              <a:t>ومنحنى ال</a:t>
            </a:r>
            <a:r>
              <a:rPr lang="ar-SA" sz="3200" b="1" dirty="0">
                <a:solidFill>
                  <a:srgbClr val="002060"/>
                </a:solidFill>
                <a:latin typeface="Sakkal Majalla"/>
                <a:cs typeface="Sakkal Majalla" panose="02000000000000000000"/>
              </a:rPr>
              <a:t>عرض</a:t>
            </a:r>
            <a:r>
              <a:rPr lang="ar-BH" sz="3200" b="1" dirty="0" smtClean="0">
                <a:solidFill>
                  <a:srgbClr val="002060"/>
                </a:solidFill>
                <a:latin typeface="Sakkal Majalla"/>
                <a:cs typeface="Sakkal Majalla" panose="02000000000000000000"/>
              </a:rPr>
              <a:t>.</a:t>
            </a:r>
            <a:endParaRPr lang="en-US" sz="3200" b="1" dirty="0">
              <a:solidFill>
                <a:srgbClr val="002060"/>
              </a:solidFill>
              <a:latin typeface="Sakkal Majalla"/>
              <a:cs typeface="Sakkal Majalla" panose="02000000000000000000"/>
            </a:endParaRPr>
          </a:p>
          <a:p>
            <a:pPr marL="457200" lvl="0" indent="-457200" algn="r" rtl="1">
              <a:lnSpc>
                <a:spcPct val="130000"/>
              </a:lnSpc>
              <a:buFont typeface="Wingdings" panose="05000000000000000000" pitchFamily="2" charset="2"/>
              <a:buChar char="Ø"/>
            </a:pPr>
            <a:r>
              <a:rPr lang="ar-BH" sz="3200" b="1" dirty="0">
                <a:solidFill>
                  <a:srgbClr val="002060"/>
                </a:solidFill>
                <a:latin typeface="Sakkal Majalla"/>
                <a:cs typeface="Sakkal Majalla" panose="02000000000000000000"/>
              </a:rPr>
              <a:t>يستنتج العلاقة بين السعر والكمية </a:t>
            </a:r>
            <a:r>
              <a:rPr lang="ar-BH" sz="3200" b="1" dirty="0" smtClean="0">
                <a:solidFill>
                  <a:srgbClr val="002060"/>
                </a:solidFill>
                <a:latin typeface="Sakkal Majalla"/>
                <a:cs typeface="Sakkal Majalla" panose="02000000000000000000"/>
              </a:rPr>
              <a:t>الم</a:t>
            </a:r>
            <a:r>
              <a:rPr lang="ar-SA" sz="3200" b="1" dirty="0" smtClean="0">
                <a:solidFill>
                  <a:srgbClr val="002060"/>
                </a:solidFill>
                <a:latin typeface="Sakkal Majalla"/>
                <a:cs typeface="Sakkal Majalla" panose="02000000000000000000"/>
              </a:rPr>
              <a:t>عروضه</a:t>
            </a:r>
            <a:r>
              <a:rPr lang="ar-BH" sz="3200" b="1" dirty="0" smtClean="0">
                <a:solidFill>
                  <a:srgbClr val="002060"/>
                </a:solidFill>
                <a:latin typeface="Sakkal Majalla"/>
                <a:cs typeface="Sakkal Majalla" panose="02000000000000000000"/>
              </a:rPr>
              <a:t>.</a:t>
            </a:r>
            <a:endParaRPr lang="en-US" sz="3200" b="1" dirty="0">
              <a:solidFill>
                <a:srgbClr val="002060"/>
              </a:solidFill>
              <a:latin typeface="Sakkal Majalla"/>
              <a:cs typeface="Sakkal Majalla" panose="02000000000000000000"/>
            </a:endParaRPr>
          </a:p>
          <a:p>
            <a:pPr marL="457200" lvl="0" indent="-457200" algn="r" rtl="1">
              <a:lnSpc>
                <a:spcPct val="130000"/>
              </a:lnSpc>
              <a:buFont typeface="Wingdings" panose="05000000000000000000" pitchFamily="2" charset="2"/>
              <a:buChar char="Ø"/>
            </a:pPr>
            <a:r>
              <a:rPr lang="ar-BH" sz="3200" b="1" dirty="0" smtClean="0">
                <a:solidFill>
                  <a:srgbClr val="002060"/>
                </a:solidFill>
                <a:latin typeface="Sakkal Majalla"/>
                <a:cs typeface="Sakkal Majalla" panose="02000000000000000000"/>
              </a:rPr>
              <a:t>ي</a:t>
            </a:r>
            <a:r>
              <a:rPr lang="ar-SA" sz="3200" b="1" dirty="0" smtClean="0">
                <a:solidFill>
                  <a:srgbClr val="002060"/>
                </a:solidFill>
                <a:latin typeface="Sakkal Majalla"/>
                <a:cs typeface="Sakkal Majalla" panose="02000000000000000000"/>
              </a:rPr>
              <a:t>شرح</a:t>
            </a:r>
            <a:r>
              <a:rPr lang="ar-BH" sz="3200" b="1" dirty="0" smtClean="0">
                <a:solidFill>
                  <a:srgbClr val="002060"/>
                </a:solidFill>
                <a:latin typeface="Sakkal Majalla"/>
                <a:cs typeface="Sakkal Majalla" panose="02000000000000000000"/>
              </a:rPr>
              <a:t> </a:t>
            </a:r>
            <a:r>
              <a:rPr lang="ar-BH" sz="3200" b="1" dirty="0">
                <a:solidFill>
                  <a:srgbClr val="002060"/>
                </a:solidFill>
                <a:latin typeface="Sakkal Majalla"/>
                <a:cs typeface="Sakkal Majalla" panose="02000000000000000000"/>
              </a:rPr>
              <a:t>العوامل المؤثرة في </a:t>
            </a:r>
            <a:r>
              <a:rPr lang="ar-BH" sz="3200" b="1" dirty="0" smtClean="0">
                <a:solidFill>
                  <a:srgbClr val="002060"/>
                </a:solidFill>
                <a:latin typeface="Sakkal Majalla"/>
                <a:cs typeface="Sakkal Majalla" panose="02000000000000000000"/>
              </a:rPr>
              <a:t>ال</a:t>
            </a:r>
            <a:r>
              <a:rPr lang="ar-SA" sz="3200" b="1" dirty="0" smtClean="0">
                <a:solidFill>
                  <a:srgbClr val="002060"/>
                </a:solidFill>
                <a:latin typeface="Sakkal Majalla"/>
                <a:cs typeface="Sakkal Majalla" panose="02000000000000000000"/>
              </a:rPr>
              <a:t>عرض</a:t>
            </a:r>
            <a:r>
              <a:rPr lang="ar-BH" sz="3200" b="1" dirty="0" smtClean="0">
                <a:solidFill>
                  <a:srgbClr val="002060"/>
                </a:solidFill>
                <a:latin typeface="Sakkal Majalla"/>
                <a:cs typeface="Sakkal Majalla" panose="02000000000000000000"/>
              </a:rPr>
              <a:t>.</a:t>
            </a:r>
            <a:endParaRPr lang="ar-SA" sz="3200" b="1" dirty="0" smtClean="0">
              <a:solidFill>
                <a:srgbClr val="3C6070"/>
              </a:solidFill>
              <a:latin typeface="Sakkal Majalla" panose="02000000000000000000" pitchFamily="2" charset="-78"/>
              <a:cs typeface="Sakkal Majalla" panose="02000000000000000000"/>
            </a:endParaRPr>
          </a:p>
          <a:p>
            <a:pPr marL="266700" algn="r" rtl="1"/>
            <a:endParaRPr lang="ar-SA" sz="3200" b="1" dirty="0">
              <a:latin typeface="Sakkal Majalla" panose="02000000000000000000" pitchFamily="2" charset="-78"/>
              <a:cs typeface="Sakkal Majalla" panose="02000000000000000000" pitchFamily="2" charset="-78"/>
            </a:endParaRP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5722615" y="255539"/>
            <a:ext cx="3667991"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أهداف الدرس</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29" name="Shape 631">
            <a:extLst>
              <a:ext uri="{FF2B5EF4-FFF2-40B4-BE49-F238E27FC236}">
                <a16:creationId xmlns:a16="http://schemas.microsoft.com/office/drawing/2014/main" xmlns="" id="{9DE0399B-6A40-495E-B773-BA7B46FB702D}"/>
              </a:ext>
            </a:extLst>
          </p:cNvPr>
          <p:cNvGrpSpPr/>
          <p:nvPr/>
        </p:nvGrpSpPr>
        <p:grpSpPr>
          <a:xfrm flipH="1">
            <a:off x="11056602" y="302643"/>
            <a:ext cx="827524" cy="848823"/>
            <a:chOff x="5961125" y="1623900"/>
            <a:chExt cx="427450" cy="448175"/>
          </a:xfrm>
        </p:grpSpPr>
        <p:sp>
          <p:nvSpPr>
            <p:cNvPr id="30" name="Shape 632">
              <a:extLst>
                <a:ext uri="{FF2B5EF4-FFF2-40B4-BE49-F238E27FC236}">
                  <a16:creationId xmlns:a16="http://schemas.microsoft.com/office/drawing/2014/main" xmlns=""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xmlns=""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2" name="Shape 634">
              <a:extLst>
                <a:ext uri="{FF2B5EF4-FFF2-40B4-BE49-F238E27FC236}">
                  <a16:creationId xmlns:a16="http://schemas.microsoft.com/office/drawing/2014/main" xmlns=""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xmlns=""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xmlns=""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xmlns=""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xmlns=""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xmlns="" id="{D466B943-7A06-4ADB-8B37-06D4C56A4898}"/>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xmlns="" id="{23D3EE09-8411-4223-ABFE-66C8968A89D0}"/>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xmlns="" id="{C35558C1-9FDC-49BD-A8F5-9241D1C65BC7}"/>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9" name="مستطيل مستدير الزوايا 16">
            <a:hlinkClick r:id="" action="ppaction://noaction"/>
            <a:extLst>
              <a:ext uri="{FF2B5EF4-FFF2-40B4-BE49-F238E27FC236}">
                <a16:creationId xmlns:a16="http://schemas.microsoft.com/office/drawing/2014/main" xmlns="" id="{C9B2D4A9-1B2A-4B3C-A5BB-4B6D0B9ED087}"/>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xmlns="" id="{5073015B-1E83-4FE7-BF02-65CBBB9E092C}"/>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1" name="مستطيل مستدير الزوايا 16">
            <a:hlinkClick r:id="" action="ppaction://noaction"/>
            <a:extLst>
              <a:ext uri="{FF2B5EF4-FFF2-40B4-BE49-F238E27FC236}">
                <a16:creationId xmlns:a16="http://schemas.microsoft.com/office/drawing/2014/main" xmlns="" id="{196DDE15-4158-43BA-85B7-4A36A85CD9A2}"/>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21" name="Group 20"/>
          <p:cNvGrpSpPr/>
          <p:nvPr/>
        </p:nvGrpSpPr>
        <p:grpSpPr>
          <a:xfrm>
            <a:off x="0" y="6502121"/>
            <a:ext cx="12192000" cy="381000"/>
            <a:chOff x="0" y="6502121"/>
            <a:chExt cx="12192000" cy="381000"/>
          </a:xfrm>
        </p:grpSpPr>
        <p:sp>
          <p:nvSpPr>
            <p:cNvPr id="23" name="TextBox 22">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الطلب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p:cNvGrpSpPr/>
            <p:nvPr/>
          </p:nvGrpSpPr>
          <p:grpSpPr>
            <a:xfrm>
              <a:off x="0" y="6502121"/>
              <a:ext cx="12192000" cy="381000"/>
              <a:chOff x="0" y="6502121"/>
              <a:chExt cx="12192000" cy="381000"/>
            </a:xfrm>
          </p:grpSpPr>
          <p:cxnSp>
            <p:nvCxnSpPr>
              <p:cNvPr id="25" name="Straight Connector 24"/>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49701852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667250" algn="just" rtl="1"/>
            <a:r>
              <a:rPr lang="ar-SA" sz="3200" b="1" dirty="0">
                <a:solidFill>
                  <a:schemeClr val="tx1"/>
                </a:solidFill>
                <a:latin typeface="Sakkal Majalla" panose="02000000000000000000" pitchFamily="2" charset="-78"/>
                <a:cs typeface="Sakkal Majalla" panose="02000000000000000000" pitchFamily="2" charset="-78"/>
              </a:rPr>
              <a:t>نظرًا لارتفاع سعر نوع معين من المكيفات يرغب أحد المنتجين في إنتاج 750 وحدة شهريًا إلا أن طاقته الإنتاجية القصوى هي 500 وحدة فقط، فهل نحتسب عرض المكيفات 500 وحدة أم 750 وحدة؟</a:t>
            </a:r>
            <a:endParaRPr lang="en-US" sz="32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5160765" y="255539"/>
            <a:ext cx="4791696"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النشاط الاستهلالي</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sp>
        <p:nvSpPr>
          <p:cNvPr id="19" name="Google Shape;618;p37">
            <a:extLst>
              <a:ext uri="{FF2B5EF4-FFF2-40B4-BE49-F238E27FC236}">
                <a16:creationId xmlns:a16="http://schemas.microsoft.com/office/drawing/2014/main" xmlns="" id="{45FDFACB-B5E7-4058-8233-223F25DC4EF6}"/>
              </a:ext>
            </a:extLst>
          </p:cNvPr>
          <p:cNvSpPr/>
          <p:nvPr/>
        </p:nvSpPr>
        <p:spPr>
          <a:xfrm flipH="1">
            <a:off x="11102194" y="404098"/>
            <a:ext cx="690113" cy="738922"/>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 name="Picture 4" descr="Air Conditioner PNG Free Image | PNG All">
            <a:extLst>
              <a:ext uri="{FF2B5EF4-FFF2-40B4-BE49-F238E27FC236}">
                <a16:creationId xmlns:a16="http://schemas.microsoft.com/office/drawing/2014/main" xmlns="" id="{F0486507-E934-4E89-8361-416AA3F64A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8575" y="1260841"/>
            <a:ext cx="5729308" cy="4987692"/>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a:hlinkClick r:id="rId3" action="ppaction://hlinksldjump"/>
            <a:extLst>
              <a:ext uri="{FF2B5EF4-FFF2-40B4-BE49-F238E27FC236}">
                <a16:creationId xmlns:a16="http://schemas.microsoft.com/office/drawing/2014/main" xmlns="" id="{BA0EAED5-5BDE-466F-AA28-22FE9DA17F13}"/>
              </a:ext>
            </a:extLst>
          </p:cNvPr>
          <p:cNvSpPr/>
          <p:nvPr/>
        </p:nvSpPr>
        <p:spPr>
          <a:xfrm>
            <a:off x="10260816" y="1937208"/>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1">
            <a:hlinkClick r:id="" action="ppaction://noaction"/>
            <a:extLst>
              <a:ext uri="{FF2B5EF4-FFF2-40B4-BE49-F238E27FC236}">
                <a16:creationId xmlns:a16="http://schemas.microsoft.com/office/drawing/2014/main" xmlns="" id="{7DD16C7C-30A2-4308-9095-A7312682D06C}"/>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2">
            <a:hlinkClick r:id="" action="ppaction://noaction"/>
            <a:extLst>
              <a:ext uri="{FF2B5EF4-FFF2-40B4-BE49-F238E27FC236}">
                <a16:creationId xmlns:a16="http://schemas.microsoft.com/office/drawing/2014/main" xmlns="" id="{E18FB349-E8F9-4956-A48A-AFEE36CFF097}"/>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9" name="مستطيل مستدير الزوايا 16">
            <a:hlinkClick r:id="" action="ppaction://noaction"/>
            <a:extLst>
              <a:ext uri="{FF2B5EF4-FFF2-40B4-BE49-F238E27FC236}">
                <a16:creationId xmlns:a16="http://schemas.microsoft.com/office/drawing/2014/main" xmlns="" id="{A8DEA6AF-E57A-40E5-A311-EE4A5B102009}"/>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0" name="مستطيل مستدير الزوايا 17">
            <a:hlinkClick r:id="rId4" action="ppaction://hlinksldjump"/>
            <a:extLst>
              <a:ext uri="{FF2B5EF4-FFF2-40B4-BE49-F238E27FC236}">
                <a16:creationId xmlns:a16="http://schemas.microsoft.com/office/drawing/2014/main" xmlns="" id="{7D18616C-315A-4497-B2AF-B2215A7A5839}"/>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1" name="مستطيل مستدير الزوايا 16">
            <a:hlinkClick r:id="" action="ppaction://noaction"/>
            <a:extLst>
              <a:ext uri="{FF2B5EF4-FFF2-40B4-BE49-F238E27FC236}">
                <a16:creationId xmlns:a16="http://schemas.microsoft.com/office/drawing/2014/main" xmlns="" id="{48665A04-5A90-4280-8138-ADA00938395F}"/>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15" name="Group 14"/>
          <p:cNvGrpSpPr/>
          <p:nvPr/>
        </p:nvGrpSpPr>
        <p:grpSpPr>
          <a:xfrm>
            <a:off x="0" y="6502121"/>
            <a:ext cx="12192000" cy="381000"/>
            <a:chOff x="0" y="6502121"/>
            <a:chExt cx="12192000" cy="381000"/>
          </a:xfrm>
        </p:grpSpPr>
        <p:sp>
          <p:nvSpPr>
            <p:cNvPr id="16" name="TextBox 15">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7" name="Group 16"/>
            <p:cNvGrpSpPr/>
            <p:nvPr/>
          </p:nvGrpSpPr>
          <p:grpSpPr>
            <a:xfrm>
              <a:off x="0" y="6502121"/>
              <a:ext cx="12192000" cy="381000"/>
              <a:chOff x="0" y="6502121"/>
              <a:chExt cx="12192000" cy="381000"/>
            </a:xfrm>
          </p:grpSpPr>
          <p:cxnSp>
            <p:nvCxnSpPr>
              <p:cNvPr id="18" name="Straight Connector 17"/>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58110462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11385" y="1282813"/>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rtl="1"/>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6210930" y="286674"/>
            <a:ext cx="3762568"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الطلب وأنواعه</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12" name="Google Shape;536;p37">
            <a:extLst>
              <a:ext uri="{FF2B5EF4-FFF2-40B4-BE49-F238E27FC236}">
                <a16:creationId xmlns:a16="http://schemas.microsoft.com/office/drawing/2014/main" xmlns="" id="{1A531D1E-7BD9-4344-B398-37A44A94B309}"/>
              </a:ext>
            </a:extLst>
          </p:cNvPr>
          <p:cNvGrpSpPr/>
          <p:nvPr/>
        </p:nvGrpSpPr>
        <p:grpSpPr>
          <a:xfrm>
            <a:off x="11300601" y="293301"/>
            <a:ext cx="616789" cy="833812"/>
            <a:chOff x="590250" y="244200"/>
            <a:chExt cx="407975" cy="532175"/>
          </a:xfrm>
        </p:grpSpPr>
        <p:sp>
          <p:nvSpPr>
            <p:cNvPr id="13" name="Google Shape;537;p37">
              <a:extLst>
                <a:ext uri="{FF2B5EF4-FFF2-40B4-BE49-F238E27FC236}">
                  <a16:creationId xmlns:a16="http://schemas.microsoft.com/office/drawing/2014/main" xmlns="" id="{CEFE7213-6533-4E58-A817-E3D9213DE656}"/>
                </a:ext>
              </a:extLst>
            </p:cNvPr>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38;p37">
              <a:extLst>
                <a:ext uri="{FF2B5EF4-FFF2-40B4-BE49-F238E27FC236}">
                  <a16:creationId xmlns:a16="http://schemas.microsoft.com/office/drawing/2014/main" xmlns="" id="{716F2857-0F78-40E2-992D-CA868EA53EBB}"/>
                </a:ext>
              </a:extLst>
            </p:cNvPr>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39;p37">
              <a:extLst>
                <a:ext uri="{FF2B5EF4-FFF2-40B4-BE49-F238E27FC236}">
                  <a16:creationId xmlns:a16="http://schemas.microsoft.com/office/drawing/2014/main" xmlns="" id="{72B97B30-6E1B-4367-BE71-152329D42C81}"/>
                </a:ext>
              </a:extLst>
            </p:cNvPr>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40;p37">
              <a:extLst>
                <a:ext uri="{FF2B5EF4-FFF2-40B4-BE49-F238E27FC236}">
                  <a16:creationId xmlns:a16="http://schemas.microsoft.com/office/drawing/2014/main" xmlns="" id="{66E71AA2-0D34-4F21-A9F6-5B6C976A012E}"/>
                </a:ext>
              </a:extLst>
            </p:cNvPr>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41;p37">
              <a:extLst>
                <a:ext uri="{FF2B5EF4-FFF2-40B4-BE49-F238E27FC236}">
                  <a16:creationId xmlns:a16="http://schemas.microsoft.com/office/drawing/2014/main" xmlns="" id="{0245137C-4592-4806-8B62-469869D33346}"/>
                </a:ext>
              </a:extLst>
            </p:cNvPr>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42;p37">
              <a:extLst>
                <a:ext uri="{FF2B5EF4-FFF2-40B4-BE49-F238E27FC236}">
                  <a16:creationId xmlns:a16="http://schemas.microsoft.com/office/drawing/2014/main" xmlns="" id="{5ED86692-9413-4E30-8942-1A35B21F2F99}"/>
                </a:ext>
              </a:extLst>
            </p:cNvPr>
            <p:cNvSpPr/>
            <p:nvPr/>
          </p:nvSpPr>
          <p:spPr>
            <a:xfrm>
              <a:off x="649925" y="590050"/>
              <a:ext cx="133975" cy="25"/>
            </a:xfrm>
            <a:custGeom>
              <a:avLst/>
              <a:gdLst/>
              <a:ahLst/>
              <a:cxnLst/>
              <a:rect l="l" t="t" r="r" b="b"/>
              <a:pathLst>
                <a:path w="5359" h="1" fill="none" extrusionOk="0">
                  <a:moveTo>
                    <a:pt x="5358" y="0"/>
                  </a:moveTo>
                  <a:lnTo>
                    <a:pt x="0"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43;p37">
              <a:extLst>
                <a:ext uri="{FF2B5EF4-FFF2-40B4-BE49-F238E27FC236}">
                  <a16:creationId xmlns:a16="http://schemas.microsoft.com/office/drawing/2014/main" xmlns="" id="{8D077F22-E9F7-481E-A189-EC73130828D2}"/>
                </a:ext>
              </a:extLst>
            </p:cNvPr>
            <p:cNvSpPr/>
            <p:nvPr/>
          </p:nvSpPr>
          <p:spPr>
            <a:xfrm>
              <a:off x="649925" y="5346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44;p37">
              <a:extLst>
                <a:ext uri="{FF2B5EF4-FFF2-40B4-BE49-F238E27FC236}">
                  <a16:creationId xmlns:a16="http://schemas.microsoft.com/office/drawing/2014/main" xmlns="" id="{F3EB5A59-A60E-4C58-BCC9-1E616E65D0DF}"/>
                </a:ext>
              </a:extLst>
            </p:cNvPr>
            <p:cNvSpPr/>
            <p:nvPr/>
          </p:nvSpPr>
          <p:spPr>
            <a:xfrm>
              <a:off x="649925" y="4798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45;p37">
              <a:extLst>
                <a:ext uri="{FF2B5EF4-FFF2-40B4-BE49-F238E27FC236}">
                  <a16:creationId xmlns:a16="http://schemas.microsoft.com/office/drawing/2014/main" xmlns="" id="{BFAEA99B-A8FD-4B49-A709-BA09F45B9E6F}"/>
                </a:ext>
              </a:extLst>
            </p:cNvPr>
            <p:cNvSpPr/>
            <p:nvPr/>
          </p:nvSpPr>
          <p:spPr>
            <a:xfrm>
              <a:off x="649925" y="4244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46;p37">
              <a:extLst>
                <a:ext uri="{FF2B5EF4-FFF2-40B4-BE49-F238E27FC236}">
                  <a16:creationId xmlns:a16="http://schemas.microsoft.com/office/drawing/2014/main" xmlns="" id="{93BE4E0F-73B3-4840-96D2-D8010FC468A4}"/>
                </a:ext>
              </a:extLst>
            </p:cNvPr>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47;p37">
              <a:extLst>
                <a:ext uri="{FF2B5EF4-FFF2-40B4-BE49-F238E27FC236}">
                  <a16:creationId xmlns:a16="http://schemas.microsoft.com/office/drawing/2014/main" xmlns="" id="{CF988644-BA78-485D-8E61-BFBED1AB3DC2}"/>
                </a:ext>
              </a:extLst>
            </p:cNvPr>
            <p:cNvSpPr/>
            <p:nvPr/>
          </p:nvSpPr>
          <p:spPr>
            <a:xfrm>
              <a:off x="654800"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48;p37">
              <a:extLst>
                <a:ext uri="{FF2B5EF4-FFF2-40B4-BE49-F238E27FC236}">
                  <a16:creationId xmlns:a16="http://schemas.microsoft.com/office/drawing/2014/main" xmlns="" id="{4B56ACAB-5224-4964-A55D-0CCBE618BC72}"/>
                </a:ext>
              </a:extLst>
            </p:cNvPr>
            <p:cNvSpPr/>
            <p:nvPr/>
          </p:nvSpPr>
          <p:spPr>
            <a:xfrm>
              <a:off x="7376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49;p37">
              <a:extLst>
                <a:ext uri="{FF2B5EF4-FFF2-40B4-BE49-F238E27FC236}">
                  <a16:creationId xmlns:a16="http://schemas.microsoft.com/office/drawing/2014/main" xmlns="" id="{D5F50D48-F6E1-4657-869D-7A59E7DD4414}"/>
                </a:ext>
              </a:extLst>
            </p:cNvPr>
            <p:cNvSpPr/>
            <p:nvPr/>
          </p:nvSpPr>
          <p:spPr>
            <a:xfrm>
              <a:off x="8204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0;p37">
              <a:extLst>
                <a:ext uri="{FF2B5EF4-FFF2-40B4-BE49-F238E27FC236}">
                  <a16:creationId xmlns:a16="http://schemas.microsoft.com/office/drawing/2014/main" xmlns="" id="{6A46918A-1566-4CD3-9669-F98D322B11EB}"/>
                </a:ext>
              </a:extLst>
            </p:cNvPr>
            <p:cNvSpPr/>
            <p:nvPr/>
          </p:nvSpPr>
          <p:spPr>
            <a:xfrm>
              <a:off x="903225"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Flowchart: Terminator 5">
            <a:hlinkClick r:id="" action="ppaction://noaction"/>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hlinkClick r:id="rId2" action="ppaction://hlinksldjump"/>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BD423D89-EABD-43EF-96BE-C6CA2448C67A}"/>
              </a:ext>
            </a:extLst>
          </p:cNvPr>
          <p:cNvSpPr/>
          <p:nvPr/>
        </p:nvSpPr>
        <p:spPr>
          <a:xfrm>
            <a:off x="301925" y="1448843"/>
            <a:ext cx="9671573" cy="1368252"/>
          </a:xfrm>
          <a:prstGeom prst="roundRect">
            <a:avLst>
              <a:gd name="adj" fmla="val 12184"/>
            </a:avLst>
          </a:prstGeom>
          <a:solidFill>
            <a:srgbClr val="A2B96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SA" sz="2800" dirty="0">
                <a:solidFill>
                  <a:srgbClr val="C13018"/>
                </a:solidFill>
                <a:cs typeface="PT Bold Heading" panose="02010400000000000000" pitchFamily="2" charset="-78"/>
              </a:rPr>
              <a:t>العرض</a:t>
            </a:r>
            <a:r>
              <a:rPr lang="ar-SA" sz="2800" b="1" dirty="0">
                <a:solidFill>
                  <a:srgbClr val="C13018"/>
                </a:solidFill>
                <a:cs typeface="PT Bold Heading" panose="02010400000000000000" pitchFamily="2" charset="-78"/>
              </a:rPr>
              <a:t> (</a:t>
            </a:r>
            <a:r>
              <a:rPr lang="en-US" sz="2800" b="1" dirty="0">
                <a:solidFill>
                  <a:srgbClr val="C13018"/>
                </a:solidFill>
                <a:cs typeface="PT Bold Heading" panose="02010400000000000000" pitchFamily="2" charset="-78"/>
              </a:rPr>
              <a:t>Supply</a:t>
            </a:r>
            <a:r>
              <a:rPr lang="ar-SA" sz="2800" b="1" dirty="0">
                <a:solidFill>
                  <a:srgbClr val="C13018"/>
                </a:solidFill>
                <a:cs typeface="PT Bold Heading" panose="02010400000000000000" pitchFamily="2" charset="-78"/>
              </a:rPr>
              <a:t>):</a:t>
            </a:r>
          </a:p>
          <a:p>
            <a:pPr marL="1612900" algn="just" rtl="1"/>
            <a:r>
              <a:rPr lang="ar-SA" sz="2800" b="1" dirty="0">
                <a:solidFill>
                  <a:schemeClr val="tx1"/>
                </a:solidFill>
                <a:latin typeface="Sakkal Majalla" panose="02000000000000000000" pitchFamily="2" charset="-78"/>
                <a:cs typeface="Sakkal Majalla" panose="02000000000000000000" pitchFamily="2" charset="-78"/>
              </a:rPr>
              <a:t>هو الكمية التي يعرضها المنتجون من سلعة معينة للبيع في الأسواق عند سعر معين، وفي فترة زمنية معينة.</a:t>
            </a:r>
          </a:p>
        </p:txBody>
      </p:sp>
      <p:sp>
        <p:nvSpPr>
          <p:cNvPr id="6" name="TextBox 5">
            <a:extLst>
              <a:ext uri="{FF2B5EF4-FFF2-40B4-BE49-F238E27FC236}">
                <a16:creationId xmlns:a16="http://schemas.microsoft.com/office/drawing/2014/main" xmlns="" id="{85F28DAE-663E-40D3-A16C-6B158A9DD94B}"/>
              </a:ext>
            </a:extLst>
          </p:cNvPr>
          <p:cNvSpPr txBox="1"/>
          <p:nvPr/>
        </p:nvSpPr>
        <p:spPr>
          <a:xfrm>
            <a:off x="4974897" y="2914188"/>
            <a:ext cx="4781346" cy="3293209"/>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ar-SA" sz="2600" b="1" dirty="0">
                <a:latin typeface="Sakkal Majalla" panose="02000000000000000000" pitchFamily="2" charset="-78"/>
                <a:cs typeface="Sakkal Majalla" panose="02000000000000000000" pitchFamily="2" charset="-78"/>
              </a:rPr>
              <a:t>يتعامل المنتج مع الكميات المعروضة من السلعة التي ينتجها بناءً على سعرها في السوق، فإذا كانت الأسعار مغرية للمنتج وتحقق أرباحًا كبيرة، يقوم بعرض كميات كبيرة منها (العلاقة طردية) أما إذا كانت الأسعار غير مغرية ومشجعة فإنه يسعى إلى تخزين جزء من منتجاته أملًا في ارتفاع سعرها مستقبلًا.</a:t>
            </a:r>
            <a:endParaRPr lang="ar-SA" sz="2600" b="1" dirty="0">
              <a:solidFill>
                <a:schemeClr val="tx1"/>
              </a:solidFill>
              <a:latin typeface="Sakkal Majalla" panose="02000000000000000000" pitchFamily="2" charset="-78"/>
              <a:cs typeface="Sakkal Majalla" panose="02000000000000000000" pitchFamily="2" charset="-78"/>
            </a:endParaRPr>
          </a:p>
        </p:txBody>
      </p:sp>
      <p:pic>
        <p:nvPicPr>
          <p:cNvPr id="1032" name="Picture 8" descr="الجودة الفائقة توافر المملكة المتحدة خصم 50 supply chain icon ...">
            <a:extLst>
              <a:ext uri="{FF2B5EF4-FFF2-40B4-BE49-F238E27FC236}">
                <a16:creationId xmlns:a16="http://schemas.microsoft.com/office/drawing/2014/main" xmlns="" id="{6767E4F4-C739-4D58-83BE-58CA140E5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589" y="2930399"/>
            <a:ext cx="3461856" cy="3092332"/>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مستدير الزوايا 5">
            <a:hlinkClick r:id="rId4" action="ppaction://hlinksldjump"/>
            <a:extLst>
              <a:ext uri="{FF2B5EF4-FFF2-40B4-BE49-F238E27FC236}">
                <a16:creationId xmlns:a16="http://schemas.microsoft.com/office/drawing/2014/main" xmlns="" id="{A5B5F620-26D1-4864-A7BF-E1EBCAECF723}"/>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 name="مستطيل مستدير الزوايا 11">
            <a:hlinkClick r:id="" action="ppaction://noaction"/>
            <a:extLst>
              <a:ext uri="{FF2B5EF4-FFF2-40B4-BE49-F238E27FC236}">
                <a16:creationId xmlns:a16="http://schemas.microsoft.com/office/drawing/2014/main" xmlns="" id="{9DF1FBC5-B5CD-4F54-9184-197FCAC95AA3}"/>
              </a:ext>
            </a:extLst>
          </p:cNvPr>
          <p:cNvSpPr/>
          <p:nvPr/>
        </p:nvSpPr>
        <p:spPr>
          <a:xfrm>
            <a:off x="10260816" y="2633939"/>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5" name="مستطيل مستدير الزوايا 12">
            <a:hlinkClick r:id="" action="ppaction://noaction"/>
            <a:extLst>
              <a:ext uri="{FF2B5EF4-FFF2-40B4-BE49-F238E27FC236}">
                <a16:creationId xmlns:a16="http://schemas.microsoft.com/office/drawing/2014/main" xmlns="" id="{90E76897-C39A-4744-B219-75E8E82B6979}"/>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6">
            <a:hlinkClick r:id="" action="ppaction://noaction"/>
            <a:extLst>
              <a:ext uri="{FF2B5EF4-FFF2-40B4-BE49-F238E27FC236}">
                <a16:creationId xmlns:a16="http://schemas.microsoft.com/office/drawing/2014/main" xmlns="" id="{D80D2314-5D1A-486E-9337-3F07E9890732}"/>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7">
            <a:hlinkClick r:id="rId2" action="ppaction://hlinksldjump"/>
            <a:extLst>
              <a:ext uri="{FF2B5EF4-FFF2-40B4-BE49-F238E27FC236}">
                <a16:creationId xmlns:a16="http://schemas.microsoft.com/office/drawing/2014/main" xmlns="" id="{04FEAD6A-8238-46F4-A8EE-1A8AFCE5701D}"/>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9" name="مستطيل مستدير الزوايا 16">
            <a:hlinkClick r:id="" action="ppaction://noaction"/>
            <a:extLst>
              <a:ext uri="{FF2B5EF4-FFF2-40B4-BE49-F238E27FC236}">
                <a16:creationId xmlns:a16="http://schemas.microsoft.com/office/drawing/2014/main" xmlns="" id="{3B0F4B53-DFD0-49E0-8249-5B8F13AD993F}"/>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34" name="Group 33"/>
          <p:cNvGrpSpPr/>
          <p:nvPr/>
        </p:nvGrpSpPr>
        <p:grpSpPr>
          <a:xfrm>
            <a:off x="0" y="6502121"/>
            <a:ext cx="12192000" cy="381000"/>
            <a:chOff x="0" y="6502121"/>
            <a:chExt cx="12192000" cy="381000"/>
          </a:xfrm>
        </p:grpSpPr>
        <p:sp>
          <p:nvSpPr>
            <p:cNvPr id="35" name="TextBox 34">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36" name="Group 35"/>
            <p:cNvGrpSpPr/>
            <p:nvPr/>
          </p:nvGrpSpPr>
          <p:grpSpPr>
            <a:xfrm>
              <a:off x="0" y="6502121"/>
              <a:ext cx="12192000" cy="381000"/>
              <a:chOff x="0" y="6502121"/>
              <a:chExt cx="12192000" cy="381000"/>
            </a:xfrm>
          </p:grpSpPr>
          <p:cxnSp>
            <p:nvCxnSpPr>
              <p:cNvPr id="37" name="Straight Connector 36"/>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Rectangle 37"/>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50479199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5757887" y="255539"/>
            <a:ext cx="3597460"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نشاط تقويمي</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33" name="Shape 679">
            <a:extLst>
              <a:ext uri="{FF2B5EF4-FFF2-40B4-BE49-F238E27FC236}">
                <a16:creationId xmlns:a16="http://schemas.microsoft.com/office/drawing/2014/main" xmlns="" id="{E94905BD-653F-4A65-89E1-F7E7044852E5}"/>
              </a:ext>
            </a:extLst>
          </p:cNvPr>
          <p:cNvGrpSpPr/>
          <p:nvPr/>
        </p:nvGrpSpPr>
        <p:grpSpPr>
          <a:xfrm flipH="1">
            <a:off x="11067399" y="333921"/>
            <a:ext cx="811174" cy="766200"/>
            <a:chOff x="5972700" y="2330200"/>
            <a:chExt cx="411625" cy="387275"/>
          </a:xfrm>
        </p:grpSpPr>
        <p:sp>
          <p:nvSpPr>
            <p:cNvPr id="34" name="Shape 680">
              <a:extLst>
                <a:ext uri="{FF2B5EF4-FFF2-40B4-BE49-F238E27FC236}">
                  <a16:creationId xmlns:a16="http://schemas.microsoft.com/office/drawing/2014/main" xmlns="" id="{EA2CD2A2-5BA7-4C85-8513-8B8CC03AF5D2}"/>
                </a:ext>
              </a:extLst>
            </p:cNvPr>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681">
              <a:extLst>
                <a:ext uri="{FF2B5EF4-FFF2-40B4-BE49-F238E27FC236}">
                  <a16:creationId xmlns:a16="http://schemas.microsoft.com/office/drawing/2014/main" xmlns="" id="{12262060-9593-4615-A730-1DCDF53D0310}"/>
                </a:ext>
              </a:extLst>
            </p:cNvPr>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65" name="Shape 389">
            <a:extLst>
              <a:ext uri="{FF2B5EF4-FFF2-40B4-BE49-F238E27FC236}">
                <a16:creationId xmlns:a16="http://schemas.microsoft.com/office/drawing/2014/main" xmlns="" id="{A664EDBB-34E4-42C2-9D1E-A26C343F1931}"/>
              </a:ext>
            </a:extLst>
          </p:cNvPr>
          <p:cNvGrpSpPr/>
          <p:nvPr/>
        </p:nvGrpSpPr>
        <p:grpSpPr>
          <a:xfrm>
            <a:off x="2948141" y="3653459"/>
            <a:ext cx="5043757" cy="907708"/>
            <a:chOff x="-1535283" y="1287960"/>
            <a:chExt cx="11486579" cy="2067200"/>
          </a:xfrm>
        </p:grpSpPr>
        <p:sp>
          <p:nvSpPr>
            <p:cNvPr id="66" name="Shape 390">
              <a:extLst>
                <a:ext uri="{FF2B5EF4-FFF2-40B4-BE49-F238E27FC236}">
                  <a16:creationId xmlns:a16="http://schemas.microsoft.com/office/drawing/2014/main" xmlns="" id="{A82F6D29-2CD2-4D66-98DD-208B5BD07C09}"/>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7" name="Shape 391">
              <a:extLst>
                <a:ext uri="{FF2B5EF4-FFF2-40B4-BE49-F238E27FC236}">
                  <a16:creationId xmlns:a16="http://schemas.microsoft.com/office/drawing/2014/main" xmlns="" id="{8C6D1BE1-D8DC-49A4-9622-DBD067840BDD}"/>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8" name="Shape 392">
              <a:extLst>
                <a:ext uri="{FF2B5EF4-FFF2-40B4-BE49-F238E27FC236}">
                  <a16:creationId xmlns:a16="http://schemas.microsoft.com/office/drawing/2014/main" xmlns="" id="{08A1701A-D603-4181-A848-DEF43030E82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69" name="Shape 393">
              <a:extLst>
                <a:ext uri="{FF2B5EF4-FFF2-40B4-BE49-F238E27FC236}">
                  <a16:creationId xmlns:a16="http://schemas.microsoft.com/office/drawing/2014/main" xmlns="" id="{E76D8F11-4CEA-4C10-B70E-E6879A013086}"/>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0" name="Shape 394">
              <a:extLst>
                <a:ext uri="{FF2B5EF4-FFF2-40B4-BE49-F238E27FC236}">
                  <a16:creationId xmlns:a16="http://schemas.microsoft.com/office/drawing/2014/main" xmlns="" id="{A13CBBBE-46FE-444B-A9C8-94F35F7CF0B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1" name="Shape 395">
            <a:extLst>
              <a:ext uri="{FF2B5EF4-FFF2-40B4-BE49-F238E27FC236}">
                <a16:creationId xmlns:a16="http://schemas.microsoft.com/office/drawing/2014/main" xmlns="" id="{7C838258-4211-4CE6-91F4-18904D86DF92}"/>
              </a:ext>
            </a:extLst>
          </p:cNvPr>
          <p:cNvGrpSpPr/>
          <p:nvPr/>
        </p:nvGrpSpPr>
        <p:grpSpPr>
          <a:xfrm>
            <a:off x="2935598" y="4875277"/>
            <a:ext cx="5043757" cy="907708"/>
            <a:chOff x="-1535283" y="1287960"/>
            <a:chExt cx="11486579" cy="2067200"/>
          </a:xfrm>
        </p:grpSpPr>
        <p:sp>
          <p:nvSpPr>
            <p:cNvPr id="72" name="Shape 396">
              <a:extLst>
                <a:ext uri="{FF2B5EF4-FFF2-40B4-BE49-F238E27FC236}">
                  <a16:creationId xmlns:a16="http://schemas.microsoft.com/office/drawing/2014/main" xmlns="" id="{E1B3F852-2466-4234-8821-2696CC288A91}"/>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3" name="Shape 397">
              <a:extLst>
                <a:ext uri="{FF2B5EF4-FFF2-40B4-BE49-F238E27FC236}">
                  <a16:creationId xmlns:a16="http://schemas.microsoft.com/office/drawing/2014/main" xmlns="" id="{2A202EDA-451F-4BF9-A864-EFBB58AFE141}"/>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dirty="0">
                <a:latin typeface="Arvo"/>
                <a:ea typeface="Arvo"/>
                <a:cs typeface="Arvo"/>
                <a:sym typeface="Arvo"/>
              </a:endParaRPr>
            </a:p>
          </p:txBody>
        </p:sp>
        <p:sp>
          <p:nvSpPr>
            <p:cNvPr id="74" name="Shape 398">
              <a:extLst>
                <a:ext uri="{FF2B5EF4-FFF2-40B4-BE49-F238E27FC236}">
                  <a16:creationId xmlns:a16="http://schemas.microsoft.com/office/drawing/2014/main" xmlns="" id="{BB46B3BF-0356-49A4-9549-AADA4C6A9371}"/>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5" name="Shape 399">
              <a:extLst>
                <a:ext uri="{FF2B5EF4-FFF2-40B4-BE49-F238E27FC236}">
                  <a16:creationId xmlns:a16="http://schemas.microsoft.com/office/drawing/2014/main" xmlns="" id="{7A3AFACA-914B-4C87-A798-C3421C16B57C}"/>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6" name="Shape 400">
              <a:extLst>
                <a:ext uri="{FF2B5EF4-FFF2-40B4-BE49-F238E27FC236}">
                  <a16:creationId xmlns:a16="http://schemas.microsoft.com/office/drawing/2014/main" xmlns="" id="{5EF439A3-C42E-4E8D-A781-B42C9E8EDFE9}"/>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77" name="Shape 401">
            <a:extLst>
              <a:ext uri="{FF2B5EF4-FFF2-40B4-BE49-F238E27FC236}">
                <a16:creationId xmlns:a16="http://schemas.microsoft.com/office/drawing/2014/main" xmlns="" id="{AB5DA583-FDED-484D-BC1E-83FBB53F33F3}"/>
              </a:ext>
            </a:extLst>
          </p:cNvPr>
          <p:cNvGrpSpPr/>
          <p:nvPr/>
        </p:nvGrpSpPr>
        <p:grpSpPr>
          <a:xfrm>
            <a:off x="3014729" y="2029745"/>
            <a:ext cx="5043757" cy="907708"/>
            <a:chOff x="-1535283" y="1287960"/>
            <a:chExt cx="11486579" cy="2067200"/>
          </a:xfrm>
        </p:grpSpPr>
        <p:sp>
          <p:nvSpPr>
            <p:cNvPr id="78" name="Shape 402">
              <a:extLst>
                <a:ext uri="{FF2B5EF4-FFF2-40B4-BE49-F238E27FC236}">
                  <a16:creationId xmlns:a16="http://schemas.microsoft.com/office/drawing/2014/main" xmlns="" id="{1340ED19-1B3E-4D78-8A13-3BF9F3403D96}"/>
                </a:ext>
              </a:extLst>
            </p:cNvPr>
            <p:cNvSpPr/>
            <p:nvPr/>
          </p:nvSpPr>
          <p:spPr>
            <a:xfrm>
              <a:off x="8699476" y="12879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79" name="Shape 403">
              <a:extLst>
                <a:ext uri="{FF2B5EF4-FFF2-40B4-BE49-F238E27FC236}">
                  <a16:creationId xmlns:a16="http://schemas.microsoft.com/office/drawing/2014/main" xmlns="" id="{CD9B115B-25F2-464F-8D25-A19CDDE24993}"/>
                </a:ext>
              </a:extLst>
            </p:cNvPr>
            <p:cNvSpPr/>
            <p:nvPr/>
          </p:nvSpPr>
          <p:spPr>
            <a:xfrm rot="10800000" flipH="1">
              <a:off x="-308909" y="1697039"/>
              <a:ext cx="9030600" cy="12438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0" name="Shape 404">
              <a:extLst>
                <a:ext uri="{FF2B5EF4-FFF2-40B4-BE49-F238E27FC236}">
                  <a16:creationId xmlns:a16="http://schemas.microsoft.com/office/drawing/2014/main" xmlns="" id="{FF3ECAFC-DBDF-4305-9065-FA0DE5F3F970}"/>
                </a:ext>
              </a:extLst>
            </p:cNvPr>
            <p:cNvSpPr/>
            <p:nvPr/>
          </p:nvSpPr>
          <p:spPr>
            <a:xfrm rot="10800000" flipH="1">
              <a:off x="8707496"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1" name="Shape 405">
              <a:extLst>
                <a:ext uri="{FF2B5EF4-FFF2-40B4-BE49-F238E27FC236}">
                  <a16:creationId xmlns:a16="http://schemas.microsoft.com/office/drawing/2014/main" xmlns="" id="{DF96294E-91FA-4282-A086-EBD668EAC33D}"/>
                </a:ext>
              </a:extLst>
            </p:cNvPr>
            <p:cNvSpPr/>
            <p:nvPr/>
          </p:nvSpPr>
          <p:spPr>
            <a:xfrm flipH="1">
              <a:off x="-1535283" y="1697043"/>
              <a:ext cx="1243800" cy="1243800"/>
            </a:xfrm>
            <a:prstGeom prst="rtTriangle">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2" name="Shape 406">
              <a:extLst>
                <a:ext uri="{FF2B5EF4-FFF2-40B4-BE49-F238E27FC236}">
                  <a16:creationId xmlns:a16="http://schemas.microsoft.com/office/drawing/2014/main" xmlns="" id="{5439FD2F-BBC5-4D9D-BBF9-79F18A92C3EA}"/>
                </a:ext>
              </a:extLst>
            </p:cNvPr>
            <p:cNvSpPr/>
            <p:nvPr/>
          </p:nvSpPr>
          <p:spPr>
            <a:xfrm rot="10800000">
              <a:off x="-1535278" y="2940860"/>
              <a:ext cx="1243800" cy="414300"/>
            </a:xfrm>
            <a:prstGeom prst="triangle">
              <a:avLst>
                <a:gd name="adj" fmla="val 0"/>
              </a:avLst>
            </a:prstGeom>
            <a:solidFill>
              <a:srgbClr val="D26F00"/>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sp>
        <p:nvSpPr>
          <p:cNvPr id="83" name="Shape 407">
            <a:extLst>
              <a:ext uri="{FF2B5EF4-FFF2-40B4-BE49-F238E27FC236}">
                <a16:creationId xmlns:a16="http://schemas.microsoft.com/office/drawing/2014/main" xmlns="" id="{FCE99C2D-4F2B-4D25-952D-33C3FADE6D37}"/>
              </a:ext>
            </a:extLst>
          </p:cNvPr>
          <p:cNvSpPr txBox="1">
            <a:spLocks/>
          </p:cNvSpPr>
          <p:nvPr/>
        </p:nvSpPr>
        <p:spPr>
          <a:xfrm>
            <a:off x="3511470" y="2265549"/>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النشاط</a:t>
            </a:r>
          </a:p>
        </p:txBody>
      </p:sp>
      <p:sp>
        <p:nvSpPr>
          <p:cNvPr id="84" name="Shape 408">
            <a:extLst>
              <a:ext uri="{FF2B5EF4-FFF2-40B4-BE49-F238E27FC236}">
                <a16:creationId xmlns:a16="http://schemas.microsoft.com/office/drawing/2014/main" xmlns="" id="{B4061D92-806A-47CA-B3B4-8832C935D1B8}"/>
              </a:ext>
            </a:extLst>
          </p:cNvPr>
          <p:cNvSpPr txBox="1">
            <a:spLocks/>
          </p:cNvSpPr>
          <p:nvPr/>
        </p:nvSpPr>
        <p:spPr>
          <a:xfrm>
            <a:off x="2770711" y="2845155"/>
            <a:ext cx="5040421" cy="979171"/>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sz="2400" b="1" dirty="0">
                <a:solidFill>
                  <a:srgbClr val="3C6070"/>
                </a:solidFill>
                <a:latin typeface="Sakkal Majalla" panose="02000000000000000000" pitchFamily="2" charset="-78"/>
                <a:cs typeface="Sakkal Majalla" panose="02000000000000000000" pitchFamily="2" charset="-78"/>
              </a:rPr>
              <a:t>عرف العرض</a:t>
            </a:r>
            <a:r>
              <a:rPr lang="ar-SA" sz="2400" b="1" dirty="0" smtClean="0">
                <a:solidFill>
                  <a:srgbClr val="3C6070"/>
                </a:solidFill>
                <a:latin typeface="Sakkal Majalla" panose="02000000000000000000" pitchFamily="2" charset="-78"/>
                <a:cs typeface="Sakkal Majalla" panose="02000000000000000000" pitchFamily="2" charset="-78"/>
              </a:rPr>
              <a:t>؟ واستنتج العلاقة بين الكمية المعروضة وسعر سلعة ما خلال فترة زمنية محددة.</a:t>
            </a:r>
            <a:endParaRPr lang="en-US" sz="2400" b="1" dirty="0">
              <a:solidFill>
                <a:srgbClr val="3C6070"/>
              </a:solidFill>
              <a:latin typeface="Sakkal Majalla" panose="02000000000000000000" pitchFamily="2" charset="-78"/>
              <a:cs typeface="Sakkal Majalla" panose="02000000000000000000" pitchFamily="2" charset="-78"/>
            </a:endParaRPr>
          </a:p>
        </p:txBody>
      </p:sp>
      <p:sp>
        <p:nvSpPr>
          <p:cNvPr id="85" name="Shape 409">
            <a:extLst>
              <a:ext uri="{FF2B5EF4-FFF2-40B4-BE49-F238E27FC236}">
                <a16:creationId xmlns:a16="http://schemas.microsoft.com/office/drawing/2014/main" xmlns="" id="{EAFB7C68-1939-4EAA-AE65-7621689E97EC}"/>
              </a:ext>
            </a:extLst>
          </p:cNvPr>
          <p:cNvSpPr txBox="1">
            <a:spLocks/>
          </p:cNvSpPr>
          <p:nvPr/>
        </p:nvSpPr>
        <p:spPr>
          <a:xfrm>
            <a:off x="3495680" y="5061706"/>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الوقت</a:t>
            </a:r>
          </a:p>
        </p:txBody>
      </p:sp>
      <p:sp>
        <p:nvSpPr>
          <p:cNvPr id="86" name="Shape 410">
            <a:extLst>
              <a:ext uri="{FF2B5EF4-FFF2-40B4-BE49-F238E27FC236}">
                <a16:creationId xmlns:a16="http://schemas.microsoft.com/office/drawing/2014/main" xmlns="" id="{44F85440-97EF-441D-8C0A-ED26D754FB19}"/>
              </a:ext>
            </a:extLst>
          </p:cNvPr>
          <p:cNvSpPr txBox="1">
            <a:spLocks/>
          </p:cNvSpPr>
          <p:nvPr/>
        </p:nvSpPr>
        <p:spPr>
          <a:xfrm>
            <a:off x="3495680" y="5611706"/>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دقيقتان</a:t>
            </a:r>
          </a:p>
        </p:txBody>
      </p:sp>
      <p:sp>
        <p:nvSpPr>
          <p:cNvPr id="87" name="Shape 411">
            <a:extLst>
              <a:ext uri="{FF2B5EF4-FFF2-40B4-BE49-F238E27FC236}">
                <a16:creationId xmlns:a16="http://schemas.microsoft.com/office/drawing/2014/main" xmlns="" id="{33D3CEFF-7FB6-4CCC-9CF1-6B68BB3E5B7C}"/>
              </a:ext>
            </a:extLst>
          </p:cNvPr>
          <p:cNvSpPr txBox="1">
            <a:spLocks/>
          </p:cNvSpPr>
          <p:nvPr/>
        </p:nvSpPr>
        <p:spPr>
          <a:xfrm>
            <a:off x="3521603" y="3819037"/>
            <a:ext cx="3917100" cy="534600"/>
          </a:xfrm>
          <a:prstGeom prst="rect">
            <a:avLst/>
          </a:prstGeom>
        </p:spPr>
        <p:txBody>
          <a:bodyPr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dirty="0">
                <a:solidFill>
                  <a:schemeClr val="bg1"/>
                </a:solidFill>
                <a:latin typeface="Arial Black" panose="020B0A04020102020204" pitchFamily="34" charset="0"/>
                <a:cs typeface="PT Bold Heading" panose="02010400000000000000" pitchFamily="2" charset="-78"/>
              </a:rPr>
              <a:t>نوع النشاط</a:t>
            </a:r>
          </a:p>
        </p:txBody>
      </p:sp>
      <p:sp>
        <p:nvSpPr>
          <p:cNvPr id="88" name="Shape 412">
            <a:extLst>
              <a:ext uri="{FF2B5EF4-FFF2-40B4-BE49-F238E27FC236}">
                <a16:creationId xmlns:a16="http://schemas.microsoft.com/office/drawing/2014/main" xmlns="" id="{B41168F1-4673-49F8-A3F8-C09710AC8E0C}"/>
              </a:ext>
            </a:extLst>
          </p:cNvPr>
          <p:cNvSpPr txBox="1">
            <a:spLocks/>
          </p:cNvSpPr>
          <p:nvPr/>
        </p:nvSpPr>
        <p:spPr>
          <a:xfrm>
            <a:off x="3495680" y="4436024"/>
            <a:ext cx="3917100" cy="412200"/>
          </a:xfrm>
          <a:prstGeom prst="rect">
            <a:avLst/>
          </a:prstGeom>
        </p:spPr>
        <p:txBody>
          <a:bodyPr vert="horz" wrap="square" lIns="91425" tIns="91425" rIns="91425" bIns="9142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SA" b="1" dirty="0">
                <a:solidFill>
                  <a:srgbClr val="3C6070"/>
                </a:solidFill>
                <a:latin typeface="Sakkal Majalla" panose="02000000000000000000" pitchFamily="2" charset="-78"/>
                <a:cs typeface="Sakkal Majalla" panose="02000000000000000000" pitchFamily="2" charset="-78"/>
              </a:rPr>
              <a:t>فردي - كتابة</a:t>
            </a:r>
          </a:p>
        </p:txBody>
      </p:sp>
      <p:sp>
        <p:nvSpPr>
          <p:cNvPr id="101" name="Oval 100">
            <a:extLst>
              <a:ext uri="{FF2B5EF4-FFF2-40B4-BE49-F238E27FC236}">
                <a16:creationId xmlns:a16="http://schemas.microsoft.com/office/drawing/2014/main" xmlns="" id="{63FC78CF-3CCD-4DF0-94C1-E7B903896BD5}"/>
              </a:ext>
            </a:extLst>
          </p:cNvPr>
          <p:cNvSpPr/>
          <p:nvPr/>
        </p:nvSpPr>
        <p:spPr>
          <a:xfrm>
            <a:off x="576501" y="1656259"/>
            <a:ext cx="1368000" cy="1368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grpSp>
        <p:nvGrpSpPr>
          <p:cNvPr id="102" name="Shape 851">
            <a:extLst>
              <a:ext uri="{FF2B5EF4-FFF2-40B4-BE49-F238E27FC236}">
                <a16:creationId xmlns:a16="http://schemas.microsoft.com/office/drawing/2014/main" xmlns="" id="{D186D95D-BC24-42EA-A139-1FA1FA81B5D4}"/>
              </a:ext>
            </a:extLst>
          </p:cNvPr>
          <p:cNvGrpSpPr/>
          <p:nvPr/>
        </p:nvGrpSpPr>
        <p:grpSpPr>
          <a:xfrm>
            <a:off x="488268" y="1571594"/>
            <a:ext cx="1555200" cy="1541052"/>
            <a:chOff x="6649150" y="309350"/>
            <a:chExt cx="395800" cy="395800"/>
          </a:xfrm>
        </p:grpSpPr>
        <p:sp>
          <p:nvSpPr>
            <p:cNvPr id="103" name="Shape 852">
              <a:extLst>
                <a:ext uri="{FF2B5EF4-FFF2-40B4-BE49-F238E27FC236}">
                  <a16:creationId xmlns:a16="http://schemas.microsoft.com/office/drawing/2014/main" xmlns="" id="{1B2FA4F0-7B29-4167-AD9E-6D1C02065234}"/>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4" name="Shape 853">
              <a:extLst>
                <a:ext uri="{FF2B5EF4-FFF2-40B4-BE49-F238E27FC236}">
                  <a16:creationId xmlns:a16="http://schemas.microsoft.com/office/drawing/2014/main" xmlns="" id="{15805CD7-3C00-4166-A04F-9688368D1C43}"/>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5" name="Shape 854">
              <a:extLst>
                <a:ext uri="{FF2B5EF4-FFF2-40B4-BE49-F238E27FC236}">
                  <a16:creationId xmlns:a16="http://schemas.microsoft.com/office/drawing/2014/main" xmlns="" id="{0AA294C0-EE74-4EB9-A21F-5506447823D3}"/>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6" name="Shape 855">
              <a:extLst>
                <a:ext uri="{FF2B5EF4-FFF2-40B4-BE49-F238E27FC236}">
                  <a16:creationId xmlns:a16="http://schemas.microsoft.com/office/drawing/2014/main" xmlns="" id="{0BEE193A-A36C-454E-857F-9F0CB9D3C8DA}"/>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7" name="Shape 856">
              <a:extLst>
                <a:ext uri="{FF2B5EF4-FFF2-40B4-BE49-F238E27FC236}">
                  <a16:creationId xmlns:a16="http://schemas.microsoft.com/office/drawing/2014/main" xmlns="" id="{B1869948-2243-403C-91EA-C21354D769E5}"/>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8" name="Shape 857">
              <a:extLst>
                <a:ext uri="{FF2B5EF4-FFF2-40B4-BE49-F238E27FC236}">
                  <a16:creationId xmlns:a16="http://schemas.microsoft.com/office/drawing/2014/main" xmlns="" id="{CA745FF3-A1D9-4991-A321-46B9F4D9A919}"/>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09" name="Shape 858">
              <a:extLst>
                <a:ext uri="{FF2B5EF4-FFF2-40B4-BE49-F238E27FC236}">
                  <a16:creationId xmlns:a16="http://schemas.microsoft.com/office/drawing/2014/main" xmlns="" id="{34816F67-5AFA-4651-A6AD-CB15A3E567E7}"/>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0" name="Shape 859">
              <a:extLst>
                <a:ext uri="{FF2B5EF4-FFF2-40B4-BE49-F238E27FC236}">
                  <a16:creationId xmlns:a16="http://schemas.microsoft.com/office/drawing/2014/main" xmlns="" id="{6C9961CC-7643-4A0A-88BB-97995E4D134B}"/>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1" name="Shape 860">
              <a:extLst>
                <a:ext uri="{FF2B5EF4-FFF2-40B4-BE49-F238E27FC236}">
                  <a16:creationId xmlns:a16="http://schemas.microsoft.com/office/drawing/2014/main" xmlns="" id="{D43831B1-3486-4138-9D04-32876609E638}"/>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2" name="Shape 861">
              <a:extLst>
                <a:ext uri="{FF2B5EF4-FFF2-40B4-BE49-F238E27FC236}">
                  <a16:creationId xmlns:a16="http://schemas.microsoft.com/office/drawing/2014/main" xmlns="" id="{8A60702A-93F5-410F-A5D7-080BFCCD521F}"/>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3" name="Shape 862">
              <a:extLst>
                <a:ext uri="{FF2B5EF4-FFF2-40B4-BE49-F238E27FC236}">
                  <a16:creationId xmlns:a16="http://schemas.microsoft.com/office/drawing/2014/main" xmlns="" id="{76E2131B-89F7-4CBD-9A2F-E557C74EEAC7}"/>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4" name="Shape 863">
              <a:extLst>
                <a:ext uri="{FF2B5EF4-FFF2-40B4-BE49-F238E27FC236}">
                  <a16:creationId xmlns:a16="http://schemas.microsoft.com/office/drawing/2014/main" xmlns="" id="{35C7DB51-1845-4353-81CE-805C5F26F05F}"/>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5" name="Shape 864">
              <a:extLst>
                <a:ext uri="{FF2B5EF4-FFF2-40B4-BE49-F238E27FC236}">
                  <a16:creationId xmlns:a16="http://schemas.microsoft.com/office/drawing/2014/main" xmlns="" id="{C133BD4C-895D-432F-AADA-9B7300F5D696}"/>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6" name="Shape 865">
              <a:extLst>
                <a:ext uri="{FF2B5EF4-FFF2-40B4-BE49-F238E27FC236}">
                  <a16:creationId xmlns:a16="http://schemas.microsoft.com/office/drawing/2014/main" xmlns="" id="{F17A99D7-7C35-4D3A-98C8-2707E0CE9ED1}"/>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7" name="Shape 866">
              <a:extLst>
                <a:ext uri="{FF2B5EF4-FFF2-40B4-BE49-F238E27FC236}">
                  <a16:creationId xmlns:a16="http://schemas.microsoft.com/office/drawing/2014/main" xmlns="" id="{BA84A62D-79FF-409C-AA0D-7B55A36663E3}"/>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8" name="Shape 867">
              <a:extLst>
                <a:ext uri="{FF2B5EF4-FFF2-40B4-BE49-F238E27FC236}">
                  <a16:creationId xmlns:a16="http://schemas.microsoft.com/office/drawing/2014/main" xmlns="" id="{C8EE7762-DC2F-4CA3-876E-A9A802E1B8B5}"/>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19" name="Shape 868">
              <a:extLst>
                <a:ext uri="{FF2B5EF4-FFF2-40B4-BE49-F238E27FC236}">
                  <a16:creationId xmlns:a16="http://schemas.microsoft.com/office/drawing/2014/main" xmlns="" id="{0F862C07-7342-4B50-A04D-40C9E141CE5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0" name="Shape 869">
              <a:extLst>
                <a:ext uri="{FF2B5EF4-FFF2-40B4-BE49-F238E27FC236}">
                  <a16:creationId xmlns:a16="http://schemas.microsoft.com/office/drawing/2014/main" xmlns="" id="{47F41C33-221D-4CBD-9BBB-F9440169CCDA}"/>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1" name="Shape 870">
              <a:extLst>
                <a:ext uri="{FF2B5EF4-FFF2-40B4-BE49-F238E27FC236}">
                  <a16:creationId xmlns:a16="http://schemas.microsoft.com/office/drawing/2014/main" xmlns="" id="{18F8BEC8-3D4A-44A6-84A4-30883446B9AC}"/>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2" name="Shape 871">
              <a:extLst>
                <a:ext uri="{FF2B5EF4-FFF2-40B4-BE49-F238E27FC236}">
                  <a16:creationId xmlns:a16="http://schemas.microsoft.com/office/drawing/2014/main" xmlns="" id="{7752462B-3433-4EA1-97CC-7136DE702053}"/>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3" name="Shape 872">
              <a:extLst>
                <a:ext uri="{FF2B5EF4-FFF2-40B4-BE49-F238E27FC236}">
                  <a16:creationId xmlns:a16="http://schemas.microsoft.com/office/drawing/2014/main" xmlns="" id="{7AEF5F37-27F8-4D34-B375-A479C57349E6}"/>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4" name="Shape 873">
              <a:extLst>
                <a:ext uri="{FF2B5EF4-FFF2-40B4-BE49-F238E27FC236}">
                  <a16:creationId xmlns:a16="http://schemas.microsoft.com/office/drawing/2014/main" xmlns="" id="{C0B0A1BF-EDFE-4DCD-BD03-C316926B7B53}"/>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25" name="Shape 874">
              <a:extLst>
                <a:ext uri="{FF2B5EF4-FFF2-40B4-BE49-F238E27FC236}">
                  <a16:creationId xmlns:a16="http://schemas.microsoft.com/office/drawing/2014/main" xmlns="" id="{A125B1CC-84B0-44F9-95D4-6DBE588EC6D1}"/>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9" name="مستطيل مستدير الزوايا 5">
            <a:hlinkClick r:id="rId2" action="ppaction://hlinksldjump"/>
            <a:extLst>
              <a:ext uri="{FF2B5EF4-FFF2-40B4-BE49-F238E27FC236}">
                <a16:creationId xmlns:a16="http://schemas.microsoft.com/office/drawing/2014/main" xmlns="" id="{E258D825-4E01-4C04-A477-682815A93E8B}"/>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0" name="مستطيل مستدير الزوايا 11">
            <a:hlinkClick r:id="" action="ppaction://noaction"/>
            <a:extLst>
              <a:ext uri="{FF2B5EF4-FFF2-40B4-BE49-F238E27FC236}">
                <a16:creationId xmlns:a16="http://schemas.microsoft.com/office/drawing/2014/main" xmlns="" id="{D0639D1E-7792-440E-AB12-0D1C7DED5528}"/>
              </a:ext>
            </a:extLst>
          </p:cNvPr>
          <p:cNvSpPr/>
          <p:nvPr/>
        </p:nvSpPr>
        <p:spPr>
          <a:xfrm>
            <a:off x="10260816" y="2633939"/>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1" name="مستطيل مستدير الزوايا 12">
            <a:hlinkClick r:id="" action="ppaction://noaction"/>
            <a:extLst>
              <a:ext uri="{FF2B5EF4-FFF2-40B4-BE49-F238E27FC236}">
                <a16:creationId xmlns:a16="http://schemas.microsoft.com/office/drawing/2014/main" xmlns="" id="{2199A550-4862-468E-9F23-8691F0963E45}"/>
              </a:ext>
            </a:extLst>
          </p:cNvPr>
          <p:cNvSpPr/>
          <p:nvPr/>
        </p:nvSpPr>
        <p:spPr>
          <a:xfrm>
            <a:off x="10260816" y="33392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2" name="مستطيل مستدير الزوايا 16">
            <a:hlinkClick r:id="" action="ppaction://noaction"/>
            <a:extLst>
              <a:ext uri="{FF2B5EF4-FFF2-40B4-BE49-F238E27FC236}">
                <a16:creationId xmlns:a16="http://schemas.microsoft.com/office/drawing/2014/main" xmlns="" id="{786ECD71-C035-4146-B243-65896DDD5E20}"/>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3" name="مستطيل مستدير الزوايا 17">
            <a:hlinkClick r:id="rId3" action="ppaction://hlinksldjump"/>
            <a:extLst>
              <a:ext uri="{FF2B5EF4-FFF2-40B4-BE49-F238E27FC236}">
                <a16:creationId xmlns:a16="http://schemas.microsoft.com/office/drawing/2014/main" xmlns="" id="{922601CB-E8EA-4045-919E-31F33CE5E268}"/>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5" name="مستطيل مستدير الزوايا 16">
            <a:hlinkClick r:id="" action="ppaction://noaction"/>
            <a:extLst>
              <a:ext uri="{FF2B5EF4-FFF2-40B4-BE49-F238E27FC236}">
                <a16:creationId xmlns:a16="http://schemas.microsoft.com/office/drawing/2014/main" xmlns="" id="{3529293D-6403-433F-8B40-6D8052CB2F34}"/>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64" name="Group 63"/>
          <p:cNvGrpSpPr/>
          <p:nvPr/>
        </p:nvGrpSpPr>
        <p:grpSpPr>
          <a:xfrm>
            <a:off x="0" y="6502121"/>
            <a:ext cx="12192000" cy="381000"/>
            <a:chOff x="0" y="6502121"/>
            <a:chExt cx="12192000" cy="381000"/>
          </a:xfrm>
        </p:grpSpPr>
        <p:sp>
          <p:nvSpPr>
            <p:cNvPr id="89" name="TextBox 88">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90" name="Group 89"/>
            <p:cNvGrpSpPr/>
            <p:nvPr/>
          </p:nvGrpSpPr>
          <p:grpSpPr>
            <a:xfrm>
              <a:off x="0" y="6502121"/>
              <a:ext cx="12192000" cy="381000"/>
              <a:chOff x="0" y="6502121"/>
              <a:chExt cx="12192000" cy="381000"/>
            </a:xfrm>
          </p:grpSpPr>
          <p:cxnSp>
            <p:nvCxnSpPr>
              <p:cNvPr id="91" name="Straight Connector 90"/>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 name="Rectangle 91"/>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93" name="Flowchart: Terminator 5">
            <a:hlinkClick r:id="rId4"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552460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heel(1)">
                                      <p:cBhvr>
                                        <p:cTn id="7" dur="120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rtl="1"/>
            <a:r>
              <a:rPr lang="ar-SA" sz="2800" b="1" dirty="0">
                <a:solidFill>
                  <a:schemeClr val="tx1"/>
                </a:solidFill>
                <a:latin typeface="Sakkal Majalla" panose="02000000000000000000" pitchFamily="2" charset="-78"/>
                <a:cs typeface="Sakkal Majalla" panose="02000000000000000000" pitchFamily="2" charset="-78"/>
              </a:rPr>
              <a:t>العلاقة طردية بين الكمية </a:t>
            </a:r>
            <a:r>
              <a:rPr lang="ar-SA" sz="2800" b="1" dirty="0" smtClean="0">
                <a:solidFill>
                  <a:schemeClr val="tx1"/>
                </a:solidFill>
                <a:latin typeface="Sakkal Majalla" panose="02000000000000000000" pitchFamily="2" charset="-78"/>
                <a:cs typeface="Sakkal Majalla" panose="02000000000000000000" pitchFamily="2" charset="-78"/>
              </a:rPr>
              <a:t>المعروضة </a:t>
            </a:r>
            <a:r>
              <a:rPr lang="ar-SA" sz="2800" b="1" dirty="0">
                <a:solidFill>
                  <a:schemeClr val="tx1"/>
                </a:solidFill>
                <a:latin typeface="Sakkal Majalla" panose="02000000000000000000" pitchFamily="2" charset="-78"/>
                <a:cs typeface="Sakkal Majalla" panose="02000000000000000000" pitchFamily="2" charset="-78"/>
              </a:rPr>
              <a:t>والسعر، أي كلما ارتفع سعر السلعة أو الخدمة المنتجة في السوق كلما زاد المعروض منها، حيث أن الحافز إلى الإنتاج يعتمد على السعر، وكلما انخفض السعر في السوق أدى ذلك إلى انخفاض الكمية المعروضة.</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8" name="Rectangle 6"/>
          <p:cNvSpPr/>
          <p:nvPr/>
        </p:nvSpPr>
        <p:spPr>
          <a:xfrm>
            <a:off x="6149220" y="280411"/>
            <a:ext cx="3552576"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قانون العرض</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12" name="Google Shape;536;p37">
            <a:extLst>
              <a:ext uri="{FF2B5EF4-FFF2-40B4-BE49-F238E27FC236}">
                <a16:creationId xmlns:a16="http://schemas.microsoft.com/office/drawing/2014/main" xmlns="" id="{1A531D1E-7BD9-4344-B398-37A44A94B309}"/>
              </a:ext>
            </a:extLst>
          </p:cNvPr>
          <p:cNvGrpSpPr/>
          <p:nvPr/>
        </p:nvGrpSpPr>
        <p:grpSpPr>
          <a:xfrm>
            <a:off x="11300601" y="293301"/>
            <a:ext cx="616789" cy="833812"/>
            <a:chOff x="590250" y="244200"/>
            <a:chExt cx="407975" cy="532175"/>
          </a:xfrm>
        </p:grpSpPr>
        <p:sp>
          <p:nvSpPr>
            <p:cNvPr id="13" name="Google Shape;537;p37">
              <a:extLst>
                <a:ext uri="{FF2B5EF4-FFF2-40B4-BE49-F238E27FC236}">
                  <a16:creationId xmlns:a16="http://schemas.microsoft.com/office/drawing/2014/main" xmlns="" id="{CEFE7213-6533-4E58-A817-E3D9213DE656}"/>
                </a:ext>
              </a:extLst>
            </p:cNvPr>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38;p37">
              <a:extLst>
                <a:ext uri="{FF2B5EF4-FFF2-40B4-BE49-F238E27FC236}">
                  <a16:creationId xmlns:a16="http://schemas.microsoft.com/office/drawing/2014/main" xmlns="" id="{716F2857-0F78-40E2-992D-CA868EA53EBB}"/>
                </a:ext>
              </a:extLst>
            </p:cNvPr>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39;p37">
              <a:extLst>
                <a:ext uri="{FF2B5EF4-FFF2-40B4-BE49-F238E27FC236}">
                  <a16:creationId xmlns:a16="http://schemas.microsoft.com/office/drawing/2014/main" xmlns="" id="{72B97B30-6E1B-4367-BE71-152329D42C81}"/>
                </a:ext>
              </a:extLst>
            </p:cNvPr>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40;p37">
              <a:extLst>
                <a:ext uri="{FF2B5EF4-FFF2-40B4-BE49-F238E27FC236}">
                  <a16:creationId xmlns:a16="http://schemas.microsoft.com/office/drawing/2014/main" xmlns="" id="{66E71AA2-0D34-4F21-A9F6-5B6C976A012E}"/>
                </a:ext>
              </a:extLst>
            </p:cNvPr>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41;p37">
              <a:extLst>
                <a:ext uri="{FF2B5EF4-FFF2-40B4-BE49-F238E27FC236}">
                  <a16:creationId xmlns:a16="http://schemas.microsoft.com/office/drawing/2014/main" xmlns="" id="{0245137C-4592-4806-8B62-469869D33346}"/>
                </a:ext>
              </a:extLst>
            </p:cNvPr>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42;p37">
              <a:extLst>
                <a:ext uri="{FF2B5EF4-FFF2-40B4-BE49-F238E27FC236}">
                  <a16:creationId xmlns:a16="http://schemas.microsoft.com/office/drawing/2014/main" xmlns="" id="{5ED86692-9413-4E30-8942-1A35B21F2F99}"/>
                </a:ext>
              </a:extLst>
            </p:cNvPr>
            <p:cNvSpPr/>
            <p:nvPr/>
          </p:nvSpPr>
          <p:spPr>
            <a:xfrm>
              <a:off x="649925" y="590050"/>
              <a:ext cx="133975" cy="25"/>
            </a:xfrm>
            <a:custGeom>
              <a:avLst/>
              <a:gdLst/>
              <a:ahLst/>
              <a:cxnLst/>
              <a:rect l="l" t="t" r="r" b="b"/>
              <a:pathLst>
                <a:path w="5359" h="1" fill="none" extrusionOk="0">
                  <a:moveTo>
                    <a:pt x="5358" y="0"/>
                  </a:moveTo>
                  <a:lnTo>
                    <a:pt x="0"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43;p37">
              <a:extLst>
                <a:ext uri="{FF2B5EF4-FFF2-40B4-BE49-F238E27FC236}">
                  <a16:creationId xmlns:a16="http://schemas.microsoft.com/office/drawing/2014/main" xmlns="" id="{8D077F22-E9F7-481E-A189-EC73130828D2}"/>
                </a:ext>
              </a:extLst>
            </p:cNvPr>
            <p:cNvSpPr/>
            <p:nvPr/>
          </p:nvSpPr>
          <p:spPr>
            <a:xfrm>
              <a:off x="649925" y="5346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44;p37">
              <a:extLst>
                <a:ext uri="{FF2B5EF4-FFF2-40B4-BE49-F238E27FC236}">
                  <a16:creationId xmlns:a16="http://schemas.microsoft.com/office/drawing/2014/main" xmlns="" id="{F3EB5A59-A60E-4C58-BCC9-1E616E65D0DF}"/>
                </a:ext>
              </a:extLst>
            </p:cNvPr>
            <p:cNvSpPr/>
            <p:nvPr/>
          </p:nvSpPr>
          <p:spPr>
            <a:xfrm>
              <a:off x="649925" y="4798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45;p37">
              <a:extLst>
                <a:ext uri="{FF2B5EF4-FFF2-40B4-BE49-F238E27FC236}">
                  <a16:creationId xmlns:a16="http://schemas.microsoft.com/office/drawing/2014/main" xmlns="" id="{BFAEA99B-A8FD-4B49-A709-BA09F45B9E6F}"/>
                </a:ext>
              </a:extLst>
            </p:cNvPr>
            <p:cNvSpPr/>
            <p:nvPr/>
          </p:nvSpPr>
          <p:spPr>
            <a:xfrm>
              <a:off x="649925" y="4244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46;p37">
              <a:extLst>
                <a:ext uri="{FF2B5EF4-FFF2-40B4-BE49-F238E27FC236}">
                  <a16:creationId xmlns:a16="http://schemas.microsoft.com/office/drawing/2014/main" xmlns="" id="{93BE4E0F-73B3-4840-96D2-D8010FC468A4}"/>
                </a:ext>
              </a:extLst>
            </p:cNvPr>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47;p37">
              <a:extLst>
                <a:ext uri="{FF2B5EF4-FFF2-40B4-BE49-F238E27FC236}">
                  <a16:creationId xmlns:a16="http://schemas.microsoft.com/office/drawing/2014/main" xmlns="" id="{CF988644-BA78-485D-8E61-BFBED1AB3DC2}"/>
                </a:ext>
              </a:extLst>
            </p:cNvPr>
            <p:cNvSpPr/>
            <p:nvPr/>
          </p:nvSpPr>
          <p:spPr>
            <a:xfrm>
              <a:off x="654800"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48;p37">
              <a:extLst>
                <a:ext uri="{FF2B5EF4-FFF2-40B4-BE49-F238E27FC236}">
                  <a16:creationId xmlns:a16="http://schemas.microsoft.com/office/drawing/2014/main" xmlns="" id="{4B56ACAB-5224-4964-A55D-0CCBE618BC72}"/>
                </a:ext>
              </a:extLst>
            </p:cNvPr>
            <p:cNvSpPr/>
            <p:nvPr/>
          </p:nvSpPr>
          <p:spPr>
            <a:xfrm>
              <a:off x="7376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49;p37">
              <a:extLst>
                <a:ext uri="{FF2B5EF4-FFF2-40B4-BE49-F238E27FC236}">
                  <a16:creationId xmlns:a16="http://schemas.microsoft.com/office/drawing/2014/main" xmlns="" id="{D5F50D48-F6E1-4657-869D-7A59E7DD4414}"/>
                </a:ext>
              </a:extLst>
            </p:cNvPr>
            <p:cNvSpPr/>
            <p:nvPr/>
          </p:nvSpPr>
          <p:spPr>
            <a:xfrm>
              <a:off x="8204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0;p37">
              <a:extLst>
                <a:ext uri="{FF2B5EF4-FFF2-40B4-BE49-F238E27FC236}">
                  <a16:creationId xmlns:a16="http://schemas.microsoft.com/office/drawing/2014/main" xmlns="" id="{6A46918A-1566-4CD3-9669-F98D322B11EB}"/>
                </a:ext>
              </a:extLst>
            </p:cNvPr>
            <p:cNvSpPr/>
            <p:nvPr/>
          </p:nvSpPr>
          <p:spPr>
            <a:xfrm>
              <a:off x="903225"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Flowchart: Terminator 5">
            <a:hlinkClick r:id="rId2"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sp>
        <p:nvSpPr>
          <p:cNvPr id="3" name="Arrow: Up 2">
            <a:extLst>
              <a:ext uri="{FF2B5EF4-FFF2-40B4-BE49-F238E27FC236}">
                <a16:creationId xmlns:a16="http://schemas.microsoft.com/office/drawing/2014/main" xmlns="" id="{B3818B06-C4DD-4F5E-846E-EF8092CB3D36}"/>
              </a:ext>
            </a:extLst>
          </p:cNvPr>
          <p:cNvSpPr/>
          <p:nvPr/>
        </p:nvSpPr>
        <p:spPr>
          <a:xfrm>
            <a:off x="2683314" y="2860681"/>
            <a:ext cx="1335104" cy="1922632"/>
          </a:xfrm>
          <a:prstGeom prst="upArrow">
            <a:avLst>
              <a:gd name="adj1" fmla="val 70676"/>
              <a:gd name="adj2" fmla="val 51478"/>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Arrow: Up 4">
            <a:extLst>
              <a:ext uri="{FF2B5EF4-FFF2-40B4-BE49-F238E27FC236}">
                <a16:creationId xmlns:a16="http://schemas.microsoft.com/office/drawing/2014/main" xmlns="" id="{9E541308-F835-4CDB-8795-80D293B128BC}"/>
              </a:ext>
            </a:extLst>
          </p:cNvPr>
          <p:cNvSpPr/>
          <p:nvPr/>
        </p:nvSpPr>
        <p:spPr>
          <a:xfrm>
            <a:off x="3583820" y="2860681"/>
            <a:ext cx="1335104" cy="1922632"/>
          </a:xfrm>
          <a:prstGeom prst="upArrow">
            <a:avLst>
              <a:gd name="adj1" fmla="val 70676"/>
              <a:gd name="adj2" fmla="val 51478"/>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Arrow: Up 26">
            <a:extLst>
              <a:ext uri="{FF2B5EF4-FFF2-40B4-BE49-F238E27FC236}">
                <a16:creationId xmlns:a16="http://schemas.microsoft.com/office/drawing/2014/main" xmlns="" id="{77A772F9-BA32-45DF-B959-95063F85BAC4}"/>
              </a:ext>
            </a:extLst>
          </p:cNvPr>
          <p:cNvSpPr/>
          <p:nvPr/>
        </p:nvSpPr>
        <p:spPr>
          <a:xfrm flipV="1">
            <a:off x="5084812" y="4378264"/>
            <a:ext cx="1335104" cy="1922632"/>
          </a:xfrm>
          <a:prstGeom prst="upArrow">
            <a:avLst>
              <a:gd name="adj1" fmla="val 70676"/>
              <a:gd name="adj2" fmla="val 51478"/>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4" name="Arrow: Up 33">
            <a:extLst>
              <a:ext uri="{FF2B5EF4-FFF2-40B4-BE49-F238E27FC236}">
                <a16:creationId xmlns:a16="http://schemas.microsoft.com/office/drawing/2014/main" xmlns="" id="{1A1801DB-0689-4640-8CBB-921BE63FC3A8}"/>
              </a:ext>
            </a:extLst>
          </p:cNvPr>
          <p:cNvSpPr/>
          <p:nvPr/>
        </p:nvSpPr>
        <p:spPr>
          <a:xfrm flipV="1">
            <a:off x="5985318" y="4378264"/>
            <a:ext cx="1335104" cy="1922632"/>
          </a:xfrm>
          <a:prstGeom prst="upArrow">
            <a:avLst>
              <a:gd name="adj1" fmla="val 70676"/>
              <a:gd name="adj2" fmla="val 51478"/>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6" name="Rectangle 35">
            <a:extLst>
              <a:ext uri="{FF2B5EF4-FFF2-40B4-BE49-F238E27FC236}">
                <a16:creationId xmlns:a16="http://schemas.microsoft.com/office/drawing/2014/main" xmlns="" id="{DEC3D3C9-DC98-47D6-85A1-E280EE7FF41B}"/>
              </a:ext>
            </a:extLst>
          </p:cNvPr>
          <p:cNvSpPr/>
          <p:nvPr/>
        </p:nvSpPr>
        <p:spPr>
          <a:xfrm>
            <a:off x="2928549" y="3643096"/>
            <a:ext cx="844634" cy="1015663"/>
          </a:xfrm>
          <a:prstGeom prst="rect">
            <a:avLst/>
          </a:prstGeom>
          <a:noFill/>
        </p:spPr>
        <p:txBody>
          <a:bodyPr wrap="square" lIns="91440" tIns="45720" rIns="91440" bIns="45720">
            <a:spAutoFit/>
          </a:bodyPr>
          <a:lstStyle/>
          <a:p>
            <a:pPr algn="ctr"/>
            <a:r>
              <a:rPr lang="ar-SA" sz="2000" b="1" cap="none" spc="0" dirty="0">
                <a:ln w="0"/>
                <a:solidFill>
                  <a:schemeClr val="bg1"/>
                </a:solidFill>
                <a:latin typeface="Sakkal Majalla" panose="02000000000000000000" pitchFamily="2" charset="-78"/>
                <a:cs typeface="Sakkal Majalla" panose="02000000000000000000" pitchFamily="2" charset="-78"/>
              </a:rPr>
              <a:t>كلما ارتفعت الأسعار</a:t>
            </a:r>
            <a:endParaRPr lang="en-US" sz="2000" b="1" cap="none" spc="0" dirty="0">
              <a:ln w="0"/>
              <a:solidFill>
                <a:schemeClr val="bg1"/>
              </a:solidFill>
              <a:latin typeface="Sakkal Majalla" panose="02000000000000000000" pitchFamily="2" charset="-78"/>
              <a:cs typeface="Sakkal Majalla" panose="02000000000000000000" pitchFamily="2" charset="-78"/>
            </a:endParaRPr>
          </a:p>
        </p:txBody>
      </p:sp>
      <p:sp>
        <p:nvSpPr>
          <p:cNvPr id="38" name="Rectangle 37">
            <a:extLst>
              <a:ext uri="{FF2B5EF4-FFF2-40B4-BE49-F238E27FC236}">
                <a16:creationId xmlns:a16="http://schemas.microsoft.com/office/drawing/2014/main" xmlns="" id="{2432B56A-0C62-45EF-BEA7-92E9EE47454E}"/>
              </a:ext>
            </a:extLst>
          </p:cNvPr>
          <p:cNvSpPr/>
          <p:nvPr/>
        </p:nvSpPr>
        <p:spPr>
          <a:xfrm>
            <a:off x="3746111" y="3643095"/>
            <a:ext cx="1010522" cy="1015663"/>
          </a:xfrm>
          <a:prstGeom prst="rect">
            <a:avLst/>
          </a:prstGeom>
          <a:noFill/>
        </p:spPr>
        <p:txBody>
          <a:bodyPr wrap="square" lIns="91440" tIns="45720" rIns="91440" bIns="45720">
            <a:spAutoFit/>
          </a:bodyPr>
          <a:lstStyle/>
          <a:p>
            <a:pPr algn="ctr"/>
            <a:r>
              <a:rPr lang="ar-SA" sz="2000" b="1" dirty="0">
                <a:ln w="0"/>
                <a:solidFill>
                  <a:schemeClr val="bg1"/>
                </a:solidFill>
                <a:latin typeface="Sakkal Majalla" panose="02000000000000000000" pitchFamily="2" charset="-78"/>
                <a:cs typeface="Sakkal Majalla" panose="02000000000000000000" pitchFamily="2" charset="-78"/>
              </a:rPr>
              <a:t>عرض كميات كبيرة</a:t>
            </a:r>
            <a:endParaRPr lang="en-US" sz="2000" b="1" cap="none" spc="0" dirty="0">
              <a:ln w="0"/>
              <a:solidFill>
                <a:schemeClr val="bg1"/>
              </a:solidFill>
              <a:latin typeface="Sakkal Majalla" panose="02000000000000000000" pitchFamily="2" charset="-78"/>
              <a:cs typeface="Sakkal Majalla" panose="02000000000000000000" pitchFamily="2" charset="-78"/>
            </a:endParaRPr>
          </a:p>
        </p:txBody>
      </p:sp>
      <p:sp>
        <p:nvSpPr>
          <p:cNvPr id="40" name="Rectangle 39">
            <a:extLst>
              <a:ext uri="{FF2B5EF4-FFF2-40B4-BE49-F238E27FC236}">
                <a16:creationId xmlns:a16="http://schemas.microsoft.com/office/drawing/2014/main" xmlns="" id="{032F3594-763C-4860-9463-81ECA0F0567C}"/>
              </a:ext>
            </a:extLst>
          </p:cNvPr>
          <p:cNvSpPr/>
          <p:nvPr/>
        </p:nvSpPr>
        <p:spPr>
          <a:xfrm>
            <a:off x="5218250" y="4571874"/>
            <a:ext cx="1010522" cy="1015663"/>
          </a:xfrm>
          <a:prstGeom prst="rect">
            <a:avLst/>
          </a:prstGeom>
          <a:noFill/>
        </p:spPr>
        <p:txBody>
          <a:bodyPr wrap="square" lIns="91440" tIns="45720" rIns="91440" bIns="45720">
            <a:spAutoFit/>
          </a:bodyPr>
          <a:lstStyle/>
          <a:p>
            <a:pPr algn="ctr"/>
            <a:r>
              <a:rPr lang="ar-SA" sz="2000" b="1" cap="none" spc="0" dirty="0">
                <a:ln w="0"/>
                <a:solidFill>
                  <a:schemeClr val="bg1"/>
                </a:solidFill>
                <a:latin typeface="Sakkal Majalla" panose="02000000000000000000" pitchFamily="2" charset="-78"/>
                <a:cs typeface="Sakkal Majalla" panose="02000000000000000000" pitchFamily="2" charset="-78"/>
              </a:rPr>
              <a:t>كلما انخفضت الأسعار</a:t>
            </a:r>
            <a:endParaRPr lang="en-US" sz="2000" b="1" cap="none" spc="0" dirty="0">
              <a:ln w="0"/>
              <a:solidFill>
                <a:schemeClr val="bg1"/>
              </a:solidFill>
              <a:latin typeface="Sakkal Majalla" panose="02000000000000000000" pitchFamily="2" charset="-78"/>
              <a:cs typeface="Sakkal Majalla" panose="02000000000000000000" pitchFamily="2" charset="-78"/>
            </a:endParaRPr>
          </a:p>
        </p:txBody>
      </p:sp>
      <p:sp>
        <p:nvSpPr>
          <p:cNvPr id="42" name="Rectangle 41">
            <a:extLst>
              <a:ext uri="{FF2B5EF4-FFF2-40B4-BE49-F238E27FC236}">
                <a16:creationId xmlns:a16="http://schemas.microsoft.com/office/drawing/2014/main" xmlns="" id="{29DB6CE3-FEAF-4FBB-A407-E73E09D6C300}"/>
              </a:ext>
            </a:extLst>
          </p:cNvPr>
          <p:cNvSpPr/>
          <p:nvPr/>
        </p:nvSpPr>
        <p:spPr>
          <a:xfrm>
            <a:off x="6147609" y="4719558"/>
            <a:ext cx="1010522" cy="707886"/>
          </a:xfrm>
          <a:prstGeom prst="rect">
            <a:avLst/>
          </a:prstGeom>
          <a:noFill/>
        </p:spPr>
        <p:txBody>
          <a:bodyPr wrap="square" lIns="91440" tIns="45720" rIns="91440" bIns="45720">
            <a:spAutoFit/>
          </a:bodyPr>
          <a:lstStyle/>
          <a:p>
            <a:pPr algn="ctr"/>
            <a:r>
              <a:rPr lang="ar-SA" sz="2000" b="1" dirty="0">
                <a:ln w="0"/>
                <a:solidFill>
                  <a:schemeClr val="bg1"/>
                </a:solidFill>
                <a:latin typeface="Sakkal Majalla" panose="02000000000000000000" pitchFamily="2" charset="-78"/>
                <a:cs typeface="Sakkal Majalla" panose="02000000000000000000" pitchFamily="2" charset="-78"/>
              </a:rPr>
              <a:t>عرض كميات أقل</a:t>
            </a:r>
            <a:endParaRPr lang="en-US" sz="2000" b="1" cap="none" spc="0" dirty="0">
              <a:ln w="0"/>
              <a:solidFill>
                <a:schemeClr val="bg1"/>
              </a:solidFill>
              <a:latin typeface="Sakkal Majalla" panose="02000000000000000000" pitchFamily="2" charset="-78"/>
              <a:cs typeface="Sakkal Majalla" panose="02000000000000000000" pitchFamily="2" charset="-78"/>
            </a:endParaRPr>
          </a:p>
        </p:txBody>
      </p:sp>
      <p:sp>
        <p:nvSpPr>
          <p:cNvPr id="52" name="Rectangle 51">
            <a:extLst>
              <a:ext uri="{FF2B5EF4-FFF2-40B4-BE49-F238E27FC236}">
                <a16:creationId xmlns:a16="http://schemas.microsoft.com/office/drawing/2014/main" xmlns="" id="{C1354F54-6E6F-4910-AC4C-52E4701D78F5}"/>
              </a:ext>
            </a:extLst>
          </p:cNvPr>
          <p:cNvSpPr/>
          <p:nvPr/>
        </p:nvSpPr>
        <p:spPr>
          <a:xfrm>
            <a:off x="4817758" y="3532243"/>
            <a:ext cx="2659703"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ar-SA" sz="4400" b="1" cap="none" spc="0" dirty="0">
                <a:ln>
                  <a:solidFill>
                    <a:sysClr val="windowText" lastClr="000000"/>
                  </a:solidFill>
                </a:ln>
                <a:solidFill>
                  <a:schemeClr val="accent4"/>
                </a:solidFill>
                <a:effectLst/>
                <a:cs typeface="PT Bold Heading" panose="02010400000000000000" pitchFamily="2" charset="-78"/>
              </a:rPr>
              <a:t>علاقة طردية</a:t>
            </a:r>
            <a:endParaRPr lang="en-US" sz="4400" b="1" cap="none" spc="0" dirty="0">
              <a:ln>
                <a:solidFill>
                  <a:sysClr val="windowText" lastClr="000000"/>
                </a:solidFill>
              </a:ln>
              <a:solidFill>
                <a:schemeClr val="accent4"/>
              </a:solidFill>
              <a:effectLst/>
              <a:cs typeface="PT Bold Heading" panose="02010400000000000000" pitchFamily="2" charset="-78"/>
            </a:endParaRPr>
          </a:p>
        </p:txBody>
      </p:sp>
      <p:sp>
        <p:nvSpPr>
          <p:cNvPr id="2" name="مستطيل مستدير الزوايا 5">
            <a:hlinkClick r:id="rId3" action="ppaction://hlinksldjump"/>
            <a:extLst>
              <a:ext uri="{FF2B5EF4-FFF2-40B4-BE49-F238E27FC236}">
                <a16:creationId xmlns:a16="http://schemas.microsoft.com/office/drawing/2014/main" xmlns="" id="{F5CC74E4-864C-4026-A9A7-974EB3BF4905}"/>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4" name="مستطيل مستدير الزوايا 11">
            <a:hlinkClick r:id="" action="ppaction://noaction"/>
            <a:extLst>
              <a:ext uri="{FF2B5EF4-FFF2-40B4-BE49-F238E27FC236}">
                <a16:creationId xmlns:a16="http://schemas.microsoft.com/office/drawing/2014/main" xmlns="" id="{764B31B2-0682-4533-A026-889DD3DC30F5}"/>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6" name="مستطيل مستدير الزوايا 12">
            <a:hlinkClick r:id="" action="ppaction://noaction"/>
            <a:extLst>
              <a:ext uri="{FF2B5EF4-FFF2-40B4-BE49-F238E27FC236}">
                <a16:creationId xmlns:a16="http://schemas.microsoft.com/office/drawing/2014/main" xmlns="" id="{9AF65FE0-8705-4EAA-B0C1-95E84F070582}"/>
              </a:ext>
            </a:extLst>
          </p:cNvPr>
          <p:cNvSpPr/>
          <p:nvPr/>
        </p:nvSpPr>
        <p:spPr>
          <a:xfrm>
            <a:off x="10260816" y="3339294"/>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6">
            <a:hlinkClick r:id="" action="ppaction://noaction"/>
            <a:extLst>
              <a:ext uri="{FF2B5EF4-FFF2-40B4-BE49-F238E27FC236}">
                <a16:creationId xmlns:a16="http://schemas.microsoft.com/office/drawing/2014/main" xmlns="" id="{812027C1-2900-4592-B179-60534C653C1C}"/>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8" name="مستطيل مستدير الزوايا 17">
            <a:hlinkClick r:id="rId4" action="ppaction://hlinksldjump"/>
            <a:extLst>
              <a:ext uri="{FF2B5EF4-FFF2-40B4-BE49-F238E27FC236}">
                <a16:creationId xmlns:a16="http://schemas.microsoft.com/office/drawing/2014/main" xmlns="" id="{70729087-B9CE-43A2-9E54-5A209E6342BC}"/>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9" name="مستطيل مستدير الزوايا 16">
            <a:hlinkClick r:id="" action="ppaction://noaction"/>
            <a:extLst>
              <a:ext uri="{FF2B5EF4-FFF2-40B4-BE49-F238E27FC236}">
                <a16:creationId xmlns:a16="http://schemas.microsoft.com/office/drawing/2014/main" xmlns="" id="{6834D112-4288-4383-9F48-CFEE1C0F2077}"/>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1" name="Rectangle 10">
            <a:extLst>
              <a:ext uri="{FF2B5EF4-FFF2-40B4-BE49-F238E27FC236}">
                <a16:creationId xmlns:a16="http://schemas.microsoft.com/office/drawing/2014/main" xmlns="" id="{2C9F76F3-91E0-4DAD-A6FF-CA826E6540D8}"/>
              </a:ext>
            </a:extLst>
          </p:cNvPr>
          <p:cNvSpPr/>
          <p:nvPr/>
        </p:nvSpPr>
        <p:spPr>
          <a:xfrm>
            <a:off x="606584" y="4902563"/>
            <a:ext cx="4281652" cy="1077218"/>
          </a:xfrm>
          <a:prstGeom prst="rect">
            <a:avLst/>
          </a:prstGeom>
          <a:solidFill>
            <a:schemeClr val="tx2">
              <a:lumMod val="20000"/>
              <a:lumOff val="80000"/>
            </a:schemeClr>
          </a:solidFill>
          <a:ln>
            <a:solidFill>
              <a:srgbClr val="3A5C84"/>
            </a:solidFill>
          </a:ln>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marL="742950" indent="-207963" algn="just" rtl="1">
              <a:buFont typeface="Arial" panose="020B0604020202020204" pitchFamily="34" charset="0"/>
              <a:buChar char="•"/>
            </a:pPr>
            <a:r>
              <a:rPr lang="ar-SA" sz="3200" b="1" cap="none" spc="0" dirty="0">
                <a:ln>
                  <a:solidFill>
                    <a:sysClr val="windowText" lastClr="000000"/>
                  </a:solidFill>
                </a:ln>
                <a:effectLst/>
                <a:latin typeface="Sakkal Majalla" panose="02000000000000000000" pitchFamily="2" charset="-78"/>
                <a:cs typeface="Sakkal Majalla" panose="02000000000000000000" pitchFamily="2" charset="-78"/>
              </a:rPr>
              <a:t>الطلب مرتبط بالمستهلك.</a:t>
            </a:r>
          </a:p>
          <a:p>
            <a:pPr marL="742950" indent="-207963" algn="just" rtl="1">
              <a:buFont typeface="Arial" panose="020B0604020202020204" pitchFamily="34" charset="0"/>
              <a:buChar char="•"/>
            </a:pPr>
            <a:r>
              <a:rPr lang="ar-SA" sz="3200" b="1" dirty="0">
                <a:ln>
                  <a:solidFill>
                    <a:sysClr val="windowText" lastClr="000000"/>
                  </a:solidFill>
                </a:ln>
                <a:latin typeface="Sakkal Majalla" panose="02000000000000000000" pitchFamily="2" charset="-78"/>
                <a:cs typeface="Sakkal Majalla" panose="02000000000000000000" pitchFamily="2" charset="-78"/>
              </a:rPr>
              <a:t>العرض مرتبط بالمنتج.</a:t>
            </a:r>
            <a:endParaRPr lang="en-US" sz="3200" b="1" cap="none" spc="0" dirty="0">
              <a:ln>
                <a:solidFill>
                  <a:sysClr val="windowText" lastClr="000000"/>
                </a:solidFill>
              </a:ln>
              <a:effectLst/>
              <a:latin typeface="Sakkal Majalla" panose="02000000000000000000" pitchFamily="2" charset="-78"/>
              <a:cs typeface="Sakkal Majalla" panose="02000000000000000000" pitchFamily="2" charset="-78"/>
            </a:endParaRPr>
          </a:p>
        </p:txBody>
      </p:sp>
      <p:grpSp>
        <p:nvGrpSpPr>
          <p:cNvPr id="39" name="Group 38"/>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3" name="Group 42"/>
            <p:cNvGrpSpPr/>
            <p:nvPr/>
          </p:nvGrpSpPr>
          <p:grpSpPr>
            <a:xfrm>
              <a:off x="0" y="6502121"/>
              <a:ext cx="12192000" cy="381000"/>
              <a:chOff x="0" y="6502121"/>
              <a:chExt cx="12192000" cy="381000"/>
            </a:xfrm>
          </p:grpSpPr>
          <p:cxnSp>
            <p:nvCxnSpPr>
              <p:cNvPr id="44" name="Straight Connector 43"/>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Rectangle 44"/>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83973919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xmlns="" id="{C7CA628E-402E-4ECD-83CD-2C5BD377C6C5}"/>
              </a:ext>
            </a:extLst>
          </p:cNvPr>
          <p:cNvSpPr/>
          <p:nvPr/>
        </p:nvSpPr>
        <p:spPr>
          <a:xfrm>
            <a:off x="109266" y="1335539"/>
            <a:ext cx="10052651" cy="509188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marL="266700"/>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مستطيل مستدير الزوايا 13"/>
          <p:cNvSpPr/>
          <p:nvPr/>
        </p:nvSpPr>
        <p:spPr>
          <a:xfrm>
            <a:off x="4328160" y="177021"/>
            <a:ext cx="8153400" cy="1080000"/>
          </a:xfrm>
          <a:prstGeom prst="roundRect">
            <a:avLst>
              <a:gd name="adj" fmla="val 10356"/>
            </a:avLst>
          </a:prstGeom>
          <a:solidFill>
            <a:srgbClr val="3F6A7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28" name="Rectangle 6"/>
          <p:cNvSpPr/>
          <p:nvPr/>
        </p:nvSpPr>
        <p:spPr>
          <a:xfrm>
            <a:off x="5979303" y="280411"/>
            <a:ext cx="3892412" cy="923330"/>
          </a:xfrm>
          <a:prstGeom prst="rect">
            <a:avLst/>
          </a:prstGeom>
        </p:spPr>
        <p:txBody>
          <a:bodyPr wrap="none">
            <a:spAutoFit/>
          </a:bodyPr>
          <a:lstStyle/>
          <a:p>
            <a:pPr algn="ctr"/>
            <a:r>
              <a:rPr lang="ar-SA" sz="5400" dirty="0">
                <a:ln w="9525">
                  <a:noFill/>
                  <a:prstDash val="solid"/>
                </a:ln>
                <a:solidFill>
                  <a:schemeClr val="bg1"/>
                </a:solidFill>
                <a:latin typeface="Arial Black" panose="020B0A04020102020204" pitchFamily="34" charset="0"/>
                <a:cs typeface="PT Bold Heading" panose="02010400000000000000" pitchFamily="2" charset="-78"/>
              </a:rPr>
              <a:t>منحنى العرض</a:t>
            </a:r>
            <a:endParaRPr lang="en-US" sz="5400" dirty="0">
              <a:ln w="9525">
                <a:noFill/>
                <a:prstDash val="solid"/>
              </a:ln>
              <a:solidFill>
                <a:schemeClr val="bg1"/>
              </a:solidFill>
              <a:latin typeface="Arial Black" panose="020B0A04020102020204" pitchFamily="34" charset="0"/>
              <a:cs typeface="PT Bold Heading" panose="02010400000000000000" pitchFamily="2" charset="-78"/>
            </a:endParaRPr>
          </a:p>
        </p:txBody>
      </p:sp>
      <p:grpSp>
        <p:nvGrpSpPr>
          <p:cNvPr id="12" name="Google Shape;536;p37">
            <a:extLst>
              <a:ext uri="{FF2B5EF4-FFF2-40B4-BE49-F238E27FC236}">
                <a16:creationId xmlns:a16="http://schemas.microsoft.com/office/drawing/2014/main" xmlns="" id="{1A531D1E-7BD9-4344-B398-37A44A94B309}"/>
              </a:ext>
            </a:extLst>
          </p:cNvPr>
          <p:cNvGrpSpPr/>
          <p:nvPr/>
        </p:nvGrpSpPr>
        <p:grpSpPr>
          <a:xfrm>
            <a:off x="11300601" y="293301"/>
            <a:ext cx="616789" cy="833812"/>
            <a:chOff x="590250" y="244200"/>
            <a:chExt cx="407975" cy="532175"/>
          </a:xfrm>
        </p:grpSpPr>
        <p:sp>
          <p:nvSpPr>
            <p:cNvPr id="13" name="Google Shape;537;p37">
              <a:extLst>
                <a:ext uri="{FF2B5EF4-FFF2-40B4-BE49-F238E27FC236}">
                  <a16:creationId xmlns:a16="http://schemas.microsoft.com/office/drawing/2014/main" xmlns="" id="{CEFE7213-6533-4E58-A817-E3D9213DE656}"/>
                </a:ext>
              </a:extLst>
            </p:cNvPr>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38;p37">
              <a:extLst>
                <a:ext uri="{FF2B5EF4-FFF2-40B4-BE49-F238E27FC236}">
                  <a16:creationId xmlns:a16="http://schemas.microsoft.com/office/drawing/2014/main" xmlns="" id="{716F2857-0F78-40E2-992D-CA868EA53EBB}"/>
                </a:ext>
              </a:extLst>
            </p:cNvPr>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39;p37">
              <a:extLst>
                <a:ext uri="{FF2B5EF4-FFF2-40B4-BE49-F238E27FC236}">
                  <a16:creationId xmlns:a16="http://schemas.microsoft.com/office/drawing/2014/main" xmlns="" id="{72B97B30-6E1B-4367-BE71-152329D42C81}"/>
                </a:ext>
              </a:extLst>
            </p:cNvPr>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40;p37">
              <a:extLst>
                <a:ext uri="{FF2B5EF4-FFF2-40B4-BE49-F238E27FC236}">
                  <a16:creationId xmlns:a16="http://schemas.microsoft.com/office/drawing/2014/main" xmlns="" id="{66E71AA2-0D34-4F21-A9F6-5B6C976A012E}"/>
                </a:ext>
              </a:extLst>
            </p:cNvPr>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41;p37">
              <a:extLst>
                <a:ext uri="{FF2B5EF4-FFF2-40B4-BE49-F238E27FC236}">
                  <a16:creationId xmlns:a16="http://schemas.microsoft.com/office/drawing/2014/main" xmlns="" id="{0245137C-4592-4806-8B62-469869D33346}"/>
                </a:ext>
              </a:extLst>
            </p:cNvPr>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42;p37">
              <a:extLst>
                <a:ext uri="{FF2B5EF4-FFF2-40B4-BE49-F238E27FC236}">
                  <a16:creationId xmlns:a16="http://schemas.microsoft.com/office/drawing/2014/main" xmlns="" id="{5ED86692-9413-4E30-8942-1A35B21F2F99}"/>
                </a:ext>
              </a:extLst>
            </p:cNvPr>
            <p:cNvSpPr/>
            <p:nvPr/>
          </p:nvSpPr>
          <p:spPr>
            <a:xfrm>
              <a:off x="649925" y="590050"/>
              <a:ext cx="133975" cy="25"/>
            </a:xfrm>
            <a:custGeom>
              <a:avLst/>
              <a:gdLst/>
              <a:ahLst/>
              <a:cxnLst/>
              <a:rect l="l" t="t" r="r" b="b"/>
              <a:pathLst>
                <a:path w="5359" h="1" fill="none" extrusionOk="0">
                  <a:moveTo>
                    <a:pt x="5358" y="0"/>
                  </a:moveTo>
                  <a:lnTo>
                    <a:pt x="0" y="0"/>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43;p37">
              <a:extLst>
                <a:ext uri="{FF2B5EF4-FFF2-40B4-BE49-F238E27FC236}">
                  <a16:creationId xmlns:a16="http://schemas.microsoft.com/office/drawing/2014/main" xmlns="" id="{8D077F22-E9F7-481E-A189-EC73130828D2}"/>
                </a:ext>
              </a:extLst>
            </p:cNvPr>
            <p:cNvSpPr/>
            <p:nvPr/>
          </p:nvSpPr>
          <p:spPr>
            <a:xfrm>
              <a:off x="649925" y="5346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44;p37">
              <a:extLst>
                <a:ext uri="{FF2B5EF4-FFF2-40B4-BE49-F238E27FC236}">
                  <a16:creationId xmlns:a16="http://schemas.microsoft.com/office/drawing/2014/main" xmlns="" id="{F3EB5A59-A60E-4C58-BCC9-1E616E65D0DF}"/>
                </a:ext>
              </a:extLst>
            </p:cNvPr>
            <p:cNvSpPr/>
            <p:nvPr/>
          </p:nvSpPr>
          <p:spPr>
            <a:xfrm>
              <a:off x="649925" y="4798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45;p37">
              <a:extLst>
                <a:ext uri="{FF2B5EF4-FFF2-40B4-BE49-F238E27FC236}">
                  <a16:creationId xmlns:a16="http://schemas.microsoft.com/office/drawing/2014/main" xmlns="" id="{BFAEA99B-A8FD-4B49-A709-BA09F45B9E6F}"/>
                </a:ext>
              </a:extLst>
            </p:cNvPr>
            <p:cNvSpPr/>
            <p:nvPr/>
          </p:nvSpPr>
          <p:spPr>
            <a:xfrm>
              <a:off x="649925" y="424425"/>
              <a:ext cx="255750" cy="25"/>
            </a:xfrm>
            <a:custGeom>
              <a:avLst/>
              <a:gdLst/>
              <a:ahLst/>
              <a:cxnLst/>
              <a:rect l="l" t="t" r="r" b="b"/>
              <a:pathLst>
                <a:path w="10230" h="1" fill="none" extrusionOk="0">
                  <a:moveTo>
                    <a:pt x="10229" y="1"/>
                  </a:moveTo>
                  <a:lnTo>
                    <a:pt x="0" y="1"/>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46;p37">
              <a:extLst>
                <a:ext uri="{FF2B5EF4-FFF2-40B4-BE49-F238E27FC236}">
                  <a16:creationId xmlns:a16="http://schemas.microsoft.com/office/drawing/2014/main" xmlns="" id="{93BE4E0F-73B3-4840-96D2-D8010FC468A4}"/>
                </a:ext>
              </a:extLst>
            </p:cNvPr>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47;p37">
              <a:extLst>
                <a:ext uri="{FF2B5EF4-FFF2-40B4-BE49-F238E27FC236}">
                  <a16:creationId xmlns:a16="http://schemas.microsoft.com/office/drawing/2014/main" xmlns="" id="{CF988644-BA78-485D-8E61-BFBED1AB3DC2}"/>
                </a:ext>
              </a:extLst>
            </p:cNvPr>
            <p:cNvSpPr/>
            <p:nvPr/>
          </p:nvSpPr>
          <p:spPr>
            <a:xfrm>
              <a:off x="654800"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48;p37">
              <a:extLst>
                <a:ext uri="{FF2B5EF4-FFF2-40B4-BE49-F238E27FC236}">
                  <a16:creationId xmlns:a16="http://schemas.microsoft.com/office/drawing/2014/main" xmlns="" id="{4B56ACAB-5224-4964-A55D-0CCBE618BC72}"/>
                </a:ext>
              </a:extLst>
            </p:cNvPr>
            <p:cNvSpPr/>
            <p:nvPr/>
          </p:nvSpPr>
          <p:spPr>
            <a:xfrm>
              <a:off x="7376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49;p37">
              <a:extLst>
                <a:ext uri="{FF2B5EF4-FFF2-40B4-BE49-F238E27FC236}">
                  <a16:creationId xmlns:a16="http://schemas.microsoft.com/office/drawing/2014/main" xmlns="" id="{D5F50D48-F6E1-4657-869D-7A59E7DD4414}"/>
                </a:ext>
              </a:extLst>
            </p:cNvPr>
            <p:cNvSpPr/>
            <p:nvPr/>
          </p:nvSpPr>
          <p:spPr>
            <a:xfrm>
              <a:off x="820400" y="244200"/>
              <a:ext cx="25" cy="51175"/>
            </a:xfrm>
            <a:custGeom>
              <a:avLst/>
              <a:gdLst/>
              <a:ahLst/>
              <a:cxnLst/>
              <a:rect l="l" t="t" r="r" b="b"/>
              <a:pathLst>
                <a:path w="1" h="2047" fill="none" extrusionOk="0">
                  <a:moveTo>
                    <a:pt x="1" y="1"/>
                  </a:moveTo>
                  <a:lnTo>
                    <a:pt x="1"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50;p37">
              <a:extLst>
                <a:ext uri="{FF2B5EF4-FFF2-40B4-BE49-F238E27FC236}">
                  <a16:creationId xmlns:a16="http://schemas.microsoft.com/office/drawing/2014/main" xmlns="" id="{6A46918A-1566-4CD3-9669-F98D322B11EB}"/>
                </a:ext>
              </a:extLst>
            </p:cNvPr>
            <p:cNvSpPr/>
            <p:nvPr/>
          </p:nvSpPr>
          <p:spPr>
            <a:xfrm>
              <a:off x="903225" y="244200"/>
              <a:ext cx="25" cy="51175"/>
            </a:xfrm>
            <a:custGeom>
              <a:avLst/>
              <a:gdLst/>
              <a:ahLst/>
              <a:cxnLst/>
              <a:rect l="l" t="t" r="r" b="b"/>
              <a:pathLst>
                <a:path w="1" h="2047" fill="none" extrusionOk="0">
                  <a:moveTo>
                    <a:pt x="0" y="1"/>
                  </a:moveTo>
                  <a:lnTo>
                    <a:pt x="0" y="2046"/>
                  </a:lnTo>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Flowchart: Terminator 5">
            <a:hlinkClick r:id="rId2" action="ppaction://hlinksldjump"/>
            <a:extLst>
              <a:ext uri="{FF2B5EF4-FFF2-40B4-BE49-F238E27FC236}">
                <a16:creationId xmlns:a16="http://schemas.microsoft.com/office/drawing/2014/main" xmlns="" id="{ECA89C5C-A05B-4FC4-AA54-FADE65CB4FDD}"/>
              </a:ext>
            </a:extLst>
          </p:cNvPr>
          <p:cNvSpPr/>
          <p:nvPr/>
        </p:nvSpPr>
        <p:spPr>
          <a:xfrm>
            <a:off x="174519" y="6022731"/>
            <a:ext cx="1021235" cy="369524"/>
          </a:xfrm>
          <a:prstGeom prst="flowChartTerminator">
            <a:avLst/>
          </a:prstGeom>
          <a:solidFill>
            <a:srgbClr val="87A04A"/>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1" dirty="0">
                <a:solidFill>
                  <a:sysClr val="windowText" lastClr="000000"/>
                </a:solidFill>
                <a:latin typeface="Sakkal Majalla" panose="02000000000000000000" pitchFamily="2" charset="-78"/>
                <a:cs typeface="Sakkal Majalla" panose="02000000000000000000" pitchFamily="2" charset="-78"/>
              </a:rPr>
              <a:t>التالي</a:t>
            </a:r>
            <a:endParaRPr lang="en-US" sz="2400" b="1" dirty="0">
              <a:solidFill>
                <a:sysClr val="windowText" lastClr="000000"/>
              </a:solidFill>
              <a:latin typeface="Sakkal Majalla" panose="02000000000000000000" pitchFamily="2" charset="-78"/>
              <a:cs typeface="Sakkal Majalla" panose="02000000000000000000" pitchFamily="2" charset="-78"/>
            </a:endParaRPr>
          </a:p>
        </p:txBody>
      </p:sp>
      <p:sp>
        <p:nvSpPr>
          <p:cNvPr id="4" name="TextBox 3">
            <a:extLst>
              <a:ext uri="{FF2B5EF4-FFF2-40B4-BE49-F238E27FC236}">
                <a16:creationId xmlns:a16="http://schemas.microsoft.com/office/drawing/2014/main" xmlns="" id="{D78A93CF-DA78-46D6-8C7F-A812374BC935}"/>
              </a:ext>
            </a:extLst>
          </p:cNvPr>
          <p:cNvSpPr txBox="1"/>
          <p:nvPr/>
        </p:nvSpPr>
        <p:spPr>
          <a:xfrm>
            <a:off x="4945131" y="1597830"/>
            <a:ext cx="5087390" cy="4493538"/>
          </a:xfrm>
          <a:prstGeom prst="rect">
            <a:avLst/>
          </a:prstGeom>
          <a:noFill/>
        </p:spPr>
        <p:txBody>
          <a:bodyPr wrap="square">
            <a:spAutoFit/>
          </a:bodyPr>
          <a:lstStyle/>
          <a:p>
            <a:pPr algn="just" rtl="1"/>
            <a:r>
              <a:rPr lang="ar-SA" sz="2600" b="1" dirty="0">
                <a:solidFill>
                  <a:srgbClr val="002060"/>
                </a:solidFill>
                <a:latin typeface="Sakkal Majalla" panose="02000000000000000000" pitchFamily="2" charset="-78"/>
                <a:cs typeface="Sakkal Majalla" panose="02000000000000000000" pitchFamily="2" charset="-78"/>
              </a:rPr>
              <a:t>منحنى العرض أداة تحليلية تستعمل في التحليل الاقتصادي وفي بيان الآتي:</a:t>
            </a:r>
          </a:p>
          <a:p>
            <a:pPr algn="just" rtl="1"/>
            <a:endParaRPr lang="ar-SA" sz="2600" b="1" dirty="0">
              <a:latin typeface="Sakkal Majalla" panose="02000000000000000000" pitchFamily="2" charset="-78"/>
              <a:cs typeface="Sakkal Majalla" panose="02000000000000000000" pitchFamily="2" charset="-78"/>
            </a:endParaRPr>
          </a:p>
          <a:p>
            <a:pPr marL="514350" indent="-514350" algn="just" rtl="1">
              <a:buFont typeface="+mj-lt"/>
              <a:buAutoNum type="arabicPeriod"/>
            </a:pPr>
            <a:r>
              <a:rPr lang="ar-SA" sz="2600" b="1" dirty="0">
                <a:latin typeface="Sakkal Majalla" panose="02000000000000000000" pitchFamily="2" charset="-78"/>
                <a:cs typeface="Sakkal Majalla" panose="02000000000000000000" pitchFamily="2" charset="-78"/>
              </a:rPr>
              <a:t>المنحنى </a:t>
            </a:r>
            <a:r>
              <a:rPr lang="ar-SA" sz="2600" b="1" dirty="0" smtClean="0">
                <a:latin typeface="Sakkal Majalla" panose="02000000000000000000" pitchFamily="2" charset="-78"/>
                <a:cs typeface="Sakkal Majalla" panose="02000000000000000000" pitchFamily="2" charset="-78"/>
              </a:rPr>
              <a:t>ينجه </a:t>
            </a:r>
            <a:r>
              <a:rPr lang="ar-SA" sz="2600" b="1" dirty="0">
                <a:latin typeface="Sakkal Majalla" panose="02000000000000000000" pitchFamily="2" charset="-78"/>
                <a:cs typeface="Sakkal Majalla" panose="02000000000000000000" pitchFamily="2" charset="-78"/>
              </a:rPr>
              <a:t>من الأسفل إلى الأعلى ومن اليسار إلى اليمين.</a:t>
            </a:r>
          </a:p>
          <a:p>
            <a:pPr marL="514350" indent="-514350" algn="just" rtl="1">
              <a:buFont typeface="+mj-lt"/>
              <a:buAutoNum type="arabicPeriod"/>
            </a:pPr>
            <a:r>
              <a:rPr lang="ar-SA" sz="2600" b="1" dirty="0">
                <a:solidFill>
                  <a:schemeClr val="tx1"/>
                </a:solidFill>
                <a:latin typeface="Sakkal Majalla" panose="02000000000000000000" pitchFamily="2" charset="-78"/>
                <a:cs typeface="Sakkal Majalla" panose="02000000000000000000" pitchFamily="2" charset="-78"/>
              </a:rPr>
              <a:t>يوضح قانون العرض والعلاقة </a:t>
            </a:r>
            <a:r>
              <a:rPr lang="ar-SA" sz="2600" b="1" dirty="0">
                <a:latin typeface="Sakkal Majalla" panose="02000000000000000000" pitchFamily="2" charset="-78"/>
                <a:cs typeface="Sakkal Majalla" panose="02000000000000000000" pitchFamily="2" charset="-78"/>
              </a:rPr>
              <a:t>الطردية بين الكمية </a:t>
            </a:r>
            <a:r>
              <a:rPr lang="ar-SA" sz="2600" b="1" dirty="0" smtClean="0">
                <a:latin typeface="Sakkal Majalla" panose="02000000000000000000" pitchFamily="2" charset="-78"/>
                <a:cs typeface="Sakkal Majalla" panose="02000000000000000000" pitchFamily="2" charset="-78"/>
              </a:rPr>
              <a:t>المعروضة </a:t>
            </a:r>
            <a:r>
              <a:rPr lang="ar-SA" sz="2600" b="1" dirty="0">
                <a:latin typeface="Sakkal Majalla" panose="02000000000000000000" pitchFamily="2" charset="-78"/>
                <a:cs typeface="Sakkal Majalla" panose="02000000000000000000" pitchFamily="2" charset="-78"/>
              </a:rPr>
              <a:t>والأسعار في السوق خلال فترة زمنية معينة.</a:t>
            </a:r>
          </a:p>
          <a:p>
            <a:pPr marL="514350" indent="-514350" algn="just" rtl="1">
              <a:buFont typeface="+mj-lt"/>
              <a:buAutoNum type="arabicPeriod"/>
            </a:pPr>
            <a:r>
              <a:rPr lang="ar-SA" sz="2600" b="1" dirty="0">
                <a:latin typeface="Sakkal Majalla" panose="02000000000000000000" pitchFamily="2" charset="-78"/>
                <a:cs typeface="Sakkal Majalla" panose="02000000000000000000" pitchFamily="2" charset="-78"/>
              </a:rPr>
              <a:t>يمثل المحور الأفقي الكميات </a:t>
            </a:r>
            <a:r>
              <a:rPr lang="ar-SA" sz="2600" b="1" dirty="0" smtClean="0">
                <a:latin typeface="Sakkal Majalla" panose="02000000000000000000" pitchFamily="2" charset="-78"/>
                <a:cs typeface="Sakkal Majalla" panose="02000000000000000000" pitchFamily="2" charset="-78"/>
              </a:rPr>
              <a:t>المعروضة </a:t>
            </a:r>
            <a:r>
              <a:rPr lang="ar-SA" sz="2600" b="1" dirty="0">
                <a:latin typeface="Sakkal Majalla" panose="02000000000000000000" pitchFamily="2" charset="-78"/>
                <a:cs typeface="Sakkal Majalla" panose="02000000000000000000" pitchFamily="2" charset="-78"/>
              </a:rPr>
              <a:t>من السلعة، ويمثل المحور الرأسي عن سعر السلعة</a:t>
            </a:r>
            <a:r>
              <a:rPr lang="ar-SA" sz="2600" b="1" dirty="0" smtClean="0">
                <a:latin typeface="Sakkal Majalla" panose="02000000000000000000" pitchFamily="2" charset="-78"/>
                <a:cs typeface="Sakkal Majalla" panose="02000000000000000000" pitchFamily="2" charset="-78"/>
              </a:rPr>
              <a:t>.</a:t>
            </a:r>
            <a:endParaRPr lang="ar-SA" sz="2600" b="1" dirty="0">
              <a:latin typeface="Sakkal Majalla" panose="02000000000000000000" pitchFamily="2" charset="-78"/>
              <a:cs typeface="Sakkal Majalla" panose="02000000000000000000" pitchFamily="2" charset="-78"/>
            </a:endParaRPr>
          </a:p>
        </p:txBody>
      </p:sp>
      <p:pic>
        <p:nvPicPr>
          <p:cNvPr id="6146" name="Picture 2" descr="د.سليمان بن مبارك السنيدي on Twitter: &quot;#تدريس_مُشخصن في الرياضيات ...">
            <a:extLst>
              <a:ext uri="{FF2B5EF4-FFF2-40B4-BE49-F238E27FC236}">
                <a16:creationId xmlns:a16="http://schemas.microsoft.com/office/drawing/2014/main" xmlns="" id="{6AFB3966-5D8D-4150-8CB5-0203873B1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519" y="1451806"/>
            <a:ext cx="4423360" cy="449240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xmlns="" id="{65FE3E45-7E09-4937-9845-7743BBA4AF9E}"/>
              </a:ext>
            </a:extLst>
          </p:cNvPr>
          <p:cNvCxnSpPr>
            <a:cxnSpLocks/>
          </p:cNvCxnSpPr>
          <p:nvPr/>
        </p:nvCxnSpPr>
        <p:spPr>
          <a:xfrm flipV="1">
            <a:off x="879896" y="2070339"/>
            <a:ext cx="0" cy="330391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A7EAAE24-38E4-40AC-BF33-944F5F21DC08}"/>
              </a:ext>
            </a:extLst>
          </p:cNvPr>
          <p:cNvCxnSpPr/>
          <p:nvPr/>
        </p:nvCxnSpPr>
        <p:spPr>
          <a:xfrm>
            <a:off x="862644" y="5357001"/>
            <a:ext cx="343101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xmlns="" id="{B1984743-0CBC-4641-A98E-8530FB86E317}"/>
              </a:ext>
            </a:extLst>
          </p:cNvPr>
          <p:cNvSpPr/>
          <p:nvPr/>
        </p:nvSpPr>
        <p:spPr>
          <a:xfrm>
            <a:off x="236687" y="5122351"/>
            <a:ext cx="593431" cy="400110"/>
          </a:xfrm>
          <a:prstGeom prst="rect">
            <a:avLst/>
          </a:prstGeom>
          <a:noFill/>
        </p:spPr>
        <p:txBody>
          <a:bodyPr wrap="none" lIns="91440" tIns="45720" rIns="91440" bIns="45720">
            <a:spAutoFit/>
          </a:bodyPr>
          <a:lstStyle/>
          <a:p>
            <a:pPr algn="ctr"/>
            <a:r>
              <a:rPr lang="ar-SA" sz="2000" b="0" cap="none" spc="0" dirty="0">
                <a:ln w="0"/>
                <a:solidFill>
                  <a:schemeClr val="tx1"/>
                </a:solidFill>
                <a:cs typeface="+mj-cs"/>
              </a:rPr>
              <a:t>صفر</a:t>
            </a:r>
            <a:endParaRPr lang="en-US" sz="2000" b="0" cap="none" spc="0" dirty="0">
              <a:ln w="0"/>
              <a:solidFill>
                <a:schemeClr val="tx1"/>
              </a:solidFill>
              <a:cs typeface="+mj-cs"/>
            </a:endParaRPr>
          </a:p>
        </p:txBody>
      </p:sp>
      <p:sp>
        <p:nvSpPr>
          <p:cNvPr id="51" name="Rectangle 50">
            <a:extLst>
              <a:ext uri="{FF2B5EF4-FFF2-40B4-BE49-F238E27FC236}">
                <a16:creationId xmlns:a16="http://schemas.microsoft.com/office/drawing/2014/main" xmlns="" id="{D2A73D96-9F49-44F3-93DC-063A1576BC36}"/>
              </a:ext>
            </a:extLst>
          </p:cNvPr>
          <p:cNvSpPr/>
          <p:nvPr/>
        </p:nvSpPr>
        <p:spPr>
          <a:xfrm>
            <a:off x="572968" y="4905260"/>
            <a:ext cx="274434"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5</a:t>
            </a:r>
            <a:endParaRPr lang="en-US" sz="1400" b="0" cap="none" spc="0" dirty="0">
              <a:ln w="0"/>
              <a:solidFill>
                <a:schemeClr val="tx1"/>
              </a:solidFill>
              <a:cs typeface="+mj-cs"/>
            </a:endParaRPr>
          </a:p>
        </p:txBody>
      </p:sp>
      <p:sp>
        <p:nvSpPr>
          <p:cNvPr id="53" name="Rectangle 52">
            <a:extLst>
              <a:ext uri="{FF2B5EF4-FFF2-40B4-BE49-F238E27FC236}">
                <a16:creationId xmlns:a16="http://schemas.microsoft.com/office/drawing/2014/main" xmlns="" id="{5696C2A5-3339-4B92-82A0-F855F91BBCC4}"/>
              </a:ext>
            </a:extLst>
          </p:cNvPr>
          <p:cNvSpPr/>
          <p:nvPr/>
        </p:nvSpPr>
        <p:spPr>
          <a:xfrm>
            <a:off x="525355" y="4584842"/>
            <a:ext cx="364203"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10</a:t>
            </a:r>
            <a:endParaRPr lang="en-US" sz="1400" b="0" cap="none" spc="0" dirty="0">
              <a:ln w="0"/>
              <a:solidFill>
                <a:schemeClr val="tx1"/>
              </a:solidFill>
              <a:cs typeface="+mj-cs"/>
            </a:endParaRPr>
          </a:p>
        </p:txBody>
      </p:sp>
      <p:sp>
        <p:nvSpPr>
          <p:cNvPr id="55" name="Rectangle 54">
            <a:extLst>
              <a:ext uri="{FF2B5EF4-FFF2-40B4-BE49-F238E27FC236}">
                <a16:creationId xmlns:a16="http://schemas.microsoft.com/office/drawing/2014/main" xmlns="" id="{45DCBC44-DCCB-492C-BBFB-CCF6F5C1FE19}"/>
              </a:ext>
            </a:extLst>
          </p:cNvPr>
          <p:cNvSpPr/>
          <p:nvPr/>
        </p:nvSpPr>
        <p:spPr>
          <a:xfrm>
            <a:off x="525169" y="4306063"/>
            <a:ext cx="364203"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15</a:t>
            </a:r>
            <a:endParaRPr lang="en-US" sz="1400" b="0" cap="none" spc="0" dirty="0">
              <a:ln w="0"/>
              <a:solidFill>
                <a:schemeClr val="tx1"/>
              </a:solidFill>
              <a:cs typeface="+mj-cs"/>
            </a:endParaRPr>
          </a:p>
        </p:txBody>
      </p:sp>
      <p:sp>
        <p:nvSpPr>
          <p:cNvPr id="57" name="Rectangle 56">
            <a:extLst>
              <a:ext uri="{FF2B5EF4-FFF2-40B4-BE49-F238E27FC236}">
                <a16:creationId xmlns:a16="http://schemas.microsoft.com/office/drawing/2014/main" xmlns="" id="{3F6697B6-A6EF-4A1D-BCAF-DAA814E4C44A}"/>
              </a:ext>
            </a:extLst>
          </p:cNvPr>
          <p:cNvSpPr/>
          <p:nvPr/>
        </p:nvSpPr>
        <p:spPr>
          <a:xfrm>
            <a:off x="522440" y="3985645"/>
            <a:ext cx="364203"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20</a:t>
            </a:r>
            <a:endParaRPr lang="en-US" sz="1400" b="0" cap="none" spc="0" dirty="0">
              <a:ln w="0"/>
              <a:solidFill>
                <a:schemeClr val="tx1"/>
              </a:solidFill>
              <a:cs typeface="+mj-cs"/>
            </a:endParaRPr>
          </a:p>
        </p:txBody>
      </p:sp>
      <p:sp>
        <p:nvSpPr>
          <p:cNvPr id="59" name="Rectangle 58">
            <a:extLst>
              <a:ext uri="{FF2B5EF4-FFF2-40B4-BE49-F238E27FC236}">
                <a16:creationId xmlns:a16="http://schemas.microsoft.com/office/drawing/2014/main" xmlns="" id="{7120F465-20F2-4C6E-9E60-E0B1D28869C2}"/>
              </a:ext>
            </a:extLst>
          </p:cNvPr>
          <p:cNvSpPr/>
          <p:nvPr/>
        </p:nvSpPr>
        <p:spPr>
          <a:xfrm>
            <a:off x="508775" y="3705565"/>
            <a:ext cx="364203"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25</a:t>
            </a:r>
            <a:endParaRPr lang="en-US" sz="1400" b="0" cap="none" spc="0" dirty="0">
              <a:ln w="0"/>
              <a:solidFill>
                <a:schemeClr val="tx1"/>
              </a:solidFill>
              <a:cs typeface="+mj-cs"/>
            </a:endParaRPr>
          </a:p>
        </p:txBody>
      </p:sp>
      <p:sp>
        <p:nvSpPr>
          <p:cNvPr id="61" name="Rectangle 60">
            <a:extLst>
              <a:ext uri="{FF2B5EF4-FFF2-40B4-BE49-F238E27FC236}">
                <a16:creationId xmlns:a16="http://schemas.microsoft.com/office/drawing/2014/main" xmlns="" id="{6295364B-ACD2-4A3A-AB6F-790FC223B462}"/>
              </a:ext>
            </a:extLst>
          </p:cNvPr>
          <p:cNvSpPr/>
          <p:nvPr/>
        </p:nvSpPr>
        <p:spPr>
          <a:xfrm>
            <a:off x="506046" y="3385147"/>
            <a:ext cx="364203"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30</a:t>
            </a:r>
            <a:endParaRPr lang="en-US" sz="1400" b="0" cap="none" spc="0" dirty="0">
              <a:ln w="0"/>
              <a:solidFill>
                <a:schemeClr val="tx1"/>
              </a:solidFill>
              <a:cs typeface="+mj-cs"/>
            </a:endParaRPr>
          </a:p>
        </p:txBody>
      </p:sp>
      <p:sp>
        <p:nvSpPr>
          <p:cNvPr id="63" name="Rectangle 62">
            <a:extLst>
              <a:ext uri="{FF2B5EF4-FFF2-40B4-BE49-F238E27FC236}">
                <a16:creationId xmlns:a16="http://schemas.microsoft.com/office/drawing/2014/main" xmlns="" id="{EA805CC3-6D9D-4EDD-81C0-30246D010E00}"/>
              </a:ext>
            </a:extLst>
          </p:cNvPr>
          <p:cNvSpPr/>
          <p:nvPr/>
        </p:nvSpPr>
        <p:spPr>
          <a:xfrm>
            <a:off x="1013791" y="5386581"/>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100</a:t>
            </a:r>
            <a:endParaRPr lang="en-US" sz="1400" b="0" cap="none" spc="0" dirty="0">
              <a:ln w="0"/>
              <a:solidFill>
                <a:schemeClr val="tx1"/>
              </a:solidFill>
              <a:cs typeface="+mj-cs"/>
            </a:endParaRPr>
          </a:p>
        </p:txBody>
      </p:sp>
      <p:sp>
        <p:nvSpPr>
          <p:cNvPr id="65" name="Rectangle 64">
            <a:extLst>
              <a:ext uri="{FF2B5EF4-FFF2-40B4-BE49-F238E27FC236}">
                <a16:creationId xmlns:a16="http://schemas.microsoft.com/office/drawing/2014/main" xmlns="" id="{624161F0-BD8B-4295-9E58-4B0604EE7253}"/>
              </a:ext>
            </a:extLst>
          </p:cNvPr>
          <p:cNvSpPr/>
          <p:nvPr/>
        </p:nvSpPr>
        <p:spPr>
          <a:xfrm>
            <a:off x="1408137" y="5384199"/>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200</a:t>
            </a:r>
            <a:endParaRPr lang="en-US" sz="1400" b="0" cap="none" spc="0" dirty="0">
              <a:ln w="0"/>
              <a:solidFill>
                <a:schemeClr val="tx1"/>
              </a:solidFill>
              <a:cs typeface="+mj-cs"/>
            </a:endParaRPr>
          </a:p>
        </p:txBody>
      </p:sp>
      <p:sp>
        <p:nvSpPr>
          <p:cNvPr id="67" name="Rectangle 66">
            <a:extLst>
              <a:ext uri="{FF2B5EF4-FFF2-40B4-BE49-F238E27FC236}">
                <a16:creationId xmlns:a16="http://schemas.microsoft.com/office/drawing/2014/main" xmlns="" id="{D2DA5F4D-56B5-4D23-8210-2BAD1B46A74D}"/>
              </a:ext>
            </a:extLst>
          </p:cNvPr>
          <p:cNvSpPr/>
          <p:nvPr/>
        </p:nvSpPr>
        <p:spPr>
          <a:xfrm>
            <a:off x="1787500" y="5375235"/>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300</a:t>
            </a:r>
            <a:endParaRPr lang="en-US" sz="1400" b="0" cap="none" spc="0" dirty="0">
              <a:ln w="0"/>
              <a:solidFill>
                <a:schemeClr val="tx1"/>
              </a:solidFill>
              <a:cs typeface="+mj-cs"/>
            </a:endParaRPr>
          </a:p>
        </p:txBody>
      </p:sp>
      <p:sp>
        <p:nvSpPr>
          <p:cNvPr id="69" name="Rectangle 68">
            <a:extLst>
              <a:ext uri="{FF2B5EF4-FFF2-40B4-BE49-F238E27FC236}">
                <a16:creationId xmlns:a16="http://schemas.microsoft.com/office/drawing/2014/main" xmlns="" id="{034A4B88-F343-43FD-A5CE-0E2564B594C3}"/>
              </a:ext>
            </a:extLst>
          </p:cNvPr>
          <p:cNvSpPr/>
          <p:nvPr/>
        </p:nvSpPr>
        <p:spPr>
          <a:xfrm>
            <a:off x="2181846" y="5372853"/>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400</a:t>
            </a:r>
            <a:endParaRPr lang="en-US" sz="1400" b="0" cap="none" spc="0" dirty="0">
              <a:ln w="0"/>
              <a:solidFill>
                <a:schemeClr val="tx1"/>
              </a:solidFill>
              <a:cs typeface="+mj-cs"/>
            </a:endParaRPr>
          </a:p>
        </p:txBody>
      </p:sp>
      <p:sp>
        <p:nvSpPr>
          <p:cNvPr id="71" name="Rectangle 70">
            <a:extLst>
              <a:ext uri="{FF2B5EF4-FFF2-40B4-BE49-F238E27FC236}">
                <a16:creationId xmlns:a16="http://schemas.microsoft.com/office/drawing/2014/main" xmlns="" id="{25DD4C0C-F574-4248-8532-C423F8507E43}"/>
              </a:ext>
            </a:extLst>
          </p:cNvPr>
          <p:cNvSpPr/>
          <p:nvPr/>
        </p:nvSpPr>
        <p:spPr>
          <a:xfrm>
            <a:off x="2516050" y="5364710"/>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500</a:t>
            </a:r>
            <a:endParaRPr lang="en-US" sz="1400" b="0" cap="none" spc="0" dirty="0">
              <a:ln w="0"/>
              <a:solidFill>
                <a:schemeClr val="tx1"/>
              </a:solidFill>
              <a:cs typeface="+mj-cs"/>
            </a:endParaRPr>
          </a:p>
        </p:txBody>
      </p:sp>
      <p:sp>
        <p:nvSpPr>
          <p:cNvPr id="73" name="Rectangle 72">
            <a:extLst>
              <a:ext uri="{FF2B5EF4-FFF2-40B4-BE49-F238E27FC236}">
                <a16:creationId xmlns:a16="http://schemas.microsoft.com/office/drawing/2014/main" xmlns="" id="{A9DF1404-9D42-4EB2-BD21-39849990C601}"/>
              </a:ext>
            </a:extLst>
          </p:cNvPr>
          <p:cNvSpPr/>
          <p:nvPr/>
        </p:nvSpPr>
        <p:spPr>
          <a:xfrm>
            <a:off x="2910396" y="5362328"/>
            <a:ext cx="453971" cy="307777"/>
          </a:xfrm>
          <a:prstGeom prst="rect">
            <a:avLst/>
          </a:prstGeom>
          <a:noFill/>
        </p:spPr>
        <p:txBody>
          <a:bodyPr wrap="none" lIns="91440" tIns="45720" rIns="91440" bIns="45720">
            <a:spAutoFit/>
          </a:bodyPr>
          <a:lstStyle/>
          <a:p>
            <a:pPr algn="ctr"/>
            <a:r>
              <a:rPr lang="ar-SA" sz="1400" b="0" cap="none" spc="0" dirty="0">
                <a:ln w="0"/>
                <a:solidFill>
                  <a:schemeClr val="tx1"/>
                </a:solidFill>
                <a:cs typeface="+mj-cs"/>
              </a:rPr>
              <a:t>600</a:t>
            </a:r>
            <a:endParaRPr lang="en-US" sz="1400" b="0" cap="none" spc="0" dirty="0">
              <a:ln w="0"/>
              <a:solidFill>
                <a:schemeClr val="tx1"/>
              </a:solidFill>
              <a:cs typeface="+mj-cs"/>
            </a:endParaRPr>
          </a:p>
        </p:txBody>
      </p:sp>
      <p:sp>
        <p:nvSpPr>
          <p:cNvPr id="75" name="Rectangle 74">
            <a:extLst>
              <a:ext uri="{FF2B5EF4-FFF2-40B4-BE49-F238E27FC236}">
                <a16:creationId xmlns:a16="http://schemas.microsoft.com/office/drawing/2014/main" xmlns="" id="{8C41AF20-F0A4-4E3F-9CFD-CB746ED00448}"/>
              </a:ext>
            </a:extLst>
          </p:cNvPr>
          <p:cNvSpPr/>
          <p:nvPr/>
        </p:nvSpPr>
        <p:spPr>
          <a:xfrm>
            <a:off x="928043" y="5011090"/>
            <a:ext cx="303288" cy="338554"/>
          </a:xfrm>
          <a:prstGeom prst="rect">
            <a:avLst/>
          </a:prstGeom>
          <a:noFill/>
        </p:spPr>
        <p:txBody>
          <a:bodyPr wrap="none" lIns="91440" tIns="45720" rIns="91440" bIns="45720">
            <a:spAutoFit/>
          </a:bodyPr>
          <a:lstStyle/>
          <a:p>
            <a:pPr algn="ctr"/>
            <a:r>
              <a:rPr lang="ar-SA" sz="1600" b="0" cap="none" spc="0" dirty="0">
                <a:ln w="0"/>
                <a:solidFill>
                  <a:schemeClr val="tx1"/>
                </a:solidFill>
                <a:cs typeface="+mj-cs"/>
              </a:rPr>
              <a:t>ع</a:t>
            </a:r>
            <a:endParaRPr lang="en-US" sz="1600" b="0" cap="none" spc="0" dirty="0">
              <a:ln w="0"/>
              <a:solidFill>
                <a:schemeClr val="tx1"/>
              </a:solidFill>
              <a:cs typeface="+mj-cs"/>
            </a:endParaRPr>
          </a:p>
        </p:txBody>
      </p:sp>
      <p:sp>
        <p:nvSpPr>
          <p:cNvPr id="79" name="Rectangle 78">
            <a:extLst>
              <a:ext uri="{FF2B5EF4-FFF2-40B4-BE49-F238E27FC236}">
                <a16:creationId xmlns:a16="http://schemas.microsoft.com/office/drawing/2014/main" xmlns="" id="{2176C5BA-F0FB-4AD8-A7FE-AB1AE096147F}"/>
              </a:ext>
            </a:extLst>
          </p:cNvPr>
          <p:cNvSpPr/>
          <p:nvPr/>
        </p:nvSpPr>
        <p:spPr>
          <a:xfrm>
            <a:off x="3284282" y="3165045"/>
            <a:ext cx="303288" cy="338554"/>
          </a:xfrm>
          <a:prstGeom prst="rect">
            <a:avLst/>
          </a:prstGeom>
          <a:noFill/>
        </p:spPr>
        <p:txBody>
          <a:bodyPr wrap="none" lIns="91440" tIns="45720" rIns="91440" bIns="45720">
            <a:spAutoFit/>
          </a:bodyPr>
          <a:lstStyle/>
          <a:p>
            <a:pPr algn="ctr"/>
            <a:r>
              <a:rPr lang="ar-SA" sz="1600" b="0" cap="none" spc="0" dirty="0">
                <a:ln w="0"/>
                <a:solidFill>
                  <a:schemeClr val="tx1"/>
                </a:solidFill>
                <a:cs typeface="+mj-cs"/>
              </a:rPr>
              <a:t>ع</a:t>
            </a:r>
            <a:endParaRPr lang="en-US" sz="1600" b="0" cap="none" spc="0" dirty="0">
              <a:ln w="0"/>
              <a:solidFill>
                <a:schemeClr val="tx1"/>
              </a:solidFill>
              <a:cs typeface="+mj-cs"/>
            </a:endParaRPr>
          </a:p>
        </p:txBody>
      </p:sp>
      <p:sp>
        <p:nvSpPr>
          <p:cNvPr id="81" name="Rectangle 80">
            <a:extLst>
              <a:ext uri="{FF2B5EF4-FFF2-40B4-BE49-F238E27FC236}">
                <a16:creationId xmlns:a16="http://schemas.microsoft.com/office/drawing/2014/main" xmlns="" id="{BB21AB5E-0153-4871-8BB9-EC78A78BD6D0}"/>
              </a:ext>
            </a:extLst>
          </p:cNvPr>
          <p:cNvSpPr/>
          <p:nvPr/>
        </p:nvSpPr>
        <p:spPr>
          <a:xfrm>
            <a:off x="3525331" y="5371944"/>
            <a:ext cx="1039922" cy="646331"/>
          </a:xfrm>
          <a:prstGeom prst="rect">
            <a:avLst/>
          </a:prstGeom>
          <a:noFill/>
        </p:spPr>
        <p:txBody>
          <a:bodyPr wrap="square" lIns="91440" tIns="45720" rIns="91440" bIns="45720">
            <a:spAutoFit/>
          </a:bodyPr>
          <a:lstStyle/>
          <a:p>
            <a:pPr algn="ctr"/>
            <a:r>
              <a:rPr lang="ar-SA" b="1" cap="none" spc="0" dirty="0" smtClean="0">
                <a:ln w="0"/>
                <a:solidFill>
                  <a:srgbClr val="C00000"/>
                </a:solidFill>
                <a:latin typeface="Sakkal Majalla" panose="02000000000000000000" pitchFamily="2" charset="-78"/>
                <a:cs typeface="Sakkal Majalla" panose="02000000000000000000" pitchFamily="2" charset="-78"/>
              </a:rPr>
              <a:t>الكمية المعروضة</a:t>
            </a:r>
            <a:endParaRPr lang="en-US" b="1" cap="none" spc="0" dirty="0">
              <a:ln w="0"/>
              <a:solidFill>
                <a:srgbClr val="C00000"/>
              </a:solidFill>
              <a:latin typeface="Sakkal Majalla" panose="02000000000000000000" pitchFamily="2" charset="-78"/>
              <a:cs typeface="Sakkal Majalla" panose="02000000000000000000" pitchFamily="2" charset="-78"/>
            </a:endParaRPr>
          </a:p>
        </p:txBody>
      </p:sp>
      <p:sp>
        <p:nvSpPr>
          <p:cNvPr id="83" name="Rectangle 82">
            <a:extLst>
              <a:ext uri="{FF2B5EF4-FFF2-40B4-BE49-F238E27FC236}">
                <a16:creationId xmlns:a16="http://schemas.microsoft.com/office/drawing/2014/main" xmlns="" id="{B5657A4A-D00A-4935-A0D5-B670108B516A}"/>
              </a:ext>
            </a:extLst>
          </p:cNvPr>
          <p:cNvSpPr/>
          <p:nvPr/>
        </p:nvSpPr>
        <p:spPr>
          <a:xfrm>
            <a:off x="382956" y="1781041"/>
            <a:ext cx="1251586" cy="369332"/>
          </a:xfrm>
          <a:prstGeom prst="rect">
            <a:avLst/>
          </a:prstGeom>
          <a:noFill/>
        </p:spPr>
        <p:txBody>
          <a:bodyPr wrap="square" lIns="91440" tIns="45720" rIns="91440" bIns="45720">
            <a:spAutoFit/>
          </a:bodyPr>
          <a:lstStyle/>
          <a:p>
            <a:pPr algn="ctr"/>
            <a:r>
              <a:rPr lang="ar-SA" b="1" cap="none" spc="0" dirty="0">
                <a:ln w="0"/>
                <a:solidFill>
                  <a:srgbClr val="C00000"/>
                </a:solidFill>
                <a:latin typeface="Sakkal Majalla" panose="02000000000000000000" pitchFamily="2" charset="-78"/>
                <a:cs typeface="Sakkal Majalla" panose="02000000000000000000" pitchFamily="2" charset="-78"/>
              </a:rPr>
              <a:t>سعر السلعة</a:t>
            </a:r>
            <a:endParaRPr lang="en-US" b="1" cap="none" spc="0" dirty="0">
              <a:ln w="0"/>
              <a:solidFill>
                <a:srgbClr val="C00000"/>
              </a:solidFill>
              <a:latin typeface="Sakkal Majalla" panose="02000000000000000000" pitchFamily="2" charset="-78"/>
              <a:cs typeface="Sakkal Majalla" panose="02000000000000000000" pitchFamily="2" charset="-78"/>
            </a:endParaRPr>
          </a:p>
        </p:txBody>
      </p:sp>
      <p:cxnSp>
        <p:nvCxnSpPr>
          <p:cNvPr id="6" name="Straight Connector 5">
            <a:extLst>
              <a:ext uri="{FF2B5EF4-FFF2-40B4-BE49-F238E27FC236}">
                <a16:creationId xmlns:a16="http://schemas.microsoft.com/office/drawing/2014/main" xmlns="" id="{A38E0C42-0BB9-4EB9-A729-31D0E6911F4E}"/>
              </a:ext>
            </a:extLst>
          </p:cNvPr>
          <p:cNvCxnSpPr/>
          <p:nvPr/>
        </p:nvCxnSpPr>
        <p:spPr>
          <a:xfrm>
            <a:off x="1266482" y="5035699"/>
            <a:ext cx="0" cy="34626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xmlns="" id="{57CE0362-DF1A-4F88-B99C-B7BA1E0DAFC9}"/>
              </a:ext>
            </a:extLst>
          </p:cNvPr>
          <p:cNvCxnSpPr/>
          <p:nvPr/>
        </p:nvCxnSpPr>
        <p:spPr>
          <a:xfrm>
            <a:off x="1634542" y="4779178"/>
            <a:ext cx="0" cy="5400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597FF9F7-C0D5-4127-B07E-EFA73EAF594D}"/>
              </a:ext>
            </a:extLst>
          </p:cNvPr>
          <p:cNvCxnSpPr/>
          <p:nvPr/>
        </p:nvCxnSpPr>
        <p:spPr>
          <a:xfrm>
            <a:off x="2019855" y="4461195"/>
            <a:ext cx="0" cy="8640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xmlns="" id="{2D8EF47A-46C3-4D3D-9E11-68377D1B45DA}"/>
              </a:ext>
            </a:extLst>
          </p:cNvPr>
          <p:cNvCxnSpPr/>
          <p:nvPr/>
        </p:nvCxnSpPr>
        <p:spPr>
          <a:xfrm>
            <a:off x="2396542" y="4137850"/>
            <a:ext cx="0" cy="12240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xmlns="" id="{0FB6EF43-9882-4129-8EB9-B8B1DD98453F}"/>
              </a:ext>
            </a:extLst>
          </p:cNvPr>
          <p:cNvCxnSpPr/>
          <p:nvPr/>
        </p:nvCxnSpPr>
        <p:spPr>
          <a:xfrm>
            <a:off x="3144165" y="3553645"/>
            <a:ext cx="0" cy="18000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xmlns="" id="{DF4DFC4E-BC81-44B2-91E8-35B0C4261843}"/>
              </a:ext>
            </a:extLst>
          </p:cNvPr>
          <p:cNvCxnSpPr/>
          <p:nvPr/>
        </p:nvCxnSpPr>
        <p:spPr>
          <a:xfrm>
            <a:off x="2764602" y="3861422"/>
            <a:ext cx="0" cy="14760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9DD9C08A-8479-45BF-B10E-474CFFB58CBD}"/>
              </a:ext>
            </a:extLst>
          </p:cNvPr>
          <p:cNvCxnSpPr/>
          <p:nvPr/>
        </p:nvCxnSpPr>
        <p:spPr>
          <a:xfrm flipH="1">
            <a:off x="886643" y="5035699"/>
            <a:ext cx="379839"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xmlns="" id="{57770CCA-006C-47CA-BE24-F92B6D3918F2}"/>
              </a:ext>
            </a:extLst>
          </p:cNvPr>
          <p:cNvCxnSpPr/>
          <p:nvPr/>
        </p:nvCxnSpPr>
        <p:spPr>
          <a:xfrm flipH="1">
            <a:off x="862642" y="4779178"/>
            <a:ext cx="756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xmlns="" id="{5FA8D2FD-1B45-469A-A592-D31E7FD8603E}"/>
              </a:ext>
            </a:extLst>
          </p:cNvPr>
          <p:cNvCxnSpPr/>
          <p:nvPr/>
        </p:nvCxnSpPr>
        <p:spPr>
          <a:xfrm flipH="1">
            <a:off x="870248" y="4453907"/>
            <a:ext cx="1152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xmlns="" id="{D9B5592F-6006-4984-A406-C77CA435558B}"/>
              </a:ext>
            </a:extLst>
          </p:cNvPr>
          <p:cNvCxnSpPr/>
          <p:nvPr/>
        </p:nvCxnSpPr>
        <p:spPr>
          <a:xfrm flipH="1">
            <a:off x="862643" y="4137850"/>
            <a:ext cx="1548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xmlns="" id="{2C08F45C-B49B-49D0-B1D3-40A7BAC53434}"/>
              </a:ext>
            </a:extLst>
          </p:cNvPr>
          <p:cNvCxnSpPr/>
          <p:nvPr/>
        </p:nvCxnSpPr>
        <p:spPr>
          <a:xfrm flipH="1">
            <a:off x="856027" y="3840957"/>
            <a:ext cx="1908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xmlns="" id="{1449B8A6-3504-4341-9F00-69B8FF0B093A}"/>
              </a:ext>
            </a:extLst>
          </p:cNvPr>
          <p:cNvCxnSpPr/>
          <p:nvPr/>
        </p:nvCxnSpPr>
        <p:spPr>
          <a:xfrm flipH="1">
            <a:off x="886643" y="3553645"/>
            <a:ext cx="2268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BD30D0EE-6A3B-40DE-9F70-0AE7A2B10B6C}"/>
              </a:ext>
            </a:extLst>
          </p:cNvPr>
          <p:cNvCxnSpPr>
            <a:cxnSpLocks/>
          </p:cNvCxnSpPr>
          <p:nvPr/>
        </p:nvCxnSpPr>
        <p:spPr>
          <a:xfrm flipH="1">
            <a:off x="1195754" y="3429000"/>
            <a:ext cx="2108479" cy="16933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مستطيل مستدير الزوايا 5">
            <a:hlinkClick r:id="rId4" action="ppaction://hlinksldjump"/>
            <a:extLst>
              <a:ext uri="{FF2B5EF4-FFF2-40B4-BE49-F238E27FC236}">
                <a16:creationId xmlns:a16="http://schemas.microsoft.com/office/drawing/2014/main" xmlns="" id="{EDE81BF0-27ED-440F-B816-E67C9F01A44B}"/>
              </a:ext>
            </a:extLst>
          </p:cNvPr>
          <p:cNvSpPr/>
          <p:nvPr/>
        </p:nvSpPr>
        <p:spPr>
          <a:xfrm>
            <a:off x="10260816" y="19372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النشاط الاستهلالي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3" name="مستطيل مستدير الزوايا 11">
            <a:hlinkClick r:id="" action="ppaction://noaction"/>
            <a:extLst>
              <a:ext uri="{FF2B5EF4-FFF2-40B4-BE49-F238E27FC236}">
                <a16:creationId xmlns:a16="http://schemas.microsoft.com/office/drawing/2014/main" xmlns="" id="{36226439-9375-49EB-A0AE-E47F9432FA9C}"/>
              </a:ext>
            </a:extLst>
          </p:cNvPr>
          <p:cNvSpPr/>
          <p:nvPr/>
        </p:nvSpPr>
        <p:spPr>
          <a:xfrm>
            <a:off x="10260816" y="263393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الأول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7" name="مستطيل مستدير الزوايا 12">
            <a:hlinkClick r:id="" action="ppaction://noaction"/>
            <a:extLst>
              <a:ext uri="{FF2B5EF4-FFF2-40B4-BE49-F238E27FC236}">
                <a16:creationId xmlns:a16="http://schemas.microsoft.com/office/drawing/2014/main" xmlns="" id="{C4AB9634-B1E2-484D-8352-F4C624F59615}"/>
              </a:ext>
            </a:extLst>
          </p:cNvPr>
          <p:cNvSpPr/>
          <p:nvPr/>
        </p:nvSpPr>
        <p:spPr>
          <a:xfrm>
            <a:off x="10260816" y="3339294"/>
            <a:ext cx="2353079" cy="576000"/>
          </a:xfrm>
          <a:prstGeom prst="roundRect">
            <a:avLst>
              <a:gd name="adj" fmla="val 10356"/>
            </a:avLst>
          </a:prstGeom>
          <a:solidFill>
            <a:srgbClr val="FF5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الثاني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9" name="مستطيل مستدير الزوايا 16">
            <a:hlinkClick r:id="" action="ppaction://noaction"/>
            <a:extLst>
              <a:ext uri="{FF2B5EF4-FFF2-40B4-BE49-F238E27FC236}">
                <a16:creationId xmlns:a16="http://schemas.microsoft.com/office/drawing/2014/main" xmlns="" id="{7EB2D04A-AFB5-46BF-93B9-F316B939B0F7}"/>
              </a:ext>
            </a:extLst>
          </p:cNvPr>
          <p:cNvSpPr/>
          <p:nvPr/>
        </p:nvSpPr>
        <p:spPr>
          <a:xfrm>
            <a:off x="10260816" y="404666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الثالث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1" name="مستطيل مستدير الزوايا 17">
            <a:hlinkClick r:id="rId5" action="ppaction://hlinksldjump"/>
            <a:extLst>
              <a:ext uri="{FF2B5EF4-FFF2-40B4-BE49-F238E27FC236}">
                <a16:creationId xmlns:a16="http://schemas.microsoft.com/office/drawing/2014/main" xmlns="" id="{7767BFE4-5649-4BB0-981E-72B646644800}"/>
              </a:ext>
            </a:extLst>
          </p:cNvPr>
          <p:cNvSpPr/>
          <p:nvPr/>
        </p:nvSpPr>
        <p:spPr>
          <a:xfrm>
            <a:off x="10260816" y="54700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التقويم الختامي   </a:t>
            </a:r>
            <a:endParaRPr lang="ar-BH" sz="2000" dirty="0">
              <a:solidFill>
                <a:srgbClr val="3F5378"/>
              </a:solidFill>
              <a:latin typeface="Arial Black" panose="020B0A04020102020204" pitchFamily="34" charset="0"/>
              <a:cs typeface="PT Bold Heading" panose="02010400000000000000" pitchFamily="2" charset="-78"/>
            </a:endParaRPr>
          </a:p>
        </p:txBody>
      </p:sp>
      <p:sp>
        <p:nvSpPr>
          <p:cNvPr id="19" name="مستطيل مستدير الزوايا 16">
            <a:hlinkClick r:id="" action="ppaction://noaction"/>
            <a:extLst>
              <a:ext uri="{FF2B5EF4-FFF2-40B4-BE49-F238E27FC236}">
                <a16:creationId xmlns:a16="http://schemas.microsoft.com/office/drawing/2014/main" xmlns="" id="{DD84498E-C00F-4D3A-A6C4-B9C0D5C018A3}"/>
              </a:ext>
            </a:extLst>
          </p:cNvPr>
          <p:cNvSpPr/>
          <p:nvPr/>
        </p:nvSpPr>
        <p:spPr>
          <a:xfrm>
            <a:off x="10260816" y="475403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a:solidFill>
                  <a:srgbClr val="3F5378"/>
                </a:solidFill>
                <a:latin typeface="Arial Black" panose="020B0A04020102020204" pitchFamily="34" charset="0"/>
                <a:cs typeface="PT Bold Heading" panose="02010400000000000000" pitchFamily="2" charset="-78"/>
              </a:rPr>
              <a:t>الهدف الرابع      </a:t>
            </a:r>
            <a:endParaRPr lang="ar-BH" sz="2000" dirty="0">
              <a:solidFill>
                <a:srgbClr val="3F5378"/>
              </a:solidFill>
              <a:latin typeface="Arial Black" panose="020B0A04020102020204" pitchFamily="34" charset="0"/>
              <a:cs typeface="PT Bold Heading" panose="02010400000000000000" pitchFamily="2" charset="-78"/>
            </a:endParaRPr>
          </a:p>
        </p:txBody>
      </p:sp>
      <p:grpSp>
        <p:nvGrpSpPr>
          <p:cNvPr id="62" name="Group 61"/>
          <p:cNvGrpSpPr/>
          <p:nvPr/>
        </p:nvGrpSpPr>
        <p:grpSpPr>
          <a:xfrm>
            <a:off x="0" y="6502121"/>
            <a:ext cx="12192000" cy="381000"/>
            <a:chOff x="0" y="6502121"/>
            <a:chExt cx="12192000" cy="381000"/>
          </a:xfrm>
        </p:grpSpPr>
        <p:sp>
          <p:nvSpPr>
            <p:cNvPr id="82" name="TextBox 81">
              <a:extLst>
                <a:ext uri="{FF2B5EF4-FFF2-40B4-BE49-F238E27FC236}">
                  <a16:creationId xmlns:a16="http://schemas.microsoft.com/office/drawing/2014/main" xmlns="" id="{B02AF472-30F5-4B87-8E68-52F177A24201}"/>
                </a:ext>
              </a:extLst>
            </p:cNvPr>
            <p:cNvSpPr txBox="1"/>
            <p:nvPr/>
          </p:nvSpPr>
          <p:spPr>
            <a:xfrm>
              <a:off x="606583" y="6505941"/>
              <a:ext cx="7798277" cy="307777"/>
            </a:xfrm>
            <a:prstGeom prst="rect">
              <a:avLst/>
            </a:prstGeom>
            <a:noFill/>
          </p:spPr>
          <p:txBody>
            <a:bodyPr wrap="square" rtlCol="1">
              <a:spAutoFit/>
            </a:bodyPr>
            <a:lstStyle/>
            <a:p>
              <a:pPr algn="r"/>
              <a:r>
                <a:rPr lang="ar-SA" sz="1400" b="1" dirty="0">
                  <a:solidFill>
                    <a:srgbClr val="002060"/>
                  </a:solidFill>
                  <a:latin typeface="Sakkal Majalla" panose="02000000000000000000" pitchFamily="2" charset="-78"/>
                  <a:cs typeface="Sakkal Majalla" panose="02000000000000000000" pitchFamily="2" charset="-78"/>
                </a:rPr>
                <a:t>قصد805/211                  مبادئ الاقتصاد                         الوحدة </a:t>
              </a:r>
              <a:r>
                <a:rPr lang="ar-SA" sz="1400" b="1" dirty="0" smtClean="0">
                  <a:solidFill>
                    <a:srgbClr val="002060"/>
                  </a:solidFill>
                  <a:latin typeface="Sakkal Majalla" panose="02000000000000000000" pitchFamily="2" charset="-78"/>
                  <a:cs typeface="Sakkal Majalla" panose="02000000000000000000" pitchFamily="2" charset="-78"/>
                </a:rPr>
                <a:t>الثانية                         </a:t>
              </a:r>
              <a:r>
                <a:rPr lang="ar-SA" sz="1400" b="1" dirty="0">
                  <a:solidFill>
                    <a:srgbClr val="002060"/>
                  </a:solidFill>
                  <a:latin typeface="Sakkal Majalla" panose="02000000000000000000" pitchFamily="2" charset="-78"/>
                  <a:cs typeface="Sakkal Majalla" panose="02000000000000000000" pitchFamily="2" charset="-78"/>
                </a:rPr>
                <a:t>الدرس: </a:t>
              </a:r>
              <a:r>
                <a:rPr lang="ar-SA" sz="1400" b="1" dirty="0" smtClean="0">
                  <a:solidFill>
                    <a:srgbClr val="002060"/>
                  </a:solidFill>
                  <a:latin typeface="Sakkal Majalla" panose="02000000000000000000" pitchFamily="2" charset="-78"/>
                  <a:cs typeface="Sakkal Majalla" panose="02000000000000000000" pitchFamily="2" charset="-78"/>
                </a:rPr>
                <a:t>العرض     </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84" name="Group 83"/>
            <p:cNvGrpSpPr/>
            <p:nvPr/>
          </p:nvGrpSpPr>
          <p:grpSpPr>
            <a:xfrm>
              <a:off x="0" y="6502121"/>
              <a:ext cx="12192000" cy="381000"/>
              <a:chOff x="0" y="6502121"/>
              <a:chExt cx="12192000" cy="381000"/>
            </a:xfrm>
          </p:grpSpPr>
          <p:cxnSp>
            <p:nvCxnSpPr>
              <p:cNvPr id="85" name="Straight Connector 84"/>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Rectangle 8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smtClean="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296641642"/>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 (2)</Template>
  <TotalTime>1545</TotalTime>
  <Words>1311</Words>
  <Application>Microsoft Office PowerPoint</Application>
  <PresentationFormat>Widescreen</PresentationFormat>
  <Paragraphs>237</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Arial Black</vt:lpstr>
      <vt:lpstr>Arvo</vt:lpstr>
      <vt:lpstr>Calibri</vt:lpstr>
      <vt:lpstr>Calibri Light</vt:lpstr>
      <vt:lpstr>Helvetica Black</vt:lpstr>
      <vt:lpstr>PT Bold Heading</vt:lpstr>
      <vt:lpstr>Sakkal Majalla</vt:lpstr>
      <vt:lpstr>Simplified Arabic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Amro Hussain Ali Salman</cp:lastModifiedBy>
  <cp:revision>243</cp:revision>
  <dcterms:created xsi:type="dcterms:W3CDTF">2020-03-09T08:29:54Z</dcterms:created>
  <dcterms:modified xsi:type="dcterms:W3CDTF">2023-01-29T05:41:04Z</dcterms:modified>
</cp:coreProperties>
</file>