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2" r:id="rId2"/>
    <p:sldId id="325" r:id="rId3"/>
    <p:sldId id="345" r:id="rId4"/>
    <p:sldId id="327" r:id="rId5"/>
    <p:sldId id="370" r:id="rId6"/>
    <p:sldId id="371" r:id="rId7"/>
    <p:sldId id="372" r:id="rId8"/>
    <p:sldId id="373" r:id="rId9"/>
    <p:sldId id="374" r:id="rId10"/>
    <p:sldId id="375" r:id="rId11"/>
    <p:sldId id="376" r:id="rId12"/>
    <p:sldId id="378" r:id="rId13"/>
    <p:sldId id="379" r:id="rId14"/>
    <p:sldId id="380" r:id="rId15"/>
    <p:sldId id="381" r:id="rId16"/>
    <p:sldId id="382" r:id="rId17"/>
    <p:sldId id="383" r:id="rId18"/>
    <p:sldId id="384" r:id="rId19"/>
    <p:sldId id="385" r:id="rId20"/>
    <p:sldId id="386" r:id="rId21"/>
    <p:sldId id="38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909" autoAdjust="0"/>
    <p:restoredTop sz="94660"/>
  </p:normalViewPr>
  <p:slideViewPr>
    <p:cSldViewPr snapToGrid="0">
      <p:cViewPr varScale="1">
        <p:scale>
          <a:sx n="72" d="100"/>
          <a:sy n="72" d="100"/>
        </p:scale>
        <p:origin x="9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BB54EE-DF0D-4FA1-B48F-C292469C25C4}"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t>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BB54EE-DF0D-4FA1-B48F-C292469C25C4}"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BB54EE-DF0D-4FA1-B48F-C292469C25C4}" type="datetimeFigureOut">
              <a:rPr lang="en-US" smtClean="0"/>
              <a:t>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BB54EE-DF0D-4FA1-B48F-C292469C25C4}" type="datetimeFigureOut">
              <a:rPr lang="en-US" smtClean="0"/>
              <a:t>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t>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t>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78000">
              <a:srgbClr val="ECECEC"/>
            </a:gs>
            <a:gs pos="39000">
              <a:schemeClr val="bg1"/>
            </a:gs>
            <a:gs pos="0">
              <a:schemeClr val="bg1">
                <a:lumMod val="95000"/>
              </a:schemeClr>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t>1/22/2023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7.xml"/><Relationship Id="rId7" Type="http://schemas.openxmlformats.org/officeDocument/2006/relationships/slide" Target="slide11.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9.xml"/></Relationships>
</file>

<file path=ppt/slides/_rels/slide11.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20.xml"/><Relationship Id="rId7" Type="http://schemas.openxmlformats.org/officeDocument/2006/relationships/slide" Target="slide11.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4.xml"/><Relationship Id="rId10" Type="http://schemas.openxmlformats.org/officeDocument/2006/relationships/slide" Target="slide12.xml"/><Relationship Id="rId4" Type="http://schemas.openxmlformats.org/officeDocument/2006/relationships/slide" Target="slide19.xml"/><Relationship Id="rId9" Type="http://schemas.openxmlformats.org/officeDocument/2006/relationships/slide" Target="slide9.xml"/></Relationships>
</file>

<file path=ppt/slides/_rels/slide12.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20.jpeg"/><Relationship Id="rId7" Type="http://schemas.openxmlformats.org/officeDocument/2006/relationships/slide" Target="slide11.xml"/><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4.xml"/><Relationship Id="rId9" Type="http://schemas.openxmlformats.org/officeDocument/2006/relationships/slide" Target="slide9.xm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1.xml"/><Relationship Id="rId10"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image" Target="../media/image4.png"/><Relationship Id="rId7"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image" Target="../media/image5.png"/><Relationship Id="rId4" Type="http://schemas.openxmlformats.org/officeDocument/2006/relationships/slide" Target="slide4.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9.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5.xml"/><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slide" Target="slide11.xml"/><Relationship Id="rId5" Type="http://schemas.openxmlformats.org/officeDocument/2006/relationships/image" Target="../media/image8.png"/><Relationship Id="rId10" Type="http://schemas.openxmlformats.org/officeDocument/2006/relationships/slide" Target="slide8.xml"/><Relationship Id="rId4" Type="http://schemas.openxmlformats.org/officeDocument/2006/relationships/image" Target="../media/image7.png"/><Relationship Id="rId9" Type="http://schemas.openxmlformats.org/officeDocument/2006/relationships/slide" Target="slide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18" Type="http://schemas.openxmlformats.org/officeDocument/2006/relationships/slide" Target="slide7.xml"/><Relationship Id="rId3" Type="http://schemas.openxmlformats.org/officeDocument/2006/relationships/image" Target="../media/image11.png"/><Relationship Id="rId21" Type="http://schemas.openxmlformats.org/officeDocument/2006/relationships/slide" Target="slide9.xml"/><Relationship Id="rId7" Type="http://schemas.openxmlformats.org/officeDocument/2006/relationships/image" Target="../media/image26.svg"/><Relationship Id="rId12" Type="http://schemas.openxmlformats.org/officeDocument/2006/relationships/image" Target="../media/image16.png"/><Relationship Id="rId17" Type="http://schemas.openxmlformats.org/officeDocument/2006/relationships/slide" Target="slide4.xml"/><Relationship Id="rId2" Type="http://schemas.openxmlformats.org/officeDocument/2006/relationships/slide" Target="slide11.xml"/><Relationship Id="rId16" Type="http://schemas.openxmlformats.org/officeDocument/2006/relationships/image" Target="../media/image19.png"/><Relationship Id="rId20" Type="http://schemas.openxmlformats.org/officeDocument/2006/relationships/slide" Target="slide5.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30.svg"/><Relationship Id="rId5" Type="http://schemas.openxmlformats.org/officeDocument/2006/relationships/image" Target="../media/image24.svg"/><Relationship Id="rId15" Type="http://schemas.openxmlformats.org/officeDocument/2006/relationships/image" Target="../media/image18.png"/><Relationship Id="rId10" Type="http://schemas.openxmlformats.org/officeDocument/2006/relationships/image" Target="../media/image15.png"/><Relationship Id="rId19" Type="http://schemas.openxmlformats.org/officeDocument/2006/relationships/slide" Target="slide8.xml"/><Relationship Id="rId9" Type="http://schemas.openxmlformats.org/officeDocument/2006/relationships/image" Target="../media/image14.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9.xml"/><Relationship Id="rId2" Type="http://schemas.openxmlformats.org/officeDocument/2006/relationships/slide" Target="slide4.xml"/><Relationship Id="rId1" Type="http://schemas.openxmlformats.org/officeDocument/2006/relationships/slideLayout" Target="../slideLayouts/slideLayout2.xml"/><Relationship Id="rId6" Type="http://schemas.openxmlformats.org/officeDocument/2006/relationships/slide" Target="slide5.xml"/><Relationship Id="rId5" Type="http://schemas.openxmlformats.org/officeDocument/2006/relationships/slide" Target="slide11.xml"/><Relationship Id="rId4" Type="http://schemas.openxmlformats.org/officeDocument/2006/relationships/slide" Target="slide8.xml"/></Relationships>
</file>

<file path=ppt/slides/_rels/slide9.xml.rels><?xml version="1.0" encoding="UTF-8" standalone="yes"?>
<Relationships xmlns="http://schemas.openxmlformats.org/package/2006/relationships"><Relationship Id="rId8" Type="http://schemas.openxmlformats.org/officeDocument/2006/relationships/slide" Target="slide5.xml"/><Relationship Id="rId3" Type="http://schemas.openxmlformats.org/officeDocument/2006/relationships/slide" Target="slide16.xml"/><Relationship Id="rId7" Type="http://schemas.openxmlformats.org/officeDocument/2006/relationships/slide" Target="slide11.xml"/><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8.xml"/><Relationship Id="rId5" Type="http://schemas.openxmlformats.org/officeDocument/2006/relationships/slide" Target="slide7.xml"/><Relationship Id="rId10" Type="http://schemas.openxmlformats.org/officeDocument/2006/relationships/slide" Target="slide10.xml"/><Relationship Id="rId4" Type="http://schemas.openxmlformats.org/officeDocument/2006/relationships/slide" Target="slide4.xml"/><Relationship Id="rId9" Type="http://schemas.openxmlformats.org/officeDocument/2006/relationships/slide" Target="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4;p11">
            <a:extLst>
              <a:ext uri="{FF2B5EF4-FFF2-40B4-BE49-F238E27FC236}">
                <a16:creationId xmlns:a16="http://schemas.microsoft.com/office/drawing/2014/main" xmlns="" id="{B5C8E627-E3B4-44F3-8A44-9EC89472DEC1}"/>
              </a:ext>
            </a:extLst>
          </p:cNvPr>
          <p:cNvSpPr txBox="1">
            <a:spLocks/>
          </p:cNvSpPr>
          <p:nvPr/>
        </p:nvSpPr>
        <p:spPr>
          <a:xfrm>
            <a:off x="3521690" y="1945935"/>
            <a:ext cx="9333317" cy="1913707"/>
          </a:xfrm>
          <a:prstGeom prst="rect">
            <a:avLst/>
          </a:prstGeom>
        </p:spPr>
        <p:txBody>
          <a:bodyPr spcFirstLastPara="1" vert="horz" wrap="square" lIns="91425" tIns="91425" rIns="91425" bIns="91425" rtlCol="0" anchor="ctr"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ar-SA" sz="8800" dirty="0">
                <a:solidFill>
                  <a:srgbClr val="3A616A"/>
                </a:solidFill>
                <a:latin typeface="Arial Black" panose="020B0A04020102020204" pitchFamily="34" charset="0"/>
                <a:cs typeface="PT Bold Heading" panose="02010400000000000000" pitchFamily="2" charset="-78"/>
              </a:rPr>
              <a:t>مبادئ الاقتصاد</a:t>
            </a:r>
            <a:r>
              <a:rPr lang="en-US" sz="3600" dirty="0">
                <a:solidFill>
                  <a:srgbClr val="3F5378"/>
                </a:solidFill>
                <a:latin typeface="Helvetica Black" pitchFamily="50" charset="0"/>
              </a:rPr>
              <a:t/>
            </a:r>
            <a:br>
              <a:rPr lang="en-US" sz="3600" dirty="0">
                <a:solidFill>
                  <a:srgbClr val="3F5378"/>
                </a:solidFill>
                <a:latin typeface="Helvetica Black" pitchFamily="50" charset="0"/>
              </a:rPr>
            </a:br>
            <a:r>
              <a:rPr lang="ar-SA" sz="8800" b="1" dirty="0">
                <a:solidFill>
                  <a:srgbClr val="FF9800"/>
                </a:solidFill>
                <a:latin typeface="Sakkal Majalla" panose="02000000000000000000" pitchFamily="2" charset="-78"/>
                <a:cs typeface="Sakkal Majalla" panose="02000000000000000000" pitchFamily="2" charset="-78"/>
              </a:rPr>
              <a:t>قصد805/211</a:t>
            </a:r>
            <a:endParaRPr lang="ar-SA" sz="7200" b="1" dirty="0">
              <a:solidFill>
                <a:srgbClr val="FF9800"/>
              </a:solidFill>
              <a:latin typeface="Sakkal Majalla" panose="02000000000000000000" pitchFamily="2" charset="-78"/>
              <a:cs typeface="Sakkal Majalla" panose="02000000000000000000" pitchFamily="2" charset="-78"/>
            </a:endParaRPr>
          </a:p>
        </p:txBody>
      </p:sp>
      <p:sp>
        <p:nvSpPr>
          <p:cNvPr id="8" name="Rectangle 7">
            <a:extLst>
              <a:ext uri="{FF2B5EF4-FFF2-40B4-BE49-F238E27FC236}">
                <a16:creationId xmlns:a16="http://schemas.microsoft.com/office/drawing/2014/main" xmlns="" id="{8D5FEC52-9DEB-4428-8327-046A2FEE6CA1}"/>
              </a:ext>
            </a:extLst>
          </p:cNvPr>
          <p:cNvSpPr/>
          <p:nvPr/>
        </p:nvSpPr>
        <p:spPr>
          <a:xfrm>
            <a:off x="6899134" y="4122166"/>
            <a:ext cx="2741456" cy="461665"/>
          </a:xfrm>
          <a:prstGeom prst="rect">
            <a:avLst/>
          </a:prstGeom>
          <a:solidFill>
            <a:srgbClr val="C00000"/>
          </a:solidFill>
        </p:spPr>
        <p:txBody>
          <a:bodyPr wrap="none" lIns="91440" tIns="45720" rIns="91440" bIns="45720">
            <a:spAutoFit/>
          </a:bodyPr>
          <a:lstStyle/>
          <a:p>
            <a:pPr algn="ctr"/>
            <a:r>
              <a:rPr lang="ar-SA" sz="240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الفصل الدراسي </a:t>
            </a:r>
            <a:r>
              <a:rPr lang="ar-SA"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الثاني</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sp>
        <p:nvSpPr>
          <p:cNvPr id="9" name="Rectangle 8">
            <a:extLst>
              <a:ext uri="{FF2B5EF4-FFF2-40B4-BE49-F238E27FC236}">
                <a16:creationId xmlns:a16="http://schemas.microsoft.com/office/drawing/2014/main" xmlns="" id="{9A1FEC6C-2456-4F2C-B8E0-ABB393045F23}"/>
              </a:ext>
            </a:extLst>
          </p:cNvPr>
          <p:cNvSpPr/>
          <p:nvPr/>
        </p:nvSpPr>
        <p:spPr>
          <a:xfrm>
            <a:off x="5946976" y="4962265"/>
            <a:ext cx="5653824" cy="1200329"/>
          </a:xfrm>
          <a:prstGeom prst="rect">
            <a:avLst/>
          </a:prstGeom>
          <a:noFill/>
        </p:spPr>
        <p:txBody>
          <a:bodyPr wrap="square" lIns="91440" tIns="45720" rIns="91440" bIns="45720">
            <a:spAutoFit/>
          </a:bodyPr>
          <a:lstStyle/>
          <a:p>
            <a:pPr marL="571500" indent="-571500" algn="ctr" rtl="1">
              <a:buFont typeface="Wingdings" panose="05000000000000000000" pitchFamily="2" charset="2"/>
              <a:buChar char="Ø"/>
            </a:pPr>
            <a:r>
              <a:rPr lang="ar-SA" sz="3600" b="1"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الثاني توحيد مسارات</a:t>
            </a:r>
            <a:endParaRPr lang="ar-SA" sz="3600" b="1"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a:p>
            <a:pPr marL="571500" indent="-571500" algn="ctr" rtl="1">
              <a:buFont typeface="Wingdings" panose="05000000000000000000" pitchFamily="2" charset="2"/>
              <a:buChar char="Ø"/>
            </a:pPr>
            <a:r>
              <a:rPr lang="ar-SA" sz="3600" b="1" cap="none" spc="0" dirty="0" smtClean="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rPr>
              <a:t>المستوى الثالث تعليم فني ومهني</a:t>
            </a:r>
            <a:endParaRPr lang="en-US" sz="3600" b="1" cap="none" spc="0" dirty="0">
              <a:ln w="0"/>
              <a:solidFill>
                <a:schemeClr val="accent6">
                  <a:lumMod val="50000"/>
                </a:schemeClr>
              </a:solidFill>
              <a:effectLst>
                <a:outerShdw blurRad="38100" dist="19050" dir="2700000" algn="tl" rotWithShape="0">
                  <a:schemeClr val="dk1">
                    <a:alpha val="40000"/>
                  </a:schemeClr>
                </a:outerShdw>
              </a:effectLst>
              <a:latin typeface="Sakkal Majalla" panose="02000000000000000000" pitchFamily="2" charset="-78"/>
              <a:cs typeface="Sakkal Majalla" panose="02000000000000000000" pitchFamily="2" charset="-78"/>
            </a:endParaRPr>
          </a:p>
        </p:txBody>
      </p:sp>
      <p:pic>
        <p:nvPicPr>
          <p:cNvPr id="4" name="Picture 3"/>
          <p:cNvPicPr>
            <a:picLocks noChangeAspect="1"/>
          </p:cNvPicPr>
          <p:nvPr/>
        </p:nvPicPr>
        <p:blipFill>
          <a:blip r:embed="rId2"/>
          <a:stretch>
            <a:fillRect/>
          </a:stretch>
        </p:blipFill>
        <p:spPr>
          <a:xfrm>
            <a:off x="386366" y="1592497"/>
            <a:ext cx="4031088" cy="4534290"/>
          </a:xfrm>
          <a:prstGeom prst="rect">
            <a:avLst/>
          </a:prstGeom>
        </p:spPr>
      </p:pic>
      <p:pic>
        <p:nvPicPr>
          <p:cNvPr id="30" name="Picture 29"/>
          <p:cNvPicPr>
            <a:picLocks noChangeAspect="1"/>
          </p:cNvPicPr>
          <p:nvPr/>
        </p:nvPicPr>
        <p:blipFill>
          <a:blip r:embed="rId3"/>
          <a:stretch>
            <a:fillRect/>
          </a:stretch>
        </p:blipFill>
        <p:spPr>
          <a:xfrm>
            <a:off x="5608404" y="305774"/>
            <a:ext cx="927328" cy="1075075"/>
          </a:xfrm>
          <a:prstGeom prst="rect">
            <a:avLst/>
          </a:prstGeom>
        </p:spPr>
      </p:pic>
      <p:pic>
        <p:nvPicPr>
          <p:cNvPr id="31" name="Picture 30"/>
          <p:cNvPicPr>
            <a:picLocks noChangeAspect="1"/>
          </p:cNvPicPr>
          <p:nvPr/>
        </p:nvPicPr>
        <p:blipFill>
          <a:blip r:embed="rId3"/>
          <a:stretch>
            <a:fillRect/>
          </a:stretch>
        </p:blipFill>
        <p:spPr>
          <a:xfrm>
            <a:off x="5540946" y="181626"/>
            <a:ext cx="1049333" cy="1212998"/>
          </a:xfrm>
          <a:prstGeom prst="rect">
            <a:avLst/>
          </a:prstGeom>
        </p:spPr>
      </p:pic>
      <p:grpSp>
        <p:nvGrpSpPr>
          <p:cNvPr id="33" name="Group 32"/>
          <p:cNvGrpSpPr/>
          <p:nvPr/>
        </p:nvGrpSpPr>
        <p:grpSpPr>
          <a:xfrm>
            <a:off x="-23932" y="6541028"/>
            <a:ext cx="12192000" cy="384957"/>
            <a:chOff x="0" y="6498164"/>
            <a:chExt cx="12192000" cy="384957"/>
          </a:xfrm>
        </p:grpSpPr>
        <p:cxnSp>
          <p:nvCxnSpPr>
            <p:cNvPr id="34" name="Straight Connector 33"/>
            <p:cNvCxnSpPr/>
            <p:nvPr/>
          </p:nvCxnSpPr>
          <p:spPr>
            <a:xfrm flipV="1">
              <a:off x="0" y="6498164"/>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943286" y="6550223"/>
              <a:ext cx="3996608" cy="307777"/>
            </a:xfrm>
            <a:prstGeom prst="rect">
              <a:avLst/>
            </a:prstGeom>
          </p:spPr>
          <p:txBody>
            <a:bodyPr wrap="none">
              <a:spAutoFit/>
            </a:bodyPr>
            <a:lstStyle/>
            <a:p>
              <a:pPr algn="ctr" rtl="1"/>
              <a:r>
                <a:rPr lang="ar-BH" sz="1400" b="1" dirty="0"/>
                <a:t>المرحلة الثانوية - المستوى </a:t>
              </a:r>
              <a:r>
                <a:rPr lang="ar-SA" sz="1400" b="1" dirty="0" smtClean="0"/>
                <a:t>الثاني (توحيد ) – الثالث (فني ومهني)</a:t>
              </a:r>
              <a:endParaRPr lang="ar-BH" sz="1400" b="1" dirty="0"/>
            </a:p>
          </p:txBody>
        </p: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3786211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lnSpc>
                <a:spcPct val="130000"/>
              </a:lnSpc>
            </a:pPr>
            <a:r>
              <a:rPr lang="ar-SA" sz="3200" b="1" dirty="0">
                <a:solidFill>
                  <a:schemeClr val="tx1"/>
                </a:solidFill>
                <a:latin typeface="Sakkal Majalla" panose="02000000000000000000" pitchFamily="2" charset="-78"/>
                <a:cs typeface="Sakkal Majalla" panose="02000000000000000000" pitchFamily="2" charset="-78"/>
              </a:rPr>
              <a:t>2.  كلما زادت </a:t>
            </a:r>
            <a:r>
              <a:rPr lang="ar-SA" sz="3200" b="1" dirty="0" smtClean="0">
                <a:solidFill>
                  <a:schemeClr val="tx1"/>
                </a:solidFill>
                <a:latin typeface="Sakkal Majalla" panose="02000000000000000000" pitchFamily="2" charset="-78"/>
                <a:cs typeface="Sakkal Majalla" panose="02000000000000000000" pitchFamily="2" charset="-78"/>
              </a:rPr>
              <a:t>سهولة انتقال عوامل الإنتاج من سلعة لأخرى </a:t>
            </a:r>
            <a:r>
              <a:rPr lang="ar-SA" sz="3200" b="1" dirty="0">
                <a:solidFill>
                  <a:schemeClr val="tx1"/>
                </a:solidFill>
                <a:latin typeface="Sakkal Majalla" panose="02000000000000000000" pitchFamily="2" charset="-78"/>
                <a:cs typeface="Sakkal Majalla" panose="02000000000000000000" pitchFamily="2" charset="-78"/>
              </a:rPr>
              <a:t>التي تدخل في إنتاج السلعة، كلما كان عرض السلعة: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5235647"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غير مرن.</a:t>
            </a:r>
          </a:p>
        </p:txBody>
      </p:sp>
      <p:sp>
        <p:nvSpPr>
          <p:cNvPr id="4" name="Rectangle: Rounded Corners 3">
            <a:hlinkClick r:id="rId2" action="ppaction://hlinksldjump"/>
            <a:extLst>
              <a:ext uri="{FF2B5EF4-FFF2-40B4-BE49-F238E27FC236}">
                <a16:creationId xmlns="" xmlns:a16="http://schemas.microsoft.com/office/drawing/2014/main" id="{0B87C965-9A2D-40EF-9B01-3285F1F92093}"/>
              </a:ext>
            </a:extLst>
          </p:cNvPr>
          <p:cNvSpPr/>
          <p:nvPr/>
        </p:nvSpPr>
        <p:spPr>
          <a:xfrm>
            <a:off x="5235647"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a:t>
            </a:r>
            <a:r>
              <a:rPr lang="ar-SA" sz="3200" b="1" dirty="0">
                <a:solidFill>
                  <a:schemeClr val="tx1"/>
                </a:solidFill>
                <a:latin typeface="Sakkal Majalla" panose="02000000000000000000" pitchFamily="2" charset="-78"/>
                <a:cs typeface="Sakkal Majalla" panose="02000000000000000000" pitchFamily="2" charset="-78"/>
              </a:rPr>
              <a:t>عديم المرونة.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5"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517085"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a:t>
            </a:r>
            <a:r>
              <a:rPr lang="ar-SA" sz="3200" b="1" dirty="0">
                <a:solidFill>
                  <a:schemeClr val="tx1"/>
                </a:solidFill>
                <a:latin typeface="Sakkal Majalla" panose="02000000000000000000" pitchFamily="2" charset="-78"/>
                <a:cs typeface="Sakkal Majalla" panose="02000000000000000000" pitchFamily="2" charset="-78"/>
              </a:rPr>
              <a:t>مرن.</a:t>
            </a:r>
          </a:p>
        </p:txBody>
      </p:sp>
      <p:sp>
        <p:nvSpPr>
          <p:cNvPr id="6" name="Rectangle: Rounded Corners 5">
            <a:hlinkClick r:id="rId2" action="ppaction://hlinksldjump"/>
            <a:extLst>
              <a:ext uri="{FF2B5EF4-FFF2-40B4-BE49-F238E27FC236}">
                <a16:creationId xmlns="" xmlns:a16="http://schemas.microsoft.com/office/drawing/2014/main" id="{688AD076-9558-4180-9052-D3E11A808CCF}"/>
              </a:ext>
            </a:extLst>
          </p:cNvPr>
          <p:cNvSpPr/>
          <p:nvPr/>
        </p:nvSpPr>
        <p:spPr>
          <a:xfrm>
            <a:off x="517085"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a:t>
            </a:r>
            <a:r>
              <a:rPr lang="ar-SA" sz="3200" b="1" dirty="0">
                <a:solidFill>
                  <a:schemeClr val="tx1"/>
                </a:solidFill>
                <a:latin typeface="Sakkal Majalla" panose="02000000000000000000" pitchFamily="2" charset="-78"/>
                <a:cs typeface="Sakkal Majalla" panose="02000000000000000000" pitchFamily="2" charset="-78"/>
              </a:rPr>
              <a:t>متكافئ المرونة.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 name="مستطيل مستدير الزوايا 5">
            <a:hlinkClick r:id="rId4" action="ppaction://hlinksldjump"/>
            <a:extLst>
              <a:ext uri="{FF2B5EF4-FFF2-40B4-BE49-F238E27FC236}">
                <a16:creationId xmlns="" xmlns:a16="http://schemas.microsoft.com/office/drawing/2014/main" id="{7E31C1E5-09D6-4455-B299-2257604BDB4F}"/>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1">
            <a:hlinkClick r:id="rId5" action="ppaction://hlinksldjump"/>
            <a:extLst>
              <a:ext uri="{FF2B5EF4-FFF2-40B4-BE49-F238E27FC236}">
                <a16:creationId xmlns="" xmlns:a16="http://schemas.microsoft.com/office/drawing/2014/main" id="{AFCF6BA5-B593-4510-B850-762072FB72BA}"/>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2">
            <a:hlinkClick r:id="rId6" action="ppaction://hlinksldjump"/>
            <a:extLst>
              <a:ext uri="{FF2B5EF4-FFF2-40B4-BE49-F238E27FC236}">
                <a16:creationId xmlns="" xmlns:a16="http://schemas.microsoft.com/office/drawing/2014/main" id="{4084402B-7F9F-4F94-8802-B1783952A0F2}"/>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6">
            <a:hlinkClick r:id="rId7" action="ppaction://hlinksldjump"/>
            <a:extLst>
              <a:ext uri="{FF2B5EF4-FFF2-40B4-BE49-F238E27FC236}">
                <a16:creationId xmlns="" xmlns:a16="http://schemas.microsoft.com/office/drawing/2014/main" id="{AEAD9249-D89B-474E-AF2C-C1CB315D07FC}"/>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7">
            <a:hlinkClick r:id="rId8" action="ppaction://hlinksldjump"/>
            <a:extLst>
              <a:ext uri="{FF2B5EF4-FFF2-40B4-BE49-F238E27FC236}">
                <a16:creationId xmlns="" xmlns:a16="http://schemas.microsoft.com/office/drawing/2014/main" id="{44EE8507-61D3-4880-AE4E-67C4C03C6322}"/>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3" name="مستطيل مستدير الزوايا 16">
            <a:hlinkClick r:id="rId9" action="ppaction://hlinksldjump"/>
            <a:extLst>
              <a:ext uri="{FF2B5EF4-FFF2-40B4-BE49-F238E27FC236}">
                <a16:creationId xmlns="" xmlns:a16="http://schemas.microsoft.com/office/drawing/2014/main" id="{C11C4E9C-CEE0-4D21-8E46-38CDB1DFB7DB}"/>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8" name="Group 17"/>
          <p:cNvGrpSpPr/>
          <p:nvPr/>
        </p:nvGrpSpPr>
        <p:grpSpPr>
          <a:xfrm>
            <a:off x="0" y="6502121"/>
            <a:ext cx="12192000" cy="381000"/>
            <a:chOff x="0" y="6502121"/>
            <a:chExt cx="12192000" cy="381000"/>
          </a:xfrm>
        </p:grpSpPr>
        <p:sp>
          <p:nvSpPr>
            <p:cNvPr id="19" name="TextBox 1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1" name="Group 20"/>
            <p:cNvGrpSpPr/>
            <p:nvPr/>
          </p:nvGrpSpPr>
          <p:grpSpPr>
            <a:xfrm>
              <a:off x="0" y="6502121"/>
              <a:ext cx="12192000" cy="381000"/>
              <a:chOff x="0" y="6502121"/>
              <a:chExt cx="12192000" cy="381000"/>
            </a:xfrm>
          </p:grpSpPr>
          <p:cxnSp>
            <p:nvCxnSpPr>
              <p:cNvPr id="22" name="Straight Connector 21"/>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4" name="Flowchart: Terminator 5">
            <a:hlinkClick r:id="rId7"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60511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3.  كلما كانت السلعة قابلة للتخزين فإن العرض يكون غير مرن.</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5600860" y="3881480"/>
            <a:ext cx="2936949" cy="856343"/>
          </a:xfrm>
          <a:prstGeom prst="roundRect">
            <a:avLst>
              <a:gd name="adj" fmla="val 50000"/>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hlinkClick r:id="rId3" action="ppaction://hlinksldjump"/>
              </a:rPr>
              <a:t>صح</a:t>
            </a:r>
            <a:endParaRPr lang="ar-SA" sz="3600" b="1" dirty="0">
              <a:solidFill>
                <a:schemeClr val="bg1"/>
              </a:solidFill>
              <a:latin typeface="Sakkal Majalla" panose="02000000000000000000" pitchFamily="2" charset="-78"/>
              <a:cs typeface="Sakkal Majalla" panose="02000000000000000000" pitchFamily="2" charset="-78"/>
            </a:endParaRPr>
          </a:p>
        </p:txBody>
      </p:sp>
      <p:sp>
        <p:nvSpPr>
          <p:cNvPr id="2" name="Rectangle: Rounded Corners 1">
            <a:hlinkClick r:id="rId4" action="ppaction://hlinksldjump"/>
            <a:extLst>
              <a:ext uri="{FF2B5EF4-FFF2-40B4-BE49-F238E27FC236}">
                <a16:creationId xmlns="" xmlns:a16="http://schemas.microsoft.com/office/drawing/2014/main" id="{33519721-DB9D-4E6B-82E6-92DD79CF670B}"/>
              </a:ext>
            </a:extLst>
          </p:cNvPr>
          <p:cNvSpPr/>
          <p:nvPr/>
        </p:nvSpPr>
        <p:spPr>
          <a:xfrm>
            <a:off x="1825829" y="3881480"/>
            <a:ext cx="2936949" cy="856343"/>
          </a:xfrm>
          <a:prstGeom prst="roundRect">
            <a:avLst>
              <a:gd name="adj" fmla="val 50000"/>
            </a:avLst>
          </a:prstGeom>
          <a:solidFill>
            <a:srgbClr val="3A5C84"/>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5400" b="1" dirty="0">
                <a:solidFill>
                  <a:schemeClr val="bg1"/>
                </a:solidFill>
                <a:latin typeface="Sakkal Majalla" panose="02000000000000000000" pitchFamily="2" charset="-78"/>
                <a:cs typeface="Sakkal Majalla" panose="02000000000000000000" pitchFamily="2" charset="-78"/>
              </a:rPr>
              <a:t>خطأ</a:t>
            </a:r>
          </a:p>
        </p:txBody>
      </p:sp>
      <p:sp>
        <p:nvSpPr>
          <p:cNvPr id="7" name="مستطيل مستدير الزوايا 5">
            <a:hlinkClick r:id="rId5" action="ppaction://hlinksldjump"/>
            <a:extLst>
              <a:ext uri="{FF2B5EF4-FFF2-40B4-BE49-F238E27FC236}">
                <a16:creationId xmlns="" xmlns:a16="http://schemas.microsoft.com/office/drawing/2014/main" id="{244169E2-79AF-4D82-B3F9-9E187F52082B}"/>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2" action="ppaction://hlinksldjump"/>
            <a:extLst>
              <a:ext uri="{FF2B5EF4-FFF2-40B4-BE49-F238E27FC236}">
                <a16:creationId xmlns="" xmlns:a16="http://schemas.microsoft.com/office/drawing/2014/main" id="{98BA2187-FC24-4E31-BB78-C633EDC080EA}"/>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6" action="ppaction://hlinksldjump"/>
            <a:extLst>
              <a:ext uri="{FF2B5EF4-FFF2-40B4-BE49-F238E27FC236}">
                <a16:creationId xmlns="" xmlns:a16="http://schemas.microsoft.com/office/drawing/2014/main" id="{1C068611-58F7-43BA-B7B3-10A72508BD18}"/>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6">
            <a:hlinkClick r:id="rId7" action="ppaction://hlinksldjump"/>
            <a:extLst>
              <a:ext uri="{FF2B5EF4-FFF2-40B4-BE49-F238E27FC236}">
                <a16:creationId xmlns="" xmlns:a16="http://schemas.microsoft.com/office/drawing/2014/main" id="{3645020D-1E1E-46FE-84B2-8C1ACA731B6A}"/>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3" name="مستطيل مستدير الزوايا 17">
            <a:hlinkClick r:id="rId8" action="ppaction://hlinksldjump"/>
            <a:extLst>
              <a:ext uri="{FF2B5EF4-FFF2-40B4-BE49-F238E27FC236}">
                <a16:creationId xmlns="" xmlns:a16="http://schemas.microsoft.com/office/drawing/2014/main" id="{A7D65300-2DBA-4E4C-9CBB-C60AAE22CA45}"/>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7" name="مستطيل مستدير الزوايا 16">
            <a:hlinkClick r:id="rId9" action="ppaction://hlinksldjump"/>
            <a:extLst>
              <a:ext uri="{FF2B5EF4-FFF2-40B4-BE49-F238E27FC236}">
                <a16:creationId xmlns="" xmlns:a16="http://schemas.microsoft.com/office/drawing/2014/main" id="{9917EE10-5265-42DB-AEE0-DB705A724305}"/>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5" name="Group 14"/>
          <p:cNvGrpSpPr/>
          <p:nvPr/>
        </p:nvGrpSpPr>
        <p:grpSpPr>
          <a:xfrm>
            <a:off x="0" y="6502121"/>
            <a:ext cx="12192000" cy="381000"/>
            <a:chOff x="0" y="6502121"/>
            <a:chExt cx="12192000" cy="381000"/>
          </a:xfrm>
        </p:grpSpPr>
        <p:sp>
          <p:nvSpPr>
            <p:cNvPr id="16" name="TextBox 1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8" name="Group 17"/>
            <p:cNvGrpSpPr/>
            <p:nvPr/>
          </p:nvGrpSpPr>
          <p:grpSpPr>
            <a:xfrm>
              <a:off x="0" y="6502121"/>
              <a:ext cx="12192000" cy="381000"/>
              <a:chOff x="0" y="6502121"/>
              <a:chExt cx="12192000" cy="381000"/>
            </a:xfrm>
          </p:grpSpPr>
          <p:cxnSp>
            <p:nvCxnSpPr>
              <p:cNvPr id="21" name="Straight Connector 2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19" name="Flowchart: Terminator 5">
            <a:hlinkClick r:id="rId10"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8953898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5.  أنظر إلى الشكل الآتي، ثم أجب عن الأسئلة التي تليه:</a:t>
            </a:r>
          </a:p>
          <a:p>
            <a:pPr marL="623888" indent="-623888" algn="r" rtl="1"/>
            <a:endParaRPr lang="ar-SA" sz="24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4000" b="1"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أ. حدد نوع العلاقة بين السعر والكمية المعروضة: ............................. .</a:t>
            </a:r>
          </a:p>
          <a:p>
            <a:pPr marL="4659313" indent="-449263" algn="r" rtl="1"/>
            <a:r>
              <a:rPr lang="ar-SA" sz="2800" b="1" dirty="0">
                <a:solidFill>
                  <a:schemeClr val="tx1"/>
                </a:solidFill>
                <a:latin typeface="Sakkal Majalla" panose="02000000000000000000" pitchFamily="2" charset="-78"/>
                <a:cs typeface="Sakkal Majalla" panose="02000000000000000000" pitchFamily="2" charset="-78"/>
              </a:rPr>
              <a:t>    ب. احسب درجة مرونة العرض عند تغير السعر من 15 دينار إلى 20 دينار ، وحدد نوع المرونة.</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7" name="Flowchart: Terminator 5">
            <a:hlinkClick r:id="rId2" action="ppaction://hlinksldjump"/>
            <a:extLst>
              <a:ext uri="{FF2B5EF4-FFF2-40B4-BE49-F238E27FC236}">
                <a16:creationId xmlns="" xmlns:a16="http://schemas.microsoft.com/office/drawing/2014/main" id="{EA17CA2C-463F-4C03-9FAE-D86355B014EA}"/>
              </a:ext>
            </a:extLst>
          </p:cNvPr>
          <p:cNvSpPr/>
          <p:nvPr/>
        </p:nvSpPr>
        <p:spPr>
          <a:xfrm>
            <a:off x="217386" y="5869898"/>
            <a:ext cx="1766690" cy="448207"/>
          </a:xfrm>
          <a:prstGeom prst="flowChartTerminator">
            <a:avLst/>
          </a:prstGeom>
          <a:solidFill>
            <a:srgbClr val="C13018"/>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تأكد من إجابتك</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32" name="Picture 2" descr="د.سليمان بن مبارك السنيدي on Twitter: &quot;#تدريس_مُشخصن في الرياضيات ...">
            <a:extLst>
              <a:ext uri="{FF2B5EF4-FFF2-40B4-BE49-F238E27FC236}">
                <a16:creationId xmlns="" xmlns:a16="http://schemas.microsoft.com/office/drawing/2014/main" id="{2FA440F9-AC81-4767-AF4A-A32F4484F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6677" y="2013534"/>
            <a:ext cx="4240298" cy="4234757"/>
          </a:xfrm>
          <a:prstGeom prst="rect">
            <a:avLst/>
          </a:prstGeom>
          <a:noFill/>
          <a:extLst>
            <a:ext uri="{909E8E84-426E-40DD-AFC4-6F175D3DCCD1}">
              <a14:hiddenFill xmlns:a14="http://schemas.microsoft.com/office/drawing/2010/main">
                <a:solidFill>
                  <a:srgbClr val="FFFFFF"/>
                </a:solidFill>
              </a14:hiddenFill>
            </a:ext>
          </a:extLst>
        </p:spPr>
      </p:pic>
      <p:cxnSp>
        <p:nvCxnSpPr>
          <p:cNvPr id="33" name="Straight Arrow Connector 32">
            <a:extLst>
              <a:ext uri="{FF2B5EF4-FFF2-40B4-BE49-F238E27FC236}">
                <a16:creationId xmlns="" xmlns:a16="http://schemas.microsoft.com/office/drawing/2014/main" id="{7754D1E6-9DF1-4C66-B025-F110621CB9F0}"/>
              </a:ext>
            </a:extLst>
          </p:cNvPr>
          <p:cNvCxnSpPr>
            <a:cxnSpLocks/>
          </p:cNvCxnSpPr>
          <p:nvPr/>
        </p:nvCxnSpPr>
        <p:spPr>
          <a:xfrm flipV="1">
            <a:off x="6522862" y="2596593"/>
            <a:ext cx="0" cy="31144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 xmlns:a16="http://schemas.microsoft.com/office/drawing/2014/main" id="{9D5F601C-F84D-42A6-8383-DC0BBE32FDB3}"/>
              </a:ext>
            </a:extLst>
          </p:cNvPr>
          <p:cNvCxnSpPr/>
          <p:nvPr/>
        </p:nvCxnSpPr>
        <p:spPr>
          <a:xfrm>
            <a:off x="6506324" y="5694757"/>
            <a:ext cx="32890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 xmlns:a16="http://schemas.microsoft.com/office/drawing/2014/main" id="{9291DB31-6791-42FE-8811-D4D32061AE84}"/>
              </a:ext>
            </a:extLst>
          </p:cNvPr>
          <p:cNvSpPr/>
          <p:nvPr/>
        </p:nvSpPr>
        <p:spPr>
          <a:xfrm>
            <a:off x="5906272" y="5473564"/>
            <a:ext cx="568872" cy="377163"/>
          </a:xfrm>
          <a:prstGeom prst="rect">
            <a:avLst/>
          </a:prstGeom>
          <a:noFill/>
        </p:spPr>
        <p:txBody>
          <a:bodyPr wrap="none" lIns="91440" tIns="45720" rIns="91440" bIns="45720">
            <a:spAutoFit/>
          </a:bodyPr>
          <a:lstStyle/>
          <a:p>
            <a:pPr algn="ctr"/>
            <a:r>
              <a:rPr lang="ar-SA" sz="2000" b="0" cap="none" spc="0" dirty="0">
                <a:ln w="0"/>
                <a:solidFill>
                  <a:schemeClr val="tx1"/>
                </a:solidFill>
                <a:cs typeface="+mj-cs"/>
              </a:rPr>
              <a:t>صفر</a:t>
            </a:r>
            <a:endParaRPr lang="en-US" sz="2000" b="0" cap="none" spc="0" dirty="0">
              <a:ln w="0"/>
              <a:solidFill>
                <a:schemeClr val="tx1"/>
              </a:solidFill>
              <a:cs typeface="+mj-cs"/>
            </a:endParaRPr>
          </a:p>
        </p:txBody>
      </p:sp>
      <p:sp>
        <p:nvSpPr>
          <p:cNvPr id="36" name="Rectangle 35">
            <a:extLst>
              <a:ext uri="{FF2B5EF4-FFF2-40B4-BE49-F238E27FC236}">
                <a16:creationId xmlns="" xmlns:a16="http://schemas.microsoft.com/office/drawing/2014/main" id="{7721E95A-7DAA-4410-B1D1-2CE1A5547DDB}"/>
              </a:ext>
            </a:extLst>
          </p:cNvPr>
          <p:cNvSpPr/>
          <p:nvPr/>
        </p:nvSpPr>
        <p:spPr>
          <a:xfrm>
            <a:off x="6228636" y="5268924"/>
            <a:ext cx="263076"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a:t>
            </a:r>
            <a:endParaRPr lang="en-US" sz="1400" b="0" cap="none" spc="0" dirty="0">
              <a:ln w="0"/>
              <a:solidFill>
                <a:schemeClr val="tx1"/>
              </a:solidFill>
              <a:cs typeface="+mj-cs"/>
            </a:endParaRPr>
          </a:p>
        </p:txBody>
      </p:sp>
      <p:sp>
        <p:nvSpPr>
          <p:cNvPr id="37" name="Rectangle 36">
            <a:extLst>
              <a:ext uri="{FF2B5EF4-FFF2-40B4-BE49-F238E27FC236}">
                <a16:creationId xmlns="" xmlns:a16="http://schemas.microsoft.com/office/drawing/2014/main" id="{E092A865-13B0-43C1-913A-6252A8243A04}"/>
              </a:ext>
            </a:extLst>
          </p:cNvPr>
          <p:cNvSpPr/>
          <p:nvPr/>
        </p:nvSpPr>
        <p:spPr>
          <a:xfrm>
            <a:off x="6182994" y="4966883"/>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a:t>
            </a:r>
            <a:endParaRPr lang="en-US" sz="1400" b="0" cap="none" spc="0" dirty="0">
              <a:ln w="0"/>
              <a:solidFill>
                <a:schemeClr val="tx1"/>
              </a:solidFill>
              <a:cs typeface="+mj-cs"/>
            </a:endParaRPr>
          </a:p>
        </p:txBody>
      </p:sp>
      <p:sp>
        <p:nvSpPr>
          <p:cNvPr id="38" name="Rectangle 37">
            <a:extLst>
              <a:ext uri="{FF2B5EF4-FFF2-40B4-BE49-F238E27FC236}">
                <a16:creationId xmlns="" xmlns:a16="http://schemas.microsoft.com/office/drawing/2014/main" id="{9CFDE64F-661C-4280-8F24-84D4186D72DD}"/>
              </a:ext>
            </a:extLst>
          </p:cNvPr>
          <p:cNvSpPr/>
          <p:nvPr/>
        </p:nvSpPr>
        <p:spPr>
          <a:xfrm>
            <a:off x="6182815" y="4704092"/>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15</a:t>
            </a:r>
            <a:endParaRPr lang="en-US" sz="1400" b="0" cap="none" spc="0" dirty="0">
              <a:ln w="0"/>
              <a:solidFill>
                <a:schemeClr val="tx1"/>
              </a:solidFill>
              <a:cs typeface="+mj-cs"/>
            </a:endParaRPr>
          </a:p>
        </p:txBody>
      </p:sp>
      <p:sp>
        <p:nvSpPr>
          <p:cNvPr id="39" name="Rectangle 38">
            <a:extLst>
              <a:ext uri="{FF2B5EF4-FFF2-40B4-BE49-F238E27FC236}">
                <a16:creationId xmlns="" xmlns:a16="http://schemas.microsoft.com/office/drawing/2014/main" id="{97367074-9AB8-45D1-B4C6-CB4D850F0F9E}"/>
              </a:ext>
            </a:extLst>
          </p:cNvPr>
          <p:cNvSpPr/>
          <p:nvPr/>
        </p:nvSpPr>
        <p:spPr>
          <a:xfrm>
            <a:off x="6180199" y="4402051"/>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a:t>
            </a:r>
            <a:endParaRPr lang="en-US" sz="1400" b="0" cap="none" spc="0" dirty="0">
              <a:ln w="0"/>
              <a:solidFill>
                <a:schemeClr val="tx1"/>
              </a:solidFill>
              <a:cs typeface="+mj-cs"/>
            </a:endParaRPr>
          </a:p>
        </p:txBody>
      </p:sp>
      <p:sp>
        <p:nvSpPr>
          <p:cNvPr id="40" name="Rectangle 39">
            <a:extLst>
              <a:ext uri="{FF2B5EF4-FFF2-40B4-BE49-F238E27FC236}">
                <a16:creationId xmlns="" xmlns:a16="http://schemas.microsoft.com/office/drawing/2014/main" id="{09F1F279-5580-4105-9F20-3B8CEA9D4994}"/>
              </a:ext>
            </a:extLst>
          </p:cNvPr>
          <p:cNvSpPr/>
          <p:nvPr/>
        </p:nvSpPr>
        <p:spPr>
          <a:xfrm>
            <a:off x="6167100" y="4138034"/>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25</a:t>
            </a:r>
            <a:endParaRPr lang="en-US" sz="1400" b="0" cap="none" spc="0" dirty="0">
              <a:ln w="0"/>
              <a:solidFill>
                <a:schemeClr val="tx1"/>
              </a:solidFill>
              <a:cs typeface="+mj-cs"/>
            </a:endParaRPr>
          </a:p>
        </p:txBody>
      </p:sp>
      <p:sp>
        <p:nvSpPr>
          <p:cNvPr id="47" name="Rectangle 46">
            <a:extLst>
              <a:ext uri="{FF2B5EF4-FFF2-40B4-BE49-F238E27FC236}">
                <a16:creationId xmlns="" xmlns:a16="http://schemas.microsoft.com/office/drawing/2014/main" id="{07404B18-438A-4660-BAB7-DCAC4FB68CCE}"/>
              </a:ext>
            </a:extLst>
          </p:cNvPr>
          <p:cNvSpPr/>
          <p:nvPr/>
        </p:nvSpPr>
        <p:spPr>
          <a:xfrm>
            <a:off x="6164484" y="3835993"/>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a:t>
            </a:r>
            <a:endParaRPr lang="en-US" sz="1400" b="0" cap="none" spc="0" dirty="0">
              <a:ln w="0"/>
              <a:solidFill>
                <a:schemeClr val="tx1"/>
              </a:solidFill>
              <a:cs typeface="+mj-cs"/>
            </a:endParaRPr>
          </a:p>
        </p:txBody>
      </p:sp>
      <p:sp>
        <p:nvSpPr>
          <p:cNvPr id="48" name="Rectangle 47">
            <a:extLst>
              <a:ext uri="{FF2B5EF4-FFF2-40B4-BE49-F238E27FC236}">
                <a16:creationId xmlns="" xmlns:a16="http://schemas.microsoft.com/office/drawing/2014/main" id="{4EB7412E-0E8F-45AE-911B-816912E35794}"/>
              </a:ext>
            </a:extLst>
          </p:cNvPr>
          <p:cNvSpPr/>
          <p:nvPr/>
        </p:nvSpPr>
        <p:spPr>
          <a:xfrm>
            <a:off x="6651215" y="5722640"/>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100</a:t>
            </a:r>
            <a:endParaRPr lang="en-US" sz="1400" b="0" cap="none" spc="0" dirty="0">
              <a:ln w="0"/>
              <a:solidFill>
                <a:schemeClr val="tx1"/>
              </a:solidFill>
              <a:cs typeface="+mj-cs"/>
            </a:endParaRPr>
          </a:p>
        </p:txBody>
      </p:sp>
      <p:sp>
        <p:nvSpPr>
          <p:cNvPr id="49" name="Rectangle 48">
            <a:extLst>
              <a:ext uri="{FF2B5EF4-FFF2-40B4-BE49-F238E27FC236}">
                <a16:creationId xmlns="" xmlns:a16="http://schemas.microsoft.com/office/drawing/2014/main" id="{1B4F622C-E895-4461-8855-453F662B87D5}"/>
              </a:ext>
            </a:extLst>
          </p:cNvPr>
          <p:cNvSpPr/>
          <p:nvPr/>
        </p:nvSpPr>
        <p:spPr>
          <a:xfrm>
            <a:off x="7029241" y="5720395"/>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200</a:t>
            </a:r>
            <a:endParaRPr lang="en-US" sz="1400" b="0" cap="none" spc="0" dirty="0">
              <a:ln w="0"/>
              <a:solidFill>
                <a:schemeClr val="tx1"/>
              </a:solidFill>
              <a:cs typeface="+mj-cs"/>
            </a:endParaRPr>
          </a:p>
        </p:txBody>
      </p:sp>
      <p:sp>
        <p:nvSpPr>
          <p:cNvPr id="51" name="Rectangle 50">
            <a:extLst>
              <a:ext uri="{FF2B5EF4-FFF2-40B4-BE49-F238E27FC236}">
                <a16:creationId xmlns="" xmlns:a16="http://schemas.microsoft.com/office/drawing/2014/main" id="{204BF43A-4B04-4106-80CF-1CB28DAEA09B}"/>
              </a:ext>
            </a:extLst>
          </p:cNvPr>
          <p:cNvSpPr/>
          <p:nvPr/>
        </p:nvSpPr>
        <p:spPr>
          <a:xfrm>
            <a:off x="7392904" y="5711945"/>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300</a:t>
            </a:r>
            <a:endParaRPr lang="en-US" sz="1400" b="0" cap="none" spc="0" dirty="0">
              <a:ln w="0"/>
              <a:solidFill>
                <a:schemeClr val="tx1"/>
              </a:solidFill>
              <a:cs typeface="+mj-cs"/>
            </a:endParaRPr>
          </a:p>
        </p:txBody>
      </p:sp>
      <p:sp>
        <p:nvSpPr>
          <p:cNvPr id="52" name="Rectangle 51">
            <a:extLst>
              <a:ext uri="{FF2B5EF4-FFF2-40B4-BE49-F238E27FC236}">
                <a16:creationId xmlns="" xmlns:a16="http://schemas.microsoft.com/office/drawing/2014/main" id="{984B885B-A64C-4A4F-9035-215CC490DDCC}"/>
              </a:ext>
            </a:extLst>
          </p:cNvPr>
          <p:cNvSpPr/>
          <p:nvPr/>
        </p:nvSpPr>
        <p:spPr>
          <a:xfrm>
            <a:off x="7770930" y="5709700"/>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400</a:t>
            </a:r>
            <a:endParaRPr lang="en-US" sz="1400" b="0" cap="none" spc="0" dirty="0">
              <a:ln w="0"/>
              <a:solidFill>
                <a:schemeClr val="tx1"/>
              </a:solidFill>
              <a:cs typeface="+mj-cs"/>
            </a:endParaRPr>
          </a:p>
        </p:txBody>
      </p:sp>
      <p:sp>
        <p:nvSpPr>
          <p:cNvPr id="53" name="Rectangle 52">
            <a:extLst>
              <a:ext uri="{FF2B5EF4-FFF2-40B4-BE49-F238E27FC236}">
                <a16:creationId xmlns="" xmlns:a16="http://schemas.microsoft.com/office/drawing/2014/main" id="{7ACC3E96-0842-4359-ABBA-97EE9DACF7E8}"/>
              </a:ext>
            </a:extLst>
          </p:cNvPr>
          <p:cNvSpPr/>
          <p:nvPr/>
        </p:nvSpPr>
        <p:spPr>
          <a:xfrm>
            <a:off x="8091303" y="5702024"/>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500</a:t>
            </a:r>
            <a:endParaRPr lang="en-US" sz="1400" b="0" cap="none" spc="0" dirty="0">
              <a:ln w="0"/>
              <a:solidFill>
                <a:schemeClr val="tx1"/>
              </a:solidFill>
              <a:cs typeface="+mj-cs"/>
            </a:endParaRPr>
          </a:p>
        </p:txBody>
      </p:sp>
      <p:sp>
        <p:nvSpPr>
          <p:cNvPr id="55" name="Rectangle 54">
            <a:extLst>
              <a:ext uri="{FF2B5EF4-FFF2-40B4-BE49-F238E27FC236}">
                <a16:creationId xmlns="" xmlns:a16="http://schemas.microsoft.com/office/drawing/2014/main" id="{1F714615-D7E9-48B8-BE55-885243EA3D32}"/>
              </a:ext>
            </a:extLst>
          </p:cNvPr>
          <p:cNvSpPr/>
          <p:nvPr/>
        </p:nvSpPr>
        <p:spPr>
          <a:xfrm>
            <a:off x="8469329" y="5699778"/>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600</a:t>
            </a:r>
            <a:endParaRPr lang="en-US" sz="1400" b="0" cap="none" spc="0" dirty="0">
              <a:ln w="0"/>
              <a:solidFill>
                <a:schemeClr val="tx1"/>
              </a:solidFill>
              <a:cs typeface="+mj-cs"/>
            </a:endParaRPr>
          </a:p>
        </p:txBody>
      </p:sp>
      <p:sp>
        <p:nvSpPr>
          <p:cNvPr id="56" name="Rectangle 55">
            <a:extLst>
              <a:ext uri="{FF2B5EF4-FFF2-40B4-BE49-F238E27FC236}">
                <a16:creationId xmlns="" xmlns:a16="http://schemas.microsoft.com/office/drawing/2014/main" id="{00A16D5D-3CCE-44F9-9D0B-71ECD6BE8631}"/>
              </a:ext>
            </a:extLst>
          </p:cNvPr>
          <p:cNvSpPr/>
          <p:nvPr/>
        </p:nvSpPr>
        <p:spPr>
          <a:xfrm>
            <a:off x="6569016" y="5368684"/>
            <a:ext cx="290736" cy="319137"/>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ع</a:t>
            </a:r>
            <a:endParaRPr lang="en-US" sz="1600" b="0" cap="none" spc="0" dirty="0">
              <a:ln w="0"/>
              <a:solidFill>
                <a:schemeClr val="tx1"/>
              </a:solidFill>
              <a:cs typeface="+mj-cs"/>
            </a:endParaRPr>
          </a:p>
        </p:txBody>
      </p:sp>
      <p:sp>
        <p:nvSpPr>
          <p:cNvPr id="57" name="Rectangle 56">
            <a:extLst>
              <a:ext uri="{FF2B5EF4-FFF2-40B4-BE49-F238E27FC236}">
                <a16:creationId xmlns="" xmlns:a16="http://schemas.microsoft.com/office/drawing/2014/main" id="{478C7F92-2744-4C6C-AB58-766A44669E00}"/>
              </a:ext>
            </a:extLst>
          </p:cNvPr>
          <p:cNvSpPr/>
          <p:nvPr/>
        </p:nvSpPr>
        <p:spPr>
          <a:xfrm>
            <a:off x="8827742" y="3628515"/>
            <a:ext cx="290736" cy="319137"/>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ع</a:t>
            </a:r>
            <a:endParaRPr lang="en-US" sz="1600" b="0" cap="none" spc="0" dirty="0">
              <a:ln w="0"/>
              <a:solidFill>
                <a:schemeClr val="tx1"/>
              </a:solidFill>
              <a:cs typeface="+mj-cs"/>
            </a:endParaRPr>
          </a:p>
        </p:txBody>
      </p:sp>
      <p:sp>
        <p:nvSpPr>
          <p:cNvPr id="58" name="Rectangle 57">
            <a:extLst>
              <a:ext uri="{FF2B5EF4-FFF2-40B4-BE49-F238E27FC236}">
                <a16:creationId xmlns="" xmlns:a16="http://schemas.microsoft.com/office/drawing/2014/main" id="{E340B159-9E81-4CED-9561-F9AD1192EC4A}"/>
              </a:ext>
            </a:extLst>
          </p:cNvPr>
          <p:cNvSpPr/>
          <p:nvPr/>
        </p:nvSpPr>
        <p:spPr>
          <a:xfrm>
            <a:off x="9414759" y="5510091"/>
            <a:ext cx="996885" cy="369332"/>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ك</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sp>
        <p:nvSpPr>
          <p:cNvPr id="59" name="Rectangle 58">
            <a:extLst>
              <a:ext uri="{FF2B5EF4-FFF2-40B4-BE49-F238E27FC236}">
                <a16:creationId xmlns="" xmlns:a16="http://schemas.microsoft.com/office/drawing/2014/main" id="{A7C4CFB4-0C7D-488B-BB25-1F241E01EDA8}"/>
              </a:ext>
            </a:extLst>
          </p:cNvPr>
          <p:cNvSpPr/>
          <p:nvPr/>
        </p:nvSpPr>
        <p:spPr>
          <a:xfrm>
            <a:off x="6046488" y="2323887"/>
            <a:ext cx="996885" cy="369332"/>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س</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cxnSp>
        <p:nvCxnSpPr>
          <p:cNvPr id="60" name="Straight Connector 59">
            <a:extLst>
              <a:ext uri="{FF2B5EF4-FFF2-40B4-BE49-F238E27FC236}">
                <a16:creationId xmlns="" xmlns:a16="http://schemas.microsoft.com/office/drawing/2014/main" id="{6680B450-8D4A-4A4E-915C-79BD2A1A2235}"/>
              </a:ext>
            </a:extLst>
          </p:cNvPr>
          <p:cNvCxnSpPr/>
          <p:nvPr/>
        </p:nvCxnSpPr>
        <p:spPr>
          <a:xfrm>
            <a:off x="6893449" y="5391882"/>
            <a:ext cx="0" cy="32640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 xmlns:a16="http://schemas.microsoft.com/office/drawing/2014/main" id="{C09356D4-80E4-4365-A12F-FF08CBC117D2}"/>
              </a:ext>
            </a:extLst>
          </p:cNvPr>
          <p:cNvCxnSpPr/>
          <p:nvPr/>
        </p:nvCxnSpPr>
        <p:spPr>
          <a:xfrm>
            <a:off x="7246277" y="5150073"/>
            <a:ext cx="0" cy="50903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 xmlns:a16="http://schemas.microsoft.com/office/drawing/2014/main" id="{E1AA9D0C-3D13-4827-9D25-4E3538D4C83B}"/>
              </a:ext>
            </a:extLst>
          </p:cNvPr>
          <p:cNvCxnSpPr/>
          <p:nvPr/>
        </p:nvCxnSpPr>
        <p:spPr>
          <a:xfrm>
            <a:off x="7615643" y="4850327"/>
            <a:ext cx="0" cy="81444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 xmlns:a16="http://schemas.microsoft.com/office/drawing/2014/main" id="{AD85811A-9E93-4A34-871A-BDA5779270CA}"/>
              </a:ext>
            </a:extLst>
          </p:cNvPr>
          <p:cNvCxnSpPr/>
          <p:nvPr/>
        </p:nvCxnSpPr>
        <p:spPr>
          <a:xfrm>
            <a:off x="7976741" y="4545527"/>
            <a:ext cx="0" cy="115380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 xmlns:a16="http://schemas.microsoft.com/office/drawing/2014/main" id="{1423312D-3008-43A0-B4D0-DD3127081906}"/>
              </a:ext>
            </a:extLst>
          </p:cNvPr>
          <p:cNvCxnSpPr/>
          <p:nvPr/>
        </p:nvCxnSpPr>
        <p:spPr>
          <a:xfrm>
            <a:off x="8693423" y="3994827"/>
            <a:ext cx="0" cy="169676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 xmlns:a16="http://schemas.microsoft.com/office/drawing/2014/main" id="{0ED1B9CF-627A-4B35-A3D4-FC201FD28A42}"/>
              </a:ext>
            </a:extLst>
          </p:cNvPr>
          <p:cNvCxnSpPr/>
          <p:nvPr/>
        </p:nvCxnSpPr>
        <p:spPr>
          <a:xfrm>
            <a:off x="8329569" y="4284953"/>
            <a:ext cx="0" cy="139134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 xmlns:a16="http://schemas.microsoft.com/office/drawing/2014/main" id="{149A61D9-E496-4D4C-A199-BBB251DAB50E}"/>
              </a:ext>
            </a:extLst>
          </p:cNvPr>
          <p:cNvCxnSpPr/>
          <p:nvPr/>
        </p:nvCxnSpPr>
        <p:spPr>
          <a:xfrm flipH="1">
            <a:off x="6529330" y="5391882"/>
            <a:ext cx="36411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 xmlns:a16="http://schemas.microsoft.com/office/drawing/2014/main" id="{5E7EDE3E-83E3-4484-8474-B4828B4A2363}"/>
              </a:ext>
            </a:extLst>
          </p:cNvPr>
          <p:cNvCxnSpPr/>
          <p:nvPr/>
        </p:nvCxnSpPr>
        <p:spPr>
          <a:xfrm flipH="1">
            <a:off x="6506322" y="5150073"/>
            <a:ext cx="72471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 xmlns:a16="http://schemas.microsoft.com/office/drawing/2014/main" id="{64729A83-9198-4915-A094-1F79A019B830}"/>
              </a:ext>
            </a:extLst>
          </p:cNvPr>
          <p:cNvCxnSpPr/>
          <p:nvPr/>
        </p:nvCxnSpPr>
        <p:spPr>
          <a:xfrm flipH="1">
            <a:off x="6513613" y="4843457"/>
            <a:ext cx="110432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 xmlns:a16="http://schemas.microsoft.com/office/drawing/2014/main" id="{2D5C658D-DC32-4BCD-9936-171B56252FA1}"/>
              </a:ext>
            </a:extLst>
          </p:cNvPr>
          <p:cNvCxnSpPr/>
          <p:nvPr/>
        </p:nvCxnSpPr>
        <p:spPr>
          <a:xfrm flipH="1">
            <a:off x="6506323" y="4545527"/>
            <a:ext cx="148393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 xmlns:a16="http://schemas.microsoft.com/office/drawing/2014/main" id="{AFC0CBFD-5D2D-47A9-97BF-20576993FDD7}"/>
              </a:ext>
            </a:extLst>
          </p:cNvPr>
          <p:cNvCxnSpPr/>
          <p:nvPr/>
        </p:nvCxnSpPr>
        <p:spPr>
          <a:xfrm flipH="1">
            <a:off x="6499981" y="4265661"/>
            <a:ext cx="182903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 xmlns:a16="http://schemas.microsoft.com/office/drawing/2014/main" id="{7145CD2B-D98E-43FB-B192-1A44C18EC124}"/>
              </a:ext>
            </a:extLst>
          </p:cNvPr>
          <p:cNvCxnSpPr/>
          <p:nvPr/>
        </p:nvCxnSpPr>
        <p:spPr>
          <a:xfrm flipH="1">
            <a:off x="6529330" y="3994827"/>
            <a:ext cx="217413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 xmlns:a16="http://schemas.microsoft.com/office/drawing/2014/main" id="{F5EDA877-4DD0-42CA-B9A0-B70C3F6BDAC0}"/>
              </a:ext>
            </a:extLst>
          </p:cNvPr>
          <p:cNvCxnSpPr>
            <a:cxnSpLocks/>
          </p:cNvCxnSpPr>
          <p:nvPr/>
        </p:nvCxnSpPr>
        <p:spPr>
          <a:xfrm flipH="1">
            <a:off x="6825648" y="3877331"/>
            <a:ext cx="2021219" cy="1596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 xmlns:a16="http://schemas.microsoft.com/office/drawing/2014/main" id="{9607552A-C976-4574-B7D5-F0E9090220D7}"/>
              </a:ext>
            </a:extLst>
          </p:cNvPr>
          <p:cNvSpPr/>
          <p:nvPr/>
        </p:nvSpPr>
        <p:spPr>
          <a:xfrm>
            <a:off x="220248" y="4295499"/>
            <a:ext cx="5235805" cy="1555227"/>
          </a:xfrm>
          <a:prstGeom prst="rect">
            <a:avLst/>
          </a:prstGeom>
          <a:solidFill>
            <a:srgbClr val="EBF2F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5">
            <a:hlinkClick r:id="rId4" action="ppaction://hlinksldjump"/>
            <a:extLst>
              <a:ext uri="{FF2B5EF4-FFF2-40B4-BE49-F238E27FC236}">
                <a16:creationId xmlns="" xmlns:a16="http://schemas.microsoft.com/office/drawing/2014/main" id="{87A5068E-7068-4AEB-A5D8-87C23319149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1">
            <a:hlinkClick r:id="rId5" action="ppaction://hlinksldjump"/>
            <a:extLst>
              <a:ext uri="{FF2B5EF4-FFF2-40B4-BE49-F238E27FC236}">
                <a16:creationId xmlns="" xmlns:a16="http://schemas.microsoft.com/office/drawing/2014/main" id="{5221743D-E76D-436E-81D2-1C324A8E37AD}"/>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2">
            <a:hlinkClick r:id="rId6" action="ppaction://hlinksldjump"/>
            <a:extLst>
              <a:ext uri="{FF2B5EF4-FFF2-40B4-BE49-F238E27FC236}">
                <a16:creationId xmlns="" xmlns:a16="http://schemas.microsoft.com/office/drawing/2014/main" id="{7FA6134E-3097-456D-AA85-4B7059F4DCCE}"/>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7" action="ppaction://hlinksldjump"/>
            <a:extLst>
              <a:ext uri="{FF2B5EF4-FFF2-40B4-BE49-F238E27FC236}">
                <a16:creationId xmlns="" xmlns:a16="http://schemas.microsoft.com/office/drawing/2014/main" id="{AC6F91FA-C3DC-4082-8016-43F80AA0B230}"/>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7">
            <a:hlinkClick r:id="rId8" action="ppaction://hlinksldjump"/>
            <a:extLst>
              <a:ext uri="{FF2B5EF4-FFF2-40B4-BE49-F238E27FC236}">
                <a16:creationId xmlns="" xmlns:a16="http://schemas.microsoft.com/office/drawing/2014/main" id="{34C16529-3493-4DC1-A88B-A8C960927BFE}"/>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9" action="ppaction://hlinksldjump"/>
            <a:extLst>
              <a:ext uri="{FF2B5EF4-FFF2-40B4-BE49-F238E27FC236}">
                <a16:creationId xmlns="" xmlns:a16="http://schemas.microsoft.com/office/drawing/2014/main" id="{AA2C6BF5-959B-4061-8B78-A2F656FC3496}"/>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54" name="Group 53"/>
          <p:cNvGrpSpPr/>
          <p:nvPr/>
        </p:nvGrpSpPr>
        <p:grpSpPr>
          <a:xfrm>
            <a:off x="0" y="6502121"/>
            <a:ext cx="12192000" cy="381000"/>
            <a:chOff x="0" y="6502121"/>
            <a:chExt cx="12192000" cy="381000"/>
          </a:xfrm>
        </p:grpSpPr>
        <p:sp>
          <p:nvSpPr>
            <p:cNvPr id="66" name="TextBox 6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4" name="Group 73"/>
            <p:cNvGrpSpPr/>
            <p:nvPr/>
          </p:nvGrpSpPr>
          <p:grpSpPr>
            <a:xfrm>
              <a:off x="0" y="6502121"/>
              <a:ext cx="12192000" cy="381000"/>
              <a:chOff x="0" y="6502121"/>
              <a:chExt cx="12192000" cy="381000"/>
            </a:xfrm>
          </p:grpSpPr>
          <p:cxnSp>
            <p:nvCxnSpPr>
              <p:cNvPr id="75" name="Straight Connector 7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76" name="Rectangle 7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57600176"/>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606;p37">
            <a:extLst>
              <a:ext uri="{FF2B5EF4-FFF2-40B4-BE49-F238E27FC236}">
                <a16:creationId xmlns="" xmlns:a16="http://schemas.microsoft.com/office/drawing/2014/main" id="{34442B95-24DB-4CF3-BFD0-1886E1B37CE7}"/>
              </a:ext>
            </a:extLst>
          </p:cNvPr>
          <p:cNvGrpSpPr/>
          <p:nvPr/>
        </p:nvGrpSpPr>
        <p:grpSpPr>
          <a:xfrm>
            <a:off x="10988866" y="293301"/>
            <a:ext cx="751685" cy="838520"/>
            <a:chOff x="1923675" y="1633650"/>
            <a:chExt cx="436000" cy="435975"/>
          </a:xfrm>
        </p:grpSpPr>
        <p:sp>
          <p:nvSpPr>
            <p:cNvPr id="13" name="Google Shape;607;p37">
              <a:extLst>
                <a:ext uri="{FF2B5EF4-FFF2-40B4-BE49-F238E27FC236}">
                  <a16:creationId xmlns="" xmlns:a16="http://schemas.microsoft.com/office/drawing/2014/main" id="{3A35DF27-37EC-4406-B94C-9430F453D313}"/>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608;p37">
              <a:extLst>
                <a:ext uri="{FF2B5EF4-FFF2-40B4-BE49-F238E27FC236}">
                  <a16:creationId xmlns="" xmlns:a16="http://schemas.microsoft.com/office/drawing/2014/main" id="{A18B681A-6B54-4B1E-BC1C-550C231AB8D0}"/>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609;p37">
              <a:extLst>
                <a:ext uri="{FF2B5EF4-FFF2-40B4-BE49-F238E27FC236}">
                  <a16:creationId xmlns="" xmlns:a16="http://schemas.microsoft.com/office/drawing/2014/main" id="{836A407E-3D26-4DF4-A2A6-D0050261D16E}"/>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10;p37">
              <a:extLst>
                <a:ext uri="{FF2B5EF4-FFF2-40B4-BE49-F238E27FC236}">
                  <a16:creationId xmlns="" xmlns:a16="http://schemas.microsoft.com/office/drawing/2014/main" id="{D4B01DC0-74BA-44A8-9833-30A6C7B7DB61}"/>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11;p37">
              <a:extLst>
                <a:ext uri="{FF2B5EF4-FFF2-40B4-BE49-F238E27FC236}">
                  <a16:creationId xmlns="" xmlns:a16="http://schemas.microsoft.com/office/drawing/2014/main" id="{3D14D811-B5B8-4E99-BA6F-BCB8F5F2E366}"/>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2;p37">
              <a:extLst>
                <a:ext uri="{FF2B5EF4-FFF2-40B4-BE49-F238E27FC236}">
                  <a16:creationId xmlns="" xmlns:a16="http://schemas.microsoft.com/office/drawing/2014/main" id="{ECCAB6C9-A4AF-436A-9230-7E101AC7EF2B}"/>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Shape 401">
            <a:extLst>
              <a:ext uri="{FF2B5EF4-FFF2-40B4-BE49-F238E27FC236}">
                <a16:creationId xmlns="" xmlns:a16="http://schemas.microsoft.com/office/drawing/2014/main" id="{E8080949-0306-421B-9AB4-F8E8D2FCC2B5}"/>
              </a:ext>
            </a:extLst>
          </p:cNvPr>
          <p:cNvGrpSpPr/>
          <p:nvPr/>
        </p:nvGrpSpPr>
        <p:grpSpPr>
          <a:xfrm>
            <a:off x="768340" y="3326001"/>
            <a:ext cx="5043757" cy="907708"/>
            <a:chOff x="-1535283" y="1287960"/>
            <a:chExt cx="11486579" cy="2067200"/>
          </a:xfrm>
        </p:grpSpPr>
        <p:sp>
          <p:nvSpPr>
            <p:cNvPr id="23" name="Shape 402">
              <a:extLst>
                <a:ext uri="{FF2B5EF4-FFF2-40B4-BE49-F238E27FC236}">
                  <a16:creationId xmlns="" xmlns:a16="http://schemas.microsoft.com/office/drawing/2014/main" id="{C91EFAC2-5684-43BA-A471-CD069690AFB3}"/>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4" name="Shape 403">
              <a:extLst>
                <a:ext uri="{FF2B5EF4-FFF2-40B4-BE49-F238E27FC236}">
                  <a16:creationId xmlns="" xmlns:a16="http://schemas.microsoft.com/office/drawing/2014/main" id="{67DA26D6-C09C-44D8-8F6B-33D50339E6A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5" name="Shape 404">
              <a:extLst>
                <a:ext uri="{FF2B5EF4-FFF2-40B4-BE49-F238E27FC236}">
                  <a16:creationId xmlns="" xmlns:a16="http://schemas.microsoft.com/office/drawing/2014/main" id="{43C5DCCC-FCB3-4782-BC44-8D6DDDBA7F37}"/>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6" name="Shape 405">
              <a:extLst>
                <a:ext uri="{FF2B5EF4-FFF2-40B4-BE49-F238E27FC236}">
                  <a16:creationId xmlns="" xmlns:a16="http://schemas.microsoft.com/office/drawing/2014/main" id="{99308F05-98D4-4B5A-96E9-CC569EC52660}"/>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29" name="Shape 406">
              <a:extLst>
                <a:ext uri="{FF2B5EF4-FFF2-40B4-BE49-F238E27FC236}">
                  <a16:creationId xmlns="" xmlns:a16="http://schemas.microsoft.com/office/drawing/2014/main" id="{812E85DA-672F-4298-90C3-DFC8E2E0ECE8}"/>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30" name="Shape 408">
            <a:extLst>
              <a:ext uri="{FF2B5EF4-FFF2-40B4-BE49-F238E27FC236}">
                <a16:creationId xmlns="" xmlns:a16="http://schemas.microsoft.com/office/drawing/2014/main" id="{03E19D0A-CF6F-4DFE-AABB-190DF53C80CF}"/>
              </a:ext>
            </a:extLst>
          </p:cNvPr>
          <p:cNvSpPr txBox="1">
            <a:spLocks/>
          </p:cNvSpPr>
          <p:nvPr/>
        </p:nvSpPr>
        <p:spPr>
          <a:xfrm>
            <a:off x="1389105" y="4150091"/>
            <a:ext cx="3800807" cy="1319918"/>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rtl="1">
              <a:buNone/>
            </a:pPr>
            <a:r>
              <a:rPr lang="ar-SA" b="1" dirty="0">
                <a:solidFill>
                  <a:srgbClr val="3C6070"/>
                </a:solidFill>
                <a:latin typeface="Sakkal Majalla" panose="02000000000000000000" pitchFamily="2" charset="-78"/>
                <a:cs typeface="Sakkal Majalla" panose="02000000000000000000" pitchFamily="2" charset="-78"/>
              </a:rPr>
              <a:t>أجب على التدريبات والأنشطة في الكتاب المدرسي السؤال </a:t>
            </a:r>
            <a:r>
              <a:rPr lang="ar-SA" b="1" dirty="0" smtClean="0">
                <a:solidFill>
                  <a:srgbClr val="3C6070"/>
                </a:solidFill>
                <a:latin typeface="Sakkal Majalla" panose="02000000000000000000" pitchFamily="2" charset="-78"/>
                <a:cs typeface="Sakkal Majalla" panose="02000000000000000000" pitchFamily="2" charset="-78"/>
              </a:rPr>
              <a:t>4 </a:t>
            </a:r>
            <a:r>
              <a:rPr lang="ar-SA" b="1" dirty="0">
                <a:solidFill>
                  <a:srgbClr val="3C6070"/>
                </a:solidFill>
                <a:latin typeface="Sakkal Majalla" panose="02000000000000000000" pitchFamily="2" charset="-78"/>
                <a:cs typeface="Sakkal Majalla" panose="02000000000000000000" pitchFamily="2" charset="-78"/>
              </a:rPr>
              <a:t>الصفحات </a:t>
            </a:r>
            <a:r>
              <a:rPr lang="ar-SA" b="1" dirty="0" smtClean="0">
                <a:solidFill>
                  <a:srgbClr val="3C6070"/>
                </a:solidFill>
                <a:latin typeface="Sakkal Majalla" panose="02000000000000000000" pitchFamily="2" charset="-78"/>
                <a:cs typeface="Sakkal Majalla" panose="02000000000000000000" pitchFamily="2" charset="-78"/>
              </a:rPr>
              <a:t>72.</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31" name="Shape 407">
            <a:extLst>
              <a:ext uri="{FF2B5EF4-FFF2-40B4-BE49-F238E27FC236}">
                <a16:creationId xmlns="" xmlns:a16="http://schemas.microsoft.com/office/drawing/2014/main" id="{D4AD1AA9-7DF7-4E0F-B06C-AC6E7ACCC2FE}"/>
              </a:ext>
            </a:extLst>
          </p:cNvPr>
          <p:cNvSpPr txBox="1">
            <a:spLocks/>
          </p:cNvSpPr>
          <p:nvPr/>
        </p:nvSpPr>
        <p:spPr>
          <a:xfrm>
            <a:off x="1334784" y="3503568"/>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200" dirty="0">
                <a:solidFill>
                  <a:schemeClr val="bg1"/>
                </a:solidFill>
                <a:latin typeface="Arial Black" panose="020B0A04020102020204" pitchFamily="34" charset="0"/>
                <a:cs typeface="PT Bold Heading" panose="02010400000000000000" pitchFamily="2" charset="-78"/>
              </a:rPr>
              <a:t>نشاط إضافي</a:t>
            </a:r>
          </a:p>
        </p:txBody>
      </p:sp>
      <p:sp>
        <p:nvSpPr>
          <p:cNvPr id="3" name="مستطيل مستدير الزوايا 5">
            <a:hlinkClick r:id="rId2" action="ppaction://hlinksldjump"/>
            <a:extLst>
              <a:ext uri="{FF2B5EF4-FFF2-40B4-BE49-F238E27FC236}">
                <a16:creationId xmlns="" xmlns:a16="http://schemas.microsoft.com/office/drawing/2014/main" id="{98C5D82C-C5D9-44EB-919E-2B463BD2A8BD}"/>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1">
            <a:hlinkClick r:id="rId3" action="ppaction://hlinksldjump"/>
            <a:extLst>
              <a:ext uri="{FF2B5EF4-FFF2-40B4-BE49-F238E27FC236}">
                <a16:creationId xmlns="" xmlns:a16="http://schemas.microsoft.com/office/drawing/2014/main" id="{8F4463F7-F737-4F89-9E24-7AAF2EC5309F}"/>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2">
            <a:hlinkClick r:id="rId4" action="ppaction://hlinksldjump"/>
            <a:extLst>
              <a:ext uri="{FF2B5EF4-FFF2-40B4-BE49-F238E27FC236}">
                <a16:creationId xmlns="" xmlns:a16="http://schemas.microsoft.com/office/drawing/2014/main" id="{2EE7453D-31D4-4FF6-878B-8A209F9AA600}"/>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6">
            <a:hlinkClick r:id="rId5" action="ppaction://hlinksldjump"/>
            <a:extLst>
              <a:ext uri="{FF2B5EF4-FFF2-40B4-BE49-F238E27FC236}">
                <a16:creationId xmlns="" xmlns:a16="http://schemas.microsoft.com/office/drawing/2014/main" id="{8FD16B68-DD7D-478E-BA50-A4A90C69A1F0}"/>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7">
            <a:hlinkClick r:id="rId6" action="ppaction://hlinksldjump"/>
            <a:extLst>
              <a:ext uri="{FF2B5EF4-FFF2-40B4-BE49-F238E27FC236}">
                <a16:creationId xmlns="" xmlns:a16="http://schemas.microsoft.com/office/drawing/2014/main" id="{5CF7CA84-7030-4E74-9811-E460BECBEAD8}"/>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7" action="ppaction://hlinksldjump"/>
            <a:extLst>
              <a:ext uri="{FF2B5EF4-FFF2-40B4-BE49-F238E27FC236}">
                <a16:creationId xmlns="" xmlns:a16="http://schemas.microsoft.com/office/drawing/2014/main" id="{DBC30007-DB58-4B4E-A061-0CFA4569B17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32" name="Group 31"/>
          <p:cNvGrpSpPr/>
          <p:nvPr/>
        </p:nvGrpSpPr>
        <p:grpSpPr>
          <a:xfrm>
            <a:off x="0" y="6502121"/>
            <a:ext cx="12192000" cy="381000"/>
            <a:chOff x="0" y="6502121"/>
            <a:chExt cx="12192000" cy="381000"/>
          </a:xfrm>
        </p:grpSpPr>
        <p:sp>
          <p:nvSpPr>
            <p:cNvPr id="33" name="TextBox 32">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34" name="Group 33"/>
            <p:cNvGrpSpPr/>
            <p:nvPr/>
          </p:nvGrpSpPr>
          <p:grpSpPr>
            <a:xfrm>
              <a:off x="0" y="6502121"/>
              <a:ext cx="12192000" cy="381000"/>
              <a:chOff x="0" y="6502121"/>
              <a:chExt cx="12192000" cy="381000"/>
            </a:xfrm>
          </p:grpSpPr>
          <p:cxnSp>
            <p:nvCxnSpPr>
              <p:cNvPr id="35" name="Straight Connector 3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6" name="Rectangle 3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pic>
        <p:nvPicPr>
          <p:cNvPr id="37" name="Picture 36"/>
          <p:cNvPicPr>
            <a:picLocks noChangeAspect="1"/>
          </p:cNvPicPr>
          <p:nvPr/>
        </p:nvPicPr>
        <p:blipFill>
          <a:blip r:embed="rId8"/>
          <a:stretch>
            <a:fillRect/>
          </a:stretch>
        </p:blipFill>
        <p:spPr>
          <a:xfrm>
            <a:off x="5907475" y="1779517"/>
            <a:ext cx="4031088" cy="4534290"/>
          </a:xfrm>
          <a:prstGeom prst="rect">
            <a:avLst/>
          </a:prstGeom>
        </p:spPr>
      </p:pic>
      <p:sp>
        <p:nvSpPr>
          <p:cNvPr id="38" name="Flowchart: Terminator 5">
            <a:hlinkClick r:id="rId9"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hlinkClick r:id="rId10" action="ppaction://hlinksldjump"/>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075243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 xmlns:a16="http://schemas.microsoft.com/office/drawing/2014/main" id="{BDD17388-A0DF-412C-A2B4-570FBBC5ACF4}"/>
              </a:ext>
            </a:extLst>
          </p:cNvPr>
          <p:cNvSpPr/>
          <p:nvPr/>
        </p:nvSpPr>
        <p:spPr>
          <a:xfrm>
            <a:off x="6330171" y="3521887"/>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Diamond 9">
            <a:extLst>
              <a:ext uri="{FF2B5EF4-FFF2-40B4-BE49-F238E27FC236}">
                <a16:creationId xmlns="" xmlns:a16="http://schemas.microsoft.com/office/drawing/2014/main" id="{F4F03380-86CB-4C66-875E-8AA503C599BC}"/>
              </a:ext>
            </a:extLst>
          </p:cNvPr>
          <p:cNvSpPr/>
          <p:nvPr/>
        </p:nvSpPr>
        <p:spPr>
          <a:xfrm>
            <a:off x="5846853" y="1021330"/>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Diamond 8">
            <a:extLst>
              <a:ext uri="{FF2B5EF4-FFF2-40B4-BE49-F238E27FC236}">
                <a16:creationId xmlns="" xmlns:a16="http://schemas.microsoft.com/office/drawing/2014/main" id="{ADDD23E7-9E9B-4511-8EBE-57ACE20E5DDA}"/>
              </a:ext>
            </a:extLst>
          </p:cNvPr>
          <p:cNvSpPr/>
          <p:nvPr/>
        </p:nvSpPr>
        <p:spPr>
          <a:xfrm>
            <a:off x="2816488" y="2060119"/>
            <a:ext cx="2547047" cy="2534492"/>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Diamond 11">
            <a:extLst>
              <a:ext uri="{FF2B5EF4-FFF2-40B4-BE49-F238E27FC236}">
                <a16:creationId xmlns="" xmlns:a16="http://schemas.microsoft.com/office/drawing/2014/main" id="{87DFBFF2-F813-4502-94B7-DD609DA6F5CE}"/>
              </a:ext>
            </a:extLst>
          </p:cNvPr>
          <p:cNvSpPr/>
          <p:nvPr/>
        </p:nvSpPr>
        <p:spPr>
          <a:xfrm>
            <a:off x="5741231" y="131108"/>
            <a:ext cx="684000" cy="684000"/>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Diamond 4">
            <a:extLst>
              <a:ext uri="{FF2B5EF4-FFF2-40B4-BE49-F238E27FC236}">
                <a16:creationId xmlns="" xmlns:a16="http://schemas.microsoft.com/office/drawing/2014/main" id="{CFA413BD-DC4E-4AB9-971A-4238138F2EBA}"/>
              </a:ext>
            </a:extLst>
          </p:cNvPr>
          <p:cNvSpPr/>
          <p:nvPr/>
        </p:nvSpPr>
        <p:spPr>
          <a:xfrm>
            <a:off x="3136764" y="394895"/>
            <a:ext cx="5893994" cy="5864941"/>
          </a:xfrm>
          <a:prstGeom prst="diamond">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8" name="Diamond 7">
            <a:extLst>
              <a:ext uri="{FF2B5EF4-FFF2-40B4-BE49-F238E27FC236}">
                <a16:creationId xmlns="" xmlns:a16="http://schemas.microsoft.com/office/drawing/2014/main" id="{6476A3AB-C9BB-4585-8E4F-1EB85D77CD2A}"/>
              </a:ext>
            </a:extLst>
          </p:cNvPr>
          <p:cNvSpPr/>
          <p:nvPr/>
        </p:nvSpPr>
        <p:spPr>
          <a:xfrm>
            <a:off x="3473034" y="696461"/>
            <a:ext cx="5220395" cy="5194662"/>
          </a:xfrm>
          <a:prstGeom prst="diamond">
            <a:avLst/>
          </a:prstGeom>
          <a:solidFill>
            <a:schemeClr val="bg1"/>
          </a:solidFill>
          <a:ln w="76200">
            <a:no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14" name="Group 13">
            <a:extLst>
              <a:ext uri="{FF2B5EF4-FFF2-40B4-BE49-F238E27FC236}">
                <a16:creationId xmlns="" xmlns:a16="http://schemas.microsoft.com/office/drawing/2014/main" id="{01375641-91DF-4F61-8B2A-234662AF2201}"/>
              </a:ext>
            </a:extLst>
          </p:cNvPr>
          <p:cNvGrpSpPr/>
          <p:nvPr/>
        </p:nvGrpSpPr>
        <p:grpSpPr>
          <a:xfrm>
            <a:off x="5140851" y="995486"/>
            <a:ext cx="1818511" cy="942048"/>
            <a:chOff x="5140851" y="893888"/>
            <a:chExt cx="1818511" cy="942048"/>
          </a:xfrm>
        </p:grpSpPr>
        <p:cxnSp>
          <p:nvCxnSpPr>
            <p:cNvPr id="11" name="Straight Connector 10">
              <a:extLst>
                <a:ext uri="{FF2B5EF4-FFF2-40B4-BE49-F238E27FC236}">
                  <a16:creationId xmlns="" xmlns:a16="http://schemas.microsoft.com/office/drawing/2014/main" id="{83BEFCC4-CA99-4B3D-AAA0-0F0D9FFD6122}"/>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1BAE017C-45AC-4E5A-A909-D1A9D66A6A81}"/>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 xmlns:a16="http://schemas.microsoft.com/office/drawing/2014/main" id="{A12DF14E-CC8E-4D1D-9C1F-D1ADFFB24A83}"/>
              </a:ext>
            </a:extLst>
          </p:cNvPr>
          <p:cNvGrpSpPr/>
          <p:nvPr/>
        </p:nvGrpSpPr>
        <p:grpSpPr>
          <a:xfrm flipV="1">
            <a:off x="5140851" y="4691354"/>
            <a:ext cx="1818511" cy="942048"/>
            <a:chOff x="5140851" y="893888"/>
            <a:chExt cx="1818511" cy="942048"/>
          </a:xfrm>
        </p:grpSpPr>
        <p:cxnSp>
          <p:nvCxnSpPr>
            <p:cNvPr id="19" name="Straight Connector 18">
              <a:extLst>
                <a:ext uri="{FF2B5EF4-FFF2-40B4-BE49-F238E27FC236}">
                  <a16:creationId xmlns="" xmlns:a16="http://schemas.microsoft.com/office/drawing/2014/main" id="{B0371ED2-1A6F-4B25-877C-C7F7F0AFEE7D}"/>
                </a:ext>
              </a:extLst>
            </p:cNvPr>
            <p:cNvCxnSpPr/>
            <p:nvPr/>
          </p:nvCxnSpPr>
          <p:spPr>
            <a:xfrm flipH="1">
              <a:off x="5140851" y="945807"/>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2DC0024C-2434-4AC8-9949-00B701AED96F}"/>
                </a:ext>
              </a:extLst>
            </p:cNvPr>
            <p:cNvCxnSpPr>
              <a:cxnSpLocks/>
            </p:cNvCxnSpPr>
            <p:nvPr/>
          </p:nvCxnSpPr>
          <p:spPr>
            <a:xfrm flipH="1" flipV="1">
              <a:off x="6069233" y="893888"/>
              <a:ext cx="890129" cy="890129"/>
            </a:xfrm>
            <a:prstGeom prst="line">
              <a:avLst/>
            </a:prstGeom>
            <a:ln w="38100">
              <a:solidFill>
                <a:schemeClr val="accent2"/>
              </a:solidFill>
              <a:prstDash val="sysDot"/>
              <a:round/>
            </a:ln>
          </p:spPr>
          <p:style>
            <a:lnRef idx="1">
              <a:schemeClr val="accent1"/>
            </a:lnRef>
            <a:fillRef idx="0">
              <a:schemeClr val="accent1"/>
            </a:fillRef>
            <a:effectRef idx="0">
              <a:schemeClr val="accent1"/>
            </a:effectRef>
            <a:fontRef idx="minor">
              <a:schemeClr val="tx1"/>
            </a:fontRef>
          </p:style>
        </p:cxnSp>
      </p:grpSp>
      <p:sp>
        <p:nvSpPr>
          <p:cNvPr id="21" name="Google Shape;503;p34"/>
          <p:cNvSpPr txBox="1">
            <a:spLocks/>
          </p:cNvSpPr>
          <p:nvPr/>
        </p:nvSpPr>
        <p:spPr>
          <a:xfrm>
            <a:off x="2688047" y="2600636"/>
            <a:ext cx="6762371" cy="1079708"/>
          </a:xfrm>
          <a:prstGeom prst="rect">
            <a:avLst/>
          </a:prstGeom>
        </p:spPr>
        <p:txBody>
          <a:bodyPr spcFirstLastPara="1"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نهاية </a:t>
            </a:r>
            <a:r>
              <a:rPr lang="ar-SA"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الدرس</a:t>
            </a:r>
            <a:endPar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endParaRPr>
          </a:p>
          <a:p>
            <a:pPr algn="ctr" rtl="1">
              <a:lnSpc>
                <a:spcPct val="150000"/>
              </a:lnSpc>
              <a:defRPr/>
            </a:pPr>
            <a:r>
              <a:rPr lang="ar-BH" sz="4000" dirty="0">
                <a:solidFill>
                  <a:srgbClr val="3C6070"/>
                </a:solidFill>
                <a:effectLst>
                  <a:outerShdw blurRad="38100" dist="38100" dir="2700000" algn="tl">
                    <a:srgbClr val="000000">
                      <a:alpha val="43137"/>
                    </a:srgbClr>
                  </a:outerShdw>
                </a:effectLst>
                <a:latin typeface="Simplified Arabic" panose="02020603050405020304" pitchFamily="18" charset="-78"/>
                <a:cs typeface="PT Bold Heading" panose="02010400000000000000" pitchFamily="2" charset="-78"/>
              </a:rPr>
              <a:t>شكراً لكم ،، وفقكم الله</a:t>
            </a:r>
          </a:p>
        </p:txBody>
      </p:sp>
      <p:grpSp>
        <p:nvGrpSpPr>
          <p:cNvPr id="17" name="Group 16"/>
          <p:cNvGrpSpPr/>
          <p:nvPr/>
        </p:nvGrpSpPr>
        <p:grpSpPr>
          <a:xfrm>
            <a:off x="0" y="6502121"/>
            <a:ext cx="12192000" cy="381000"/>
            <a:chOff x="0" y="6502121"/>
            <a:chExt cx="12192000" cy="381000"/>
          </a:xfrm>
        </p:grpSpPr>
        <p:sp>
          <p:nvSpPr>
            <p:cNvPr id="22" name="TextBox 21">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3" name="Group 22"/>
            <p:cNvGrpSpPr/>
            <p:nvPr/>
          </p:nvGrpSpPr>
          <p:grpSpPr>
            <a:xfrm>
              <a:off x="0" y="6502121"/>
              <a:ext cx="12192000" cy="381000"/>
              <a:chOff x="0" y="6502121"/>
              <a:chExt cx="12192000" cy="381000"/>
            </a:xfrm>
          </p:grpSpPr>
          <p:cxnSp>
            <p:nvCxnSpPr>
              <p:cNvPr id="24" name="Straight Connector 23"/>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2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969050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Click="0">
        <p15:prstTrans prst="origami"/>
      </p:transition>
    </mc:Choice>
    <mc:Fallback xmlns="">
      <p:transition spd="slow" advClick="0">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311835918"/>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74740175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604579922"/>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31640682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3" name="صورة 3">
            <a:extLst>
              <a:ext uri="{FF2B5EF4-FFF2-40B4-BE49-F238E27FC236}">
                <a16:creationId xmlns="" xmlns:a16="http://schemas.microsoft.com/office/drawing/2014/main" id="{48D42394-906F-4D27-A499-D2F4F150E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640" y="1364343"/>
            <a:ext cx="5623560" cy="4005943"/>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646012419"/>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1240972" y="1271609"/>
            <a:ext cx="10406742" cy="5085648"/>
          </a:xfrm>
          <a:prstGeom prst="roundRect">
            <a:avLst>
              <a:gd name="adj" fmla="val 5217"/>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عنوان 1"/>
          <p:cNvSpPr txBox="1">
            <a:spLocks/>
          </p:cNvSpPr>
          <p:nvPr/>
        </p:nvSpPr>
        <p:spPr>
          <a:xfrm>
            <a:off x="3739357" y="1742529"/>
            <a:ext cx="6715615" cy="15239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الوحدة </a:t>
            </a:r>
            <a:r>
              <a:rPr lang="ar-SA" sz="8000" dirty="0" smtClean="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rPr>
              <a:t>الثانية</a:t>
            </a:r>
            <a:endParaRPr lang="en-US" sz="8000" dirty="0">
              <a:solidFill>
                <a:srgbClr val="3A616A"/>
              </a:solidFill>
              <a:effectLst>
                <a:innerShdw blurRad="63500" dist="50800" dir="10800000">
                  <a:prstClr val="black">
                    <a:alpha val="50000"/>
                  </a:prstClr>
                </a:innerShdw>
              </a:effectLst>
              <a:latin typeface="Arial Black" panose="020B0A04020102020204" pitchFamily="34" charset="0"/>
              <a:cs typeface="PT Bold Heading" panose="02010400000000000000" pitchFamily="2" charset="-78"/>
            </a:endParaRPr>
          </a:p>
        </p:txBody>
      </p:sp>
      <p:sp>
        <p:nvSpPr>
          <p:cNvPr id="8" name="مستطيل 7"/>
          <p:cNvSpPr/>
          <p:nvPr/>
        </p:nvSpPr>
        <p:spPr>
          <a:xfrm>
            <a:off x="2913741" y="3399702"/>
            <a:ext cx="7451079" cy="212365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ar-SA" sz="6600" cap="none" spc="0" dirty="0" smtClean="0">
                <a:ln>
                  <a:solidFill>
                    <a:srgbClr val="3A616A"/>
                  </a:solidFill>
                </a:ln>
                <a:solidFill>
                  <a:schemeClr val="bg1"/>
                </a:solidFill>
                <a:effectLst/>
                <a:latin typeface="Arial Black" panose="020B0A04020102020204" pitchFamily="34" charset="0"/>
                <a:cs typeface="PT Bold Heading" panose="02010400000000000000" pitchFamily="2" charset="-78"/>
              </a:rPr>
              <a:t>نظريات الطلب والعرض</a:t>
            </a:r>
          </a:p>
          <a:p>
            <a:pPr algn="ctr"/>
            <a:r>
              <a:rPr lang="ar-SA" sz="6600" dirty="0" smtClean="0">
                <a:ln>
                  <a:solidFill>
                    <a:srgbClr val="3A616A"/>
                  </a:solidFill>
                </a:ln>
                <a:solidFill>
                  <a:schemeClr val="bg1"/>
                </a:solidFill>
                <a:latin typeface="Arial Black" panose="020B0A04020102020204" pitchFamily="34" charset="0"/>
                <a:cs typeface="PT Bold Heading" panose="02010400000000000000" pitchFamily="2" charset="-78"/>
              </a:rPr>
              <a:t>2-2 نظرية العرض</a:t>
            </a:r>
          </a:p>
        </p:txBody>
      </p:sp>
      <p:pic>
        <p:nvPicPr>
          <p:cNvPr id="5" name="Picture 4"/>
          <p:cNvPicPr>
            <a:picLocks noChangeAspect="1"/>
          </p:cNvPicPr>
          <p:nvPr/>
        </p:nvPicPr>
        <p:blipFill>
          <a:blip r:embed="rId2"/>
          <a:stretch>
            <a:fillRect/>
          </a:stretch>
        </p:blipFill>
        <p:spPr>
          <a:xfrm>
            <a:off x="10934162" y="90153"/>
            <a:ext cx="542397" cy="528034"/>
          </a:xfrm>
          <a:prstGeom prst="rect">
            <a:avLst/>
          </a:prstGeom>
        </p:spPr>
      </p:pic>
      <p:grpSp>
        <p:nvGrpSpPr>
          <p:cNvPr id="12" name="Group 11"/>
          <p:cNvGrpSpPr/>
          <p:nvPr/>
        </p:nvGrpSpPr>
        <p:grpSpPr>
          <a:xfrm>
            <a:off x="0" y="6502121"/>
            <a:ext cx="12192000" cy="381000"/>
            <a:chOff x="0" y="6502121"/>
            <a:chExt cx="12192000" cy="381000"/>
          </a:xfrm>
        </p:grpSpPr>
        <p:sp>
          <p:nvSpPr>
            <p:cNvPr id="13" name="TextBox 12">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4" name="Group 13"/>
            <p:cNvGrpSpPr/>
            <p:nvPr/>
          </p:nvGrpSpPr>
          <p:grpSpPr>
            <a:xfrm>
              <a:off x="0" y="6502121"/>
              <a:ext cx="12192000" cy="381000"/>
              <a:chOff x="0" y="6502121"/>
              <a:chExt cx="12192000" cy="381000"/>
            </a:xfrm>
          </p:grpSpPr>
          <p:cxnSp>
            <p:nvCxnSpPr>
              <p:cNvPr id="15" name="Straight Connector 1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Rectangle 1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907181185"/>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lowchart: Terminator 5">
            <a:hlinkClick r:id="rId2" action="ppaction://hlinksldjump"/>
            <a:extLst>
              <a:ext uri="{FF2B5EF4-FFF2-40B4-BE49-F238E27FC236}">
                <a16:creationId xmlns="" xmlns:a16="http://schemas.microsoft.com/office/drawing/2014/main" id="{16CF56EB-E1D1-456F-BC92-7E3C7954D0A3}"/>
              </a:ext>
            </a:extLst>
          </p:cNvPr>
          <p:cNvSpPr/>
          <p:nvPr/>
        </p:nvSpPr>
        <p:spPr>
          <a:xfrm>
            <a:off x="217386" y="5869898"/>
            <a:ext cx="1360098" cy="448207"/>
          </a:xfrm>
          <a:prstGeom prst="flowChartTerminator">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bg1"/>
                </a:solidFill>
                <a:latin typeface="Sakkal Majalla" panose="02000000000000000000" pitchFamily="2" charset="-78"/>
                <a:cs typeface="Sakkal Majalla" panose="02000000000000000000" pitchFamily="2" charset="-78"/>
              </a:rPr>
              <a:t>رجوع</a:t>
            </a:r>
            <a:endParaRPr lang="en-US" sz="2100" b="1" dirty="0">
              <a:solidFill>
                <a:schemeClr val="bg1"/>
              </a:solidFill>
              <a:latin typeface="Sakkal Majalla" panose="02000000000000000000" pitchFamily="2" charset="-78"/>
              <a:cs typeface="Sakkal Majalla" panose="02000000000000000000" pitchFamily="2" charset="-78"/>
            </a:endParaRPr>
          </a:p>
        </p:txBody>
      </p:sp>
      <p:pic>
        <p:nvPicPr>
          <p:cNvPr id="2" name="صورة 4">
            <a:extLst>
              <a:ext uri="{FF2B5EF4-FFF2-40B4-BE49-F238E27FC236}">
                <a16:creationId xmlns="" xmlns:a16="http://schemas.microsoft.com/office/drawing/2014/main" id="{47F41FBD-DC4C-4A4F-85FD-8972014DEB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7635" y="1050470"/>
            <a:ext cx="5216730" cy="4757059"/>
          </a:xfrm>
          <a:prstGeom prst="rect">
            <a:avLst/>
          </a:prstGeom>
        </p:spPr>
      </p:pic>
      <p:grpSp>
        <p:nvGrpSpPr>
          <p:cNvPr id="5" name="Group 4"/>
          <p:cNvGrpSpPr/>
          <p:nvPr/>
        </p:nvGrpSpPr>
        <p:grpSpPr>
          <a:xfrm>
            <a:off x="0" y="6502121"/>
            <a:ext cx="12192000" cy="381000"/>
            <a:chOff x="0" y="6502121"/>
            <a:chExt cx="12192000" cy="381000"/>
          </a:xfrm>
        </p:grpSpPr>
        <p:sp>
          <p:nvSpPr>
            <p:cNvPr id="6" name="TextBox 5">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7" name="Group 6"/>
            <p:cNvGrpSpPr/>
            <p:nvPr/>
          </p:nvGrpSpPr>
          <p:grpSpPr>
            <a:xfrm>
              <a:off x="0" y="6502121"/>
              <a:ext cx="12192000" cy="381000"/>
              <a:chOff x="0" y="6502121"/>
              <a:chExt cx="12192000" cy="381000"/>
            </a:xfrm>
          </p:grpSpPr>
          <p:cxnSp>
            <p:nvCxnSpPr>
              <p:cNvPr id="8" name="Straight Connector 7"/>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ectangle 8"/>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219905582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1967715"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2800" b="1" dirty="0">
                <a:solidFill>
                  <a:schemeClr val="tx1"/>
                </a:solidFill>
                <a:latin typeface="Sakkal Majalla" panose="02000000000000000000" pitchFamily="2" charset="-78"/>
                <a:cs typeface="Sakkal Majalla" panose="02000000000000000000" pitchFamily="2" charset="-78"/>
              </a:rPr>
              <a:t>5.  أنظر إلى الشكل الآتي، ثم أجب عن الأسئلة التي تليه:</a:t>
            </a:r>
          </a:p>
          <a:p>
            <a:pPr marL="623888" indent="-623888" algn="r" rtl="1"/>
            <a:endParaRPr lang="ar-SA" sz="24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4000" b="1" dirty="0">
                <a:solidFill>
                  <a:schemeClr val="tx1"/>
                </a:solidFill>
                <a:latin typeface="Sakkal Majalla" panose="02000000000000000000" pitchFamily="2" charset="-78"/>
                <a:cs typeface="Sakkal Majalla" panose="02000000000000000000" pitchFamily="2" charset="-78"/>
              </a:rPr>
              <a:t>  </a:t>
            </a:r>
            <a:r>
              <a:rPr lang="ar-SA" sz="2400" b="1" dirty="0">
                <a:solidFill>
                  <a:schemeClr val="tx1"/>
                </a:solidFill>
                <a:latin typeface="Sakkal Majalla" panose="02000000000000000000" pitchFamily="2" charset="-78"/>
                <a:cs typeface="Sakkal Majalla" panose="02000000000000000000" pitchFamily="2" charset="-78"/>
              </a:rPr>
              <a:t>أ. حدد نوع العلاقة بين السعر والكمية المعروضة</a:t>
            </a:r>
            <a:r>
              <a:rPr lang="ar-SA" sz="2400" b="1" dirty="0" smtClean="0">
                <a:solidFill>
                  <a:schemeClr val="tx1"/>
                </a:solidFill>
                <a:latin typeface="Sakkal Majalla" panose="02000000000000000000" pitchFamily="2" charset="-78"/>
                <a:cs typeface="Sakkal Majalla" panose="02000000000000000000" pitchFamily="2" charset="-78"/>
              </a:rPr>
              <a:t>:............................. </a:t>
            </a:r>
            <a:endParaRPr lang="ar-SA" sz="2400" b="1" dirty="0">
              <a:solidFill>
                <a:schemeClr val="tx1"/>
              </a:solidFill>
              <a:latin typeface="Sakkal Majalla" panose="02000000000000000000" pitchFamily="2" charset="-78"/>
              <a:cs typeface="Sakkal Majalla" panose="02000000000000000000" pitchFamily="2" charset="-78"/>
            </a:endParaRPr>
          </a:p>
          <a:p>
            <a:pPr marL="4659313" indent="-449263" algn="r" rtl="1"/>
            <a:r>
              <a:rPr lang="ar-SA" sz="2400" b="1" dirty="0">
                <a:solidFill>
                  <a:schemeClr val="tx1"/>
                </a:solidFill>
                <a:latin typeface="Sakkal Majalla" panose="02000000000000000000" pitchFamily="2" charset="-78"/>
                <a:cs typeface="Sakkal Majalla" panose="02000000000000000000" pitchFamily="2" charset="-78"/>
              </a:rPr>
              <a:t>    ب. احسب درجة مرونة العرض عند تغير السعر من 15 دينار إلى 20 دينار، وحدد نوع المرونة.</a:t>
            </a: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marL="4659313" indent="-449263" algn="r" rtl="1"/>
            <a:endParaRPr lang="ar-SA" sz="2800" b="1" dirty="0">
              <a:solidFill>
                <a:schemeClr val="tx1"/>
              </a:solidFill>
              <a:latin typeface="Sakkal Majalla" panose="02000000000000000000" pitchFamily="2" charset="-78"/>
              <a:cs typeface="Sakkal Majalla" panose="02000000000000000000" pitchFamily="2" charset="-78"/>
            </a:endParaRP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13" name="Rectangle 6">
            <a:extLst>
              <a:ext uri="{FF2B5EF4-FFF2-40B4-BE49-F238E27FC236}">
                <a16:creationId xmlns="" xmlns:a16="http://schemas.microsoft.com/office/drawing/2014/main" id="{C61FAAF1-7043-4B30-A5F7-CCF7F7DBEF60}"/>
              </a:ext>
            </a:extLst>
          </p:cNvPr>
          <p:cNvSpPr/>
          <p:nvPr/>
        </p:nvSpPr>
        <p:spPr>
          <a:xfrm>
            <a:off x="6667595" y="255539"/>
            <a:ext cx="177805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الإجابة</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5" name="Google Shape;606;p37">
            <a:extLst>
              <a:ext uri="{FF2B5EF4-FFF2-40B4-BE49-F238E27FC236}">
                <a16:creationId xmlns="" xmlns:a16="http://schemas.microsoft.com/office/drawing/2014/main" id="{CCB4F4C1-BB4A-475E-A861-3F78AFB5FF07}"/>
              </a:ext>
            </a:extLst>
          </p:cNvPr>
          <p:cNvGrpSpPr/>
          <p:nvPr/>
        </p:nvGrpSpPr>
        <p:grpSpPr>
          <a:xfrm>
            <a:off x="10988866" y="293301"/>
            <a:ext cx="751685" cy="838520"/>
            <a:chOff x="1923675" y="1633650"/>
            <a:chExt cx="436000" cy="435975"/>
          </a:xfrm>
        </p:grpSpPr>
        <p:sp>
          <p:nvSpPr>
            <p:cNvPr id="16" name="Google Shape;607;p37">
              <a:extLst>
                <a:ext uri="{FF2B5EF4-FFF2-40B4-BE49-F238E27FC236}">
                  <a16:creationId xmlns="" xmlns:a16="http://schemas.microsoft.com/office/drawing/2014/main" id="{E4E00912-4748-4A14-9488-11539E4156B8}"/>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608;p37">
              <a:extLst>
                <a:ext uri="{FF2B5EF4-FFF2-40B4-BE49-F238E27FC236}">
                  <a16:creationId xmlns="" xmlns:a16="http://schemas.microsoft.com/office/drawing/2014/main" id="{67DA968E-490D-41AD-8B5A-CAE6D2CEC811}"/>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609;p37">
              <a:extLst>
                <a:ext uri="{FF2B5EF4-FFF2-40B4-BE49-F238E27FC236}">
                  <a16:creationId xmlns="" xmlns:a16="http://schemas.microsoft.com/office/drawing/2014/main" id="{E715D849-0DC7-46BC-AD87-877F72E68E7C}"/>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610;p37">
              <a:extLst>
                <a:ext uri="{FF2B5EF4-FFF2-40B4-BE49-F238E27FC236}">
                  <a16:creationId xmlns="" xmlns:a16="http://schemas.microsoft.com/office/drawing/2014/main" id="{20D9F2B0-F6CB-449B-81BC-53AD3A94F5DC}"/>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611;p37">
              <a:extLst>
                <a:ext uri="{FF2B5EF4-FFF2-40B4-BE49-F238E27FC236}">
                  <a16:creationId xmlns="" xmlns:a16="http://schemas.microsoft.com/office/drawing/2014/main" id="{00341B19-BC1D-49F3-9419-265D1E0A5AC8}"/>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12;p37">
              <a:extLst>
                <a:ext uri="{FF2B5EF4-FFF2-40B4-BE49-F238E27FC236}">
                  <a16:creationId xmlns="" xmlns:a16="http://schemas.microsoft.com/office/drawing/2014/main" id="{F34205F4-712F-4759-8C09-07D8CAE4ED64}"/>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 xmlns:a16="http://schemas.microsoft.com/office/drawing/2014/main" id="{50B91C7A-BDB4-436F-A60F-BC08DEAFC1A1}"/>
                  </a:ext>
                </a:extLst>
              </p:cNvPr>
              <p:cNvSpPr/>
              <p:nvPr/>
            </p:nvSpPr>
            <p:spPr>
              <a:xfrm>
                <a:off x="404002" y="3825960"/>
                <a:ext cx="7169886" cy="2174527"/>
              </a:xfrm>
              <a:prstGeom prst="rect">
                <a:avLst/>
              </a:prstGeom>
              <a:solidFill>
                <a:srgbClr val="EBF2F5"/>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dirty="0" smtClean="0"/>
              </a:p>
              <a:p>
                <a:pPr algn="ctr" rtl="1"/>
                <a14:m>
                  <m:oMath xmlns:m="http://schemas.openxmlformats.org/officeDocument/2006/math">
                    <m:f>
                      <m:fPr>
                        <m:ctrlPr>
                          <a:rPr lang="en-US" sz="2800" i="1">
                            <a:solidFill>
                              <a:srgbClr val="FF0000"/>
                            </a:solidFill>
                            <a:latin typeface="Cambria Math" panose="02040503050406030204" pitchFamily="18" charset="0"/>
                          </a:rPr>
                        </m:ctrlPr>
                      </m:fPr>
                      <m:num>
                        <m:r>
                          <a:rPr lang="ar-SA" sz="2800" b="0" i="1" smtClean="0">
                            <a:solidFill>
                              <a:srgbClr val="FF0000"/>
                            </a:solidFill>
                            <a:latin typeface="Cambria Math" panose="02040503050406030204" pitchFamily="18" charset="0"/>
                          </a:rPr>
                          <m:t>15</m:t>
                        </m:r>
                      </m:num>
                      <m:den>
                        <m:r>
                          <a:rPr lang="ar-SA" sz="2800" b="0" i="1" smtClean="0">
                            <a:solidFill>
                              <a:srgbClr val="FF0000"/>
                            </a:solidFill>
                            <a:latin typeface="Cambria Math" panose="02040503050406030204" pitchFamily="18" charset="0"/>
                          </a:rPr>
                          <m:t>300</m:t>
                        </m:r>
                      </m:den>
                    </m:f>
                    <m:r>
                      <a:rPr lang="en-US" sz="2800" i="1">
                        <a:solidFill>
                          <a:srgbClr val="FF0000"/>
                        </a:solidFill>
                        <a:latin typeface="Cambria Math" panose="02040503050406030204" pitchFamily="18" charset="0"/>
                      </a:rPr>
                      <m:t>  ×</m:t>
                    </m:r>
                    <m:f>
                      <m:fPr>
                        <m:ctrlPr>
                          <a:rPr lang="en-US" sz="2800" i="1">
                            <a:solidFill>
                              <a:srgbClr val="FF0000"/>
                            </a:solidFill>
                            <a:latin typeface="Cambria Math" panose="02040503050406030204" pitchFamily="18" charset="0"/>
                          </a:rPr>
                        </m:ctrlPr>
                      </m:fPr>
                      <m:num>
                        <m:r>
                          <a:rPr lang="ar-SA" sz="2800" i="1">
                            <a:solidFill>
                              <a:srgbClr val="FF0000"/>
                            </a:solidFill>
                            <a:latin typeface="Cambria Math" panose="02040503050406030204" pitchFamily="18" charset="0"/>
                          </a:rPr>
                          <m:t>3</m:t>
                        </m:r>
                        <m:r>
                          <a:rPr lang="ar-SA" sz="2800" b="0" i="1" smtClean="0">
                            <a:solidFill>
                              <a:srgbClr val="FF0000"/>
                            </a:solidFill>
                            <a:latin typeface="Cambria Math" panose="02040503050406030204" pitchFamily="18" charset="0"/>
                          </a:rPr>
                          <m:t>00</m:t>
                        </m:r>
                        <m:r>
                          <a:rPr lang="en-US" sz="2800" i="1">
                            <a:solidFill>
                              <a:srgbClr val="FF0000"/>
                            </a:solidFill>
                            <a:latin typeface="Cambria Math" panose="02040503050406030204" pitchFamily="18" charset="0"/>
                          </a:rPr>
                          <m:t>−</m:t>
                        </m:r>
                        <m:r>
                          <a:rPr lang="ar-SA" sz="2800" b="0" i="1" smtClean="0">
                            <a:solidFill>
                              <a:srgbClr val="FF0000"/>
                            </a:solidFill>
                            <a:latin typeface="Cambria Math" panose="02040503050406030204" pitchFamily="18" charset="0"/>
                          </a:rPr>
                          <m:t>400</m:t>
                        </m:r>
                      </m:num>
                      <m:den>
                        <m:r>
                          <a:rPr lang="ar-SA" sz="2800" b="0" i="1" smtClean="0">
                            <a:solidFill>
                              <a:srgbClr val="FF0000"/>
                            </a:solidFill>
                            <a:latin typeface="Cambria Math" panose="02040503050406030204" pitchFamily="18" charset="0"/>
                          </a:rPr>
                          <m:t>15</m:t>
                        </m:r>
                        <m:r>
                          <a:rPr lang="en-US" sz="2800" i="1">
                            <a:solidFill>
                              <a:srgbClr val="FF0000"/>
                            </a:solidFill>
                            <a:latin typeface="Cambria Math" panose="02040503050406030204" pitchFamily="18" charset="0"/>
                          </a:rPr>
                          <m:t>−</m:t>
                        </m:r>
                        <m:r>
                          <a:rPr lang="ar-SA" sz="2800" b="0" i="1" smtClean="0">
                            <a:solidFill>
                              <a:srgbClr val="FF0000"/>
                            </a:solidFill>
                            <a:latin typeface="Cambria Math" panose="02040503050406030204" pitchFamily="18" charset="0"/>
                          </a:rPr>
                          <m:t>20</m:t>
                        </m:r>
                      </m:den>
                    </m:f>
                    <m:r>
                      <a:rPr lang="en-US" sz="2800" i="1">
                        <a:solidFill>
                          <a:srgbClr val="FF0000"/>
                        </a:solidFill>
                        <a:latin typeface="Cambria Math" panose="02040503050406030204" pitchFamily="18" charset="0"/>
                      </a:rPr>
                      <m:t> </m:t>
                    </m:r>
                  </m:oMath>
                </a14:m>
                <a:r>
                  <a:rPr lang="ar-SA" sz="2800" b="1" dirty="0">
                    <a:solidFill>
                      <a:srgbClr val="FF0000"/>
                    </a:solidFill>
                    <a:latin typeface="Sakkal Majalla" panose="02000000000000000000" pitchFamily="2" charset="-78"/>
                  </a:rPr>
                  <a:t>  </a:t>
                </a:r>
                <a:r>
                  <a:rPr lang="ar-SA" sz="2800" b="1" dirty="0" smtClean="0">
                    <a:solidFill>
                      <a:srgbClr val="FF0000"/>
                    </a:solidFill>
                    <a:latin typeface="Sakkal Majalla" panose="02000000000000000000" pitchFamily="2" charset="-78"/>
                  </a:rPr>
                  <a:t>= 1</a:t>
                </a:r>
                <a:endParaRPr lang="ar-SA" sz="2800" dirty="0"/>
              </a:p>
              <a:p>
                <a:pPr algn="r" rtl="1"/>
                <a:r>
                  <a:rPr lang="ar-SA" sz="2800" b="1" dirty="0">
                    <a:solidFill>
                      <a:schemeClr val="tx1"/>
                    </a:solidFill>
                    <a:latin typeface="Sakkal Majalla" panose="02000000000000000000" pitchFamily="2" charset="-78"/>
                    <a:cs typeface="Sakkal Majalla" panose="02000000000000000000" pitchFamily="2" charset="-78"/>
                  </a:rPr>
                  <a:t> </a:t>
                </a:r>
              </a:p>
              <a:p>
                <a:pPr algn="r" rtl="1"/>
                <a:r>
                  <a:rPr lang="ar-SA" sz="2800" b="1" dirty="0">
                    <a:solidFill>
                      <a:schemeClr val="tx1"/>
                    </a:solidFill>
                    <a:latin typeface="Sakkal Majalla" panose="02000000000000000000" pitchFamily="2" charset="-78"/>
                    <a:cs typeface="Sakkal Majalla" panose="02000000000000000000" pitchFamily="2" charset="-78"/>
                  </a:rPr>
                  <a:t> نوع المرونة:    ..............................</a:t>
                </a:r>
              </a:p>
            </p:txBody>
          </p:sp>
        </mc:Choice>
        <mc:Fallback xmlns="">
          <p:sp>
            <p:nvSpPr>
              <p:cNvPr id="2" name="Rectangle 1">
                <a:extLst>
                  <a:ext uri="{FF2B5EF4-FFF2-40B4-BE49-F238E27FC236}">
                    <a16:creationId xmlns:a16="http://schemas.microsoft.com/office/drawing/2014/main" xmlns="" id="{50B91C7A-BDB4-436F-A60F-BC08DEAFC1A1}"/>
                  </a:ext>
                </a:extLst>
              </p:cNvPr>
              <p:cNvSpPr>
                <a:spLocks noRot="1" noChangeAspect="1" noMove="1" noResize="1" noEditPoints="1" noAdjustHandles="1" noChangeArrowheads="1" noChangeShapeType="1" noTextEdit="1"/>
              </p:cNvSpPr>
              <p:nvPr/>
            </p:nvSpPr>
            <p:spPr>
              <a:xfrm>
                <a:off x="404002" y="3825960"/>
                <a:ext cx="7169886" cy="2174527"/>
              </a:xfrm>
              <a:prstGeom prst="rect">
                <a:avLst/>
              </a:prstGeom>
              <a:blipFill rotWithShape="0">
                <a:blip r:embed="rId2"/>
                <a:stretch>
                  <a:fillRect r="-1698"/>
                </a:stretch>
              </a:blipFill>
            </p:spPr>
            <p:txBody>
              <a:bodyPr/>
              <a:lstStyle/>
              <a:p>
                <a:r>
                  <a:rPr lang="en-US">
                    <a:noFill/>
                  </a:rPr>
                  <a:t> </a:t>
                </a:r>
              </a:p>
            </p:txBody>
          </p:sp>
        </mc:Fallback>
      </mc:AlternateContent>
      <p:sp>
        <p:nvSpPr>
          <p:cNvPr id="94" name="Rectangle 93">
            <a:extLst>
              <a:ext uri="{FF2B5EF4-FFF2-40B4-BE49-F238E27FC236}">
                <a16:creationId xmlns="" xmlns:a16="http://schemas.microsoft.com/office/drawing/2014/main" id="{031EE746-52EB-4322-882C-D840AAAF8583}"/>
              </a:ext>
            </a:extLst>
          </p:cNvPr>
          <p:cNvSpPr/>
          <p:nvPr/>
        </p:nvSpPr>
        <p:spPr>
          <a:xfrm>
            <a:off x="606583" y="2184176"/>
            <a:ext cx="1854995" cy="584775"/>
          </a:xfrm>
          <a:prstGeom prst="rect">
            <a:avLst/>
          </a:prstGeom>
          <a:noFill/>
        </p:spPr>
        <p:txBody>
          <a:bodyPr wrap="none" lIns="91440" tIns="45720" rIns="91440" bIns="45720">
            <a:spAutoFit/>
          </a:bodyPr>
          <a:lstStyle/>
          <a:p>
            <a:pPr algn="ctr"/>
            <a:r>
              <a:rPr lang="ar-SA" sz="3200" b="1" dirty="0">
                <a:ln w="0"/>
                <a:solidFill>
                  <a:srgbClr val="FF33CC"/>
                </a:solidFill>
                <a:latin typeface="Sakkal Majalla" panose="02000000000000000000" pitchFamily="2" charset="-78"/>
                <a:cs typeface="Sakkal Majalla" panose="02000000000000000000" pitchFamily="2" charset="-78"/>
              </a:rPr>
              <a:t>علاقة طردية</a:t>
            </a:r>
            <a:endParaRPr lang="en-US" sz="3200" b="1" cap="none" spc="0" dirty="0">
              <a:ln w="0"/>
              <a:solidFill>
                <a:srgbClr val="FF33CC"/>
              </a:solidFill>
              <a:latin typeface="Sakkal Majalla" panose="02000000000000000000" pitchFamily="2" charset="-78"/>
              <a:cs typeface="Sakkal Majalla" panose="02000000000000000000" pitchFamily="2" charset="-78"/>
            </a:endParaRPr>
          </a:p>
        </p:txBody>
      </p:sp>
      <p:sp>
        <p:nvSpPr>
          <p:cNvPr id="98" name="Flowchart: Terminator 5">
            <a:hlinkClick r:id="rId3" action="ppaction://hlinksldjump"/>
            <a:extLst>
              <a:ext uri="{FF2B5EF4-FFF2-40B4-BE49-F238E27FC236}">
                <a16:creationId xmlns="" xmlns:a16="http://schemas.microsoft.com/office/drawing/2014/main" id="{0777636C-0422-4CE8-87B0-E7FD6DE521E2}"/>
              </a:ext>
            </a:extLst>
          </p:cNvPr>
          <p:cNvSpPr/>
          <p:nvPr/>
        </p:nvSpPr>
        <p:spPr>
          <a:xfrm>
            <a:off x="217386" y="5869898"/>
            <a:ext cx="1360098" cy="448207"/>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100" b="1" dirty="0">
                <a:solidFill>
                  <a:schemeClr val="tx1"/>
                </a:solidFill>
                <a:latin typeface="Sakkal Majalla" panose="02000000000000000000" pitchFamily="2" charset="-78"/>
                <a:cs typeface="Sakkal Majalla" panose="02000000000000000000" pitchFamily="2" charset="-78"/>
              </a:rPr>
              <a:t>التالي</a:t>
            </a:r>
            <a:endParaRPr lang="en-US" sz="2100" b="1" dirty="0">
              <a:solidFill>
                <a:schemeClr val="tx1"/>
              </a:solidFill>
              <a:latin typeface="Sakkal Majalla" panose="02000000000000000000" pitchFamily="2" charset="-78"/>
              <a:cs typeface="Sakkal Majalla" panose="02000000000000000000" pitchFamily="2" charset="-78"/>
            </a:endParaRPr>
          </a:p>
        </p:txBody>
      </p:sp>
      <p:pic>
        <p:nvPicPr>
          <p:cNvPr id="47" name="Picture 2" descr="د.سليمان بن مبارك السنيدي on Twitter: &quot;#تدريس_مُشخصن في الرياضيات ...">
            <a:extLst>
              <a:ext uri="{FF2B5EF4-FFF2-40B4-BE49-F238E27FC236}">
                <a16:creationId xmlns="" xmlns:a16="http://schemas.microsoft.com/office/drawing/2014/main" id="{0408D7E0-44B4-491E-ABCE-53B84A041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4316" y="2003501"/>
            <a:ext cx="4240298" cy="4234757"/>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Straight Arrow Connector 47">
            <a:extLst>
              <a:ext uri="{FF2B5EF4-FFF2-40B4-BE49-F238E27FC236}">
                <a16:creationId xmlns="" xmlns:a16="http://schemas.microsoft.com/office/drawing/2014/main" id="{7A83B3AD-5A06-4449-9BB0-849BF192F240}"/>
              </a:ext>
            </a:extLst>
          </p:cNvPr>
          <p:cNvCxnSpPr>
            <a:cxnSpLocks/>
          </p:cNvCxnSpPr>
          <p:nvPr/>
        </p:nvCxnSpPr>
        <p:spPr>
          <a:xfrm flipV="1">
            <a:off x="8410501" y="2586560"/>
            <a:ext cx="0" cy="31144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 xmlns:a16="http://schemas.microsoft.com/office/drawing/2014/main" id="{82E98879-BBC2-412E-9549-8FE968B898A4}"/>
              </a:ext>
            </a:extLst>
          </p:cNvPr>
          <p:cNvCxnSpPr/>
          <p:nvPr/>
        </p:nvCxnSpPr>
        <p:spPr>
          <a:xfrm>
            <a:off x="8393963" y="5684724"/>
            <a:ext cx="3289019"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 xmlns:a16="http://schemas.microsoft.com/office/drawing/2014/main" id="{5DB1FE80-7A73-4F8C-A15B-63C60B2D1301}"/>
              </a:ext>
            </a:extLst>
          </p:cNvPr>
          <p:cNvSpPr/>
          <p:nvPr/>
        </p:nvSpPr>
        <p:spPr>
          <a:xfrm>
            <a:off x="7793911" y="5463531"/>
            <a:ext cx="568872" cy="377163"/>
          </a:xfrm>
          <a:prstGeom prst="rect">
            <a:avLst/>
          </a:prstGeom>
          <a:noFill/>
        </p:spPr>
        <p:txBody>
          <a:bodyPr wrap="none" lIns="91440" tIns="45720" rIns="91440" bIns="45720">
            <a:spAutoFit/>
          </a:bodyPr>
          <a:lstStyle/>
          <a:p>
            <a:pPr algn="ctr"/>
            <a:r>
              <a:rPr lang="ar-SA" sz="2000" b="0" cap="none" spc="0" dirty="0">
                <a:ln w="0"/>
                <a:solidFill>
                  <a:schemeClr val="tx1"/>
                </a:solidFill>
                <a:cs typeface="+mj-cs"/>
              </a:rPr>
              <a:t>صفر</a:t>
            </a:r>
            <a:endParaRPr lang="en-US" sz="2000" b="0" cap="none" spc="0" dirty="0">
              <a:ln w="0"/>
              <a:solidFill>
                <a:schemeClr val="tx1"/>
              </a:solidFill>
              <a:cs typeface="+mj-cs"/>
            </a:endParaRPr>
          </a:p>
        </p:txBody>
      </p:sp>
      <p:sp>
        <p:nvSpPr>
          <p:cNvPr id="51" name="Rectangle 50">
            <a:extLst>
              <a:ext uri="{FF2B5EF4-FFF2-40B4-BE49-F238E27FC236}">
                <a16:creationId xmlns="" xmlns:a16="http://schemas.microsoft.com/office/drawing/2014/main" id="{ADE278BE-C31F-48C0-919B-15600FC8F7C0}"/>
              </a:ext>
            </a:extLst>
          </p:cNvPr>
          <p:cNvSpPr/>
          <p:nvPr/>
        </p:nvSpPr>
        <p:spPr>
          <a:xfrm>
            <a:off x="8116275" y="5258891"/>
            <a:ext cx="263076"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a:t>
            </a:r>
            <a:endParaRPr lang="en-US" sz="1400" b="0" cap="none" spc="0" dirty="0">
              <a:ln w="0"/>
              <a:solidFill>
                <a:schemeClr val="tx1"/>
              </a:solidFill>
              <a:cs typeface="+mj-cs"/>
            </a:endParaRPr>
          </a:p>
        </p:txBody>
      </p:sp>
      <p:sp>
        <p:nvSpPr>
          <p:cNvPr id="52" name="Rectangle 51">
            <a:extLst>
              <a:ext uri="{FF2B5EF4-FFF2-40B4-BE49-F238E27FC236}">
                <a16:creationId xmlns="" xmlns:a16="http://schemas.microsoft.com/office/drawing/2014/main" id="{4301991C-0F22-4A45-B4CA-A1ED82ED7C10}"/>
              </a:ext>
            </a:extLst>
          </p:cNvPr>
          <p:cNvSpPr/>
          <p:nvPr/>
        </p:nvSpPr>
        <p:spPr>
          <a:xfrm>
            <a:off x="8070633" y="4956850"/>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a:t>
            </a:r>
            <a:endParaRPr lang="en-US" sz="1400" b="0" cap="none" spc="0" dirty="0">
              <a:ln w="0"/>
              <a:solidFill>
                <a:schemeClr val="tx1"/>
              </a:solidFill>
              <a:cs typeface="+mj-cs"/>
            </a:endParaRPr>
          </a:p>
        </p:txBody>
      </p:sp>
      <p:sp>
        <p:nvSpPr>
          <p:cNvPr id="53" name="Rectangle 52">
            <a:extLst>
              <a:ext uri="{FF2B5EF4-FFF2-40B4-BE49-F238E27FC236}">
                <a16:creationId xmlns="" xmlns:a16="http://schemas.microsoft.com/office/drawing/2014/main" id="{B03421FE-5303-47EA-8D4F-B4354039CC55}"/>
              </a:ext>
            </a:extLst>
          </p:cNvPr>
          <p:cNvSpPr/>
          <p:nvPr/>
        </p:nvSpPr>
        <p:spPr>
          <a:xfrm>
            <a:off x="8070454" y="4694059"/>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15</a:t>
            </a:r>
            <a:endParaRPr lang="en-US" sz="1400" b="0" cap="none" spc="0" dirty="0">
              <a:ln w="0"/>
              <a:solidFill>
                <a:schemeClr val="tx1"/>
              </a:solidFill>
              <a:cs typeface="+mj-cs"/>
            </a:endParaRPr>
          </a:p>
        </p:txBody>
      </p:sp>
      <p:sp>
        <p:nvSpPr>
          <p:cNvPr id="54" name="Rectangle 53">
            <a:extLst>
              <a:ext uri="{FF2B5EF4-FFF2-40B4-BE49-F238E27FC236}">
                <a16:creationId xmlns="" xmlns:a16="http://schemas.microsoft.com/office/drawing/2014/main" id="{4A44E37D-9DE4-487C-BD1D-6239A10BA411}"/>
              </a:ext>
            </a:extLst>
          </p:cNvPr>
          <p:cNvSpPr/>
          <p:nvPr/>
        </p:nvSpPr>
        <p:spPr>
          <a:xfrm>
            <a:off x="8067838" y="4392018"/>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a:t>
            </a:r>
            <a:endParaRPr lang="en-US" sz="1400" b="0" cap="none" spc="0" dirty="0">
              <a:ln w="0"/>
              <a:solidFill>
                <a:schemeClr val="tx1"/>
              </a:solidFill>
              <a:cs typeface="+mj-cs"/>
            </a:endParaRPr>
          </a:p>
        </p:txBody>
      </p:sp>
      <p:sp>
        <p:nvSpPr>
          <p:cNvPr id="55" name="Rectangle 54">
            <a:extLst>
              <a:ext uri="{FF2B5EF4-FFF2-40B4-BE49-F238E27FC236}">
                <a16:creationId xmlns="" xmlns:a16="http://schemas.microsoft.com/office/drawing/2014/main" id="{B1757283-77F9-4F38-A80D-51F0B82A89CF}"/>
              </a:ext>
            </a:extLst>
          </p:cNvPr>
          <p:cNvSpPr/>
          <p:nvPr/>
        </p:nvSpPr>
        <p:spPr>
          <a:xfrm>
            <a:off x="8054739" y="4128001"/>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25</a:t>
            </a:r>
            <a:endParaRPr lang="en-US" sz="1400" b="0" cap="none" spc="0" dirty="0">
              <a:ln w="0"/>
              <a:solidFill>
                <a:schemeClr val="tx1"/>
              </a:solidFill>
              <a:cs typeface="+mj-cs"/>
            </a:endParaRPr>
          </a:p>
        </p:txBody>
      </p:sp>
      <p:sp>
        <p:nvSpPr>
          <p:cNvPr id="56" name="Rectangle 55">
            <a:extLst>
              <a:ext uri="{FF2B5EF4-FFF2-40B4-BE49-F238E27FC236}">
                <a16:creationId xmlns="" xmlns:a16="http://schemas.microsoft.com/office/drawing/2014/main" id="{CC33293F-5808-414E-BA23-2F9DEA7CCFE7}"/>
              </a:ext>
            </a:extLst>
          </p:cNvPr>
          <p:cNvSpPr/>
          <p:nvPr/>
        </p:nvSpPr>
        <p:spPr>
          <a:xfrm>
            <a:off x="8052123" y="3825960"/>
            <a:ext cx="349130"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a:t>
            </a:r>
            <a:endParaRPr lang="en-US" sz="1400" b="0" cap="none" spc="0" dirty="0">
              <a:ln w="0"/>
              <a:solidFill>
                <a:schemeClr val="tx1"/>
              </a:solidFill>
              <a:cs typeface="+mj-cs"/>
            </a:endParaRPr>
          </a:p>
        </p:txBody>
      </p:sp>
      <p:sp>
        <p:nvSpPr>
          <p:cNvPr id="57" name="Rectangle 56">
            <a:extLst>
              <a:ext uri="{FF2B5EF4-FFF2-40B4-BE49-F238E27FC236}">
                <a16:creationId xmlns="" xmlns:a16="http://schemas.microsoft.com/office/drawing/2014/main" id="{D4B8A72C-C485-4839-AC49-8284F361AE49}"/>
              </a:ext>
            </a:extLst>
          </p:cNvPr>
          <p:cNvSpPr/>
          <p:nvPr/>
        </p:nvSpPr>
        <p:spPr>
          <a:xfrm>
            <a:off x="8538854" y="5712607"/>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100</a:t>
            </a:r>
            <a:endParaRPr lang="en-US" sz="1400" b="0" cap="none" spc="0" dirty="0">
              <a:ln w="0"/>
              <a:solidFill>
                <a:schemeClr val="tx1"/>
              </a:solidFill>
              <a:cs typeface="+mj-cs"/>
            </a:endParaRPr>
          </a:p>
        </p:txBody>
      </p:sp>
      <p:sp>
        <p:nvSpPr>
          <p:cNvPr id="58" name="Rectangle 57">
            <a:extLst>
              <a:ext uri="{FF2B5EF4-FFF2-40B4-BE49-F238E27FC236}">
                <a16:creationId xmlns="" xmlns:a16="http://schemas.microsoft.com/office/drawing/2014/main" id="{B405BFF4-5226-405B-8B92-D5EDD12ED197}"/>
              </a:ext>
            </a:extLst>
          </p:cNvPr>
          <p:cNvSpPr/>
          <p:nvPr/>
        </p:nvSpPr>
        <p:spPr>
          <a:xfrm>
            <a:off x="8916880" y="5710362"/>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200</a:t>
            </a:r>
            <a:endParaRPr lang="en-US" sz="1400" b="0" cap="none" spc="0" dirty="0">
              <a:ln w="0"/>
              <a:solidFill>
                <a:schemeClr val="tx1"/>
              </a:solidFill>
              <a:cs typeface="+mj-cs"/>
            </a:endParaRPr>
          </a:p>
        </p:txBody>
      </p:sp>
      <p:sp>
        <p:nvSpPr>
          <p:cNvPr id="77" name="Rectangle 76">
            <a:extLst>
              <a:ext uri="{FF2B5EF4-FFF2-40B4-BE49-F238E27FC236}">
                <a16:creationId xmlns="" xmlns:a16="http://schemas.microsoft.com/office/drawing/2014/main" id="{C855A7F1-F1B3-45F7-B27E-29E796AC0965}"/>
              </a:ext>
            </a:extLst>
          </p:cNvPr>
          <p:cNvSpPr/>
          <p:nvPr/>
        </p:nvSpPr>
        <p:spPr>
          <a:xfrm>
            <a:off x="9280543" y="5701912"/>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300</a:t>
            </a:r>
            <a:endParaRPr lang="en-US" sz="1400" b="0" cap="none" spc="0" dirty="0">
              <a:ln w="0"/>
              <a:solidFill>
                <a:schemeClr val="tx1"/>
              </a:solidFill>
              <a:cs typeface="+mj-cs"/>
            </a:endParaRPr>
          </a:p>
        </p:txBody>
      </p:sp>
      <p:sp>
        <p:nvSpPr>
          <p:cNvPr id="78" name="Rectangle 77">
            <a:extLst>
              <a:ext uri="{FF2B5EF4-FFF2-40B4-BE49-F238E27FC236}">
                <a16:creationId xmlns="" xmlns:a16="http://schemas.microsoft.com/office/drawing/2014/main" id="{6AD7EA62-0565-4DEC-B4AA-454FD9B300F8}"/>
              </a:ext>
            </a:extLst>
          </p:cNvPr>
          <p:cNvSpPr/>
          <p:nvPr/>
        </p:nvSpPr>
        <p:spPr>
          <a:xfrm>
            <a:off x="9658569" y="5699667"/>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400</a:t>
            </a:r>
            <a:endParaRPr lang="en-US" sz="1400" b="0" cap="none" spc="0" dirty="0">
              <a:ln w="0"/>
              <a:solidFill>
                <a:schemeClr val="tx1"/>
              </a:solidFill>
              <a:cs typeface="+mj-cs"/>
            </a:endParaRPr>
          </a:p>
        </p:txBody>
      </p:sp>
      <p:sp>
        <p:nvSpPr>
          <p:cNvPr id="79" name="Rectangle 78">
            <a:extLst>
              <a:ext uri="{FF2B5EF4-FFF2-40B4-BE49-F238E27FC236}">
                <a16:creationId xmlns="" xmlns:a16="http://schemas.microsoft.com/office/drawing/2014/main" id="{748B9DA1-3D67-4B8D-9899-07953DE3D506}"/>
              </a:ext>
            </a:extLst>
          </p:cNvPr>
          <p:cNvSpPr/>
          <p:nvPr/>
        </p:nvSpPr>
        <p:spPr>
          <a:xfrm>
            <a:off x="9978942" y="5691991"/>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500</a:t>
            </a:r>
            <a:endParaRPr lang="en-US" sz="1400" b="0" cap="none" spc="0" dirty="0">
              <a:ln w="0"/>
              <a:solidFill>
                <a:schemeClr val="tx1"/>
              </a:solidFill>
              <a:cs typeface="+mj-cs"/>
            </a:endParaRPr>
          </a:p>
        </p:txBody>
      </p:sp>
      <p:sp>
        <p:nvSpPr>
          <p:cNvPr id="80" name="Rectangle 79">
            <a:extLst>
              <a:ext uri="{FF2B5EF4-FFF2-40B4-BE49-F238E27FC236}">
                <a16:creationId xmlns="" xmlns:a16="http://schemas.microsoft.com/office/drawing/2014/main" id="{3377B1FD-E233-4425-8132-5936B5B1C2DD}"/>
              </a:ext>
            </a:extLst>
          </p:cNvPr>
          <p:cNvSpPr/>
          <p:nvPr/>
        </p:nvSpPr>
        <p:spPr>
          <a:xfrm>
            <a:off x="10356968" y="5689745"/>
            <a:ext cx="435183" cy="290125"/>
          </a:xfrm>
          <a:prstGeom prst="rect">
            <a:avLst/>
          </a:prstGeom>
          <a:noFill/>
        </p:spPr>
        <p:txBody>
          <a:bodyPr wrap="none" lIns="91440" tIns="45720" rIns="91440" bIns="45720">
            <a:spAutoFit/>
          </a:bodyPr>
          <a:lstStyle/>
          <a:p>
            <a:pPr algn="ctr"/>
            <a:r>
              <a:rPr lang="ar-SA" sz="1400" b="0" cap="none" spc="0" dirty="0">
                <a:ln w="0"/>
                <a:solidFill>
                  <a:schemeClr val="tx1"/>
                </a:solidFill>
                <a:cs typeface="+mj-cs"/>
              </a:rPr>
              <a:t>600</a:t>
            </a:r>
            <a:endParaRPr lang="en-US" sz="1400" b="0" cap="none" spc="0" dirty="0">
              <a:ln w="0"/>
              <a:solidFill>
                <a:schemeClr val="tx1"/>
              </a:solidFill>
              <a:cs typeface="+mj-cs"/>
            </a:endParaRPr>
          </a:p>
        </p:txBody>
      </p:sp>
      <p:sp>
        <p:nvSpPr>
          <p:cNvPr id="81" name="Rectangle 80">
            <a:extLst>
              <a:ext uri="{FF2B5EF4-FFF2-40B4-BE49-F238E27FC236}">
                <a16:creationId xmlns="" xmlns:a16="http://schemas.microsoft.com/office/drawing/2014/main" id="{B3FE62F6-7C11-4F7E-89C1-81CE5938A5C3}"/>
              </a:ext>
            </a:extLst>
          </p:cNvPr>
          <p:cNvSpPr/>
          <p:nvPr/>
        </p:nvSpPr>
        <p:spPr>
          <a:xfrm>
            <a:off x="8456655" y="5358651"/>
            <a:ext cx="290736" cy="319137"/>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ع</a:t>
            </a:r>
            <a:endParaRPr lang="en-US" sz="1600" b="0" cap="none" spc="0" dirty="0">
              <a:ln w="0"/>
              <a:solidFill>
                <a:schemeClr val="tx1"/>
              </a:solidFill>
              <a:cs typeface="+mj-cs"/>
            </a:endParaRPr>
          </a:p>
        </p:txBody>
      </p:sp>
      <p:sp>
        <p:nvSpPr>
          <p:cNvPr id="82" name="Rectangle 81">
            <a:extLst>
              <a:ext uri="{FF2B5EF4-FFF2-40B4-BE49-F238E27FC236}">
                <a16:creationId xmlns="" xmlns:a16="http://schemas.microsoft.com/office/drawing/2014/main" id="{EAAF4D1F-FE89-4B11-B52B-5B64C16ABDEE}"/>
              </a:ext>
            </a:extLst>
          </p:cNvPr>
          <p:cNvSpPr/>
          <p:nvPr/>
        </p:nvSpPr>
        <p:spPr>
          <a:xfrm>
            <a:off x="10715381" y="3618482"/>
            <a:ext cx="290736" cy="319137"/>
          </a:xfrm>
          <a:prstGeom prst="rect">
            <a:avLst/>
          </a:prstGeom>
          <a:noFill/>
        </p:spPr>
        <p:txBody>
          <a:bodyPr wrap="none" lIns="91440" tIns="45720" rIns="91440" bIns="45720">
            <a:spAutoFit/>
          </a:bodyPr>
          <a:lstStyle/>
          <a:p>
            <a:pPr algn="ctr"/>
            <a:r>
              <a:rPr lang="ar-SA" sz="1600" b="0" cap="none" spc="0" dirty="0">
                <a:ln w="0"/>
                <a:solidFill>
                  <a:schemeClr val="tx1"/>
                </a:solidFill>
                <a:cs typeface="+mj-cs"/>
              </a:rPr>
              <a:t>ع</a:t>
            </a:r>
            <a:endParaRPr lang="en-US" sz="1600" b="0" cap="none" spc="0" dirty="0">
              <a:ln w="0"/>
              <a:solidFill>
                <a:schemeClr val="tx1"/>
              </a:solidFill>
              <a:cs typeface="+mj-cs"/>
            </a:endParaRPr>
          </a:p>
        </p:txBody>
      </p:sp>
      <p:sp>
        <p:nvSpPr>
          <p:cNvPr id="83" name="Rectangle 82">
            <a:extLst>
              <a:ext uri="{FF2B5EF4-FFF2-40B4-BE49-F238E27FC236}">
                <a16:creationId xmlns="" xmlns:a16="http://schemas.microsoft.com/office/drawing/2014/main" id="{2D6F2BAC-9902-48F8-9C53-FB410E1B60ED}"/>
              </a:ext>
            </a:extLst>
          </p:cNvPr>
          <p:cNvSpPr/>
          <p:nvPr/>
        </p:nvSpPr>
        <p:spPr>
          <a:xfrm>
            <a:off x="11302398" y="5500058"/>
            <a:ext cx="996885" cy="369332"/>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ك</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sp>
        <p:nvSpPr>
          <p:cNvPr id="84" name="Rectangle 83">
            <a:extLst>
              <a:ext uri="{FF2B5EF4-FFF2-40B4-BE49-F238E27FC236}">
                <a16:creationId xmlns="" xmlns:a16="http://schemas.microsoft.com/office/drawing/2014/main" id="{0C76C76A-5863-4CC4-AD62-B370FFC32933}"/>
              </a:ext>
            </a:extLst>
          </p:cNvPr>
          <p:cNvSpPr/>
          <p:nvPr/>
        </p:nvSpPr>
        <p:spPr>
          <a:xfrm>
            <a:off x="7934127" y="2313854"/>
            <a:ext cx="996885" cy="369332"/>
          </a:xfrm>
          <a:prstGeom prst="rect">
            <a:avLst/>
          </a:prstGeom>
          <a:noFill/>
        </p:spPr>
        <p:txBody>
          <a:bodyPr wrap="square" lIns="91440" tIns="45720" rIns="91440" bIns="45720">
            <a:spAutoFit/>
          </a:bodyPr>
          <a:lstStyle/>
          <a:p>
            <a:pPr algn="ctr"/>
            <a:r>
              <a:rPr lang="ar-SA" b="1" cap="none" spc="0" dirty="0">
                <a:ln w="0"/>
                <a:solidFill>
                  <a:srgbClr val="C00000"/>
                </a:solidFill>
                <a:latin typeface="Sakkal Majalla" panose="02000000000000000000" pitchFamily="2" charset="-78"/>
                <a:cs typeface="Sakkal Majalla" panose="02000000000000000000" pitchFamily="2" charset="-78"/>
              </a:rPr>
              <a:t>س</a:t>
            </a:r>
            <a:endParaRPr lang="en-US" b="1" cap="none" spc="0" dirty="0">
              <a:ln w="0"/>
              <a:solidFill>
                <a:srgbClr val="C00000"/>
              </a:solidFill>
              <a:latin typeface="Sakkal Majalla" panose="02000000000000000000" pitchFamily="2" charset="-78"/>
              <a:cs typeface="Sakkal Majalla" panose="02000000000000000000" pitchFamily="2" charset="-78"/>
            </a:endParaRPr>
          </a:p>
        </p:txBody>
      </p:sp>
      <p:cxnSp>
        <p:nvCxnSpPr>
          <p:cNvPr id="85" name="Straight Connector 84">
            <a:extLst>
              <a:ext uri="{FF2B5EF4-FFF2-40B4-BE49-F238E27FC236}">
                <a16:creationId xmlns="" xmlns:a16="http://schemas.microsoft.com/office/drawing/2014/main" id="{DDF7EEB7-352C-4732-9758-7F18FAB617C7}"/>
              </a:ext>
            </a:extLst>
          </p:cNvPr>
          <p:cNvCxnSpPr/>
          <p:nvPr/>
        </p:nvCxnSpPr>
        <p:spPr>
          <a:xfrm>
            <a:off x="8781088" y="5381849"/>
            <a:ext cx="0" cy="326404"/>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 xmlns:a16="http://schemas.microsoft.com/office/drawing/2014/main" id="{DF0674F3-5DC3-4862-A0DD-5E021B464367}"/>
              </a:ext>
            </a:extLst>
          </p:cNvPr>
          <p:cNvCxnSpPr/>
          <p:nvPr/>
        </p:nvCxnSpPr>
        <p:spPr>
          <a:xfrm>
            <a:off x="9133916" y="5140040"/>
            <a:ext cx="0" cy="50903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 xmlns:a16="http://schemas.microsoft.com/office/drawing/2014/main" id="{B1E67041-C01D-407E-849F-33EC06F81E01}"/>
              </a:ext>
            </a:extLst>
          </p:cNvPr>
          <p:cNvCxnSpPr/>
          <p:nvPr/>
        </p:nvCxnSpPr>
        <p:spPr>
          <a:xfrm>
            <a:off x="9503282" y="4840294"/>
            <a:ext cx="0" cy="81444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 xmlns:a16="http://schemas.microsoft.com/office/drawing/2014/main" id="{F390D068-4C99-40C9-9F40-8B36BB3B252F}"/>
              </a:ext>
            </a:extLst>
          </p:cNvPr>
          <p:cNvCxnSpPr/>
          <p:nvPr/>
        </p:nvCxnSpPr>
        <p:spPr>
          <a:xfrm>
            <a:off x="9864380" y="4535494"/>
            <a:ext cx="0" cy="1153801"/>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 xmlns:a16="http://schemas.microsoft.com/office/drawing/2014/main" id="{BB03AB19-2F71-4BDD-AB65-D3E6CF952503}"/>
              </a:ext>
            </a:extLst>
          </p:cNvPr>
          <p:cNvCxnSpPr/>
          <p:nvPr/>
        </p:nvCxnSpPr>
        <p:spPr>
          <a:xfrm>
            <a:off x="10581062" y="3984794"/>
            <a:ext cx="0" cy="1696766"/>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 xmlns:a16="http://schemas.microsoft.com/office/drawing/2014/main" id="{C5DC7615-D4E1-4E6F-BA40-C1790CD99DBE}"/>
              </a:ext>
            </a:extLst>
          </p:cNvPr>
          <p:cNvCxnSpPr/>
          <p:nvPr/>
        </p:nvCxnSpPr>
        <p:spPr>
          <a:xfrm>
            <a:off x="10217208" y="4274920"/>
            <a:ext cx="0" cy="1391348"/>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 xmlns:a16="http://schemas.microsoft.com/office/drawing/2014/main" id="{3BFF1AD2-0C48-43D0-83E1-C547DBDC3352}"/>
              </a:ext>
            </a:extLst>
          </p:cNvPr>
          <p:cNvCxnSpPr/>
          <p:nvPr/>
        </p:nvCxnSpPr>
        <p:spPr>
          <a:xfrm flipH="1">
            <a:off x="8416969" y="5381849"/>
            <a:ext cx="364119"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 xmlns:a16="http://schemas.microsoft.com/office/drawing/2014/main" id="{5E4E10AF-1001-4650-990C-D5D7783B8B65}"/>
              </a:ext>
            </a:extLst>
          </p:cNvPr>
          <p:cNvCxnSpPr/>
          <p:nvPr/>
        </p:nvCxnSpPr>
        <p:spPr>
          <a:xfrm flipH="1">
            <a:off x="8393961" y="5140040"/>
            <a:ext cx="724713"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 xmlns:a16="http://schemas.microsoft.com/office/drawing/2014/main" id="{DDE756C5-786E-4658-881C-5746D3EBFFBE}"/>
              </a:ext>
            </a:extLst>
          </p:cNvPr>
          <p:cNvCxnSpPr/>
          <p:nvPr/>
        </p:nvCxnSpPr>
        <p:spPr>
          <a:xfrm flipH="1">
            <a:off x="8401252" y="4833424"/>
            <a:ext cx="1104324"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 xmlns:a16="http://schemas.microsoft.com/office/drawing/2014/main" id="{247D0A1F-A707-40A9-9ACC-F8B2754F3856}"/>
              </a:ext>
            </a:extLst>
          </p:cNvPr>
          <p:cNvCxnSpPr/>
          <p:nvPr/>
        </p:nvCxnSpPr>
        <p:spPr>
          <a:xfrm flipH="1">
            <a:off x="8393962" y="4535494"/>
            <a:ext cx="1483936"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 xmlns:a16="http://schemas.microsoft.com/office/drawing/2014/main" id="{65433194-61D8-40ED-8F0B-02E33CF5CD42}"/>
              </a:ext>
            </a:extLst>
          </p:cNvPr>
          <p:cNvCxnSpPr/>
          <p:nvPr/>
        </p:nvCxnSpPr>
        <p:spPr>
          <a:xfrm flipH="1">
            <a:off x="8387620" y="4255628"/>
            <a:ext cx="1829037"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 xmlns:a16="http://schemas.microsoft.com/office/drawing/2014/main" id="{3530AB79-4161-45D4-8D74-C5A5FD4EB6C6}"/>
              </a:ext>
            </a:extLst>
          </p:cNvPr>
          <p:cNvCxnSpPr/>
          <p:nvPr/>
        </p:nvCxnSpPr>
        <p:spPr>
          <a:xfrm flipH="1">
            <a:off x="8416969" y="3984794"/>
            <a:ext cx="2174138" cy="0"/>
          </a:xfrm>
          <a:prstGeom prst="line">
            <a:avLst/>
          </a:prstGeom>
          <a:ln w="381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 xmlns:a16="http://schemas.microsoft.com/office/drawing/2014/main" id="{48AA6984-A967-4D39-B8C7-940BDF13DE32}"/>
              </a:ext>
            </a:extLst>
          </p:cNvPr>
          <p:cNvCxnSpPr>
            <a:cxnSpLocks/>
          </p:cNvCxnSpPr>
          <p:nvPr/>
        </p:nvCxnSpPr>
        <p:spPr>
          <a:xfrm flipH="1">
            <a:off x="8713287" y="3867298"/>
            <a:ext cx="2021219" cy="15962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 xmlns:a16="http://schemas.microsoft.com/office/drawing/2014/main" id="{39895FC6-7F50-4493-89ED-DC733E722F8F}"/>
              </a:ext>
            </a:extLst>
          </p:cNvPr>
          <p:cNvSpPr/>
          <p:nvPr/>
        </p:nvSpPr>
        <p:spPr>
          <a:xfrm>
            <a:off x="3882193" y="5129192"/>
            <a:ext cx="1330814" cy="707886"/>
          </a:xfrm>
          <a:prstGeom prst="rect">
            <a:avLst/>
          </a:prstGeom>
          <a:noFill/>
        </p:spPr>
        <p:txBody>
          <a:bodyPr wrap="none" lIns="91440" tIns="45720" rIns="91440" bIns="45720">
            <a:spAutoFit/>
          </a:bodyPr>
          <a:lstStyle/>
          <a:p>
            <a:pPr algn="ctr"/>
            <a:r>
              <a:rPr lang="ar-SA" sz="4000" b="1" dirty="0">
                <a:ln w="0"/>
                <a:solidFill>
                  <a:srgbClr val="FF33CC"/>
                </a:solidFill>
                <a:latin typeface="Sakkal Majalla" panose="02000000000000000000" pitchFamily="2" charset="-78"/>
                <a:cs typeface="Sakkal Majalla" panose="02000000000000000000" pitchFamily="2" charset="-78"/>
              </a:rPr>
              <a:t>متكافئة</a:t>
            </a:r>
            <a:endParaRPr lang="en-US" sz="4000" b="1" cap="none" spc="0" dirty="0">
              <a:ln w="0"/>
              <a:solidFill>
                <a:srgbClr val="FF33CC"/>
              </a:solidFill>
              <a:latin typeface="Sakkal Majalla" panose="02000000000000000000" pitchFamily="2" charset="-78"/>
              <a:cs typeface="Sakkal Majalla" panose="02000000000000000000" pitchFamily="2" charset="-78"/>
            </a:endParaRPr>
          </a:p>
        </p:txBody>
      </p:sp>
      <p:grpSp>
        <p:nvGrpSpPr>
          <p:cNvPr id="63" name="Group 62"/>
          <p:cNvGrpSpPr/>
          <p:nvPr/>
        </p:nvGrpSpPr>
        <p:grpSpPr>
          <a:xfrm>
            <a:off x="0" y="6502121"/>
            <a:ext cx="12192000" cy="381000"/>
            <a:chOff x="0" y="6502121"/>
            <a:chExt cx="12192000" cy="381000"/>
          </a:xfrm>
        </p:grpSpPr>
        <p:sp>
          <p:nvSpPr>
            <p:cNvPr id="64" name="TextBox 63">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65" name="Group 64"/>
            <p:cNvGrpSpPr/>
            <p:nvPr/>
          </p:nvGrpSpPr>
          <p:grpSpPr>
            <a:xfrm>
              <a:off x="0" y="6502121"/>
              <a:ext cx="12192000" cy="381000"/>
              <a:chOff x="0" y="6502121"/>
              <a:chExt cx="12192000" cy="381000"/>
            </a:xfrm>
          </p:grpSpPr>
          <p:cxnSp>
            <p:nvCxnSpPr>
              <p:cNvPr id="66" name="Straight Connector 65"/>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7" name="Rectangle 6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81222571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مستدير الزوايا 5"/>
          <p:cNvSpPr/>
          <p:nvPr/>
        </p:nvSpPr>
        <p:spPr>
          <a:xfrm>
            <a:off x="5592417" y="3155227"/>
            <a:ext cx="7314863" cy="3340618"/>
          </a:xfrm>
          <a:prstGeom prst="roundRect">
            <a:avLst>
              <a:gd name="adj" fmla="val 2893"/>
            </a:avLst>
          </a:prstGeom>
          <a:solidFill>
            <a:srgbClr val="F7931F"/>
          </a:solidFill>
          <a:ln>
            <a:noFill/>
          </a:ln>
          <a:effectLst/>
          <a:scene3d>
            <a:camera prst="orthographicFront">
              <a:rot lat="0" lon="0" rev="0"/>
            </a:camera>
            <a:lightRig rig="contrasting" dir="t">
              <a:rot lat="0" lon="0" rev="7800000"/>
            </a:lightRig>
          </a:scene3d>
          <a:sp3d>
            <a:bevelT w="139700" h="139700"/>
          </a:sp3d>
        </p:spPr>
        <p:style>
          <a:lnRef idx="0">
            <a:schemeClr val="accent4"/>
          </a:lnRef>
          <a:fillRef idx="3">
            <a:schemeClr val="accent4"/>
          </a:fillRef>
          <a:effectRef idx="3">
            <a:schemeClr val="accent4"/>
          </a:effectRef>
          <a:fontRef idx="minor">
            <a:schemeClr val="lt1"/>
          </a:fontRef>
        </p:style>
        <p:txBody>
          <a:bodyPr rtlCol="1" anchor="ctr"/>
          <a:lstStyle/>
          <a:p>
            <a:pPr algn="ctr"/>
            <a:endParaRPr lang="ar-BH"/>
          </a:p>
        </p:txBody>
      </p:sp>
      <p:sp>
        <p:nvSpPr>
          <p:cNvPr id="7" name="Google Shape;221;p14">
            <a:extLst>
              <a:ext uri="{FF2B5EF4-FFF2-40B4-BE49-F238E27FC236}">
                <a16:creationId xmlns="" xmlns:a16="http://schemas.microsoft.com/office/drawing/2014/main" id="{279A38AC-65AE-4B6F-A1B0-AD0B5116166B}"/>
              </a:ext>
            </a:extLst>
          </p:cNvPr>
          <p:cNvSpPr txBox="1">
            <a:spLocks/>
          </p:cNvSpPr>
          <p:nvPr/>
        </p:nvSpPr>
        <p:spPr>
          <a:xfrm>
            <a:off x="2950758" y="3665736"/>
            <a:ext cx="9935307" cy="1159800"/>
          </a:xfrm>
          <a:prstGeom prst="rect">
            <a:avLst/>
          </a:prstGeom>
        </p:spPr>
        <p:txBody>
          <a:bodyPr spcFirstLastPara="1" vert="horz" wrap="square" lIns="91425" tIns="91425" rIns="91425" bIns="91425" rtlCol="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sz="6600" dirty="0" smtClean="0">
                <a:solidFill>
                  <a:srgbClr val="3A616A"/>
                </a:solidFill>
                <a:latin typeface="Arial Black" panose="020B0A04020102020204" pitchFamily="34" charset="0"/>
                <a:cs typeface="PT Bold Heading" panose="02010400000000000000" pitchFamily="2" charset="-78"/>
              </a:rPr>
              <a:t>مرونة العرض</a:t>
            </a:r>
            <a:endParaRPr lang="en-US" sz="6600" dirty="0">
              <a:solidFill>
                <a:srgbClr val="3A616A"/>
              </a:solidFill>
              <a:latin typeface="Arial Black" panose="020B0A04020102020204" pitchFamily="34" charset="0"/>
              <a:cs typeface="PT Bold Heading" panose="02010400000000000000" pitchFamily="2" charset="-78"/>
            </a:endParaRPr>
          </a:p>
        </p:txBody>
      </p:sp>
      <p:sp>
        <p:nvSpPr>
          <p:cNvPr id="8" name="Google Shape;222;p14">
            <a:extLst>
              <a:ext uri="{FF2B5EF4-FFF2-40B4-BE49-F238E27FC236}">
                <a16:creationId xmlns="" xmlns:a16="http://schemas.microsoft.com/office/drawing/2014/main" id="{6CE6E763-DF88-4316-B12D-F9A5C2913CBA}"/>
              </a:ext>
            </a:extLst>
          </p:cNvPr>
          <p:cNvSpPr txBox="1">
            <a:spLocks/>
          </p:cNvSpPr>
          <p:nvPr/>
        </p:nvSpPr>
        <p:spPr>
          <a:xfrm>
            <a:off x="4563374" y="4726004"/>
            <a:ext cx="4819247" cy="7848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1">
              <a:spcBef>
                <a:spcPts val="0"/>
              </a:spcBef>
              <a:spcAft>
                <a:spcPts val="1000"/>
              </a:spcAft>
            </a:pPr>
            <a:endParaRPr lang="ar-SA" sz="2400" dirty="0">
              <a:solidFill>
                <a:schemeClr val="bg1"/>
              </a:solidFill>
              <a:latin typeface="Sakkal Majalla" panose="02000000000000000000" pitchFamily="2" charset="-78"/>
              <a:cs typeface="Sakkal Majalla" panose="02000000000000000000" pitchFamily="2" charset="-78"/>
            </a:endParaRPr>
          </a:p>
          <a:p>
            <a:pPr algn="r" rtl="1">
              <a:spcBef>
                <a:spcPts val="0"/>
              </a:spcBef>
              <a:spcAft>
                <a:spcPts val="1000"/>
              </a:spcAft>
            </a:pPr>
            <a:endParaRPr lang="en-US" sz="2400" dirty="0">
              <a:solidFill>
                <a:schemeClr val="bg1"/>
              </a:solidFill>
              <a:latin typeface="Sakkal Majalla" panose="02000000000000000000" pitchFamily="2" charset="-78"/>
              <a:cs typeface="Sakkal Majalla" panose="02000000000000000000" pitchFamily="2" charset="-78"/>
            </a:endParaRPr>
          </a:p>
        </p:txBody>
      </p:sp>
      <p:pic>
        <p:nvPicPr>
          <p:cNvPr id="2052" name="Picture 4" descr="Perfect Horizon Transport - Warehouse Png Clipart - Full Size ...">
            <a:extLst>
              <a:ext uri="{FF2B5EF4-FFF2-40B4-BE49-F238E27FC236}">
                <a16:creationId xmlns="" xmlns:a16="http://schemas.microsoft.com/office/drawing/2014/main" id="{FAF72699-E3EA-4AD5-B45D-315DCCCB2C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26" y="1239724"/>
            <a:ext cx="5574864" cy="3135983"/>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10037307" y="3653857"/>
            <a:ext cx="2303721" cy="2708173"/>
            <a:chOff x="9556123" y="3921783"/>
            <a:chExt cx="2303721" cy="2708173"/>
          </a:xfrm>
        </p:grpSpPr>
        <p:pic>
          <p:nvPicPr>
            <p:cNvPr id="10" name="Picture 9"/>
            <p:cNvPicPr>
              <a:picLocks noChangeAspect="1"/>
            </p:cNvPicPr>
            <p:nvPr/>
          </p:nvPicPr>
          <p:blipFill>
            <a:blip r:embed="rId3"/>
            <a:stretch>
              <a:fillRect/>
            </a:stretch>
          </p:blipFill>
          <p:spPr>
            <a:xfrm>
              <a:off x="9556123" y="3921783"/>
              <a:ext cx="2303721" cy="2708173"/>
            </a:xfrm>
            <a:prstGeom prst="rect">
              <a:avLst/>
            </a:prstGeom>
          </p:spPr>
        </p:pic>
        <p:sp>
          <p:nvSpPr>
            <p:cNvPr id="12" name="Rectangle 11">
              <a:extLst>
                <a:ext uri="{FF2B5EF4-FFF2-40B4-BE49-F238E27FC236}">
                  <a16:creationId xmlns="" xmlns:a16="http://schemas.microsoft.com/office/drawing/2014/main" id="{8CEDEC22-1F28-4C8C-BF02-37F27CF7C1FE}"/>
                </a:ext>
              </a:extLst>
            </p:cNvPr>
            <p:cNvSpPr/>
            <p:nvPr/>
          </p:nvSpPr>
          <p:spPr>
            <a:xfrm>
              <a:off x="9556123" y="5045036"/>
              <a:ext cx="2303721" cy="461665"/>
            </a:xfrm>
            <a:prstGeom prst="rect">
              <a:avLst/>
            </a:prstGeom>
            <a:solidFill>
              <a:srgbClr val="C00000"/>
            </a:solidFill>
          </p:spPr>
          <p:txBody>
            <a:bodyPr wrap="square" lIns="91440" tIns="45720" rIns="91440" bIns="45720">
              <a:spAutoFit/>
            </a:bodyPr>
            <a:lstStyle/>
            <a:p>
              <a:pPr algn="ctr"/>
              <a:r>
                <a:rPr lang="ar-SA"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الصفحات </a:t>
              </a:r>
              <a:r>
                <a:rPr lang="ar-SA" sz="240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62</a:t>
              </a:r>
              <a:r>
                <a:rPr lang="ar-SA" sz="2400" b="0" cap="none" spc="0" dirty="0" smtClean="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rPr>
                <a:t>-70</a:t>
              </a:r>
              <a:endParaRPr lang="en-US" sz="2400" b="0" cap="none" spc="0" dirty="0">
                <a:ln w="0"/>
                <a:solidFill>
                  <a:schemeClr val="bg1"/>
                </a:solidFill>
                <a:effectLst>
                  <a:outerShdw blurRad="38100" dist="19050" dir="2700000" algn="tl" rotWithShape="0">
                    <a:schemeClr val="dk1">
                      <a:alpha val="40000"/>
                    </a:schemeClr>
                  </a:outerShdw>
                </a:effectLst>
                <a:latin typeface="Arial Black" panose="020B0A04020102020204" pitchFamily="34" charset="0"/>
                <a:cs typeface="PT Bold Heading" panose="02010400000000000000" pitchFamily="2" charset="-78"/>
              </a:endParaRPr>
            </a:p>
          </p:txBody>
        </p:sp>
      </p:grpSp>
      <p:grpSp>
        <p:nvGrpSpPr>
          <p:cNvPr id="13" name="Group 12"/>
          <p:cNvGrpSpPr/>
          <p:nvPr/>
        </p:nvGrpSpPr>
        <p:grpSpPr>
          <a:xfrm>
            <a:off x="0" y="6502121"/>
            <a:ext cx="12192000" cy="381000"/>
            <a:chOff x="0" y="6502121"/>
            <a:chExt cx="12192000" cy="381000"/>
          </a:xfrm>
        </p:grpSpPr>
        <p:sp>
          <p:nvSpPr>
            <p:cNvPr id="14" name="TextBox 13">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15" name="Group 14"/>
            <p:cNvGrpSpPr/>
            <p:nvPr/>
          </p:nvGrpSpPr>
          <p:grpSpPr>
            <a:xfrm>
              <a:off x="0" y="6502121"/>
              <a:ext cx="12192000" cy="381000"/>
              <a:chOff x="0" y="6502121"/>
              <a:chExt cx="12192000" cy="381000"/>
            </a:xfrm>
          </p:grpSpPr>
          <p:cxnSp>
            <p:nvCxnSpPr>
              <p:cNvPr id="16" name="Straight Connector 15"/>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Rectangle 16"/>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131463022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266700" algn="r" rtl="1"/>
            <a:endParaRPr lang="ar-SA" sz="3600" b="1" dirty="0" smtClean="0">
              <a:solidFill>
                <a:srgbClr val="C00000"/>
              </a:solidFill>
              <a:latin typeface="Sakkal Majalla" panose="02000000000000000000" pitchFamily="2" charset="-78"/>
              <a:cs typeface="Sakkal Majalla" panose="02000000000000000000" pitchFamily="2" charset="-78"/>
            </a:endParaRPr>
          </a:p>
          <a:p>
            <a:pPr marL="266700" algn="r" rtl="1"/>
            <a:r>
              <a:rPr lang="ar-SA" sz="3600" b="1" dirty="0" smtClean="0">
                <a:solidFill>
                  <a:srgbClr val="C00000"/>
                </a:solidFill>
                <a:latin typeface="Sakkal Majalla" panose="02000000000000000000" pitchFamily="2" charset="-78"/>
                <a:cs typeface="Sakkal Majalla" panose="02000000000000000000" pitchFamily="2" charset="-78"/>
              </a:rPr>
              <a:t>يُتَوَقَع </a:t>
            </a:r>
            <a:r>
              <a:rPr lang="ar-SA" sz="3600" b="1" dirty="0">
                <a:solidFill>
                  <a:srgbClr val="C00000"/>
                </a:solidFill>
                <a:latin typeface="Sakkal Majalla" panose="02000000000000000000" pitchFamily="2" charset="-78"/>
                <a:cs typeface="Sakkal Majalla" panose="02000000000000000000" pitchFamily="2" charset="-78"/>
              </a:rPr>
              <a:t>من الطالب بعد الانتهاء من هذا الدرس أن:</a:t>
            </a:r>
          </a:p>
          <a:p>
            <a:pPr marL="266700" algn="r" rtl="1"/>
            <a:endParaRPr lang="en-US" sz="3200" b="1" dirty="0">
              <a:solidFill>
                <a:srgbClr val="3C6070"/>
              </a:solidFill>
              <a:latin typeface="Sakkal Majalla" panose="02000000000000000000" pitchFamily="2" charset="-78"/>
              <a:cs typeface="Sakkal Majalla" panose="02000000000000000000" pitchFamily="2" charset="-78"/>
            </a:endParaRPr>
          </a:p>
          <a:p>
            <a:pPr marL="571500" lvl="0" indent="-571500" algn="r" rtl="1">
              <a:lnSpc>
                <a:spcPct val="130000"/>
              </a:lnSpc>
              <a:buFont typeface="Wingdings" panose="05000000000000000000" pitchFamily="2" charset="2"/>
              <a:buChar char="Ø"/>
            </a:pPr>
            <a:r>
              <a:rPr lang="ar-BH" sz="4000" b="1" dirty="0">
                <a:solidFill>
                  <a:srgbClr val="002060"/>
                </a:solidFill>
              </a:rPr>
              <a:t>يحلل مرونة العرض السعرية لمنتج ما.</a:t>
            </a:r>
            <a:endParaRPr lang="en-US" sz="4000" b="1" dirty="0">
              <a:solidFill>
                <a:srgbClr val="002060"/>
              </a:solidFill>
            </a:endParaRPr>
          </a:p>
          <a:p>
            <a:pPr marL="571500" lvl="0" indent="-571500" algn="r" rtl="1">
              <a:lnSpc>
                <a:spcPct val="130000"/>
              </a:lnSpc>
              <a:buFont typeface="Wingdings" panose="05000000000000000000" pitchFamily="2" charset="2"/>
              <a:buChar char="Ø"/>
            </a:pPr>
            <a:r>
              <a:rPr lang="ar-BH" sz="4000" b="1" dirty="0">
                <a:solidFill>
                  <a:srgbClr val="002060"/>
                </a:solidFill>
              </a:rPr>
              <a:t>يعرف أشكال مرونة العرض السعرية.</a:t>
            </a:r>
            <a:endParaRPr lang="en-US" sz="4000" b="1" dirty="0">
              <a:solidFill>
                <a:srgbClr val="002060"/>
              </a:solidFill>
            </a:endParaRPr>
          </a:p>
          <a:p>
            <a:pPr marL="571500" lvl="0" indent="-571500" algn="r" rtl="1">
              <a:lnSpc>
                <a:spcPct val="130000"/>
              </a:lnSpc>
              <a:buFont typeface="Wingdings" panose="05000000000000000000" pitchFamily="2" charset="2"/>
              <a:buChar char="Ø"/>
            </a:pPr>
            <a:r>
              <a:rPr lang="ar-BH" sz="4000" b="1" dirty="0">
                <a:solidFill>
                  <a:srgbClr val="002060"/>
                </a:solidFill>
              </a:rPr>
              <a:t>يفهم العوامل التي تحدد مرونة العرض السعرية.</a:t>
            </a:r>
            <a:endParaRPr lang="en-US" sz="4000" b="1" dirty="0">
              <a:solidFill>
                <a:srgbClr val="002060"/>
              </a:solidFill>
            </a:endParaRPr>
          </a:p>
          <a:p>
            <a:pPr marL="266700" algn="r" rtl="1">
              <a:lnSpc>
                <a:spcPct val="130000"/>
              </a:lnSpc>
            </a:pPr>
            <a:r>
              <a:rPr lang="ar-SA" sz="4000" b="1" dirty="0" smtClean="0">
                <a:solidFill>
                  <a:srgbClr val="002060"/>
                </a:solidFill>
                <a:latin typeface="Sakkal Majalla" panose="02000000000000000000" pitchFamily="2" charset="-78"/>
                <a:cs typeface="Sakkal Majalla" panose="02000000000000000000"/>
              </a:rPr>
              <a:t> </a:t>
            </a:r>
          </a:p>
          <a:p>
            <a:pPr marL="266700" algn="r" rtl="1"/>
            <a:endParaRPr lang="ar-SA" sz="3200" b="1" dirty="0">
              <a:latin typeface="Sakkal Majalla" panose="02000000000000000000" pitchFamily="2" charset="-78"/>
              <a:cs typeface="Sakkal Majalla" panose="02000000000000000000" pitchFamily="2" charset="-78"/>
            </a:endParaRPr>
          </a:p>
          <a:p>
            <a:pPr marL="266700" algn="r" rtl="1"/>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22615" y="255539"/>
            <a:ext cx="366799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أهداف الدرس</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29" name="Shape 631">
            <a:extLst>
              <a:ext uri="{FF2B5EF4-FFF2-40B4-BE49-F238E27FC236}">
                <a16:creationId xmlns="" xmlns:a16="http://schemas.microsoft.com/office/drawing/2014/main" id="{9DE0399B-6A40-495E-B773-BA7B46FB702D}"/>
              </a:ext>
            </a:extLst>
          </p:cNvPr>
          <p:cNvGrpSpPr/>
          <p:nvPr/>
        </p:nvGrpSpPr>
        <p:grpSpPr>
          <a:xfrm flipH="1">
            <a:off x="11056602" y="302643"/>
            <a:ext cx="827524" cy="848823"/>
            <a:chOff x="5961125" y="1623900"/>
            <a:chExt cx="427450" cy="448175"/>
          </a:xfrm>
        </p:grpSpPr>
        <p:sp>
          <p:nvSpPr>
            <p:cNvPr id="30" name="Shape 632">
              <a:extLst>
                <a:ext uri="{FF2B5EF4-FFF2-40B4-BE49-F238E27FC236}">
                  <a16:creationId xmlns="" xmlns:a16="http://schemas.microsoft.com/office/drawing/2014/main" id="{8DB2B578-EBFB-49B2-A74B-ADFD83430321}"/>
                </a:ext>
              </a:extLst>
            </p:cNvPr>
            <p:cNvSpPr/>
            <p:nvPr/>
          </p:nvSpPr>
          <p:spPr>
            <a:xfrm>
              <a:off x="5961125" y="1678700"/>
              <a:ext cx="376925" cy="376925"/>
            </a:xfrm>
            <a:custGeom>
              <a:avLst/>
              <a:gdLst/>
              <a:ahLst/>
              <a:cxnLst/>
              <a:rect l="0" t="0" r="0" b="0"/>
              <a:pathLst>
                <a:path w="15077" h="15077" fill="none" extrusionOk="0">
                  <a:moveTo>
                    <a:pt x="11813" y="1340"/>
                  </a:moveTo>
                  <a:lnTo>
                    <a:pt x="11813" y="1340"/>
                  </a:lnTo>
                  <a:lnTo>
                    <a:pt x="11350" y="1024"/>
                  </a:lnTo>
                  <a:lnTo>
                    <a:pt x="10863" y="780"/>
                  </a:lnTo>
                  <a:lnTo>
                    <a:pt x="10351" y="537"/>
                  </a:lnTo>
                  <a:lnTo>
                    <a:pt x="9816" y="342"/>
                  </a:lnTo>
                  <a:lnTo>
                    <a:pt x="9280" y="196"/>
                  </a:lnTo>
                  <a:lnTo>
                    <a:pt x="8720" y="98"/>
                  </a:lnTo>
                  <a:lnTo>
                    <a:pt x="8135" y="25"/>
                  </a:lnTo>
                  <a:lnTo>
                    <a:pt x="7551" y="1"/>
                  </a:lnTo>
                  <a:lnTo>
                    <a:pt x="7551" y="1"/>
                  </a:lnTo>
                  <a:lnTo>
                    <a:pt x="7161" y="1"/>
                  </a:lnTo>
                  <a:lnTo>
                    <a:pt x="6771" y="50"/>
                  </a:lnTo>
                  <a:lnTo>
                    <a:pt x="6406" y="98"/>
                  </a:lnTo>
                  <a:lnTo>
                    <a:pt x="6041" y="147"/>
                  </a:lnTo>
                  <a:lnTo>
                    <a:pt x="5675" y="244"/>
                  </a:lnTo>
                  <a:lnTo>
                    <a:pt x="5310" y="342"/>
                  </a:lnTo>
                  <a:lnTo>
                    <a:pt x="4969" y="464"/>
                  </a:lnTo>
                  <a:lnTo>
                    <a:pt x="4628" y="585"/>
                  </a:lnTo>
                  <a:lnTo>
                    <a:pt x="4287" y="731"/>
                  </a:lnTo>
                  <a:lnTo>
                    <a:pt x="3970" y="902"/>
                  </a:lnTo>
                  <a:lnTo>
                    <a:pt x="3654" y="1097"/>
                  </a:lnTo>
                  <a:lnTo>
                    <a:pt x="3337" y="1292"/>
                  </a:lnTo>
                  <a:lnTo>
                    <a:pt x="3045" y="1486"/>
                  </a:lnTo>
                  <a:lnTo>
                    <a:pt x="2753" y="1730"/>
                  </a:lnTo>
                  <a:lnTo>
                    <a:pt x="2485" y="1949"/>
                  </a:lnTo>
                  <a:lnTo>
                    <a:pt x="2217" y="2217"/>
                  </a:lnTo>
                  <a:lnTo>
                    <a:pt x="1973" y="2461"/>
                  </a:lnTo>
                  <a:lnTo>
                    <a:pt x="1730" y="2753"/>
                  </a:lnTo>
                  <a:lnTo>
                    <a:pt x="1510" y="3021"/>
                  </a:lnTo>
                  <a:lnTo>
                    <a:pt x="1291" y="3313"/>
                  </a:lnTo>
                  <a:lnTo>
                    <a:pt x="1096" y="3630"/>
                  </a:lnTo>
                  <a:lnTo>
                    <a:pt x="926" y="3946"/>
                  </a:lnTo>
                  <a:lnTo>
                    <a:pt x="755" y="4263"/>
                  </a:lnTo>
                  <a:lnTo>
                    <a:pt x="609" y="4604"/>
                  </a:lnTo>
                  <a:lnTo>
                    <a:pt x="463" y="4945"/>
                  </a:lnTo>
                  <a:lnTo>
                    <a:pt x="341" y="5286"/>
                  </a:lnTo>
                  <a:lnTo>
                    <a:pt x="244" y="5651"/>
                  </a:lnTo>
                  <a:lnTo>
                    <a:pt x="171" y="6016"/>
                  </a:lnTo>
                  <a:lnTo>
                    <a:pt x="98" y="6382"/>
                  </a:lnTo>
                  <a:lnTo>
                    <a:pt x="49" y="6771"/>
                  </a:lnTo>
                  <a:lnTo>
                    <a:pt x="25" y="7137"/>
                  </a:lnTo>
                  <a:lnTo>
                    <a:pt x="0" y="7526"/>
                  </a:lnTo>
                  <a:lnTo>
                    <a:pt x="0" y="7526"/>
                  </a:lnTo>
                  <a:lnTo>
                    <a:pt x="25" y="7916"/>
                  </a:lnTo>
                  <a:lnTo>
                    <a:pt x="49" y="8306"/>
                  </a:lnTo>
                  <a:lnTo>
                    <a:pt x="98" y="8671"/>
                  </a:lnTo>
                  <a:lnTo>
                    <a:pt x="171" y="9061"/>
                  </a:lnTo>
                  <a:lnTo>
                    <a:pt x="244" y="9426"/>
                  </a:lnTo>
                  <a:lnTo>
                    <a:pt x="341" y="9767"/>
                  </a:lnTo>
                  <a:lnTo>
                    <a:pt x="463" y="10132"/>
                  </a:lnTo>
                  <a:lnTo>
                    <a:pt x="609" y="10473"/>
                  </a:lnTo>
                  <a:lnTo>
                    <a:pt x="755" y="10790"/>
                  </a:lnTo>
                  <a:lnTo>
                    <a:pt x="926" y="11131"/>
                  </a:lnTo>
                  <a:lnTo>
                    <a:pt x="1096" y="11448"/>
                  </a:lnTo>
                  <a:lnTo>
                    <a:pt x="1291" y="11740"/>
                  </a:lnTo>
                  <a:lnTo>
                    <a:pt x="1510" y="12032"/>
                  </a:lnTo>
                  <a:lnTo>
                    <a:pt x="1730" y="12324"/>
                  </a:lnTo>
                  <a:lnTo>
                    <a:pt x="1973" y="12592"/>
                  </a:lnTo>
                  <a:lnTo>
                    <a:pt x="2217" y="12860"/>
                  </a:lnTo>
                  <a:lnTo>
                    <a:pt x="2485" y="13104"/>
                  </a:lnTo>
                  <a:lnTo>
                    <a:pt x="2753" y="13347"/>
                  </a:lnTo>
                  <a:lnTo>
                    <a:pt x="3045" y="13567"/>
                  </a:lnTo>
                  <a:lnTo>
                    <a:pt x="3337" y="13786"/>
                  </a:lnTo>
                  <a:lnTo>
                    <a:pt x="3654" y="13981"/>
                  </a:lnTo>
                  <a:lnTo>
                    <a:pt x="3970" y="14151"/>
                  </a:lnTo>
                  <a:lnTo>
                    <a:pt x="4287" y="14322"/>
                  </a:lnTo>
                  <a:lnTo>
                    <a:pt x="4628" y="14468"/>
                  </a:lnTo>
                  <a:lnTo>
                    <a:pt x="4969" y="14614"/>
                  </a:lnTo>
                  <a:lnTo>
                    <a:pt x="5310" y="14736"/>
                  </a:lnTo>
                  <a:lnTo>
                    <a:pt x="5675" y="14833"/>
                  </a:lnTo>
                  <a:lnTo>
                    <a:pt x="6041" y="14906"/>
                  </a:lnTo>
                  <a:lnTo>
                    <a:pt x="6406" y="14979"/>
                  </a:lnTo>
                  <a:lnTo>
                    <a:pt x="6771" y="15028"/>
                  </a:lnTo>
                  <a:lnTo>
                    <a:pt x="7161" y="15052"/>
                  </a:lnTo>
                  <a:lnTo>
                    <a:pt x="7551" y="15077"/>
                  </a:lnTo>
                  <a:lnTo>
                    <a:pt x="7551" y="15077"/>
                  </a:lnTo>
                  <a:lnTo>
                    <a:pt x="7940" y="15052"/>
                  </a:lnTo>
                  <a:lnTo>
                    <a:pt x="8306" y="15028"/>
                  </a:lnTo>
                  <a:lnTo>
                    <a:pt x="8695" y="14979"/>
                  </a:lnTo>
                  <a:lnTo>
                    <a:pt x="9061" y="14906"/>
                  </a:lnTo>
                  <a:lnTo>
                    <a:pt x="9426" y="14833"/>
                  </a:lnTo>
                  <a:lnTo>
                    <a:pt x="9791" y="14736"/>
                  </a:lnTo>
                  <a:lnTo>
                    <a:pt x="10132" y="14614"/>
                  </a:lnTo>
                  <a:lnTo>
                    <a:pt x="10473" y="14468"/>
                  </a:lnTo>
                  <a:lnTo>
                    <a:pt x="10814" y="14322"/>
                  </a:lnTo>
                  <a:lnTo>
                    <a:pt x="11131" y="14151"/>
                  </a:lnTo>
                  <a:lnTo>
                    <a:pt x="11447" y="13981"/>
                  </a:lnTo>
                  <a:lnTo>
                    <a:pt x="11764" y="13786"/>
                  </a:lnTo>
                  <a:lnTo>
                    <a:pt x="12056" y="13567"/>
                  </a:lnTo>
                  <a:lnTo>
                    <a:pt x="12348" y="13347"/>
                  </a:lnTo>
                  <a:lnTo>
                    <a:pt x="12616" y="13104"/>
                  </a:lnTo>
                  <a:lnTo>
                    <a:pt x="12884" y="12860"/>
                  </a:lnTo>
                  <a:lnTo>
                    <a:pt x="13128" y="12592"/>
                  </a:lnTo>
                  <a:lnTo>
                    <a:pt x="13371" y="12324"/>
                  </a:lnTo>
                  <a:lnTo>
                    <a:pt x="13591" y="12032"/>
                  </a:lnTo>
                  <a:lnTo>
                    <a:pt x="13785" y="11740"/>
                  </a:lnTo>
                  <a:lnTo>
                    <a:pt x="13980" y="11448"/>
                  </a:lnTo>
                  <a:lnTo>
                    <a:pt x="14175" y="11131"/>
                  </a:lnTo>
                  <a:lnTo>
                    <a:pt x="14346" y="10790"/>
                  </a:lnTo>
                  <a:lnTo>
                    <a:pt x="14492" y="10473"/>
                  </a:lnTo>
                  <a:lnTo>
                    <a:pt x="14613" y="10132"/>
                  </a:lnTo>
                  <a:lnTo>
                    <a:pt x="14735" y="9767"/>
                  </a:lnTo>
                  <a:lnTo>
                    <a:pt x="14857" y="9426"/>
                  </a:lnTo>
                  <a:lnTo>
                    <a:pt x="14930" y="9061"/>
                  </a:lnTo>
                  <a:lnTo>
                    <a:pt x="15003" y="8671"/>
                  </a:lnTo>
                  <a:lnTo>
                    <a:pt x="15052" y="8306"/>
                  </a:lnTo>
                  <a:lnTo>
                    <a:pt x="15076" y="7916"/>
                  </a:lnTo>
                  <a:lnTo>
                    <a:pt x="15076" y="7526"/>
                  </a:lnTo>
                  <a:lnTo>
                    <a:pt x="15076" y="7526"/>
                  </a:lnTo>
                  <a:lnTo>
                    <a:pt x="15052" y="6918"/>
                  </a:lnTo>
                  <a:lnTo>
                    <a:pt x="14979" y="6309"/>
                  </a:lnTo>
                  <a:lnTo>
                    <a:pt x="14857" y="5724"/>
                  </a:lnTo>
                  <a:lnTo>
                    <a:pt x="14687" y="5164"/>
                  </a:lnTo>
                  <a:lnTo>
                    <a:pt x="14492" y="4604"/>
                  </a:lnTo>
                  <a:lnTo>
                    <a:pt x="14248" y="4068"/>
                  </a:lnTo>
                  <a:lnTo>
                    <a:pt x="13956" y="3581"/>
                  </a:lnTo>
                  <a:lnTo>
                    <a:pt x="13615" y="30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1" name="Shape 633">
              <a:extLst>
                <a:ext uri="{FF2B5EF4-FFF2-40B4-BE49-F238E27FC236}">
                  <a16:creationId xmlns="" xmlns:a16="http://schemas.microsoft.com/office/drawing/2014/main" id="{A7E0F7CD-81DA-4CE7-AFE9-AFC01237AB36}"/>
                </a:ext>
              </a:extLst>
            </p:cNvPr>
            <p:cNvSpPr/>
            <p:nvPr/>
          </p:nvSpPr>
          <p:spPr>
            <a:xfrm>
              <a:off x="6009825" y="1727425"/>
              <a:ext cx="279500" cy="279500"/>
            </a:xfrm>
            <a:custGeom>
              <a:avLst/>
              <a:gdLst/>
              <a:ahLst/>
              <a:cxnLst/>
              <a:rect l="0" t="0" r="0" b="0"/>
              <a:pathLst>
                <a:path w="11180" h="11180" fill="none" extrusionOk="0">
                  <a:moveTo>
                    <a:pt x="10181" y="2387"/>
                  </a:moveTo>
                  <a:lnTo>
                    <a:pt x="10181" y="2387"/>
                  </a:lnTo>
                  <a:lnTo>
                    <a:pt x="10400" y="2728"/>
                  </a:lnTo>
                  <a:lnTo>
                    <a:pt x="10595" y="3093"/>
                  </a:lnTo>
                  <a:lnTo>
                    <a:pt x="10766" y="3483"/>
                  </a:lnTo>
                  <a:lnTo>
                    <a:pt x="10912" y="3873"/>
                  </a:lnTo>
                  <a:lnTo>
                    <a:pt x="11034" y="4287"/>
                  </a:lnTo>
                  <a:lnTo>
                    <a:pt x="11107" y="4701"/>
                  </a:lnTo>
                  <a:lnTo>
                    <a:pt x="11180" y="5139"/>
                  </a:lnTo>
                  <a:lnTo>
                    <a:pt x="11180" y="5577"/>
                  </a:lnTo>
                  <a:lnTo>
                    <a:pt x="11180" y="5577"/>
                  </a:lnTo>
                  <a:lnTo>
                    <a:pt x="11155" y="6162"/>
                  </a:lnTo>
                  <a:lnTo>
                    <a:pt x="11082" y="6722"/>
                  </a:lnTo>
                  <a:lnTo>
                    <a:pt x="10936" y="7234"/>
                  </a:lnTo>
                  <a:lnTo>
                    <a:pt x="10741" y="7769"/>
                  </a:lnTo>
                  <a:lnTo>
                    <a:pt x="10522" y="8257"/>
                  </a:lnTo>
                  <a:lnTo>
                    <a:pt x="10230" y="8695"/>
                  </a:lnTo>
                  <a:lnTo>
                    <a:pt x="9913" y="9133"/>
                  </a:lnTo>
                  <a:lnTo>
                    <a:pt x="9548" y="9523"/>
                  </a:lnTo>
                  <a:lnTo>
                    <a:pt x="9158" y="9888"/>
                  </a:lnTo>
                  <a:lnTo>
                    <a:pt x="8720" y="10205"/>
                  </a:lnTo>
                  <a:lnTo>
                    <a:pt x="8257" y="10497"/>
                  </a:lnTo>
                  <a:lnTo>
                    <a:pt x="7770" y="10741"/>
                  </a:lnTo>
                  <a:lnTo>
                    <a:pt x="7259" y="10911"/>
                  </a:lnTo>
                  <a:lnTo>
                    <a:pt x="6723" y="11057"/>
                  </a:lnTo>
                  <a:lnTo>
                    <a:pt x="6163" y="11155"/>
                  </a:lnTo>
                  <a:lnTo>
                    <a:pt x="5603" y="11179"/>
                  </a:lnTo>
                  <a:lnTo>
                    <a:pt x="5603" y="11179"/>
                  </a:lnTo>
                  <a:lnTo>
                    <a:pt x="5018" y="11155"/>
                  </a:lnTo>
                  <a:lnTo>
                    <a:pt x="4482" y="11057"/>
                  </a:lnTo>
                  <a:lnTo>
                    <a:pt x="3946" y="10911"/>
                  </a:lnTo>
                  <a:lnTo>
                    <a:pt x="3435" y="10741"/>
                  </a:lnTo>
                  <a:lnTo>
                    <a:pt x="2948" y="10497"/>
                  </a:lnTo>
                  <a:lnTo>
                    <a:pt x="2485" y="10205"/>
                  </a:lnTo>
                  <a:lnTo>
                    <a:pt x="2047" y="9888"/>
                  </a:lnTo>
                  <a:lnTo>
                    <a:pt x="1657" y="9523"/>
                  </a:lnTo>
                  <a:lnTo>
                    <a:pt x="1292" y="9133"/>
                  </a:lnTo>
                  <a:lnTo>
                    <a:pt x="975" y="8695"/>
                  </a:lnTo>
                  <a:lnTo>
                    <a:pt x="683" y="8257"/>
                  </a:lnTo>
                  <a:lnTo>
                    <a:pt x="464" y="7769"/>
                  </a:lnTo>
                  <a:lnTo>
                    <a:pt x="269" y="7234"/>
                  </a:lnTo>
                  <a:lnTo>
                    <a:pt x="123" y="6722"/>
                  </a:lnTo>
                  <a:lnTo>
                    <a:pt x="50" y="6162"/>
                  </a:lnTo>
                  <a:lnTo>
                    <a:pt x="1" y="5577"/>
                  </a:lnTo>
                  <a:lnTo>
                    <a:pt x="1" y="5577"/>
                  </a:lnTo>
                  <a:lnTo>
                    <a:pt x="50" y="5017"/>
                  </a:lnTo>
                  <a:lnTo>
                    <a:pt x="123" y="4457"/>
                  </a:lnTo>
                  <a:lnTo>
                    <a:pt x="269" y="3921"/>
                  </a:lnTo>
                  <a:lnTo>
                    <a:pt x="464" y="3410"/>
                  </a:lnTo>
                  <a:lnTo>
                    <a:pt x="683" y="2923"/>
                  </a:lnTo>
                  <a:lnTo>
                    <a:pt x="975" y="2460"/>
                  </a:lnTo>
                  <a:lnTo>
                    <a:pt x="1292" y="2046"/>
                  </a:lnTo>
                  <a:lnTo>
                    <a:pt x="1657" y="1632"/>
                  </a:lnTo>
                  <a:lnTo>
                    <a:pt x="2047" y="1267"/>
                  </a:lnTo>
                  <a:lnTo>
                    <a:pt x="2485" y="950"/>
                  </a:lnTo>
                  <a:lnTo>
                    <a:pt x="2948" y="682"/>
                  </a:lnTo>
                  <a:lnTo>
                    <a:pt x="3435" y="439"/>
                  </a:lnTo>
                  <a:lnTo>
                    <a:pt x="3946" y="244"/>
                  </a:lnTo>
                  <a:lnTo>
                    <a:pt x="4482" y="122"/>
                  </a:lnTo>
                  <a:lnTo>
                    <a:pt x="5018" y="25"/>
                  </a:lnTo>
                  <a:lnTo>
                    <a:pt x="5603" y="0"/>
                  </a:lnTo>
                  <a:lnTo>
                    <a:pt x="5603" y="0"/>
                  </a:lnTo>
                  <a:lnTo>
                    <a:pt x="6041" y="25"/>
                  </a:lnTo>
                  <a:lnTo>
                    <a:pt x="6479" y="73"/>
                  </a:lnTo>
                  <a:lnTo>
                    <a:pt x="6893" y="146"/>
                  </a:lnTo>
                  <a:lnTo>
                    <a:pt x="7307" y="268"/>
                  </a:lnTo>
                  <a:lnTo>
                    <a:pt x="7697" y="414"/>
                  </a:lnTo>
                  <a:lnTo>
                    <a:pt x="8087" y="585"/>
                  </a:lnTo>
                  <a:lnTo>
                    <a:pt x="8452" y="780"/>
                  </a:lnTo>
                  <a:lnTo>
                    <a:pt x="8793" y="999"/>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2" name="Shape 634">
              <a:extLst>
                <a:ext uri="{FF2B5EF4-FFF2-40B4-BE49-F238E27FC236}">
                  <a16:creationId xmlns="" xmlns:a16="http://schemas.microsoft.com/office/drawing/2014/main" id="{8C63DF95-20CA-45C3-B9C8-3978774FAE2C}"/>
                </a:ext>
              </a:extLst>
            </p:cNvPr>
            <p:cNvSpPr/>
            <p:nvPr/>
          </p:nvSpPr>
          <p:spPr>
            <a:xfrm>
              <a:off x="6107250" y="1824850"/>
              <a:ext cx="84650" cy="84650"/>
            </a:xfrm>
            <a:custGeom>
              <a:avLst/>
              <a:gdLst/>
              <a:ahLst/>
              <a:cxnLst/>
              <a:rect l="0" t="0" r="0" b="0"/>
              <a:pathLst>
                <a:path w="3386" h="3386" fill="none" extrusionOk="0">
                  <a:moveTo>
                    <a:pt x="3362" y="1388"/>
                  </a:moveTo>
                  <a:lnTo>
                    <a:pt x="3362" y="1388"/>
                  </a:lnTo>
                  <a:lnTo>
                    <a:pt x="3386" y="1680"/>
                  </a:lnTo>
                  <a:lnTo>
                    <a:pt x="3386" y="1680"/>
                  </a:lnTo>
                  <a:lnTo>
                    <a:pt x="3386" y="1851"/>
                  </a:lnTo>
                  <a:lnTo>
                    <a:pt x="3362" y="2021"/>
                  </a:lnTo>
                  <a:lnTo>
                    <a:pt x="3313" y="2192"/>
                  </a:lnTo>
                  <a:lnTo>
                    <a:pt x="3264" y="2338"/>
                  </a:lnTo>
                  <a:lnTo>
                    <a:pt x="3191" y="2484"/>
                  </a:lnTo>
                  <a:lnTo>
                    <a:pt x="3118" y="2630"/>
                  </a:lnTo>
                  <a:lnTo>
                    <a:pt x="3021" y="2776"/>
                  </a:lnTo>
                  <a:lnTo>
                    <a:pt x="2899" y="2898"/>
                  </a:lnTo>
                  <a:lnTo>
                    <a:pt x="2777" y="2996"/>
                  </a:lnTo>
                  <a:lnTo>
                    <a:pt x="2655" y="3093"/>
                  </a:lnTo>
                  <a:lnTo>
                    <a:pt x="2509" y="3191"/>
                  </a:lnTo>
                  <a:lnTo>
                    <a:pt x="2363" y="3239"/>
                  </a:lnTo>
                  <a:lnTo>
                    <a:pt x="2217" y="3312"/>
                  </a:lnTo>
                  <a:lnTo>
                    <a:pt x="2046" y="3337"/>
                  </a:lnTo>
                  <a:lnTo>
                    <a:pt x="1876" y="3385"/>
                  </a:lnTo>
                  <a:lnTo>
                    <a:pt x="1706" y="3385"/>
                  </a:lnTo>
                  <a:lnTo>
                    <a:pt x="1706" y="3385"/>
                  </a:lnTo>
                  <a:lnTo>
                    <a:pt x="1535" y="3385"/>
                  </a:lnTo>
                  <a:lnTo>
                    <a:pt x="1365" y="3337"/>
                  </a:lnTo>
                  <a:lnTo>
                    <a:pt x="1194" y="3312"/>
                  </a:lnTo>
                  <a:lnTo>
                    <a:pt x="1048" y="3239"/>
                  </a:lnTo>
                  <a:lnTo>
                    <a:pt x="902" y="3191"/>
                  </a:lnTo>
                  <a:lnTo>
                    <a:pt x="756" y="3093"/>
                  </a:lnTo>
                  <a:lnTo>
                    <a:pt x="634" y="2996"/>
                  </a:lnTo>
                  <a:lnTo>
                    <a:pt x="512" y="2898"/>
                  </a:lnTo>
                  <a:lnTo>
                    <a:pt x="390" y="2776"/>
                  </a:lnTo>
                  <a:lnTo>
                    <a:pt x="293" y="2630"/>
                  </a:lnTo>
                  <a:lnTo>
                    <a:pt x="220" y="2484"/>
                  </a:lnTo>
                  <a:lnTo>
                    <a:pt x="147" y="2338"/>
                  </a:lnTo>
                  <a:lnTo>
                    <a:pt x="74" y="2192"/>
                  </a:lnTo>
                  <a:lnTo>
                    <a:pt x="49" y="2021"/>
                  </a:lnTo>
                  <a:lnTo>
                    <a:pt x="25" y="1851"/>
                  </a:lnTo>
                  <a:lnTo>
                    <a:pt x="1" y="1680"/>
                  </a:lnTo>
                  <a:lnTo>
                    <a:pt x="1" y="1680"/>
                  </a:lnTo>
                  <a:lnTo>
                    <a:pt x="25" y="1510"/>
                  </a:lnTo>
                  <a:lnTo>
                    <a:pt x="49" y="1340"/>
                  </a:lnTo>
                  <a:lnTo>
                    <a:pt x="74" y="1193"/>
                  </a:lnTo>
                  <a:lnTo>
                    <a:pt x="147" y="1023"/>
                  </a:lnTo>
                  <a:lnTo>
                    <a:pt x="220" y="877"/>
                  </a:lnTo>
                  <a:lnTo>
                    <a:pt x="293" y="731"/>
                  </a:lnTo>
                  <a:lnTo>
                    <a:pt x="390" y="609"/>
                  </a:lnTo>
                  <a:lnTo>
                    <a:pt x="512" y="487"/>
                  </a:lnTo>
                  <a:lnTo>
                    <a:pt x="634" y="390"/>
                  </a:lnTo>
                  <a:lnTo>
                    <a:pt x="756" y="292"/>
                  </a:lnTo>
                  <a:lnTo>
                    <a:pt x="902" y="195"/>
                  </a:lnTo>
                  <a:lnTo>
                    <a:pt x="1048" y="122"/>
                  </a:lnTo>
                  <a:lnTo>
                    <a:pt x="1194" y="73"/>
                  </a:lnTo>
                  <a:lnTo>
                    <a:pt x="1365" y="24"/>
                  </a:lnTo>
                  <a:lnTo>
                    <a:pt x="1535" y="0"/>
                  </a:lnTo>
                  <a:lnTo>
                    <a:pt x="1706" y="0"/>
                  </a:lnTo>
                  <a:lnTo>
                    <a:pt x="1706" y="0"/>
                  </a:lnTo>
                  <a:lnTo>
                    <a:pt x="1998" y="2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3" name="Shape 635">
              <a:extLst>
                <a:ext uri="{FF2B5EF4-FFF2-40B4-BE49-F238E27FC236}">
                  <a16:creationId xmlns="" xmlns:a16="http://schemas.microsoft.com/office/drawing/2014/main" id="{BC2F4953-4B4C-4B90-BBBA-EE9C42DB550B}"/>
                </a:ext>
              </a:extLst>
            </p:cNvPr>
            <p:cNvSpPr/>
            <p:nvPr/>
          </p:nvSpPr>
          <p:spPr>
            <a:xfrm>
              <a:off x="6058550" y="1776125"/>
              <a:ext cx="182075" cy="182075"/>
            </a:xfrm>
            <a:custGeom>
              <a:avLst/>
              <a:gdLst/>
              <a:ahLst/>
              <a:cxnLst/>
              <a:rect l="0" t="0" r="0" b="0"/>
              <a:pathLst>
                <a:path w="7283" h="7283" fill="none" extrusionOk="0">
                  <a:moveTo>
                    <a:pt x="5431" y="463"/>
                  </a:moveTo>
                  <a:lnTo>
                    <a:pt x="5431" y="463"/>
                  </a:lnTo>
                  <a:lnTo>
                    <a:pt x="5042" y="269"/>
                  </a:lnTo>
                  <a:lnTo>
                    <a:pt x="4823" y="195"/>
                  </a:lnTo>
                  <a:lnTo>
                    <a:pt x="4603" y="122"/>
                  </a:lnTo>
                  <a:lnTo>
                    <a:pt x="4360" y="74"/>
                  </a:lnTo>
                  <a:lnTo>
                    <a:pt x="4141" y="25"/>
                  </a:lnTo>
                  <a:lnTo>
                    <a:pt x="3897" y="1"/>
                  </a:lnTo>
                  <a:lnTo>
                    <a:pt x="3654" y="1"/>
                  </a:lnTo>
                  <a:lnTo>
                    <a:pt x="3654" y="1"/>
                  </a:lnTo>
                  <a:lnTo>
                    <a:pt x="3288" y="25"/>
                  </a:lnTo>
                  <a:lnTo>
                    <a:pt x="2923" y="74"/>
                  </a:lnTo>
                  <a:lnTo>
                    <a:pt x="2558" y="147"/>
                  </a:lnTo>
                  <a:lnTo>
                    <a:pt x="2241" y="293"/>
                  </a:lnTo>
                  <a:lnTo>
                    <a:pt x="1924" y="439"/>
                  </a:lnTo>
                  <a:lnTo>
                    <a:pt x="1608" y="609"/>
                  </a:lnTo>
                  <a:lnTo>
                    <a:pt x="1340" y="829"/>
                  </a:lnTo>
                  <a:lnTo>
                    <a:pt x="1072" y="1072"/>
                  </a:lnTo>
                  <a:lnTo>
                    <a:pt x="828" y="1316"/>
                  </a:lnTo>
                  <a:lnTo>
                    <a:pt x="633" y="1608"/>
                  </a:lnTo>
                  <a:lnTo>
                    <a:pt x="439" y="1900"/>
                  </a:lnTo>
                  <a:lnTo>
                    <a:pt x="293" y="2217"/>
                  </a:lnTo>
                  <a:lnTo>
                    <a:pt x="171" y="2558"/>
                  </a:lnTo>
                  <a:lnTo>
                    <a:pt x="73" y="2899"/>
                  </a:lnTo>
                  <a:lnTo>
                    <a:pt x="25" y="3264"/>
                  </a:lnTo>
                  <a:lnTo>
                    <a:pt x="0" y="3629"/>
                  </a:lnTo>
                  <a:lnTo>
                    <a:pt x="0" y="3629"/>
                  </a:lnTo>
                  <a:lnTo>
                    <a:pt x="25" y="4019"/>
                  </a:lnTo>
                  <a:lnTo>
                    <a:pt x="73" y="4360"/>
                  </a:lnTo>
                  <a:lnTo>
                    <a:pt x="171" y="4725"/>
                  </a:lnTo>
                  <a:lnTo>
                    <a:pt x="293" y="5066"/>
                  </a:lnTo>
                  <a:lnTo>
                    <a:pt x="439" y="5383"/>
                  </a:lnTo>
                  <a:lnTo>
                    <a:pt x="633" y="5675"/>
                  </a:lnTo>
                  <a:lnTo>
                    <a:pt x="828" y="5943"/>
                  </a:lnTo>
                  <a:lnTo>
                    <a:pt x="1072" y="6211"/>
                  </a:lnTo>
                  <a:lnTo>
                    <a:pt x="1340" y="6455"/>
                  </a:lnTo>
                  <a:lnTo>
                    <a:pt x="1608" y="6650"/>
                  </a:lnTo>
                  <a:lnTo>
                    <a:pt x="1924" y="6844"/>
                  </a:lnTo>
                  <a:lnTo>
                    <a:pt x="2241" y="6990"/>
                  </a:lnTo>
                  <a:lnTo>
                    <a:pt x="2558" y="7112"/>
                  </a:lnTo>
                  <a:lnTo>
                    <a:pt x="2923" y="7210"/>
                  </a:lnTo>
                  <a:lnTo>
                    <a:pt x="3288" y="7258"/>
                  </a:lnTo>
                  <a:lnTo>
                    <a:pt x="3654" y="7283"/>
                  </a:lnTo>
                  <a:lnTo>
                    <a:pt x="3654" y="7283"/>
                  </a:lnTo>
                  <a:lnTo>
                    <a:pt x="4019" y="7258"/>
                  </a:lnTo>
                  <a:lnTo>
                    <a:pt x="4384" y="7210"/>
                  </a:lnTo>
                  <a:lnTo>
                    <a:pt x="4725" y="7112"/>
                  </a:lnTo>
                  <a:lnTo>
                    <a:pt x="5066" y="6990"/>
                  </a:lnTo>
                  <a:lnTo>
                    <a:pt x="5383" y="6844"/>
                  </a:lnTo>
                  <a:lnTo>
                    <a:pt x="5675" y="6650"/>
                  </a:lnTo>
                  <a:lnTo>
                    <a:pt x="5967" y="6455"/>
                  </a:lnTo>
                  <a:lnTo>
                    <a:pt x="6235" y="6211"/>
                  </a:lnTo>
                  <a:lnTo>
                    <a:pt x="6454" y="5943"/>
                  </a:lnTo>
                  <a:lnTo>
                    <a:pt x="6674" y="5675"/>
                  </a:lnTo>
                  <a:lnTo>
                    <a:pt x="6844" y="5383"/>
                  </a:lnTo>
                  <a:lnTo>
                    <a:pt x="7014" y="5066"/>
                  </a:lnTo>
                  <a:lnTo>
                    <a:pt x="7136" y="4725"/>
                  </a:lnTo>
                  <a:lnTo>
                    <a:pt x="7209" y="4360"/>
                  </a:lnTo>
                  <a:lnTo>
                    <a:pt x="7282" y="4019"/>
                  </a:lnTo>
                  <a:lnTo>
                    <a:pt x="7282" y="3629"/>
                  </a:lnTo>
                  <a:lnTo>
                    <a:pt x="7282" y="3629"/>
                  </a:lnTo>
                  <a:lnTo>
                    <a:pt x="7282" y="3386"/>
                  </a:lnTo>
                  <a:lnTo>
                    <a:pt x="7258" y="3167"/>
                  </a:lnTo>
                  <a:lnTo>
                    <a:pt x="7234" y="2923"/>
                  </a:lnTo>
                  <a:lnTo>
                    <a:pt x="7161" y="2704"/>
                  </a:lnTo>
                  <a:lnTo>
                    <a:pt x="7112" y="2485"/>
                  </a:lnTo>
                  <a:lnTo>
                    <a:pt x="7014" y="2266"/>
                  </a:lnTo>
                  <a:lnTo>
                    <a:pt x="6820" y="1852"/>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4" name="Shape 636">
              <a:extLst>
                <a:ext uri="{FF2B5EF4-FFF2-40B4-BE49-F238E27FC236}">
                  <a16:creationId xmlns="" xmlns:a16="http://schemas.microsoft.com/office/drawing/2014/main" id="{B909C533-5819-46B5-9B5D-EE88750598EE}"/>
                </a:ext>
              </a:extLst>
            </p:cNvPr>
            <p:cNvSpPr/>
            <p:nvPr/>
          </p:nvSpPr>
          <p:spPr>
            <a:xfrm>
              <a:off x="5971475" y="2001400"/>
              <a:ext cx="74925" cy="70675"/>
            </a:xfrm>
            <a:custGeom>
              <a:avLst/>
              <a:gdLst/>
              <a:ahLst/>
              <a:cxnLst/>
              <a:rect l="0" t="0" r="0" b="0"/>
              <a:pathLst>
                <a:path w="2997" h="2827" fill="none" extrusionOk="0">
                  <a:moveTo>
                    <a:pt x="1462" y="1"/>
                  </a:moveTo>
                  <a:lnTo>
                    <a:pt x="293" y="1170"/>
                  </a:lnTo>
                  <a:lnTo>
                    <a:pt x="293" y="1170"/>
                  </a:lnTo>
                  <a:lnTo>
                    <a:pt x="171" y="1316"/>
                  </a:lnTo>
                  <a:lnTo>
                    <a:pt x="74" y="1487"/>
                  </a:lnTo>
                  <a:lnTo>
                    <a:pt x="25" y="1657"/>
                  </a:lnTo>
                  <a:lnTo>
                    <a:pt x="1" y="1852"/>
                  </a:lnTo>
                  <a:lnTo>
                    <a:pt x="25" y="2047"/>
                  </a:lnTo>
                  <a:lnTo>
                    <a:pt x="74" y="2217"/>
                  </a:lnTo>
                  <a:lnTo>
                    <a:pt x="171" y="2388"/>
                  </a:lnTo>
                  <a:lnTo>
                    <a:pt x="293" y="2534"/>
                  </a:lnTo>
                  <a:lnTo>
                    <a:pt x="293" y="2534"/>
                  </a:lnTo>
                  <a:lnTo>
                    <a:pt x="439" y="2656"/>
                  </a:lnTo>
                  <a:lnTo>
                    <a:pt x="609" y="2753"/>
                  </a:lnTo>
                  <a:lnTo>
                    <a:pt x="804" y="2802"/>
                  </a:lnTo>
                  <a:lnTo>
                    <a:pt x="975" y="2826"/>
                  </a:lnTo>
                  <a:lnTo>
                    <a:pt x="975" y="2826"/>
                  </a:lnTo>
                  <a:lnTo>
                    <a:pt x="1170" y="2802"/>
                  </a:lnTo>
                  <a:lnTo>
                    <a:pt x="1340" y="2753"/>
                  </a:lnTo>
                  <a:lnTo>
                    <a:pt x="1511" y="2656"/>
                  </a:lnTo>
                  <a:lnTo>
                    <a:pt x="1681" y="2534"/>
                  </a:lnTo>
                  <a:lnTo>
                    <a:pt x="2850" y="1365"/>
                  </a:lnTo>
                  <a:lnTo>
                    <a:pt x="2850" y="1365"/>
                  </a:lnTo>
                  <a:lnTo>
                    <a:pt x="2996" y="1194"/>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5" name="Shape 637">
              <a:extLst>
                <a:ext uri="{FF2B5EF4-FFF2-40B4-BE49-F238E27FC236}">
                  <a16:creationId xmlns="" xmlns:a16="http://schemas.microsoft.com/office/drawing/2014/main" id="{B8E44603-02C8-45C3-AFCF-46EBC9134B2A}"/>
                </a:ext>
              </a:extLst>
            </p:cNvPr>
            <p:cNvSpPr/>
            <p:nvPr/>
          </p:nvSpPr>
          <p:spPr>
            <a:xfrm>
              <a:off x="6253375" y="2001400"/>
              <a:ext cx="74325" cy="70675"/>
            </a:xfrm>
            <a:custGeom>
              <a:avLst/>
              <a:gdLst/>
              <a:ahLst/>
              <a:cxnLst/>
              <a:rect l="0" t="0" r="0" b="0"/>
              <a:pathLst>
                <a:path w="2973" h="2827" fill="none" extrusionOk="0">
                  <a:moveTo>
                    <a:pt x="1" y="1194"/>
                  </a:moveTo>
                  <a:lnTo>
                    <a:pt x="1" y="1194"/>
                  </a:lnTo>
                  <a:lnTo>
                    <a:pt x="123" y="1365"/>
                  </a:lnTo>
                  <a:lnTo>
                    <a:pt x="1316" y="2534"/>
                  </a:lnTo>
                  <a:lnTo>
                    <a:pt x="1316" y="2534"/>
                  </a:lnTo>
                  <a:lnTo>
                    <a:pt x="1462" y="2656"/>
                  </a:lnTo>
                  <a:lnTo>
                    <a:pt x="1633" y="2753"/>
                  </a:lnTo>
                  <a:lnTo>
                    <a:pt x="1827" y="2802"/>
                  </a:lnTo>
                  <a:lnTo>
                    <a:pt x="1998" y="2826"/>
                  </a:lnTo>
                  <a:lnTo>
                    <a:pt x="1998" y="2826"/>
                  </a:lnTo>
                  <a:lnTo>
                    <a:pt x="2193" y="2802"/>
                  </a:lnTo>
                  <a:lnTo>
                    <a:pt x="2363" y="2753"/>
                  </a:lnTo>
                  <a:lnTo>
                    <a:pt x="2534" y="2656"/>
                  </a:lnTo>
                  <a:lnTo>
                    <a:pt x="2704" y="2534"/>
                  </a:lnTo>
                  <a:lnTo>
                    <a:pt x="2704" y="2534"/>
                  </a:lnTo>
                  <a:lnTo>
                    <a:pt x="2826" y="2388"/>
                  </a:lnTo>
                  <a:lnTo>
                    <a:pt x="2923" y="2217"/>
                  </a:lnTo>
                  <a:lnTo>
                    <a:pt x="2972" y="2047"/>
                  </a:lnTo>
                  <a:lnTo>
                    <a:pt x="2972" y="1852"/>
                  </a:lnTo>
                  <a:lnTo>
                    <a:pt x="2972" y="1657"/>
                  </a:lnTo>
                  <a:lnTo>
                    <a:pt x="2923" y="1487"/>
                  </a:lnTo>
                  <a:lnTo>
                    <a:pt x="2826" y="1316"/>
                  </a:lnTo>
                  <a:lnTo>
                    <a:pt x="2704" y="1170"/>
                  </a:lnTo>
                  <a:lnTo>
                    <a:pt x="1535" y="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sp>
          <p:nvSpPr>
            <p:cNvPr id="36" name="Shape 638">
              <a:extLst>
                <a:ext uri="{FF2B5EF4-FFF2-40B4-BE49-F238E27FC236}">
                  <a16:creationId xmlns="" xmlns:a16="http://schemas.microsoft.com/office/drawing/2014/main" id="{F10FA17C-5DE5-44AB-81DB-C83C2A648EC9}"/>
                </a:ext>
              </a:extLst>
            </p:cNvPr>
            <p:cNvSpPr/>
            <p:nvPr/>
          </p:nvSpPr>
          <p:spPr>
            <a:xfrm>
              <a:off x="6137700" y="1623900"/>
              <a:ext cx="250875" cy="255150"/>
            </a:xfrm>
            <a:custGeom>
              <a:avLst/>
              <a:gdLst/>
              <a:ahLst/>
              <a:cxnLst/>
              <a:rect l="0" t="0" r="0" b="0"/>
              <a:pathLst>
                <a:path w="10035" h="10206" fill="none" extrusionOk="0">
                  <a:moveTo>
                    <a:pt x="9718" y="2412"/>
                  </a:moveTo>
                  <a:lnTo>
                    <a:pt x="8671" y="2217"/>
                  </a:lnTo>
                  <a:lnTo>
                    <a:pt x="9694" y="1194"/>
                  </a:lnTo>
                  <a:lnTo>
                    <a:pt x="9694" y="1194"/>
                  </a:lnTo>
                  <a:lnTo>
                    <a:pt x="9767" y="1121"/>
                  </a:lnTo>
                  <a:lnTo>
                    <a:pt x="9815" y="1024"/>
                  </a:lnTo>
                  <a:lnTo>
                    <a:pt x="9840" y="951"/>
                  </a:lnTo>
                  <a:lnTo>
                    <a:pt x="9840" y="853"/>
                  </a:lnTo>
                  <a:lnTo>
                    <a:pt x="9840" y="756"/>
                  </a:lnTo>
                  <a:lnTo>
                    <a:pt x="9815" y="658"/>
                  </a:lnTo>
                  <a:lnTo>
                    <a:pt x="9767" y="585"/>
                  </a:lnTo>
                  <a:lnTo>
                    <a:pt x="9694" y="512"/>
                  </a:lnTo>
                  <a:lnTo>
                    <a:pt x="9694" y="512"/>
                  </a:lnTo>
                  <a:lnTo>
                    <a:pt x="9621" y="439"/>
                  </a:lnTo>
                  <a:lnTo>
                    <a:pt x="9548" y="391"/>
                  </a:lnTo>
                  <a:lnTo>
                    <a:pt x="9450" y="366"/>
                  </a:lnTo>
                  <a:lnTo>
                    <a:pt x="9353" y="366"/>
                  </a:lnTo>
                  <a:lnTo>
                    <a:pt x="9255" y="366"/>
                  </a:lnTo>
                  <a:lnTo>
                    <a:pt x="9182" y="391"/>
                  </a:lnTo>
                  <a:lnTo>
                    <a:pt x="9085" y="439"/>
                  </a:lnTo>
                  <a:lnTo>
                    <a:pt x="9012" y="512"/>
                  </a:lnTo>
                  <a:lnTo>
                    <a:pt x="7867" y="1657"/>
                  </a:lnTo>
                  <a:lnTo>
                    <a:pt x="7867" y="1657"/>
                  </a:lnTo>
                  <a:lnTo>
                    <a:pt x="7818" y="1487"/>
                  </a:lnTo>
                  <a:lnTo>
                    <a:pt x="7599" y="317"/>
                  </a:lnTo>
                  <a:lnTo>
                    <a:pt x="7599" y="317"/>
                  </a:lnTo>
                  <a:lnTo>
                    <a:pt x="7575" y="196"/>
                  </a:lnTo>
                  <a:lnTo>
                    <a:pt x="7526" y="98"/>
                  </a:lnTo>
                  <a:lnTo>
                    <a:pt x="7477" y="50"/>
                  </a:lnTo>
                  <a:lnTo>
                    <a:pt x="7404" y="1"/>
                  </a:lnTo>
                  <a:lnTo>
                    <a:pt x="7331" y="1"/>
                  </a:lnTo>
                  <a:lnTo>
                    <a:pt x="7234" y="25"/>
                  </a:lnTo>
                  <a:lnTo>
                    <a:pt x="7161" y="74"/>
                  </a:lnTo>
                  <a:lnTo>
                    <a:pt x="7063" y="147"/>
                  </a:lnTo>
                  <a:lnTo>
                    <a:pt x="5432" y="1754"/>
                  </a:lnTo>
                  <a:lnTo>
                    <a:pt x="5432" y="1754"/>
                  </a:lnTo>
                  <a:lnTo>
                    <a:pt x="5358" y="1852"/>
                  </a:lnTo>
                  <a:lnTo>
                    <a:pt x="5285" y="1974"/>
                  </a:lnTo>
                  <a:lnTo>
                    <a:pt x="5212" y="2120"/>
                  </a:lnTo>
                  <a:lnTo>
                    <a:pt x="5164" y="2242"/>
                  </a:lnTo>
                  <a:lnTo>
                    <a:pt x="5139" y="2388"/>
                  </a:lnTo>
                  <a:lnTo>
                    <a:pt x="5115" y="2534"/>
                  </a:lnTo>
                  <a:lnTo>
                    <a:pt x="5115" y="2680"/>
                  </a:lnTo>
                  <a:lnTo>
                    <a:pt x="5115" y="2802"/>
                  </a:lnTo>
                  <a:lnTo>
                    <a:pt x="5334" y="3971"/>
                  </a:lnTo>
                  <a:lnTo>
                    <a:pt x="5334" y="3971"/>
                  </a:lnTo>
                  <a:lnTo>
                    <a:pt x="5383" y="4141"/>
                  </a:lnTo>
                  <a:lnTo>
                    <a:pt x="147" y="9378"/>
                  </a:lnTo>
                  <a:lnTo>
                    <a:pt x="147" y="9378"/>
                  </a:lnTo>
                  <a:lnTo>
                    <a:pt x="73" y="9451"/>
                  </a:lnTo>
                  <a:lnTo>
                    <a:pt x="25" y="9548"/>
                  </a:lnTo>
                  <a:lnTo>
                    <a:pt x="0" y="9645"/>
                  </a:lnTo>
                  <a:lnTo>
                    <a:pt x="0" y="9718"/>
                  </a:lnTo>
                  <a:lnTo>
                    <a:pt x="0" y="9816"/>
                  </a:lnTo>
                  <a:lnTo>
                    <a:pt x="25" y="9913"/>
                  </a:lnTo>
                  <a:lnTo>
                    <a:pt x="73" y="9986"/>
                  </a:lnTo>
                  <a:lnTo>
                    <a:pt x="147" y="10059"/>
                  </a:lnTo>
                  <a:lnTo>
                    <a:pt x="147" y="10059"/>
                  </a:lnTo>
                  <a:lnTo>
                    <a:pt x="220" y="10133"/>
                  </a:lnTo>
                  <a:lnTo>
                    <a:pt x="293" y="10181"/>
                  </a:lnTo>
                  <a:lnTo>
                    <a:pt x="390" y="10206"/>
                  </a:lnTo>
                  <a:lnTo>
                    <a:pt x="488" y="10206"/>
                  </a:lnTo>
                  <a:lnTo>
                    <a:pt x="488" y="10206"/>
                  </a:lnTo>
                  <a:lnTo>
                    <a:pt x="585" y="10206"/>
                  </a:lnTo>
                  <a:lnTo>
                    <a:pt x="658" y="10181"/>
                  </a:lnTo>
                  <a:lnTo>
                    <a:pt x="755" y="10133"/>
                  </a:lnTo>
                  <a:lnTo>
                    <a:pt x="828" y="10059"/>
                  </a:lnTo>
                  <a:lnTo>
                    <a:pt x="6187" y="4726"/>
                  </a:lnTo>
                  <a:lnTo>
                    <a:pt x="7234" y="4896"/>
                  </a:lnTo>
                  <a:lnTo>
                    <a:pt x="7234" y="4896"/>
                  </a:lnTo>
                  <a:lnTo>
                    <a:pt x="7356" y="4921"/>
                  </a:lnTo>
                  <a:lnTo>
                    <a:pt x="7502" y="4921"/>
                  </a:lnTo>
                  <a:lnTo>
                    <a:pt x="7624" y="4896"/>
                  </a:lnTo>
                  <a:lnTo>
                    <a:pt x="7770" y="4848"/>
                  </a:lnTo>
                  <a:lnTo>
                    <a:pt x="7916" y="4799"/>
                  </a:lnTo>
                  <a:lnTo>
                    <a:pt x="8038" y="4750"/>
                  </a:lnTo>
                  <a:lnTo>
                    <a:pt x="8159" y="4677"/>
                  </a:lnTo>
                  <a:lnTo>
                    <a:pt x="8257" y="4580"/>
                  </a:lnTo>
                  <a:lnTo>
                    <a:pt x="9889" y="2948"/>
                  </a:lnTo>
                  <a:lnTo>
                    <a:pt x="9889" y="2948"/>
                  </a:lnTo>
                  <a:lnTo>
                    <a:pt x="9962" y="2875"/>
                  </a:lnTo>
                  <a:lnTo>
                    <a:pt x="10010" y="2777"/>
                  </a:lnTo>
                  <a:lnTo>
                    <a:pt x="10035" y="2704"/>
                  </a:lnTo>
                  <a:lnTo>
                    <a:pt x="10010" y="2607"/>
                  </a:lnTo>
                  <a:lnTo>
                    <a:pt x="9986" y="2558"/>
                  </a:lnTo>
                  <a:lnTo>
                    <a:pt x="9913" y="2485"/>
                  </a:lnTo>
                  <a:lnTo>
                    <a:pt x="9815" y="2436"/>
                  </a:lnTo>
                  <a:lnTo>
                    <a:pt x="9718" y="2412"/>
                  </a:lnTo>
                  <a:lnTo>
                    <a:pt x="9718" y="2412"/>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solidFill>
                  <a:schemeClr val="accent2"/>
                </a:solidFill>
              </a:endParaRPr>
            </a:p>
          </p:txBody>
        </p:sp>
      </p:grpSp>
      <p:sp>
        <p:nvSpPr>
          <p:cNvPr id="27" name="مستطيل مستدير الزوايا 5">
            <a:hlinkClick r:id="rId2" action="ppaction://hlinksldjump"/>
            <a:extLst>
              <a:ext uri="{FF2B5EF4-FFF2-40B4-BE49-F238E27FC236}">
                <a16:creationId xmlns="" xmlns:a16="http://schemas.microsoft.com/office/drawing/2014/main" id="{D466B943-7A06-4ADB-8B37-06D4C56A4898}"/>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7" name="مستطيل مستدير الزوايا 11">
            <a:hlinkClick r:id="" action="ppaction://noaction"/>
            <a:extLst>
              <a:ext uri="{FF2B5EF4-FFF2-40B4-BE49-F238E27FC236}">
                <a16:creationId xmlns="" xmlns:a16="http://schemas.microsoft.com/office/drawing/2014/main" id="{23D3EE09-8411-4223-ABFE-66C8968A89D0}"/>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8" name="مستطيل مستدير الزوايا 12">
            <a:hlinkClick r:id="" action="ppaction://noaction"/>
            <a:extLst>
              <a:ext uri="{FF2B5EF4-FFF2-40B4-BE49-F238E27FC236}">
                <a16:creationId xmlns="" xmlns:a16="http://schemas.microsoft.com/office/drawing/2014/main" id="{C35558C1-9FDC-49BD-A8F5-9241D1C65BC7}"/>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9" name="مستطيل مستدير الزوايا 16">
            <a:hlinkClick r:id="" action="ppaction://noaction"/>
            <a:extLst>
              <a:ext uri="{FF2B5EF4-FFF2-40B4-BE49-F238E27FC236}">
                <a16:creationId xmlns="" xmlns:a16="http://schemas.microsoft.com/office/drawing/2014/main" id="{C9B2D4A9-1B2A-4B3C-A5BB-4B6D0B9ED087}"/>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0" name="مستطيل مستدير الزوايا 17">
            <a:hlinkClick r:id="" action="ppaction://noaction"/>
            <a:extLst>
              <a:ext uri="{FF2B5EF4-FFF2-40B4-BE49-F238E27FC236}">
                <a16:creationId xmlns="" xmlns:a16="http://schemas.microsoft.com/office/drawing/2014/main" id="{5073015B-1E83-4FE7-BF02-65CBBB9E092C}"/>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1" name="مستطيل مستدير الزوايا 16">
            <a:hlinkClick r:id="" action="ppaction://noaction"/>
            <a:extLst>
              <a:ext uri="{FF2B5EF4-FFF2-40B4-BE49-F238E27FC236}">
                <a16:creationId xmlns="" xmlns:a16="http://schemas.microsoft.com/office/drawing/2014/main" id="{196DDE15-4158-43BA-85B7-4A36A85CD9A2}"/>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42" name="Group 41"/>
          <p:cNvGrpSpPr/>
          <p:nvPr/>
        </p:nvGrpSpPr>
        <p:grpSpPr>
          <a:xfrm>
            <a:off x="0" y="6502121"/>
            <a:ext cx="12192000" cy="381000"/>
            <a:chOff x="0" y="6502121"/>
            <a:chExt cx="12192000" cy="381000"/>
          </a:xfrm>
        </p:grpSpPr>
        <p:sp>
          <p:nvSpPr>
            <p:cNvPr id="43" name="TextBox 42">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44" name="Group 43"/>
            <p:cNvGrpSpPr/>
            <p:nvPr/>
          </p:nvGrpSpPr>
          <p:grpSpPr>
            <a:xfrm>
              <a:off x="0" y="6502121"/>
              <a:ext cx="12192000" cy="381000"/>
              <a:chOff x="0" y="6502121"/>
              <a:chExt cx="12192000" cy="381000"/>
            </a:xfrm>
          </p:grpSpPr>
          <p:cxnSp>
            <p:nvCxnSpPr>
              <p:cNvPr id="45" name="Straight Connector 44"/>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ectangle 45"/>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349701852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4974225" y="280411"/>
            <a:ext cx="5902578"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مرونة العرض وأشكالها</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4" name="TextBox 3">
            <a:extLst>
              <a:ext uri="{FF2B5EF4-FFF2-40B4-BE49-F238E27FC236}">
                <a16:creationId xmlns="" xmlns:a16="http://schemas.microsoft.com/office/drawing/2014/main" id="{D78A93CF-DA78-46D6-8C7F-A812374BC935}"/>
              </a:ext>
            </a:extLst>
          </p:cNvPr>
          <p:cNvSpPr txBox="1"/>
          <p:nvPr/>
        </p:nvSpPr>
        <p:spPr>
          <a:xfrm>
            <a:off x="239105" y="1360411"/>
            <a:ext cx="6592571" cy="523220"/>
          </a:xfrm>
          <a:prstGeom prst="rect">
            <a:avLst/>
          </a:prstGeom>
          <a:noFill/>
        </p:spPr>
        <p:txBody>
          <a:bodyPr wrap="square">
            <a:spAutoFit/>
          </a:bodyPr>
          <a:lstStyle/>
          <a:p>
            <a:pPr algn="r" rtl="1"/>
            <a:r>
              <a:rPr lang="ar-SA" sz="2800" b="1" dirty="0">
                <a:latin typeface="Sakkal Majalla" panose="02000000000000000000" pitchFamily="2" charset="-78"/>
                <a:cs typeface="Sakkal Majalla" panose="02000000000000000000" pitchFamily="2" charset="-78"/>
              </a:rPr>
              <a:t>هي درجة استجابة الكمية المعروضة للتغير في السعر.</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3" name="Rectangle: Rounded Corners 2">
            <a:extLst>
              <a:ext uri="{FF2B5EF4-FFF2-40B4-BE49-F238E27FC236}">
                <a16:creationId xmlns="" xmlns:a16="http://schemas.microsoft.com/office/drawing/2014/main" id="{04CE142A-578E-4742-AA04-83477E843210}"/>
              </a:ext>
            </a:extLst>
          </p:cNvPr>
          <p:cNvSpPr/>
          <p:nvPr/>
        </p:nvSpPr>
        <p:spPr>
          <a:xfrm>
            <a:off x="6944264" y="1461212"/>
            <a:ext cx="3081943" cy="583248"/>
          </a:xfrm>
          <a:prstGeom prst="roundRect">
            <a:avLst>
              <a:gd name="adj" fmla="val 11861"/>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C13018"/>
                </a:solidFill>
                <a:cs typeface="PT Bold Heading" panose="02010400000000000000" pitchFamily="2" charset="-78"/>
              </a:rPr>
              <a:t>مرونة العرض:</a:t>
            </a:r>
          </a:p>
        </p:txBody>
      </p:sp>
      <p:sp>
        <p:nvSpPr>
          <p:cNvPr id="5" name="Rectangle: Rounded Corners 4">
            <a:extLst>
              <a:ext uri="{FF2B5EF4-FFF2-40B4-BE49-F238E27FC236}">
                <a16:creationId xmlns="" xmlns:a16="http://schemas.microsoft.com/office/drawing/2014/main" id="{D53801E6-F679-45AF-B3C2-7FD49E785C45}"/>
              </a:ext>
            </a:extLst>
          </p:cNvPr>
          <p:cNvSpPr/>
          <p:nvPr/>
        </p:nvSpPr>
        <p:spPr>
          <a:xfrm>
            <a:off x="6944264" y="2528201"/>
            <a:ext cx="3081943" cy="583248"/>
          </a:xfrm>
          <a:prstGeom prst="roundRect">
            <a:avLst>
              <a:gd name="adj" fmla="val 11861"/>
            </a:avLst>
          </a:prstGeom>
          <a:solidFill>
            <a:srgbClr val="A2B96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SA" sz="2800" dirty="0">
                <a:solidFill>
                  <a:srgbClr val="C13018"/>
                </a:solidFill>
                <a:cs typeface="PT Bold Heading" panose="02010400000000000000" pitchFamily="2" charset="-78"/>
              </a:rPr>
              <a:t>قانون مرونة العرض:</a:t>
            </a:r>
          </a:p>
        </p:txBody>
      </p:sp>
      <p:sp>
        <p:nvSpPr>
          <p:cNvPr id="52" name="Shape">
            <a:extLst>
              <a:ext uri="{FF2B5EF4-FFF2-40B4-BE49-F238E27FC236}">
                <a16:creationId xmlns="" xmlns:a16="http://schemas.microsoft.com/office/drawing/2014/main" id="{B23E00A6-DA24-409A-862D-CAF637DD7719}"/>
              </a:ext>
            </a:extLst>
          </p:cNvPr>
          <p:cNvSpPr/>
          <p:nvPr/>
        </p:nvSpPr>
        <p:spPr>
          <a:xfrm>
            <a:off x="2261706" y="3152760"/>
            <a:ext cx="1078587" cy="1842264"/>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F7931F"/>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200" b="1" noProof="1">
                <a:solidFill>
                  <a:srgbClr val="FFFFFF"/>
                </a:solidFill>
                <a:latin typeface="Sakkal Majalla" panose="02000000000000000000" pitchFamily="2" charset="-78"/>
                <a:cs typeface="Sakkal Majalla" panose="02000000000000000000" pitchFamily="2" charset="-78"/>
              </a:rPr>
              <a:t>لا نهائي</a:t>
            </a:r>
            <a:endParaRPr lang="en-US" sz="3200" b="1" noProof="1">
              <a:solidFill>
                <a:srgbClr val="FFFFFF"/>
              </a:solidFill>
              <a:latin typeface="Sakkal Majalla" panose="02000000000000000000" pitchFamily="2" charset="-78"/>
              <a:cs typeface="Sakkal Majalla" panose="02000000000000000000" pitchFamily="2" charset="-78"/>
            </a:endParaRPr>
          </a:p>
        </p:txBody>
      </p:sp>
      <p:sp>
        <p:nvSpPr>
          <p:cNvPr id="53" name="Circle">
            <a:extLst>
              <a:ext uri="{FF2B5EF4-FFF2-40B4-BE49-F238E27FC236}">
                <a16:creationId xmlns="" xmlns:a16="http://schemas.microsoft.com/office/drawing/2014/main" id="{7CAA38DE-16DA-4864-BB68-9A20CA047559}"/>
              </a:ext>
            </a:extLst>
          </p:cNvPr>
          <p:cNvSpPr/>
          <p:nvPr/>
        </p:nvSpPr>
        <p:spPr>
          <a:xfrm>
            <a:off x="2542198" y="4439733"/>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54" name="Circle">
            <a:extLst>
              <a:ext uri="{FF2B5EF4-FFF2-40B4-BE49-F238E27FC236}">
                <a16:creationId xmlns="" xmlns:a16="http://schemas.microsoft.com/office/drawing/2014/main" id="{5B2E699D-295B-409C-AC6A-91BB26535FEE}"/>
              </a:ext>
            </a:extLst>
          </p:cNvPr>
          <p:cNvSpPr/>
          <p:nvPr/>
        </p:nvSpPr>
        <p:spPr>
          <a:xfrm>
            <a:off x="2542198" y="5912713"/>
            <a:ext cx="517602" cy="478721"/>
          </a:xfrm>
          <a:prstGeom prst="ellipse">
            <a:avLst/>
          </a:prstGeom>
          <a:solidFill>
            <a:srgbClr val="F7931F"/>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5</a:t>
            </a:r>
          </a:p>
        </p:txBody>
      </p:sp>
      <p:sp>
        <p:nvSpPr>
          <p:cNvPr id="55" name="Shape">
            <a:extLst>
              <a:ext uri="{FF2B5EF4-FFF2-40B4-BE49-F238E27FC236}">
                <a16:creationId xmlns="" xmlns:a16="http://schemas.microsoft.com/office/drawing/2014/main" id="{0A632A5B-948E-40DC-9A8D-82CFBA2C1919}"/>
              </a:ext>
            </a:extLst>
          </p:cNvPr>
          <p:cNvSpPr/>
          <p:nvPr/>
        </p:nvSpPr>
        <p:spPr>
          <a:xfrm>
            <a:off x="2771634" y="4996934"/>
            <a:ext cx="58730" cy="876429"/>
          </a:xfrm>
          <a:custGeom>
            <a:avLst/>
            <a:gdLst/>
            <a:ahLst/>
            <a:cxnLst>
              <a:cxn ang="0">
                <a:pos x="wd2" y="hd2"/>
              </a:cxn>
              <a:cxn ang="5400000">
                <a:pos x="wd2" y="hd2"/>
              </a:cxn>
              <a:cxn ang="10800000">
                <a:pos x="wd2" y="hd2"/>
              </a:cxn>
              <a:cxn ang="16200000">
                <a:pos x="wd2" y="hd2"/>
              </a:cxn>
            </a:cxnLst>
            <a:rect l="0" t="0" r="r" b="b"/>
            <a:pathLst>
              <a:path w="21600" h="21600" extrusionOk="0">
                <a:moveTo>
                  <a:pt x="13088" y="20290"/>
                </a:moveTo>
                <a:lnTo>
                  <a:pt x="13088" y="1310"/>
                </a:lnTo>
                <a:cubicBezTo>
                  <a:pt x="17939" y="1242"/>
                  <a:pt x="21600" y="987"/>
                  <a:pt x="21600" y="669"/>
                </a:cubicBezTo>
                <a:cubicBezTo>
                  <a:pt x="21600" y="301"/>
                  <a:pt x="16749" y="0"/>
                  <a:pt x="10800" y="0"/>
                </a:cubicBezTo>
                <a:cubicBezTo>
                  <a:pt x="4851" y="0"/>
                  <a:pt x="0" y="301"/>
                  <a:pt x="0" y="669"/>
                </a:cubicBezTo>
                <a:cubicBezTo>
                  <a:pt x="0" y="987"/>
                  <a:pt x="3661" y="1242"/>
                  <a:pt x="8512" y="1310"/>
                </a:cubicBezTo>
                <a:lnTo>
                  <a:pt x="8512" y="20290"/>
                </a:lnTo>
                <a:cubicBezTo>
                  <a:pt x="3661" y="20358"/>
                  <a:pt x="0" y="20613"/>
                  <a:pt x="0" y="20931"/>
                </a:cubicBezTo>
                <a:cubicBezTo>
                  <a:pt x="0" y="21299"/>
                  <a:pt x="4851" y="21600"/>
                  <a:pt x="10800" y="21600"/>
                </a:cubicBezTo>
                <a:cubicBezTo>
                  <a:pt x="16749" y="21600"/>
                  <a:pt x="21600" y="21299"/>
                  <a:pt x="21600" y="20931"/>
                </a:cubicBezTo>
                <a:cubicBezTo>
                  <a:pt x="21600" y="20613"/>
                  <a:pt x="17939" y="20358"/>
                  <a:pt x="13088"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57" name="Picture 56">
            <a:extLst>
              <a:ext uri="{FF2B5EF4-FFF2-40B4-BE49-F238E27FC236}">
                <a16:creationId xmlns="" xmlns:a16="http://schemas.microsoft.com/office/drawing/2014/main" id="{07F06D87-8ACB-496D-828A-F7D122DF3C0A}"/>
              </a:ext>
            </a:extLst>
          </p:cNvPr>
          <p:cNvPicPr>
            <a:picLocks noChangeAspect="1"/>
          </p:cNvPicPr>
          <p:nvPr/>
        </p:nvPicPr>
        <p:blipFill>
          <a:blip r:embed="rId3"/>
          <a:stretch>
            <a:fillRect/>
          </a:stretch>
        </p:blipFill>
        <p:spPr>
          <a:xfrm>
            <a:off x="2333530" y="6370307"/>
            <a:ext cx="934940" cy="91046"/>
          </a:xfrm>
          <a:prstGeom prst="rect">
            <a:avLst/>
          </a:prstGeom>
        </p:spPr>
      </p:pic>
      <p:sp>
        <p:nvSpPr>
          <p:cNvPr id="58" name="Shape">
            <a:extLst>
              <a:ext uri="{FF2B5EF4-FFF2-40B4-BE49-F238E27FC236}">
                <a16:creationId xmlns="" xmlns:a16="http://schemas.microsoft.com/office/drawing/2014/main" id="{824ACFD8-3EA3-4833-83A8-D6AA6A14299F}"/>
              </a:ext>
            </a:extLst>
          </p:cNvPr>
          <p:cNvSpPr/>
          <p:nvPr/>
        </p:nvSpPr>
        <p:spPr>
          <a:xfrm>
            <a:off x="3497351" y="3933295"/>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rgbClr val="A2B969"/>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2400" b="1" noProof="1">
                <a:solidFill>
                  <a:srgbClr val="FFFFFF"/>
                </a:solidFill>
                <a:latin typeface="Sakkal Majalla" panose="02000000000000000000" pitchFamily="2" charset="-78"/>
                <a:cs typeface="Sakkal Majalla" panose="02000000000000000000" pitchFamily="2" charset="-78"/>
              </a:rPr>
              <a:t>عديم المرونة</a:t>
            </a:r>
            <a:endParaRPr lang="en-US" sz="24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solidFill>
                <a:schemeClr val="tx1">
                  <a:lumMod val="85000"/>
                  <a:lumOff val="15000"/>
                </a:schemeClr>
              </a:solidFill>
            </a:endParaRPr>
          </a:p>
        </p:txBody>
      </p:sp>
      <p:sp>
        <p:nvSpPr>
          <p:cNvPr id="59" name="Circle">
            <a:extLst>
              <a:ext uri="{FF2B5EF4-FFF2-40B4-BE49-F238E27FC236}">
                <a16:creationId xmlns="" xmlns:a16="http://schemas.microsoft.com/office/drawing/2014/main" id="{D117AEDD-8C09-4C03-B42D-4FF96BAE7FA6}"/>
              </a:ext>
            </a:extLst>
          </p:cNvPr>
          <p:cNvSpPr/>
          <p:nvPr/>
        </p:nvSpPr>
        <p:spPr>
          <a:xfrm>
            <a:off x="3788248" y="5061147"/>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60" name="Circle">
            <a:extLst>
              <a:ext uri="{FF2B5EF4-FFF2-40B4-BE49-F238E27FC236}">
                <a16:creationId xmlns="" xmlns:a16="http://schemas.microsoft.com/office/drawing/2014/main" id="{D6CB4DD0-26EF-4025-99E5-9AD5E390B64B}"/>
              </a:ext>
            </a:extLst>
          </p:cNvPr>
          <p:cNvSpPr/>
          <p:nvPr/>
        </p:nvSpPr>
        <p:spPr>
          <a:xfrm>
            <a:off x="3788248" y="5912714"/>
            <a:ext cx="517602" cy="478721"/>
          </a:xfrm>
          <a:prstGeom prst="ellipse">
            <a:avLst/>
          </a:prstGeom>
          <a:solidFill>
            <a:srgbClr val="A2B969"/>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4</a:t>
            </a:r>
          </a:p>
        </p:txBody>
      </p:sp>
      <p:sp>
        <p:nvSpPr>
          <p:cNvPr id="61" name="Shape">
            <a:extLst>
              <a:ext uri="{FF2B5EF4-FFF2-40B4-BE49-F238E27FC236}">
                <a16:creationId xmlns="" xmlns:a16="http://schemas.microsoft.com/office/drawing/2014/main" id="{153B2532-3808-4952-955D-CC044242D0E4}"/>
              </a:ext>
            </a:extLst>
          </p:cNvPr>
          <p:cNvSpPr/>
          <p:nvPr/>
        </p:nvSpPr>
        <p:spPr>
          <a:xfrm>
            <a:off x="4017681" y="5613514"/>
            <a:ext cx="58735" cy="259848"/>
          </a:xfrm>
          <a:custGeom>
            <a:avLst/>
            <a:gdLst/>
            <a:ahLst/>
            <a:cxnLst>
              <a:cxn ang="0">
                <a:pos x="wd2" y="hd2"/>
              </a:cxn>
              <a:cxn ang="5400000">
                <a:pos x="wd2" y="hd2"/>
              </a:cxn>
              <a:cxn ang="10800000">
                <a:pos x="wd2" y="hd2"/>
              </a:cxn>
              <a:cxn ang="16200000">
                <a:pos x="wd2" y="hd2"/>
              </a:cxn>
            </a:cxnLst>
            <a:rect l="0" t="0" r="r" b="b"/>
            <a:pathLst>
              <a:path w="21510" h="21600" extrusionOk="0">
                <a:moveTo>
                  <a:pt x="13033" y="17180"/>
                </a:moveTo>
                <a:lnTo>
                  <a:pt x="13033" y="4420"/>
                </a:lnTo>
                <a:cubicBezTo>
                  <a:pt x="17864" y="4190"/>
                  <a:pt x="21509" y="3329"/>
                  <a:pt x="21509" y="2258"/>
                </a:cubicBezTo>
                <a:cubicBezTo>
                  <a:pt x="21509" y="1014"/>
                  <a:pt x="16678" y="0"/>
                  <a:pt x="10754" y="0"/>
                </a:cubicBezTo>
                <a:cubicBezTo>
                  <a:pt x="4831" y="0"/>
                  <a:pt x="0" y="1014"/>
                  <a:pt x="0" y="2258"/>
                </a:cubicBezTo>
                <a:cubicBezTo>
                  <a:pt x="0" y="3329"/>
                  <a:pt x="3646" y="4190"/>
                  <a:pt x="8476" y="4420"/>
                </a:cubicBezTo>
                <a:lnTo>
                  <a:pt x="8476" y="17180"/>
                </a:lnTo>
                <a:cubicBezTo>
                  <a:pt x="3645" y="17410"/>
                  <a:pt x="0" y="18271"/>
                  <a:pt x="0" y="19342"/>
                </a:cubicBezTo>
                <a:cubicBezTo>
                  <a:pt x="0" y="20586"/>
                  <a:pt x="4831" y="21600"/>
                  <a:pt x="10754" y="21600"/>
                </a:cubicBezTo>
                <a:cubicBezTo>
                  <a:pt x="16678" y="21600"/>
                  <a:pt x="21509" y="20586"/>
                  <a:pt x="21509" y="19342"/>
                </a:cubicBezTo>
                <a:cubicBezTo>
                  <a:pt x="21600" y="18271"/>
                  <a:pt x="17863" y="17410"/>
                  <a:pt x="13033" y="1718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63" name="Picture 62">
            <a:extLst>
              <a:ext uri="{FF2B5EF4-FFF2-40B4-BE49-F238E27FC236}">
                <a16:creationId xmlns="" xmlns:a16="http://schemas.microsoft.com/office/drawing/2014/main" id="{08330528-5491-4EEB-98EE-9F782EFFE3C6}"/>
              </a:ext>
            </a:extLst>
          </p:cNvPr>
          <p:cNvPicPr>
            <a:picLocks noChangeAspect="1"/>
          </p:cNvPicPr>
          <p:nvPr/>
        </p:nvPicPr>
        <p:blipFill>
          <a:blip r:embed="rId3"/>
          <a:stretch>
            <a:fillRect/>
          </a:stretch>
        </p:blipFill>
        <p:spPr>
          <a:xfrm>
            <a:off x="3579579" y="6370307"/>
            <a:ext cx="934940" cy="91046"/>
          </a:xfrm>
          <a:prstGeom prst="rect">
            <a:avLst/>
          </a:prstGeom>
        </p:spPr>
      </p:pic>
      <p:sp>
        <p:nvSpPr>
          <p:cNvPr id="64" name="Shape">
            <a:extLst>
              <a:ext uri="{FF2B5EF4-FFF2-40B4-BE49-F238E27FC236}">
                <a16:creationId xmlns="" xmlns:a16="http://schemas.microsoft.com/office/drawing/2014/main" id="{C9115519-3450-4770-AD12-BF2103F0569C}"/>
              </a:ext>
            </a:extLst>
          </p:cNvPr>
          <p:cNvSpPr/>
          <p:nvPr/>
        </p:nvSpPr>
        <p:spPr>
          <a:xfrm>
            <a:off x="4753806" y="3381028"/>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chemeClr val="accent1"/>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600" b="1" noProof="1">
                <a:solidFill>
                  <a:srgbClr val="FFFFFF"/>
                </a:solidFill>
                <a:latin typeface="Sakkal Majalla" panose="02000000000000000000" pitchFamily="2" charset="-78"/>
                <a:cs typeface="Sakkal Majalla" panose="02000000000000000000" pitchFamily="2" charset="-78"/>
              </a:rPr>
              <a:t>متكافئ</a:t>
            </a:r>
            <a:endParaRPr lang="en-US" sz="36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solidFill>
                <a:schemeClr val="tx1">
                  <a:lumMod val="85000"/>
                  <a:lumOff val="15000"/>
                </a:schemeClr>
              </a:solidFill>
            </a:endParaRPr>
          </a:p>
        </p:txBody>
      </p:sp>
      <p:sp>
        <p:nvSpPr>
          <p:cNvPr id="65" name="Circle">
            <a:extLst>
              <a:ext uri="{FF2B5EF4-FFF2-40B4-BE49-F238E27FC236}">
                <a16:creationId xmlns="" xmlns:a16="http://schemas.microsoft.com/office/drawing/2014/main" id="{9205A76B-59A9-4C32-904B-B296603ECB18}"/>
              </a:ext>
            </a:extLst>
          </p:cNvPr>
          <p:cNvSpPr/>
          <p:nvPr/>
        </p:nvSpPr>
        <p:spPr>
          <a:xfrm>
            <a:off x="5034297" y="4439733"/>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66" name="Circle">
            <a:extLst>
              <a:ext uri="{FF2B5EF4-FFF2-40B4-BE49-F238E27FC236}">
                <a16:creationId xmlns="" xmlns:a16="http://schemas.microsoft.com/office/drawing/2014/main" id="{79092E79-FEEB-4944-8B3A-2B95382E9D02}"/>
              </a:ext>
            </a:extLst>
          </p:cNvPr>
          <p:cNvSpPr/>
          <p:nvPr/>
        </p:nvSpPr>
        <p:spPr>
          <a:xfrm>
            <a:off x="5034297" y="5912713"/>
            <a:ext cx="517602" cy="478721"/>
          </a:xfrm>
          <a:prstGeom prst="ellipse">
            <a:avLst/>
          </a:prstGeom>
          <a:solidFill>
            <a:schemeClr val="accent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solidFill>
                  <a:schemeClr val="tx1">
                    <a:lumMod val="85000"/>
                    <a:lumOff val="15000"/>
                  </a:schemeClr>
                </a:solidFill>
              </a:rPr>
              <a:t>3</a:t>
            </a:r>
          </a:p>
        </p:txBody>
      </p:sp>
      <p:sp>
        <p:nvSpPr>
          <p:cNvPr id="67" name="Shape">
            <a:extLst>
              <a:ext uri="{FF2B5EF4-FFF2-40B4-BE49-F238E27FC236}">
                <a16:creationId xmlns="" xmlns:a16="http://schemas.microsoft.com/office/drawing/2014/main" id="{20B86B33-78B6-4C88-A686-AF7A1829485C}"/>
              </a:ext>
            </a:extLst>
          </p:cNvPr>
          <p:cNvSpPr/>
          <p:nvPr/>
        </p:nvSpPr>
        <p:spPr>
          <a:xfrm>
            <a:off x="5263731" y="4996934"/>
            <a:ext cx="58734" cy="876429"/>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4" y="20358"/>
                  <a:pt x="13033"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69" name="Picture 68">
            <a:extLst>
              <a:ext uri="{FF2B5EF4-FFF2-40B4-BE49-F238E27FC236}">
                <a16:creationId xmlns="" xmlns:a16="http://schemas.microsoft.com/office/drawing/2014/main" id="{17C21269-1A50-4E88-A091-8B9E8725E517}"/>
              </a:ext>
            </a:extLst>
          </p:cNvPr>
          <p:cNvPicPr>
            <a:picLocks noChangeAspect="1"/>
          </p:cNvPicPr>
          <p:nvPr/>
        </p:nvPicPr>
        <p:blipFill>
          <a:blip r:embed="rId3"/>
          <a:stretch>
            <a:fillRect/>
          </a:stretch>
        </p:blipFill>
        <p:spPr>
          <a:xfrm>
            <a:off x="4825629" y="6370307"/>
            <a:ext cx="934940" cy="91046"/>
          </a:xfrm>
          <a:prstGeom prst="rect">
            <a:avLst/>
          </a:prstGeom>
        </p:spPr>
      </p:pic>
      <p:sp>
        <p:nvSpPr>
          <p:cNvPr id="70" name="Shape">
            <a:extLst>
              <a:ext uri="{FF2B5EF4-FFF2-40B4-BE49-F238E27FC236}">
                <a16:creationId xmlns="" xmlns:a16="http://schemas.microsoft.com/office/drawing/2014/main" id="{B723C619-ADC7-4B0F-82ED-B9C5DC40310A}"/>
              </a:ext>
            </a:extLst>
          </p:cNvPr>
          <p:cNvSpPr/>
          <p:nvPr/>
        </p:nvSpPr>
        <p:spPr>
          <a:xfrm>
            <a:off x="5999856" y="3770720"/>
            <a:ext cx="1078587" cy="1812025"/>
          </a:xfrm>
          <a:custGeom>
            <a:avLst/>
            <a:gdLst/>
            <a:ahLst/>
            <a:cxnLst>
              <a:cxn ang="0">
                <a:pos x="wd2" y="hd2"/>
              </a:cxn>
              <a:cxn ang="5400000">
                <a:pos x="wd2" y="hd2"/>
              </a:cxn>
              <a:cxn ang="10800000">
                <a:pos x="wd2" y="hd2"/>
              </a:cxn>
              <a:cxn ang="16200000">
                <a:pos x="wd2" y="hd2"/>
              </a:cxn>
            </a:cxnLst>
            <a:rect l="0" t="0" r="r" b="b"/>
            <a:pathLst>
              <a:path w="21552" h="21355" extrusionOk="0">
                <a:moveTo>
                  <a:pt x="10091" y="14"/>
                </a:moveTo>
                <a:cubicBezTo>
                  <a:pt x="4537" y="228"/>
                  <a:pt x="101" y="3139"/>
                  <a:pt x="2" y="6620"/>
                </a:cubicBezTo>
                <a:cubicBezTo>
                  <a:pt x="-48" y="8417"/>
                  <a:pt x="1026" y="10059"/>
                  <a:pt x="2816" y="11285"/>
                </a:cubicBezTo>
                <a:cubicBezTo>
                  <a:pt x="2995" y="11409"/>
                  <a:pt x="3184" y="11527"/>
                  <a:pt x="3378" y="11642"/>
                </a:cubicBezTo>
                <a:cubicBezTo>
                  <a:pt x="4517" y="12314"/>
                  <a:pt x="5297" y="13213"/>
                  <a:pt x="5407" y="14190"/>
                </a:cubicBezTo>
                <a:cubicBezTo>
                  <a:pt x="5417" y="14283"/>
                  <a:pt x="5422" y="14376"/>
                  <a:pt x="5422" y="14470"/>
                </a:cubicBezTo>
                <a:cubicBezTo>
                  <a:pt x="5422" y="14936"/>
                  <a:pt x="5282" y="15384"/>
                  <a:pt x="5044" y="15798"/>
                </a:cubicBezTo>
                <a:cubicBezTo>
                  <a:pt x="4989" y="15897"/>
                  <a:pt x="4924" y="15994"/>
                  <a:pt x="4855" y="16090"/>
                </a:cubicBezTo>
                <a:cubicBezTo>
                  <a:pt x="4537" y="16644"/>
                  <a:pt x="4402" y="17250"/>
                  <a:pt x="4527" y="17888"/>
                </a:cubicBezTo>
                <a:cubicBezTo>
                  <a:pt x="4909" y="19828"/>
                  <a:pt x="7600" y="21340"/>
                  <a:pt x="10727" y="21355"/>
                </a:cubicBezTo>
                <a:cubicBezTo>
                  <a:pt x="14228" y="21371"/>
                  <a:pt x="17072" y="19601"/>
                  <a:pt x="17072" y="17418"/>
                </a:cubicBezTo>
                <a:cubicBezTo>
                  <a:pt x="17072" y="16923"/>
                  <a:pt x="16918" y="16451"/>
                  <a:pt x="16654" y="16015"/>
                </a:cubicBezTo>
                <a:cubicBezTo>
                  <a:pt x="16624" y="15969"/>
                  <a:pt x="16595" y="15919"/>
                  <a:pt x="16565" y="15872"/>
                </a:cubicBezTo>
                <a:cubicBezTo>
                  <a:pt x="16296" y="15437"/>
                  <a:pt x="16147" y="14964"/>
                  <a:pt x="16147" y="14470"/>
                </a:cubicBezTo>
                <a:cubicBezTo>
                  <a:pt x="16147" y="14373"/>
                  <a:pt x="16152" y="14280"/>
                  <a:pt x="16162" y="14187"/>
                </a:cubicBezTo>
                <a:cubicBezTo>
                  <a:pt x="16271" y="13207"/>
                  <a:pt x="17057" y="12305"/>
                  <a:pt x="18196" y="11627"/>
                </a:cubicBezTo>
                <a:cubicBezTo>
                  <a:pt x="18370" y="11524"/>
                  <a:pt x="18539" y="11415"/>
                  <a:pt x="18703" y="11307"/>
                </a:cubicBezTo>
                <a:cubicBezTo>
                  <a:pt x="20473" y="10106"/>
                  <a:pt x="21552" y="8501"/>
                  <a:pt x="21552" y="6741"/>
                </a:cubicBezTo>
                <a:cubicBezTo>
                  <a:pt x="21552" y="2878"/>
                  <a:pt x="16351" y="-229"/>
                  <a:pt x="10091" y="14"/>
                </a:cubicBezTo>
                <a:close/>
              </a:path>
            </a:pathLst>
          </a:custGeom>
          <a:solidFill>
            <a:srgbClr val="3A5C84"/>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200" b="1" noProof="1">
                <a:solidFill>
                  <a:srgbClr val="FFFFFF"/>
                </a:solidFill>
                <a:latin typeface="Sakkal Majalla" panose="02000000000000000000" pitchFamily="2" charset="-78"/>
                <a:cs typeface="Sakkal Majalla" panose="02000000000000000000" pitchFamily="2" charset="-78"/>
              </a:rPr>
              <a:t>غير مرن</a:t>
            </a:r>
            <a:endParaRPr lang="en-US" sz="3200" b="1" noProof="1">
              <a:solidFill>
                <a:srgbClr val="FFFFFF"/>
              </a:solidFill>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p>
        </p:txBody>
      </p:sp>
      <p:sp>
        <p:nvSpPr>
          <p:cNvPr id="71" name="Circle">
            <a:extLst>
              <a:ext uri="{FF2B5EF4-FFF2-40B4-BE49-F238E27FC236}">
                <a16:creationId xmlns="" xmlns:a16="http://schemas.microsoft.com/office/drawing/2014/main" id="{C0350361-4844-42FA-A6B5-2BE2FD007DE0}"/>
              </a:ext>
            </a:extLst>
          </p:cNvPr>
          <p:cNvSpPr/>
          <p:nvPr/>
        </p:nvSpPr>
        <p:spPr>
          <a:xfrm>
            <a:off x="6280349" y="5061147"/>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72" name="Circle">
            <a:extLst>
              <a:ext uri="{FF2B5EF4-FFF2-40B4-BE49-F238E27FC236}">
                <a16:creationId xmlns="" xmlns:a16="http://schemas.microsoft.com/office/drawing/2014/main" id="{A22B4114-2AEC-4F45-9516-98BA60705F53}"/>
              </a:ext>
            </a:extLst>
          </p:cNvPr>
          <p:cNvSpPr/>
          <p:nvPr/>
        </p:nvSpPr>
        <p:spPr>
          <a:xfrm>
            <a:off x="6280349" y="5912714"/>
            <a:ext cx="517602" cy="478721"/>
          </a:xfrm>
          <a:prstGeom prst="ellipse">
            <a:avLst/>
          </a:prstGeom>
          <a:solidFill>
            <a:srgbClr val="3A5C84"/>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t>2</a:t>
            </a:r>
          </a:p>
        </p:txBody>
      </p:sp>
      <p:sp>
        <p:nvSpPr>
          <p:cNvPr id="73" name="Shape">
            <a:extLst>
              <a:ext uri="{FF2B5EF4-FFF2-40B4-BE49-F238E27FC236}">
                <a16:creationId xmlns="" xmlns:a16="http://schemas.microsoft.com/office/drawing/2014/main" id="{56562ADC-F425-4FE7-BA76-B1FCB1FCA616}"/>
              </a:ext>
            </a:extLst>
          </p:cNvPr>
          <p:cNvSpPr/>
          <p:nvPr/>
        </p:nvSpPr>
        <p:spPr>
          <a:xfrm>
            <a:off x="6509785" y="5613514"/>
            <a:ext cx="58730" cy="259848"/>
          </a:xfrm>
          <a:custGeom>
            <a:avLst/>
            <a:gdLst/>
            <a:ahLst/>
            <a:cxnLst>
              <a:cxn ang="0">
                <a:pos x="wd2" y="hd2"/>
              </a:cxn>
              <a:cxn ang="5400000">
                <a:pos x="wd2" y="hd2"/>
              </a:cxn>
              <a:cxn ang="10800000">
                <a:pos x="wd2" y="hd2"/>
              </a:cxn>
              <a:cxn ang="16200000">
                <a:pos x="wd2" y="hd2"/>
              </a:cxn>
            </a:cxnLst>
            <a:rect l="0" t="0" r="r" b="b"/>
            <a:pathLst>
              <a:path w="21600" h="21600" extrusionOk="0">
                <a:moveTo>
                  <a:pt x="13088" y="17180"/>
                </a:moveTo>
                <a:lnTo>
                  <a:pt x="13088" y="4420"/>
                </a:lnTo>
                <a:cubicBezTo>
                  <a:pt x="17939" y="4190"/>
                  <a:pt x="21600" y="3329"/>
                  <a:pt x="21600" y="2258"/>
                </a:cubicBezTo>
                <a:cubicBezTo>
                  <a:pt x="21600" y="1014"/>
                  <a:pt x="16749" y="0"/>
                  <a:pt x="10800" y="0"/>
                </a:cubicBezTo>
                <a:cubicBezTo>
                  <a:pt x="4851" y="0"/>
                  <a:pt x="0" y="1014"/>
                  <a:pt x="0" y="2258"/>
                </a:cubicBezTo>
                <a:cubicBezTo>
                  <a:pt x="0" y="3329"/>
                  <a:pt x="3661" y="4190"/>
                  <a:pt x="8512" y="4420"/>
                </a:cubicBezTo>
                <a:lnTo>
                  <a:pt x="8512" y="17180"/>
                </a:lnTo>
                <a:cubicBezTo>
                  <a:pt x="3661" y="17410"/>
                  <a:pt x="0" y="18271"/>
                  <a:pt x="0" y="19342"/>
                </a:cubicBezTo>
                <a:cubicBezTo>
                  <a:pt x="0" y="20586"/>
                  <a:pt x="4851" y="21600"/>
                  <a:pt x="10800" y="21600"/>
                </a:cubicBezTo>
                <a:cubicBezTo>
                  <a:pt x="16749" y="21600"/>
                  <a:pt x="21600" y="20586"/>
                  <a:pt x="21600" y="19342"/>
                </a:cubicBezTo>
                <a:cubicBezTo>
                  <a:pt x="21600" y="18271"/>
                  <a:pt x="17939" y="17410"/>
                  <a:pt x="13088" y="1718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75" name="Picture 74">
            <a:extLst>
              <a:ext uri="{FF2B5EF4-FFF2-40B4-BE49-F238E27FC236}">
                <a16:creationId xmlns="" xmlns:a16="http://schemas.microsoft.com/office/drawing/2014/main" id="{78692731-8538-4694-8298-AA4F6B5C7541}"/>
              </a:ext>
            </a:extLst>
          </p:cNvPr>
          <p:cNvPicPr>
            <a:picLocks noChangeAspect="1"/>
          </p:cNvPicPr>
          <p:nvPr/>
        </p:nvPicPr>
        <p:blipFill>
          <a:blip r:embed="rId3"/>
          <a:stretch>
            <a:fillRect/>
          </a:stretch>
        </p:blipFill>
        <p:spPr>
          <a:xfrm>
            <a:off x="6071680" y="6370307"/>
            <a:ext cx="934940" cy="91046"/>
          </a:xfrm>
          <a:prstGeom prst="rect">
            <a:avLst/>
          </a:prstGeom>
        </p:spPr>
      </p:pic>
      <p:sp>
        <p:nvSpPr>
          <p:cNvPr id="76" name="Shape">
            <a:extLst>
              <a:ext uri="{FF2B5EF4-FFF2-40B4-BE49-F238E27FC236}">
                <a16:creationId xmlns="" xmlns:a16="http://schemas.microsoft.com/office/drawing/2014/main" id="{99845AD8-5EFB-4929-ABB4-ADF8B910E34A}"/>
              </a:ext>
            </a:extLst>
          </p:cNvPr>
          <p:cNvSpPr/>
          <p:nvPr/>
        </p:nvSpPr>
        <p:spPr>
          <a:xfrm>
            <a:off x="7245906" y="3381028"/>
            <a:ext cx="1078585" cy="1580304"/>
          </a:xfrm>
          <a:custGeom>
            <a:avLst/>
            <a:gdLst/>
            <a:ahLst/>
            <a:cxnLst>
              <a:cxn ang="0">
                <a:pos x="wd2" y="hd2"/>
              </a:cxn>
              <a:cxn ang="5400000">
                <a:pos x="wd2" y="hd2"/>
              </a:cxn>
              <a:cxn ang="10800000">
                <a:pos x="wd2" y="hd2"/>
              </a:cxn>
              <a:cxn ang="16200000">
                <a:pos x="wd2" y="hd2"/>
              </a:cxn>
            </a:cxnLst>
            <a:rect l="0" t="0" r="r" b="b"/>
            <a:pathLst>
              <a:path w="21547" h="21355" extrusionOk="0">
                <a:moveTo>
                  <a:pt x="10088" y="14"/>
                </a:moveTo>
                <a:cubicBezTo>
                  <a:pt x="4535" y="228"/>
                  <a:pt x="101" y="3139"/>
                  <a:pt x="2" y="6620"/>
                </a:cubicBezTo>
                <a:cubicBezTo>
                  <a:pt x="-48" y="8417"/>
                  <a:pt x="1026" y="10059"/>
                  <a:pt x="2815" y="11285"/>
                </a:cubicBezTo>
                <a:cubicBezTo>
                  <a:pt x="2994" y="11409"/>
                  <a:pt x="3183" y="11527"/>
                  <a:pt x="3377" y="11642"/>
                </a:cubicBezTo>
                <a:cubicBezTo>
                  <a:pt x="4516" y="12314"/>
                  <a:pt x="5296" y="13213"/>
                  <a:pt x="5405" y="14190"/>
                </a:cubicBezTo>
                <a:cubicBezTo>
                  <a:pt x="5415" y="14283"/>
                  <a:pt x="5420" y="14376"/>
                  <a:pt x="5420" y="14470"/>
                </a:cubicBezTo>
                <a:cubicBezTo>
                  <a:pt x="5420" y="14936"/>
                  <a:pt x="5281" y="15384"/>
                  <a:pt x="5043" y="15798"/>
                </a:cubicBezTo>
                <a:cubicBezTo>
                  <a:pt x="4988" y="15897"/>
                  <a:pt x="4923" y="15994"/>
                  <a:pt x="4854" y="16090"/>
                </a:cubicBezTo>
                <a:cubicBezTo>
                  <a:pt x="4535" y="16644"/>
                  <a:pt x="4401" y="17250"/>
                  <a:pt x="4526" y="17888"/>
                </a:cubicBezTo>
                <a:cubicBezTo>
                  <a:pt x="4908" y="19828"/>
                  <a:pt x="7598" y="21340"/>
                  <a:pt x="10725" y="21355"/>
                </a:cubicBezTo>
                <a:cubicBezTo>
                  <a:pt x="14224" y="21371"/>
                  <a:pt x="17068" y="19601"/>
                  <a:pt x="17068" y="17418"/>
                </a:cubicBezTo>
                <a:cubicBezTo>
                  <a:pt x="17068" y="16923"/>
                  <a:pt x="16914" y="16451"/>
                  <a:pt x="16650" y="16015"/>
                </a:cubicBezTo>
                <a:cubicBezTo>
                  <a:pt x="16621" y="15969"/>
                  <a:pt x="16591" y="15919"/>
                  <a:pt x="16561" y="15872"/>
                </a:cubicBezTo>
                <a:cubicBezTo>
                  <a:pt x="16292" y="15437"/>
                  <a:pt x="16143" y="14964"/>
                  <a:pt x="16143" y="14470"/>
                </a:cubicBezTo>
                <a:cubicBezTo>
                  <a:pt x="16143" y="14373"/>
                  <a:pt x="16148" y="14280"/>
                  <a:pt x="16158" y="14187"/>
                </a:cubicBezTo>
                <a:cubicBezTo>
                  <a:pt x="16268" y="13207"/>
                  <a:pt x="17053" y="12305"/>
                  <a:pt x="18191" y="11627"/>
                </a:cubicBezTo>
                <a:cubicBezTo>
                  <a:pt x="18365" y="11524"/>
                  <a:pt x="18534" y="11415"/>
                  <a:pt x="18699" y="11307"/>
                </a:cubicBezTo>
                <a:cubicBezTo>
                  <a:pt x="20468" y="10106"/>
                  <a:pt x="21547" y="8501"/>
                  <a:pt x="21547" y="6741"/>
                </a:cubicBezTo>
                <a:cubicBezTo>
                  <a:pt x="21552" y="2878"/>
                  <a:pt x="16352" y="-229"/>
                  <a:pt x="10088" y="14"/>
                </a:cubicBezTo>
                <a:close/>
              </a:path>
            </a:pathLst>
          </a:custGeom>
          <a:solidFill>
            <a:srgbClr val="C13018"/>
          </a:solidFill>
          <a:ln w="12700">
            <a:miter lim="400000"/>
          </a:ln>
        </p:spPr>
        <p:txBody>
          <a:bodyPr lIns="28575" tIns="274320" rIns="28575" bIns="28575"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ar-SA" sz="3600" b="1" noProof="1">
                <a:latin typeface="Sakkal Majalla" panose="02000000000000000000" pitchFamily="2" charset="-78"/>
                <a:cs typeface="Sakkal Majalla" panose="02000000000000000000" pitchFamily="2" charset="-78"/>
              </a:rPr>
              <a:t>مرن</a:t>
            </a:r>
            <a:endParaRPr lang="en-US" sz="3600" b="1" noProof="1">
              <a:latin typeface="Sakkal Majalla" panose="02000000000000000000" pitchFamily="2" charset="-78"/>
              <a:cs typeface="Sakkal Majalla" panose="02000000000000000000" pitchFamily="2" charset="-78"/>
            </a:endParaRPr>
          </a:p>
          <a:p>
            <a:pPr algn="ctr">
              <a:defRPr sz="3000">
                <a:solidFill>
                  <a:srgbClr val="FFFFFF"/>
                </a:solidFill>
              </a:defRPr>
            </a:pPr>
            <a:endParaRPr lang="en-US" sz="2000" noProof="1"/>
          </a:p>
        </p:txBody>
      </p:sp>
      <p:sp>
        <p:nvSpPr>
          <p:cNvPr id="77" name="Circle">
            <a:extLst>
              <a:ext uri="{FF2B5EF4-FFF2-40B4-BE49-F238E27FC236}">
                <a16:creationId xmlns="" xmlns:a16="http://schemas.microsoft.com/office/drawing/2014/main" id="{B5ADDE10-1685-4050-B529-C91B5A814D59}"/>
              </a:ext>
            </a:extLst>
          </p:cNvPr>
          <p:cNvSpPr/>
          <p:nvPr/>
        </p:nvSpPr>
        <p:spPr>
          <a:xfrm>
            <a:off x="7526397" y="4439733"/>
            <a:ext cx="517602" cy="478721"/>
          </a:xfrm>
          <a:prstGeom prst="ellipse">
            <a:avLst/>
          </a:prstGeom>
          <a:solidFill>
            <a:schemeClr val="bg1"/>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sp>
        <p:nvSpPr>
          <p:cNvPr id="78" name="Circle">
            <a:extLst>
              <a:ext uri="{FF2B5EF4-FFF2-40B4-BE49-F238E27FC236}">
                <a16:creationId xmlns="" xmlns:a16="http://schemas.microsoft.com/office/drawing/2014/main" id="{95DB900C-0E78-4EB0-A967-338C471D2386}"/>
              </a:ext>
            </a:extLst>
          </p:cNvPr>
          <p:cNvSpPr/>
          <p:nvPr/>
        </p:nvSpPr>
        <p:spPr>
          <a:xfrm>
            <a:off x="7526397" y="5912713"/>
            <a:ext cx="517602" cy="478721"/>
          </a:xfrm>
          <a:prstGeom prst="ellipse">
            <a:avLst/>
          </a:prstGeom>
          <a:solidFill>
            <a:srgbClr val="C13018"/>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sz="3000">
                <a:solidFill>
                  <a:srgbClr val="FFFFFF"/>
                </a:solidFill>
              </a:defRPr>
            </a:pPr>
            <a:r>
              <a:rPr lang="en-US" sz="2800" b="1" noProof="1"/>
              <a:t>1</a:t>
            </a:r>
          </a:p>
        </p:txBody>
      </p:sp>
      <p:sp>
        <p:nvSpPr>
          <p:cNvPr id="79" name="Shape">
            <a:extLst>
              <a:ext uri="{FF2B5EF4-FFF2-40B4-BE49-F238E27FC236}">
                <a16:creationId xmlns="" xmlns:a16="http://schemas.microsoft.com/office/drawing/2014/main" id="{59D73D4A-B032-4D30-ACDD-86250B12C1D7}"/>
              </a:ext>
            </a:extLst>
          </p:cNvPr>
          <p:cNvSpPr/>
          <p:nvPr/>
        </p:nvSpPr>
        <p:spPr>
          <a:xfrm>
            <a:off x="7755831" y="4996934"/>
            <a:ext cx="58735" cy="876429"/>
          </a:xfrm>
          <a:custGeom>
            <a:avLst/>
            <a:gdLst/>
            <a:ahLst/>
            <a:cxnLst>
              <a:cxn ang="0">
                <a:pos x="wd2" y="hd2"/>
              </a:cxn>
              <a:cxn ang="5400000">
                <a:pos x="wd2" y="hd2"/>
              </a:cxn>
              <a:cxn ang="10800000">
                <a:pos x="wd2" y="hd2"/>
              </a:cxn>
              <a:cxn ang="16200000">
                <a:pos x="wd2" y="hd2"/>
              </a:cxn>
            </a:cxnLst>
            <a:rect l="0" t="0" r="r" b="b"/>
            <a:pathLst>
              <a:path w="21510" h="21600" extrusionOk="0">
                <a:moveTo>
                  <a:pt x="13033" y="20290"/>
                </a:moveTo>
                <a:lnTo>
                  <a:pt x="13033" y="1310"/>
                </a:lnTo>
                <a:cubicBezTo>
                  <a:pt x="17864" y="1242"/>
                  <a:pt x="21509" y="987"/>
                  <a:pt x="21509" y="669"/>
                </a:cubicBezTo>
                <a:cubicBezTo>
                  <a:pt x="21509" y="301"/>
                  <a:pt x="16678" y="0"/>
                  <a:pt x="10754" y="0"/>
                </a:cubicBezTo>
                <a:cubicBezTo>
                  <a:pt x="4830" y="0"/>
                  <a:pt x="0" y="301"/>
                  <a:pt x="0" y="669"/>
                </a:cubicBezTo>
                <a:cubicBezTo>
                  <a:pt x="0" y="987"/>
                  <a:pt x="3646" y="1242"/>
                  <a:pt x="8476" y="1310"/>
                </a:cubicBezTo>
                <a:lnTo>
                  <a:pt x="8476" y="20290"/>
                </a:lnTo>
                <a:cubicBezTo>
                  <a:pt x="3645" y="20358"/>
                  <a:pt x="0" y="20613"/>
                  <a:pt x="0" y="20931"/>
                </a:cubicBezTo>
                <a:cubicBezTo>
                  <a:pt x="0" y="21299"/>
                  <a:pt x="4831" y="21600"/>
                  <a:pt x="10754" y="21600"/>
                </a:cubicBezTo>
                <a:cubicBezTo>
                  <a:pt x="16679" y="21600"/>
                  <a:pt x="21509" y="21299"/>
                  <a:pt x="21509" y="20931"/>
                </a:cubicBezTo>
                <a:cubicBezTo>
                  <a:pt x="21600" y="20613"/>
                  <a:pt x="17863" y="20358"/>
                  <a:pt x="13033" y="20290"/>
                </a:cubicBezTo>
                <a:close/>
              </a:path>
            </a:pathLst>
          </a:custGeom>
          <a:solidFill>
            <a:schemeClr val="bg2">
              <a:lumMod val="75000"/>
            </a:schemeClr>
          </a:solidFill>
          <a:ln w="12700">
            <a:miter lim="400000"/>
          </a:ln>
        </p:spPr>
        <p:txBody>
          <a:bodyPr lIns="28575" tIns="28575" rIns="28575" bIns="28575"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sz="3000">
                <a:solidFill>
                  <a:srgbClr val="FFFFFF"/>
                </a:solidFill>
              </a:defRPr>
            </a:pPr>
            <a:endParaRPr lang="en-US" noProof="1"/>
          </a:p>
        </p:txBody>
      </p:sp>
      <p:pic>
        <p:nvPicPr>
          <p:cNvPr id="81" name="Picture 80">
            <a:extLst>
              <a:ext uri="{FF2B5EF4-FFF2-40B4-BE49-F238E27FC236}">
                <a16:creationId xmlns="" xmlns:a16="http://schemas.microsoft.com/office/drawing/2014/main" id="{1004583C-3002-4659-B22C-AA821ABABC6B}"/>
              </a:ext>
            </a:extLst>
          </p:cNvPr>
          <p:cNvPicPr>
            <a:picLocks noChangeAspect="1"/>
          </p:cNvPicPr>
          <p:nvPr/>
        </p:nvPicPr>
        <p:blipFill>
          <a:blip r:embed="rId3"/>
          <a:stretch>
            <a:fillRect/>
          </a:stretch>
        </p:blipFill>
        <p:spPr>
          <a:xfrm>
            <a:off x="7317729" y="6370307"/>
            <a:ext cx="934940" cy="91046"/>
          </a:xfrm>
          <a:prstGeom prst="rect">
            <a:avLst/>
          </a:prstGeom>
        </p:spPr>
      </p:pic>
      <p:sp>
        <p:nvSpPr>
          <p:cNvPr id="84" name="Rectangle 83">
            <a:extLst>
              <a:ext uri="{FF2B5EF4-FFF2-40B4-BE49-F238E27FC236}">
                <a16:creationId xmlns="" xmlns:a16="http://schemas.microsoft.com/office/drawing/2014/main" id="{BC20192D-2E6D-454B-BF35-C438DCF6502D}"/>
              </a:ext>
            </a:extLst>
          </p:cNvPr>
          <p:cNvSpPr/>
          <p:nvPr/>
        </p:nvSpPr>
        <p:spPr>
          <a:xfrm>
            <a:off x="7458826" y="4410249"/>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&gt;</a:t>
            </a:r>
            <a:r>
              <a:rPr lang="ar-SA" sz="3200" b="1" dirty="0">
                <a:ln w="0"/>
              </a:rPr>
              <a:t>1</a:t>
            </a:r>
            <a:endParaRPr lang="en-US" sz="3200" b="1" cap="none" spc="0" dirty="0">
              <a:ln w="0"/>
              <a:solidFill>
                <a:schemeClr val="tx1"/>
              </a:solidFill>
            </a:endParaRPr>
          </a:p>
        </p:txBody>
      </p:sp>
      <p:sp>
        <p:nvSpPr>
          <p:cNvPr id="86" name="Rectangle 85">
            <a:extLst>
              <a:ext uri="{FF2B5EF4-FFF2-40B4-BE49-F238E27FC236}">
                <a16:creationId xmlns="" xmlns:a16="http://schemas.microsoft.com/office/drawing/2014/main" id="{ED707A3B-B26B-40D7-9ED2-12FDFFC86905}"/>
              </a:ext>
            </a:extLst>
          </p:cNvPr>
          <p:cNvSpPr/>
          <p:nvPr/>
        </p:nvSpPr>
        <p:spPr>
          <a:xfrm>
            <a:off x="6205790" y="5006445"/>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&lt;</a:t>
            </a:r>
            <a:r>
              <a:rPr lang="ar-SA" sz="3200" b="1" dirty="0">
                <a:ln w="0"/>
              </a:rPr>
              <a:t>1</a:t>
            </a:r>
            <a:endParaRPr lang="en-US" sz="3200" b="1" cap="none" spc="0" dirty="0">
              <a:ln w="0"/>
              <a:solidFill>
                <a:schemeClr val="tx1"/>
              </a:solidFill>
            </a:endParaRPr>
          </a:p>
        </p:txBody>
      </p:sp>
      <p:sp>
        <p:nvSpPr>
          <p:cNvPr id="88" name="Rectangle 87">
            <a:extLst>
              <a:ext uri="{FF2B5EF4-FFF2-40B4-BE49-F238E27FC236}">
                <a16:creationId xmlns="" xmlns:a16="http://schemas.microsoft.com/office/drawing/2014/main" id="{42BCE205-4B0F-4707-9F45-2083C915352E}"/>
              </a:ext>
            </a:extLst>
          </p:cNvPr>
          <p:cNvSpPr/>
          <p:nvPr/>
        </p:nvSpPr>
        <p:spPr>
          <a:xfrm>
            <a:off x="4956581" y="4393521"/>
            <a:ext cx="652743" cy="584775"/>
          </a:xfrm>
          <a:prstGeom prst="rect">
            <a:avLst/>
          </a:prstGeom>
          <a:noFill/>
        </p:spPr>
        <p:txBody>
          <a:bodyPr wrap="none" lIns="91440" tIns="45720" rIns="91440" bIns="45720">
            <a:spAutoFit/>
          </a:bodyPr>
          <a:lstStyle/>
          <a:p>
            <a:pPr algn="ctr"/>
            <a:r>
              <a:rPr lang="ar-SA" sz="3200" b="1" cap="none" spc="0" dirty="0">
                <a:ln w="0"/>
                <a:solidFill>
                  <a:schemeClr val="tx1"/>
                </a:solidFill>
                <a:latin typeface="Walbaum Heading" panose="020B0604020202020204" pitchFamily="18" charset="0"/>
              </a:rPr>
              <a:t>=</a:t>
            </a:r>
            <a:r>
              <a:rPr lang="ar-SA" sz="3200" b="1" dirty="0">
                <a:ln w="0"/>
              </a:rPr>
              <a:t>1</a:t>
            </a:r>
            <a:endParaRPr lang="en-US" sz="3200" b="1" cap="none" spc="0" dirty="0">
              <a:ln w="0"/>
              <a:solidFill>
                <a:schemeClr val="tx1"/>
              </a:solidFill>
            </a:endParaRPr>
          </a:p>
        </p:txBody>
      </p:sp>
      <p:sp>
        <p:nvSpPr>
          <p:cNvPr id="90" name="Rectangle 89">
            <a:extLst>
              <a:ext uri="{FF2B5EF4-FFF2-40B4-BE49-F238E27FC236}">
                <a16:creationId xmlns="" xmlns:a16="http://schemas.microsoft.com/office/drawing/2014/main" id="{D371A803-259C-4ADE-8220-812426631C7F}"/>
              </a:ext>
            </a:extLst>
          </p:cNvPr>
          <p:cNvSpPr/>
          <p:nvPr/>
        </p:nvSpPr>
        <p:spPr>
          <a:xfrm>
            <a:off x="3722466" y="5073338"/>
            <a:ext cx="654346" cy="461665"/>
          </a:xfrm>
          <a:prstGeom prst="rect">
            <a:avLst/>
          </a:prstGeom>
          <a:noFill/>
        </p:spPr>
        <p:txBody>
          <a:bodyPr wrap="none" lIns="91440" tIns="45720" rIns="91440" bIns="45720">
            <a:spAutoFit/>
          </a:bodyPr>
          <a:lstStyle/>
          <a:p>
            <a:pPr algn="ctr"/>
            <a:r>
              <a:rPr lang="ar-SA" sz="2400" b="1" cap="none" spc="0" dirty="0">
                <a:ln w="0"/>
                <a:solidFill>
                  <a:schemeClr val="tx1"/>
                </a:solidFill>
                <a:latin typeface="Walbaum Heading" panose="020B0604020202020204" pitchFamily="18" charset="0"/>
              </a:rPr>
              <a:t>صفر</a:t>
            </a:r>
            <a:endParaRPr lang="en-US" sz="2400" b="1" cap="none" spc="0" dirty="0">
              <a:ln w="0"/>
              <a:solidFill>
                <a:schemeClr val="tx1"/>
              </a:solidFill>
            </a:endParaRPr>
          </a:p>
        </p:txBody>
      </p:sp>
      <p:sp>
        <p:nvSpPr>
          <p:cNvPr id="92" name="Rectangle 91">
            <a:extLst>
              <a:ext uri="{FF2B5EF4-FFF2-40B4-BE49-F238E27FC236}">
                <a16:creationId xmlns="" xmlns:a16="http://schemas.microsoft.com/office/drawing/2014/main" id="{B6559F2C-AFC2-434C-8D61-C81D9780EDE7}"/>
              </a:ext>
            </a:extLst>
          </p:cNvPr>
          <p:cNvSpPr/>
          <p:nvPr/>
        </p:nvSpPr>
        <p:spPr>
          <a:xfrm>
            <a:off x="2461804" y="4232657"/>
            <a:ext cx="678392" cy="923330"/>
          </a:xfrm>
          <a:prstGeom prst="rect">
            <a:avLst/>
          </a:prstGeom>
          <a:noFill/>
        </p:spPr>
        <p:txBody>
          <a:bodyPr wrap="none" lIns="91440" tIns="45720" rIns="91440" bIns="45720">
            <a:spAutoFit/>
          </a:bodyPr>
          <a:lstStyle/>
          <a:p>
            <a:pPr algn="ctr"/>
            <a:r>
              <a:rPr lang="ar-SA" sz="5400" b="1" cap="none" spc="0" dirty="0">
                <a:ln w="0"/>
                <a:solidFill>
                  <a:schemeClr val="tx1"/>
                </a:solidFill>
                <a:latin typeface="Abadi" panose="020B0604020202020204" pitchFamily="34" charset="0"/>
              </a:rPr>
              <a:t>∞</a:t>
            </a:r>
            <a:endParaRPr lang="en-US" sz="5400" b="1" cap="none" spc="0" dirty="0">
              <a:ln w="0"/>
              <a:solidFill>
                <a:schemeClr val="tx1"/>
              </a:solidFill>
            </a:endParaRPr>
          </a:p>
        </p:txBody>
      </p:sp>
      <p:sp>
        <p:nvSpPr>
          <p:cNvPr id="2" name="مستطيل مستدير الزوايا 5">
            <a:hlinkClick r:id="rId4" action="ppaction://hlinksldjump"/>
            <a:extLst>
              <a:ext uri="{FF2B5EF4-FFF2-40B4-BE49-F238E27FC236}">
                <a16:creationId xmlns="" xmlns:a16="http://schemas.microsoft.com/office/drawing/2014/main" id="{BD126E27-A693-4D7A-B92D-E68A2C859D0B}"/>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1">
            <a:hlinkClick r:id="rId5" action="ppaction://hlinksldjump"/>
            <a:extLst>
              <a:ext uri="{FF2B5EF4-FFF2-40B4-BE49-F238E27FC236}">
                <a16:creationId xmlns="" xmlns:a16="http://schemas.microsoft.com/office/drawing/2014/main" id="{A903FE40-93EE-4B57-98F3-BD054F6061C4}"/>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2">
            <a:hlinkClick r:id="rId6" action="ppaction://hlinksldjump"/>
            <a:extLst>
              <a:ext uri="{FF2B5EF4-FFF2-40B4-BE49-F238E27FC236}">
                <a16:creationId xmlns="" xmlns:a16="http://schemas.microsoft.com/office/drawing/2014/main" id="{59969CA8-335F-4716-93C0-0D2D4073AB73}"/>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6">
            <a:hlinkClick r:id="rId7" action="ppaction://hlinksldjump"/>
            <a:extLst>
              <a:ext uri="{FF2B5EF4-FFF2-40B4-BE49-F238E27FC236}">
                <a16:creationId xmlns="" xmlns:a16="http://schemas.microsoft.com/office/drawing/2014/main" id="{098AEDA1-CA5A-4ECB-992D-3B6BD583A811}"/>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7">
            <a:hlinkClick r:id="rId8" action="ppaction://hlinksldjump"/>
            <a:extLst>
              <a:ext uri="{FF2B5EF4-FFF2-40B4-BE49-F238E27FC236}">
                <a16:creationId xmlns="" xmlns:a16="http://schemas.microsoft.com/office/drawing/2014/main" id="{63F8AB26-9991-421D-A129-D4D4C3F1951B}"/>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9" action="ppaction://hlinksldjump"/>
            <a:extLst>
              <a:ext uri="{FF2B5EF4-FFF2-40B4-BE49-F238E27FC236}">
                <a16:creationId xmlns="" xmlns:a16="http://schemas.microsoft.com/office/drawing/2014/main" id="{536BB0AB-2AF7-4C48-89B6-5D3086DBDBD9}"/>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74" name="Group 73"/>
          <p:cNvGrpSpPr/>
          <p:nvPr/>
        </p:nvGrpSpPr>
        <p:grpSpPr>
          <a:xfrm>
            <a:off x="0" y="6502121"/>
            <a:ext cx="12192000" cy="381000"/>
            <a:chOff x="0" y="6502121"/>
            <a:chExt cx="12192000" cy="381000"/>
          </a:xfrm>
        </p:grpSpPr>
        <p:sp>
          <p:nvSpPr>
            <p:cNvPr id="80" name="TextBox 79">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82" name="Group 81"/>
            <p:cNvGrpSpPr/>
            <p:nvPr/>
          </p:nvGrpSpPr>
          <p:grpSpPr>
            <a:xfrm>
              <a:off x="0" y="6502121"/>
              <a:ext cx="12192000" cy="381000"/>
              <a:chOff x="0" y="6502121"/>
              <a:chExt cx="12192000" cy="381000"/>
            </a:xfrm>
          </p:grpSpPr>
          <p:cxnSp>
            <p:nvCxnSpPr>
              <p:cNvPr id="83" name="Straight Connector 82"/>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5" name="Rectangle 84"/>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mc:AlternateContent xmlns:mc="http://schemas.openxmlformats.org/markup-compatibility/2006" xmlns:a14="http://schemas.microsoft.com/office/drawing/2010/main">
        <mc:Choice Requires="a14">
          <p:sp>
            <p:nvSpPr>
              <p:cNvPr id="87" name="Text Box 47"/>
              <p:cNvSpPr txBox="1">
                <a:spLocks noChangeArrowheads="1"/>
              </p:cNvSpPr>
              <p:nvPr/>
            </p:nvSpPr>
            <p:spPr bwMode="auto">
              <a:xfrm>
                <a:off x="366550" y="2189490"/>
                <a:ext cx="6337680" cy="929866"/>
              </a:xfrm>
              <a:prstGeom prst="rect">
                <a:avLst/>
              </a:prstGeom>
              <a:solidFill>
                <a:srgbClr val="3F6A7D">
                  <a:alpha val="40000"/>
                </a:srgbClr>
              </a:solidFill>
              <a:ln w="12700">
                <a:noFill/>
                <a:miter lim="800000"/>
                <a:headEnd/>
                <a:tailEnd/>
              </a:ln>
              <a:effectLst/>
            </p:spPr>
            <p:txBody>
              <a:bodyPr rot="0" vert="horz" wrap="square" lIns="91440" tIns="45720" rIns="91440" bIns="45720" anchor="t" anchorCtr="0" upright="1">
                <a:noAutofit/>
              </a:bodyPr>
              <a:lstStyle/>
              <a:p>
                <a:pPr algn="r" rtl="1">
                  <a:lnSpc>
                    <a:spcPct val="107000"/>
                  </a:lnSpc>
                  <a:spcAft>
                    <a:spcPts val="0"/>
                  </a:spcAft>
                </a:pPr>
                <a:r>
                  <a:rPr lang="ar-BH" sz="3200" b="1" dirty="0">
                    <a:effectLst/>
                    <a:latin typeface="Calibri" panose="020F0502020204030204" pitchFamily="34" charset="0"/>
                    <a:ea typeface="Calibri" panose="020F0502020204030204" pitchFamily="34" charset="0"/>
                    <a:cs typeface="Sakkal Majalla"/>
                  </a:rPr>
                  <a:t>مرونة العرض (م ع) =  </a:t>
                </a:r>
                <a14:m>
                  <m:oMath xmlns:m="http://schemas.openxmlformats.org/officeDocument/2006/math">
                    <m:f>
                      <m:fPr>
                        <m:ctrlPr>
                          <a:rPr lang="en-US" sz="3200" b="1" i="1">
                            <a:effectLst/>
                            <a:latin typeface="Cambria Math" panose="02040503050406030204" pitchFamily="18" charset="0"/>
                            <a:ea typeface="Calibri" panose="020F0502020204030204" pitchFamily="34" charset="0"/>
                            <a:cs typeface="Sakkal Majalla"/>
                          </a:rPr>
                        </m:ctrlPr>
                      </m:fPr>
                      <m:num>
                        <m:r>
                          <a:rPr lang="en-US" sz="3200" b="1">
                            <a:effectLst/>
                            <a:latin typeface="Cambria Math" panose="02040503050406030204" pitchFamily="18" charset="0"/>
                            <a:ea typeface="Calibri" panose="020F0502020204030204" pitchFamily="34" charset="0"/>
                            <a:cs typeface="Sakkal Majalla"/>
                          </a:rPr>
                          <m:t>  </m:t>
                        </m:r>
                        <m:r>
                          <a:rPr lang="ar-BH" sz="3200">
                            <a:effectLst/>
                            <a:latin typeface="Cambria Math" panose="02040503050406030204" pitchFamily="18" charset="0"/>
                            <a:ea typeface="Calibri" panose="020F0502020204030204" pitchFamily="34" charset="0"/>
                            <a:cs typeface="Sakkal Majalla"/>
                          </a:rPr>
                          <m:t>س</m:t>
                        </m:r>
                        <m:r>
                          <a:rPr lang="en-US" sz="3200" b="1">
                            <a:effectLst/>
                            <a:latin typeface="Cambria Math" panose="02040503050406030204" pitchFamily="18" charset="0"/>
                            <a:ea typeface="Calibri" panose="020F0502020204030204" pitchFamily="34" charset="0"/>
                            <a:cs typeface="Sakkal Majalla"/>
                          </a:rPr>
                          <m:t>  </m:t>
                        </m:r>
                      </m:num>
                      <m:den>
                        <m:r>
                          <a:rPr lang="ar-BH" sz="3200">
                            <a:effectLst/>
                            <a:latin typeface="Cambria Math" panose="02040503050406030204" pitchFamily="18" charset="0"/>
                            <a:ea typeface="Calibri" panose="020F0502020204030204" pitchFamily="34" charset="0"/>
                            <a:cs typeface="Sakkal Majalla"/>
                          </a:rPr>
                          <m:t>ع</m:t>
                        </m:r>
                        <m:r>
                          <a:rPr lang="ar-BH" sz="3200">
                            <a:effectLst/>
                            <a:latin typeface="Cambria Math" panose="02040503050406030204" pitchFamily="18" charset="0"/>
                            <a:ea typeface="Calibri" panose="020F0502020204030204" pitchFamily="34" charset="0"/>
                            <a:cs typeface="Sakkal Majalla"/>
                          </a:rPr>
                          <m:t> </m:t>
                        </m:r>
                        <m:r>
                          <a:rPr lang="ar-BH" sz="3200">
                            <a:effectLst/>
                            <a:latin typeface="Cambria Math" panose="02040503050406030204" pitchFamily="18" charset="0"/>
                            <a:ea typeface="Calibri" panose="020F0502020204030204" pitchFamily="34" charset="0"/>
                            <a:cs typeface="Sakkal Majalla"/>
                          </a:rPr>
                          <m:t>ك</m:t>
                        </m:r>
                      </m:den>
                    </m:f>
                    <m:r>
                      <a:rPr lang="en-US" sz="3200" b="1" i="1">
                        <a:effectLst/>
                        <a:latin typeface="Cambria Math" panose="02040503050406030204" pitchFamily="18" charset="0"/>
                        <a:ea typeface="Calibri" panose="020F0502020204030204" pitchFamily="34" charset="0"/>
                        <a:cs typeface="Sakkal Majalla"/>
                      </a:rPr>
                      <m:t>×</m:t>
                    </m:r>
                    <m:f>
                      <m:fPr>
                        <m:ctrlPr>
                          <a:rPr lang="en-US" sz="3200" b="1" i="1">
                            <a:effectLst/>
                            <a:latin typeface="Cambria Math" panose="02040503050406030204" pitchFamily="18" charset="0"/>
                            <a:ea typeface="Calibri" panose="020F0502020204030204" pitchFamily="34" charset="0"/>
                            <a:cs typeface="Sakkal Majalla"/>
                          </a:rPr>
                        </m:ctrlPr>
                      </m:fPr>
                      <m:num>
                        <m:r>
                          <a:rPr lang="en-US" sz="3200" b="1">
                            <a:effectLst/>
                            <a:latin typeface="Cambria Math" panose="02040503050406030204" pitchFamily="18" charset="0"/>
                            <a:ea typeface="Calibri" panose="020F0502020204030204" pitchFamily="34" charset="0"/>
                            <a:cs typeface="Sakkal Majalla"/>
                          </a:rPr>
                          <m:t> </m:t>
                        </m:r>
                        <m:r>
                          <a:rPr lang="ar-BH" sz="3200">
                            <a:effectLst/>
                            <a:latin typeface="Cambria Math" panose="02040503050406030204" pitchFamily="18" charset="0"/>
                            <a:ea typeface="Calibri" panose="020F0502020204030204" pitchFamily="34" charset="0"/>
                            <a:cs typeface="Sakkal Majalla"/>
                          </a:rPr>
                          <m:t>ع</m:t>
                        </m:r>
                        <m:r>
                          <a:rPr lang="ar-BH" sz="3200">
                            <a:effectLst/>
                            <a:latin typeface="Cambria Math" panose="02040503050406030204" pitchFamily="18" charset="0"/>
                            <a:ea typeface="Calibri" panose="020F0502020204030204" pitchFamily="34" charset="0"/>
                            <a:cs typeface="Sakkal Majalla"/>
                          </a:rPr>
                          <m:t> </m:t>
                        </m:r>
                        <m:r>
                          <a:rPr lang="ar-BH" sz="3200">
                            <a:effectLst/>
                            <a:latin typeface="Cambria Math" panose="02040503050406030204" pitchFamily="18" charset="0"/>
                            <a:ea typeface="Calibri" panose="020F0502020204030204" pitchFamily="34" charset="0"/>
                            <a:cs typeface="Sakkal Majalla"/>
                          </a:rPr>
                          <m:t>ك</m:t>
                        </m:r>
                        <m:r>
                          <a:rPr lang="en-US" sz="3200" b="1">
                            <a:effectLst/>
                            <a:latin typeface="Cambria Math" panose="02040503050406030204" pitchFamily="18" charset="0"/>
                            <a:ea typeface="Calibri" panose="020F0502020204030204" pitchFamily="34" charset="0"/>
                            <a:cs typeface="Sakkal Majalla"/>
                          </a:rPr>
                          <m:t> ∆ </m:t>
                        </m:r>
                      </m:num>
                      <m:den>
                        <m:r>
                          <a:rPr lang="ar-BH" sz="3200">
                            <a:effectLst/>
                            <a:latin typeface="Cambria Math" panose="02040503050406030204" pitchFamily="18" charset="0"/>
                            <a:ea typeface="Calibri" panose="020F0502020204030204" pitchFamily="34" charset="0"/>
                            <a:cs typeface="Sakkal Majalla"/>
                          </a:rPr>
                          <m:t>س</m:t>
                        </m:r>
                        <m:r>
                          <a:rPr lang="ar-BH" sz="3200" b="1">
                            <a:effectLst/>
                            <a:latin typeface="Cambria Math" panose="02040503050406030204" pitchFamily="18" charset="0"/>
                            <a:ea typeface="Calibri" panose="020F0502020204030204" pitchFamily="34" charset="0"/>
                            <a:cs typeface="Cambria Math" panose="02040503050406030204" pitchFamily="18" charset="0"/>
                          </a:rPr>
                          <m:t> </m:t>
                        </m:r>
                        <m:r>
                          <a:rPr lang="ar-BH" sz="3200">
                            <a:effectLst/>
                            <a:latin typeface="Cambria Math" panose="02040503050406030204" pitchFamily="18" charset="0"/>
                            <a:ea typeface="Calibri" panose="020F0502020204030204" pitchFamily="34" charset="0"/>
                            <a:cs typeface="Times New Roman" panose="02020603050405020304" pitchFamily="18" charset="0"/>
                          </a:rPr>
                          <m:t>∆</m:t>
                        </m:r>
                        <m:r>
                          <a:rPr lang="ar-BH" sz="3200" b="1">
                            <a:effectLst/>
                            <a:latin typeface="Cambria Math" panose="02040503050406030204" pitchFamily="18" charset="0"/>
                            <a:ea typeface="Calibri" panose="020F0502020204030204" pitchFamily="34" charset="0"/>
                            <a:cs typeface="Cambria Math" panose="02040503050406030204" pitchFamily="18" charset="0"/>
                          </a:rPr>
                          <m:t> </m:t>
                        </m:r>
                      </m:den>
                    </m:f>
                  </m:oMath>
                </a14:m>
                <a:r>
                  <a:rPr lang="en-US" sz="3200" b="1" dirty="0">
                    <a:effectLst/>
                    <a:latin typeface="Sakkal Majalla"/>
                    <a:ea typeface="Calibri" panose="020F0502020204030204" pitchFamily="34" charset="0"/>
                    <a:cs typeface="Arial" panose="020B0604020202020204" pitchFamily="34" charset="0"/>
                  </a:rPr>
                  <a:t> </a:t>
                </a:r>
                <a:endParaRPr lang="en-US" sz="3200" dirty="0">
                  <a:effectLst/>
                  <a:latin typeface="Calibri" panose="020F0502020204030204" pitchFamily="34" charset="0"/>
                  <a:ea typeface="Calibri" panose="020F0502020204030204" pitchFamily="34" charset="0"/>
                  <a:cs typeface="Arial" panose="020B0604020202020204" pitchFamily="34" charset="0"/>
                </a:endParaRPr>
              </a:p>
            </p:txBody>
          </p:sp>
        </mc:Choice>
        <mc:Fallback xmlns="">
          <p:sp>
            <p:nvSpPr>
              <p:cNvPr id="87" name="Text Box 47"/>
              <p:cNvSpPr txBox="1">
                <a:spLocks noRot="1" noChangeAspect="1" noMove="1" noResize="1" noEditPoints="1" noAdjustHandles="1" noChangeArrowheads="1" noChangeShapeType="1" noTextEdit="1"/>
              </p:cNvSpPr>
              <p:nvPr/>
            </p:nvSpPr>
            <p:spPr bwMode="auto">
              <a:xfrm>
                <a:off x="366550" y="2189490"/>
                <a:ext cx="6337680" cy="929866"/>
              </a:xfrm>
              <a:prstGeom prst="rect">
                <a:avLst/>
              </a:prstGeom>
              <a:blipFill rotWithShape="0">
                <a:blip r:embed="rId10"/>
                <a:stretch>
                  <a:fillRect r="-2500" b="-11111"/>
                </a:stretch>
              </a:blipFill>
              <a:ln w="12700">
                <a:noFill/>
                <a:miter lim="800000"/>
                <a:headEnd/>
                <a:tailEnd/>
              </a:ln>
              <a:effectLst/>
            </p:spPr>
            <p:txBody>
              <a:bodyPr/>
              <a:lstStyle/>
              <a:p>
                <a:r>
                  <a:rPr lang="en-US">
                    <a:noFill/>
                  </a:rPr>
                  <a:t> </a:t>
                </a:r>
              </a:p>
            </p:txBody>
          </p:sp>
        </mc:Fallback>
      </mc:AlternateContent>
    </p:spTree>
    <p:extLst>
      <p:ext uri="{BB962C8B-B14F-4D97-AF65-F5344CB8AC3E}">
        <p14:creationId xmlns:p14="http://schemas.microsoft.com/office/powerpoint/2010/main" val="266306927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4" y="1338267"/>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232306" y="280411"/>
            <a:ext cx="5386411"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أشكال مرونة العرض</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Rectangle 33">
            <a:extLst>
              <a:ext uri="{FF2B5EF4-FFF2-40B4-BE49-F238E27FC236}">
                <a16:creationId xmlns="" xmlns:a16="http://schemas.microsoft.com/office/drawing/2014/main" id="{DF1A1089-8396-4458-A2D2-8B67C0344B23}"/>
              </a:ext>
            </a:extLst>
          </p:cNvPr>
          <p:cNvSpPr/>
          <p:nvPr/>
        </p:nvSpPr>
        <p:spPr>
          <a:xfrm>
            <a:off x="109266" y="2372264"/>
            <a:ext cx="2010530" cy="3650467"/>
          </a:xfrm>
          <a:prstGeom prst="rect">
            <a:avLst/>
          </a:prstGeom>
          <a:solidFill>
            <a:srgbClr val="F7931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b="1" u="sng" noProof="1" smtClean="0">
                <a:solidFill>
                  <a:srgbClr val="C00000"/>
                </a:solidFill>
                <a:latin typeface="Sakkal Majalla" panose="02000000000000000000" pitchFamily="2" charset="-78"/>
                <a:cs typeface="Sakkal Majalla" panose="02000000000000000000" pitchFamily="2" charset="-78"/>
              </a:rPr>
              <a:t>خصائص </a:t>
            </a:r>
            <a:r>
              <a:rPr lang="ar-SA" b="1" u="sng" noProof="1">
                <a:solidFill>
                  <a:srgbClr val="C00000"/>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sz="1600" b="1" noProof="1">
                <a:solidFill>
                  <a:schemeClr val="bg2">
                    <a:lumMod val="10000"/>
                  </a:schemeClr>
                </a:solidFill>
                <a:latin typeface="Sakkal Majalla" panose="02000000000000000000" pitchFamily="2" charset="-78"/>
                <a:cs typeface="Sakkal Majalla" panose="02000000000000000000" pitchFamily="2" charset="-78"/>
              </a:rPr>
              <a:t>التغيير في الكمية المعروضة يساوي التغيير في سعر السلعة.</a:t>
            </a:r>
          </a:p>
          <a:p>
            <a:pPr marL="180975" indent="-180975" algn="just" rtl="1">
              <a:buFont typeface="Arial" panose="020B0604020202020204" pitchFamily="34" charset="0"/>
              <a:buChar char="•"/>
            </a:pPr>
            <a:r>
              <a:rPr lang="ar-SA" sz="1600" b="1" noProof="1">
                <a:solidFill>
                  <a:schemeClr val="bg2">
                    <a:lumMod val="10000"/>
                  </a:schemeClr>
                </a:solidFill>
                <a:latin typeface="Sakkal Majalla" panose="02000000000000000000" pitchFamily="2" charset="-78"/>
                <a:cs typeface="Sakkal Majalla" panose="02000000000000000000" pitchFamily="2" charset="-78"/>
              </a:rPr>
              <a:t>المنحنى يكون على شكل خط مستقيم يشكل زاوية مع المحوريين بنسبة 45%.</a:t>
            </a:r>
            <a:endParaRPr lang="en-US" sz="16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5" name="Rectangle 34">
            <a:extLst>
              <a:ext uri="{FF2B5EF4-FFF2-40B4-BE49-F238E27FC236}">
                <a16:creationId xmlns="" xmlns:a16="http://schemas.microsoft.com/office/drawing/2014/main" id="{C235E7F5-1E8B-46FB-AD4F-982D84E4E57D}"/>
              </a:ext>
            </a:extLst>
          </p:cNvPr>
          <p:cNvSpPr/>
          <p:nvPr/>
        </p:nvSpPr>
        <p:spPr>
          <a:xfrm>
            <a:off x="2119796" y="2372264"/>
            <a:ext cx="2010530" cy="3828522"/>
          </a:xfrm>
          <a:prstGeom prst="rect">
            <a:avLst/>
          </a:prstGeom>
          <a:solidFill>
            <a:srgbClr val="4CC1E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b="1" u="sng" noProof="1" smtClean="0">
                <a:solidFill>
                  <a:srgbClr val="C00000"/>
                </a:solidFill>
                <a:latin typeface="Sakkal Majalla" panose="02000000000000000000" pitchFamily="2" charset="-78"/>
                <a:cs typeface="Sakkal Majalla" panose="02000000000000000000" pitchFamily="2" charset="-78"/>
              </a:rPr>
              <a:t>خصائص </a:t>
            </a:r>
            <a:r>
              <a:rPr lang="ar-SA" b="1" u="sng" noProof="1">
                <a:solidFill>
                  <a:srgbClr val="C00000"/>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sz="1600" b="1" noProof="1">
                <a:solidFill>
                  <a:schemeClr val="bg2">
                    <a:lumMod val="10000"/>
                  </a:schemeClr>
                </a:solidFill>
                <a:latin typeface="Sakkal Majalla" panose="02000000000000000000" pitchFamily="2" charset="-78"/>
                <a:cs typeface="Sakkal Majalla" panose="02000000000000000000" pitchFamily="2" charset="-78"/>
              </a:rPr>
              <a:t>التغيير في سعر السلعة أعلى من التغيير في الكمية المعروضة.</a:t>
            </a:r>
          </a:p>
          <a:p>
            <a:pPr marL="180975" indent="-180975" algn="just" rtl="1">
              <a:buFont typeface="Arial" panose="020B0604020202020204" pitchFamily="34" charset="0"/>
              <a:buChar char="•"/>
            </a:pPr>
            <a:r>
              <a:rPr lang="ar-SA" sz="1600" b="1" noProof="1">
                <a:solidFill>
                  <a:schemeClr val="bg2">
                    <a:lumMod val="10000"/>
                  </a:schemeClr>
                </a:solidFill>
                <a:latin typeface="Sakkal Majalla" panose="02000000000000000000" pitchFamily="2" charset="-78"/>
                <a:cs typeface="Sakkal Majalla" panose="02000000000000000000" pitchFamily="2" charset="-78"/>
              </a:rPr>
              <a:t>المنحنى يكون شديد الانحدار يشبه الخط المستقيم الموازي للمحور الرأسي.</a:t>
            </a:r>
            <a:endParaRPr lang="en-US" sz="1600"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6" name="Rectangle 35">
            <a:extLst>
              <a:ext uri="{FF2B5EF4-FFF2-40B4-BE49-F238E27FC236}">
                <a16:creationId xmlns="" xmlns:a16="http://schemas.microsoft.com/office/drawing/2014/main" id="{2C6CBD2E-CD1D-4D13-8327-CCBE69F6AA0F}"/>
              </a:ext>
            </a:extLst>
          </p:cNvPr>
          <p:cNvSpPr/>
          <p:nvPr/>
        </p:nvSpPr>
        <p:spPr>
          <a:xfrm>
            <a:off x="4130326" y="2372264"/>
            <a:ext cx="2010530" cy="3828522"/>
          </a:xfrm>
          <a:prstGeom prst="rect">
            <a:avLst/>
          </a:prstGeom>
          <a:solidFill>
            <a:srgbClr val="FFCC4C"/>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b="1" u="sng" noProof="1" smtClean="0">
                <a:solidFill>
                  <a:srgbClr val="C00000"/>
                </a:solidFill>
                <a:latin typeface="Sakkal Majalla" panose="02000000000000000000" pitchFamily="2" charset="-78"/>
                <a:cs typeface="Sakkal Majalla" panose="02000000000000000000" pitchFamily="2" charset="-78"/>
              </a:rPr>
              <a:t>خصائص </a:t>
            </a:r>
            <a:r>
              <a:rPr lang="ar-SA" b="1" u="sng" noProof="1">
                <a:solidFill>
                  <a:srgbClr val="C00000"/>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التغيير في الكمية المعروضة أعلى من تغيير السعر.</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المنحنى يكون بطيء الانحدار أقرب إلى خط المستقيم الأفقي.</a:t>
            </a:r>
          </a:p>
        </p:txBody>
      </p:sp>
      <p:sp>
        <p:nvSpPr>
          <p:cNvPr id="37" name="Rectangle 36">
            <a:extLst>
              <a:ext uri="{FF2B5EF4-FFF2-40B4-BE49-F238E27FC236}">
                <a16:creationId xmlns="" xmlns:a16="http://schemas.microsoft.com/office/drawing/2014/main" id="{7E13B150-3801-40AF-995C-77EA70461E4F}"/>
              </a:ext>
            </a:extLst>
          </p:cNvPr>
          <p:cNvSpPr/>
          <p:nvPr/>
        </p:nvSpPr>
        <p:spPr>
          <a:xfrm>
            <a:off x="6140857" y="2372264"/>
            <a:ext cx="2010530" cy="3828522"/>
          </a:xfrm>
          <a:prstGeom prst="rect">
            <a:avLst/>
          </a:prstGeom>
          <a:solidFill>
            <a:srgbClr val="C1301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b="1" u="sng" noProof="1" smtClean="0">
                <a:solidFill>
                  <a:schemeClr val="bg1"/>
                </a:solidFill>
                <a:latin typeface="Sakkal Majalla" panose="02000000000000000000" pitchFamily="2" charset="-78"/>
                <a:cs typeface="Sakkal Majalla" panose="02000000000000000000" pitchFamily="2" charset="-78"/>
              </a:rPr>
              <a:t>خصائص </a:t>
            </a:r>
            <a:r>
              <a:rPr lang="ar-SA" b="1" u="sng" noProof="1">
                <a:solidFill>
                  <a:schemeClr val="bg1"/>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تغيير الكمية المعروضة.</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ثبات سعر السلعة.</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المنحنى يكون خط مستقيم </a:t>
            </a:r>
            <a:r>
              <a:rPr lang="ar-SA" b="1" noProof="1" smtClean="0">
                <a:solidFill>
                  <a:schemeClr val="bg2">
                    <a:lumMod val="10000"/>
                  </a:schemeClr>
                </a:solidFill>
                <a:latin typeface="Sakkal Majalla" panose="02000000000000000000" pitchFamily="2" charset="-78"/>
                <a:cs typeface="Sakkal Majalla" panose="02000000000000000000" pitchFamily="2" charset="-78"/>
              </a:rPr>
              <a:t>موازي للمحور </a:t>
            </a:r>
            <a:r>
              <a:rPr lang="ar-SA" b="1" noProof="1">
                <a:solidFill>
                  <a:schemeClr val="bg2">
                    <a:lumMod val="10000"/>
                  </a:schemeClr>
                </a:solidFill>
                <a:latin typeface="Sakkal Majalla" panose="02000000000000000000" pitchFamily="2" charset="-78"/>
                <a:cs typeface="Sakkal Majalla" panose="02000000000000000000" pitchFamily="2" charset="-78"/>
              </a:rPr>
              <a:t>الرأسي.</a:t>
            </a:r>
            <a:endParaRPr lang="en-US"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8" name="Rectangle 37">
            <a:extLst>
              <a:ext uri="{FF2B5EF4-FFF2-40B4-BE49-F238E27FC236}">
                <a16:creationId xmlns="" xmlns:a16="http://schemas.microsoft.com/office/drawing/2014/main" id="{EDA05D2A-8EE7-4838-B422-D16F20E9F1CF}"/>
              </a:ext>
            </a:extLst>
          </p:cNvPr>
          <p:cNvSpPr/>
          <p:nvPr/>
        </p:nvSpPr>
        <p:spPr>
          <a:xfrm>
            <a:off x="8151387" y="2372264"/>
            <a:ext cx="2010530" cy="3791298"/>
          </a:xfrm>
          <a:prstGeom prst="rect">
            <a:avLst/>
          </a:prstGeom>
          <a:solidFill>
            <a:srgbClr val="A2B96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60" tIns="137160" rIns="137160" bIns="34290" numCol="1" spcCol="0" rtlCol="0" fromWordArt="0" anchor="t" anchorCtr="0" forceAA="0" compatLnSpc="1">
            <a:prstTxWarp prst="textNoShape">
              <a:avLst/>
            </a:prstTxWarp>
            <a:noAutofit/>
          </a:bodyPr>
          <a:lstStyle/>
          <a:p>
            <a:pPr algn="just" rtl="1"/>
            <a:r>
              <a:rPr lang="ar-SA" b="1" u="sng" noProof="1" smtClean="0">
                <a:solidFill>
                  <a:srgbClr val="C00000"/>
                </a:solidFill>
                <a:latin typeface="Sakkal Majalla" panose="02000000000000000000" pitchFamily="2" charset="-78"/>
                <a:cs typeface="Sakkal Majalla" panose="02000000000000000000" pitchFamily="2" charset="-78"/>
              </a:rPr>
              <a:t>خصائص</a:t>
            </a:r>
            <a:r>
              <a:rPr lang="ar-SA" b="1" u="sng" noProof="1" smtClean="0">
                <a:solidFill>
                  <a:srgbClr val="C00000"/>
                </a:solidFill>
                <a:latin typeface="Sakkal Majalla" panose="02000000000000000000" pitchFamily="2" charset="-78"/>
                <a:cs typeface="Sakkal Majalla" panose="02000000000000000000" pitchFamily="2" charset="-78"/>
              </a:rPr>
              <a:t> </a:t>
            </a:r>
            <a:r>
              <a:rPr lang="ar-SA" b="1" u="sng" noProof="1">
                <a:solidFill>
                  <a:srgbClr val="C00000"/>
                </a:solidFill>
                <a:latin typeface="Sakkal Majalla" panose="02000000000000000000" pitchFamily="2" charset="-78"/>
                <a:cs typeface="Sakkal Majalla" panose="02000000000000000000" pitchFamily="2" charset="-78"/>
              </a:rPr>
              <a:t>النوع:</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ثبات الكمية المعروضة.</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تغيير سعر السلعة.</a:t>
            </a:r>
          </a:p>
          <a:p>
            <a:pPr marL="180975" indent="-180975" algn="just" rtl="1">
              <a:buFont typeface="Arial" panose="020B0604020202020204" pitchFamily="34" charset="0"/>
              <a:buChar char="•"/>
            </a:pPr>
            <a:r>
              <a:rPr lang="ar-SA" b="1" noProof="1">
                <a:solidFill>
                  <a:schemeClr val="bg2">
                    <a:lumMod val="10000"/>
                  </a:schemeClr>
                </a:solidFill>
                <a:latin typeface="Sakkal Majalla" panose="02000000000000000000" pitchFamily="2" charset="-78"/>
                <a:cs typeface="Sakkal Majalla" panose="02000000000000000000" pitchFamily="2" charset="-78"/>
              </a:rPr>
              <a:t>المنحنى يكون خط مستقيم عمودي على المحور الأفقي.</a:t>
            </a:r>
            <a:endParaRPr lang="en-US" b="1" noProof="1">
              <a:solidFill>
                <a:schemeClr val="bg2">
                  <a:lumMod val="10000"/>
                </a:schemeClr>
              </a:solidFill>
              <a:latin typeface="Sakkal Majalla" panose="02000000000000000000" pitchFamily="2" charset="-78"/>
              <a:cs typeface="Sakkal Majalla" panose="02000000000000000000" pitchFamily="2" charset="-78"/>
            </a:endParaRPr>
          </a:p>
        </p:txBody>
      </p:sp>
      <p:sp>
        <p:nvSpPr>
          <p:cNvPr id="39" name="Oval 38">
            <a:extLst>
              <a:ext uri="{FF2B5EF4-FFF2-40B4-BE49-F238E27FC236}">
                <a16:creationId xmlns="" xmlns:a16="http://schemas.microsoft.com/office/drawing/2014/main" id="{3EE74054-3D20-4EF3-8848-DCD1B8337B74}"/>
              </a:ext>
            </a:extLst>
          </p:cNvPr>
          <p:cNvSpPr/>
          <p:nvPr/>
        </p:nvSpPr>
        <p:spPr>
          <a:xfrm>
            <a:off x="852743" y="1422330"/>
            <a:ext cx="523576" cy="506595"/>
          </a:xfrm>
          <a:prstGeom prst="ellipse">
            <a:avLst/>
          </a:prstGeom>
          <a:solidFill>
            <a:srgbClr val="F7931F"/>
          </a:solidFill>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5</a:t>
            </a:r>
          </a:p>
        </p:txBody>
      </p:sp>
      <p:sp>
        <p:nvSpPr>
          <p:cNvPr id="40" name="Oval 39">
            <a:extLst>
              <a:ext uri="{FF2B5EF4-FFF2-40B4-BE49-F238E27FC236}">
                <a16:creationId xmlns="" xmlns:a16="http://schemas.microsoft.com/office/drawing/2014/main" id="{977D7D70-65C4-4C99-B88F-8C7B9FE69699}"/>
              </a:ext>
            </a:extLst>
          </p:cNvPr>
          <p:cNvSpPr/>
          <p:nvPr/>
        </p:nvSpPr>
        <p:spPr>
          <a:xfrm>
            <a:off x="2863274" y="1422330"/>
            <a:ext cx="523576" cy="506595"/>
          </a:xfrm>
          <a:prstGeom prst="ellipse">
            <a:avLst/>
          </a:prstGeom>
          <a:solidFill>
            <a:srgbClr val="4CC1EF"/>
          </a:solidFill>
        </p:spPr>
        <p:style>
          <a:lnRef idx="0">
            <a:schemeClr val="accent3"/>
          </a:lnRef>
          <a:fillRef idx="3">
            <a:schemeClr val="accent3"/>
          </a:fillRef>
          <a:effectRef idx="3">
            <a:schemeClr val="accent3"/>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4</a:t>
            </a:r>
          </a:p>
        </p:txBody>
      </p:sp>
      <p:sp>
        <p:nvSpPr>
          <p:cNvPr id="41" name="Oval 40">
            <a:extLst>
              <a:ext uri="{FF2B5EF4-FFF2-40B4-BE49-F238E27FC236}">
                <a16:creationId xmlns="" xmlns:a16="http://schemas.microsoft.com/office/drawing/2014/main" id="{7A9419CE-645E-44C9-9B75-924EF4C17ED6}"/>
              </a:ext>
            </a:extLst>
          </p:cNvPr>
          <p:cNvSpPr/>
          <p:nvPr/>
        </p:nvSpPr>
        <p:spPr>
          <a:xfrm>
            <a:off x="4873804" y="1422330"/>
            <a:ext cx="523576" cy="506595"/>
          </a:xfrm>
          <a:prstGeom prst="ellipse">
            <a:avLst/>
          </a:prstGeom>
          <a:solidFill>
            <a:srgbClr val="FFCC4C"/>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3</a:t>
            </a:r>
          </a:p>
        </p:txBody>
      </p:sp>
      <p:sp>
        <p:nvSpPr>
          <p:cNvPr id="42" name="Oval 41">
            <a:extLst>
              <a:ext uri="{FF2B5EF4-FFF2-40B4-BE49-F238E27FC236}">
                <a16:creationId xmlns="" xmlns:a16="http://schemas.microsoft.com/office/drawing/2014/main" id="{76E30C03-9DBC-4F71-AA2D-05121305ECB3}"/>
              </a:ext>
            </a:extLst>
          </p:cNvPr>
          <p:cNvSpPr/>
          <p:nvPr/>
        </p:nvSpPr>
        <p:spPr>
          <a:xfrm>
            <a:off x="6884334" y="1422330"/>
            <a:ext cx="523576" cy="506595"/>
          </a:xfrm>
          <a:prstGeom prst="ellipse">
            <a:avLst/>
          </a:prstGeom>
          <a:solidFill>
            <a:srgbClr val="C13018"/>
          </a:solidFill>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bg1"/>
                </a:solidFill>
              </a:rPr>
              <a:t>2</a:t>
            </a:r>
          </a:p>
        </p:txBody>
      </p:sp>
      <p:sp>
        <p:nvSpPr>
          <p:cNvPr id="43" name="Oval 42">
            <a:extLst>
              <a:ext uri="{FF2B5EF4-FFF2-40B4-BE49-F238E27FC236}">
                <a16:creationId xmlns="" xmlns:a16="http://schemas.microsoft.com/office/drawing/2014/main" id="{D03EABAC-1436-4FC7-B9F2-8154D676D854}"/>
              </a:ext>
            </a:extLst>
          </p:cNvPr>
          <p:cNvSpPr/>
          <p:nvPr/>
        </p:nvSpPr>
        <p:spPr>
          <a:xfrm>
            <a:off x="8894864" y="1422330"/>
            <a:ext cx="523576" cy="506595"/>
          </a:xfrm>
          <a:prstGeom prst="ellipse">
            <a:avLst/>
          </a:prstGeom>
          <a:solidFill>
            <a:srgbClr val="A2B969"/>
          </a:solidFill>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en-US" sz="2400" b="1" dirty="0">
                <a:solidFill>
                  <a:schemeClr val="tx1">
                    <a:lumMod val="85000"/>
                    <a:lumOff val="15000"/>
                  </a:schemeClr>
                </a:solidFill>
              </a:rPr>
              <a:t>1</a:t>
            </a:r>
          </a:p>
        </p:txBody>
      </p:sp>
      <p:sp>
        <p:nvSpPr>
          <p:cNvPr id="33" name="Flowchart: Terminator 5">
            <a:hlinkClick r:id="rId2"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73" name="Rectangle 72">
            <a:extLst>
              <a:ext uri="{FF2B5EF4-FFF2-40B4-BE49-F238E27FC236}">
                <a16:creationId xmlns="" xmlns:a16="http://schemas.microsoft.com/office/drawing/2014/main" id="{8553D0D5-5E38-4AF6-9FFB-60C8F688629A}"/>
              </a:ext>
            </a:extLst>
          </p:cNvPr>
          <p:cNvSpPr/>
          <p:nvPr/>
        </p:nvSpPr>
        <p:spPr>
          <a:xfrm>
            <a:off x="8118548" y="1929397"/>
            <a:ext cx="2076209" cy="430887"/>
          </a:xfrm>
          <a:prstGeom prst="rect">
            <a:avLst/>
          </a:prstGeom>
          <a:noFill/>
        </p:spPr>
        <p:txBody>
          <a:bodyPr wrap="none" lIns="91440" tIns="45720" rIns="91440" bIns="45720">
            <a:spAutoFit/>
          </a:bodyPr>
          <a:lstStyle/>
          <a:p>
            <a:pPr algn="ctr"/>
            <a:r>
              <a:rPr lang="ar-SA" sz="2200" b="0" cap="none" spc="0" dirty="0">
                <a:ln w="0">
                  <a:solidFill>
                    <a:schemeClr val="tx1"/>
                  </a:solidFill>
                </a:ln>
                <a:solidFill>
                  <a:srgbClr val="A2B969"/>
                </a:solidFill>
                <a:cs typeface="PT Bold Heading" panose="02010400000000000000" pitchFamily="2" charset="-78"/>
              </a:rPr>
              <a:t>عرض عديم المرونة</a:t>
            </a:r>
            <a:endParaRPr lang="en-US" sz="2200" b="0" cap="none" spc="0" dirty="0">
              <a:ln w="0">
                <a:solidFill>
                  <a:schemeClr val="tx1"/>
                </a:solidFill>
              </a:ln>
              <a:solidFill>
                <a:srgbClr val="A2B969"/>
              </a:solidFill>
              <a:cs typeface="PT Bold Heading" panose="02010400000000000000" pitchFamily="2" charset="-78"/>
            </a:endParaRPr>
          </a:p>
        </p:txBody>
      </p:sp>
      <p:sp>
        <p:nvSpPr>
          <p:cNvPr id="75" name="Rectangle 74">
            <a:extLst>
              <a:ext uri="{FF2B5EF4-FFF2-40B4-BE49-F238E27FC236}">
                <a16:creationId xmlns="" xmlns:a16="http://schemas.microsoft.com/office/drawing/2014/main" id="{C9AFBFE4-7EF7-4075-AC5B-7DE4C57205C2}"/>
              </a:ext>
            </a:extLst>
          </p:cNvPr>
          <p:cNvSpPr/>
          <p:nvPr/>
        </p:nvSpPr>
        <p:spPr>
          <a:xfrm>
            <a:off x="6070827" y="1928305"/>
            <a:ext cx="2188421"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C13018"/>
                </a:solidFill>
                <a:cs typeface="PT Bold Heading" panose="02010400000000000000" pitchFamily="2" charset="-78"/>
              </a:rPr>
              <a:t>عرض لا نهائي المرونة</a:t>
            </a:r>
            <a:endParaRPr lang="en-US" sz="2000" b="0" cap="none" spc="0" dirty="0">
              <a:ln w="0">
                <a:solidFill>
                  <a:schemeClr val="tx1"/>
                </a:solidFill>
              </a:ln>
              <a:solidFill>
                <a:srgbClr val="C13018"/>
              </a:solidFill>
              <a:cs typeface="PT Bold Heading" panose="02010400000000000000" pitchFamily="2" charset="-78"/>
            </a:endParaRPr>
          </a:p>
        </p:txBody>
      </p:sp>
      <p:sp>
        <p:nvSpPr>
          <p:cNvPr id="77" name="Rectangle 76">
            <a:extLst>
              <a:ext uri="{FF2B5EF4-FFF2-40B4-BE49-F238E27FC236}">
                <a16:creationId xmlns="" xmlns:a16="http://schemas.microsoft.com/office/drawing/2014/main" id="{1F258451-9AF8-48B8-ACD9-075D261A2D4F}"/>
              </a:ext>
            </a:extLst>
          </p:cNvPr>
          <p:cNvSpPr/>
          <p:nvPr/>
        </p:nvSpPr>
        <p:spPr>
          <a:xfrm>
            <a:off x="4543923" y="1936362"/>
            <a:ext cx="1183337"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FFCC4C"/>
                </a:solidFill>
                <a:cs typeface="PT Bold Heading" panose="02010400000000000000" pitchFamily="2" charset="-78"/>
              </a:rPr>
              <a:t>عرض مرن</a:t>
            </a:r>
            <a:endParaRPr lang="en-US" sz="2000" b="0" cap="none" spc="0" dirty="0">
              <a:ln w="0">
                <a:solidFill>
                  <a:schemeClr val="tx1"/>
                </a:solidFill>
              </a:ln>
              <a:solidFill>
                <a:srgbClr val="FFCC4C"/>
              </a:solidFill>
              <a:cs typeface="PT Bold Heading" panose="02010400000000000000" pitchFamily="2" charset="-78"/>
            </a:endParaRPr>
          </a:p>
        </p:txBody>
      </p:sp>
      <p:sp>
        <p:nvSpPr>
          <p:cNvPr id="79" name="Rectangle 78">
            <a:extLst>
              <a:ext uri="{FF2B5EF4-FFF2-40B4-BE49-F238E27FC236}">
                <a16:creationId xmlns="" xmlns:a16="http://schemas.microsoft.com/office/drawing/2014/main" id="{86A9649D-0DCA-4378-AC00-3EAC0614F394}"/>
              </a:ext>
            </a:extLst>
          </p:cNvPr>
          <p:cNvSpPr/>
          <p:nvPr/>
        </p:nvSpPr>
        <p:spPr>
          <a:xfrm>
            <a:off x="2347001" y="1941846"/>
            <a:ext cx="1558440"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4CC1EF"/>
                </a:solidFill>
                <a:cs typeface="PT Bold Heading" panose="02010400000000000000" pitchFamily="2" charset="-78"/>
              </a:rPr>
              <a:t>عرض غير مرن</a:t>
            </a:r>
            <a:endParaRPr lang="en-US" sz="2000" b="0" cap="none" spc="0" dirty="0">
              <a:ln w="0">
                <a:solidFill>
                  <a:schemeClr val="tx1"/>
                </a:solidFill>
              </a:ln>
              <a:solidFill>
                <a:srgbClr val="4CC1EF"/>
              </a:solidFill>
              <a:cs typeface="PT Bold Heading" panose="02010400000000000000" pitchFamily="2" charset="-78"/>
            </a:endParaRPr>
          </a:p>
        </p:txBody>
      </p:sp>
      <p:sp>
        <p:nvSpPr>
          <p:cNvPr id="81" name="Rectangle 80">
            <a:extLst>
              <a:ext uri="{FF2B5EF4-FFF2-40B4-BE49-F238E27FC236}">
                <a16:creationId xmlns="" xmlns:a16="http://schemas.microsoft.com/office/drawing/2014/main" id="{DE765ED4-BAC3-477F-8AF5-5D07FD4BBD2F}"/>
              </a:ext>
            </a:extLst>
          </p:cNvPr>
          <p:cNvSpPr/>
          <p:nvPr/>
        </p:nvSpPr>
        <p:spPr>
          <a:xfrm>
            <a:off x="35969" y="1968603"/>
            <a:ext cx="2132315" cy="400110"/>
          </a:xfrm>
          <a:prstGeom prst="rect">
            <a:avLst/>
          </a:prstGeom>
          <a:noFill/>
        </p:spPr>
        <p:txBody>
          <a:bodyPr wrap="none" lIns="91440" tIns="45720" rIns="91440" bIns="45720">
            <a:spAutoFit/>
          </a:bodyPr>
          <a:lstStyle/>
          <a:p>
            <a:pPr algn="ctr"/>
            <a:r>
              <a:rPr lang="ar-SA" sz="2000" b="0" cap="none" spc="0" dirty="0">
                <a:ln w="0">
                  <a:solidFill>
                    <a:schemeClr val="tx1"/>
                  </a:solidFill>
                </a:ln>
                <a:solidFill>
                  <a:srgbClr val="F7931F"/>
                </a:solidFill>
                <a:cs typeface="PT Bold Heading" panose="02010400000000000000" pitchFamily="2" charset="-78"/>
              </a:rPr>
              <a:t>عرض متكافئ المرونة</a:t>
            </a:r>
            <a:endParaRPr lang="en-US" sz="2000" b="0" cap="none" spc="0" dirty="0">
              <a:ln w="0">
                <a:solidFill>
                  <a:schemeClr val="tx1"/>
                </a:solidFill>
              </a:ln>
              <a:solidFill>
                <a:srgbClr val="F7931F"/>
              </a:solidFill>
              <a:cs typeface="PT Bold Heading" panose="02010400000000000000" pitchFamily="2" charset="-78"/>
            </a:endParaRPr>
          </a:p>
        </p:txBody>
      </p:sp>
      <p:pic>
        <p:nvPicPr>
          <p:cNvPr id="3" name="Picture 2">
            <a:extLst>
              <a:ext uri="{FF2B5EF4-FFF2-40B4-BE49-F238E27FC236}">
                <a16:creationId xmlns="" xmlns:a16="http://schemas.microsoft.com/office/drawing/2014/main" id="{95750066-3480-446B-B3C6-3B61743DD80F}"/>
              </a:ext>
            </a:extLst>
          </p:cNvPr>
          <p:cNvPicPr>
            <a:picLocks noChangeAspect="1"/>
          </p:cNvPicPr>
          <p:nvPr/>
        </p:nvPicPr>
        <p:blipFill rotWithShape="1">
          <a:blip r:embed="rId3"/>
          <a:srcRect l="39057" t="50000" r="39239" b="19497"/>
          <a:stretch/>
        </p:blipFill>
        <p:spPr>
          <a:xfrm>
            <a:off x="8180795" y="4605955"/>
            <a:ext cx="1944000" cy="1536835"/>
          </a:xfrm>
          <a:prstGeom prst="rect">
            <a:avLst/>
          </a:prstGeom>
        </p:spPr>
      </p:pic>
      <p:pic>
        <p:nvPicPr>
          <p:cNvPr id="4" name="Picture 3">
            <a:extLst>
              <a:ext uri="{FF2B5EF4-FFF2-40B4-BE49-F238E27FC236}">
                <a16:creationId xmlns="" xmlns:a16="http://schemas.microsoft.com/office/drawing/2014/main" id="{373B578A-2641-4391-B62B-F4CF8C23F7A2}"/>
              </a:ext>
            </a:extLst>
          </p:cNvPr>
          <p:cNvPicPr>
            <a:picLocks noChangeAspect="1"/>
          </p:cNvPicPr>
          <p:nvPr/>
        </p:nvPicPr>
        <p:blipFill rotWithShape="1">
          <a:blip r:embed="rId4"/>
          <a:srcRect l="40826" t="42632" r="40708" b="30679"/>
          <a:stretch/>
        </p:blipFill>
        <p:spPr>
          <a:xfrm>
            <a:off x="6168481" y="4613354"/>
            <a:ext cx="1906892" cy="1550208"/>
          </a:xfrm>
          <a:prstGeom prst="rect">
            <a:avLst/>
          </a:prstGeom>
        </p:spPr>
      </p:pic>
      <p:pic>
        <p:nvPicPr>
          <p:cNvPr id="6" name="Picture 5">
            <a:extLst>
              <a:ext uri="{FF2B5EF4-FFF2-40B4-BE49-F238E27FC236}">
                <a16:creationId xmlns="" xmlns:a16="http://schemas.microsoft.com/office/drawing/2014/main" id="{8EE9F578-3EE4-4256-9A91-FF182E669F7D}"/>
              </a:ext>
            </a:extLst>
          </p:cNvPr>
          <p:cNvPicPr>
            <a:picLocks noChangeAspect="1"/>
          </p:cNvPicPr>
          <p:nvPr/>
        </p:nvPicPr>
        <p:blipFill rotWithShape="1">
          <a:blip r:embed="rId5"/>
          <a:srcRect l="39127" t="41330" r="35542" b="24529"/>
          <a:stretch/>
        </p:blipFill>
        <p:spPr>
          <a:xfrm>
            <a:off x="4187526" y="4642051"/>
            <a:ext cx="1899432" cy="1537497"/>
          </a:xfrm>
          <a:prstGeom prst="rect">
            <a:avLst/>
          </a:prstGeom>
        </p:spPr>
      </p:pic>
      <p:pic>
        <p:nvPicPr>
          <p:cNvPr id="9" name="Picture 8">
            <a:extLst>
              <a:ext uri="{FF2B5EF4-FFF2-40B4-BE49-F238E27FC236}">
                <a16:creationId xmlns="" xmlns:a16="http://schemas.microsoft.com/office/drawing/2014/main" id="{89A397E9-4CA4-4717-85A4-CA12AB678E16}"/>
              </a:ext>
            </a:extLst>
          </p:cNvPr>
          <p:cNvPicPr>
            <a:picLocks noChangeAspect="1"/>
          </p:cNvPicPr>
          <p:nvPr/>
        </p:nvPicPr>
        <p:blipFill rotWithShape="1">
          <a:blip r:embed="rId6"/>
          <a:srcRect l="37854" t="47800" r="41839" b="20739"/>
          <a:stretch/>
        </p:blipFill>
        <p:spPr>
          <a:xfrm>
            <a:off x="2176996" y="4596667"/>
            <a:ext cx="1876603" cy="1546123"/>
          </a:xfrm>
          <a:prstGeom prst="rect">
            <a:avLst/>
          </a:prstGeom>
        </p:spPr>
      </p:pic>
      <p:pic>
        <p:nvPicPr>
          <p:cNvPr id="10" name="Picture 9">
            <a:extLst>
              <a:ext uri="{FF2B5EF4-FFF2-40B4-BE49-F238E27FC236}">
                <a16:creationId xmlns="" xmlns:a16="http://schemas.microsoft.com/office/drawing/2014/main" id="{4CD50957-741D-4454-A50E-ECAA08422667}"/>
              </a:ext>
            </a:extLst>
          </p:cNvPr>
          <p:cNvPicPr>
            <a:picLocks noChangeAspect="1"/>
          </p:cNvPicPr>
          <p:nvPr/>
        </p:nvPicPr>
        <p:blipFill rotWithShape="1">
          <a:blip r:embed="rId7"/>
          <a:srcRect l="39285" t="41330" r="37877" b="26038"/>
          <a:stretch/>
        </p:blipFill>
        <p:spPr>
          <a:xfrm>
            <a:off x="130688" y="4474673"/>
            <a:ext cx="1923400" cy="1546148"/>
          </a:xfrm>
          <a:prstGeom prst="rect">
            <a:avLst/>
          </a:prstGeom>
        </p:spPr>
      </p:pic>
      <p:sp>
        <p:nvSpPr>
          <p:cNvPr id="2" name="مستطيل مستدير الزوايا 5">
            <a:hlinkClick r:id="rId8" action="ppaction://hlinksldjump"/>
            <a:extLst>
              <a:ext uri="{FF2B5EF4-FFF2-40B4-BE49-F238E27FC236}">
                <a16:creationId xmlns="" xmlns:a16="http://schemas.microsoft.com/office/drawing/2014/main" id="{DBA51DDC-5587-4DE5-A61E-503090EBAF06}"/>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1">
            <a:hlinkClick r:id="rId9" action="ppaction://hlinksldjump"/>
            <a:extLst>
              <a:ext uri="{FF2B5EF4-FFF2-40B4-BE49-F238E27FC236}">
                <a16:creationId xmlns="" xmlns:a16="http://schemas.microsoft.com/office/drawing/2014/main" id="{36AFFAB9-8246-45F5-8C0D-F34CCF01D0E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2">
            <a:hlinkClick r:id="rId10" action="ppaction://hlinksldjump"/>
            <a:extLst>
              <a:ext uri="{FF2B5EF4-FFF2-40B4-BE49-F238E27FC236}">
                <a16:creationId xmlns="" xmlns:a16="http://schemas.microsoft.com/office/drawing/2014/main" id="{C7600C82-8C45-49CB-9085-416E1A2F1E40}"/>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6">
            <a:hlinkClick r:id="rId11" action="ppaction://hlinksldjump"/>
            <a:extLst>
              <a:ext uri="{FF2B5EF4-FFF2-40B4-BE49-F238E27FC236}">
                <a16:creationId xmlns="" xmlns:a16="http://schemas.microsoft.com/office/drawing/2014/main" id="{CFCD8ED0-5A91-44EC-83AD-2E0790B7D6DF}"/>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9" name="مستطيل مستدير الزوايا 17">
            <a:hlinkClick r:id="rId12" action="ppaction://hlinksldjump"/>
            <a:extLst>
              <a:ext uri="{FF2B5EF4-FFF2-40B4-BE49-F238E27FC236}">
                <a16:creationId xmlns="" xmlns:a16="http://schemas.microsoft.com/office/drawing/2014/main" id="{D5944A3C-52B1-4B95-950A-DB8BC75E771F}"/>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21" name="مستطيل مستدير الزوايا 16">
            <a:hlinkClick r:id="rId13" action="ppaction://hlinksldjump"/>
            <a:extLst>
              <a:ext uri="{FF2B5EF4-FFF2-40B4-BE49-F238E27FC236}">
                <a16:creationId xmlns="" xmlns:a16="http://schemas.microsoft.com/office/drawing/2014/main" id="{56FA998E-1F8F-41B0-8C81-90DA1BE69D72}"/>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49" name="Group 48"/>
          <p:cNvGrpSpPr/>
          <p:nvPr/>
        </p:nvGrpSpPr>
        <p:grpSpPr>
          <a:xfrm>
            <a:off x="0" y="6502121"/>
            <a:ext cx="12192000" cy="381000"/>
            <a:chOff x="0" y="6502121"/>
            <a:chExt cx="12192000" cy="381000"/>
          </a:xfrm>
        </p:grpSpPr>
        <p:sp>
          <p:nvSpPr>
            <p:cNvPr id="50" name="TextBox 49">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51" name="Group 50"/>
            <p:cNvGrpSpPr/>
            <p:nvPr/>
          </p:nvGrpSpPr>
          <p:grpSpPr>
            <a:xfrm>
              <a:off x="0" y="6502121"/>
              <a:ext cx="12192000" cy="381000"/>
              <a:chOff x="0" y="6502121"/>
              <a:chExt cx="12192000" cy="381000"/>
            </a:xfrm>
          </p:grpSpPr>
          <p:cxnSp>
            <p:nvCxnSpPr>
              <p:cNvPr id="52" name="Straight Connector 51"/>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53" name="Rectangle 5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792642273"/>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29431" y="1342243"/>
            <a:ext cx="10052651" cy="5146196"/>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008965" y="425208"/>
            <a:ext cx="5687774" cy="646331"/>
          </a:xfrm>
          <a:prstGeom prst="rect">
            <a:avLst/>
          </a:prstGeom>
        </p:spPr>
        <p:txBody>
          <a:bodyPr wrap="none">
            <a:spAutoFit/>
          </a:bodyPr>
          <a:lstStyle/>
          <a:p>
            <a:pPr algn="ctr"/>
            <a:r>
              <a:rPr lang="ar-SA" sz="3600" dirty="0">
                <a:ln w="9525">
                  <a:noFill/>
                  <a:prstDash val="solid"/>
                </a:ln>
                <a:solidFill>
                  <a:schemeClr val="bg1"/>
                </a:solidFill>
                <a:latin typeface="Arial Black" panose="020B0A04020102020204" pitchFamily="34" charset="0"/>
                <a:cs typeface="PT Bold Heading" panose="02010400000000000000" pitchFamily="2" charset="-78"/>
              </a:rPr>
              <a:t>العوامل المؤثرة في مرونة العرض</a:t>
            </a:r>
            <a:endParaRPr lang="en-US" sz="36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12" name="Google Shape;536;p37">
            <a:extLst>
              <a:ext uri="{FF2B5EF4-FFF2-40B4-BE49-F238E27FC236}">
                <a16:creationId xmlns="" xmlns:a16="http://schemas.microsoft.com/office/drawing/2014/main" id="{1A531D1E-7BD9-4344-B398-37A44A94B309}"/>
              </a:ext>
            </a:extLst>
          </p:cNvPr>
          <p:cNvGrpSpPr/>
          <p:nvPr/>
        </p:nvGrpSpPr>
        <p:grpSpPr>
          <a:xfrm>
            <a:off x="11300601" y="293301"/>
            <a:ext cx="616789" cy="833812"/>
            <a:chOff x="590250" y="244200"/>
            <a:chExt cx="407975" cy="532175"/>
          </a:xfrm>
        </p:grpSpPr>
        <p:sp>
          <p:nvSpPr>
            <p:cNvPr id="13" name="Google Shape;537;p37">
              <a:extLst>
                <a:ext uri="{FF2B5EF4-FFF2-40B4-BE49-F238E27FC236}">
                  <a16:creationId xmlns="" xmlns:a16="http://schemas.microsoft.com/office/drawing/2014/main" id="{CEFE7213-6533-4E58-A817-E3D9213DE656}"/>
                </a:ext>
              </a:extLst>
            </p:cNvPr>
            <p:cNvSpPr/>
            <p:nvPr/>
          </p:nvSpPr>
          <p:spPr>
            <a:xfrm>
              <a:off x="623125" y="313625"/>
              <a:ext cx="375100" cy="462750"/>
            </a:xfrm>
            <a:custGeom>
              <a:avLst/>
              <a:gdLst/>
              <a:ahLst/>
              <a:cxnLst/>
              <a:rect l="l" t="t" r="r" b="b"/>
              <a:pathLst>
                <a:path w="15004" h="18510" fill="none" extrusionOk="0">
                  <a:moveTo>
                    <a:pt x="1" y="17536"/>
                  </a:moveTo>
                  <a:lnTo>
                    <a:pt x="1" y="17536"/>
                  </a:lnTo>
                  <a:lnTo>
                    <a:pt x="1" y="17536"/>
                  </a:lnTo>
                  <a:lnTo>
                    <a:pt x="25" y="17682"/>
                  </a:lnTo>
                  <a:lnTo>
                    <a:pt x="49" y="17852"/>
                  </a:lnTo>
                  <a:lnTo>
                    <a:pt x="123" y="18023"/>
                  </a:lnTo>
                  <a:lnTo>
                    <a:pt x="220" y="18193"/>
                  </a:lnTo>
                  <a:lnTo>
                    <a:pt x="293" y="18291"/>
                  </a:lnTo>
                  <a:lnTo>
                    <a:pt x="390" y="18364"/>
                  </a:lnTo>
                  <a:lnTo>
                    <a:pt x="488" y="18412"/>
                  </a:lnTo>
                  <a:lnTo>
                    <a:pt x="610" y="18461"/>
                  </a:lnTo>
                  <a:lnTo>
                    <a:pt x="756" y="18510"/>
                  </a:lnTo>
                  <a:lnTo>
                    <a:pt x="926" y="18510"/>
                  </a:lnTo>
                  <a:lnTo>
                    <a:pt x="14468" y="18510"/>
                  </a:lnTo>
                  <a:lnTo>
                    <a:pt x="14468" y="18510"/>
                  </a:lnTo>
                  <a:lnTo>
                    <a:pt x="14541" y="18510"/>
                  </a:lnTo>
                  <a:lnTo>
                    <a:pt x="14614" y="18485"/>
                  </a:lnTo>
                  <a:lnTo>
                    <a:pt x="14736" y="18412"/>
                  </a:lnTo>
                  <a:lnTo>
                    <a:pt x="14833" y="18291"/>
                  </a:lnTo>
                  <a:lnTo>
                    <a:pt x="14906" y="18144"/>
                  </a:lnTo>
                  <a:lnTo>
                    <a:pt x="14955" y="17974"/>
                  </a:lnTo>
                  <a:lnTo>
                    <a:pt x="14979" y="17779"/>
                  </a:lnTo>
                  <a:lnTo>
                    <a:pt x="15003" y="17438"/>
                  </a:lnTo>
                  <a:lnTo>
                    <a:pt x="15003" y="487"/>
                  </a:lnTo>
                  <a:lnTo>
                    <a:pt x="15003" y="487"/>
                  </a:lnTo>
                  <a:lnTo>
                    <a:pt x="15003" y="341"/>
                  </a:lnTo>
                  <a:lnTo>
                    <a:pt x="14979" y="219"/>
                  </a:lnTo>
                  <a:lnTo>
                    <a:pt x="14955" y="146"/>
                  </a:lnTo>
                  <a:lnTo>
                    <a:pt x="14906" y="73"/>
                  </a:lnTo>
                  <a:lnTo>
                    <a:pt x="14833" y="49"/>
                  </a:lnTo>
                  <a:lnTo>
                    <a:pt x="14736" y="24"/>
                  </a:lnTo>
                  <a:lnTo>
                    <a:pt x="14468"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38;p37">
              <a:extLst>
                <a:ext uri="{FF2B5EF4-FFF2-40B4-BE49-F238E27FC236}">
                  <a16:creationId xmlns="" xmlns:a16="http://schemas.microsoft.com/office/drawing/2014/main" id="{716F2857-0F78-40E2-992D-CA868EA53EBB}"/>
                </a:ext>
              </a:extLst>
            </p:cNvPr>
            <p:cNvSpPr/>
            <p:nvPr/>
          </p:nvSpPr>
          <p:spPr>
            <a:xfrm>
              <a:off x="590250" y="269775"/>
              <a:ext cx="377525" cy="462775"/>
            </a:xfrm>
            <a:custGeom>
              <a:avLst/>
              <a:gdLst/>
              <a:ahLst/>
              <a:cxnLst/>
              <a:rect l="l" t="t" r="r" b="b"/>
              <a:pathLst>
                <a:path w="15101" h="18511" fill="none" extrusionOk="0">
                  <a:moveTo>
                    <a:pt x="14321" y="0"/>
                  </a:moveTo>
                  <a:lnTo>
                    <a:pt x="780" y="0"/>
                  </a:lnTo>
                  <a:lnTo>
                    <a:pt x="780" y="0"/>
                  </a:lnTo>
                  <a:lnTo>
                    <a:pt x="634" y="25"/>
                  </a:lnTo>
                  <a:lnTo>
                    <a:pt x="488" y="74"/>
                  </a:lnTo>
                  <a:lnTo>
                    <a:pt x="342" y="122"/>
                  </a:lnTo>
                  <a:lnTo>
                    <a:pt x="220" y="220"/>
                  </a:lnTo>
                  <a:lnTo>
                    <a:pt x="122" y="341"/>
                  </a:lnTo>
                  <a:lnTo>
                    <a:pt x="74" y="488"/>
                  </a:lnTo>
                  <a:lnTo>
                    <a:pt x="25" y="634"/>
                  </a:lnTo>
                  <a:lnTo>
                    <a:pt x="1" y="780"/>
                  </a:lnTo>
                  <a:lnTo>
                    <a:pt x="1" y="17731"/>
                  </a:lnTo>
                  <a:lnTo>
                    <a:pt x="1" y="17731"/>
                  </a:lnTo>
                  <a:lnTo>
                    <a:pt x="25" y="17877"/>
                  </a:lnTo>
                  <a:lnTo>
                    <a:pt x="74" y="18023"/>
                  </a:lnTo>
                  <a:lnTo>
                    <a:pt x="122" y="18169"/>
                  </a:lnTo>
                  <a:lnTo>
                    <a:pt x="220" y="18291"/>
                  </a:lnTo>
                  <a:lnTo>
                    <a:pt x="342" y="18388"/>
                  </a:lnTo>
                  <a:lnTo>
                    <a:pt x="488" y="18437"/>
                  </a:lnTo>
                  <a:lnTo>
                    <a:pt x="634" y="18486"/>
                  </a:lnTo>
                  <a:lnTo>
                    <a:pt x="780" y="18510"/>
                  </a:lnTo>
                  <a:lnTo>
                    <a:pt x="14321" y="18510"/>
                  </a:lnTo>
                  <a:lnTo>
                    <a:pt x="14321" y="18510"/>
                  </a:lnTo>
                  <a:lnTo>
                    <a:pt x="14467" y="18486"/>
                  </a:lnTo>
                  <a:lnTo>
                    <a:pt x="14614" y="18437"/>
                  </a:lnTo>
                  <a:lnTo>
                    <a:pt x="14760" y="18388"/>
                  </a:lnTo>
                  <a:lnTo>
                    <a:pt x="14881" y="18291"/>
                  </a:lnTo>
                  <a:lnTo>
                    <a:pt x="14979" y="18169"/>
                  </a:lnTo>
                  <a:lnTo>
                    <a:pt x="15028" y="18023"/>
                  </a:lnTo>
                  <a:lnTo>
                    <a:pt x="15076" y="17877"/>
                  </a:lnTo>
                  <a:lnTo>
                    <a:pt x="15101" y="17731"/>
                  </a:lnTo>
                  <a:lnTo>
                    <a:pt x="15101" y="780"/>
                  </a:lnTo>
                  <a:lnTo>
                    <a:pt x="15101" y="780"/>
                  </a:lnTo>
                  <a:lnTo>
                    <a:pt x="15076" y="634"/>
                  </a:lnTo>
                  <a:lnTo>
                    <a:pt x="15028" y="488"/>
                  </a:lnTo>
                  <a:lnTo>
                    <a:pt x="14979" y="341"/>
                  </a:lnTo>
                  <a:lnTo>
                    <a:pt x="14881" y="220"/>
                  </a:lnTo>
                  <a:lnTo>
                    <a:pt x="14760" y="122"/>
                  </a:lnTo>
                  <a:lnTo>
                    <a:pt x="14614" y="74"/>
                  </a:lnTo>
                  <a:lnTo>
                    <a:pt x="14467" y="25"/>
                  </a:lnTo>
                  <a:lnTo>
                    <a:pt x="14321" y="0"/>
                  </a:lnTo>
                  <a:lnTo>
                    <a:pt x="14321"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39;p37">
              <a:extLst>
                <a:ext uri="{FF2B5EF4-FFF2-40B4-BE49-F238E27FC236}">
                  <a16:creationId xmlns="" xmlns:a16="http://schemas.microsoft.com/office/drawing/2014/main" id="{72B97B30-6E1B-4367-BE71-152329D42C81}"/>
                </a:ext>
              </a:extLst>
            </p:cNvPr>
            <p:cNvSpPr/>
            <p:nvPr/>
          </p:nvSpPr>
          <p:spPr>
            <a:xfrm>
              <a:off x="796650" y="274025"/>
              <a:ext cx="45100" cy="45100"/>
            </a:xfrm>
            <a:custGeom>
              <a:avLst/>
              <a:gdLst/>
              <a:ahLst/>
              <a:cxnLst/>
              <a:rect l="l" t="t" r="r" b="b"/>
              <a:pathLst>
                <a:path w="1804" h="1804" fill="none" extrusionOk="0">
                  <a:moveTo>
                    <a:pt x="902" y="1"/>
                  </a:moveTo>
                  <a:lnTo>
                    <a:pt x="902" y="1"/>
                  </a:lnTo>
                  <a:lnTo>
                    <a:pt x="1073" y="25"/>
                  </a:lnTo>
                  <a:lnTo>
                    <a:pt x="1243" y="74"/>
                  </a:lnTo>
                  <a:lnTo>
                    <a:pt x="1414"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4" y="1657"/>
                  </a:lnTo>
                  <a:lnTo>
                    <a:pt x="1243" y="1730"/>
                  </a:lnTo>
                  <a:lnTo>
                    <a:pt x="1073" y="1779"/>
                  </a:lnTo>
                  <a:lnTo>
                    <a:pt x="902" y="1803"/>
                  </a:lnTo>
                  <a:lnTo>
                    <a:pt x="902" y="1803"/>
                  </a:lnTo>
                  <a:lnTo>
                    <a:pt x="732" y="1779"/>
                  </a:lnTo>
                  <a:lnTo>
                    <a:pt x="561" y="1730"/>
                  </a:lnTo>
                  <a:lnTo>
                    <a:pt x="391"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1" y="147"/>
                  </a:lnTo>
                  <a:lnTo>
                    <a:pt x="561" y="74"/>
                  </a:lnTo>
                  <a:lnTo>
                    <a:pt x="732"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40;p37">
              <a:extLst>
                <a:ext uri="{FF2B5EF4-FFF2-40B4-BE49-F238E27FC236}">
                  <a16:creationId xmlns="" xmlns:a16="http://schemas.microsoft.com/office/drawing/2014/main" id="{66E71AA2-0D34-4F21-A9F6-5B6C976A012E}"/>
                </a:ext>
              </a:extLst>
            </p:cNvPr>
            <p:cNvSpPr/>
            <p:nvPr/>
          </p:nvSpPr>
          <p:spPr>
            <a:xfrm>
              <a:off x="713850" y="274025"/>
              <a:ext cx="45075" cy="45100"/>
            </a:xfrm>
            <a:custGeom>
              <a:avLst/>
              <a:gdLst/>
              <a:ahLst/>
              <a:cxnLst/>
              <a:rect l="l" t="t" r="r" b="b"/>
              <a:pathLst>
                <a:path w="1803" h="1804" fill="none" extrusionOk="0">
                  <a:moveTo>
                    <a:pt x="902" y="1"/>
                  </a:moveTo>
                  <a:lnTo>
                    <a:pt x="902" y="1"/>
                  </a:lnTo>
                  <a:lnTo>
                    <a:pt x="1072" y="25"/>
                  </a:lnTo>
                  <a:lnTo>
                    <a:pt x="1243" y="74"/>
                  </a:lnTo>
                  <a:lnTo>
                    <a:pt x="1413" y="147"/>
                  </a:lnTo>
                  <a:lnTo>
                    <a:pt x="1535" y="269"/>
                  </a:lnTo>
                  <a:lnTo>
                    <a:pt x="1657" y="391"/>
                  </a:lnTo>
                  <a:lnTo>
                    <a:pt x="1730" y="561"/>
                  </a:lnTo>
                  <a:lnTo>
                    <a:pt x="1779" y="732"/>
                  </a:lnTo>
                  <a:lnTo>
                    <a:pt x="1803" y="902"/>
                  </a:lnTo>
                  <a:lnTo>
                    <a:pt x="1803" y="902"/>
                  </a:lnTo>
                  <a:lnTo>
                    <a:pt x="1779"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9" y="1535"/>
                  </a:lnTo>
                  <a:lnTo>
                    <a:pt x="147" y="1414"/>
                  </a:lnTo>
                  <a:lnTo>
                    <a:pt x="74" y="1243"/>
                  </a:lnTo>
                  <a:lnTo>
                    <a:pt x="25" y="1073"/>
                  </a:lnTo>
                  <a:lnTo>
                    <a:pt x="1" y="902"/>
                  </a:lnTo>
                  <a:lnTo>
                    <a:pt x="1" y="902"/>
                  </a:lnTo>
                  <a:lnTo>
                    <a:pt x="25" y="732"/>
                  </a:lnTo>
                  <a:lnTo>
                    <a:pt x="74" y="561"/>
                  </a:lnTo>
                  <a:lnTo>
                    <a:pt x="147" y="391"/>
                  </a:lnTo>
                  <a:lnTo>
                    <a:pt x="269" y="269"/>
                  </a:lnTo>
                  <a:lnTo>
                    <a:pt x="390" y="147"/>
                  </a:lnTo>
                  <a:lnTo>
                    <a:pt x="561" y="74"/>
                  </a:lnTo>
                  <a:lnTo>
                    <a:pt x="731" y="25"/>
                  </a:lnTo>
                  <a:lnTo>
                    <a:pt x="902" y="1"/>
                  </a:lnTo>
                  <a:lnTo>
                    <a:pt x="902"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41;p37">
              <a:extLst>
                <a:ext uri="{FF2B5EF4-FFF2-40B4-BE49-F238E27FC236}">
                  <a16:creationId xmlns="" xmlns:a16="http://schemas.microsoft.com/office/drawing/2014/main" id="{0245137C-4592-4806-8B62-469869D33346}"/>
                </a:ext>
              </a:extLst>
            </p:cNvPr>
            <p:cNvSpPr/>
            <p:nvPr/>
          </p:nvSpPr>
          <p:spPr>
            <a:xfrm>
              <a:off x="631050" y="274025"/>
              <a:ext cx="45075" cy="45100"/>
            </a:xfrm>
            <a:custGeom>
              <a:avLst/>
              <a:gdLst/>
              <a:ahLst/>
              <a:cxnLst/>
              <a:rect l="l" t="t" r="r" b="b"/>
              <a:pathLst>
                <a:path w="1803" h="1804" fill="none" extrusionOk="0">
                  <a:moveTo>
                    <a:pt x="0" y="902"/>
                  </a:moveTo>
                  <a:lnTo>
                    <a:pt x="0" y="902"/>
                  </a:lnTo>
                  <a:lnTo>
                    <a:pt x="25" y="732"/>
                  </a:lnTo>
                  <a:lnTo>
                    <a:pt x="73" y="561"/>
                  </a:lnTo>
                  <a:lnTo>
                    <a:pt x="147" y="391"/>
                  </a:lnTo>
                  <a:lnTo>
                    <a:pt x="268" y="269"/>
                  </a:lnTo>
                  <a:lnTo>
                    <a:pt x="390" y="147"/>
                  </a:lnTo>
                  <a:lnTo>
                    <a:pt x="561" y="74"/>
                  </a:lnTo>
                  <a:lnTo>
                    <a:pt x="731" y="25"/>
                  </a:lnTo>
                  <a:lnTo>
                    <a:pt x="902" y="1"/>
                  </a:lnTo>
                  <a:lnTo>
                    <a:pt x="902" y="1"/>
                  </a:lnTo>
                  <a:lnTo>
                    <a:pt x="1072" y="25"/>
                  </a:lnTo>
                  <a:lnTo>
                    <a:pt x="1243" y="74"/>
                  </a:lnTo>
                  <a:lnTo>
                    <a:pt x="1413" y="147"/>
                  </a:lnTo>
                  <a:lnTo>
                    <a:pt x="1535" y="269"/>
                  </a:lnTo>
                  <a:lnTo>
                    <a:pt x="1657" y="391"/>
                  </a:lnTo>
                  <a:lnTo>
                    <a:pt x="1730" y="561"/>
                  </a:lnTo>
                  <a:lnTo>
                    <a:pt x="1778" y="732"/>
                  </a:lnTo>
                  <a:lnTo>
                    <a:pt x="1803" y="902"/>
                  </a:lnTo>
                  <a:lnTo>
                    <a:pt x="1803" y="902"/>
                  </a:lnTo>
                  <a:lnTo>
                    <a:pt x="1778" y="1073"/>
                  </a:lnTo>
                  <a:lnTo>
                    <a:pt x="1730" y="1243"/>
                  </a:lnTo>
                  <a:lnTo>
                    <a:pt x="1657" y="1414"/>
                  </a:lnTo>
                  <a:lnTo>
                    <a:pt x="1535" y="1535"/>
                  </a:lnTo>
                  <a:lnTo>
                    <a:pt x="1413" y="1657"/>
                  </a:lnTo>
                  <a:lnTo>
                    <a:pt x="1243" y="1730"/>
                  </a:lnTo>
                  <a:lnTo>
                    <a:pt x="1072" y="1779"/>
                  </a:lnTo>
                  <a:lnTo>
                    <a:pt x="902" y="1803"/>
                  </a:lnTo>
                  <a:lnTo>
                    <a:pt x="902" y="1803"/>
                  </a:lnTo>
                  <a:lnTo>
                    <a:pt x="731" y="1779"/>
                  </a:lnTo>
                  <a:lnTo>
                    <a:pt x="561" y="1730"/>
                  </a:lnTo>
                  <a:lnTo>
                    <a:pt x="390" y="1657"/>
                  </a:lnTo>
                  <a:lnTo>
                    <a:pt x="268" y="1535"/>
                  </a:lnTo>
                  <a:lnTo>
                    <a:pt x="147" y="1414"/>
                  </a:lnTo>
                  <a:lnTo>
                    <a:pt x="73" y="1243"/>
                  </a:lnTo>
                  <a:lnTo>
                    <a:pt x="25" y="1073"/>
                  </a:lnTo>
                  <a:lnTo>
                    <a:pt x="0" y="902"/>
                  </a:lnTo>
                  <a:lnTo>
                    <a:pt x="0" y="902"/>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42;p37">
              <a:extLst>
                <a:ext uri="{FF2B5EF4-FFF2-40B4-BE49-F238E27FC236}">
                  <a16:creationId xmlns="" xmlns:a16="http://schemas.microsoft.com/office/drawing/2014/main" id="{5ED86692-9413-4E30-8942-1A35B21F2F99}"/>
                </a:ext>
              </a:extLst>
            </p:cNvPr>
            <p:cNvSpPr/>
            <p:nvPr/>
          </p:nvSpPr>
          <p:spPr>
            <a:xfrm>
              <a:off x="649925" y="590050"/>
              <a:ext cx="133975" cy="25"/>
            </a:xfrm>
            <a:custGeom>
              <a:avLst/>
              <a:gdLst/>
              <a:ahLst/>
              <a:cxnLst/>
              <a:rect l="l" t="t" r="r" b="b"/>
              <a:pathLst>
                <a:path w="5359" h="1" fill="none" extrusionOk="0">
                  <a:moveTo>
                    <a:pt x="5358" y="0"/>
                  </a:moveTo>
                  <a:lnTo>
                    <a:pt x="0" y="0"/>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43;p37">
              <a:extLst>
                <a:ext uri="{FF2B5EF4-FFF2-40B4-BE49-F238E27FC236}">
                  <a16:creationId xmlns="" xmlns:a16="http://schemas.microsoft.com/office/drawing/2014/main" id="{8D077F22-E9F7-481E-A189-EC73130828D2}"/>
                </a:ext>
              </a:extLst>
            </p:cNvPr>
            <p:cNvSpPr/>
            <p:nvPr/>
          </p:nvSpPr>
          <p:spPr>
            <a:xfrm>
              <a:off x="649925" y="5346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44;p37">
              <a:extLst>
                <a:ext uri="{FF2B5EF4-FFF2-40B4-BE49-F238E27FC236}">
                  <a16:creationId xmlns="" xmlns:a16="http://schemas.microsoft.com/office/drawing/2014/main" id="{F3EB5A59-A60E-4C58-BCC9-1E616E65D0DF}"/>
                </a:ext>
              </a:extLst>
            </p:cNvPr>
            <p:cNvSpPr/>
            <p:nvPr/>
          </p:nvSpPr>
          <p:spPr>
            <a:xfrm>
              <a:off x="649925" y="4798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45;p37">
              <a:extLst>
                <a:ext uri="{FF2B5EF4-FFF2-40B4-BE49-F238E27FC236}">
                  <a16:creationId xmlns="" xmlns:a16="http://schemas.microsoft.com/office/drawing/2014/main" id="{BFAEA99B-A8FD-4B49-A709-BA09F45B9E6F}"/>
                </a:ext>
              </a:extLst>
            </p:cNvPr>
            <p:cNvSpPr/>
            <p:nvPr/>
          </p:nvSpPr>
          <p:spPr>
            <a:xfrm>
              <a:off x="649925" y="424425"/>
              <a:ext cx="255750" cy="25"/>
            </a:xfrm>
            <a:custGeom>
              <a:avLst/>
              <a:gdLst/>
              <a:ahLst/>
              <a:cxnLst/>
              <a:rect l="l" t="t" r="r" b="b"/>
              <a:pathLst>
                <a:path w="10230" h="1" fill="none" extrusionOk="0">
                  <a:moveTo>
                    <a:pt x="10229" y="1"/>
                  </a:moveTo>
                  <a:lnTo>
                    <a:pt x="0" y="1"/>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46;p37">
              <a:extLst>
                <a:ext uri="{FF2B5EF4-FFF2-40B4-BE49-F238E27FC236}">
                  <a16:creationId xmlns="" xmlns:a16="http://schemas.microsoft.com/office/drawing/2014/main" id="{93BE4E0F-73B3-4840-96D2-D8010FC468A4}"/>
                </a:ext>
              </a:extLst>
            </p:cNvPr>
            <p:cNvSpPr/>
            <p:nvPr/>
          </p:nvSpPr>
          <p:spPr>
            <a:xfrm>
              <a:off x="879475" y="274025"/>
              <a:ext cx="45075" cy="45100"/>
            </a:xfrm>
            <a:custGeom>
              <a:avLst/>
              <a:gdLst/>
              <a:ahLst/>
              <a:cxnLst/>
              <a:rect l="l" t="t" r="r" b="b"/>
              <a:pathLst>
                <a:path w="1803" h="1804" fill="none" extrusionOk="0">
                  <a:moveTo>
                    <a:pt x="901" y="1803"/>
                  </a:moveTo>
                  <a:lnTo>
                    <a:pt x="901" y="1803"/>
                  </a:lnTo>
                  <a:lnTo>
                    <a:pt x="731" y="1779"/>
                  </a:lnTo>
                  <a:lnTo>
                    <a:pt x="560" y="1730"/>
                  </a:lnTo>
                  <a:lnTo>
                    <a:pt x="390" y="1657"/>
                  </a:lnTo>
                  <a:lnTo>
                    <a:pt x="268" y="1535"/>
                  </a:lnTo>
                  <a:lnTo>
                    <a:pt x="146" y="1414"/>
                  </a:lnTo>
                  <a:lnTo>
                    <a:pt x="73" y="1243"/>
                  </a:lnTo>
                  <a:lnTo>
                    <a:pt x="25" y="1073"/>
                  </a:lnTo>
                  <a:lnTo>
                    <a:pt x="0" y="902"/>
                  </a:lnTo>
                  <a:lnTo>
                    <a:pt x="0" y="902"/>
                  </a:lnTo>
                  <a:lnTo>
                    <a:pt x="25" y="732"/>
                  </a:lnTo>
                  <a:lnTo>
                    <a:pt x="73" y="561"/>
                  </a:lnTo>
                  <a:lnTo>
                    <a:pt x="146" y="391"/>
                  </a:lnTo>
                  <a:lnTo>
                    <a:pt x="268" y="269"/>
                  </a:lnTo>
                  <a:lnTo>
                    <a:pt x="390" y="147"/>
                  </a:lnTo>
                  <a:lnTo>
                    <a:pt x="560" y="74"/>
                  </a:lnTo>
                  <a:lnTo>
                    <a:pt x="731" y="25"/>
                  </a:lnTo>
                  <a:lnTo>
                    <a:pt x="901" y="1"/>
                  </a:lnTo>
                  <a:lnTo>
                    <a:pt x="901" y="1"/>
                  </a:lnTo>
                  <a:lnTo>
                    <a:pt x="1072" y="25"/>
                  </a:lnTo>
                  <a:lnTo>
                    <a:pt x="1242" y="74"/>
                  </a:lnTo>
                  <a:lnTo>
                    <a:pt x="1413" y="147"/>
                  </a:lnTo>
                  <a:lnTo>
                    <a:pt x="1535" y="269"/>
                  </a:lnTo>
                  <a:lnTo>
                    <a:pt x="1656" y="391"/>
                  </a:lnTo>
                  <a:lnTo>
                    <a:pt x="1729" y="561"/>
                  </a:lnTo>
                  <a:lnTo>
                    <a:pt x="1778" y="732"/>
                  </a:lnTo>
                  <a:lnTo>
                    <a:pt x="1802" y="902"/>
                  </a:lnTo>
                  <a:lnTo>
                    <a:pt x="1802" y="902"/>
                  </a:lnTo>
                  <a:lnTo>
                    <a:pt x="1778" y="1073"/>
                  </a:lnTo>
                  <a:lnTo>
                    <a:pt x="1729" y="1243"/>
                  </a:lnTo>
                  <a:lnTo>
                    <a:pt x="1656" y="1414"/>
                  </a:lnTo>
                  <a:lnTo>
                    <a:pt x="1535" y="1535"/>
                  </a:lnTo>
                  <a:lnTo>
                    <a:pt x="1413" y="1657"/>
                  </a:lnTo>
                  <a:lnTo>
                    <a:pt x="1242" y="1730"/>
                  </a:lnTo>
                  <a:lnTo>
                    <a:pt x="1072" y="1779"/>
                  </a:lnTo>
                  <a:lnTo>
                    <a:pt x="901" y="1803"/>
                  </a:lnTo>
                  <a:lnTo>
                    <a:pt x="901" y="1803"/>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47;p37">
              <a:extLst>
                <a:ext uri="{FF2B5EF4-FFF2-40B4-BE49-F238E27FC236}">
                  <a16:creationId xmlns="" xmlns:a16="http://schemas.microsoft.com/office/drawing/2014/main" id="{CF988644-BA78-485D-8E61-BFBED1AB3DC2}"/>
                </a:ext>
              </a:extLst>
            </p:cNvPr>
            <p:cNvSpPr/>
            <p:nvPr/>
          </p:nvSpPr>
          <p:spPr>
            <a:xfrm>
              <a:off x="654800"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48;p37">
              <a:extLst>
                <a:ext uri="{FF2B5EF4-FFF2-40B4-BE49-F238E27FC236}">
                  <a16:creationId xmlns="" xmlns:a16="http://schemas.microsoft.com/office/drawing/2014/main" id="{4B56ACAB-5224-4964-A55D-0CCBE618BC72}"/>
                </a:ext>
              </a:extLst>
            </p:cNvPr>
            <p:cNvSpPr/>
            <p:nvPr/>
          </p:nvSpPr>
          <p:spPr>
            <a:xfrm>
              <a:off x="7376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49;p37">
              <a:extLst>
                <a:ext uri="{FF2B5EF4-FFF2-40B4-BE49-F238E27FC236}">
                  <a16:creationId xmlns="" xmlns:a16="http://schemas.microsoft.com/office/drawing/2014/main" id="{D5F50D48-F6E1-4657-869D-7A59E7DD4414}"/>
                </a:ext>
              </a:extLst>
            </p:cNvPr>
            <p:cNvSpPr/>
            <p:nvPr/>
          </p:nvSpPr>
          <p:spPr>
            <a:xfrm>
              <a:off x="820400" y="244200"/>
              <a:ext cx="25" cy="51175"/>
            </a:xfrm>
            <a:custGeom>
              <a:avLst/>
              <a:gdLst/>
              <a:ahLst/>
              <a:cxnLst/>
              <a:rect l="l" t="t" r="r" b="b"/>
              <a:pathLst>
                <a:path w="1" h="2047" fill="none" extrusionOk="0">
                  <a:moveTo>
                    <a:pt x="1" y="1"/>
                  </a:moveTo>
                  <a:lnTo>
                    <a:pt x="1"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7">
              <a:extLst>
                <a:ext uri="{FF2B5EF4-FFF2-40B4-BE49-F238E27FC236}">
                  <a16:creationId xmlns="" xmlns:a16="http://schemas.microsoft.com/office/drawing/2014/main" id="{6A46918A-1566-4CD3-9669-F98D322B11EB}"/>
                </a:ext>
              </a:extLst>
            </p:cNvPr>
            <p:cNvSpPr/>
            <p:nvPr/>
          </p:nvSpPr>
          <p:spPr>
            <a:xfrm>
              <a:off x="903225" y="244200"/>
              <a:ext cx="25" cy="51175"/>
            </a:xfrm>
            <a:custGeom>
              <a:avLst/>
              <a:gdLst/>
              <a:ahLst/>
              <a:cxnLst/>
              <a:rect l="l" t="t" r="r" b="b"/>
              <a:pathLst>
                <a:path w="1" h="2047" fill="none" extrusionOk="0">
                  <a:moveTo>
                    <a:pt x="0" y="1"/>
                  </a:moveTo>
                  <a:lnTo>
                    <a:pt x="0" y="2046"/>
                  </a:lnTo>
                </a:path>
              </a:pathLst>
            </a:custGeom>
            <a:noFill/>
            <a:ln w="19050" cap="rnd" cmpd="sng">
              <a:solidFill>
                <a:srgbClr val="FF98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Flowchart: Terminator 5">
            <a:hlinkClick r:id="rId2"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
        <p:nvSpPr>
          <p:cNvPr id="55" name="Shape">
            <a:extLst>
              <a:ext uri="{FF2B5EF4-FFF2-40B4-BE49-F238E27FC236}">
                <a16:creationId xmlns="" xmlns:a16="http://schemas.microsoft.com/office/drawing/2014/main" id="{7025D275-C9A6-449F-AB4B-21C544D1A6DF}"/>
              </a:ext>
            </a:extLst>
          </p:cNvPr>
          <p:cNvSpPr/>
          <p:nvPr/>
        </p:nvSpPr>
        <p:spPr>
          <a:xfrm>
            <a:off x="3721987" y="3076042"/>
            <a:ext cx="2234924" cy="2234925"/>
          </a:xfrm>
          <a:custGeom>
            <a:avLst/>
            <a:gdLst/>
            <a:ahLst/>
            <a:cxnLst>
              <a:cxn ang="0">
                <a:pos x="wd2" y="hd2"/>
              </a:cxn>
              <a:cxn ang="5400000">
                <a:pos x="wd2" y="hd2"/>
              </a:cxn>
              <a:cxn ang="10800000">
                <a:pos x="wd2" y="hd2"/>
              </a:cxn>
              <a:cxn ang="16200000">
                <a:pos x="wd2" y="hd2"/>
              </a:cxn>
            </a:cxnLst>
            <a:rect l="0" t="0" r="r" b="b"/>
            <a:pathLst>
              <a:path w="21600" h="21600" extrusionOk="0">
                <a:moveTo>
                  <a:pt x="9209" y="756"/>
                </a:moveTo>
                <a:lnTo>
                  <a:pt x="8906" y="2581"/>
                </a:lnTo>
                <a:cubicBezTo>
                  <a:pt x="8857" y="2869"/>
                  <a:pt x="8650" y="3101"/>
                  <a:pt x="8373" y="3190"/>
                </a:cubicBezTo>
                <a:cubicBezTo>
                  <a:pt x="7945" y="3327"/>
                  <a:pt x="7533" y="3500"/>
                  <a:pt x="7140" y="3704"/>
                </a:cubicBezTo>
                <a:cubicBezTo>
                  <a:pt x="6880" y="3839"/>
                  <a:pt x="6566" y="3822"/>
                  <a:pt x="6328" y="3651"/>
                </a:cubicBezTo>
                <a:lnTo>
                  <a:pt x="4820" y="2573"/>
                </a:lnTo>
                <a:cubicBezTo>
                  <a:pt x="4459" y="2314"/>
                  <a:pt x="4027" y="2304"/>
                  <a:pt x="3784" y="2546"/>
                </a:cubicBezTo>
                <a:lnTo>
                  <a:pt x="2544" y="3786"/>
                </a:lnTo>
                <a:cubicBezTo>
                  <a:pt x="2301" y="4030"/>
                  <a:pt x="2312" y="4461"/>
                  <a:pt x="2570" y="4822"/>
                </a:cubicBezTo>
                <a:lnTo>
                  <a:pt x="3650" y="6334"/>
                </a:lnTo>
                <a:cubicBezTo>
                  <a:pt x="3820" y="6572"/>
                  <a:pt x="3838" y="6884"/>
                  <a:pt x="3703"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3" y="14460"/>
                </a:cubicBezTo>
                <a:cubicBezTo>
                  <a:pt x="3837" y="14720"/>
                  <a:pt x="3820" y="15033"/>
                  <a:pt x="3650" y="15271"/>
                </a:cubicBezTo>
                <a:lnTo>
                  <a:pt x="2570" y="16782"/>
                </a:lnTo>
                <a:cubicBezTo>
                  <a:pt x="2311" y="17143"/>
                  <a:pt x="2301" y="17575"/>
                  <a:pt x="2544" y="17818"/>
                </a:cubicBezTo>
                <a:lnTo>
                  <a:pt x="3784" y="19058"/>
                </a:lnTo>
                <a:cubicBezTo>
                  <a:pt x="4028" y="19301"/>
                  <a:pt x="4459" y="19290"/>
                  <a:pt x="4820" y="19031"/>
                </a:cubicBezTo>
                <a:lnTo>
                  <a:pt x="6328" y="17953"/>
                </a:lnTo>
                <a:cubicBezTo>
                  <a:pt x="6567" y="17782"/>
                  <a:pt x="6880" y="17765"/>
                  <a:pt x="7140" y="17901"/>
                </a:cubicBezTo>
                <a:cubicBezTo>
                  <a:pt x="7533" y="18105"/>
                  <a:pt x="7945" y="18277"/>
                  <a:pt x="8373" y="18414"/>
                </a:cubicBezTo>
                <a:cubicBezTo>
                  <a:pt x="8651" y="18503"/>
                  <a:pt x="8858" y="18736"/>
                  <a:pt x="8906" y="19024"/>
                </a:cubicBezTo>
                <a:lnTo>
                  <a:pt x="9209" y="20848"/>
                </a:lnTo>
                <a:cubicBezTo>
                  <a:pt x="9282" y="21286"/>
                  <a:pt x="9579" y="21600"/>
                  <a:pt x="9923" y="21600"/>
                </a:cubicBezTo>
                <a:lnTo>
                  <a:pt x="11677" y="21600"/>
                </a:lnTo>
                <a:cubicBezTo>
                  <a:pt x="12021" y="21600"/>
                  <a:pt x="12318" y="21286"/>
                  <a:pt x="12391" y="20848"/>
                </a:cubicBezTo>
                <a:lnTo>
                  <a:pt x="12693" y="19029"/>
                </a:lnTo>
                <a:cubicBezTo>
                  <a:pt x="12741" y="18740"/>
                  <a:pt x="12949" y="18508"/>
                  <a:pt x="13228" y="18419"/>
                </a:cubicBezTo>
                <a:cubicBezTo>
                  <a:pt x="13658" y="18281"/>
                  <a:pt x="14073" y="18108"/>
                  <a:pt x="14469" y="17904"/>
                </a:cubicBezTo>
                <a:cubicBezTo>
                  <a:pt x="14729" y="17769"/>
                  <a:pt x="15041" y="17786"/>
                  <a:pt x="15279" y="17956"/>
                </a:cubicBezTo>
                <a:lnTo>
                  <a:pt x="16780" y="19029"/>
                </a:lnTo>
                <a:cubicBezTo>
                  <a:pt x="17141" y="19288"/>
                  <a:pt x="17573" y="19298"/>
                  <a:pt x="17817" y="19056"/>
                </a:cubicBezTo>
                <a:lnTo>
                  <a:pt x="19057" y="17816"/>
                </a:lnTo>
                <a:cubicBezTo>
                  <a:pt x="19300" y="17572"/>
                  <a:pt x="19289" y="17141"/>
                  <a:pt x="19030" y="16780"/>
                </a:cubicBezTo>
                <a:lnTo>
                  <a:pt x="17959" y="15282"/>
                </a:lnTo>
                <a:cubicBezTo>
                  <a:pt x="17788" y="15043"/>
                  <a:pt x="17772" y="14731"/>
                  <a:pt x="17907" y="14471"/>
                </a:cubicBezTo>
                <a:cubicBezTo>
                  <a:pt x="18113" y="14074"/>
                  <a:pt x="18286"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6" y="7942"/>
                  <a:pt x="18112" y="7526"/>
                  <a:pt x="17907" y="7129"/>
                </a:cubicBezTo>
                <a:cubicBezTo>
                  <a:pt x="17772" y="6869"/>
                  <a:pt x="17788" y="6556"/>
                  <a:pt x="17959" y="6318"/>
                </a:cubicBezTo>
                <a:lnTo>
                  <a:pt x="19030" y="4820"/>
                </a:lnTo>
                <a:cubicBezTo>
                  <a:pt x="19289" y="4459"/>
                  <a:pt x="19299" y="4027"/>
                  <a:pt x="19057" y="3784"/>
                </a:cubicBezTo>
                <a:lnTo>
                  <a:pt x="17817" y="2544"/>
                </a:lnTo>
                <a:cubicBezTo>
                  <a:pt x="17573" y="2301"/>
                  <a:pt x="17142" y="2312"/>
                  <a:pt x="16780" y="2571"/>
                </a:cubicBezTo>
                <a:lnTo>
                  <a:pt x="15279" y="3644"/>
                </a:lnTo>
                <a:cubicBezTo>
                  <a:pt x="15041" y="3814"/>
                  <a:pt x="14729" y="3832"/>
                  <a:pt x="14469" y="3696"/>
                </a:cubicBezTo>
                <a:cubicBezTo>
                  <a:pt x="14073" y="3492"/>
                  <a:pt x="13659" y="3319"/>
                  <a:pt x="13228" y="3181"/>
                </a:cubicBezTo>
                <a:cubicBezTo>
                  <a:pt x="12949" y="3092"/>
                  <a:pt x="12741" y="2860"/>
                  <a:pt x="12693" y="2571"/>
                </a:cubicBezTo>
                <a:lnTo>
                  <a:pt x="12391" y="752"/>
                </a:lnTo>
                <a:cubicBezTo>
                  <a:pt x="12318" y="314"/>
                  <a:pt x="12021" y="0"/>
                  <a:pt x="11677" y="0"/>
                </a:cubicBezTo>
                <a:lnTo>
                  <a:pt x="9923" y="0"/>
                </a:lnTo>
                <a:cubicBezTo>
                  <a:pt x="9579" y="4"/>
                  <a:pt x="9281" y="318"/>
                  <a:pt x="9209" y="756"/>
                </a:cubicBezTo>
                <a:close/>
                <a:moveTo>
                  <a:pt x="17005" y="10398"/>
                </a:moveTo>
                <a:cubicBezTo>
                  <a:pt x="17244" y="14141"/>
                  <a:pt x="14146" y="17240"/>
                  <a:pt x="10402" y="17001"/>
                </a:cubicBezTo>
                <a:cubicBezTo>
                  <a:pt x="7308" y="16803"/>
                  <a:pt x="4809" y="14304"/>
                  <a:pt x="4611" y="11209"/>
                </a:cubicBezTo>
                <a:cubicBezTo>
                  <a:pt x="4372" y="7466"/>
                  <a:pt x="7470" y="4367"/>
                  <a:pt x="11214" y="4606"/>
                </a:cubicBezTo>
                <a:cubicBezTo>
                  <a:pt x="14308" y="4805"/>
                  <a:pt x="16807" y="7305"/>
                  <a:pt x="17005" y="10398"/>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6" name="Shape">
            <a:extLst>
              <a:ext uri="{FF2B5EF4-FFF2-40B4-BE49-F238E27FC236}">
                <a16:creationId xmlns="" xmlns:a16="http://schemas.microsoft.com/office/drawing/2014/main" id="{07060A03-0CDD-418F-89CE-9852F03977A6}"/>
              </a:ext>
            </a:extLst>
          </p:cNvPr>
          <p:cNvSpPr/>
          <p:nvPr/>
        </p:nvSpPr>
        <p:spPr>
          <a:xfrm>
            <a:off x="2626170" y="1405193"/>
            <a:ext cx="2235032" cy="2234925"/>
          </a:xfrm>
          <a:custGeom>
            <a:avLst/>
            <a:gdLst/>
            <a:ahLst/>
            <a:cxnLst>
              <a:cxn ang="0">
                <a:pos x="wd2" y="hd2"/>
              </a:cxn>
              <a:cxn ang="5400000">
                <a:pos x="wd2" y="hd2"/>
              </a:cxn>
              <a:cxn ang="10800000">
                <a:pos x="wd2" y="hd2"/>
              </a:cxn>
              <a:cxn ang="16200000">
                <a:pos x="wd2" y="hd2"/>
              </a:cxn>
            </a:cxnLst>
            <a:rect l="0" t="0" r="r" b="b"/>
            <a:pathLst>
              <a:path w="21600" h="21600" extrusionOk="0">
                <a:moveTo>
                  <a:pt x="9208" y="756"/>
                </a:moveTo>
                <a:lnTo>
                  <a:pt x="8905" y="2581"/>
                </a:lnTo>
                <a:cubicBezTo>
                  <a:pt x="8857" y="2869"/>
                  <a:pt x="8650" y="3101"/>
                  <a:pt x="8373" y="3190"/>
                </a:cubicBezTo>
                <a:cubicBezTo>
                  <a:pt x="7945" y="3327"/>
                  <a:pt x="7533" y="3500"/>
                  <a:pt x="7140" y="3704"/>
                </a:cubicBezTo>
                <a:cubicBezTo>
                  <a:pt x="6879" y="3839"/>
                  <a:pt x="6566" y="3822"/>
                  <a:pt x="6328" y="3651"/>
                </a:cubicBezTo>
                <a:lnTo>
                  <a:pt x="4820" y="2573"/>
                </a:lnTo>
                <a:cubicBezTo>
                  <a:pt x="4458" y="2314"/>
                  <a:pt x="4026" y="2304"/>
                  <a:pt x="3783" y="2546"/>
                </a:cubicBezTo>
                <a:lnTo>
                  <a:pt x="2543" y="3786"/>
                </a:lnTo>
                <a:cubicBezTo>
                  <a:pt x="2299" y="4030"/>
                  <a:pt x="2311" y="4461"/>
                  <a:pt x="2570" y="4822"/>
                </a:cubicBezTo>
                <a:lnTo>
                  <a:pt x="3650" y="6334"/>
                </a:lnTo>
                <a:cubicBezTo>
                  <a:pt x="3820" y="6572"/>
                  <a:pt x="3838" y="6884"/>
                  <a:pt x="3702" y="7144"/>
                </a:cubicBezTo>
                <a:cubicBezTo>
                  <a:pt x="3500" y="7536"/>
                  <a:pt x="3328" y="7947"/>
                  <a:pt x="3192" y="8373"/>
                </a:cubicBezTo>
                <a:cubicBezTo>
                  <a:pt x="3103" y="8651"/>
                  <a:pt x="2870" y="8859"/>
                  <a:pt x="2582" y="8907"/>
                </a:cubicBezTo>
                <a:lnTo>
                  <a:pt x="752" y="9211"/>
                </a:lnTo>
                <a:cubicBezTo>
                  <a:pt x="314" y="9284"/>
                  <a:pt x="0" y="9581"/>
                  <a:pt x="0" y="9925"/>
                </a:cubicBezTo>
                <a:lnTo>
                  <a:pt x="0" y="11679"/>
                </a:lnTo>
                <a:cubicBezTo>
                  <a:pt x="0" y="12023"/>
                  <a:pt x="314" y="12320"/>
                  <a:pt x="752" y="12393"/>
                </a:cubicBezTo>
                <a:lnTo>
                  <a:pt x="2582" y="12697"/>
                </a:lnTo>
                <a:cubicBezTo>
                  <a:pt x="2870" y="12746"/>
                  <a:pt x="3103" y="12953"/>
                  <a:pt x="3192" y="13231"/>
                </a:cubicBezTo>
                <a:cubicBezTo>
                  <a:pt x="3328" y="13658"/>
                  <a:pt x="3500" y="14068"/>
                  <a:pt x="3702" y="14460"/>
                </a:cubicBezTo>
                <a:cubicBezTo>
                  <a:pt x="3837" y="14720"/>
                  <a:pt x="3820" y="15033"/>
                  <a:pt x="3650" y="15271"/>
                </a:cubicBezTo>
                <a:lnTo>
                  <a:pt x="2570" y="16782"/>
                </a:lnTo>
                <a:cubicBezTo>
                  <a:pt x="2311" y="17143"/>
                  <a:pt x="2300" y="17575"/>
                  <a:pt x="2543" y="17818"/>
                </a:cubicBezTo>
                <a:lnTo>
                  <a:pt x="3783" y="19058"/>
                </a:lnTo>
                <a:cubicBezTo>
                  <a:pt x="4026" y="19301"/>
                  <a:pt x="4457" y="19290"/>
                  <a:pt x="4820" y="19031"/>
                </a:cubicBezTo>
                <a:lnTo>
                  <a:pt x="6328" y="17953"/>
                </a:lnTo>
                <a:cubicBezTo>
                  <a:pt x="6567" y="17782"/>
                  <a:pt x="6879" y="17765"/>
                  <a:pt x="7140" y="17901"/>
                </a:cubicBezTo>
                <a:cubicBezTo>
                  <a:pt x="7533" y="18105"/>
                  <a:pt x="7945" y="18277"/>
                  <a:pt x="8373" y="18414"/>
                </a:cubicBezTo>
                <a:cubicBezTo>
                  <a:pt x="8650" y="18503"/>
                  <a:pt x="8858" y="18736"/>
                  <a:pt x="8905" y="19024"/>
                </a:cubicBezTo>
                <a:lnTo>
                  <a:pt x="9208" y="20848"/>
                </a:lnTo>
                <a:cubicBezTo>
                  <a:pt x="9282" y="21286"/>
                  <a:pt x="9578" y="21600"/>
                  <a:pt x="9922" y="21600"/>
                </a:cubicBezTo>
                <a:lnTo>
                  <a:pt x="11677" y="21600"/>
                </a:lnTo>
                <a:cubicBezTo>
                  <a:pt x="12020" y="21600"/>
                  <a:pt x="12317" y="21286"/>
                  <a:pt x="12391" y="20848"/>
                </a:cubicBezTo>
                <a:lnTo>
                  <a:pt x="12693" y="19029"/>
                </a:lnTo>
                <a:cubicBezTo>
                  <a:pt x="12741" y="18740"/>
                  <a:pt x="12948" y="18508"/>
                  <a:pt x="13227" y="18419"/>
                </a:cubicBezTo>
                <a:cubicBezTo>
                  <a:pt x="13657" y="18281"/>
                  <a:pt x="14073" y="18108"/>
                  <a:pt x="14468" y="17904"/>
                </a:cubicBezTo>
                <a:cubicBezTo>
                  <a:pt x="14728" y="17769"/>
                  <a:pt x="15040" y="17786"/>
                  <a:pt x="15278" y="17956"/>
                </a:cubicBezTo>
                <a:lnTo>
                  <a:pt x="16779" y="19029"/>
                </a:lnTo>
                <a:cubicBezTo>
                  <a:pt x="17141" y="19288"/>
                  <a:pt x="17573" y="19298"/>
                  <a:pt x="17816" y="19056"/>
                </a:cubicBezTo>
                <a:lnTo>
                  <a:pt x="19056" y="17816"/>
                </a:lnTo>
                <a:cubicBezTo>
                  <a:pt x="19300" y="17572"/>
                  <a:pt x="19288" y="17141"/>
                  <a:pt x="19030" y="16780"/>
                </a:cubicBezTo>
                <a:lnTo>
                  <a:pt x="17959" y="15282"/>
                </a:lnTo>
                <a:cubicBezTo>
                  <a:pt x="17789" y="15043"/>
                  <a:pt x="17772" y="14731"/>
                  <a:pt x="17907" y="14471"/>
                </a:cubicBezTo>
                <a:cubicBezTo>
                  <a:pt x="18114" y="14074"/>
                  <a:pt x="18287" y="13658"/>
                  <a:pt x="18425" y="13226"/>
                </a:cubicBezTo>
                <a:cubicBezTo>
                  <a:pt x="18514" y="12948"/>
                  <a:pt x="18747" y="12739"/>
                  <a:pt x="19035" y="12692"/>
                </a:cubicBezTo>
                <a:lnTo>
                  <a:pt x="20848" y="12391"/>
                </a:lnTo>
                <a:cubicBezTo>
                  <a:pt x="21286" y="12318"/>
                  <a:pt x="21600" y="12021"/>
                  <a:pt x="21600" y="11677"/>
                </a:cubicBezTo>
                <a:lnTo>
                  <a:pt x="21600" y="9923"/>
                </a:lnTo>
                <a:cubicBezTo>
                  <a:pt x="21600" y="9579"/>
                  <a:pt x="21286" y="9282"/>
                  <a:pt x="20848" y="9209"/>
                </a:cubicBezTo>
                <a:lnTo>
                  <a:pt x="19035" y="8908"/>
                </a:lnTo>
                <a:cubicBezTo>
                  <a:pt x="18747" y="8860"/>
                  <a:pt x="18514" y="8652"/>
                  <a:pt x="18425" y="8374"/>
                </a:cubicBezTo>
                <a:cubicBezTo>
                  <a:pt x="18287" y="7942"/>
                  <a:pt x="18113" y="7526"/>
                  <a:pt x="17907" y="7129"/>
                </a:cubicBezTo>
                <a:cubicBezTo>
                  <a:pt x="17772" y="6869"/>
                  <a:pt x="17789" y="6556"/>
                  <a:pt x="17959" y="6318"/>
                </a:cubicBezTo>
                <a:lnTo>
                  <a:pt x="19030" y="4820"/>
                </a:lnTo>
                <a:cubicBezTo>
                  <a:pt x="19289" y="4459"/>
                  <a:pt x="19300" y="4027"/>
                  <a:pt x="19056" y="3784"/>
                </a:cubicBezTo>
                <a:lnTo>
                  <a:pt x="17816" y="2544"/>
                </a:lnTo>
                <a:cubicBezTo>
                  <a:pt x="17573" y="2301"/>
                  <a:pt x="17142" y="2312"/>
                  <a:pt x="16779" y="2571"/>
                </a:cubicBezTo>
                <a:lnTo>
                  <a:pt x="15278" y="3644"/>
                </a:lnTo>
                <a:cubicBezTo>
                  <a:pt x="15040" y="3814"/>
                  <a:pt x="14728" y="3832"/>
                  <a:pt x="14468" y="3696"/>
                </a:cubicBezTo>
                <a:cubicBezTo>
                  <a:pt x="14073" y="3492"/>
                  <a:pt x="13658" y="3319"/>
                  <a:pt x="13227" y="3181"/>
                </a:cubicBezTo>
                <a:cubicBezTo>
                  <a:pt x="12948" y="3092"/>
                  <a:pt x="12741" y="2860"/>
                  <a:pt x="12693" y="2571"/>
                </a:cubicBezTo>
                <a:lnTo>
                  <a:pt x="12391" y="752"/>
                </a:lnTo>
                <a:cubicBezTo>
                  <a:pt x="12317" y="314"/>
                  <a:pt x="12020" y="0"/>
                  <a:pt x="11677" y="0"/>
                </a:cubicBezTo>
                <a:lnTo>
                  <a:pt x="9922" y="0"/>
                </a:lnTo>
                <a:cubicBezTo>
                  <a:pt x="9578" y="4"/>
                  <a:pt x="9282" y="318"/>
                  <a:pt x="9208" y="756"/>
                </a:cubicBezTo>
                <a:close/>
                <a:moveTo>
                  <a:pt x="17005" y="10399"/>
                </a:moveTo>
                <a:cubicBezTo>
                  <a:pt x="17244" y="14142"/>
                  <a:pt x="14146" y="17241"/>
                  <a:pt x="10403" y="17002"/>
                </a:cubicBezTo>
                <a:cubicBezTo>
                  <a:pt x="7308" y="16804"/>
                  <a:pt x="4810" y="14305"/>
                  <a:pt x="4611" y="11211"/>
                </a:cubicBezTo>
                <a:cubicBezTo>
                  <a:pt x="4372" y="7467"/>
                  <a:pt x="7471" y="4368"/>
                  <a:pt x="11214" y="4608"/>
                </a:cubicBezTo>
                <a:cubicBezTo>
                  <a:pt x="14308" y="4805"/>
                  <a:pt x="16807" y="7305"/>
                  <a:pt x="17005" y="10399"/>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7" name="Shape">
            <a:extLst>
              <a:ext uri="{FF2B5EF4-FFF2-40B4-BE49-F238E27FC236}">
                <a16:creationId xmlns="" xmlns:a16="http://schemas.microsoft.com/office/drawing/2014/main" id="{CB1DA697-7A8E-4D9A-AE67-88EC22CA6376}"/>
              </a:ext>
            </a:extLst>
          </p:cNvPr>
          <p:cNvSpPr/>
          <p:nvPr/>
        </p:nvSpPr>
        <p:spPr>
          <a:xfrm>
            <a:off x="5653228" y="2696304"/>
            <a:ext cx="1678076" cy="1678282"/>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7"/>
                </a:moveTo>
                <a:cubicBezTo>
                  <a:pt x="16353" y="6304"/>
                  <a:pt x="17793" y="9646"/>
                  <a:pt x="16805" y="12682"/>
                </a:cubicBezTo>
                <a:cubicBezTo>
                  <a:pt x="15609" y="16354"/>
                  <a:pt x="11464" y="18141"/>
                  <a:pt x="7972" y="16487"/>
                </a:cubicBezTo>
                <a:cubicBezTo>
                  <a:pt x="5086" y="15121"/>
                  <a:pt x="3645" y="11778"/>
                  <a:pt x="4634" y="8742"/>
                </a:cubicBezTo>
                <a:cubicBezTo>
                  <a:pt x="5829" y="5068"/>
                  <a:pt x="9975" y="3283"/>
                  <a:pt x="13467" y="4937"/>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8" name="Shape">
            <a:extLst>
              <a:ext uri="{FF2B5EF4-FFF2-40B4-BE49-F238E27FC236}">
                <a16:creationId xmlns="" xmlns:a16="http://schemas.microsoft.com/office/drawing/2014/main" id="{CDBF32E3-79B9-4DE1-9A35-03C7637C1C98}"/>
              </a:ext>
            </a:extLst>
          </p:cNvPr>
          <p:cNvSpPr/>
          <p:nvPr/>
        </p:nvSpPr>
        <p:spPr>
          <a:xfrm>
            <a:off x="1595450" y="3010944"/>
            <a:ext cx="1678076" cy="1678282"/>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59" name="Shape">
            <a:extLst>
              <a:ext uri="{FF2B5EF4-FFF2-40B4-BE49-F238E27FC236}">
                <a16:creationId xmlns="" xmlns:a16="http://schemas.microsoft.com/office/drawing/2014/main" id="{2DAB86BC-8C19-4E21-9E5F-8A2887BF2F09}"/>
              </a:ext>
            </a:extLst>
          </p:cNvPr>
          <p:cNvSpPr/>
          <p:nvPr/>
        </p:nvSpPr>
        <p:spPr>
          <a:xfrm>
            <a:off x="6824990" y="3824669"/>
            <a:ext cx="1396926" cy="1396919"/>
          </a:xfrm>
          <a:custGeom>
            <a:avLst/>
            <a:gdLst/>
            <a:ahLst/>
            <a:cxnLst>
              <a:cxn ang="0">
                <a:pos x="wd2" y="hd2"/>
              </a:cxn>
              <a:cxn ang="5400000">
                <a:pos x="wd2" y="hd2"/>
              </a:cxn>
              <a:cxn ang="10800000">
                <a:pos x="wd2" y="hd2"/>
              </a:cxn>
              <a:cxn ang="16200000">
                <a:pos x="wd2" y="hd2"/>
              </a:cxn>
            </a:cxnLst>
            <a:rect l="0" t="0" r="r" b="b"/>
            <a:pathLst>
              <a:path w="21538" h="21538" extrusionOk="0">
                <a:moveTo>
                  <a:pt x="15876" y="2045"/>
                </a:moveTo>
                <a:lnTo>
                  <a:pt x="14494" y="3256"/>
                </a:lnTo>
                <a:cubicBezTo>
                  <a:pt x="14277" y="3447"/>
                  <a:pt x="13971" y="3495"/>
                  <a:pt x="13700" y="3388"/>
                </a:cubicBezTo>
                <a:cubicBezTo>
                  <a:pt x="13285" y="3224"/>
                  <a:pt x="12858" y="3097"/>
                  <a:pt x="12428" y="3007"/>
                </a:cubicBezTo>
                <a:cubicBezTo>
                  <a:pt x="12142" y="2947"/>
                  <a:pt x="11913" y="2738"/>
                  <a:pt x="11838" y="2455"/>
                </a:cubicBezTo>
                <a:lnTo>
                  <a:pt x="11358" y="677"/>
                </a:lnTo>
                <a:cubicBezTo>
                  <a:pt x="11242" y="250"/>
                  <a:pt x="10918" y="-31"/>
                  <a:pt x="10578" y="2"/>
                </a:cubicBezTo>
                <a:lnTo>
                  <a:pt x="8844" y="175"/>
                </a:lnTo>
                <a:cubicBezTo>
                  <a:pt x="8504" y="208"/>
                  <a:pt x="8240" y="548"/>
                  <a:pt x="8211" y="988"/>
                </a:cubicBezTo>
                <a:lnTo>
                  <a:pt x="8089" y="2830"/>
                </a:lnTo>
                <a:cubicBezTo>
                  <a:pt x="8071" y="3121"/>
                  <a:pt x="7887" y="3372"/>
                  <a:pt x="7619" y="3485"/>
                </a:cubicBezTo>
                <a:cubicBezTo>
                  <a:pt x="7216" y="3659"/>
                  <a:pt x="6826" y="3867"/>
                  <a:pt x="6451" y="4108"/>
                </a:cubicBezTo>
                <a:cubicBezTo>
                  <a:pt x="6207" y="4265"/>
                  <a:pt x="5898" y="4278"/>
                  <a:pt x="5647" y="4134"/>
                </a:cubicBezTo>
                <a:lnTo>
                  <a:pt x="4047" y="3216"/>
                </a:lnTo>
                <a:cubicBezTo>
                  <a:pt x="3664" y="2995"/>
                  <a:pt x="3236" y="3027"/>
                  <a:pt x="3020" y="3291"/>
                </a:cubicBezTo>
                <a:lnTo>
                  <a:pt x="1916" y="4640"/>
                </a:lnTo>
                <a:cubicBezTo>
                  <a:pt x="1700" y="4904"/>
                  <a:pt x="1752" y="5329"/>
                  <a:pt x="2045" y="5662"/>
                </a:cubicBezTo>
                <a:lnTo>
                  <a:pt x="3259" y="7049"/>
                </a:lnTo>
                <a:cubicBezTo>
                  <a:pt x="3450" y="7268"/>
                  <a:pt x="3499" y="7574"/>
                  <a:pt x="3392" y="7843"/>
                </a:cubicBezTo>
                <a:cubicBezTo>
                  <a:pt x="3228" y="8256"/>
                  <a:pt x="3101" y="8681"/>
                  <a:pt x="3010" y="9110"/>
                </a:cubicBezTo>
                <a:cubicBezTo>
                  <a:pt x="2950" y="9394"/>
                  <a:pt x="2739" y="9623"/>
                  <a:pt x="2458" y="9700"/>
                </a:cubicBezTo>
                <a:lnTo>
                  <a:pt x="677" y="10180"/>
                </a:lnTo>
                <a:cubicBezTo>
                  <a:pt x="250" y="10296"/>
                  <a:pt x="-31" y="10620"/>
                  <a:pt x="2" y="10960"/>
                </a:cubicBezTo>
                <a:lnTo>
                  <a:pt x="175" y="12694"/>
                </a:lnTo>
                <a:cubicBezTo>
                  <a:pt x="208" y="13034"/>
                  <a:pt x="548" y="13298"/>
                  <a:pt x="988" y="13327"/>
                </a:cubicBezTo>
                <a:lnTo>
                  <a:pt x="2826" y="13449"/>
                </a:lnTo>
                <a:cubicBezTo>
                  <a:pt x="3117" y="13467"/>
                  <a:pt x="3368" y="13653"/>
                  <a:pt x="3484" y="13921"/>
                </a:cubicBezTo>
                <a:cubicBezTo>
                  <a:pt x="3658" y="14325"/>
                  <a:pt x="3865" y="14719"/>
                  <a:pt x="4108" y="15093"/>
                </a:cubicBezTo>
                <a:cubicBezTo>
                  <a:pt x="4265" y="15338"/>
                  <a:pt x="4278" y="15647"/>
                  <a:pt x="4133" y="15898"/>
                </a:cubicBezTo>
                <a:lnTo>
                  <a:pt x="3216" y="17491"/>
                </a:lnTo>
                <a:cubicBezTo>
                  <a:pt x="2995" y="17874"/>
                  <a:pt x="3027" y="18302"/>
                  <a:pt x="3291" y="18518"/>
                </a:cubicBezTo>
                <a:lnTo>
                  <a:pt x="4640" y="19622"/>
                </a:lnTo>
                <a:cubicBezTo>
                  <a:pt x="4904" y="19838"/>
                  <a:pt x="5329" y="19786"/>
                  <a:pt x="5662" y="19493"/>
                </a:cubicBezTo>
                <a:lnTo>
                  <a:pt x="7040" y="18285"/>
                </a:lnTo>
                <a:cubicBezTo>
                  <a:pt x="7259" y="18094"/>
                  <a:pt x="7565" y="18046"/>
                  <a:pt x="7835" y="18153"/>
                </a:cubicBezTo>
                <a:cubicBezTo>
                  <a:pt x="8251" y="18319"/>
                  <a:pt x="8680" y="18447"/>
                  <a:pt x="9113" y="18539"/>
                </a:cubicBezTo>
                <a:cubicBezTo>
                  <a:pt x="9397" y="18600"/>
                  <a:pt x="9626" y="18810"/>
                  <a:pt x="9703" y="19091"/>
                </a:cubicBezTo>
                <a:lnTo>
                  <a:pt x="10180" y="20861"/>
                </a:lnTo>
                <a:cubicBezTo>
                  <a:pt x="10296" y="21288"/>
                  <a:pt x="10620" y="21569"/>
                  <a:pt x="10960" y="21536"/>
                </a:cubicBezTo>
                <a:lnTo>
                  <a:pt x="12694" y="21363"/>
                </a:lnTo>
                <a:cubicBezTo>
                  <a:pt x="13034" y="21330"/>
                  <a:pt x="13298" y="20990"/>
                  <a:pt x="13327" y="20550"/>
                </a:cubicBezTo>
                <a:lnTo>
                  <a:pt x="13447" y="18725"/>
                </a:lnTo>
                <a:cubicBezTo>
                  <a:pt x="13466" y="18434"/>
                  <a:pt x="13651" y="18183"/>
                  <a:pt x="13919" y="18068"/>
                </a:cubicBezTo>
                <a:cubicBezTo>
                  <a:pt x="14327" y="17892"/>
                  <a:pt x="14724" y="17683"/>
                  <a:pt x="15102" y="17437"/>
                </a:cubicBezTo>
                <a:cubicBezTo>
                  <a:pt x="15346" y="17280"/>
                  <a:pt x="15655" y="17266"/>
                  <a:pt x="15906" y="17410"/>
                </a:cubicBezTo>
                <a:lnTo>
                  <a:pt x="17489" y="18320"/>
                </a:lnTo>
                <a:cubicBezTo>
                  <a:pt x="17872" y="18541"/>
                  <a:pt x="18300" y="18509"/>
                  <a:pt x="18516" y="18245"/>
                </a:cubicBezTo>
                <a:lnTo>
                  <a:pt x="19620" y="16897"/>
                </a:lnTo>
                <a:cubicBezTo>
                  <a:pt x="19836" y="16632"/>
                  <a:pt x="19784" y="16207"/>
                  <a:pt x="19491" y="15875"/>
                </a:cubicBezTo>
                <a:lnTo>
                  <a:pt x="18289" y="14501"/>
                </a:lnTo>
                <a:cubicBezTo>
                  <a:pt x="18098" y="14282"/>
                  <a:pt x="18049" y="13976"/>
                  <a:pt x="18156" y="13707"/>
                </a:cubicBezTo>
                <a:cubicBezTo>
                  <a:pt x="18322" y="13288"/>
                  <a:pt x="18451" y="12858"/>
                  <a:pt x="18543" y="12423"/>
                </a:cubicBezTo>
                <a:cubicBezTo>
                  <a:pt x="18603" y="12137"/>
                  <a:pt x="18812" y="11908"/>
                  <a:pt x="19095" y="11833"/>
                </a:cubicBezTo>
                <a:lnTo>
                  <a:pt x="20861" y="11356"/>
                </a:lnTo>
                <a:cubicBezTo>
                  <a:pt x="21288" y="11241"/>
                  <a:pt x="21569" y="10916"/>
                  <a:pt x="21536" y="10577"/>
                </a:cubicBezTo>
                <a:lnTo>
                  <a:pt x="21363" y="8842"/>
                </a:lnTo>
                <a:cubicBezTo>
                  <a:pt x="21330" y="8502"/>
                  <a:pt x="20990" y="8238"/>
                  <a:pt x="20550" y="8210"/>
                </a:cubicBezTo>
                <a:lnTo>
                  <a:pt x="18720" y="8089"/>
                </a:lnTo>
                <a:cubicBezTo>
                  <a:pt x="18429" y="8071"/>
                  <a:pt x="18178" y="7887"/>
                  <a:pt x="18064" y="7619"/>
                </a:cubicBezTo>
                <a:cubicBezTo>
                  <a:pt x="17889" y="7213"/>
                  <a:pt x="17680" y="6818"/>
                  <a:pt x="17435" y="6441"/>
                </a:cubicBezTo>
                <a:cubicBezTo>
                  <a:pt x="17276" y="6197"/>
                  <a:pt x="17263" y="5888"/>
                  <a:pt x="17409" y="5635"/>
                </a:cubicBezTo>
                <a:lnTo>
                  <a:pt x="18322" y="4046"/>
                </a:lnTo>
                <a:cubicBezTo>
                  <a:pt x="18543" y="3663"/>
                  <a:pt x="18511" y="3234"/>
                  <a:pt x="18247" y="3019"/>
                </a:cubicBezTo>
                <a:lnTo>
                  <a:pt x="16898" y="1915"/>
                </a:lnTo>
                <a:cubicBezTo>
                  <a:pt x="16634" y="1700"/>
                  <a:pt x="16209" y="1754"/>
                  <a:pt x="15876" y="2045"/>
                </a:cubicBezTo>
                <a:close/>
                <a:moveTo>
                  <a:pt x="14991" y="6267"/>
                </a:moveTo>
                <a:cubicBezTo>
                  <a:pt x="17245" y="8368"/>
                  <a:pt x="17591" y="11865"/>
                  <a:pt x="15794" y="14367"/>
                </a:cubicBezTo>
                <a:cubicBezTo>
                  <a:pt x="13620" y="17395"/>
                  <a:pt x="9285" y="17825"/>
                  <a:pt x="6558" y="15282"/>
                </a:cubicBezTo>
                <a:cubicBezTo>
                  <a:pt x="4305" y="13181"/>
                  <a:pt x="3959" y="9685"/>
                  <a:pt x="5755" y="7182"/>
                </a:cubicBezTo>
                <a:cubicBezTo>
                  <a:pt x="7930" y="4155"/>
                  <a:pt x="12265" y="3725"/>
                  <a:pt x="14991" y="6267"/>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60" name="Shape">
            <a:extLst>
              <a:ext uri="{FF2B5EF4-FFF2-40B4-BE49-F238E27FC236}">
                <a16:creationId xmlns="" xmlns:a16="http://schemas.microsoft.com/office/drawing/2014/main" id="{831D9924-45C3-4081-8C33-C3948E38B288}"/>
              </a:ext>
            </a:extLst>
          </p:cNvPr>
          <p:cNvSpPr/>
          <p:nvPr/>
        </p:nvSpPr>
        <p:spPr>
          <a:xfrm>
            <a:off x="2010690" y="3426735"/>
            <a:ext cx="847596" cy="846701"/>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3A5C84"/>
          </a:solidFill>
          <a:ln/>
        </p:spPr>
        <p:style>
          <a:lnRef idx="0">
            <a:schemeClr val="accent1"/>
          </a:lnRef>
          <a:fillRef idx="3">
            <a:schemeClr val="accent1"/>
          </a:fillRef>
          <a:effectRef idx="3">
            <a:schemeClr val="accent1"/>
          </a:effectRef>
          <a:fontRef idx="minor">
            <a:schemeClr val="lt1"/>
          </a:fontRef>
        </p:style>
        <p:txBody>
          <a:bodyPr lIns="28575" tIns="28575" rIns="28575" bIns="28575" anchor="ctr"/>
          <a:lstStyle/>
          <a:p>
            <a:pPr>
              <a:defRPr sz="3000">
                <a:solidFill>
                  <a:srgbClr val="FFFFFF"/>
                </a:solidFill>
              </a:defRPr>
            </a:pPr>
            <a:endParaRPr sz="2250"/>
          </a:p>
        </p:txBody>
      </p:sp>
      <p:sp>
        <p:nvSpPr>
          <p:cNvPr id="61" name="Shape">
            <a:extLst>
              <a:ext uri="{FF2B5EF4-FFF2-40B4-BE49-F238E27FC236}">
                <a16:creationId xmlns="" xmlns:a16="http://schemas.microsoft.com/office/drawing/2014/main" id="{47F40D6D-59DD-4590-8385-5BB4089D717B}"/>
              </a:ext>
            </a:extLst>
          </p:cNvPr>
          <p:cNvSpPr/>
          <p:nvPr/>
        </p:nvSpPr>
        <p:spPr>
          <a:xfrm>
            <a:off x="3175493" y="1954462"/>
            <a:ext cx="1136387" cy="1136387"/>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F7931F"/>
          </a:solidFill>
          <a:ln/>
        </p:spPr>
        <p:style>
          <a:lnRef idx="0">
            <a:schemeClr val="accent2"/>
          </a:lnRef>
          <a:fillRef idx="3">
            <a:schemeClr val="accent2"/>
          </a:fillRef>
          <a:effectRef idx="3">
            <a:schemeClr val="accent2"/>
          </a:effectRef>
          <a:fontRef idx="minor">
            <a:schemeClr val="lt1"/>
          </a:fontRef>
        </p:style>
        <p:txBody>
          <a:bodyPr lIns="28575" tIns="28575" rIns="28575" bIns="28575" anchor="ctr"/>
          <a:lstStyle/>
          <a:p>
            <a:pPr>
              <a:defRPr sz="3000">
                <a:solidFill>
                  <a:srgbClr val="FFFFFF"/>
                </a:solidFill>
              </a:defRPr>
            </a:pPr>
            <a:endParaRPr sz="2250"/>
          </a:p>
        </p:txBody>
      </p:sp>
      <p:sp>
        <p:nvSpPr>
          <p:cNvPr id="62" name="Shape">
            <a:extLst>
              <a:ext uri="{FF2B5EF4-FFF2-40B4-BE49-F238E27FC236}">
                <a16:creationId xmlns="" xmlns:a16="http://schemas.microsoft.com/office/drawing/2014/main" id="{EA93B908-89E1-4011-AE07-804E1CB74C55}"/>
              </a:ext>
            </a:extLst>
          </p:cNvPr>
          <p:cNvSpPr/>
          <p:nvPr/>
        </p:nvSpPr>
        <p:spPr>
          <a:xfrm>
            <a:off x="4273536" y="3627590"/>
            <a:ext cx="1131827" cy="1131828"/>
          </a:xfrm>
          <a:custGeom>
            <a:avLst/>
            <a:gdLst/>
            <a:ahLst/>
            <a:cxnLst>
              <a:cxn ang="0">
                <a:pos x="wd2" y="hd2"/>
              </a:cxn>
              <a:cxn ang="5400000">
                <a:pos x="wd2" y="hd2"/>
              </a:cxn>
              <a:cxn ang="10800000">
                <a:pos x="wd2" y="hd2"/>
              </a:cxn>
              <a:cxn ang="16200000">
                <a:pos x="wd2" y="hd2"/>
              </a:cxn>
            </a:cxnLst>
            <a:rect l="0" t="0" r="r" b="b"/>
            <a:pathLst>
              <a:path w="19674" h="19674" extrusionOk="0">
                <a:moveTo>
                  <a:pt x="2886" y="2886"/>
                </a:moveTo>
                <a:cubicBezTo>
                  <a:pt x="6731" y="-958"/>
                  <a:pt x="12960" y="-963"/>
                  <a:pt x="16798" y="2876"/>
                </a:cubicBezTo>
                <a:cubicBezTo>
                  <a:pt x="20637" y="6714"/>
                  <a:pt x="20632" y="12943"/>
                  <a:pt x="16788" y="16788"/>
                </a:cubicBezTo>
                <a:cubicBezTo>
                  <a:pt x="12943" y="20632"/>
                  <a:pt x="6714" y="20637"/>
                  <a:pt x="2876" y="16798"/>
                </a:cubicBezTo>
                <a:cubicBezTo>
                  <a:pt x="-963" y="12960"/>
                  <a:pt x="-958" y="6731"/>
                  <a:pt x="2886" y="2886"/>
                </a:cubicBezTo>
                <a:close/>
              </a:path>
            </a:pathLst>
          </a:custGeom>
          <a:solidFill>
            <a:srgbClr val="C13018"/>
          </a:solidFill>
          <a:ln/>
        </p:spPr>
        <p:style>
          <a:lnRef idx="0">
            <a:schemeClr val="accent5"/>
          </a:lnRef>
          <a:fillRef idx="3">
            <a:schemeClr val="accent5"/>
          </a:fillRef>
          <a:effectRef idx="3">
            <a:schemeClr val="accent5"/>
          </a:effectRef>
          <a:fontRef idx="minor">
            <a:schemeClr val="lt1"/>
          </a:fontRef>
        </p:style>
        <p:txBody>
          <a:bodyPr lIns="28575" tIns="28575" rIns="28575" bIns="28575" anchor="ctr"/>
          <a:lstStyle/>
          <a:p>
            <a:pPr>
              <a:defRPr sz="3000">
                <a:solidFill>
                  <a:srgbClr val="FFFFFF"/>
                </a:solidFill>
              </a:defRPr>
            </a:pPr>
            <a:endParaRPr sz="2250"/>
          </a:p>
        </p:txBody>
      </p:sp>
      <p:sp>
        <p:nvSpPr>
          <p:cNvPr id="63" name="Shape">
            <a:extLst>
              <a:ext uri="{FF2B5EF4-FFF2-40B4-BE49-F238E27FC236}">
                <a16:creationId xmlns="" xmlns:a16="http://schemas.microsoft.com/office/drawing/2014/main" id="{D3D857DD-3033-45D8-8979-F989919F810F}"/>
              </a:ext>
            </a:extLst>
          </p:cNvPr>
          <p:cNvSpPr/>
          <p:nvPr/>
        </p:nvSpPr>
        <p:spPr>
          <a:xfrm>
            <a:off x="6068468" y="3112095"/>
            <a:ext cx="847596" cy="846701"/>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4CC1EF"/>
          </a:solidFill>
          <a:ln/>
        </p:spPr>
        <p:style>
          <a:lnRef idx="0">
            <a:schemeClr val="accent3"/>
          </a:lnRef>
          <a:fillRef idx="3">
            <a:schemeClr val="accent3"/>
          </a:fillRef>
          <a:effectRef idx="3">
            <a:schemeClr val="accent3"/>
          </a:effectRef>
          <a:fontRef idx="minor">
            <a:schemeClr val="lt1"/>
          </a:fontRef>
        </p:style>
        <p:txBody>
          <a:bodyPr lIns="28575" tIns="28575" rIns="28575" bIns="28575" anchor="ctr"/>
          <a:lstStyle/>
          <a:p>
            <a:pPr>
              <a:defRPr sz="3000">
                <a:solidFill>
                  <a:srgbClr val="FFFFFF"/>
                </a:solidFill>
              </a:defRPr>
            </a:pPr>
            <a:endParaRPr sz="2250"/>
          </a:p>
        </p:txBody>
      </p:sp>
      <p:sp>
        <p:nvSpPr>
          <p:cNvPr id="64" name="Shape">
            <a:extLst>
              <a:ext uri="{FF2B5EF4-FFF2-40B4-BE49-F238E27FC236}">
                <a16:creationId xmlns="" xmlns:a16="http://schemas.microsoft.com/office/drawing/2014/main" id="{E4878A7B-BAC9-4F32-90CF-70DD56E480A6}"/>
              </a:ext>
            </a:extLst>
          </p:cNvPr>
          <p:cNvSpPr/>
          <p:nvPr/>
        </p:nvSpPr>
        <p:spPr>
          <a:xfrm>
            <a:off x="7196756" y="4196963"/>
            <a:ext cx="653395" cy="652331"/>
          </a:xfrm>
          <a:custGeom>
            <a:avLst/>
            <a:gdLst/>
            <a:ahLst/>
            <a:cxnLst>
              <a:cxn ang="0">
                <a:pos x="wd2" y="hd2"/>
              </a:cxn>
              <a:cxn ang="5400000">
                <a:pos x="wd2" y="hd2"/>
              </a:cxn>
              <a:cxn ang="10800000">
                <a:pos x="wd2" y="hd2"/>
              </a:cxn>
              <a:cxn ang="16200000">
                <a:pos x="wd2" y="hd2"/>
              </a:cxn>
            </a:cxnLst>
            <a:rect l="0" t="0" r="r" b="b"/>
            <a:pathLst>
              <a:path w="20582" h="20579" extrusionOk="0">
                <a:moveTo>
                  <a:pt x="9277" y="51"/>
                </a:moveTo>
                <a:cubicBezTo>
                  <a:pt x="14932" y="-511"/>
                  <a:pt x="19971" y="3617"/>
                  <a:pt x="20531" y="9272"/>
                </a:cubicBezTo>
                <a:cubicBezTo>
                  <a:pt x="21091" y="14926"/>
                  <a:pt x="16960" y="19965"/>
                  <a:pt x="11305" y="20527"/>
                </a:cubicBezTo>
                <a:cubicBezTo>
                  <a:pt x="5650" y="21089"/>
                  <a:pt x="611" y="16961"/>
                  <a:pt x="51" y="11306"/>
                </a:cubicBezTo>
                <a:cubicBezTo>
                  <a:pt x="-509" y="5652"/>
                  <a:pt x="3622" y="613"/>
                  <a:pt x="9277" y="51"/>
                </a:cubicBezTo>
                <a:close/>
              </a:path>
            </a:pathLst>
          </a:custGeom>
          <a:solidFill>
            <a:srgbClr val="95B157"/>
          </a:solidFill>
          <a:ln/>
        </p:spPr>
        <p:style>
          <a:lnRef idx="0">
            <a:schemeClr val="accent6"/>
          </a:lnRef>
          <a:fillRef idx="3">
            <a:schemeClr val="accent6"/>
          </a:fillRef>
          <a:effectRef idx="3">
            <a:schemeClr val="accent6"/>
          </a:effectRef>
          <a:fontRef idx="minor">
            <a:schemeClr val="lt1"/>
          </a:fontRef>
        </p:style>
        <p:txBody>
          <a:bodyPr lIns="28575" tIns="28575" rIns="28575" bIns="28575" anchor="ctr"/>
          <a:lstStyle/>
          <a:p>
            <a:pPr>
              <a:defRPr sz="3000">
                <a:solidFill>
                  <a:srgbClr val="FFFFFF"/>
                </a:solidFill>
              </a:defRPr>
            </a:pPr>
            <a:endParaRPr sz="2250"/>
          </a:p>
        </p:txBody>
      </p:sp>
      <p:grpSp>
        <p:nvGrpSpPr>
          <p:cNvPr id="70" name="Group 69">
            <a:extLst>
              <a:ext uri="{FF2B5EF4-FFF2-40B4-BE49-F238E27FC236}">
                <a16:creationId xmlns="" xmlns:a16="http://schemas.microsoft.com/office/drawing/2014/main" id="{BB498FB1-8F34-4C8E-B27D-65E95BF5F214}"/>
              </a:ext>
            </a:extLst>
          </p:cNvPr>
          <p:cNvGrpSpPr/>
          <p:nvPr/>
        </p:nvGrpSpPr>
        <p:grpSpPr>
          <a:xfrm>
            <a:off x="163614" y="5015482"/>
            <a:ext cx="2405545" cy="1228305"/>
            <a:chOff x="319611" y="4827971"/>
            <a:chExt cx="2939405" cy="1637740"/>
          </a:xfrm>
        </p:grpSpPr>
        <p:sp>
          <p:nvSpPr>
            <p:cNvPr id="71" name="TextBox 70">
              <a:extLst>
                <a:ext uri="{FF2B5EF4-FFF2-40B4-BE49-F238E27FC236}">
                  <a16:creationId xmlns="" xmlns:a16="http://schemas.microsoft.com/office/drawing/2014/main" id="{54D9B6F6-D3AD-4407-AC54-A121238D45E8}"/>
                </a:ext>
              </a:extLst>
            </p:cNvPr>
            <p:cNvSpPr txBox="1"/>
            <p:nvPr/>
          </p:nvSpPr>
          <p:spPr>
            <a:xfrm>
              <a:off x="319611" y="4827971"/>
              <a:ext cx="2926080" cy="451405"/>
            </a:xfrm>
            <a:prstGeom prst="rect">
              <a:avLst/>
            </a:prstGeom>
            <a:noFill/>
          </p:spPr>
          <p:txBody>
            <a:bodyPr wrap="square" lIns="0" rIns="0" rtlCol="0" anchor="b">
              <a:spAutoFit/>
            </a:bodyPr>
            <a:lstStyle/>
            <a:p>
              <a:pPr algn="r" rtl="1"/>
              <a:r>
                <a:rPr lang="ar-SA" sz="1600" b="1" noProof="1">
                  <a:solidFill>
                    <a:srgbClr val="002060"/>
                  </a:solidFill>
                  <a:latin typeface="Simplified Arabic" panose="02020603050405020304" pitchFamily="18" charset="-78"/>
                  <a:cs typeface="Simplified Arabic" panose="02020603050405020304" pitchFamily="18" charset="-78"/>
                </a:rPr>
                <a:t>قابلية السلعة للنقل</a:t>
              </a:r>
              <a:endParaRPr lang="en-US" sz="1600" b="1" noProof="1">
                <a:solidFill>
                  <a:srgbClr val="002060"/>
                </a:solidFill>
                <a:latin typeface="Simplified Arabic" panose="02020603050405020304" pitchFamily="18" charset="-78"/>
                <a:cs typeface="Simplified Arabic" panose="02020603050405020304" pitchFamily="18" charset="-78"/>
              </a:endParaRPr>
            </a:p>
          </p:txBody>
        </p:sp>
        <p:sp>
          <p:nvSpPr>
            <p:cNvPr id="72" name="TextBox 71">
              <a:extLst>
                <a:ext uri="{FF2B5EF4-FFF2-40B4-BE49-F238E27FC236}">
                  <a16:creationId xmlns="" xmlns:a16="http://schemas.microsoft.com/office/drawing/2014/main" id="{1C6D97A9-80D5-4F75-A117-1CA90F30D558}"/>
                </a:ext>
              </a:extLst>
            </p:cNvPr>
            <p:cNvSpPr txBox="1"/>
            <p:nvPr/>
          </p:nvSpPr>
          <p:spPr>
            <a:xfrm>
              <a:off x="332936" y="5111494"/>
              <a:ext cx="2926080" cy="1354217"/>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يكون عرض السلعة مرنًا إذا كانت قابلة للنقل من مكان إلى آخر؛ حيث إن انخفاض أسعارها في السوق المحلية يؤدي إلى نقلها إلى أسواق أخرى يكون السعر فيها مرتفعًا، وعليه تزداد الكمية المعروضة.</a:t>
              </a:r>
              <a:endParaRPr lang="en-US" sz="1200" b="1" noProof="1">
                <a:latin typeface="Sakkal Majalla" panose="02000000000000000000" pitchFamily="2" charset="-78"/>
                <a:cs typeface="Sakkal Majalla" panose="02000000000000000000" pitchFamily="2" charset="-78"/>
              </a:endParaRPr>
            </a:p>
          </p:txBody>
        </p:sp>
      </p:grpSp>
      <p:grpSp>
        <p:nvGrpSpPr>
          <p:cNvPr id="73" name="Group 72">
            <a:extLst>
              <a:ext uri="{FF2B5EF4-FFF2-40B4-BE49-F238E27FC236}">
                <a16:creationId xmlns="" xmlns:a16="http://schemas.microsoft.com/office/drawing/2014/main" id="{A6A3E431-7C2D-430B-8308-069037A119B6}"/>
              </a:ext>
            </a:extLst>
          </p:cNvPr>
          <p:cNvGrpSpPr/>
          <p:nvPr/>
        </p:nvGrpSpPr>
        <p:grpSpPr>
          <a:xfrm>
            <a:off x="2755002" y="5110001"/>
            <a:ext cx="3036908" cy="1448243"/>
            <a:chOff x="8315431" y="1370754"/>
            <a:chExt cx="3532627" cy="1930989"/>
          </a:xfrm>
        </p:grpSpPr>
        <p:sp>
          <p:nvSpPr>
            <p:cNvPr id="75" name="TextBox 74">
              <a:extLst>
                <a:ext uri="{FF2B5EF4-FFF2-40B4-BE49-F238E27FC236}">
                  <a16:creationId xmlns="" xmlns:a16="http://schemas.microsoft.com/office/drawing/2014/main" id="{81C6A1CA-32C9-4A2E-808F-7544D08D961C}"/>
                </a:ext>
              </a:extLst>
            </p:cNvPr>
            <p:cNvSpPr txBox="1"/>
            <p:nvPr/>
          </p:nvSpPr>
          <p:spPr>
            <a:xfrm>
              <a:off x="8347216" y="1370754"/>
              <a:ext cx="2926080" cy="451405"/>
            </a:xfrm>
            <a:prstGeom prst="rect">
              <a:avLst/>
            </a:prstGeom>
            <a:noFill/>
          </p:spPr>
          <p:txBody>
            <a:bodyPr wrap="square" lIns="0" rIns="0" rtlCol="0" anchor="b">
              <a:spAutoFit/>
            </a:bodyPr>
            <a:lstStyle/>
            <a:p>
              <a:r>
                <a:rPr lang="ar-SA" sz="1600" b="1" noProof="1">
                  <a:solidFill>
                    <a:srgbClr val="C13018"/>
                  </a:solidFill>
                  <a:latin typeface="Simplified Arabic" panose="02020603050405020304" pitchFamily="18" charset="-78"/>
                  <a:cs typeface="Simplified Arabic" panose="02020603050405020304" pitchFamily="18" charset="-78"/>
                </a:rPr>
                <a:t>تكاليف الإنتاج</a:t>
              </a:r>
              <a:endParaRPr lang="en-US" sz="1600" b="1" noProof="1">
                <a:solidFill>
                  <a:srgbClr val="C13018"/>
                </a:solidFill>
                <a:latin typeface="Simplified Arabic" panose="02020603050405020304" pitchFamily="18" charset="-78"/>
                <a:cs typeface="Simplified Arabic" panose="02020603050405020304" pitchFamily="18" charset="-78"/>
              </a:endParaRPr>
            </a:p>
          </p:txBody>
        </p:sp>
        <p:sp>
          <p:nvSpPr>
            <p:cNvPr id="76" name="TextBox 75">
              <a:extLst>
                <a:ext uri="{FF2B5EF4-FFF2-40B4-BE49-F238E27FC236}">
                  <a16:creationId xmlns="" xmlns:a16="http://schemas.microsoft.com/office/drawing/2014/main" id="{265E08AF-307E-46FB-BE01-B93CC8AF29C8}"/>
                </a:ext>
              </a:extLst>
            </p:cNvPr>
            <p:cNvSpPr txBox="1"/>
            <p:nvPr/>
          </p:nvSpPr>
          <p:spPr>
            <a:xfrm>
              <a:off x="8315431" y="1701306"/>
              <a:ext cx="3532627" cy="1600437"/>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يكون عرض السلعة ما أقل مرونة إذا كانت تكاليف إنتاجها مرتفعة؛ حيث لا يستطيع المنتج زيادة الكميات المنتجة نظرًا إلى ارتفاع أسعارها في السوق، إما إذا تناقصت التكاليف الكلية لإنتاج السلعة فإن المنتج يعمل على زيادة كمياتها  المنتجة وزيادة المعروض منها في السوق، وتكون مرونة عرضها مرتفعة.</a:t>
              </a:r>
              <a:endParaRPr lang="en-US" sz="1200" b="1" noProof="1">
                <a:latin typeface="Sakkal Majalla" panose="02000000000000000000" pitchFamily="2" charset="-78"/>
                <a:cs typeface="Sakkal Majalla" panose="02000000000000000000" pitchFamily="2" charset="-78"/>
              </a:endParaRPr>
            </a:p>
          </p:txBody>
        </p:sp>
      </p:grpSp>
      <p:grpSp>
        <p:nvGrpSpPr>
          <p:cNvPr id="77" name="Group 76">
            <a:extLst>
              <a:ext uri="{FF2B5EF4-FFF2-40B4-BE49-F238E27FC236}">
                <a16:creationId xmlns="" xmlns:a16="http://schemas.microsoft.com/office/drawing/2014/main" id="{0AD3BE0B-9F37-44EF-AC9D-B29651EA1136}"/>
              </a:ext>
            </a:extLst>
          </p:cNvPr>
          <p:cNvGrpSpPr/>
          <p:nvPr/>
        </p:nvGrpSpPr>
        <p:grpSpPr>
          <a:xfrm>
            <a:off x="148498" y="1544343"/>
            <a:ext cx="2239506" cy="1152280"/>
            <a:chOff x="332936" y="1272929"/>
            <a:chExt cx="2926080" cy="1536372"/>
          </a:xfrm>
        </p:grpSpPr>
        <p:sp>
          <p:nvSpPr>
            <p:cNvPr id="78" name="TextBox 77">
              <a:extLst>
                <a:ext uri="{FF2B5EF4-FFF2-40B4-BE49-F238E27FC236}">
                  <a16:creationId xmlns="" xmlns:a16="http://schemas.microsoft.com/office/drawing/2014/main" id="{DD870C70-E480-4278-81F3-6CB3DAB2305B}"/>
                </a:ext>
              </a:extLst>
            </p:cNvPr>
            <p:cNvSpPr txBox="1"/>
            <p:nvPr/>
          </p:nvSpPr>
          <p:spPr>
            <a:xfrm>
              <a:off x="332936" y="1272929"/>
              <a:ext cx="2926080" cy="430887"/>
            </a:xfrm>
            <a:prstGeom prst="rect">
              <a:avLst/>
            </a:prstGeom>
            <a:noFill/>
          </p:spPr>
          <p:txBody>
            <a:bodyPr wrap="square" lIns="0" rIns="0" rtlCol="0" anchor="b">
              <a:spAutoFit/>
            </a:bodyPr>
            <a:lstStyle/>
            <a:p>
              <a:pPr algn="r"/>
              <a:endParaRPr lang="en-US" sz="1500" b="1" noProof="1"/>
            </a:p>
          </p:txBody>
        </p:sp>
        <p:sp>
          <p:nvSpPr>
            <p:cNvPr id="79" name="TextBox 78">
              <a:extLst>
                <a:ext uri="{FF2B5EF4-FFF2-40B4-BE49-F238E27FC236}">
                  <a16:creationId xmlns="" xmlns:a16="http://schemas.microsoft.com/office/drawing/2014/main" id="{7B5AD703-6CA6-4557-8277-B9B820444BF3}"/>
                </a:ext>
              </a:extLst>
            </p:cNvPr>
            <p:cNvSpPr txBox="1"/>
            <p:nvPr/>
          </p:nvSpPr>
          <p:spPr>
            <a:xfrm>
              <a:off x="332936" y="1701306"/>
              <a:ext cx="2926080" cy="1107995"/>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تكون بعض السلع عديمة المرونة، وذلك نتيجة الصعوبات الفنية التي تتحكم في الإنتاج؛ حيث لا يمكن التحكم في المنتوجات الزراعية على سبيل المثال.</a:t>
              </a:r>
              <a:endParaRPr lang="en-US" sz="1200" b="1" noProof="1">
                <a:latin typeface="Sakkal Majalla" panose="02000000000000000000" pitchFamily="2" charset="-78"/>
                <a:cs typeface="Sakkal Majalla" panose="02000000000000000000" pitchFamily="2" charset="-78"/>
              </a:endParaRPr>
            </a:p>
          </p:txBody>
        </p:sp>
      </p:grpSp>
      <p:grpSp>
        <p:nvGrpSpPr>
          <p:cNvPr id="80" name="Group 79">
            <a:extLst>
              <a:ext uri="{FF2B5EF4-FFF2-40B4-BE49-F238E27FC236}">
                <a16:creationId xmlns="" xmlns:a16="http://schemas.microsoft.com/office/drawing/2014/main" id="{7EC19C98-452C-4BEE-ACE7-1FFC08E32C9A}"/>
              </a:ext>
            </a:extLst>
          </p:cNvPr>
          <p:cNvGrpSpPr/>
          <p:nvPr/>
        </p:nvGrpSpPr>
        <p:grpSpPr>
          <a:xfrm>
            <a:off x="5479633" y="1572002"/>
            <a:ext cx="2009779" cy="1167669"/>
            <a:chOff x="8921977" y="1252410"/>
            <a:chExt cx="2926080" cy="1556892"/>
          </a:xfrm>
        </p:grpSpPr>
        <p:sp>
          <p:nvSpPr>
            <p:cNvPr id="81" name="TextBox 80">
              <a:extLst>
                <a:ext uri="{FF2B5EF4-FFF2-40B4-BE49-F238E27FC236}">
                  <a16:creationId xmlns="" xmlns:a16="http://schemas.microsoft.com/office/drawing/2014/main" id="{B7A30B3C-42D5-4730-86DB-983BA7D7CA51}"/>
                </a:ext>
              </a:extLst>
            </p:cNvPr>
            <p:cNvSpPr txBox="1"/>
            <p:nvPr/>
          </p:nvSpPr>
          <p:spPr>
            <a:xfrm>
              <a:off x="8921977" y="1252410"/>
              <a:ext cx="2926080" cy="451405"/>
            </a:xfrm>
            <a:prstGeom prst="rect">
              <a:avLst/>
            </a:prstGeom>
            <a:noFill/>
          </p:spPr>
          <p:txBody>
            <a:bodyPr wrap="square" lIns="0" rIns="0" rtlCol="0" anchor="b">
              <a:spAutoFit/>
            </a:bodyPr>
            <a:lstStyle/>
            <a:p>
              <a:r>
                <a:rPr lang="ar-SA" sz="1600" b="1" noProof="1">
                  <a:solidFill>
                    <a:schemeClr val="accent1">
                      <a:lumMod val="50000"/>
                    </a:schemeClr>
                  </a:solidFill>
                  <a:latin typeface="Simplified Arabic" panose="02020603050405020304" pitchFamily="18" charset="-78"/>
                  <a:cs typeface="Simplified Arabic" panose="02020603050405020304" pitchFamily="18" charset="-78"/>
                </a:rPr>
                <a:t>الفترة الزمنية للإنتاج</a:t>
              </a:r>
              <a:endParaRPr lang="en-US" sz="1600" b="1" noProof="1">
                <a:solidFill>
                  <a:schemeClr val="accent1">
                    <a:lumMod val="50000"/>
                  </a:schemeClr>
                </a:solidFill>
                <a:latin typeface="Simplified Arabic" panose="02020603050405020304" pitchFamily="18" charset="-78"/>
                <a:cs typeface="Simplified Arabic" panose="02020603050405020304" pitchFamily="18" charset="-78"/>
              </a:endParaRPr>
            </a:p>
          </p:txBody>
        </p:sp>
        <p:sp>
          <p:nvSpPr>
            <p:cNvPr id="82" name="TextBox 81">
              <a:extLst>
                <a:ext uri="{FF2B5EF4-FFF2-40B4-BE49-F238E27FC236}">
                  <a16:creationId xmlns="" xmlns:a16="http://schemas.microsoft.com/office/drawing/2014/main" id="{3DC6965A-E7F9-40D4-9456-A8FAD71CED94}"/>
                </a:ext>
              </a:extLst>
            </p:cNvPr>
            <p:cNvSpPr txBox="1"/>
            <p:nvPr/>
          </p:nvSpPr>
          <p:spPr>
            <a:xfrm>
              <a:off x="8921977" y="1701306"/>
              <a:ext cx="2926080" cy="1107996"/>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كلما قلت فرصة المنتج في التحكم في الكميات المنتجة منها، فلا يستطيع زيادتها أو تخفيضها وفقًا لتغير الأسعار، ومرونتها تكون قليلة، والعكس صحيح. </a:t>
              </a:r>
              <a:endParaRPr lang="en-US" sz="1200" b="1" noProof="1">
                <a:latin typeface="Sakkal Majalla" panose="02000000000000000000" pitchFamily="2" charset="-78"/>
                <a:cs typeface="Sakkal Majalla" panose="02000000000000000000" pitchFamily="2" charset="-78"/>
              </a:endParaRPr>
            </a:p>
          </p:txBody>
        </p:sp>
      </p:grpSp>
      <p:grpSp>
        <p:nvGrpSpPr>
          <p:cNvPr id="88" name="Group 87">
            <a:extLst>
              <a:ext uri="{FF2B5EF4-FFF2-40B4-BE49-F238E27FC236}">
                <a16:creationId xmlns="" xmlns:a16="http://schemas.microsoft.com/office/drawing/2014/main" id="{D5AFD4CE-B66C-4990-A66F-4C728CDC3A18}"/>
              </a:ext>
            </a:extLst>
          </p:cNvPr>
          <p:cNvGrpSpPr/>
          <p:nvPr/>
        </p:nvGrpSpPr>
        <p:grpSpPr>
          <a:xfrm>
            <a:off x="6147470" y="5433497"/>
            <a:ext cx="2968577" cy="1066361"/>
            <a:chOff x="8408737" y="1371108"/>
            <a:chExt cx="3362676" cy="1421812"/>
          </a:xfrm>
        </p:grpSpPr>
        <p:sp>
          <p:nvSpPr>
            <p:cNvPr id="89" name="TextBox 88">
              <a:extLst>
                <a:ext uri="{FF2B5EF4-FFF2-40B4-BE49-F238E27FC236}">
                  <a16:creationId xmlns="" xmlns:a16="http://schemas.microsoft.com/office/drawing/2014/main" id="{5C4FAF78-1DE2-45EA-B605-C7EAE992D7BA}"/>
                </a:ext>
              </a:extLst>
            </p:cNvPr>
            <p:cNvSpPr txBox="1"/>
            <p:nvPr/>
          </p:nvSpPr>
          <p:spPr>
            <a:xfrm>
              <a:off x="8408737" y="1371108"/>
              <a:ext cx="2926080" cy="451405"/>
            </a:xfrm>
            <a:prstGeom prst="rect">
              <a:avLst/>
            </a:prstGeom>
            <a:noFill/>
          </p:spPr>
          <p:txBody>
            <a:bodyPr wrap="square" lIns="0" rIns="0" rtlCol="0" anchor="b">
              <a:spAutoFit/>
            </a:bodyPr>
            <a:lstStyle/>
            <a:p>
              <a:r>
                <a:rPr lang="ar-SA" sz="1600" b="1" noProof="1">
                  <a:solidFill>
                    <a:schemeClr val="accent6">
                      <a:lumMod val="50000"/>
                    </a:schemeClr>
                  </a:solidFill>
                  <a:latin typeface="Simplified Arabic" panose="02020603050405020304" pitchFamily="18" charset="-78"/>
                  <a:cs typeface="Simplified Arabic" panose="02020603050405020304" pitchFamily="18" charset="-78"/>
                </a:rPr>
                <a:t>إنتقال عناصر الإنتاج</a:t>
              </a:r>
              <a:endParaRPr lang="en-US" sz="1600" b="1" noProof="1">
                <a:solidFill>
                  <a:schemeClr val="accent6">
                    <a:lumMod val="50000"/>
                  </a:schemeClr>
                </a:solidFill>
                <a:latin typeface="Simplified Arabic" panose="02020603050405020304" pitchFamily="18" charset="-78"/>
                <a:cs typeface="Simplified Arabic" panose="02020603050405020304" pitchFamily="18" charset="-78"/>
              </a:endParaRPr>
            </a:p>
          </p:txBody>
        </p:sp>
        <p:sp>
          <p:nvSpPr>
            <p:cNvPr id="90" name="TextBox 89">
              <a:extLst>
                <a:ext uri="{FF2B5EF4-FFF2-40B4-BE49-F238E27FC236}">
                  <a16:creationId xmlns="" xmlns:a16="http://schemas.microsoft.com/office/drawing/2014/main" id="{F7BC3559-0FDC-4B5E-9C80-17D8D11E7778}"/>
                </a:ext>
              </a:extLst>
            </p:cNvPr>
            <p:cNvSpPr txBox="1"/>
            <p:nvPr/>
          </p:nvSpPr>
          <p:spPr>
            <a:xfrm>
              <a:off x="8408737" y="1684926"/>
              <a:ext cx="3362676" cy="1107994"/>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إذا كانت عناصر الإنتاج قابلة للانتقال من سلع أسعارها منخفضة السعر إلى سلع أسعارها مرتفعة السعر في السوق، فإن مرونة العرض هنا ستكون مرتفعة ومشجعة للمنتج على طرح كميات أكبر لتحقيق أرباح عالية.  </a:t>
              </a:r>
              <a:endParaRPr lang="en-US" sz="1200" b="1" noProof="1">
                <a:latin typeface="Sakkal Majalla" panose="02000000000000000000" pitchFamily="2" charset="-78"/>
                <a:cs typeface="Sakkal Majalla" panose="02000000000000000000" pitchFamily="2" charset="-78"/>
              </a:endParaRPr>
            </a:p>
          </p:txBody>
        </p:sp>
      </p:grpSp>
      <p:sp>
        <p:nvSpPr>
          <p:cNvPr id="5" name="Shape">
            <a:extLst>
              <a:ext uri="{FF2B5EF4-FFF2-40B4-BE49-F238E27FC236}">
                <a16:creationId xmlns="" xmlns:a16="http://schemas.microsoft.com/office/drawing/2014/main" id="{0E293C02-4345-4F2A-BF9D-F9D6F810723D}"/>
              </a:ext>
            </a:extLst>
          </p:cNvPr>
          <p:cNvSpPr/>
          <p:nvPr/>
        </p:nvSpPr>
        <p:spPr>
          <a:xfrm rot="21103067">
            <a:off x="8061206" y="4048687"/>
            <a:ext cx="1678076" cy="1678282"/>
          </a:xfrm>
          <a:custGeom>
            <a:avLst/>
            <a:gdLst/>
            <a:ahLst/>
            <a:cxnLst>
              <a:cxn ang="0">
                <a:pos x="wd2" y="hd2"/>
              </a:cxn>
              <a:cxn ang="5400000">
                <a:pos x="wd2" y="hd2"/>
              </a:cxn>
              <a:cxn ang="10800000">
                <a:pos x="wd2" y="hd2"/>
              </a:cxn>
              <a:cxn ang="16200000">
                <a:pos x="wd2" y="hd2"/>
              </a:cxn>
            </a:cxnLst>
            <a:rect l="0" t="0" r="r" b="b"/>
            <a:pathLst>
              <a:path w="21422" h="21421" extrusionOk="0">
                <a:moveTo>
                  <a:pt x="13014" y="489"/>
                </a:moveTo>
                <a:lnTo>
                  <a:pt x="12029" y="2119"/>
                </a:lnTo>
                <a:cubicBezTo>
                  <a:pt x="11874" y="2376"/>
                  <a:pt x="11587" y="2519"/>
                  <a:pt x="11286" y="2500"/>
                </a:cubicBezTo>
                <a:cubicBezTo>
                  <a:pt x="10825" y="2468"/>
                  <a:pt x="10364" y="2476"/>
                  <a:pt x="9911" y="2523"/>
                </a:cubicBezTo>
                <a:cubicBezTo>
                  <a:pt x="9611" y="2554"/>
                  <a:pt x="9317" y="2418"/>
                  <a:pt x="9153" y="2164"/>
                </a:cubicBezTo>
                <a:lnTo>
                  <a:pt x="8120" y="559"/>
                </a:lnTo>
                <a:cubicBezTo>
                  <a:pt x="7872" y="174"/>
                  <a:pt x="7464" y="0"/>
                  <a:pt x="7138" y="140"/>
                </a:cubicBezTo>
                <a:lnTo>
                  <a:pt x="5479" y="854"/>
                </a:lnTo>
                <a:cubicBezTo>
                  <a:pt x="5153" y="994"/>
                  <a:pt x="5000" y="1411"/>
                  <a:pt x="5110" y="1857"/>
                </a:cubicBezTo>
                <a:lnTo>
                  <a:pt x="5569" y="3714"/>
                </a:lnTo>
                <a:cubicBezTo>
                  <a:pt x="5641" y="4006"/>
                  <a:pt x="5538" y="4312"/>
                  <a:pt x="5311" y="4510"/>
                </a:cubicBezTo>
                <a:cubicBezTo>
                  <a:pt x="4968" y="4808"/>
                  <a:pt x="4648" y="5136"/>
                  <a:pt x="4354" y="5492"/>
                </a:cubicBezTo>
                <a:cubicBezTo>
                  <a:pt x="4163" y="5725"/>
                  <a:pt x="3861" y="5834"/>
                  <a:pt x="3568" y="5770"/>
                </a:cubicBezTo>
                <a:lnTo>
                  <a:pt x="1700" y="5365"/>
                </a:lnTo>
                <a:cubicBezTo>
                  <a:pt x="1253" y="5268"/>
                  <a:pt x="840" y="5433"/>
                  <a:pt x="709" y="5762"/>
                </a:cubicBezTo>
                <a:lnTo>
                  <a:pt x="41" y="7440"/>
                </a:lnTo>
                <a:cubicBezTo>
                  <a:pt x="-89" y="7770"/>
                  <a:pt x="97" y="8173"/>
                  <a:pt x="489" y="8410"/>
                </a:cubicBezTo>
                <a:lnTo>
                  <a:pt x="2124" y="9397"/>
                </a:lnTo>
                <a:cubicBezTo>
                  <a:pt x="2382" y="9552"/>
                  <a:pt x="2526" y="9840"/>
                  <a:pt x="2505" y="10139"/>
                </a:cubicBezTo>
                <a:cubicBezTo>
                  <a:pt x="2473" y="10599"/>
                  <a:pt x="2482" y="11058"/>
                  <a:pt x="2526" y="11510"/>
                </a:cubicBezTo>
                <a:cubicBezTo>
                  <a:pt x="2556" y="11811"/>
                  <a:pt x="2421" y="12103"/>
                  <a:pt x="2167" y="12267"/>
                </a:cubicBezTo>
                <a:lnTo>
                  <a:pt x="558" y="13301"/>
                </a:lnTo>
                <a:cubicBezTo>
                  <a:pt x="173" y="13549"/>
                  <a:pt x="-2" y="13957"/>
                  <a:pt x="138" y="14283"/>
                </a:cubicBezTo>
                <a:lnTo>
                  <a:pt x="853" y="15942"/>
                </a:lnTo>
                <a:cubicBezTo>
                  <a:pt x="993" y="16267"/>
                  <a:pt x="1410" y="16421"/>
                  <a:pt x="1856" y="16310"/>
                </a:cubicBezTo>
                <a:lnTo>
                  <a:pt x="3709" y="15853"/>
                </a:lnTo>
                <a:cubicBezTo>
                  <a:pt x="4002" y="15781"/>
                  <a:pt x="4308" y="15884"/>
                  <a:pt x="4505" y="16112"/>
                </a:cubicBezTo>
                <a:cubicBezTo>
                  <a:pt x="4804" y="16457"/>
                  <a:pt x="5133" y="16780"/>
                  <a:pt x="5490" y="17073"/>
                </a:cubicBezTo>
                <a:cubicBezTo>
                  <a:pt x="5721" y="17264"/>
                  <a:pt x="5832" y="17566"/>
                  <a:pt x="5768" y="17860"/>
                </a:cubicBezTo>
                <a:lnTo>
                  <a:pt x="5364" y="19721"/>
                </a:lnTo>
                <a:cubicBezTo>
                  <a:pt x="5267" y="20168"/>
                  <a:pt x="5432" y="20581"/>
                  <a:pt x="5761" y="20712"/>
                </a:cubicBezTo>
                <a:lnTo>
                  <a:pt x="7440" y="21380"/>
                </a:lnTo>
                <a:cubicBezTo>
                  <a:pt x="7770" y="21510"/>
                  <a:pt x="8173" y="21324"/>
                  <a:pt x="8410" y="20933"/>
                </a:cubicBezTo>
                <a:lnTo>
                  <a:pt x="9392" y="19307"/>
                </a:lnTo>
                <a:cubicBezTo>
                  <a:pt x="9547" y="19049"/>
                  <a:pt x="9835" y="18905"/>
                  <a:pt x="10136" y="18926"/>
                </a:cubicBezTo>
                <a:cubicBezTo>
                  <a:pt x="10600" y="18958"/>
                  <a:pt x="11062" y="18951"/>
                  <a:pt x="11518" y="18905"/>
                </a:cubicBezTo>
                <a:cubicBezTo>
                  <a:pt x="11818" y="18875"/>
                  <a:pt x="12111" y="19010"/>
                  <a:pt x="12274" y="19264"/>
                </a:cubicBezTo>
                <a:lnTo>
                  <a:pt x="13302" y="20862"/>
                </a:lnTo>
                <a:cubicBezTo>
                  <a:pt x="13550" y="21247"/>
                  <a:pt x="13958" y="21421"/>
                  <a:pt x="14284" y="21282"/>
                </a:cubicBezTo>
                <a:lnTo>
                  <a:pt x="15943" y="20567"/>
                </a:lnTo>
                <a:cubicBezTo>
                  <a:pt x="16269" y="20427"/>
                  <a:pt x="16422" y="20010"/>
                  <a:pt x="16311" y="19564"/>
                </a:cubicBezTo>
                <a:lnTo>
                  <a:pt x="15857" y="17724"/>
                </a:lnTo>
                <a:cubicBezTo>
                  <a:pt x="15785" y="17430"/>
                  <a:pt x="15888" y="17124"/>
                  <a:pt x="16116" y="16928"/>
                </a:cubicBezTo>
                <a:cubicBezTo>
                  <a:pt x="16464" y="16627"/>
                  <a:pt x="16789" y="16295"/>
                  <a:pt x="17086" y="15933"/>
                </a:cubicBezTo>
                <a:cubicBezTo>
                  <a:pt x="17277" y="15701"/>
                  <a:pt x="17579" y="15591"/>
                  <a:pt x="17872" y="15655"/>
                </a:cubicBezTo>
                <a:lnTo>
                  <a:pt x="19722" y="16057"/>
                </a:lnTo>
                <a:cubicBezTo>
                  <a:pt x="20169" y="16154"/>
                  <a:pt x="20582" y="15989"/>
                  <a:pt x="20713" y="15659"/>
                </a:cubicBezTo>
                <a:lnTo>
                  <a:pt x="21381" y="13981"/>
                </a:lnTo>
                <a:cubicBezTo>
                  <a:pt x="21511" y="13651"/>
                  <a:pt x="21325" y="13248"/>
                  <a:pt x="20933" y="13012"/>
                </a:cubicBezTo>
                <a:lnTo>
                  <a:pt x="19313" y="12034"/>
                </a:lnTo>
                <a:cubicBezTo>
                  <a:pt x="19055" y="11879"/>
                  <a:pt x="18911" y="11591"/>
                  <a:pt x="18932" y="11290"/>
                </a:cubicBezTo>
                <a:cubicBezTo>
                  <a:pt x="18964" y="10825"/>
                  <a:pt x="18956" y="10360"/>
                  <a:pt x="18910" y="9903"/>
                </a:cubicBezTo>
                <a:cubicBezTo>
                  <a:pt x="18879" y="9602"/>
                  <a:pt x="19015" y="9309"/>
                  <a:pt x="19269" y="9145"/>
                </a:cubicBezTo>
                <a:lnTo>
                  <a:pt x="20863" y="8119"/>
                </a:lnTo>
                <a:cubicBezTo>
                  <a:pt x="21248" y="7871"/>
                  <a:pt x="21422" y="7463"/>
                  <a:pt x="21283" y="7137"/>
                </a:cubicBezTo>
                <a:lnTo>
                  <a:pt x="20568" y="5478"/>
                </a:lnTo>
                <a:cubicBezTo>
                  <a:pt x="20428" y="5153"/>
                  <a:pt x="20011" y="4999"/>
                  <a:pt x="19565" y="5110"/>
                </a:cubicBezTo>
                <a:lnTo>
                  <a:pt x="17720" y="5566"/>
                </a:lnTo>
                <a:cubicBezTo>
                  <a:pt x="17428" y="5638"/>
                  <a:pt x="17122" y="5535"/>
                  <a:pt x="16924" y="5308"/>
                </a:cubicBezTo>
                <a:cubicBezTo>
                  <a:pt x="16623" y="4962"/>
                  <a:pt x="16292" y="4639"/>
                  <a:pt x="15932" y="4344"/>
                </a:cubicBezTo>
                <a:cubicBezTo>
                  <a:pt x="15699" y="4153"/>
                  <a:pt x="15589" y="3851"/>
                  <a:pt x="15652" y="3558"/>
                </a:cubicBezTo>
                <a:lnTo>
                  <a:pt x="16055" y="1702"/>
                </a:lnTo>
                <a:cubicBezTo>
                  <a:pt x="16152" y="1255"/>
                  <a:pt x="15987" y="842"/>
                  <a:pt x="15658" y="710"/>
                </a:cubicBezTo>
                <a:lnTo>
                  <a:pt x="13979" y="43"/>
                </a:lnTo>
                <a:cubicBezTo>
                  <a:pt x="13654" y="-90"/>
                  <a:pt x="13250" y="97"/>
                  <a:pt x="13014" y="489"/>
                </a:cubicBezTo>
                <a:close/>
                <a:moveTo>
                  <a:pt x="13467" y="4935"/>
                </a:moveTo>
                <a:cubicBezTo>
                  <a:pt x="16353" y="6302"/>
                  <a:pt x="17793" y="9645"/>
                  <a:pt x="16805" y="12681"/>
                </a:cubicBezTo>
                <a:cubicBezTo>
                  <a:pt x="15609" y="16353"/>
                  <a:pt x="11464" y="18139"/>
                  <a:pt x="7972" y="16486"/>
                </a:cubicBezTo>
                <a:cubicBezTo>
                  <a:pt x="5086" y="15119"/>
                  <a:pt x="3645" y="11776"/>
                  <a:pt x="4634" y="8741"/>
                </a:cubicBezTo>
                <a:cubicBezTo>
                  <a:pt x="5829" y="5068"/>
                  <a:pt x="9975" y="3282"/>
                  <a:pt x="13467" y="4935"/>
                </a:cubicBezTo>
                <a:close/>
              </a:path>
            </a:pathLst>
          </a:custGeom>
          <a:solidFill>
            <a:schemeClr val="bg2">
              <a:lumMod val="50000"/>
            </a:schemeClr>
          </a:solidFill>
          <a:ln w="12700">
            <a:miter lim="400000"/>
          </a:ln>
        </p:spPr>
        <p:txBody>
          <a:bodyPr lIns="28575" tIns="28575" rIns="28575" bIns="28575" anchor="ctr"/>
          <a:lstStyle/>
          <a:p>
            <a:pPr>
              <a:defRPr sz="3000">
                <a:solidFill>
                  <a:srgbClr val="FFFFFF"/>
                </a:solidFill>
              </a:defRPr>
            </a:pPr>
            <a:endParaRPr sz="2250"/>
          </a:p>
        </p:txBody>
      </p:sp>
      <p:sp>
        <p:nvSpPr>
          <p:cNvPr id="6" name="Shape">
            <a:extLst>
              <a:ext uri="{FF2B5EF4-FFF2-40B4-BE49-F238E27FC236}">
                <a16:creationId xmlns="" xmlns:a16="http://schemas.microsoft.com/office/drawing/2014/main" id="{76F75D3D-98B0-43A1-BE0F-00240B90A380}"/>
              </a:ext>
            </a:extLst>
          </p:cNvPr>
          <p:cNvSpPr/>
          <p:nvPr/>
        </p:nvSpPr>
        <p:spPr>
          <a:xfrm>
            <a:off x="8482931" y="4464477"/>
            <a:ext cx="847596" cy="846701"/>
          </a:xfrm>
          <a:custGeom>
            <a:avLst/>
            <a:gdLst/>
            <a:ahLst/>
            <a:cxnLst>
              <a:cxn ang="0">
                <a:pos x="wd2" y="hd2"/>
              </a:cxn>
              <a:cxn ang="5400000">
                <a:pos x="wd2" y="hd2"/>
              </a:cxn>
              <a:cxn ang="10800000">
                <a:pos x="wd2" y="hd2"/>
              </a:cxn>
              <a:cxn ang="16200000">
                <a:pos x="wd2" y="hd2"/>
              </a:cxn>
            </a:cxnLst>
            <a:rect l="0" t="0" r="r" b="b"/>
            <a:pathLst>
              <a:path w="19004" h="19002" extrusionOk="0">
                <a:moveTo>
                  <a:pt x="5746" y="781"/>
                </a:moveTo>
                <a:cubicBezTo>
                  <a:pt x="10565" y="-1299"/>
                  <a:pt x="16153" y="919"/>
                  <a:pt x="18228" y="5736"/>
                </a:cubicBezTo>
                <a:cubicBezTo>
                  <a:pt x="20302" y="10552"/>
                  <a:pt x="18077" y="16142"/>
                  <a:pt x="13258" y="18221"/>
                </a:cubicBezTo>
                <a:cubicBezTo>
                  <a:pt x="8439" y="20301"/>
                  <a:pt x="2851" y="18083"/>
                  <a:pt x="776" y="13266"/>
                </a:cubicBezTo>
                <a:cubicBezTo>
                  <a:pt x="-1298" y="8450"/>
                  <a:pt x="927" y="2860"/>
                  <a:pt x="5746" y="781"/>
                </a:cubicBezTo>
                <a:close/>
              </a:path>
            </a:pathLst>
          </a:custGeom>
          <a:solidFill>
            <a:srgbClr val="D9126B"/>
          </a:solidFill>
          <a:ln/>
        </p:spPr>
        <p:style>
          <a:lnRef idx="0">
            <a:schemeClr val="accent3"/>
          </a:lnRef>
          <a:fillRef idx="3">
            <a:schemeClr val="accent3"/>
          </a:fillRef>
          <a:effectRef idx="3">
            <a:schemeClr val="accent3"/>
          </a:effectRef>
          <a:fontRef idx="minor">
            <a:schemeClr val="lt1"/>
          </a:fontRef>
        </p:style>
        <p:txBody>
          <a:bodyPr lIns="28575" tIns="28575" rIns="28575" bIns="28575" anchor="ctr"/>
          <a:lstStyle/>
          <a:p>
            <a:pPr>
              <a:defRPr sz="3000">
                <a:solidFill>
                  <a:srgbClr val="FFFFFF"/>
                </a:solidFill>
              </a:defRPr>
            </a:pPr>
            <a:endParaRPr sz="2250"/>
          </a:p>
        </p:txBody>
      </p:sp>
      <p:grpSp>
        <p:nvGrpSpPr>
          <p:cNvPr id="94" name="Group 93">
            <a:extLst>
              <a:ext uri="{FF2B5EF4-FFF2-40B4-BE49-F238E27FC236}">
                <a16:creationId xmlns="" xmlns:a16="http://schemas.microsoft.com/office/drawing/2014/main" id="{72976341-B87B-43E1-9FF7-BF8D81E21E6C}"/>
              </a:ext>
            </a:extLst>
          </p:cNvPr>
          <p:cNvGrpSpPr/>
          <p:nvPr/>
        </p:nvGrpSpPr>
        <p:grpSpPr>
          <a:xfrm>
            <a:off x="7478700" y="2873717"/>
            <a:ext cx="2459581" cy="950912"/>
            <a:chOff x="8738925" y="1295198"/>
            <a:chExt cx="3109132" cy="1267883"/>
          </a:xfrm>
        </p:grpSpPr>
        <p:sp>
          <p:nvSpPr>
            <p:cNvPr id="95" name="TextBox 94">
              <a:extLst>
                <a:ext uri="{FF2B5EF4-FFF2-40B4-BE49-F238E27FC236}">
                  <a16:creationId xmlns="" xmlns:a16="http://schemas.microsoft.com/office/drawing/2014/main" id="{52C456A1-94DA-47C7-954A-FB38DEDF0A2D}"/>
                </a:ext>
              </a:extLst>
            </p:cNvPr>
            <p:cNvSpPr txBox="1"/>
            <p:nvPr/>
          </p:nvSpPr>
          <p:spPr>
            <a:xfrm>
              <a:off x="8761149" y="1295198"/>
              <a:ext cx="2926080" cy="430887"/>
            </a:xfrm>
            <a:prstGeom prst="rect">
              <a:avLst/>
            </a:prstGeom>
            <a:noFill/>
          </p:spPr>
          <p:txBody>
            <a:bodyPr wrap="square" lIns="0" rIns="0" rtlCol="0" anchor="b">
              <a:spAutoFit/>
            </a:bodyPr>
            <a:lstStyle/>
            <a:p>
              <a:r>
                <a:rPr lang="ar-SA" sz="1500" b="1" noProof="1">
                  <a:solidFill>
                    <a:srgbClr val="D9126B"/>
                  </a:solidFill>
                  <a:latin typeface="Simplified Arabic" panose="02020603050405020304" pitchFamily="18" charset="-78"/>
                  <a:cs typeface="Simplified Arabic" panose="02020603050405020304" pitchFamily="18" charset="-78"/>
                </a:rPr>
                <a:t>قابلية السلعة للتخزين فترات طويلة</a:t>
              </a:r>
              <a:endParaRPr lang="en-US" sz="1500" b="1" noProof="1">
                <a:solidFill>
                  <a:srgbClr val="D9126B"/>
                </a:solidFill>
                <a:latin typeface="Simplified Arabic" panose="02020603050405020304" pitchFamily="18" charset="-78"/>
                <a:cs typeface="Simplified Arabic" panose="02020603050405020304" pitchFamily="18" charset="-78"/>
              </a:endParaRPr>
            </a:p>
          </p:txBody>
        </p:sp>
        <p:sp>
          <p:nvSpPr>
            <p:cNvPr id="96" name="TextBox 95">
              <a:extLst>
                <a:ext uri="{FF2B5EF4-FFF2-40B4-BE49-F238E27FC236}">
                  <a16:creationId xmlns="" xmlns:a16="http://schemas.microsoft.com/office/drawing/2014/main" id="{CAA23708-4E74-4C53-A05D-9E5C4193C2F0}"/>
                </a:ext>
              </a:extLst>
            </p:cNvPr>
            <p:cNvSpPr txBox="1"/>
            <p:nvPr/>
          </p:nvSpPr>
          <p:spPr>
            <a:xfrm>
              <a:off x="8738925" y="1701306"/>
              <a:ext cx="3109132" cy="861775"/>
            </a:xfrm>
            <a:prstGeom prst="rect">
              <a:avLst/>
            </a:prstGeom>
            <a:noFill/>
          </p:spPr>
          <p:txBody>
            <a:bodyPr wrap="square" lIns="0" rIns="0" rtlCol="0" anchor="t">
              <a:spAutoFit/>
            </a:bodyPr>
            <a:lstStyle/>
            <a:p>
              <a:pPr algn="just" rtl="1"/>
              <a:r>
                <a:rPr lang="ar-SA" sz="1200" b="1" noProof="1">
                  <a:latin typeface="Sakkal Majalla" panose="02000000000000000000" pitchFamily="2" charset="-78"/>
                  <a:cs typeface="Sakkal Majalla" panose="02000000000000000000" pitchFamily="2" charset="-78"/>
                </a:rPr>
                <a:t>كلما كانت السلعة قابلة للتخزين فإن العرض يكون مرنًا؛ حيث يتمكن البائع من بيعها بالأسعار المرتفعة في الوقت المناسب.</a:t>
              </a:r>
              <a:endParaRPr lang="en-US" sz="1200" b="1" noProof="1">
                <a:latin typeface="Sakkal Majalla" panose="02000000000000000000" pitchFamily="2" charset="-78"/>
                <a:cs typeface="Sakkal Majalla" panose="02000000000000000000" pitchFamily="2" charset="-78"/>
              </a:endParaRPr>
            </a:p>
          </p:txBody>
        </p:sp>
      </p:grpSp>
      <p:pic>
        <p:nvPicPr>
          <p:cNvPr id="19" name="Graphic 18" descr="Box trolley">
            <a:extLst>
              <a:ext uri="{FF2B5EF4-FFF2-40B4-BE49-F238E27FC236}">
                <a16:creationId xmlns="" xmlns:a16="http://schemas.microsoft.com/office/drawing/2014/main" id="{714B83BA-2A33-4D7B-A1F7-D07BA034A1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7157428" y="4166214"/>
            <a:ext cx="725240" cy="725240"/>
          </a:xfrm>
          <a:prstGeom prst="rect">
            <a:avLst/>
          </a:prstGeom>
        </p:spPr>
      </p:pic>
      <p:pic>
        <p:nvPicPr>
          <p:cNvPr id="21" name="Graphic 20" descr="Box trolley">
            <a:extLst>
              <a:ext uri="{FF2B5EF4-FFF2-40B4-BE49-F238E27FC236}">
                <a16:creationId xmlns="" xmlns:a16="http://schemas.microsoft.com/office/drawing/2014/main" id="{EDF422DC-856F-46FE-9C21-B7F96F520EF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7441127" y="5223261"/>
            <a:ext cx="508294" cy="508294"/>
          </a:xfrm>
          <a:prstGeom prst="rect">
            <a:avLst/>
          </a:prstGeom>
        </p:spPr>
      </p:pic>
      <p:grpSp>
        <p:nvGrpSpPr>
          <p:cNvPr id="112" name="Graphic 5" descr="Stopwatch">
            <a:extLst>
              <a:ext uri="{FF2B5EF4-FFF2-40B4-BE49-F238E27FC236}">
                <a16:creationId xmlns="" xmlns:a16="http://schemas.microsoft.com/office/drawing/2014/main" id="{8E9301CA-80D4-4863-B58E-538081E36AC1}"/>
              </a:ext>
            </a:extLst>
          </p:cNvPr>
          <p:cNvGrpSpPr/>
          <p:nvPr/>
        </p:nvGrpSpPr>
        <p:grpSpPr>
          <a:xfrm>
            <a:off x="6147470" y="3153310"/>
            <a:ext cx="688761" cy="754502"/>
            <a:chOff x="4033064" y="1755845"/>
            <a:chExt cx="551530" cy="631642"/>
          </a:xfrm>
          <a:solidFill>
            <a:srgbClr val="3B3838">
              <a:alpha val="69804"/>
            </a:srgbClr>
          </a:solidFill>
        </p:grpSpPr>
        <p:sp>
          <p:nvSpPr>
            <p:cNvPr id="113" name="Freeform: Shape 112">
              <a:extLst>
                <a:ext uri="{FF2B5EF4-FFF2-40B4-BE49-F238E27FC236}">
                  <a16:creationId xmlns="" xmlns:a16="http://schemas.microsoft.com/office/drawing/2014/main" id="{3DF729EE-B82E-4475-8E33-241D516161D7}"/>
                </a:ext>
              </a:extLst>
            </p:cNvPr>
            <p:cNvSpPr/>
            <p:nvPr/>
          </p:nvSpPr>
          <p:spPr>
            <a:xfrm>
              <a:off x="4292133" y="1934126"/>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4" name="Freeform: Shape 113">
              <a:extLst>
                <a:ext uri="{FF2B5EF4-FFF2-40B4-BE49-F238E27FC236}">
                  <a16:creationId xmlns="" xmlns:a16="http://schemas.microsoft.com/office/drawing/2014/main" id="{25B06DBB-D140-4A9A-B291-E2C43FE0945E}"/>
                </a:ext>
              </a:extLst>
            </p:cNvPr>
            <p:cNvSpPr/>
            <p:nvPr/>
          </p:nvSpPr>
          <p:spPr>
            <a:xfrm>
              <a:off x="4292133" y="2258271"/>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6" name="Freeform: Shape 115">
              <a:extLst>
                <a:ext uri="{FF2B5EF4-FFF2-40B4-BE49-F238E27FC236}">
                  <a16:creationId xmlns="" xmlns:a16="http://schemas.microsoft.com/office/drawing/2014/main" id="{9076A9A8-EBB0-456A-B9EE-8876A20BC638}"/>
                </a:ext>
              </a:extLst>
            </p:cNvPr>
            <p:cNvSpPr/>
            <p:nvPr/>
          </p:nvSpPr>
          <p:spPr>
            <a:xfrm>
              <a:off x="4454206" y="2088095"/>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8" name="Freeform: Shape 117">
              <a:extLst>
                <a:ext uri="{FF2B5EF4-FFF2-40B4-BE49-F238E27FC236}">
                  <a16:creationId xmlns="" xmlns:a16="http://schemas.microsoft.com/office/drawing/2014/main" id="{50C0BFAD-F19C-4676-933F-F3354F402316}"/>
                </a:ext>
              </a:extLst>
            </p:cNvPr>
            <p:cNvSpPr/>
            <p:nvPr/>
          </p:nvSpPr>
          <p:spPr>
            <a:xfrm>
              <a:off x="4130060" y="2088095"/>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19" name="Freeform: Shape 118">
              <a:extLst>
                <a:ext uri="{FF2B5EF4-FFF2-40B4-BE49-F238E27FC236}">
                  <a16:creationId xmlns="" xmlns:a16="http://schemas.microsoft.com/office/drawing/2014/main" id="{8BDF67D6-DE08-4905-BC83-170CE992C249}"/>
                </a:ext>
              </a:extLst>
            </p:cNvPr>
            <p:cNvSpPr/>
            <p:nvPr/>
          </p:nvSpPr>
          <p:spPr>
            <a:xfrm>
              <a:off x="4292133" y="1990851"/>
              <a:ext cx="107778" cy="205022"/>
            </a:xfrm>
            <a:custGeom>
              <a:avLst/>
              <a:gdLst>
                <a:gd name="connsiteX0" fmla="*/ 32415 w 107778"/>
                <a:gd name="connsiteY0" fmla="*/ 0 h 205022"/>
                <a:gd name="connsiteX1" fmla="*/ 0 w 107778"/>
                <a:gd name="connsiteY1" fmla="*/ 0 h 205022"/>
                <a:gd name="connsiteX2" fmla="*/ 0 w 107778"/>
                <a:gd name="connsiteY2" fmla="*/ 113451 h 205022"/>
                <a:gd name="connsiteX3" fmla="*/ 4862 w 107778"/>
                <a:gd name="connsiteY3" fmla="*/ 124796 h 205022"/>
                <a:gd name="connsiteX4" fmla="*/ 85088 w 107778"/>
                <a:gd name="connsiteY4" fmla="*/ 205022 h 205022"/>
                <a:gd name="connsiteX5" fmla="*/ 107778 w 107778"/>
                <a:gd name="connsiteY5" fmla="*/ 182332 h 205022"/>
                <a:gd name="connsiteX6" fmla="*/ 32415 w 107778"/>
                <a:gd name="connsiteY6" fmla="*/ 106968 h 205022"/>
                <a:gd name="connsiteX7" fmla="*/ 32415 w 107778"/>
                <a:gd name="connsiteY7" fmla="*/ 0 h 2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78" h="205022">
                  <a:moveTo>
                    <a:pt x="32415" y="0"/>
                  </a:moveTo>
                  <a:lnTo>
                    <a:pt x="0" y="0"/>
                  </a:lnTo>
                  <a:lnTo>
                    <a:pt x="0" y="113451"/>
                  </a:lnTo>
                  <a:cubicBezTo>
                    <a:pt x="0" y="117503"/>
                    <a:pt x="1621" y="121555"/>
                    <a:pt x="4862" y="124796"/>
                  </a:cubicBezTo>
                  <a:lnTo>
                    <a:pt x="85088" y="205022"/>
                  </a:lnTo>
                  <a:lnTo>
                    <a:pt x="107778" y="182332"/>
                  </a:lnTo>
                  <a:lnTo>
                    <a:pt x="32415" y="106968"/>
                  </a:lnTo>
                  <a:lnTo>
                    <a:pt x="32415" y="0"/>
                  </a:ln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dirty="0"/>
            </a:p>
          </p:txBody>
        </p:sp>
        <p:sp>
          <p:nvSpPr>
            <p:cNvPr id="120" name="Freeform: Shape 119">
              <a:extLst>
                <a:ext uri="{FF2B5EF4-FFF2-40B4-BE49-F238E27FC236}">
                  <a16:creationId xmlns="" xmlns:a16="http://schemas.microsoft.com/office/drawing/2014/main" id="{96282FBE-E13A-4163-94FE-E35B26D79AC7}"/>
                </a:ext>
              </a:extLst>
            </p:cNvPr>
            <p:cNvSpPr/>
            <p:nvPr/>
          </p:nvSpPr>
          <p:spPr>
            <a:xfrm>
              <a:off x="4033064" y="1755845"/>
              <a:ext cx="551530" cy="631642"/>
            </a:xfrm>
            <a:custGeom>
              <a:avLst/>
              <a:gdLst>
                <a:gd name="connsiteX0" fmla="*/ 275276 w 551530"/>
                <a:gd name="connsiteY0" fmla="*/ 583463 h 631642"/>
                <a:gd name="connsiteX1" fmla="*/ 48374 w 551530"/>
                <a:gd name="connsiteY1" fmla="*/ 356560 h 631642"/>
                <a:gd name="connsiteX2" fmla="*/ 275276 w 551530"/>
                <a:gd name="connsiteY2" fmla="*/ 129658 h 631642"/>
                <a:gd name="connsiteX3" fmla="*/ 502178 w 551530"/>
                <a:gd name="connsiteY3" fmla="*/ 356560 h 631642"/>
                <a:gd name="connsiteX4" fmla="*/ 275276 w 551530"/>
                <a:gd name="connsiteY4" fmla="*/ 583463 h 631642"/>
                <a:gd name="connsiteX5" fmla="*/ 275276 w 551530"/>
                <a:gd name="connsiteY5" fmla="*/ 583463 h 631642"/>
                <a:gd name="connsiteX6" fmla="*/ 467333 w 551530"/>
                <a:gd name="connsiteY6" fmla="*/ 158831 h 631642"/>
                <a:gd name="connsiteX7" fmla="*/ 491644 w 551530"/>
                <a:gd name="connsiteY7" fmla="*/ 134521 h 631642"/>
                <a:gd name="connsiteX8" fmla="*/ 490833 w 551530"/>
                <a:gd name="connsiteY8" fmla="*/ 100485 h 631642"/>
                <a:gd name="connsiteX9" fmla="*/ 456798 w 551530"/>
                <a:gd name="connsiteY9" fmla="*/ 99675 h 631642"/>
                <a:gd name="connsiteX10" fmla="*/ 429245 w 551530"/>
                <a:gd name="connsiteY10" fmla="*/ 128038 h 631642"/>
                <a:gd name="connsiteX11" fmla="*/ 299587 w 551530"/>
                <a:gd name="connsiteY11" fmla="*/ 82657 h 631642"/>
                <a:gd name="connsiteX12" fmla="*/ 299587 w 551530"/>
                <a:gd name="connsiteY12" fmla="*/ 48622 h 631642"/>
                <a:gd name="connsiteX13" fmla="*/ 372520 w 551530"/>
                <a:gd name="connsiteY13" fmla="*/ 48622 h 631642"/>
                <a:gd name="connsiteX14" fmla="*/ 372520 w 551530"/>
                <a:gd name="connsiteY14" fmla="*/ 0 h 631642"/>
                <a:gd name="connsiteX15" fmla="*/ 178032 w 551530"/>
                <a:gd name="connsiteY15" fmla="*/ 0 h 631642"/>
                <a:gd name="connsiteX16" fmla="*/ 178032 w 551530"/>
                <a:gd name="connsiteY16" fmla="*/ 48622 h 631642"/>
                <a:gd name="connsiteX17" fmla="*/ 250965 w 551530"/>
                <a:gd name="connsiteY17" fmla="*/ 48622 h 631642"/>
                <a:gd name="connsiteX18" fmla="*/ 250965 w 551530"/>
                <a:gd name="connsiteY18" fmla="*/ 81847 h 631642"/>
                <a:gd name="connsiteX19" fmla="*/ 2183 w 551530"/>
                <a:gd name="connsiteY19" fmla="*/ 321715 h 631642"/>
                <a:gd name="connsiteX20" fmla="*/ 183705 w 551530"/>
                <a:gd name="connsiteY20" fmla="*/ 615877 h 631642"/>
                <a:gd name="connsiteX21" fmla="*/ 510282 w 551530"/>
                <a:gd name="connsiteY21" fmla="*/ 501616 h 631642"/>
                <a:gd name="connsiteX22" fmla="*/ 467333 w 551530"/>
                <a:gd name="connsiteY22" fmla="*/ 158831 h 631642"/>
                <a:gd name="connsiteX23" fmla="*/ 467333 w 551530"/>
                <a:gd name="connsiteY23" fmla="*/ 158831 h 6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1530" h="631642">
                  <a:moveTo>
                    <a:pt x="275276" y="583463"/>
                  </a:moveTo>
                  <a:cubicBezTo>
                    <a:pt x="149670" y="583463"/>
                    <a:pt x="48374" y="482167"/>
                    <a:pt x="48374" y="356560"/>
                  </a:cubicBezTo>
                  <a:cubicBezTo>
                    <a:pt x="48374" y="230954"/>
                    <a:pt x="149670" y="129658"/>
                    <a:pt x="275276" y="129658"/>
                  </a:cubicBezTo>
                  <a:cubicBezTo>
                    <a:pt x="400883" y="129658"/>
                    <a:pt x="502178" y="230954"/>
                    <a:pt x="502178" y="356560"/>
                  </a:cubicBezTo>
                  <a:cubicBezTo>
                    <a:pt x="502178" y="482167"/>
                    <a:pt x="400883" y="583463"/>
                    <a:pt x="275276" y="583463"/>
                  </a:cubicBezTo>
                  <a:lnTo>
                    <a:pt x="275276" y="583463"/>
                  </a:lnTo>
                  <a:close/>
                  <a:moveTo>
                    <a:pt x="467333" y="158831"/>
                  </a:moveTo>
                  <a:lnTo>
                    <a:pt x="491644" y="134521"/>
                  </a:lnTo>
                  <a:cubicBezTo>
                    <a:pt x="500558" y="124796"/>
                    <a:pt x="500558" y="110210"/>
                    <a:pt x="490833" y="100485"/>
                  </a:cubicBezTo>
                  <a:cubicBezTo>
                    <a:pt x="481919" y="91571"/>
                    <a:pt x="466522" y="90761"/>
                    <a:pt x="456798" y="99675"/>
                  </a:cubicBezTo>
                  <a:lnTo>
                    <a:pt x="429245" y="128038"/>
                  </a:lnTo>
                  <a:cubicBezTo>
                    <a:pt x="390348" y="102106"/>
                    <a:pt x="345778" y="85899"/>
                    <a:pt x="299587" y="82657"/>
                  </a:cubicBezTo>
                  <a:lnTo>
                    <a:pt x="299587" y="48622"/>
                  </a:lnTo>
                  <a:lnTo>
                    <a:pt x="372520" y="48622"/>
                  </a:lnTo>
                  <a:lnTo>
                    <a:pt x="372520" y="0"/>
                  </a:lnTo>
                  <a:lnTo>
                    <a:pt x="178032" y="0"/>
                  </a:lnTo>
                  <a:lnTo>
                    <a:pt x="178032" y="48622"/>
                  </a:lnTo>
                  <a:lnTo>
                    <a:pt x="250965" y="48622"/>
                  </a:lnTo>
                  <a:lnTo>
                    <a:pt x="250965" y="81847"/>
                  </a:lnTo>
                  <a:cubicBezTo>
                    <a:pt x="122117" y="93192"/>
                    <a:pt x="18391" y="192867"/>
                    <a:pt x="2183" y="321715"/>
                  </a:cubicBezTo>
                  <a:cubicBezTo>
                    <a:pt x="-14024" y="450563"/>
                    <a:pt x="61340" y="572928"/>
                    <a:pt x="183705" y="615877"/>
                  </a:cubicBezTo>
                  <a:cubicBezTo>
                    <a:pt x="306070" y="658826"/>
                    <a:pt x="441401" y="611825"/>
                    <a:pt x="510282" y="501616"/>
                  </a:cubicBezTo>
                  <a:cubicBezTo>
                    <a:pt x="579163" y="391406"/>
                    <a:pt x="559714" y="248782"/>
                    <a:pt x="467333" y="158831"/>
                  </a:cubicBezTo>
                  <a:lnTo>
                    <a:pt x="467333" y="158831"/>
                  </a:ln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grpSp>
        <p:nvGrpSpPr>
          <p:cNvPr id="121" name="Graphic 5" descr="Stopwatch">
            <a:extLst>
              <a:ext uri="{FF2B5EF4-FFF2-40B4-BE49-F238E27FC236}">
                <a16:creationId xmlns="" xmlns:a16="http://schemas.microsoft.com/office/drawing/2014/main" id="{01ACEE2D-5555-4489-AE9A-57653C1D95C8}"/>
              </a:ext>
            </a:extLst>
          </p:cNvPr>
          <p:cNvGrpSpPr/>
          <p:nvPr/>
        </p:nvGrpSpPr>
        <p:grpSpPr>
          <a:xfrm>
            <a:off x="6836240" y="1406699"/>
            <a:ext cx="653172" cy="618658"/>
            <a:chOff x="3919366" y="1682913"/>
            <a:chExt cx="777950" cy="777950"/>
          </a:xfrm>
          <a:solidFill>
            <a:schemeClr val="tx1"/>
          </a:solidFill>
        </p:grpSpPr>
        <p:sp>
          <p:nvSpPr>
            <p:cNvPr id="122" name="Freeform: Shape 121">
              <a:extLst>
                <a:ext uri="{FF2B5EF4-FFF2-40B4-BE49-F238E27FC236}">
                  <a16:creationId xmlns="" xmlns:a16="http://schemas.microsoft.com/office/drawing/2014/main" id="{97FA9457-ADB9-45A1-91C3-3EE69952D8A8}"/>
                </a:ext>
              </a:extLst>
            </p:cNvPr>
            <p:cNvSpPr/>
            <p:nvPr/>
          </p:nvSpPr>
          <p:spPr>
            <a:xfrm>
              <a:off x="4292133" y="1934126"/>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3" name="Freeform: Shape 122">
              <a:extLst>
                <a:ext uri="{FF2B5EF4-FFF2-40B4-BE49-F238E27FC236}">
                  <a16:creationId xmlns="" xmlns:a16="http://schemas.microsoft.com/office/drawing/2014/main" id="{7821B138-EC30-489D-A45B-32DB43F4E3A5}"/>
                </a:ext>
              </a:extLst>
            </p:cNvPr>
            <p:cNvSpPr/>
            <p:nvPr/>
          </p:nvSpPr>
          <p:spPr>
            <a:xfrm>
              <a:off x="4292133" y="2258271"/>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4" name="Freeform: Shape 123">
              <a:extLst>
                <a:ext uri="{FF2B5EF4-FFF2-40B4-BE49-F238E27FC236}">
                  <a16:creationId xmlns="" xmlns:a16="http://schemas.microsoft.com/office/drawing/2014/main" id="{CB9919BB-8881-4CB3-9D50-CB3084CCEC3D}"/>
                </a:ext>
              </a:extLst>
            </p:cNvPr>
            <p:cNvSpPr/>
            <p:nvPr/>
          </p:nvSpPr>
          <p:spPr>
            <a:xfrm>
              <a:off x="4454206" y="2088095"/>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5" name="Freeform: Shape 124">
              <a:extLst>
                <a:ext uri="{FF2B5EF4-FFF2-40B4-BE49-F238E27FC236}">
                  <a16:creationId xmlns="" xmlns:a16="http://schemas.microsoft.com/office/drawing/2014/main" id="{23D691BD-D305-4627-9236-7CFAE1B88252}"/>
                </a:ext>
              </a:extLst>
            </p:cNvPr>
            <p:cNvSpPr/>
            <p:nvPr/>
          </p:nvSpPr>
          <p:spPr>
            <a:xfrm>
              <a:off x="4130060" y="2088095"/>
              <a:ext cx="32414" cy="32414"/>
            </a:xfrm>
            <a:custGeom>
              <a:avLst/>
              <a:gdLst>
                <a:gd name="connsiteX0" fmla="*/ 32415 w 32414"/>
                <a:gd name="connsiteY0" fmla="*/ 16207 h 32414"/>
                <a:gd name="connsiteX1" fmla="*/ 16207 w 32414"/>
                <a:gd name="connsiteY1" fmla="*/ 32415 h 32414"/>
                <a:gd name="connsiteX2" fmla="*/ 0 w 32414"/>
                <a:gd name="connsiteY2" fmla="*/ 16207 h 32414"/>
                <a:gd name="connsiteX3" fmla="*/ 16207 w 32414"/>
                <a:gd name="connsiteY3" fmla="*/ 0 h 32414"/>
                <a:gd name="connsiteX4" fmla="*/ 32415 w 32414"/>
                <a:gd name="connsiteY4" fmla="*/ 16207 h 3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414" h="32414">
                  <a:moveTo>
                    <a:pt x="32415" y="16207"/>
                  </a:moveTo>
                  <a:cubicBezTo>
                    <a:pt x="32415" y="25158"/>
                    <a:pt x="25158" y="32415"/>
                    <a:pt x="16207" y="32415"/>
                  </a:cubicBezTo>
                  <a:cubicBezTo>
                    <a:pt x="7256" y="32415"/>
                    <a:pt x="0" y="25158"/>
                    <a:pt x="0" y="16207"/>
                  </a:cubicBezTo>
                  <a:cubicBezTo>
                    <a:pt x="0" y="7256"/>
                    <a:pt x="7256" y="0"/>
                    <a:pt x="16207" y="0"/>
                  </a:cubicBezTo>
                  <a:cubicBezTo>
                    <a:pt x="25158" y="0"/>
                    <a:pt x="32415" y="7256"/>
                    <a:pt x="32415" y="16207"/>
                  </a:cubicBez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6" name="Freeform: Shape 125">
              <a:extLst>
                <a:ext uri="{FF2B5EF4-FFF2-40B4-BE49-F238E27FC236}">
                  <a16:creationId xmlns="" xmlns:a16="http://schemas.microsoft.com/office/drawing/2014/main" id="{8B1D3C85-4BD2-4CDF-ADFB-1FEA37764514}"/>
                </a:ext>
              </a:extLst>
            </p:cNvPr>
            <p:cNvSpPr/>
            <p:nvPr/>
          </p:nvSpPr>
          <p:spPr>
            <a:xfrm>
              <a:off x="4292133" y="1990851"/>
              <a:ext cx="107778" cy="205022"/>
            </a:xfrm>
            <a:custGeom>
              <a:avLst/>
              <a:gdLst>
                <a:gd name="connsiteX0" fmla="*/ 32415 w 107778"/>
                <a:gd name="connsiteY0" fmla="*/ 0 h 205022"/>
                <a:gd name="connsiteX1" fmla="*/ 0 w 107778"/>
                <a:gd name="connsiteY1" fmla="*/ 0 h 205022"/>
                <a:gd name="connsiteX2" fmla="*/ 0 w 107778"/>
                <a:gd name="connsiteY2" fmla="*/ 113451 h 205022"/>
                <a:gd name="connsiteX3" fmla="*/ 4862 w 107778"/>
                <a:gd name="connsiteY3" fmla="*/ 124796 h 205022"/>
                <a:gd name="connsiteX4" fmla="*/ 85088 w 107778"/>
                <a:gd name="connsiteY4" fmla="*/ 205022 h 205022"/>
                <a:gd name="connsiteX5" fmla="*/ 107778 w 107778"/>
                <a:gd name="connsiteY5" fmla="*/ 182332 h 205022"/>
                <a:gd name="connsiteX6" fmla="*/ 32415 w 107778"/>
                <a:gd name="connsiteY6" fmla="*/ 106968 h 205022"/>
                <a:gd name="connsiteX7" fmla="*/ 32415 w 107778"/>
                <a:gd name="connsiteY7" fmla="*/ 0 h 20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778" h="205022">
                  <a:moveTo>
                    <a:pt x="32415" y="0"/>
                  </a:moveTo>
                  <a:lnTo>
                    <a:pt x="0" y="0"/>
                  </a:lnTo>
                  <a:lnTo>
                    <a:pt x="0" y="113451"/>
                  </a:lnTo>
                  <a:cubicBezTo>
                    <a:pt x="0" y="117503"/>
                    <a:pt x="1621" y="121555"/>
                    <a:pt x="4862" y="124796"/>
                  </a:cubicBezTo>
                  <a:lnTo>
                    <a:pt x="85088" y="205022"/>
                  </a:lnTo>
                  <a:lnTo>
                    <a:pt x="107778" y="182332"/>
                  </a:lnTo>
                  <a:lnTo>
                    <a:pt x="32415" y="106968"/>
                  </a:lnTo>
                  <a:lnTo>
                    <a:pt x="32415" y="0"/>
                  </a:ln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sp>
          <p:nvSpPr>
            <p:cNvPr id="127" name="Freeform: Shape 126">
              <a:extLst>
                <a:ext uri="{FF2B5EF4-FFF2-40B4-BE49-F238E27FC236}">
                  <a16:creationId xmlns="" xmlns:a16="http://schemas.microsoft.com/office/drawing/2014/main" id="{FD7EE5ED-F941-42D1-8651-0472BEF53BF0}"/>
                </a:ext>
              </a:extLst>
            </p:cNvPr>
            <p:cNvSpPr/>
            <p:nvPr/>
          </p:nvSpPr>
          <p:spPr>
            <a:xfrm>
              <a:off x="4033064" y="1755845"/>
              <a:ext cx="551530" cy="631642"/>
            </a:xfrm>
            <a:custGeom>
              <a:avLst/>
              <a:gdLst>
                <a:gd name="connsiteX0" fmla="*/ 275276 w 551530"/>
                <a:gd name="connsiteY0" fmla="*/ 583463 h 631642"/>
                <a:gd name="connsiteX1" fmla="*/ 48374 w 551530"/>
                <a:gd name="connsiteY1" fmla="*/ 356560 h 631642"/>
                <a:gd name="connsiteX2" fmla="*/ 275276 w 551530"/>
                <a:gd name="connsiteY2" fmla="*/ 129658 h 631642"/>
                <a:gd name="connsiteX3" fmla="*/ 502178 w 551530"/>
                <a:gd name="connsiteY3" fmla="*/ 356560 h 631642"/>
                <a:gd name="connsiteX4" fmla="*/ 275276 w 551530"/>
                <a:gd name="connsiteY4" fmla="*/ 583463 h 631642"/>
                <a:gd name="connsiteX5" fmla="*/ 275276 w 551530"/>
                <a:gd name="connsiteY5" fmla="*/ 583463 h 631642"/>
                <a:gd name="connsiteX6" fmla="*/ 467333 w 551530"/>
                <a:gd name="connsiteY6" fmla="*/ 158831 h 631642"/>
                <a:gd name="connsiteX7" fmla="*/ 491644 w 551530"/>
                <a:gd name="connsiteY7" fmla="*/ 134521 h 631642"/>
                <a:gd name="connsiteX8" fmla="*/ 490833 w 551530"/>
                <a:gd name="connsiteY8" fmla="*/ 100485 h 631642"/>
                <a:gd name="connsiteX9" fmla="*/ 456798 w 551530"/>
                <a:gd name="connsiteY9" fmla="*/ 99675 h 631642"/>
                <a:gd name="connsiteX10" fmla="*/ 429245 w 551530"/>
                <a:gd name="connsiteY10" fmla="*/ 128038 h 631642"/>
                <a:gd name="connsiteX11" fmla="*/ 299587 w 551530"/>
                <a:gd name="connsiteY11" fmla="*/ 82657 h 631642"/>
                <a:gd name="connsiteX12" fmla="*/ 299587 w 551530"/>
                <a:gd name="connsiteY12" fmla="*/ 48622 h 631642"/>
                <a:gd name="connsiteX13" fmla="*/ 372520 w 551530"/>
                <a:gd name="connsiteY13" fmla="*/ 48622 h 631642"/>
                <a:gd name="connsiteX14" fmla="*/ 372520 w 551530"/>
                <a:gd name="connsiteY14" fmla="*/ 0 h 631642"/>
                <a:gd name="connsiteX15" fmla="*/ 178032 w 551530"/>
                <a:gd name="connsiteY15" fmla="*/ 0 h 631642"/>
                <a:gd name="connsiteX16" fmla="*/ 178032 w 551530"/>
                <a:gd name="connsiteY16" fmla="*/ 48622 h 631642"/>
                <a:gd name="connsiteX17" fmla="*/ 250965 w 551530"/>
                <a:gd name="connsiteY17" fmla="*/ 48622 h 631642"/>
                <a:gd name="connsiteX18" fmla="*/ 250965 w 551530"/>
                <a:gd name="connsiteY18" fmla="*/ 81847 h 631642"/>
                <a:gd name="connsiteX19" fmla="*/ 2183 w 551530"/>
                <a:gd name="connsiteY19" fmla="*/ 321715 h 631642"/>
                <a:gd name="connsiteX20" fmla="*/ 183705 w 551530"/>
                <a:gd name="connsiteY20" fmla="*/ 615877 h 631642"/>
                <a:gd name="connsiteX21" fmla="*/ 510282 w 551530"/>
                <a:gd name="connsiteY21" fmla="*/ 501616 h 631642"/>
                <a:gd name="connsiteX22" fmla="*/ 467333 w 551530"/>
                <a:gd name="connsiteY22" fmla="*/ 158831 h 631642"/>
                <a:gd name="connsiteX23" fmla="*/ 467333 w 551530"/>
                <a:gd name="connsiteY23" fmla="*/ 158831 h 631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51530" h="631642">
                  <a:moveTo>
                    <a:pt x="275276" y="583463"/>
                  </a:moveTo>
                  <a:cubicBezTo>
                    <a:pt x="149670" y="583463"/>
                    <a:pt x="48374" y="482167"/>
                    <a:pt x="48374" y="356560"/>
                  </a:cubicBezTo>
                  <a:cubicBezTo>
                    <a:pt x="48374" y="230954"/>
                    <a:pt x="149670" y="129658"/>
                    <a:pt x="275276" y="129658"/>
                  </a:cubicBezTo>
                  <a:cubicBezTo>
                    <a:pt x="400883" y="129658"/>
                    <a:pt x="502178" y="230954"/>
                    <a:pt x="502178" y="356560"/>
                  </a:cubicBezTo>
                  <a:cubicBezTo>
                    <a:pt x="502178" y="482167"/>
                    <a:pt x="400883" y="583463"/>
                    <a:pt x="275276" y="583463"/>
                  </a:cubicBezTo>
                  <a:lnTo>
                    <a:pt x="275276" y="583463"/>
                  </a:lnTo>
                  <a:close/>
                  <a:moveTo>
                    <a:pt x="467333" y="158831"/>
                  </a:moveTo>
                  <a:lnTo>
                    <a:pt x="491644" y="134521"/>
                  </a:lnTo>
                  <a:cubicBezTo>
                    <a:pt x="500558" y="124796"/>
                    <a:pt x="500558" y="110210"/>
                    <a:pt x="490833" y="100485"/>
                  </a:cubicBezTo>
                  <a:cubicBezTo>
                    <a:pt x="481919" y="91571"/>
                    <a:pt x="466522" y="90761"/>
                    <a:pt x="456798" y="99675"/>
                  </a:cubicBezTo>
                  <a:lnTo>
                    <a:pt x="429245" y="128038"/>
                  </a:lnTo>
                  <a:cubicBezTo>
                    <a:pt x="390348" y="102106"/>
                    <a:pt x="345778" y="85899"/>
                    <a:pt x="299587" y="82657"/>
                  </a:cubicBezTo>
                  <a:lnTo>
                    <a:pt x="299587" y="48622"/>
                  </a:lnTo>
                  <a:lnTo>
                    <a:pt x="372520" y="48622"/>
                  </a:lnTo>
                  <a:lnTo>
                    <a:pt x="372520" y="0"/>
                  </a:lnTo>
                  <a:lnTo>
                    <a:pt x="178032" y="0"/>
                  </a:lnTo>
                  <a:lnTo>
                    <a:pt x="178032" y="48622"/>
                  </a:lnTo>
                  <a:lnTo>
                    <a:pt x="250965" y="48622"/>
                  </a:lnTo>
                  <a:lnTo>
                    <a:pt x="250965" y="81847"/>
                  </a:lnTo>
                  <a:cubicBezTo>
                    <a:pt x="122117" y="93192"/>
                    <a:pt x="18391" y="192867"/>
                    <a:pt x="2183" y="321715"/>
                  </a:cubicBezTo>
                  <a:cubicBezTo>
                    <a:pt x="-14024" y="450563"/>
                    <a:pt x="61340" y="572928"/>
                    <a:pt x="183705" y="615877"/>
                  </a:cubicBezTo>
                  <a:cubicBezTo>
                    <a:pt x="306070" y="658826"/>
                    <a:pt x="441401" y="611825"/>
                    <a:pt x="510282" y="501616"/>
                  </a:cubicBezTo>
                  <a:cubicBezTo>
                    <a:pt x="579163" y="391406"/>
                    <a:pt x="559714" y="248782"/>
                    <a:pt x="467333" y="158831"/>
                  </a:cubicBezTo>
                  <a:lnTo>
                    <a:pt x="467333" y="158831"/>
                  </a:lnTo>
                  <a:close/>
                </a:path>
              </a:pathLst>
            </a:custGeom>
            <a:grpFill/>
            <a:ln w="8037"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endParaRPr lang="en-US" sz="1350"/>
            </a:p>
          </p:txBody>
        </p:sp>
      </p:grpSp>
      <p:sp>
        <p:nvSpPr>
          <p:cNvPr id="27" name="TextBox 26">
            <a:extLst>
              <a:ext uri="{FF2B5EF4-FFF2-40B4-BE49-F238E27FC236}">
                <a16:creationId xmlns="" xmlns:a16="http://schemas.microsoft.com/office/drawing/2014/main" id="{F98AC6E1-C067-4793-BB03-0846FF749B61}"/>
              </a:ext>
            </a:extLst>
          </p:cNvPr>
          <p:cNvSpPr txBox="1"/>
          <p:nvPr/>
        </p:nvSpPr>
        <p:spPr>
          <a:xfrm>
            <a:off x="228331" y="1560240"/>
            <a:ext cx="2194560" cy="338554"/>
          </a:xfrm>
          <a:prstGeom prst="rect">
            <a:avLst/>
          </a:prstGeom>
          <a:noFill/>
        </p:spPr>
        <p:txBody>
          <a:bodyPr wrap="square" lIns="0" rIns="0" rtlCol="0" anchor="b">
            <a:spAutoFit/>
          </a:bodyPr>
          <a:lstStyle/>
          <a:p>
            <a:pPr algn="r" rtl="1"/>
            <a:r>
              <a:rPr lang="ar-SA" sz="1600" b="1" noProof="1">
                <a:solidFill>
                  <a:schemeClr val="accent2">
                    <a:lumMod val="75000"/>
                  </a:schemeClr>
                </a:solidFill>
                <a:latin typeface="Simplified Arabic" panose="02020603050405020304" pitchFamily="18" charset="-78"/>
                <a:cs typeface="Simplified Arabic" panose="02020603050405020304" pitchFamily="18" charset="-78"/>
              </a:rPr>
              <a:t>التحكم في حجم الإنتاج</a:t>
            </a:r>
            <a:endParaRPr lang="en-US" sz="1600" b="1" noProof="1">
              <a:solidFill>
                <a:schemeClr val="accent2">
                  <a:lumMod val="75000"/>
                </a:schemeClr>
              </a:solidFill>
              <a:latin typeface="Simplified Arabic" panose="02020603050405020304" pitchFamily="18" charset="-78"/>
              <a:cs typeface="Simplified Arabic" panose="02020603050405020304" pitchFamily="18" charset="-78"/>
            </a:endParaRPr>
          </a:p>
        </p:txBody>
      </p:sp>
      <p:pic>
        <p:nvPicPr>
          <p:cNvPr id="5122" name="Picture 2" descr="Money Icon Images #88013 - Free Icons Library">
            <a:extLst>
              <a:ext uri="{FF2B5EF4-FFF2-40B4-BE49-F238E27FC236}">
                <a16:creationId xmlns="" xmlns:a16="http://schemas.microsoft.com/office/drawing/2014/main" id="{886D8034-70A3-4EEF-B9A0-FBF762CD892D}"/>
              </a:ext>
            </a:extLst>
          </p:cNvPr>
          <p:cNvPicPr>
            <a:picLocks noChangeAspect="1" noChangeArrowheads="1"/>
          </p:cNvPicPr>
          <p:nvPr/>
        </p:nvPicPr>
        <p:blipFill>
          <a:blip r:embed="rId8" cstate="print">
            <a:duotone>
              <a:prstClr val="black"/>
              <a:srgbClr val="FFFFFF">
                <a:alpha val="50196"/>
                <a:tint val="45000"/>
                <a:satMod val="400000"/>
              </a:srgbClr>
            </a:duotone>
            <a:extLst>
              <a:ext uri="{28A0092B-C50C-407E-A947-70E740481C1C}">
                <a14:useLocalDpi xmlns:a14="http://schemas.microsoft.com/office/drawing/2010/main" val="0"/>
              </a:ext>
            </a:extLst>
          </a:blip>
          <a:srcRect/>
          <a:stretch>
            <a:fillRect/>
          </a:stretch>
        </p:blipFill>
        <p:spPr bwMode="auto">
          <a:xfrm>
            <a:off x="4372143" y="3696733"/>
            <a:ext cx="874539" cy="87453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Money Icon Images #88013 - Free Icons Library">
            <a:extLst>
              <a:ext uri="{FF2B5EF4-FFF2-40B4-BE49-F238E27FC236}">
                <a16:creationId xmlns="" xmlns:a16="http://schemas.microsoft.com/office/drawing/2014/main" id="{B3BB03BB-832F-4135-B497-E08E093859D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82343" y="4945834"/>
            <a:ext cx="487677" cy="48767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elivery truck | Free Icon">
            <a:extLst>
              <a:ext uri="{FF2B5EF4-FFF2-40B4-BE49-F238E27FC236}">
                <a16:creationId xmlns="" xmlns:a16="http://schemas.microsoft.com/office/drawing/2014/main" id="{72EE796E-3FE5-4C89-89BF-2F0A56E0FBF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82009" y="3505739"/>
            <a:ext cx="703994" cy="70399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Delivery truck | Free Icon">
            <a:extLst>
              <a:ext uri="{FF2B5EF4-FFF2-40B4-BE49-F238E27FC236}">
                <a16:creationId xmlns="" xmlns:a16="http://schemas.microsoft.com/office/drawing/2014/main" id="{0DAA485F-5AD0-4FF8-9704-A92928E44913}"/>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6809" y="4775141"/>
            <a:ext cx="590577" cy="590577"/>
          </a:xfrm>
          <a:prstGeom prst="rect">
            <a:avLst/>
          </a:prstGeom>
          <a:noFill/>
          <a:extLst>
            <a:ext uri="{909E8E84-426E-40DD-AFC4-6F175D3DCCD1}">
              <a14:hiddenFill xmlns:a14="http://schemas.microsoft.com/office/drawing/2010/main">
                <a:solidFill>
                  <a:srgbClr val="FFFFFF"/>
                </a:solidFill>
              </a14:hiddenFill>
            </a:ext>
          </a:extLst>
        </p:spPr>
      </p:pic>
      <p:pic>
        <p:nvPicPr>
          <p:cNvPr id="37" name="Graphic 36" descr="Single gear">
            <a:extLst>
              <a:ext uri="{FF2B5EF4-FFF2-40B4-BE49-F238E27FC236}">
                <a16:creationId xmlns="" xmlns:a16="http://schemas.microsoft.com/office/drawing/2014/main" id="{9B02F5D6-2550-48F9-A64E-ABC21E342B0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3205430" y="1999080"/>
            <a:ext cx="763630" cy="763630"/>
          </a:xfrm>
          <a:prstGeom prst="rect">
            <a:avLst/>
          </a:prstGeom>
        </p:spPr>
      </p:pic>
      <p:pic>
        <p:nvPicPr>
          <p:cNvPr id="38" name="Graphic 37" descr="Single gear">
            <a:extLst>
              <a:ext uri="{FF2B5EF4-FFF2-40B4-BE49-F238E27FC236}">
                <a16:creationId xmlns="" xmlns:a16="http://schemas.microsoft.com/office/drawing/2014/main" id="{CBBDFD45-B357-4F20-91C0-89A13AEFE9E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1049078">
            <a:off x="3629439" y="2390687"/>
            <a:ext cx="611230" cy="611230"/>
          </a:xfrm>
          <a:prstGeom prst="rect">
            <a:avLst/>
          </a:prstGeom>
        </p:spPr>
      </p:pic>
      <p:grpSp>
        <p:nvGrpSpPr>
          <p:cNvPr id="41" name="Group 40">
            <a:extLst>
              <a:ext uri="{FF2B5EF4-FFF2-40B4-BE49-F238E27FC236}">
                <a16:creationId xmlns="" xmlns:a16="http://schemas.microsoft.com/office/drawing/2014/main" id="{2688D7E6-95B9-45D9-91CF-03393651EC22}"/>
              </a:ext>
            </a:extLst>
          </p:cNvPr>
          <p:cNvGrpSpPr/>
          <p:nvPr/>
        </p:nvGrpSpPr>
        <p:grpSpPr>
          <a:xfrm>
            <a:off x="244095" y="1331445"/>
            <a:ext cx="693535" cy="624247"/>
            <a:chOff x="3425926" y="2182096"/>
            <a:chExt cx="1035239" cy="1002837"/>
          </a:xfrm>
        </p:grpSpPr>
        <p:pic>
          <p:nvPicPr>
            <p:cNvPr id="39" name="Graphic 38" descr="Single gear">
              <a:extLst>
                <a:ext uri="{FF2B5EF4-FFF2-40B4-BE49-F238E27FC236}">
                  <a16:creationId xmlns="" xmlns:a16="http://schemas.microsoft.com/office/drawing/2014/main" id="{F5837F10-50EF-44B0-AC0D-7DB1FC3D2B9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3425926" y="2182096"/>
              <a:ext cx="763630" cy="763630"/>
            </a:xfrm>
            <a:prstGeom prst="rect">
              <a:avLst/>
            </a:prstGeom>
          </p:spPr>
        </p:pic>
        <p:pic>
          <p:nvPicPr>
            <p:cNvPr id="40" name="Graphic 39" descr="Single gear">
              <a:extLst>
                <a:ext uri="{FF2B5EF4-FFF2-40B4-BE49-F238E27FC236}">
                  <a16:creationId xmlns="" xmlns:a16="http://schemas.microsoft.com/office/drawing/2014/main" id="{5EA5AC44-F1B2-4A79-A258-943E5745DE4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rot="1049078">
              <a:off x="3849935" y="2573703"/>
              <a:ext cx="611230" cy="611230"/>
            </a:xfrm>
            <a:prstGeom prst="rect">
              <a:avLst/>
            </a:prstGeom>
          </p:spPr>
        </p:pic>
      </p:grpSp>
      <p:pic>
        <p:nvPicPr>
          <p:cNvPr id="2050" name="Picture 2" descr="Tile Warehouse Svg Png Icon Free Download (#95440 ...">
            <a:extLst>
              <a:ext uri="{FF2B5EF4-FFF2-40B4-BE49-F238E27FC236}">
                <a16:creationId xmlns="" xmlns:a16="http://schemas.microsoft.com/office/drawing/2014/main" id="{4EC071B4-0079-4C18-A139-19C08B18BDF5}"/>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26440" y="4524338"/>
            <a:ext cx="745880" cy="6347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ile Warehouse Svg Png Icon Free Download (#95440 ...">
            <a:extLst>
              <a:ext uri="{FF2B5EF4-FFF2-40B4-BE49-F238E27FC236}">
                <a16:creationId xmlns="" xmlns:a16="http://schemas.microsoft.com/office/drawing/2014/main" id="{1BE8CCC1-7B6A-4B3D-BE69-127ED04D0E48}"/>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10664" y="2710863"/>
            <a:ext cx="478630" cy="407345"/>
          </a:xfrm>
          <a:prstGeom prst="rect">
            <a:avLst/>
          </a:prstGeom>
          <a:noFill/>
          <a:extLst>
            <a:ext uri="{909E8E84-426E-40DD-AFC4-6F175D3DCCD1}">
              <a14:hiddenFill xmlns:a14="http://schemas.microsoft.com/office/drawing/2010/main">
                <a:solidFill>
                  <a:srgbClr val="FFFFFF"/>
                </a:solidFill>
              </a14:hiddenFill>
            </a:ext>
          </a:extLst>
        </p:spPr>
      </p:pic>
      <p:sp>
        <p:nvSpPr>
          <p:cNvPr id="7" name="مستطيل مستدير الزوايا 5">
            <a:hlinkClick r:id="rId17" action="ppaction://hlinksldjump"/>
            <a:extLst>
              <a:ext uri="{FF2B5EF4-FFF2-40B4-BE49-F238E27FC236}">
                <a16:creationId xmlns="" xmlns:a16="http://schemas.microsoft.com/office/drawing/2014/main" id="{8F923B50-355E-48A9-9BF5-35782FFDE414}"/>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1">
            <a:hlinkClick r:id="rId18" action="ppaction://hlinksldjump"/>
            <a:extLst>
              <a:ext uri="{FF2B5EF4-FFF2-40B4-BE49-F238E27FC236}">
                <a16:creationId xmlns="" xmlns:a16="http://schemas.microsoft.com/office/drawing/2014/main" id="{CFCC8443-9D04-4547-8BCD-E9CDF54C54F7}"/>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2">
            <a:hlinkClick r:id="rId19" action="ppaction://hlinksldjump"/>
            <a:extLst>
              <a:ext uri="{FF2B5EF4-FFF2-40B4-BE49-F238E27FC236}">
                <a16:creationId xmlns="" xmlns:a16="http://schemas.microsoft.com/office/drawing/2014/main" id="{14DD10E4-B511-4803-9843-CEFF5F080D97}"/>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0" name="مستطيل مستدير الزوايا 16">
            <a:hlinkClick r:id="rId2" action="ppaction://hlinksldjump"/>
            <a:extLst>
              <a:ext uri="{FF2B5EF4-FFF2-40B4-BE49-F238E27FC236}">
                <a16:creationId xmlns="" xmlns:a16="http://schemas.microsoft.com/office/drawing/2014/main" id="{74802181-CD7E-4110-816A-931A2E41C238}"/>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7">
            <a:hlinkClick r:id="rId20" action="ppaction://hlinksldjump"/>
            <a:extLst>
              <a:ext uri="{FF2B5EF4-FFF2-40B4-BE49-F238E27FC236}">
                <a16:creationId xmlns="" xmlns:a16="http://schemas.microsoft.com/office/drawing/2014/main" id="{0D17404E-A7A4-4CA7-B30E-C8A904F0D31C}"/>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6" name="مستطيل مستدير الزوايا 16">
            <a:hlinkClick r:id="rId21" action="ppaction://hlinksldjump"/>
            <a:extLst>
              <a:ext uri="{FF2B5EF4-FFF2-40B4-BE49-F238E27FC236}">
                <a16:creationId xmlns="" xmlns:a16="http://schemas.microsoft.com/office/drawing/2014/main" id="{E95CA048-A10E-4CE8-9CAE-CA97A46BA200}"/>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86" name="Group 85"/>
          <p:cNvGrpSpPr/>
          <p:nvPr/>
        </p:nvGrpSpPr>
        <p:grpSpPr>
          <a:xfrm>
            <a:off x="0" y="6502121"/>
            <a:ext cx="12192000" cy="381000"/>
            <a:chOff x="0" y="6502121"/>
            <a:chExt cx="12192000" cy="381000"/>
          </a:xfrm>
        </p:grpSpPr>
        <p:sp>
          <p:nvSpPr>
            <p:cNvPr id="87" name="TextBox 86">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1" name="Group 90"/>
            <p:cNvGrpSpPr/>
            <p:nvPr/>
          </p:nvGrpSpPr>
          <p:grpSpPr>
            <a:xfrm>
              <a:off x="0" y="6502121"/>
              <a:ext cx="12192000" cy="381000"/>
              <a:chOff x="0" y="6502121"/>
              <a:chExt cx="12192000" cy="381000"/>
            </a:xfrm>
          </p:grpSpPr>
          <p:cxnSp>
            <p:nvCxnSpPr>
              <p:cNvPr id="92" name="Straight Connector 91"/>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Rectangle 9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Tree>
    <p:extLst>
      <p:ext uri="{BB962C8B-B14F-4D97-AF65-F5344CB8AC3E}">
        <p14:creationId xmlns:p14="http://schemas.microsoft.com/office/powerpoint/2010/main" val="4005215507"/>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b"/>
          <a:lstStyle/>
          <a:p>
            <a:pPr marL="266700"/>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5757887" y="255539"/>
            <a:ext cx="3597460"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نشاط تقويمي</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grpSp>
        <p:nvGrpSpPr>
          <p:cNvPr id="33" name="Shape 679">
            <a:extLst>
              <a:ext uri="{FF2B5EF4-FFF2-40B4-BE49-F238E27FC236}">
                <a16:creationId xmlns="" xmlns:a16="http://schemas.microsoft.com/office/drawing/2014/main" id="{E94905BD-653F-4A65-89E1-F7E7044852E5}"/>
              </a:ext>
            </a:extLst>
          </p:cNvPr>
          <p:cNvGrpSpPr/>
          <p:nvPr/>
        </p:nvGrpSpPr>
        <p:grpSpPr>
          <a:xfrm flipH="1">
            <a:off x="11067399" y="333921"/>
            <a:ext cx="811174" cy="766200"/>
            <a:chOff x="5972700" y="2330200"/>
            <a:chExt cx="411625" cy="387275"/>
          </a:xfrm>
        </p:grpSpPr>
        <p:sp>
          <p:nvSpPr>
            <p:cNvPr id="34" name="Shape 680">
              <a:extLst>
                <a:ext uri="{FF2B5EF4-FFF2-40B4-BE49-F238E27FC236}">
                  <a16:creationId xmlns="" xmlns:a16="http://schemas.microsoft.com/office/drawing/2014/main" id="{EA2CD2A2-5BA7-4C85-8513-8B8CC03AF5D2}"/>
                </a:ext>
              </a:extLst>
            </p:cNvPr>
            <p:cNvSpPr/>
            <p:nvPr/>
          </p:nvSpPr>
          <p:spPr>
            <a:xfrm>
              <a:off x="5972700" y="2476950"/>
              <a:ext cx="98050" cy="219825"/>
            </a:xfrm>
            <a:custGeom>
              <a:avLst/>
              <a:gdLst/>
              <a:ahLst/>
              <a:cxnLst/>
              <a:rect l="0" t="0" r="0" b="0"/>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35" name="Shape 681">
              <a:extLst>
                <a:ext uri="{FF2B5EF4-FFF2-40B4-BE49-F238E27FC236}">
                  <a16:creationId xmlns="" xmlns:a16="http://schemas.microsoft.com/office/drawing/2014/main" id="{12262060-9593-4615-A730-1DCDF53D0310}"/>
                </a:ext>
              </a:extLst>
            </p:cNvPr>
            <p:cNvSpPr/>
            <p:nvPr/>
          </p:nvSpPr>
          <p:spPr>
            <a:xfrm>
              <a:off x="6078025" y="2330200"/>
              <a:ext cx="306300" cy="387275"/>
            </a:xfrm>
            <a:custGeom>
              <a:avLst/>
              <a:gdLst/>
              <a:ahLst/>
              <a:cxnLst/>
              <a:rect l="0" t="0" r="0" b="0"/>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grpSp>
        <p:nvGrpSpPr>
          <p:cNvPr id="65" name="Shape 389">
            <a:extLst>
              <a:ext uri="{FF2B5EF4-FFF2-40B4-BE49-F238E27FC236}">
                <a16:creationId xmlns="" xmlns:a16="http://schemas.microsoft.com/office/drawing/2014/main" id="{A664EDBB-34E4-42C2-9D1E-A26C343F1931}"/>
              </a:ext>
            </a:extLst>
          </p:cNvPr>
          <p:cNvGrpSpPr/>
          <p:nvPr/>
        </p:nvGrpSpPr>
        <p:grpSpPr>
          <a:xfrm>
            <a:off x="2935598" y="3374734"/>
            <a:ext cx="5043757" cy="907708"/>
            <a:chOff x="-1535283" y="1287960"/>
            <a:chExt cx="11486579" cy="2067200"/>
          </a:xfrm>
        </p:grpSpPr>
        <p:sp>
          <p:nvSpPr>
            <p:cNvPr id="66" name="Shape 390">
              <a:extLst>
                <a:ext uri="{FF2B5EF4-FFF2-40B4-BE49-F238E27FC236}">
                  <a16:creationId xmlns="" xmlns:a16="http://schemas.microsoft.com/office/drawing/2014/main" id="{A82F6D29-2CD2-4D66-98DD-208B5BD07C09}"/>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7" name="Shape 391">
              <a:extLst>
                <a:ext uri="{FF2B5EF4-FFF2-40B4-BE49-F238E27FC236}">
                  <a16:creationId xmlns="" xmlns:a16="http://schemas.microsoft.com/office/drawing/2014/main" id="{8C6D1BE1-D8DC-49A4-9622-DBD067840BDD}"/>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8" name="Shape 392">
              <a:extLst>
                <a:ext uri="{FF2B5EF4-FFF2-40B4-BE49-F238E27FC236}">
                  <a16:creationId xmlns="" xmlns:a16="http://schemas.microsoft.com/office/drawing/2014/main" id="{08A1701A-D603-4181-A848-DEF43030E82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69" name="Shape 393">
              <a:extLst>
                <a:ext uri="{FF2B5EF4-FFF2-40B4-BE49-F238E27FC236}">
                  <a16:creationId xmlns="" xmlns:a16="http://schemas.microsoft.com/office/drawing/2014/main" id="{E76D8F11-4CEA-4C10-B70E-E6879A013086}"/>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0" name="Shape 394">
              <a:extLst>
                <a:ext uri="{FF2B5EF4-FFF2-40B4-BE49-F238E27FC236}">
                  <a16:creationId xmlns="" xmlns:a16="http://schemas.microsoft.com/office/drawing/2014/main" id="{A13CBBBE-46FE-444B-A9C8-94F35F7CF0B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1" name="Shape 395">
            <a:extLst>
              <a:ext uri="{FF2B5EF4-FFF2-40B4-BE49-F238E27FC236}">
                <a16:creationId xmlns="" xmlns:a16="http://schemas.microsoft.com/office/drawing/2014/main" id="{7C838258-4211-4CE6-91F4-18904D86DF92}"/>
              </a:ext>
            </a:extLst>
          </p:cNvPr>
          <p:cNvGrpSpPr/>
          <p:nvPr/>
        </p:nvGrpSpPr>
        <p:grpSpPr>
          <a:xfrm>
            <a:off x="2935598" y="4875277"/>
            <a:ext cx="5043757" cy="907708"/>
            <a:chOff x="-1535283" y="1287960"/>
            <a:chExt cx="11486579" cy="2067200"/>
          </a:xfrm>
        </p:grpSpPr>
        <p:sp>
          <p:nvSpPr>
            <p:cNvPr id="72" name="Shape 396">
              <a:extLst>
                <a:ext uri="{FF2B5EF4-FFF2-40B4-BE49-F238E27FC236}">
                  <a16:creationId xmlns="" xmlns:a16="http://schemas.microsoft.com/office/drawing/2014/main" id="{E1B3F852-2466-4234-8821-2696CC288A91}"/>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3" name="Shape 397">
              <a:extLst>
                <a:ext uri="{FF2B5EF4-FFF2-40B4-BE49-F238E27FC236}">
                  <a16:creationId xmlns="" xmlns:a16="http://schemas.microsoft.com/office/drawing/2014/main" id="{2A202EDA-451F-4BF9-A864-EFBB58AFE141}"/>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dirty="0">
                <a:latin typeface="Arvo"/>
                <a:ea typeface="Arvo"/>
                <a:cs typeface="Arvo"/>
                <a:sym typeface="Arvo"/>
              </a:endParaRPr>
            </a:p>
          </p:txBody>
        </p:sp>
        <p:sp>
          <p:nvSpPr>
            <p:cNvPr id="74" name="Shape 398">
              <a:extLst>
                <a:ext uri="{FF2B5EF4-FFF2-40B4-BE49-F238E27FC236}">
                  <a16:creationId xmlns="" xmlns:a16="http://schemas.microsoft.com/office/drawing/2014/main" id="{BB46B3BF-0356-49A4-9549-AADA4C6A9371}"/>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5" name="Shape 399">
              <a:extLst>
                <a:ext uri="{FF2B5EF4-FFF2-40B4-BE49-F238E27FC236}">
                  <a16:creationId xmlns="" xmlns:a16="http://schemas.microsoft.com/office/drawing/2014/main" id="{7A3AFACA-914B-4C87-A798-C3421C16B57C}"/>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6" name="Shape 400">
              <a:extLst>
                <a:ext uri="{FF2B5EF4-FFF2-40B4-BE49-F238E27FC236}">
                  <a16:creationId xmlns="" xmlns:a16="http://schemas.microsoft.com/office/drawing/2014/main" id="{5EF439A3-C42E-4E8D-A781-B42C9E8EDFE9}"/>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grpSp>
        <p:nvGrpSpPr>
          <p:cNvPr id="77" name="Shape 401">
            <a:extLst>
              <a:ext uri="{FF2B5EF4-FFF2-40B4-BE49-F238E27FC236}">
                <a16:creationId xmlns="" xmlns:a16="http://schemas.microsoft.com/office/drawing/2014/main" id="{AB5DA583-FDED-484D-BC1E-83FBB53F33F3}"/>
              </a:ext>
            </a:extLst>
          </p:cNvPr>
          <p:cNvGrpSpPr/>
          <p:nvPr/>
        </p:nvGrpSpPr>
        <p:grpSpPr>
          <a:xfrm>
            <a:off x="3014729" y="1477657"/>
            <a:ext cx="5043757" cy="907708"/>
            <a:chOff x="-1535283" y="1287960"/>
            <a:chExt cx="11486579" cy="2067200"/>
          </a:xfrm>
        </p:grpSpPr>
        <p:sp>
          <p:nvSpPr>
            <p:cNvPr id="78" name="Shape 402">
              <a:extLst>
                <a:ext uri="{FF2B5EF4-FFF2-40B4-BE49-F238E27FC236}">
                  <a16:creationId xmlns="" xmlns:a16="http://schemas.microsoft.com/office/drawing/2014/main" id="{1340ED19-1B3E-4D78-8A13-3BF9F3403D96}"/>
                </a:ext>
              </a:extLst>
            </p:cNvPr>
            <p:cNvSpPr/>
            <p:nvPr/>
          </p:nvSpPr>
          <p:spPr>
            <a:xfrm>
              <a:off x="8699476" y="12879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79" name="Shape 403">
              <a:extLst>
                <a:ext uri="{FF2B5EF4-FFF2-40B4-BE49-F238E27FC236}">
                  <a16:creationId xmlns="" xmlns:a16="http://schemas.microsoft.com/office/drawing/2014/main" id="{CD9B115B-25F2-464F-8D25-A19CDDE24993}"/>
                </a:ext>
              </a:extLst>
            </p:cNvPr>
            <p:cNvSpPr/>
            <p:nvPr/>
          </p:nvSpPr>
          <p:spPr>
            <a:xfrm rot="10800000" flipH="1">
              <a:off x="-308909" y="1697039"/>
              <a:ext cx="9030600" cy="1243800"/>
            </a:xfrm>
            <a:prstGeom prst="rect">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0" name="Shape 404">
              <a:extLst>
                <a:ext uri="{FF2B5EF4-FFF2-40B4-BE49-F238E27FC236}">
                  <a16:creationId xmlns="" xmlns:a16="http://schemas.microsoft.com/office/drawing/2014/main" id="{FF3ECAFC-DBDF-4305-9065-FA0DE5F3F970}"/>
                </a:ext>
              </a:extLst>
            </p:cNvPr>
            <p:cNvSpPr/>
            <p:nvPr/>
          </p:nvSpPr>
          <p:spPr>
            <a:xfrm rot="10800000" flipH="1">
              <a:off x="8707496"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1" name="Shape 405">
              <a:extLst>
                <a:ext uri="{FF2B5EF4-FFF2-40B4-BE49-F238E27FC236}">
                  <a16:creationId xmlns="" xmlns:a16="http://schemas.microsoft.com/office/drawing/2014/main" id="{DF96294E-91FA-4282-A086-EBD668EAC33D}"/>
                </a:ext>
              </a:extLst>
            </p:cNvPr>
            <p:cNvSpPr/>
            <p:nvPr/>
          </p:nvSpPr>
          <p:spPr>
            <a:xfrm flipH="1">
              <a:off x="-1535283" y="1697043"/>
              <a:ext cx="1243800" cy="1243800"/>
            </a:xfrm>
            <a:prstGeom prst="rtTriangle">
              <a:avLst/>
            </a:prstGeom>
            <a:solidFill>
              <a:srgbClr val="FF98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sp>
          <p:nvSpPr>
            <p:cNvPr id="82" name="Shape 406">
              <a:extLst>
                <a:ext uri="{FF2B5EF4-FFF2-40B4-BE49-F238E27FC236}">
                  <a16:creationId xmlns="" xmlns:a16="http://schemas.microsoft.com/office/drawing/2014/main" id="{5439FD2F-BBC5-4D9D-BBF9-79F18A92C3EA}"/>
                </a:ext>
              </a:extLst>
            </p:cNvPr>
            <p:cNvSpPr/>
            <p:nvPr/>
          </p:nvSpPr>
          <p:spPr>
            <a:xfrm rot="10800000">
              <a:off x="-1535278" y="2940860"/>
              <a:ext cx="1243800" cy="414300"/>
            </a:xfrm>
            <a:prstGeom prst="triangle">
              <a:avLst>
                <a:gd name="adj" fmla="val 0"/>
              </a:avLst>
            </a:prstGeom>
            <a:solidFill>
              <a:srgbClr val="D26F00"/>
            </a:solidFill>
            <a:ln>
              <a:noFill/>
            </a:ln>
          </p:spPr>
          <p:txBody>
            <a:bodyPr wrap="square" lIns="91425" tIns="91425" rIns="91425" bIns="91425" anchor="ctr" anchorCtr="0">
              <a:noAutofit/>
            </a:bodyPr>
            <a:lstStyle/>
            <a:p>
              <a:pPr marL="0" lvl="0" indent="0" rtl="0">
                <a:spcBef>
                  <a:spcPts val="0"/>
                </a:spcBef>
                <a:buNone/>
              </a:pPr>
              <a:endParaRPr>
                <a:latin typeface="Arvo"/>
                <a:ea typeface="Arvo"/>
                <a:cs typeface="Arvo"/>
                <a:sym typeface="Arvo"/>
              </a:endParaRPr>
            </a:p>
          </p:txBody>
        </p:sp>
      </p:grpSp>
      <p:sp>
        <p:nvSpPr>
          <p:cNvPr id="83" name="Shape 407">
            <a:extLst>
              <a:ext uri="{FF2B5EF4-FFF2-40B4-BE49-F238E27FC236}">
                <a16:creationId xmlns="" xmlns:a16="http://schemas.microsoft.com/office/drawing/2014/main" id="{FCE99C2D-4F2B-4D25-952D-33C3FADE6D37}"/>
              </a:ext>
            </a:extLst>
          </p:cNvPr>
          <p:cNvSpPr txBox="1">
            <a:spLocks/>
          </p:cNvSpPr>
          <p:nvPr/>
        </p:nvSpPr>
        <p:spPr>
          <a:xfrm>
            <a:off x="3511470" y="1713461"/>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النشاط</a:t>
            </a:r>
          </a:p>
        </p:txBody>
      </p:sp>
      <p:sp>
        <p:nvSpPr>
          <p:cNvPr id="84" name="Shape 408">
            <a:extLst>
              <a:ext uri="{FF2B5EF4-FFF2-40B4-BE49-F238E27FC236}">
                <a16:creationId xmlns="" xmlns:a16="http://schemas.microsoft.com/office/drawing/2014/main" id="{B4061D92-806A-47CA-B3B4-8832C935D1B8}"/>
              </a:ext>
            </a:extLst>
          </p:cNvPr>
          <p:cNvSpPr txBox="1">
            <a:spLocks/>
          </p:cNvSpPr>
          <p:nvPr/>
        </p:nvSpPr>
        <p:spPr>
          <a:xfrm>
            <a:off x="3478779" y="2260600"/>
            <a:ext cx="4036531" cy="1195485"/>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أجب على </a:t>
            </a:r>
            <a:r>
              <a:rPr lang="ar-SA" b="1" dirty="0" smtClean="0">
                <a:solidFill>
                  <a:srgbClr val="3C6070"/>
                </a:solidFill>
                <a:latin typeface="Sakkal Majalla" panose="02000000000000000000" pitchFamily="2" charset="-78"/>
                <a:cs typeface="Sakkal Majalla" panose="02000000000000000000" pitchFamily="2" charset="-78"/>
              </a:rPr>
              <a:t>نشاط (2-2-3) صفحة 69 من </a:t>
            </a:r>
            <a:r>
              <a:rPr lang="ar-SA" b="1" dirty="0">
                <a:solidFill>
                  <a:srgbClr val="3C6070"/>
                </a:solidFill>
                <a:latin typeface="Sakkal Majalla" panose="02000000000000000000" pitchFamily="2" charset="-78"/>
                <a:cs typeface="Sakkal Majalla" panose="02000000000000000000" pitchFamily="2" charset="-78"/>
              </a:rPr>
              <a:t>الكتاب المدرسي. </a:t>
            </a:r>
            <a:endParaRPr lang="en-US" b="1" dirty="0">
              <a:solidFill>
                <a:srgbClr val="3C6070"/>
              </a:solidFill>
              <a:latin typeface="Sakkal Majalla" panose="02000000000000000000" pitchFamily="2" charset="-78"/>
              <a:cs typeface="Sakkal Majalla" panose="02000000000000000000" pitchFamily="2" charset="-78"/>
            </a:endParaRPr>
          </a:p>
        </p:txBody>
      </p:sp>
      <p:sp>
        <p:nvSpPr>
          <p:cNvPr id="85" name="Shape 409">
            <a:extLst>
              <a:ext uri="{FF2B5EF4-FFF2-40B4-BE49-F238E27FC236}">
                <a16:creationId xmlns="" xmlns:a16="http://schemas.microsoft.com/office/drawing/2014/main" id="{EAFB7C68-1939-4EAA-AE65-7621689E97EC}"/>
              </a:ext>
            </a:extLst>
          </p:cNvPr>
          <p:cNvSpPr txBox="1">
            <a:spLocks/>
          </p:cNvSpPr>
          <p:nvPr/>
        </p:nvSpPr>
        <p:spPr>
          <a:xfrm>
            <a:off x="3495680" y="5061706"/>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الوقت</a:t>
            </a:r>
          </a:p>
        </p:txBody>
      </p:sp>
      <p:sp>
        <p:nvSpPr>
          <p:cNvPr id="86" name="Shape 410">
            <a:extLst>
              <a:ext uri="{FF2B5EF4-FFF2-40B4-BE49-F238E27FC236}">
                <a16:creationId xmlns="" xmlns:a16="http://schemas.microsoft.com/office/drawing/2014/main" id="{44F85440-97EF-441D-8C0A-ED26D754FB19}"/>
              </a:ext>
            </a:extLst>
          </p:cNvPr>
          <p:cNvSpPr txBox="1">
            <a:spLocks/>
          </p:cNvSpPr>
          <p:nvPr/>
        </p:nvSpPr>
        <p:spPr>
          <a:xfrm>
            <a:off x="3474098" y="5788586"/>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3 دقائق</a:t>
            </a:r>
          </a:p>
        </p:txBody>
      </p:sp>
      <p:sp>
        <p:nvSpPr>
          <p:cNvPr id="87" name="Shape 411">
            <a:extLst>
              <a:ext uri="{FF2B5EF4-FFF2-40B4-BE49-F238E27FC236}">
                <a16:creationId xmlns="" xmlns:a16="http://schemas.microsoft.com/office/drawing/2014/main" id="{33D3CEFF-7FB6-4CCC-9CF1-6B68BB3E5B7C}"/>
              </a:ext>
            </a:extLst>
          </p:cNvPr>
          <p:cNvSpPr txBox="1">
            <a:spLocks/>
          </p:cNvSpPr>
          <p:nvPr/>
        </p:nvSpPr>
        <p:spPr>
          <a:xfrm>
            <a:off x="3495680" y="3557422"/>
            <a:ext cx="3917100" cy="534600"/>
          </a:xfrm>
          <a:prstGeom prst="rect">
            <a:avLst/>
          </a:prstGeom>
        </p:spPr>
        <p:txBody>
          <a:bodyPr vert="horz" wrap="square" lIns="91425" tIns="91425" rIns="91425" bIns="91425" rtlCol="0"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2800" dirty="0">
                <a:solidFill>
                  <a:schemeClr val="bg1"/>
                </a:solidFill>
                <a:latin typeface="Arial Black" panose="020B0A04020102020204" pitchFamily="34" charset="0"/>
                <a:cs typeface="PT Bold Heading" panose="02010400000000000000" pitchFamily="2" charset="-78"/>
              </a:rPr>
              <a:t>نوع النشاط</a:t>
            </a:r>
          </a:p>
        </p:txBody>
      </p:sp>
      <p:sp>
        <p:nvSpPr>
          <p:cNvPr id="88" name="Shape 412">
            <a:extLst>
              <a:ext uri="{FF2B5EF4-FFF2-40B4-BE49-F238E27FC236}">
                <a16:creationId xmlns="" xmlns:a16="http://schemas.microsoft.com/office/drawing/2014/main" id="{B41168F1-4673-49F8-A3F8-C09710AC8E0C}"/>
              </a:ext>
            </a:extLst>
          </p:cNvPr>
          <p:cNvSpPr txBox="1">
            <a:spLocks/>
          </p:cNvSpPr>
          <p:nvPr/>
        </p:nvSpPr>
        <p:spPr>
          <a:xfrm>
            <a:off x="3495680" y="4341830"/>
            <a:ext cx="3917100" cy="412200"/>
          </a:xfrm>
          <a:prstGeom prst="rect">
            <a:avLst/>
          </a:prstGeom>
        </p:spPr>
        <p:txBody>
          <a:bodyPr vert="horz" wrap="square" lIns="91425" tIns="91425" rIns="91425" bIns="91425"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ar-SA" b="1" dirty="0">
                <a:solidFill>
                  <a:srgbClr val="3C6070"/>
                </a:solidFill>
                <a:latin typeface="Sakkal Majalla" panose="02000000000000000000" pitchFamily="2" charset="-78"/>
                <a:cs typeface="Sakkal Majalla" panose="02000000000000000000" pitchFamily="2" charset="-78"/>
              </a:rPr>
              <a:t>فردي - كتابة</a:t>
            </a:r>
          </a:p>
        </p:txBody>
      </p:sp>
      <p:sp>
        <p:nvSpPr>
          <p:cNvPr id="120" name="Oval 119">
            <a:extLst>
              <a:ext uri="{FF2B5EF4-FFF2-40B4-BE49-F238E27FC236}">
                <a16:creationId xmlns="" xmlns:a16="http://schemas.microsoft.com/office/drawing/2014/main" id="{4886DB32-772D-4454-A6CB-0B8D90DBDF23}"/>
              </a:ext>
            </a:extLst>
          </p:cNvPr>
          <p:cNvSpPr/>
          <p:nvPr/>
        </p:nvSpPr>
        <p:spPr>
          <a:xfrm>
            <a:off x="901897" y="1528437"/>
            <a:ext cx="1368000" cy="135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noFill/>
            </a:endParaRPr>
          </a:p>
        </p:txBody>
      </p:sp>
      <p:grpSp>
        <p:nvGrpSpPr>
          <p:cNvPr id="96" name="Shape 851">
            <a:extLst>
              <a:ext uri="{FF2B5EF4-FFF2-40B4-BE49-F238E27FC236}">
                <a16:creationId xmlns="" xmlns:a16="http://schemas.microsoft.com/office/drawing/2014/main" id="{4AA62BEC-EF3D-4500-9A1F-358D2136E5D9}"/>
              </a:ext>
            </a:extLst>
          </p:cNvPr>
          <p:cNvGrpSpPr/>
          <p:nvPr/>
        </p:nvGrpSpPr>
        <p:grpSpPr>
          <a:xfrm>
            <a:off x="801224" y="1434772"/>
            <a:ext cx="1555200" cy="1541052"/>
            <a:chOff x="6649150" y="309350"/>
            <a:chExt cx="395800" cy="395800"/>
          </a:xfrm>
        </p:grpSpPr>
        <p:sp>
          <p:nvSpPr>
            <p:cNvPr id="97" name="Shape 852">
              <a:extLst>
                <a:ext uri="{FF2B5EF4-FFF2-40B4-BE49-F238E27FC236}">
                  <a16:creationId xmlns="" xmlns:a16="http://schemas.microsoft.com/office/drawing/2014/main" id="{817A9CA3-5C5F-42A2-B4E1-69CBE4CE8EC9}"/>
                </a:ext>
              </a:extLst>
            </p:cNvPr>
            <p:cNvSpPr/>
            <p:nvPr/>
          </p:nvSpPr>
          <p:spPr>
            <a:xfrm>
              <a:off x="6649150" y="309350"/>
              <a:ext cx="395800" cy="395800"/>
            </a:xfrm>
            <a:custGeom>
              <a:avLst/>
              <a:gdLst/>
              <a:ahLst/>
              <a:cxnLst/>
              <a:rect l="0" t="0" r="0" b="0"/>
              <a:pathLst>
                <a:path w="15832" h="15832" fill="none" extrusionOk="0">
                  <a:moveTo>
                    <a:pt x="7916" y="1"/>
                  </a:moveTo>
                  <a:lnTo>
                    <a:pt x="7916" y="1"/>
                  </a:lnTo>
                  <a:lnTo>
                    <a:pt x="7502" y="25"/>
                  </a:lnTo>
                  <a:lnTo>
                    <a:pt x="7112" y="49"/>
                  </a:lnTo>
                  <a:lnTo>
                    <a:pt x="6723" y="98"/>
                  </a:lnTo>
                  <a:lnTo>
                    <a:pt x="6333" y="171"/>
                  </a:lnTo>
                  <a:lnTo>
                    <a:pt x="5943" y="244"/>
                  </a:lnTo>
                  <a:lnTo>
                    <a:pt x="5553" y="366"/>
                  </a:lnTo>
                  <a:lnTo>
                    <a:pt x="5188" y="488"/>
                  </a:lnTo>
                  <a:lnTo>
                    <a:pt x="4847" y="634"/>
                  </a:lnTo>
                  <a:lnTo>
                    <a:pt x="4482" y="780"/>
                  </a:lnTo>
                  <a:lnTo>
                    <a:pt x="4141" y="950"/>
                  </a:lnTo>
                  <a:lnTo>
                    <a:pt x="3824" y="1145"/>
                  </a:lnTo>
                  <a:lnTo>
                    <a:pt x="3483" y="1364"/>
                  </a:lnTo>
                  <a:lnTo>
                    <a:pt x="3191" y="1584"/>
                  </a:lnTo>
                  <a:lnTo>
                    <a:pt x="2874" y="1803"/>
                  </a:lnTo>
                  <a:lnTo>
                    <a:pt x="2607" y="2071"/>
                  </a:lnTo>
                  <a:lnTo>
                    <a:pt x="2314" y="2314"/>
                  </a:lnTo>
                  <a:lnTo>
                    <a:pt x="2071" y="2607"/>
                  </a:lnTo>
                  <a:lnTo>
                    <a:pt x="1803" y="2874"/>
                  </a:lnTo>
                  <a:lnTo>
                    <a:pt x="1584" y="3191"/>
                  </a:lnTo>
                  <a:lnTo>
                    <a:pt x="1364" y="3483"/>
                  </a:lnTo>
                  <a:lnTo>
                    <a:pt x="1145" y="3824"/>
                  </a:lnTo>
                  <a:lnTo>
                    <a:pt x="950" y="4141"/>
                  </a:lnTo>
                  <a:lnTo>
                    <a:pt x="780" y="4482"/>
                  </a:lnTo>
                  <a:lnTo>
                    <a:pt x="634" y="4847"/>
                  </a:lnTo>
                  <a:lnTo>
                    <a:pt x="488" y="5188"/>
                  </a:lnTo>
                  <a:lnTo>
                    <a:pt x="366" y="5553"/>
                  </a:lnTo>
                  <a:lnTo>
                    <a:pt x="244" y="5943"/>
                  </a:lnTo>
                  <a:lnTo>
                    <a:pt x="171" y="6333"/>
                  </a:lnTo>
                  <a:lnTo>
                    <a:pt x="98" y="6722"/>
                  </a:lnTo>
                  <a:lnTo>
                    <a:pt x="49" y="7112"/>
                  </a:lnTo>
                  <a:lnTo>
                    <a:pt x="25" y="7502"/>
                  </a:lnTo>
                  <a:lnTo>
                    <a:pt x="1" y="7916"/>
                  </a:lnTo>
                  <a:lnTo>
                    <a:pt x="1" y="7916"/>
                  </a:lnTo>
                  <a:lnTo>
                    <a:pt x="25" y="8330"/>
                  </a:lnTo>
                  <a:lnTo>
                    <a:pt x="49" y="8720"/>
                  </a:lnTo>
                  <a:lnTo>
                    <a:pt x="98" y="9109"/>
                  </a:lnTo>
                  <a:lnTo>
                    <a:pt x="171" y="9499"/>
                  </a:lnTo>
                  <a:lnTo>
                    <a:pt x="244" y="9889"/>
                  </a:lnTo>
                  <a:lnTo>
                    <a:pt x="366" y="10278"/>
                  </a:lnTo>
                  <a:lnTo>
                    <a:pt x="488" y="10644"/>
                  </a:lnTo>
                  <a:lnTo>
                    <a:pt x="634" y="10985"/>
                  </a:lnTo>
                  <a:lnTo>
                    <a:pt x="780" y="11350"/>
                  </a:lnTo>
                  <a:lnTo>
                    <a:pt x="950" y="11691"/>
                  </a:lnTo>
                  <a:lnTo>
                    <a:pt x="1145" y="12008"/>
                  </a:lnTo>
                  <a:lnTo>
                    <a:pt x="1364" y="12348"/>
                  </a:lnTo>
                  <a:lnTo>
                    <a:pt x="1584" y="12641"/>
                  </a:lnTo>
                  <a:lnTo>
                    <a:pt x="1803" y="12957"/>
                  </a:lnTo>
                  <a:lnTo>
                    <a:pt x="2071" y="13225"/>
                  </a:lnTo>
                  <a:lnTo>
                    <a:pt x="2314" y="13518"/>
                  </a:lnTo>
                  <a:lnTo>
                    <a:pt x="2607" y="13761"/>
                  </a:lnTo>
                  <a:lnTo>
                    <a:pt x="2874" y="14029"/>
                  </a:lnTo>
                  <a:lnTo>
                    <a:pt x="3191" y="14248"/>
                  </a:lnTo>
                  <a:lnTo>
                    <a:pt x="3483" y="14467"/>
                  </a:lnTo>
                  <a:lnTo>
                    <a:pt x="3824" y="14687"/>
                  </a:lnTo>
                  <a:lnTo>
                    <a:pt x="4141" y="14881"/>
                  </a:lnTo>
                  <a:lnTo>
                    <a:pt x="4482" y="15052"/>
                  </a:lnTo>
                  <a:lnTo>
                    <a:pt x="4847" y="15198"/>
                  </a:lnTo>
                  <a:lnTo>
                    <a:pt x="5188" y="15344"/>
                  </a:lnTo>
                  <a:lnTo>
                    <a:pt x="5553" y="15466"/>
                  </a:lnTo>
                  <a:lnTo>
                    <a:pt x="5943" y="15588"/>
                  </a:lnTo>
                  <a:lnTo>
                    <a:pt x="6333" y="15661"/>
                  </a:lnTo>
                  <a:lnTo>
                    <a:pt x="6723" y="15734"/>
                  </a:lnTo>
                  <a:lnTo>
                    <a:pt x="7112" y="15783"/>
                  </a:lnTo>
                  <a:lnTo>
                    <a:pt x="7502" y="15807"/>
                  </a:lnTo>
                  <a:lnTo>
                    <a:pt x="7916" y="15831"/>
                  </a:lnTo>
                  <a:lnTo>
                    <a:pt x="7916" y="15831"/>
                  </a:lnTo>
                  <a:lnTo>
                    <a:pt x="8330" y="15807"/>
                  </a:lnTo>
                  <a:lnTo>
                    <a:pt x="8720" y="15783"/>
                  </a:lnTo>
                  <a:lnTo>
                    <a:pt x="9109" y="15734"/>
                  </a:lnTo>
                  <a:lnTo>
                    <a:pt x="9499" y="15661"/>
                  </a:lnTo>
                  <a:lnTo>
                    <a:pt x="9889" y="15588"/>
                  </a:lnTo>
                  <a:lnTo>
                    <a:pt x="10278" y="15466"/>
                  </a:lnTo>
                  <a:lnTo>
                    <a:pt x="10644" y="15344"/>
                  </a:lnTo>
                  <a:lnTo>
                    <a:pt x="10985" y="15198"/>
                  </a:lnTo>
                  <a:lnTo>
                    <a:pt x="11350" y="15052"/>
                  </a:lnTo>
                  <a:lnTo>
                    <a:pt x="11691" y="14881"/>
                  </a:lnTo>
                  <a:lnTo>
                    <a:pt x="12008" y="14687"/>
                  </a:lnTo>
                  <a:lnTo>
                    <a:pt x="12349" y="14467"/>
                  </a:lnTo>
                  <a:lnTo>
                    <a:pt x="12641" y="14248"/>
                  </a:lnTo>
                  <a:lnTo>
                    <a:pt x="12957" y="14029"/>
                  </a:lnTo>
                  <a:lnTo>
                    <a:pt x="13225" y="13761"/>
                  </a:lnTo>
                  <a:lnTo>
                    <a:pt x="13518" y="13518"/>
                  </a:lnTo>
                  <a:lnTo>
                    <a:pt x="13761" y="13225"/>
                  </a:lnTo>
                  <a:lnTo>
                    <a:pt x="14029" y="12957"/>
                  </a:lnTo>
                  <a:lnTo>
                    <a:pt x="14248" y="12641"/>
                  </a:lnTo>
                  <a:lnTo>
                    <a:pt x="14467" y="12348"/>
                  </a:lnTo>
                  <a:lnTo>
                    <a:pt x="14687" y="12008"/>
                  </a:lnTo>
                  <a:lnTo>
                    <a:pt x="14881" y="11691"/>
                  </a:lnTo>
                  <a:lnTo>
                    <a:pt x="15052" y="11350"/>
                  </a:lnTo>
                  <a:lnTo>
                    <a:pt x="15198" y="10985"/>
                  </a:lnTo>
                  <a:lnTo>
                    <a:pt x="15344" y="10644"/>
                  </a:lnTo>
                  <a:lnTo>
                    <a:pt x="15466" y="10278"/>
                  </a:lnTo>
                  <a:lnTo>
                    <a:pt x="15588" y="9889"/>
                  </a:lnTo>
                  <a:lnTo>
                    <a:pt x="15661" y="9499"/>
                  </a:lnTo>
                  <a:lnTo>
                    <a:pt x="15734" y="9109"/>
                  </a:lnTo>
                  <a:lnTo>
                    <a:pt x="15783" y="8720"/>
                  </a:lnTo>
                  <a:lnTo>
                    <a:pt x="15807" y="8330"/>
                  </a:lnTo>
                  <a:lnTo>
                    <a:pt x="15831" y="7916"/>
                  </a:lnTo>
                  <a:lnTo>
                    <a:pt x="15831" y="7916"/>
                  </a:lnTo>
                  <a:lnTo>
                    <a:pt x="15807" y="7502"/>
                  </a:lnTo>
                  <a:lnTo>
                    <a:pt x="15783" y="7112"/>
                  </a:lnTo>
                  <a:lnTo>
                    <a:pt x="15734" y="6722"/>
                  </a:lnTo>
                  <a:lnTo>
                    <a:pt x="15661" y="6333"/>
                  </a:lnTo>
                  <a:lnTo>
                    <a:pt x="15588" y="5943"/>
                  </a:lnTo>
                  <a:lnTo>
                    <a:pt x="15466" y="5553"/>
                  </a:lnTo>
                  <a:lnTo>
                    <a:pt x="15344" y="5188"/>
                  </a:lnTo>
                  <a:lnTo>
                    <a:pt x="15198" y="4847"/>
                  </a:lnTo>
                  <a:lnTo>
                    <a:pt x="15052" y="4482"/>
                  </a:lnTo>
                  <a:lnTo>
                    <a:pt x="14881" y="4141"/>
                  </a:lnTo>
                  <a:lnTo>
                    <a:pt x="14687" y="3824"/>
                  </a:lnTo>
                  <a:lnTo>
                    <a:pt x="14467" y="3483"/>
                  </a:lnTo>
                  <a:lnTo>
                    <a:pt x="14248" y="3191"/>
                  </a:lnTo>
                  <a:lnTo>
                    <a:pt x="14029" y="2874"/>
                  </a:lnTo>
                  <a:lnTo>
                    <a:pt x="13761" y="2607"/>
                  </a:lnTo>
                  <a:lnTo>
                    <a:pt x="13518" y="2314"/>
                  </a:lnTo>
                  <a:lnTo>
                    <a:pt x="13225" y="2071"/>
                  </a:lnTo>
                  <a:lnTo>
                    <a:pt x="12957" y="1803"/>
                  </a:lnTo>
                  <a:lnTo>
                    <a:pt x="12641" y="1584"/>
                  </a:lnTo>
                  <a:lnTo>
                    <a:pt x="12349" y="1364"/>
                  </a:lnTo>
                  <a:lnTo>
                    <a:pt x="12008" y="1145"/>
                  </a:lnTo>
                  <a:lnTo>
                    <a:pt x="11691" y="950"/>
                  </a:lnTo>
                  <a:lnTo>
                    <a:pt x="11350" y="780"/>
                  </a:lnTo>
                  <a:lnTo>
                    <a:pt x="10985" y="634"/>
                  </a:lnTo>
                  <a:lnTo>
                    <a:pt x="10644" y="488"/>
                  </a:lnTo>
                  <a:lnTo>
                    <a:pt x="10278" y="366"/>
                  </a:lnTo>
                  <a:lnTo>
                    <a:pt x="9889" y="244"/>
                  </a:lnTo>
                  <a:lnTo>
                    <a:pt x="9499" y="171"/>
                  </a:lnTo>
                  <a:lnTo>
                    <a:pt x="9109" y="98"/>
                  </a:lnTo>
                  <a:lnTo>
                    <a:pt x="8720" y="49"/>
                  </a:lnTo>
                  <a:lnTo>
                    <a:pt x="8330" y="25"/>
                  </a:lnTo>
                  <a:lnTo>
                    <a:pt x="7916" y="1"/>
                  </a:lnTo>
                  <a:lnTo>
                    <a:pt x="7916" y="1"/>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8" name="Shape 853">
              <a:extLst>
                <a:ext uri="{FF2B5EF4-FFF2-40B4-BE49-F238E27FC236}">
                  <a16:creationId xmlns="" xmlns:a16="http://schemas.microsoft.com/office/drawing/2014/main" id="{6B6CE168-5801-42CB-9E86-222239F656C2}"/>
                </a:ext>
              </a:extLst>
            </p:cNvPr>
            <p:cNvSpPr/>
            <p:nvPr/>
          </p:nvSpPr>
          <p:spPr>
            <a:xfrm>
              <a:off x="6673500" y="333700"/>
              <a:ext cx="347100" cy="347100"/>
            </a:xfrm>
            <a:custGeom>
              <a:avLst/>
              <a:gdLst/>
              <a:ahLst/>
              <a:cxnLst/>
              <a:rect l="0" t="0" r="0" b="0"/>
              <a:pathLst>
                <a:path w="13884" h="13884" fill="none" extrusionOk="0">
                  <a:moveTo>
                    <a:pt x="6942" y="13883"/>
                  </a:moveTo>
                  <a:lnTo>
                    <a:pt x="6942" y="13883"/>
                  </a:lnTo>
                  <a:lnTo>
                    <a:pt x="6577" y="13883"/>
                  </a:lnTo>
                  <a:lnTo>
                    <a:pt x="6236" y="13834"/>
                  </a:lnTo>
                  <a:lnTo>
                    <a:pt x="5895" y="13810"/>
                  </a:lnTo>
                  <a:lnTo>
                    <a:pt x="5554" y="13737"/>
                  </a:lnTo>
                  <a:lnTo>
                    <a:pt x="5213" y="13664"/>
                  </a:lnTo>
                  <a:lnTo>
                    <a:pt x="4872" y="13566"/>
                  </a:lnTo>
                  <a:lnTo>
                    <a:pt x="4555" y="13469"/>
                  </a:lnTo>
                  <a:lnTo>
                    <a:pt x="4239" y="13323"/>
                  </a:lnTo>
                  <a:lnTo>
                    <a:pt x="3946" y="13201"/>
                  </a:lnTo>
                  <a:lnTo>
                    <a:pt x="3630" y="13031"/>
                  </a:lnTo>
                  <a:lnTo>
                    <a:pt x="3337" y="12884"/>
                  </a:lnTo>
                  <a:lnTo>
                    <a:pt x="3069" y="12690"/>
                  </a:lnTo>
                  <a:lnTo>
                    <a:pt x="2802" y="12495"/>
                  </a:lnTo>
                  <a:lnTo>
                    <a:pt x="2534" y="12300"/>
                  </a:lnTo>
                  <a:lnTo>
                    <a:pt x="2290" y="12081"/>
                  </a:lnTo>
                  <a:lnTo>
                    <a:pt x="2047" y="11837"/>
                  </a:lnTo>
                  <a:lnTo>
                    <a:pt x="1803" y="11594"/>
                  </a:lnTo>
                  <a:lnTo>
                    <a:pt x="1584" y="11350"/>
                  </a:lnTo>
                  <a:lnTo>
                    <a:pt x="1389" y="11082"/>
                  </a:lnTo>
                  <a:lnTo>
                    <a:pt x="1194" y="10814"/>
                  </a:lnTo>
                  <a:lnTo>
                    <a:pt x="999" y="10546"/>
                  </a:lnTo>
                  <a:lnTo>
                    <a:pt x="853" y="10254"/>
                  </a:lnTo>
                  <a:lnTo>
                    <a:pt x="683" y="9938"/>
                  </a:lnTo>
                  <a:lnTo>
                    <a:pt x="561" y="9645"/>
                  </a:lnTo>
                  <a:lnTo>
                    <a:pt x="415" y="9329"/>
                  </a:lnTo>
                  <a:lnTo>
                    <a:pt x="317" y="9012"/>
                  </a:lnTo>
                  <a:lnTo>
                    <a:pt x="220" y="8671"/>
                  </a:lnTo>
                  <a:lnTo>
                    <a:pt x="147" y="8330"/>
                  </a:lnTo>
                  <a:lnTo>
                    <a:pt x="74" y="7989"/>
                  </a:lnTo>
                  <a:lnTo>
                    <a:pt x="49" y="7648"/>
                  </a:lnTo>
                  <a:lnTo>
                    <a:pt x="1" y="7307"/>
                  </a:lnTo>
                  <a:lnTo>
                    <a:pt x="1" y="6942"/>
                  </a:lnTo>
                  <a:lnTo>
                    <a:pt x="1" y="6942"/>
                  </a:lnTo>
                  <a:lnTo>
                    <a:pt x="1" y="6577"/>
                  </a:lnTo>
                  <a:lnTo>
                    <a:pt x="49" y="6236"/>
                  </a:lnTo>
                  <a:lnTo>
                    <a:pt x="74" y="5895"/>
                  </a:lnTo>
                  <a:lnTo>
                    <a:pt x="147" y="5554"/>
                  </a:lnTo>
                  <a:lnTo>
                    <a:pt x="220" y="5213"/>
                  </a:lnTo>
                  <a:lnTo>
                    <a:pt x="317" y="4872"/>
                  </a:lnTo>
                  <a:lnTo>
                    <a:pt x="415" y="4555"/>
                  </a:lnTo>
                  <a:lnTo>
                    <a:pt x="561" y="4238"/>
                  </a:lnTo>
                  <a:lnTo>
                    <a:pt x="683" y="3946"/>
                  </a:lnTo>
                  <a:lnTo>
                    <a:pt x="853" y="3630"/>
                  </a:lnTo>
                  <a:lnTo>
                    <a:pt x="999" y="3337"/>
                  </a:lnTo>
                  <a:lnTo>
                    <a:pt x="1194" y="3069"/>
                  </a:lnTo>
                  <a:lnTo>
                    <a:pt x="1389" y="2802"/>
                  </a:lnTo>
                  <a:lnTo>
                    <a:pt x="1584" y="2534"/>
                  </a:lnTo>
                  <a:lnTo>
                    <a:pt x="1803" y="2290"/>
                  </a:lnTo>
                  <a:lnTo>
                    <a:pt x="2047" y="2047"/>
                  </a:lnTo>
                  <a:lnTo>
                    <a:pt x="2290" y="1803"/>
                  </a:lnTo>
                  <a:lnTo>
                    <a:pt x="2534" y="1584"/>
                  </a:lnTo>
                  <a:lnTo>
                    <a:pt x="2802" y="1389"/>
                  </a:lnTo>
                  <a:lnTo>
                    <a:pt x="3069" y="1194"/>
                  </a:lnTo>
                  <a:lnTo>
                    <a:pt x="3337" y="999"/>
                  </a:lnTo>
                  <a:lnTo>
                    <a:pt x="3630" y="853"/>
                  </a:lnTo>
                  <a:lnTo>
                    <a:pt x="3946" y="683"/>
                  </a:lnTo>
                  <a:lnTo>
                    <a:pt x="4239" y="561"/>
                  </a:lnTo>
                  <a:lnTo>
                    <a:pt x="4555" y="415"/>
                  </a:lnTo>
                  <a:lnTo>
                    <a:pt x="4872" y="317"/>
                  </a:lnTo>
                  <a:lnTo>
                    <a:pt x="5213" y="220"/>
                  </a:lnTo>
                  <a:lnTo>
                    <a:pt x="5554" y="147"/>
                  </a:lnTo>
                  <a:lnTo>
                    <a:pt x="5895" y="74"/>
                  </a:lnTo>
                  <a:lnTo>
                    <a:pt x="6236" y="49"/>
                  </a:lnTo>
                  <a:lnTo>
                    <a:pt x="6577" y="1"/>
                  </a:lnTo>
                  <a:lnTo>
                    <a:pt x="6942" y="1"/>
                  </a:lnTo>
                  <a:lnTo>
                    <a:pt x="6942" y="1"/>
                  </a:lnTo>
                  <a:lnTo>
                    <a:pt x="7307" y="1"/>
                  </a:lnTo>
                  <a:lnTo>
                    <a:pt x="7648" y="49"/>
                  </a:lnTo>
                  <a:lnTo>
                    <a:pt x="7989" y="74"/>
                  </a:lnTo>
                  <a:lnTo>
                    <a:pt x="8330" y="147"/>
                  </a:lnTo>
                  <a:lnTo>
                    <a:pt x="8671" y="220"/>
                  </a:lnTo>
                  <a:lnTo>
                    <a:pt x="9012" y="317"/>
                  </a:lnTo>
                  <a:lnTo>
                    <a:pt x="9329" y="415"/>
                  </a:lnTo>
                  <a:lnTo>
                    <a:pt x="9645" y="561"/>
                  </a:lnTo>
                  <a:lnTo>
                    <a:pt x="9938" y="683"/>
                  </a:lnTo>
                  <a:lnTo>
                    <a:pt x="10254" y="853"/>
                  </a:lnTo>
                  <a:lnTo>
                    <a:pt x="10546" y="999"/>
                  </a:lnTo>
                  <a:lnTo>
                    <a:pt x="10814" y="1194"/>
                  </a:lnTo>
                  <a:lnTo>
                    <a:pt x="11082" y="1389"/>
                  </a:lnTo>
                  <a:lnTo>
                    <a:pt x="11350" y="1584"/>
                  </a:lnTo>
                  <a:lnTo>
                    <a:pt x="11594" y="1803"/>
                  </a:lnTo>
                  <a:lnTo>
                    <a:pt x="11837" y="2047"/>
                  </a:lnTo>
                  <a:lnTo>
                    <a:pt x="12081" y="2290"/>
                  </a:lnTo>
                  <a:lnTo>
                    <a:pt x="12300" y="2534"/>
                  </a:lnTo>
                  <a:lnTo>
                    <a:pt x="12495" y="2802"/>
                  </a:lnTo>
                  <a:lnTo>
                    <a:pt x="12690" y="3069"/>
                  </a:lnTo>
                  <a:lnTo>
                    <a:pt x="12885" y="3337"/>
                  </a:lnTo>
                  <a:lnTo>
                    <a:pt x="13031" y="3630"/>
                  </a:lnTo>
                  <a:lnTo>
                    <a:pt x="13201" y="3946"/>
                  </a:lnTo>
                  <a:lnTo>
                    <a:pt x="13323" y="4238"/>
                  </a:lnTo>
                  <a:lnTo>
                    <a:pt x="13469" y="4555"/>
                  </a:lnTo>
                  <a:lnTo>
                    <a:pt x="13566" y="4872"/>
                  </a:lnTo>
                  <a:lnTo>
                    <a:pt x="13664" y="5213"/>
                  </a:lnTo>
                  <a:lnTo>
                    <a:pt x="13737" y="5554"/>
                  </a:lnTo>
                  <a:lnTo>
                    <a:pt x="13810" y="5895"/>
                  </a:lnTo>
                  <a:lnTo>
                    <a:pt x="13834" y="6236"/>
                  </a:lnTo>
                  <a:lnTo>
                    <a:pt x="13883" y="6577"/>
                  </a:lnTo>
                  <a:lnTo>
                    <a:pt x="13883" y="6942"/>
                  </a:lnTo>
                  <a:lnTo>
                    <a:pt x="13883" y="6942"/>
                  </a:lnTo>
                  <a:lnTo>
                    <a:pt x="13883" y="7307"/>
                  </a:lnTo>
                  <a:lnTo>
                    <a:pt x="13834" y="7648"/>
                  </a:lnTo>
                  <a:lnTo>
                    <a:pt x="13810" y="7989"/>
                  </a:lnTo>
                  <a:lnTo>
                    <a:pt x="13737" y="8330"/>
                  </a:lnTo>
                  <a:lnTo>
                    <a:pt x="13664" y="8671"/>
                  </a:lnTo>
                  <a:lnTo>
                    <a:pt x="13566" y="9012"/>
                  </a:lnTo>
                  <a:lnTo>
                    <a:pt x="13469" y="9329"/>
                  </a:lnTo>
                  <a:lnTo>
                    <a:pt x="13323" y="9645"/>
                  </a:lnTo>
                  <a:lnTo>
                    <a:pt x="13201" y="9938"/>
                  </a:lnTo>
                  <a:lnTo>
                    <a:pt x="13031" y="10254"/>
                  </a:lnTo>
                  <a:lnTo>
                    <a:pt x="12885" y="10546"/>
                  </a:lnTo>
                  <a:lnTo>
                    <a:pt x="12690" y="10814"/>
                  </a:lnTo>
                  <a:lnTo>
                    <a:pt x="12495" y="11082"/>
                  </a:lnTo>
                  <a:lnTo>
                    <a:pt x="12300" y="11350"/>
                  </a:lnTo>
                  <a:lnTo>
                    <a:pt x="12081" y="11594"/>
                  </a:lnTo>
                  <a:lnTo>
                    <a:pt x="11837" y="11837"/>
                  </a:lnTo>
                  <a:lnTo>
                    <a:pt x="11594" y="12081"/>
                  </a:lnTo>
                  <a:lnTo>
                    <a:pt x="11350" y="12300"/>
                  </a:lnTo>
                  <a:lnTo>
                    <a:pt x="11082" y="12495"/>
                  </a:lnTo>
                  <a:lnTo>
                    <a:pt x="10814" y="12690"/>
                  </a:lnTo>
                  <a:lnTo>
                    <a:pt x="10546" y="12884"/>
                  </a:lnTo>
                  <a:lnTo>
                    <a:pt x="10254" y="13031"/>
                  </a:lnTo>
                  <a:lnTo>
                    <a:pt x="9938" y="13201"/>
                  </a:lnTo>
                  <a:lnTo>
                    <a:pt x="9645" y="13323"/>
                  </a:lnTo>
                  <a:lnTo>
                    <a:pt x="9329" y="13469"/>
                  </a:lnTo>
                  <a:lnTo>
                    <a:pt x="9012" y="13566"/>
                  </a:lnTo>
                  <a:lnTo>
                    <a:pt x="8671" y="13664"/>
                  </a:lnTo>
                  <a:lnTo>
                    <a:pt x="8330" y="13737"/>
                  </a:lnTo>
                  <a:lnTo>
                    <a:pt x="7989" y="13810"/>
                  </a:lnTo>
                  <a:lnTo>
                    <a:pt x="7648" y="13834"/>
                  </a:lnTo>
                  <a:lnTo>
                    <a:pt x="7307" y="13883"/>
                  </a:lnTo>
                  <a:lnTo>
                    <a:pt x="6942" y="13883"/>
                  </a:lnTo>
                  <a:lnTo>
                    <a:pt x="6942" y="13883"/>
                  </a:lnTo>
                  <a:close/>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99" name="Shape 854">
              <a:extLst>
                <a:ext uri="{FF2B5EF4-FFF2-40B4-BE49-F238E27FC236}">
                  <a16:creationId xmlns="" xmlns:a16="http://schemas.microsoft.com/office/drawing/2014/main" id="{576CD33B-DDDF-4C4C-A78E-4F3F1AE49189}"/>
                </a:ext>
              </a:extLst>
            </p:cNvPr>
            <p:cNvSpPr/>
            <p:nvPr/>
          </p:nvSpPr>
          <p:spPr>
            <a:xfrm>
              <a:off x="6848850" y="397625"/>
              <a:ext cx="54825" cy="169300"/>
            </a:xfrm>
            <a:custGeom>
              <a:avLst/>
              <a:gdLst/>
              <a:ahLst/>
              <a:cxnLst/>
              <a:rect l="0" t="0" r="0" b="0"/>
              <a:pathLst>
                <a:path w="2193" h="6772" fill="none" extrusionOk="0">
                  <a:moveTo>
                    <a:pt x="1" y="1"/>
                  </a:moveTo>
                  <a:lnTo>
                    <a:pt x="1" y="4580"/>
                  </a:lnTo>
                  <a:lnTo>
                    <a:pt x="2193" y="6772"/>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0" name="Shape 855">
              <a:extLst>
                <a:ext uri="{FF2B5EF4-FFF2-40B4-BE49-F238E27FC236}">
                  <a16:creationId xmlns="" xmlns:a16="http://schemas.microsoft.com/office/drawing/2014/main" id="{F17AF306-0DD7-4943-B143-1DD94EA719FB}"/>
                </a:ext>
              </a:extLst>
            </p:cNvPr>
            <p:cNvSpPr/>
            <p:nvPr/>
          </p:nvSpPr>
          <p:spPr>
            <a:xfrm>
              <a:off x="6847025" y="333700"/>
              <a:ext cx="25" cy="29250"/>
            </a:xfrm>
            <a:custGeom>
              <a:avLst/>
              <a:gdLst/>
              <a:ahLst/>
              <a:cxnLst/>
              <a:rect l="0" t="0" r="0" b="0"/>
              <a:pathLst>
                <a:path w="1" h="1170" fill="none" extrusionOk="0">
                  <a:moveTo>
                    <a:pt x="1" y="1170"/>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1" name="Shape 856">
              <a:extLst>
                <a:ext uri="{FF2B5EF4-FFF2-40B4-BE49-F238E27FC236}">
                  <a16:creationId xmlns="" xmlns:a16="http://schemas.microsoft.com/office/drawing/2014/main" id="{8ABEE049-3963-44B8-AD5A-BD129B140290}"/>
                </a:ext>
              </a:extLst>
            </p:cNvPr>
            <p:cNvSpPr/>
            <p:nvPr/>
          </p:nvSpPr>
          <p:spPr>
            <a:xfrm>
              <a:off x="6760575" y="35685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2" name="Shape 857">
              <a:extLst>
                <a:ext uri="{FF2B5EF4-FFF2-40B4-BE49-F238E27FC236}">
                  <a16:creationId xmlns="" xmlns:a16="http://schemas.microsoft.com/office/drawing/2014/main" id="{43668407-1D01-4628-9E60-189F0FDF8A42}"/>
                </a:ext>
              </a:extLst>
            </p:cNvPr>
            <p:cNvSpPr/>
            <p:nvPr/>
          </p:nvSpPr>
          <p:spPr>
            <a:xfrm>
              <a:off x="6760575" y="356850"/>
              <a:ext cx="14025" cy="24975"/>
            </a:xfrm>
            <a:custGeom>
              <a:avLst/>
              <a:gdLst/>
              <a:ahLst/>
              <a:cxnLst/>
              <a:rect l="0" t="0" r="0" b="0"/>
              <a:pathLst>
                <a:path w="561" h="999" fill="none" extrusionOk="0">
                  <a:moveTo>
                    <a:pt x="1" y="0"/>
                  </a:moveTo>
                  <a:lnTo>
                    <a:pt x="561"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3" name="Shape 858">
              <a:extLst>
                <a:ext uri="{FF2B5EF4-FFF2-40B4-BE49-F238E27FC236}">
                  <a16:creationId xmlns="" xmlns:a16="http://schemas.microsoft.com/office/drawing/2014/main" id="{EC94A797-4C00-4768-9885-68FDF143B320}"/>
                </a:ext>
              </a:extLst>
            </p:cNvPr>
            <p:cNvSpPr/>
            <p:nvPr/>
          </p:nvSpPr>
          <p:spPr>
            <a:xfrm>
              <a:off x="6696650" y="420775"/>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4" name="Shape 859">
              <a:extLst>
                <a:ext uri="{FF2B5EF4-FFF2-40B4-BE49-F238E27FC236}">
                  <a16:creationId xmlns="" xmlns:a16="http://schemas.microsoft.com/office/drawing/2014/main" id="{FAF08718-B6CF-453D-B846-737C804E22C5}"/>
                </a:ext>
              </a:extLst>
            </p:cNvPr>
            <p:cNvSpPr/>
            <p:nvPr/>
          </p:nvSpPr>
          <p:spPr>
            <a:xfrm>
              <a:off x="6696650" y="420775"/>
              <a:ext cx="24975" cy="14025"/>
            </a:xfrm>
            <a:custGeom>
              <a:avLst/>
              <a:gdLst/>
              <a:ahLst/>
              <a:cxnLst/>
              <a:rect l="0" t="0" r="0" b="0"/>
              <a:pathLst>
                <a:path w="999" h="561" fill="none" extrusionOk="0">
                  <a:moveTo>
                    <a:pt x="0" y="0"/>
                  </a:moveTo>
                  <a:lnTo>
                    <a:pt x="999" y="56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5" name="Shape 860">
              <a:extLst>
                <a:ext uri="{FF2B5EF4-FFF2-40B4-BE49-F238E27FC236}">
                  <a16:creationId xmlns="" xmlns:a16="http://schemas.microsoft.com/office/drawing/2014/main" id="{93FDBADC-9635-457E-B88C-B2397A4BD424}"/>
                </a:ext>
              </a:extLst>
            </p:cNvPr>
            <p:cNvSpPr/>
            <p:nvPr/>
          </p:nvSpPr>
          <p:spPr>
            <a:xfrm>
              <a:off x="6673500" y="507225"/>
              <a:ext cx="29250" cy="25"/>
            </a:xfrm>
            <a:custGeom>
              <a:avLst/>
              <a:gdLst/>
              <a:ahLst/>
              <a:cxnLst/>
              <a:rect l="0" t="0" r="0" b="0"/>
              <a:pathLst>
                <a:path w="1170" h="1" fill="none" extrusionOk="0">
                  <a:moveTo>
                    <a:pt x="1" y="1"/>
                  </a:moveTo>
                  <a:lnTo>
                    <a:pt x="117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6" name="Shape 861">
              <a:extLst>
                <a:ext uri="{FF2B5EF4-FFF2-40B4-BE49-F238E27FC236}">
                  <a16:creationId xmlns="" xmlns:a16="http://schemas.microsoft.com/office/drawing/2014/main" id="{A05D5193-1036-4F6D-8D4B-058003F263C1}"/>
                </a:ext>
              </a:extLst>
            </p:cNvPr>
            <p:cNvSpPr/>
            <p:nvPr/>
          </p:nvSpPr>
          <p:spPr>
            <a:xfrm>
              <a:off x="6696650" y="59370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7" name="Shape 862">
              <a:extLst>
                <a:ext uri="{FF2B5EF4-FFF2-40B4-BE49-F238E27FC236}">
                  <a16:creationId xmlns="" xmlns:a16="http://schemas.microsoft.com/office/drawing/2014/main" id="{E0A636A2-EEA3-40F4-9985-67FDC9C18068}"/>
                </a:ext>
              </a:extLst>
            </p:cNvPr>
            <p:cNvSpPr/>
            <p:nvPr/>
          </p:nvSpPr>
          <p:spPr>
            <a:xfrm>
              <a:off x="6696650" y="579700"/>
              <a:ext cx="24975" cy="14025"/>
            </a:xfrm>
            <a:custGeom>
              <a:avLst/>
              <a:gdLst/>
              <a:ahLst/>
              <a:cxnLst/>
              <a:rect l="0" t="0" r="0" b="0"/>
              <a:pathLst>
                <a:path w="999" h="561" fill="none" extrusionOk="0">
                  <a:moveTo>
                    <a:pt x="0" y="560"/>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8" name="Shape 863">
              <a:extLst>
                <a:ext uri="{FF2B5EF4-FFF2-40B4-BE49-F238E27FC236}">
                  <a16:creationId xmlns="" xmlns:a16="http://schemas.microsoft.com/office/drawing/2014/main" id="{096977B1-DE5F-4D38-AEB5-4EE26E28FE16}"/>
                </a:ext>
              </a:extLst>
            </p:cNvPr>
            <p:cNvSpPr/>
            <p:nvPr/>
          </p:nvSpPr>
          <p:spPr>
            <a:xfrm>
              <a:off x="6760575" y="632675"/>
              <a:ext cx="14025" cy="24975"/>
            </a:xfrm>
            <a:custGeom>
              <a:avLst/>
              <a:gdLst/>
              <a:ahLst/>
              <a:cxnLst/>
              <a:rect l="0" t="0" r="0" b="0"/>
              <a:pathLst>
                <a:path w="561" h="999" fill="none" extrusionOk="0">
                  <a:moveTo>
                    <a:pt x="1" y="999"/>
                  </a:moveTo>
                  <a:lnTo>
                    <a:pt x="56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09" name="Shape 864">
              <a:extLst>
                <a:ext uri="{FF2B5EF4-FFF2-40B4-BE49-F238E27FC236}">
                  <a16:creationId xmlns="" xmlns:a16="http://schemas.microsoft.com/office/drawing/2014/main" id="{3D91FD8F-23DB-44D1-864B-132942AFD40F}"/>
                </a:ext>
              </a:extLst>
            </p:cNvPr>
            <p:cNvSpPr/>
            <p:nvPr/>
          </p:nvSpPr>
          <p:spPr>
            <a:xfrm>
              <a:off x="6760575" y="657625"/>
              <a:ext cx="25" cy="25"/>
            </a:xfrm>
            <a:custGeom>
              <a:avLst/>
              <a:gdLst/>
              <a:ahLst/>
              <a:cxnLst/>
              <a:rect l="0" t="0" r="0" b="0"/>
              <a:pathLst>
                <a:path w="1" h="1" fill="none" extrusionOk="0">
                  <a:moveTo>
                    <a:pt x="1" y="1"/>
                  </a:moveTo>
                  <a:lnTo>
                    <a:pt x="1"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0" name="Shape 865">
              <a:extLst>
                <a:ext uri="{FF2B5EF4-FFF2-40B4-BE49-F238E27FC236}">
                  <a16:creationId xmlns="" xmlns:a16="http://schemas.microsoft.com/office/drawing/2014/main" id="{AEE8AE24-59E5-47D7-9DE8-7155DF364533}"/>
                </a:ext>
              </a:extLst>
            </p:cNvPr>
            <p:cNvSpPr/>
            <p:nvPr/>
          </p:nvSpPr>
          <p:spPr>
            <a:xfrm>
              <a:off x="6847025" y="651550"/>
              <a:ext cx="25" cy="29250"/>
            </a:xfrm>
            <a:custGeom>
              <a:avLst/>
              <a:gdLst/>
              <a:ahLst/>
              <a:cxnLst/>
              <a:rect l="0" t="0" r="0" b="0"/>
              <a:pathLst>
                <a:path w="1" h="1170" fill="none" extrusionOk="0">
                  <a:moveTo>
                    <a:pt x="1" y="0"/>
                  </a:moveTo>
                  <a:lnTo>
                    <a:pt x="1" y="116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1" name="Shape 866">
              <a:extLst>
                <a:ext uri="{FF2B5EF4-FFF2-40B4-BE49-F238E27FC236}">
                  <a16:creationId xmlns="" xmlns:a16="http://schemas.microsoft.com/office/drawing/2014/main" id="{9AC92D8B-4232-4932-98FC-863155301219}"/>
                </a:ext>
              </a:extLst>
            </p:cNvPr>
            <p:cNvSpPr/>
            <p:nvPr/>
          </p:nvSpPr>
          <p:spPr>
            <a:xfrm>
              <a:off x="6919500" y="632675"/>
              <a:ext cx="14025" cy="24975"/>
            </a:xfrm>
            <a:custGeom>
              <a:avLst/>
              <a:gdLst/>
              <a:ahLst/>
              <a:cxnLst/>
              <a:rect l="0" t="0" r="0" b="0"/>
              <a:pathLst>
                <a:path w="561" h="999" fill="none" extrusionOk="0">
                  <a:moveTo>
                    <a:pt x="560" y="999"/>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2" name="Shape 867">
              <a:extLst>
                <a:ext uri="{FF2B5EF4-FFF2-40B4-BE49-F238E27FC236}">
                  <a16:creationId xmlns="" xmlns:a16="http://schemas.microsoft.com/office/drawing/2014/main" id="{B8646E93-DED1-4D95-BCD5-37375DFA9DC6}"/>
                </a:ext>
              </a:extLst>
            </p:cNvPr>
            <p:cNvSpPr/>
            <p:nvPr/>
          </p:nvSpPr>
          <p:spPr>
            <a:xfrm>
              <a:off x="6933500" y="657625"/>
              <a:ext cx="25" cy="25"/>
            </a:xfrm>
            <a:custGeom>
              <a:avLst/>
              <a:gdLst/>
              <a:ahLst/>
              <a:cxnLst/>
              <a:rect l="0" t="0" r="0" b="0"/>
              <a:pathLst>
                <a:path w="1" h="1" fill="none" extrusionOk="0">
                  <a:moveTo>
                    <a:pt x="0"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3" name="Shape 868">
              <a:extLst>
                <a:ext uri="{FF2B5EF4-FFF2-40B4-BE49-F238E27FC236}">
                  <a16:creationId xmlns="" xmlns:a16="http://schemas.microsoft.com/office/drawing/2014/main" id="{C1BA5BB6-B8AA-4060-B8A7-DFA7743F5C43}"/>
                </a:ext>
              </a:extLst>
            </p:cNvPr>
            <p:cNvSpPr/>
            <p:nvPr/>
          </p:nvSpPr>
          <p:spPr>
            <a:xfrm>
              <a:off x="6972475" y="579700"/>
              <a:ext cx="24975" cy="14025"/>
            </a:xfrm>
            <a:custGeom>
              <a:avLst/>
              <a:gdLst/>
              <a:ahLst/>
              <a:cxnLst/>
              <a:rect l="0" t="0" r="0" b="0"/>
              <a:pathLst>
                <a:path w="999" h="561" fill="none" extrusionOk="0">
                  <a:moveTo>
                    <a:pt x="999" y="56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4" name="Shape 869">
              <a:extLst>
                <a:ext uri="{FF2B5EF4-FFF2-40B4-BE49-F238E27FC236}">
                  <a16:creationId xmlns="" xmlns:a16="http://schemas.microsoft.com/office/drawing/2014/main" id="{8098B555-CA3C-4070-BBED-C87BFA08BA04}"/>
                </a:ext>
              </a:extLst>
            </p:cNvPr>
            <p:cNvSpPr/>
            <p:nvPr/>
          </p:nvSpPr>
          <p:spPr>
            <a:xfrm>
              <a:off x="6997425" y="593700"/>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5" name="Shape 870">
              <a:extLst>
                <a:ext uri="{FF2B5EF4-FFF2-40B4-BE49-F238E27FC236}">
                  <a16:creationId xmlns="" xmlns:a16="http://schemas.microsoft.com/office/drawing/2014/main" id="{4A753D87-09B8-4A55-9DF3-E1F461D770BE}"/>
                </a:ext>
              </a:extLst>
            </p:cNvPr>
            <p:cNvSpPr/>
            <p:nvPr/>
          </p:nvSpPr>
          <p:spPr>
            <a:xfrm>
              <a:off x="6991350" y="507225"/>
              <a:ext cx="29250" cy="25"/>
            </a:xfrm>
            <a:custGeom>
              <a:avLst/>
              <a:gdLst/>
              <a:ahLst/>
              <a:cxnLst/>
              <a:rect l="0" t="0" r="0" b="0"/>
              <a:pathLst>
                <a:path w="1170" h="1" fill="none" extrusionOk="0">
                  <a:moveTo>
                    <a:pt x="1169" y="1"/>
                  </a:moveTo>
                  <a:lnTo>
                    <a:pt x="0" y="1"/>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6" name="Shape 871">
              <a:extLst>
                <a:ext uri="{FF2B5EF4-FFF2-40B4-BE49-F238E27FC236}">
                  <a16:creationId xmlns="" xmlns:a16="http://schemas.microsoft.com/office/drawing/2014/main" id="{EE2F7FE2-393C-4F90-A3A0-6F3C4FB1079F}"/>
                </a:ext>
              </a:extLst>
            </p:cNvPr>
            <p:cNvSpPr/>
            <p:nvPr/>
          </p:nvSpPr>
          <p:spPr>
            <a:xfrm>
              <a:off x="6972475" y="420775"/>
              <a:ext cx="24975" cy="14025"/>
            </a:xfrm>
            <a:custGeom>
              <a:avLst/>
              <a:gdLst/>
              <a:ahLst/>
              <a:cxnLst/>
              <a:rect l="0" t="0" r="0" b="0"/>
              <a:pathLst>
                <a:path w="999" h="561" fill="none" extrusionOk="0">
                  <a:moveTo>
                    <a:pt x="0" y="561"/>
                  </a:moveTo>
                  <a:lnTo>
                    <a:pt x="999"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7" name="Shape 872">
              <a:extLst>
                <a:ext uri="{FF2B5EF4-FFF2-40B4-BE49-F238E27FC236}">
                  <a16:creationId xmlns="" xmlns:a16="http://schemas.microsoft.com/office/drawing/2014/main" id="{7A486F75-F3A6-497A-AD89-E13D7DEF3EBE}"/>
                </a:ext>
              </a:extLst>
            </p:cNvPr>
            <p:cNvSpPr/>
            <p:nvPr/>
          </p:nvSpPr>
          <p:spPr>
            <a:xfrm>
              <a:off x="6997425" y="420775"/>
              <a:ext cx="25" cy="25"/>
            </a:xfrm>
            <a:custGeom>
              <a:avLst/>
              <a:gdLst/>
              <a:ahLst/>
              <a:cxnLst/>
              <a:rect l="0" t="0" r="0" b="0"/>
              <a:pathLst>
                <a:path w="1" h="1" fill="none" extrusionOk="0">
                  <a:moveTo>
                    <a:pt x="1" y="0"/>
                  </a:moveTo>
                  <a:lnTo>
                    <a:pt x="1"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8" name="Shape 873">
              <a:extLst>
                <a:ext uri="{FF2B5EF4-FFF2-40B4-BE49-F238E27FC236}">
                  <a16:creationId xmlns="" xmlns:a16="http://schemas.microsoft.com/office/drawing/2014/main" id="{4E9E603E-B70E-4CFE-A630-278A876DA770}"/>
                </a:ext>
              </a:extLst>
            </p:cNvPr>
            <p:cNvSpPr/>
            <p:nvPr/>
          </p:nvSpPr>
          <p:spPr>
            <a:xfrm>
              <a:off x="6919500" y="356850"/>
              <a:ext cx="14025" cy="24975"/>
            </a:xfrm>
            <a:custGeom>
              <a:avLst/>
              <a:gdLst/>
              <a:ahLst/>
              <a:cxnLst/>
              <a:rect l="0" t="0" r="0" b="0"/>
              <a:pathLst>
                <a:path w="561" h="999" fill="none" extrusionOk="0">
                  <a:moveTo>
                    <a:pt x="560" y="0"/>
                  </a:moveTo>
                  <a:lnTo>
                    <a:pt x="0" y="999"/>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sp>
          <p:nvSpPr>
            <p:cNvPr id="119" name="Shape 874">
              <a:extLst>
                <a:ext uri="{FF2B5EF4-FFF2-40B4-BE49-F238E27FC236}">
                  <a16:creationId xmlns="" xmlns:a16="http://schemas.microsoft.com/office/drawing/2014/main" id="{0E63D7F3-17F3-48EF-BD53-E788FBC445BE}"/>
                </a:ext>
              </a:extLst>
            </p:cNvPr>
            <p:cNvSpPr/>
            <p:nvPr/>
          </p:nvSpPr>
          <p:spPr>
            <a:xfrm>
              <a:off x="6933500" y="356850"/>
              <a:ext cx="25" cy="25"/>
            </a:xfrm>
            <a:custGeom>
              <a:avLst/>
              <a:gdLst/>
              <a:ahLst/>
              <a:cxnLst/>
              <a:rect l="0" t="0" r="0" b="0"/>
              <a:pathLst>
                <a:path w="1" h="1" fill="none" extrusionOk="0">
                  <a:moveTo>
                    <a:pt x="0" y="0"/>
                  </a:moveTo>
                  <a:lnTo>
                    <a:pt x="0" y="0"/>
                  </a:lnTo>
                </a:path>
              </a:pathLst>
            </a:custGeom>
            <a:noFill/>
            <a:ln w="28575" cap="rnd" cmpd="sng">
              <a:solidFill>
                <a:srgbClr val="FF9800"/>
              </a:solidFill>
              <a:prstDash val="solid"/>
              <a:round/>
              <a:headEnd type="none" w="med" len="med"/>
              <a:tailEnd type="none" w="med" len="med"/>
            </a:ln>
          </p:spPr>
          <p:txBody>
            <a:bodyPr wrap="square" lIns="91425" tIns="91425" rIns="91425" bIns="91425" anchor="ctr" anchorCtr="0">
              <a:noAutofit/>
            </a:bodyPr>
            <a:lstStyle/>
            <a:p>
              <a:pPr marL="0" lvl="0" indent="0">
                <a:spcBef>
                  <a:spcPts val="0"/>
                </a:spcBef>
                <a:buNone/>
              </a:pPr>
              <a:endParaRPr/>
            </a:p>
          </p:txBody>
        </p:sp>
      </p:grpSp>
      <p:sp>
        <p:nvSpPr>
          <p:cNvPr id="2" name="مستطيل مستدير الزوايا 5">
            <a:hlinkClick r:id="rId2" action="ppaction://hlinksldjump"/>
            <a:extLst>
              <a:ext uri="{FF2B5EF4-FFF2-40B4-BE49-F238E27FC236}">
                <a16:creationId xmlns="" xmlns:a16="http://schemas.microsoft.com/office/drawing/2014/main" id="{8989679D-7288-4C71-B45F-C53865AA354C}"/>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3" name="مستطيل مستدير الزوايا 11">
            <a:hlinkClick r:id="rId3" action="ppaction://hlinksldjump"/>
            <a:extLst>
              <a:ext uri="{FF2B5EF4-FFF2-40B4-BE49-F238E27FC236}">
                <a16:creationId xmlns="" xmlns:a16="http://schemas.microsoft.com/office/drawing/2014/main" id="{B26B6134-7FE4-4D84-AD83-650B8A49FD56}"/>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4" name="مستطيل مستدير الزوايا 12">
            <a:hlinkClick r:id="rId4" action="ppaction://hlinksldjump"/>
            <a:extLst>
              <a:ext uri="{FF2B5EF4-FFF2-40B4-BE49-F238E27FC236}">
                <a16:creationId xmlns="" xmlns:a16="http://schemas.microsoft.com/office/drawing/2014/main" id="{450F981C-A1C8-437A-B008-745B7EB6E5BD}"/>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5" name="مستطيل مستدير الزوايا 16">
            <a:hlinkClick r:id="rId5" action="ppaction://hlinksldjump"/>
            <a:extLst>
              <a:ext uri="{FF2B5EF4-FFF2-40B4-BE49-F238E27FC236}">
                <a16:creationId xmlns="" xmlns:a16="http://schemas.microsoft.com/office/drawing/2014/main" id="{5EC17F08-A1A9-4FD6-90AC-F1A6C79455AE}"/>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6" name="مستطيل مستدير الزوايا 17">
            <a:hlinkClick r:id="rId6" action="ppaction://hlinksldjump"/>
            <a:extLst>
              <a:ext uri="{FF2B5EF4-FFF2-40B4-BE49-F238E27FC236}">
                <a16:creationId xmlns="" xmlns:a16="http://schemas.microsoft.com/office/drawing/2014/main" id="{C87645D8-E047-4C33-AF65-4E2746EF7733}"/>
              </a:ext>
            </a:extLst>
          </p:cNvPr>
          <p:cNvSpPr/>
          <p:nvPr/>
        </p:nvSpPr>
        <p:spPr>
          <a:xfrm>
            <a:off x="10260816" y="547000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6">
            <a:hlinkClick r:id="rId7" action="ppaction://hlinksldjump"/>
            <a:extLst>
              <a:ext uri="{FF2B5EF4-FFF2-40B4-BE49-F238E27FC236}">
                <a16:creationId xmlns="" xmlns:a16="http://schemas.microsoft.com/office/drawing/2014/main" id="{4BD3BAB7-E701-43DC-80B4-821C51F551AF}"/>
              </a:ext>
            </a:extLst>
          </p:cNvPr>
          <p:cNvSpPr/>
          <p:nvPr/>
        </p:nvSpPr>
        <p:spPr>
          <a:xfrm>
            <a:off x="10260816" y="4754030"/>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64" name="Group 63"/>
          <p:cNvGrpSpPr/>
          <p:nvPr/>
        </p:nvGrpSpPr>
        <p:grpSpPr>
          <a:xfrm>
            <a:off x="0" y="6502121"/>
            <a:ext cx="12192000" cy="381000"/>
            <a:chOff x="0" y="6502121"/>
            <a:chExt cx="12192000" cy="381000"/>
          </a:xfrm>
        </p:grpSpPr>
        <p:sp>
          <p:nvSpPr>
            <p:cNvPr id="89" name="TextBox 8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90" name="Group 89"/>
            <p:cNvGrpSpPr/>
            <p:nvPr/>
          </p:nvGrpSpPr>
          <p:grpSpPr>
            <a:xfrm>
              <a:off x="0" y="6502121"/>
              <a:ext cx="12192000" cy="381000"/>
              <a:chOff x="0" y="6502121"/>
              <a:chExt cx="12192000" cy="381000"/>
            </a:xfrm>
          </p:grpSpPr>
          <p:cxnSp>
            <p:nvCxnSpPr>
              <p:cNvPr id="91" name="Straight Connector 90"/>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2" name="Rectangle 91"/>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93" name="Flowchart: Terminator 5">
            <a:hlinkClick r:id="rId7"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hlinkClick r:id="rId8" action="ppaction://hlinksldjump"/>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8114925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heel(1)">
                                      <p:cBhvr>
                                        <p:cTn id="7" dur="180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مستطيل مستدير الزوايا 15">
            <a:extLst>
              <a:ext uri="{FF2B5EF4-FFF2-40B4-BE49-F238E27FC236}">
                <a16:creationId xmlns="" xmlns:a16="http://schemas.microsoft.com/office/drawing/2014/main" id="{C7CA628E-402E-4ECD-83CD-2C5BD377C6C5}"/>
              </a:ext>
            </a:extLst>
          </p:cNvPr>
          <p:cNvSpPr/>
          <p:nvPr/>
        </p:nvSpPr>
        <p:spPr>
          <a:xfrm>
            <a:off x="109266" y="1335539"/>
            <a:ext cx="10052651" cy="5091884"/>
          </a:xfrm>
          <a:prstGeom prst="roundRect">
            <a:avLst>
              <a:gd name="adj" fmla="val 1416"/>
            </a:avLst>
          </a:prstGeom>
          <a:solidFill>
            <a:srgbClr val="BFD4D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t"/>
          <a:lstStyle/>
          <a:p>
            <a:pPr marL="623888" indent="-623888" algn="r" rtl="1"/>
            <a:r>
              <a:rPr lang="ar-SA" sz="4000" b="1" dirty="0">
                <a:solidFill>
                  <a:schemeClr val="tx1"/>
                </a:solidFill>
                <a:latin typeface="Sakkal Majalla" panose="02000000000000000000" pitchFamily="2" charset="-78"/>
                <a:cs typeface="Sakkal Majalla" panose="02000000000000000000" pitchFamily="2" charset="-78"/>
              </a:rPr>
              <a:t>1.  درجة "مرونة العرض" عند ثبات الكمية المطلوبة لسلعة ما، مع تغير السعر صعودًا وهبوطًا كسلعة الدواء تساوي:</a:t>
            </a:r>
          </a:p>
          <a:p>
            <a:pPr algn="r" rtl="1"/>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4" name="مستطيل مستدير الزوايا 13"/>
          <p:cNvSpPr/>
          <p:nvPr/>
        </p:nvSpPr>
        <p:spPr>
          <a:xfrm>
            <a:off x="4328160" y="177021"/>
            <a:ext cx="8153400" cy="1080000"/>
          </a:xfrm>
          <a:prstGeom prst="roundRect">
            <a:avLst>
              <a:gd name="adj" fmla="val 10356"/>
            </a:avLst>
          </a:prstGeom>
          <a:solidFill>
            <a:srgbClr val="3F6A7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BH"/>
          </a:p>
        </p:txBody>
      </p:sp>
      <p:sp>
        <p:nvSpPr>
          <p:cNvPr id="28" name="Rectangle 6"/>
          <p:cNvSpPr/>
          <p:nvPr/>
        </p:nvSpPr>
        <p:spPr>
          <a:xfrm>
            <a:off x="6502484" y="255539"/>
            <a:ext cx="2108269" cy="923330"/>
          </a:xfrm>
          <a:prstGeom prst="rect">
            <a:avLst/>
          </a:prstGeom>
        </p:spPr>
        <p:txBody>
          <a:bodyPr wrap="none">
            <a:spAutoFit/>
          </a:bodyPr>
          <a:lstStyle/>
          <a:p>
            <a:pPr algn="ctr"/>
            <a:r>
              <a:rPr lang="ar-SA" sz="5400" dirty="0">
                <a:ln w="9525">
                  <a:noFill/>
                  <a:prstDash val="solid"/>
                </a:ln>
                <a:solidFill>
                  <a:schemeClr val="bg1"/>
                </a:solidFill>
                <a:latin typeface="Arial Black" panose="020B0A04020102020204" pitchFamily="34" charset="0"/>
                <a:cs typeface="PT Bold Heading" panose="02010400000000000000" pitchFamily="2" charset="-78"/>
              </a:rPr>
              <a:t>التقويم</a:t>
            </a:r>
            <a:endParaRPr lang="en-US" sz="5400" dirty="0">
              <a:ln w="9525">
                <a:noFill/>
                <a:prstDash val="solid"/>
              </a:ln>
              <a:solidFill>
                <a:schemeClr val="bg1"/>
              </a:solidFill>
              <a:latin typeface="Arial Black" panose="020B0A04020102020204" pitchFamily="34" charset="0"/>
              <a:cs typeface="PT Bold Heading" panose="02010400000000000000" pitchFamily="2" charset="-78"/>
            </a:endParaRPr>
          </a:p>
        </p:txBody>
      </p:sp>
      <p:sp>
        <p:nvSpPr>
          <p:cNvPr id="50" name="Rectangle 3">
            <a:extLst>
              <a:ext uri="{FF2B5EF4-FFF2-40B4-BE49-F238E27FC236}">
                <a16:creationId xmlns="" xmlns:a16="http://schemas.microsoft.com/office/drawing/2014/main" id="{CF37C91C-1792-4456-A129-12DA8C225934}"/>
              </a:ext>
            </a:extLst>
          </p:cNvPr>
          <p:cNvSpPr/>
          <p:nvPr/>
        </p:nvSpPr>
        <p:spPr>
          <a:xfrm flipH="1">
            <a:off x="11053783" y="-114335"/>
            <a:ext cx="707366" cy="1862048"/>
          </a:xfrm>
          <a:prstGeom prst="rect">
            <a:avLst/>
          </a:prstGeom>
          <a:noFill/>
          <a:ln w="28575">
            <a:noFill/>
          </a:ln>
        </p:spPr>
        <p:txBody>
          <a:bodyPr wrap="square" lIns="91440" tIns="45720" rIns="91440" bIns="45720">
            <a:spAutoFit/>
          </a:bodyPr>
          <a:lstStyle/>
          <a:p>
            <a:pPr rtl="1"/>
            <a:r>
              <a:rPr lang="ar-SA" sz="11500" b="1" cap="none" spc="0" dirty="0">
                <a:ln w="19050">
                  <a:solidFill>
                    <a:srgbClr val="FF9933"/>
                  </a:solidFill>
                  <a:prstDash val="solid"/>
                </a:ln>
                <a:noFill/>
                <a:latin typeface="Arial" panose="020B0604020202020204" pitchFamily="34" charset="0"/>
                <a:cs typeface="Arial" panose="020B0604020202020204" pitchFamily="34" charset="0"/>
              </a:rPr>
              <a:t>؟</a:t>
            </a:r>
            <a:endParaRPr lang="en-US" sz="11500" b="1" cap="none" spc="0" dirty="0">
              <a:ln w="19050">
                <a:solidFill>
                  <a:srgbClr val="FF9933"/>
                </a:solidFill>
                <a:prstDash val="solid"/>
              </a:ln>
              <a:noFill/>
              <a:latin typeface="Arial" panose="020B0604020202020204" pitchFamily="34" charset="0"/>
              <a:cs typeface="Arial" panose="020B0604020202020204" pitchFamily="34" charset="0"/>
            </a:endParaRPr>
          </a:p>
        </p:txBody>
      </p:sp>
      <p:sp>
        <p:nvSpPr>
          <p:cNvPr id="3" name="Rectangle: Rounded Corners 2">
            <a:hlinkClick r:id="rId2" action="ppaction://hlinksldjump"/>
            <a:extLst>
              <a:ext uri="{FF2B5EF4-FFF2-40B4-BE49-F238E27FC236}">
                <a16:creationId xmlns="" xmlns:a16="http://schemas.microsoft.com/office/drawing/2014/main" id="{D26EB1B5-0C73-4673-B830-CBC625C354BB}"/>
              </a:ext>
            </a:extLst>
          </p:cNvPr>
          <p:cNvSpPr/>
          <p:nvPr/>
        </p:nvSpPr>
        <p:spPr>
          <a:xfrm>
            <a:off x="5235647"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أ.  صفر.</a:t>
            </a:r>
          </a:p>
        </p:txBody>
      </p:sp>
      <p:sp>
        <p:nvSpPr>
          <p:cNvPr id="4" name="Rectangle: Rounded Corners 3">
            <a:hlinkClick r:id="rId3" action="ppaction://hlinksldjump"/>
            <a:extLst>
              <a:ext uri="{FF2B5EF4-FFF2-40B4-BE49-F238E27FC236}">
                <a16:creationId xmlns="" xmlns:a16="http://schemas.microsoft.com/office/drawing/2014/main" id="{0B87C965-9A2D-40EF-9B01-3285F1F92093}"/>
              </a:ext>
            </a:extLst>
          </p:cNvPr>
          <p:cNvSpPr/>
          <p:nvPr/>
        </p:nvSpPr>
        <p:spPr>
          <a:xfrm>
            <a:off x="5235647"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ب.  =1.</a:t>
            </a:r>
          </a:p>
        </p:txBody>
      </p:sp>
      <p:sp>
        <p:nvSpPr>
          <p:cNvPr id="5" name="Rectangle: Rounded Corners 4">
            <a:hlinkClick r:id="rId3" action="ppaction://hlinksldjump"/>
            <a:extLst>
              <a:ext uri="{FF2B5EF4-FFF2-40B4-BE49-F238E27FC236}">
                <a16:creationId xmlns="" xmlns:a16="http://schemas.microsoft.com/office/drawing/2014/main" id="{8B6951A5-408B-473D-B6CF-B5E572164259}"/>
              </a:ext>
            </a:extLst>
          </p:cNvPr>
          <p:cNvSpPr/>
          <p:nvPr/>
        </p:nvSpPr>
        <p:spPr>
          <a:xfrm>
            <a:off x="517085" y="3323772"/>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ج.  &gt;1.</a:t>
            </a:r>
          </a:p>
        </p:txBody>
      </p:sp>
      <p:sp>
        <p:nvSpPr>
          <p:cNvPr id="6" name="Rectangle: Rounded Corners 5">
            <a:hlinkClick r:id="rId3" action="ppaction://hlinksldjump"/>
            <a:extLst>
              <a:ext uri="{FF2B5EF4-FFF2-40B4-BE49-F238E27FC236}">
                <a16:creationId xmlns="" xmlns:a16="http://schemas.microsoft.com/office/drawing/2014/main" id="{688AD076-9558-4180-9052-D3E11A808CCF}"/>
              </a:ext>
            </a:extLst>
          </p:cNvPr>
          <p:cNvSpPr/>
          <p:nvPr/>
        </p:nvSpPr>
        <p:spPr>
          <a:xfrm>
            <a:off x="517085" y="4599826"/>
            <a:ext cx="4310743" cy="856343"/>
          </a:xfrm>
          <a:prstGeom prst="roundRect">
            <a:avLst>
              <a:gd name="adj" fmla="val 50000"/>
            </a:avLst>
          </a:prstGeom>
          <a:solidFill>
            <a:srgbClr val="A2B96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SA" sz="3600" b="1" dirty="0">
                <a:solidFill>
                  <a:schemeClr val="tx1"/>
                </a:solidFill>
                <a:latin typeface="Sakkal Majalla" panose="02000000000000000000" pitchFamily="2" charset="-78"/>
                <a:cs typeface="Sakkal Majalla" panose="02000000000000000000" pitchFamily="2" charset="-78"/>
              </a:rPr>
              <a:t>د.  &lt;1.</a:t>
            </a:r>
          </a:p>
        </p:txBody>
      </p:sp>
      <p:sp>
        <p:nvSpPr>
          <p:cNvPr id="2" name="مستطيل مستدير الزوايا 5">
            <a:hlinkClick r:id="rId4" action="ppaction://hlinksldjump"/>
            <a:extLst>
              <a:ext uri="{FF2B5EF4-FFF2-40B4-BE49-F238E27FC236}">
                <a16:creationId xmlns="" xmlns:a16="http://schemas.microsoft.com/office/drawing/2014/main" id="{F796CA5F-4E15-4241-BA5C-35625DA68396}"/>
              </a:ext>
            </a:extLst>
          </p:cNvPr>
          <p:cNvSpPr/>
          <p:nvPr/>
        </p:nvSpPr>
        <p:spPr>
          <a:xfrm>
            <a:off x="10260816" y="1937208"/>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النشاط الاستهلالي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7" name="مستطيل مستدير الزوايا 11">
            <a:hlinkClick r:id="rId5" action="ppaction://hlinksldjump"/>
            <a:extLst>
              <a:ext uri="{FF2B5EF4-FFF2-40B4-BE49-F238E27FC236}">
                <a16:creationId xmlns="" xmlns:a16="http://schemas.microsoft.com/office/drawing/2014/main" id="{7A743E58-C92B-45E4-BE89-BF4C1FE8EE4E}"/>
              </a:ext>
            </a:extLst>
          </p:cNvPr>
          <p:cNvSpPr/>
          <p:nvPr/>
        </p:nvSpPr>
        <p:spPr>
          <a:xfrm>
            <a:off x="10260816" y="2633939"/>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الأول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8" name="مستطيل مستدير الزوايا 12">
            <a:hlinkClick r:id="rId6" action="ppaction://hlinksldjump"/>
            <a:extLst>
              <a:ext uri="{FF2B5EF4-FFF2-40B4-BE49-F238E27FC236}">
                <a16:creationId xmlns="" xmlns:a16="http://schemas.microsoft.com/office/drawing/2014/main" id="{924D7EC0-A286-4E0F-8190-E186FE3348F5}"/>
              </a:ext>
            </a:extLst>
          </p:cNvPr>
          <p:cNvSpPr/>
          <p:nvPr/>
        </p:nvSpPr>
        <p:spPr>
          <a:xfrm>
            <a:off x="10260816" y="3339294"/>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الثاني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9" name="مستطيل مستدير الزوايا 16">
            <a:hlinkClick r:id="rId7" action="ppaction://hlinksldjump"/>
            <a:extLst>
              <a:ext uri="{FF2B5EF4-FFF2-40B4-BE49-F238E27FC236}">
                <a16:creationId xmlns="" xmlns:a16="http://schemas.microsoft.com/office/drawing/2014/main" id="{3EC527A8-F664-404A-8D8C-3F68674712CD}"/>
              </a:ext>
            </a:extLst>
          </p:cNvPr>
          <p:cNvSpPr/>
          <p:nvPr/>
        </p:nvSpPr>
        <p:spPr>
          <a:xfrm>
            <a:off x="10260816" y="4046662"/>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الثالث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1" name="مستطيل مستدير الزوايا 17">
            <a:hlinkClick r:id="rId8" action="ppaction://hlinksldjump"/>
            <a:extLst>
              <a:ext uri="{FF2B5EF4-FFF2-40B4-BE49-F238E27FC236}">
                <a16:creationId xmlns="" xmlns:a16="http://schemas.microsoft.com/office/drawing/2014/main" id="{C71D18AC-DDF3-4917-A838-8E6B3067E56D}"/>
              </a:ext>
            </a:extLst>
          </p:cNvPr>
          <p:cNvSpPr/>
          <p:nvPr/>
        </p:nvSpPr>
        <p:spPr>
          <a:xfrm>
            <a:off x="10260816" y="5470009"/>
            <a:ext cx="2353079" cy="576000"/>
          </a:xfrm>
          <a:prstGeom prst="roundRect">
            <a:avLst>
              <a:gd name="adj" fmla="val 10356"/>
            </a:avLst>
          </a:prstGeom>
          <a:solidFill>
            <a:srgbClr val="FF5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التقويم الختامي   </a:t>
            </a:r>
            <a:endParaRPr lang="ar-BH" sz="2000" dirty="0">
              <a:solidFill>
                <a:srgbClr val="3F5378"/>
              </a:solidFill>
              <a:latin typeface="Arial Black" panose="020B0A04020102020204" pitchFamily="34" charset="0"/>
              <a:cs typeface="PT Bold Heading" panose="02010400000000000000" pitchFamily="2" charset="-78"/>
            </a:endParaRPr>
          </a:p>
        </p:txBody>
      </p:sp>
      <p:sp>
        <p:nvSpPr>
          <p:cNvPr id="13" name="مستطيل مستدير الزوايا 16">
            <a:hlinkClick r:id="rId9" action="ppaction://hlinksldjump"/>
            <a:extLst>
              <a:ext uri="{FF2B5EF4-FFF2-40B4-BE49-F238E27FC236}">
                <a16:creationId xmlns="" xmlns:a16="http://schemas.microsoft.com/office/drawing/2014/main" id="{E9D078D1-6B2C-47F4-A4EE-A372C82A0C61}"/>
              </a:ext>
            </a:extLst>
          </p:cNvPr>
          <p:cNvSpPr/>
          <p:nvPr/>
        </p:nvSpPr>
        <p:spPr>
          <a:xfrm>
            <a:off x="10260816" y="4754030"/>
            <a:ext cx="2353079" cy="576000"/>
          </a:xfrm>
          <a:prstGeom prst="roundRect">
            <a:avLst>
              <a:gd name="adj" fmla="val 10356"/>
            </a:avLst>
          </a:prstGeom>
          <a:solidFill>
            <a:srgbClr val="F7931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a:solidFill>
                  <a:srgbClr val="3F5378"/>
                </a:solidFill>
                <a:latin typeface="Arial Black" panose="020B0A04020102020204" pitchFamily="34" charset="0"/>
                <a:cs typeface="PT Bold Heading" panose="02010400000000000000" pitchFamily="2" charset="-78"/>
              </a:rPr>
              <a:t>الهدف الرابع      </a:t>
            </a:r>
            <a:endParaRPr lang="ar-BH" sz="2000" dirty="0">
              <a:solidFill>
                <a:srgbClr val="3F5378"/>
              </a:solidFill>
              <a:latin typeface="Arial Black" panose="020B0A04020102020204" pitchFamily="34" charset="0"/>
              <a:cs typeface="PT Bold Heading" panose="02010400000000000000" pitchFamily="2" charset="-78"/>
            </a:endParaRPr>
          </a:p>
        </p:txBody>
      </p:sp>
      <p:grpSp>
        <p:nvGrpSpPr>
          <p:cNvPr id="18" name="Group 17"/>
          <p:cNvGrpSpPr/>
          <p:nvPr/>
        </p:nvGrpSpPr>
        <p:grpSpPr>
          <a:xfrm>
            <a:off x="0" y="6502121"/>
            <a:ext cx="12192000" cy="381000"/>
            <a:chOff x="0" y="6502121"/>
            <a:chExt cx="12192000" cy="381000"/>
          </a:xfrm>
        </p:grpSpPr>
        <p:sp>
          <p:nvSpPr>
            <p:cNvPr id="19" name="TextBox 18">
              <a:extLst>
                <a:ext uri="{FF2B5EF4-FFF2-40B4-BE49-F238E27FC236}">
                  <a16:creationId xmlns="" xmlns:a16="http://schemas.microsoft.com/office/drawing/2014/main" id="{B02AF472-30F5-4B87-8E68-52F177A24201}"/>
                </a:ext>
              </a:extLst>
            </p:cNvPr>
            <p:cNvSpPr txBox="1"/>
            <p:nvPr/>
          </p:nvSpPr>
          <p:spPr>
            <a:xfrm>
              <a:off x="606583" y="6505941"/>
              <a:ext cx="7798277" cy="307777"/>
            </a:xfrm>
            <a:prstGeom prst="rect">
              <a:avLst/>
            </a:prstGeom>
            <a:noFill/>
          </p:spPr>
          <p:txBody>
            <a:bodyPr wrap="square" rtlCol="1">
              <a:spAutoFit/>
            </a:bodyPr>
            <a:lstStyle/>
            <a:p>
              <a:pPr algn="r"/>
              <a:r>
                <a:rPr lang="ar-SA" sz="1400" b="1" dirty="0">
                  <a:solidFill>
                    <a:srgbClr val="002060"/>
                  </a:solidFill>
                  <a:latin typeface="Sakkal Majalla" panose="02000000000000000000" pitchFamily="2" charset="-78"/>
                  <a:cs typeface="Sakkal Majalla" panose="02000000000000000000" pitchFamily="2" charset="-78"/>
                </a:rPr>
                <a:t>قصد805/211                  مبادئ الاقتصاد                         الوحدة </a:t>
              </a:r>
              <a:r>
                <a:rPr lang="ar-SA" sz="1400" b="1" dirty="0" smtClean="0">
                  <a:solidFill>
                    <a:srgbClr val="002060"/>
                  </a:solidFill>
                  <a:latin typeface="Sakkal Majalla" panose="02000000000000000000" pitchFamily="2" charset="-78"/>
                  <a:cs typeface="Sakkal Majalla" panose="02000000000000000000" pitchFamily="2" charset="-78"/>
                </a:rPr>
                <a:t>الثانية                         </a:t>
              </a:r>
              <a:r>
                <a:rPr lang="ar-SA" sz="1400" b="1" dirty="0">
                  <a:solidFill>
                    <a:srgbClr val="002060"/>
                  </a:solidFill>
                  <a:latin typeface="Sakkal Majalla" panose="02000000000000000000" pitchFamily="2" charset="-78"/>
                  <a:cs typeface="Sakkal Majalla" panose="02000000000000000000" pitchFamily="2" charset="-78"/>
                </a:rPr>
                <a:t>الدرس: </a:t>
              </a:r>
              <a:r>
                <a:rPr lang="ar-SA" sz="1400" b="1" dirty="0" smtClean="0">
                  <a:solidFill>
                    <a:srgbClr val="002060"/>
                  </a:solidFill>
                  <a:latin typeface="Sakkal Majalla" panose="02000000000000000000" pitchFamily="2" charset="-78"/>
                  <a:cs typeface="Sakkal Majalla" panose="02000000000000000000" pitchFamily="2" charset="-78"/>
                </a:rPr>
                <a:t>مرونة العرض     </a:t>
              </a:r>
              <a:endParaRPr lang="ar-SA" sz="1400" b="1" dirty="0">
                <a:solidFill>
                  <a:srgbClr val="002060"/>
                </a:solidFill>
                <a:latin typeface="Sakkal Majalla" panose="02000000000000000000" pitchFamily="2" charset="-78"/>
                <a:cs typeface="Sakkal Majalla" panose="02000000000000000000" pitchFamily="2" charset="-78"/>
              </a:endParaRPr>
            </a:p>
          </p:txBody>
        </p:sp>
        <p:grpSp>
          <p:nvGrpSpPr>
            <p:cNvPr id="21" name="Group 20"/>
            <p:cNvGrpSpPr/>
            <p:nvPr/>
          </p:nvGrpSpPr>
          <p:grpSpPr>
            <a:xfrm>
              <a:off x="0" y="6502121"/>
              <a:ext cx="12192000" cy="381000"/>
              <a:chOff x="0" y="6502121"/>
              <a:chExt cx="12192000" cy="381000"/>
            </a:xfrm>
          </p:grpSpPr>
          <p:cxnSp>
            <p:nvCxnSpPr>
              <p:cNvPr id="22" name="Straight Connector 21"/>
              <p:cNvCxnSpPr/>
              <p:nvPr/>
            </p:nvCxnSpPr>
            <p:spPr>
              <a:xfrm flipV="1">
                <a:off x="0" y="6539345"/>
                <a:ext cx="12192000" cy="521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a:spLocks/>
              </p:cNvSpPr>
              <p:nvPr/>
            </p:nvSpPr>
            <p:spPr>
              <a:xfrm>
                <a:off x="7703229" y="6502121"/>
                <a:ext cx="4106028" cy="381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r">
                  <a:lnSpc>
                    <a:spcPct val="106000"/>
                  </a:lnSpc>
                  <a:spcBef>
                    <a:spcPts val="0"/>
                  </a:spcBef>
                  <a:spcAft>
                    <a:spcPts val="800"/>
                  </a:spcAft>
                </a:pPr>
                <a:r>
                  <a:rPr lang="ar-BH" sz="1400" b="1" dirty="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وزارة التربية والتعليم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العام الدراسي </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-202</a:t>
                </a:r>
                <a:r>
                  <a:rPr lang="ar-SA"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3</a:t>
                </a:r>
                <a:r>
                  <a:rPr lang="ar-BH" sz="1400" b="1" dirty="0" smtClean="0">
                    <a:solidFill>
                      <a:srgbClr val="000000"/>
                    </a:solidFill>
                    <a:effectLst/>
                    <a:latin typeface="Calibri" panose="020F0502020204030204" pitchFamily="34" charset="0"/>
                    <a:ea typeface="Calibri" panose="020F0502020204030204" pitchFamily="34" charset="0"/>
                    <a:cs typeface="Sakkal Majalla" panose="02000000000000000000" pitchFamily="2" charset="-78"/>
                  </a:rPr>
                  <a:t>م</a:t>
                </a:r>
                <a:endParaRPr lang="en-US" sz="1100" dirty="0">
                  <a:effectLst/>
                  <a:latin typeface="Calibri" panose="020F0502020204030204" pitchFamily="34" charset="0"/>
                  <a:ea typeface="Calibri" panose="020F0502020204030204" pitchFamily="34" charset="0"/>
                  <a:cs typeface="Arial" panose="020B0604020202020204" pitchFamily="34" charset="0"/>
                </a:endParaRPr>
              </a:p>
            </p:txBody>
          </p:sp>
        </p:grpSp>
      </p:grpSp>
      <p:sp>
        <p:nvSpPr>
          <p:cNvPr id="24" name="Flowchart: Terminator 5">
            <a:hlinkClick r:id="rId10" action="ppaction://hlinksldjump"/>
            <a:extLst>
              <a:ext uri="{FF2B5EF4-FFF2-40B4-BE49-F238E27FC236}">
                <a16:creationId xmlns="" xmlns:a16="http://schemas.microsoft.com/office/drawing/2014/main" id="{ECA89C5C-A05B-4FC4-AA54-FADE65CB4FDD}"/>
              </a:ext>
            </a:extLst>
          </p:cNvPr>
          <p:cNvSpPr/>
          <p:nvPr/>
        </p:nvSpPr>
        <p:spPr>
          <a:xfrm>
            <a:off x="174519" y="6022731"/>
            <a:ext cx="1021235" cy="369524"/>
          </a:xfrm>
          <a:prstGeom prst="flowChartTerminator">
            <a:avLst/>
          </a:prstGeom>
          <a:solidFill>
            <a:srgbClr val="87A04A"/>
          </a:solidFill>
          <a:ln>
            <a:noFill/>
          </a:ln>
          <a:effectLst/>
          <a:scene3d>
            <a:camera prst="orthographicFront">
              <a:rot lat="0" lon="0" rev="0"/>
            </a:camera>
            <a:lightRig rig="contrasting" dir="t">
              <a:rot lat="0" lon="0" rev="7800000"/>
            </a:lightRig>
          </a:scene3d>
          <a:sp3d>
            <a:bevelT w="139700" h="1397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ar-SA" sz="2400" b="1" dirty="0">
                <a:solidFill>
                  <a:sysClr val="windowText" lastClr="000000"/>
                </a:solidFill>
                <a:latin typeface="Sakkal Majalla" panose="02000000000000000000" pitchFamily="2" charset="-78"/>
                <a:cs typeface="Sakkal Majalla" panose="02000000000000000000" pitchFamily="2" charset="-78"/>
                <a:hlinkClick r:id="rId10" action="ppaction://hlinksldjump"/>
              </a:rPr>
              <a:t>التالي</a:t>
            </a:r>
            <a:endParaRPr lang="en-US" sz="2400" b="1" dirty="0">
              <a:solidFill>
                <a:sysClr val="windowText" lastClr="000000"/>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52569154"/>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docProps/app.xml><?xml version="1.0" encoding="utf-8"?>
<Properties xmlns="http://schemas.openxmlformats.org/officeDocument/2006/extended-properties" xmlns:vt="http://schemas.openxmlformats.org/officeDocument/2006/docPropsVTypes">
  <Template>PPT TMPLT (2)</Template>
  <TotalTime>1641</TotalTime>
  <Words>1309</Words>
  <Application>Microsoft Office PowerPoint</Application>
  <PresentationFormat>Widescreen</PresentationFormat>
  <Paragraphs>281</Paragraphs>
  <Slides>21</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21</vt:i4>
      </vt:variant>
    </vt:vector>
  </HeadingPairs>
  <TitlesOfParts>
    <vt:vector size="36" baseType="lpstr">
      <vt:lpstr>Abadi</vt:lpstr>
      <vt:lpstr>Arial</vt:lpstr>
      <vt:lpstr>Arial Black</vt:lpstr>
      <vt:lpstr>Arvo</vt:lpstr>
      <vt:lpstr>Calibri</vt:lpstr>
      <vt:lpstr>Calibri Light</vt:lpstr>
      <vt:lpstr>Cambria Math</vt:lpstr>
      <vt:lpstr>Helvetica Black</vt:lpstr>
      <vt:lpstr>PT Bold Heading</vt:lpstr>
      <vt:lpstr>Sakkal Majalla</vt:lpstr>
      <vt:lpstr>Simplified Arabic</vt:lpstr>
      <vt:lpstr>Times New Roman</vt:lpstr>
      <vt:lpstr>Walbaum Heading</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Amro Hussain Ali Salman</cp:lastModifiedBy>
  <cp:revision>257</cp:revision>
  <dcterms:created xsi:type="dcterms:W3CDTF">2020-03-09T08:29:54Z</dcterms:created>
  <dcterms:modified xsi:type="dcterms:W3CDTF">2023-01-22T05:45:07Z</dcterms:modified>
</cp:coreProperties>
</file>