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4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0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6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chemeClr val="bg1">
                <a:lumMod val="65000"/>
              </a:scheme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594" y="1668544"/>
            <a:ext cx="6693031" cy="4977353"/>
          </a:xfrm>
        </p:spPr>
        <p:txBody>
          <a:bodyPr>
            <a:noAutofit/>
          </a:bodyPr>
          <a:lstStyle/>
          <a:p>
            <a:pPr algn="r" rtl="1"/>
            <a:br>
              <a:rPr lang="ar-BH" sz="2000" b="1" u="sng" dirty="0">
                <a:solidFill>
                  <a:srgbClr val="C00000"/>
                </a:solidFill>
              </a:rPr>
            </a:br>
            <a:r>
              <a:rPr lang="ar-BH" sz="2000" b="1" u="sng" dirty="0">
                <a:solidFill>
                  <a:srgbClr val="C00000"/>
                </a:solidFill>
              </a:rPr>
              <a:t>ا</a:t>
            </a:r>
            <a:r>
              <a:rPr lang="ar-BH" sz="2000" b="1" u="sng" dirty="0">
                <a:solidFill>
                  <a:srgbClr val="FF0000"/>
                </a:solidFill>
              </a:rPr>
              <a:t>لتسويق  للمرحلة الثانوية </a:t>
            </a:r>
            <a:br>
              <a:rPr lang="ar-BH" sz="2000" b="1" u="sng" dirty="0">
                <a:solidFill>
                  <a:schemeClr val="tx1"/>
                </a:solidFill>
              </a:rPr>
            </a:br>
            <a:r>
              <a:rPr lang="ar-BH" sz="2000" b="1" u="sng" dirty="0">
                <a:solidFill>
                  <a:srgbClr val="C00000"/>
                </a:solidFill>
              </a:rPr>
              <a:t>(سوق321)</a:t>
            </a:r>
            <a:br>
              <a:rPr lang="ar-BH" sz="2000" b="1" u="sng" dirty="0">
                <a:solidFill>
                  <a:srgbClr val="C00000"/>
                </a:solidFill>
              </a:rPr>
            </a:br>
            <a:br>
              <a:rPr lang="ar-BH" sz="2000" b="1" dirty="0">
                <a:solidFill>
                  <a:schemeClr val="tx1"/>
                </a:solidFill>
              </a:rPr>
            </a:br>
            <a:r>
              <a:rPr lang="ar-BH" sz="2000" b="1" dirty="0">
                <a:solidFill>
                  <a:schemeClr val="tx1"/>
                </a:solidFill>
              </a:rPr>
              <a:t> الوحدة الثانية، الفصل ال</a:t>
            </a:r>
            <a:r>
              <a:rPr lang="ar-BH" sz="2000" b="1" dirty="0"/>
              <a:t>خامس</a:t>
            </a:r>
            <a:br>
              <a:rPr lang="ar-BH" sz="2000" b="1" dirty="0">
                <a:solidFill>
                  <a:schemeClr val="tx1"/>
                </a:solidFill>
              </a:rPr>
            </a:br>
            <a:r>
              <a:rPr lang="ar-BH" sz="2000" b="1" dirty="0"/>
              <a:t> (</a:t>
            </a:r>
            <a:r>
              <a:rPr lang="ar-BH" sz="2000" b="1" dirty="0">
                <a:solidFill>
                  <a:srgbClr val="FF0000"/>
                </a:solidFill>
              </a:rPr>
              <a:t>سلوك المستهلك</a:t>
            </a:r>
            <a:r>
              <a:rPr lang="ar-BH" sz="2000" b="1" dirty="0"/>
              <a:t>)</a:t>
            </a:r>
            <a:br>
              <a:rPr lang="ar-BH" sz="2000" b="1" dirty="0"/>
            </a:br>
            <a:br>
              <a:rPr lang="ar-BH" sz="2000" b="1" dirty="0"/>
            </a:br>
            <a:br>
              <a:rPr lang="ar-BH" sz="2000" b="1" dirty="0"/>
            </a:br>
            <a:br>
              <a:rPr lang="ar-BH" sz="2000" b="1" dirty="0"/>
            </a:br>
            <a:br>
              <a:rPr lang="ar-BH" sz="2000" b="1" dirty="0"/>
            </a:br>
            <a:br>
              <a:rPr lang="ar-BH" sz="2000" b="1" dirty="0"/>
            </a:b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192629" y="329484"/>
            <a:ext cx="7162800" cy="1182210"/>
          </a:xfrm>
          <a:prstGeom prst="rect">
            <a:avLst/>
          </a:prstGeom>
        </p:spPr>
      </p:pic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EF978CA-8A09-4E77-894B-22EAFB8AF9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536" y="2177390"/>
            <a:ext cx="3212747" cy="414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540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BH" sz="2800" b="1" u="sng" dirty="0">
                <a:solidFill>
                  <a:srgbClr val="C00000"/>
                </a:solidFill>
              </a:rPr>
              <a:t>(تابع) التقويم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386" y="1944377"/>
            <a:ext cx="8783930" cy="3570303"/>
          </a:xfrm>
        </p:spPr>
        <p:txBody>
          <a:bodyPr/>
          <a:lstStyle/>
          <a:p>
            <a:pPr marL="0" lvl="0" indent="0" algn="r" rtl="1">
              <a:buNone/>
            </a:pPr>
            <a:r>
              <a:rPr lang="ar-BH" sz="2000" b="1" dirty="0"/>
              <a:t>ج2: </a:t>
            </a:r>
            <a:r>
              <a:rPr lang="ar-BH" sz="2000" b="1" dirty="0">
                <a:latin typeface="Calibri Light" panose="020F0302020204030204"/>
                <a:cs typeface="Times New Roman" panose="02020603050405020304" pitchFamily="18" charset="0"/>
              </a:rPr>
              <a:t>تستفيد المنظمات من دراسة سلوك المستهلك في المجالات الآتية:</a:t>
            </a:r>
          </a:p>
          <a:p>
            <a:pPr marL="0" lvl="0" indent="0" algn="r" rtl="1">
              <a:buNone/>
            </a:pPr>
            <a:endParaRPr lang="ar-BH" sz="2000" b="1" dirty="0">
              <a:latin typeface="Calibri Light" panose="020F0302020204030204"/>
              <a:cs typeface="Times New Roman" panose="02020603050405020304" pitchFamily="18" charset="0"/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BH" sz="2000" b="1" dirty="0"/>
              <a:t>تعد الأساس الذي يبنى عليه قياس أداء المنتجات.</a:t>
            </a:r>
          </a:p>
          <a:p>
            <a:pPr marL="457200" lvl="0" indent="-457200" algn="r" rtl="1">
              <a:buFont typeface="+mj-lt"/>
              <a:buAutoNum type="arabicPeriod"/>
            </a:pPr>
            <a:r>
              <a:rPr lang="ar-BH" sz="2000" b="1" dirty="0"/>
              <a:t>تحديد عناصر المزيج التسويقي الأكثر ملائمة للمستهلك.</a:t>
            </a:r>
          </a:p>
          <a:p>
            <a:pPr lvl="0" algn="r" rtl="1"/>
            <a:r>
              <a:rPr lang="ar-BH" sz="2000" b="1" dirty="0"/>
              <a:t>متابعة تغيير أذواق ورغبات المستهلكين</a:t>
            </a:r>
            <a:r>
              <a:rPr lang="en-US" sz="2000" b="1" dirty="0"/>
              <a:t>  </a:t>
            </a:r>
            <a:r>
              <a:rPr lang="ar-BH" sz="2000" b="1" dirty="0"/>
              <a:t>.</a:t>
            </a:r>
          </a:p>
          <a:p>
            <a:pPr lvl="0" algn="r" rtl="1"/>
            <a:r>
              <a:rPr lang="ar-BH" sz="2000" b="1" dirty="0"/>
              <a:t>تحديد حجم الأسواق.</a:t>
            </a:r>
          </a:p>
          <a:p>
            <a:pPr marL="457200" lvl="0" indent="-457200" algn="r" rtl="1">
              <a:buFont typeface="+mj-lt"/>
              <a:buAutoNum type="arabicPeriod"/>
            </a:pPr>
            <a:endParaRPr lang="ar-BH" sz="2400" b="1" dirty="0">
              <a:latin typeface="Calibri Light" panose="020F0302020204030204"/>
              <a:cs typeface="Times New Roman" panose="02020603050405020304" pitchFamily="18" charset="0"/>
            </a:endParaRPr>
          </a:p>
          <a:p>
            <a:pPr marL="457200" lvl="0" indent="-457200" algn="r" rtl="1">
              <a:buFont typeface="+mj-lt"/>
              <a:buAutoNum type="arabicPeriod"/>
            </a:pPr>
            <a:endParaRPr lang="en-US" sz="2400" b="1" dirty="0"/>
          </a:p>
          <a:p>
            <a:pPr marL="0" indent="0" algn="r" rtl="1">
              <a:buNone/>
            </a:pPr>
            <a:endParaRPr lang="ar-BH" b="1" dirty="0"/>
          </a:p>
          <a:p>
            <a:pPr marL="514350" indent="-514350" algn="just" rtl="1">
              <a:buFont typeface="+mj-lt"/>
              <a:buAutoNum type="arabicPeriod"/>
            </a:pPr>
            <a:endParaRPr lang="ar-BH" b="1" dirty="0"/>
          </a:p>
          <a:p>
            <a:pPr marL="514350" indent="-514350" algn="r" rtl="1">
              <a:buFont typeface="+mj-lt"/>
              <a:buAutoNum type="arabicPeriod"/>
            </a:pPr>
            <a:endParaRPr lang="ar-BH" sz="3200" b="1" dirty="0">
              <a:solidFill>
                <a:srgbClr val="FF0000"/>
              </a:solidFill>
            </a:endParaRPr>
          </a:p>
          <a:p>
            <a:pPr marL="514350" indent="-514350" algn="r" rtl="1">
              <a:buFont typeface="+mj-lt"/>
              <a:buAutoNum type="arabicPeriod"/>
            </a:pPr>
            <a:endParaRPr lang="ar-BH" sz="3200" b="1" dirty="0"/>
          </a:p>
          <a:p>
            <a:pPr marL="514350" indent="-514350" algn="r" rtl="1" fontAlgn="t">
              <a:spcBef>
                <a:spcPts val="0"/>
              </a:spcBef>
              <a:buFont typeface="+mj-lt"/>
              <a:buAutoNum type="arabicPeriod"/>
            </a:pPr>
            <a:endParaRPr lang="ar-BH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478265"/>
            <a:ext cx="12192000" cy="338554"/>
            <a:chOff x="0" y="6501793"/>
            <a:chExt cx="12192000" cy="338554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0" y="6521692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9"/>
            <p:cNvSpPr txBox="1"/>
            <p:nvPr/>
          </p:nvSpPr>
          <p:spPr>
            <a:xfrm>
              <a:off x="3048000" y="6501793"/>
              <a:ext cx="9144000" cy="33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ar-BH" sz="1000" dirty="0"/>
                <a:t>وزارة التربية والتعليم – 2020</a:t>
              </a:r>
              <a:r>
                <a:rPr lang="ar-BH" sz="1600" dirty="0"/>
                <a:t>م</a:t>
              </a:r>
              <a:endParaRPr lang="en-US" sz="1600" dirty="0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42E1BC56-1FB8-4DE1-87F6-FB180308B9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1DEE3FA-3081-4DF8-8341-0530D66B7960}"/>
              </a:ext>
            </a:extLst>
          </p:cNvPr>
          <p:cNvSpPr txBox="1"/>
          <p:nvPr/>
        </p:nvSpPr>
        <p:spPr>
          <a:xfrm>
            <a:off x="10425168" y="1101622"/>
            <a:ext cx="134994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BH" sz="1000" b="1" dirty="0">
                <a:solidFill>
                  <a:srgbClr val="C00000"/>
                </a:solidFill>
              </a:rPr>
              <a:t>    (سوق321)</a:t>
            </a:r>
          </a:p>
          <a:p>
            <a:pPr algn="r"/>
            <a:r>
              <a:rPr lang="ar-BH" sz="1000" b="1" dirty="0">
                <a:solidFill>
                  <a:srgbClr val="C00000"/>
                </a:solidFill>
              </a:rPr>
              <a:t>  </a:t>
            </a:r>
            <a:r>
              <a:rPr lang="ar-BH" sz="1000" b="1" dirty="0"/>
              <a:t>الفصل الخامس</a:t>
            </a:r>
          </a:p>
          <a:p>
            <a:pPr algn="r"/>
            <a:r>
              <a:rPr lang="ar-BH" sz="1000" b="1" dirty="0"/>
              <a:t>(سلوك المستهلك</a:t>
            </a:r>
            <a:r>
              <a:rPr lang="ar-BH" sz="1000" b="1" u="sng" dirty="0"/>
              <a:t>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787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BH" sz="2800" b="1" u="sng" dirty="0">
                <a:solidFill>
                  <a:srgbClr val="C00000"/>
                </a:solidFill>
              </a:rPr>
              <a:t>(تابع) التقويم</a:t>
            </a:r>
            <a:endParaRPr lang="en-US" sz="28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8757"/>
            <a:ext cx="9286188" cy="3722979"/>
          </a:xfrm>
        </p:spPr>
        <p:txBody>
          <a:bodyPr/>
          <a:lstStyle/>
          <a:p>
            <a:pPr marL="0" indent="0" algn="justLow" rtl="1">
              <a:buNone/>
            </a:pPr>
            <a:r>
              <a:rPr lang="ar-BH" sz="2000" b="1" dirty="0">
                <a:solidFill>
                  <a:srgbClr val="C00000"/>
                </a:solidFill>
              </a:rPr>
              <a:t>س3: أكمل المخطط الآتي</a:t>
            </a:r>
            <a:r>
              <a:rPr lang="ar-BH" sz="2000" dirty="0">
                <a:solidFill>
                  <a:srgbClr val="C00000"/>
                </a:solidFill>
              </a:rPr>
              <a:t>:</a:t>
            </a:r>
            <a:endParaRPr lang="en-US" sz="2000" dirty="0">
              <a:solidFill>
                <a:srgbClr val="C00000"/>
              </a:solidFill>
            </a:endParaRP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756" y="1725139"/>
            <a:ext cx="10201044" cy="3969219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0" y="6492874"/>
            <a:ext cx="12192000" cy="246221"/>
            <a:chOff x="0" y="6501793"/>
            <a:chExt cx="12192000" cy="246221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0" y="6521692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9"/>
            <p:cNvSpPr txBox="1"/>
            <p:nvPr/>
          </p:nvSpPr>
          <p:spPr>
            <a:xfrm>
              <a:off x="3048000" y="6501793"/>
              <a:ext cx="9144000" cy="2462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ar-BH" sz="1000" dirty="0"/>
                <a:t>وزارة التربية والتعليم – 2020م</a:t>
              </a:r>
              <a:endParaRPr lang="en-US" sz="1000" dirty="0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87248C17-CA47-4A0F-B265-11A5FAF13C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09BA888-9EC6-44AB-B232-B63AB69F4229}"/>
              </a:ext>
            </a:extLst>
          </p:cNvPr>
          <p:cNvSpPr txBox="1"/>
          <p:nvPr/>
        </p:nvSpPr>
        <p:spPr>
          <a:xfrm>
            <a:off x="10425168" y="1101622"/>
            <a:ext cx="134994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BH" sz="1000" b="1" dirty="0">
                <a:solidFill>
                  <a:srgbClr val="C00000"/>
                </a:solidFill>
              </a:rPr>
              <a:t>    (سوق321)</a:t>
            </a:r>
          </a:p>
          <a:p>
            <a:pPr algn="r"/>
            <a:r>
              <a:rPr lang="ar-BH" sz="1000" b="1" dirty="0">
                <a:solidFill>
                  <a:srgbClr val="C00000"/>
                </a:solidFill>
              </a:rPr>
              <a:t>  </a:t>
            </a:r>
            <a:r>
              <a:rPr lang="ar-BH" sz="1000" b="1" dirty="0"/>
              <a:t>الفصل الخامس</a:t>
            </a:r>
          </a:p>
          <a:p>
            <a:pPr algn="r"/>
            <a:r>
              <a:rPr lang="ar-BH" sz="1000" b="1" dirty="0"/>
              <a:t>(سلوك المستهلك</a:t>
            </a:r>
            <a:r>
              <a:rPr lang="ar-BH" sz="1000" b="1" u="sng" dirty="0"/>
              <a:t>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2707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rtl="1">
              <a:spcBef>
                <a:spcPts val="1000"/>
              </a:spcBef>
            </a:pPr>
            <a:r>
              <a:rPr lang="ar-BH" sz="2800" b="1" u="sng" dirty="0">
                <a:solidFill>
                  <a:srgbClr val="C00000"/>
                </a:solidFill>
              </a:rPr>
              <a:t>(تابع) التقويم</a:t>
            </a:r>
            <a:br>
              <a:rPr lang="ar-BH" sz="32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</a:b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9832942" cy="3884764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BH" sz="2000" b="1" dirty="0">
                <a:solidFill>
                  <a:srgbClr val="C00000"/>
                </a:solidFill>
              </a:rPr>
              <a:t>         س3: أكمل المخطط الآتي: 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06972" y="2344887"/>
            <a:ext cx="1669242" cy="70322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r" rtl="1">
              <a:buFont typeface="+mj-lt"/>
              <a:buAutoNum type="arabicPeriod"/>
            </a:pP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547286" y="3169229"/>
            <a:ext cx="1889170" cy="793283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rgbClr val="7030A0"/>
                </a:solidFill>
              </a:rPr>
              <a:t>2. جمع المعلومات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777900" y="4731659"/>
            <a:ext cx="2091208" cy="70322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rgbClr val="7030A0"/>
                </a:solidFill>
              </a:rPr>
              <a:t>3. تقييم البدائل المتاحة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178742" y="2974539"/>
            <a:ext cx="1889170" cy="70322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930019" y="4616300"/>
            <a:ext cx="2137893" cy="76914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rgbClr val="7030A0"/>
                </a:solidFill>
              </a:rPr>
              <a:t>5. القرار الشرائي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884658" y="5315252"/>
            <a:ext cx="1770666" cy="7032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7030A0"/>
              </a:solidFill>
            </a:endParaRPr>
          </a:p>
        </p:txBody>
      </p:sp>
      <p:cxnSp>
        <p:nvCxnSpPr>
          <p:cNvPr id="24" name="Straight Arrow Connector 23"/>
          <p:cNvCxnSpPr>
            <a:cxnSpLocks/>
            <a:stCxn id="14" idx="3"/>
            <a:endCxn id="15" idx="0"/>
          </p:cNvCxnSpPr>
          <p:nvPr/>
        </p:nvCxnSpPr>
        <p:spPr>
          <a:xfrm>
            <a:off x="6476214" y="2696500"/>
            <a:ext cx="2015657" cy="472729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cxnSpLocks/>
            <a:endCxn id="16" idx="0"/>
          </p:cNvCxnSpPr>
          <p:nvPr/>
        </p:nvCxnSpPr>
        <p:spPr>
          <a:xfrm flipH="1">
            <a:off x="8823504" y="3962513"/>
            <a:ext cx="157766" cy="76914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/>
          </p:cNvCxnSpPr>
          <p:nvPr/>
        </p:nvCxnSpPr>
        <p:spPr>
          <a:xfrm flipH="1">
            <a:off x="6655324" y="5315252"/>
            <a:ext cx="1122576" cy="45720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cxnSpLocks/>
            <a:stCxn id="21" idx="1"/>
            <a:endCxn id="20" idx="2"/>
          </p:cNvCxnSpPr>
          <p:nvPr/>
        </p:nvCxnSpPr>
        <p:spPr>
          <a:xfrm flipH="1" flipV="1">
            <a:off x="2998966" y="5385447"/>
            <a:ext cx="1885692" cy="28141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cxnSpLocks/>
            <a:stCxn id="20" idx="0"/>
            <a:endCxn id="17" idx="2"/>
          </p:cNvCxnSpPr>
          <p:nvPr/>
        </p:nvCxnSpPr>
        <p:spPr>
          <a:xfrm flipV="1">
            <a:off x="2998966" y="3677765"/>
            <a:ext cx="124361" cy="93853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cxnSpLocks/>
            <a:stCxn id="17" idx="0"/>
            <a:endCxn id="14" idx="1"/>
          </p:cNvCxnSpPr>
          <p:nvPr/>
        </p:nvCxnSpPr>
        <p:spPr>
          <a:xfrm flipV="1">
            <a:off x="3123327" y="2696500"/>
            <a:ext cx="1683645" cy="278039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169683" y="6602070"/>
            <a:ext cx="12192000" cy="246221"/>
            <a:chOff x="0" y="6501793"/>
            <a:chExt cx="12192000" cy="246221"/>
          </a:xfrm>
        </p:grpSpPr>
        <p:cxnSp>
          <p:nvCxnSpPr>
            <p:cNvPr id="19" name="Straight Connector 18"/>
            <p:cNvCxnSpPr/>
            <p:nvPr/>
          </p:nvCxnSpPr>
          <p:spPr>
            <a:xfrm flipV="1">
              <a:off x="0" y="6521692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9"/>
            <p:cNvSpPr txBox="1"/>
            <p:nvPr/>
          </p:nvSpPr>
          <p:spPr>
            <a:xfrm>
              <a:off x="3048000" y="6501793"/>
              <a:ext cx="9144000" cy="2462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ar-BH" sz="1000" dirty="0"/>
                <a:t>وزارة التربية والتعليم – 2020م</a:t>
              </a:r>
              <a:endParaRPr lang="en-US" sz="1000" dirty="0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F594B5AB-3FB3-4844-9696-B51A85FC19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647476F8-D592-409F-8348-CFEB3AEDCD71}"/>
              </a:ext>
            </a:extLst>
          </p:cNvPr>
          <p:cNvSpPr txBox="1"/>
          <p:nvPr/>
        </p:nvSpPr>
        <p:spPr>
          <a:xfrm>
            <a:off x="10425168" y="1101622"/>
            <a:ext cx="134994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BH" sz="1000" b="1" dirty="0">
                <a:solidFill>
                  <a:srgbClr val="C00000"/>
                </a:solidFill>
              </a:rPr>
              <a:t>    (سوق321)</a:t>
            </a:r>
          </a:p>
          <a:p>
            <a:pPr algn="r"/>
            <a:r>
              <a:rPr lang="ar-BH" sz="1000" b="1" dirty="0">
                <a:solidFill>
                  <a:srgbClr val="C00000"/>
                </a:solidFill>
              </a:rPr>
              <a:t>  </a:t>
            </a:r>
            <a:r>
              <a:rPr lang="ar-BH" sz="1000" b="1" dirty="0"/>
              <a:t>الفصل الخامس</a:t>
            </a:r>
          </a:p>
          <a:p>
            <a:pPr algn="r"/>
            <a:r>
              <a:rPr lang="ar-BH" sz="1000" b="1" dirty="0"/>
              <a:t>(سلوك المستهلك</a:t>
            </a:r>
            <a:r>
              <a:rPr lang="ar-BH" sz="1000" b="1" u="sng" dirty="0"/>
              <a:t>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6479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rtl="1">
              <a:spcBef>
                <a:spcPts val="1000"/>
              </a:spcBef>
            </a:pPr>
            <a:r>
              <a:rPr lang="ar-BH" sz="2800" b="1" u="sng" dirty="0">
                <a:solidFill>
                  <a:srgbClr val="C00000"/>
                </a:solidFill>
              </a:rPr>
              <a:t>(تابع) التقويم</a:t>
            </a:r>
            <a:br>
              <a:rPr lang="ar-BH" sz="36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</a:b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9381"/>
            <a:ext cx="10515600" cy="4351338"/>
          </a:xfrm>
        </p:spPr>
        <p:txBody>
          <a:bodyPr/>
          <a:lstStyle/>
          <a:p>
            <a:pPr marL="0" lvl="0" indent="0" algn="r" rtl="1">
              <a:buNone/>
            </a:pPr>
            <a:r>
              <a:rPr lang="ar-BH" b="1" dirty="0">
                <a:solidFill>
                  <a:prstClr val="black"/>
                </a:solidFill>
              </a:rPr>
              <a:t>               </a:t>
            </a:r>
            <a:r>
              <a:rPr lang="ar-BH" sz="2000" b="1" dirty="0">
                <a:solidFill>
                  <a:prstClr val="black"/>
                </a:solidFill>
              </a:rPr>
              <a:t>ج3.</a:t>
            </a:r>
            <a:endParaRPr lang="en-US" sz="2000" b="1" dirty="0">
              <a:solidFill>
                <a:prstClr val="black"/>
              </a:solidFill>
            </a:endParaRP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806972" y="2133713"/>
            <a:ext cx="1922978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r" rtl="1">
              <a:buFont typeface="+mj-lt"/>
              <a:buAutoNum type="arabicPeriod"/>
            </a:pPr>
            <a:r>
              <a:rPr lang="ar-BH" sz="2000" b="1" dirty="0">
                <a:solidFill>
                  <a:schemeClr val="tx1"/>
                </a:solidFill>
              </a:rPr>
              <a:t>ادراك الحاجة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547286" y="3048113"/>
            <a:ext cx="1889170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rgbClr val="7030A0"/>
                </a:solidFill>
              </a:rPr>
              <a:t>2. جمع المعلومات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777900" y="4520485"/>
            <a:ext cx="2091208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</a:rPr>
              <a:t>3. تقييم البدائل المتاحة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585241" y="3008577"/>
            <a:ext cx="2254340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</a:rPr>
              <a:t>6. تقييم بعد عملية الشراء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930019" y="4471048"/>
            <a:ext cx="2137893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rgbClr val="7030A0"/>
                </a:solidFill>
              </a:rPr>
              <a:t>5. القرار الشرائي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80196" y="5315252"/>
            <a:ext cx="2176530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</a:rPr>
              <a:t>4. اختيار البديل الأمثل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14" idx="3"/>
            <a:endCxn id="15" idx="0"/>
          </p:cNvCxnSpPr>
          <p:nvPr/>
        </p:nvCxnSpPr>
        <p:spPr>
          <a:xfrm>
            <a:off x="6729950" y="2590913"/>
            <a:ext cx="1761921" cy="45720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6" idx="0"/>
          </p:cNvCxnSpPr>
          <p:nvPr/>
        </p:nvCxnSpPr>
        <p:spPr>
          <a:xfrm flipH="1">
            <a:off x="8823504" y="3962513"/>
            <a:ext cx="157765" cy="55797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21" idx="3"/>
          </p:cNvCxnSpPr>
          <p:nvPr/>
        </p:nvCxnSpPr>
        <p:spPr>
          <a:xfrm flipH="1">
            <a:off x="6856726" y="5315252"/>
            <a:ext cx="921174" cy="45720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1" idx="1"/>
            <a:endCxn id="20" idx="2"/>
          </p:cNvCxnSpPr>
          <p:nvPr/>
        </p:nvCxnSpPr>
        <p:spPr>
          <a:xfrm flipH="1" flipV="1">
            <a:off x="2998966" y="5385448"/>
            <a:ext cx="1681230" cy="38700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0" idx="0"/>
            <a:endCxn id="17" idx="2"/>
          </p:cNvCxnSpPr>
          <p:nvPr/>
        </p:nvCxnSpPr>
        <p:spPr>
          <a:xfrm flipH="1" flipV="1">
            <a:off x="2712411" y="3922977"/>
            <a:ext cx="286555" cy="54807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7" idx="0"/>
            <a:endCxn id="14" idx="1"/>
          </p:cNvCxnSpPr>
          <p:nvPr/>
        </p:nvCxnSpPr>
        <p:spPr>
          <a:xfrm flipV="1">
            <a:off x="2712411" y="2590913"/>
            <a:ext cx="2094561" cy="41766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0" y="6478265"/>
            <a:ext cx="12192000" cy="246221"/>
            <a:chOff x="0" y="6501793"/>
            <a:chExt cx="12192000" cy="246221"/>
          </a:xfrm>
        </p:grpSpPr>
        <p:cxnSp>
          <p:nvCxnSpPr>
            <p:cNvPr id="19" name="Straight Connector 18"/>
            <p:cNvCxnSpPr/>
            <p:nvPr/>
          </p:nvCxnSpPr>
          <p:spPr>
            <a:xfrm flipV="1">
              <a:off x="0" y="6521692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9"/>
            <p:cNvSpPr txBox="1"/>
            <p:nvPr/>
          </p:nvSpPr>
          <p:spPr>
            <a:xfrm>
              <a:off x="3048000" y="6501793"/>
              <a:ext cx="9144000" cy="2462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ar-BH" sz="1000" dirty="0"/>
                <a:t>وزارة التربية والتعليم – 2020م</a:t>
              </a:r>
              <a:endParaRPr lang="en-US" sz="1000" dirty="0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47BEA7D7-DA6A-4752-A056-66FCCF7E5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27F79E1-C2BC-443E-8155-C54362445B5F}"/>
              </a:ext>
            </a:extLst>
          </p:cNvPr>
          <p:cNvSpPr txBox="1"/>
          <p:nvPr/>
        </p:nvSpPr>
        <p:spPr>
          <a:xfrm>
            <a:off x="10425168" y="1101622"/>
            <a:ext cx="134994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BH" sz="1000" b="1" dirty="0">
                <a:solidFill>
                  <a:srgbClr val="C00000"/>
                </a:solidFill>
              </a:rPr>
              <a:t>    (سوق321)</a:t>
            </a:r>
          </a:p>
          <a:p>
            <a:pPr algn="r"/>
            <a:r>
              <a:rPr lang="ar-BH" sz="1000" b="1" dirty="0">
                <a:solidFill>
                  <a:srgbClr val="C00000"/>
                </a:solidFill>
              </a:rPr>
              <a:t>  </a:t>
            </a:r>
            <a:r>
              <a:rPr lang="ar-BH" sz="1000" b="1" dirty="0"/>
              <a:t>الفصل الخامس</a:t>
            </a:r>
          </a:p>
          <a:p>
            <a:pPr algn="r"/>
            <a:r>
              <a:rPr lang="ar-BH" sz="1000" b="1" dirty="0"/>
              <a:t>(سلوك المستهلك</a:t>
            </a:r>
            <a:r>
              <a:rPr lang="ar-BH" sz="1000" b="1" u="sng" dirty="0"/>
              <a:t>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8312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772" y="1877932"/>
            <a:ext cx="9168739" cy="1325563"/>
          </a:xfrm>
        </p:spPr>
        <p:txBody>
          <a:bodyPr>
            <a:normAutofit/>
          </a:bodyPr>
          <a:lstStyle/>
          <a:p>
            <a:pPr algn="r"/>
            <a:r>
              <a:rPr lang="ar-BH" sz="2800" b="1" u="sng" dirty="0">
                <a:solidFill>
                  <a:srgbClr val="FF0000"/>
                </a:solidFill>
              </a:rPr>
              <a:t>أهداف الدرس: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51" y="3280937"/>
            <a:ext cx="8819361" cy="4351338"/>
          </a:xfrm>
        </p:spPr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BH" sz="2000" b="1" dirty="0"/>
              <a:t>أن يفهم الطالب المقصود بمصطلح «</a:t>
            </a:r>
            <a:r>
              <a:rPr lang="ar-BH" sz="2000" b="1" dirty="0">
                <a:latin typeface="Calibri Light" panose="020F0302020204030204"/>
                <a:cs typeface="Times New Roman" panose="02020603050405020304" pitchFamily="18" charset="0"/>
              </a:rPr>
              <a:t>سلوك المستهلك»</a:t>
            </a:r>
            <a:r>
              <a:rPr lang="ar-BH" sz="2000" b="1" dirty="0"/>
              <a:t>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BH" sz="2000" b="1" dirty="0"/>
              <a:t>أن </a:t>
            </a:r>
            <a:r>
              <a:rPr lang="ar-BH" sz="2000" b="1" dirty="0">
                <a:solidFill>
                  <a:prstClr val="black"/>
                </a:solidFill>
              </a:rPr>
              <a:t>يستنتج</a:t>
            </a:r>
            <a:r>
              <a:rPr lang="ar-BH" sz="2000" b="1" dirty="0"/>
              <a:t> الطالب أهمية دراسة </a:t>
            </a:r>
            <a:r>
              <a:rPr lang="ar-BH" sz="2000" b="1" dirty="0">
                <a:solidFill>
                  <a:prstClr val="black"/>
                </a:solidFill>
                <a:latin typeface="Calibri Light" panose="020F0302020204030204"/>
                <a:cs typeface="Times New Roman" panose="02020603050405020304" pitchFamily="18" charset="0"/>
              </a:rPr>
              <a:t>سلوك المستهلك</a:t>
            </a:r>
            <a:r>
              <a:rPr lang="ar-BH" sz="2000" b="1" dirty="0"/>
              <a:t>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BH" sz="2000" b="1" dirty="0"/>
              <a:t>أن يبين الطالب خطوات اتخاذ القرار الشرائي لدى المستهلك.</a:t>
            </a: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58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579" y="3676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ar-BH" sz="2800" b="1" u="sng" dirty="0">
                <a:solidFill>
                  <a:srgbClr val="FF0000"/>
                </a:solidFill>
              </a:rPr>
              <a:t>أولًا: مفهوم سلوك المستهلك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416" y="1825625"/>
            <a:ext cx="8562109" cy="4351338"/>
          </a:xfrm>
        </p:spPr>
        <p:txBody>
          <a:bodyPr/>
          <a:lstStyle/>
          <a:p>
            <a:pPr marL="0" indent="0" algn="r">
              <a:buNone/>
            </a:pPr>
            <a:endParaRPr lang="en-US" b="1" dirty="0"/>
          </a:p>
        </p:txBody>
      </p:sp>
      <p:sp>
        <p:nvSpPr>
          <p:cNvPr id="5" name="Cloud 4"/>
          <p:cNvSpPr/>
          <p:nvPr/>
        </p:nvSpPr>
        <p:spPr>
          <a:xfrm>
            <a:off x="3164264" y="1504424"/>
            <a:ext cx="5863472" cy="4566676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ar-BH" sz="2000" b="1" dirty="0">
                <a:solidFill>
                  <a:schemeClr val="tx2">
                    <a:lumMod val="50000"/>
                  </a:schemeClr>
                </a:solidFill>
              </a:rPr>
              <a:t>مجموعة الأنشطة التي يمارسها الفرد أو القرارت التي يتخذها عند طلب السلع أو الخدمات التي تحقق رغباته وتلبي احياجته المتباينة والمتغيرة أو شرائها أو استعمالها أو تقييمها </a:t>
            </a:r>
            <a:r>
              <a:rPr lang="ar-BH" sz="2000" b="1" dirty="0">
                <a:solidFill>
                  <a:prstClr val="black"/>
                </a:solidFill>
              </a:rPr>
              <a:t>.</a:t>
            </a:r>
            <a:endParaRPr lang="en-US" sz="2000" b="1" dirty="0">
              <a:solidFill>
                <a:prstClr val="black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6478265"/>
            <a:ext cx="12192000" cy="246221"/>
            <a:chOff x="0" y="6501793"/>
            <a:chExt cx="12192000" cy="246221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0" y="6521692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9"/>
            <p:cNvSpPr txBox="1"/>
            <p:nvPr/>
          </p:nvSpPr>
          <p:spPr>
            <a:xfrm>
              <a:off x="3048000" y="6501793"/>
              <a:ext cx="9144000" cy="2462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ar-BH" sz="1000" dirty="0"/>
                <a:t>وزارة التربية والتعليم – 2020م</a:t>
              </a:r>
              <a:endParaRPr lang="en-US" sz="1000" dirty="0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DD7D31E7-D0AA-422C-86F4-94523BB1B6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215FFDE-2BF7-453E-A53E-96D9B9516265}"/>
              </a:ext>
            </a:extLst>
          </p:cNvPr>
          <p:cNvSpPr txBox="1"/>
          <p:nvPr/>
        </p:nvSpPr>
        <p:spPr>
          <a:xfrm>
            <a:off x="10425168" y="1101622"/>
            <a:ext cx="134994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BH" sz="1000" b="1" dirty="0">
                <a:solidFill>
                  <a:srgbClr val="C00000"/>
                </a:solidFill>
              </a:rPr>
              <a:t>    (سوق321)</a:t>
            </a:r>
          </a:p>
          <a:p>
            <a:pPr algn="r"/>
            <a:r>
              <a:rPr lang="ar-BH" sz="1000" b="1" dirty="0">
                <a:solidFill>
                  <a:srgbClr val="C00000"/>
                </a:solidFill>
              </a:rPr>
              <a:t>  </a:t>
            </a:r>
            <a:r>
              <a:rPr lang="ar-BH" sz="1000" b="1" dirty="0"/>
              <a:t>الفصل الخامس</a:t>
            </a:r>
          </a:p>
          <a:p>
            <a:pPr algn="r"/>
            <a:r>
              <a:rPr lang="ar-BH" sz="1000" b="1" dirty="0"/>
              <a:t>(سلوك المستهلك</a:t>
            </a:r>
            <a:r>
              <a:rPr lang="ar-BH" sz="1000" b="1" u="sng" dirty="0"/>
              <a:t>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4740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579" y="367639"/>
            <a:ext cx="10515600" cy="1325563"/>
          </a:xfrm>
        </p:spPr>
        <p:txBody>
          <a:bodyPr>
            <a:normAutofit/>
          </a:bodyPr>
          <a:lstStyle/>
          <a:p>
            <a:pPr algn="ctr" rtl="1"/>
            <a:r>
              <a:rPr lang="ar-BH" sz="2800" b="1" u="sng" dirty="0">
                <a:solidFill>
                  <a:srgbClr val="C00000"/>
                </a:solidFill>
              </a:rPr>
              <a:t>أهمية دراسة سلوك المستهلك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584101"/>
            <a:ext cx="10515600" cy="4829578"/>
          </a:xfrm>
        </p:spPr>
        <p:txBody>
          <a:bodyPr/>
          <a:lstStyle/>
          <a:p>
            <a:pPr marL="0" lvl="0" indent="0" algn="r" rtl="1">
              <a:buNone/>
            </a:pPr>
            <a:r>
              <a:rPr lang="ar-BH" sz="2000" dirty="0">
                <a:solidFill>
                  <a:srgbClr val="C00000"/>
                </a:solidFill>
              </a:rPr>
              <a:t>        </a:t>
            </a:r>
            <a:r>
              <a:rPr lang="ar-BH" sz="2000" b="1" dirty="0">
                <a:solidFill>
                  <a:srgbClr val="C00000"/>
                </a:solidFill>
              </a:rPr>
              <a:t>- تستفيد المنظمات من دراسة سلوك المستهلك في المجالات الآتية:</a:t>
            </a:r>
          </a:p>
          <a:p>
            <a:pPr marL="0" indent="0" algn="r" rtl="1">
              <a:buNone/>
            </a:pPr>
            <a:endParaRPr lang="ar-BH" sz="2400" b="1" dirty="0">
              <a:solidFill>
                <a:srgbClr val="C00000"/>
              </a:solidFill>
            </a:endParaRPr>
          </a:p>
          <a:p>
            <a:pPr algn="r" rtl="1"/>
            <a:endParaRPr lang="ar-BH" sz="2400" dirty="0"/>
          </a:p>
          <a:p>
            <a:pPr algn="r" rtl="1"/>
            <a:endParaRPr lang="ar-BH" sz="2400" dirty="0"/>
          </a:p>
          <a:p>
            <a:pPr algn="r" rtl="1"/>
            <a:endParaRPr lang="ar-BH" sz="2400" dirty="0">
              <a:solidFill>
                <a:srgbClr val="C00000"/>
              </a:solidFill>
            </a:endParaRPr>
          </a:p>
          <a:p>
            <a:pPr algn="r" rtl="1"/>
            <a:endParaRPr lang="ar-BH" dirty="0"/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4" name="Double Wave 3"/>
          <p:cNvSpPr/>
          <p:nvPr/>
        </p:nvSpPr>
        <p:spPr>
          <a:xfrm>
            <a:off x="992579" y="1961086"/>
            <a:ext cx="8993171" cy="4275786"/>
          </a:xfrm>
          <a:prstGeom prst="doubleWav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BH" sz="2400" dirty="0">
              <a:solidFill>
                <a:prstClr val="black"/>
              </a:solidFill>
            </a:endParaRP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BH" sz="2400" b="1" dirty="0">
              <a:solidFill>
                <a:prstClr val="black"/>
              </a:solidFill>
            </a:endParaRP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BH" sz="2000" b="1" dirty="0">
                <a:solidFill>
                  <a:prstClr val="black"/>
                </a:solidFill>
              </a:rPr>
              <a:t>تساهم في وضع </a:t>
            </a:r>
            <a:r>
              <a:rPr lang="ar-BH" sz="2000" b="1" dirty="0">
                <a:solidFill>
                  <a:srgbClr val="FF0000"/>
                </a:solidFill>
              </a:rPr>
              <a:t>توقعات وافتراضات </a:t>
            </a:r>
            <a:r>
              <a:rPr lang="ar-BH" sz="2000" b="1" dirty="0">
                <a:solidFill>
                  <a:prstClr val="black"/>
                </a:solidFill>
              </a:rPr>
              <a:t>أكثر دقة عن المتغيرات والعوامل التي تهم المنظمة وتؤثر في نشاطاتها التسويقية.</a:t>
            </a: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BH" sz="2000" b="1" dirty="0">
                <a:solidFill>
                  <a:prstClr val="black"/>
                </a:solidFill>
              </a:rPr>
              <a:t>تعد الأساس الذي يبنى عليه </a:t>
            </a:r>
            <a:r>
              <a:rPr lang="ar-BH" sz="2000" b="1" dirty="0">
                <a:solidFill>
                  <a:srgbClr val="FF0000"/>
                </a:solidFill>
              </a:rPr>
              <a:t>قياس أداء المنتجات</a:t>
            </a:r>
            <a:r>
              <a:rPr lang="ar-BH" sz="2000" b="1" dirty="0">
                <a:solidFill>
                  <a:prstClr val="black"/>
                </a:solidFill>
              </a:rPr>
              <a:t>.</a:t>
            </a: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BH" sz="2000" b="1" dirty="0">
                <a:solidFill>
                  <a:srgbClr val="FF0000"/>
                </a:solidFill>
              </a:rPr>
              <a:t>التخطيط المسبق </a:t>
            </a:r>
            <a:r>
              <a:rPr lang="ar-BH" sz="2000" b="1" dirty="0">
                <a:solidFill>
                  <a:prstClr val="black"/>
                </a:solidFill>
              </a:rPr>
              <a:t>لمواصفات الخدمة أو السلعة الملائمة لحاجات المستهلك ورغباته.</a:t>
            </a: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BH" sz="2000" b="1" dirty="0">
                <a:solidFill>
                  <a:prstClr val="black"/>
                </a:solidFill>
              </a:rPr>
              <a:t>المساهمة في رسم </a:t>
            </a:r>
            <a:r>
              <a:rPr lang="ar-BH" sz="2000" b="1" dirty="0">
                <a:solidFill>
                  <a:srgbClr val="FF0000"/>
                </a:solidFill>
              </a:rPr>
              <a:t>السياسات البيعية وتقييم البدائل </a:t>
            </a:r>
            <a:r>
              <a:rPr lang="ar-BH" sz="2000" b="1" dirty="0">
                <a:solidFill>
                  <a:prstClr val="black"/>
                </a:solidFill>
              </a:rPr>
              <a:t>و</a:t>
            </a:r>
            <a:r>
              <a:rPr lang="ar-BH" sz="2000" b="1" dirty="0">
                <a:solidFill>
                  <a:srgbClr val="FF0000"/>
                </a:solidFill>
              </a:rPr>
              <a:t>اختيار وسائل </a:t>
            </a:r>
            <a:r>
              <a:rPr lang="ar-BH" sz="2000" b="1" dirty="0">
                <a:solidFill>
                  <a:prstClr val="black"/>
                </a:solidFill>
              </a:rPr>
              <a:t>و</a:t>
            </a:r>
            <a:r>
              <a:rPr lang="ar-BH" sz="2000" b="1" dirty="0">
                <a:solidFill>
                  <a:srgbClr val="FF0000"/>
                </a:solidFill>
              </a:rPr>
              <a:t>أساليب البيع الجديدة</a:t>
            </a:r>
            <a:r>
              <a:rPr lang="ar-BH" sz="2000" b="1" dirty="0">
                <a:solidFill>
                  <a:prstClr val="black"/>
                </a:solidFill>
              </a:rPr>
              <a:t>.</a:t>
            </a: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BH" sz="2000" b="1" dirty="0">
                <a:solidFill>
                  <a:prstClr val="black"/>
                </a:solidFill>
              </a:rPr>
              <a:t>تحديد </a:t>
            </a:r>
            <a:r>
              <a:rPr lang="ar-BH" sz="2000" b="1" dirty="0">
                <a:solidFill>
                  <a:srgbClr val="FF0000"/>
                </a:solidFill>
              </a:rPr>
              <a:t>عناصر المزيج التسويقي </a:t>
            </a:r>
            <a:r>
              <a:rPr lang="ar-BH" sz="2000" b="1" dirty="0">
                <a:solidFill>
                  <a:prstClr val="black"/>
                </a:solidFill>
              </a:rPr>
              <a:t>الأكثر ملائمة للمستهلك.</a:t>
            </a: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BH" sz="2000" b="1" dirty="0">
                <a:solidFill>
                  <a:prstClr val="black"/>
                </a:solidFill>
              </a:rPr>
              <a:t>دراسة جميع </a:t>
            </a:r>
            <a:r>
              <a:rPr lang="ar-BH" sz="2000" b="1" dirty="0">
                <a:solidFill>
                  <a:srgbClr val="FF0000"/>
                </a:solidFill>
              </a:rPr>
              <a:t>عوامل البيئة الخارجية </a:t>
            </a:r>
            <a:r>
              <a:rPr lang="ar-BH" sz="2000" b="1" dirty="0">
                <a:solidFill>
                  <a:prstClr val="black"/>
                </a:solidFill>
              </a:rPr>
              <a:t>ودورها في حركة المستهلك وميوله.</a:t>
            </a:r>
            <a:endParaRPr lang="en-US" sz="2000" b="1" dirty="0">
              <a:solidFill>
                <a:prstClr val="black"/>
              </a:solidFill>
            </a:endParaRP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BH" sz="2000" b="1" dirty="0">
              <a:solidFill>
                <a:prstClr val="black"/>
              </a:solidFill>
            </a:endParaRP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BH" sz="2000" dirty="0">
              <a:solidFill>
                <a:prstClr val="black"/>
              </a:solidFill>
            </a:endParaRP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BH" sz="2000" dirty="0">
              <a:solidFill>
                <a:prstClr val="black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6478265"/>
            <a:ext cx="12192000" cy="246221"/>
            <a:chOff x="0" y="6501793"/>
            <a:chExt cx="12192000" cy="246221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0" y="6521692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9"/>
            <p:cNvSpPr txBox="1"/>
            <p:nvPr/>
          </p:nvSpPr>
          <p:spPr>
            <a:xfrm>
              <a:off x="3048000" y="6501793"/>
              <a:ext cx="9144000" cy="2462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ar-BH" sz="1000" dirty="0"/>
                <a:t>وزارة التربية والتعليم – 2020م</a:t>
              </a:r>
              <a:endParaRPr lang="en-US" sz="1000" dirty="0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1B89C34B-CB91-4BF7-B06D-82BE8A7354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04BC4B0-0342-44C0-B69D-5F04A1D2AFCC}"/>
              </a:ext>
            </a:extLst>
          </p:cNvPr>
          <p:cNvSpPr txBox="1"/>
          <p:nvPr/>
        </p:nvSpPr>
        <p:spPr>
          <a:xfrm>
            <a:off x="10425168" y="1101622"/>
            <a:ext cx="134994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BH" sz="1000" b="1" dirty="0">
                <a:solidFill>
                  <a:srgbClr val="C00000"/>
                </a:solidFill>
              </a:rPr>
              <a:t>    (سوق321)</a:t>
            </a:r>
          </a:p>
          <a:p>
            <a:pPr algn="r"/>
            <a:r>
              <a:rPr lang="ar-BH" sz="1000" b="1" dirty="0">
                <a:solidFill>
                  <a:srgbClr val="C00000"/>
                </a:solidFill>
              </a:rPr>
              <a:t>  </a:t>
            </a:r>
            <a:r>
              <a:rPr lang="ar-BH" sz="1000" b="1" dirty="0"/>
              <a:t>الفصل الخامس</a:t>
            </a:r>
          </a:p>
          <a:p>
            <a:pPr algn="r"/>
            <a:r>
              <a:rPr lang="ar-BH" sz="1000" b="1" dirty="0"/>
              <a:t>(سلوك المستهلك</a:t>
            </a:r>
            <a:r>
              <a:rPr lang="ar-BH" sz="1000" b="1" u="sng" dirty="0"/>
              <a:t>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3888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579" y="367639"/>
            <a:ext cx="10515600" cy="1325563"/>
          </a:xfrm>
        </p:spPr>
        <p:txBody>
          <a:bodyPr>
            <a:normAutofit/>
          </a:bodyPr>
          <a:lstStyle/>
          <a:p>
            <a:pPr algn="ctr" rtl="1"/>
            <a:r>
              <a:rPr lang="ar-BH" sz="2800" b="1" u="sng" dirty="0">
                <a:solidFill>
                  <a:srgbClr val="C00000"/>
                </a:solidFill>
              </a:rPr>
              <a:t>(تابع) أهمية دراسة سلوك المستهلك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BH" sz="2400" dirty="0"/>
          </a:p>
          <a:p>
            <a:pPr algn="r" rtl="1"/>
            <a:endParaRPr lang="ar-BH" sz="2400" dirty="0"/>
          </a:p>
          <a:p>
            <a:pPr algn="r" rtl="1"/>
            <a:endParaRPr lang="ar-BH" sz="2400" dirty="0">
              <a:solidFill>
                <a:srgbClr val="C00000"/>
              </a:solidFill>
            </a:endParaRPr>
          </a:p>
          <a:p>
            <a:pPr algn="r" rtl="1"/>
            <a:endParaRPr lang="ar-BH" dirty="0"/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4" name="Double Wave 3"/>
          <p:cNvSpPr/>
          <p:nvPr/>
        </p:nvSpPr>
        <p:spPr>
          <a:xfrm>
            <a:off x="1404594" y="1825625"/>
            <a:ext cx="7729979" cy="4483761"/>
          </a:xfrm>
          <a:prstGeom prst="doubleWav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BH" sz="2000" b="1" dirty="0">
                <a:solidFill>
                  <a:prstClr val="black"/>
                </a:solidFill>
              </a:rPr>
              <a:t>اختيار </a:t>
            </a:r>
            <a:r>
              <a:rPr lang="ar-BH" sz="2000" b="1" dirty="0">
                <a:solidFill>
                  <a:srgbClr val="FF0000"/>
                </a:solidFill>
              </a:rPr>
              <a:t>شريحة السوق المناسبة</a:t>
            </a:r>
            <a:r>
              <a:rPr lang="ar-BH" sz="2000" b="1" dirty="0">
                <a:solidFill>
                  <a:prstClr val="black"/>
                </a:solidFill>
              </a:rPr>
              <a:t> من خلال تقسيم المستهلكين.</a:t>
            </a: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BH" sz="2000" b="1" dirty="0">
                <a:solidFill>
                  <a:prstClr val="black"/>
                </a:solidFill>
              </a:rPr>
              <a:t>متابعة </a:t>
            </a:r>
            <a:r>
              <a:rPr lang="ar-BH" sz="2000" b="1" dirty="0">
                <a:solidFill>
                  <a:srgbClr val="FF0000"/>
                </a:solidFill>
              </a:rPr>
              <a:t>تغيير أذواق ورغبات </a:t>
            </a:r>
            <a:r>
              <a:rPr lang="ar-BH" sz="2000" b="1" dirty="0">
                <a:solidFill>
                  <a:prstClr val="black"/>
                </a:solidFill>
              </a:rPr>
              <a:t>المستهلكين</a:t>
            </a:r>
            <a:r>
              <a:rPr lang="en-US" sz="2000" b="1" dirty="0">
                <a:solidFill>
                  <a:prstClr val="black"/>
                </a:solidFill>
              </a:rPr>
              <a:t>  </a:t>
            </a:r>
            <a:r>
              <a:rPr lang="ar-BH" sz="2000" b="1" dirty="0">
                <a:solidFill>
                  <a:prstClr val="black"/>
                </a:solidFill>
              </a:rPr>
              <a:t>.</a:t>
            </a: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BH" sz="2000" b="1" dirty="0">
                <a:solidFill>
                  <a:prstClr val="black"/>
                </a:solidFill>
              </a:rPr>
              <a:t>تحديد </a:t>
            </a:r>
            <a:r>
              <a:rPr lang="ar-BH" sz="2000" b="1" dirty="0">
                <a:solidFill>
                  <a:srgbClr val="FF0000"/>
                </a:solidFill>
              </a:rPr>
              <a:t>حجم الأسواق</a:t>
            </a:r>
            <a:r>
              <a:rPr lang="ar-BH" sz="2000" b="1" dirty="0">
                <a:solidFill>
                  <a:prstClr val="black"/>
                </a:solidFill>
              </a:rPr>
              <a:t>.</a:t>
            </a: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BH" sz="2000" b="1" dirty="0">
                <a:solidFill>
                  <a:prstClr val="black"/>
                </a:solidFill>
              </a:rPr>
              <a:t>تحديد </a:t>
            </a:r>
            <a:r>
              <a:rPr lang="ar-BH" sz="2000" b="1" dirty="0">
                <a:solidFill>
                  <a:srgbClr val="FF0000"/>
                </a:solidFill>
              </a:rPr>
              <a:t>اتجاهات السوق والتنبؤ </a:t>
            </a:r>
            <a:r>
              <a:rPr lang="ar-BH" sz="2000" b="1" dirty="0">
                <a:solidFill>
                  <a:prstClr val="black"/>
                </a:solidFill>
              </a:rPr>
              <a:t>بحجم النشاط التسويقي.</a:t>
            </a: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BH" sz="2000" b="1" dirty="0">
                <a:solidFill>
                  <a:prstClr val="black"/>
                </a:solidFill>
              </a:rPr>
              <a:t>تحديد </a:t>
            </a:r>
            <a:r>
              <a:rPr lang="ar-BH" sz="2000" b="1" dirty="0">
                <a:solidFill>
                  <a:srgbClr val="FF0000"/>
                </a:solidFill>
              </a:rPr>
              <a:t>أنواع المستهلكين وطبيعة كل منهم ودوافعهم الشرائية</a:t>
            </a:r>
            <a:r>
              <a:rPr lang="ar-BH" sz="2000" b="1" dirty="0">
                <a:solidFill>
                  <a:prstClr val="black"/>
                </a:solidFill>
              </a:rPr>
              <a:t>.</a:t>
            </a: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BH" sz="2000" b="1" dirty="0">
                <a:solidFill>
                  <a:prstClr val="black"/>
                </a:solidFill>
              </a:rPr>
              <a:t>فتح </a:t>
            </a:r>
            <a:r>
              <a:rPr lang="ar-BH" sz="2000" b="1" dirty="0">
                <a:solidFill>
                  <a:srgbClr val="FF0000"/>
                </a:solidFill>
              </a:rPr>
              <a:t>مجالات جديدة </a:t>
            </a:r>
            <a:r>
              <a:rPr lang="ar-BH" sz="2000" b="1" dirty="0">
                <a:solidFill>
                  <a:prstClr val="black"/>
                </a:solidFill>
              </a:rPr>
              <a:t>أمام المسوقين نتيجة دراسة الحاجات الغير مشبعة، وفرص تقديم المنتجات الجديدة</a:t>
            </a:r>
            <a:r>
              <a:rPr lang="ar-BH" sz="2400" b="1" dirty="0">
                <a:solidFill>
                  <a:prstClr val="black"/>
                </a:solidFill>
              </a:rPr>
              <a:t>.</a:t>
            </a:r>
          </a:p>
          <a:p>
            <a:pPr marL="228600" indent="-228600"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BH" sz="2400" dirty="0">
              <a:solidFill>
                <a:prstClr val="black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6478265"/>
            <a:ext cx="12192000" cy="246221"/>
            <a:chOff x="0" y="6501793"/>
            <a:chExt cx="12192000" cy="246221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0" y="6521692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9"/>
            <p:cNvSpPr txBox="1"/>
            <p:nvPr/>
          </p:nvSpPr>
          <p:spPr>
            <a:xfrm>
              <a:off x="3048000" y="6501793"/>
              <a:ext cx="9144000" cy="2462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ar-BH" sz="1000" dirty="0"/>
                <a:t>وزارة التربية والتعليم – 2020م</a:t>
              </a:r>
              <a:endParaRPr lang="en-US" sz="1000" dirty="0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64B66FD0-75A3-44FC-961C-E81F3C88B7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97B8397-7455-4C6C-BF0C-D659251E9FEF}"/>
              </a:ext>
            </a:extLst>
          </p:cNvPr>
          <p:cNvSpPr txBox="1"/>
          <p:nvPr/>
        </p:nvSpPr>
        <p:spPr>
          <a:xfrm>
            <a:off x="10425168" y="1101622"/>
            <a:ext cx="134994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BH" sz="1000" b="1" dirty="0">
                <a:solidFill>
                  <a:srgbClr val="C00000"/>
                </a:solidFill>
              </a:rPr>
              <a:t>    (سوق321)</a:t>
            </a:r>
          </a:p>
          <a:p>
            <a:pPr algn="r"/>
            <a:r>
              <a:rPr lang="ar-BH" sz="1000" b="1" dirty="0">
                <a:solidFill>
                  <a:srgbClr val="C00000"/>
                </a:solidFill>
              </a:rPr>
              <a:t>  </a:t>
            </a:r>
            <a:r>
              <a:rPr lang="ar-BH" sz="1000" b="1" dirty="0"/>
              <a:t>الفصل الخامس</a:t>
            </a:r>
          </a:p>
          <a:p>
            <a:pPr algn="r"/>
            <a:r>
              <a:rPr lang="ar-BH" sz="1000" b="1" dirty="0"/>
              <a:t>(سلوك المستهلك</a:t>
            </a:r>
            <a:r>
              <a:rPr lang="ar-BH" sz="1000" b="1" u="sng" dirty="0"/>
              <a:t>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4591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rtl="1">
              <a:spcBef>
                <a:spcPts val="1000"/>
              </a:spcBef>
            </a:pPr>
            <a:r>
              <a:rPr lang="ar-BH" sz="2800" b="1" u="sng" dirty="0">
                <a:solidFill>
                  <a:srgbClr val="FF0000"/>
                </a:solidFill>
                <a:latin typeface="Calibri" panose="020F0502020204030204"/>
                <a:cs typeface="Arial" panose="020B0604020202020204" pitchFamily="34" charset="0"/>
              </a:rPr>
              <a:t>خطوات اتخاذ القرار الشرائي لدى المستهلك</a:t>
            </a:r>
            <a:br>
              <a:rPr lang="ar-BH" sz="36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</a:b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9381"/>
            <a:ext cx="10515600" cy="4351338"/>
          </a:xfrm>
        </p:spPr>
        <p:txBody>
          <a:bodyPr/>
          <a:lstStyle/>
          <a:p>
            <a:pPr marL="0" indent="0" algn="r" rtl="1">
              <a:buNone/>
            </a:pP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806972" y="2133713"/>
            <a:ext cx="1922978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r" rtl="1">
              <a:buFont typeface="+mj-lt"/>
              <a:buAutoNum type="arabicPeriod"/>
            </a:pPr>
            <a:r>
              <a:rPr lang="ar-BH" sz="2000" b="1" dirty="0">
                <a:solidFill>
                  <a:srgbClr val="7030A0"/>
                </a:solidFill>
              </a:rPr>
              <a:t>ادراك الحاجة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547286" y="3048113"/>
            <a:ext cx="1889170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rgbClr val="7030A0"/>
                </a:solidFill>
              </a:rPr>
              <a:t>2. جمع المعلومات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777900" y="4520485"/>
            <a:ext cx="2091208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rgbClr val="7030A0"/>
                </a:solidFill>
              </a:rPr>
              <a:t>3. تقييم البدائل المتاحة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813572" y="2974539"/>
            <a:ext cx="2254340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rgbClr val="7030A0"/>
                </a:solidFill>
              </a:rPr>
              <a:t>6. تقييم بعد عملية الشراء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930019" y="4471048"/>
            <a:ext cx="2137893" cy="914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rgbClr val="7030A0"/>
                </a:solidFill>
              </a:rPr>
              <a:t>5. القرار الشرائي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80196" y="5315252"/>
            <a:ext cx="217653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rgbClr val="7030A0"/>
                </a:solidFill>
              </a:rPr>
              <a:t>4. اختيار البديل الأمثل</a:t>
            </a:r>
            <a:endParaRPr lang="en-US" sz="2000" b="1" dirty="0">
              <a:solidFill>
                <a:srgbClr val="7030A0"/>
              </a:solidFill>
            </a:endParaRPr>
          </a:p>
        </p:txBody>
      </p:sp>
      <p:cxnSp>
        <p:nvCxnSpPr>
          <p:cNvPr id="24" name="Straight Arrow Connector 23"/>
          <p:cNvCxnSpPr>
            <a:stCxn id="14" idx="3"/>
            <a:endCxn id="15" idx="0"/>
          </p:cNvCxnSpPr>
          <p:nvPr/>
        </p:nvCxnSpPr>
        <p:spPr>
          <a:xfrm>
            <a:off x="6729950" y="2590913"/>
            <a:ext cx="1761921" cy="45720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6" idx="0"/>
          </p:cNvCxnSpPr>
          <p:nvPr/>
        </p:nvCxnSpPr>
        <p:spPr>
          <a:xfrm flipH="1">
            <a:off x="8823504" y="3962513"/>
            <a:ext cx="157765" cy="55797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21" idx="3"/>
          </p:cNvCxnSpPr>
          <p:nvPr/>
        </p:nvCxnSpPr>
        <p:spPr>
          <a:xfrm flipH="1">
            <a:off x="6856726" y="5315252"/>
            <a:ext cx="921174" cy="45720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1" idx="1"/>
            <a:endCxn id="20" idx="2"/>
          </p:cNvCxnSpPr>
          <p:nvPr/>
        </p:nvCxnSpPr>
        <p:spPr>
          <a:xfrm flipH="1" flipV="1">
            <a:off x="2998966" y="5385448"/>
            <a:ext cx="1681230" cy="38700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0" idx="0"/>
            <a:endCxn id="17" idx="2"/>
          </p:cNvCxnSpPr>
          <p:nvPr/>
        </p:nvCxnSpPr>
        <p:spPr>
          <a:xfrm flipH="1" flipV="1">
            <a:off x="2940742" y="3888939"/>
            <a:ext cx="58224" cy="582109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7" idx="0"/>
            <a:endCxn id="14" idx="1"/>
          </p:cNvCxnSpPr>
          <p:nvPr/>
        </p:nvCxnSpPr>
        <p:spPr>
          <a:xfrm flipV="1">
            <a:off x="2940742" y="2590913"/>
            <a:ext cx="1866230" cy="38362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0" y="6478265"/>
            <a:ext cx="12192000" cy="246221"/>
            <a:chOff x="0" y="6501793"/>
            <a:chExt cx="12192000" cy="246221"/>
          </a:xfrm>
        </p:grpSpPr>
        <p:cxnSp>
          <p:nvCxnSpPr>
            <p:cNvPr id="19" name="Straight Connector 18"/>
            <p:cNvCxnSpPr/>
            <p:nvPr/>
          </p:nvCxnSpPr>
          <p:spPr>
            <a:xfrm flipV="1">
              <a:off x="0" y="6521692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9"/>
            <p:cNvSpPr txBox="1"/>
            <p:nvPr/>
          </p:nvSpPr>
          <p:spPr>
            <a:xfrm>
              <a:off x="3048000" y="6501793"/>
              <a:ext cx="9144000" cy="2462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ar-BH" sz="1000" dirty="0"/>
                <a:t>وزارة التربية والتعليم – 2020م</a:t>
              </a:r>
              <a:endParaRPr lang="en-US" sz="1000" dirty="0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D2E22767-7B60-403C-97C1-377F3B601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844480-E52A-474A-A3A7-AD8E9F42303D}"/>
              </a:ext>
            </a:extLst>
          </p:cNvPr>
          <p:cNvSpPr txBox="1"/>
          <p:nvPr/>
        </p:nvSpPr>
        <p:spPr>
          <a:xfrm>
            <a:off x="10425168" y="1101622"/>
            <a:ext cx="134994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BH" sz="1000" b="1" dirty="0">
                <a:solidFill>
                  <a:srgbClr val="C00000"/>
                </a:solidFill>
              </a:rPr>
              <a:t>    (سوق321)</a:t>
            </a:r>
          </a:p>
          <a:p>
            <a:pPr algn="r"/>
            <a:r>
              <a:rPr lang="ar-BH" sz="1000" b="1" dirty="0">
                <a:solidFill>
                  <a:srgbClr val="C00000"/>
                </a:solidFill>
              </a:rPr>
              <a:t>  </a:t>
            </a:r>
            <a:r>
              <a:rPr lang="ar-BH" sz="1000" b="1" dirty="0"/>
              <a:t>الفصل الخامس</a:t>
            </a:r>
          </a:p>
          <a:p>
            <a:pPr algn="r"/>
            <a:r>
              <a:rPr lang="ar-BH" sz="1000" b="1" dirty="0"/>
              <a:t>(سلوك المستهلك</a:t>
            </a:r>
            <a:r>
              <a:rPr lang="ar-BH" sz="1000" b="1" u="sng" dirty="0"/>
              <a:t>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550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BH" sz="2800" b="1" u="sng" dirty="0">
                <a:solidFill>
                  <a:srgbClr val="C00000"/>
                </a:solidFill>
              </a:rPr>
              <a:t>التقويم</a:t>
            </a:r>
            <a:endParaRPr lang="en-US" sz="28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8757"/>
            <a:ext cx="8305800" cy="435133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BH" sz="2000" b="1" dirty="0">
                <a:solidFill>
                  <a:srgbClr val="C00000"/>
                </a:solidFill>
              </a:rPr>
              <a:t>س1: وضح المقصود بسلوك المستهلك؟</a:t>
            </a:r>
            <a:endParaRPr lang="en-US" sz="2000" b="1" dirty="0">
              <a:solidFill>
                <a:srgbClr val="C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6478265"/>
            <a:ext cx="12192000" cy="246221"/>
            <a:chOff x="0" y="6501793"/>
            <a:chExt cx="12192000" cy="246221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0" y="6521692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9"/>
            <p:cNvSpPr txBox="1"/>
            <p:nvPr/>
          </p:nvSpPr>
          <p:spPr>
            <a:xfrm>
              <a:off x="3048000" y="6501793"/>
              <a:ext cx="9144000" cy="2462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ar-BH" sz="1000" dirty="0"/>
                <a:t>وزارة التربية والتعليم – 2020م</a:t>
              </a:r>
              <a:endParaRPr lang="en-US" sz="1000" dirty="0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D20669EA-9977-47BC-8446-4D729096FB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243BB6B-F257-40BE-A256-8DFB2CBE28E2}"/>
              </a:ext>
            </a:extLst>
          </p:cNvPr>
          <p:cNvSpPr txBox="1"/>
          <p:nvPr/>
        </p:nvSpPr>
        <p:spPr>
          <a:xfrm>
            <a:off x="10425168" y="1101622"/>
            <a:ext cx="134994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BH" sz="1000" b="1" dirty="0">
                <a:solidFill>
                  <a:srgbClr val="C00000"/>
                </a:solidFill>
              </a:rPr>
              <a:t>    (سوق321)</a:t>
            </a:r>
          </a:p>
          <a:p>
            <a:pPr algn="r"/>
            <a:r>
              <a:rPr lang="ar-BH" sz="1000" b="1" dirty="0">
                <a:solidFill>
                  <a:srgbClr val="C00000"/>
                </a:solidFill>
              </a:rPr>
              <a:t>  </a:t>
            </a:r>
            <a:r>
              <a:rPr lang="ar-BH" sz="1000" b="1" dirty="0"/>
              <a:t>الفصل الخامس</a:t>
            </a:r>
          </a:p>
          <a:p>
            <a:pPr algn="r"/>
            <a:r>
              <a:rPr lang="ar-BH" sz="1000" b="1" dirty="0"/>
              <a:t>(سلوك المستهلك</a:t>
            </a:r>
            <a:r>
              <a:rPr lang="ar-BH" sz="1000" b="1" u="sng" dirty="0"/>
              <a:t>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9367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BH" sz="2800" b="1" u="sng" dirty="0">
                <a:solidFill>
                  <a:srgbClr val="C00000"/>
                </a:solidFill>
              </a:rPr>
              <a:t>(تابع) التقويم</a:t>
            </a:r>
            <a:endParaRPr lang="en-US" sz="28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7311"/>
            <a:ext cx="9371029" cy="2184215"/>
          </a:xfrm>
        </p:spPr>
        <p:txBody>
          <a:bodyPr/>
          <a:lstStyle/>
          <a:p>
            <a:pPr marL="0" lvl="0" indent="0" algn="ctr">
              <a:buNone/>
            </a:pPr>
            <a:r>
              <a:rPr lang="ar-BH" sz="2000" b="1" dirty="0"/>
              <a:t>ج1: هو مجموعة الأنشطة التي يمارسها الفرد أو القرارت التي يتخذها عند طلب السلع أو الخدمات التي تحقق رغباته وتلبي احياجته المتباينة والمتغيرة أو شرائها أو استعمالها أو تقييمها .</a:t>
            </a:r>
            <a:endParaRPr lang="en-US" sz="2000" b="1" dirty="0"/>
          </a:p>
          <a:p>
            <a:pPr marL="0" indent="0" algn="r" rtl="1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478265"/>
            <a:ext cx="12192000" cy="338554"/>
            <a:chOff x="0" y="6501793"/>
            <a:chExt cx="12192000" cy="338554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0" y="6521692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9"/>
            <p:cNvSpPr txBox="1"/>
            <p:nvPr/>
          </p:nvSpPr>
          <p:spPr>
            <a:xfrm>
              <a:off x="3048000" y="6501793"/>
              <a:ext cx="9144000" cy="33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ar-BH" sz="1000" dirty="0"/>
                <a:t>وزارة التربية والتعليم – 2020</a:t>
              </a:r>
              <a:r>
                <a:rPr lang="ar-BH" sz="1600" dirty="0"/>
                <a:t>م</a:t>
              </a:r>
              <a:endParaRPr lang="en-US" sz="1600" dirty="0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97BFE551-BBCB-4D02-83E9-5E24BCAE62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25CB4EF-C6D6-4AAC-A3B1-115CA9802861}"/>
              </a:ext>
            </a:extLst>
          </p:cNvPr>
          <p:cNvSpPr txBox="1"/>
          <p:nvPr/>
        </p:nvSpPr>
        <p:spPr>
          <a:xfrm>
            <a:off x="10425168" y="1101622"/>
            <a:ext cx="134994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BH" sz="1000" b="1" dirty="0">
                <a:solidFill>
                  <a:srgbClr val="C00000"/>
                </a:solidFill>
              </a:rPr>
              <a:t>    (سوق321)</a:t>
            </a:r>
          </a:p>
          <a:p>
            <a:pPr algn="r"/>
            <a:r>
              <a:rPr lang="ar-BH" sz="1000" b="1" dirty="0">
                <a:solidFill>
                  <a:srgbClr val="C00000"/>
                </a:solidFill>
              </a:rPr>
              <a:t>  </a:t>
            </a:r>
            <a:r>
              <a:rPr lang="ar-BH" sz="1000" b="1" dirty="0"/>
              <a:t>الفصل الخامس</a:t>
            </a:r>
          </a:p>
          <a:p>
            <a:pPr algn="r"/>
            <a:r>
              <a:rPr lang="ar-BH" sz="1000" b="1" dirty="0"/>
              <a:t>(سلوك المستهلك</a:t>
            </a:r>
            <a:r>
              <a:rPr lang="ar-BH" sz="1000" b="1" u="sng" dirty="0"/>
              <a:t>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2219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BH" sz="2800" b="1" u="sng" dirty="0">
                <a:solidFill>
                  <a:srgbClr val="C00000"/>
                </a:solidFill>
              </a:rPr>
              <a:t>(تابع) التقويم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796753" cy="4351338"/>
          </a:xfrm>
        </p:spPr>
        <p:txBody>
          <a:bodyPr/>
          <a:lstStyle/>
          <a:p>
            <a:pPr marL="0" indent="0" algn="r" rtl="1">
              <a:buNone/>
            </a:pPr>
            <a:r>
              <a:rPr lang="ar-BH" sz="2000" b="1" dirty="0">
                <a:solidFill>
                  <a:srgbClr val="C00000"/>
                </a:solidFill>
              </a:rPr>
              <a:t>س2: أذكر أربع فوائد لدراسة سلوك المستهلك؟</a:t>
            </a:r>
          </a:p>
          <a:p>
            <a:pPr marL="0" indent="0" algn="r" rtl="1">
              <a:buNone/>
            </a:pPr>
            <a:endParaRPr lang="ar-BH" sz="3200" b="1" dirty="0">
              <a:solidFill>
                <a:srgbClr val="C00000"/>
              </a:solidFill>
            </a:endParaRPr>
          </a:p>
          <a:p>
            <a:pPr algn="r" rtl="1" fontAlgn="t">
              <a:spcBef>
                <a:spcPts val="0"/>
              </a:spcBef>
            </a:pPr>
            <a:endParaRPr lang="ar-BH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478265"/>
            <a:ext cx="12192000" cy="246221"/>
            <a:chOff x="0" y="6501793"/>
            <a:chExt cx="12192000" cy="246221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0" y="6521692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9"/>
            <p:cNvSpPr txBox="1"/>
            <p:nvPr/>
          </p:nvSpPr>
          <p:spPr>
            <a:xfrm>
              <a:off x="3048000" y="6501793"/>
              <a:ext cx="9144000" cy="2462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ar-BH" sz="1000" dirty="0"/>
                <a:t>وزارة التربية والتعليم – 2020م</a:t>
              </a:r>
              <a:endParaRPr lang="en-US" sz="1000" dirty="0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E639D473-F83E-478B-8C02-0FFB082FCA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5EE32D1-229D-4BE6-B136-48D85ECD05DE}"/>
              </a:ext>
            </a:extLst>
          </p:cNvPr>
          <p:cNvSpPr txBox="1"/>
          <p:nvPr/>
        </p:nvSpPr>
        <p:spPr>
          <a:xfrm>
            <a:off x="10425168" y="1101622"/>
            <a:ext cx="134994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BH" sz="1000" b="1" dirty="0">
                <a:solidFill>
                  <a:srgbClr val="C00000"/>
                </a:solidFill>
              </a:rPr>
              <a:t>    (سوق321)</a:t>
            </a:r>
          </a:p>
          <a:p>
            <a:pPr algn="r"/>
            <a:r>
              <a:rPr lang="ar-BH" sz="1000" b="1" dirty="0">
                <a:solidFill>
                  <a:srgbClr val="C00000"/>
                </a:solidFill>
              </a:rPr>
              <a:t>  </a:t>
            </a:r>
            <a:r>
              <a:rPr lang="ar-BH" sz="1000" b="1" dirty="0"/>
              <a:t>الفصل الخامس</a:t>
            </a:r>
          </a:p>
          <a:p>
            <a:pPr algn="r"/>
            <a:r>
              <a:rPr lang="ar-BH" sz="1000" b="1" dirty="0"/>
              <a:t>(سلوك المستهلك</a:t>
            </a:r>
            <a:r>
              <a:rPr lang="ar-BH" sz="1000" b="1" u="sng" dirty="0"/>
              <a:t>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458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TMPLT.potx</Template>
  <TotalTime>32</TotalTime>
  <Words>613</Words>
  <Application>Microsoft Office PowerPoint</Application>
  <PresentationFormat>Widescreen</PresentationFormat>
  <Paragraphs>118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 التسويق  للمرحلة الثانوية  (سوق321)   الوحدة الثانية، الفصل الخامس  (سلوك المستهلك)      </vt:lpstr>
      <vt:lpstr>أهداف الدرس:</vt:lpstr>
      <vt:lpstr>أولًا: مفهوم سلوك المستهلك</vt:lpstr>
      <vt:lpstr>أهمية دراسة سلوك المستهلك</vt:lpstr>
      <vt:lpstr>(تابع) أهمية دراسة سلوك المستهلك</vt:lpstr>
      <vt:lpstr>خطوات اتخاذ القرار الشرائي لدى المستهلك </vt:lpstr>
      <vt:lpstr>التقويم</vt:lpstr>
      <vt:lpstr>(تابع) التقويم</vt:lpstr>
      <vt:lpstr>(تابع) التقويم</vt:lpstr>
      <vt:lpstr>(تابع) التقويم</vt:lpstr>
      <vt:lpstr>(تابع) التقويم</vt:lpstr>
      <vt:lpstr>(تابع) التقويم </vt:lpstr>
      <vt:lpstr>(تابع) التقويم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Maryam Khaled Mohamed Ebrahim Busaad</dc:creator>
  <cp:lastModifiedBy>Heba Algebali</cp:lastModifiedBy>
  <cp:revision>7</cp:revision>
  <dcterms:created xsi:type="dcterms:W3CDTF">2020-03-04T10:47:58Z</dcterms:created>
  <dcterms:modified xsi:type="dcterms:W3CDTF">2020-08-19T06:10:50Z</dcterms:modified>
</cp:coreProperties>
</file>