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45"/>
  </p:notesMasterIdLst>
  <p:sldIdLst>
    <p:sldId id="256" r:id="rId4"/>
    <p:sldId id="380" r:id="rId5"/>
    <p:sldId id="444" r:id="rId6"/>
    <p:sldId id="484" r:id="rId7"/>
    <p:sldId id="447" r:id="rId8"/>
    <p:sldId id="485" r:id="rId9"/>
    <p:sldId id="487" r:id="rId10"/>
    <p:sldId id="478" r:id="rId11"/>
    <p:sldId id="488" r:id="rId12"/>
    <p:sldId id="479" r:id="rId13"/>
    <p:sldId id="415" r:id="rId14"/>
    <p:sldId id="489" r:id="rId15"/>
    <p:sldId id="414" r:id="rId16"/>
    <p:sldId id="490" r:id="rId17"/>
    <p:sldId id="491" r:id="rId18"/>
    <p:sldId id="492" r:id="rId19"/>
    <p:sldId id="416" r:id="rId20"/>
    <p:sldId id="493" r:id="rId21"/>
    <p:sldId id="494" r:id="rId22"/>
    <p:sldId id="449" r:id="rId23"/>
    <p:sldId id="451" r:id="rId24"/>
    <p:sldId id="450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9FB"/>
    <a:srgbClr val="FF3300"/>
    <a:srgbClr val="FF6699"/>
    <a:srgbClr val="FF5050"/>
    <a:srgbClr val="FF99CC"/>
    <a:srgbClr val="E1594F"/>
    <a:srgbClr val="FFFF00"/>
    <a:srgbClr val="E7E208"/>
    <a:srgbClr val="99FF66"/>
    <a:srgbClr val="ED8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27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3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8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7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8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0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edunet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microsoft.com/office/2007/relationships/hdphoto" Target="../media/hdphoto6.wdp"/><Relationship Id="rId2" Type="http://schemas.openxmlformats.org/officeDocument/2006/relationships/audio" Target="../media/audio5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1478" y="1870242"/>
            <a:ext cx="5014140" cy="21101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الرابعة والخامسة</a:t>
            </a:r>
            <a:b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 السياحي وآثار السياحة</a:t>
            </a:r>
            <a:b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12- 14  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4845565"/>
            <a:ext cx="42672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</a:t>
            </a:r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920261" y="227729"/>
            <a:ext cx="7162800" cy="11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76288" y="641624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dirty="0"/>
              <a:t> </a:t>
            </a:r>
            <a:r>
              <a:rPr lang="ar-BH" b="1" dirty="0"/>
              <a:t>الفصل</a:t>
            </a:r>
            <a:r>
              <a:rPr lang="ar-BH" dirty="0"/>
              <a:t>: الدراسي الأول (اختياري)                </a:t>
            </a:r>
            <a:r>
              <a:rPr lang="ar-BH" b="1" dirty="0"/>
              <a:t>الصف</a:t>
            </a:r>
            <a:r>
              <a:rPr lang="ar-BH" dirty="0"/>
              <a:t>: الثاني أو الثالث             </a:t>
            </a:r>
            <a:r>
              <a:rPr lang="ar-BH" b="1" dirty="0"/>
              <a:t>الصفحة</a:t>
            </a:r>
            <a:r>
              <a:rPr lang="ar-BH" dirty="0"/>
              <a:t>: 120-143</a:t>
            </a:r>
            <a:endParaRPr lang="en-US" dirty="0"/>
          </a:p>
        </p:txBody>
      </p:sp>
      <p:sp>
        <p:nvSpPr>
          <p:cNvPr id="6" name="AutoShape 4" descr="كيفية وزن حقائب السفر: 10 خطوات (صور توضيحية)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76289" y="1579113"/>
            <a:ext cx="2861802" cy="3137219"/>
            <a:chOff x="1425510" y="1587985"/>
            <a:chExt cx="2970365" cy="313721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1779219" y="2630397"/>
              <a:ext cx="1741098" cy="2448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ContrastingRightFacing"/>
              <a:lightRig rig="threePt" dir="t"/>
            </a:scene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2388185" y="1164114"/>
              <a:ext cx="1583819" cy="24315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ContrastingRightFacing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48914" y="880583"/>
            <a:ext cx="1644203" cy="231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49606" y="3222708"/>
            <a:ext cx="1389740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4583496" y="1303434"/>
            <a:ext cx="3932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تخريب البيئة الطبيعية.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التلوث الذي يتخذ عدة اشكال : </a:t>
            </a:r>
          </a:p>
          <a:p>
            <a:pPr algn="r" rtl="1">
              <a:lnSpc>
                <a:spcPct val="200000"/>
              </a:lnSpc>
              <a:buClr>
                <a:srgbClr val="002060"/>
              </a:buClr>
            </a:pP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تأثيرات أخرى نتيجة الأنشطة السياحية مثل :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  <p:sp>
        <p:nvSpPr>
          <p:cNvPr id="24" name="Pentagon 23"/>
          <p:cNvSpPr/>
          <p:nvPr/>
        </p:nvSpPr>
        <p:spPr>
          <a:xfrm rot="10800000" flipV="1">
            <a:off x="2342019" y="533400"/>
            <a:ext cx="6801981" cy="689875"/>
          </a:xfrm>
          <a:prstGeom prst="homePlat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التأثيرات السلبية للسياحة على البيئة الطبيعية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8820" y="1984492"/>
            <a:ext cx="26148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تلوث الهواء والصوت.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8567" y="2286456"/>
            <a:ext cx="183415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تلوث المياه.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9032" y="2614447"/>
            <a:ext cx="451277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ترحيل النفايات والقمامة إلى الغابات الخضراء.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89454" y="3551242"/>
            <a:ext cx="417774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القوارب والغوص والمشي والتزلج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3350" y="4344339"/>
            <a:ext cx="3962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الكثافة العددية تفتت الأبنية التاريخية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4619" y="3908185"/>
            <a:ext cx="334258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كثافة القوارب تخرب الشواطئ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2319" y="4719690"/>
            <a:ext cx="542488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تدهور صحة الحيوانات البرية وتحول سلوكها إلى العدوانية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29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157" y="984184"/>
            <a:ext cx="874395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AutoNum type="arabicPeriod"/>
            </a:pP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ادراري وفني تقوم به المنظمات والمنشآت داخل وخارج الدولة لزيادة الحركة السياحية: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491187" y="1969230"/>
            <a:ext cx="44423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الطلب السياحي.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352800" y="3076305"/>
            <a:ext cx="452313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العرض السياحي.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2126838" y="4028149"/>
            <a:ext cx="45855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التسويق السياحي.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12157" y="4970400"/>
            <a:ext cx="44423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النشاط السياحي.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39305" y="26073"/>
            <a:ext cx="1530261" cy="868194"/>
          </a:xfrm>
          <a:solidFill>
            <a:srgbClr val="FF0000"/>
          </a:solidFill>
        </p:spPr>
        <p:txBody>
          <a:bodyPr/>
          <a:lstStyle/>
          <a:p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2408" y="182462"/>
            <a:ext cx="4424187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15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08" y="590999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من أهمية التسويق السياحي: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419600" y="2124461"/>
            <a:ext cx="44423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إنعاش الاقتصاد.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200400" y="3076305"/>
            <a:ext cx="467553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المساهمة في القضاء على البطالة.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645674" y="4028149"/>
            <a:ext cx="52578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توجيه استراتيجيات المنظمة السياحية .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312157" y="4970400"/>
            <a:ext cx="44423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108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39397" y="1482392"/>
            <a:ext cx="50773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معرفة السائح.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1409733" y="3498010"/>
            <a:ext cx="5203228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اكتشاف حاجات السائح.</a:t>
            </a: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2779398" y="2476569"/>
            <a:ext cx="51119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دعم مركز المنطقة السياحية 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81000" y="4766966"/>
            <a:ext cx="479452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غرس قيم المحافظة على البيئة.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896" y="354614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من أهداف التسويق السياحي:</a:t>
            </a:r>
            <a:endParaRPr lang="ar-BH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340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39397" y="1482392"/>
            <a:ext cx="50773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يثير الدوافع والاتجاهات السائحين.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026373" y="2549563"/>
            <a:ext cx="5203228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يبرز الصورة السياحية للدولة.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718598" y="3652435"/>
            <a:ext cx="51119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يعتمد على وجود علاقة مباشرة.</a:t>
            </a: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381000" y="4766966"/>
            <a:ext cx="479452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896" y="354614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للمنتج السياحي خصائص يتميز بها عن غيره من المنتجات وهو أنه</a:t>
            </a:r>
            <a:r>
              <a:rPr lang="ar-BH" b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endParaRPr lang="en-US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942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39397" y="1482392"/>
            <a:ext cx="50773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 السياحي.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3009900" y="2546322"/>
            <a:ext cx="5203228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الطلب السياحي.</a:t>
            </a: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718598" y="3652435"/>
            <a:ext cx="51119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التوازن السياحي.</a:t>
            </a: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381000" y="4766966"/>
            <a:ext cx="479452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العرض والطلب السياحي.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896" y="354614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هو كل ما يمكن أن يقدمه المقصد السياحي إلى السائح الفعلي أو المرتقب في العالم</a:t>
            </a:r>
            <a:r>
              <a:rPr lang="ar-BH" b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endParaRPr lang="en-US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886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39397" y="1482392"/>
            <a:ext cx="50773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محطات معالجة وفنادق.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3009900" y="2546322"/>
            <a:ext cx="5203228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توفير فرص عمل، وتنمية سياحية.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718598" y="3652435"/>
            <a:ext cx="51119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تغيير شريحة من المجتمع.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81000" y="4766966"/>
            <a:ext cx="479452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غرس قيم المحافظة على البيئة.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896" y="354614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6.تلعب السياحة دورا فاعلا في اقتصاديات الدول، حيث تساهم في</a:t>
            </a:r>
            <a:r>
              <a:rPr lang="ar-BH" b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endParaRPr lang="en-US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915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276600" y="2297280"/>
            <a:ext cx="471934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ب- انخفاض في الأسعار.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3733800" y="1330992"/>
            <a:ext cx="4877183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ارتفاع في الأسعار.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157077" y="3505079"/>
            <a:ext cx="49387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التوازن في الأسعار.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1058526" y="4484544"/>
            <a:ext cx="4740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اختلاف في الأسعار.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500" y="231088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7. تؤثر السياحة على المستوى العام للأسعار  وينتج عنه: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143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197433" y="1482392"/>
            <a:ext cx="471934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دعم الثقافة.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429000" y="2451476"/>
            <a:ext cx="4877183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زيادة التبادل الثقافي.</a:t>
            </a: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981200" y="3505079"/>
            <a:ext cx="511467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تغييرات في الأنشطة التقليدية والفنون.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1058526" y="4484544"/>
            <a:ext cx="4740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رفع المستوى الثقافي في المجتمع.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500" y="231088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8. كل مما يأتي من الآثار الاجتماعية والثقافية الإيجابية  للسياحة عدا: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186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197433" y="1482392"/>
            <a:ext cx="471934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بنية تحتية قوية.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429000" y="2451476"/>
            <a:ext cx="4877183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ترميم الأبنية التاريخية والحدائق.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157077" y="3505079"/>
            <a:ext cx="49387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حياة برية أقل خطورة.</a:t>
            </a: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1058526" y="4484544"/>
            <a:ext cx="4740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500" y="231088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9. من التأثيرات الإيجابية للسياحة على البيئة: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77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2350172"/>
            <a:ext cx="7944195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 الطالب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ينبغي أن 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 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1460017"/>
            <a:ext cx="7539352" cy="736642"/>
            <a:chOff x="1143000" y="1460017"/>
            <a:chExt cx="7539352" cy="736642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12" y="115643"/>
            <a:ext cx="1674971" cy="129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275812" y="3244334"/>
            <a:ext cx="4953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بعريف التسويق السياحي.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0800" y="3682481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يذكر خصائص التسويق السياحي.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90800" y="4144146"/>
            <a:ext cx="561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3-يميز بين الطلب السياحي والعرض السياحي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43200" y="457728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4-يعدد الآثار الاقتصادية للسياحة.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76901" y="5610578"/>
            <a:ext cx="5952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يستنتج الأثار السل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 والإيجابية للسياحة على البيئة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6901" y="5085211"/>
            <a:ext cx="5929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يقارن بين الآثار الإيجابية والسلبية اجتماعيا وثقافيا للسياحة.</a:t>
            </a:r>
          </a:p>
        </p:txBody>
      </p:sp>
    </p:spTree>
    <p:extLst>
      <p:ext uri="{BB962C8B-B14F-4D97-AF65-F5344CB8AC3E}">
        <p14:creationId xmlns:p14="http://schemas.microsoft.com/office/powerpoint/2010/main" val="21965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7" grpId="0"/>
      <p:bldP spid="18" grpId="0"/>
      <p:bldP spid="19" grpId="0"/>
      <p:bldP spid="2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197433" y="1482392"/>
            <a:ext cx="471934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تخريب البيئة الطبيعية.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3352800" y="2546322"/>
            <a:ext cx="4877183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أصوات استخدام وسائل النقل.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114098" y="3647147"/>
            <a:ext cx="49387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تعريت الممرات التاريخية.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81000" y="4689265"/>
            <a:ext cx="4740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كثافة القوارب على الشواطئ.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500" y="231088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10. من أشكال التلوث الناتج عن السياحة: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890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1495669" y="1600200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19200" y="2057400"/>
            <a:ext cx="6297331" cy="3338828"/>
            <a:chOff x="1219200" y="2057400"/>
            <a:chExt cx="6297331" cy="3338828"/>
          </a:xfrm>
        </p:grpSpPr>
        <p:grpSp>
          <p:nvGrpSpPr>
            <p:cNvPr id="2" name="Group 1"/>
            <p:cNvGrpSpPr/>
            <p:nvPr/>
          </p:nvGrpSpPr>
          <p:grpSpPr>
            <a:xfrm>
              <a:off x="1219200" y="4253228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8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349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962269" y="1623616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4276644"/>
            <a:ext cx="2743200" cy="1143000"/>
            <a:chOff x="685800" y="4958693"/>
            <a:chExt cx="2743200" cy="1143000"/>
          </a:xfrm>
        </p:grpSpPr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685800" y="4958693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5"/>
            <p:cNvSpPr/>
            <p:nvPr/>
          </p:nvSpPr>
          <p:spPr>
            <a:xfrm flipH="1">
              <a:off x="2057400" y="4958693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السؤال التالي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54323"/>
            <a:ext cx="2182531" cy="23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5800" y="838200"/>
            <a:ext cx="5943600" cy="5468363"/>
            <a:chOff x="609600" y="762000"/>
            <a:chExt cx="5943600" cy="5468363"/>
          </a:xfrm>
        </p:grpSpPr>
        <p:sp>
          <p:nvSpPr>
            <p:cNvPr id="5" name="Smiley Face 4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0792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962269" y="1623616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600200"/>
            <a:ext cx="6935262" cy="3819444"/>
            <a:chOff x="685800" y="1600200"/>
            <a:chExt cx="6935262" cy="3819444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8531" y="1600200"/>
              <a:ext cx="2182531" cy="23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7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762000"/>
            <a:ext cx="5943600" cy="5468363"/>
            <a:chOff x="609600" y="762000"/>
            <a:chExt cx="5943600" cy="5468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7713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962269" y="1623616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600200"/>
            <a:ext cx="6935262" cy="3819444"/>
            <a:chOff x="685800" y="1600200"/>
            <a:chExt cx="6935262" cy="3819444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8531" y="1600200"/>
              <a:ext cx="2182531" cy="23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8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762000"/>
            <a:ext cx="5943600" cy="5468363"/>
            <a:chOff x="609600" y="762000"/>
            <a:chExt cx="5943600" cy="5468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3736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962269" y="1623616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600200"/>
            <a:ext cx="6935262" cy="3819444"/>
            <a:chOff x="685800" y="1600200"/>
            <a:chExt cx="6935262" cy="3819444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8531" y="1600200"/>
              <a:ext cx="2182531" cy="23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7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86200" y="116026"/>
            <a:ext cx="5273722" cy="54938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 عشر: التسويق السياحي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1001823"/>
            <a:ext cx="5719469" cy="10162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نشاط ادري وفني تقوم  به المنظمات والمنشآت السياحية داخل وخارج الدولة، لمعرفة الأسواق السياحية المرتقبة، بهدف تنمية وزيادة الحركة السياحية.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993334" y="2123248"/>
            <a:ext cx="2764125" cy="801011"/>
          </a:xfrm>
          <a:prstGeom prst="downArrow">
            <a:avLst>
              <a:gd name="adj1" fmla="val 98316"/>
              <a:gd name="adj2" fmla="val 2955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التسويق السياحي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122075" y="3393450"/>
            <a:ext cx="2764125" cy="801011"/>
          </a:xfrm>
          <a:prstGeom prst="downArrow">
            <a:avLst>
              <a:gd name="adj1" fmla="val 98316"/>
              <a:gd name="adj2" fmla="val 3466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التسويق السياحي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085785"/>
            <a:ext cx="369996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معرفة السائح وحاجاته ورغباته.</a:t>
            </a:r>
          </a:p>
          <a:p>
            <a:pPr marL="342900" indent="-342900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دعم مركز المنطقة السياحية.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73079" y="2924259"/>
            <a:ext cx="369996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إنعاش النشاط الاقتصادي.</a:t>
            </a:r>
          </a:p>
          <a:p>
            <a:pPr marL="342900" indent="-342900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المساهمة في القضاء على البطالة.</a:t>
            </a:r>
          </a:p>
          <a:p>
            <a:pPr marL="342900" indent="-342900" rt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 استراتيجيات المنظمة السياحية.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544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6" grpId="0" animBg="1"/>
      <p:bldP spid="19" grpId="0" animBg="1"/>
      <p:bldP spid="21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762000"/>
            <a:ext cx="5943600" cy="5468363"/>
            <a:chOff x="609600" y="762000"/>
            <a:chExt cx="5943600" cy="5468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2286000" y="762000"/>
              <a:ext cx="4267200" cy="381764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8771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962269" y="1623616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600200"/>
            <a:ext cx="6935262" cy="3819444"/>
            <a:chOff x="685800" y="1600200"/>
            <a:chExt cx="6935262" cy="3819444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8531" y="1600200"/>
              <a:ext cx="2182531" cy="23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9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81000"/>
            <a:ext cx="6172200" cy="5849363"/>
            <a:chOff x="609600" y="381000"/>
            <a:chExt cx="6172200" cy="5849363"/>
          </a:xfrm>
        </p:grpSpPr>
        <p:sp>
          <p:nvSpPr>
            <p:cNvPr id="5" name="Smiley Face 4"/>
            <p:cNvSpPr/>
            <p:nvPr/>
          </p:nvSpPr>
          <p:spPr>
            <a:xfrm>
              <a:off x="1600200" y="381000"/>
              <a:ext cx="5181600" cy="4235545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33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962269" y="1623616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600200"/>
            <a:ext cx="6935262" cy="3819444"/>
            <a:chOff x="685800" y="1600200"/>
            <a:chExt cx="6935262" cy="3819444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8531" y="1600200"/>
              <a:ext cx="2182531" cy="23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4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04800"/>
            <a:ext cx="6096000" cy="5925563"/>
            <a:chOff x="609600" y="304800"/>
            <a:chExt cx="6096000" cy="5925563"/>
          </a:xfrm>
        </p:grpSpPr>
        <p:sp>
          <p:nvSpPr>
            <p:cNvPr id="5" name="Smiley Face 4"/>
            <p:cNvSpPr/>
            <p:nvPr/>
          </p:nvSpPr>
          <p:spPr>
            <a:xfrm>
              <a:off x="1524000" y="304800"/>
              <a:ext cx="5181600" cy="43434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831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962269" y="1623616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600200"/>
            <a:ext cx="6935262" cy="3819444"/>
            <a:chOff x="685800" y="1600200"/>
            <a:chExt cx="6935262" cy="3819444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8531" y="1600200"/>
              <a:ext cx="2182531" cy="23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5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04800"/>
            <a:ext cx="6096000" cy="5925563"/>
            <a:chOff x="609600" y="304800"/>
            <a:chExt cx="6096000" cy="59255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524000" y="304800"/>
              <a:ext cx="5181600" cy="43434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8932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357585" y="1660487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600200"/>
            <a:ext cx="6935262" cy="3819444"/>
            <a:chOff x="685800" y="1600200"/>
            <a:chExt cx="6935262" cy="3819444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8531" y="1600200"/>
              <a:ext cx="2182531" cy="23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0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04800"/>
            <a:ext cx="6096000" cy="5925563"/>
            <a:chOff x="609600" y="304800"/>
            <a:chExt cx="6096000" cy="59255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524000" y="304800"/>
              <a:ext cx="5181600" cy="43434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205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533400" y="1676400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9215" y="1600200"/>
            <a:ext cx="6911847" cy="3835357"/>
            <a:chOff x="709215" y="1600200"/>
            <a:chExt cx="6911847" cy="3835357"/>
          </a:xfrm>
        </p:grpSpPr>
        <p:grpSp>
          <p:nvGrpSpPr>
            <p:cNvPr id="2" name="Group 1"/>
            <p:cNvGrpSpPr/>
            <p:nvPr/>
          </p:nvGrpSpPr>
          <p:grpSpPr>
            <a:xfrm>
              <a:off x="709215" y="4292557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الشريحة التالية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8531" y="1600200"/>
              <a:ext cx="2182531" cy="23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3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Manual Input 6"/>
          <p:cNvSpPr/>
          <p:nvPr/>
        </p:nvSpPr>
        <p:spPr>
          <a:xfrm>
            <a:off x="4723690" y="1286683"/>
            <a:ext cx="4299463" cy="986618"/>
          </a:xfrm>
          <a:prstGeom prst="flowChartManualInpu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 السياحي</a:t>
            </a: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كل ما يمكن أن يقدم ويعرض للسائح المرتقب.</a:t>
            </a:r>
          </a:p>
        </p:txBody>
      </p:sp>
      <p:sp>
        <p:nvSpPr>
          <p:cNvPr id="49" name="Flowchart: Manual Input 48"/>
          <p:cNvSpPr/>
          <p:nvPr/>
        </p:nvSpPr>
        <p:spPr>
          <a:xfrm flipH="1">
            <a:off x="313875" y="1257581"/>
            <a:ext cx="3802844" cy="986618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الطلب السياحي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كمية ما يرغبه السياح من أماكن سياحية.</a:t>
            </a:r>
          </a:p>
        </p:txBody>
      </p:sp>
      <p:sp>
        <p:nvSpPr>
          <p:cNvPr id="10" name="Flowchart: Merge 9"/>
          <p:cNvSpPr/>
          <p:nvPr/>
        </p:nvSpPr>
        <p:spPr>
          <a:xfrm>
            <a:off x="2122726" y="640189"/>
            <a:ext cx="4755245" cy="617392"/>
          </a:xfrm>
          <a:prstGeom prst="flowChartMerge">
            <a:avLst/>
          </a:prstGeom>
          <a:solidFill>
            <a:srgbClr val="FF0000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العرض والطلب السياحي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399395"/>
            <a:ext cx="24625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الطبيعة الجذابة.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تاريخ الحضارات والثقافة.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والسلع المقدمة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652575" y="2859784"/>
            <a:ext cx="244169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العرض السياحي 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289" y="3444108"/>
            <a:ext cx="1275960" cy="2255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734" y="3321449"/>
            <a:ext cx="3261985" cy="19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  <p:bldP spid="10" grpId="0" animBg="1"/>
      <p:bldP spid="12" grpId="0"/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04800"/>
            <a:ext cx="6096000" cy="5925563"/>
            <a:chOff x="609600" y="304800"/>
            <a:chExt cx="6096000" cy="59255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524000" y="304800"/>
              <a:ext cx="5181600" cy="43434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8895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602" y="768294"/>
            <a:ext cx="4971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التسويق السياحي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وآثار السياحة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6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1- 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</a:t>
            </a:r>
            <a:r>
              <a:rPr lang="ar-BH" sz="1400" b="1" dirty="0" err="1"/>
              <a:t>السياحيو</a:t>
            </a:r>
            <a:r>
              <a:rPr lang="ar-BH" sz="1400" b="1" dirty="0"/>
              <a:t>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09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7040509" y="1300083"/>
            <a:ext cx="1737224" cy="2023779"/>
            <a:chOff x="7130025" y="3332694"/>
            <a:chExt cx="1647519" cy="201179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0025" y="3990121"/>
              <a:ext cx="1602026" cy="135436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180999" y="3332694"/>
              <a:ext cx="1596545" cy="7036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إثارة دوافع 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واتجاهات السائحين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54937" y="4147820"/>
            <a:ext cx="2962670" cy="2192655"/>
            <a:chOff x="5876223" y="4748882"/>
            <a:chExt cx="2962670" cy="219265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5507" y="4748882"/>
              <a:ext cx="1700145" cy="1564359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876223" y="6233651"/>
              <a:ext cx="296267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المنتج السياحي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متاح لأكثر من شخص في وقت واحد 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43802" y="3744366"/>
            <a:ext cx="1775141" cy="2099696"/>
            <a:chOff x="4525228" y="4450472"/>
            <a:chExt cx="1775141" cy="2099696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2921" y="5090311"/>
              <a:ext cx="1577448" cy="145985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525228" y="4450472"/>
              <a:ext cx="17751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يبرز معالم 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الدولة السياحية 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6314" y="3749994"/>
            <a:ext cx="1714736" cy="2267237"/>
            <a:chOff x="3203872" y="4532198"/>
            <a:chExt cx="1714736" cy="226723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3872" y="5161532"/>
              <a:ext cx="1714736" cy="1637903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269178" y="4532198"/>
              <a:ext cx="14606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جمود مكونات 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العرض السياحي 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26124" y="1629420"/>
            <a:ext cx="2842817" cy="2181869"/>
            <a:chOff x="749648" y="4341458"/>
            <a:chExt cx="2842817" cy="2204058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84592" y="4341458"/>
              <a:ext cx="1572930" cy="170107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749648" y="5892612"/>
              <a:ext cx="2842817" cy="652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مباشرة </a:t>
              </a:r>
            </a:p>
            <a:p>
              <a:pPr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بين المنشأة السياحية والسائح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7248" y="1309822"/>
            <a:ext cx="2107800" cy="2072010"/>
            <a:chOff x="80889" y="3599243"/>
            <a:chExt cx="2107800" cy="207201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6563" y="4206130"/>
              <a:ext cx="1697725" cy="1465123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80889" y="3599243"/>
              <a:ext cx="210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يمكن تسويقه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في كل وقت ومكان 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" name="Curved Down Ribbon 3"/>
          <p:cNvSpPr/>
          <p:nvPr/>
        </p:nvSpPr>
        <p:spPr>
          <a:xfrm>
            <a:off x="1751184" y="386015"/>
            <a:ext cx="5046779" cy="762925"/>
          </a:xfrm>
          <a:prstGeom prst="ellipseRibbon">
            <a:avLst>
              <a:gd name="adj1" fmla="val 25000"/>
              <a:gd name="adj2" fmla="val 71565"/>
              <a:gd name="adj3" fmla="val 125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التسويق السياحي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76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 rot="10800000" flipV="1">
            <a:off x="4419599" y="861553"/>
            <a:ext cx="4426293" cy="510047"/>
          </a:xfrm>
          <a:prstGeom prst="homePlat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أولا: الآثار الاقتصادية للسياحة</a:t>
            </a:r>
            <a:endParaRPr lang="en-US" sz="3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006" y="3466896"/>
            <a:ext cx="2452794" cy="226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185563" y="1414637"/>
            <a:ext cx="2655282" cy="180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 المقرر: السفر والسياحة    سفر 324 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74574" y="116026"/>
            <a:ext cx="4885348" cy="54938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الرابع : آثار السياحة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4573" y="1606565"/>
            <a:ext cx="42569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النشاط الاقتصادي.</a:t>
            </a:r>
          </a:p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توفر فرص عمل.</a:t>
            </a:r>
          </a:p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انعاش ودعم القطاعات الأخرى.</a:t>
            </a:r>
          </a:p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الإيرادات والعملات الأجنبية.</a:t>
            </a:r>
          </a:p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التوازن الاقتصادي  والاجتماعي بين  المناطق.</a:t>
            </a:r>
          </a:p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استثمار أماكن السياحة الطبيعية. </a:t>
            </a:r>
          </a:p>
        </p:txBody>
      </p:sp>
    </p:spTree>
    <p:extLst>
      <p:ext uri="{BB962C8B-B14F-4D97-AF65-F5344CB8AC3E}">
        <p14:creationId xmlns:p14="http://schemas.microsoft.com/office/powerpoint/2010/main" val="23788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Pentagon 48"/>
          <p:cNvSpPr/>
          <p:nvPr/>
        </p:nvSpPr>
        <p:spPr>
          <a:xfrm rot="10800000" flipV="1">
            <a:off x="2666999" y="592654"/>
            <a:ext cx="5364753" cy="689875"/>
          </a:xfrm>
          <a:prstGeom prst="homePlat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 الآثار الاجتماعية والثقافية للسياحة</a:t>
            </a:r>
            <a:endParaRPr lang="en-US" sz="3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3400" y="2443538"/>
            <a:ext cx="4181408" cy="25545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معرفة ثقافات وأفكار مختلفة.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دعم الثقافة والاهتمام بالتراث.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الدخل ورفع مستوى الحياة الاقتصادية . 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رفع المستوى الاجتماعي والثقافي.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9880" y="1550514"/>
            <a:ext cx="168187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الآثار الإيجابية</a:t>
            </a:r>
            <a:endParaRPr lang="en-US" sz="28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287186" y="2087205"/>
            <a:ext cx="1649463" cy="29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ectangle 38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337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Pentagon 48"/>
          <p:cNvSpPr/>
          <p:nvPr/>
        </p:nvSpPr>
        <p:spPr>
          <a:xfrm rot="10800000" flipV="1">
            <a:off x="2666999" y="592654"/>
            <a:ext cx="5364753" cy="689875"/>
          </a:xfrm>
          <a:prstGeom prst="homePlat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 الآثار الاجتماعية والثقافية للسياحة</a:t>
            </a:r>
            <a:endParaRPr lang="en-US" sz="3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1219" y="2159827"/>
            <a:ext cx="7066709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التحولات الاجتماعية.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التصادم الثقافي.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سلبيات ثقافية مثل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انتشار بعض الأمراض والممنوعات.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الزحام و الضجيج والتلوث.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السلبيات الاجتماعية كالتهريب و الإجرام.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32046" y="727698"/>
            <a:ext cx="1823982" cy="302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Rectangle 52"/>
          <p:cNvSpPr/>
          <p:nvPr/>
        </p:nvSpPr>
        <p:spPr>
          <a:xfrm>
            <a:off x="6156915" y="1528262"/>
            <a:ext cx="156324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الآثار السلبية</a:t>
            </a:r>
            <a:endParaRPr lang="en-US" sz="2800" b="1" cap="none" spc="0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3009900" y="3387073"/>
            <a:ext cx="314701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تغييرات في الأنشطة والفنون.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6072" y="3419467"/>
            <a:ext cx="297068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غزو خصوصيات المجتمع .</a:t>
            </a:r>
          </a:p>
        </p:txBody>
      </p:sp>
    </p:spTree>
    <p:extLst>
      <p:ext uri="{BB962C8B-B14F-4D97-AF65-F5344CB8AC3E}">
        <p14:creationId xmlns:p14="http://schemas.microsoft.com/office/powerpoint/2010/main" val="15725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rot="10800000" flipV="1">
            <a:off x="3112698" y="1239320"/>
            <a:ext cx="5991205" cy="689875"/>
          </a:xfrm>
          <a:prstGeom prst="homePlat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التأثيرات الإيجابية للسياحة على البيئة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9431" y="808005"/>
            <a:ext cx="2349748" cy="1665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3733800" y="239946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الاهتمام بالسياحة.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غرس قيم المحافظة على البيئة  الطبيعية من خلال: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استغلال الحياة البرية لأغراض سياحية.</a:t>
            </a:r>
          </a:p>
          <a:p>
            <a:pPr marL="342900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محطات معالجة المياه لخفض التلوث</a:t>
            </a: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6517829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التسويق السياحي وآثار السياحة        المقرر: السفر والسياحة    سفر 324 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74574" y="116026"/>
            <a:ext cx="4885348" cy="54938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الرابع : آثار السياحة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3062" y="3017408"/>
            <a:ext cx="398218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دعم وترميم الأبنية التاريخية والتقليدية.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31821" y="3265282"/>
            <a:ext cx="336342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r" rtl="1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دعم الحدائق الوطنية المحمية.</a:t>
            </a:r>
          </a:p>
        </p:txBody>
      </p:sp>
    </p:spTree>
    <p:extLst>
      <p:ext uri="{BB962C8B-B14F-4D97-AF65-F5344CB8AC3E}">
        <p14:creationId xmlns:p14="http://schemas.microsoft.com/office/powerpoint/2010/main" val="2819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7511</TotalTime>
  <Words>1190</Words>
  <Application>Microsoft Office PowerPoint</Application>
  <PresentationFormat>عرض على الشاشة (4:3)</PresentationFormat>
  <Paragraphs>201</Paragraphs>
  <Slides>41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Sakkal Majalla</vt:lpstr>
      <vt:lpstr>Wingdings</vt:lpstr>
      <vt:lpstr>1_Office Theme</vt:lpstr>
      <vt:lpstr>Office Theme</vt:lpstr>
      <vt:lpstr>قالب الدروس الإلكترونية المعتمد (1)</vt:lpstr>
      <vt:lpstr>الوحدة الرابعة والخامسة التسويق السياحي وآثار السياحة الفصل 12- 14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التقويم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Lenovo</cp:lastModifiedBy>
  <cp:revision>992</cp:revision>
  <dcterms:created xsi:type="dcterms:W3CDTF">2020-03-03T05:49:03Z</dcterms:created>
  <dcterms:modified xsi:type="dcterms:W3CDTF">2020-10-20T04:11:36Z</dcterms:modified>
</cp:coreProperties>
</file>