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3"/>
  </p:notesMasterIdLst>
  <p:sldIdLst>
    <p:sldId id="256" r:id="rId2"/>
    <p:sldId id="278" r:id="rId3"/>
    <p:sldId id="373" r:id="rId4"/>
    <p:sldId id="391" r:id="rId5"/>
    <p:sldId id="394" r:id="rId6"/>
    <p:sldId id="395" r:id="rId7"/>
    <p:sldId id="369" r:id="rId8"/>
    <p:sldId id="396" r:id="rId9"/>
    <p:sldId id="397" r:id="rId10"/>
    <p:sldId id="392" r:id="rId11"/>
    <p:sldId id="398" r:id="rId12"/>
    <p:sldId id="399" r:id="rId13"/>
    <p:sldId id="400" r:id="rId14"/>
    <p:sldId id="401" r:id="rId15"/>
    <p:sldId id="402" r:id="rId16"/>
    <p:sldId id="403" r:id="rId17"/>
    <p:sldId id="404" r:id="rId18"/>
    <p:sldId id="405" r:id="rId19"/>
    <p:sldId id="406" r:id="rId20"/>
    <p:sldId id="407" r:id="rId21"/>
    <p:sldId id="408" r:id="rId22"/>
    <p:sldId id="409" r:id="rId23"/>
    <p:sldId id="410" r:id="rId24"/>
    <p:sldId id="411" r:id="rId25"/>
    <p:sldId id="412" r:id="rId26"/>
    <p:sldId id="413" r:id="rId27"/>
    <p:sldId id="414" r:id="rId28"/>
    <p:sldId id="415" r:id="rId29"/>
    <p:sldId id="416" r:id="rId30"/>
    <p:sldId id="417" r:id="rId31"/>
    <p:sldId id="418" r:id="rId32"/>
    <p:sldId id="419" r:id="rId33"/>
    <p:sldId id="420" r:id="rId34"/>
    <p:sldId id="421" r:id="rId35"/>
    <p:sldId id="422" r:id="rId36"/>
    <p:sldId id="423" r:id="rId37"/>
    <p:sldId id="424" r:id="rId38"/>
    <p:sldId id="425" r:id="rId39"/>
    <p:sldId id="426" r:id="rId40"/>
    <p:sldId id="427" r:id="rId41"/>
    <p:sldId id="324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4D3C"/>
    <a:srgbClr val="E7E208"/>
    <a:srgbClr val="CCECFF"/>
    <a:srgbClr val="CCFFFF"/>
    <a:srgbClr val="FF9933"/>
    <a:srgbClr val="DAF6FF"/>
    <a:srgbClr val="ED8733"/>
    <a:srgbClr val="66FF99"/>
    <a:srgbClr val="FFFF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2" autoAdjust="0"/>
  </p:normalViewPr>
  <p:slideViewPr>
    <p:cSldViewPr>
      <p:cViewPr varScale="1">
        <p:scale>
          <a:sx n="69" d="100"/>
          <a:sy n="69" d="100"/>
        </p:scale>
        <p:origin x="127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204E3-BA47-4553-AB49-BFD2203EC400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AC69B-6743-4285-BBD1-7CFFDBB36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91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78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45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7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88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32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67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8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98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383EE-90B1-4EEE-B5B6-CDFD959A62D4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5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audio" Target="../media/audio6.wav"/><Relationship Id="rId4" Type="http://schemas.openxmlformats.org/officeDocument/2006/relationships/audio" Target="../media/audio9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22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21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image" Target="../media/image5.png"/><Relationship Id="rId4" Type="http://schemas.openxmlformats.org/officeDocument/2006/relationships/slide" Target="slide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image" Target="../media/image5.png"/><Relationship Id="rId4" Type="http://schemas.openxmlformats.org/officeDocument/2006/relationships/slide" Target="slide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image" Target="../media/image5.png"/><Relationship Id="rId4" Type="http://schemas.openxmlformats.org/officeDocument/2006/relationships/slide" Target="slide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image" Target="../media/image5.png"/><Relationship Id="rId4" Type="http://schemas.openxmlformats.org/officeDocument/2006/relationships/slide" Target="slide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image" Target="../media/image5.png"/><Relationship Id="rId4" Type="http://schemas.openxmlformats.org/officeDocument/2006/relationships/slide" Target="slide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image" Target="../media/image5.png"/><Relationship Id="rId4" Type="http://schemas.openxmlformats.org/officeDocument/2006/relationships/slide" Target="slide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image" Target="../media/image5.png"/><Relationship Id="rId4" Type="http://schemas.openxmlformats.org/officeDocument/2006/relationships/slide" Target="slide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5" Type="http://schemas.openxmlformats.org/officeDocument/2006/relationships/image" Target="../media/image5.png"/><Relationship Id="rId4" Type="http://schemas.openxmlformats.org/officeDocument/2006/relationships/slide" Target="slide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image" Target="../media/image5.png"/><Relationship Id="rId4" Type="http://schemas.openxmlformats.org/officeDocument/2006/relationships/slide" Target="slide3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audio" Target="../media/audio6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6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audio" Target="../media/audio7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www.edunet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audio" Target="../media/audio10.wav"/><Relationship Id="rId4" Type="http://schemas.openxmlformats.org/officeDocument/2006/relationships/audio" Target="../media/audio9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audio" Target="../media/audio1.wav"/><Relationship Id="rId4" Type="http://schemas.openxmlformats.org/officeDocument/2006/relationships/audio" Target="../media/audio6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mage result for شعار علم البحرين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877527" y="144901"/>
            <a:ext cx="7162800" cy="11822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0" y="3025009"/>
            <a:ext cx="3048000" cy="138499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مقدمة في البنوك والعمليات المصرفية</a:t>
            </a:r>
          </a:p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بنك 211 / 804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855" y="6485263"/>
            <a:ext cx="47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الصف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  الثالث                   الصفحة: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164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169</a:t>
            </a:r>
            <a:r>
              <a:rPr lang="ar-BH" dirty="0" smtClean="0"/>
              <a:t>  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13855" y="6403844"/>
            <a:ext cx="9144000" cy="8141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5355260" y="6445886"/>
            <a:ext cx="377488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62424">
            <a:off x="3327235" y="1281463"/>
            <a:ext cx="2766619" cy="29949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742" y="2573848"/>
            <a:ext cx="4378802" cy="367231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674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Manual Input 27"/>
          <p:cNvSpPr/>
          <p:nvPr/>
        </p:nvSpPr>
        <p:spPr>
          <a:xfrm>
            <a:off x="3883215" y="424735"/>
            <a:ext cx="2971800" cy="573286"/>
          </a:xfrm>
          <a:prstGeom prst="flowChartManualInput">
            <a:avLst/>
          </a:prstGeom>
          <a:solidFill>
            <a:srgbClr val="EA4D3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r" rtl="1">
              <a:buClr>
                <a:srgbClr val="FF0000"/>
              </a:buClr>
            </a:pPr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خطوات </a:t>
            </a:r>
            <a:r>
              <a:rPr lang="ar-BH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إدارة المخاطر</a:t>
            </a:r>
            <a:endParaRPr lang="ar-BH" sz="2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767422" y="1654851"/>
            <a:ext cx="2978270" cy="448922"/>
            <a:chOff x="5554309" y="3589610"/>
            <a:chExt cx="2978270" cy="530308"/>
          </a:xfrm>
        </p:grpSpPr>
        <p:sp>
          <p:nvSpPr>
            <p:cNvPr id="26" name="Rectangle 25"/>
            <p:cNvSpPr/>
            <p:nvPr/>
          </p:nvSpPr>
          <p:spPr>
            <a:xfrm>
              <a:off x="5554309" y="3590225"/>
              <a:ext cx="2978270" cy="529693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>
                <a:buClr>
                  <a:srgbClr val="FF0000"/>
                </a:buClr>
              </a:pPr>
              <a:endPara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9" name="Teardrop 8"/>
            <p:cNvSpPr/>
            <p:nvPr/>
          </p:nvSpPr>
          <p:spPr>
            <a:xfrm>
              <a:off x="8061489" y="3589610"/>
              <a:ext cx="471090" cy="454509"/>
            </a:xfrm>
            <a:prstGeom prst="teardrop">
              <a:avLst/>
            </a:prstGeom>
            <a:solidFill>
              <a:srgbClr val="CCECFF"/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>
                <a:buClr>
                  <a:srgbClr val="FF0000"/>
                </a:buClr>
              </a:pPr>
              <a:r>
                <a:rPr lang="ar-BH" sz="24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</a:t>
              </a:r>
              <a:endParaRPr lang="en-US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2397584" y="1628826"/>
            <a:ext cx="58599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حصر المخاطر المحتملة .</a:t>
            </a:r>
            <a:endParaRPr lang="en-US" sz="20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3211157" y="2434982"/>
            <a:ext cx="4871016" cy="553786"/>
            <a:chOff x="1219200" y="3589610"/>
            <a:chExt cx="7313379" cy="493761"/>
          </a:xfrm>
        </p:grpSpPr>
        <p:sp>
          <p:nvSpPr>
            <p:cNvPr id="30" name="Rectangle 29"/>
            <p:cNvSpPr/>
            <p:nvPr/>
          </p:nvSpPr>
          <p:spPr>
            <a:xfrm>
              <a:off x="1219200" y="3590227"/>
              <a:ext cx="7313379" cy="493144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>
                <a:buClr>
                  <a:srgbClr val="FF0000"/>
                </a:buClr>
              </a:pPr>
              <a:endPara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1" name="Teardrop 30"/>
            <p:cNvSpPr/>
            <p:nvPr/>
          </p:nvSpPr>
          <p:spPr>
            <a:xfrm>
              <a:off x="7881884" y="3589610"/>
              <a:ext cx="650695" cy="454509"/>
            </a:xfrm>
            <a:prstGeom prst="teardrop">
              <a:avLst/>
            </a:prstGeom>
            <a:solidFill>
              <a:srgbClr val="CCECFF"/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>
                <a:buClr>
                  <a:srgbClr val="FF0000"/>
                </a:buClr>
              </a:pPr>
              <a:r>
                <a:rPr lang="ar-BH" sz="24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</a:t>
              </a:r>
              <a:endParaRPr lang="en-US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3644546" y="2519456"/>
            <a:ext cx="40042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تعريف مؤشرات الإنذار المبكر بوقوع الخطر.</a:t>
            </a:r>
            <a:endParaRPr lang="en-US" sz="20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2118825" y="3366472"/>
            <a:ext cx="5386191" cy="530308"/>
            <a:chOff x="1219200" y="3589610"/>
            <a:chExt cx="7313379" cy="530308"/>
          </a:xfrm>
        </p:grpSpPr>
        <p:sp>
          <p:nvSpPr>
            <p:cNvPr id="35" name="Rectangle 34"/>
            <p:cNvSpPr/>
            <p:nvPr/>
          </p:nvSpPr>
          <p:spPr>
            <a:xfrm>
              <a:off x="1219200" y="3590226"/>
              <a:ext cx="7313379" cy="52969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>
                <a:buClr>
                  <a:srgbClr val="FF0000"/>
                </a:buClr>
              </a:pPr>
              <a:endPara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6" name="Teardrop 35"/>
            <p:cNvSpPr/>
            <p:nvPr/>
          </p:nvSpPr>
          <p:spPr>
            <a:xfrm>
              <a:off x="7833074" y="3589610"/>
              <a:ext cx="699505" cy="454509"/>
            </a:xfrm>
            <a:prstGeom prst="teardrop">
              <a:avLst/>
            </a:prstGeom>
            <a:solidFill>
              <a:srgbClr val="CCECFF"/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>
                <a:buClr>
                  <a:srgbClr val="FF0000"/>
                </a:buClr>
              </a:pPr>
              <a:r>
                <a:rPr lang="ar-BH" sz="24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3</a:t>
              </a:r>
              <a:endParaRPr lang="en-US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-131136" y="3404612"/>
            <a:ext cx="71331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Clr>
                <a:srgbClr val="FF0000"/>
              </a:buClr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تحديد سبل تفادي احتمالات حدوث الخطر أو الحد منها .</a:t>
            </a:r>
            <a:endParaRPr lang="ar-BH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29769" y="4395316"/>
            <a:ext cx="7062590" cy="530308"/>
            <a:chOff x="1219200" y="3589610"/>
            <a:chExt cx="7313379" cy="530308"/>
          </a:xfrm>
        </p:grpSpPr>
        <p:sp>
          <p:nvSpPr>
            <p:cNvPr id="42" name="Rectangle 41"/>
            <p:cNvSpPr/>
            <p:nvPr/>
          </p:nvSpPr>
          <p:spPr>
            <a:xfrm>
              <a:off x="1219200" y="3590226"/>
              <a:ext cx="7313379" cy="52969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>
                <a:buClr>
                  <a:srgbClr val="FF0000"/>
                </a:buClr>
              </a:pPr>
              <a:endPara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3" name="Teardrop 42"/>
            <p:cNvSpPr/>
            <p:nvPr/>
          </p:nvSpPr>
          <p:spPr>
            <a:xfrm>
              <a:off x="8061489" y="3589610"/>
              <a:ext cx="471090" cy="454509"/>
            </a:xfrm>
            <a:prstGeom prst="teardrop">
              <a:avLst/>
            </a:prstGeom>
            <a:solidFill>
              <a:srgbClr val="CCECFF"/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>
                <a:buClr>
                  <a:srgbClr val="FF0000"/>
                </a:buClr>
              </a:pPr>
              <a:r>
                <a:rPr lang="ar-BH" sz="24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4</a:t>
              </a:r>
              <a:endParaRPr lang="en-US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-968457" y="4465392"/>
            <a:ext cx="76682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تحديد الإجراءات والمواقف الواجب اتخاذها، لمواجهة كل نوع من المخاطر.</a:t>
            </a:r>
            <a:endParaRPr lang="ar-BH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-131136" y="6570705"/>
            <a:ext cx="5334000" cy="2786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إدارة المخاطر 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المقرر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 مقدمة في البنوك والعمليات المصرفية       بنك 211/ 804 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0" y="6525491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>
            <a:spLocks/>
          </p:cNvSpPr>
          <p:nvPr/>
        </p:nvSpPr>
        <p:spPr>
          <a:xfrm>
            <a:off x="5369115" y="6525491"/>
            <a:ext cx="377488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2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871" y="0"/>
            <a:ext cx="1646183" cy="12680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975" y="1002673"/>
            <a:ext cx="2365792" cy="22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40483" y="316055"/>
            <a:ext cx="1530261" cy="868194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ar-BH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التقويم </a:t>
            </a:r>
            <a:endParaRPr lang="en-US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7153" y="1637927"/>
            <a:ext cx="8743950" cy="815608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marL="457200" indent="-457200" algn="r" rtl="1">
              <a:buFont typeface="+mj-lt"/>
              <a:buAutoNum type="arabicPeriod"/>
            </a:pP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تُعرف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المخاطر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بأنها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احتمال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التعرض لخسارة مالية أو أحداث أخرى غير مرغوب في وقوعها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2400" dirty="0"/>
          </a:p>
        </p:txBody>
      </p:sp>
      <p:sp>
        <p:nvSpPr>
          <p:cNvPr id="6" name="Flowchart: Terminator 5">
            <a:hlinkClick r:id="rId5" action="ppaction://hlinksldjump"/>
          </p:cNvPr>
          <p:cNvSpPr/>
          <p:nvPr/>
        </p:nvSpPr>
        <p:spPr>
          <a:xfrm>
            <a:off x="5239010" y="2810443"/>
            <a:ext cx="1602946" cy="1148255"/>
          </a:xfrm>
          <a:prstGeom prst="flowChartTermina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صح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0" y="557243"/>
            <a:ext cx="4931779" cy="46166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ar-BH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اضغط على مربع الإجابة الصحيحة في </a:t>
            </a:r>
            <a:r>
              <a:rPr lang="ar-BH" sz="2400" b="1" dirty="0" err="1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مايلي</a:t>
            </a:r>
            <a:r>
              <a:rPr lang="ar-BH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sz="2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6459829"/>
            <a:ext cx="9136930" cy="381000"/>
            <a:chOff x="32783" y="6345925"/>
            <a:chExt cx="9136930" cy="3810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32783" y="6345925"/>
              <a:ext cx="913693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>
              <a:spLocks/>
            </p:cNvSpPr>
            <p:nvPr/>
          </p:nvSpPr>
          <p:spPr>
            <a:xfrm>
              <a:off x="5366783" y="6345925"/>
              <a:ext cx="3747103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</a:t>
              </a:r>
              <a:r>
                <a:rPr lang="ar-BH" sz="1400" b="1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– 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Flowchart: Terminator 21">
            <a:hlinkClick r:id="rId7" action="ppaction://hlinksldjump"/>
          </p:cNvPr>
          <p:cNvSpPr/>
          <p:nvPr/>
        </p:nvSpPr>
        <p:spPr>
          <a:xfrm>
            <a:off x="2440071" y="2810443"/>
            <a:ext cx="1602946" cy="1148255"/>
          </a:xfrm>
          <a:prstGeom prst="flowChartTerminator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خطأ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141768" y="6502233"/>
            <a:ext cx="5617536" cy="29619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إدارة المخاطر 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     المقرر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 مقدمة في البنوك والعمليات المصرفية       بنك 211/ 804 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833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1676400"/>
            <a:ext cx="9144000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2. تتكون المخاطر من عنصرين هما ( عدم التأكد)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( التعرض لما يمكن أن يحمله ذلك من </a:t>
            </a:r>
            <a:endParaRPr lang="ar-BH" sz="23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نتائج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)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endParaRPr lang="ar-BH" sz="23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lowchart: Terminator 5">
            <a:hlinkClick r:id="rId4" action="ppaction://hlinksldjump"/>
          </p:cNvPr>
          <p:cNvSpPr/>
          <p:nvPr/>
        </p:nvSpPr>
        <p:spPr>
          <a:xfrm>
            <a:off x="5239010" y="2810443"/>
            <a:ext cx="1602946" cy="1148255"/>
          </a:xfrm>
          <a:prstGeom prst="flowChartTermina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صح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6459829"/>
            <a:ext cx="9136930" cy="381000"/>
            <a:chOff x="32783" y="6345925"/>
            <a:chExt cx="9136930" cy="3810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32783" y="6345925"/>
              <a:ext cx="913693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>
              <a:spLocks/>
            </p:cNvSpPr>
            <p:nvPr/>
          </p:nvSpPr>
          <p:spPr>
            <a:xfrm>
              <a:off x="5271793" y="6345925"/>
              <a:ext cx="3842093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</a:t>
              </a:r>
              <a:r>
                <a:rPr lang="ar-BH" sz="1400" b="1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– 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Flowchart: Terminator 21">
            <a:hlinkClick r:id="rId6" action="ppaction://hlinksldjump"/>
          </p:cNvPr>
          <p:cNvSpPr/>
          <p:nvPr/>
        </p:nvSpPr>
        <p:spPr>
          <a:xfrm>
            <a:off x="2440071" y="2810443"/>
            <a:ext cx="1602946" cy="1148255"/>
          </a:xfrm>
          <a:prstGeom prst="flowChartTerminator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خطأ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29626" y="6510986"/>
            <a:ext cx="5334000" cy="2786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إدارة المخاطر 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المقرر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 مقدمة في البنوك والعمليات المصرفية       بنك 211/ 804 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654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1676400"/>
            <a:ext cx="9144000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3. إدارة المخاطر تسعى إلى التقليل من الخسائر والتأثيرات السلبية الناتجة عن حدوث الخطر  المحتمل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endParaRPr lang="ar-BH" sz="23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lowchart: Terminator 5">
            <a:hlinkClick r:id="rId4" action="ppaction://hlinksldjump"/>
          </p:cNvPr>
          <p:cNvSpPr/>
          <p:nvPr/>
        </p:nvSpPr>
        <p:spPr>
          <a:xfrm>
            <a:off x="5239010" y="2810443"/>
            <a:ext cx="1602946" cy="1148255"/>
          </a:xfrm>
          <a:prstGeom prst="flowChartTermina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صح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6459829"/>
            <a:ext cx="9136930" cy="381000"/>
            <a:chOff x="32783" y="6345925"/>
            <a:chExt cx="9136930" cy="3810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32783" y="6345925"/>
              <a:ext cx="913693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>
              <a:spLocks/>
            </p:cNvSpPr>
            <p:nvPr/>
          </p:nvSpPr>
          <p:spPr>
            <a:xfrm>
              <a:off x="5271793" y="6345925"/>
              <a:ext cx="3842093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</a:t>
              </a:r>
              <a:r>
                <a:rPr lang="ar-BH" sz="1400" b="1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– 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Flowchart: Terminator 21">
            <a:hlinkClick r:id="rId6" action="ppaction://hlinksldjump"/>
          </p:cNvPr>
          <p:cNvSpPr/>
          <p:nvPr/>
        </p:nvSpPr>
        <p:spPr>
          <a:xfrm>
            <a:off x="2440071" y="2810443"/>
            <a:ext cx="1602946" cy="1148255"/>
          </a:xfrm>
          <a:prstGeom prst="flowChartTerminator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خطأ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22699" y="6510986"/>
            <a:ext cx="5334000" cy="2786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إدارة المخاطر 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مقدمة في البنوك والعمليات المصرفية       بنك 211/ 804 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4112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1676400"/>
            <a:ext cx="9144000" cy="446276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4. الرقابة الفعالة هي التي تعتمد من قبل الإدارة التنفيذية العليا.</a:t>
            </a:r>
          </a:p>
        </p:txBody>
      </p:sp>
      <p:sp>
        <p:nvSpPr>
          <p:cNvPr id="6" name="Flowchart: Terminator 5">
            <a:hlinkClick r:id="rId4" action="ppaction://hlinksldjump"/>
          </p:cNvPr>
          <p:cNvSpPr/>
          <p:nvPr/>
        </p:nvSpPr>
        <p:spPr>
          <a:xfrm>
            <a:off x="5239010" y="2810443"/>
            <a:ext cx="1602946" cy="1148255"/>
          </a:xfrm>
          <a:prstGeom prst="flowChartTermina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صح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6459829"/>
            <a:ext cx="9136930" cy="381000"/>
            <a:chOff x="32783" y="6345925"/>
            <a:chExt cx="9136930" cy="3810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32783" y="6345925"/>
              <a:ext cx="913693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>
              <a:spLocks/>
            </p:cNvSpPr>
            <p:nvPr/>
          </p:nvSpPr>
          <p:spPr>
            <a:xfrm>
              <a:off x="5271793" y="6345925"/>
              <a:ext cx="3842093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</a:t>
              </a:r>
              <a:r>
                <a:rPr lang="ar-BH" sz="1400" b="1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– 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Flowchart: Terminator 21">
            <a:hlinkClick r:id="rId6" action="ppaction://hlinksldjump"/>
          </p:cNvPr>
          <p:cNvSpPr/>
          <p:nvPr/>
        </p:nvSpPr>
        <p:spPr>
          <a:xfrm>
            <a:off x="2440071" y="2810443"/>
            <a:ext cx="1602946" cy="1148255"/>
          </a:xfrm>
          <a:prstGeom prst="flowChartTerminator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خطأ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50817" y="6510985"/>
            <a:ext cx="5334000" cy="2786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إدارة المخاطر 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المقرر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 مقدمة في البنوك والعمليات المصرفية       بنك 211/ 804 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1469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1676400"/>
            <a:ext cx="9144000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5. من العناصر الرئيسية في إدارة المخاطر توافر نظم معلومات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قادرة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على تزويد الإدارة </a:t>
            </a:r>
            <a:endParaRPr lang="ar-BH" sz="23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23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بالتقاريراللازمة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endParaRPr lang="en-US" sz="23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lowchart: Terminator 5">
            <a:hlinkClick r:id="rId4" action="ppaction://hlinksldjump"/>
          </p:cNvPr>
          <p:cNvSpPr/>
          <p:nvPr/>
        </p:nvSpPr>
        <p:spPr>
          <a:xfrm>
            <a:off x="5105400" y="3184834"/>
            <a:ext cx="1602946" cy="1148255"/>
          </a:xfrm>
          <a:prstGeom prst="flowChartTermina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صح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6459829"/>
            <a:ext cx="9136930" cy="381000"/>
            <a:chOff x="32783" y="6345925"/>
            <a:chExt cx="9136930" cy="3810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32783" y="6345925"/>
              <a:ext cx="913693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>
              <a:spLocks/>
            </p:cNvSpPr>
            <p:nvPr/>
          </p:nvSpPr>
          <p:spPr>
            <a:xfrm>
              <a:off x="5366783" y="6345925"/>
              <a:ext cx="3747103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</a:t>
              </a:r>
              <a:r>
                <a:rPr lang="ar-BH" sz="1400" b="1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– 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Flowchart: Terminator 21">
            <a:hlinkClick r:id="rId6" action="ppaction://hlinksldjump"/>
          </p:cNvPr>
          <p:cNvSpPr/>
          <p:nvPr/>
        </p:nvSpPr>
        <p:spPr>
          <a:xfrm>
            <a:off x="2440071" y="3187728"/>
            <a:ext cx="1602946" cy="1148255"/>
          </a:xfrm>
          <a:prstGeom prst="flowChartTerminator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خطأ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55827" y="6510986"/>
            <a:ext cx="5334000" cy="2786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إدارة المخاطر 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مقدمة في البنوك والعمليات المصرفية       بنك 211/ 804 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6073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1676400"/>
            <a:ext cx="9144000" cy="446276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إن عجز المقترض عن سداد أقساط القرض للبنك يعتبر من مخاطر السوق .</a:t>
            </a:r>
          </a:p>
        </p:txBody>
      </p:sp>
      <p:sp>
        <p:nvSpPr>
          <p:cNvPr id="6" name="Flowchart: Terminator 5">
            <a:hlinkClick r:id="rId4" action="ppaction://hlinksldjump"/>
          </p:cNvPr>
          <p:cNvSpPr/>
          <p:nvPr/>
        </p:nvSpPr>
        <p:spPr>
          <a:xfrm>
            <a:off x="5239010" y="2810443"/>
            <a:ext cx="1602946" cy="1148255"/>
          </a:xfrm>
          <a:prstGeom prst="flowChartTermina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صح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6459829"/>
            <a:ext cx="9136930" cy="381000"/>
            <a:chOff x="32783" y="6345925"/>
            <a:chExt cx="9136930" cy="3810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32783" y="6345925"/>
              <a:ext cx="913693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>
              <a:spLocks/>
            </p:cNvSpPr>
            <p:nvPr/>
          </p:nvSpPr>
          <p:spPr>
            <a:xfrm>
              <a:off x="5271793" y="6345925"/>
              <a:ext cx="3842093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</a:t>
              </a:r>
              <a:r>
                <a:rPr lang="ar-BH" sz="1400" b="1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– 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Flowchart: Terminator 21">
            <a:hlinkClick r:id="rId6" action="ppaction://hlinksldjump"/>
          </p:cNvPr>
          <p:cNvSpPr/>
          <p:nvPr/>
        </p:nvSpPr>
        <p:spPr>
          <a:xfrm>
            <a:off x="2440071" y="2810443"/>
            <a:ext cx="1602946" cy="1148255"/>
          </a:xfrm>
          <a:prstGeom prst="flowChartTerminator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خطأ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31136" y="6570705"/>
            <a:ext cx="5334000" cy="2786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إدارة المخاطر 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مقدمة في البنوك والعمليات المصرفية       بنك 211/ 804 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1137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1676400"/>
            <a:ext cx="9144000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7. الخسائر التي تنشأ من عدم كفاءة أو فشل العمليات الداخلية والأفراد أو التنظيم تعتبر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من </a:t>
            </a:r>
          </a:p>
          <a:p>
            <a:pPr algn="r" rtl="1"/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مخاطر التشغيل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6" name="Flowchart: Terminator 5">
            <a:hlinkClick r:id="rId4" action="ppaction://hlinksldjump"/>
          </p:cNvPr>
          <p:cNvSpPr/>
          <p:nvPr/>
        </p:nvSpPr>
        <p:spPr>
          <a:xfrm>
            <a:off x="5239010" y="2810443"/>
            <a:ext cx="1602946" cy="1148255"/>
          </a:xfrm>
          <a:prstGeom prst="flowChartTermina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صح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6459829"/>
            <a:ext cx="9136930" cy="381000"/>
            <a:chOff x="32783" y="6345925"/>
            <a:chExt cx="9136930" cy="3810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32783" y="6345925"/>
              <a:ext cx="913693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>
              <a:spLocks/>
            </p:cNvSpPr>
            <p:nvPr/>
          </p:nvSpPr>
          <p:spPr>
            <a:xfrm>
              <a:off x="5271793" y="6345925"/>
              <a:ext cx="3842093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</a:t>
              </a:r>
              <a:r>
                <a:rPr lang="ar-BH" sz="1400" b="1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– 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Flowchart: Terminator 21">
            <a:hlinkClick r:id="rId6" action="ppaction://hlinksldjump"/>
          </p:cNvPr>
          <p:cNvSpPr/>
          <p:nvPr/>
        </p:nvSpPr>
        <p:spPr>
          <a:xfrm>
            <a:off x="2440071" y="2810443"/>
            <a:ext cx="1602946" cy="1148255"/>
          </a:xfrm>
          <a:prstGeom prst="flowChartTerminator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خطأ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94990" y="6510986"/>
            <a:ext cx="5334000" cy="2786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إدارة المخاطر 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مقدمة في البنوك والعمليات المصرفية       بنك 211/ 804 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5393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1676400"/>
            <a:ext cx="9144000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8. أن تقلبات أسعار السلع في السوق نتيجة ظهور فيروس كورونا -19 تعتبره البنوك من المخاطر الائتمانية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endParaRPr lang="ar-BH" sz="23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lowchart: Terminator 5">
            <a:hlinkClick r:id="rId4" action="ppaction://hlinksldjump"/>
          </p:cNvPr>
          <p:cNvSpPr/>
          <p:nvPr/>
        </p:nvSpPr>
        <p:spPr>
          <a:xfrm>
            <a:off x="5239010" y="2810443"/>
            <a:ext cx="1602946" cy="1148255"/>
          </a:xfrm>
          <a:prstGeom prst="flowChartTermina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صح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6459829"/>
            <a:ext cx="9136930" cy="381000"/>
            <a:chOff x="32783" y="6345925"/>
            <a:chExt cx="9136930" cy="3810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32783" y="6345925"/>
              <a:ext cx="913693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>
              <a:spLocks/>
            </p:cNvSpPr>
            <p:nvPr/>
          </p:nvSpPr>
          <p:spPr>
            <a:xfrm>
              <a:off x="5366783" y="6345925"/>
              <a:ext cx="3747103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</a:t>
              </a:r>
              <a:r>
                <a:rPr lang="ar-BH" sz="1400" b="1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– 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Flowchart: Terminator 21">
            <a:hlinkClick r:id="rId6" action="ppaction://hlinksldjump"/>
          </p:cNvPr>
          <p:cNvSpPr/>
          <p:nvPr/>
        </p:nvSpPr>
        <p:spPr>
          <a:xfrm>
            <a:off x="2440071" y="2810443"/>
            <a:ext cx="1602946" cy="1148255"/>
          </a:xfrm>
          <a:prstGeom prst="flowChartTerminator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خطأ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08845" y="6510986"/>
            <a:ext cx="5334000" cy="2786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إدارة المخاطر 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مقدمة في البنوك والعمليات المصرفية       بنك 211/ 804 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5953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1676400"/>
            <a:ext cx="9144000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9. أن الخسائر المالية الناشئة عن عدم قدرة البنك على مواجهة التزاماته تصنف من مخاطر </a:t>
            </a:r>
            <a:endParaRPr lang="ar-BH" sz="23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السيولة.  </a:t>
            </a:r>
            <a:endParaRPr lang="en-US" sz="23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lowchart: Terminator 5">
            <a:hlinkClick r:id="rId4" action="ppaction://hlinksldjump"/>
          </p:cNvPr>
          <p:cNvSpPr/>
          <p:nvPr/>
        </p:nvSpPr>
        <p:spPr>
          <a:xfrm>
            <a:off x="5239010" y="2810443"/>
            <a:ext cx="1602946" cy="1148255"/>
          </a:xfrm>
          <a:prstGeom prst="flowChartTermina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صح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6459829"/>
            <a:ext cx="9136930" cy="381000"/>
            <a:chOff x="32783" y="6345925"/>
            <a:chExt cx="9136930" cy="3810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32783" y="6345925"/>
              <a:ext cx="913693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>
              <a:spLocks/>
            </p:cNvSpPr>
            <p:nvPr/>
          </p:nvSpPr>
          <p:spPr>
            <a:xfrm>
              <a:off x="5271793" y="6345925"/>
              <a:ext cx="3842093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</a:t>
              </a:r>
              <a:r>
                <a:rPr lang="ar-BH" sz="1400" b="1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– 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Flowchart: Terminator 21">
            <a:hlinkClick r:id="rId6" action="ppaction://hlinksldjump"/>
          </p:cNvPr>
          <p:cNvSpPr/>
          <p:nvPr/>
        </p:nvSpPr>
        <p:spPr>
          <a:xfrm>
            <a:off x="2440071" y="2810443"/>
            <a:ext cx="1602946" cy="1148255"/>
          </a:xfrm>
          <a:prstGeom prst="flowChartTerminator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خطأ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94990" y="6510986"/>
            <a:ext cx="5334000" cy="2786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إدارة المخاطر 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مقدمة في البنوك والعمليات المصرفية       بنك 211/ 804 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6186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59548" y="2667002"/>
            <a:ext cx="8358159" cy="5539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BH" sz="30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بعد الانتهاء من هذا الدرس ينبغي أن يكون الطالب قادرًا على أن</a:t>
            </a:r>
            <a:r>
              <a:rPr lang="en-GB" sz="30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078353" y="1872436"/>
            <a:ext cx="7539352" cy="736642"/>
            <a:chOff x="1143000" y="1460017"/>
            <a:chExt cx="7539352" cy="736642"/>
          </a:xfrm>
        </p:grpSpPr>
        <p:sp>
          <p:nvSpPr>
            <p:cNvPr id="17" name="TextBox 16"/>
            <p:cNvSpPr txBox="1"/>
            <p:nvPr/>
          </p:nvSpPr>
          <p:spPr>
            <a:xfrm>
              <a:off x="1143000" y="1460017"/>
              <a:ext cx="6464733" cy="707886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 err="1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</a:t>
              </a:r>
              <a:r>
                <a:rPr lang="ar-BH" sz="40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</a:t>
              </a:r>
              <a:r>
                <a:rPr lang="en-GB" sz="4000" b="1" dirty="0" err="1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هداف</a:t>
              </a:r>
              <a:r>
                <a:rPr lang="en-GB" sz="32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13355">
              <a:off x="7633128" y="1517749"/>
              <a:ext cx="1049224" cy="67891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259548" y="3369235"/>
            <a:ext cx="845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</a:t>
            </a:r>
            <a:r>
              <a:rPr lang="ar-SA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يُعرف المخاطر وإدارة المخاطر.</a:t>
            </a:r>
            <a:endParaRPr lang="en-US" sz="2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ar-BH" sz="2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2- </a:t>
            </a:r>
            <a:r>
              <a:rPr lang="ar-SA" sz="2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يُعدد </a:t>
            </a:r>
            <a:r>
              <a:rPr lang="ar-SA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العناصر الرئيسية في إدارة المخاطر</a:t>
            </a:r>
            <a:r>
              <a:rPr lang="ar-SA" sz="2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2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ar-BH" sz="2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3- </a:t>
            </a:r>
            <a:r>
              <a:rPr lang="ar-SA" sz="2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يذكر </a:t>
            </a:r>
            <a:r>
              <a:rPr lang="ar-SA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أنواع المخاطر التي تواجهها البنوك</a:t>
            </a:r>
            <a:r>
              <a:rPr lang="ar-SA" sz="2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2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ar-BH" sz="2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4- </a:t>
            </a:r>
            <a:r>
              <a:rPr lang="ar-SA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يحدد خطوات إدارة </a:t>
            </a:r>
            <a:r>
              <a:rPr lang="ar-SA" sz="2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المخاطر</a:t>
            </a:r>
            <a:r>
              <a:rPr lang="ar-BH" sz="2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200" dirty="0"/>
          </a:p>
        </p:txBody>
      </p:sp>
      <p:sp>
        <p:nvSpPr>
          <p:cNvPr id="10" name="Rectangle 9"/>
          <p:cNvSpPr/>
          <p:nvPr/>
        </p:nvSpPr>
        <p:spPr>
          <a:xfrm>
            <a:off x="-131136" y="6570705"/>
            <a:ext cx="5334000" cy="2786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إدارة المخاطر              المقرر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 مقدمة في البنوك والعمليات المصرفية       بنك 211/ 804 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6525491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/>
          </p:cNvSpPr>
          <p:nvPr/>
        </p:nvSpPr>
        <p:spPr>
          <a:xfrm>
            <a:off x="5369115" y="6525491"/>
            <a:ext cx="377488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2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0"/>
            <a:ext cx="1646183" cy="1268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1676400"/>
            <a:ext cx="9144000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10. من خطوات إدارة المخاطر حصر المخاطر و تعريف مؤشرات الإنذار المبكر ثم تحديد سبل تفادي احتمالات حدوث الخطر مع تحديد الإجراءات والمواقف الواجب اتخاذها. </a:t>
            </a:r>
          </a:p>
        </p:txBody>
      </p:sp>
      <p:sp>
        <p:nvSpPr>
          <p:cNvPr id="6" name="Flowchart: Terminator 5">
            <a:hlinkClick r:id="rId4" action="ppaction://hlinksldjump"/>
          </p:cNvPr>
          <p:cNvSpPr/>
          <p:nvPr/>
        </p:nvSpPr>
        <p:spPr>
          <a:xfrm>
            <a:off x="5239010" y="2941118"/>
            <a:ext cx="1602946" cy="1148255"/>
          </a:xfrm>
          <a:prstGeom prst="flowChartTermina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صح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6459829"/>
            <a:ext cx="9136930" cy="381000"/>
            <a:chOff x="32783" y="6345925"/>
            <a:chExt cx="9136930" cy="3810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32783" y="6345925"/>
              <a:ext cx="913693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>
              <a:spLocks/>
            </p:cNvSpPr>
            <p:nvPr/>
          </p:nvSpPr>
          <p:spPr>
            <a:xfrm>
              <a:off x="5271793" y="6345925"/>
              <a:ext cx="3842093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</a:t>
              </a:r>
              <a:r>
                <a:rPr lang="ar-BH" sz="1400" b="1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– 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Flowchart: Terminator 21">
            <a:hlinkClick r:id="rId6" action="ppaction://hlinksldjump"/>
          </p:cNvPr>
          <p:cNvSpPr/>
          <p:nvPr/>
        </p:nvSpPr>
        <p:spPr>
          <a:xfrm>
            <a:off x="2438400" y="2941119"/>
            <a:ext cx="1602946" cy="1148255"/>
          </a:xfrm>
          <a:prstGeom prst="flowChartTerminator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خطأ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31136" y="6570705"/>
            <a:ext cx="5334000" cy="2786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إدارة المخاطر 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مقدمة في البنوك والعمليات المصرفية       بنك 211/ 804 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4194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14400" y="1447800"/>
            <a:ext cx="6830731" cy="3796028"/>
            <a:chOff x="685800" y="1623616"/>
            <a:chExt cx="6830731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2057400"/>
              <a:ext cx="2182531" cy="2369195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0" y="6459829"/>
            <a:ext cx="9136930" cy="381000"/>
            <a:chOff x="32783" y="6345925"/>
            <a:chExt cx="9136930" cy="38100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32783" y="6345925"/>
              <a:ext cx="913693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>
              <a:spLocks/>
            </p:cNvSpPr>
            <p:nvPr/>
          </p:nvSpPr>
          <p:spPr>
            <a:xfrm>
              <a:off x="5290583" y="6345925"/>
              <a:ext cx="3823303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</a:t>
              </a:r>
              <a:r>
                <a:rPr lang="ar-BH" sz="1400" b="1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– 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-131136" y="6570705"/>
            <a:ext cx="5334000" cy="2786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إدارة المخاطر 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مقدمة في البنوك والعمليات المصرفية       بنك 211/ 804 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2712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57200"/>
            <a:ext cx="6119327" cy="5773163"/>
            <a:chOff x="609600" y="457200"/>
            <a:chExt cx="6119327" cy="5773163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6459829"/>
            <a:ext cx="9136930" cy="381000"/>
            <a:chOff x="32783" y="6345925"/>
            <a:chExt cx="9136930" cy="3810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2783" y="6345925"/>
              <a:ext cx="913693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>
              <a:spLocks/>
            </p:cNvSpPr>
            <p:nvPr/>
          </p:nvSpPr>
          <p:spPr>
            <a:xfrm>
              <a:off x="5366783" y="6345925"/>
              <a:ext cx="3747103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</a:t>
              </a:r>
              <a:r>
                <a:rPr lang="ar-BH" sz="1400" b="1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– 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-131136" y="6570705"/>
            <a:ext cx="5334000" cy="2786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إدارة المخاطر 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مقدمة في البنوك والعمليات المصرفية       بنك 211/ 804 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421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14400" y="1447800"/>
            <a:ext cx="6830731" cy="3796028"/>
            <a:chOff x="685800" y="1623616"/>
            <a:chExt cx="6830731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2057400"/>
              <a:ext cx="2182531" cy="2369195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0" y="6459829"/>
            <a:ext cx="9136930" cy="381000"/>
            <a:chOff x="32783" y="6345925"/>
            <a:chExt cx="9136930" cy="38100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32783" y="6345925"/>
              <a:ext cx="913693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>
              <a:spLocks/>
            </p:cNvSpPr>
            <p:nvPr/>
          </p:nvSpPr>
          <p:spPr>
            <a:xfrm>
              <a:off x="5290583" y="6345925"/>
              <a:ext cx="3823303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</a:t>
              </a:r>
              <a:r>
                <a:rPr lang="ar-BH" sz="1400" b="1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– 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-131136" y="6570705"/>
            <a:ext cx="5334000" cy="2786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إدارة المخاطر 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مقدمة في البنوك والعمليات المصرفية       بنك 211/ 804 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2167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57200"/>
            <a:ext cx="6119327" cy="5773163"/>
            <a:chOff x="609600" y="457200"/>
            <a:chExt cx="6119327" cy="5773163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6459829"/>
            <a:ext cx="9136930" cy="381000"/>
            <a:chOff x="32783" y="6345925"/>
            <a:chExt cx="9136930" cy="3810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2783" y="6345925"/>
              <a:ext cx="913693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>
              <a:spLocks/>
            </p:cNvSpPr>
            <p:nvPr/>
          </p:nvSpPr>
          <p:spPr>
            <a:xfrm>
              <a:off x="5290583" y="6345925"/>
              <a:ext cx="3823303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</a:t>
              </a:r>
              <a:r>
                <a:rPr lang="ar-BH" sz="1400" b="1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– 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-131136" y="6570705"/>
            <a:ext cx="5334000" cy="2786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إدارة المخاطر 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مقدمة في البنوك والعمليات المصرفية       بنك 211/ 804 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6459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14400" y="1447800"/>
            <a:ext cx="6830731" cy="3796028"/>
            <a:chOff x="685800" y="1623616"/>
            <a:chExt cx="6830731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2057400"/>
              <a:ext cx="2182531" cy="2369195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0" y="6459829"/>
            <a:ext cx="9136930" cy="381000"/>
            <a:chOff x="32783" y="6345925"/>
            <a:chExt cx="9136930" cy="38100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32783" y="6345925"/>
              <a:ext cx="913693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>
              <a:spLocks/>
            </p:cNvSpPr>
            <p:nvPr/>
          </p:nvSpPr>
          <p:spPr>
            <a:xfrm>
              <a:off x="5366783" y="6345925"/>
              <a:ext cx="3747103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</a:t>
              </a:r>
              <a:r>
                <a:rPr lang="ar-BH" sz="1400" b="1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– 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-131136" y="6570705"/>
            <a:ext cx="5334000" cy="2786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إدارة المخاطر 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مقدمة في البنوك والعمليات المصرفية       بنك 211/ 804 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3876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57200"/>
            <a:ext cx="6119327" cy="5773163"/>
            <a:chOff x="609600" y="457200"/>
            <a:chExt cx="6119327" cy="5773163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6459829"/>
            <a:ext cx="9136930" cy="381000"/>
            <a:chOff x="32783" y="6345925"/>
            <a:chExt cx="9136930" cy="3810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2783" y="6345925"/>
              <a:ext cx="913693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>
              <a:spLocks/>
            </p:cNvSpPr>
            <p:nvPr/>
          </p:nvSpPr>
          <p:spPr>
            <a:xfrm>
              <a:off x="5290583" y="6345925"/>
              <a:ext cx="3823303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</a:t>
              </a:r>
              <a:r>
                <a:rPr lang="ar-BH" sz="1400" b="1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– 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-131136" y="6570705"/>
            <a:ext cx="5334000" cy="2786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إدارة المخاطر 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مقدمة في البنوك والعمليات المصرفية       بنك 211/ 804 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6783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14400" y="990600"/>
            <a:ext cx="6638809" cy="4253228"/>
            <a:chOff x="685800" y="1166416"/>
            <a:chExt cx="6638809" cy="42532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42078" y="1166416"/>
              <a:ext cx="2182531" cy="2369195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0" y="6459829"/>
            <a:ext cx="9136930" cy="381000"/>
            <a:chOff x="32783" y="6345925"/>
            <a:chExt cx="9136930" cy="38100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32783" y="6345925"/>
              <a:ext cx="913693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>
              <a:spLocks/>
            </p:cNvSpPr>
            <p:nvPr/>
          </p:nvSpPr>
          <p:spPr>
            <a:xfrm>
              <a:off x="5214383" y="6345925"/>
              <a:ext cx="3899503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</a:t>
              </a:r>
              <a:r>
                <a:rPr lang="ar-BH" sz="1400" b="1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– 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-131136" y="6570705"/>
            <a:ext cx="5334000" cy="2786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إدارة المخاطر 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مقدمة في البنوك والعمليات المصرفية       بنك 211/ 804 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9600" y="3589843"/>
            <a:ext cx="71751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buClr>
                <a:srgbClr val="C00000"/>
              </a:buClr>
            </a:pP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الرقابة الفعالة  تعتمد من  مجلس الإدارة و تنفذ من قبل الإدارة التنفيذية العليا.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70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57200"/>
            <a:ext cx="6119327" cy="5773163"/>
            <a:chOff x="609600" y="457200"/>
            <a:chExt cx="6119327" cy="5773163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6459829"/>
            <a:ext cx="9136930" cy="381000"/>
            <a:chOff x="32783" y="6345925"/>
            <a:chExt cx="9136930" cy="3810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2783" y="6345925"/>
              <a:ext cx="913693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>
              <a:spLocks/>
            </p:cNvSpPr>
            <p:nvPr/>
          </p:nvSpPr>
          <p:spPr>
            <a:xfrm>
              <a:off x="5366783" y="6345925"/>
              <a:ext cx="3747103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</a:t>
              </a:r>
              <a:r>
                <a:rPr lang="ar-BH" sz="1400" b="1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– 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-131136" y="6570705"/>
            <a:ext cx="5334000" cy="2786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إدارة المخاطر 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مقدمة في البنوك والعمليات المصرفية       بنك 211/ 804 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4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14400" y="1447800"/>
            <a:ext cx="6830731" cy="3796028"/>
            <a:chOff x="685800" y="1623616"/>
            <a:chExt cx="6830731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2057400"/>
              <a:ext cx="2182531" cy="2369195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0" y="6459829"/>
            <a:ext cx="9136930" cy="381000"/>
            <a:chOff x="32783" y="6345925"/>
            <a:chExt cx="9136930" cy="38100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32783" y="6345925"/>
              <a:ext cx="913693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>
              <a:spLocks/>
            </p:cNvSpPr>
            <p:nvPr/>
          </p:nvSpPr>
          <p:spPr>
            <a:xfrm>
              <a:off x="5290583" y="6345925"/>
              <a:ext cx="3823303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</a:t>
              </a:r>
              <a:r>
                <a:rPr lang="ar-BH" sz="1400" b="1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– 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-131136" y="6570705"/>
            <a:ext cx="5334000" cy="2786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إدارة المخاطر 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مقدمة في البنوك والعمليات المصرفية       بنك 211/ 804 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6644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762001" y="2435327"/>
            <a:ext cx="68250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احتمال التعرض لخسارة مالية، أو أحداث أخرى غير مرغوب في وقوعها.</a:t>
            </a:r>
            <a:endParaRPr lang="en-US" sz="2000" dirty="0"/>
          </a:p>
        </p:txBody>
      </p:sp>
      <p:sp>
        <p:nvSpPr>
          <p:cNvPr id="28" name="Flowchart: Manual Input 27"/>
          <p:cNvSpPr/>
          <p:nvPr/>
        </p:nvSpPr>
        <p:spPr>
          <a:xfrm>
            <a:off x="6131938" y="1276661"/>
            <a:ext cx="2853717" cy="802600"/>
          </a:xfrm>
          <a:prstGeom prst="flowChartManualInput">
            <a:avLst/>
          </a:prstGeom>
          <a:solidFill>
            <a:srgbClr val="EA4D3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 rtl="1"/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تعريف المخاطر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131136" y="6570705"/>
            <a:ext cx="5334000" cy="2786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إدارة المخاطر      المقرر: مقدمة في البنوك والعمليات المصرفية       بنك 211/ 804 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0" y="6525491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>
            <a:spLocks/>
          </p:cNvSpPr>
          <p:nvPr/>
        </p:nvSpPr>
        <p:spPr>
          <a:xfrm>
            <a:off x="5369115" y="6525491"/>
            <a:ext cx="377488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2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0"/>
            <a:ext cx="1646183" cy="12680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3990" y="0"/>
            <a:ext cx="3619346" cy="11015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600" y="2985588"/>
            <a:ext cx="1830931" cy="1647838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0" name="Rectangle 19"/>
          <p:cNvSpPr/>
          <p:nvPr/>
        </p:nvSpPr>
        <p:spPr>
          <a:xfrm>
            <a:off x="2999360" y="4228448"/>
            <a:ext cx="47395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التدابير والإجراءات التي تم اتخاذها، للتقليل من الخسائر إلى أدنى قدر ممكن، والتأثيرات السلبية التي يمكن أن تنشأ في حالة تحقق خطر محتمل أو أخطار محتملة.</a:t>
            </a:r>
            <a:endParaRPr lang="en-US" sz="2000" dirty="0"/>
          </a:p>
        </p:txBody>
      </p:sp>
      <p:sp>
        <p:nvSpPr>
          <p:cNvPr id="21" name="Flowchart: Manual Input 20"/>
          <p:cNvSpPr/>
          <p:nvPr/>
        </p:nvSpPr>
        <p:spPr>
          <a:xfrm>
            <a:off x="6160160" y="3141931"/>
            <a:ext cx="2853717" cy="802600"/>
          </a:xfrm>
          <a:prstGeom prst="flowChartManualInput">
            <a:avLst/>
          </a:prstGeom>
          <a:solidFill>
            <a:srgbClr val="EA4D3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 rtl="1"/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إدارة المخاطر</a:t>
            </a:r>
          </a:p>
        </p:txBody>
      </p:sp>
    </p:spTree>
    <p:extLst>
      <p:ext uri="{BB962C8B-B14F-4D97-AF65-F5344CB8AC3E}">
        <p14:creationId xmlns:p14="http://schemas.microsoft.com/office/powerpoint/2010/main" val="35871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 animBg="1"/>
      <p:bldP spid="20" grpId="0"/>
      <p:bldP spid="2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57200"/>
            <a:ext cx="6119327" cy="5773163"/>
            <a:chOff x="609600" y="457200"/>
            <a:chExt cx="6119327" cy="5773163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6459829"/>
            <a:ext cx="9136930" cy="381000"/>
            <a:chOff x="32783" y="6345925"/>
            <a:chExt cx="9136930" cy="3810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2783" y="6345925"/>
              <a:ext cx="913693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>
              <a:spLocks/>
            </p:cNvSpPr>
            <p:nvPr/>
          </p:nvSpPr>
          <p:spPr>
            <a:xfrm>
              <a:off x="5290583" y="6345925"/>
              <a:ext cx="3823303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</a:t>
              </a:r>
              <a:r>
                <a:rPr lang="ar-BH" sz="1400" b="1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– 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-112889" y="6512145"/>
            <a:ext cx="5334000" cy="2786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إدارة المخاطر 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مقدمة في البنوك والعمليات المصرفية       بنك 211/ 804 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836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76138" y="1143000"/>
            <a:ext cx="7784653" cy="4190908"/>
            <a:chOff x="685800" y="1228736"/>
            <a:chExt cx="7784653" cy="4190908"/>
          </a:xfrm>
        </p:grpSpPr>
        <p:sp>
          <p:nvSpPr>
            <p:cNvPr id="10" name="Smiley Face 9"/>
            <p:cNvSpPr/>
            <p:nvPr/>
          </p:nvSpPr>
          <p:spPr>
            <a:xfrm>
              <a:off x="962269" y="122873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87922" y="1508664"/>
              <a:ext cx="2182531" cy="2369195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0" y="6459829"/>
            <a:ext cx="9136930" cy="381000"/>
            <a:chOff x="32783" y="6345925"/>
            <a:chExt cx="9136930" cy="38100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32783" y="6345925"/>
              <a:ext cx="913693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>
              <a:spLocks/>
            </p:cNvSpPr>
            <p:nvPr/>
          </p:nvSpPr>
          <p:spPr>
            <a:xfrm>
              <a:off x="5366783" y="6345925"/>
              <a:ext cx="3747103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</a:t>
              </a:r>
              <a:r>
                <a:rPr lang="ar-BH" sz="1400" b="1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– 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3352800" y="3193113"/>
            <a:ext cx="16034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مخاطر الائتمان</a:t>
            </a:r>
            <a:endParaRPr lang="ar-BH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55827" y="6510985"/>
            <a:ext cx="5334000" cy="2786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إدارة المخاطر 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مقدمة في البنوك والعمليات المصرفية       بنك 211/ 804 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96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57200"/>
            <a:ext cx="6119327" cy="5773163"/>
            <a:chOff x="609600" y="457200"/>
            <a:chExt cx="6119327" cy="5773163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6459829"/>
            <a:ext cx="9136930" cy="381000"/>
            <a:chOff x="32783" y="6345925"/>
            <a:chExt cx="9136930" cy="3810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2783" y="6345925"/>
              <a:ext cx="913693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>
              <a:spLocks/>
            </p:cNvSpPr>
            <p:nvPr/>
          </p:nvSpPr>
          <p:spPr>
            <a:xfrm>
              <a:off x="5290583" y="6345925"/>
              <a:ext cx="3823303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</a:t>
              </a:r>
              <a:r>
                <a:rPr lang="ar-BH" sz="1400" b="1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– 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-132027" y="6512145"/>
            <a:ext cx="5334000" cy="2786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إدارة المخاطر 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مقدمة في البنوك والعمليات المصرفية       بنك 211/ 804 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3166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14400" y="1447800"/>
            <a:ext cx="6830731" cy="3796028"/>
            <a:chOff x="685800" y="1623616"/>
            <a:chExt cx="6830731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2057400"/>
              <a:ext cx="2182531" cy="2369195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0" y="6459829"/>
            <a:ext cx="9136930" cy="381000"/>
            <a:chOff x="32783" y="6345925"/>
            <a:chExt cx="9136930" cy="38100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32783" y="6345925"/>
              <a:ext cx="913693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>
              <a:spLocks/>
            </p:cNvSpPr>
            <p:nvPr/>
          </p:nvSpPr>
          <p:spPr>
            <a:xfrm>
              <a:off x="5214383" y="6345925"/>
              <a:ext cx="3899503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</a:t>
              </a:r>
              <a:r>
                <a:rPr lang="ar-BH" sz="1400" b="1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– 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-138289" y="6510985"/>
            <a:ext cx="5334000" cy="2786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إدارة المخاطر 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مقدمة في البنوك والعمليات المصرفية       بنك 211/ 804 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2173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57200"/>
            <a:ext cx="6119327" cy="5773163"/>
            <a:chOff x="609600" y="457200"/>
            <a:chExt cx="6119327" cy="5773163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6459829"/>
            <a:ext cx="9136930" cy="381000"/>
            <a:chOff x="32783" y="6345925"/>
            <a:chExt cx="9136930" cy="3810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2783" y="6345925"/>
              <a:ext cx="913693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>
              <a:spLocks/>
            </p:cNvSpPr>
            <p:nvPr/>
          </p:nvSpPr>
          <p:spPr>
            <a:xfrm>
              <a:off x="5290583" y="6345925"/>
              <a:ext cx="3823303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</a:t>
              </a:r>
              <a:r>
                <a:rPr lang="ar-BH" sz="1400" b="1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– 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-148960" y="6547675"/>
            <a:ext cx="5334000" cy="2786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إدارة المخاطر 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مقدمة في البنوك والعمليات المصرفية       بنك 211/ 804 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8490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14400" y="1447800"/>
            <a:ext cx="6830731" cy="3796028"/>
            <a:chOff x="685800" y="1623616"/>
            <a:chExt cx="6830731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2057400"/>
              <a:ext cx="2182531" cy="2369195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0" y="6459829"/>
            <a:ext cx="9136930" cy="381000"/>
            <a:chOff x="32783" y="6345925"/>
            <a:chExt cx="9136930" cy="38100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32783" y="6345925"/>
              <a:ext cx="913693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>
              <a:spLocks/>
            </p:cNvSpPr>
            <p:nvPr/>
          </p:nvSpPr>
          <p:spPr>
            <a:xfrm>
              <a:off x="5290583" y="6345925"/>
              <a:ext cx="3823303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</a:t>
              </a:r>
              <a:r>
                <a:rPr lang="ar-BH" sz="1400" b="1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– 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-148960" y="6510986"/>
            <a:ext cx="5334000" cy="2786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إدارة المخاطر 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مقدمة في البنوك والعمليات المصرفية       بنك 211/ 804 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46086" y="3400502"/>
            <a:ext cx="18117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</a:t>
            </a:r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مخاطر السوق</a:t>
            </a:r>
          </a:p>
        </p:txBody>
      </p:sp>
    </p:spTree>
    <p:extLst>
      <p:ext uri="{BB962C8B-B14F-4D97-AF65-F5344CB8AC3E}">
        <p14:creationId xmlns:p14="http://schemas.microsoft.com/office/powerpoint/2010/main" val="16324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57200"/>
            <a:ext cx="6119327" cy="5773163"/>
            <a:chOff x="609600" y="457200"/>
            <a:chExt cx="6119327" cy="5773163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6459829"/>
            <a:ext cx="9136930" cy="381000"/>
            <a:chOff x="32783" y="6345925"/>
            <a:chExt cx="9136930" cy="3810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2783" y="6345925"/>
              <a:ext cx="913693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>
              <a:spLocks/>
            </p:cNvSpPr>
            <p:nvPr/>
          </p:nvSpPr>
          <p:spPr>
            <a:xfrm>
              <a:off x="5366783" y="6345925"/>
              <a:ext cx="3747103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</a:t>
              </a:r>
              <a:r>
                <a:rPr lang="ar-BH" sz="1400" b="1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– 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-55827" y="6492038"/>
            <a:ext cx="5334000" cy="2786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إدارة المخاطر 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مقدمة في البنوك والعمليات المصرفية       بنك 211/ 804 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6509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14400" y="1447800"/>
            <a:ext cx="6830731" cy="3796028"/>
            <a:chOff x="685800" y="1623616"/>
            <a:chExt cx="6830731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2057400"/>
              <a:ext cx="2182531" cy="2369195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0" y="6459829"/>
            <a:ext cx="9136930" cy="381000"/>
            <a:chOff x="32783" y="6345925"/>
            <a:chExt cx="9136930" cy="38100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32783" y="6345925"/>
              <a:ext cx="913693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>
              <a:spLocks/>
            </p:cNvSpPr>
            <p:nvPr/>
          </p:nvSpPr>
          <p:spPr>
            <a:xfrm>
              <a:off x="5290583" y="6345925"/>
              <a:ext cx="3823303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</a:t>
              </a:r>
              <a:r>
                <a:rPr lang="ar-BH" sz="1400" b="1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– 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-132027" y="6485229"/>
            <a:ext cx="5334000" cy="2786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إدارة المخاطر 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مقدمة في البنوك والعمليات المصرفية       بنك 211/ 804 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3378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57200"/>
            <a:ext cx="6119327" cy="5773163"/>
            <a:chOff x="609600" y="457200"/>
            <a:chExt cx="6119327" cy="5773163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6459829"/>
            <a:ext cx="9136930" cy="381000"/>
            <a:chOff x="32783" y="6345925"/>
            <a:chExt cx="9136930" cy="3810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2783" y="6345925"/>
              <a:ext cx="913693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>
              <a:spLocks/>
            </p:cNvSpPr>
            <p:nvPr/>
          </p:nvSpPr>
          <p:spPr>
            <a:xfrm>
              <a:off x="5366783" y="6345925"/>
              <a:ext cx="3747103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</a:t>
              </a:r>
              <a:r>
                <a:rPr lang="ar-BH" sz="1400" b="1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– 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-152400" y="6505336"/>
            <a:ext cx="5334000" cy="2786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إدارة المخاطر 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مقدمة في البنوك والعمليات المصرفية       بنك 211/ 804 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503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33400" y="1254137"/>
            <a:ext cx="8278531" cy="4065891"/>
            <a:chOff x="685800" y="1353753"/>
            <a:chExt cx="8278531" cy="4065891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</a:t>
                </a:r>
                <a:r>
                  <a:rPr lang="ar-BH" b="1" dirty="0" smtClean="0">
                    <a:solidFill>
                      <a:schemeClr val="tx1"/>
                    </a:solidFill>
                  </a:rPr>
                  <a:t>الشريحة التالية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81800" y="1353753"/>
              <a:ext cx="2182531" cy="2369195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0" y="6459829"/>
            <a:ext cx="9136930" cy="381000"/>
            <a:chOff x="32783" y="6345925"/>
            <a:chExt cx="9136930" cy="38100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32783" y="6345925"/>
              <a:ext cx="913693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>
              <a:spLocks/>
            </p:cNvSpPr>
            <p:nvPr/>
          </p:nvSpPr>
          <p:spPr>
            <a:xfrm>
              <a:off x="5290583" y="6345925"/>
              <a:ext cx="3823303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</a:t>
              </a:r>
              <a:r>
                <a:rPr lang="ar-BH" sz="1400" b="1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– 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-165894" y="6505342"/>
            <a:ext cx="5334000" cy="2786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إدارة المخاطر 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مقدمة في البنوك والعمليات المصرفية       بنك 211/ 804 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1876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Manual Input 27"/>
          <p:cNvSpPr/>
          <p:nvPr/>
        </p:nvSpPr>
        <p:spPr>
          <a:xfrm>
            <a:off x="1376972" y="319006"/>
            <a:ext cx="5854856" cy="802600"/>
          </a:xfrm>
          <a:prstGeom prst="flowChartManualInput">
            <a:avLst/>
          </a:prstGeom>
          <a:solidFill>
            <a:srgbClr val="EA4D3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r" rtl="1"/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العناصر الرئيسية في إدارة المخاطر</a:t>
            </a:r>
          </a:p>
        </p:txBody>
      </p:sp>
      <p:sp>
        <p:nvSpPr>
          <p:cNvPr id="22" name="Rectangle 21"/>
          <p:cNvSpPr/>
          <p:nvPr/>
        </p:nvSpPr>
        <p:spPr>
          <a:xfrm>
            <a:off x="-131136" y="6570705"/>
            <a:ext cx="5334000" cy="2786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إدارة المخاطر       المقرر: مقدمة في البنوك والعمليات المصرفية       بنك 211/ 804 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0" y="6525491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>
            <a:spLocks/>
          </p:cNvSpPr>
          <p:nvPr/>
        </p:nvSpPr>
        <p:spPr>
          <a:xfrm>
            <a:off x="5369115" y="6525491"/>
            <a:ext cx="377488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2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0"/>
            <a:ext cx="1646183" cy="126806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390827" y="2278157"/>
            <a:ext cx="71751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Low" rtl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ar-BH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قبل مجلس الإدارة :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اعتماد أهداف واستراتيجيات وإجراءات لإدارة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المخاطر</a:t>
            </a:r>
            <a:r>
              <a:rPr lang="en-US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64204" y="2604417"/>
            <a:ext cx="80017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Low" rtl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ar-BH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قبل الإدارة التنفيذية العليا: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التنفيذ المستمر للاستراتيجيات التي أقرها مجلس الإدارة. 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07826" y="1405717"/>
            <a:ext cx="7988914" cy="1043433"/>
            <a:chOff x="609599" y="2188155"/>
            <a:chExt cx="7988914" cy="1043433"/>
          </a:xfrm>
        </p:grpSpPr>
        <p:grpSp>
          <p:nvGrpSpPr>
            <p:cNvPr id="8" name="Group 7"/>
            <p:cNvGrpSpPr/>
            <p:nvPr/>
          </p:nvGrpSpPr>
          <p:grpSpPr>
            <a:xfrm>
              <a:off x="609599" y="2188155"/>
              <a:ext cx="7988914" cy="1043433"/>
              <a:chOff x="712204" y="1902062"/>
              <a:chExt cx="7988914" cy="1043433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6899085" y="2151972"/>
                <a:ext cx="1802033" cy="46395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ar-BH" sz="2000" b="1" dirty="0" smtClean="0">
                    <a:solidFill>
                      <a:schemeClr val="tx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أولا: رقاب فعّالة </a:t>
                </a:r>
                <a:endParaRPr lang="en-US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2204" y="1902062"/>
                <a:ext cx="1273291" cy="1043433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6037329">
              <a:off x="2164024" y="2035317"/>
              <a:ext cx="480604" cy="1021282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5369115" y="3234167"/>
            <a:ext cx="3149625" cy="46395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ثانيًا: كفاية السياسات و الحدود</a:t>
            </a:r>
            <a:endParaRPr lang="en-US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89045" y="3756317"/>
            <a:ext cx="8163042" cy="1154728"/>
            <a:chOff x="389045" y="3756317"/>
            <a:chExt cx="8163042" cy="115472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9045" y="4073915"/>
              <a:ext cx="1218917" cy="83713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0" name="Rectangle 29"/>
            <p:cNvSpPr/>
            <p:nvPr/>
          </p:nvSpPr>
          <p:spPr>
            <a:xfrm>
              <a:off x="389045" y="3756317"/>
              <a:ext cx="81630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Low" rtl="1"/>
              <a:r>
                <a:rPr lang="ar-BH" sz="2000" b="1" dirty="0" smtClean="0">
                  <a:cs typeface="Sakkal Majalla" panose="02000000000000000000" pitchFamily="2" charset="-78"/>
                </a:rPr>
                <a:t>يجب تطبيق سياسات ملائمة، و أنظمة معلومات فعالة، لاتخاذ قرارات تتناسب وطبيعة نشاط البنك.</a:t>
              </a:r>
              <a:endParaRPr lang="en-US" sz="2000" dirty="0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4655126" y="4345561"/>
            <a:ext cx="3870541" cy="46395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ثالثًا: كفاية رقابة المخاطر وأنظمة المعلومات</a:t>
            </a:r>
            <a:endParaRPr lang="en-US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041820" y="5439613"/>
            <a:ext cx="2393742" cy="46395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رابعًا: كفاية أنظمة الضبط</a:t>
            </a:r>
            <a:endParaRPr lang="en-US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46648" y="4901252"/>
            <a:ext cx="81630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BH" sz="2000" b="1" dirty="0" smtClean="0">
                <a:cs typeface="Sakkal Majalla" panose="02000000000000000000" pitchFamily="2" charset="-78"/>
              </a:rPr>
              <a:t>توافر نظم معلومات </a:t>
            </a:r>
            <a:r>
              <a:rPr lang="ar-BH" sz="2000" b="1" dirty="0" smtClean="0">
                <a:cs typeface="Sakkal Majalla" panose="02000000000000000000" pitchFamily="2" charset="-78"/>
              </a:rPr>
              <a:t>قادرة </a:t>
            </a:r>
            <a:r>
              <a:rPr lang="ar-BH" sz="2000" b="1" dirty="0" smtClean="0">
                <a:cs typeface="Sakkal Majalla" panose="02000000000000000000" pitchFamily="2" charset="-78"/>
              </a:rPr>
              <a:t>على تزويد الإدارة بالتقارير اللازمة في الوقت المناسب.</a:t>
            </a:r>
            <a:endParaRPr lang="en-US" sz="2000" dirty="0"/>
          </a:p>
        </p:txBody>
      </p:sp>
      <p:sp>
        <p:nvSpPr>
          <p:cNvPr id="36" name="Rectangle 35"/>
          <p:cNvSpPr/>
          <p:nvPr/>
        </p:nvSpPr>
        <p:spPr>
          <a:xfrm>
            <a:off x="222879" y="5944437"/>
            <a:ext cx="81630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BH" sz="2000" b="1" dirty="0" smtClean="0">
                <a:cs typeface="Sakkal Majalla" panose="02000000000000000000" pitchFamily="2" charset="-78"/>
              </a:rPr>
              <a:t>تطبيق أنظمة رقابة وضبط تحدد الصلاحيات وتفصل الوظائف.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6413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6" grpId="0"/>
      <p:bldP spid="27" grpId="0"/>
      <p:bldP spid="29" grpId="0" animBg="1"/>
      <p:bldP spid="32" grpId="0" animBg="1"/>
      <p:bldP spid="34" grpId="0" animBg="1"/>
      <p:bldP spid="35" grpId="0"/>
      <p:bldP spid="3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57200"/>
            <a:ext cx="6119327" cy="5773163"/>
            <a:chOff x="609600" y="457200"/>
            <a:chExt cx="6119327" cy="5773163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6459829"/>
            <a:ext cx="9136930" cy="381000"/>
            <a:chOff x="32783" y="6345925"/>
            <a:chExt cx="9136930" cy="3810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2783" y="6345925"/>
              <a:ext cx="913693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>
              <a:spLocks/>
            </p:cNvSpPr>
            <p:nvPr/>
          </p:nvSpPr>
          <p:spPr>
            <a:xfrm>
              <a:off x="5290583" y="6345925"/>
              <a:ext cx="3823303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</a:t>
              </a:r>
              <a:r>
                <a:rPr lang="ar-BH" sz="1400" b="1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– 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-132027" y="6498527"/>
            <a:ext cx="5334000" cy="2786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إدارة المخاطر 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مقدمة في البنوك والعمليات المصرفية       بنك 211/ 804 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4545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miley Face 8"/>
          <p:cNvSpPr/>
          <p:nvPr/>
        </p:nvSpPr>
        <p:spPr>
          <a:xfrm>
            <a:off x="609600" y="40115"/>
            <a:ext cx="7543800" cy="5550133"/>
          </a:xfrm>
          <a:prstGeom prst="smileyFac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5400" dirty="0" smtClean="0"/>
              <a:t> </a:t>
            </a:r>
            <a:endParaRPr lang="en-US" sz="5400" dirty="0">
              <a:latin typeface="Sakkal Majall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95602" y="768294"/>
            <a:ext cx="517052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انتهى الدرس </a:t>
            </a:r>
          </a:p>
          <a:p>
            <a:pPr algn="ctr"/>
            <a:r>
              <a:rPr lang="ar-BH" sz="32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آملين  </a:t>
            </a:r>
          </a:p>
          <a:p>
            <a:pPr algn="ctr"/>
            <a:r>
              <a:rPr lang="ar-BH" sz="32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تحقيق </a:t>
            </a:r>
            <a:endParaRPr lang="ar-BH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32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أهدف درس</a:t>
            </a:r>
          </a:p>
          <a:p>
            <a:pPr algn="ctr"/>
            <a:r>
              <a:rPr lang="ar-BH" sz="32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إدارة المخاطر</a:t>
            </a:r>
          </a:p>
          <a:p>
            <a:pPr algn="ctr"/>
            <a:r>
              <a:rPr lang="ar-BH" sz="32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شكرا </a:t>
            </a:r>
          </a:p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 التوفيق </a:t>
            </a:r>
            <a:r>
              <a:rPr lang="ar-BH" sz="32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والنجاح</a:t>
            </a:r>
          </a:p>
          <a:p>
            <a:pPr algn="r"/>
            <a:endParaRPr lang="ar-BH" sz="2400" b="1" u="sng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84853" y="5225756"/>
            <a:ext cx="6248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BH" sz="2400" b="1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لمزيد </a:t>
            </a:r>
            <a:r>
              <a:rPr lang="ar-BH" sz="24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المعلومات: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Sakkal Majalla" panose="02000000000000000000" pitchFamily="2" charset="-78"/>
                <a:hlinkClick r:id="rId4"/>
              </a:rPr>
              <a:t>www.Edunet.com</a:t>
            </a:r>
            <a:r>
              <a:rPr lang="ar-BH" sz="20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Sakkal Majalla" panose="02000000000000000000" pitchFamily="2" charset="-78"/>
              </a:rPr>
              <a:t>       </a:t>
            </a:r>
            <a:r>
              <a:rPr lang="ar-BH" sz="2000" b="1" dirty="0" smtClean="0">
                <a:latin typeface="Century Gothic" panose="020B0502020202020204" pitchFamily="34" charset="0"/>
                <a:cs typeface="Sakkal Majalla" panose="02000000000000000000" pitchFamily="2" charset="-78"/>
              </a:rPr>
              <a:t>1- </a:t>
            </a:r>
            <a:r>
              <a:rPr lang="ar-BH" sz="2000" b="1" dirty="0">
                <a:latin typeface="Century Gothic" panose="020B0502020202020204" pitchFamily="34" charset="0"/>
                <a:cs typeface="Sakkal Majalla" panose="02000000000000000000" pitchFamily="2" charset="-78"/>
              </a:rPr>
              <a:t>زيارة البوابة التعليمية </a:t>
            </a:r>
            <a:endParaRPr lang="en-US" sz="2000" b="1" dirty="0">
              <a:latin typeface="Century Gothic" panose="020B0502020202020204" pitchFamily="34" charset="0"/>
              <a:cs typeface="Sakkal Majalla" panose="02000000000000000000" pitchFamily="2" charset="-78"/>
            </a:endParaRPr>
          </a:p>
          <a:p>
            <a:pPr algn="r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2-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حل أسئلة وأنشطة الكتاب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والكراسة.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282147" y="6560584"/>
            <a:ext cx="5334000" cy="2786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إدارة 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المخاطر         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مقدمة في البنوك والعمليات المصرفية       بنك 211/ 804 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0" y="6525491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5369115" y="6525491"/>
            <a:ext cx="377488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2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4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Manual Input 27"/>
          <p:cNvSpPr/>
          <p:nvPr/>
        </p:nvSpPr>
        <p:spPr>
          <a:xfrm>
            <a:off x="2557124" y="687657"/>
            <a:ext cx="4224013" cy="573286"/>
          </a:xfrm>
          <a:prstGeom prst="flowChartManualInput">
            <a:avLst/>
          </a:prstGeom>
          <a:solidFill>
            <a:srgbClr val="EA4D3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r" rtl="1">
              <a:buClr>
                <a:srgbClr val="FF0000"/>
              </a:buClr>
            </a:pPr>
            <a:r>
              <a:rPr lang="ar-BH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أنواع المخاطر التي تواجهها البنوك</a:t>
            </a:r>
            <a:endParaRPr lang="ar-BH" sz="2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131136" y="6570705"/>
            <a:ext cx="5334000" cy="2786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إدارة المخاطر 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المقرر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 مقدمة في البنوك والعمليات المصرفية       بنك 211/ 804 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0" y="6525491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>
            <a:spLocks/>
          </p:cNvSpPr>
          <p:nvPr/>
        </p:nvSpPr>
        <p:spPr>
          <a:xfrm>
            <a:off x="5369115" y="6525491"/>
            <a:ext cx="377488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2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0"/>
            <a:ext cx="1646183" cy="1268068"/>
          </a:xfrm>
          <a:prstGeom prst="rect">
            <a:avLst/>
          </a:prstGeom>
        </p:spPr>
      </p:pic>
      <p:sp>
        <p:nvSpPr>
          <p:cNvPr id="12" name="Teardrop 11"/>
          <p:cNvSpPr/>
          <p:nvPr/>
        </p:nvSpPr>
        <p:spPr>
          <a:xfrm>
            <a:off x="6172200" y="1832364"/>
            <a:ext cx="2913648" cy="2107188"/>
          </a:xfrm>
          <a:prstGeom prst="teardrop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مخاطر الائتمان</a:t>
            </a:r>
            <a:endParaRPr lang="ar-BH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en-US" dirty="0"/>
          </a:p>
        </p:txBody>
      </p:sp>
      <p:sp>
        <p:nvSpPr>
          <p:cNvPr id="13" name="Teardrop 12"/>
          <p:cNvSpPr/>
          <p:nvPr/>
        </p:nvSpPr>
        <p:spPr>
          <a:xfrm>
            <a:off x="4491962" y="3709745"/>
            <a:ext cx="2954856" cy="2716697"/>
          </a:xfrm>
          <a:prstGeom prst="teardrop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مخاطر الشغيل</a:t>
            </a:r>
            <a:endParaRPr lang="ar-BH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en-US" dirty="0"/>
          </a:p>
        </p:txBody>
      </p:sp>
      <p:sp>
        <p:nvSpPr>
          <p:cNvPr id="14" name="Teardrop 13"/>
          <p:cNvSpPr/>
          <p:nvPr/>
        </p:nvSpPr>
        <p:spPr>
          <a:xfrm flipH="1">
            <a:off x="139561" y="1746452"/>
            <a:ext cx="2713371" cy="2279012"/>
          </a:xfrm>
          <a:prstGeom prst="teardrop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مخاطر السوق</a:t>
            </a:r>
          </a:p>
          <a:p>
            <a:pPr algn="ctr"/>
            <a:endParaRPr lang="en-US" dirty="0"/>
          </a:p>
        </p:txBody>
      </p:sp>
      <p:sp>
        <p:nvSpPr>
          <p:cNvPr id="19" name="Teardrop 18"/>
          <p:cNvSpPr/>
          <p:nvPr/>
        </p:nvSpPr>
        <p:spPr>
          <a:xfrm flipH="1">
            <a:off x="1684083" y="3671791"/>
            <a:ext cx="2849088" cy="2716697"/>
          </a:xfrm>
          <a:prstGeom prst="teardrop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مخاطر السيولة</a:t>
            </a:r>
            <a:endParaRPr lang="ar-BH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7845" y="1880946"/>
            <a:ext cx="27051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40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2" grpId="0" animBg="1"/>
      <p:bldP spid="13" grpId="0" animBg="1"/>
      <p:bldP spid="14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Manual Input 27"/>
          <p:cNvSpPr/>
          <p:nvPr/>
        </p:nvSpPr>
        <p:spPr>
          <a:xfrm>
            <a:off x="2557124" y="687657"/>
            <a:ext cx="4224013" cy="573286"/>
          </a:xfrm>
          <a:prstGeom prst="flowChartManualInput">
            <a:avLst/>
          </a:prstGeom>
          <a:solidFill>
            <a:srgbClr val="EA4D3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r" rtl="1">
              <a:buClr>
                <a:srgbClr val="FF0000"/>
              </a:buClr>
            </a:pPr>
            <a:r>
              <a:rPr lang="ar-BH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أنواع المخاطر التي تواجهها البنوك</a:t>
            </a:r>
            <a:endParaRPr lang="ar-BH" sz="2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131136" y="6570705"/>
            <a:ext cx="5334000" cy="2786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إدارة المخاطر       المقرر: مقدمة في البنوك والعمليات المصرفية       بنك 211/ 804 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0" y="6525491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>
            <a:spLocks/>
          </p:cNvSpPr>
          <p:nvPr/>
        </p:nvSpPr>
        <p:spPr>
          <a:xfrm>
            <a:off x="5369115" y="6525491"/>
            <a:ext cx="377488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2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0"/>
            <a:ext cx="1646183" cy="1268068"/>
          </a:xfrm>
          <a:prstGeom prst="rect">
            <a:avLst/>
          </a:prstGeom>
        </p:spPr>
      </p:pic>
      <p:sp>
        <p:nvSpPr>
          <p:cNvPr id="12" name="Teardrop 11"/>
          <p:cNvSpPr/>
          <p:nvPr/>
        </p:nvSpPr>
        <p:spPr>
          <a:xfrm>
            <a:off x="5306107" y="1832360"/>
            <a:ext cx="3802696" cy="3110154"/>
          </a:xfrm>
          <a:prstGeom prst="teardrop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مخاطر </a:t>
            </a:r>
            <a:r>
              <a:rPr lang="ar-BH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الائتمان</a:t>
            </a:r>
            <a:endParaRPr lang="ar-BH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Low" rtl="1"/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هي الخسائر المالية المحتملة، والناتجة عن عدم قدرة العميل المقترض على الوفاء بالتزاماته في المواعيد 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المددة.</a:t>
            </a:r>
            <a:endParaRPr lang="ar-BH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2600" y="1939637"/>
            <a:ext cx="2705100" cy="14478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81000" y="3733800"/>
            <a:ext cx="47395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BH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مثال:</a:t>
            </a:r>
          </a:p>
          <a:p>
            <a:pPr algn="justLow" rtl="1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أقترض رجل أعمال قرضا بـ 30000 د.ب من احد البنوك في عام 2018م على أن يسدد للبنك 500 د.ب شهريا، ونتيجة إلى أزمة فيروس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كورونا-19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ضعف دخله الشهري، وأصبح غير قادر على سداد القسط الشهر.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107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2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Manual Input 27"/>
          <p:cNvSpPr/>
          <p:nvPr/>
        </p:nvSpPr>
        <p:spPr>
          <a:xfrm>
            <a:off x="2557124" y="687657"/>
            <a:ext cx="4224013" cy="573286"/>
          </a:xfrm>
          <a:prstGeom prst="flowChartManualInput">
            <a:avLst/>
          </a:prstGeom>
          <a:solidFill>
            <a:srgbClr val="EA4D3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r" rtl="1">
              <a:buClr>
                <a:srgbClr val="FF0000"/>
              </a:buClr>
            </a:pPr>
            <a:r>
              <a:rPr lang="ar-BH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أنواع المخاطر التي تواجهها البنوك</a:t>
            </a:r>
            <a:endParaRPr lang="ar-BH" sz="2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131136" y="6570705"/>
            <a:ext cx="5334000" cy="2786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إدارة المخاطر 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المقرر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 مقدمة في البنوك والعمليات المصرفية       بنك 211/ 804 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0" y="6525491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>
            <a:spLocks/>
          </p:cNvSpPr>
          <p:nvPr/>
        </p:nvSpPr>
        <p:spPr>
          <a:xfrm>
            <a:off x="5369115" y="6525491"/>
            <a:ext cx="377488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2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0"/>
            <a:ext cx="1646183" cy="1268068"/>
          </a:xfrm>
          <a:prstGeom prst="rect">
            <a:avLst/>
          </a:prstGeom>
        </p:spPr>
      </p:pic>
      <p:sp>
        <p:nvSpPr>
          <p:cNvPr id="13" name="Teardrop 12"/>
          <p:cNvSpPr/>
          <p:nvPr/>
        </p:nvSpPr>
        <p:spPr>
          <a:xfrm>
            <a:off x="5792945" y="1970397"/>
            <a:ext cx="3320838" cy="2716697"/>
          </a:xfrm>
          <a:prstGeom prst="teardrop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مخاطر </a:t>
            </a:r>
            <a:r>
              <a:rPr lang="ar-BH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التشغيل</a:t>
            </a:r>
            <a:endParaRPr lang="ar-BH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Low" rtl="1"/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هي مخاطر الخسائر التي تنشأ من عدم كفاءة أو فشل العمليات الداخلية والأفراد والتنظيم، أو تنشأ نتيجة أحداث خارجية.</a:t>
            </a:r>
            <a:endParaRPr lang="ar-BH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7845" y="1880946"/>
            <a:ext cx="2705100" cy="14478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914400" y="3535927"/>
            <a:ext cx="473950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BH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مثال:</a:t>
            </a:r>
          </a:p>
          <a:p>
            <a:pPr algn="justLow" rtl="1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وضعت إدارة البنك سياسة لمتابعة مطالبات المقترضين الذين توقفوا عن السداد، لكن القسم المعني كان يكتفى بإرسال رسالة إلكترونية عبر البريد الإلكتروني فقط، مما تراكمت المبالغ المطلوبة وسببت خسائر للبنك.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4467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3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Manual Input 27"/>
          <p:cNvSpPr/>
          <p:nvPr/>
        </p:nvSpPr>
        <p:spPr>
          <a:xfrm>
            <a:off x="2557124" y="687657"/>
            <a:ext cx="4224013" cy="573286"/>
          </a:xfrm>
          <a:prstGeom prst="flowChartManualInput">
            <a:avLst/>
          </a:prstGeom>
          <a:solidFill>
            <a:srgbClr val="EA4D3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r" rtl="1">
              <a:buClr>
                <a:srgbClr val="FF0000"/>
              </a:buClr>
            </a:pPr>
            <a:r>
              <a:rPr lang="ar-BH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أنواع المخاطر التي تواجهها البنوك</a:t>
            </a:r>
            <a:endParaRPr lang="ar-BH" sz="2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131136" y="6570705"/>
            <a:ext cx="5334000" cy="2786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إدارة المخاطر 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المقرر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 مقدمة في البنوك والعمليات المصرفية       بنك 211/ 804 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0" y="6525491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>
            <a:spLocks/>
          </p:cNvSpPr>
          <p:nvPr/>
        </p:nvSpPr>
        <p:spPr>
          <a:xfrm>
            <a:off x="5369115" y="6525491"/>
            <a:ext cx="377488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2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0"/>
            <a:ext cx="1646183" cy="1268068"/>
          </a:xfrm>
          <a:prstGeom prst="rect">
            <a:avLst/>
          </a:prstGeom>
        </p:spPr>
      </p:pic>
      <p:sp>
        <p:nvSpPr>
          <p:cNvPr id="19" name="Teardrop 18"/>
          <p:cNvSpPr/>
          <p:nvPr/>
        </p:nvSpPr>
        <p:spPr>
          <a:xfrm flipH="1">
            <a:off x="0" y="1462879"/>
            <a:ext cx="3276600" cy="2716697"/>
          </a:xfrm>
          <a:prstGeom prst="teardrop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مخاطر السوق</a:t>
            </a:r>
          </a:p>
          <a:p>
            <a:pPr algn="justLow" rtl="1"/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هي المخاطر المتعلقة بالإيرادات نتيجة التغيرات في أسعار الفائدة ، والتقلبات في أسعار الصرف، وأسعار الأوراق المالية والسلع.</a:t>
            </a:r>
            <a:endParaRPr lang="en-US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3503" y="2118308"/>
            <a:ext cx="2705100" cy="14478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343008" y="3706377"/>
            <a:ext cx="57197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BH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مثال:</a:t>
            </a:r>
          </a:p>
          <a:p>
            <a:pPr algn="justLow" rtl="1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اشترى احد البنوك كمية من العملات الأجنبية تحسبا لارتفاع سعرها، و تفاجئ البنك بظهور فيروس كورونا-19 مما تسبب في انخفاض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سعرها مسببا خسائر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كبيرة للبنك.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7683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9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Manual Input 27"/>
          <p:cNvSpPr/>
          <p:nvPr/>
        </p:nvSpPr>
        <p:spPr>
          <a:xfrm>
            <a:off x="2557124" y="687657"/>
            <a:ext cx="4224013" cy="573286"/>
          </a:xfrm>
          <a:prstGeom prst="flowChartManualInput">
            <a:avLst/>
          </a:prstGeom>
          <a:solidFill>
            <a:srgbClr val="EA4D3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r" rtl="1">
              <a:buClr>
                <a:srgbClr val="FF0000"/>
              </a:buClr>
            </a:pPr>
            <a:r>
              <a:rPr lang="ar-BH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أنواع المخاطر التي تواجهها البنوك</a:t>
            </a:r>
            <a:endParaRPr lang="ar-BH" sz="2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131136" y="6570705"/>
            <a:ext cx="5334000" cy="2786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إدارة 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المخاطر               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مقدمة في البنوك والعمليات المصرفية       بنك 211/ 804 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0" y="6525491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>
            <a:spLocks/>
          </p:cNvSpPr>
          <p:nvPr/>
        </p:nvSpPr>
        <p:spPr>
          <a:xfrm>
            <a:off x="5369115" y="6525491"/>
            <a:ext cx="377488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2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0"/>
            <a:ext cx="1646183" cy="1268068"/>
          </a:xfrm>
          <a:prstGeom prst="rect">
            <a:avLst/>
          </a:prstGeom>
        </p:spPr>
      </p:pic>
      <p:sp>
        <p:nvSpPr>
          <p:cNvPr id="14" name="Teardrop 13"/>
          <p:cNvSpPr/>
          <p:nvPr/>
        </p:nvSpPr>
        <p:spPr>
          <a:xfrm flipH="1">
            <a:off x="21384" y="2408682"/>
            <a:ext cx="3159237" cy="2813906"/>
          </a:xfrm>
          <a:prstGeom prst="teardrop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4- </a:t>
            </a:r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مخاطر </a:t>
            </a:r>
            <a:r>
              <a:rPr lang="ar-BH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السيولة</a:t>
            </a:r>
            <a:endParaRPr lang="ar-BH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Low" rtl="1"/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هي الخسائر المالية الناشئة عن عدم قدرة البنك على مواجهة التزاماته عند استحقاقها، بدون تكبد خسائر غير معقولة.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21" y="1814389"/>
            <a:ext cx="2705100" cy="14478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352800" y="3490058"/>
            <a:ext cx="55345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BH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مثال:</a:t>
            </a:r>
          </a:p>
          <a:p>
            <a:pPr algn="justLow" rtl="1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تفاجئ احد البنوك بسبب إشاعة عبر وسائل التواصل الاجتماعي، بمطالبات جماعية من المودعين، مما سبب له أزمة في تسديد التزاماته في مواعيد استحقاقها.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8560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4" grpId="0" animBg="1"/>
      <p:bldP spid="20" grpId="0"/>
    </p:bldLst>
  </p:timing>
</p:sld>
</file>

<file path=ppt/theme/theme1.xml><?xml version="1.0" encoding="utf-8"?>
<a:theme xmlns:a="http://schemas.openxmlformats.org/drawingml/2006/main" name="Presentation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12243</TotalTime>
  <Words>1835</Words>
  <Application>Microsoft Office PowerPoint</Application>
  <PresentationFormat>On-screen Show (4:3)</PresentationFormat>
  <Paragraphs>229</Paragraphs>
  <Slides>41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Calibri Light</vt:lpstr>
      <vt:lpstr>Century Gothic</vt:lpstr>
      <vt:lpstr>Sakkal Majalla</vt:lpstr>
      <vt:lpstr>Wingdings</vt:lpstr>
      <vt:lpstr>Presentation2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التقويم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مكونات سوق التأمين في مملكة البحرين</dc:title>
  <dc:creator>Amina Alseddiqi</dc:creator>
  <cp:lastModifiedBy>Abdulhadi Ahmed Ali Alnatei</cp:lastModifiedBy>
  <cp:revision>2024</cp:revision>
  <dcterms:created xsi:type="dcterms:W3CDTF">2020-03-03T05:49:03Z</dcterms:created>
  <dcterms:modified xsi:type="dcterms:W3CDTF">2021-02-17T06:00:09Z</dcterms:modified>
</cp:coreProperties>
</file>