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11" r:id="rId8"/>
    <p:sldId id="312" r:id="rId9"/>
    <p:sldId id="313" r:id="rId10"/>
    <p:sldId id="315" r:id="rId11"/>
    <p:sldId id="316" r:id="rId12"/>
    <p:sldId id="338" r:id="rId13"/>
    <p:sldId id="339" r:id="rId14"/>
    <p:sldId id="342" r:id="rId15"/>
    <p:sldId id="344" r:id="rId16"/>
    <p:sldId id="343" r:id="rId17"/>
    <p:sldId id="346" r:id="rId18"/>
    <p:sldId id="348" r:id="rId19"/>
    <p:sldId id="349" r:id="rId20"/>
    <p:sldId id="353" r:id="rId21"/>
    <p:sldId id="337" r:id="rId22"/>
    <p:sldId id="350" r:id="rId23"/>
    <p:sldId id="352" r:id="rId24"/>
    <p:sldId id="351"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ebe551ee1b0069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172"/>
    <a:srgbClr val="CFE0E7"/>
    <a:srgbClr val="E86052"/>
    <a:srgbClr val="3F5378"/>
    <a:srgbClr val="5A6F55"/>
    <a:srgbClr val="F29223"/>
    <a:srgbClr val="FDD8CF"/>
    <a:srgbClr val="D4DBE8"/>
    <a:srgbClr val="CFA6F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74" d="100"/>
          <a:sy n="74" d="100"/>
        </p:scale>
        <p:origin x="4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10.png"/><Relationship Id="rId4" Type="http://schemas.openxmlformats.org/officeDocument/2006/relationships/slide" Target="slide9.xml"/><Relationship Id="rId9" Type="http://schemas.openxmlformats.org/officeDocument/2006/relationships/slide" Target="slide17.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slide" Target="slide9.xml"/><Relationship Id="rId9" Type="http://schemas.openxmlformats.org/officeDocument/2006/relationships/slide" Target="slide17.xml"/></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12.png"/><Relationship Id="rId4" Type="http://schemas.openxmlformats.org/officeDocument/2006/relationships/slide" Target="slide9.xml"/><Relationship Id="rId9" Type="http://schemas.openxmlformats.org/officeDocument/2006/relationships/slide" Target="slide17.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14.png"/><Relationship Id="rId5" Type="http://schemas.openxmlformats.org/officeDocument/2006/relationships/slide" Target="slide11.xml"/><Relationship Id="rId10" Type="http://schemas.openxmlformats.org/officeDocument/2006/relationships/image" Target="../media/image13.png"/><Relationship Id="rId4" Type="http://schemas.openxmlformats.org/officeDocument/2006/relationships/slide" Target="slide9.xml"/><Relationship Id="rId9"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15.png"/><Relationship Id="rId4" Type="http://schemas.openxmlformats.org/officeDocument/2006/relationships/slide" Target="slide9.xml"/><Relationship Id="rId9" Type="http://schemas.openxmlformats.org/officeDocument/2006/relationships/slide" Target="slide17.xml"/></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16.png"/><Relationship Id="rId4" Type="http://schemas.openxmlformats.org/officeDocument/2006/relationships/slide" Target="slide9.xml"/><Relationship Id="rId9"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17.png"/><Relationship Id="rId4" Type="http://schemas.openxmlformats.org/officeDocument/2006/relationships/slide" Target="slide9.xml"/><Relationship Id="rId9"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18.png"/><Relationship Id="rId4" Type="http://schemas.openxmlformats.org/officeDocument/2006/relationships/slide" Target="slide9.xml"/><Relationship Id="rId9"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7.xml"/><Relationship Id="rId7" Type="http://schemas.openxmlformats.org/officeDocument/2006/relationships/slide" Target="slide11.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4.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9.xml"/><Relationship Id="rId7" Type="http://schemas.openxmlformats.org/officeDocument/2006/relationships/slide" Target="slide11.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4.xml"/></Relationships>
</file>

<file path=ppt/slides/_rels/slide2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2.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slide" Target="slide9.xml"/><Relationship Id="rId9" Type="http://schemas.openxmlformats.org/officeDocument/2006/relationships/slide" Target="slide17.xml"/></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3.xml"/><Relationship Id="rId7" Type="http://schemas.openxmlformats.org/officeDocument/2006/relationships/slide" Target="slide11.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4.xml"/></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6.xml"/><Relationship Id="rId7" Type="http://schemas.openxmlformats.org/officeDocument/2006/relationships/slide" Target="slide11.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4.xml"/></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2.png"/><Relationship Id="rId4" Type="http://schemas.openxmlformats.org/officeDocument/2006/relationships/slide" Target="slide9.xml"/><Relationship Id="rId9" Type="http://schemas.openxmlformats.org/officeDocument/2006/relationships/slide" Target="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7.xml"/></Relationships>
</file>

<file path=ppt/slides/_rels/slide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6.jpg"/><Relationship Id="rId5" Type="http://schemas.openxmlformats.org/officeDocument/2006/relationships/slide" Target="slide9.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9.xml"/></Relationships>
</file>

<file path=ppt/slides/_rels/slide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7.png"/><Relationship Id="rId4" Type="http://schemas.openxmlformats.org/officeDocument/2006/relationships/slide" Target="slide9.xml"/><Relationship Id="rId9" Type="http://schemas.openxmlformats.org/officeDocument/2006/relationships/slide" Target="slide17.xml"/></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7.xm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8.png"/><Relationship Id="rId4" Type="http://schemas.openxmlformats.org/officeDocument/2006/relationships/slide" Target="slide9.xml"/><Relationship Id="rId9" Type="http://schemas.openxmlformats.org/officeDocument/2006/relationships/slide" Target="slide17.xm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1.xml"/><Relationship Id="rId10" Type="http://schemas.openxmlformats.org/officeDocument/2006/relationships/image" Target="../media/image9.png"/><Relationship Id="rId4" Type="http://schemas.openxmlformats.org/officeDocument/2006/relationships/slide" Target="slide9.xml"/><Relationship Id="rId9"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xmlns="" id="{4480F12F-3684-4F40-A1B9-D3BA9923DD19}"/>
              </a:ext>
            </a:extLst>
          </p:cNvPr>
          <p:cNvSpPr txBox="1">
            <a:spLocks/>
          </p:cNvSpPr>
          <p:nvPr/>
        </p:nvSpPr>
        <p:spPr>
          <a:xfrm>
            <a:off x="5020996" y="2330400"/>
            <a:ext cx="6574549" cy="1913707"/>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a:solidFill>
                  <a:srgbClr val="3A6172"/>
                </a:solidFill>
                <a:latin typeface="Arial Black" panose="020B0A04020102020204" pitchFamily="34" charset="0"/>
                <a:cs typeface="Sultan bold" pitchFamily="2" charset="-78"/>
              </a:rPr>
              <a:t>مبادئ الاقتصاد</a:t>
            </a:r>
          </a:p>
          <a:p>
            <a:endParaRPr lang="ar-SA" sz="4000" dirty="0">
              <a:solidFill>
                <a:srgbClr val="3A6172"/>
              </a:solidFill>
              <a:latin typeface="Arial Black" panose="020B0A04020102020204" pitchFamily="34" charset="0"/>
              <a:cs typeface="Sultan bold" pitchFamily="2" charset="-78"/>
            </a:endParaRPr>
          </a:p>
          <a:p>
            <a:r>
              <a:rPr lang="ar-BH" sz="88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قصد 211</a:t>
            </a:r>
            <a:endParaRPr lang="ar-SA" sz="72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80FC989E-D4CE-4CFB-96D2-FB65D6210524}"/>
              </a:ext>
            </a:extLst>
          </p:cNvPr>
          <p:cNvSpPr/>
          <p:nvPr/>
        </p:nvSpPr>
        <p:spPr>
          <a:xfrm>
            <a:off x="7193602" y="4846777"/>
            <a:ext cx="2475357"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BH"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الثاني</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xmlns="" id="{165F5DA4-2CA6-43A2-98A4-464A9E98B87D}"/>
              </a:ext>
            </a:extLst>
          </p:cNvPr>
          <p:cNvSpPr/>
          <p:nvPr/>
        </p:nvSpPr>
        <p:spPr>
          <a:xfrm>
            <a:off x="6933113" y="5570966"/>
            <a:ext cx="2996334"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الثاني</a:t>
            </a: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a16="http://schemas.microsoft.com/office/drawing/2014/main" xmlns=""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2" name="Picture 1">
            <a:extLst>
              <a:ext uri="{FF2B5EF4-FFF2-40B4-BE49-F238E27FC236}">
                <a16:creationId xmlns:a16="http://schemas.microsoft.com/office/drawing/2014/main" xmlns="" id="{D01E371A-D7CC-4A79-9B1E-D9F334FC15B9}"/>
              </a:ext>
            </a:extLst>
          </p:cNvPr>
          <p:cNvPicPr>
            <a:picLocks noChangeAspect="1"/>
          </p:cNvPicPr>
          <p:nvPr/>
        </p:nvPicPr>
        <p:blipFill rotWithShape="1">
          <a:blip r:embed="rId3"/>
          <a:srcRect l="35076" t="13872" r="39620" b="21697"/>
          <a:stretch/>
        </p:blipFill>
        <p:spPr>
          <a:xfrm>
            <a:off x="258616" y="1077926"/>
            <a:ext cx="3916219" cy="5609305"/>
          </a:xfrm>
          <a:prstGeom prst="rect">
            <a:avLst/>
          </a:prstGeom>
          <a:ln>
            <a:solidFill>
              <a:srgbClr val="3A6172"/>
            </a:solidFill>
          </a:ln>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64652" y="134168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0325" algn="just" rtl="1"/>
            <a:r>
              <a:rPr lang="ar-BH" sz="3200" dirty="0">
                <a:solidFill>
                  <a:schemeClr val="tx1"/>
                </a:solidFill>
                <a:highlight>
                  <a:srgbClr val="FFFF00"/>
                </a:highlight>
                <a:latin typeface="Sakkal Majalla" panose="02000000000000000000" pitchFamily="2" charset="-78"/>
                <a:cs typeface="Sultan bold" pitchFamily="2" charset="-78"/>
              </a:rPr>
              <a:t>المشكلةالاقتصادية:</a:t>
            </a:r>
            <a:r>
              <a:rPr lang="ar-BH" sz="3200" dirty="0">
                <a:solidFill>
                  <a:schemeClr val="tx1"/>
                </a:solidFill>
                <a:latin typeface="Sakkal Majalla" panose="02000000000000000000" pitchFamily="2" charset="-78"/>
                <a:cs typeface="Sultan bold" pitchFamily="2" charset="-78"/>
              </a:rPr>
              <a:t>  </a:t>
            </a:r>
            <a:r>
              <a:rPr lang="ar-BH" sz="3200" dirty="0">
                <a:solidFill>
                  <a:schemeClr val="tx1"/>
                </a:solidFill>
                <a:latin typeface="Sakkal Majalla" panose="02000000000000000000" pitchFamily="2" charset="-78"/>
                <a:cs typeface="Sakkal Majalla" panose="02000000000000000000" pitchFamily="2" charset="-78"/>
              </a:rPr>
              <a:t>عدم قدرة المجتمع على إشباع جميع حاجاته في ظل ندرة الموارد المتاحة لديه.</a:t>
            </a:r>
          </a:p>
          <a:p>
            <a:pPr marL="0" marR="0" algn="just" rtl="1">
              <a:lnSpc>
                <a:spcPct val="115000"/>
              </a:lnSpc>
              <a:spcBef>
                <a:spcPts val="0"/>
              </a:spcBef>
              <a:spcAft>
                <a:spcPts val="0"/>
              </a:spcAft>
            </a:pPr>
            <a:endParaRPr lang="ar-BH" sz="20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698133" y="343193"/>
            <a:ext cx="3905236"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المشكلة الاقتصادية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AF181270-720D-4E77-83A1-A7FE2A4A0E7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04D89971-62BF-4686-914F-DE5A9B7B17F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D69C8576-889A-4A2F-AC76-A85277F38AD4}"/>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E2C86B35-EC54-434C-B486-1F31D700631D}"/>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6CF1057F-F8E8-4FCF-AD72-5F552F6872CC}"/>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D16D56E6-0049-4A75-8ADB-FB1B36D323AD}"/>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273F0BD4-580D-497A-BCED-0A8ADD5978A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9" action="ppaction://hlinksldjump"/>
            <a:extLst>
              <a:ext uri="{FF2B5EF4-FFF2-40B4-BE49-F238E27FC236}">
                <a16:creationId xmlns:a16="http://schemas.microsoft.com/office/drawing/2014/main" xmlns="" id="{04BD6744-C851-486E-8D97-EBFE51FAD163}"/>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xmlns="" id="{5424F01E-DED6-41E8-9A09-8214F0EA191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42" name="Picture 41">
            <a:extLst>
              <a:ext uri="{FF2B5EF4-FFF2-40B4-BE49-F238E27FC236}">
                <a16:creationId xmlns:a16="http://schemas.microsoft.com/office/drawing/2014/main" xmlns="" id="{F1A81B67-BA29-4663-8B91-9CA5B0CC167F}"/>
              </a:ext>
            </a:extLst>
          </p:cNvPr>
          <p:cNvPicPr/>
          <p:nvPr/>
        </p:nvPicPr>
        <p:blipFill>
          <a:blip r:embed="rId10">
            <a:extLst>
              <a:ext uri="{28A0092B-C50C-407E-A947-70E740481C1C}">
                <a14:useLocalDpi xmlns:a14="http://schemas.microsoft.com/office/drawing/2010/main" val="0"/>
              </a:ext>
            </a:extLst>
          </a:blip>
          <a:stretch>
            <a:fillRect/>
          </a:stretch>
        </p:blipFill>
        <p:spPr>
          <a:xfrm>
            <a:off x="1574801" y="1954674"/>
            <a:ext cx="8157958" cy="4447398"/>
          </a:xfrm>
          <a:prstGeom prst="rect">
            <a:avLst/>
          </a:prstGeom>
        </p:spPr>
      </p:pic>
      <p:sp>
        <p:nvSpPr>
          <p:cNvPr id="43" name="TextBox 42">
            <a:extLst>
              <a:ext uri="{FF2B5EF4-FFF2-40B4-BE49-F238E27FC236}">
                <a16:creationId xmlns:a16="http://schemas.microsoft.com/office/drawing/2014/main" xmlns="" id="{DABBFCD2-9C01-4078-88B3-541BE6D45069}"/>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96235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943600" algn="just" rtl="1"/>
            <a:r>
              <a:rPr lang="ar-BH" sz="2800" dirty="0">
                <a:solidFill>
                  <a:schemeClr val="tx1"/>
                </a:solidFill>
                <a:latin typeface="Sakkal Majalla" panose="02000000000000000000" pitchFamily="2" charset="-78"/>
                <a:cs typeface="Sakkal Majalla" panose="02000000000000000000" pitchFamily="2" charset="-78"/>
              </a:rPr>
              <a:t>لتوضيح فكرة منحنى إمكانيات الإنتاج يمكن افتراض الآتي:</a:t>
            </a:r>
            <a:endParaRPr lang="en-US" sz="2800" dirty="0">
              <a:solidFill>
                <a:schemeClr val="tx1"/>
              </a:solidFill>
              <a:latin typeface="Sakkal Majalla" panose="02000000000000000000" pitchFamily="2" charset="-78"/>
              <a:cs typeface="Sakkal Majalla" panose="02000000000000000000" pitchFamily="2" charset="-78"/>
            </a:endParaRPr>
          </a:p>
          <a:p>
            <a:pPr marL="7254875" lvl="0" indent="-284163" algn="just" rtl="1">
              <a:buFont typeface="Arial" panose="020B0604020202020204" pitchFamily="34" charset="0"/>
              <a:buChar char="•"/>
            </a:pPr>
            <a:r>
              <a:rPr lang="ar-BH" sz="2800" dirty="0">
                <a:solidFill>
                  <a:schemeClr val="tx1"/>
                </a:solidFill>
                <a:latin typeface="Sakkal Majalla" panose="02000000000000000000" pitchFamily="2" charset="-78"/>
                <a:cs typeface="Sakkal Majalla" panose="02000000000000000000" pitchFamily="2" charset="-78"/>
              </a:rPr>
              <a:t>افتراض إنتاج سلعتين فقط (القطن والحديد).</a:t>
            </a:r>
            <a:endParaRPr lang="en-US" sz="2800" dirty="0">
              <a:solidFill>
                <a:schemeClr val="tx1"/>
              </a:solidFill>
              <a:latin typeface="Sakkal Majalla" panose="02000000000000000000" pitchFamily="2" charset="-78"/>
              <a:cs typeface="Sakkal Majalla" panose="02000000000000000000" pitchFamily="2" charset="-78"/>
            </a:endParaRPr>
          </a:p>
          <a:p>
            <a:pPr marL="7254875" lvl="0" indent="-284163" algn="just" rtl="1">
              <a:buFont typeface="Arial" panose="020B0604020202020204" pitchFamily="34" charset="0"/>
              <a:buChar char="•"/>
            </a:pPr>
            <a:r>
              <a:rPr lang="ar-BH" sz="2800" dirty="0">
                <a:solidFill>
                  <a:schemeClr val="tx1"/>
                </a:solidFill>
                <a:latin typeface="Sakkal Majalla" panose="02000000000000000000" pitchFamily="2" charset="-78"/>
                <a:cs typeface="Sakkal Majalla" panose="02000000000000000000" pitchFamily="2" charset="-78"/>
              </a:rPr>
              <a:t>ثبات كمية عوامل الإنتاج (الأرض – رأس المال – التنظيم – العمل) المستعملة في هذه المرحلة.</a:t>
            </a:r>
            <a:endParaRPr lang="en-US" sz="2800" dirty="0">
              <a:solidFill>
                <a:schemeClr val="tx1"/>
              </a:solidFill>
              <a:latin typeface="Sakkal Majalla" panose="02000000000000000000" pitchFamily="2" charset="-78"/>
              <a:cs typeface="Sakkal Majalla" panose="02000000000000000000" pitchFamily="2" charset="-78"/>
            </a:endParaRPr>
          </a:p>
          <a:p>
            <a:pPr marL="7254875" lvl="0" indent="-284163" algn="just" rtl="1">
              <a:buFont typeface="Arial" panose="020B0604020202020204" pitchFamily="34" charset="0"/>
              <a:buChar char="•"/>
            </a:pPr>
            <a:r>
              <a:rPr lang="ar-BH" sz="2800" dirty="0">
                <a:solidFill>
                  <a:schemeClr val="tx1"/>
                </a:solidFill>
                <a:latin typeface="Sakkal Majalla" panose="02000000000000000000" pitchFamily="2" charset="-78"/>
                <a:cs typeface="Sakkal Majalla" panose="02000000000000000000" pitchFamily="2" charset="-78"/>
              </a:rPr>
              <a:t>الاستخدام الأمثل لعوامل الإنتاج، أي لا يوجد أي عامل من عوامل الإنتاج معطل في هذه المرحلة.</a:t>
            </a:r>
            <a:endParaRPr lang="en-US" sz="2800" dirty="0">
              <a:solidFill>
                <a:schemeClr val="tx1"/>
              </a:solidFill>
              <a:latin typeface="Sakkal Majalla" panose="02000000000000000000" pitchFamily="2" charset="-78"/>
              <a:cs typeface="Sakkal Majalla" panose="02000000000000000000" pitchFamily="2" charset="-78"/>
            </a:endParaRPr>
          </a:p>
          <a:p>
            <a:pPr marL="5486400" algn="just" rtl="1"/>
            <a:r>
              <a:rPr lang="ar-BH" sz="2800" dirty="0">
                <a:solidFill>
                  <a:schemeClr val="tx1"/>
                </a:solidFill>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3" name="Rectangle 6">
            <a:extLst>
              <a:ext uri="{FF2B5EF4-FFF2-40B4-BE49-F238E27FC236}">
                <a16:creationId xmlns:a16="http://schemas.microsoft.com/office/drawing/2014/main" xmlns="" id="{E78E3F30-EF5E-4302-B73F-67E8AB2EFBBA}"/>
              </a:ext>
            </a:extLst>
          </p:cNvPr>
          <p:cNvSpPr/>
          <p:nvPr/>
        </p:nvSpPr>
        <p:spPr>
          <a:xfrm>
            <a:off x="3816719" y="388962"/>
            <a:ext cx="7588937" cy="646331"/>
          </a:xfrm>
          <a:prstGeom prst="rect">
            <a:avLst/>
          </a:prstGeom>
        </p:spPr>
        <p:txBody>
          <a:bodyPr wrap="none">
            <a:spAutoFit/>
          </a:bodyPr>
          <a:lstStyle/>
          <a:p>
            <a:pPr rtl="1"/>
            <a:r>
              <a:rPr lang="ar-SA" sz="3600" dirty="0">
                <a:solidFill>
                  <a:schemeClr val="bg1"/>
                </a:solidFill>
                <a:cs typeface="Sultan bold" pitchFamily="2" charset="-78"/>
              </a:rPr>
              <a:t>منحنى إمكانيات الإنتاج </a:t>
            </a:r>
            <a:r>
              <a:rPr lang="ar-SA" sz="3600" dirty="0">
                <a:solidFill>
                  <a:schemeClr val="bg1"/>
                </a:solidFill>
                <a:cs typeface="+mj-cs"/>
              </a:rPr>
              <a:t>(</a:t>
            </a:r>
            <a:r>
              <a:rPr lang="ar-SA" sz="3600" dirty="0">
                <a:solidFill>
                  <a:schemeClr val="bg1"/>
                </a:solidFill>
                <a:cs typeface="Sultan bold" pitchFamily="2" charset="-78"/>
              </a:rPr>
              <a:t>مشكلة الاختيار والمفاضلة</a:t>
            </a:r>
            <a:r>
              <a:rPr lang="ar-SA" sz="3600" dirty="0">
                <a:solidFill>
                  <a:schemeClr val="bg1"/>
                </a:solidFill>
                <a:cs typeface="+mj-cs"/>
              </a:rPr>
              <a:t>)</a:t>
            </a:r>
            <a:endParaRPr lang="en-US" sz="3600" dirty="0">
              <a:solidFill>
                <a:schemeClr val="bg1"/>
              </a:solidFill>
              <a:cs typeface="+mj-cs"/>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A01F189B-7001-4F20-B0C8-97CC7DBE9F5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9DDED4A5-4311-4122-B553-921AFEAFD5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48450196-38AD-409C-9AA4-F481B7CAFD11}"/>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8E476E17-4BD2-48C9-8A1A-78EAD36E9C30}"/>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01866195-DD72-454C-A82A-421010F3359B}"/>
              </a:ext>
            </a:extLst>
          </p:cNvPr>
          <p:cNvSpPr/>
          <p:nvPr/>
        </p:nvSpPr>
        <p:spPr>
          <a:xfrm>
            <a:off x="10515871"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F9D19FF8-CC4C-4FDA-92CD-A2F6572BAF8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D87DBC47-0F47-44CE-913A-327D7FED377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9" action="ppaction://hlinksldjump"/>
            <a:extLst>
              <a:ext uri="{FF2B5EF4-FFF2-40B4-BE49-F238E27FC236}">
                <a16:creationId xmlns:a16="http://schemas.microsoft.com/office/drawing/2014/main" xmlns="" id="{8AEAE674-B89F-41EF-A821-BB0441A2B502}"/>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E5CACAFF-116B-4316-AD2B-22AA157CCAF4}"/>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xmlns="" id="{ADA81BB6-2286-466B-859A-88CE11308ED4}"/>
              </a:ext>
            </a:extLst>
          </p:cNvPr>
          <p:cNvPicPr>
            <a:picLocks noChangeAspect="1"/>
          </p:cNvPicPr>
          <p:nvPr/>
        </p:nvPicPr>
        <p:blipFill rotWithShape="1">
          <a:blip r:embed="rId10"/>
          <a:srcRect l="30416" t="35259" r="26417" b="27852"/>
          <a:stretch/>
        </p:blipFill>
        <p:spPr>
          <a:xfrm>
            <a:off x="3382267" y="2443440"/>
            <a:ext cx="6932508" cy="3332422"/>
          </a:xfrm>
          <a:prstGeom prst="rect">
            <a:avLst/>
          </a:prstGeom>
        </p:spPr>
      </p:pic>
      <p:sp>
        <p:nvSpPr>
          <p:cNvPr id="42" name="TextBox 41">
            <a:extLst>
              <a:ext uri="{FF2B5EF4-FFF2-40B4-BE49-F238E27FC236}">
                <a16:creationId xmlns:a16="http://schemas.microsoft.com/office/drawing/2014/main" xmlns="" id="{31688A90-05E7-4370-992E-45730A0900A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5780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r>
              <a:rPr lang="ar-BH" sz="3200" b="1" dirty="0">
                <a:solidFill>
                  <a:schemeClr val="tx1"/>
                </a:solidFill>
                <a:latin typeface="Sakkal Majalla" panose="02000000000000000000" pitchFamily="2" charset="-78"/>
                <a:cs typeface="Sakkal Majalla" panose="02000000000000000000" pitchFamily="2" charset="-78"/>
              </a:rPr>
              <a:t>تكلفة الفرصة البديلة:  هي قيمة المنفعة التي كان يمكن تحصيلها من الفرص الأخرى وتم التنازل عنها بسبب استعمال المورد الاقتصادي في نشاط معين.</a:t>
            </a:r>
            <a:endParaRPr lang="en-US" sz="3200" b="1" dirty="0">
              <a:solidFill>
                <a:schemeClr val="tx1"/>
              </a:solidFill>
              <a:latin typeface="Sakkal Majalla" panose="02000000000000000000" pitchFamily="2" charset="-78"/>
              <a:cs typeface="Sakkal Majalla" panose="02000000000000000000" pitchFamily="2" charset="-78"/>
            </a:endParaRPr>
          </a:p>
          <a:p>
            <a:pPr marL="0" marR="0" algn="just" rtl="1">
              <a:lnSpc>
                <a:spcPct val="115000"/>
              </a:lnSpc>
              <a:spcBef>
                <a:spcPts val="0"/>
              </a:spcBef>
              <a:spcAft>
                <a:spcPts val="0"/>
              </a:spcAft>
            </a:pPr>
            <a:endPar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3752511" y="370392"/>
            <a:ext cx="7640233" cy="646331"/>
          </a:xfrm>
          <a:prstGeom prst="rect">
            <a:avLst/>
          </a:prstGeom>
        </p:spPr>
        <p:txBody>
          <a:bodyPr wrap="none">
            <a:spAutoFit/>
          </a:bodyPr>
          <a:lstStyle/>
          <a:p>
            <a:pPr rtl="1"/>
            <a:r>
              <a:rPr lang="ar-SA" sz="3600" dirty="0">
                <a:solidFill>
                  <a:schemeClr val="bg1"/>
                </a:solidFill>
                <a:cs typeface="Sultan bold" pitchFamily="2" charset="-78"/>
              </a:rPr>
              <a:t>منحنى إمكانيات الإنتاج </a:t>
            </a:r>
            <a:r>
              <a:rPr lang="ar-SA" sz="3600" dirty="0">
                <a:solidFill>
                  <a:schemeClr val="bg1"/>
                </a:solidFill>
              </a:rPr>
              <a:t>(</a:t>
            </a:r>
            <a:r>
              <a:rPr lang="ar-SA" sz="3600" dirty="0">
                <a:solidFill>
                  <a:schemeClr val="bg1"/>
                </a:solidFill>
                <a:cs typeface="Sultan bold" pitchFamily="2" charset="-78"/>
              </a:rPr>
              <a:t>مشكلة الاختيار والمفاضلة</a:t>
            </a:r>
            <a:r>
              <a:rPr lang="ar-SA" sz="3600" dirty="0">
                <a:solidFill>
                  <a:schemeClr val="bg1"/>
                </a:solidFill>
              </a:rPr>
              <a:t>)</a:t>
            </a:r>
            <a:endParaRPr lang="en-US" sz="3600" dirty="0">
              <a:solidFill>
                <a:schemeClr val="bg1"/>
              </a:solidFill>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7D061530-3DB4-4E58-8BB4-DC56F99CA1B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38963AFF-7A9D-4D71-BCAA-2402EB75F4E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12B493D4-79F9-4C3B-AD4D-CD56846C74B2}"/>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A687BC2D-C764-436D-9019-EE71C3A3E9E5}"/>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907EB1C8-CC81-40EB-BF65-1BB54B020B28}"/>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17CA17B8-20F8-4987-B381-5C2FABB1B251}"/>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3BEEF9DB-4B2F-4554-85C5-326FCDA8388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9" action="ppaction://hlinksldjump"/>
            <a:extLst>
              <a:ext uri="{FF2B5EF4-FFF2-40B4-BE49-F238E27FC236}">
                <a16:creationId xmlns:a16="http://schemas.microsoft.com/office/drawing/2014/main" xmlns="" id="{43968918-D558-4FC2-A1FD-21421AF7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xmlns="" id="{0F5A89DF-4632-46F5-9500-E5B542FE66D9}"/>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41" name="Picture 40">
            <a:extLst>
              <a:ext uri="{FF2B5EF4-FFF2-40B4-BE49-F238E27FC236}">
                <a16:creationId xmlns:a16="http://schemas.microsoft.com/office/drawing/2014/main" xmlns="" id="{72711A42-BD17-44EA-AA50-3CEF0E18E5E3}"/>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692640" y="2388744"/>
            <a:ext cx="4886719" cy="4031879"/>
          </a:xfrm>
          <a:prstGeom prst="rect">
            <a:avLst/>
          </a:prstGeom>
        </p:spPr>
      </p:pic>
      <p:sp>
        <p:nvSpPr>
          <p:cNvPr id="42" name="TextBox 41">
            <a:extLst>
              <a:ext uri="{FF2B5EF4-FFF2-40B4-BE49-F238E27FC236}">
                <a16:creationId xmlns:a16="http://schemas.microsoft.com/office/drawing/2014/main" xmlns="" id="{C29AC9B5-E965-4C6C-91C8-7D8918DBE3E6}"/>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445617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r>
              <a:rPr lang="ar-BH" sz="1800" dirty="0">
                <a:effectLst/>
                <a:ea typeface="Calibri" panose="020F0502020204030204" pitchFamily="34" charset="0"/>
                <a:cs typeface="Sakkal Majalla" panose="02000000000000000000" pitchFamily="2" charset="-78"/>
              </a:rPr>
              <a:t> </a:t>
            </a:r>
          </a:p>
          <a:p>
            <a:pPr marL="0" marR="0" algn="just" rtl="1">
              <a:lnSpc>
                <a:spcPct val="115000"/>
              </a:lnSpc>
              <a:spcBef>
                <a:spcPts val="0"/>
              </a:spcBef>
              <a:spcAft>
                <a:spcPts val="0"/>
              </a:spcAft>
            </a:pPr>
            <a:endParaRPr lang="ar-BH"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3736494" y="439414"/>
            <a:ext cx="7640233" cy="646331"/>
          </a:xfrm>
          <a:prstGeom prst="rect">
            <a:avLst/>
          </a:prstGeom>
        </p:spPr>
        <p:txBody>
          <a:bodyPr wrap="none">
            <a:spAutoFit/>
          </a:bodyPr>
          <a:lstStyle/>
          <a:p>
            <a:pPr rtl="1"/>
            <a:r>
              <a:rPr lang="ar-SA" sz="3600" dirty="0">
                <a:solidFill>
                  <a:schemeClr val="bg1"/>
                </a:solidFill>
                <a:cs typeface="Sultan bold" pitchFamily="2" charset="-78"/>
              </a:rPr>
              <a:t>منحنى إمكانيات الإنتاج </a:t>
            </a:r>
            <a:r>
              <a:rPr lang="ar-SA" sz="3600" dirty="0">
                <a:solidFill>
                  <a:schemeClr val="bg1"/>
                </a:solidFill>
              </a:rPr>
              <a:t>(</a:t>
            </a:r>
            <a:r>
              <a:rPr lang="ar-SA" sz="3600" dirty="0">
                <a:solidFill>
                  <a:schemeClr val="bg1"/>
                </a:solidFill>
                <a:cs typeface="Sultan bold" pitchFamily="2" charset="-78"/>
              </a:rPr>
              <a:t>مشكلة الاختيار والمفاضلة</a:t>
            </a:r>
            <a:r>
              <a:rPr lang="ar-SA" sz="3600" dirty="0">
                <a:solidFill>
                  <a:schemeClr val="bg1"/>
                </a:solidFill>
              </a:rPr>
              <a:t>)</a:t>
            </a:r>
            <a:endParaRPr lang="en-US" sz="3600" dirty="0">
              <a:solidFill>
                <a:schemeClr val="bg1"/>
              </a:solidFill>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63861C13-CF8B-4DA3-A14C-6B4AA8C991C5}"/>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1639913C-B24B-460A-B7D4-A21F390D625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A4F150EF-F197-4A20-8AED-555DF2C1F121}"/>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E69C14C5-A509-4B29-A1EA-7FF4A92F8285}"/>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DC33028E-A02F-4EBC-BE1C-C65B31AEA283}"/>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73E16F9B-2426-4E9A-AD25-F4313F0E70A9}"/>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A3B5871-F57D-424D-A648-2C979178E225}"/>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9" action="ppaction://hlinksldjump"/>
            <a:extLst>
              <a:ext uri="{FF2B5EF4-FFF2-40B4-BE49-F238E27FC236}">
                <a16:creationId xmlns:a16="http://schemas.microsoft.com/office/drawing/2014/main" xmlns="" id="{4A87B82B-2D17-4671-B954-AF88EE9E0200}"/>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xmlns="" id="{A3BF62CD-C11B-450A-A39E-BA75B141A2AA}"/>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41" name="Picture 40">
            <a:extLst>
              <a:ext uri="{FF2B5EF4-FFF2-40B4-BE49-F238E27FC236}">
                <a16:creationId xmlns:a16="http://schemas.microsoft.com/office/drawing/2014/main" xmlns="" id="{968E0A97-88EF-413C-B2F9-175D60053D02}"/>
              </a:ext>
            </a:extLst>
          </p:cNvPr>
          <p:cNvPicPr/>
          <p:nvPr/>
        </p:nvPicPr>
        <p:blipFill>
          <a:blip r:embed="rId10">
            <a:extLst>
              <a:ext uri="{28A0092B-C50C-407E-A947-70E740481C1C}">
                <a14:useLocalDpi xmlns:a14="http://schemas.microsoft.com/office/drawing/2010/main" val="0"/>
              </a:ext>
            </a:extLst>
          </a:blip>
          <a:stretch>
            <a:fillRect/>
          </a:stretch>
        </p:blipFill>
        <p:spPr>
          <a:xfrm>
            <a:off x="5187653" y="1855369"/>
            <a:ext cx="5048298" cy="4012386"/>
          </a:xfrm>
          <a:prstGeom prst="rect">
            <a:avLst/>
          </a:prstGeom>
        </p:spPr>
      </p:pic>
      <p:pic>
        <p:nvPicPr>
          <p:cNvPr id="42" name="Picture 41">
            <a:extLst>
              <a:ext uri="{FF2B5EF4-FFF2-40B4-BE49-F238E27FC236}">
                <a16:creationId xmlns:a16="http://schemas.microsoft.com/office/drawing/2014/main" xmlns="" id="{BB2BC7CD-F2AA-4E0C-AA64-AD42180CC3DD}"/>
              </a:ext>
            </a:extLst>
          </p:cNvPr>
          <p:cNvPicPr/>
          <p:nvPr/>
        </p:nvPicPr>
        <p:blipFill>
          <a:blip r:embed="rId11">
            <a:extLst>
              <a:ext uri="{28A0092B-C50C-407E-A947-70E740481C1C}">
                <a14:useLocalDpi xmlns:a14="http://schemas.microsoft.com/office/drawing/2010/main" val="0"/>
              </a:ext>
            </a:extLst>
          </a:blip>
          <a:stretch>
            <a:fillRect/>
          </a:stretch>
        </p:blipFill>
        <p:spPr>
          <a:xfrm>
            <a:off x="0" y="1915925"/>
            <a:ext cx="4897059" cy="4016964"/>
          </a:xfrm>
          <a:prstGeom prst="rect">
            <a:avLst/>
          </a:prstGeom>
        </p:spPr>
      </p:pic>
      <p:sp>
        <p:nvSpPr>
          <p:cNvPr id="2" name="Rectangle 1">
            <a:extLst>
              <a:ext uri="{FF2B5EF4-FFF2-40B4-BE49-F238E27FC236}">
                <a16:creationId xmlns:a16="http://schemas.microsoft.com/office/drawing/2014/main" xmlns="" id="{A75EBD4D-FA05-48C2-9F43-EDCB78FDCD5B}"/>
              </a:ext>
            </a:extLst>
          </p:cNvPr>
          <p:cNvSpPr/>
          <p:nvPr/>
        </p:nvSpPr>
        <p:spPr>
          <a:xfrm>
            <a:off x="2406313" y="5967808"/>
            <a:ext cx="5786200" cy="553357"/>
          </a:xfrm>
          <a:prstGeom prst="rect">
            <a:avLst/>
          </a:prstGeom>
        </p:spPr>
        <p:txBody>
          <a:bodyPr wrap="none">
            <a:spAutoFit/>
          </a:bodyPr>
          <a:lstStyle/>
          <a:p>
            <a:pPr marL="22860" algn="ctr" rtl="1">
              <a:lnSpc>
                <a:spcPct val="107000"/>
              </a:lnSpc>
              <a:spcAft>
                <a:spcPts val="800"/>
              </a:spcAft>
            </a:pPr>
            <a:r>
              <a:rPr lang="ar-BH" sz="2800" b="1" dirty="0">
                <a:latin typeface="Calibri" panose="020F0502020204030204" pitchFamily="34" charset="0"/>
                <a:ea typeface="Calibri" panose="020F0502020204030204" pitchFamily="34" charset="0"/>
                <a:cs typeface="Sakkal Majalla" panose="02000000000000000000" pitchFamily="2" charset="-78"/>
              </a:rPr>
              <a:t>انتقال منحنى إمكانيات الإنتاج (نمو أو انكماش متوازن)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9C6DF4D6-1C2F-4517-979A-594CE59624E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181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350432" y="298441"/>
            <a:ext cx="3711272"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الدورات الاقتصادية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xmlns=""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(1-1-3)</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8" name="مستطيل مستدير الزوايا 5">
            <a:hlinkClick r:id="rId2" action="ppaction://hlinksldjump"/>
            <a:extLst>
              <a:ext uri="{FF2B5EF4-FFF2-40B4-BE49-F238E27FC236}">
                <a16:creationId xmlns:a16="http://schemas.microsoft.com/office/drawing/2014/main" xmlns="" id="{8620F711-4A1F-4010-BF02-D311372EBF6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3" action="ppaction://hlinksldjump"/>
            <a:extLst>
              <a:ext uri="{FF2B5EF4-FFF2-40B4-BE49-F238E27FC236}">
                <a16:creationId xmlns:a16="http://schemas.microsoft.com/office/drawing/2014/main" xmlns="" id="{AABFC1EA-BBF6-4EAE-8B7D-A324FBB3FD0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4" action="ppaction://hlinksldjump"/>
            <a:extLst>
              <a:ext uri="{FF2B5EF4-FFF2-40B4-BE49-F238E27FC236}">
                <a16:creationId xmlns:a16="http://schemas.microsoft.com/office/drawing/2014/main" xmlns="" id="{CF58BC54-80AC-482E-924D-BC10BC916E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5" action="ppaction://hlinksldjump"/>
            <a:extLst>
              <a:ext uri="{FF2B5EF4-FFF2-40B4-BE49-F238E27FC236}">
                <a16:creationId xmlns:a16="http://schemas.microsoft.com/office/drawing/2014/main" xmlns="" id="{818E4C2D-8200-4C3E-9DAB-30F45106467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xmlns="" id="{24692112-9BF1-4B8A-924A-CE70531C58C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xmlns="" id="{086C5099-4D57-4152-B829-D08317401D51}"/>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xmlns="" id="{B276C693-C267-47A6-96D5-A71E34C6554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9" action="ppaction://hlinksldjump"/>
            <a:extLst>
              <a:ext uri="{FF2B5EF4-FFF2-40B4-BE49-F238E27FC236}">
                <a16:creationId xmlns:a16="http://schemas.microsoft.com/office/drawing/2014/main" xmlns="" id="{FC2B007B-3EEB-402C-ACB0-8F568035288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xmlns="" id="{0F12F833-081F-402D-83C8-CDAB74DA686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xmlns="" id="{79938770-B463-4DD8-8B8D-37FFB800F25B}"/>
              </a:ext>
            </a:extLst>
          </p:cNvPr>
          <p:cNvPicPr>
            <a:picLocks noChangeAspect="1"/>
          </p:cNvPicPr>
          <p:nvPr/>
        </p:nvPicPr>
        <p:blipFill rotWithShape="1">
          <a:blip r:embed="rId10"/>
          <a:srcRect l="12750" t="33037" r="58416" b="11556"/>
          <a:stretch/>
        </p:blipFill>
        <p:spPr>
          <a:xfrm>
            <a:off x="3362960" y="1347347"/>
            <a:ext cx="4704080" cy="5084757"/>
          </a:xfrm>
          <a:prstGeom prst="rect">
            <a:avLst/>
          </a:prstGeom>
        </p:spPr>
      </p:pic>
      <p:sp>
        <p:nvSpPr>
          <p:cNvPr id="53" name="TextBox 52">
            <a:extLst>
              <a:ext uri="{FF2B5EF4-FFF2-40B4-BE49-F238E27FC236}">
                <a16:creationId xmlns:a16="http://schemas.microsoft.com/office/drawing/2014/main" xmlns="" id="{E7E01A9C-DDF7-462F-8859-0CC8238688A2}"/>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7468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4000" dirty="0">
                <a:solidFill>
                  <a:schemeClr val="tx1"/>
                </a:solidFill>
                <a:highlight>
                  <a:srgbClr val="FFFF00"/>
                </a:highlight>
                <a:latin typeface="Sakkal Majalla" panose="02000000000000000000" pitchFamily="2" charset="-78"/>
                <a:ea typeface="Calibri" panose="020F0502020204030204" pitchFamily="34" charset="0"/>
                <a:cs typeface="Sultan bold" pitchFamily="2" charset="-78"/>
              </a:rPr>
              <a:t>الدورات الاقتصادية: </a:t>
            </a:r>
            <a:r>
              <a:rPr lang="ar-BH" sz="2800" dirty="0">
                <a:solidFill>
                  <a:schemeClr val="tx1"/>
                </a:solidFill>
                <a:latin typeface="Sakkal Majalla" panose="02000000000000000000" pitchFamily="2" charset="-78"/>
                <a:cs typeface="Sakkal Majalla" panose="02000000000000000000" pitchFamily="2" charset="-78"/>
              </a:rPr>
              <a:t>هي تقلبات منتظمة بصورة دورية في مستوى النشاط الاقتصادي، يترتب عليها حدوث اختلال ما بين الإنتاج والاستهلاك، وهذه التقلبات تميل إلى التكرار بشكل شبه منتظم بين حين وآخر.</a:t>
            </a:r>
            <a:endParaRPr lang="en-US" sz="2800" dirty="0">
              <a:solidFill>
                <a:schemeClr val="tx1"/>
              </a:solidFill>
              <a:latin typeface="Sakkal Majalla" panose="02000000000000000000" pitchFamily="2" charset="-78"/>
              <a:cs typeface="Sakkal Majalla" panose="02000000000000000000" pitchFamily="2" charset="-78"/>
            </a:endParaRPr>
          </a:p>
          <a:p>
            <a:pPr algn="just" rtl="1"/>
            <a:endParaRPr lang="ar-BH" sz="4400" dirty="0">
              <a:solidFill>
                <a:schemeClr val="tx1"/>
              </a:solidFill>
              <a:highlight>
                <a:srgbClr val="FFFF00"/>
              </a:highlight>
              <a:latin typeface="Sakkal Majalla" panose="02000000000000000000" pitchFamily="2" charset="-78"/>
              <a:ea typeface="Calibri" panose="020F0502020204030204" pitchFamily="34" charset="0"/>
              <a:cs typeface="Sultan bold"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350432" y="298441"/>
            <a:ext cx="3711272"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الدورات الاقتصادية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A0065B83-BC07-4DA5-AC6B-2B5802B4A08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0285F54A-135A-451D-AE7A-1CA8FCE9E7B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ACA7A31-AFE2-4FBA-9221-9C4D9914899B}"/>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F329F36B-4817-43EF-B038-905EF774BC1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BC1BC1CE-15B2-40D0-96B7-EFC23E8CFF73}"/>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850DDD86-FA0F-4882-A851-8B77F6501229}"/>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EFF20058-B0FB-4685-A88A-D0164AC2842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9" action="ppaction://hlinksldjump"/>
            <a:extLst>
              <a:ext uri="{FF2B5EF4-FFF2-40B4-BE49-F238E27FC236}">
                <a16:creationId xmlns:a16="http://schemas.microsoft.com/office/drawing/2014/main" xmlns="" id="{4CC46880-3E5B-43C7-AF73-4585D160D03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xmlns="" id="{1B890B86-99CA-466B-97DC-A710AFF532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xmlns="" id="{8032A79F-ADEA-429E-AACB-95823DCB22A3}"/>
              </a:ext>
            </a:extLst>
          </p:cNvPr>
          <p:cNvPicPr>
            <a:picLocks noChangeAspect="1"/>
          </p:cNvPicPr>
          <p:nvPr/>
        </p:nvPicPr>
        <p:blipFill rotWithShape="1">
          <a:blip r:embed="rId10"/>
          <a:srcRect l="29917" t="33778" r="29882" b="30370"/>
          <a:stretch/>
        </p:blipFill>
        <p:spPr>
          <a:xfrm>
            <a:off x="1312907" y="2962141"/>
            <a:ext cx="7748797" cy="3412069"/>
          </a:xfrm>
          <a:prstGeom prst="rect">
            <a:avLst/>
          </a:prstGeom>
        </p:spPr>
      </p:pic>
      <p:sp>
        <p:nvSpPr>
          <p:cNvPr id="41" name="TextBox 40">
            <a:extLst>
              <a:ext uri="{FF2B5EF4-FFF2-40B4-BE49-F238E27FC236}">
                <a16:creationId xmlns:a16="http://schemas.microsoft.com/office/drawing/2014/main" xmlns="" id="{215F0064-369D-4B1A-9190-08BF24DD4448}"/>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116193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rtl="1">
              <a:buFont typeface="Wingdings" panose="05000000000000000000" pitchFamily="2" charset="2"/>
              <a:buChar char="§"/>
            </a:pPr>
            <a:r>
              <a:rPr lang="ar-BH" sz="2800" dirty="0">
                <a:solidFill>
                  <a:srgbClr val="3F6A7D"/>
                </a:solidFill>
                <a:latin typeface="Sakkal Majalla" panose="02000000000000000000" pitchFamily="2" charset="-78"/>
                <a:cs typeface="Sultan bold" pitchFamily="2" charset="-78"/>
              </a:rPr>
              <a:t>مرحلة الركود أو الانكماش (</a:t>
            </a:r>
            <a:r>
              <a:rPr lang="en-US" sz="2800" dirty="0">
                <a:solidFill>
                  <a:srgbClr val="3F6A7D"/>
                </a:solidFill>
                <a:latin typeface="Sakkal Majalla" panose="02000000000000000000" pitchFamily="2" charset="-78"/>
                <a:cs typeface="Sultan bold" pitchFamily="2" charset="-78"/>
              </a:rPr>
              <a:t>Recession</a:t>
            </a:r>
            <a:r>
              <a:rPr lang="ar-BH" sz="2800" dirty="0">
                <a:solidFill>
                  <a:srgbClr val="3F6A7D"/>
                </a:solidFill>
                <a:latin typeface="Sakkal Majalla" panose="02000000000000000000" pitchFamily="2" charset="-78"/>
                <a:cs typeface="Sultan bold" pitchFamily="2" charset="-78"/>
              </a:rPr>
              <a:t>):  </a:t>
            </a:r>
            <a:r>
              <a:rPr lang="ar-BH" sz="2800" dirty="0">
                <a:solidFill>
                  <a:schemeClr val="tx1"/>
                </a:solidFill>
                <a:latin typeface="Sakkal Majalla" panose="02000000000000000000" pitchFamily="2" charset="-78"/>
                <a:cs typeface="Sakkal Majalla" panose="02000000000000000000" pitchFamily="2" charset="-78"/>
              </a:rPr>
              <a:t>وتتميز هذه المرحلة بانخفاض في الناتج المحلي الإجمالي أو مستوى الدخل، وزيادة معدل البطالة، وانخفاض المستوى العام للأسعار.  ويعتبر الركود الاقتصادي حالة عامة تسود معظم النشاطات الاقتصادية ولا تقتصر على قطاع اقتصادي معين.</a:t>
            </a:r>
            <a:endParaRPr lang="en-US" sz="2800"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Wingdings" panose="05000000000000000000" pitchFamily="2" charset="2"/>
              <a:buChar char="§"/>
            </a:pPr>
            <a:r>
              <a:rPr lang="ar-BH" sz="2800" dirty="0">
                <a:solidFill>
                  <a:srgbClr val="3F6A7D"/>
                </a:solidFill>
                <a:latin typeface="Sakkal Majalla" panose="02000000000000000000" pitchFamily="2" charset="-78"/>
                <a:cs typeface="Sultan bold" pitchFamily="2" charset="-78"/>
              </a:rPr>
              <a:t>مرحلة الكساد (</a:t>
            </a:r>
            <a:r>
              <a:rPr lang="en-US" sz="2800" dirty="0">
                <a:solidFill>
                  <a:srgbClr val="3F6A7D"/>
                </a:solidFill>
                <a:latin typeface="Sakkal Majalla" panose="02000000000000000000" pitchFamily="2" charset="-78"/>
                <a:cs typeface="Sultan bold" pitchFamily="2" charset="-78"/>
              </a:rPr>
              <a:t>Depression</a:t>
            </a:r>
            <a:r>
              <a:rPr lang="ar-BH" sz="2800" dirty="0">
                <a:solidFill>
                  <a:srgbClr val="3F6A7D"/>
                </a:solidFill>
                <a:latin typeface="Sakkal Majalla" panose="02000000000000000000" pitchFamily="2" charset="-78"/>
                <a:cs typeface="Sultan bold" pitchFamily="2" charset="-78"/>
              </a:rPr>
              <a:t>): </a:t>
            </a:r>
            <a:r>
              <a:rPr lang="ar-BH" sz="2800" dirty="0">
                <a:solidFill>
                  <a:schemeClr val="tx1"/>
                </a:solidFill>
                <a:latin typeface="Sakkal Majalla" panose="02000000000000000000" pitchFamily="2" charset="-78"/>
                <a:cs typeface="Sakkal Majalla" panose="02000000000000000000" pitchFamily="2" charset="-78"/>
              </a:rPr>
              <a:t> تتميز مرحلة الكساد بانخفاض النشاط الاقتصادي إلى أدنى مستوى له بعد استمرار الركود الاقتصادي ووصوله إلى أدنى مستوى يطلق عليه "قاع الكساد – </a:t>
            </a:r>
            <a:r>
              <a:rPr lang="en-US" sz="2800" dirty="0">
                <a:solidFill>
                  <a:schemeClr val="tx1"/>
                </a:solidFill>
                <a:latin typeface="Sakkal Majalla" panose="02000000000000000000" pitchFamily="2" charset="-78"/>
                <a:cs typeface="Sakkal Majalla" panose="02000000000000000000" pitchFamily="2" charset="-78"/>
              </a:rPr>
              <a:t>Bottom of Depression</a:t>
            </a:r>
            <a:r>
              <a:rPr lang="ar-BH" sz="2800" dirty="0">
                <a:solidFill>
                  <a:schemeClr val="tx1"/>
                </a:solidFill>
                <a:latin typeface="Sakkal Majalla" panose="02000000000000000000" pitchFamily="2" charset="-78"/>
                <a:cs typeface="Sakkal Majalla" panose="02000000000000000000" pitchFamily="2" charset="-78"/>
              </a:rPr>
              <a:t>"، في حالة غياب أي تدخل من جانب الحكومة لإيقاف هذا التدهور في النشاط الاقتصادي العام.</a:t>
            </a:r>
            <a:endParaRPr lang="en-US" sz="2800"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Wingdings" panose="05000000000000000000" pitchFamily="2" charset="2"/>
              <a:buChar char="§"/>
            </a:pPr>
            <a:r>
              <a:rPr lang="ar-BH" sz="2800" dirty="0">
                <a:solidFill>
                  <a:srgbClr val="3F6A7D"/>
                </a:solidFill>
                <a:latin typeface="Sakkal Majalla" panose="02000000000000000000" pitchFamily="2" charset="-78"/>
                <a:cs typeface="Sultan bold" pitchFamily="2" charset="-78"/>
              </a:rPr>
              <a:t>مرحلة الانتعاش (</a:t>
            </a:r>
            <a:r>
              <a:rPr lang="en-US" sz="2800" dirty="0">
                <a:solidFill>
                  <a:srgbClr val="3F6A7D"/>
                </a:solidFill>
                <a:latin typeface="Sakkal Majalla" panose="02000000000000000000" pitchFamily="2" charset="-78"/>
                <a:cs typeface="Sultan bold" pitchFamily="2" charset="-78"/>
              </a:rPr>
              <a:t>Recovery</a:t>
            </a:r>
            <a:r>
              <a:rPr lang="ar-BH" sz="2800" dirty="0">
                <a:solidFill>
                  <a:srgbClr val="3F6A7D"/>
                </a:solidFill>
                <a:latin typeface="Sakkal Majalla" panose="02000000000000000000" pitchFamily="2" charset="-78"/>
                <a:cs typeface="Sultan bold" pitchFamily="2" charset="-78"/>
              </a:rPr>
              <a:t>):  </a:t>
            </a:r>
            <a:r>
              <a:rPr lang="ar-BH" sz="2800" dirty="0">
                <a:solidFill>
                  <a:schemeClr val="tx1"/>
                </a:solidFill>
                <a:latin typeface="Sakkal Majalla" panose="02000000000000000000" pitchFamily="2" charset="-78"/>
                <a:cs typeface="Sakkal Majalla" panose="02000000000000000000" pitchFamily="2" charset="-78"/>
              </a:rPr>
              <a:t>يتميز الاقتصاد في هذه المرحلة بارتفاع مستويات الدخل أو الناتج المحلي، وبالتالي زيادة معدلات الاستثمار والاستهلاك وارتفاع مستوى الأسعار.</a:t>
            </a:r>
            <a:endParaRPr lang="en-US" sz="2800" dirty="0">
              <a:solidFill>
                <a:schemeClr val="tx1"/>
              </a:solidFill>
              <a:latin typeface="Sakkal Majalla" panose="02000000000000000000" pitchFamily="2" charset="-78"/>
              <a:cs typeface="Sakkal Majalla" panose="02000000000000000000" pitchFamily="2" charset="-78"/>
            </a:endParaRPr>
          </a:p>
          <a:p>
            <a:pPr marL="457200" indent="-457200" algn="just" rtl="1">
              <a:buFont typeface="Wingdings" panose="05000000000000000000" pitchFamily="2" charset="2"/>
              <a:buChar char="§"/>
            </a:pPr>
            <a:r>
              <a:rPr lang="ar-BH" altLang="en-US" sz="2800" dirty="0">
                <a:solidFill>
                  <a:srgbClr val="3F6A7D"/>
                </a:solidFill>
                <a:latin typeface="Sakkal Majalla" panose="02000000000000000000" pitchFamily="2" charset="-78"/>
                <a:ea typeface="Calibri" panose="020F0502020204030204" pitchFamily="34" charset="0"/>
                <a:cs typeface="Sultan bold" pitchFamily="2" charset="-78"/>
              </a:rPr>
              <a:t>مرحلة الرفاهية (</a:t>
            </a:r>
            <a:r>
              <a:rPr lang="en-US" altLang="en-US" sz="2800" b="1" dirty="0">
                <a:solidFill>
                  <a:srgbClr val="3F6A7D"/>
                </a:solidFill>
                <a:latin typeface="Sakkal Majalla" panose="02000000000000000000" pitchFamily="2" charset="-78"/>
                <a:ea typeface="Calibri" panose="020F0502020204030204" pitchFamily="34" charset="0"/>
                <a:cs typeface="Sakkal Majalla" panose="02000000000000000000" pitchFamily="2" charset="-78"/>
              </a:rPr>
              <a:t>Prosperity</a:t>
            </a:r>
            <a:r>
              <a:rPr lang="ar-BH" altLang="en-US" sz="2800" dirty="0">
                <a:solidFill>
                  <a:srgbClr val="3F6A7D"/>
                </a:solidFill>
                <a:latin typeface="Sakkal Majalla" panose="02000000000000000000" pitchFamily="2" charset="-78"/>
                <a:ea typeface="Calibri" panose="020F0502020204030204" pitchFamily="34" charset="0"/>
                <a:cs typeface="Sultan bold" pitchFamily="2" charset="-78"/>
              </a:rPr>
              <a:t>):</a:t>
            </a:r>
            <a:r>
              <a:rPr lang="ar-BH" alt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تتميز هذه المرحلة بارتفاع مستوى الناتج المحلي إلى أعلى مستوى له بعد فترة الانتعاش المستمر، وانخفاض مستوى البطالة إلى أدنى مستوى، مع ارتفاع مستوى الأسعار.</a:t>
            </a:r>
            <a:endParaRPr lang="ar-BH" altLang="en-US" sz="3200" dirty="0">
              <a:solidFill>
                <a:schemeClr val="tx1"/>
              </a:solidFill>
              <a:latin typeface="Arial" panose="020B0604020202020204" pitchFamily="34" charset="0"/>
            </a:endParaRPr>
          </a:p>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350432" y="298441"/>
            <a:ext cx="3711272"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الدورات الاقتصادية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29816118-BC16-4A92-BF39-2B59D98DBA3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FDBDBBF7-031E-4694-8FD8-5AEE84DECA92}"/>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186D3BC9-A8A8-4BBD-9B31-E2DAC5B9EF8F}"/>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365AF22A-660D-4032-950F-ADDD20494EE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AAB1027C-6B30-4D1B-8AD0-8DCA76947A5C}"/>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A25F27F3-F61D-465C-BF3E-E933614F558A}"/>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4CC816B4-12D5-40D2-9A22-3C8B6AB1E2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9" action="ppaction://hlinksldjump"/>
            <a:extLst>
              <a:ext uri="{FF2B5EF4-FFF2-40B4-BE49-F238E27FC236}">
                <a16:creationId xmlns:a16="http://schemas.microsoft.com/office/drawing/2014/main" xmlns="" id="{6A0526EF-0A87-447E-8BDD-2FE6E78D58F5}"/>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xmlns="" id="{31EF3AAC-F4A5-4BF1-A022-CDD922E46B39}"/>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55" name="TextBox 54">
            <a:extLst>
              <a:ext uri="{FF2B5EF4-FFF2-40B4-BE49-F238E27FC236}">
                <a16:creationId xmlns:a16="http://schemas.microsoft.com/office/drawing/2014/main" xmlns="" id="{9DF66F65-0E14-416F-A735-D685EFB8316E}"/>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145381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3782681" y="386183"/>
            <a:ext cx="7521611" cy="769441"/>
          </a:xfrm>
          <a:prstGeom prst="rect">
            <a:avLst/>
          </a:prstGeom>
        </p:spPr>
        <p:txBody>
          <a:bodyPr wrap="none">
            <a:spAutoFit/>
          </a:bodyPr>
          <a:lstStyle/>
          <a:p>
            <a:pPr algn="r" rtl="1">
              <a:spcBef>
                <a:spcPts val="0"/>
              </a:spcBef>
              <a:spcAft>
                <a:spcPts val="1000"/>
              </a:spcAft>
            </a:pPr>
            <a:r>
              <a:rPr lang="ar-BH" sz="4400" dirty="0">
                <a:solidFill>
                  <a:schemeClr val="bg1"/>
                </a:solidFill>
                <a:latin typeface="Sakkal Majalla" panose="02000000000000000000" pitchFamily="2" charset="-78"/>
                <a:cs typeface="Sultan bold" pitchFamily="2" charset="-78"/>
              </a:rPr>
              <a:t>خطة مملكة البحرين في التعافي الاقتصادي</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xmlns=""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(1-1-4)</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9"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8660B54E-01E9-4581-8F0B-94E2E47B04D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xmlns="" id="{47C9CEA9-DA88-4413-88EE-6E3DBFA21C7E}"/>
              </a:ext>
            </a:extLst>
          </p:cNvPr>
          <p:cNvPicPr>
            <a:picLocks noChangeAspect="1"/>
          </p:cNvPicPr>
          <p:nvPr/>
        </p:nvPicPr>
        <p:blipFill rotWithShape="1">
          <a:blip r:embed="rId10"/>
          <a:srcRect l="27417" t="50000" r="34417" b="32548"/>
          <a:stretch/>
        </p:blipFill>
        <p:spPr>
          <a:xfrm>
            <a:off x="383056" y="2687011"/>
            <a:ext cx="9682041" cy="2490337"/>
          </a:xfrm>
          <a:prstGeom prst="rect">
            <a:avLst/>
          </a:prstGeom>
        </p:spPr>
      </p:pic>
      <p:sp>
        <p:nvSpPr>
          <p:cNvPr id="42" name="TextBox 41">
            <a:extLst>
              <a:ext uri="{FF2B5EF4-FFF2-40B4-BE49-F238E27FC236}">
                <a16:creationId xmlns:a16="http://schemas.microsoft.com/office/drawing/2014/main" xmlns="" id="{4141F908-4E32-45FF-9EAE-8E6246C057C5}"/>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40009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431946" y="395417"/>
            <a:ext cx="6186309" cy="646331"/>
          </a:xfrm>
          <a:prstGeom prst="rect">
            <a:avLst/>
          </a:prstGeom>
        </p:spPr>
        <p:txBody>
          <a:bodyPr wrap="none">
            <a:spAutoFit/>
          </a:bodyPr>
          <a:lstStyle/>
          <a:p>
            <a:pPr algn="r" rtl="1">
              <a:spcBef>
                <a:spcPts val="0"/>
              </a:spcBef>
              <a:spcAft>
                <a:spcPts val="1000"/>
              </a:spcAft>
            </a:pPr>
            <a:r>
              <a:rPr lang="ar-BH" sz="3600" dirty="0">
                <a:solidFill>
                  <a:schemeClr val="bg1"/>
                </a:solidFill>
                <a:latin typeface="Sakkal Majalla" panose="02000000000000000000" pitchFamily="2" charset="-78"/>
                <a:cs typeface="Sultan bold" pitchFamily="2" charset="-78"/>
              </a:rPr>
              <a:t>خطة مملكة البحرين في التعافي الاقتصادي</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مستطيل مستدير الزوايا 5">
            <a:hlinkClick r:id="rId2" action="ppaction://hlinksldjump"/>
            <a:extLst>
              <a:ext uri="{FF2B5EF4-FFF2-40B4-BE49-F238E27FC236}">
                <a16:creationId xmlns:a16="http://schemas.microsoft.com/office/drawing/2014/main" xmlns="" id="{E747EE6C-3C51-4CFC-98CD-D487A6A81DB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54" name="مستطيل مستدير الزوايا 11">
            <a:hlinkClick r:id="rId3" action="ppaction://hlinksldjump"/>
            <a:extLst>
              <a:ext uri="{FF2B5EF4-FFF2-40B4-BE49-F238E27FC236}">
                <a16:creationId xmlns:a16="http://schemas.microsoft.com/office/drawing/2014/main" xmlns="" id="{E8946A53-6CD2-4D52-A660-A45DEC9F0EDF}"/>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2">
            <a:hlinkClick r:id="rId4" action="ppaction://hlinksldjump"/>
            <a:extLst>
              <a:ext uri="{FF2B5EF4-FFF2-40B4-BE49-F238E27FC236}">
                <a16:creationId xmlns:a16="http://schemas.microsoft.com/office/drawing/2014/main" xmlns="" id="{A9DB780C-7C81-4F6E-BD0F-7FE6F2BAF28A}"/>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5" action="ppaction://hlinksldjump"/>
            <a:extLst>
              <a:ext uri="{FF2B5EF4-FFF2-40B4-BE49-F238E27FC236}">
                <a16:creationId xmlns:a16="http://schemas.microsoft.com/office/drawing/2014/main" xmlns="" id="{C30C9B5C-B606-490A-8E4A-A4269CF871F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6" action="ppaction://hlinksldjump"/>
            <a:extLst>
              <a:ext uri="{FF2B5EF4-FFF2-40B4-BE49-F238E27FC236}">
                <a16:creationId xmlns:a16="http://schemas.microsoft.com/office/drawing/2014/main" xmlns="" id="{C18AD904-D133-41F5-8880-92B3C5B62816}"/>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6">
            <a:hlinkClick r:id="rId7" action="ppaction://hlinksldjump"/>
            <a:extLst>
              <a:ext uri="{FF2B5EF4-FFF2-40B4-BE49-F238E27FC236}">
                <a16:creationId xmlns:a16="http://schemas.microsoft.com/office/drawing/2014/main" xmlns="" id="{51AB959C-3021-4198-A071-EC5BCC21BE41}"/>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6">
            <a:hlinkClick r:id="rId8" action="ppaction://hlinksldjump"/>
            <a:extLst>
              <a:ext uri="{FF2B5EF4-FFF2-40B4-BE49-F238E27FC236}">
                <a16:creationId xmlns:a16="http://schemas.microsoft.com/office/drawing/2014/main" xmlns="" id="{583CF2CD-6D3C-4303-8D22-02B759647E67}"/>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60" name="مستطيل مستدير الزوايا 16">
            <a:hlinkClick r:id="rId9" action="ppaction://hlinksldjump"/>
            <a:extLst>
              <a:ext uri="{FF2B5EF4-FFF2-40B4-BE49-F238E27FC236}">
                <a16:creationId xmlns:a16="http://schemas.microsoft.com/office/drawing/2014/main" xmlns="" id="{52C6F631-02F2-46B1-A104-9A29F83D032E}"/>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61" name="TextBox 60">
            <a:extLst>
              <a:ext uri="{FF2B5EF4-FFF2-40B4-BE49-F238E27FC236}">
                <a16:creationId xmlns:a16="http://schemas.microsoft.com/office/drawing/2014/main" xmlns="" id="{C481A4EC-BF71-4C07-BA30-D721B3436674}"/>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63" name="Picture 62">
            <a:extLst>
              <a:ext uri="{FF2B5EF4-FFF2-40B4-BE49-F238E27FC236}">
                <a16:creationId xmlns:a16="http://schemas.microsoft.com/office/drawing/2014/main" xmlns="" id="{DFE66F30-C970-4659-A6FB-7D0836C0234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53440" y="1435862"/>
            <a:ext cx="8605520" cy="4951930"/>
          </a:xfrm>
          <a:prstGeom prst="rect">
            <a:avLst/>
          </a:prstGeom>
        </p:spPr>
      </p:pic>
      <p:sp>
        <p:nvSpPr>
          <p:cNvPr id="64" name="TextBox 63">
            <a:extLst>
              <a:ext uri="{FF2B5EF4-FFF2-40B4-BE49-F238E27FC236}">
                <a16:creationId xmlns:a16="http://schemas.microsoft.com/office/drawing/2014/main" xmlns="" id="{475D7481-DB20-4E66-BCC7-9050344363DE}"/>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64203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r>
              <a:rPr lang="ar-BH" sz="3200" b="1" dirty="0">
                <a:solidFill>
                  <a:schemeClr val="tx1"/>
                </a:solidFill>
                <a:latin typeface="Sakkal Majalla" panose="02000000000000000000" pitchFamily="2" charset="-78"/>
                <a:cs typeface="Sakkal Majalla" panose="02000000000000000000" pitchFamily="2" charset="-78"/>
              </a:rPr>
              <a:t>البطالة الدورية </a:t>
            </a:r>
            <a:r>
              <a:rPr lang="en-US" sz="3200" b="1" dirty="0">
                <a:solidFill>
                  <a:schemeClr val="tx1"/>
                </a:solidFill>
                <a:latin typeface="Sakkal Majalla" panose="02000000000000000000" pitchFamily="2" charset="-78"/>
                <a:cs typeface="Sakkal Majalla" panose="02000000000000000000" pitchFamily="2" charset="-78"/>
              </a:rPr>
              <a:t>Cyclical Unemployment </a:t>
            </a:r>
            <a:r>
              <a:rPr lang="ar-BH" sz="3200" dirty="0">
                <a:solidFill>
                  <a:schemeClr val="tx1"/>
                </a:solidFill>
                <a:latin typeface="Sakkal Majalla" panose="02000000000000000000" pitchFamily="2" charset="-78"/>
                <a:cs typeface="Sakkal Majalla" panose="02000000000000000000" pitchFamily="2" charset="-78"/>
              </a:rPr>
              <a:t>تظهر نتيجة لتقلبات الدورات الاقتصادية وركود قطاع الأعمال أو عدم كفاية الطلب الكلي على استيعاب الإنتاج المتاح مما يؤدي إلى ظهور الفجوات الانكماشية في الاقتصاد.</a:t>
            </a:r>
            <a:endParaRPr lang="en-US" sz="3200" dirty="0">
              <a:solidFill>
                <a:schemeClr val="tx1"/>
              </a:solidFill>
              <a:latin typeface="Sakkal Majalla" panose="02000000000000000000" pitchFamily="2" charset="-78"/>
              <a:cs typeface="Sakkal Majalla" panose="02000000000000000000" pitchFamily="2" charset="-78"/>
            </a:endParaRPr>
          </a:p>
          <a:p>
            <a:pPr algn="just" rtl="1"/>
            <a:r>
              <a:rPr lang="en-US" sz="3200" dirty="0">
                <a:solidFill>
                  <a:schemeClr val="tx1"/>
                </a:solidFill>
                <a:latin typeface="Sakkal Majalla" panose="02000000000000000000" pitchFamily="2" charset="-78"/>
                <a:cs typeface="Sakkal Majalla" panose="02000000000000000000" pitchFamily="2" charset="-78"/>
              </a:rPr>
              <a:t> </a:t>
            </a:r>
          </a:p>
          <a:p>
            <a:pPr algn="just" rtl="1"/>
            <a:r>
              <a:rPr lang="ar-BH" sz="3200" dirty="0">
                <a:solidFill>
                  <a:schemeClr val="tx1"/>
                </a:solidFill>
                <a:latin typeface="Sakkal Majalla" panose="02000000000000000000" pitchFamily="2" charset="-78"/>
                <a:cs typeface="Sakkal Majalla" panose="02000000000000000000" pitchFamily="2" charset="-78"/>
              </a:rPr>
              <a:t>     ويقترح لعلاج هذا النوع من البطالة تطبيق سياسات اقتصادية محددة من شأنها تشجيع الطلب الكلي، وتضييق الفجوات الانكماشية وبالتالي إخراج الاقتصاد من مرحلة الركود.</a:t>
            </a:r>
            <a:endParaRPr lang="en-US" sz="3200" dirty="0">
              <a:solidFill>
                <a:schemeClr val="tx1"/>
              </a:solidFill>
              <a:latin typeface="Sakkal Majalla" panose="02000000000000000000" pitchFamily="2" charset="-78"/>
              <a:cs typeface="Sakkal Majalla" panose="02000000000000000000" pitchFamily="2" charset="-78"/>
            </a:endParaRPr>
          </a:p>
          <a:p>
            <a:pPr lvl="0" algn="just" rtl="1"/>
            <a:r>
              <a:rPr lang="ar-BH" sz="3200" dirty="0">
                <a:solidFill>
                  <a:schemeClr val="tx1"/>
                </a:solidFill>
                <a:latin typeface="Sakkal Majalla" panose="02000000000000000000" pitchFamily="2" charset="-78"/>
                <a:cs typeface="Sakkal Majalla" panose="02000000000000000000" pitchFamily="2" charset="-78"/>
              </a:rPr>
              <a:t> </a:t>
            </a:r>
            <a:endParaRPr lang="en-US" sz="3200" dirty="0">
              <a:solidFill>
                <a:schemeClr val="tx1"/>
              </a:solidFill>
              <a:latin typeface="Sakkal Majalla" panose="02000000000000000000" pitchFamily="2" charset="-78"/>
              <a:cs typeface="Sakkal Majalla" panose="02000000000000000000" pitchFamily="2" charset="-78"/>
            </a:endParaRPr>
          </a:p>
          <a:p>
            <a:pPr algn="just" rtl="1"/>
            <a:endParaRPr lang="ar-BH" sz="44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832553" y="245042"/>
            <a:ext cx="1619354" cy="1107996"/>
          </a:xfrm>
          <a:prstGeom prst="rect">
            <a:avLst/>
          </a:prstGeom>
        </p:spPr>
        <p:txBody>
          <a:bodyPr wrap="none">
            <a:spAutoFit/>
          </a:bodyPr>
          <a:lstStyle/>
          <a:p>
            <a:pPr algn="r" rtl="1">
              <a:spcBef>
                <a:spcPts val="0"/>
              </a:spcBef>
              <a:spcAft>
                <a:spcPts val="1000"/>
              </a:spcAft>
            </a:pPr>
            <a:r>
              <a:rPr lang="ar-BH" sz="6600" dirty="0">
                <a:solidFill>
                  <a:schemeClr val="bg1"/>
                </a:solidFill>
                <a:latin typeface="Sakkal Majalla" panose="02000000000000000000" pitchFamily="2" charset="-78"/>
                <a:cs typeface="Sultan bold" pitchFamily="2" charset="-78"/>
              </a:rPr>
              <a:t>إضاءة</a:t>
            </a:r>
          </a:p>
        </p:txBody>
      </p:sp>
      <p:grpSp>
        <p:nvGrpSpPr>
          <p:cNvPr id="8" name="Shape 901">
            <a:extLst>
              <a:ext uri="{FF2B5EF4-FFF2-40B4-BE49-F238E27FC236}">
                <a16:creationId xmlns:a16="http://schemas.microsoft.com/office/drawing/2014/main" xmlns="" id="{0ED58C1E-9150-4575-A94A-05FAAA31C1C7}"/>
              </a:ext>
            </a:extLst>
          </p:cNvPr>
          <p:cNvGrpSpPr/>
          <p:nvPr/>
        </p:nvGrpSpPr>
        <p:grpSpPr>
          <a:xfrm>
            <a:off x="10939114" y="258392"/>
            <a:ext cx="585230" cy="945829"/>
            <a:chOff x="6718575" y="2318625"/>
            <a:chExt cx="256950" cy="407375"/>
          </a:xfrm>
        </p:grpSpPr>
        <p:sp>
          <p:nvSpPr>
            <p:cNvPr id="10" name="Shape 902">
              <a:extLst>
                <a:ext uri="{FF2B5EF4-FFF2-40B4-BE49-F238E27FC236}">
                  <a16:creationId xmlns:a16="http://schemas.microsoft.com/office/drawing/2014/main" xmlns="" id="{5A69623D-8F2C-4EB0-AC0C-3B23FB3C5F0D}"/>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903">
              <a:extLst>
                <a:ext uri="{FF2B5EF4-FFF2-40B4-BE49-F238E27FC236}">
                  <a16:creationId xmlns:a16="http://schemas.microsoft.com/office/drawing/2014/main" xmlns="" id="{B044AEBC-E8E7-4948-86EC-A00142099CB0}"/>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904">
              <a:extLst>
                <a:ext uri="{FF2B5EF4-FFF2-40B4-BE49-F238E27FC236}">
                  <a16:creationId xmlns:a16="http://schemas.microsoft.com/office/drawing/2014/main" xmlns="" id="{3ACE4774-3EA8-4BF5-9318-EA7C83829748}"/>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905">
              <a:extLst>
                <a:ext uri="{FF2B5EF4-FFF2-40B4-BE49-F238E27FC236}">
                  <a16:creationId xmlns:a16="http://schemas.microsoft.com/office/drawing/2014/main" xmlns="" id="{A2D9C5D4-A017-433D-8A4D-40074A0EB038}"/>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906">
              <a:extLst>
                <a:ext uri="{FF2B5EF4-FFF2-40B4-BE49-F238E27FC236}">
                  <a16:creationId xmlns:a16="http://schemas.microsoft.com/office/drawing/2014/main" xmlns="" id="{0F4633F3-C511-4B50-AB93-1E8953780FAC}"/>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907">
              <a:extLst>
                <a:ext uri="{FF2B5EF4-FFF2-40B4-BE49-F238E27FC236}">
                  <a16:creationId xmlns:a16="http://schemas.microsoft.com/office/drawing/2014/main" xmlns="" id="{1EA2822D-485F-440B-908D-CC18CCB6B917}"/>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908">
              <a:extLst>
                <a:ext uri="{FF2B5EF4-FFF2-40B4-BE49-F238E27FC236}">
                  <a16:creationId xmlns:a16="http://schemas.microsoft.com/office/drawing/2014/main" xmlns="" id="{DB33DE35-A918-4307-BADE-45F6CCB2701B}"/>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909">
              <a:extLst>
                <a:ext uri="{FF2B5EF4-FFF2-40B4-BE49-F238E27FC236}">
                  <a16:creationId xmlns:a16="http://schemas.microsoft.com/office/drawing/2014/main" xmlns="" id="{F37E883A-ED95-4503-ADCA-637CFD7BBC14}"/>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9" name="مستطيل مستدير الزوايا 5">
            <a:hlinkClick r:id="rId2" action="ppaction://hlinksldjump"/>
            <a:extLst>
              <a:ext uri="{FF2B5EF4-FFF2-40B4-BE49-F238E27FC236}">
                <a16:creationId xmlns:a16="http://schemas.microsoft.com/office/drawing/2014/main" xmlns="" id="{F7EABD5D-4AFC-4CFA-802D-CE87072D4086}"/>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0" name="مستطيل مستدير الزوايا 11">
            <a:hlinkClick r:id="rId3" action="ppaction://hlinksldjump"/>
            <a:extLst>
              <a:ext uri="{FF2B5EF4-FFF2-40B4-BE49-F238E27FC236}">
                <a16:creationId xmlns:a16="http://schemas.microsoft.com/office/drawing/2014/main" xmlns="" id="{050C33A0-8CF8-4903-B23A-EE1C8CA1E3F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4" action="ppaction://hlinksldjump"/>
            <a:extLst>
              <a:ext uri="{FF2B5EF4-FFF2-40B4-BE49-F238E27FC236}">
                <a16:creationId xmlns:a16="http://schemas.microsoft.com/office/drawing/2014/main" xmlns="" id="{7090C564-CCA2-45D4-B318-FB0740F41ACB}"/>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6">
            <a:hlinkClick r:id="rId5" action="ppaction://hlinksldjump"/>
            <a:extLst>
              <a:ext uri="{FF2B5EF4-FFF2-40B4-BE49-F238E27FC236}">
                <a16:creationId xmlns:a16="http://schemas.microsoft.com/office/drawing/2014/main" xmlns="" id="{634D1627-95E7-40E5-8287-E2C814AE4A9D}"/>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5" name="مستطيل مستدير الزوايا 16">
            <a:hlinkClick r:id="rId6" action="ppaction://hlinksldjump"/>
            <a:extLst>
              <a:ext uri="{FF2B5EF4-FFF2-40B4-BE49-F238E27FC236}">
                <a16:creationId xmlns:a16="http://schemas.microsoft.com/office/drawing/2014/main" xmlns="" id="{2417D664-8668-4DC8-A2CC-812B7DA26874}"/>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6" name="مستطيل مستدير الزوايا 16">
            <a:hlinkClick r:id="rId7" action="ppaction://hlinksldjump"/>
            <a:extLst>
              <a:ext uri="{FF2B5EF4-FFF2-40B4-BE49-F238E27FC236}">
                <a16:creationId xmlns:a16="http://schemas.microsoft.com/office/drawing/2014/main" xmlns="" id="{479D472F-9497-4079-B9F2-000AB90A1243}"/>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8" action="ppaction://hlinksldjump"/>
            <a:extLst>
              <a:ext uri="{FF2B5EF4-FFF2-40B4-BE49-F238E27FC236}">
                <a16:creationId xmlns:a16="http://schemas.microsoft.com/office/drawing/2014/main" xmlns="" id="{44C0FA4B-7E54-4D97-8EFA-DC8C89BF800E}"/>
              </a:ext>
            </a:extLst>
          </p:cNvPr>
          <p:cNvSpPr/>
          <p:nvPr/>
        </p:nvSpPr>
        <p:spPr>
          <a:xfrm>
            <a:off x="10517774" y="522722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8" name="مستطيل مستدير الزوايا 16">
            <a:hlinkClick r:id="rId9" action="ppaction://hlinksldjump"/>
            <a:extLst>
              <a:ext uri="{FF2B5EF4-FFF2-40B4-BE49-F238E27FC236}">
                <a16:creationId xmlns:a16="http://schemas.microsoft.com/office/drawing/2014/main" xmlns="" id="{D8DC84C6-E9C7-40A7-ADE4-BC29A7BEC708}"/>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0" name="TextBox 29">
            <a:extLst>
              <a:ext uri="{FF2B5EF4-FFF2-40B4-BE49-F238E27FC236}">
                <a16:creationId xmlns:a16="http://schemas.microsoft.com/office/drawing/2014/main" xmlns="" id="{A40CCCD5-18D8-4997-930F-3ECE2C8B0B62}"/>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xmlns="" id="{FAE95FD7-20FD-40E6-B7DC-28848BE7DC93}"/>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0968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xmlns="" id="{58578253-5B9C-4212-99D5-D54F93781CE6}"/>
              </a:ext>
            </a:extLst>
          </p:cNvPr>
          <p:cNvSpPr/>
          <p:nvPr/>
        </p:nvSpPr>
        <p:spPr>
          <a:xfrm>
            <a:off x="2239991" y="2312988"/>
            <a:ext cx="11974772" cy="3856903"/>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عنوان 1">
            <a:extLst>
              <a:ext uri="{FF2B5EF4-FFF2-40B4-BE49-F238E27FC236}">
                <a16:creationId xmlns:a16="http://schemas.microsoft.com/office/drawing/2014/main" xmlns="" id="{617D9E4E-BEA6-4D5C-8473-E0A1958A7B94}"/>
              </a:ext>
            </a:extLst>
          </p:cNvPr>
          <p:cNvSpPr txBox="1">
            <a:spLocks/>
          </p:cNvSpPr>
          <p:nvPr/>
        </p:nvSpPr>
        <p:spPr>
          <a:xfrm>
            <a:off x="4596528" y="2717440"/>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الأولى</a:t>
            </a:r>
            <a:endParaRPr lang="en-US"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a16="http://schemas.microsoft.com/office/drawing/2014/main" xmlns="" id="{0B73313E-3D21-4EAF-B04F-252807E1786C}"/>
              </a:ext>
            </a:extLst>
          </p:cNvPr>
          <p:cNvSpPr/>
          <p:nvPr/>
        </p:nvSpPr>
        <p:spPr>
          <a:xfrm>
            <a:off x="3277463" y="4491994"/>
            <a:ext cx="8614859"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8000" dirty="0">
                <a:ln>
                  <a:solidFill>
                    <a:srgbClr val="3A616A"/>
                  </a:solidFill>
                </a:ln>
                <a:solidFill>
                  <a:schemeClr val="bg1"/>
                </a:solidFill>
                <a:latin typeface="Arial Black" panose="020B0A04020102020204" pitchFamily="34" charset="0"/>
                <a:cs typeface="Sultan bold" pitchFamily="2" charset="-78"/>
              </a:rPr>
              <a:t>الدورات الاقتصادية والإنتاج</a:t>
            </a:r>
            <a:endParaRPr lang="ar-SA" sz="115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xmlns=""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12" name="Picture 11">
            <a:extLst>
              <a:ext uri="{FF2B5EF4-FFF2-40B4-BE49-F238E27FC236}">
                <a16:creationId xmlns:a16="http://schemas.microsoft.com/office/drawing/2014/main" xmlns="" id="{955B15EB-1B14-4132-BF02-73D3B933E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09" y="513729"/>
            <a:ext cx="5098473" cy="3398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797388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1. العلم الذي يدرس السلوك الإنساني كعلاقة بين أهداف وحاجات متعددة وبين وسائل نادرة ذات استعمالات مختلفة:</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xmlns=""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علم الاجتماع</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3" action="ppaction://hlinksldjump"/>
            <a:extLst>
              <a:ext uri="{FF2B5EF4-FFF2-40B4-BE49-F238E27FC236}">
                <a16:creationId xmlns:a16="http://schemas.microsoft.com/office/drawing/2014/main" xmlns=""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علم الاقتصاد</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2" action="ppaction://hlinksldjump"/>
            <a:extLst>
              <a:ext uri="{FF2B5EF4-FFF2-40B4-BE49-F238E27FC236}">
                <a16:creationId xmlns:a16="http://schemas.microsoft.com/office/drawing/2014/main" xmlns=""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علم التاريخ</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2" action="ppaction://hlinksldjump"/>
            <a:extLst>
              <a:ext uri="{FF2B5EF4-FFF2-40B4-BE49-F238E27FC236}">
                <a16:creationId xmlns:a16="http://schemas.microsoft.com/office/drawing/2014/main" xmlns=""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علم الطبيعة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xmlns="" id="{9C241E82-FD15-43C4-9963-06ED6840B26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xmlns="" id="{20FB4F93-F669-4255-9D17-05F0952FF57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xmlns="" id="{9BAF2324-EC4A-4075-B8C8-DAC5B4071AD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xmlns="" id="{F3316084-A286-4BC9-BE96-7B98A90FF1EE}"/>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xmlns="" id="{CA9692DE-8253-4F9A-BC93-D9D5BA1B68D7}"/>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xmlns="" id="{970CCA26-6C03-4EF9-9EA0-DDF450EC383F}"/>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xmlns="" id="{FDD3C18B-73D8-48CF-9B41-FC09124577AD}"/>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1" action="ppaction://hlinksldjump"/>
            <a:extLst>
              <a:ext uri="{FF2B5EF4-FFF2-40B4-BE49-F238E27FC236}">
                <a16:creationId xmlns:a16="http://schemas.microsoft.com/office/drawing/2014/main" xmlns="" id="{326B1A81-845E-47BF-ADD1-38803F92415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TextBox 22">
            <a:extLst>
              <a:ext uri="{FF2B5EF4-FFF2-40B4-BE49-F238E27FC236}">
                <a16:creationId xmlns:a16="http://schemas.microsoft.com/office/drawing/2014/main" xmlns="" id="{BABFF334-208E-42E5-9242-A632ED8A8520}"/>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xmlns="" id="{628FB692-00F7-4E33-B083-AB263DB80CDC}"/>
              </a:ext>
            </a:extLst>
          </p:cNvPr>
          <p:cNvSpPr txBox="1"/>
          <p:nvPr/>
        </p:nvSpPr>
        <p:spPr>
          <a:xfrm>
            <a:off x="74762"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indent="-517525" algn="just" rtl="1"/>
            <a:r>
              <a:rPr lang="ar-BH" sz="3600" b="1" dirty="0">
                <a:solidFill>
                  <a:schemeClr val="tx1"/>
                </a:solidFill>
                <a:latin typeface="Sakkal Majalla" panose="02000000000000000000" pitchFamily="2" charset="-78"/>
                <a:cs typeface="Sakkal Majalla" panose="02000000000000000000" pitchFamily="2" charset="-78"/>
              </a:rPr>
              <a:t>2. يتميز الاقتصاد في مرحلة الكساد بارتفاع مستويات الدخل أو الناتج المحلي، وبالتالي زيادة معدلات الاستثمار والاستهلاك وارتفاع مستوى الأسعار.</a:t>
            </a:r>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xmlns="" id="{AF9CFB77-B053-4AFB-9B75-887AD474FA9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xmlns="" id="{D4217F56-9927-49E2-9FD3-3CAB8A1DAE1A}"/>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xmlns="" id="{9BB2DEDD-F186-47C7-9CAC-23A34E8FCBD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xmlns="" id="{EE0CF630-54A6-441C-8F73-34C4E38B31D8}"/>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xmlns="" id="{AEC1463C-8A49-415F-B0C8-624628CFCEAA}"/>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xmlns="" id="{E2B710FB-CC4C-4306-A39A-93DFB443E456}"/>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xmlns="" id="{E5E1DB4E-9238-4D86-A1DA-09196F7877F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1" action="ppaction://hlinksldjump"/>
            <a:extLst>
              <a:ext uri="{FF2B5EF4-FFF2-40B4-BE49-F238E27FC236}">
                <a16:creationId xmlns:a16="http://schemas.microsoft.com/office/drawing/2014/main" xmlns="" id="{7EC70540-314D-4C12-89D6-0406C0F96D9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9" name="TextBox 18">
            <a:extLst>
              <a:ext uri="{FF2B5EF4-FFF2-40B4-BE49-F238E27FC236}">
                <a16:creationId xmlns:a16="http://schemas.microsoft.com/office/drawing/2014/main" xmlns="" id="{B56A1ABD-E22B-43C8-A024-F21D74F88DF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xmlns="" id="{1C45A983-C2B6-472C-A0F1-3D2989DBAA8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3. يعبر عن المشكلة الاقتصادية بالآتي:</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5" name="مستطيل مستدير الزوايا 5">
            <a:hlinkClick r:id="rId2" action="ppaction://hlinksldjump"/>
            <a:extLst>
              <a:ext uri="{FF2B5EF4-FFF2-40B4-BE49-F238E27FC236}">
                <a16:creationId xmlns:a16="http://schemas.microsoft.com/office/drawing/2014/main" xmlns="" id="{02F6D1FD-8CF3-49DF-9FC7-C08F3B95FF0D}"/>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3" action="ppaction://hlinksldjump"/>
            <a:extLst>
              <a:ext uri="{FF2B5EF4-FFF2-40B4-BE49-F238E27FC236}">
                <a16:creationId xmlns:a16="http://schemas.microsoft.com/office/drawing/2014/main" xmlns="" id="{AAEA81A2-1797-485B-BF58-C27EE4C9CEF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4" action="ppaction://hlinksldjump"/>
            <a:extLst>
              <a:ext uri="{FF2B5EF4-FFF2-40B4-BE49-F238E27FC236}">
                <a16:creationId xmlns:a16="http://schemas.microsoft.com/office/drawing/2014/main" xmlns="" id="{87DC5393-60C3-4AA4-B5B8-E356CD378278}"/>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5" action="ppaction://hlinksldjump"/>
            <a:extLst>
              <a:ext uri="{FF2B5EF4-FFF2-40B4-BE49-F238E27FC236}">
                <a16:creationId xmlns:a16="http://schemas.microsoft.com/office/drawing/2014/main" xmlns="" id="{262F8566-565E-4163-9DE3-3A5CC45497B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6" action="ppaction://hlinksldjump"/>
            <a:extLst>
              <a:ext uri="{FF2B5EF4-FFF2-40B4-BE49-F238E27FC236}">
                <a16:creationId xmlns:a16="http://schemas.microsoft.com/office/drawing/2014/main" xmlns="" id="{ECB77054-1157-485D-9DD4-82F9380CB045}"/>
              </a:ext>
            </a:extLst>
          </p:cNvPr>
          <p:cNvSpPr/>
          <p:nvPr/>
        </p:nvSpPr>
        <p:spPr>
          <a:xfrm>
            <a:off x="10525107"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7" action="ppaction://hlinksldjump"/>
            <a:extLst>
              <a:ext uri="{FF2B5EF4-FFF2-40B4-BE49-F238E27FC236}">
                <a16:creationId xmlns:a16="http://schemas.microsoft.com/office/drawing/2014/main" xmlns="" id="{F8CF0D6A-0DEB-4106-ABBE-E64BE6A250CA}"/>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8" action="ppaction://hlinksldjump"/>
            <a:extLst>
              <a:ext uri="{FF2B5EF4-FFF2-40B4-BE49-F238E27FC236}">
                <a16:creationId xmlns:a16="http://schemas.microsoft.com/office/drawing/2014/main" xmlns="" id="{ED27A9C1-32FC-42BB-B7D9-5B9D3B91AAB5}"/>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9" action="ppaction://hlinksldjump"/>
            <a:extLst>
              <a:ext uri="{FF2B5EF4-FFF2-40B4-BE49-F238E27FC236}">
                <a16:creationId xmlns:a16="http://schemas.microsoft.com/office/drawing/2014/main" xmlns="" id="{57351762-15D7-46D5-8C47-4961A96F3BE0}"/>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TextBox 22">
            <a:extLst>
              <a:ext uri="{FF2B5EF4-FFF2-40B4-BE49-F238E27FC236}">
                <a16:creationId xmlns:a16="http://schemas.microsoft.com/office/drawing/2014/main" xmlns="" id="{73AC4E18-3896-4B8E-88A0-9C3C5EA5708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Rectangle: Rounded Corners 2">
            <a:hlinkClick r:id="rId10" action="ppaction://hlinksldjump"/>
            <a:extLst>
              <a:ext uri="{FF2B5EF4-FFF2-40B4-BE49-F238E27FC236}">
                <a16:creationId xmlns:a16="http://schemas.microsoft.com/office/drawing/2014/main" xmlns="" id="{86D5D5C4-2DE2-4494-8116-6849C431DC9B}"/>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أ.  </a:t>
            </a:r>
            <a:r>
              <a:rPr lang="ar-BH" sz="2600" b="1" dirty="0">
                <a:solidFill>
                  <a:schemeClr val="tx1"/>
                </a:solidFill>
                <a:latin typeface="Sakkal Majalla" panose="02000000000000000000" pitchFamily="2" charset="-78"/>
                <a:cs typeface="Sakkal Majalla" panose="02000000000000000000" pitchFamily="2" charset="-78"/>
              </a:rPr>
              <a:t>حاجات الإنسان أكبر من الموارد المتاحة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28" name="Rectangle: Rounded Corners 3">
            <a:hlinkClick r:id="rId11" action="ppaction://hlinksldjump"/>
            <a:extLst>
              <a:ext uri="{FF2B5EF4-FFF2-40B4-BE49-F238E27FC236}">
                <a16:creationId xmlns:a16="http://schemas.microsoft.com/office/drawing/2014/main" xmlns="" id="{DB4837C5-AC7D-4F74-9987-33E73DC60972}"/>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ب.  </a:t>
            </a:r>
            <a:r>
              <a:rPr lang="ar-BH" sz="2600" b="1" dirty="0">
                <a:solidFill>
                  <a:schemeClr val="tx1"/>
                </a:solidFill>
                <a:latin typeface="Sakkal Majalla" panose="02000000000000000000" pitchFamily="2" charset="-78"/>
                <a:cs typeface="Sakkal Majalla" panose="02000000000000000000" pitchFamily="2" charset="-78"/>
              </a:rPr>
              <a:t>حاجات الإنسان أقل من الموارد المتاحة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29" name="Rectangle: Rounded Corners 4">
            <a:hlinkClick r:id="rId11" action="ppaction://hlinksldjump"/>
            <a:extLst>
              <a:ext uri="{FF2B5EF4-FFF2-40B4-BE49-F238E27FC236}">
                <a16:creationId xmlns:a16="http://schemas.microsoft.com/office/drawing/2014/main" xmlns="" id="{F56E8443-92AB-41DD-A40E-BDEBBBD89C9C}"/>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ج.  </a:t>
            </a:r>
            <a:r>
              <a:rPr lang="ar-BH" sz="2600" b="1" dirty="0">
                <a:solidFill>
                  <a:schemeClr val="tx1"/>
                </a:solidFill>
                <a:latin typeface="Sakkal Majalla" panose="02000000000000000000" pitchFamily="2" charset="-78"/>
                <a:cs typeface="Sakkal Majalla" panose="02000000000000000000" pitchFamily="2" charset="-78"/>
              </a:rPr>
              <a:t>حاجات الإنسان تساوي الموارد المتاحة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30" name="Rectangle: Rounded Corners 5">
            <a:hlinkClick r:id="rId11" action="ppaction://hlinksldjump"/>
            <a:extLst>
              <a:ext uri="{FF2B5EF4-FFF2-40B4-BE49-F238E27FC236}">
                <a16:creationId xmlns:a16="http://schemas.microsoft.com/office/drawing/2014/main" xmlns="" id="{CFA7AA5B-5A32-400E-8A01-5C3881072D8A}"/>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د.  </a:t>
            </a:r>
            <a:r>
              <a:rPr lang="ar-BH" sz="2600" b="1" dirty="0">
                <a:solidFill>
                  <a:schemeClr val="tx1"/>
                </a:solidFill>
                <a:latin typeface="Sakkal Majalla" panose="02000000000000000000" pitchFamily="2" charset="-78"/>
                <a:cs typeface="Sakkal Majalla" panose="02000000000000000000" pitchFamily="2" charset="-78"/>
              </a:rPr>
              <a:t>الموارد المتاحة أكبر من حاجات الإنسان</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xmlns="" id="{FFCA9FF7-5B91-401E-9CD7-688A12CF1D3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59294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4. استعان به علماء الاقتصاد في تفسير الظواهر الاقتصادية واقتراح الحلول للمشاكل الاقتصادية التي تواجه المجتمع في المستقبل:</a:t>
            </a:r>
            <a:endParaRPr lang="en-US"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xmlns=""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علم النفس</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2" action="ppaction://hlinksldjump"/>
            <a:extLst>
              <a:ext uri="{FF2B5EF4-FFF2-40B4-BE49-F238E27FC236}">
                <a16:creationId xmlns:a16="http://schemas.microsoft.com/office/drawing/2014/main" xmlns=""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 علم المنطق</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2" action="ppaction://hlinksldjump"/>
            <a:extLst>
              <a:ext uri="{FF2B5EF4-FFF2-40B4-BE49-F238E27FC236}">
                <a16:creationId xmlns:a16="http://schemas.microsoft.com/office/drawing/2014/main" xmlns=""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علم السياسة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3" action="ppaction://hlinksldjump"/>
            <a:extLst>
              <a:ext uri="{FF2B5EF4-FFF2-40B4-BE49-F238E27FC236}">
                <a16:creationId xmlns:a16="http://schemas.microsoft.com/office/drawing/2014/main" xmlns=""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علم التاريخ</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xmlns="" id="{8A033AB3-FB98-473E-A9D4-C125D0AA6B2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xmlns="" id="{CE8550D8-4603-449F-8662-90EA7700DCD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xmlns="" id="{4E925573-DA93-4808-AD88-86F35B84ED69}"/>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xmlns="" id="{7E821F36-3809-432F-9B0D-576E3FA05359}"/>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xmlns="" id="{20A5CD2D-E519-418E-960C-45D857301106}"/>
              </a:ext>
            </a:extLst>
          </p:cNvPr>
          <p:cNvSpPr/>
          <p:nvPr/>
        </p:nvSpPr>
        <p:spPr>
          <a:xfrm>
            <a:off x="10525107"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xmlns="" id="{C136B555-E74E-4A41-BBE8-6EEEDDA02B0F}"/>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xmlns="" id="{358399FF-A1A1-4678-B516-D76BF6A6F762}"/>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1" action="ppaction://hlinksldjump"/>
            <a:extLst>
              <a:ext uri="{FF2B5EF4-FFF2-40B4-BE49-F238E27FC236}">
                <a16:creationId xmlns:a16="http://schemas.microsoft.com/office/drawing/2014/main" xmlns="" id="{BADF9458-C2F7-4F87-8F32-CACE14ED8870}"/>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TextBox 22">
            <a:extLst>
              <a:ext uri="{FF2B5EF4-FFF2-40B4-BE49-F238E27FC236}">
                <a16:creationId xmlns:a16="http://schemas.microsoft.com/office/drawing/2014/main" xmlns="" id="{5292E072-3F7D-4684-982E-463AC98F14A6}"/>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xmlns="" id="{2FD6921B-62B3-4D16-9C78-48D758E9627A}"/>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26618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indent="-517525" algn="just" rtl="1"/>
            <a:r>
              <a:rPr lang="ar-BH" sz="3600" b="1" dirty="0">
                <a:solidFill>
                  <a:schemeClr val="tx1"/>
                </a:solidFill>
                <a:latin typeface="Sakkal Majalla" panose="02000000000000000000" pitchFamily="2" charset="-78"/>
                <a:cs typeface="Sakkal Majalla" panose="02000000000000000000" pitchFamily="2" charset="-78"/>
              </a:rPr>
              <a:t>5. ارتبط علم الاقتصاد بالعلوم الأخرى والتي تنقسم إلى العلوم الإنسانية والعلوم الطبيعية.</a:t>
            </a:r>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xmlns="" id="{386525D8-3A9A-484F-87DF-153DBF7CE7C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xmlns="" id="{6B1B95E9-6073-4AA6-AA58-349500E515F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xmlns="" id="{9811F2D8-1402-4453-8CE6-9A04E0C193E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xmlns="" id="{026FB43D-D910-4292-A1D8-DBE6144A2A52}"/>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xmlns="" id="{AAEC1B4C-7A84-4C6B-BB79-A30E6D49E835}"/>
              </a:ext>
            </a:extLst>
          </p:cNvPr>
          <p:cNvSpPr/>
          <p:nvPr/>
        </p:nvSpPr>
        <p:spPr>
          <a:xfrm>
            <a:off x="10525107"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xmlns="" id="{64E24004-DFE8-45F3-A1FE-C737840968A4}"/>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xmlns="" id="{59CB43CD-D0A3-48A6-A424-039264E4EB7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1" action="ppaction://hlinksldjump"/>
            <a:extLst>
              <a:ext uri="{FF2B5EF4-FFF2-40B4-BE49-F238E27FC236}">
                <a16:creationId xmlns:a16="http://schemas.microsoft.com/office/drawing/2014/main" xmlns="" id="{4F1AF10D-E99B-4B77-B406-63A206CD7F6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9" name="TextBox 18">
            <a:extLst>
              <a:ext uri="{FF2B5EF4-FFF2-40B4-BE49-F238E27FC236}">
                <a16:creationId xmlns:a16="http://schemas.microsoft.com/office/drawing/2014/main" xmlns="" id="{D5A5DEC1-0E5B-45E2-86F8-8931915FD76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xmlns="" id="{266655C0-077A-4529-ADD9-EAB18D6500BD}"/>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90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9266" y="133553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a16="http://schemas.microsoft.com/office/drawing/2014/main" xmlns="" id="{4A139AB9-5351-42D2-ADEF-F82CD8101DD4}"/>
              </a:ext>
            </a:extLst>
          </p:cNvPr>
          <p:cNvGrpSpPr/>
          <p:nvPr/>
        </p:nvGrpSpPr>
        <p:grpSpPr>
          <a:xfrm>
            <a:off x="768340" y="3326001"/>
            <a:ext cx="5043757" cy="907708"/>
            <a:chOff x="-1535283" y="1287960"/>
            <a:chExt cx="11486579" cy="2067200"/>
          </a:xfrm>
        </p:grpSpPr>
        <p:sp>
          <p:nvSpPr>
            <p:cNvPr id="35" name="Shape 402">
              <a:extLst>
                <a:ext uri="{FF2B5EF4-FFF2-40B4-BE49-F238E27FC236}">
                  <a16:creationId xmlns:a16="http://schemas.microsoft.com/office/drawing/2014/main" xmlns=""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a16="http://schemas.microsoft.com/office/drawing/2014/main" xmlns=""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a16="http://schemas.microsoft.com/office/drawing/2014/main" xmlns=""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a16="http://schemas.microsoft.com/office/drawing/2014/main" xmlns=""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a16="http://schemas.microsoft.com/office/drawing/2014/main" xmlns=""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a16="http://schemas.microsoft.com/office/drawing/2014/main" xmlns="" id="{ADB5ED7F-6199-43B9-BAD2-CF34C922D888}"/>
              </a:ext>
            </a:extLst>
          </p:cNvPr>
          <p:cNvSpPr txBox="1">
            <a:spLocks/>
          </p:cNvSpPr>
          <p:nvPr/>
        </p:nvSpPr>
        <p:spPr>
          <a:xfrm>
            <a:off x="1334784" y="4628557"/>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a:t>
            </a:r>
            <a:r>
              <a:rPr lang="ar-BH" b="1" dirty="0">
                <a:solidFill>
                  <a:srgbClr val="3F5378"/>
                </a:solidFill>
                <a:latin typeface="Sakkal Majalla" panose="02000000000000000000" pitchFamily="2" charset="-78"/>
                <a:cs typeface="Sakkal Majalla" panose="02000000000000000000" pitchFamily="2" charset="-78"/>
              </a:rPr>
              <a:t> 25</a:t>
            </a:r>
            <a:r>
              <a:rPr lang="ar-SA" b="1" dirty="0">
                <a:solidFill>
                  <a:srgbClr val="3F5378"/>
                </a:solidFill>
                <a:latin typeface="Sakkal Majalla" panose="02000000000000000000" pitchFamily="2" charset="-78"/>
                <a:cs typeface="Sakkal Majalla" panose="02000000000000000000" pitchFamily="2" charset="-78"/>
              </a:rPr>
              <a:t>.</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a16="http://schemas.microsoft.com/office/drawing/2014/main" xmlns="" id="{675ADF1D-6610-4E3E-9572-58440F586AED}"/>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sp>
        <p:nvSpPr>
          <p:cNvPr id="17" name="مستطيل مستدير الزوايا 5">
            <a:hlinkClick r:id="rId2" action="ppaction://hlinksldjump"/>
            <a:extLst>
              <a:ext uri="{FF2B5EF4-FFF2-40B4-BE49-F238E27FC236}">
                <a16:creationId xmlns:a16="http://schemas.microsoft.com/office/drawing/2014/main" xmlns="" id="{5161F5B2-7ABC-4BB7-BC3C-603303E77C0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3" action="ppaction://hlinksldjump"/>
            <a:extLst>
              <a:ext uri="{FF2B5EF4-FFF2-40B4-BE49-F238E27FC236}">
                <a16:creationId xmlns:a16="http://schemas.microsoft.com/office/drawing/2014/main" xmlns="" id="{4C49D3D0-DC69-4E5A-9D37-4200BC539EA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4" action="ppaction://hlinksldjump"/>
            <a:extLst>
              <a:ext uri="{FF2B5EF4-FFF2-40B4-BE49-F238E27FC236}">
                <a16:creationId xmlns:a16="http://schemas.microsoft.com/office/drawing/2014/main" xmlns="" id="{15924963-53FE-4BC7-BED4-FE2715295684}"/>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5" action="ppaction://hlinksldjump"/>
            <a:extLst>
              <a:ext uri="{FF2B5EF4-FFF2-40B4-BE49-F238E27FC236}">
                <a16:creationId xmlns:a16="http://schemas.microsoft.com/office/drawing/2014/main" xmlns="" id="{7577845C-59B0-476E-97AA-EAD39F853D74}"/>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6" action="ppaction://hlinksldjump"/>
            <a:extLst>
              <a:ext uri="{FF2B5EF4-FFF2-40B4-BE49-F238E27FC236}">
                <a16:creationId xmlns:a16="http://schemas.microsoft.com/office/drawing/2014/main" xmlns="" id="{28B11948-6E16-4B74-9D9E-60C88287ED20}"/>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6">
            <a:hlinkClick r:id="rId7" action="ppaction://hlinksldjump"/>
            <a:extLst>
              <a:ext uri="{FF2B5EF4-FFF2-40B4-BE49-F238E27FC236}">
                <a16:creationId xmlns:a16="http://schemas.microsoft.com/office/drawing/2014/main" xmlns="" id="{C8980C1C-3C31-48C4-AE5C-5073262A5932}"/>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6">
            <a:hlinkClick r:id="rId8" action="ppaction://hlinksldjump"/>
            <a:extLst>
              <a:ext uri="{FF2B5EF4-FFF2-40B4-BE49-F238E27FC236}">
                <a16:creationId xmlns:a16="http://schemas.microsoft.com/office/drawing/2014/main" xmlns="" id="{8D8149EC-3AEE-4C47-8B82-85B344A119B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4" name="مستطيل مستدير الزوايا 16">
            <a:hlinkClick r:id="rId9" action="ppaction://hlinksldjump"/>
            <a:extLst>
              <a:ext uri="{FF2B5EF4-FFF2-40B4-BE49-F238E27FC236}">
                <a16:creationId xmlns:a16="http://schemas.microsoft.com/office/drawing/2014/main" xmlns="" id="{3F23C67D-2C4D-4748-9F43-A89D5D3B1D9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xmlns="" id="{E6F8991B-88D2-4663-88DD-94E0A31C45E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29" name="Picture 28">
            <a:extLst>
              <a:ext uri="{FF2B5EF4-FFF2-40B4-BE49-F238E27FC236}">
                <a16:creationId xmlns:a16="http://schemas.microsoft.com/office/drawing/2014/main" xmlns="" id="{57B7B42B-CB12-4205-9FA0-AA7927393BDE}"/>
              </a:ext>
            </a:extLst>
          </p:cNvPr>
          <p:cNvPicPr>
            <a:picLocks noChangeAspect="1"/>
          </p:cNvPicPr>
          <p:nvPr/>
        </p:nvPicPr>
        <p:blipFill rotWithShape="1">
          <a:blip r:embed="rId10"/>
          <a:srcRect l="35076" t="13872" r="39620" b="21697"/>
          <a:stretch/>
        </p:blipFill>
        <p:spPr>
          <a:xfrm>
            <a:off x="6317833" y="1378256"/>
            <a:ext cx="3800807" cy="4991567"/>
          </a:xfrm>
          <a:prstGeom prst="rect">
            <a:avLst/>
          </a:prstGeom>
          <a:ln>
            <a:solidFill>
              <a:srgbClr val="3A6172"/>
            </a:solidFill>
          </a:ln>
        </p:spPr>
      </p:pic>
      <p:sp>
        <p:nvSpPr>
          <p:cNvPr id="30" name="TextBox 29">
            <a:extLst>
              <a:ext uri="{FF2B5EF4-FFF2-40B4-BE49-F238E27FC236}">
                <a16:creationId xmlns:a16="http://schemas.microsoft.com/office/drawing/2014/main" xmlns="" id="{F8220AE9-BB75-4F14-AB37-27B36E98D741}"/>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xmlns=""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a16="http://schemas.microsoft.com/office/drawing/2014/main" xmlns=""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a16="http://schemas.microsoft.com/office/drawing/2014/main" xmlns=""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a16="http://schemas.microsoft.com/office/drawing/2014/main" xmlns=""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a16="http://schemas.microsoft.com/office/drawing/2014/main" xmlns=""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a16="http://schemas.microsoft.com/office/drawing/2014/main" xmlns=""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a16="http://schemas.microsoft.com/office/drawing/2014/main" xmlns=""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a16="http://schemas.microsoft.com/office/drawing/2014/main" xmlns=""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xmlns=""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a16="http://schemas.microsoft.com/office/drawing/2014/main" xmlns=""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a16="http://schemas.microsoft.com/office/drawing/2014/main" xmlns=""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16" name="TextBox 15">
            <a:extLst>
              <a:ext uri="{FF2B5EF4-FFF2-40B4-BE49-F238E27FC236}">
                <a16:creationId xmlns:a16="http://schemas.microsoft.com/office/drawing/2014/main" xmlns="" id="{33ED5B5A-340F-4BBD-AE22-73458EB63686}"/>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xmlns="" id="{8EF283AC-3388-408F-B083-4EEE45DF8233}"/>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xmlns="" id="{EEDD3DB1-AAC9-4808-BAE3-674A3B0769EA}"/>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8141A838-03E1-49C7-8904-76707148D62B}"/>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5" name="TextBox 4">
            <a:extLst>
              <a:ext uri="{FF2B5EF4-FFF2-40B4-BE49-F238E27FC236}">
                <a16:creationId xmlns:a16="http://schemas.microsoft.com/office/drawing/2014/main" xmlns="" id="{93C50F0A-FE64-4762-8809-7DD40341D0B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D8B6D94A-CF92-4D0A-8B5D-427F4DEC6884}"/>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xmlns="" id="{60290F92-5A16-4D21-9210-8413D1088E6F}"/>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676A7688-BF90-4273-8A5B-6079754C21B8}"/>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xmlns="" id="{692DBBBB-07CC-4EC3-B4DF-08342525B19D}"/>
              </a:ext>
            </a:extLst>
          </p:cNvPr>
          <p:cNvSpPr/>
          <p:nvPr/>
        </p:nvSpPr>
        <p:spPr>
          <a:xfrm>
            <a:off x="2239991" y="2312988"/>
            <a:ext cx="11974772" cy="3856903"/>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a16="http://schemas.microsoft.com/office/drawing/2014/main" xmlns="" id="{C765A8CE-6C7D-4071-824A-3E2A21650527}"/>
              </a:ext>
            </a:extLst>
          </p:cNvPr>
          <p:cNvSpPr txBox="1">
            <a:spLocks/>
          </p:cNvSpPr>
          <p:nvPr/>
        </p:nvSpPr>
        <p:spPr>
          <a:xfrm>
            <a:off x="3076700" y="2378692"/>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rPr>
              <a:t>الدورات الاقتصادية</a:t>
            </a:r>
            <a:endParaRPr lang="en-US"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endParaRPr>
          </a:p>
        </p:txBody>
      </p:sp>
      <p:sp>
        <p:nvSpPr>
          <p:cNvPr id="14" name="TextBox 13">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xmlns="" id="{6F4BC838-6151-4F09-899B-BF5CDE9A791F}"/>
              </a:ext>
            </a:extLst>
          </p:cNvPr>
          <p:cNvSpPr txBox="1"/>
          <p:nvPr/>
        </p:nvSpPr>
        <p:spPr>
          <a:xfrm>
            <a:off x="3575464" y="3568036"/>
            <a:ext cx="7637481" cy="2554545"/>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BH" sz="3200" b="0" dirty="0">
                <a:solidFill>
                  <a:schemeClr val="bg1"/>
                </a:solidFill>
                <a:effectLst/>
                <a:latin typeface="Arial" panose="020B0604020202020204" pitchFamily="34" charset="0"/>
                <a:ea typeface="Calibri" panose="020F0502020204030204" pitchFamily="34" charset="0"/>
                <a:cs typeface="Sakkal Majalla" panose="02000000000000000000" pitchFamily="2" charset="-78"/>
              </a:rPr>
              <a:t>مفهوم علم الاقتصاد وعلاقته بالعلوم الأخرى</a:t>
            </a:r>
            <a:endParaRPr lang="en-US" sz="3200" b="1" dirty="0">
              <a:solidFill>
                <a:schemeClr val="bg1"/>
              </a:solidFill>
              <a:effectLst/>
              <a:latin typeface="Arial" panose="020B0604020202020204" pitchFamily="34" charset="0"/>
              <a:ea typeface="Times New Roman" panose="02020603050405020304" pitchFamily="18" charset="0"/>
              <a:cs typeface="Wingdings 3" panose="05040102010807070707" pitchFamily="18" charset="2"/>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b="0" dirty="0">
                <a:solidFill>
                  <a:schemeClr val="bg1"/>
                </a:solidFill>
                <a:effectLst/>
                <a:latin typeface="Arial" panose="020B0604020202020204" pitchFamily="34" charset="0"/>
                <a:ea typeface="Calibri" panose="020F0502020204030204" pitchFamily="34" charset="0"/>
                <a:cs typeface="Sakkal Majalla" panose="02000000000000000000" pitchFamily="2" charset="-78"/>
              </a:rPr>
              <a:t>المشكلة الاقتصادية</a:t>
            </a:r>
            <a:endParaRPr lang="en-US" sz="3200" b="1" dirty="0">
              <a:solidFill>
                <a:schemeClr val="bg1"/>
              </a:solidFill>
              <a:effectLst/>
              <a:latin typeface="Arial" panose="020B0604020202020204" pitchFamily="34" charset="0"/>
              <a:ea typeface="Times New Roman" panose="02020603050405020304" pitchFamily="18" charset="0"/>
              <a:cs typeface="Wingdings 3" panose="05040102010807070707" pitchFamily="18" charset="2"/>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a:solidFill>
                  <a:schemeClr val="bg1"/>
                </a:solidFill>
                <a:latin typeface="Arial" panose="020B0604020202020204" pitchFamily="34" charset="0"/>
                <a:cs typeface="Sakkal Majalla" panose="02000000000000000000" pitchFamily="2" charset="-78"/>
              </a:rPr>
              <a:t>منحنى إمكانيات الإنتاج (مشكلة الاختيار والمفاضلة)</a:t>
            </a:r>
            <a:endParaRPr lang="ar-BH" sz="3200" dirty="0">
              <a:solidFill>
                <a:schemeClr val="bg1"/>
              </a:solidFill>
              <a:latin typeface="Arial" panose="020B060402020202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الدورات الاقتصادية</a:t>
            </a:r>
          </a:p>
          <a:p>
            <a:pPr marL="687387" indent="-457200" algn="r" rtl="1">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خطة مملكة البحرين في التعافي الاقتصادي</a:t>
            </a:r>
            <a:endParaRPr lang="en-US" sz="3200" dirty="0">
              <a:solidFill>
                <a:schemeClr val="bg1"/>
              </a:solidFill>
              <a:latin typeface="Arial" panose="020B0604020202020204" pitchFamily="34" charset="0"/>
              <a:cs typeface="Sakkal Majalla" panose="02000000000000000000" pitchFamily="2" charset="-78"/>
            </a:endParaRPr>
          </a:p>
        </p:txBody>
      </p:sp>
      <p:sp>
        <p:nvSpPr>
          <p:cNvPr id="16" name="عنوان 1">
            <a:extLst>
              <a:ext uri="{FF2B5EF4-FFF2-40B4-BE49-F238E27FC236}">
                <a16:creationId xmlns:a16="http://schemas.microsoft.com/office/drawing/2014/main" xmlns=""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الأول</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a16="http://schemas.microsoft.com/office/drawing/2014/main" xmlns="" id="{E5F28265-F09D-4739-9F2C-FD4C8A5E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13" name="Picture 12">
            <a:extLst>
              <a:ext uri="{FF2B5EF4-FFF2-40B4-BE49-F238E27FC236}">
                <a16:creationId xmlns:a16="http://schemas.microsoft.com/office/drawing/2014/main" xmlns="" id="{68F08977-D4AC-4EC7-A22A-0A3C7D23322C}"/>
              </a:ext>
            </a:extLst>
          </p:cNvPr>
          <p:cNvPicPr>
            <a:picLocks noChangeAspect="1"/>
          </p:cNvPicPr>
          <p:nvPr/>
        </p:nvPicPr>
        <p:blipFill rotWithShape="1">
          <a:blip r:embed="rId3"/>
          <a:srcRect l="35076" t="13872" r="39620" b="21697"/>
          <a:stretch/>
        </p:blipFill>
        <p:spPr>
          <a:xfrm>
            <a:off x="131859" y="126718"/>
            <a:ext cx="3025247" cy="4192600"/>
          </a:xfrm>
          <a:prstGeom prst="rect">
            <a:avLst/>
          </a:prstGeom>
          <a:ln>
            <a:solidFill>
              <a:srgbClr val="3A6172"/>
            </a:solidFill>
          </a:ln>
        </p:spPr>
      </p:pic>
      <p:sp>
        <p:nvSpPr>
          <p:cNvPr id="9" name="Rectangle 8">
            <a:extLst>
              <a:ext uri="{FF2B5EF4-FFF2-40B4-BE49-F238E27FC236}">
                <a16:creationId xmlns:a16="http://schemas.microsoft.com/office/drawing/2014/main" xmlns="" id="{16A66CD8-A06B-4D00-BF1B-32A5C6F2E5D3}"/>
              </a:ext>
            </a:extLst>
          </p:cNvPr>
          <p:cNvSpPr/>
          <p:nvPr/>
        </p:nvSpPr>
        <p:spPr>
          <a:xfrm>
            <a:off x="140682" y="2379495"/>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13-25</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Tree>
    <p:extLst>
      <p:ext uri="{BB962C8B-B14F-4D97-AF65-F5344CB8AC3E}">
        <p14:creationId xmlns:p14="http://schemas.microsoft.com/office/powerpoint/2010/main" val="4111366717"/>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xmlns="" id="{40146FDE-6080-4361-967B-408C5601A342}"/>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F02762F0-EE9A-441F-9BF2-CF93376E5BA1}"/>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xmlns="" id="{5CEFDAEA-705A-458C-9ABB-D744D44DFF6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A6DDEB7E-1D43-4196-B68D-BEF0D3B8D99B}"/>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xmlns="" id="{898F592A-C7DD-4802-B633-085604B51A65}"/>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D2A609EC-8300-4090-BE68-81E6D60EE6EC}"/>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xmlns="" id="{EE9B590E-501B-48AB-B1A0-0FAB9DC167CA}"/>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30763AB2-BB4E-4D0B-96AD-6B543DFDF16C}"/>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xmlns="" id="{FA8E2858-AD46-473C-A2FF-0BB64D3EF17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ECEE1113-4787-4CFB-B010-15D8B10E3DC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xmlns="" id="{3C962243-0E6C-470E-A008-628686FA660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CB833073-98C8-462A-9A69-69F5C7061466}"/>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EADF3EE6-6EF3-4BDD-8C83-3700B3D8E09C}"/>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9266" y="133553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endParaRPr lang="ar-SA" sz="3200" b="1" dirty="0">
              <a:solidFill>
                <a:srgbClr val="3C6070"/>
              </a:solidFill>
              <a:latin typeface="Sakkal Majalla" panose="02000000000000000000" pitchFamily="2" charset="-78"/>
              <a:cs typeface="Sakkal Majalla" panose="02000000000000000000" pitchFamily="2" charset="-78"/>
            </a:endParaRPr>
          </a:p>
          <a:p>
            <a:pPr marR="0" lvl="0" algn="just" rtl="1">
              <a:spcBef>
                <a:spcPts val="0"/>
              </a:spcBef>
              <a:spcAft>
                <a:spcPts val="0"/>
              </a:spcAft>
              <a:buClr>
                <a:srgbClr val="C00000"/>
              </a:buClr>
              <a:buSzPts val="1400"/>
            </a:pPr>
            <a:endParaRPr lang="ar-BH" b="1" dirty="0">
              <a:latin typeface="Arial" panose="020B0604020202020204" pitchFamily="34" charset="0"/>
              <a:ea typeface="Calibri" panose="020F0502020204030204" pitchFamily="34" charset="0"/>
              <a:cs typeface="Sakkal Majalla" panose="02000000000000000000" pitchFamily="2" charset="-78"/>
            </a:endParaRPr>
          </a:p>
          <a:p>
            <a:pPr marL="914400" indent="-34290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يتعرف مفهوم الاقتصاد وعلاقته بالعلوم الأخرى.</a:t>
            </a:r>
            <a:endParaRPr lang="en-US" sz="4000" dirty="0">
              <a:solidFill>
                <a:schemeClr val="tx1"/>
              </a:solidFill>
              <a:latin typeface="Sakkal Majalla" panose="02000000000000000000" pitchFamily="2" charset="-78"/>
              <a:cs typeface="Sakkal Majalla" panose="02000000000000000000" pitchFamily="2" charset="-78"/>
            </a:endParaRPr>
          </a:p>
          <a:p>
            <a:pPr marL="914400" indent="-34290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يحلل خطوات حل المشكلة الاقتصادية.</a:t>
            </a:r>
            <a:endParaRPr lang="en-US" sz="4000" dirty="0">
              <a:solidFill>
                <a:schemeClr val="tx1"/>
              </a:solidFill>
              <a:latin typeface="Sakkal Majalla" panose="02000000000000000000" pitchFamily="2" charset="-78"/>
              <a:cs typeface="Sakkal Majalla" panose="02000000000000000000" pitchFamily="2" charset="-78"/>
            </a:endParaRPr>
          </a:p>
          <a:p>
            <a:pPr marL="914400" indent="-34290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يفسر مشكلة الاختيار والمفاضلة في علم الاقتصاد ويحدد أسبابها.</a:t>
            </a:r>
            <a:endParaRPr lang="en-US" sz="4000" dirty="0">
              <a:solidFill>
                <a:schemeClr val="tx1"/>
              </a:solidFill>
              <a:latin typeface="Sakkal Majalla" panose="02000000000000000000" pitchFamily="2" charset="-78"/>
              <a:cs typeface="Sakkal Majalla" panose="02000000000000000000" pitchFamily="2" charset="-78"/>
            </a:endParaRPr>
          </a:p>
          <a:p>
            <a:pPr marL="914400" indent="-34290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يبين خطوات الدورات الاقتصادية المختلفة.</a:t>
            </a:r>
            <a:endParaRPr lang="en-US" sz="4000" dirty="0">
              <a:solidFill>
                <a:schemeClr val="tx1"/>
              </a:solidFill>
              <a:latin typeface="Sakkal Majalla" panose="02000000000000000000" pitchFamily="2" charset="-78"/>
              <a:cs typeface="Sakkal Majalla" panose="02000000000000000000" pitchFamily="2" charset="-78"/>
            </a:endParaRPr>
          </a:p>
          <a:p>
            <a:pPr marL="914400" indent="-342900" algn="just"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يعتز بجهود حكومة مملكة البحرين في وضع خُطة للتعافي الاقتصادي.</a:t>
            </a:r>
            <a:endParaRPr lang="ar-SA" sz="4000"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8466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a16="http://schemas.microsoft.com/office/drawing/2014/main" xmlns=""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a16="http://schemas.microsoft.com/office/drawing/2014/main" xmlns=""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a16="http://schemas.microsoft.com/office/drawing/2014/main" xmlns=""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a16="http://schemas.microsoft.com/office/drawing/2014/main" xmlns=""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a16="http://schemas.microsoft.com/office/drawing/2014/main" xmlns=""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a16="http://schemas.microsoft.com/office/drawing/2014/main" xmlns=""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a16="http://schemas.microsoft.com/office/drawing/2014/main" xmlns=""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a16="http://schemas.microsoft.com/office/drawing/2014/main" xmlns=""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a16="http://schemas.microsoft.com/office/drawing/2014/main" xmlns=""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a16="http://schemas.microsoft.com/office/drawing/2014/main" xmlns="" id="{F0F1F850-26EE-4CA3-86F7-9345F8C043B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6" action="ppaction://hlinksldjump"/>
            <a:extLst>
              <a:ext uri="{FF2B5EF4-FFF2-40B4-BE49-F238E27FC236}">
                <a16:creationId xmlns:a16="http://schemas.microsoft.com/office/drawing/2014/main" xmlns="" id="{FCAA9A9D-66D9-4C62-9EA9-08AEB5B5C91D}"/>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7" action="ppaction://hlinksldjump"/>
            <a:extLst>
              <a:ext uri="{FF2B5EF4-FFF2-40B4-BE49-F238E27FC236}">
                <a16:creationId xmlns:a16="http://schemas.microsoft.com/office/drawing/2014/main" xmlns="" id="{A6D69346-064A-43CE-86E1-9DDD1539E51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8" action="ppaction://hlinksldjump"/>
            <a:extLst>
              <a:ext uri="{FF2B5EF4-FFF2-40B4-BE49-F238E27FC236}">
                <a16:creationId xmlns:a16="http://schemas.microsoft.com/office/drawing/2014/main" xmlns="" id="{E26899B5-85F1-47B1-AE22-01A44E3E7B0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6" name="مستطيل مستدير الزوايا 16">
            <a:hlinkClick r:id="rId9" action="ppaction://hlinksldjump"/>
            <a:extLst>
              <a:ext uri="{FF2B5EF4-FFF2-40B4-BE49-F238E27FC236}">
                <a16:creationId xmlns:a16="http://schemas.microsoft.com/office/drawing/2014/main" xmlns="" id="{234515CF-A18E-4E8C-8ADD-92081BB9ADA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4" name="TextBox 23">
            <a:extLst>
              <a:ext uri="{FF2B5EF4-FFF2-40B4-BE49-F238E27FC236}">
                <a16:creationId xmlns:a16="http://schemas.microsoft.com/office/drawing/2014/main" xmlns="" id="{16958811-7A88-45DF-AFA6-7A41E1B3915A}"/>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xmlns="" id="{A4E903D7-F7BE-4CE2-9B01-0EE84C7B3F51}"/>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82714"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b="1" dirty="0">
              <a:effectLst/>
              <a:latin typeface="Arial" panose="020B0604020202020204" pitchFamily="34" charset="0"/>
              <a:ea typeface="Times New Roman" panose="02020603050405020304" pitchFamily="18" charset="0"/>
              <a:cs typeface="Wingdings 3" panose="05040102010807070707" pitchFamily="18" charset="2"/>
            </a:endParaRPr>
          </a:p>
          <a:p>
            <a:pPr marL="1009650" indent="-742950" algn="r" rtl="1">
              <a:buFont typeface="+mj-lt"/>
              <a:buAutoNum type="arabicPeriod"/>
            </a:pPr>
            <a:endParaRPr lang="ar-SA" sz="2800" b="1" dirty="0">
              <a:latin typeface="Sakkal Majalla" panose="02000000000000000000" pitchFamily="2" charset="-78"/>
              <a:cs typeface="Sakkal Majalla" panose="02000000000000000000" pitchFamily="2" charset="-78"/>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5400" dirty="0">
              <a:solidFill>
                <a:schemeClr val="tx1"/>
              </a:solidFill>
              <a:latin typeface="Times New Roman" panose="02020603050405020304" pitchFamily="18" charset="0"/>
              <a:cs typeface="Times New Roman" panose="02020603050405020304" pitchFamily="18" charset="0"/>
            </a:endParaRPr>
          </a:p>
          <a:p>
            <a:pPr lvl="0" algn="ctr" rtl="1"/>
            <a:r>
              <a:rPr lang="ar-BH" sz="4400" dirty="0">
                <a:solidFill>
                  <a:schemeClr val="tx1"/>
                </a:solidFill>
                <a:latin typeface="Sakkal Majalla" panose="02000000000000000000" pitchFamily="2" charset="-78"/>
                <a:cs typeface="Sakkal Majalla" panose="02000000000000000000" pitchFamily="2" charset="-78"/>
              </a:rPr>
              <a:t>ناقش مع زملائك، أهمية علم الاقتصاد والأسباب التي تؤدي إلى دراستها.</a:t>
            </a:r>
            <a:endParaRPr lang="en-US" sz="66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a16="http://schemas.microsoft.com/office/drawing/2014/main" xmlns="" id="{20F8A3CA-C715-485C-812D-6F72208D3EA7}"/>
              </a:ext>
            </a:extLst>
          </p:cNvPr>
          <p:cNvSpPr/>
          <p:nvPr/>
        </p:nvSpPr>
        <p:spPr>
          <a:xfrm>
            <a:off x="4328674" y="127330"/>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a16="http://schemas.microsoft.com/office/drawing/2014/main" xmlns=""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sp>
        <p:nvSpPr>
          <p:cNvPr id="12" name="مستطيل مستدير الزوايا 5">
            <a:hlinkClick r:id="rId3" action="ppaction://hlinksldjump"/>
            <a:extLst>
              <a:ext uri="{FF2B5EF4-FFF2-40B4-BE49-F238E27FC236}">
                <a16:creationId xmlns:a16="http://schemas.microsoft.com/office/drawing/2014/main" xmlns="" id="{4CBEB6D9-BD73-49D5-B644-0EE0CA49A221}"/>
              </a:ext>
            </a:extLst>
          </p:cNvPr>
          <p:cNvSpPr/>
          <p:nvPr/>
        </p:nvSpPr>
        <p:spPr>
          <a:xfrm>
            <a:off x="10517774" y="131314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3" name="مستطيل مستدير الزوايا 11">
            <a:hlinkClick r:id="rId4" action="ppaction://hlinksldjump"/>
            <a:extLst>
              <a:ext uri="{FF2B5EF4-FFF2-40B4-BE49-F238E27FC236}">
                <a16:creationId xmlns:a16="http://schemas.microsoft.com/office/drawing/2014/main" xmlns="" id="{EA90A340-C71A-4F33-BD10-3E19EF5230DD}"/>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2">
            <a:hlinkClick r:id="rId5" action="ppaction://hlinksldjump"/>
            <a:extLst>
              <a:ext uri="{FF2B5EF4-FFF2-40B4-BE49-F238E27FC236}">
                <a16:creationId xmlns:a16="http://schemas.microsoft.com/office/drawing/2014/main" xmlns="" id="{28A602F0-9515-4F47-BD1D-7415EBCE0BE8}"/>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6" action="ppaction://hlinksldjump"/>
            <a:extLst>
              <a:ext uri="{FF2B5EF4-FFF2-40B4-BE49-F238E27FC236}">
                <a16:creationId xmlns:a16="http://schemas.microsoft.com/office/drawing/2014/main" xmlns="" id="{B22D8E47-4596-436F-BE3C-DEB7D5ED56B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7" action="ppaction://hlinksldjump"/>
            <a:extLst>
              <a:ext uri="{FF2B5EF4-FFF2-40B4-BE49-F238E27FC236}">
                <a16:creationId xmlns:a16="http://schemas.microsoft.com/office/drawing/2014/main" xmlns="" id="{6E8BEAFF-FE1B-43EF-8D48-DB21886A89FE}"/>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8" action="ppaction://hlinksldjump"/>
            <a:extLst>
              <a:ext uri="{FF2B5EF4-FFF2-40B4-BE49-F238E27FC236}">
                <a16:creationId xmlns:a16="http://schemas.microsoft.com/office/drawing/2014/main" xmlns="" id="{655C0D21-3DB4-411A-8FF8-D05D397F59C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9" action="ppaction://hlinksldjump"/>
            <a:extLst>
              <a:ext uri="{FF2B5EF4-FFF2-40B4-BE49-F238E27FC236}">
                <a16:creationId xmlns:a16="http://schemas.microsoft.com/office/drawing/2014/main" xmlns="" id="{0CFA5DEA-A12E-4576-91F2-49E3A5F2E49A}"/>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9" name="مستطيل مستدير الزوايا 16">
            <a:hlinkClick r:id="rId10" action="ppaction://hlinksldjump"/>
            <a:extLst>
              <a:ext uri="{FF2B5EF4-FFF2-40B4-BE49-F238E27FC236}">
                <a16:creationId xmlns:a16="http://schemas.microsoft.com/office/drawing/2014/main" xmlns="" id="{C62AA461-6B1E-48A1-9B3F-74D9FEF93A0E}"/>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0" name="TextBox 19">
            <a:extLst>
              <a:ext uri="{FF2B5EF4-FFF2-40B4-BE49-F238E27FC236}">
                <a16:creationId xmlns:a16="http://schemas.microsoft.com/office/drawing/2014/main" xmlns="" id="{CBA922ED-3721-4E30-9106-38F97C99FAEA}"/>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xmlns="" id="{DDCE5127-5549-46F7-B153-9CAF347FD3C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63237" y="1700594"/>
            <a:ext cx="4799746" cy="32010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TextBox 21">
            <a:extLst>
              <a:ext uri="{FF2B5EF4-FFF2-40B4-BE49-F238E27FC236}">
                <a16:creationId xmlns:a16="http://schemas.microsoft.com/office/drawing/2014/main" xmlns="" id="{52A30AA7-C08B-408B-8336-C7C5AEF5A5BB}"/>
              </a:ext>
            </a:extLst>
          </p:cNvPr>
          <p:cNvSpPr txBox="1"/>
          <p:nvPr/>
        </p:nvSpPr>
        <p:spPr>
          <a:xfrm>
            <a:off x="65526" y="6502838"/>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07000"/>
              </a:lnSpc>
              <a:spcBef>
                <a:spcPts val="0"/>
              </a:spcBef>
              <a:spcAft>
                <a:spcPts val="0"/>
              </a:spcAft>
              <a:buClr>
                <a:srgbClr val="5A8887"/>
              </a:buClr>
              <a:buSzPts val="1400"/>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4672555" y="400993"/>
            <a:ext cx="675345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علم الاقتصاد وعلاقته بالعلوم الأخرى</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Rectangle 55">
            <a:extLst>
              <a:ext uri="{FF2B5EF4-FFF2-40B4-BE49-F238E27FC236}">
                <a16:creationId xmlns:a16="http://schemas.microsoft.com/office/drawing/2014/main" xmlns=""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(1-1-1)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5" name="مستطيل مستدير الزوايا 5">
            <a:hlinkClick r:id="rId2" action="ppaction://hlinksldjump"/>
            <a:extLst>
              <a:ext uri="{FF2B5EF4-FFF2-40B4-BE49-F238E27FC236}">
                <a16:creationId xmlns:a16="http://schemas.microsoft.com/office/drawing/2014/main" xmlns="" id="{8A1D49F2-AC40-47F9-B18A-886B5025FE51}"/>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8957EE24-C50A-4483-9DC4-140019982BCE}"/>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3E59127D-7C3B-465A-9CB8-A40EF4D7184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9E205174-B274-4BF9-9F47-6F1150BF789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E8BC1F51-379F-4E8C-9496-9692B9AD4638}"/>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A4F13686-3F8E-45D6-9F19-E55570A54ED5}"/>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5C34615A-3875-40DB-A660-DCD4A571C65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9" action="ppaction://hlinksldjump"/>
            <a:extLst>
              <a:ext uri="{FF2B5EF4-FFF2-40B4-BE49-F238E27FC236}">
                <a16:creationId xmlns:a16="http://schemas.microsoft.com/office/drawing/2014/main" xmlns="" id="{2543106A-F308-488C-89CB-559BB23CCC89}"/>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xmlns="" id="{FC8A0E5F-6C5A-41A8-AF48-1DC5D66D6B2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xmlns="" id="{A34535D7-597F-4D4F-8CC9-713F15404C31}"/>
              </a:ext>
            </a:extLst>
          </p:cNvPr>
          <p:cNvPicPr>
            <a:picLocks noChangeAspect="1"/>
          </p:cNvPicPr>
          <p:nvPr/>
        </p:nvPicPr>
        <p:blipFill rotWithShape="1">
          <a:blip r:embed="rId10"/>
          <a:srcRect l="22083" t="36175" r="21406" b="10815"/>
          <a:stretch/>
        </p:blipFill>
        <p:spPr>
          <a:xfrm>
            <a:off x="721436" y="1496595"/>
            <a:ext cx="9008938" cy="4753663"/>
          </a:xfrm>
          <a:prstGeom prst="rect">
            <a:avLst/>
          </a:prstGeom>
        </p:spPr>
      </p:pic>
      <p:sp>
        <p:nvSpPr>
          <p:cNvPr id="41" name="TextBox 40">
            <a:extLst>
              <a:ext uri="{FF2B5EF4-FFF2-40B4-BE49-F238E27FC236}">
                <a16:creationId xmlns:a16="http://schemas.microsoft.com/office/drawing/2014/main" xmlns="" id="{EFF614A7-148B-4B27-9557-EBC39AD52279}"/>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eaLnBrk="0" fontAlgn="base" hangingPunct="0">
              <a:spcBef>
                <a:spcPct val="0"/>
              </a:spcBef>
              <a:spcAft>
                <a:spcPct val="0"/>
              </a:spcAft>
              <a:tabLst>
                <a:tab pos="307975" algn="l"/>
              </a:tabLst>
            </a:pPr>
            <a:r>
              <a:rPr lang="ar-BH" altLang="en-US"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التعريف الذي وضعه الاقتصادي البريطاني ليونيل روبنز (</a:t>
            </a:r>
            <a:r>
              <a:rPr lang="en-US" altLang="en-US"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Lionel Robbins</a:t>
            </a:r>
            <a:r>
              <a:rPr lang="ar-BH" altLang="en-US"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"بأنه العلم الذي يدرس السلوك الإنساني كعلاقة بين أهداف وحاجات متعددة وبين وسائل نادرة ذات استعمالات مختلفة".   ويتضمن ثلاثة أركان رئيسية هي:</a:t>
            </a:r>
            <a:endParaRPr lang="en-US" altLang="en-US" sz="3200" dirty="0">
              <a:solidFill>
                <a:schemeClr val="tx1"/>
              </a:solidFill>
              <a:latin typeface="Sakkal Majalla" panose="02000000000000000000" pitchFamily="2" charset="-78"/>
              <a:cs typeface="Sakkal Majalla" panose="02000000000000000000" pitchFamily="2" charset="-78"/>
            </a:endParaRPr>
          </a:p>
          <a:p>
            <a:pPr indent="-457200" algn="just" rtl="1" eaLnBrk="0" fontAlgn="base" hangingPunct="0">
              <a:spcBef>
                <a:spcPct val="0"/>
              </a:spcBef>
              <a:spcAft>
                <a:spcPct val="0"/>
              </a:spcAft>
              <a:buFontTx/>
              <a:buChar char="•"/>
              <a:tabLst>
                <a:tab pos="307975" algn="l"/>
              </a:tabLst>
            </a:pPr>
            <a:r>
              <a:rPr lang="ar-BH" altLang="en-US" sz="3200" dirty="0">
                <a:solidFill>
                  <a:schemeClr val="tx1"/>
                </a:solidFill>
                <a:latin typeface="Sakkal Majalla" panose="02000000000000000000" pitchFamily="2" charset="-78"/>
                <a:cs typeface="Sakkal Majalla" panose="02000000000000000000" pitchFamily="2" charset="-78"/>
              </a:rPr>
              <a:t>أهداف وحاجات متعددة يسعى الفرد لإشباعها.</a:t>
            </a:r>
            <a:endParaRPr lang="en-US" altLang="en-US" sz="3200" dirty="0">
              <a:solidFill>
                <a:schemeClr val="tx1"/>
              </a:solidFill>
              <a:latin typeface="Sakkal Majalla" panose="02000000000000000000" pitchFamily="2" charset="-78"/>
              <a:cs typeface="Sakkal Majalla" panose="02000000000000000000" pitchFamily="2" charset="-78"/>
            </a:endParaRPr>
          </a:p>
          <a:p>
            <a:pPr indent="-457200" algn="just" rtl="1" eaLnBrk="0" fontAlgn="base" hangingPunct="0">
              <a:spcBef>
                <a:spcPct val="0"/>
              </a:spcBef>
              <a:spcAft>
                <a:spcPct val="0"/>
              </a:spcAft>
              <a:buFontTx/>
              <a:buChar char="•"/>
              <a:tabLst>
                <a:tab pos="307975" algn="l"/>
              </a:tabLst>
            </a:pPr>
            <a:r>
              <a:rPr lang="ar-BH" altLang="en-US" sz="3200" dirty="0">
                <a:solidFill>
                  <a:schemeClr val="tx1"/>
                </a:solidFill>
                <a:latin typeface="Sakkal Majalla" panose="02000000000000000000" pitchFamily="2" charset="-78"/>
                <a:cs typeface="Sakkal Majalla" panose="02000000000000000000" pitchFamily="2" charset="-78"/>
              </a:rPr>
              <a:t>استعمال وسائل وموارد نادرة.</a:t>
            </a:r>
            <a:endParaRPr lang="en-US" altLang="en-US" sz="3200" dirty="0">
              <a:solidFill>
                <a:schemeClr val="tx1"/>
              </a:solidFill>
              <a:latin typeface="Sakkal Majalla" panose="02000000000000000000" pitchFamily="2" charset="-78"/>
              <a:cs typeface="Sakkal Majalla" panose="02000000000000000000" pitchFamily="2" charset="-78"/>
            </a:endParaRPr>
          </a:p>
          <a:p>
            <a:pPr marR="0" indent="-457200" algn="just" rtl="1" eaLnBrk="0" fontAlgn="base" hangingPunct="0">
              <a:lnSpc>
                <a:spcPct val="107000"/>
              </a:lnSpc>
              <a:spcBef>
                <a:spcPct val="0"/>
              </a:spcBef>
              <a:spcAft>
                <a:spcPct val="0"/>
              </a:spcAft>
              <a:buFontTx/>
              <a:buChar char="•"/>
              <a:tabLst>
                <a:tab pos="307975" algn="l"/>
              </a:tabLst>
            </a:pPr>
            <a:r>
              <a:rPr lang="ar-BH" sz="3200" dirty="0">
                <a:solidFill>
                  <a:schemeClr val="tx1"/>
                </a:solidFill>
                <a:latin typeface="Sakkal Majalla" panose="02000000000000000000" pitchFamily="2" charset="-78"/>
                <a:cs typeface="Sakkal Majalla" panose="02000000000000000000" pitchFamily="2" charset="-78"/>
              </a:rPr>
              <a:t>استعمالات متعددة للمورد الاقتصادي.</a:t>
            </a:r>
          </a:p>
          <a:p>
            <a:pPr marL="177800" marR="0" algn="just" rtl="1">
              <a:lnSpc>
                <a:spcPct val="107000"/>
              </a:lnSpc>
              <a:spcBef>
                <a:spcPts val="0"/>
              </a:spcBef>
              <a:spcAft>
                <a:spcPts val="0"/>
              </a:spcAft>
            </a:pPr>
            <a:endParaRPr lang="ar-BH" sz="3200" dirty="0">
              <a:effectLst/>
              <a:latin typeface="Sakkal Majalla" panose="02000000000000000000" pitchFamily="2" charset="-78"/>
              <a:ea typeface="Calibri" panose="020F0502020204030204" pitchFamily="34" charset="0"/>
              <a:cs typeface="Sakkal Majalla" panose="02000000000000000000" pitchFamily="2" charset="-78"/>
            </a:endParaRPr>
          </a:p>
          <a:p>
            <a:pPr lvl="0" algn="just" rtl="1"/>
            <a:r>
              <a:rPr lang="ar-BH" sz="3200" dirty="0">
                <a:solidFill>
                  <a:schemeClr val="tx1"/>
                </a:solidFill>
                <a:highlight>
                  <a:srgbClr val="FFFF00"/>
                </a:highlight>
                <a:latin typeface="Sakkal Majalla" panose="02000000000000000000" pitchFamily="2" charset="-78"/>
                <a:cs typeface="Sultan bold" pitchFamily="2" charset="-78"/>
              </a:rPr>
              <a:t>علم الاقتصاد </a:t>
            </a:r>
            <a:r>
              <a:rPr lang="ar-BH" sz="3200" dirty="0">
                <a:solidFill>
                  <a:schemeClr val="tx1"/>
                </a:solidFill>
                <a:highlight>
                  <a:srgbClr val="FFFF00"/>
                </a:highlight>
                <a:latin typeface="Sakkal Majalla" panose="02000000000000000000" pitchFamily="2" charset="-78"/>
                <a:cs typeface="Sakkal Majalla" panose="02000000000000000000" pitchFamily="2" charset="-78"/>
              </a:rPr>
              <a:t>(</a:t>
            </a:r>
            <a:r>
              <a:rPr lang="en-US" sz="2400" b="1" dirty="0">
                <a:solidFill>
                  <a:schemeClr val="tx1"/>
                </a:solidFill>
                <a:highlight>
                  <a:srgbClr val="FFFF00"/>
                </a:highlight>
              </a:rPr>
              <a:t>Economics</a:t>
            </a:r>
            <a:r>
              <a:rPr lang="ar-BH" sz="3200" dirty="0">
                <a:solidFill>
                  <a:schemeClr val="tx1"/>
                </a:solidFill>
                <a:highlight>
                  <a:srgbClr val="FFFF00"/>
                </a:highlight>
                <a:latin typeface="Sakkal Majalla" panose="02000000000000000000" pitchFamily="2" charset="-78"/>
                <a:cs typeface="Sakkal Majalla" panose="02000000000000000000" pitchFamily="2" charset="-78"/>
              </a:rPr>
              <a:t>):  </a:t>
            </a:r>
          </a:p>
          <a:p>
            <a:pPr lvl="0" algn="just" rtl="1"/>
            <a:r>
              <a:rPr lang="ar-BH" sz="3200" dirty="0">
                <a:solidFill>
                  <a:schemeClr val="tx1"/>
                </a:solidFill>
                <a:latin typeface="Sakkal Majalla" panose="02000000000000000000" pitchFamily="2" charset="-78"/>
                <a:cs typeface="Sakkal Majalla" panose="02000000000000000000" pitchFamily="2" charset="-78"/>
              </a:rPr>
              <a:t>هو أحد العلوم الاجتماعية الذي يدرس سلوك الإنسان في سعيه المستمر لإشباع حاجاته المتعددة والمتزايدة في ظل وجود موارد اقتصادية محدودة ونادرة.</a:t>
            </a:r>
            <a:endParaRPr lang="en-US" sz="3200" dirty="0">
              <a:solidFill>
                <a:schemeClr val="tx1"/>
              </a:solidFill>
              <a:latin typeface="Sakkal Majalla" panose="02000000000000000000" pitchFamily="2" charset="-78"/>
              <a:cs typeface="Sakkal Majalla" panose="02000000000000000000" pitchFamily="2" charset="-78"/>
            </a:endParaRPr>
          </a:p>
          <a:p>
            <a:pPr marL="177800" marR="0" algn="just" rtl="1">
              <a:lnSpc>
                <a:spcPct val="107000"/>
              </a:lnSpc>
              <a:spcBef>
                <a:spcPts val="0"/>
              </a:spcBef>
              <a:spcAft>
                <a:spcPts val="0"/>
              </a:spcAft>
            </a:pPr>
            <a:endParaRPr lang="en-US" sz="32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Rectangle 6">
            <a:extLst>
              <a:ext uri="{FF2B5EF4-FFF2-40B4-BE49-F238E27FC236}">
                <a16:creationId xmlns:a16="http://schemas.microsoft.com/office/drawing/2014/main" xmlns="" id="{72DA4614-6011-48EF-8280-B51B32C19888}"/>
              </a:ext>
            </a:extLst>
          </p:cNvPr>
          <p:cNvSpPr/>
          <p:nvPr/>
        </p:nvSpPr>
        <p:spPr>
          <a:xfrm>
            <a:off x="4672555" y="400993"/>
            <a:ext cx="675345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علم الاقتصاد وعلاقته بالعلوم الأخرى</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26" name="مستطيل مستدير الزوايا 5">
            <a:hlinkClick r:id="rId2" action="ppaction://hlinksldjump"/>
            <a:extLst>
              <a:ext uri="{FF2B5EF4-FFF2-40B4-BE49-F238E27FC236}">
                <a16:creationId xmlns:a16="http://schemas.microsoft.com/office/drawing/2014/main" xmlns="" id="{99091D60-2BB5-466D-9B2F-B0BA935A0E56}"/>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18D6C7CA-F91A-4C98-9338-2EEF40182045}"/>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0CD051E9-5EB0-4BCF-8927-58AD524EF63F}"/>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5DF13012-95A3-4CFA-8A16-813FB240AA75}"/>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AE7735B2-3381-4EAE-9817-DE021E1AC92D}"/>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06C72C70-260A-4981-B054-415A49718003}"/>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ADA55075-C47F-4EE0-991B-F74300ABB32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9" action="ppaction://hlinksldjump"/>
            <a:extLst>
              <a:ext uri="{FF2B5EF4-FFF2-40B4-BE49-F238E27FC236}">
                <a16:creationId xmlns:a16="http://schemas.microsoft.com/office/drawing/2014/main" xmlns="" id="{D22BAEAB-404D-43AC-8335-4B8FAE8618EB}"/>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D1A50198-EF4D-4B2A-85B7-093DF9798943}"/>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1" name="TextBox 60">
            <a:extLst>
              <a:ext uri="{FF2B5EF4-FFF2-40B4-BE49-F238E27FC236}">
                <a16:creationId xmlns:a16="http://schemas.microsoft.com/office/drawing/2014/main" xmlns="" id="{FD3F261C-385F-48B5-ACAC-7C4692D595A4}"/>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436984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913313" algn="ctr" rtl="1"/>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Rectangle 6">
            <a:extLst>
              <a:ext uri="{FF2B5EF4-FFF2-40B4-BE49-F238E27FC236}">
                <a16:creationId xmlns:a16="http://schemas.microsoft.com/office/drawing/2014/main" xmlns="" id="{96A2BBAA-7264-4292-8B89-03C0F57D371B}"/>
              </a:ext>
            </a:extLst>
          </p:cNvPr>
          <p:cNvSpPr/>
          <p:nvPr/>
        </p:nvSpPr>
        <p:spPr>
          <a:xfrm>
            <a:off x="4672555" y="400993"/>
            <a:ext cx="675345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علم الاقتصاد وعلاقته بالعلوم الأخرى</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25" name="مستطيل مستدير الزوايا 5">
            <a:hlinkClick r:id="rId2" action="ppaction://hlinksldjump"/>
            <a:extLst>
              <a:ext uri="{FF2B5EF4-FFF2-40B4-BE49-F238E27FC236}">
                <a16:creationId xmlns:a16="http://schemas.microsoft.com/office/drawing/2014/main" xmlns="" id="{40B4C132-9682-4350-BB83-AAC3E245F2E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4E308063-E24C-4DD1-A7A9-6C7F8FB3169F}"/>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6769F413-BECE-41D8-A7A7-DA7CDE6F258F}"/>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1AE9D5CB-1875-4D7A-BBD4-21F4A3AC75B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A9673CB-DEBD-4511-A222-FE1AEE6DB41B}"/>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E08C14DA-1397-4964-BE30-54D990B60AE4}"/>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487D0BE3-7C06-4C49-B064-80211DFB6B52}"/>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9" action="ppaction://hlinksldjump"/>
            <a:extLst>
              <a:ext uri="{FF2B5EF4-FFF2-40B4-BE49-F238E27FC236}">
                <a16:creationId xmlns:a16="http://schemas.microsoft.com/office/drawing/2014/main" xmlns="" id="{E6AC7DA7-2813-4A14-AA7A-3558F3BCA2E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xmlns="" id="{14CE5C8C-D1DB-4253-8C36-51F3A9787226}"/>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xmlns="" id="{128B1818-C78D-46DB-BF29-6E4558569B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671" y="1877433"/>
            <a:ext cx="9613003" cy="3840674"/>
          </a:xfrm>
          <a:prstGeom prst="rect">
            <a:avLst/>
          </a:prstGeom>
        </p:spPr>
      </p:pic>
      <p:sp>
        <p:nvSpPr>
          <p:cNvPr id="41" name="TextBox 40">
            <a:extLst>
              <a:ext uri="{FF2B5EF4-FFF2-40B4-BE49-F238E27FC236}">
                <a16:creationId xmlns:a16="http://schemas.microsoft.com/office/drawing/2014/main" xmlns="" id="{D463F12C-E771-4698-9EC1-A9DB5AB2F6DC}"/>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98669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rtl="1">
              <a:lnSpc>
                <a:spcPct val="107000"/>
              </a:lnSpc>
              <a:spcAft>
                <a:spcPts val="800"/>
              </a:spcAft>
              <a:buClr>
                <a:srgbClr val="5A8887"/>
              </a:buClr>
              <a:buSzPts val="1200"/>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890724" y="313171"/>
            <a:ext cx="3905236"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المشكلة الاقتصادية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xmlns=""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(1-1-2)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9"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TextBox 38">
            <a:extLst>
              <a:ext uri="{FF2B5EF4-FFF2-40B4-BE49-F238E27FC236}">
                <a16:creationId xmlns:a16="http://schemas.microsoft.com/office/drawing/2014/main" xmlns="" id="{A6849730-490D-4BB9-9D08-AEA9E8C31DC2}"/>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xmlns="" id="{F05302D2-3360-429C-BFC9-1C38B2F8F7E8}"/>
              </a:ext>
            </a:extLst>
          </p:cNvPr>
          <p:cNvPicPr>
            <a:picLocks noChangeAspect="1"/>
          </p:cNvPicPr>
          <p:nvPr/>
        </p:nvPicPr>
        <p:blipFill rotWithShape="1">
          <a:blip r:embed="rId10"/>
          <a:srcRect l="31500" t="23407" r="29882" b="10662"/>
          <a:stretch/>
        </p:blipFill>
        <p:spPr>
          <a:xfrm>
            <a:off x="2631440" y="1358090"/>
            <a:ext cx="5273040" cy="5063861"/>
          </a:xfrm>
          <a:prstGeom prst="rect">
            <a:avLst/>
          </a:prstGeom>
        </p:spPr>
      </p:pic>
      <p:sp>
        <p:nvSpPr>
          <p:cNvPr id="41" name="TextBox 40">
            <a:extLst>
              <a:ext uri="{FF2B5EF4-FFF2-40B4-BE49-F238E27FC236}">
                <a16:creationId xmlns:a16="http://schemas.microsoft.com/office/drawing/2014/main" xmlns="" id="{B9C95A9E-CE97-4E58-BF68-FA8988DCEDF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211                     مبادئ الاقتصاد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الدورات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2021</TotalTime>
  <Words>1853</Words>
  <Application>Microsoft Office PowerPoint</Application>
  <PresentationFormat>Widescreen</PresentationFormat>
  <Paragraphs>401</Paragraphs>
  <Slides>36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Arial Black</vt:lpstr>
      <vt:lpstr>Arvo</vt:lpstr>
      <vt:lpstr>Calibri</vt:lpstr>
      <vt:lpstr>Calibri Light</vt:lpstr>
      <vt:lpstr>Sakkal Majalla</vt:lpstr>
      <vt:lpstr>Simplified Arabic</vt:lpstr>
      <vt:lpstr>Sultan bold</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Noor Ahmed Abdullah Falamerzi</cp:lastModifiedBy>
  <cp:revision>103</cp:revision>
  <dcterms:created xsi:type="dcterms:W3CDTF">2020-03-09T08:29:54Z</dcterms:created>
  <dcterms:modified xsi:type="dcterms:W3CDTF">2023-01-29T06:55:18Z</dcterms:modified>
</cp:coreProperties>
</file>