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1" r:id="rId8"/>
    <p:sldId id="312" r:id="rId9"/>
    <p:sldId id="354" r:id="rId10"/>
    <p:sldId id="313" r:id="rId11"/>
    <p:sldId id="315" r:id="rId12"/>
    <p:sldId id="316" r:id="rId13"/>
    <p:sldId id="338" r:id="rId14"/>
    <p:sldId id="339" r:id="rId15"/>
    <p:sldId id="342" r:id="rId16"/>
    <p:sldId id="355" r:id="rId17"/>
    <p:sldId id="356" r:id="rId18"/>
    <p:sldId id="357" r:id="rId19"/>
    <p:sldId id="358" r:id="rId20"/>
    <p:sldId id="359" r:id="rId21"/>
    <p:sldId id="360" r:id="rId22"/>
    <p:sldId id="361" r:id="rId23"/>
    <p:sldId id="362" r:id="rId24"/>
    <p:sldId id="363" r:id="rId25"/>
    <p:sldId id="353" r:id="rId26"/>
    <p:sldId id="337" r:id="rId27"/>
    <p:sldId id="350" r:id="rId28"/>
    <p:sldId id="351" r:id="rId29"/>
    <p:sldId id="364" r:id="rId30"/>
    <p:sldId id="366" r:id="rId31"/>
    <p:sldId id="369"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365" r:id="rId45"/>
    <p:sldId id="367" r:id="rId46"/>
    <p:sldId id="368" r:id="rId47"/>
    <p:sldId id="370" r:id="rId48"/>
    <p:sldId id="3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F29223"/>
    <a:srgbClr val="3A6172"/>
    <a:srgbClr val="CFE0E7"/>
    <a:srgbClr val="3F5378"/>
    <a:srgbClr val="5A6F55"/>
    <a:srgbClr val="FDD8CF"/>
    <a:srgbClr val="D4DBE8"/>
    <a:srgbClr val="CFA6F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38" d="100"/>
          <a:sy n="38" d="100"/>
        </p:scale>
        <p:origin x="4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25.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25.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25.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slide" Target="slide25.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25.xml"/><Relationship Id="rId2"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slide" Target="slide25.xml"/><Relationship Id="rId2"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5020996" y="2330400"/>
            <a:ext cx="6574549" cy="1913707"/>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smtClean="0">
                <a:solidFill>
                  <a:srgbClr val="3A6172"/>
                </a:solidFill>
                <a:latin typeface="Arial Black" panose="020B0A04020102020204" pitchFamily="34" charset="0"/>
                <a:cs typeface="Sultan bold" pitchFamily="2" charset="-78"/>
              </a:rPr>
              <a:t>الاقتصاد</a:t>
            </a:r>
            <a:endParaRPr lang="ar-BH" sz="8800" dirty="0">
              <a:solidFill>
                <a:srgbClr val="3A6172"/>
              </a:solidFill>
              <a:latin typeface="Arial Black" panose="020B0A04020102020204" pitchFamily="34" charset="0"/>
              <a:cs typeface="Sultan bold" pitchFamily="2" charset="-78"/>
            </a:endParaRPr>
          </a:p>
          <a:p>
            <a:endParaRPr lang="ar-SA" sz="4000" dirty="0">
              <a:solidFill>
                <a:srgbClr val="3A6172"/>
              </a:solidFill>
              <a:latin typeface="Arial Black" panose="020B0A04020102020204" pitchFamily="34" charset="0"/>
              <a:cs typeface="Sultan bold" pitchFamily="2" charset="-78"/>
            </a:endParaRPr>
          </a:p>
          <a:p>
            <a:r>
              <a:rPr lang="ar-BH" sz="88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قصد </a:t>
            </a:r>
            <a:r>
              <a:rPr lang="ar-SA" sz="8800" b="1" dirty="0" smtClean="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312</a:t>
            </a:r>
            <a:endParaRPr lang="ar-SA" sz="72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7236082" y="4846777"/>
            <a:ext cx="2390398"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SA"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6873805" y="5570966"/>
            <a:ext cx="3114955"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الثالث الثانوي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3" name="Picture 2"/>
          <p:cNvPicPr>
            <a:picLocks noChangeAspect="1"/>
          </p:cNvPicPr>
          <p:nvPr/>
        </p:nvPicPr>
        <p:blipFill rotWithShape="1">
          <a:blip r:embed="rId3"/>
          <a:srcRect l="38862" t="22626" r="38351" b="19808"/>
          <a:stretch/>
        </p:blipFill>
        <p:spPr>
          <a:xfrm>
            <a:off x="288912" y="1027770"/>
            <a:ext cx="4043911" cy="57435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a:lnSpc>
                <a:spcPct val="107000"/>
              </a:lnSpc>
              <a:spcAft>
                <a:spcPts val="800"/>
              </a:spcAft>
              <a:buClr>
                <a:srgbClr val="5A8887"/>
              </a:buClr>
              <a:buSzPts val="1200"/>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934326" y="177021"/>
            <a:ext cx="8547234"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3856953" y="373849"/>
            <a:ext cx="7736413" cy="646331"/>
          </a:xfrm>
          <a:prstGeom prst="rect">
            <a:avLst/>
          </a:prstGeom>
        </p:spPr>
        <p:txBody>
          <a:bodyPr wrap="none">
            <a:spAutoFit/>
          </a:bodyPr>
          <a:lstStyle/>
          <a:p>
            <a:pPr rtl="1"/>
            <a:r>
              <a:rPr lang="ar-SA" sz="3600" dirty="0">
                <a:solidFill>
                  <a:schemeClr val="bg1"/>
                </a:solidFill>
                <a:latin typeface="Arial" panose="020B0604020202020204" pitchFamily="34" charset="0"/>
                <a:ea typeface="Calibri" panose="020F0502020204030204" pitchFamily="34" charset="0"/>
                <a:cs typeface="Sultan bold" pitchFamily="2" charset="-78"/>
              </a:rPr>
              <a:t>الفرق بين إجمالي الناتج المحلي والناتج القومي </a:t>
            </a:r>
            <a:r>
              <a:rPr lang="ar-SA" sz="3600" dirty="0" smtClean="0">
                <a:solidFill>
                  <a:schemeClr val="bg1"/>
                </a:solidFill>
                <a:latin typeface="Arial" panose="020B0604020202020204" pitchFamily="34" charset="0"/>
                <a:ea typeface="Calibri" panose="020F0502020204030204" pitchFamily="34" charset="0"/>
                <a:cs typeface="Sultan bold" pitchFamily="2" charset="-78"/>
              </a:rPr>
              <a:t>الإجمالي</a:t>
            </a:r>
            <a:endParaRPr lang="en-US" sz="3600" dirty="0">
              <a:solidFill>
                <a:schemeClr val="bg1"/>
              </a:solidFill>
              <a:latin typeface="Arial" panose="020B0604020202020204" pitchFamily="34" charset="0"/>
              <a:ea typeface="Calibri" panose="020F0502020204030204" pitchFamily="34" charset="0"/>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544713" y="300115"/>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1468352922"/>
              </p:ext>
            </p:extLst>
          </p:nvPr>
        </p:nvGraphicFramePr>
        <p:xfrm>
          <a:off x="818147" y="1660360"/>
          <a:ext cx="8855242" cy="4532707"/>
        </p:xfrm>
        <a:graphic>
          <a:graphicData uri="http://schemas.openxmlformats.org/drawingml/2006/table">
            <a:tbl>
              <a:tblPr rtl="1" firstRow="1" firstCol="1" bandRow="1">
                <a:tableStyleId>{5C22544A-7EE6-4342-B048-85BDC9FD1C3A}</a:tableStyleId>
              </a:tblPr>
              <a:tblGrid>
                <a:gridCol w="1676416"/>
                <a:gridCol w="3510860"/>
                <a:gridCol w="3667966"/>
              </a:tblGrid>
              <a:tr h="445166">
                <a:tc>
                  <a:txBody>
                    <a:bodyPr/>
                    <a:lstStyle/>
                    <a:p>
                      <a:pPr marL="0" marR="0" algn="ctr" rtl="1">
                        <a:lnSpc>
                          <a:spcPct val="107000"/>
                        </a:lnSpc>
                        <a:spcBef>
                          <a:spcPts val="600"/>
                        </a:spcBef>
                        <a:spcAft>
                          <a:spcPts val="600"/>
                        </a:spcAft>
                      </a:pPr>
                      <a:r>
                        <a:rPr lang="ar-BH" sz="1600" dirty="0">
                          <a:effectLst/>
                        </a:rPr>
                        <a:t>أوجه المقارنة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600"/>
                        </a:spcAft>
                      </a:pPr>
                      <a:r>
                        <a:rPr lang="ar-BH" sz="1600" dirty="0">
                          <a:effectLst/>
                        </a:rPr>
                        <a:t>الناتج المحلي الإجمالي</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600"/>
                        </a:spcAft>
                      </a:pPr>
                      <a:r>
                        <a:rPr lang="ar-BH" sz="1600" dirty="0">
                          <a:effectLst/>
                        </a:rPr>
                        <a:t>الناتج القومي الإجمالي</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121785">
                <a:tc>
                  <a:txBody>
                    <a:bodyPr/>
                    <a:lstStyle/>
                    <a:p>
                      <a:pPr marL="0" marR="0" algn="ctr" rtl="1">
                        <a:lnSpc>
                          <a:spcPct val="107000"/>
                        </a:lnSpc>
                        <a:spcBef>
                          <a:spcPts val="600"/>
                        </a:spcBef>
                        <a:spcAft>
                          <a:spcPts val="600"/>
                        </a:spcAft>
                      </a:pPr>
                      <a:r>
                        <a:rPr lang="ar-BH" sz="1600">
                          <a:effectLst/>
                        </a:rPr>
                        <a:t>المفهوم</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Low" rtl="1">
                        <a:lnSpc>
                          <a:spcPct val="107000"/>
                        </a:lnSpc>
                        <a:spcBef>
                          <a:spcPts val="0"/>
                        </a:spcBef>
                        <a:spcAft>
                          <a:spcPts val="0"/>
                        </a:spcAft>
                      </a:pPr>
                      <a:r>
                        <a:rPr lang="ar-BH" sz="1800" dirty="0">
                          <a:effectLst/>
                        </a:rPr>
                        <a:t>إجمالي الإنتاج والمخرجات التي تحدث داخل الدولة، بصرف النظر عن جنسية من ينتجه.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rtl="1">
                        <a:lnSpc>
                          <a:spcPct val="107000"/>
                        </a:lnSpc>
                        <a:spcBef>
                          <a:spcPts val="0"/>
                        </a:spcBef>
                        <a:spcAft>
                          <a:spcPts val="0"/>
                        </a:spcAft>
                      </a:pPr>
                      <a:r>
                        <a:rPr lang="ar-BH" sz="1800" dirty="0">
                          <a:effectLst/>
                        </a:rPr>
                        <a:t>مجموع ما ينتجه المواطنون في الداخل وخارج الدولة.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61093">
                <a:tc>
                  <a:txBody>
                    <a:bodyPr/>
                    <a:lstStyle/>
                    <a:p>
                      <a:pPr marL="0" marR="0" algn="ctr" rtl="1">
                        <a:lnSpc>
                          <a:spcPct val="107000"/>
                        </a:lnSpc>
                        <a:spcBef>
                          <a:spcPts val="0"/>
                        </a:spcBef>
                        <a:spcAft>
                          <a:spcPts val="0"/>
                        </a:spcAft>
                      </a:pPr>
                      <a:r>
                        <a:rPr lang="ar-BH" sz="1600">
                          <a:effectLst/>
                        </a:rPr>
                        <a:t>الأساس</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Low" rtl="1">
                        <a:lnSpc>
                          <a:spcPct val="107000"/>
                        </a:lnSpc>
                        <a:spcBef>
                          <a:spcPts val="0"/>
                        </a:spcBef>
                        <a:spcAft>
                          <a:spcPts val="0"/>
                        </a:spcAft>
                      </a:pPr>
                      <a:r>
                        <a:rPr lang="ar-BH" sz="1800">
                          <a:effectLst/>
                        </a:rPr>
                        <a:t>الموقع / الدولة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rtl="1">
                        <a:lnSpc>
                          <a:spcPct val="107000"/>
                        </a:lnSpc>
                        <a:spcBef>
                          <a:spcPts val="0"/>
                        </a:spcBef>
                        <a:spcAft>
                          <a:spcPts val="0"/>
                        </a:spcAft>
                      </a:pPr>
                      <a:r>
                        <a:rPr lang="ar-BH" sz="1800" dirty="0">
                          <a:effectLst/>
                        </a:rPr>
                        <a:t>المواطنون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21785">
                <a:tc>
                  <a:txBody>
                    <a:bodyPr/>
                    <a:lstStyle/>
                    <a:p>
                      <a:pPr marL="0" marR="0" algn="ctr" rtl="1">
                        <a:lnSpc>
                          <a:spcPct val="107000"/>
                        </a:lnSpc>
                        <a:spcBef>
                          <a:spcPts val="0"/>
                        </a:spcBef>
                        <a:spcAft>
                          <a:spcPts val="0"/>
                        </a:spcAft>
                      </a:pPr>
                      <a:r>
                        <a:rPr lang="ar-BH" sz="1600">
                          <a:effectLst/>
                        </a:rPr>
                        <a:t>يشمل</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Low" rtl="1">
                        <a:lnSpc>
                          <a:spcPct val="107000"/>
                        </a:lnSpc>
                        <a:spcBef>
                          <a:spcPts val="0"/>
                        </a:spcBef>
                        <a:spcAft>
                          <a:spcPts val="0"/>
                        </a:spcAft>
                      </a:pPr>
                      <a:r>
                        <a:rPr lang="ar-BH" sz="1800">
                          <a:effectLst/>
                        </a:rPr>
                        <a:t>جميع الأنشطة الاقتصادية داخل الدولة من قبل المواطنين والأجانب.</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rtl="1">
                        <a:lnSpc>
                          <a:spcPct val="107000"/>
                        </a:lnSpc>
                        <a:spcBef>
                          <a:spcPts val="0"/>
                        </a:spcBef>
                        <a:spcAft>
                          <a:spcPts val="0"/>
                        </a:spcAft>
                      </a:pPr>
                      <a:r>
                        <a:rPr lang="ar-BH" sz="1800" dirty="0">
                          <a:effectLst/>
                        </a:rPr>
                        <a:t>الإنتاج والخدمات من قبل مواطني الدولة سواء في داخل الدولة أو خارجها.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21785">
                <a:tc>
                  <a:txBody>
                    <a:bodyPr/>
                    <a:lstStyle/>
                    <a:p>
                      <a:pPr marL="0" marR="0" algn="ctr" rtl="1">
                        <a:lnSpc>
                          <a:spcPct val="107000"/>
                        </a:lnSpc>
                        <a:spcBef>
                          <a:spcPts val="0"/>
                        </a:spcBef>
                        <a:spcAft>
                          <a:spcPts val="0"/>
                        </a:spcAft>
                      </a:pPr>
                      <a:r>
                        <a:rPr lang="ar-BH" sz="1600">
                          <a:effectLst/>
                        </a:rPr>
                        <a:t>صادرات</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Low" rtl="1">
                        <a:lnSpc>
                          <a:spcPct val="107000"/>
                        </a:lnSpc>
                        <a:spcBef>
                          <a:spcPts val="0"/>
                        </a:spcBef>
                        <a:spcAft>
                          <a:spcPts val="0"/>
                        </a:spcAft>
                      </a:pPr>
                      <a:r>
                        <a:rPr lang="ar-BH" sz="1800">
                          <a:effectLst/>
                        </a:rPr>
                        <a:t>زيادة الصادرات تؤدي إلى زيادة الناتج المحلي الإجمالي</a:t>
                      </a:r>
                      <a:r>
                        <a:rPr lang="en-US" sz="1800">
                          <a:effectLst/>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rtl="1">
                        <a:lnSpc>
                          <a:spcPct val="107000"/>
                        </a:lnSpc>
                        <a:spcBef>
                          <a:spcPts val="0"/>
                        </a:spcBef>
                        <a:spcAft>
                          <a:spcPts val="0"/>
                        </a:spcAft>
                      </a:pPr>
                      <a:r>
                        <a:rPr lang="ar-BH" sz="1800" dirty="0">
                          <a:effectLst/>
                        </a:rPr>
                        <a:t>زيادة الصادرات تؤدي إلى زيادة الناتج القومي الإجمالي ولكن؛ يعتمد على جنسية الشركة.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61093">
                <a:tc>
                  <a:txBody>
                    <a:bodyPr/>
                    <a:lstStyle/>
                    <a:p>
                      <a:pPr marL="0" marR="0" algn="ctr" rtl="1">
                        <a:lnSpc>
                          <a:spcPct val="107000"/>
                        </a:lnSpc>
                        <a:spcBef>
                          <a:spcPts val="0"/>
                        </a:spcBef>
                        <a:spcAft>
                          <a:spcPts val="0"/>
                        </a:spcAft>
                      </a:pPr>
                      <a:r>
                        <a:rPr lang="ar-BH" sz="1600">
                          <a:effectLst/>
                        </a:rPr>
                        <a:t>دواعي التطبيق</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Low" rtl="1">
                        <a:lnSpc>
                          <a:spcPct val="107000"/>
                        </a:lnSpc>
                        <a:spcBef>
                          <a:spcPts val="0"/>
                        </a:spcBef>
                        <a:spcAft>
                          <a:spcPts val="0"/>
                        </a:spcAft>
                      </a:pPr>
                      <a:r>
                        <a:rPr lang="ar-BH" sz="1800">
                          <a:effectLst/>
                        </a:rPr>
                        <a:t>لقياس حجم الاقتصاد المحلي.</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Low" rtl="1">
                        <a:lnSpc>
                          <a:spcPct val="107000"/>
                        </a:lnSpc>
                        <a:spcBef>
                          <a:spcPts val="0"/>
                        </a:spcBef>
                        <a:spcAft>
                          <a:spcPts val="0"/>
                        </a:spcAft>
                      </a:pPr>
                      <a:r>
                        <a:rPr lang="ar-BH" sz="1800" dirty="0">
                          <a:effectLst/>
                        </a:rPr>
                        <a:t>يعكس القوة الاقتصادية الشاملة للبلاد.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6" name="TextBox 5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65232" y="1257021"/>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ctr" rtl="1"/>
            <a:r>
              <a:rPr lang="ar-SA" sz="3200" dirty="0" smtClean="0">
                <a:solidFill>
                  <a:schemeClr val="tx1"/>
                </a:solidFill>
                <a:latin typeface="Sakkal Majalla" panose="02000000000000000000" pitchFamily="2" charset="-78"/>
                <a:cs typeface="Sakkal Majalla" panose="02000000000000000000" pitchFamily="2" charset="-78"/>
              </a:rPr>
              <a:t>يتم قياس الناتج القومي بطريقتين</a:t>
            </a:r>
            <a:endParaRPr lang="ar-BH" sz="20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5882479" y="343193"/>
            <a:ext cx="3720890" cy="830997"/>
          </a:xfrm>
          <a:prstGeom prst="rect">
            <a:avLst/>
          </a:prstGeom>
        </p:spPr>
        <p:txBody>
          <a:bodyPr wrap="none">
            <a:spAutoFit/>
          </a:bodyPr>
          <a:lstStyle/>
          <a:p>
            <a:pPr algn="r" rtl="1">
              <a:spcBef>
                <a:spcPts val="0"/>
              </a:spcBef>
              <a:spcAft>
                <a:spcPts val="1000"/>
              </a:spcAft>
            </a:pPr>
            <a:r>
              <a:rPr lang="ar-SA" sz="4800" dirty="0" smtClean="0">
                <a:solidFill>
                  <a:schemeClr val="bg1"/>
                </a:solidFill>
                <a:latin typeface="Sakkal Majalla" panose="02000000000000000000" pitchFamily="2" charset="-78"/>
                <a:cs typeface="Sultan bold" pitchFamily="2" charset="-78"/>
              </a:rPr>
              <a:t>قياس الناتج القومي</a:t>
            </a:r>
            <a:endParaRPr lang="ar-BH" sz="48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p:cNvGrpSpPr/>
          <p:nvPr/>
        </p:nvGrpSpPr>
        <p:grpSpPr>
          <a:xfrm>
            <a:off x="5787189" y="1861787"/>
            <a:ext cx="3428517" cy="2926780"/>
            <a:chOff x="5787189" y="1861787"/>
            <a:chExt cx="3428517" cy="2926780"/>
          </a:xfrm>
        </p:grpSpPr>
        <p:sp>
          <p:nvSpPr>
            <p:cNvPr id="2" name="Rounded Rectangle 1"/>
            <p:cNvSpPr/>
            <p:nvPr/>
          </p:nvSpPr>
          <p:spPr>
            <a:xfrm>
              <a:off x="6111559" y="2607252"/>
              <a:ext cx="3104147" cy="218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1</a:t>
              </a:r>
            </a:p>
            <a:p>
              <a:pPr algn="ctr"/>
              <a:endParaRPr lang="ar-SA" sz="3600" dirty="0"/>
            </a:p>
            <a:p>
              <a:pPr algn="ctr"/>
              <a:r>
                <a:rPr lang="ar-SA" sz="3200" dirty="0">
                  <a:solidFill>
                    <a:schemeClr val="tx1"/>
                  </a:solidFill>
                  <a:highlight>
                    <a:srgbClr val="FFFF00"/>
                  </a:highlight>
                  <a:latin typeface="Sakkal Majalla" panose="02000000000000000000" pitchFamily="2" charset="-78"/>
                  <a:cs typeface="Sultan bold" pitchFamily="2" charset="-78"/>
                </a:rPr>
                <a:t>طريقة المنتج النهائي</a:t>
              </a:r>
              <a:endParaRPr lang="en-US" sz="3200" dirty="0">
                <a:solidFill>
                  <a:schemeClr val="tx1"/>
                </a:solidFill>
                <a:highlight>
                  <a:srgbClr val="FFFF00"/>
                </a:highlight>
                <a:latin typeface="Sakkal Majalla" panose="02000000000000000000" pitchFamily="2" charset="-78"/>
                <a:cs typeface="Sultan bold" pitchFamily="2" charset="-78"/>
              </a:endParaRPr>
            </a:p>
          </p:txBody>
        </p:sp>
        <p:cxnSp>
          <p:nvCxnSpPr>
            <p:cNvPr id="4" name="Straight Connector 3"/>
            <p:cNvCxnSpPr/>
            <p:nvPr/>
          </p:nvCxnSpPr>
          <p:spPr>
            <a:xfrm>
              <a:off x="5787189" y="1861787"/>
              <a:ext cx="1371600" cy="7429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36032" y="1886057"/>
            <a:ext cx="3104147" cy="2902511"/>
            <a:chOff x="1536032" y="1886057"/>
            <a:chExt cx="3104147" cy="2902511"/>
          </a:xfrm>
        </p:grpSpPr>
        <p:sp>
          <p:nvSpPr>
            <p:cNvPr id="40" name="Rounded Rectangle 39"/>
            <p:cNvSpPr/>
            <p:nvPr/>
          </p:nvSpPr>
          <p:spPr>
            <a:xfrm>
              <a:off x="1536032" y="2607253"/>
              <a:ext cx="3104147" cy="218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2</a:t>
              </a:r>
            </a:p>
            <a:p>
              <a:pPr algn="ctr"/>
              <a:endParaRPr lang="ar-SA" dirty="0"/>
            </a:p>
            <a:p>
              <a:pPr algn="ctr"/>
              <a:endParaRPr lang="ar-SA" dirty="0" smtClean="0"/>
            </a:p>
            <a:p>
              <a:pPr algn="ctr"/>
              <a:r>
                <a:rPr lang="ar-SA" sz="3200" dirty="0">
                  <a:solidFill>
                    <a:schemeClr val="tx1"/>
                  </a:solidFill>
                  <a:highlight>
                    <a:srgbClr val="FFFF00"/>
                  </a:highlight>
                  <a:latin typeface="Sakkal Majalla" panose="02000000000000000000" pitchFamily="2" charset="-78"/>
                  <a:cs typeface="Sultan bold" pitchFamily="2" charset="-78"/>
                </a:rPr>
                <a:t>طريقة القيمة المضافة</a:t>
              </a:r>
              <a:endParaRPr lang="en-US" sz="3200" dirty="0">
                <a:solidFill>
                  <a:schemeClr val="tx1"/>
                </a:solidFill>
                <a:highlight>
                  <a:srgbClr val="FFFF00"/>
                </a:highlight>
                <a:latin typeface="Sakkal Majalla" panose="02000000000000000000" pitchFamily="2" charset="-78"/>
                <a:cs typeface="Sultan bold" pitchFamily="2" charset="-78"/>
              </a:endParaRPr>
            </a:p>
          </p:txBody>
        </p:sp>
        <p:cxnSp>
          <p:nvCxnSpPr>
            <p:cNvPr id="7" name="Straight Connector 6"/>
            <p:cNvCxnSpPr/>
            <p:nvPr/>
          </p:nvCxnSpPr>
          <p:spPr>
            <a:xfrm flipH="1">
              <a:off x="3260558" y="1886057"/>
              <a:ext cx="1067602" cy="8229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5" name="TextBox 5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lvl="0" algn="r" rtl="1"/>
            <a:r>
              <a:rPr lang="ar-SA" sz="3200" dirty="0" smtClean="0">
                <a:solidFill>
                  <a:schemeClr val="tx1"/>
                </a:solidFill>
                <a:highlight>
                  <a:srgbClr val="FFFF00"/>
                </a:highlight>
                <a:latin typeface="Sakkal Majalla" panose="02000000000000000000" pitchFamily="2" charset="-78"/>
                <a:cs typeface="Sultan bold" pitchFamily="2" charset="-78"/>
              </a:rPr>
              <a:t>طريقة المنتج النهائي:</a:t>
            </a:r>
            <a:r>
              <a:rPr lang="ar-SA" sz="2800" dirty="0" smtClean="0"/>
              <a:t> </a:t>
            </a:r>
            <a:r>
              <a:rPr lang="ar-SA" sz="3200" dirty="0" smtClean="0">
                <a:solidFill>
                  <a:schemeClr val="tx1"/>
                </a:solidFill>
                <a:latin typeface="Sakkal Majalla" panose="02000000000000000000" pitchFamily="2" charset="-78"/>
                <a:cs typeface="Sakkal Majalla" panose="02000000000000000000" pitchFamily="2" charset="-78"/>
              </a:rPr>
              <a:t>أي</a:t>
            </a:r>
            <a:r>
              <a:rPr lang="ar-BH" sz="3200" dirty="0" smtClean="0">
                <a:solidFill>
                  <a:schemeClr val="tx1"/>
                </a:solidFill>
                <a:latin typeface="Sakkal Majalla" panose="02000000000000000000" pitchFamily="2" charset="-78"/>
                <a:cs typeface="Sakkal Majalla" panose="02000000000000000000" pitchFamily="2" charset="-78"/>
              </a:rPr>
              <a:t> سلعة أو خدمة يتم إنتاجها باستخدام عناصر إنتاج وطنية ولا تستخدم مرة أخرى في إنتاج سلع أخرى خلال فترة قياس الناتج القومي.</a:t>
            </a:r>
            <a:endParaRPr lang="ar-SA" sz="3200" dirty="0" smtClean="0">
              <a:solidFill>
                <a:schemeClr val="tx1"/>
              </a:solidFill>
              <a:latin typeface="Sakkal Majalla" panose="02000000000000000000" pitchFamily="2" charset="-78"/>
              <a:cs typeface="Sakkal Majalla" panose="02000000000000000000" pitchFamily="2" charset="-78"/>
            </a:endParaRPr>
          </a:p>
          <a:p>
            <a:pPr marL="60325" lvl="0" algn="r" rtl="1"/>
            <a:endParaRPr lang="en-US" sz="3200" dirty="0" smtClean="0">
              <a:solidFill>
                <a:schemeClr val="tx1"/>
              </a:solidFill>
              <a:latin typeface="Sakkal Majalla" panose="02000000000000000000" pitchFamily="2" charset="-78"/>
              <a:cs typeface="Sakkal Majalla" panose="02000000000000000000" pitchFamily="2" charset="-78"/>
            </a:endParaRPr>
          </a:p>
          <a:p>
            <a:pPr lvl="0" algn="justLow" rtl="1" eaLnBrk="0" fontAlgn="base" hangingPunct="0">
              <a:spcBef>
                <a:spcPct val="0"/>
              </a:spcBef>
              <a:spcAft>
                <a:spcPct val="0"/>
              </a:spcAft>
            </a:pPr>
            <a:r>
              <a:rPr lang="ar-BH"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على سبيل المثال، فيما يأتي بيان ما انتجه مجتمع (س) خلال عام:</a:t>
            </a:r>
            <a:endParaRPr lang="ar-SA"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lvl="0" algn="justLow" rtl="1" eaLnBrk="0" fontAlgn="base" hangingPunct="0">
              <a:spcBef>
                <a:spcPct val="0"/>
              </a:spcBef>
              <a:spcAft>
                <a:spcPct val="0"/>
              </a:spcAft>
            </a:pPr>
            <a:endParaRPr lang="ar-SA" altLang="en-US" sz="2800" dirty="0">
              <a:solidFill>
                <a:schemeClr val="tx1"/>
              </a:solidFill>
              <a:latin typeface="Sakkal Majalla" panose="02000000000000000000" pitchFamily="2" charset="-78"/>
              <a:cs typeface="Sakkal Majalla" panose="02000000000000000000" pitchFamily="2" charset="-78"/>
            </a:endParaRPr>
          </a:p>
          <a:p>
            <a:pPr lvl="0" algn="justLow" rtl="1" eaLnBrk="0" fontAlgn="base" hangingPunct="0">
              <a:spcBef>
                <a:spcPct val="0"/>
              </a:spcBef>
              <a:spcAft>
                <a:spcPct val="0"/>
              </a:spcAft>
            </a:pPr>
            <a:endParaRPr lang="ar-SA" altLang="en-US" sz="2800" dirty="0" smtClean="0">
              <a:solidFill>
                <a:schemeClr val="tx1"/>
              </a:solidFill>
              <a:latin typeface="Sakkal Majalla" panose="02000000000000000000" pitchFamily="2" charset="-78"/>
              <a:cs typeface="Sakkal Majalla" panose="02000000000000000000" pitchFamily="2" charset="-78"/>
            </a:endParaRPr>
          </a:p>
          <a:p>
            <a:pPr lvl="0" algn="justLow" rtl="1" eaLnBrk="0" fontAlgn="base" hangingPunct="0">
              <a:spcBef>
                <a:spcPct val="0"/>
              </a:spcBef>
              <a:spcAft>
                <a:spcPct val="0"/>
              </a:spcAft>
            </a:pPr>
            <a:endParaRPr lang="ar-SA" altLang="en-US" sz="2800" dirty="0">
              <a:solidFill>
                <a:schemeClr val="tx1"/>
              </a:solidFill>
              <a:latin typeface="Sakkal Majalla" panose="02000000000000000000" pitchFamily="2" charset="-78"/>
              <a:cs typeface="Sakkal Majalla" panose="02000000000000000000" pitchFamily="2" charset="-78"/>
            </a:endParaRPr>
          </a:p>
          <a:p>
            <a:pPr lvl="0" algn="justLow" rtl="1" eaLnBrk="0" fontAlgn="base" hangingPunct="0">
              <a:spcBef>
                <a:spcPct val="0"/>
              </a:spcBef>
              <a:spcAft>
                <a:spcPct val="0"/>
              </a:spcAft>
            </a:pPr>
            <a:endParaRPr lang="ar-SA" altLang="en-US" sz="2800" dirty="0" smtClean="0">
              <a:solidFill>
                <a:schemeClr val="tx1"/>
              </a:solidFill>
              <a:latin typeface="Sakkal Majalla" panose="02000000000000000000" pitchFamily="2" charset="-78"/>
              <a:cs typeface="Sakkal Majalla" panose="02000000000000000000" pitchFamily="2" charset="-78"/>
            </a:endParaRPr>
          </a:p>
          <a:p>
            <a:pPr lvl="0" algn="justLow" rtl="1" eaLnBrk="0" fontAlgn="base" hangingPunct="0">
              <a:spcBef>
                <a:spcPct val="0"/>
              </a:spcBef>
              <a:spcAft>
                <a:spcPct val="0"/>
              </a:spcAft>
            </a:pPr>
            <a:endParaRPr lang="ar-SA" altLang="en-US" sz="2800" dirty="0">
              <a:solidFill>
                <a:schemeClr val="tx1"/>
              </a:solidFill>
              <a:latin typeface="Sakkal Majalla" panose="02000000000000000000" pitchFamily="2" charset="-78"/>
              <a:cs typeface="Sakkal Majalla" panose="02000000000000000000" pitchFamily="2" charset="-78"/>
            </a:endParaRPr>
          </a:p>
          <a:p>
            <a:pPr lvl="0" algn="justLow" rtl="1" eaLnBrk="0" fontAlgn="base" hangingPunct="0">
              <a:spcBef>
                <a:spcPct val="0"/>
              </a:spcBef>
              <a:spcAft>
                <a:spcPct val="0"/>
              </a:spcAft>
            </a:pPr>
            <a:r>
              <a:rPr lang="ar-BH" alt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فإن ما يدخل في حساب الناتج القومي هو قيمة السلعة النهائية فقط، وهي </a:t>
            </a:r>
            <a:r>
              <a:rPr lang="ar-BH"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الملابس</a:t>
            </a:r>
            <a:r>
              <a:rPr lang="ar-SA"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في </a:t>
            </a:r>
            <a:r>
              <a:rPr lang="ar-BH" alt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هذا </a:t>
            </a:r>
            <a:r>
              <a:rPr lang="ar-BH"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المثال</a:t>
            </a:r>
            <a:endParaRPr lang="ar-SA"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lvl="0" algn="justLow" rtl="1" eaLnBrk="0" fontAlgn="base" hangingPunct="0">
              <a:spcBef>
                <a:spcPct val="0"/>
              </a:spcBef>
              <a:spcAft>
                <a:spcPct val="0"/>
              </a:spcAft>
            </a:pPr>
            <a:r>
              <a:rPr lang="ar-BH" altLang="en-US"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alt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230 مليون دينار ونستبعد تمامًا قيمة القطن وقيمة القماش.</a:t>
            </a:r>
            <a:endParaRPr lang="ar-BH" altLang="en-US" sz="3200" dirty="0">
              <a:solidFill>
                <a:schemeClr val="tx1"/>
              </a:solidFill>
              <a:latin typeface="Arial" panose="020B0604020202020204" pitchFamily="34" charset="0"/>
            </a:endParaRPr>
          </a:p>
          <a:p>
            <a:pPr lvl="0" algn="justLow" rtl="1" eaLnBrk="0" fontAlgn="base" hangingPunct="0">
              <a:spcBef>
                <a:spcPct val="0"/>
              </a:spcBef>
              <a:spcAft>
                <a:spcPct val="0"/>
              </a:spcAft>
            </a:pPr>
            <a:endParaRPr lang="en-US" altLang="en-US" sz="2800" dirty="0" smtClean="0">
              <a:solidFill>
                <a:schemeClr val="tx1"/>
              </a:solidFill>
            </a:endParaRPr>
          </a:p>
          <a:p>
            <a:pPr marL="5486400" algn="just" rtl="1"/>
            <a:r>
              <a:rPr lang="ar-BH" sz="2800" dirty="0" smtClean="0">
                <a:solidFill>
                  <a:schemeClr val="tx1"/>
                </a:solidFill>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Rectangle 6">
            <a:extLst>
              <a:ext uri="{FF2B5EF4-FFF2-40B4-BE49-F238E27FC236}">
                <a16:creationId xmlns="" xmlns:a16="http://schemas.microsoft.com/office/drawing/2014/main" id="{E78E3F30-EF5E-4302-B73F-67E8AB2EFBBA}"/>
              </a:ext>
            </a:extLst>
          </p:cNvPr>
          <p:cNvSpPr/>
          <p:nvPr/>
        </p:nvSpPr>
        <p:spPr>
          <a:xfrm>
            <a:off x="7801156" y="373985"/>
            <a:ext cx="2932213" cy="646331"/>
          </a:xfrm>
          <a:prstGeom prst="rect">
            <a:avLst/>
          </a:prstGeom>
        </p:spPr>
        <p:txBody>
          <a:bodyPr wrap="none">
            <a:spAutoFit/>
          </a:bodyPr>
          <a:lstStyle/>
          <a:p>
            <a:pPr rtl="1"/>
            <a:r>
              <a:rPr lang="ar-SA" sz="3600" dirty="0" smtClean="0">
                <a:solidFill>
                  <a:schemeClr val="bg1"/>
                </a:solidFill>
                <a:cs typeface="Sultan bold" pitchFamily="2" charset="-78"/>
              </a:rPr>
              <a:t>طريقة المنتج النهائي</a:t>
            </a:r>
            <a:endParaRPr lang="en-US" sz="3600" dirty="0">
              <a:solidFill>
                <a:schemeClr val="bg1"/>
              </a:solidFill>
              <a:cs typeface="+mj-cs"/>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470136466"/>
              </p:ext>
            </p:extLst>
          </p:nvPr>
        </p:nvGraphicFramePr>
        <p:xfrm>
          <a:off x="2828881" y="3415325"/>
          <a:ext cx="5404352" cy="1811897"/>
        </p:xfrm>
        <a:graphic>
          <a:graphicData uri="http://schemas.openxmlformats.org/drawingml/2006/table">
            <a:tbl>
              <a:tblPr rtl="1" firstRow="1" firstCol="1" bandRow="1">
                <a:tableStyleId>{5C22544A-7EE6-4342-B048-85BDC9FD1C3A}</a:tableStyleId>
              </a:tblPr>
              <a:tblGrid>
                <a:gridCol w="2272499"/>
                <a:gridCol w="3131853"/>
              </a:tblGrid>
              <a:tr h="386735">
                <a:tc>
                  <a:txBody>
                    <a:bodyPr/>
                    <a:lstStyle/>
                    <a:p>
                      <a:pPr marL="0" marR="0" algn="ctr" rtl="1">
                        <a:lnSpc>
                          <a:spcPct val="107000"/>
                        </a:lnSpc>
                        <a:spcBef>
                          <a:spcPts val="600"/>
                        </a:spcBef>
                        <a:spcAft>
                          <a:spcPts val="600"/>
                        </a:spcAft>
                      </a:pPr>
                      <a:r>
                        <a:rPr lang="ar-BH" sz="1600" dirty="0">
                          <a:effectLst/>
                        </a:rPr>
                        <a:t>السلعة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600"/>
                        </a:spcAft>
                      </a:pPr>
                      <a:r>
                        <a:rPr lang="ar-BH" sz="1600" dirty="0">
                          <a:effectLst/>
                        </a:rPr>
                        <a:t>قيمة الإنتاج </a:t>
                      </a:r>
                      <a:r>
                        <a:rPr lang="ar-BH" sz="1000" dirty="0">
                          <a:effectLst/>
                        </a:rPr>
                        <a:t>(مليون </a:t>
                      </a:r>
                      <a:r>
                        <a:rPr lang="ar-BH" sz="1000" dirty="0" smtClean="0">
                          <a:effectLst/>
                        </a:rPr>
                        <a:t>دينار بحريني)</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5054">
                <a:tc>
                  <a:txBody>
                    <a:bodyPr/>
                    <a:lstStyle/>
                    <a:p>
                      <a:pPr marL="0" marR="0" algn="ctr" rtl="1">
                        <a:lnSpc>
                          <a:spcPct val="115000"/>
                        </a:lnSpc>
                        <a:spcBef>
                          <a:spcPts val="0"/>
                        </a:spcBef>
                        <a:spcAft>
                          <a:spcPts val="0"/>
                        </a:spcAft>
                      </a:pPr>
                      <a:r>
                        <a:rPr lang="ar-BH" sz="1600" dirty="0">
                          <a:effectLst/>
                        </a:rPr>
                        <a:t>قطن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ar-BH" sz="1600" dirty="0">
                          <a:effectLst/>
                        </a:rPr>
                        <a:t>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5054">
                <a:tc>
                  <a:txBody>
                    <a:bodyPr/>
                    <a:lstStyle/>
                    <a:p>
                      <a:pPr marL="0" marR="0" algn="ctr" rtl="1">
                        <a:lnSpc>
                          <a:spcPct val="115000"/>
                        </a:lnSpc>
                        <a:spcBef>
                          <a:spcPts val="0"/>
                        </a:spcBef>
                        <a:spcAft>
                          <a:spcPts val="0"/>
                        </a:spcAft>
                      </a:pPr>
                      <a:r>
                        <a:rPr lang="ar-BH" sz="1600" dirty="0">
                          <a:effectLst/>
                        </a:rPr>
                        <a:t>قماش</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ar-BH" sz="1600" dirty="0">
                          <a:effectLst/>
                        </a:rPr>
                        <a:t>140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75054">
                <a:tc>
                  <a:txBody>
                    <a:bodyPr/>
                    <a:lstStyle/>
                    <a:p>
                      <a:pPr marL="0" marR="0" algn="ctr" rtl="1">
                        <a:lnSpc>
                          <a:spcPct val="115000"/>
                        </a:lnSpc>
                        <a:spcBef>
                          <a:spcPts val="0"/>
                        </a:spcBef>
                        <a:spcAft>
                          <a:spcPts val="0"/>
                        </a:spcAft>
                      </a:pPr>
                      <a:r>
                        <a:rPr lang="ar-BH" sz="1600" dirty="0">
                          <a:effectLst/>
                        </a:rPr>
                        <a:t>ملابس</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0"/>
                        </a:spcAft>
                      </a:pPr>
                      <a:r>
                        <a:rPr lang="ar-BH" sz="1600" dirty="0">
                          <a:effectLst/>
                        </a:rPr>
                        <a:t>230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55" name="TextBox 54">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6" name="TextBox 5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85780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طريقة القيمة المضافة:</a:t>
            </a:r>
            <a:r>
              <a:rPr lang="ar-SA" sz="3200" b="1" dirty="0" smtClean="0">
                <a:solidFill>
                  <a:schemeClr val="tx1"/>
                </a:solidFill>
                <a:latin typeface="Sakkal Majalla" panose="02000000000000000000" pitchFamily="2" charset="-78"/>
                <a:cs typeface="Sakkal Majalla" panose="02000000000000000000" pitchFamily="2" charset="-78"/>
              </a:rPr>
              <a:t>  تُعَّرفّ القيمة المضافة في كل مرحلة من مراحل الدورة الإنتاجية، بأنها الفرق بين قيمة السلع المنتجة وقيمة المواد التي استعملت في إنتاجها.</a:t>
            </a:r>
            <a:endParaRPr lang="en-US" sz="3200" b="1" dirty="0" smtClean="0">
              <a:solidFill>
                <a:schemeClr val="tx1"/>
              </a:solidFill>
              <a:latin typeface="Sakkal Majalla" panose="02000000000000000000" pitchFamily="2" charset="-78"/>
              <a:cs typeface="Sakkal Majalla" panose="02000000000000000000" pitchFamily="2" charset="-78"/>
            </a:endParaRPr>
          </a:p>
          <a:p>
            <a:pPr lvl="0" algn="r" rtl="1"/>
            <a:endParaRPr lang="en-US" sz="3200" b="1" dirty="0">
              <a:solidFill>
                <a:schemeClr val="tx1"/>
              </a:solidFill>
              <a:latin typeface="Sakkal Majalla" panose="02000000000000000000" pitchFamily="2" charset="-78"/>
              <a:cs typeface="Sakkal Majalla" panose="02000000000000000000" pitchFamily="2" charset="-78"/>
            </a:endParaRPr>
          </a:p>
          <a:p>
            <a:pPr lvl="0" algn="r" rtl="1"/>
            <a:endParaRPr lang="en-US" sz="3200" b="1" dirty="0" smtClean="0">
              <a:solidFill>
                <a:schemeClr val="tx1"/>
              </a:solidFill>
              <a:latin typeface="Sakkal Majalla" panose="02000000000000000000" pitchFamily="2" charset="-78"/>
              <a:cs typeface="Sakkal Majalla" panose="02000000000000000000" pitchFamily="2" charset="-78"/>
            </a:endParaRPr>
          </a:p>
          <a:p>
            <a:pPr algn="ctr" rtl="1"/>
            <a:r>
              <a:rPr lang="ar-BH" sz="3200" dirty="0">
                <a:solidFill>
                  <a:schemeClr val="tx1"/>
                </a:solidFill>
                <a:highlight>
                  <a:srgbClr val="FFFF00"/>
                </a:highlight>
                <a:latin typeface="Sakkal Majalla" panose="02000000000000000000" pitchFamily="2" charset="-78"/>
                <a:cs typeface="Sultan bold" pitchFamily="2" charset="-78"/>
              </a:rPr>
              <a:t>القيمة المضافة لقطاع ما = قيمة إنتاج هذا القطاع – مستلزمات الإنتاج</a:t>
            </a:r>
            <a:endParaRPr lang="en-US" sz="3200" dirty="0">
              <a:solidFill>
                <a:schemeClr val="tx1"/>
              </a:solidFill>
              <a:highlight>
                <a:srgbClr val="FFFF00"/>
              </a:highlight>
              <a:latin typeface="Sakkal Majalla" panose="02000000000000000000" pitchFamily="2" charset="-78"/>
              <a:cs typeface="Sultan bold" pitchFamily="2" charset="-78"/>
            </a:endParaRPr>
          </a:p>
          <a:p>
            <a:pPr algn="ctr" rtl="1"/>
            <a:r>
              <a:rPr lang="ar-BH" sz="3200" dirty="0">
                <a:solidFill>
                  <a:schemeClr val="tx1"/>
                </a:solidFill>
                <a:highlight>
                  <a:srgbClr val="FFFF00"/>
                </a:highlight>
                <a:latin typeface="Sakkal Majalla" panose="02000000000000000000" pitchFamily="2" charset="-78"/>
                <a:cs typeface="Sultan bold" pitchFamily="2" charset="-78"/>
              </a:rPr>
              <a:t>الناتج القومي = مجموع القيم المضافة لجميع قطاعات الاقتصاد القومي</a:t>
            </a:r>
            <a:endParaRPr lang="en-US" sz="3200" dirty="0">
              <a:solidFill>
                <a:schemeClr val="tx1"/>
              </a:solidFill>
              <a:highlight>
                <a:srgbClr val="FFFF00"/>
              </a:highlight>
              <a:latin typeface="Sakkal Majalla" panose="02000000000000000000" pitchFamily="2" charset="-78"/>
              <a:cs typeface="Sultan bold" pitchFamily="2" charset="-78"/>
            </a:endParaRPr>
          </a:p>
          <a:p>
            <a:pPr lvl="0" algn="r" rtl="1"/>
            <a:endParaRPr lang="en-US" sz="3200" b="1" dirty="0" smtClean="0">
              <a:solidFill>
                <a:schemeClr val="tx1"/>
              </a:solidFill>
              <a:latin typeface="Sakkal Majalla" panose="02000000000000000000" pitchFamily="2" charset="-78"/>
              <a:cs typeface="Sakkal Majalla" panose="02000000000000000000" pitchFamily="2" charset="-78"/>
            </a:endParaRPr>
          </a:p>
          <a:p>
            <a:pPr lvl="0" algn="r" rtl="1"/>
            <a:endParaRPr lang="en-US" sz="3200" b="1" dirty="0" smtClean="0">
              <a:solidFill>
                <a:schemeClr val="tx1"/>
              </a:solidFill>
              <a:latin typeface="Sakkal Majalla" panose="02000000000000000000" pitchFamily="2" charset="-78"/>
              <a:cs typeface="Sakkal Majalla" panose="02000000000000000000" pitchFamily="2" charset="-78"/>
            </a:endParaRPr>
          </a:p>
          <a:p>
            <a:pPr marL="0" marR="0" algn="just" rtl="1">
              <a:lnSpc>
                <a:spcPct val="115000"/>
              </a:lnSpc>
              <a:spcBef>
                <a:spcPts val="0"/>
              </a:spcBef>
              <a:spcAft>
                <a:spcPts val="0"/>
              </a:spcAft>
            </a:pP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8069300" y="402579"/>
            <a:ext cx="3174267" cy="646331"/>
          </a:xfrm>
          <a:prstGeom prst="rect">
            <a:avLst/>
          </a:prstGeom>
        </p:spPr>
        <p:txBody>
          <a:bodyPr wrap="none">
            <a:spAutoFit/>
          </a:bodyPr>
          <a:lstStyle/>
          <a:p>
            <a:pPr rtl="1"/>
            <a:r>
              <a:rPr lang="ar-SA" sz="3600" dirty="0" smtClean="0">
                <a:solidFill>
                  <a:schemeClr val="bg1"/>
                </a:solidFill>
                <a:cs typeface="Sultan bold" pitchFamily="2" charset="-78"/>
              </a:rPr>
              <a:t>طريقة القيمة المضافة</a:t>
            </a:r>
            <a:endParaRPr lang="en-US" sz="3600" dirty="0">
              <a:solidFill>
                <a:schemeClr val="bg1"/>
              </a:solidFill>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44561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eaLnBrk="0" fontAlgn="base" hangingPunct="0">
              <a:spcBef>
                <a:spcPct val="0"/>
              </a:spcBef>
              <a:spcAft>
                <a:spcPct val="0"/>
              </a:spcAft>
              <a:buFontTx/>
              <a:buChar char="•"/>
            </a:pPr>
            <a:r>
              <a:rPr lang="ar-BH" sz="3200" dirty="0">
                <a:solidFill>
                  <a:schemeClr val="tx1"/>
                </a:solidFill>
                <a:latin typeface="Sakkal Majalla" panose="02000000000000000000" pitchFamily="2" charset="-78"/>
                <a:cs typeface="Sakkal Majalla" panose="02000000000000000000" pitchFamily="2" charset="-78"/>
              </a:rPr>
              <a:t> على سبيل المثال، فيما يأتي بيان ما انتجه مجتمع (س) خلال عام:</a:t>
            </a: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ctr" rtl="1"/>
            <a:endParaRPr lang="ar-SA" sz="2000" dirty="0" smtClean="0">
              <a:solidFill>
                <a:schemeClr val="tx1"/>
              </a:solidFill>
              <a:latin typeface="Sakkal Majalla" panose="02000000000000000000" pitchFamily="2" charset="-78"/>
              <a:cs typeface="Sakkal Majalla" panose="02000000000000000000" pitchFamily="2" charset="-78"/>
            </a:endParaRPr>
          </a:p>
          <a:p>
            <a:pPr algn="ctr" rtl="1"/>
            <a:r>
              <a:rPr lang="ar-SA" sz="4800" dirty="0" smtClean="0">
                <a:solidFill>
                  <a:schemeClr val="tx1"/>
                </a:solidFill>
                <a:latin typeface="Sakkal Majalla" panose="02000000000000000000" pitchFamily="2" charset="-78"/>
                <a:cs typeface="Sakkal Majalla" panose="02000000000000000000" pitchFamily="2" charset="-78"/>
              </a:rPr>
              <a:t>ماذا </a:t>
            </a:r>
            <a:r>
              <a:rPr lang="ar-BH" sz="4800" dirty="0" smtClean="0">
                <a:solidFill>
                  <a:schemeClr val="tx1"/>
                </a:solidFill>
                <a:latin typeface="Sakkal Majalla" panose="02000000000000000000" pitchFamily="2" charset="-78"/>
                <a:cs typeface="Sakkal Majalla" panose="02000000000000000000" pitchFamily="2" charset="-78"/>
              </a:rPr>
              <a:t>نستنتج </a:t>
            </a:r>
            <a:r>
              <a:rPr lang="ar-BH" sz="4800" dirty="0">
                <a:solidFill>
                  <a:schemeClr val="tx1"/>
                </a:solidFill>
                <a:latin typeface="Sakkal Majalla" panose="02000000000000000000" pitchFamily="2" charset="-78"/>
                <a:cs typeface="Sakkal Majalla" panose="02000000000000000000" pitchFamily="2" charset="-78"/>
              </a:rPr>
              <a:t>من المثال السابق ما </a:t>
            </a:r>
            <a:r>
              <a:rPr lang="ar-BH" sz="4800" dirty="0" smtClean="0">
                <a:solidFill>
                  <a:schemeClr val="tx1"/>
                </a:solidFill>
                <a:latin typeface="Sakkal Majalla" panose="02000000000000000000" pitchFamily="2" charset="-78"/>
                <a:cs typeface="Sakkal Majalla" panose="02000000000000000000" pitchFamily="2" charset="-78"/>
              </a:rPr>
              <a:t>يأتي</a:t>
            </a:r>
            <a:r>
              <a:rPr lang="ar-SA" sz="4800" dirty="0" smtClean="0">
                <a:solidFill>
                  <a:schemeClr val="tx1"/>
                </a:solidFill>
                <a:latin typeface="Sakkal Majalla" panose="02000000000000000000" pitchFamily="2" charset="-78"/>
                <a:cs typeface="Sakkal Majalla" panose="02000000000000000000" pitchFamily="2" charset="-78"/>
              </a:rPr>
              <a:t>؟</a:t>
            </a:r>
            <a:endParaRPr lang="en-US" sz="4800"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BH"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7"/>
          <p:cNvGraphicFramePr>
            <a:graphicFrameLocks noGrp="1"/>
          </p:cNvGraphicFramePr>
          <p:nvPr>
            <p:extLst>
              <p:ext uri="{D42A27DB-BD31-4B8C-83A1-F6EECF244321}">
                <p14:modId xmlns:p14="http://schemas.microsoft.com/office/powerpoint/2010/main" val="3687357361"/>
              </p:ext>
            </p:extLst>
          </p:nvPr>
        </p:nvGraphicFramePr>
        <p:xfrm>
          <a:off x="1545252" y="2387432"/>
          <a:ext cx="7213272" cy="2162704"/>
        </p:xfrm>
        <a:graphic>
          <a:graphicData uri="http://schemas.openxmlformats.org/drawingml/2006/table">
            <a:tbl>
              <a:tblPr rtl="1" firstRow="1" firstCol="1" bandRow="1">
                <a:tableStyleId>{5C22544A-7EE6-4342-B048-85BDC9FD1C3A}</a:tableStyleId>
              </a:tblPr>
              <a:tblGrid>
                <a:gridCol w="1831432"/>
                <a:gridCol w="1712728"/>
                <a:gridCol w="1897478"/>
                <a:gridCol w="1771634"/>
              </a:tblGrid>
              <a:tr h="369998">
                <a:tc>
                  <a:txBody>
                    <a:bodyPr/>
                    <a:lstStyle/>
                    <a:p>
                      <a:pPr marL="0" marR="0" algn="ctr" rtl="1">
                        <a:lnSpc>
                          <a:spcPct val="107000"/>
                        </a:lnSpc>
                        <a:spcBef>
                          <a:spcPts val="600"/>
                        </a:spcBef>
                        <a:spcAft>
                          <a:spcPts val="600"/>
                        </a:spcAft>
                      </a:pPr>
                      <a:r>
                        <a:rPr lang="ar-BH" sz="1400" dirty="0">
                          <a:effectLst/>
                        </a:rPr>
                        <a:t>النشاط</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600"/>
                        </a:spcAft>
                      </a:pPr>
                      <a:r>
                        <a:rPr lang="ar-BH" sz="1400" dirty="0">
                          <a:effectLst/>
                        </a:rPr>
                        <a:t>قيمة المدخلات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600"/>
                        </a:spcAft>
                      </a:pPr>
                      <a:r>
                        <a:rPr lang="ar-BH" sz="1400" dirty="0">
                          <a:effectLst/>
                        </a:rPr>
                        <a:t>قيمة المخرجات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600"/>
                        </a:spcBef>
                        <a:spcAft>
                          <a:spcPts val="600"/>
                        </a:spcAft>
                      </a:pPr>
                      <a:r>
                        <a:rPr lang="ar-BH" sz="1400" dirty="0">
                          <a:effectLst/>
                        </a:rPr>
                        <a:t>القيمة المضافة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6426">
                <a:tc>
                  <a:txBody>
                    <a:bodyPr/>
                    <a:lstStyle/>
                    <a:p>
                      <a:pPr marL="0" marR="0" algn="ctr" rtl="1">
                        <a:lnSpc>
                          <a:spcPct val="115000"/>
                        </a:lnSpc>
                        <a:spcBef>
                          <a:spcPts val="0"/>
                        </a:spcBef>
                        <a:spcAft>
                          <a:spcPts val="0"/>
                        </a:spcAft>
                      </a:pPr>
                      <a:r>
                        <a:rPr lang="ar-BH" sz="1600">
                          <a:effectLst/>
                        </a:rPr>
                        <a:t>إنتاج القطن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dirty="0">
                          <a:effectLst/>
                        </a:rPr>
                        <a:t>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426">
                <a:tc>
                  <a:txBody>
                    <a:bodyPr/>
                    <a:lstStyle/>
                    <a:p>
                      <a:pPr marL="0" marR="0" algn="ctr" rtl="1">
                        <a:lnSpc>
                          <a:spcPct val="115000"/>
                        </a:lnSpc>
                        <a:spcBef>
                          <a:spcPts val="0"/>
                        </a:spcBef>
                        <a:spcAft>
                          <a:spcPts val="0"/>
                        </a:spcAft>
                      </a:pPr>
                      <a:r>
                        <a:rPr lang="ar-BH" sz="1600">
                          <a:effectLst/>
                        </a:rPr>
                        <a:t>إنتاج القماش</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140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6426">
                <a:tc>
                  <a:txBody>
                    <a:bodyPr/>
                    <a:lstStyle/>
                    <a:p>
                      <a:pPr marL="0" marR="0" algn="ctr" rtl="1">
                        <a:lnSpc>
                          <a:spcPct val="115000"/>
                        </a:lnSpc>
                        <a:spcBef>
                          <a:spcPts val="0"/>
                        </a:spcBef>
                        <a:spcAft>
                          <a:spcPts val="0"/>
                        </a:spcAft>
                      </a:pPr>
                      <a:r>
                        <a:rPr lang="ar-BH" sz="1600">
                          <a:effectLst/>
                        </a:rPr>
                        <a:t>إنتاج الملابس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140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230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BH" sz="1600">
                          <a:effectLst/>
                        </a:rPr>
                        <a:t>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783428">
                <a:tc gridSpan="3">
                  <a:txBody>
                    <a:bodyPr/>
                    <a:lstStyle/>
                    <a:p>
                      <a:pPr marL="0" marR="0" algn="ctr" rtl="1">
                        <a:lnSpc>
                          <a:spcPct val="115000"/>
                        </a:lnSpc>
                        <a:spcBef>
                          <a:spcPts val="0"/>
                        </a:spcBef>
                        <a:spcAft>
                          <a:spcPts val="0"/>
                        </a:spcAft>
                      </a:pPr>
                      <a:r>
                        <a:rPr lang="ar-BH" sz="1600" dirty="0">
                          <a:effectLst/>
                        </a:rPr>
                        <a:t>الناتج القومي الإجمالي = مجموع القيم المضافة (مليون دينار)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rtl="1">
                        <a:lnSpc>
                          <a:spcPct val="115000"/>
                        </a:lnSpc>
                        <a:spcBef>
                          <a:spcPts val="0"/>
                        </a:spcBef>
                        <a:spcAft>
                          <a:spcPts val="0"/>
                        </a:spcAft>
                      </a:pPr>
                      <a:r>
                        <a:rPr lang="ar-BH" sz="1600" dirty="0">
                          <a:effectLst/>
                        </a:rPr>
                        <a:t>230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60" name="Rectangle 6">
            <a:extLst>
              <a:ext uri="{FF2B5EF4-FFF2-40B4-BE49-F238E27FC236}">
                <a16:creationId xmlns="" xmlns:a16="http://schemas.microsoft.com/office/drawing/2014/main" id="{E78E3F30-EF5E-4302-B73F-67E8AB2EFBBA}"/>
              </a:ext>
            </a:extLst>
          </p:cNvPr>
          <p:cNvSpPr/>
          <p:nvPr/>
        </p:nvSpPr>
        <p:spPr>
          <a:xfrm>
            <a:off x="7726253" y="413737"/>
            <a:ext cx="3174267" cy="646331"/>
          </a:xfrm>
          <a:prstGeom prst="rect">
            <a:avLst/>
          </a:prstGeom>
        </p:spPr>
        <p:txBody>
          <a:bodyPr wrap="none">
            <a:spAutoFit/>
          </a:bodyPr>
          <a:lstStyle/>
          <a:p>
            <a:pPr rtl="1"/>
            <a:r>
              <a:rPr lang="ar-SA" sz="3600" dirty="0" smtClean="0">
                <a:solidFill>
                  <a:schemeClr val="bg1"/>
                </a:solidFill>
                <a:cs typeface="Sultan bold" pitchFamily="2" charset="-78"/>
              </a:rPr>
              <a:t>طريقة القيمة المضافة</a:t>
            </a:r>
            <a:endParaRPr lang="en-US" sz="3600" dirty="0">
              <a:solidFill>
                <a:schemeClr val="bg1"/>
              </a:solidFill>
            </a:endParaRPr>
          </a:p>
        </p:txBody>
      </p:sp>
      <p:sp>
        <p:nvSpPr>
          <p:cNvPr id="42" name="TextBox 41">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94181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5" y="1250553"/>
            <a:ext cx="10337323" cy="5231469"/>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35136" y="1673403"/>
            <a:ext cx="10177882" cy="4832092"/>
          </a:xfrm>
          <a:prstGeom prst="rect">
            <a:avLst/>
          </a:prstGeom>
        </p:spPr>
        <p:txBody>
          <a:bodyPr wrap="square">
            <a:spAutoFit/>
          </a:bodyPr>
          <a:lstStyle/>
          <a:p>
            <a:pPr marL="457200" lvl="0" indent="-457200" algn="r" rtl="1">
              <a:buFont typeface="Arial" panose="020B0604020202020204" pitchFamily="34" charset="0"/>
              <a:buChar char="•"/>
            </a:pPr>
            <a:r>
              <a:rPr lang="ar-BH" sz="2800" dirty="0" smtClean="0">
                <a:latin typeface="Sakkal Majalla" panose="02000000000000000000" pitchFamily="2" charset="-78"/>
                <a:cs typeface="Sakkal Majalla" panose="02000000000000000000" pitchFamily="2" charset="-78"/>
              </a:rPr>
              <a:t>قيمة </a:t>
            </a:r>
            <a:r>
              <a:rPr lang="ar-BH" sz="2800" dirty="0">
                <a:latin typeface="Sakkal Majalla" panose="02000000000000000000" pitchFamily="2" charset="-78"/>
                <a:cs typeface="Sakkal Majalla" panose="02000000000000000000" pitchFamily="2" charset="-78"/>
              </a:rPr>
              <a:t>المدخلات في المرحلة الأولى تساوي صفر.  وقيمة المخرجات تتساوى مع القيمة المضافة.  فقيمة القطن احتسب بالكامل؛ لأنه مادة خام لا يدخل في إنتاجه أي سلعة أخرى.</a:t>
            </a:r>
            <a:endParaRPr lang="en-US" sz="2800" dirty="0">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dirty="0">
                <a:latin typeface="Sakkal Majalla" panose="02000000000000000000" pitchFamily="2" charset="-78"/>
                <a:cs typeface="Sakkal Majalla" panose="02000000000000000000" pitchFamily="2" charset="-78"/>
              </a:rPr>
              <a:t>قيمة المدخلات في المرحلة الثانية هي نفسها القيمة المضافة للمرحلة الأولى، والقيمة المضافة للمرحلة الثانية هو الفرق بين المخرجات والمدخلات.  فالقماش قيمته 140 مليون دينار دخل في إنتاجه القطن بقيمة 80 مليون دينار، وبالتالي فالقيمة المضافة من عملية إنتاج القماش 140 – 80 = 60 مليون دينار.</a:t>
            </a:r>
            <a:endParaRPr lang="en-US" sz="2800" dirty="0">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dirty="0">
                <a:latin typeface="Sakkal Majalla" panose="02000000000000000000" pitchFamily="2" charset="-78"/>
                <a:cs typeface="Sakkal Majalla" panose="02000000000000000000" pitchFamily="2" charset="-78"/>
              </a:rPr>
              <a:t>المرحلة الثالثة نفس خطوات المرحلة الثانية.  فالملابس قيمتها 230 مليون دينار يخصم منها قيمة القماش الذي دخل في إنتاجه بقيمة 140 مليون دينار فتكون القيمة المضافة في هذه المرحلة 90 مليون دينار.</a:t>
            </a:r>
            <a:endParaRPr lang="en-US" sz="2800" dirty="0">
              <a:latin typeface="Sakkal Majalla" panose="02000000000000000000" pitchFamily="2" charset="-78"/>
              <a:cs typeface="Sakkal Majalla" panose="02000000000000000000" pitchFamily="2" charset="-78"/>
            </a:endParaRPr>
          </a:p>
          <a:p>
            <a:pPr marL="457200" lvl="0" indent="-457200" algn="r" rtl="1">
              <a:buFont typeface="Arial" panose="020B0604020202020204" pitchFamily="34" charset="0"/>
              <a:buChar char="•"/>
            </a:pPr>
            <a:r>
              <a:rPr lang="ar-BH" sz="2800" dirty="0">
                <a:latin typeface="Sakkal Majalla" panose="02000000000000000000" pitchFamily="2" charset="-78"/>
                <a:cs typeface="Sakkal Majalla" panose="02000000000000000000" pitchFamily="2" charset="-78"/>
              </a:rPr>
              <a:t>قيمة مخرجات المرحلة الثالثة هو نفس المجموع الكلي للقيمة المضافة للمراحل الثلاث.  فيكون مجموع القيم المضافة 80 + 60 + 90 = 230 مليون دينار.</a:t>
            </a:r>
            <a:endParaRPr lang="en-US" sz="2800" dirty="0">
              <a:latin typeface="Sakkal Majalla" panose="02000000000000000000" pitchFamily="2" charset="-78"/>
              <a:cs typeface="Sakkal Majalla" panose="02000000000000000000" pitchFamily="2" charset="-78"/>
            </a:endParaRPr>
          </a:p>
        </p:txBody>
      </p:sp>
      <p:sp>
        <p:nvSpPr>
          <p:cNvPr id="43" name="Rectangle 6">
            <a:extLst>
              <a:ext uri="{FF2B5EF4-FFF2-40B4-BE49-F238E27FC236}">
                <a16:creationId xmlns="" xmlns:a16="http://schemas.microsoft.com/office/drawing/2014/main" id="{E78E3F30-EF5E-4302-B73F-67E8AB2EFBBA}"/>
              </a:ext>
            </a:extLst>
          </p:cNvPr>
          <p:cNvSpPr/>
          <p:nvPr/>
        </p:nvSpPr>
        <p:spPr>
          <a:xfrm>
            <a:off x="7516129" y="390622"/>
            <a:ext cx="3174267" cy="646331"/>
          </a:xfrm>
          <a:prstGeom prst="rect">
            <a:avLst/>
          </a:prstGeom>
        </p:spPr>
        <p:txBody>
          <a:bodyPr wrap="none">
            <a:spAutoFit/>
          </a:bodyPr>
          <a:lstStyle/>
          <a:p>
            <a:pPr rtl="1"/>
            <a:r>
              <a:rPr lang="ar-SA" sz="3600" dirty="0" smtClean="0">
                <a:solidFill>
                  <a:schemeClr val="bg1"/>
                </a:solidFill>
                <a:cs typeface="Sultan bold" pitchFamily="2" charset="-78"/>
              </a:rPr>
              <a:t>طريقة القيمة المضافة</a:t>
            </a:r>
            <a:endParaRPr lang="en-US" sz="3600" dirty="0">
              <a:solidFill>
                <a:schemeClr val="bg1"/>
              </a:solidFill>
            </a:endParaRPr>
          </a:p>
        </p:txBody>
      </p:sp>
      <p:sp>
        <p:nvSpPr>
          <p:cNvPr id="55" name="TextBox 54">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6" name="TextBox 5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 name="Rectangle 2"/>
          <p:cNvSpPr/>
          <p:nvPr/>
        </p:nvSpPr>
        <p:spPr>
          <a:xfrm>
            <a:off x="7191090" y="1185689"/>
            <a:ext cx="2603850" cy="584775"/>
          </a:xfrm>
          <a:prstGeom prst="rect">
            <a:avLst/>
          </a:prstGeom>
        </p:spPr>
        <p:txBody>
          <a:bodyPr wrap="square">
            <a:spAutoFit/>
          </a:bodyPr>
          <a:lstStyle/>
          <a:p>
            <a:pPr algn="r"/>
            <a:r>
              <a:rPr lang="ar-BH" sz="3200" dirty="0" smtClean="0">
                <a:latin typeface="Sakkal Majalla" panose="02000000000000000000" pitchFamily="2" charset="-78"/>
                <a:cs typeface="Sakkal Majalla" panose="02000000000000000000" pitchFamily="2" charset="-78"/>
              </a:rPr>
              <a:t>نستنتج</a:t>
            </a:r>
            <a:r>
              <a:rPr lang="ar-SA" sz="3200" dirty="0" smtClean="0">
                <a:latin typeface="Sakkal Majalla" panose="02000000000000000000" pitchFamily="2" charset="-78"/>
                <a:cs typeface="Sakkal Majalla" panose="02000000000000000000" pitchFamily="2" charset="-78"/>
              </a:rPr>
              <a:t> التالي</a:t>
            </a:r>
            <a:r>
              <a:rPr lang="ar-BH" sz="3200" dirty="0" smtClean="0">
                <a:latin typeface="Sakkal Majalla" panose="02000000000000000000" pitchFamily="2" charset="-78"/>
                <a:cs typeface="Sakkal Majalla" panose="02000000000000000000" pitchFamily="2" charset="-78"/>
              </a:rPr>
              <a:t> </a:t>
            </a:r>
            <a:r>
              <a:rPr lang="ar-SA" sz="3200" dirty="0" smtClean="0">
                <a:latin typeface="Sakkal Majalla" panose="02000000000000000000" pitchFamily="2" charset="-78"/>
                <a:cs typeface="Sakkal Majalla" panose="02000000000000000000" pitchFamily="2" charset="-78"/>
              </a:rPr>
              <a:t>:</a:t>
            </a:r>
            <a:endParaRPr lang="en-US" sz="3200" dirty="0"/>
          </a:p>
        </p:txBody>
      </p:sp>
      <p:sp>
        <p:nvSpPr>
          <p:cNvPr id="38"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277468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SA" sz="3200" dirty="0" smtClean="0">
              <a:solidFill>
                <a:schemeClr val="tx1"/>
              </a:solidFill>
              <a:highlight>
                <a:srgbClr val="FFFF00"/>
              </a:highlight>
              <a:latin typeface="Sakkal Majalla" panose="02000000000000000000" pitchFamily="2" charset="-78"/>
              <a:cs typeface="Sultan bold" pitchFamily="2" charset="-78"/>
            </a:endParaRPr>
          </a:p>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الدخل القومي:</a:t>
            </a:r>
          </a:p>
          <a:p>
            <a:pPr lvl="0" algn="r" rtl="1"/>
            <a:endParaRPr lang="ar-SA" sz="1600" dirty="0">
              <a:solidFill>
                <a:schemeClr val="tx1"/>
              </a:solidFill>
              <a:highlight>
                <a:srgbClr val="FFFF00"/>
              </a:highlight>
              <a:latin typeface="Sakkal Majalla" panose="02000000000000000000" pitchFamily="2" charset="-78"/>
              <a:cs typeface="Sultan bold" pitchFamily="2" charset="-78"/>
            </a:endParaRPr>
          </a:p>
          <a:p>
            <a:pPr lvl="0" algn="r" rtl="1"/>
            <a:r>
              <a:rPr lang="ar-BH" sz="3200" dirty="0">
                <a:solidFill>
                  <a:schemeClr val="tx1"/>
                </a:solidFill>
                <a:latin typeface="Sakkal Majalla" panose="02000000000000000000" pitchFamily="2" charset="-78"/>
                <a:cs typeface="Sakkal Majalla" panose="02000000000000000000" pitchFamily="2" charset="-78"/>
              </a:rPr>
              <a:t>مجموع دخول أفراد المجتمع سواء تحققت هذه الدخول داخل الدولة أو خارجها خلال فترة زمنية عادة ما تكون سنة</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a:solidFill>
                <a:schemeClr val="tx1"/>
              </a:solidFill>
              <a:latin typeface="Sakkal Majalla" panose="02000000000000000000" pitchFamily="2" charset="-78"/>
              <a:cs typeface="Sakkal Majalla" panose="02000000000000000000" pitchFamily="2" charset="-78"/>
            </a:endParaRPr>
          </a:p>
          <a:p>
            <a:pPr lvl="0"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7979551" y="400993"/>
            <a:ext cx="3446456"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 الدخل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58" name="TextBox 5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 name="Rectangle 2"/>
          <p:cNvSpPr/>
          <p:nvPr/>
        </p:nvSpPr>
        <p:spPr>
          <a:xfrm>
            <a:off x="0" y="3824465"/>
            <a:ext cx="10221908" cy="1224951"/>
          </a:xfrm>
          <a:prstGeom prst="rect">
            <a:avLst/>
          </a:prstGeom>
        </p:spPr>
        <p:txBody>
          <a:bodyPr wrap="square">
            <a:spAutoFit/>
          </a:bodyPr>
          <a:lstStyle/>
          <a:p>
            <a:pPr algn="r" rtl="1">
              <a:lnSpc>
                <a:spcPct val="115000"/>
              </a:lnSpc>
            </a:pPr>
            <a:r>
              <a:rPr lang="ar-BH" sz="3200" dirty="0">
                <a:latin typeface="Sakkal Majalla" panose="02000000000000000000" pitchFamily="2" charset="-78"/>
                <a:cs typeface="Sakkal Majalla" panose="02000000000000000000" pitchFamily="2" charset="-78"/>
              </a:rPr>
              <a:t>ويقصد بأفراد المجتمع المواطنين سواء كانوا أشخاص </a:t>
            </a:r>
            <a:r>
              <a:rPr lang="ar-BH" sz="3200" dirty="0" smtClean="0">
                <a:latin typeface="Sakkal Majalla" panose="02000000000000000000" pitchFamily="2" charset="-78"/>
                <a:cs typeface="Sakkal Majalla" panose="02000000000000000000" pitchFamily="2" charset="-78"/>
              </a:rPr>
              <a:t>طبيعي</a:t>
            </a:r>
            <a:r>
              <a:rPr lang="ar-SA" sz="3200" dirty="0" smtClean="0">
                <a:latin typeface="Sakkal Majalla" panose="02000000000000000000" pitchFamily="2" charset="-78"/>
                <a:cs typeface="Sakkal Majalla" panose="02000000000000000000" pitchFamily="2" charset="-78"/>
              </a:rPr>
              <a:t>ي</a:t>
            </a:r>
            <a:r>
              <a:rPr lang="ar-BH" sz="3200" dirty="0" smtClean="0">
                <a:latin typeface="Sakkal Majalla" panose="02000000000000000000" pitchFamily="2" charset="-78"/>
                <a:cs typeface="Sakkal Majalla" panose="02000000000000000000" pitchFamily="2" charset="-78"/>
              </a:rPr>
              <a:t>ن </a:t>
            </a:r>
            <a:r>
              <a:rPr lang="ar-BH" sz="3200" dirty="0">
                <a:latin typeface="Sakkal Majalla" panose="02000000000000000000" pitchFamily="2" charset="-78"/>
                <a:cs typeface="Sakkal Majalla" panose="02000000000000000000" pitchFamily="2" charset="-78"/>
              </a:rPr>
              <a:t>أو معنويين الذين يحملون جنسية الدولة سواء كانوا مقيمين داخل الدولة أو خارجها.  </a:t>
            </a:r>
            <a:endParaRPr lang="ar-SA" sz="3200" dirty="0" smtClean="0">
              <a:latin typeface="Sakkal Majalla" panose="02000000000000000000" pitchFamily="2" charset="-78"/>
              <a:cs typeface="Sakkal Majalla" panose="02000000000000000000" pitchFamily="2" charset="-78"/>
            </a:endParaRPr>
          </a:p>
        </p:txBody>
      </p:sp>
      <p:sp>
        <p:nvSpPr>
          <p:cNvPr id="2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4967568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15000"/>
              </a:lnSpc>
            </a:pPr>
            <a:r>
              <a:rPr lang="ar-BH" sz="3200" dirty="0">
                <a:solidFill>
                  <a:schemeClr val="tx1"/>
                </a:solidFill>
                <a:latin typeface="Sakkal Majalla" panose="02000000000000000000" pitchFamily="2" charset="-78"/>
                <a:cs typeface="Sakkal Majalla" panose="02000000000000000000" pitchFamily="2" charset="-78"/>
              </a:rPr>
              <a:t>تحتل حسابات الدخل القومي أهمية كبيرة بالنسبة لجميع الدول سواء الدول المتقدمة أو النامية نظرًا لاعتبارها</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en-US" sz="1050" dirty="0">
              <a:solidFill>
                <a:schemeClr val="tx1"/>
              </a:solidFill>
              <a:latin typeface="Sakkal Majalla" panose="02000000000000000000" pitchFamily="2" charset="-78"/>
              <a:cs typeface="Sakkal Majalla" panose="02000000000000000000" pitchFamily="2" charset="-78"/>
            </a:endParaRPr>
          </a:p>
          <a:p>
            <a:pPr marL="342900" marR="0" lvl="0" indent="-342900" algn="r" rtl="1">
              <a:lnSpc>
                <a:spcPct val="115000"/>
              </a:lnSpc>
              <a:spcBef>
                <a:spcPts val="0"/>
              </a:spcBef>
              <a:spcAft>
                <a:spcPts val="0"/>
              </a:spcAft>
              <a:buSzPct val="70000"/>
              <a:buFont typeface="+mj-lt"/>
              <a:buAutoNum type="arabicPeriod"/>
            </a:pPr>
            <a:r>
              <a:rPr lang="ar-BH" sz="3200" dirty="0">
                <a:solidFill>
                  <a:schemeClr val="tx1"/>
                </a:solidFill>
                <a:latin typeface="Sakkal Majalla" panose="02000000000000000000" pitchFamily="2" charset="-78"/>
                <a:cs typeface="Sakkal Majalla" panose="02000000000000000000" pitchFamily="2" charset="-78"/>
              </a:rPr>
              <a:t>واحدة من المؤشرات الاقتصادية الهامة التي تعكس طبيعة النشاط الاقتصادي في أي اقتصاد أو أي مجتمع.</a:t>
            </a:r>
            <a:endParaRPr lang="en-US" sz="3200" dirty="0">
              <a:solidFill>
                <a:schemeClr val="tx1"/>
              </a:solidFill>
              <a:latin typeface="Sakkal Majalla" panose="02000000000000000000" pitchFamily="2" charset="-78"/>
              <a:cs typeface="Sakkal Majalla" panose="02000000000000000000" pitchFamily="2" charset="-78"/>
            </a:endParaRPr>
          </a:p>
          <a:p>
            <a:pPr marL="342900" marR="0" lvl="0" indent="-342900" algn="r" rtl="1">
              <a:lnSpc>
                <a:spcPct val="115000"/>
              </a:lnSpc>
              <a:spcBef>
                <a:spcPts val="0"/>
              </a:spcBef>
              <a:spcAft>
                <a:spcPts val="0"/>
              </a:spcAft>
              <a:buSzPct val="70000"/>
              <a:buFont typeface="+mj-lt"/>
              <a:buAutoNum type="arabicPeriod"/>
            </a:pPr>
            <a:r>
              <a:rPr lang="ar-BH" sz="3200" dirty="0">
                <a:solidFill>
                  <a:schemeClr val="tx1"/>
                </a:solidFill>
                <a:latin typeface="Sakkal Majalla" panose="02000000000000000000" pitchFamily="2" charset="-78"/>
                <a:cs typeface="Sakkal Majalla" panose="02000000000000000000" pitchFamily="2" charset="-78"/>
              </a:rPr>
              <a:t>بمثابة أداة تساعد في تقييم كفاءة الأداء الاقتصادي.</a:t>
            </a:r>
            <a:endParaRPr lang="en-US" sz="3200" dirty="0">
              <a:solidFill>
                <a:schemeClr val="tx1"/>
              </a:solidFill>
              <a:latin typeface="Sakkal Majalla" panose="02000000000000000000" pitchFamily="2" charset="-78"/>
              <a:cs typeface="Sakkal Majalla" panose="02000000000000000000" pitchFamily="2" charset="-78"/>
            </a:endParaRPr>
          </a:p>
          <a:p>
            <a:pPr marL="342900" marR="0" lvl="0" indent="-342900" algn="r" rtl="1">
              <a:lnSpc>
                <a:spcPct val="115000"/>
              </a:lnSpc>
              <a:spcBef>
                <a:spcPts val="0"/>
              </a:spcBef>
              <a:spcAft>
                <a:spcPts val="0"/>
              </a:spcAft>
              <a:buSzPct val="70000"/>
              <a:buFont typeface="+mj-lt"/>
              <a:buAutoNum type="arabicPeriod"/>
            </a:pPr>
            <a:r>
              <a:rPr lang="ar-BH" sz="3200" dirty="0">
                <a:solidFill>
                  <a:schemeClr val="tx1"/>
                </a:solidFill>
                <a:latin typeface="Sakkal Majalla" panose="02000000000000000000" pitchFamily="2" charset="-78"/>
                <a:cs typeface="Sakkal Majalla" panose="02000000000000000000" pitchFamily="2" charset="-78"/>
              </a:rPr>
              <a:t>وسيلة تساعد في بناء وصياغة النماذج الاقتصادية واختبارها.</a:t>
            </a:r>
            <a:endParaRPr lang="en-US" sz="3200" dirty="0">
              <a:solidFill>
                <a:schemeClr val="tx1"/>
              </a:solidFill>
              <a:latin typeface="Sakkal Majalla" panose="02000000000000000000" pitchFamily="2" charset="-78"/>
              <a:cs typeface="Sakkal Majalla" panose="02000000000000000000" pitchFamily="2" charset="-78"/>
            </a:endParaRPr>
          </a:p>
          <a:p>
            <a:pPr algn="r"/>
            <a:r>
              <a:rPr lang="ar-BH" sz="3200" dirty="0">
                <a:solidFill>
                  <a:schemeClr val="tx1"/>
                </a:solidFill>
                <a:latin typeface="Sakkal Majalla" panose="02000000000000000000" pitchFamily="2" charset="-78"/>
                <a:cs typeface="Sakkal Majalla" panose="02000000000000000000" pitchFamily="2" charset="-78"/>
              </a:rPr>
              <a:t>وسيلة تساعد الدولة في وضع سياساتها الاقتصادية ومعالجة بعض الظواهر الاقتصادية التي يعاني منها </a:t>
            </a:r>
            <a:endParaRPr lang="en-US" sz="3200" dirty="0">
              <a:solidFill>
                <a:schemeClr val="tx1"/>
              </a:solidFill>
              <a:latin typeface="Sakkal Majalla" panose="02000000000000000000" pitchFamily="2" charset="-78"/>
              <a:cs typeface="Sakkal Majalla" panose="02000000000000000000" pitchFamily="2" charset="-78"/>
            </a:endParaRPr>
          </a:p>
          <a:p>
            <a:pPr marL="177800" marR="0" algn="just" rtl="1">
              <a:lnSpc>
                <a:spcPct val="107000"/>
              </a:lnSpc>
              <a:spcBef>
                <a:spcPts val="0"/>
              </a:spcBef>
              <a:spcAft>
                <a:spcPts val="0"/>
              </a:spcAft>
            </a:pPr>
            <a:endParaRPr lang="en-US" sz="32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a16="http://schemas.microsoft.com/office/drawing/2014/main" xmlns="" id="{72DA4614-6011-48EF-8280-B51B32C19888}"/>
              </a:ext>
            </a:extLst>
          </p:cNvPr>
          <p:cNvSpPr/>
          <p:nvPr/>
        </p:nvSpPr>
        <p:spPr>
          <a:xfrm>
            <a:off x="8059701" y="400993"/>
            <a:ext cx="3366306"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الدخل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64" name="TextBox 6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6903981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913313" algn="ctr" rtl="1"/>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25275" y="1787149"/>
            <a:ext cx="9621793" cy="3490186"/>
          </a:xfrm>
          <a:prstGeom prst="rect">
            <a:avLst/>
          </a:prstGeom>
        </p:spPr>
        <p:txBody>
          <a:bodyPr wrap="square">
            <a:spAutoFit/>
          </a:bodyPr>
          <a:lstStyle/>
          <a:p>
            <a:pPr algn="justLow" rtl="1">
              <a:lnSpc>
                <a:spcPct val="115000"/>
              </a:lnSpc>
            </a:pPr>
            <a:r>
              <a:rPr lang="ar-BH" sz="2400" dirty="0"/>
              <a:t>يقاس الدخل القومي لدولة ما بحصر أفراد المجتمع سواء كانوا أفراد طبيعيين أو مشروعات أو حكومة، وبعد ذلك يتم جمع هذه الدخول لقياس الدخل القومي مع تفادي التكرار الحسابي.  وهناك أكثر من طريقة لحساب الدخل القومي، نذكر منها طريقتين، وهما</a:t>
            </a:r>
            <a:r>
              <a:rPr lang="ar-BH" sz="2400" dirty="0" smtClean="0"/>
              <a:t>:</a:t>
            </a:r>
            <a:endParaRPr lang="ar-SA" sz="2400" dirty="0" smtClean="0"/>
          </a:p>
          <a:p>
            <a:pPr algn="justLow" rtl="1">
              <a:lnSpc>
                <a:spcPct val="115000"/>
              </a:lnSpc>
            </a:pPr>
            <a:endParaRPr lang="ar-SA" sz="2400" dirty="0">
              <a:latin typeface="Sakkal Majalla" panose="02000000000000000000" pitchFamily="2" charset="-78"/>
              <a:cs typeface="Sakkal Majalla" panose="02000000000000000000" pitchFamily="2" charset="-78"/>
            </a:endParaRPr>
          </a:p>
          <a:p>
            <a:pPr algn="justLow" rtl="1">
              <a:lnSpc>
                <a:spcPct val="115000"/>
              </a:lnSpc>
            </a:pPr>
            <a:endParaRPr lang="ar-SA" sz="2400" dirty="0" smtClean="0">
              <a:latin typeface="Sakkal Majalla" panose="02000000000000000000" pitchFamily="2" charset="-78"/>
              <a:cs typeface="Sakkal Majalla" panose="02000000000000000000" pitchFamily="2" charset="-78"/>
            </a:endParaRPr>
          </a:p>
          <a:p>
            <a:pPr algn="justLow" rtl="1">
              <a:lnSpc>
                <a:spcPct val="115000"/>
              </a:lnSpc>
            </a:pPr>
            <a:endParaRPr lang="ar-SA" sz="2400" dirty="0">
              <a:latin typeface="Sakkal Majalla" panose="02000000000000000000" pitchFamily="2" charset="-78"/>
              <a:cs typeface="Sakkal Majalla" panose="02000000000000000000" pitchFamily="2" charset="-78"/>
            </a:endParaRPr>
          </a:p>
          <a:p>
            <a:pPr algn="justLow" rtl="1">
              <a:lnSpc>
                <a:spcPct val="115000"/>
              </a:lnSpc>
            </a:pPr>
            <a:endParaRPr lang="ar-SA" sz="2400" dirty="0" smtClean="0">
              <a:latin typeface="Sakkal Majalla" panose="02000000000000000000" pitchFamily="2" charset="-78"/>
              <a:cs typeface="Sakkal Majalla" panose="02000000000000000000" pitchFamily="2" charset="-78"/>
            </a:endParaRPr>
          </a:p>
          <a:p>
            <a:pPr algn="justLow" rtl="1">
              <a:lnSpc>
                <a:spcPct val="115000"/>
              </a:lnSpc>
            </a:pPr>
            <a:endParaRPr lang="en-US" sz="2400" dirty="0">
              <a:latin typeface="Sakkal Majalla" panose="02000000000000000000" pitchFamily="2" charset="-78"/>
              <a:cs typeface="Sakkal Majalla" panose="02000000000000000000" pitchFamily="2" charset="-78"/>
            </a:endParaRPr>
          </a:p>
        </p:txBody>
      </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58" name="Rectangle 6">
            <a:extLst>
              <a:ext uri="{FF2B5EF4-FFF2-40B4-BE49-F238E27FC236}">
                <a16:creationId xmlns:a16="http://schemas.microsoft.com/office/drawing/2014/main" xmlns="" id="{72DA4614-6011-48EF-8280-B51B32C19888}"/>
              </a:ext>
            </a:extLst>
          </p:cNvPr>
          <p:cNvSpPr/>
          <p:nvPr/>
        </p:nvSpPr>
        <p:spPr>
          <a:xfrm>
            <a:off x="8122217" y="400993"/>
            <a:ext cx="3303790"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قياس الدخل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64" name="TextBox 6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66" name="Rounded Rectangle 65"/>
          <p:cNvSpPr/>
          <p:nvPr/>
        </p:nvSpPr>
        <p:spPr>
          <a:xfrm>
            <a:off x="5919538" y="3696031"/>
            <a:ext cx="3280610" cy="218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1</a:t>
            </a:r>
          </a:p>
          <a:p>
            <a:pPr algn="ctr"/>
            <a:endParaRPr lang="ar-SA" sz="3600" dirty="0"/>
          </a:p>
          <a:p>
            <a:pPr algn="ctr"/>
            <a:r>
              <a:rPr lang="ar-SA" sz="3200" dirty="0" smtClean="0">
                <a:solidFill>
                  <a:schemeClr val="tx1"/>
                </a:solidFill>
                <a:highlight>
                  <a:srgbClr val="FFFF00"/>
                </a:highlight>
                <a:latin typeface="Sakkal Majalla" panose="02000000000000000000" pitchFamily="2" charset="-78"/>
                <a:cs typeface="Sultan bold" pitchFamily="2" charset="-78"/>
              </a:rPr>
              <a:t>طريقة الدخل المكتسب</a:t>
            </a:r>
            <a:endParaRPr lang="en-US" sz="3200" dirty="0">
              <a:solidFill>
                <a:schemeClr val="tx1"/>
              </a:solidFill>
              <a:highlight>
                <a:srgbClr val="FFFF00"/>
              </a:highlight>
              <a:latin typeface="Sakkal Majalla" panose="02000000000000000000" pitchFamily="2" charset="-78"/>
              <a:cs typeface="Sultan bold" pitchFamily="2" charset="-78"/>
            </a:endParaRPr>
          </a:p>
        </p:txBody>
      </p:sp>
      <p:sp>
        <p:nvSpPr>
          <p:cNvPr id="69" name="Rounded Rectangle 68"/>
          <p:cNvSpPr/>
          <p:nvPr/>
        </p:nvSpPr>
        <p:spPr>
          <a:xfrm>
            <a:off x="1382413" y="3696031"/>
            <a:ext cx="3282696" cy="218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2</a:t>
            </a:r>
          </a:p>
          <a:p>
            <a:pPr algn="ctr"/>
            <a:endParaRPr lang="ar-SA" dirty="0"/>
          </a:p>
          <a:p>
            <a:pPr algn="ctr"/>
            <a:endParaRPr lang="ar-SA" dirty="0" smtClean="0"/>
          </a:p>
          <a:p>
            <a:pPr algn="ctr"/>
            <a:r>
              <a:rPr lang="ar-SA" sz="3200" dirty="0">
                <a:solidFill>
                  <a:schemeClr val="tx1"/>
                </a:solidFill>
                <a:highlight>
                  <a:srgbClr val="FFFF00"/>
                </a:highlight>
                <a:latin typeface="Sakkal Majalla" panose="02000000000000000000" pitchFamily="2" charset="-78"/>
                <a:cs typeface="Sultan bold" pitchFamily="2" charset="-78"/>
              </a:rPr>
              <a:t>طريقة </a:t>
            </a:r>
            <a:r>
              <a:rPr lang="ar-SA" sz="3200" dirty="0" smtClean="0">
                <a:solidFill>
                  <a:schemeClr val="tx1"/>
                </a:solidFill>
                <a:highlight>
                  <a:srgbClr val="FFFF00"/>
                </a:highlight>
                <a:latin typeface="Sakkal Majalla" panose="02000000000000000000" pitchFamily="2" charset="-78"/>
                <a:cs typeface="Sultan bold" pitchFamily="2" charset="-78"/>
              </a:rPr>
              <a:t>الإنفاق الكلي</a:t>
            </a:r>
            <a:endParaRPr lang="en-US" sz="3200" dirty="0">
              <a:solidFill>
                <a:schemeClr val="tx1"/>
              </a:solidFill>
              <a:highlight>
                <a:srgbClr val="FFFF00"/>
              </a:highlight>
              <a:latin typeface="Sakkal Majalla" panose="02000000000000000000" pitchFamily="2" charset="-78"/>
              <a:cs typeface="Sultan bold" pitchFamily="2" charset="-78"/>
            </a:endParaRPr>
          </a:p>
        </p:txBody>
      </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5613379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ستطيل مستدير الزوايا 15">
            <a:extLst>
              <a:ext uri="{FF2B5EF4-FFF2-40B4-BE49-F238E27FC236}">
                <a16:creationId xmlns:a16="http://schemas.microsoft.com/office/drawing/2014/main" xmlns=""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2000" dirty="0"/>
              <a:t> </a:t>
            </a:r>
            <a:endParaRPr lang="ar-SA" sz="2000" dirty="0" smtClean="0"/>
          </a:p>
          <a:p>
            <a:pPr algn="r" rtl="1"/>
            <a:r>
              <a:rPr lang="ar-BH" sz="3200" dirty="0" smtClean="0">
                <a:solidFill>
                  <a:schemeClr val="tx1"/>
                </a:solidFill>
                <a:latin typeface="Sakkal Majalla" panose="02000000000000000000" pitchFamily="2" charset="-78"/>
                <a:cs typeface="Sakkal Majalla" panose="02000000000000000000" pitchFamily="2" charset="-78"/>
              </a:rPr>
              <a:t>تعتمد </a:t>
            </a:r>
            <a:r>
              <a:rPr lang="ar-BH" sz="3200" dirty="0">
                <a:solidFill>
                  <a:schemeClr val="tx1"/>
                </a:solidFill>
                <a:latin typeface="Sakkal Majalla" panose="02000000000000000000" pitchFamily="2" charset="-78"/>
                <a:cs typeface="Sakkal Majalla" panose="02000000000000000000" pitchFamily="2" charset="-78"/>
              </a:rPr>
              <a:t>طريقة الدخل </a:t>
            </a:r>
            <a:r>
              <a:rPr lang="ar-SA" sz="3200" dirty="0">
                <a:solidFill>
                  <a:schemeClr val="tx1"/>
                </a:solidFill>
                <a:latin typeface="Sakkal Majalla" panose="02000000000000000000" pitchFamily="2" charset="-78"/>
                <a:cs typeface="Sakkal Majalla" panose="02000000000000000000" pitchFamily="2" charset="-78"/>
              </a:rPr>
              <a:t>المكتسب</a:t>
            </a:r>
            <a:r>
              <a:rPr lang="ar-BH" sz="3200" dirty="0">
                <a:solidFill>
                  <a:schemeClr val="tx1"/>
                </a:solidFill>
                <a:latin typeface="Sakkal Majalla" panose="02000000000000000000" pitchFamily="2" charset="-78"/>
                <a:cs typeface="Sakkal Majalla" panose="02000000000000000000" pitchFamily="2" charset="-78"/>
              </a:rPr>
              <a:t> على حساب الدخل القومي عند اكتسابها، وتعبر عن ذلك بالمعادلة الآتية</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algn="r" rtl="1"/>
            <a:endParaRPr lang="en-US" sz="3200" dirty="0">
              <a:solidFill>
                <a:schemeClr val="tx1"/>
              </a:solidFill>
              <a:latin typeface="Sakkal Majalla" panose="02000000000000000000" pitchFamily="2" charset="-78"/>
              <a:cs typeface="Sakkal Majalla" panose="02000000000000000000" pitchFamily="2" charset="-78"/>
            </a:endParaRPr>
          </a:p>
          <a:p>
            <a:pPr algn="r" rtl="1"/>
            <a:r>
              <a:rPr lang="ar-BH" sz="3200" dirty="0">
                <a:solidFill>
                  <a:schemeClr val="tx1"/>
                </a:solidFill>
                <a:latin typeface="Sakkal Majalla" panose="02000000000000000000" pitchFamily="2" charset="-78"/>
                <a:cs typeface="Sakkal Majalla" panose="02000000000000000000" pitchFamily="2" charset="-78"/>
              </a:rPr>
              <a:t> </a:t>
            </a:r>
            <a:endParaRPr lang="en-US" sz="3200" dirty="0">
              <a:solidFill>
                <a:schemeClr val="tx1"/>
              </a:solidFill>
              <a:latin typeface="Sakkal Majalla" panose="02000000000000000000" pitchFamily="2" charset="-78"/>
              <a:cs typeface="Sakkal Majalla" panose="02000000000000000000" pitchFamily="2" charset="-78"/>
            </a:endParaRPr>
          </a:p>
          <a:p>
            <a:pPr algn="ctr" rtl="1"/>
            <a:r>
              <a:rPr lang="ar-BH" sz="2400" dirty="0">
                <a:solidFill>
                  <a:schemeClr val="tx1"/>
                </a:solidFill>
                <a:highlight>
                  <a:srgbClr val="FFFF00"/>
                </a:highlight>
                <a:latin typeface="Sakkal Majalla" panose="02000000000000000000" pitchFamily="2" charset="-78"/>
                <a:cs typeface="Sultan bold" pitchFamily="2" charset="-78"/>
              </a:rPr>
              <a:t>الدخل القومي = الأجور (عائد العمل) + الريع (عائد الأرض) + الفائدة (عائد رأس المال) + الأرباح (عائد التنظيم)</a:t>
            </a:r>
          </a:p>
        </p:txBody>
      </p:sp>
      <p:sp>
        <p:nvSpPr>
          <p:cNvPr id="5"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grpSp>
        <p:nvGrpSpPr>
          <p:cNvPr id="10"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11"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Rectangle 6">
            <a:extLst>
              <a:ext uri="{FF2B5EF4-FFF2-40B4-BE49-F238E27FC236}">
                <a16:creationId xmlns:a16="http://schemas.microsoft.com/office/drawing/2014/main" xmlns="" id="{72DA4614-6011-48EF-8280-B51B32C19888}"/>
              </a:ext>
            </a:extLst>
          </p:cNvPr>
          <p:cNvSpPr/>
          <p:nvPr/>
        </p:nvSpPr>
        <p:spPr>
          <a:xfrm>
            <a:off x="7572387" y="400993"/>
            <a:ext cx="3853620"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طريقة الدخل المكتسب</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36" name="TextBox 35">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4269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1068" t="20073" r="51009" b="49005"/>
          <a:stretch/>
        </p:blipFill>
        <p:spPr>
          <a:xfrm>
            <a:off x="1298652" y="1007970"/>
            <a:ext cx="4239216" cy="4112023"/>
          </a:xfrm>
          <a:prstGeom prst="rect">
            <a:avLst/>
          </a:prstGeom>
        </p:spPr>
      </p:pic>
      <p:sp>
        <p:nvSpPr>
          <p:cNvPr id="7" name="Parallelogram 6">
            <a:extLst>
              <a:ext uri="{FF2B5EF4-FFF2-40B4-BE49-F238E27FC236}">
                <a16:creationId xmlns="" xmlns:a16="http://schemas.microsoft.com/office/drawing/2014/main" id="{58578253-5B9C-4212-99D5-D54F93781CE6}"/>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 xmlns:a16="http://schemas.microsoft.com/office/drawing/2014/main" id="{617D9E4E-BEA6-4D5C-8473-E0A1958A7B94}"/>
              </a:ext>
            </a:extLst>
          </p:cNvPr>
          <p:cNvSpPr txBox="1">
            <a:spLocks/>
          </p:cNvSpPr>
          <p:nvPr/>
        </p:nvSpPr>
        <p:spPr>
          <a:xfrm>
            <a:off x="4654109" y="2442881"/>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a:t>
            </a:r>
            <a:r>
              <a:rPr lang="ar-SA" sz="8000" dirty="0" smtClean="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الثالثة</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 xmlns:a16="http://schemas.microsoft.com/office/drawing/2014/main" id="{0B73313E-3D21-4EAF-B04F-252807E1786C}"/>
              </a:ext>
            </a:extLst>
          </p:cNvPr>
          <p:cNvSpPr/>
          <p:nvPr/>
        </p:nvSpPr>
        <p:spPr>
          <a:xfrm>
            <a:off x="4688129" y="3698278"/>
            <a:ext cx="6378669" cy="255454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8000" dirty="0" smtClean="0">
                <a:ln>
                  <a:solidFill>
                    <a:srgbClr val="3A616A"/>
                  </a:solidFill>
                </a:ln>
                <a:solidFill>
                  <a:schemeClr val="bg1"/>
                </a:solidFill>
                <a:latin typeface="Arial Black" panose="020B0A04020102020204" pitchFamily="34" charset="0"/>
                <a:cs typeface="Sultan bold" pitchFamily="2" charset="-78"/>
              </a:rPr>
              <a:t>الحسابات القومية </a:t>
            </a:r>
          </a:p>
          <a:p>
            <a:pPr algn="ctr"/>
            <a:r>
              <a:rPr lang="ar-SA" sz="8000" dirty="0" smtClean="0">
                <a:ln>
                  <a:solidFill>
                    <a:srgbClr val="3A616A"/>
                  </a:solidFill>
                </a:ln>
                <a:solidFill>
                  <a:schemeClr val="bg1"/>
                </a:solidFill>
                <a:latin typeface="Arial Black" panose="020B0A04020102020204" pitchFamily="34" charset="0"/>
                <a:cs typeface="Sultan bold" pitchFamily="2" charset="-78"/>
              </a:rPr>
              <a:t>والتنمية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 xmlns:a16="http://schemas.microsoft.com/office/drawing/2014/main" id="{43C86C6B-F3D9-4D33-AC2E-D5A2EAFBD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Tree>
    <p:extLst>
      <p:ext uri="{BB962C8B-B14F-4D97-AF65-F5344CB8AC3E}">
        <p14:creationId xmlns:p14="http://schemas.microsoft.com/office/powerpoint/2010/main" val="233797388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dirty="0">
                <a:solidFill>
                  <a:schemeClr val="tx1"/>
                </a:solidFill>
                <a:latin typeface="Sakkal Majalla" panose="02000000000000000000" pitchFamily="2" charset="-78"/>
                <a:cs typeface="Sakkal Majalla" panose="02000000000000000000" pitchFamily="2" charset="-78"/>
              </a:rPr>
              <a:t>يتم رصد وقياس الدخل القومي عند إنفاقه لشراء احتياجات أفراد المجتمع؛ لذلك يعرف الإنفاق الكلي بأنه مجموع ما أنفق على السلع والخدمات في المجتمع خلال العام.  ويعبر عن الإنفاق الكلي بالمعادلة الآتية</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algn="r" rtl="1"/>
            <a:endParaRPr lang="en-US" sz="3200" dirty="0">
              <a:solidFill>
                <a:schemeClr val="tx1"/>
              </a:solidFill>
              <a:latin typeface="Sakkal Majalla" panose="02000000000000000000" pitchFamily="2" charset="-78"/>
              <a:cs typeface="Sakkal Majalla" panose="02000000000000000000" pitchFamily="2" charset="-78"/>
            </a:endParaRPr>
          </a:p>
          <a:p>
            <a:pPr algn="r" rtl="1"/>
            <a:r>
              <a:rPr lang="ar-BH" sz="3200" dirty="0">
                <a:solidFill>
                  <a:schemeClr val="tx1"/>
                </a:solidFill>
                <a:latin typeface="Sakkal Majalla" panose="02000000000000000000" pitchFamily="2" charset="-78"/>
                <a:cs typeface="Sakkal Majalla" panose="02000000000000000000" pitchFamily="2" charset="-78"/>
              </a:rPr>
              <a:t> </a:t>
            </a:r>
            <a:endParaRPr lang="en-US" sz="3200" dirty="0">
              <a:solidFill>
                <a:schemeClr val="tx1"/>
              </a:solidFill>
              <a:latin typeface="Sakkal Majalla" panose="02000000000000000000" pitchFamily="2" charset="-78"/>
              <a:cs typeface="Sakkal Majalla" panose="02000000000000000000" pitchFamily="2" charset="-78"/>
            </a:endParaRPr>
          </a:p>
          <a:p>
            <a:pPr algn="ctr" rtl="1"/>
            <a:r>
              <a:rPr lang="ar-BH" sz="2400" dirty="0">
                <a:solidFill>
                  <a:schemeClr val="tx1"/>
                </a:solidFill>
                <a:highlight>
                  <a:srgbClr val="FFFF00"/>
                </a:highlight>
                <a:latin typeface="Sakkal Majalla" panose="02000000000000000000" pitchFamily="2" charset="-78"/>
                <a:cs typeface="Sultan bold" pitchFamily="2" charset="-78"/>
              </a:rPr>
              <a:t>الدخل القومي = الإنفاق الاستهلاكي + الإنفاق الاستثماري + الإنفاق الحكومي + صافي المعاملات الخارجية</a:t>
            </a:r>
            <a:endParaRPr lang="en-US" sz="2400" dirty="0">
              <a:solidFill>
                <a:schemeClr val="tx1"/>
              </a:solidFill>
              <a:highlight>
                <a:srgbClr val="FFFF00"/>
              </a:highlight>
              <a:latin typeface="Sakkal Majalla" panose="02000000000000000000" pitchFamily="2" charset="-78"/>
              <a:cs typeface="Sultan bold"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934326" y="177021"/>
            <a:ext cx="8547234"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8062412" y="383110"/>
            <a:ext cx="3164649" cy="646331"/>
          </a:xfrm>
          <a:prstGeom prst="rect">
            <a:avLst/>
          </a:prstGeom>
        </p:spPr>
        <p:txBody>
          <a:bodyPr wrap="none">
            <a:spAutoFit/>
          </a:bodyPr>
          <a:lstStyle/>
          <a:p>
            <a:pPr rtl="1"/>
            <a:r>
              <a:rPr lang="ar-SA" sz="3600" dirty="0" smtClean="0">
                <a:solidFill>
                  <a:schemeClr val="bg1"/>
                </a:solidFill>
                <a:latin typeface="Arial" panose="020B0604020202020204" pitchFamily="34" charset="0"/>
                <a:ea typeface="Calibri" panose="020F0502020204030204" pitchFamily="34" charset="0"/>
                <a:cs typeface="Sultan bold" pitchFamily="2" charset="-78"/>
              </a:rPr>
              <a:t>طريقة الإنفاق الكلي</a:t>
            </a:r>
            <a:endParaRPr lang="en-US" sz="3600" dirty="0">
              <a:solidFill>
                <a:schemeClr val="bg1"/>
              </a:solidFill>
              <a:latin typeface="Arial" panose="020B0604020202020204" pitchFamily="34" charset="0"/>
              <a:ea typeface="Calibri" panose="020F0502020204030204" pitchFamily="34"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544713" y="300115"/>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63" name="TextBox 62">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78837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36460" y="132989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ctr" rtl="1"/>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r>
              <a:rPr lang="ar-BH" sz="3200" dirty="0" smtClean="0">
                <a:solidFill>
                  <a:schemeClr val="tx1"/>
                </a:solidFill>
                <a:latin typeface="Sakkal Majalla" panose="02000000000000000000" pitchFamily="2" charset="-78"/>
                <a:cs typeface="Sakkal Majalla" panose="02000000000000000000" pitchFamily="2" charset="-78"/>
              </a:rPr>
              <a:t>مكونات </a:t>
            </a:r>
            <a:r>
              <a:rPr lang="ar-BH" sz="3200" dirty="0">
                <a:solidFill>
                  <a:schemeClr val="tx1"/>
                </a:solidFill>
                <a:latin typeface="Sakkal Majalla" panose="02000000000000000000" pitchFamily="2" charset="-78"/>
                <a:cs typeface="Sakkal Majalla" panose="02000000000000000000" pitchFamily="2" charset="-78"/>
              </a:rPr>
              <a:t>الإنفاق الكلي في قياس الدخل </a:t>
            </a:r>
            <a:r>
              <a:rPr lang="ar-BH" sz="3200" dirty="0" smtClean="0">
                <a:solidFill>
                  <a:schemeClr val="tx1"/>
                </a:solidFill>
                <a:latin typeface="Sakkal Majalla" panose="02000000000000000000" pitchFamily="2" charset="-78"/>
                <a:cs typeface="Sakkal Majalla" panose="02000000000000000000" pitchFamily="2" charset="-78"/>
              </a:rPr>
              <a:t>القومي</a:t>
            </a:r>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r>
              <a:rPr lang="en-US" sz="3200" dirty="0" smtClean="0">
                <a:solidFill>
                  <a:schemeClr val="tx1"/>
                </a:solidFill>
                <a:latin typeface="Sakkal Majalla" panose="02000000000000000000" pitchFamily="2" charset="-78"/>
                <a:cs typeface="Sakkal Majalla" panose="02000000000000000000" pitchFamily="2" charset="-78"/>
              </a:rPr>
              <a:t>)</a:t>
            </a:r>
            <a:r>
              <a:rPr lang="ar-BH" sz="3200" dirty="0"/>
              <a:t> </a:t>
            </a:r>
            <a:r>
              <a:rPr lang="ar-BH" sz="3200" dirty="0">
                <a:solidFill>
                  <a:schemeClr val="tx1"/>
                </a:solidFill>
                <a:latin typeface="Sakkal Majalla" panose="02000000000000000000" pitchFamily="2" charset="-78"/>
                <a:cs typeface="Sakkal Majalla" panose="02000000000000000000" pitchFamily="2" charset="-78"/>
              </a:rPr>
              <a:t>القطاعات الأربعة التي تعتمد عليها الدولة في حساب طريقة الانفاق</a:t>
            </a:r>
            <a:r>
              <a:rPr lang="en-US" sz="3200" dirty="0">
                <a:solidFill>
                  <a:schemeClr val="tx1"/>
                </a:solidFill>
                <a:latin typeface="Sakkal Majalla" panose="02000000000000000000" pitchFamily="2" charset="-78"/>
                <a:cs typeface="Sakkal Majalla" panose="02000000000000000000" pitchFamily="2" charset="-78"/>
              </a:rPr>
              <a:t>(</a:t>
            </a: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440050" y="343193"/>
            <a:ext cx="4163319" cy="830997"/>
          </a:xfrm>
          <a:prstGeom prst="rect">
            <a:avLst/>
          </a:prstGeom>
        </p:spPr>
        <p:txBody>
          <a:bodyPr wrap="none">
            <a:spAutoFit/>
          </a:bodyPr>
          <a:lstStyle/>
          <a:p>
            <a:pPr algn="r" rtl="1">
              <a:spcBef>
                <a:spcPts val="0"/>
              </a:spcBef>
              <a:spcAft>
                <a:spcPts val="1000"/>
              </a:spcAft>
            </a:pPr>
            <a:r>
              <a:rPr lang="ar-SA" sz="4800" dirty="0" smtClean="0">
                <a:solidFill>
                  <a:schemeClr val="bg1"/>
                </a:solidFill>
                <a:latin typeface="Sakkal Majalla" panose="02000000000000000000" pitchFamily="2" charset="-78"/>
                <a:cs typeface="Sultan bold" pitchFamily="2" charset="-78"/>
              </a:rPr>
              <a:t>طريقة الإنفاق الكلي</a:t>
            </a:r>
            <a:endParaRPr lang="ar-BH" sz="48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61" name="TextBox 60">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64" name="Rounded Rectangle 63"/>
          <p:cNvSpPr/>
          <p:nvPr/>
        </p:nvSpPr>
        <p:spPr>
          <a:xfrm>
            <a:off x="2832192" y="3214202"/>
            <a:ext cx="2377440" cy="1404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الإنفاق الحكومي </a:t>
            </a:r>
            <a:endParaRPr lang="en-US" b="1" dirty="0">
              <a:solidFill>
                <a:schemeClr val="tx1"/>
              </a:solidFill>
            </a:endParaRPr>
          </a:p>
        </p:txBody>
      </p:sp>
      <p:sp>
        <p:nvSpPr>
          <p:cNvPr id="65" name="Rounded Rectangle 64"/>
          <p:cNvSpPr/>
          <p:nvPr/>
        </p:nvSpPr>
        <p:spPr>
          <a:xfrm>
            <a:off x="5353250" y="3214202"/>
            <a:ext cx="2377440" cy="1404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tx1"/>
                </a:solidFill>
              </a:rPr>
              <a:t>الإنفاق </a:t>
            </a:r>
            <a:r>
              <a:rPr lang="ar-BH" b="1" dirty="0">
                <a:solidFill>
                  <a:schemeClr val="tx1"/>
                </a:solidFill>
              </a:rPr>
              <a:t>الاستثماري</a:t>
            </a:r>
            <a:endParaRPr lang="en-US" b="1" dirty="0">
              <a:solidFill>
                <a:schemeClr val="tx1"/>
              </a:solidFill>
            </a:endParaRPr>
          </a:p>
        </p:txBody>
      </p:sp>
      <p:sp>
        <p:nvSpPr>
          <p:cNvPr id="66" name="Rounded Rectangle 65"/>
          <p:cNvSpPr/>
          <p:nvPr/>
        </p:nvSpPr>
        <p:spPr>
          <a:xfrm>
            <a:off x="7874308" y="3217212"/>
            <a:ext cx="2377440" cy="1404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الإنفاق الاستهلاكي</a:t>
            </a:r>
            <a:endParaRPr lang="en-US" b="1" dirty="0">
              <a:solidFill>
                <a:schemeClr val="tx1"/>
              </a:solidFill>
            </a:endParaRPr>
          </a:p>
        </p:txBody>
      </p:sp>
      <p:sp>
        <p:nvSpPr>
          <p:cNvPr id="67" name="Rounded Rectangle 66"/>
          <p:cNvSpPr/>
          <p:nvPr/>
        </p:nvSpPr>
        <p:spPr>
          <a:xfrm>
            <a:off x="311134" y="3214202"/>
            <a:ext cx="2377440" cy="1404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صافي المعاملات </a:t>
            </a:r>
            <a:r>
              <a:rPr lang="ar-BH" b="1" dirty="0" smtClean="0">
                <a:solidFill>
                  <a:schemeClr val="tx1"/>
                </a:solidFill>
              </a:rPr>
              <a:t>الخارجية </a:t>
            </a:r>
            <a:endParaRPr lang="en-US" b="1" dirty="0">
              <a:solidFill>
                <a:schemeClr val="tx1"/>
              </a:solidFill>
            </a:endParaRPr>
          </a:p>
        </p:txBody>
      </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595048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rtl="1" eaLnBrk="0" fontAlgn="base" hangingPunct="0">
              <a:spcBef>
                <a:spcPct val="0"/>
              </a:spcBef>
              <a:spcAft>
                <a:spcPct val="0"/>
              </a:spcAft>
            </a:pPr>
            <a:endParaRPr lang="en-US" altLang="en-US" sz="2800" dirty="0" smtClean="0">
              <a:solidFill>
                <a:schemeClr val="tx1"/>
              </a:solidFill>
            </a:endParaRPr>
          </a:p>
          <a:p>
            <a:pPr marL="5486400" algn="just" rtl="1"/>
            <a:r>
              <a:rPr lang="ar-BH" sz="2800" dirty="0" smtClean="0">
                <a:solidFill>
                  <a:schemeClr val="tx1"/>
                </a:solidFill>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Rectangle 6">
            <a:extLst>
              <a:ext uri="{FF2B5EF4-FFF2-40B4-BE49-F238E27FC236}">
                <a16:creationId xmlns:a16="http://schemas.microsoft.com/office/drawing/2014/main" xmlns="" id="{E78E3F30-EF5E-4302-B73F-67E8AB2EFBBA}"/>
              </a:ext>
            </a:extLst>
          </p:cNvPr>
          <p:cNvSpPr/>
          <p:nvPr/>
        </p:nvSpPr>
        <p:spPr>
          <a:xfrm>
            <a:off x="7801156" y="373985"/>
            <a:ext cx="2932213" cy="646331"/>
          </a:xfrm>
          <a:prstGeom prst="rect">
            <a:avLst/>
          </a:prstGeom>
        </p:spPr>
        <p:txBody>
          <a:bodyPr wrap="none">
            <a:spAutoFit/>
          </a:bodyPr>
          <a:lstStyle/>
          <a:p>
            <a:pPr rtl="1"/>
            <a:r>
              <a:rPr lang="ar-SA" sz="3600" dirty="0" smtClean="0">
                <a:solidFill>
                  <a:schemeClr val="bg1"/>
                </a:solidFill>
                <a:cs typeface="Sultan bold" pitchFamily="2" charset="-78"/>
              </a:rPr>
              <a:t>طريقة المنتج النهائي</a:t>
            </a:r>
            <a:endParaRPr lang="en-US" sz="3600" dirty="0">
              <a:solidFill>
                <a:schemeClr val="bg1"/>
              </a:solidFill>
              <a:cs typeface="+mj-cs"/>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62" name="TextBox 61">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rotWithShape="1">
          <a:blip r:embed="rId2"/>
          <a:srcRect l="13745" t="37559" r="15293" b="18487"/>
          <a:stretch/>
        </p:blipFill>
        <p:spPr>
          <a:xfrm>
            <a:off x="607560" y="2364015"/>
            <a:ext cx="9233034" cy="3215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2" name="Rectangle 71">
            <a:extLst>
              <a:ext uri="{FF2B5EF4-FFF2-40B4-BE49-F238E27FC236}">
                <a16:creationId xmlns=""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a:t>
            </a:r>
            <a:r>
              <a:rPr lang="ar-SA" sz="2800" b="1" dirty="0" smtClean="0">
                <a:ea typeface="Calibri" panose="020F0502020204030204" pitchFamily="34" charset="0"/>
              </a:rPr>
              <a:t>2</a:t>
            </a:r>
            <a:r>
              <a:rPr lang="ar-BH" sz="2800" b="1" dirty="0" smtClean="0">
                <a:ea typeface="Calibri" panose="020F0502020204030204" pitchFamily="34" charset="0"/>
              </a:rPr>
              <a:t>-1</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7"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12560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299690"/>
            <a:ext cx="10337323" cy="5198530"/>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94640" marR="3240405" indent="-228600" algn="just" rtl="1">
              <a:lnSpc>
                <a:spcPct val="115000"/>
              </a:lnSpc>
              <a:spcBef>
                <a:spcPts val="0"/>
              </a:spcBef>
              <a:spcAft>
                <a:spcPts val="0"/>
              </a:spcAft>
              <a:tabLst>
                <a:tab pos="849630" algn="l"/>
                <a:tab pos="1140460" algn="l"/>
              </a:tabLst>
            </a:pPr>
            <a:r>
              <a:rPr lang="ar-BH" sz="3200" dirty="0">
                <a:solidFill>
                  <a:srgbClr val="000000"/>
                </a:solidFill>
                <a:ea typeface="Calibri" panose="020F0502020204030204" pitchFamily="34" charset="0"/>
                <a:cs typeface="Sakkal Majalla" panose="02000000000000000000" pitchFamily="2" charset="-78"/>
              </a:rPr>
              <a:t>تمعن لمؤشرات الأداء في </a:t>
            </a:r>
            <a:r>
              <a:rPr lang="ar-BH" sz="3200" dirty="0" smtClean="0">
                <a:solidFill>
                  <a:srgbClr val="000000"/>
                </a:solidFill>
                <a:ea typeface="Calibri" panose="020F0502020204030204" pitchFamily="34" charset="0"/>
                <a:cs typeface="Sakkal Majalla" panose="02000000000000000000" pitchFamily="2" charset="-78"/>
              </a:rPr>
              <a:t>الصورة</a:t>
            </a:r>
            <a:endParaRPr lang="ar-SA" sz="3200" dirty="0" smtClean="0">
              <a:solidFill>
                <a:srgbClr val="000000"/>
              </a:solidFill>
              <a:ea typeface="Calibri" panose="020F0502020204030204" pitchFamily="34" charset="0"/>
              <a:cs typeface="Sakkal Majalla" panose="02000000000000000000" pitchFamily="2" charset="-78"/>
            </a:endParaRPr>
          </a:p>
          <a:p>
            <a:pPr marL="294640" marR="3240405" indent="-228600" algn="just" rtl="1">
              <a:lnSpc>
                <a:spcPct val="115000"/>
              </a:lnSpc>
              <a:spcBef>
                <a:spcPts val="0"/>
              </a:spcBef>
              <a:spcAft>
                <a:spcPts val="0"/>
              </a:spcAft>
              <a:tabLst>
                <a:tab pos="849630" algn="l"/>
                <a:tab pos="1140460" algn="l"/>
              </a:tabLst>
            </a:pPr>
            <a:r>
              <a:rPr lang="ar-BH" sz="3200" dirty="0">
                <a:solidFill>
                  <a:srgbClr val="000000"/>
                </a:solidFill>
                <a:ea typeface="Calibri" panose="020F0502020204030204" pitchFamily="34" charset="0"/>
                <a:cs typeface="Sakkal Majalla" panose="02000000000000000000" pitchFamily="2" charset="-78"/>
              </a:rPr>
              <a:t>ثم أجب عن الأسئلة الآتية:</a:t>
            </a:r>
            <a:endParaRPr lang="en-US" sz="3200" dirty="0">
              <a:solidFill>
                <a:srgbClr val="000000"/>
              </a:solidFill>
              <a:ea typeface="Calibri" panose="020F0502020204030204" pitchFamily="34" charset="0"/>
              <a:cs typeface="Sakkal Majalla" panose="02000000000000000000" pitchFamily="2" charset="-78"/>
            </a:endParaRPr>
          </a:p>
          <a:p>
            <a:pPr marL="294640" marR="3240405" algn="just" rtl="1">
              <a:lnSpc>
                <a:spcPct val="115000"/>
              </a:lnSpc>
              <a:spcBef>
                <a:spcPts val="0"/>
              </a:spcBef>
              <a:spcAft>
                <a:spcPts val="0"/>
              </a:spcAft>
              <a:tabLst>
                <a:tab pos="849630" algn="l"/>
                <a:tab pos="1140460" algn="l"/>
              </a:tabLst>
            </a:pPr>
            <a:r>
              <a:rPr lang="en-US" sz="3200" dirty="0">
                <a:solidFill>
                  <a:srgbClr val="000000"/>
                </a:solidFill>
                <a:latin typeface="Sakkal Majalla" panose="02000000000000000000" pitchFamily="2" charset="-78"/>
                <a:ea typeface="Calibri" panose="020F0502020204030204" pitchFamily="34" charset="0"/>
                <a:cs typeface="Arial" panose="020B0604020202020204" pitchFamily="34" charset="0"/>
              </a:rPr>
              <a:t> </a:t>
            </a:r>
            <a:endParaRPr lang="ar-SA" sz="3200" dirty="0" smtClean="0">
              <a:solidFill>
                <a:srgbClr val="000000"/>
              </a:solidFill>
              <a:latin typeface="Sakkal Majalla" panose="02000000000000000000" pitchFamily="2" charset="-78"/>
              <a:ea typeface="Calibri" panose="020F0502020204030204" pitchFamily="34" charset="0"/>
              <a:cs typeface="Arial" panose="020B0604020202020204" pitchFamily="34" charset="0"/>
            </a:endParaRPr>
          </a:p>
          <a:p>
            <a:pPr marL="294640" marR="3240405" algn="just" rtl="1">
              <a:lnSpc>
                <a:spcPct val="115000"/>
              </a:lnSpc>
              <a:spcBef>
                <a:spcPts val="0"/>
              </a:spcBef>
              <a:spcAft>
                <a:spcPts val="0"/>
              </a:spcAft>
              <a:tabLst>
                <a:tab pos="849630" algn="l"/>
                <a:tab pos="1140460" algn="l"/>
              </a:tabLst>
            </a:pPr>
            <a:endParaRPr lang="ar-SA" sz="2000" dirty="0" smtClean="0">
              <a:ea typeface="Calibri" panose="020F0502020204030204" pitchFamily="34" charset="0"/>
              <a:cs typeface="Arial" panose="020B0604020202020204" pitchFamily="34" charset="0"/>
            </a:endParaRPr>
          </a:p>
          <a:p>
            <a:pPr marL="294640" marR="3240405" algn="just" rtl="1">
              <a:lnSpc>
                <a:spcPct val="115000"/>
              </a:lnSpc>
              <a:spcBef>
                <a:spcPts val="0"/>
              </a:spcBef>
              <a:spcAft>
                <a:spcPts val="0"/>
              </a:spcAft>
              <a:tabLst>
                <a:tab pos="849630" algn="l"/>
                <a:tab pos="1140460" algn="l"/>
              </a:tabLst>
            </a:pPr>
            <a:endParaRPr lang="ar-SA" sz="2000" dirty="0">
              <a:ea typeface="Calibri" panose="020F0502020204030204" pitchFamily="34" charset="0"/>
              <a:cs typeface="Arial" panose="020B0604020202020204" pitchFamily="34" charset="0"/>
            </a:endParaRPr>
          </a:p>
          <a:p>
            <a:pPr marL="294640" marR="3240405" algn="just" rtl="1">
              <a:lnSpc>
                <a:spcPct val="115000"/>
              </a:lnSpc>
              <a:spcBef>
                <a:spcPts val="0"/>
              </a:spcBef>
              <a:spcAft>
                <a:spcPts val="0"/>
              </a:spcAft>
              <a:tabLst>
                <a:tab pos="849630" algn="l"/>
                <a:tab pos="1140460" algn="l"/>
              </a:tabLst>
            </a:pPr>
            <a:endParaRPr lang="ar-SA" sz="2800" dirty="0" smtClean="0">
              <a:ea typeface="Calibri" panose="020F0502020204030204" pitchFamily="34" charset="0"/>
              <a:cs typeface="Arial" panose="020B0604020202020204" pitchFamily="34" charset="0"/>
            </a:endParaRPr>
          </a:p>
          <a:p>
            <a:pPr marL="294640" marR="3240405" algn="just" rtl="1">
              <a:lnSpc>
                <a:spcPct val="115000"/>
              </a:lnSpc>
              <a:spcBef>
                <a:spcPts val="0"/>
              </a:spcBef>
              <a:spcAft>
                <a:spcPts val="0"/>
              </a:spcAft>
              <a:tabLst>
                <a:tab pos="849630" algn="l"/>
                <a:tab pos="1140460" algn="l"/>
              </a:tabLst>
            </a:pPr>
            <a:endParaRPr lang="ar-SA" sz="3200" dirty="0">
              <a:ea typeface="Calibri" panose="020F0502020204030204" pitchFamily="34" charset="0"/>
              <a:cs typeface="Arial" panose="020B0604020202020204" pitchFamily="34" charset="0"/>
            </a:endParaRPr>
          </a:p>
          <a:p>
            <a:pPr marL="294640" marR="3240405" algn="just" rtl="1">
              <a:lnSpc>
                <a:spcPct val="115000"/>
              </a:lnSpc>
              <a:spcBef>
                <a:spcPts val="0"/>
              </a:spcBef>
              <a:spcAft>
                <a:spcPts val="0"/>
              </a:spcAft>
              <a:tabLst>
                <a:tab pos="849630" algn="l"/>
                <a:tab pos="1140460" algn="l"/>
              </a:tabLst>
            </a:pPr>
            <a:endParaRPr lang="ar-SA" sz="2000" dirty="0" smtClean="0">
              <a:ea typeface="Calibri" panose="020F0502020204030204" pitchFamily="34" charset="0"/>
              <a:cs typeface="Arial" panose="020B0604020202020204" pitchFamily="34" charset="0"/>
            </a:endParaRPr>
          </a:p>
          <a:p>
            <a:pPr marL="685800" marR="3240405" indent="-457200" algn="just" rtl="1">
              <a:lnSpc>
                <a:spcPct val="115000"/>
              </a:lnSpc>
              <a:spcBef>
                <a:spcPts val="0"/>
              </a:spcBef>
              <a:spcAft>
                <a:spcPts val="0"/>
              </a:spcAft>
              <a:buFont typeface="+mj-lt"/>
              <a:buAutoNum type="arabicPeriod"/>
              <a:tabLst>
                <a:tab pos="849630" algn="l"/>
                <a:tab pos="1140460" algn="l"/>
              </a:tabLst>
            </a:pPr>
            <a:r>
              <a:rPr lang="ar-BH" sz="2400" dirty="0" smtClean="0">
                <a:solidFill>
                  <a:srgbClr val="000000"/>
                </a:solidFill>
                <a:ea typeface="Calibri" panose="020F0502020204030204" pitchFamily="34" charset="0"/>
                <a:cs typeface="Sakkal Majalla" panose="02000000000000000000" pitchFamily="2" charset="-78"/>
              </a:rPr>
              <a:t>ما </a:t>
            </a:r>
            <a:r>
              <a:rPr lang="ar-BH" sz="2400" dirty="0">
                <a:solidFill>
                  <a:srgbClr val="000000"/>
                </a:solidFill>
                <a:ea typeface="Calibri" panose="020F0502020204030204" pitchFamily="34" charset="0"/>
                <a:cs typeface="Sakkal Majalla" panose="02000000000000000000" pitchFamily="2" charset="-78"/>
              </a:rPr>
              <a:t>التصنيفات التنافسية العالمية التي </a:t>
            </a:r>
            <a:r>
              <a:rPr lang="ar-BH" sz="2400" dirty="0" smtClean="0">
                <a:solidFill>
                  <a:srgbClr val="000000"/>
                </a:solidFill>
                <a:ea typeface="Calibri" panose="020F0502020204030204" pitchFamily="34" charset="0"/>
                <a:cs typeface="Sakkal Majalla" panose="02000000000000000000" pitchFamily="2" charset="-78"/>
              </a:rPr>
              <a:t>حصلت عليها مملكة </a:t>
            </a:r>
            <a:r>
              <a:rPr lang="ar-BH" sz="2400" dirty="0">
                <a:solidFill>
                  <a:srgbClr val="000000"/>
                </a:solidFill>
                <a:ea typeface="Calibri" panose="020F0502020204030204" pitchFamily="34" charset="0"/>
                <a:cs typeface="Sakkal Majalla" panose="02000000000000000000" pitchFamily="2" charset="-78"/>
              </a:rPr>
              <a:t>البحرين؟</a:t>
            </a:r>
            <a:endParaRPr lang="en-US" sz="1600" dirty="0">
              <a:ea typeface="Calibri" panose="020F0502020204030204" pitchFamily="34" charset="0"/>
              <a:cs typeface="Arial" panose="020B0604020202020204" pitchFamily="34" charset="0"/>
            </a:endParaRPr>
          </a:p>
          <a:p>
            <a:pPr marL="685800" marR="3240405" indent="-457200" algn="just" rtl="1">
              <a:lnSpc>
                <a:spcPct val="115000"/>
              </a:lnSpc>
              <a:spcBef>
                <a:spcPts val="0"/>
              </a:spcBef>
              <a:spcAft>
                <a:spcPts val="0"/>
              </a:spcAft>
              <a:buFont typeface="+mj-lt"/>
              <a:buAutoNum type="arabicPeriod"/>
              <a:tabLst>
                <a:tab pos="849630" algn="l"/>
                <a:tab pos="1140460" algn="l"/>
              </a:tabLst>
            </a:pPr>
            <a:r>
              <a:rPr lang="ar-BH" sz="2400" dirty="0" smtClean="0">
                <a:solidFill>
                  <a:srgbClr val="000000"/>
                </a:solidFill>
                <a:ea typeface="Calibri" panose="020F0502020204030204" pitchFamily="34" charset="0"/>
                <a:cs typeface="Sakkal Majalla" panose="02000000000000000000" pitchFamily="2" charset="-78"/>
              </a:rPr>
              <a:t>مَنّ </a:t>
            </a:r>
            <a:r>
              <a:rPr lang="ar-BH" sz="2400" dirty="0">
                <a:solidFill>
                  <a:srgbClr val="000000"/>
                </a:solidFill>
                <a:ea typeface="Calibri" panose="020F0502020204030204" pitchFamily="34" charset="0"/>
                <a:cs typeface="Sakkal Majalla" panose="02000000000000000000" pitchFamily="2" charset="-78"/>
              </a:rPr>
              <a:t>الجهة المصدرة لهذا التصنيف؟</a:t>
            </a:r>
            <a:endParaRPr lang="en-US" sz="1600" dirty="0">
              <a:ea typeface="Calibri" panose="020F0502020204030204" pitchFamily="34" charset="0"/>
              <a:cs typeface="Arial" panose="020B0604020202020204" pitchFamily="34" charset="0"/>
            </a:endParaRPr>
          </a:p>
          <a:p>
            <a:pPr marL="685800" marR="3240405" indent="-457200" algn="just" rtl="1">
              <a:lnSpc>
                <a:spcPct val="115000"/>
              </a:lnSpc>
              <a:spcBef>
                <a:spcPts val="0"/>
              </a:spcBef>
              <a:spcAft>
                <a:spcPts val="0"/>
              </a:spcAft>
              <a:buFont typeface="+mj-lt"/>
              <a:buAutoNum type="arabicPeriod"/>
              <a:tabLst>
                <a:tab pos="849630" algn="l"/>
                <a:tab pos="1140460" algn="l"/>
              </a:tabLst>
            </a:pPr>
            <a:r>
              <a:rPr lang="ar-BH" sz="2400" dirty="0">
                <a:solidFill>
                  <a:srgbClr val="000000"/>
                </a:solidFill>
                <a:ea typeface="Calibri" panose="020F0502020204030204" pitchFamily="34" charset="0"/>
                <a:cs typeface="Sakkal Majalla" panose="02000000000000000000" pitchFamily="2" charset="-78"/>
              </a:rPr>
              <a:t>على ما يدل حصول مملكة البحرين على </a:t>
            </a:r>
            <a:r>
              <a:rPr lang="ar-BH" sz="2400" dirty="0" smtClean="0">
                <a:solidFill>
                  <a:srgbClr val="000000"/>
                </a:solidFill>
                <a:ea typeface="Calibri" panose="020F0502020204030204" pitchFamily="34" charset="0"/>
                <a:cs typeface="Sakkal Majalla" panose="02000000000000000000" pitchFamily="2" charset="-78"/>
              </a:rPr>
              <a:t>هذه </a:t>
            </a:r>
            <a:r>
              <a:rPr lang="ar-BH" sz="2400" dirty="0">
                <a:solidFill>
                  <a:srgbClr val="000000"/>
                </a:solidFill>
                <a:ea typeface="Calibri" panose="020F0502020204030204" pitchFamily="34" charset="0"/>
                <a:cs typeface="Sakkal Majalla" panose="02000000000000000000" pitchFamily="2" charset="-78"/>
              </a:rPr>
              <a:t>المؤشرات </a:t>
            </a:r>
            <a:r>
              <a:rPr lang="ar-BH" sz="2400" dirty="0" smtClean="0">
                <a:solidFill>
                  <a:srgbClr val="000000"/>
                </a:solidFill>
                <a:ea typeface="Calibri" panose="020F0502020204030204" pitchFamily="34" charset="0"/>
                <a:cs typeface="Sakkal Majalla" panose="02000000000000000000" pitchFamily="2" charset="-78"/>
              </a:rPr>
              <a:t>المتقدمة</a:t>
            </a:r>
            <a:r>
              <a:rPr lang="ar-BH" sz="2400" dirty="0">
                <a:solidFill>
                  <a:srgbClr val="000000"/>
                </a:solidFill>
                <a:ea typeface="Calibri" panose="020F0502020204030204" pitchFamily="34" charset="0"/>
                <a:cs typeface="Sakkal Majalla" panose="02000000000000000000" pitchFamily="2" charset="-78"/>
              </a:rPr>
              <a:t>؟</a:t>
            </a:r>
            <a:endParaRPr lang="en-US" sz="1600" dirty="0">
              <a:ea typeface="Calibri" panose="020F0502020204030204" pitchFamily="34" charset="0"/>
              <a:cs typeface="Arial" panose="020B0604020202020204" pitchFamily="34" charset="0"/>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3978905" y="452943"/>
            <a:ext cx="7318029" cy="584775"/>
          </a:xfrm>
          <a:prstGeom prst="rect">
            <a:avLst/>
          </a:prstGeom>
        </p:spPr>
        <p:txBody>
          <a:bodyPr wrap="none">
            <a:spAutoFit/>
          </a:bodyPr>
          <a:lstStyle/>
          <a:p>
            <a:pPr rtl="1"/>
            <a:r>
              <a:rPr lang="ar-SA" sz="3200" dirty="0">
                <a:solidFill>
                  <a:schemeClr val="bg1"/>
                </a:solidFill>
                <a:cs typeface="Sultan bold" pitchFamily="2" charset="-78"/>
              </a:rPr>
              <a:t>أداء مملكة البحرين في تقارير ومؤشرات التنافسية الدولية</a:t>
            </a:r>
            <a:endParaRPr lang="en-US" sz="3200" dirty="0">
              <a:solidFill>
                <a:schemeClr val="bg1"/>
              </a:solidFill>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TextBox 53">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60" name="TextBox 5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62" name="Picture 61" descr="https://media.akhbar-alkhaleej.com/source/16524/images/B2.jpg"/>
          <p:cNvPicPr/>
          <p:nvPr/>
        </p:nvPicPr>
        <p:blipFill>
          <a:blip r:embed="rId2">
            <a:extLst>
              <a:ext uri="{28A0092B-C50C-407E-A947-70E740481C1C}">
                <a14:useLocalDpi xmlns:a14="http://schemas.microsoft.com/office/drawing/2010/main" val="0"/>
              </a:ext>
            </a:extLst>
          </a:blip>
          <a:srcRect/>
          <a:stretch>
            <a:fillRect/>
          </a:stretch>
        </p:blipFill>
        <p:spPr bwMode="auto">
          <a:xfrm>
            <a:off x="152563" y="1405534"/>
            <a:ext cx="5071514" cy="3747449"/>
          </a:xfrm>
          <a:prstGeom prst="rect">
            <a:avLst/>
          </a:prstGeom>
          <a:noFill/>
          <a:ln>
            <a:noFill/>
          </a:ln>
        </p:spPr>
      </p:pic>
      <p:sp>
        <p:nvSpPr>
          <p:cNvPr id="31"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3" name="Rectangle 42">
            <a:extLst>
              <a:ext uri="{FF2B5EF4-FFF2-40B4-BE49-F238E27FC236}">
                <a16:creationId xmlns=""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-1-</a:t>
            </a:r>
            <a:r>
              <a:rPr lang="en-US" sz="2800" b="1" dirty="0" smtClean="0">
                <a:ea typeface="Calibri" panose="020F0502020204030204" pitchFamily="34" charset="0"/>
              </a:rPr>
              <a:t>2</a:t>
            </a:r>
            <a:r>
              <a:rPr lang="ar-BH" sz="2800" b="1" dirty="0" smtClean="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41014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indent="-457200" algn="r" rtl="1" eaLnBrk="0" fontAlgn="base" hangingPunct="0">
              <a:spcBef>
                <a:spcPct val="0"/>
              </a:spcBef>
              <a:spcAft>
                <a:spcPct val="0"/>
              </a:spcAft>
              <a:buFont typeface="Arial" panose="020B0604020202020204" pitchFamily="34" charset="0"/>
              <a:buChar char="•"/>
              <a:tabLst>
                <a:tab pos="7375525" algn="l"/>
              </a:tabLst>
            </a:pPr>
            <a:r>
              <a:rPr lang="ar-BH" sz="2600" dirty="0">
                <a:solidFill>
                  <a:schemeClr val="tx1"/>
                </a:solidFill>
                <a:latin typeface="Sakkal Majalla" panose="02000000000000000000" pitchFamily="2" charset="-78"/>
                <a:cs typeface="Sakkal Majalla" panose="02000000000000000000" pitchFamily="2" charset="-78"/>
              </a:rPr>
              <a:t>تمكنت مملكة البحرين من تحسين تصنيفها بواقع 5 مراتب لتحل على المركز الـ 25 عالميًا ضمن تصنيف التنافسية العالمية 2023 الصادر عن المعهد الدولي للتنمية الإدارية </a:t>
            </a:r>
            <a:r>
              <a:rPr lang="en-US" sz="2600" dirty="0">
                <a:solidFill>
                  <a:schemeClr val="tx1"/>
                </a:solidFill>
                <a:latin typeface="Sakkal Majalla" panose="02000000000000000000" pitchFamily="2" charset="-78"/>
                <a:cs typeface="Sakkal Majalla" panose="02000000000000000000" pitchFamily="2" charset="-78"/>
              </a:rPr>
              <a:t>IMD</a:t>
            </a:r>
            <a:r>
              <a:rPr lang="ar-BH" sz="2600" dirty="0">
                <a:solidFill>
                  <a:schemeClr val="tx1"/>
                </a:solidFill>
                <a:latin typeface="Sakkal Majalla" panose="02000000000000000000" pitchFamily="2" charset="-78"/>
                <a:cs typeface="Sakkal Majalla" panose="02000000000000000000" pitchFamily="2" charset="-78"/>
              </a:rPr>
              <a:t>، وذلك في العام الثاني منذ إدراجها في  التصنيف، واحتلت المرتبة الأولى عالميًا في 7 من المؤشرات التي شملها التصنيف، إضافة إلى تصنيفها ضمن المراكز العشر الأولى عالميًا في 36 مؤشر.</a:t>
            </a:r>
            <a:endParaRPr lang="en-US" sz="26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marL="457200" indent="-457200" algn="r" rtl="1">
              <a:buFont typeface="Arial" panose="020B0604020202020204" pitchFamily="34" charset="0"/>
              <a:buChar char="•"/>
            </a:pPr>
            <a:r>
              <a:rPr lang="ar-BH" sz="2600" dirty="0" smtClean="0">
                <a:solidFill>
                  <a:schemeClr val="tx1"/>
                </a:solidFill>
                <a:latin typeface="Sakkal Majalla" panose="02000000000000000000" pitchFamily="2" charset="-78"/>
                <a:cs typeface="Sakkal Majalla" panose="02000000000000000000" pitchFamily="2" charset="-78"/>
              </a:rPr>
              <a:t>تُعَدُّ </a:t>
            </a:r>
            <a:r>
              <a:rPr lang="ar-BH" sz="2600" dirty="0">
                <a:solidFill>
                  <a:schemeClr val="tx1"/>
                </a:solidFill>
                <a:latin typeface="Sakkal Majalla" panose="02000000000000000000" pitchFamily="2" charset="-78"/>
                <a:cs typeface="Sakkal Majalla" panose="02000000000000000000" pitchFamily="2" charset="-78"/>
              </a:rPr>
              <a:t>مملكة البحرين مركزًا هامًا للقطاع المصرفي الدولي، حيث جاءت المملكة في المركز السادس عالميًا في المهارات المالية لدى الأفراد، وجاءت المملكة في المرتبة الرابعة عالميًا من ناحية مهارات القوى العاملة بوجه العام</a:t>
            </a:r>
            <a:r>
              <a:rPr lang="en-US" sz="2600" dirty="0">
                <a:solidFill>
                  <a:schemeClr val="tx1"/>
                </a:solidFill>
                <a:latin typeface="Sakkal Majalla" panose="02000000000000000000" pitchFamily="2" charset="-78"/>
                <a:cs typeface="Sakkal Majalla" panose="02000000000000000000" pitchFamily="2" charset="-78"/>
              </a:rPr>
              <a:t>.</a:t>
            </a:r>
          </a:p>
          <a:p>
            <a:pPr algn="r" rtl="1"/>
            <a:r>
              <a:rPr lang="ar-BH" sz="2600" dirty="0">
                <a:solidFill>
                  <a:schemeClr val="tx1"/>
                </a:solidFill>
                <a:latin typeface="Sakkal Majalla" panose="02000000000000000000" pitchFamily="2" charset="-78"/>
                <a:cs typeface="Sakkal Majalla" panose="02000000000000000000" pitchFamily="2" charset="-78"/>
              </a:rPr>
              <a:t> </a:t>
            </a:r>
            <a:r>
              <a:rPr lang="ar-BH" sz="2600" dirty="0" smtClean="0">
                <a:solidFill>
                  <a:schemeClr val="tx1"/>
                </a:solidFill>
                <a:latin typeface="Sakkal Majalla" panose="02000000000000000000" pitchFamily="2" charset="-78"/>
                <a:cs typeface="Sakkal Majalla" panose="02000000000000000000" pitchFamily="2" charset="-78"/>
              </a:rPr>
              <a:t>     </a:t>
            </a:r>
            <a:r>
              <a:rPr lang="ar-BH" sz="2600" dirty="0">
                <a:solidFill>
                  <a:schemeClr val="tx1"/>
                </a:solidFill>
                <a:latin typeface="Sakkal Majalla" panose="02000000000000000000" pitchFamily="2" charset="-78"/>
                <a:cs typeface="Sakkal Majalla" panose="02000000000000000000" pitchFamily="2" charset="-78"/>
              </a:rPr>
              <a:t>وجاء تصنيف التنافسية العالمية ليلقي الضوء على تأثير السياسة الناجحة التي تم وضعها للدفع بمملكة البحرين إلى آفاق اقتصادية أكبر وأكثر تنوعًا.  ولقد نجحت هذه الجهود ليس فقط في تنويع النمو الاقتصادي في المملكة، ولكن أيضًا في خلق بيئة قادرة على التصدي للتغيرات والتحديات الإقليمية والدولية، لترتقي بالقدرة التنافسية على المستوى العالمي بتضافر الجهود بين كافة الجهات وعملها بروح الفريق الواحد. </a:t>
            </a:r>
            <a:endParaRPr lang="en-US" sz="26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r" rtl="1">
              <a:lnSpc>
                <a:spcPct val="115000"/>
              </a:lnSpc>
            </a:pPr>
            <a:endParaRPr lang="ar-BH" sz="26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59" name="TextBox 58">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a16="http://schemas.microsoft.com/office/drawing/2014/main" xmlns="" id="{E78E3F30-EF5E-4302-B73F-67E8AB2EFBBA}"/>
              </a:ext>
            </a:extLst>
          </p:cNvPr>
          <p:cNvSpPr/>
          <p:nvPr/>
        </p:nvSpPr>
        <p:spPr>
          <a:xfrm>
            <a:off x="3978905" y="452943"/>
            <a:ext cx="7318029" cy="584775"/>
          </a:xfrm>
          <a:prstGeom prst="rect">
            <a:avLst/>
          </a:prstGeom>
        </p:spPr>
        <p:txBody>
          <a:bodyPr wrap="none">
            <a:spAutoFit/>
          </a:bodyPr>
          <a:lstStyle/>
          <a:p>
            <a:pPr rtl="1"/>
            <a:r>
              <a:rPr lang="ar-SA" sz="3200" dirty="0">
                <a:solidFill>
                  <a:schemeClr val="bg1"/>
                </a:solidFill>
                <a:cs typeface="Sultan bold" pitchFamily="2" charset="-78"/>
              </a:rPr>
              <a:t>أداء مملكة البحرين في تقارير ومؤشرات التنافسية الدولية</a:t>
            </a:r>
            <a:endParaRPr lang="en-US" sz="3200" dirty="0">
              <a:solidFill>
                <a:schemeClr val="bg1"/>
              </a:solidFill>
              <a:cs typeface="Sultan bold"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74395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1. </a:t>
            </a:r>
            <a:r>
              <a:rPr lang="ar-SA" sz="3600" b="1" dirty="0" smtClean="0">
                <a:solidFill>
                  <a:schemeClr val="tx1"/>
                </a:solidFill>
                <a:latin typeface="Sakkal Majalla" panose="02000000000000000000" pitchFamily="2" charset="-78"/>
                <a:cs typeface="Sakkal Majalla" panose="02000000000000000000" pitchFamily="2" charset="-78"/>
              </a:rPr>
              <a:t>الطريقة التي تُعَّرفّ </a:t>
            </a:r>
            <a:r>
              <a:rPr lang="ar-SA" sz="3600" b="1" dirty="0">
                <a:solidFill>
                  <a:schemeClr val="tx1"/>
                </a:solidFill>
                <a:latin typeface="Sakkal Majalla" panose="02000000000000000000" pitchFamily="2" charset="-78"/>
                <a:cs typeface="Sakkal Majalla" panose="02000000000000000000" pitchFamily="2" charset="-78"/>
              </a:rPr>
              <a:t>القيمة المضافة في كل مرحلة من مراحل الدورة الإنتاجية، بأنها الفرق بين قيمة السلع المنتجة وقيمة المواد التي استعملت في إنتاجها </a:t>
            </a:r>
            <a:r>
              <a:rPr lang="ar-BH" sz="3600" b="1"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2" name="Rectangle: Rounded Corners 3">
            <a:hlinkClick r:id="rId2" action="ppaction://hlinksldjump"/>
            <a:extLst>
              <a:ext uri="{FF2B5EF4-FFF2-40B4-BE49-F238E27FC236}">
                <a16:creationId xmlns="" xmlns:a16="http://schemas.microsoft.com/office/drawing/2014/main" id="{407E2F86-E26B-437A-AD37-88315BB37024}"/>
              </a:ext>
            </a:extLst>
          </p:cNvPr>
          <p:cNvSpPr/>
          <p:nvPr/>
        </p:nvSpPr>
        <p:spPr>
          <a:xfrm>
            <a:off x="5597378" y="4047529"/>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أ.  طريقة القيمة المضافة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3" action="ppaction://hlinksldjump"/>
            <a:extLst>
              <a:ext uri="{FF2B5EF4-FFF2-40B4-BE49-F238E27FC236}">
                <a16:creationId xmlns="" xmlns:a16="http://schemas.microsoft.com/office/drawing/2014/main"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ب.  طريقة المنتج النهائي</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BH" sz="3600" b="1" dirty="0">
                <a:solidFill>
                  <a:schemeClr val="tx1"/>
                </a:solidFill>
                <a:latin typeface="Sakkal Majalla" panose="02000000000000000000" pitchFamily="2" charset="-78"/>
                <a:cs typeface="Sakkal Majalla" panose="02000000000000000000" pitchFamily="2" charset="-78"/>
              </a:rPr>
              <a:t>2. </a:t>
            </a:r>
            <a:r>
              <a:rPr lang="ar-SA" sz="3600" b="1" dirty="0" smtClean="0">
                <a:solidFill>
                  <a:schemeClr val="tx1"/>
                </a:solidFill>
                <a:latin typeface="Sakkal Majalla" panose="02000000000000000000" pitchFamily="2" charset="-78"/>
                <a:cs typeface="Sakkal Majalla" panose="02000000000000000000" pitchFamily="2" charset="-78"/>
              </a:rPr>
              <a:t>الناتج القومي هو</a:t>
            </a:r>
            <a:r>
              <a:rPr lang="ar-SA" sz="3600" b="1" dirty="0">
                <a:solidFill>
                  <a:schemeClr val="tx1"/>
                </a:solidFill>
                <a:latin typeface="Sakkal Majalla" panose="02000000000000000000" pitchFamily="2" charset="-78"/>
                <a:cs typeface="Sakkal Majalla" panose="02000000000000000000" pitchFamily="2" charset="-78"/>
              </a:rPr>
              <a:t> أي</a:t>
            </a:r>
            <a:r>
              <a:rPr lang="ar-BH" sz="3600" b="1" dirty="0">
                <a:solidFill>
                  <a:schemeClr val="tx1"/>
                </a:solidFill>
                <a:latin typeface="Sakkal Majalla" panose="02000000000000000000" pitchFamily="2" charset="-78"/>
                <a:cs typeface="Sakkal Majalla" panose="02000000000000000000" pitchFamily="2" charset="-78"/>
              </a:rPr>
              <a:t> سلعة أو خدمة يتم إنتاجها باستخدام عناصر إنتاج وطنية ولا تستخدم مرة أخرى في إنتاج سلع أخرى خلال فترة قياس الناتج القومي.</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7" name="TextBox 2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a:t>
            </a:r>
            <a:r>
              <a:rPr lang="ar-BH" sz="3600" dirty="0">
                <a:solidFill>
                  <a:schemeClr val="tx1"/>
                </a:solidFill>
                <a:latin typeface="Sakkal Majalla" panose="02000000000000000000" pitchFamily="2" charset="-78"/>
                <a:cs typeface="Sakkal Majalla" panose="02000000000000000000" pitchFamily="2" charset="-78"/>
              </a:rPr>
              <a:t>مجموع السلع والخدمات النهائية التي يقوم بإنتاجها أفراد المجتمع سواء في داخل الدولة أو خارجها خلال فترة زمنية عادة ما تكون سنة</a:t>
            </a:r>
            <a:r>
              <a:rPr lang="ar-BH" sz="3600"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
            <a:hlinkClick r:id="rId2" action="ppaction://hlinksldjump"/>
            <a:extLst>
              <a:ext uri="{FF2B5EF4-FFF2-40B4-BE49-F238E27FC236}">
                <a16:creationId xmlns="" xmlns:a16="http://schemas.microsoft.com/office/drawing/2014/main" id="{86D5D5C4-2DE2-4494-8116-6849C431DC9B}"/>
              </a:ext>
            </a:extLst>
          </p:cNvPr>
          <p:cNvSpPr/>
          <p:nvPr/>
        </p:nvSpPr>
        <p:spPr>
          <a:xfrm>
            <a:off x="5717695" y="3533232"/>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smtClean="0">
                <a:solidFill>
                  <a:schemeClr val="tx1"/>
                </a:solidFill>
                <a:latin typeface="Sakkal Majalla" panose="02000000000000000000" pitchFamily="2" charset="-78"/>
                <a:cs typeface="Sakkal Majalla" panose="02000000000000000000" pitchFamily="2" charset="-78"/>
              </a:rPr>
              <a:t>أ.  الناتج القومي</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hlinkClick r:id="rId3" action="ppaction://hlinksldjump"/>
            <a:extLst>
              <a:ext uri="{FF2B5EF4-FFF2-40B4-BE49-F238E27FC236}">
                <a16:creationId xmlns="" xmlns:a16="http://schemas.microsoft.com/office/drawing/2014/main" id="{F56E8443-92AB-41DD-A40E-BDEBBBD89C9C}"/>
              </a:ext>
            </a:extLst>
          </p:cNvPr>
          <p:cNvSpPr/>
          <p:nvPr/>
        </p:nvSpPr>
        <p:spPr>
          <a:xfrm>
            <a:off x="399023" y="3533232"/>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ج.  </a:t>
            </a:r>
            <a:r>
              <a:rPr lang="ar-SA" sz="2600" b="1" dirty="0" smtClean="0">
                <a:solidFill>
                  <a:schemeClr val="tx1"/>
                </a:solidFill>
                <a:latin typeface="Sakkal Majalla" panose="02000000000000000000" pitchFamily="2" charset="-78"/>
                <a:cs typeface="Sakkal Majalla" panose="02000000000000000000" pitchFamily="2" charset="-78"/>
              </a:rPr>
              <a:t>القيمة المضافة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35" name="TextBox 34">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lvl="0" indent="-517525" algn="just" rtl="1"/>
            <a:r>
              <a:rPr lang="ar-SA" sz="3600" b="1" smtClean="0">
                <a:solidFill>
                  <a:schemeClr val="tx1"/>
                </a:solidFill>
                <a:latin typeface="Sakkal Majalla" panose="02000000000000000000" pitchFamily="2" charset="-78"/>
                <a:cs typeface="Sakkal Majalla" panose="02000000000000000000" pitchFamily="2" charset="-78"/>
              </a:rPr>
              <a:t>4</a:t>
            </a:r>
            <a:r>
              <a:rPr lang="ar-BH" sz="3600" b="1" smtClean="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تستبعد من حساب الناتج القومي السلع الوسيطة، ويتم احتساب السلع النهائية فقط تجنبًا للازدواج في حساب الناتج القومي.</a:t>
            </a:r>
            <a:r>
              <a:rPr lang="en-US" sz="3600" b="1" dirty="0">
                <a:solidFill>
                  <a:schemeClr val="tx1"/>
                </a:solidFill>
                <a:latin typeface="Sakkal Majalla" panose="02000000000000000000" pitchFamily="2" charset="-78"/>
                <a:cs typeface="Sakkal Majalla" panose="02000000000000000000" pitchFamily="2" charset="-78"/>
              </a:rPr>
              <a:t>  </a:t>
            </a:r>
          </a:p>
          <a:p>
            <a:pPr marL="517525"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7" name="TextBox 2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SA" sz="3600" b="1" dirty="0" smtClean="0">
                <a:solidFill>
                  <a:schemeClr val="tx1"/>
                </a:solidFill>
                <a:latin typeface="Sakkal Majalla" panose="02000000000000000000" pitchFamily="2" charset="-78"/>
                <a:cs typeface="Sakkal Majalla" panose="02000000000000000000" pitchFamily="2" charset="-78"/>
              </a:rPr>
              <a:t>5</a:t>
            </a:r>
            <a:r>
              <a:rPr lang="ar-BH" sz="3600" b="1" dirty="0" smtClean="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عدد</a:t>
            </a:r>
            <a:r>
              <a:rPr lang="ar-BH" sz="3600" dirty="0">
                <a:solidFill>
                  <a:schemeClr val="tx1"/>
                </a:solidFill>
                <a:latin typeface="Sakkal Majalla" panose="02000000000000000000" pitchFamily="2" charset="-78"/>
                <a:cs typeface="Sakkal Majalla" panose="02000000000000000000" pitchFamily="2" charset="-78"/>
              </a:rPr>
              <a:t> القطاعات الأربعة التي تعتمد عليها الدولة في حساب طريقة الانفاق</a:t>
            </a:r>
            <a:endParaRPr lang="en-US" sz="3600" b="1" dirty="0">
              <a:solidFill>
                <a:schemeClr val="tx1"/>
              </a:solidFill>
              <a:latin typeface="Sakkal Majalla" panose="02000000000000000000" pitchFamily="2" charset="-78"/>
              <a:cs typeface="Sakkal Majalla" panose="02000000000000000000" pitchFamily="2" charset="-78"/>
            </a:endParaRPr>
          </a:p>
          <a:p>
            <a:pPr marL="517525"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9" name="Rectangle: Rounded Corners 8">
            <a:hlinkClick r:id="rId2" action="ppaction://hlinksldjump"/>
            <a:extLst>
              <a:ext uri="{FF2B5EF4-FFF2-40B4-BE49-F238E27FC236}">
                <a16:creationId xmlns="" xmlns:a16="http://schemas.microsoft.com/office/drawing/2014/main" id="{338B36B0-4587-4AF3-B569-C62CF62A8977}"/>
              </a:ext>
            </a:extLst>
          </p:cNvPr>
          <p:cNvSpPr/>
          <p:nvPr/>
        </p:nvSpPr>
        <p:spPr>
          <a:xfrm>
            <a:off x="530429" y="5399114"/>
            <a:ext cx="4143171"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smtClean="0">
                <a:solidFill>
                  <a:schemeClr val="bg1"/>
                </a:solidFill>
                <a:latin typeface="Sakkal Majalla" panose="02000000000000000000" pitchFamily="2" charset="-78"/>
                <a:cs typeface="Sakkal Majalla" panose="02000000000000000000" pitchFamily="2" charset="-78"/>
              </a:rPr>
              <a:t>تأكد من الإجابة</a:t>
            </a:r>
            <a:endParaRPr lang="ar-SA" sz="5400" b="1" dirty="0">
              <a:solidFill>
                <a:schemeClr val="bg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5"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286586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38862" t="22626" r="38351" b="19808"/>
          <a:stretch/>
        </p:blipFill>
        <p:spPr>
          <a:xfrm>
            <a:off x="297793" y="47000"/>
            <a:ext cx="2778907" cy="403711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7" name="Parallelogram 16">
            <a:extLst>
              <a:ext uri="{FF2B5EF4-FFF2-40B4-BE49-F238E27FC236}">
                <a16:creationId xmlns="" xmlns:a16="http://schemas.microsoft.com/office/drawing/2014/main" id="{692DBBBB-07CC-4EC3-B4DF-08342525B19D}"/>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 xmlns:a16="http://schemas.microsoft.com/office/drawing/2014/main" id="{C765A8CE-6C7D-4071-824A-3E2A21650527}"/>
              </a:ext>
            </a:extLst>
          </p:cNvPr>
          <p:cNvSpPr txBox="1">
            <a:spLocks/>
          </p:cNvSpPr>
          <p:nvPr/>
        </p:nvSpPr>
        <p:spPr>
          <a:xfrm>
            <a:off x="3076700" y="2378692"/>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smtClean="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الحسابات القومية</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14" name="TextBox 1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 xmlns:a16="http://schemas.microsoft.com/office/drawing/2014/main" id="{6F4BC838-6151-4F09-899B-BF5CDE9A791F}"/>
              </a:ext>
            </a:extLst>
          </p:cNvPr>
          <p:cNvSpPr txBox="1"/>
          <p:nvPr/>
        </p:nvSpPr>
        <p:spPr>
          <a:xfrm>
            <a:off x="3489084" y="3436344"/>
            <a:ext cx="8459205"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مفهوم الناتج القومي.</a:t>
            </a:r>
            <a:endPar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نطبق </a:t>
            </a:r>
            <a:r>
              <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طرائق قياس الناتج القومي </a:t>
            </a:r>
            <a:r>
              <a:rPr lang="ar-BH" sz="3200" dirty="0" smtClean="0">
                <a:solidFill>
                  <a:schemeClr val="bg1"/>
                </a:solidFill>
                <a:latin typeface="Arial" panose="020B0604020202020204" pitchFamily="34" charset="0"/>
                <a:cs typeface="Sakkal Majalla" panose="02000000000000000000" pitchFamily="2" charset="-78"/>
              </a:rPr>
              <a:t>الدورات الاقتصادية</a:t>
            </a:r>
            <a:r>
              <a:rPr lang="ar-SA" sz="3200" dirty="0" smtClean="0">
                <a:solidFill>
                  <a:schemeClr val="bg1"/>
                </a:solidFill>
                <a:latin typeface="Arial" panose="020B0604020202020204" pitchFamily="34" charset="0"/>
                <a:cs typeface="Sakkal Majalla" panose="02000000000000000000" pitchFamily="2" charset="-78"/>
              </a:rPr>
              <a:t>.</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نُعرف</a:t>
            </a:r>
            <a:r>
              <a:rPr lang="ar-BH" sz="3200" dirty="0"/>
              <a:t> </a:t>
            </a: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مفهوم الدخل القومي وأهميته.</a:t>
            </a:r>
            <a:endPar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نطبق طرائق قياس الدخل القومي</a:t>
            </a:r>
            <a:r>
              <a:rPr lang="ar-SA" sz="3200" dirty="0">
                <a:solidFill>
                  <a:schemeClr val="bg1"/>
                </a:solidFill>
                <a:latin typeface="Arial" panose="020B0604020202020204" pitchFamily="34" charset="0"/>
                <a:cs typeface="Sakkal Majalla" panose="02000000000000000000" pitchFamily="2" charset="-78"/>
              </a:rPr>
              <a:t>.</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نعتز بأداء مملكة البحرين في تقارير ومؤشرات التنافسية الدولية</a:t>
            </a:r>
            <a:endParaRPr lang="ar-BH"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 xmlns:a16="http://schemas.microsoft.com/office/drawing/2014/main"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a:t>
            </a:r>
            <a:r>
              <a:rPr lang="ar-SA" sz="5400" dirty="0" smtClean="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التاسع</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 xmlns:a16="http://schemas.microsoft.com/office/drawing/2014/main" id="{E5F28265-F09D-4739-9F2C-FD4C8A5E2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
        <p:nvSpPr>
          <p:cNvPr id="9" name="Rectangle 8">
            <a:extLst>
              <a:ext uri="{FF2B5EF4-FFF2-40B4-BE49-F238E27FC236}">
                <a16:creationId xmlns="" xmlns:a16="http://schemas.microsoft.com/office/drawing/2014/main" id="{16A66CD8-A06B-4D00-BF1B-32A5C6F2E5D3}"/>
              </a:ext>
            </a:extLst>
          </p:cNvPr>
          <p:cNvSpPr/>
          <p:nvPr/>
        </p:nvSpPr>
        <p:spPr>
          <a:xfrm>
            <a:off x="179033" y="2312988"/>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70-83</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3" name="TextBox 1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BH" sz="3600" b="1" dirty="0">
                <a:solidFill>
                  <a:schemeClr val="tx1"/>
                </a:solidFill>
                <a:latin typeface="Sakkal Majalla" panose="02000000000000000000" pitchFamily="2" charset="-78"/>
                <a:cs typeface="Sakkal Majalla" panose="02000000000000000000" pitchFamily="2" charset="-78"/>
              </a:rPr>
              <a:t>2. </a:t>
            </a:r>
            <a:r>
              <a:rPr lang="ar-SA" sz="3600" dirty="0" smtClean="0">
                <a:solidFill>
                  <a:schemeClr val="tx1"/>
                </a:solidFill>
                <a:latin typeface="Sakkal Majalla" panose="02000000000000000000" pitchFamily="2" charset="-78"/>
                <a:cs typeface="Sakkal Majalla" panose="02000000000000000000" pitchFamily="2" charset="-78"/>
              </a:rPr>
              <a:t>يعبر عن الإنفاق الكلي بالمعادلة:</a:t>
            </a:r>
          </a:p>
          <a:p>
            <a:pPr marL="517525" indent="-517525" algn="ctr" rtl="1"/>
            <a:r>
              <a:rPr lang="ar-SA" sz="3600" dirty="0" smtClean="0">
                <a:solidFill>
                  <a:schemeClr val="tx1"/>
                </a:solidFill>
                <a:latin typeface="Sakkal Majalla" panose="02000000000000000000" pitchFamily="2" charset="-78"/>
                <a:cs typeface="Sakkal Majalla" panose="02000000000000000000" pitchFamily="2" charset="-78"/>
              </a:rPr>
              <a:t>( الدخل القومي = الأجور +الريع +الفائدة +الأرباح)</a:t>
            </a:r>
            <a:r>
              <a:rPr lang="ar-BH" sz="3600" b="1"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9" name="مستطيل مستدير الزوايا 5">
            <a:hlinkClick r:id="rId4" action="ppaction://hlinksldjump"/>
            <a:extLst>
              <a:ext uri="{FF2B5EF4-FFF2-40B4-BE49-F238E27FC236}">
                <a16:creationId xmlns:a16="http://schemas.microsoft.com/office/drawing/2014/main" xmlns=""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5" action="ppaction://hlinksldjump"/>
            <a:extLst>
              <a:ext uri="{FF2B5EF4-FFF2-40B4-BE49-F238E27FC236}">
                <a16:creationId xmlns:a16="http://schemas.microsoft.com/office/drawing/2014/main" xmlns="" id="{26A7B993-6928-4D4E-A625-2F80AE4E59C8}"/>
              </a:ext>
            </a:extLst>
          </p:cNvPr>
          <p:cNvSpPr/>
          <p:nvPr/>
        </p:nvSpPr>
        <p:spPr>
          <a:xfrm>
            <a:off x="10502557" y="24093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502558" y="411525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7" action="ppaction://hlinksldjump"/>
            <a:extLst>
              <a:ext uri="{FF2B5EF4-FFF2-40B4-BE49-F238E27FC236}">
                <a16:creationId xmlns:a16="http://schemas.microsoft.com/office/drawing/2014/main" xmlns="" id="{FCAA9A9D-66D9-4C62-9EA9-08AEB5B5C91D}"/>
              </a:ext>
            </a:extLst>
          </p:cNvPr>
          <p:cNvSpPr/>
          <p:nvPr/>
        </p:nvSpPr>
        <p:spPr>
          <a:xfrm>
            <a:off x="10499298" y="495263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499299" y="325317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4" name="TextBox 3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058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a:t>
            </a:r>
            <a:r>
              <a:rPr lang="ar-BH" sz="3600" dirty="0">
                <a:solidFill>
                  <a:schemeClr val="tx1"/>
                </a:solidFill>
                <a:latin typeface="Sakkal Majalla" panose="02000000000000000000" pitchFamily="2" charset="-78"/>
                <a:cs typeface="Sakkal Majalla" panose="02000000000000000000" pitchFamily="2" charset="-78"/>
              </a:rPr>
              <a:t>مجموع دخول أفراد المجتمع سواء تحققت هذه الدخول داخل الدولة أو خارجها خلال فترة زمنية عادة ما تكون سنة</a:t>
            </a:r>
            <a:r>
              <a:rPr lang="ar-BH" sz="3600"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
            <a:hlinkClick r:id="rId2" action="ppaction://hlinksldjump"/>
            <a:extLst>
              <a:ext uri="{FF2B5EF4-FFF2-40B4-BE49-F238E27FC236}">
                <a16:creationId xmlns:a16="http://schemas.microsoft.com/office/drawing/2014/main" xmlns="" id="{86D5D5C4-2DE2-4494-8116-6849C431DC9B}"/>
              </a:ext>
            </a:extLst>
          </p:cNvPr>
          <p:cNvSpPr/>
          <p:nvPr/>
        </p:nvSpPr>
        <p:spPr>
          <a:xfrm>
            <a:off x="5717695" y="3533232"/>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smtClean="0">
                <a:solidFill>
                  <a:schemeClr val="tx1"/>
                </a:solidFill>
                <a:latin typeface="Sakkal Majalla" panose="02000000000000000000" pitchFamily="2" charset="-78"/>
                <a:cs typeface="Sakkal Majalla" panose="02000000000000000000" pitchFamily="2" charset="-78"/>
              </a:rPr>
              <a:t>أ.  الدخل القومي</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hlinkClick r:id="rId3" action="ppaction://hlinksldjump"/>
            <a:extLst>
              <a:ext uri="{FF2B5EF4-FFF2-40B4-BE49-F238E27FC236}">
                <a16:creationId xmlns:a16="http://schemas.microsoft.com/office/drawing/2014/main" xmlns="" id="{F56E8443-92AB-41DD-A40E-BDEBBBD89C9C}"/>
              </a:ext>
            </a:extLst>
          </p:cNvPr>
          <p:cNvSpPr/>
          <p:nvPr/>
        </p:nvSpPr>
        <p:spPr>
          <a:xfrm>
            <a:off x="399023" y="3533232"/>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a:solidFill>
                  <a:schemeClr val="tx1"/>
                </a:solidFill>
                <a:latin typeface="Sakkal Majalla" panose="02000000000000000000" pitchFamily="2" charset="-78"/>
                <a:cs typeface="Sakkal Majalla" panose="02000000000000000000" pitchFamily="2" charset="-78"/>
              </a:rPr>
              <a:t>ج.  </a:t>
            </a:r>
            <a:r>
              <a:rPr lang="ar-SA" sz="2600" b="1" dirty="0" smtClean="0">
                <a:solidFill>
                  <a:schemeClr val="tx1"/>
                </a:solidFill>
                <a:latin typeface="Sakkal Majalla" panose="02000000000000000000" pitchFamily="2" charset="-78"/>
                <a:cs typeface="Sakkal Majalla" panose="02000000000000000000" pitchFamily="2" charset="-78"/>
              </a:rPr>
              <a:t>القيمة المضافة</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a16="http://schemas.microsoft.com/office/drawing/2014/main" xmlns=""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7" name="مستطيل مستدير الزوايا 5">
            <a:hlinkClick r:id="rId4" action="ppaction://hlinksldjump"/>
            <a:extLst>
              <a:ext uri="{FF2B5EF4-FFF2-40B4-BE49-F238E27FC236}">
                <a16:creationId xmlns:a16="http://schemas.microsoft.com/office/drawing/2014/main" xmlns="" id="{43E9C12C-5BC2-40AE-ACC5-04FA6747C583}"/>
              </a:ext>
            </a:extLst>
          </p:cNvPr>
          <p:cNvSpPr/>
          <p:nvPr/>
        </p:nvSpPr>
        <p:spPr>
          <a:xfrm>
            <a:off x="10518976" y="157200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5" action="ppaction://hlinksldjump"/>
            <a:extLst>
              <a:ext uri="{FF2B5EF4-FFF2-40B4-BE49-F238E27FC236}">
                <a16:creationId xmlns:a16="http://schemas.microsoft.com/office/drawing/2014/main" xmlns="" id="{26A7B993-6928-4D4E-A625-2F80AE4E59C8}"/>
              </a:ext>
            </a:extLst>
          </p:cNvPr>
          <p:cNvSpPr/>
          <p:nvPr/>
        </p:nvSpPr>
        <p:spPr>
          <a:xfrm>
            <a:off x="10502557" y="24093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502558" y="411525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7" action="ppaction://hlinksldjump"/>
            <a:extLst>
              <a:ext uri="{FF2B5EF4-FFF2-40B4-BE49-F238E27FC236}">
                <a16:creationId xmlns:a16="http://schemas.microsoft.com/office/drawing/2014/main" xmlns="" id="{FCAA9A9D-66D9-4C62-9EA9-08AEB5B5C91D}"/>
              </a:ext>
            </a:extLst>
          </p:cNvPr>
          <p:cNvSpPr/>
          <p:nvPr/>
        </p:nvSpPr>
        <p:spPr>
          <a:xfrm>
            <a:off x="10499298" y="495263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6" action="ppaction://hlinksldjump"/>
            <a:extLst>
              <a:ext uri="{FF2B5EF4-FFF2-40B4-BE49-F238E27FC236}">
                <a16:creationId xmlns:a16="http://schemas.microsoft.com/office/drawing/2014/main" xmlns="" id="{02C9A14A-8535-4363-81B7-4E9E0BA9039D}"/>
              </a:ext>
            </a:extLst>
          </p:cNvPr>
          <p:cNvSpPr/>
          <p:nvPr/>
        </p:nvSpPr>
        <p:spPr>
          <a:xfrm>
            <a:off x="10499299" y="325317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2:  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5951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 xmlns:a16="http://schemas.microsoft.com/office/drawing/2014/main"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 xmlns:a16="http://schemas.microsoft.com/office/drawing/2014/main"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 xmlns:a16="http://schemas.microsoft.com/office/drawing/2014/main"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 xmlns:a16="http://schemas.microsoft.com/office/drawing/2014/main"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 xmlns:a16="http://schemas.microsoft.com/office/drawing/2014/main"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 xmlns:a16="http://schemas.microsoft.com/office/drawing/2014/main"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 xmlns:a16="http://schemas.microsoft.com/office/drawing/2014/main"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a:t>
            </a:r>
            <a:r>
              <a:rPr lang="ar-SA" b="1" dirty="0" smtClean="0">
                <a:solidFill>
                  <a:srgbClr val="3F5378"/>
                </a:solidFill>
                <a:latin typeface="Sakkal Majalla" panose="02000000000000000000" pitchFamily="2" charset="-78"/>
                <a:cs typeface="Sakkal Majalla" panose="02000000000000000000" pitchFamily="2" charset="-78"/>
              </a:rPr>
              <a:t>83.</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 xmlns:a16="http://schemas.microsoft.com/office/drawing/2014/main"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28" name="Picture 27"/>
          <p:cNvPicPr>
            <a:picLocks noChangeAspect="1"/>
          </p:cNvPicPr>
          <p:nvPr/>
        </p:nvPicPr>
        <p:blipFill rotWithShape="1">
          <a:blip r:embed="rId2"/>
          <a:srcRect l="38862" t="22626" r="38351" b="19808"/>
          <a:stretch/>
        </p:blipFill>
        <p:spPr>
          <a:xfrm>
            <a:off x="6568509" y="1426727"/>
            <a:ext cx="3456695" cy="490950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6" name="TextBox 3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3" name="TextBox 4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2"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3"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4"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5"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9" name="TextBox 18">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smtClean="0">
                <a:solidFill>
                  <a:srgbClr val="C00000"/>
                </a:solidFill>
                <a:latin typeface="Sakkal Majalla" panose="02000000000000000000" pitchFamily="2" charset="-78"/>
                <a:cs typeface="Sakkal Majalla" panose="02000000000000000000" pitchFamily="2" charset="-78"/>
              </a:rPr>
              <a:t>يُتَوَقَع </a:t>
            </a:r>
            <a:r>
              <a:rPr lang="ar-SA" sz="3600" b="1" dirty="0">
                <a:solidFill>
                  <a:srgbClr val="C00000"/>
                </a:solidFill>
                <a:latin typeface="Sakkal Majalla" panose="02000000000000000000" pitchFamily="2" charset="-78"/>
                <a:cs typeface="Sakkal Majalla" panose="02000000000000000000" pitchFamily="2" charset="-78"/>
              </a:rPr>
              <a:t>من الطالب بعد الانتهاء من هذا الدرس أن</a:t>
            </a:r>
            <a:r>
              <a:rPr lang="ar-SA" sz="3600" b="1" dirty="0" smtClean="0">
                <a:solidFill>
                  <a:srgbClr val="C00000"/>
                </a:solidFill>
                <a:latin typeface="Sakkal Majalla" panose="02000000000000000000" pitchFamily="2" charset="-78"/>
                <a:cs typeface="Sakkal Majalla" panose="02000000000000000000" pitchFamily="2" charset="-78"/>
              </a:rPr>
              <a:t>:</a:t>
            </a:r>
          </a:p>
          <a:p>
            <a:pPr marL="266700" algn="r" rtl="1"/>
            <a:endParaRPr lang="ar-SA" sz="1200" b="1" dirty="0" smtClean="0">
              <a:solidFill>
                <a:srgbClr val="C00000"/>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4000" dirty="0" smtClean="0">
                <a:solidFill>
                  <a:schemeClr val="tx1"/>
                </a:solidFill>
                <a:latin typeface="Sakkal Majalla" panose="02000000000000000000" pitchFamily="2" charset="-78"/>
                <a:cs typeface="Sakkal Majalla" panose="02000000000000000000" pitchFamily="2" charset="-78"/>
              </a:rPr>
              <a:t>نُعّرف </a:t>
            </a:r>
            <a:r>
              <a:rPr lang="ar-BH" sz="4000" dirty="0">
                <a:solidFill>
                  <a:schemeClr val="tx1"/>
                </a:solidFill>
                <a:latin typeface="Sakkal Majalla" panose="02000000000000000000" pitchFamily="2" charset="-78"/>
                <a:cs typeface="Sakkal Majalla" panose="02000000000000000000" pitchFamily="2" charset="-78"/>
              </a:rPr>
              <a:t>مفهوم الناتج </a:t>
            </a:r>
            <a:r>
              <a:rPr lang="ar-BH" sz="4000" dirty="0" smtClean="0">
                <a:solidFill>
                  <a:schemeClr val="tx1"/>
                </a:solidFill>
                <a:latin typeface="Sakkal Majalla" panose="02000000000000000000" pitchFamily="2" charset="-78"/>
                <a:cs typeface="Sakkal Majalla" panose="02000000000000000000" pitchFamily="2" charset="-78"/>
              </a:rPr>
              <a:t>القومي.</a:t>
            </a:r>
            <a:endParaRPr lang="ar-SA" sz="40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endParaRPr lang="ar-SA" sz="12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smtClean="0">
                <a:solidFill>
                  <a:schemeClr val="tx1"/>
                </a:solidFill>
                <a:latin typeface="Sakkal Majalla" panose="02000000000000000000" pitchFamily="2" charset="-78"/>
                <a:cs typeface="Sakkal Majalla" panose="02000000000000000000" pitchFamily="2" charset="-78"/>
              </a:rPr>
              <a:t>نطبق </a:t>
            </a:r>
            <a:r>
              <a:rPr lang="ar-SA" sz="4000" dirty="0">
                <a:solidFill>
                  <a:schemeClr val="tx1"/>
                </a:solidFill>
                <a:latin typeface="Sakkal Majalla" panose="02000000000000000000" pitchFamily="2" charset="-78"/>
                <a:cs typeface="Sakkal Majalla" panose="02000000000000000000" pitchFamily="2" charset="-78"/>
              </a:rPr>
              <a:t>طرائق قياس الناتج القومي</a:t>
            </a:r>
            <a:r>
              <a:rPr lang="ar-BH" sz="4000" dirty="0" smtClean="0">
                <a:solidFill>
                  <a:schemeClr val="tx1"/>
                </a:solidFill>
                <a:latin typeface="Sakkal Majalla" panose="02000000000000000000" pitchFamily="2" charset="-78"/>
                <a:cs typeface="Sakkal Majalla" panose="02000000000000000000" pitchFamily="2" charset="-78"/>
              </a:rPr>
              <a:t>.</a:t>
            </a:r>
            <a:endParaRPr lang="ar-SA" sz="40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endParaRPr lang="ar-SA" sz="1200" dirty="0" smtClean="0">
              <a:solidFill>
                <a:schemeClr val="tx1"/>
              </a:solidFill>
              <a:latin typeface="Sakkal Majalla" panose="02000000000000000000" pitchFamily="2" charset="-78"/>
              <a:cs typeface="Sakkal Majalla" panose="02000000000000000000" pitchFamily="2" charset="-78"/>
            </a:endParaRPr>
          </a:p>
          <a:p>
            <a:pPr marL="74295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نُع</a:t>
            </a:r>
            <a:r>
              <a:rPr lang="ar-BH" sz="4000" dirty="0">
                <a:solidFill>
                  <a:schemeClr val="tx1"/>
                </a:solidFill>
                <a:latin typeface="Sakkal Majalla" panose="02000000000000000000" pitchFamily="2" charset="-78"/>
                <a:cs typeface="Sakkal Majalla" panose="02000000000000000000" pitchFamily="2" charset="-78"/>
              </a:rPr>
              <a:t>رف مفهوم الدخل القومي وأهميته</a:t>
            </a:r>
            <a:r>
              <a:rPr lang="ar-BH" sz="4000" dirty="0" smtClean="0">
                <a:solidFill>
                  <a:schemeClr val="tx1"/>
                </a:solidFill>
                <a:latin typeface="Sakkal Majalla" panose="02000000000000000000" pitchFamily="2" charset="-78"/>
                <a:cs typeface="Sakkal Majalla" panose="02000000000000000000" pitchFamily="2" charset="-78"/>
              </a:rPr>
              <a:t>.</a:t>
            </a:r>
            <a:endParaRPr lang="ar-SA" sz="4000" dirty="0" smtClean="0">
              <a:solidFill>
                <a:schemeClr val="tx1"/>
              </a:solidFill>
              <a:latin typeface="Sakkal Majalla" panose="02000000000000000000" pitchFamily="2" charset="-78"/>
              <a:cs typeface="Sakkal Majalla" panose="02000000000000000000" pitchFamily="2" charset="-78"/>
            </a:endParaRPr>
          </a:p>
          <a:p>
            <a:pPr marL="742950" indent="-742950" algn="r" rtl="1">
              <a:buFont typeface="+mj-lt"/>
              <a:buAutoNum type="arabicPeriod"/>
            </a:pPr>
            <a:endParaRPr lang="ar-SA" sz="1200" dirty="0">
              <a:solidFill>
                <a:schemeClr val="tx1"/>
              </a:solidFill>
              <a:latin typeface="Sakkal Majalla" panose="02000000000000000000" pitchFamily="2" charset="-78"/>
              <a:cs typeface="Sakkal Majalla" panose="02000000000000000000" pitchFamily="2" charset="-78"/>
            </a:endParaRPr>
          </a:p>
          <a:p>
            <a:pPr marL="742950" indent="-742950" algn="r"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نطبق طرائق قياس الدخل القومي</a:t>
            </a:r>
            <a:r>
              <a:rPr lang="ar-SA" sz="4000" dirty="0" smtClean="0">
                <a:solidFill>
                  <a:schemeClr val="tx1"/>
                </a:solidFill>
                <a:latin typeface="Sakkal Majalla" panose="02000000000000000000" pitchFamily="2" charset="-78"/>
                <a:cs typeface="Sakkal Majalla" panose="02000000000000000000" pitchFamily="2" charset="-78"/>
              </a:rPr>
              <a:t>.</a:t>
            </a:r>
          </a:p>
          <a:p>
            <a:pPr marL="742950" indent="-742950" algn="r" rtl="1">
              <a:buFont typeface="+mj-lt"/>
              <a:buAutoNum type="arabicPeriod"/>
            </a:pPr>
            <a:endParaRPr lang="ar-SA" sz="12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نعتز بأداء مملكة البحرين في تقارير ومؤشرات التنافسية </a:t>
            </a:r>
            <a:r>
              <a:rPr lang="ar-BH" sz="4000" dirty="0" smtClean="0">
                <a:solidFill>
                  <a:schemeClr val="tx1"/>
                </a:solidFill>
                <a:latin typeface="Sakkal Majalla" panose="02000000000000000000" pitchFamily="2" charset="-78"/>
                <a:cs typeface="Sakkal Majalla" panose="02000000000000000000" pitchFamily="2" charset="-78"/>
              </a:rPr>
              <a:t>الدولية</a:t>
            </a:r>
            <a:r>
              <a:rPr lang="ar-SA" sz="4000" dirty="0" smtClean="0">
                <a:solidFill>
                  <a:schemeClr val="tx1"/>
                </a:solidFill>
                <a:latin typeface="Sakkal Majalla" panose="02000000000000000000" pitchFamily="2" charset="-78"/>
                <a:cs typeface="Sakkal Majalla" panose="02000000000000000000" pitchFamily="2" charset="-78"/>
              </a:rPr>
              <a:t>.</a:t>
            </a:r>
            <a:endParaRPr lang="en-US" sz="4000"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8466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 xmlns:a16="http://schemas.microsoft.com/office/drawing/2014/main"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smtClean="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9"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 y="221343"/>
            <a:ext cx="3893343" cy="3004457"/>
          </a:xfrm>
          <a:prstGeom prst="rect">
            <a:avLst/>
          </a:prstGeom>
        </p:spPr>
      </p:pic>
      <p:sp>
        <p:nvSpPr>
          <p:cNvPr id="10" name="Rounded Rectangle 9"/>
          <p:cNvSpPr/>
          <p:nvPr/>
        </p:nvSpPr>
        <p:spPr>
          <a:xfrm>
            <a:off x="5034172" y="1224643"/>
            <a:ext cx="2913524" cy="156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rPr>
              <a:t>الإنفاق الحكومي </a:t>
            </a:r>
            <a:endParaRPr lang="en-US" sz="3200" b="1" dirty="0">
              <a:solidFill>
                <a:schemeClr val="tx1"/>
              </a:solidFill>
            </a:endParaRPr>
          </a:p>
        </p:txBody>
      </p:sp>
      <p:sp>
        <p:nvSpPr>
          <p:cNvPr id="12" name="Rounded Rectangle 11"/>
          <p:cNvSpPr/>
          <p:nvPr/>
        </p:nvSpPr>
        <p:spPr>
          <a:xfrm>
            <a:off x="8548776" y="3683001"/>
            <a:ext cx="2913524" cy="156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1"/>
                </a:solidFill>
              </a:rPr>
              <a:t>الإنفاق </a:t>
            </a:r>
            <a:r>
              <a:rPr lang="ar-BH" sz="3200" b="1" dirty="0">
                <a:solidFill>
                  <a:schemeClr val="tx1"/>
                </a:solidFill>
              </a:rPr>
              <a:t>الاستثماري</a:t>
            </a:r>
            <a:endParaRPr lang="en-US" sz="3200" b="1" dirty="0">
              <a:solidFill>
                <a:schemeClr val="tx1"/>
              </a:solidFill>
            </a:endParaRPr>
          </a:p>
        </p:txBody>
      </p:sp>
      <p:sp>
        <p:nvSpPr>
          <p:cNvPr id="13" name="Rounded Rectangle 12"/>
          <p:cNvSpPr/>
          <p:nvPr/>
        </p:nvSpPr>
        <p:spPr>
          <a:xfrm>
            <a:off x="8548776" y="1195797"/>
            <a:ext cx="2913524" cy="156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tx1"/>
                </a:solidFill>
              </a:rPr>
              <a:t>الإنفاق الاستهلاكي</a:t>
            </a:r>
            <a:endParaRPr lang="en-US" sz="3200" b="1" dirty="0">
              <a:solidFill>
                <a:schemeClr val="tx1"/>
              </a:solidFill>
            </a:endParaRPr>
          </a:p>
        </p:txBody>
      </p:sp>
      <p:sp>
        <p:nvSpPr>
          <p:cNvPr id="14" name="Rounded Rectangle 13"/>
          <p:cNvSpPr/>
          <p:nvPr/>
        </p:nvSpPr>
        <p:spPr>
          <a:xfrm>
            <a:off x="5034172" y="3683001"/>
            <a:ext cx="2913524" cy="156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rPr>
              <a:t>صافي المعاملات </a:t>
            </a:r>
            <a:r>
              <a:rPr lang="ar-BH" sz="3200" b="1" dirty="0" smtClean="0">
                <a:solidFill>
                  <a:schemeClr val="tx1"/>
                </a:solidFill>
              </a:rPr>
              <a:t>الخارجية </a:t>
            </a:r>
            <a:endParaRPr lang="en-US" sz="3200" b="1" dirty="0">
              <a:solidFill>
                <a:schemeClr val="tx1"/>
              </a:solidFill>
            </a:endParaRPr>
          </a:p>
        </p:txBody>
      </p:sp>
    </p:spTree>
    <p:extLst>
      <p:ext uri="{BB962C8B-B14F-4D97-AF65-F5344CB8AC3E}">
        <p14:creationId xmlns:p14="http://schemas.microsoft.com/office/powerpoint/2010/main" val="295811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13722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2052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66654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42352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5526" y="133024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4800" dirty="0">
              <a:solidFill>
                <a:schemeClr val="tx1"/>
              </a:solidFill>
              <a:latin typeface="Times New Roman" panose="02020603050405020304" pitchFamily="18" charset="0"/>
              <a:cs typeface="Times New Roman" panose="02020603050405020304" pitchFamily="18" charset="0"/>
            </a:endParaRPr>
          </a:p>
          <a:p>
            <a:pPr algn="ctr" rtl="1"/>
            <a:r>
              <a:rPr lang="en-US" sz="4400" dirty="0" err="1" smtClean="0">
                <a:solidFill>
                  <a:schemeClr val="tx1"/>
                </a:solidFill>
                <a:latin typeface="Sakkal Majalla" panose="02000000000000000000" pitchFamily="2" charset="-78"/>
                <a:cs typeface="Sakkal Majalla" panose="02000000000000000000" pitchFamily="2" charset="-78"/>
              </a:rPr>
              <a:t>ناقش</a:t>
            </a:r>
            <a:r>
              <a:rPr lang="en-US" sz="4400" dirty="0" smtClean="0">
                <a:solidFill>
                  <a:schemeClr val="tx1"/>
                </a:solidFill>
                <a:latin typeface="Sakkal Majalla" panose="02000000000000000000" pitchFamily="2" charset="-78"/>
                <a:cs typeface="Sakkal Majalla" panose="02000000000000000000" pitchFamily="2" charset="-78"/>
              </a:rPr>
              <a:t> </a:t>
            </a:r>
            <a:r>
              <a:rPr lang="en-US" sz="4400" dirty="0" err="1">
                <a:solidFill>
                  <a:schemeClr val="tx1"/>
                </a:solidFill>
                <a:latin typeface="Sakkal Majalla" panose="02000000000000000000" pitchFamily="2" charset="-78"/>
                <a:cs typeface="Sakkal Majalla" panose="02000000000000000000" pitchFamily="2" charset="-78"/>
              </a:rPr>
              <a:t>مع</a:t>
            </a:r>
            <a:r>
              <a:rPr lang="en-US" sz="4400" dirty="0">
                <a:solidFill>
                  <a:schemeClr val="tx1"/>
                </a:solidFill>
                <a:latin typeface="Sakkal Majalla" panose="02000000000000000000" pitchFamily="2" charset="-78"/>
                <a:cs typeface="Sakkal Majalla" panose="02000000000000000000" pitchFamily="2" charset="-78"/>
              </a:rPr>
              <a:t> </a:t>
            </a:r>
            <a:r>
              <a:rPr lang="en-US" sz="4400" dirty="0" err="1">
                <a:solidFill>
                  <a:schemeClr val="tx1"/>
                </a:solidFill>
                <a:latin typeface="Sakkal Majalla" panose="02000000000000000000" pitchFamily="2" charset="-78"/>
                <a:cs typeface="Sakkal Majalla" panose="02000000000000000000" pitchFamily="2" charset="-78"/>
              </a:rPr>
              <a:t>زملائك</a:t>
            </a:r>
            <a:r>
              <a:rPr lang="en-US" sz="4400" dirty="0">
                <a:solidFill>
                  <a:schemeClr val="tx1"/>
                </a:solidFill>
                <a:latin typeface="Sakkal Majalla" panose="02000000000000000000" pitchFamily="2" charset="-78"/>
                <a:cs typeface="Sakkal Majalla" panose="02000000000000000000" pitchFamily="2" charset="-78"/>
              </a:rPr>
              <a:t>، </a:t>
            </a:r>
            <a:r>
              <a:rPr lang="ar-BH" sz="4400" dirty="0">
                <a:solidFill>
                  <a:schemeClr val="tx1"/>
                </a:solidFill>
                <a:latin typeface="Sakkal Majalla" panose="02000000000000000000" pitchFamily="2" charset="-78"/>
                <a:cs typeface="Sakkal Majalla" panose="02000000000000000000" pitchFamily="2" charset="-78"/>
              </a:rPr>
              <a:t>كيف يتم حساب مستوى النشاط الاقتصادي في مملكة البحرين؟ </a:t>
            </a:r>
            <a:endParaRPr lang="en-US" sz="4400" dirty="0">
              <a:solidFill>
                <a:schemeClr val="tx1"/>
              </a:solidFill>
              <a:latin typeface="Sakkal Majalla" panose="02000000000000000000" pitchFamily="2" charset="-78"/>
              <a:cs typeface="Sakkal Majalla" panose="02000000000000000000" pitchFamily="2" charset="-78"/>
            </a:endParaRPr>
          </a:p>
          <a:p>
            <a:pPr lvl="0" algn="ctr" rtl="1"/>
            <a:endParaRPr lang="en-US" sz="66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 xmlns:a16="http://schemas.microsoft.com/office/drawing/2014/main" id="{20F8A3CA-C715-485C-812D-6F72208D3EA7}"/>
              </a:ext>
            </a:extLst>
          </p:cNvPr>
          <p:cNvSpPr/>
          <p:nvPr/>
        </p:nvSpPr>
        <p:spPr>
          <a:xfrm>
            <a:off x="4328674" y="127330"/>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 xmlns:a16="http://schemas.microsoft.com/office/drawing/2014/main"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 xmlns:a16="http://schemas.microsoft.com/office/drawing/2014/main"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24" name="TextBox 23">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5"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8070921" y="400993"/>
            <a:ext cx="3355086"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 الناتج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55">
            <a:extLst>
              <a:ext uri="{FF2B5EF4-FFF2-40B4-BE49-F238E27FC236}">
                <a16:creationId xmlns="" xmlns:a16="http://schemas.microsoft.com/office/drawing/2014/main"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3</a:t>
            </a:r>
            <a:r>
              <a:rPr lang="ar-BH" sz="2800" b="1" dirty="0" smtClean="0">
                <a:ea typeface="Calibri" panose="020F0502020204030204" pitchFamily="34" charset="0"/>
              </a:rPr>
              <a:t>-1-1</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2"/>
          <a:srcRect l="22344" t="27625" r="21479" b="24383"/>
          <a:stretch/>
        </p:blipFill>
        <p:spPr>
          <a:xfrm>
            <a:off x="1182600" y="1834125"/>
            <a:ext cx="8074488" cy="3878226"/>
          </a:xfrm>
          <a:prstGeom prst="rect">
            <a:avLst/>
          </a:prstGeom>
        </p:spPr>
      </p:pic>
      <p:sp>
        <p:nvSpPr>
          <p:cNvPr id="40" name="TextBox 39">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42" name="TextBox 4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eaLnBrk="0" fontAlgn="base" hangingPunct="0">
              <a:spcBef>
                <a:spcPct val="0"/>
              </a:spcBef>
              <a:spcAft>
                <a:spcPct val="0"/>
              </a:spcAft>
              <a:tabLst>
                <a:tab pos="307975" algn="l"/>
              </a:tabLst>
            </a:pPr>
            <a:r>
              <a:rPr lang="ar-BH" sz="3200" dirty="0">
                <a:solidFill>
                  <a:schemeClr val="tx1"/>
                </a:solidFill>
                <a:latin typeface="Sakkal Majalla" panose="02000000000000000000" pitchFamily="2" charset="-78"/>
                <a:cs typeface="Sakkal Majalla" panose="02000000000000000000" pitchFamily="2" charset="-78"/>
              </a:rPr>
              <a:t>الناتج القومي من المؤشرات المهمة في الاقتصاد الوطني؛ لأنه مقياس لأداء الاقتصاد وتطوره، ويستخدم ضمن الأدوات اللازمة لوضع الخطط والسياسات الاقتصادية، كما أنه أحد المقاييس الدولية للتقدم الاقتصادي. </a:t>
            </a:r>
            <a:endParaRPr lang="ar-SA" sz="3200" dirty="0" smtClean="0">
              <a:solidFill>
                <a:schemeClr val="tx1"/>
              </a:solidFill>
              <a:latin typeface="Sakkal Majalla" panose="02000000000000000000" pitchFamily="2" charset="-78"/>
              <a:cs typeface="Sakkal Majalla" panose="02000000000000000000" pitchFamily="2" charset="-78"/>
            </a:endParaRPr>
          </a:p>
          <a:p>
            <a:pPr lvl="0" algn="just" rtl="1" eaLnBrk="0" fontAlgn="base" hangingPunct="0">
              <a:spcBef>
                <a:spcPct val="0"/>
              </a:spcBef>
              <a:spcAft>
                <a:spcPct val="0"/>
              </a:spcAft>
              <a:tabLst>
                <a:tab pos="307975" algn="l"/>
              </a:tabLst>
            </a:pPr>
            <a:endParaRPr lang="ar-BH" sz="3200" dirty="0">
              <a:solidFill>
                <a:schemeClr val="tx1"/>
              </a:solidFill>
              <a:latin typeface="Sakkal Majalla" panose="02000000000000000000" pitchFamily="2" charset="-78"/>
              <a:cs typeface="Sakkal Majalla" panose="02000000000000000000" pitchFamily="2" charset="-78"/>
            </a:endParaRPr>
          </a:p>
          <a:p>
            <a:pPr lvl="0" algn="just" rtl="1"/>
            <a:r>
              <a:rPr lang="ar-SA" sz="3200" dirty="0">
                <a:solidFill>
                  <a:schemeClr val="tx1"/>
                </a:solidFill>
                <a:highlight>
                  <a:srgbClr val="FFFF00"/>
                </a:highlight>
                <a:latin typeface="Sakkal Majalla" panose="02000000000000000000" pitchFamily="2" charset="-78"/>
                <a:cs typeface="Sultan bold" pitchFamily="2" charset="-78"/>
              </a:rPr>
              <a:t>الناتج القومي</a:t>
            </a:r>
            <a:r>
              <a:rPr lang="ar-BH" sz="3200" dirty="0">
                <a:solidFill>
                  <a:schemeClr val="tx1"/>
                </a:solidFill>
                <a:highlight>
                  <a:srgbClr val="FFFF00"/>
                </a:highlight>
                <a:latin typeface="Sakkal Majalla" panose="02000000000000000000" pitchFamily="2" charset="-78"/>
                <a:cs typeface="Sultan bold" pitchFamily="2" charset="-78"/>
              </a:rPr>
              <a:t>(</a:t>
            </a:r>
            <a:r>
              <a:rPr lang="en-US" sz="3200" dirty="0">
                <a:solidFill>
                  <a:schemeClr val="tx1"/>
                </a:solidFill>
                <a:highlight>
                  <a:srgbClr val="FFFF00"/>
                </a:highlight>
                <a:latin typeface="Sakkal Majalla" panose="02000000000000000000" pitchFamily="2" charset="-78"/>
                <a:cs typeface="Sultan bold" pitchFamily="2" charset="-78"/>
              </a:rPr>
              <a:t>National Product</a:t>
            </a:r>
            <a:r>
              <a:rPr lang="ar-BH" sz="3200" dirty="0">
                <a:solidFill>
                  <a:schemeClr val="tx1"/>
                </a:solidFill>
                <a:highlight>
                  <a:srgbClr val="FFFF00"/>
                </a:highlight>
                <a:latin typeface="Sakkal Majalla" panose="02000000000000000000" pitchFamily="2" charset="-78"/>
                <a:cs typeface="Sultan bold" pitchFamily="2" charset="-78"/>
              </a:rPr>
              <a:t>):  </a:t>
            </a:r>
          </a:p>
          <a:p>
            <a:pPr lvl="0" algn="r" rtl="1"/>
            <a:r>
              <a:rPr lang="ar-BH" sz="3200" dirty="0">
                <a:solidFill>
                  <a:schemeClr val="tx1"/>
                </a:solidFill>
                <a:latin typeface="Sakkal Majalla" panose="02000000000000000000" pitchFamily="2" charset="-78"/>
                <a:cs typeface="Sakkal Majalla" panose="02000000000000000000" pitchFamily="2" charset="-78"/>
              </a:rPr>
              <a:t>مجموع السلع والخدمات النهائية التي يقوم بإنتاجها أفراد المجتمع سواء في داخل الدولة أو خارجها خلال فترة زمنية عادة ما تكون سنة.</a:t>
            </a:r>
            <a:endParaRPr lang="en-US" sz="3200" dirty="0">
              <a:solidFill>
                <a:schemeClr val="tx1"/>
              </a:solidFill>
              <a:latin typeface="Sakkal Majalla" panose="02000000000000000000" pitchFamily="2" charset="-78"/>
              <a:cs typeface="Sakkal Majalla" panose="02000000000000000000" pitchFamily="2" charset="-78"/>
            </a:endParaRPr>
          </a:p>
          <a:p>
            <a:pPr marL="177800" marR="0" algn="just" rtl="1">
              <a:lnSpc>
                <a:spcPct val="107000"/>
              </a:lnSpc>
              <a:spcBef>
                <a:spcPts val="0"/>
              </a:spcBef>
              <a:spcAft>
                <a:spcPts val="0"/>
              </a:spcAft>
            </a:pPr>
            <a:endParaRPr lang="en-US" sz="32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ectangle 6">
            <a:extLst>
              <a:ext uri="{FF2B5EF4-FFF2-40B4-BE49-F238E27FC236}">
                <a16:creationId xmlns="" xmlns:a16="http://schemas.microsoft.com/office/drawing/2014/main" id="{72DA4614-6011-48EF-8280-B51B32C19888}"/>
              </a:ext>
            </a:extLst>
          </p:cNvPr>
          <p:cNvSpPr/>
          <p:nvPr/>
        </p:nvSpPr>
        <p:spPr>
          <a:xfrm>
            <a:off x="8151072" y="400993"/>
            <a:ext cx="3274935"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الناتج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55" name="TextBox 54">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913313" algn="ctr" rtl="1"/>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25275" y="1787149"/>
            <a:ext cx="9621793" cy="4339650"/>
          </a:xfrm>
          <a:prstGeom prst="rect">
            <a:avLst/>
          </a:prstGeom>
        </p:spPr>
        <p:txBody>
          <a:bodyPr wrap="square">
            <a:spAutoFit/>
          </a:bodyPr>
          <a:lstStyle/>
          <a:p>
            <a:pPr algn="justLow" rtl="1">
              <a:lnSpc>
                <a:spcPct val="115000"/>
              </a:lnSpc>
            </a:pPr>
            <a:r>
              <a:rPr lang="ar-BH" sz="2400" dirty="0" smtClean="0">
                <a:latin typeface="Sakkal Majalla" panose="02000000000000000000" pitchFamily="2" charset="-78"/>
                <a:cs typeface="Sakkal Majalla" panose="02000000000000000000" pitchFamily="2" charset="-78"/>
              </a:rPr>
              <a:t>يقصد </a:t>
            </a:r>
            <a:r>
              <a:rPr lang="ar-BH" sz="2400" dirty="0">
                <a:latin typeface="Sakkal Majalla" panose="02000000000000000000" pitchFamily="2" charset="-78"/>
                <a:cs typeface="Sakkal Majalla" panose="02000000000000000000" pitchFamily="2" charset="-78"/>
              </a:rPr>
              <a:t>بأفراد المجتمع المواطنين سواءً كانوا اعتباريين أو معنويين الذين يحملون جنسية الدولة سواء مقيمين داخل الدولة أو خارجها.  ويلاحظ من التعريف السابق ما يأتي:</a:t>
            </a:r>
            <a:endParaRPr lang="en-US" sz="2400" dirty="0">
              <a:latin typeface="Sakkal Majalla" panose="02000000000000000000" pitchFamily="2" charset="-78"/>
              <a:cs typeface="Sakkal Majalla" panose="02000000000000000000" pitchFamily="2" charset="-78"/>
            </a:endParaRPr>
          </a:p>
          <a:p>
            <a:pPr marL="342900" marR="0" lvl="0" indent="-342900" algn="justLow" rtl="1">
              <a:lnSpc>
                <a:spcPct val="115000"/>
              </a:lnSpc>
              <a:spcBef>
                <a:spcPts val="0"/>
              </a:spcBef>
              <a:spcAft>
                <a:spcPts val="0"/>
              </a:spcAft>
              <a:buSzPts val="1600"/>
              <a:buFont typeface="+mj-lt"/>
              <a:buAutoNum type="arabicPeriod"/>
            </a:pPr>
            <a:r>
              <a:rPr lang="ar-BH" sz="2400" dirty="0">
                <a:latin typeface="Sakkal Majalla" panose="02000000000000000000" pitchFamily="2" charset="-78"/>
                <a:cs typeface="Sakkal Majalla" panose="02000000000000000000" pitchFamily="2" charset="-78"/>
              </a:rPr>
              <a:t>الناتج القومي الإجمالي عبارة عن قيمة نقدية لصعوبة جمع العديد من السلع والخدمات غير المتجانسة.</a:t>
            </a:r>
            <a:endParaRPr lang="en-US" sz="2400" dirty="0">
              <a:latin typeface="Sakkal Majalla" panose="02000000000000000000" pitchFamily="2" charset="-78"/>
              <a:cs typeface="Sakkal Majalla" panose="02000000000000000000" pitchFamily="2" charset="-78"/>
            </a:endParaRPr>
          </a:p>
          <a:p>
            <a:pPr marL="342900" marR="0" lvl="0" indent="-342900" algn="justLow" rtl="1">
              <a:lnSpc>
                <a:spcPct val="115000"/>
              </a:lnSpc>
              <a:spcBef>
                <a:spcPts val="0"/>
              </a:spcBef>
              <a:spcAft>
                <a:spcPts val="0"/>
              </a:spcAft>
              <a:buSzPts val="1600"/>
              <a:buFont typeface="+mj-lt"/>
              <a:buAutoNum type="arabicPeriod"/>
            </a:pPr>
            <a:r>
              <a:rPr lang="ar-BH" sz="2400" dirty="0">
                <a:latin typeface="Sakkal Majalla" panose="02000000000000000000" pitchFamily="2" charset="-78"/>
                <a:cs typeface="Sakkal Majalla" panose="02000000000000000000" pitchFamily="2" charset="-78"/>
              </a:rPr>
              <a:t>الناتج القومي الإجمالي يركز على استخدام القيمة السوقية للسلع المنتجة وبالتالي تواجهنا صعوبة حساب بعض السلع والخدمات التي أنتجت ولم تمر عبر مرحلة السوق.  فعلى سبيل المثال ما تم إنتاجه داخل مزرعة من المزارع وما تقوم به ربة المنزل داخل بيتها كل هذا رغم أهميته لم يمر بالسوق وبالتالي لا يوجد له مقابل.</a:t>
            </a:r>
            <a:endParaRPr lang="en-US" sz="2400" dirty="0">
              <a:latin typeface="Sakkal Majalla" panose="02000000000000000000" pitchFamily="2" charset="-78"/>
              <a:cs typeface="Sakkal Majalla" panose="02000000000000000000" pitchFamily="2" charset="-78"/>
            </a:endParaRPr>
          </a:p>
          <a:p>
            <a:pPr marL="342900" marR="0" lvl="0" indent="-342900" algn="justLow" rtl="1">
              <a:lnSpc>
                <a:spcPct val="115000"/>
              </a:lnSpc>
              <a:spcBef>
                <a:spcPts val="0"/>
              </a:spcBef>
              <a:spcAft>
                <a:spcPts val="0"/>
              </a:spcAft>
              <a:buSzPts val="1600"/>
              <a:buFont typeface="+mj-lt"/>
              <a:buAutoNum type="arabicPeriod"/>
            </a:pPr>
            <a:r>
              <a:rPr lang="ar-BH" sz="2400" dirty="0">
                <a:latin typeface="Sakkal Majalla" panose="02000000000000000000" pitchFamily="2" charset="-78"/>
                <a:cs typeface="Sakkal Majalla" panose="02000000000000000000" pitchFamily="2" charset="-78"/>
              </a:rPr>
              <a:t>يضاف للناتج، الناتج المتولد خارج حدود الدولة، ويستحق لمواطنيها، ولا يدخل في حساب الدخل القومي دخول الأفراد الأجانب المقيمين في المجتمع.</a:t>
            </a:r>
            <a:endParaRPr lang="ar-SA" sz="2400" dirty="0">
              <a:latin typeface="Sakkal Majalla" panose="02000000000000000000" pitchFamily="2" charset="-78"/>
              <a:cs typeface="Sakkal Majalla" panose="02000000000000000000" pitchFamily="2" charset="-78"/>
            </a:endParaRPr>
          </a:p>
          <a:p>
            <a:pPr marL="342900" marR="0" lvl="0" indent="-342900" algn="justLow" rtl="1">
              <a:lnSpc>
                <a:spcPct val="115000"/>
              </a:lnSpc>
              <a:spcBef>
                <a:spcPts val="0"/>
              </a:spcBef>
              <a:spcAft>
                <a:spcPts val="0"/>
              </a:spcAft>
              <a:buSzPts val="1600"/>
              <a:buFont typeface="+mj-lt"/>
              <a:buAutoNum type="arabicPeriod"/>
            </a:pPr>
            <a:r>
              <a:rPr lang="ar-BH" sz="2400" dirty="0">
                <a:latin typeface="Sakkal Majalla" panose="02000000000000000000" pitchFamily="2" charset="-78"/>
                <a:cs typeface="Sakkal Majalla" panose="02000000000000000000" pitchFamily="2" charset="-78"/>
              </a:rPr>
              <a:t>تستبعد من حساب الناتج القومي السلع الوسيطة، ويتم احتساب السلع النهائية فقط تجنبًا للازدواج في حساب الناتج القومي</a:t>
            </a:r>
            <a:r>
              <a:rPr lang="ar-SA" sz="2400" dirty="0">
                <a:latin typeface="Sakkal Majalla" panose="02000000000000000000" pitchFamily="2" charset="-78"/>
                <a:cs typeface="Sakkal Majalla" panose="02000000000000000000" pitchFamily="2" charset="-78"/>
              </a:rPr>
              <a:t> </a:t>
            </a:r>
            <a:r>
              <a:rPr lang="ar-BH" sz="2400" dirty="0">
                <a:latin typeface="Sakkal Majalla" panose="02000000000000000000" pitchFamily="2" charset="-78"/>
                <a:cs typeface="Sakkal Majalla" panose="02000000000000000000" pitchFamily="2" charset="-78"/>
              </a:rPr>
              <a:t>فالسلع التي ينتجها المجتمع ثلاثة أنواع </a:t>
            </a:r>
            <a:r>
              <a:rPr lang="ar-SA" sz="2400" dirty="0" smtClean="0">
                <a:latin typeface="Sakkal Majalla" panose="02000000000000000000" pitchFamily="2" charset="-78"/>
                <a:cs typeface="Sakkal Majalla" panose="02000000000000000000" pitchFamily="2" charset="-78"/>
              </a:rPr>
              <a:t>وهي:</a:t>
            </a:r>
            <a:endParaRPr lang="en-US" sz="2400" dirty="0">
              <a:latin typeface="Sakkal Majalla" panose="02000000000000000000" pitchFamily="2" charset="-78"/>
              <a:cs typeface="Sakkal Majalla" panose="02000000000000000000" pitchFamily="2" charset="-78"/>
            </a:endParaRPr>
          </a:p>
        </p:txBody>
      </p:sp>
      <p:sp>
        <p:nvSpPr>
          <p:cNvPr id="56" name="TextBox 55">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58" name="Rectangle 6">
            <a:extLst>
              <a:ext uri="{FF2B5EF4-FFF2-40B4-BE49-F238E27FC236}">
                <a16:creationId xmlns="" xmlns:a16="http://schemas.microsoft.com/office/drawing/2014/main" id="{72DA4614-6011-48EF-8280-B51B32C19888}"/>
              </a:ext>
            </a:extLst>
          </p:cNvPr>
          <p:cNvSpPr/>
          <p:nvPr/>
        </p:nvSpPr>
        <p:spPr>
          <a:xfrm>
            <a:off x="8151072" y="400993"/>
            <a:ext cx="3274935"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الناتج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8698669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913313" algn="ctr" rtl="1"/>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a:p>
            <a:pPr marL="0" marR="0" algn="just" rtl="1">
              <a:lnSpc>
                <a:spcPct val="115000"/>
              </a:lnSpc>
              <a:spcBef>
                <a:spcPts val="0"/>
              </a:spcBef>
              <a:spcAft>
                <a:spcPts val="0"/>
              </a:spcAft>
            </a:pPr>
            <a:endParaRPr lang="ar-BH" sz="2000"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83958" y="1487778"/>
            <a:ext cx="6864818" cy="4887276"/>
          </a:xfrm>
          <a:prstGeom prst="rect">
            <a:avLst/>
          </a:prstGeom>
        </p:spPr>
      </p:pic>
      <p:sp>
        <p:nvSpPr>
          <p:cNvPr id="5"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3</a:t>
            </a:r>
            <a:r>
              <a:rPr lang="ar-BH" sz="2000" b="1" dirty="0" smtClean="0">
                <a:solidFill>
                  <a:srgbClr val="3F5378"/>
                </a:solidFill>
                <a:latin typeface="Sakkal Majalla" panose="02000000000000000000" pitchFamily="2" charset="-78"/>
                <a:cs typeface="Sakkal Majalla" panose="02000000000000000000" pitchFamily="2" charset="-78"/>
              </a:rPr>
              <a:t>-1</a:t>
            </a:r>
            <a:r>
              <a:rPr lang="ar-SA"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الحسابات القومية</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grpSp>
        <p:nvGrpSpPr>
          <p:cNvPr id="10"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11"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Rectangle 6">
            <a:extLst>
              <a:ext uri="{FF2B5EF4-FFF2-40B4-BE49-F238E27FC236}">
                <a16:creationId xmlns="" xmlns:a16="http://schemas.microsoft.com/office/drawing/2014/main" id="{72DA4614-6011-48EF-8280-B51B32C19888}"/>
              </a:ext>
            </a:extLst>
          </p:cNvPr>
          <p:cNvSpPr/>
          <p:nvPr/>
        </p:nvSpPr>
        <p:spPr>
          <a:xfrm>
            <a:off x="8151072" y="400993"/>
            <a:ext cx="3274935"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BH" sz="3800" dirty="0">
                <a:solidFill>
                  <a:schemeClr val="bg1"/>
                </a:solidFill>
                <a:latin typeface="Arial" panose="020B0604020202020204" pitchFamily="34" charset="0"/>
                <a:ea typeface="Calibri" panose="020F0502020204030204" pitchFamily="34" charset="0"/>
                <a:cs typeface="Sultan bold" pitchFamily="2" charset="-78"/>
              </a:rPr>
              <a:t>مفهوم </a:t>
            </a:r>
            <a:r>
              <a:rPr lang="ar-SA" sz="3800" dirty="0" smtClean="0">
                <a:solidFill>
                  <a:schemeClr val="bg1"/>
                </a:solidFill>
                <a:latin typeface="Arial" panose="020B0604020202020204" pitchFamily="34" charset="0"/>
                <a:ea typeface="Calibri" panose="020F0502020204030204" pitchFamily="34" charset="0"/>
                <a:cs typeface="Sultan bold" pitchFamily="2" charset="-78"/>
              </a:rPr>
              <a:t>الناتج القومي</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31"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02556" y="134321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2"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206285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281199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02555" y="585477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524399" y="36072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6"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524399" y="439862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524399" y="51878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428589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2395</TotalTime>
  <Words>3054</Words>
  <Application>Microsoft Office PowerPoint</Application>
  <PresentationFormat>Widescreen</PresentationFormat>
  <Paragraphs>604</Paragraphs>
  <Slides>48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 Black</vt:lpstr>
      <vt:lpstr>Arvo</vt:lpstr>
      <vt:lpstr>Calibri</vt:lpstr>
      <vt:lpstr>Calibri Light</vt:lpstr>
      <vt:lpstr>Sakkal Majalla</vt:lpstr>
      <vt:lpstr>Simplified Arabic</vt:lpstr>
      <vt:lpstr>Sultan bold</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Mariam Jassim Khadem</cp:lastModifiedBy>
  <cp:revision>125</cp:revision>
  <dcterms:created xsi:type="dcterms:W3CDTF">2020-03-09T08:29:54Z</dcterms:created>
  <dcterms:modified xsi:type="dcterms:W3CDTF">2023-09-05T06:33:04Z</dcterms:modified>
</cp:coreProperties>
</file>