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20"/>
  </p:notesMasterIdLst>
  <p:sldIdLst>
    <p:sldId id="498" r:id="rId3"/>
    <p:sldId id="499" r:id="rId4"/>
    <p:sldId id="426" r:id="rId5"/>
    <p:sldId id="461" r:id="rId6"/>
    <p:sldId id="475" r:id="rId7"/>
    <p:sldId id="517" r:id="rId8"/>
    <p:sldId id="518" r:id="rId9"/>
    <p:sldId id="519" r:id="rId10"/>
    <p:sldId id="488" r:id="rId11"/>
    <p:sldId id="489" r:id="rId12"/>
    <p:sldId id="512" r:id="rId13"/>
    <p:sldId id="520" r:id="rId14"/>
    <p:sldId id="452" r:id="rId15"/>
    <p:sldId id="486" r:id="rId16"/>
    <p:sldId id="521" r:id="rId17"/>
    <p:sldId id="522" r:id="rId18"/>
    <p:sldId id="455"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D52"/>
    <a:srgbClr val="FD836F"/>
    <a:srgbClr val="F88774"/>
    <a:srgbClr val="FF8571"/>
    <a:srgbClr val="F28772"/>
    <a:srgbClr val="F9937F"/>
    <a:srgbClr val="00CC00"/>
    <a:srgbClr val="000000"/>
    <a:srgbClr val="F6D3B0"/>
    <a:srgbClr val="17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94662" autoAdjust="0"/>
  </p:normalViewPr>
  <p:slideViewPr>
    <p:cSldViewPr>
      <p:cViewPr varScale="1">
        <p:scale>
          <a:sx n="70" d="100"/>
          <a:sy n="70" d="100"/>
        </p:scale>
        <p:origin x="12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40204E3-BA47-4553-AB49-BFD2203EC400}" type="datetimeFigureOut">
              <a:rPr lang="en-US" smtClean="0"/>
              <a:pPr/>
              <a:t>8/30/2023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17253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8/30/2023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8/30/2023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 xmlns:a16="http://schemas.microsoft.com/office/drawing/2014/main" id="{4480F12F-3684-4F40-A1B9-D3BA9923DD19}"/>
              </a:ext>
            </a:extLst>
          </p:cNvPr>
          <p:cNvSpPr txBox="1">
            <a:spLocks/>
          </p:cNvSpPr>
          <p:nvPr/>
        </p:nvSpPr>
        <p:spPr>
          <a:xfrm>
            <a:off x="-203518" y="4423107"/>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ar-BH" sz="4000" dirty="0" smtClean="0">
                <a:solidFill>
                  <a:srgbClr val="3F5378"/>
                </a:solidFill>
                <a:latin typeface="Arial Black" panose="020B0A04020102020204" pitchFamily="34" charset="0"/>
                <a:cs typeface="Sultan bold" pitchFamily="2" charset="-78"/>
              </a:rPr>
              <a:t>ا</a:t>
            </a:r>
            <a:r>
              <a:rPr lang="ar-BH" sz="4800" dirty="0" smtClean="0">
                <a:solidFill>
                  <a:srgbClr val="3F5378"/>
                </a:solidFill>
                <a:latin typeface="Arial Black" panose="020B0A04020102020204" pitchFamily="34" charset="0"/>
                <a:cs typeface="Sultan bold" pitchFamily="2" charset="-78"/>
              </a:rPr>
              <a:t>لاقتصاد</a:t>
            </a:r>
            <a:endParaRPr lang="ar-BH" sz="4800" dirty="0">
              <a:solidFill>
                <a:srgbClr val="3F5378"/>
              </a:solidFill>
              <a:latin typeface="Arial Black" panose="020B0A04020102020204" pitchFamily="34" charset="0"/>
              <a:cs typeface="Sultan bold" pitchFamily="2" charset="-78"/>
            </a:endParaRPr>
          </a:p>
          <a:p>
            <a:pPr defTabSz="685800">
              <a:defRPr/>
            </a:pPr>
            <a:endParaRPr lang="ar-SA" sz="1600" dirty="0">
              <a:solidFill>
                <a:srgbClr val="3F5378"/>
              </a:solidFill>
              <a:latin typeface="Arial Black" panose="020B0A04020102020204" pitchFamily="34" charset="0"/>
              <a:cs typeface="Sultan bold" pitchFamily="2" charset="-78"/>
            </a:endParaRPr>
          </a:p>
          <a:p>
            <a:pPr defTabSz="685800">
              <a:defRPr/>
            </a:pPr>
            <a:r>
              <a:rPr lang="ar-BH" sz="5400" b="1" dirty="0">
                <a:solidFill>
                  <a:srgbClr val="FF9800"/>
                </a:solidFill>
                <a:latin typeface="Sakkal Majalla" panose="02000000000000000000" pitchFamily="2" charset="-78"/>
                <a:cs typeface="Sakkal Majalla" panose="02000000000000000000" pitchFamily="2" charset="-78"/>
              </a:rPr>
              <a:t>قصد </a:t>
            </a:r>
            <a:r>
              <a:rPr lang="ar-BH" sz="5400" b="1" dirty="0" smtClean="0">
                <a:solidFill>
                  <a:srgbClr val="FF9800"/>
                </a:solidFill>
                <a:latin typeface="Sakkal Majalla" panose="02000000000000000000" pitchFamily="2" charset="-78"/>
                <a:cs typeface="Sakkal Majalla" panose="02000000000000000000" pitchFamily="2" charset="-78"/>
              </a:rPr>
              <a:t>312</a:t>
            </a:r>
            <a:endParaRPr lang="ar-SA" sz="5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 xmlns:a16="http://schemas.microsoft.com/office/drawing/2014/main" id="{80FC989E-D4CE-4CFB-96D2-FB65D6210524}"/>
              </a:ext>
            </a:extLst>
          </p:cNvPr>
          <p:cNvSpPr/>
          <p:nvPr/>
        </p:nvSpPr>
        <p:spPr>
          <a:xfrm>
            <a:off x="4914257" y="4242006"/>
            <a:ext cx="3431526" cy="623248"/>
          </a:xfrm>
          <a:prstGeom prst="rect">
            <a:avLst/>
          </a:prstGeom>
          <a:solidFill>
            <a:srgbClr val="C00000"/>
          </a:solidFill>
        </p:spPr>
        <p:txBody>
          <a:bodyPr wrap="square" lIns="68580" tIns="34290" rIns="68580" bIns="34290">
            <a:spAutoFit/>
          </a:bodyPr>
          <a:lstStyle/>
          <a:p>
            <a:pPr algn="ctr" defTabSz="685800">
              <a:defRPr/>
            </a:pPr>
            <a:r>
              <a:rPr lang="ar-SA"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36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الأول</a:t>
            </a:r>
            <a:endParaRPr lang="en-US"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 xmlns:a16="http://schemas.microsoft.com/office/drawing/2014/main" id="{165F5DA4-2CA6-43A2-98A4-464A9E98B87D}"/>
              </a:ext>
            </a:extLst>
          </p:cNvPr>
          <p:cNvSpPr/>
          <p:nvPr/>
        </p:nvSpPr>
        <p:spPr>
          <a:xfrm>
            <a:off x="4248439" y="5252371"/>
            <a:ext cx="4763163" cy="1300356"/>
          </a:xfrm>
          <a:prstGeom prst="rect">
            <a:avLst/>
          </a:prstGeom>
          <a:noFill/>
        </p:spPr>
        <p:txBody>
          <a:bodyPr wrap="none" lIns="68580" tIns="34290" rIns="68580" bIns="34290">
            <a:spAutoFit/>
          </a:bodyPr>
          <a:lstStyle/>
          <a:p>
            <a:pPr algn="ctr" defTabSz="685800">
              <a:defRPr/>
            </a:pPr>
            <a:r>
              <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a:t>
            </a:r>
            <a:r>
              <a:rPr lang="ar-SA"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ثالث الثانوي / توحيد المسارات</a:t>
            </a:r>
            <a:endParaRPr lang="en-US"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sp>
        <p:nvSpPr>
          <p:cNvPr id="14" name="Rectangle 13">
            <a:extLst>
              <a:ext uri="{FF2B5EF4-FFF2-40B4-BE49-F238E27FC236}">
                <a16:creationId xmlns="" xmlns:a16="http://schemas.microsoft.com/office/drawing/2014/main" id="{F7AA5C27-B266-EC7F-A04F-ACDB41FB7396}"/>
              </a:ext>
            </a:extLst>
          </p:cNvPr>
          <p:cNvSpPr/>
          <p:nvPr/>
        </p:nvSpPr>
        <p:spPr>
          <a:xfrm>
            <a:off x="1081164" y="6151007"/>
            <a:ext cx="2361548" cy="461665"/>
          </a:xfrm>
          <a:prstGeom prst="rect">
            <a:avLst/>
          </a:prstGeom>
          <a:solidFill>
            <a:srgbClr val="C00000"/>
          </a:solidFill>
        </p:spPr>
        <p:txBody>
          <a:bodyPr wrap="square" lIns="91440" tIns="45720" rIns="91440" bIns="45720">
            <a:spAutoFit/>
          </a:bodyPr>
          <a:lstStyle/>
          <a:p>
            <a:pPr algn="ct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الصفحات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56 - 62</a:t>
            </a:r>
            <a:endParaRPr lang="ar-SA" sz="2400" b="1"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Times New Roman" panose="02020603050405020304" pitchFamily="18" charset="0"/>
            </a:endParaRPr>
          </a:p>
        </p:txBody>
      </p:sp>
      <p:pic>
        <p:nvPicPr>
          <p:cNvPr id="2" name="Picture 1"/>
          <p:cNvPicPr>
            <a:picLocks noChangeAspect="1"/>
          </p:cNvPicPr>
          <p:nvPr/>
        </p:nvPicPr>
        <p:blipFill rotWithShape="1">
          <a:blip r:embed="rId3"/>
          <a:srcRect l="24817" t="11458" r="44729" b="47918"/>
          <a:stretch/>
        </p:blipFill>
        <p:spPr>
          <a:xfrm>
            <a:off x="413602" y="1839036"/>
            <a:ext cx="3624998" cy="2291451"/>
          </a:xfrm>
          <a:prstGeom prst="rect">
            <a:avLst/>
          </a:prstGeom>
        </p:spPr>
      </p:pic>
      <p:pic>
        <p:nvPicPr>
          <p:cNvPr id="9" name="Picture 8"/>
          <p:cNvPicPr>
            <a:picLocks noChangeAspect="1"/>
          </p:cNvPicPr>
          <p:nvPr/>
        </p:nvPicPr>
        <p:blipFill rotWithShape="1">
          <a:blip r:embed="rId3"/>
          <a:srcRect l="30088" t="54166" r="43558" b="30209"/>
          <a:stretch/>
        </p:blipFill>
        <p:spPr>
          <a:xfrm>
            <a:off x="4495800" y="2304851"/>
            <a:ext cx="3849983" cy="1550038"/>
          </a:xfrm>
          <a:prstGeom prst="rect">
            <a:avLst/>
          </a:prstGeom>
        </p:spPr>
      </p:pic>
    </p:spTree>
    <p:extLst>
      <p:ext uri="{BB962C8B-B14F-4D97-AF65-F5344CB8AC3E}">
        <p14:creationId xmlns:p14="http://schemas.microsoft.com/office/powerpoint/2010/main" val="158827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645723"/>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600" b="1" dirty="0" smtClean="0"/>
              <a:t>   أمثلة تطبيقية على ميزان المدفوعات</a:t>
            </a:r>
            <a:endParaRPr lang="ar-BH" sz="36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364451" y="113109"/>
            <a:ext cx="621916" cy="656467"/>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5" name="TextBox 14">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4"/>
          <a:srcRect l="16031" t="12500" r="35359" b="11756"/>
          <a:stretch/>
        </p:blipFill>
        <p:spPr>
          <a:xfrm>
            <a:off x="334181" y="838200"/>
            <a:ext cx="8652187" cy="5512726"/>
          </a:xfrm>
          <a:prstGeom prst="rect">
            <a:avLst/>
          </a:prstGeom>
        </p:spPr>
      </p:pic>
    </p:spTree>
    <p:extLst>
      <p:ext uri="{BB962C8B-B14F-4D97-AF65-F5344CB8AC3E}">
        <p14:creationId xmlns:p14="http://schemas.microsoft.com/office/powerpoint/2010/main" val="11053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3"/>
          <a:srcRect l="25403" t="11459" r="38872" b="6250"/>
          <a:stretch/>
        </p:blipFill>
        <p:spPr>
          <a:xfrm>
            <a:off x="-1" y="0"/>
            <a:ext cx="9130587" cy="6408600"/>
          </a:xfrm>
          <a:prstGeom prst="rect">
            <a:avLst/>
          </a:prstGeom>
          <a:ln w="12700">
            <a:solidFill>
              <a:schemeClr val="tx1"/>
            </a:solidFill>
          </a:ln>
        </p:spPr>
      </p:pic>
    </p:spTree>
    <p:extLst>
      <p:ext uri="{BB962C8B-B14F-4D97-AF65-F5344CB8AC3E}">
        <p14:creationId xmlns:p14="http://schemas.microsoft.com/office/powerpoint/2010/main" val="1528992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3"/>
          <a:srcRect l="18960" t="14583" r="28331" b="53126"/>
          <a:stretch/>
        </p:blipFill>
        <p:spPr>
          <a:xfrm>
            <a:off x="-1" y="20424"/>
            <a:ext cx="9130587" cy="2362200"/>
          </a:xfrm>
          <a:prstGeom prst="rect">
            <a:avLst/>
          </a:prstGeom>
        </p:spPr>
      </p:pic>
      <p:pic>
        <p:nvPicPr>
          <p:cNvPr id="7" name="Picture 6"/>
          <p:cNvPicPr>
            <a:picLocks noChangeAspect="1"/>
          </p:cNvPicPr>
          <p:nvPr/>
        </p:nvPicPr>
        <p:blipFill rotWithShape="1">
          <a:blip r:embed="rId3"/>
          <a:srcRect l="17789" t="50000" r="31845" b="5208"/>
          <a:stretch/>
        </p:blipFill>
        <p:spPr>
          <a:xfrm>
            <a:off x="-1" y="2448972"/>
            <a:ext cx="9130587" cy="3891003"/>
          </a:xfrm>
          <a:prstGeom prst="rect">
            <a:avLst/>
          </a:prstGeom>
        </p:spPr>
      </p:pic>
    </p:spTree>
    <p:extLst>
      <p:ext uri="{BB962C8B-B14F-4D97-AF65-F5344CB8AC3E}">
        <p14:creationId xmlns:p14="http://schemas.microsoft.com/office/powerpoint/2010/main" val="2569237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C2110C68-3ABB-7198-1784-1D0F48D65121}"/>
              </a:ext>
            </a:extLst>
          </p:cNvPr>
          <p:cNvSpPr/>
          <p:nvPr/>
        </p:nvSpPr>
        <p:spPr>
          <a:xfrm>
            <a:off x="4724400" y="1143000"/>
            <a:ext cx="4330697" cy="523220"/>
          </a:xfrm>
          <a:prstGeom prst="rect">
            <a:avLst/>
          </a:prstGeom>
          <a:solidFill>
            <a:srgbClr val="FF0000"/>
          </a:solidFill>
        </p:spPr>
        <p:txBody>
          <a:bodyPr wrap="square">
            <a:spAutoFit/>
          </a:bodyPr>
          <a:lstStyle/>
          <a:p>
            <a:pPr algn="ctr"/>
            <a:r>
              <a:rPr lang="ar-BH" sz="2800" b="1" dirty="0">
                <a:solidFill>
                  <a:schemeClr val="bg1"/>
                </a:solidFill>
                <a:latin typeface="Sakkal Majalla" panose="02000000000000000000" pitchFamily="2" charset="-78"/>
                <a:cs typeface="Sakkal Majalla" panose="02000000000000000000" pitchFamily="2" charset="-78"/>
              </a:rPr>
              <a:t>أجب </a:t>
            </a:r>
            <a:r>
              <a:rPr lang="ar-BH" sz="2800" b="1" dirty="0" smtClean="0">
                <a:solidFill>
                  <a:schemeClr val="bg1"/>
                </a:solidFill>
                <a:latin typeface="Sakkal Majalla" panose="02000000000000000000" pitchFamily="2" charset="-78"/>
                <a:cs typeface="Sakkal Majalla" panose="02000000000000000000" pitchFamily="2" charset="-78"/>
              </a:rPr>
              <a:t>عن الآتي: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a16="http://schemas.microsoft.com/office/drawing/2014/main" xmlns="" id="{EA17CA2C-463F-4C03-9FAE-D86355B014EA}"/>
              </a:ext>
            </a:extLst>
          </p:cNvPr>
          <p:cNvSpPr/>
          <p:nvPr/>
        </p:nvSpPr>
        <p:spPr>
          <a:xfrm>
            <a:off x="217386" y="6063359"/>
            <a:ext cx="1766690" cy="3374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76200" y="6477225"/>
            <a:ext cx="9261475"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4"/>
          <a:srcRect l="12519" t="15625" r="32430" b="19792"/>
          <a:stretch/>
        </p:blipFill>
        <p:spPr>
          <a:xfrm>
            <a:off x="76200" y="1752158"/>
            <a:ext cx="8962975" cy="4293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rotWithShape="1">
          <a:blip r:embed="rId3"/>
          <a:srcRect l="12519" t="15625" r="32430" b="19792"/>
          <a:stretch/>
        </p:blipFill>
        <p:spPr>
          <a:xfrm>
            <a:off x="86977" y="1371599"/>
            <a:ext cx="8962975" cy="4998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133600" y="2743200"/>
            <a:ext cx="1527982" cy="430887"/>
          </a:xfrm>
          <a:prstGeom prst="rect">
            <a:avLst/>
          </a:prstGeom>
          <a:noFill/>
        </p:spPr>
        <p:txBody>
          <a:bodyPr wrap="none" rtlCol="1">
            <a:spAutoFit/>
          </a:bodyPr>
          <a:lstStyle/>
          <a:p>
            <a:r>
              <a:rPr lang="ar-SA" sz="2200" b="1" dirty="0" smtClean="0">
                <a:solidFill>
                  <a:srgbClr val="FF0000"/>
                </a:solidFill>
                <a:cs typeface="Sakkal Majalla" panose="02000000000000000000"/>
              </a:rPr>
              <a:t>ميزان الخدمات</a:t>
            </a:r>
            <a:endParaRPr lang="ar-BH" sz="2200" b="1" dirty="0">
              <a:solidFill>
                <a:srgbClr val="FF0000"/>
              </a:solidFill>
              <a:cs typeface="Sakkal Majalla" panose="02000000000000000000"/>
            </a:endParaRPr>
          </a:p>
        </p:txBody>
      </p:sp>
      <p:sp>
        <p:nvSpPr>
          <p:cNvPr id="12" name="TextBox 11"/>
          <p:cNvSpPr txBox="1"/>
          <p:nvPr/>
        </p:nvSpPr>
        <p:spPr>
          <a:xfrm>
            <a:off x="990600" y="2743200"/>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3" name="TextBox 12"/>
          <p:cNvSpPr txBox="1"/>
          <p:nvPr/>
        </p:nvSpPr>
        <p:spPr>
          <a:xfrm>
            <a:off x="2100878" y="3074313"/>
            <a:ext cx="1638590" cy="430887"/>
          </a:xfrm>
          <a:prstGeom prst="rect">
            <a:avLst/>
          </a:prstGeom>
          <a:noFill/>
        </p:spPr>
        <p:txBody>
          <a:bodyPr wrap="none" rtlCol="1">
            <a:spAutoFit/>
          </a:bodyPr>
          <a:lstStyle/>
          <a:p>
            <a:r>
              <a:rPr lang="ar-SA" sz="2200" b="1" dirty="0" smtClean="0">
                <a:solidFill>
                  <a:srgbClr val="FF0000"/>
                </a:solidFill>
                <a:cs typeface="Sakkal Majalla" panose="02000000000000000000"/>
              </a:rPr>
              <a:t>الميزان التجاري</a:t>
            </a:r>
            <a:endParaRPr lang="ar-BH" sz="2200" b="1" dirty="0">
              <a:solidFill>
                <a:srgbClr val="FF0000"/>
              </a:solidFill>
              <a:cs typeface="Sakkal Majalla" panose="02000000000000000000"/>
            </a:endParaRPr>
          </a:p>
        </p:txBody>
      </p:sp>
      <p:sp>
        <p:nvSpPr>
          <p:cNvPr id="14" name="TextBox 13"/>
          <p:cNvSpPr txBox="1"/>
          <p:nvPr/>
        </p:nvSpPr>
        <p:spPr>
          <a:xfrm>
            <a:off x="990600" y="3119735"/>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5" name="TextBox 14"/>
          <p:cNvSpPr txBox="1"/>
          <p:nvPr/>
        </p:nvSpPr>
        <p:spPr>
          <a:xfrm>
            <a:off x="1934281" y="3429000"/>
            <a:ext cx="2028119" cy="430887"/>
          </a:xfrm>
          <a:prstGeom prst="rect">
            <a:avLst/>
          </a:prstGeom>
          <a:noFill/>
        </p:spPr>
        <p:txBody>
          <a:bodyPr wrap="none" rtlCol="1">
            <a:spAutoFit/>
          </a:bodyPr>
          <a:lstStyle/>
          <a:p>
            <a:r>
              <a:rPr lang="ar-SA" sz="2200" b="1" dirty="0" smtClean="0">
                <a:solidFill>
                  <a:srgbClr val="FF0000"/>
                </a:solidFill>
                <a:cs typeface="Sakkal Majalla" panose="02000000000000000000"/>
              </a:rPr>
              <a:t>ميزان حركات الذهب</a:t>
            </a:r>
            <a:endParaRPr lang="ar-BH" sz="2200" b="1" dirty="0">
              <a:solidFill>
                <a:srgbClr val="FF0000"/>
              </a:solidFill>
              <a:cs typeface="Sakkal Majalla" panose="02000000000000000000"/>
            </a:endParaRPr>
          </a:p>
        </p:txBody>
      </p:sp>
      <p:sp>
        <p:nvSpPr>
          <p:cNvPr id="16" name="TextBox 15"/>
          <p:cNvSpPr txBox="1"/>
          <p:nvPr/>
        </p:nvSpPr>
        <p:spPr>
          <a:xfrm>
            <a:off x="990600" y="3500735"/>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7" name="TextBox 16"/>
          <p:cNvSpPr txBox="1"/>
          <p:nvPr/>
        </p:nvSpPr>
        <p:spPr>
          <a:xfrm>
            <a:off x="260279" y="3786800"/>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9" name="TextBox 18"/>
          <p:cNvSpPr txBox="1"/>
          <p:nvPr/>
        </p:nvSpPr>
        <p:spPr>
          <a:xfrm>
            <a:off x="1524000" y="3847531"/>
            <a:ext cx="2829621" cy="400110"/>
          </a:xfrm>
          <a:prstGeom prst="rect">
            <a:avLst/>
          </a:prstGeom>
          <a:noFill/>
        </p:spPr>
        <p:txBody>
          <a:bodyPr wrap="none" rtlCol="1">
            <a:spAutoFit/>
          </a:bodyPr>
          <a:lstStyle/>
          <a:p>
            <a:r>
              <a:rPr lang="ar-SA" sz="2000" b="1" dirty="0" smtClean="0">
                <a:solidFill>
                  <a:srgbClr val="FF0000"/>
                </a:solidFill>
                <a:cs typeface="Sakkal Majalla" panose="02000000000000000000"/>
              </a:rPr>
              <a:t>ميزان التحويلات من جانب واحد</a:t>
            </a:r>
            <a:endParaRPr lang="ar-BH" sz="2000" b="1" dirty="0">
              <a:solidFill>
                <a:srgbClr val="FF0000"/>
              </a:solidFill>
              <a:cs typeface="Sakkal Majalla" panose="02000000000000000000"/>
            </a:endParaRPr>
          </a:p>
        </p:txBody>
      </p:sp>
      <p:sp>
        <p:nvSpPr>
          <p:cNvPr id="20" name="TextBox 19"/>
          <p:cNvSpPr txBox="1"/>
          <p:nvPr/>
        </p:nvSpPr>
        <p:spPr>
          <a:xfrm>
            <a:off x="1924750" y="4522113"/>
            <a:ext cx="2028119" cy="430887"/>
          </a:xfrm>
          <a:prstGeom prst="rect">
            <a:avLst/>
          </a:prstGeom>
          <a:noFill/>
        </p:spPr>
        <p:txBody>
          <a:bodyPr wrap="none" rtlCol="1">
            <a:spAutoFit/>
          </a:bodyPr>
          <a:lstStyle/>
          <a:p>
            <a:r>
              <a:rPr lang="ar-SA" sz="2200" b="1" dirty="0" smtClean="0">
                <a:solidFill>
                  <a:srgbClr val="FF0000"/>
                </a:solidFill>
                <a:cs typeface="Sakkal Majalla" panose="02000000000000000000"/>
              </a:rPr>
              <a:t>ميزان حركات الذهب</a:t>
            </a:r>
            <a:endParaRPr lang="ar-BH" sz="2200" b="1" dirty="0">
              <a:solidFill>
                <a:srgbClr val="FF0000"/>
              </a:solidFill>
              <a:cs typeface="Sakkal Majalla" panose="02000000000000000000"/>
            </a:endParaRPr>
          </a:p>
        </p:txBody>
      </p:sp>
      <p:sp>
        <p:nvSpPr>
          <p:cNvPr id="21" name="TextBox 20"/>
          <p:cNvSpPr txBox="1"/>
          <p:nvPr/>
        </p:nvSpPr>
        <p:spPr>
          <a:xfrm>
            <a:off x="260279" y="4572000"/>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2" name="TextBox 21"/>
          <p:cNvSpPr txBox="1"/>
          <p:nvPr/>
        </p:nvSpPr>
        <p:spPr>
          <a:xfrm>
            <a:off x="1524000" y="4214574"/>
            <a:ext cx="2842445" cy="338554"/>
          </a:xfrm>
          <a:prstGeom prst="rect">
            <a:avLst/>
          </a:prstGeom>
          <a:noFill/>
        </p:spPr>
        <p:txBody>
          <a:bodyPr wrap="none" rtlCol="1">
            <a:spAutoFit/>
          </a:bodyPr>
          <a:lstStyle/>
          <a:p>
            <a:r>
              <a:rPr lang="ar-SA" sz="1600" b="1" dirty="0" smtClean="0">
                <a:solidFill>
                  <a:srgbClr val="FF0000"/>
                </a:solidFill>
                <a:cs typeface="Sakkal Majalla" panose="02000000000000000000"/>
              </a:rPr>
              <a:t>ميزان المعاملات الرأسمالية-طويلة الاجل</a:t>
            </a:r>
            <a:endParaRPr lang="ar-BH" sz="1600" b="1" dirty="0">
              <a:solidFill>
                <a:srgbClr val="FF0000"/>
              </a:solidFill>
              <a:cs typeface="Sakkal Majalla" panose="02000000000000000000"/>
            </a:endParaRPr>
          </a:p>
        </p:txBody>
      </p:sp>
      <p:sp>
        <p:nvSpPr>
          <p:cNvPr id="23" name="TextBox 22"/>
          <p:cNvSpPr txBox="1"/>
          <p:nvPr/>
        </p:nvSpPr>
        <p:spPr>
          <a:xfrm>
            <a:off x="259080" y="4186535"/>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4" name="TextBox 23"/>
          <p:cNvSpPr txBox="1"/>
          <p:nvPr/>
        </p:nvSpPr>
        <p:spPr>
          <a:xfrm>
            <a:off x="1536824" y="4906705"/>
            <a:ext cx="2829621" cy="400110"/>
          </a:xfrm>
          <a:prstGeom prst="rect">
            <a:avLst/>
          </a:prstGeom>
          <a:noFill/>
        </p:spPr>
        <p:txBody>
          <a:bodyPr wrap="none" rtlCol="1">
            <a:spAutoFit/>
          </a:bodyPr>
          <a:lstStyle/>
          <a:p>
            <a:r>
              <a:rPr lang="ar-SA" sz="2000" b="1" dirty="0" smtClean="0">
                <a:solidFill>
                  <a:srgbClr val="FF0000"/>
                </a:solidFill>
                <a:cs typeface="Sakkal Majalla" panose="02000000000000000000"/>
              </a:rPr>
              <a:t>ميزان التحويلات من جانب واحد</a:t>
            </a:r>
            <a:endParaRPr lang="ar-BH" sz="2000" b="1" dirty="0">
              <a:solidFill>
                <a:srgbClr val="FF0000"/>
              </a:solidFill>
              <a:cs typeface="Sakkal Majalla" panose="02000000000000000000"/>
            </a:endParaRPr>
          </a:p>
        </p:txBody>
      </p:sp>
      <p:sp>
        <p:nvSpPr>
          <p:cNvPr id="25" name="TextBox 24"/>
          <p:cNvSpPr txBox="1"/>
          <p:nvPr/>
        </p:nvSpPr>
        <p:spPr>
          <a:xfrm>
            <a:off x="990600" y="4876800"/>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6" name="TextBox 25"/>
          <p:cNvSpPr txBox="1"/>
          <p:nvPr/>
        </p:nvSpPr>
        <p:spPr>
          <a:xfrm>
            <a:off x="1524000" y="5292533"/>
            <a:ext cx="2842445" cy="338554"/>
          </a:xfrm>
          <a:prstGeom prst="rect">
            <a:avLst/>
          </a:prstGeom>
          <a:noFill/>
        </p:spPr>
        <p:txBody>
          <a:bodyPr wrap="none" rtlCol="1">
            <a:spAutoFit/>
          </a:bodyPr>
          <a:lstStyle/>
          <a:p>
            <a:r>
              <a:rPr lang="ar-SA" sz="1600" b="1" dirty="0" smtClean="0">
                <a:solidFill>
                  <a:srgbClr val="FF0000"/>
                </a:solidFill>
                <a:cs typeface="Sakkal Majalla" panose="02000000000000000000"/>
              </a:rPr>
              <a:t>ميزان المعاملات الرأسمالية-طويلة الاجل</a:t>
            </a:r>
            <a:endParaRPr lang="ar-BH" sz="1600" b="1" dirty="0">
              <a:solidFill>
                <a:srgbClr val="FF0000"/>
              </a:solidFill>
              <a:cs typeface="Sakkal Majalla" panose="02000000000000000000"/>
            </a:endParaRPr>
          </a:p>
        </p:txBody>
      </p:sp>
      <p:sp>
        <p:nvSpPr>
          <p:cNvPr id="27" name="TextBox 26"/>
          <p:cNvSpPr txBox="1"/>
          <p:nvPr/>
        </p:nvSpPr>
        <p:spPr>
          <a:xfrm>
            <a:off x="990600" y="5253335"/>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8" name="TextBox 27"/>
          <p:cNvSpPr txBox="1"/>
          <p:nvPr/>
        </p:nvSpPr>
        <p:spPr>
          <a:xfrm>
            <a:off x="2078296" y="5586028"/>
            <a:ext cx="1638590" cy="430887"/>
          </a:xfrm>
          <a:prstGeom prst="rect">
            <a:avLst/>
          </a:prstGeom>
          <a:noFill/>
        </p:spPr>
        <p:txBody>
          <a:bodyPr wrap="none" rtlCol="1">
            <a:spAutoFit/>
          </a:bodyPr>
          <a:lstStyle/>
          <a:p>
            <a:r>
              <a:rPr lang="ar-SA" sz="2200" b="1" dirty="0" smtClean="0">
                <a:solidFill>
                  <a:srgbClr val="FF0000"/>
                </a:solidFill>
                <a:cs typeface="Sakkal Majalla" panose="02000000000000000000"/>
              </a:rPr>
              <a:t>الميزان التجاري</a:t>
            </a:r>
            <a:endParaRPr lang="ar-BH" sz="2200" b="1" dirty="0">
              <a:solidFill>
                <a:srgbClr val="FF0000"/>
              </a:solidFill>
              <a:cs typeface="Sakkal Majalla" panose="02000000000000000000"/>
            </a:endParaRPr>
          </a:p>
        </p:txBody>
      </p:sp>
      <p:sp>
        <p:nvSpPr>
          <p:cNvPr id="29" name="TextBox 28"/>
          <p:cNvSpPr txBox="1"/>
          <p:nvPr/>
        </p:nvSpPr>
        <p:spPr>
          <a:xfrm>
            <a:off x="213859" y="5595669"/>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30" name="TextBox 29"/>
          <p:cNvSpPr txBox="1"/>
          <p:nvPr/>
        </p:nvSpPr>
        <p:spPr>
          <a:xfrm>
            <a:off x="2112251" y="5957000"/>
            <a:ext cx="1527982" cy="430887"/>
          </a:xfrm>
          <a:prstGeom prst="rect">
            <a:avLst/>
          </a:prstGeom>
          <a:noFill/>
        </p:spPr>
        <p:txBody>
          <a:bodyPr wrap="none" rtlCol="1">
            <a:spAutoFit/>
          </a:bodyPr>
          <a:lstStyle/>
          <a:p>
            <a:r>
              <a:rPr lang="ar-SA" sz="2200" b="1" dirty="0" smtClean="0">
                <a:solidFill>
                  <a:srgbClr val="FF0000"/>
                </a:solidFill>
                <a:cs typeface="Sakkal Majalla" panose="02000000000000000000"/>
              </a:rPr>
              <a:t>ميزان الخدمات</a:t>
            </a:r>
            <a:endParaRPr lang="ar-BH" sz="2200" b="1" dirty="0">
              <a:solidFill>
                <a:srgbClr val="FF0000"/>
              </a:solidFill>
              <a:cs typeface="Sakkal Majalla" panose="02000000000000000000"/>
            </a:endParaRPr>
          </a:p>
        </p:txBody>
      </p:sp>
      <p:sp>
        <p:nvSpPr>
          <p:cNvPr id="31" name="TextBox 30"/>
          <p:cNvSpPr txBox="1"/>
          <p:nvPr/>
        </p:nvSpPr>
        <p:spPr>
          <a:xfrm>
            <a:off x="228600" y="5939135"/>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Tree>
    <p:extLst>
      <p:ext uri="{BB962C8B-B14F-4D97-AF65-F5344CB8AC3E}">
        <p14:creationId xmlns:p14="http://schemas.microsoft.com/office/powerpoint/2010/main" val="1832164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C2110C68-3ABB-7198-1784-1D0F48D65121}"/>
              </a:ext>
            </a:extLst>
          </p:cNvPr>
          <p:cNvSpPr/>
          <p:nvPr/>
        </p:nvSpPr>
        <p:spPr>
          <a:xfrm>
            <a:off x="4724400" y="1143000"/>
            <a:ext cx="4330697" cy="523220"/>
          </a:xfrm>
          <a:prstGeom prst="rect">
            <a:avLst/>
          </a:prstGeom>
          <a:solidFill>
            <a:srgbClr val="FF0000"/>
          </a:solidFill>
        </p:spPr>
        <p:txBody>
          <a:bodyPr wrap="square">
            <a:spAutoFit/>
          </a:bodyPr>
          <a:lstStyle/>
          <a:p>
            <a:pPr algn="ctr"/>
            <a:r>
              <a:rPr lang="ar-BH" sz="2800" b="1" dirty="0">
                <a:solidFill>
                  <a:schemeClr val="bg1"/>
                </a:solidFill>
                <a:latin typeface="Sakkal Majalla" panose="02000000000000000000" pitchFamily="2" charset="-78"/>
                <a:cs typeface="Sakkal Majalla" panose="02000000000000000000" pitchFamily="2" charset="-78"/>
              </a:rPr>
              <a:t>أجب </a:t>
            </a:r>
            <a:r>
              <a:rPr lang="ar-BH" sz="2800" b="1" dirty="0" smtClean="0">
                <a:solidFill>
                  <a:schemeClr val="bg1"/>
                </a:solidFill>
                <a:latin typeface="Sakkal Majalla" panose="02000000000000000000" pitchFamily="2" charset="-78"/>
                <a:cs typeface="Sakkal Majalla" panose="02000000000000000000" pitchFamily="2" charset="-78"/>
              </a:rPr>
              <a:t>عن الآتي: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a16="http://schemas.microsoft.com/office/drawing/2014/main" xmlns="" id="{EA17CA2C-463F-4C03-9FAE-D86355B014EA}"/>
              </a:ext>
            </a:extLst>
          </p:cNvPr>
          <p:cNvSpPr/>
          <p:nvPr/>
        </p:nvSpPr>
        <p:spPr>
          <a:xfrm>
            <a:off x="217386" y="6063359"/>
            <a:ext cx="1766690" cy="3374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76200" y="6477225"/>
            <a:ext cx="9261475"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rotWithShape="1">
          <a:blip r:embed="rId4"/>
          <a:srcRect l="17204" t="17709" r="27746" b="16666"/>
          <a:stretch/>
        </p:blipFill>
        <p:spPr>
          <a:xfrm>
            <a:off x="76201" y="1738707"/>
            <a:ext cx="8978896" cy="4307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103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rotWithShape="1">
          <a:blip r:embed="rId3"/>
          <a:srcRect l="17204" t="17709" r="27746" b="16666"/>
          <a:stretch/>
        </p:blipFill>
        <p:spPr>
          <a:xfrm>
            <a:off x="76201" y="1247939"/>
            <a:ext cx="8978896" cy="5122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332434" y="2667000"/>
            <a:ext cx="359394" cy="461665"/>
          </a:xfrm>
          <a:prstGeom prst="rect">
            <a:avLst/>
          </a:prstGeom>
          <a:noFill/>
        </p:spPr>
        <p:txBody>
          <a:bodyPr wrap="none" rtlCol="1">
            <a:spAutoFit/>
          </a:bodyPr>
          <a:lstStyle/>
          <a:p>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ar-BH" sz="2300" b="1" dirty="0">
              <a:solidFill>
                <a:srgbClr val="FF0000"/>
              </a:solidFill>
              <a:cs typeface="Sakkal Majalla" panose="02000000000000000000"/>
            </a:endParaRPr>
          </a:p>
        </p:txBody>
      </p:sp>
      <p:sp>
        <p:nvSpPr>
          <p:cNvPr id="11" name="TextBox 10"/>
          <p:cNvSpPr txBox="1"/>
          <p:nvPr/>
        </p:nvSpPr>
        <p:spPr>
          <a:xfrm>
            <a:off x="777598" y="2667000"/>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2" name="TextBox 11"/>
          <p:cNvSpPr txBox="1"/>
          <p:nvPr/>
        </p:nvSpPr>
        <p:spPr>
          <a:xfrm>
            <a:off x="2298771" y="3078771"/>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3" name="TextBox 12"/>
          <p:cNvSpPr txBox="1"/>
          <p:nvPr/>
        </p:nvSpPr>
        <p:spPr>
          <a:xfrm>
            <a:off x="1447800" y="3361199"/>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4" name="TextBox 13"/>
          <p:cNvSpPr txBox="1"/>
          <p:nvPr/>
        </p:nvSpPr>
        <p:spPr>
          <a:xfrm>
            <a:off x="2336561" y="3411144"/>
            <a:ext cx="359394" cy="461665"/>
          </a:xfrm>
          <a:prstGeom prst="rect">
            <a:avLst/>
          </a:prstGeom>
          <a:noFill/>
        </p:spPr>
        <p:txBody>
          <a:bodyPr wrap="none" rtlCol="1">
            <a:spAutoFit/>
          </a:bodyPr>
          <a:lstStyle/>
          <a:p>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ar-BH" sz="2300" b="1" dirty="0">
              <a:solidFill>
                <a:srgbClr val="FF0000"/>
              </a:solidFill>
              <a:cs typeface="Sakkal Majalla" panose="02000000000000000000"/>
            </a:endParaRPr>
          </a:p>
        </p:txBody>
      </p:sp>
      <p:sp>
        <p:nvSpPr>
          <p:cNvPr id="15" name="TextBox 14"/>
          <p:cNvSpPr txBox="1"/>
          <p:nvPr/>
        </p:nvSpPr>
        <p:spPr>
          <a:xfrm>
            <a:off x="2332434" y="3733800"/>
            <a:ext cx="359394" cy="461665"/>
          </a:xfrm>
          <a:prstGeom prst="rect">
            <a:avLst/>
          </a:prstGeom>
          <a:noFill/>
        </p:spPr>
        <p:txBody>
          <a:bodyPr wrap="none" rtlCol="1">
            <a:spAutoFit/>
          </a:bodyPr>
          <a:lstStyle/>
          <a:p>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ar-BH" sz="2300" b="1" dirty="0">
              <a:solidFill>
                <a:srgbClr val="FF0000"/>
              </a:solidFill>
              <a:cs typeface="Sakkal Majalla" panose="02000000000000000000"/>
            </a:endParaRPr>
          </a:p>
        </p:txBody>
      </p:sp>
      <p:sp>
        <p:nvSpPr>
          <p:cNvPr id="16" name="TextBox 15"/>
          <p:cNvSpPr txBox="1"/>
          <p:nvPr/>
        </p:nvSpPr>
        <p:spPr>
          <a:xfrm>
            <a:off x="772399" y="3735291"/>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7" name="TextBox 16"/>
          <p:cNvSpPr txBox="1"/>
          <p:nvPr/>
        </p:nvSpPr>
        <p:spPr>
          <a:xfrm>
            <a:off x="2298771" y="4491335"/>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19" name="TextBox 18"/>
          <p:cNvSpPr txBox="1"/>
          <p:nvPr/>
        </p:nvSpPr>
        <p:spPr>
          <a:xfrm>
            <a:off x="2316480" y="4876800"/>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0" name="TextBox 19"/>
          <p:cNvSpPr txBox="1"/>
          <p:nvPr/>
        </p:nvSpPr>
        <p:spPr>
          <a:xfrm>
            <a:off x="2316480" y="5209173"/>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1" name="TextBox 20"/>
          <p:cNvSpPr txBox="1"/>
          <p:nvPr/>
        </p:nvSpPr>
        <p:spPr>
          <a:xfrm>
            <a:off x="2308550" y="4128982"/>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2" name="TextBox 21"/>
          <p:cNvSpPr txBox="1"/>
          <p:nvPr/>
        </p:nvSpPr>
        <p:spPr>
          <a:xfrm>
            <a:off x="1447800" y="5908828"/>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
        <p:nvSpPr>
          <p:cNvPr id="23" name="TextBox 22"/>
          <p:cNvSpPr txBox="1"/>
          <p:nvPr/>
        </p:nvSpPr>
        <p:spPr>
          <a:xfrm>
            <a:off x="2347025" y="5884456"/>
            <a:ext cx="359394" cy="461665"/>
          </a:xfrm>
          <a:prstGeom prst="rect">
            <a:avLst/>
          </a:prstGeom>
          <a:noFill/>
        </p:spPr>
        <p:txBody>
          <a:bodyPr wrap="none" rtlCol="1">
            <a:spAutoFit/>
          </a:bodyPr>
          <a:lstStyle/>
          <a:p>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ar-BH" sz="2300" b="1" dirty="0">
              <a:solidFill>
                <a:srgbClr val="FF0000"/>
              </a:solidFill>
              <a:cs typeface="Sakkal Majalla" panose="02000000000000000000"/>
            </a:endParaRPr>
          </a:p>
        </p:txBody>
      </p:sp>
      <p:sp>
        <p:nvSpPr>
          <p:cNvPr id="24" name="TextBox 23"/>
          <p:cNvSpPr txBox="1"/>
          <p:nvPr/>
        </p:nvSpPr>
        <p:spPr>
          <a:xfrm>
            <a:off x="2366097" y="5549594"/>
            <a:ext cx="359394" cy="461665"/>
          </a:xfrm>
          <a:prstGeom prst="rect">
            <a:avLst/>
          </a:prstGeom>
          <a:noFill/>
        </p:spPr>
        <p:txBody>
          <a:bodyPr wrap="none" rtlCol="1">
            <a:spAutoFit/>
          </a:bodyPr>
          <a:lstStyle/>
          <a:p>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ar-BH" sz="2300" b="1" dirty="0">
              <a:solidFill>
                <a:srgbClr val="FF0000"/>
              </a:solidFill>
              <a:cs typeface="Sakkal Majalla" panose="02000000000000000000"/>
            </a:endParaRPr>
          </a:p>
        </p:txBody>
      </p:sp>
      <p:sp>
        <p:nvSpPr>
          <p:cNvPr id="26" name="TextBox 25"/>
          <p:cNvSpPr txBox="1"/>
          <p:nvPr/>
        </p:nvSpPr>
        <p:spPr>
          <a:xfrm>
            <a:off x="744812" y="5549593"/>
            <a:ext cx="426720" cy="461665"/>
          </a:xfrm>
          <a:prstGeom prst="rect">
            <a:avLst/>
          </a:prstGeom>
          <a:noFill/>
        </p:spPr>
        <p:txBody>
          <a:bodyPr wrap="none" rtlCol="1">
            <a:spAutoFit/>
          </a:bodyPr>
          <a:lstStyle/>
          <a:p>
            <a:r>
              <a:rPr lang="en-US" sz="2400" b="1" dirty="0">
                <a:solidFill>
                  <a:srgbClr val="FF0000"/>
                </a:solidFill>
                <a:sym typeface="Wingdings" panose="05000000000000000000" pitchFamily="2" charset="2"/>
              </a:rPr>
              <a:t></a:t>
            </a:r>
            <a:endParaRPr lang="ar-BH" sz="2300" b="1" dirty="0">
              <a:solidFill>
                <a:srgbClr val="FF0000"/>
              </a:solidFill>
              <a:cs typeface="Sakkal Majalla" panose="02000000000000000000"/>
            </a:endParaRPr>
          </a:p>
        </p:txBody>
      </p:sp>
    </p:spTree>
    <p:extLst>
      <p:ext uri="{BB962C8B-B14F-4D97-AF65-F5344CB8AC3E}">
        <p14:creationId xmlns:p14="http://schemas.microsoft.com/office/powerpoint/2010/main" val="3619802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 xmlns:a16="http://schemas.microsoft.com/office/drawing/2014/main"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 xmlns:a16="http://schemas.microsoft.com/office/drawing/2014/main" id="{B033209D-CE19-B10C-F943-82DE6AC7C173}"/>
              </a:ext>
            </a:extLst>
          </p:cNvPr>
          <p:cNvSpPr/>
          <p:nvPr/>
        </p:nvSpPr>
        <p:spPr>
          <a:xfrm>
            <a:off x="3581400" y="5105400"/>
            <a:ext cx="5410200" cy="12686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a:t>
            </a:r>
            <a:r>
              <a:rPr lang="ar-BH" sz="2400" dirty="0" smtClean="0">
                <a:latin typeface="Sakkal Majalla" panose="02000000000000000000" pitchFamily="2" charset="-78"/>
                <a:cs typeface="Sakkal Majalla" panose="02000000000000000000" pitchFamily="2" charset="-78"/>
              </a:rPr>
              <a:t>ص63)</a:t>
            </a:r>
            <a:endParaRPr lang="en-US" sz="2400"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sp>
        <p:nvSpPr>
          <p:cNvPr id="8" name="Rectangle 7">
            <a:extLst>
              <a:ext uri="{FF2B5EF4-FFF2-40B4-BE49-F238E27FC236}">
                <a16:creationId xmlns="" xmlns:a16="http://schemas.microsoft.com/office/drawing/2014/main" id="{FB160124-8B51-A48E-9CF0-AE4D42CE3BB8}"/>
              </a:ext>
            </a:extLst>
          </p:cNvPr>
          <p:cNvSpPr/>
          <p:nvPr/>
        </p:nvSpPr>
        <p:spPr>
          <a:xfrm>
            <a:off x="13648" y="2441138"/>
            <a:ext cx="9225887" cy="1292662"/>
          </a:xfrm>
          <a:prstGeom prst="rect">
            <a:avLst/>
          </a:prstGeom>
          <a:noFill/>
        </p:spPr>
        <p:txBody>
          <a:bodyPr wrap="square" lIns="91440" tIns="45720" rIns="91440" bIns="45720">
            <a:spAutoFit/>
          </a:bodyPr>
          <a:lstStyle/>
          <a:p>
            <a:pPr algn="ctr"/>
            <a:endParaRPr lang="ar-BH" sz="12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r>
              <a:rPr lang="ar-SA"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أهداف الوحدة- ميزان المدفوعات</a:t>
            </a:r>
            <a:r>
              <a:rPr lang="en-US"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 </a:t>
            </a:r>
            <a:endParaRPr lang="ar-BH" sz="900" dirty="0">
              <a:ln w="0"/>
              <a:solidFill>
                <a:prstClr val="black">
                  <a:lumMod val="95000"/>
                  <a:lumOff val="5000"/>
                </a:prstClr>
              </a:solidFill>
              <a:latin typeface="Sakkal Majalla" panose="02000000000000000000" pitchFamily="2" charset="-78"/>
              <a:cs typeface="Sakkal Majalla" panose="02000000000000000000" pitchFamily="2" charset="-78"/>
            </a:endParaRPr>
          </a:p>
        </p:txBody>
      </p:sp>
      <p:sp>
        <p:nvSpPr>
          <p:cNvPr id="6" name="Rectangle 5"/>
          <p:cNvSpPr/>
          <p:nvPr/>
        </p:nvSpPr>
        <p:spPr>
          <a:xfrm>
            <a:off x="218364" y="3810000"/>
            <a:ext cx="8816454" cy="1490601"/>
          </a:xfrm>
          <a:prstGeom prst="rect">
            <a:avLst/>
          </a:prstGeom>
        </p:spPr>
        <p:txBody>
          <a:bodyPr wrap="square">
            <a:spAutoFit/>
          </a:bodyPr>
          <a:lstStyle/>
          <a:p>
            <a:pPr marL="457200" marR="0" lvl="0" indent="-457200" algn="just" rtl="1">
              <a:lnSpc>
                <a:spcPct val="150000"/>
              </a:lnSpc>
              <a:spcBef>
                <a:spcPts val="0"/>
              </a:spcBef>
              <a:spcAft>
                <a:spcPts val="0"/>
              </a:spcAft>
              <a:buClr>
                <a:schemeClr val="tx1">
                  <a:lumMod val="95000"/>
                  <a:lumOff val="5000"/>
                </a:schemeClr>
              </a:buClr>
              <a:buSzPct val="100000"/>
              <a:buFont typeface="Arial" panose="020B0604020202020204" pitchFamily="34" charset="0"/>
              <a:buChar char="•"/>
              <a:tabLst>
                <a:tab pos="1683385" algn="l"/>
              </a:tabLst>
            </a:pPr>
            <a:r>
              <a:rPr lang="ar-BH" sz="3200" dirty="0">
                <a:solidFill>
                  <a:srgbClr val="000000"/>
                </a:solidFill>
                <a:latin typeface="Calibri" panose="020F0502020204030204" pitchFamily="34" charset="0"/>
                <a:ea typeface="Calibri" panose="020F0502020204030204" pitchFamily="34" charset="0"/>
                <a:cs typeface="Sakkal Majalla" panose="02000000000000000000"/>
              </a:rPr>
              <a:t>يفسر مفهوم ميزان المدفوعات وأقسامه.</a:t>
            </a:r>
            <a:endParaRPr lang="en-US" sz="2000" dirty="0">
              <a:latin typeface="Calibri" panose="020F0502020204030204" pitchFamily="34" charset="0"/>
              <a:ea typeface="Calibri" panose="020F0502020204030204" pitchFamily="34" charset="0"/>
              <a:cs typeface="Wingdings 3" panose="05040102010807070707" pitchFamily="18" charset="2"/>
            </a:endParaRPr>
          </a:p>
          <a:p>
            <a:pPr marL="457200" marR="0" lvl="0" indent="-457200" algn="just" rtl="1">
              <a:lnSpc>
                <a:spcPct val="150000"/>
              </a:lnSpc>
              <a:spcBef>
                <a:spcPts val="0"/>
              </a:spcBef>
              <a:spcAft>
                <a:spcPts val="0"/>
              </a:spcAft>
              <a:buClr>
                <a:schemeClr val="tx1">
                  <a:lumMod val="95000"/>
                  <a:lumOff val="5000"/>
                </a:schemeClr>
              </a:buClr>
              <a:buSzPct val="100000"/>
              <a:buFont typeface="Arial" panose="020B0604020202020204" pitchFamily="34" charset="0"/>
              <a:buChar char="•"/>
              <a:tabLst>
                <a:tab pos="1683385" algn="l"/>
              </a:tabLst>
            </a:pPr>
            <a:r>
              <a:rPr lang="ar-BH" sz="3200" dirty="0">
                <a:solidFill>
                  <a:srgbClr val="000000"/>
                </a:solidFill>
                <a:latin typeface="Calibri" panose="020F0502020204030204" pitchFamily="34" charset="0"/>
                <a:ea typeface="Calibri" panose="020F0502020204030204" pitchFamily="34" charset="0"/>
                <a:cs typeface="Sakkal Majalla" panose="02000000000000000000"/>
              </a:rPr>
              <a:t>يستنتج العجز والفائض في ميزان المدفوعات</a:t>
            </a:r>
            <a:r>
              <a:rPr lang="ar-BH" sz="3200" dirty="0" smtClean="0">
                <a:solidFill>
                  <a:srgbClr val="000000"/>
                </a:solidFill>
                <a:latin typeface="Calibri" panose="020F0502020204030204" pitchFamily="34" charset="0"/>
                <a:ea typeface="Calibri" panose="020F0502020204030204" pitchFamily="34" charset="0"/>
                <a:cs typeface="Sakkal Majalla" panose="02000000000000000000"/>
              </a:rPr>
              <a:t>.</a:t>
            </a:r>
            <a:endParaRPr lang="en-US" sz="2000" dirty="0">
              <a:latin typeface="Calibri" panose="020F0502020204030204" pitchFamily="34" charset="0"/>
              <a:ea typeface="Calibri" panose="020F0502020204030204" pitchFamily="34" charset="0"/>
              <a:cs typeface="Wingdings 3" panose="05040102010807070707" pitchFamily="18" charset="2"/>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09600" y="228601"/>
            <a:ext cx="2209800" cy="2212538"/>
          </a:xfrm>
          <a:prstGeom prst="rect">
            <a:avLst/>
          </a:prstGeom>
        </p:spPr>
      </p:pic>
    </p:spTree>
    <p:extLst>
      <p:ext uri="{BB962C8B-B14F-4D97-AF65-F5344CB8AC3E}">
        <p14:creationId xmlns:p14="http://schemas.microsoft.com/office/powerpoint/2010/main" val="157316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 xmlns:a16="http://schemas.microsoft.com/office/drawing/2014/main" id="{3BB61EA3-3486-F0A7-FD3D-B6659C1BD2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595164A0-1DBE-7625-33C9-FEC000DB39CF}"/>
              </a:ext>
            </a:extLst>
          </p:cNvPr>
          <p:cNvSpPr txBox="1"/>
          <p:nvPr/>
        </p:nvSpPr>
        <p:spPr>
          <a:xfrm>
            <a:off x="762000" y="1828800"/>
            <a:ext cx="7924800" cy="3347070"/>
          </a:xfrm>
          <a:prstGeom prst="rect">
            <a:avLst/>
          </a:prstGeom>
          <a:noFill/>
        </p:spPr>
        <p:txBody>
          <a:bodyPr wrap="square" rtlCol="0">
            <a:spAutoFit/>
          </a:bodyPr>
          <a:lstStyle/>
          <a:p>
            <a:pPr algn="just" rtl="1">
              <a:lnSpc>
                <a:spcPct val="150000"/>
              </a:lnSpc>
            </a:pPr>
            <a:r>
              <a:rPr lang="ar-SA" sz="3600" b="1" dirty="0">
                <a:solidFill>
                  <a:srgbClr val="C00000"/>
                </a:solidFill>
                <a:latin typeface="Sakkal Majalla" panose="02000000000000000000" pitchFamily="2" charset="-78"/>
                <a:cs typeface="Sakkal Majalla" panose="02000000000000000000"/>
              </a:rPr>
              <a:t>يُتَوَقَع من الطالب </a:t>
            </a:r>
            <a:r>
              <a:rPr lang="ar-BH" sz="3600" b="1" dirty="0">
                <a:solidFill>
                  <a:srgbClr val="C00000"/>
                </a:solidFill>
                <a:latin typeface="Sakkal Majalla" panose="02000000000000000000" pitchFamily="2" charset="-78"/>
                <a:cs typeface="Sakkal Majalla" panose="02000000000000000000"/>
              </a:rPr>
              <a:t>في نهاية </a:t>
            </a:r>
            <a:r>
              <a:rPr lang="ar-SA" sz="3600" b="1" dirty="0">
                <a:solidFill>
                  <a:srgbClr val="C00000"/>
                </a:solidFill>
                <a:latin typeface="Sakkal Majalla" panose="02000000000000000000" pitchFamily="2" charset="-78"/>
                <a:cs typeface="Sakkal Majalla" panose="02000000000000000000"/>
              </a:rPr>
              <a:t>هذا الدرس أن:</a:t>
            </a:r>
            <a:endParaRPr lang="ar-BH" sz="3600" b="1" dirty="0">
              <a:solidFill>
                <a:srgbClr val="C00000"/>
              </a:solidFill>
              <a:latin typeface="Sakkal Majalla" panose="02000000000000000000" pitchFamily="2" charset="-78"/>
              <a:cs typeface="Sakkal Majalla" panose="02000000000000000000"/>
            </a:endParaRPr>
          </a:p>
          <a:p>
            <a:pPr algn="just" rtl="1">
              <a:lnSpc>
                <a:spcPct val="150000"/>
              </a:lnSpc>
            </a:pPr>
            <a:endParaRPr lang="ar-BH" sz="1100" dirty="0">
              <a:solidFill>
                <a:schemeClr val="tx1">
                  <a:lumMod val="95000"/>
                  <a:lumOff val="5000"/>
                </a:schemeClr>
              </a:solidFill>
              <a:latin typeface="Sakkal Majalla" panose="02000000000000000000" pitchFamily="2" charset="-78"/>
              <a:cs typeface="Sakkal Majalla" panose="02000000000000000000"/>
            </a:endParaRPr>
          </a:p>
          <a:p>
            <a:pPr marR="0" lvl="0" algn="just" rtl="1">
              <a:lnSpc>
                <a:spcPct val="115000"/>
              </a:lnSpc>
              <a:spcBef>
                <a:spcPts val="0"/>
              </a:spcBef>
              <a:spcAft>
                <a:spcPts val="0"/>
              </a:spcAft>
            </a:pPr>
            <a:r>
              <a:rPr lang="ar-BH" sz="3600" dirty="0" smtClean="0">
                <a:solidFill>
                  <a:srgbClr val="000000"/>
                </a:solidFill>
                <a:latin typeface="Calibri" panose="020F0502020204030204" pitchFamily="34" charset="0"/>
                <a:ea typeface="Calibri" panose="020F0502020204030204" pitchFamily="34" charset="0"/>
                <a:cs typeface="Sakkal Majalla" panose="02000000000000000000"/>
              </a:rPr>
              <a:t>1. نفسر </a:t>
            </a:r>
            <a:r>
              <a:rPr lang="ar-BH" sz="3600" dirty="0">
                <a:solidFill>
                  <a:srgbClr val="000000"/>
                </a:solidFill>
                <a:latin typeface="Calibri" panose="020F0502020204030204" pitchFamily="34" charset="0"/>
                <a:ea typeface="Calibri" panose="020F0502020204030204" pitchFamily="34" charset="0"/>
                <a:cs typeface="Sakkal Majalla" panose="02000000000000000000"/>
              </a:rPr>
              <a:t>العجز والفائض في ميزان المدفوعات</a:t>
            </a:r>
            <a:r>
              <a:rPr lang="ar-BH" sz="3600" dirty="0" smtClean="0">
                <a:solidFill>
                  <a:srgbClr val="000000"/>
                </a:solidFill>
                <a:latin typeface="Calibri" panose="020F0502020204030204" pitchFamily="34" charset="0"/>
                <a:ea typeface="Calibri" panose="020F0502020204030204" pitchFamily="34" charset="0"/>
                <a:cs typeface="Sakkal Majalla" panose="02000000000000000000"/>
              </a:rPr>
              <a:t>.</a:t>
            </a:r>
          </a:p>
          <a:p>
            <a:pPr marR="0" lvl="0" algn="just" rtl="1">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Sakkal Majalla" panose="02000000000000000000"/>
            </a:endParaRPr>
          </a:p>
          <a:p>
            <a:pPr algn="r" rtl="1"/>
            <a:r>
              <a:rPr lang="ar-BH" sz="3600" dirty="0" smtClean="0">
                <a:solidFill>
                  <a:srgbClr val="000000"/>
                </a:solidFill>
                <a:ea typeface="Calibri" panose="020F0502020204030204" pitchFamily="34" charset="0"/>
                <a:cs typeface="Sakkal Majalla" panose="02000000000000000000"/>
              </a:rPr>
              <a:t>2. نوضح </a:t>
            </a:r>
            <a:r>
              <a:rPr lang="ar-BH" sz="3600" dirty="0">
                <a:solidFill>
                  <a:srgbClr val="000000"/>
                </a:solidFill>
                <a:ea typeface="Calibri" panose="020F0502020204030204" pitchFamily="34" charset="0"/>
                <a:cs typeface="Sakkal Majalla" panose="02000000000000000000"/>
              </a:rPr>
              <a:t>أمثلة تطبيقية على ميزان </a:t>
            </a:r>
            <a:r>
              <a:rPr lang="ar-BH" sz="3600" dirty="0" smtClean="0">
                <a:solidFill>
                  <a:srgbClr val="000000"/>
                </a:solidFill>
                <a:ea typeface="Calibri" panose="020F0502020204030204" pitchFamily="34" charset="0"/>
                <a:cs typeface="Sakkal Majalla" panose="02000000000000000000"/>
              </a:rPr>
              <a:t>المدفوعات</a:t>
            </a:r>
            <a:r>
              <a:rPr lang="ar-BH" sz="3600" dirty="0" smtClean="0">
                <a:solidFill>
                  <a:srgbClr val="000000"/>
                </a:solidFill>
                <a:latin typeface="Calibri" panose="020F0502020204030204" pitchFamily="34" charset="0"/>
                <a:ea typeface="Calibri" panose="020F0502020204030204" pitchFamily="34" charset="0"/>
                <a:cs typeface="Sakkal Majalla" panose="02000000000000000000"/>
              </a:rPr>
              <a:t>.</a:t>
            </a:r>
            <a:endParaRPr lang="ar-BH" sz="3600" dirty="0">
              <a:solidFill>
                <a:srgbClr val="000000"/>
              </a:solidFill>
              <a:latin typeface="Calibri" panose="020F0502020204030204" pitchFamily="34" charset="0"/>
              <a:ea typeface="Calibri" panose="020F0502020204030204" pitchFamily="34" charset="0"/>
              <a:cs typeface="Sakkal Majalla" panose="02000000000000000000"/>
            </a:endParaRPr>
          </a:p>
          <a:p>
            <a:pPr marR="0" lvl="0" algn="just" rtl="1">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Sakkal Majalla" panose="02000000000000000000"/>
            </a:endParaRPr>
          </a:p>
        </p:txBody>
      </p:sp>
      <p:sp>
        <p:nvSpPr>
          <p:cNvPr id="8" name="TextBox 7">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pic>
        <p:nvPicPr>
          <p:cNvPr id="2" name="Picture 1">
            <a:extLst>
              <a:ext uri="{FF2B5EF4-FFF2-40B4-BE49-F238E27FC236}">
                <a16:creationId xmlns="" xmlns:a16="http://schemas.microsoft.com/office/drawing/2014/main" id="{E42C1ACD-F149-CAB7-5356-278D1C64367C}"/>
              </a:ext>
            </a:extLst>
          </p:cNvPr>
          <p:cNvPicPr>
            <a:picLocks noChangeAspect="1"/>
          </p:cNvPicPr>
          <p:nvPr/>
        </p:nvPicPr>
        <p:blipFill>
          <a:blip r:embed="rId2"/>
          <a:stretch>
            <a:fillRect/>
          </a:stretch>
        </p:blipFill>
        <p:spPr>
          <a:xfrm rot="18823303">
            <a:off x="7928852" y="301545"/>
            <a:ext cx="1021738" cy="732246"/>
          </a:xfrm>
          <a:prstGeom prst="rect">
            <a:avLst/>
          </a:prstGeom>
        </p:spPr>
      </p:pic>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6" name="Rectangle 5"/>
          <p:cNvSpPr/>
          <p:nvPr/>
        </p:nvSpPr>
        <p:spPr>
          <a:xfrm>
            <a:off x="368300" y="1942783"/>
            <a:ext cx="8635762" cy="1569660"/>
          </a:xfrm>
          <a:prstGeom prst="rect">
            <a:avLst/>
          </a:prstGeom>
        </p:spPr>
        <p:txBody>
          <a:bodyPr wrap="none">
            <a:spAutoFit/>
          </a:bodyPr>
          <a:lstStyle/>
          <a:p>
            <a:pPr algn="just" rtl="1"/>
            <a:r>
              <a:rPr lang="ar-BH" sz="3200" b="1" dirty="0" smtClean="0">
                <a:cs typeface="Sakkal Majalla" panose="02000000000000000000"/>
              </a:rPr>
              <a:t>أجب عن الآتي:</a:t>
            </a:r>
          </a:p>
          <a:p>
            <a:pPr algn="just" rtl="1"/>
            <a:endParaRPr lang="ar-BH" sz="3200" dirty="0" smtClean="0">
              <a:cs typeface="Sakkal Majalla" panose="02000000000000000000"/>
            </a:endParaRPr>
          </a:p>
          <a:p>
            <a:pPr algn="just" rtl="1"/>
            <a:r>
              <a:rPr lang="ar-BH" sz="3200" dirty="0" smtClean="0">
                <a:cs typeface="Sakkal Majalla" panose="02000000000000000000"/>
              </a:rPr>
              <a:t>برأيك، ما المشكلات التي تنجم عن عدم توازن ميزان المدفوعات؟</a:t>
            </a:r>
            <a:endParaRPr lang="ar-BH" sz="3200" dirty="0">
              <a:cs typeface="Sakkal Majalla" panose="02000000000000000000"/>
            </a:endParaRPr>
          </a:p>
        </p:txBody>
      </p:sp>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t>   العجز والفائض في ميزان المدفوعات</a:t>
            </a:r>
            <a:endParaRPr lang="ar-BH" sz="40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96107" y="1347660"/>
            <a:ext cx="9012967" cy="523220"/>
          </a:xfrm>
          <a:prstGeom prst="rect">
            <a:avLst/>
          </a:prstGeom>
        </p:spPr>
        <p:txBody>
          <a:bodyPr wrap="square">
            <a:spAutoFit/>
          </a:bodyPr>
          <a:lstStyle/>
          <a:p>
            <a:pPr algn="r" rtl="1"/>
            <a:r>
              <a:rPr lang="ar-BH" sz="2800" b="1" dirty="0" smtClean="0">
                <a:solidFill>
                  <a:schemeClr val="accent1">
                    <a:lumMod val="75000"/>
                  </a:schemeClr>
                </a:solidFill>
                <a:cs typeface="Sakkal Majalla" panose="02000000000000000000"/>
              </a:rPr>
              <a:t>أولاً:  المشكلات التي تنجم عن عدم توازن ميزان المدفوعات:</a:t>
            </a:r>
            <a:endParaRPr lang="en-US" sz="2800" dirty="0">
              <a:solidFill>
                <a:schemeClr val="accent1">
                  <a:lumMod val="75000"/>
                </a:schemeClr>
              </a:solidFill>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96107" y="1981200"/>
            <a:ext cx="9012967" cy="4312655"/>
          </a:xfrm>
          <a:prstGeom prst="rect">
            <a:avLst/>
          </a:prstGeom>
        </p:spPr>
        <p:txBody>
          <a:bodyPr wrap="square">
            <a:spAutoFit/>
          </a:bodyPr>
          <a:lstStyle/>
          <a:p>
            <a:pPr marL="342900" marR="0" lvl="0" indent="-342900" algn="justLow" rtl="1">
              <a:lnSpc>
                <a:spcPct val="115000"/>
              </a:lnSpc>
              <a:spcBef>
                <a:spcPts val="0"/>
              </a:spcBef>
              <a:spcAft>
                <a:spcPts val="0"/>
              </a:spcAft>
              <a:buFont typeface="+mj-cs"/>
              <a:buAutoNum type="arabic2Minus"/>
            </a:pPr>
            <a:r>
              <a:rPr lang="ar-BH" sz="2400" b="1" dirty="0">
                <a:solidFill>
                  <a:srgbClr val="538135"/>
                </a:solidFill>
                <a:latin typeface="Calibri" panose="020F0502020204030204" pitchFamily="34" charset="0"/>
                <a:ea typeface="Calibri" panose="020F0502020204030204" pitchFamily="34" charset="0"/>
                <a:cs typeface="Sakkal Majalla" panose="02000000000000000000"/>
              </a:rPr>
              <a:t>المشكلات الناجمة عن وجود عجز في ميزان المدفوعات:</a:t>
            </a:r>
            <a:endParaRPr lang="en-US" sz="24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15000"/>
              </a:lnSpc>
              <a:spcBef>
                <a:spcPts val="0"/>
              </a:spcBef>
              <a:spcAft>
                <a:spcPts val="0"/>
              </a:spcAft>
              <a:buFont typeface="+mj-lt"/>
              <a:buAutoNum type="arabicPeriod"/>
            </a:pPr>
            <a:r>
              <a:rPr lang="ar-BH" sz="2400" dirty="0">
                <a:latin typeface="Calibri" panose="020F0502020204030204" pitchFamily="34" charset="0"/>
                <a:ea typeface="Calibri" panose="020F0502020204030204" pitchFamily="34" charset="0"/>
                <a:cs typeface="Sakkal Majalla" panose="02000000000000000000"/>
              </a:rPr>
              <a:t>وجود العجز قد يشير إلى أن الدولة قد استوردت سلعًا وخدمات أكبر مما تسمح به مواردها، وهذه الزيادة تعني زيادة طلب الدولة على النقد الأجنبي لتمويل هذه الواردات.</a:t>
            </a:r>
            <a:endParaRPr lang="en-US" sz="24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15000"/>
              </a:lnSpc>
              <a:spcBef>
                <a:spcPts val="0"/>
              </a:spcBef>
              <a:spcAft>
                <a:spcPts val="0"/>
              </a:spcAft>
              <a:buFont typeface="+mj-lt"/>
              <a:buAutoNum type="arabicPeriod"/>
            </a:pPr>
            <a:r>
              <a:rPr lang="ar-BH" sz="2400" dirty="0">
                <a:latin typeface="Calibri" panose="020F0502020204030204" pitchFamily="34" charset="0"/>
                <a:ea typeface="Calibri" panose="020F0502020204030204" pitchFamily="34" charset="0"/>
                <a:cs typeface="Sakkal Majalla" panose="02000000000000000000"/>
              </a:rPr>
              <a:t>لكي توفر الدولة المزيد من النقد الأجنبي عليها عرض مزيد من عملتها الوطنية لشراء العملة الأجنبية، مما يؤدي إلى زيادة عرض العملة الوطنية فتنخفض قيمتها.</a:t>
            </a:r>
            <a:endParaRPr lang="en-US" sz="24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15000"/>
              </a:lnSpc>
              <a:spcBef>
                <a:spcPts val="0"/>
              </a:spcBef>
              <a:spcAft>
                <a:spcPts val="0"/>
              </a:spcAft>
              <a:buFont typeface="+mj-lt"/>
              <a:buAutoNum type="arabicPeriod"/>
            </a:pPr>
            <a:r>
              <a:rPr lang="ar-BH" sz="2400" dirty="0">
                <a:latin typeface="Calibri" panose="020F0502020204030204" pitchFamily="34" charset="0"/>
                <a:ea typeface="Calibri" panose="020F0502020204030204" pitchFamily="34" charset="0"/>
                <a:cs typeface="Sakkal Majalla" panose="02000000000000000000"/>
              </a:rPr>
              <a:t>زيادة الطلب على الواردات يؤدي إلى انخفاض الطلب على السلع المحلية؛ مما يؤدي إلى انخفاض سعرها، وبالتالي انخفاض أرباح المنتجين، مما يؤدي إلى خفض الحافز لديهم على الإنتاج، الأمر الذي يتبعه خفض الإنتاج، ومن ثم الاستغناء عن العمال، ... إلخ.</a:t>
            </a:r>
            <a:endParaRPr lang="en-US" sz="24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15000"/>
              </a:lnSpc>
              <a:spcBef>
                <a:spcPts val="0"/>
              </a:spcBef>
              <a:spcAft>
                <a:spcPts val="0"/>
              </a:spcAft>
              <a:buFont typeface="+mj-lt"/>
              <a:buAutoNum type="arabicPeriod"/>
            </a:pPr>
            <a:r>
              <a:rPr lang="ar-BH" sz="2400" dirty="0">
                <a:latin typeface="Calibri" panose="020F0502020204030204" pitchFamily="34" charset="0"/>
                <a:ea typeface="Calibri" panose="020F0502020204030204" pitchFamily="34" charset="0"/>
                <a:cs typeface="Sakkal Majalla" panose="02000000000000000000"/>
              </a:rPr>
              <a:t>قد تمول الدولة هذه الواردات عن طريق تصدير الذهب؛ مما يؤدي إلى نقص ثروة الدولة، وهذا له آثار سيئة على الاقتصاد القومي.</a:t>
            </a:r>
            <a:endParaRPr lang="en-US" sz="2400" dirty="0">
              <a:effectLst/>
              <a:latin typeface="Calibri" panose="020F0502020204030204" pitchFamily="34" charset="0"/>
              <a:ea typeface="Calibri" panose="020F0502020204030204" pitchFamily="34" charset="0"/>
              <a:cs typeface="Sakkal Majalla" panose="02000000000000000000"/>
            </a:endParaRPr>
          </a:p>
        </p:txBody>
      </p:sp>
    </p:spTree>
    <p:extLst>
      <p:ext uri="{BB962C8B-B14F-4D97-AF65-F5344CB8AC3E}">
        <p14:creationId xmlns:p14="http://schemas.microsoft.com/office/powerpoint/2010/main" val="414919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barn(inVertical)">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barn(inVertical)">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barn(inVertical)">
                                      <p:cBhvr>
                                        <p:cTn id="37" dur="500"/>
                                        <p:tgtEl>
                                          <p:spTgt spid="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barn(inVertical)">
                                      <p:cBhvr>
                                        <p:cTn id="4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t>   العجز والفائض في ميزان المدفوعات</a:t>
            </a:r>
            <a:endParaRPr lang="ar-BH" sz="40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58809" y="1212431"/>
            <a:ext cx="9012967" cy="4921284"/>
          </a:xfrm>
          <a:prstGeom prst="rect">
            <a:avLst/>
          </a:prstGeom>
        </p:spPr>
        <p:txBody>
          <a:bodyPr wrap="square">
            <a:spAutoFit/>
          </a:bodyPr>
          <a:lstStyle/>
          <a:p>
            <a:pPr algn="justLow" rtl="1">
              <a:lnSpc>
                <a:spcPct val="125000"/>
              </a:lnSpc>
            </a:pPr>
            <a:endParaRPr lang="en-US" sz="3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25000"/>
              </a:lnSpc>
              <a:spcBef>
                <a:spcPts val="0"/>
              </a:spcBef>
              <a:spcAft>
                <a:spcPts val="0"/>
              </a:spcAft>
              <a:buFont typeface="+mj-cs"/>
              <a:buAutoNum type="arabic2Minus"/>
            </a:pPr>
            <a:r>
              <a:rPr lang="ar-BH" sz="2500" b="1" dirty="0">
                <a:solidFill>
                  <a:srgbClr val="538135"/>
                </a:solidFill>
                <a:latin typeface="Calibri" panose="020F0502020204030204" pitchFamily="34" charset="0"/>
                <a:ea typeface="Calibri" panose="020F0502020204030204" pitchFamily="34" charset="0"/>
                <a:cs typeface="Sakkal Majalla" panose="02000000000000000000"/>
              </a:rPr>
              <a:t>المشكلات الناجمة عن وجود فائض في ميزان المدفوعات:</a:t>
            </a:r>
            <a:endParaRPr lang="en-US" sz="25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25000"/>
              </a:lnSpc>
              <a:spcBef>
                <a:spcPts val="0"/>
              </a:spcBef>
              <a:spcAft>
                <a:spcPts val="0"/>
              </a:spcAft>
              <a:buFont typeface="+mj-lt"/>
              <a:buAutoNum type="arabicPeriod"/>
            </a:pPr>
            <a:r>
              <a:rPr lang="ar-BH" sz="2500" dirty="0">
                <a:latin typeface="Calibri" panose="020F0502020204030204" pitchFamily="34" charset="0"/>
                <a:ea typeface="Calibri" panose="020F0502020204030204" pitchFamily="34" charset="0"/>
                <a:cs typeface="Sakkal Majalla" panose="02000000000000000000"/>
              </a:rPr>
              <a:t>وجود فائض يعني أن صادرات الدولة أكثر من وارداتها، وهذا يعني أن الدولة تصدر نسبة كبيرة من منتجاتها مما يؤدي إلى زيادة التدفق النقدي الداخل من العملة الأجنبية</a:t>
            </a:r>
            <a:r>
              <a:rPr lang="ar-BH" sz="2500" dirty="0" smtClean="0">
                <a:latin typeface="Calibri" panose="020F0502020204030204" pitchFamily="34" charset="0"/>
                <a:ea typeface="Calibri" panose="020F0502020204030204" pitchFamily="34" charset="0"/>
                <a:cs typeface="Sakkal Majalla" panose="02000000000000000000"/>
              </a:rPr>
              <a:t>.</a:t>
            </a:r>
            <a:endParaRPr lang="en-US" sz="25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25000"/>
              </a:lnSpc>
              <a:spcBef>
                <a:spcPts val="0"/>
              </a:spcBef>
              <a:spcAft>
                <a:spcPts val="0"/>
              </a:spcAft>
              <a:buFont typeface="+mj-lt"/>
              <a:buAutoNum type="arabicPeriod"/>
            </a:pPr>
            <a:r>
              <a:rPr lang="ar-BH" sz="2500" dirty="0">
                <a:latin typeface="Calibri" panose="020F0502020204030204" pitchFamily="34" charset="0"/>
                <a:ea typeface="Calibri" panose="020F0502020204030204" pitchFamily="34" charset="0"/>
                <a:cs typeface="Sakkal Majalla" panose="02000000000000000000"/>
              </a:rPr>
              <a:t>زيادة الصادرات يعني زيادة الطلب العالمي على سلع هذه الدولة، وهذا يؤدي إلى ارتفاع الأسعار العالمية</a:t>
            </a:r>
            <a:r>
              <a:rPr lang="ar-BH" sz="2500" dirty="0" smtClean="0">
                <a:latin typeface="Calibri" panose="020F0502020204030204" pitchFamily="34" charset="0"/>
                <a:ea typeface="Calibri" panose="020F0502020204030204" pitchFamily="34" charset="0"/>
                <a:cs typeface="Sakkal Majalla" panose="02000000000000000000"/>
              </a:rPr>
              <a:t>.</a:t>
            </a:r>
            <a:endParaRPr lang="en-US" sz="25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25000"/>
              </a:lnSpc>
              <a:spcBef>
                <a:spcPts val="0"/>
              </a:spcBef>
              <a:spcAft>
                <a:spcPts val="0"/>
              </a:spcAft>
              <a:buFont typeface="+mj-lt"/>
              <a:buAutoNum type="arabicPeriod"/>
            </a:pPr>
            <a:r>
              <a:rPr lang="ar-BH" sz="2500" dirty="0">
                <a:latin typeface="Calibri" panose="020F0502020204030204" pitchFamily="34" charset="0"/>
                <a:ea typeface="Calibri" panose="020F0502020204030204" pitchFamily="34" charset="0"/>
                <a:cs typeface="Sakkal Majalla" panose="02000000000000000000"/>
              </a:rPr>
              <a:t>زيادة الطلب العالمي على الصادرات يدفع المنتجين إلى توظيف مزيد من الأيدي العاملة لإنتاج ما يكفي حاجة السوقين المحلية والخارجية</a:t>
            </a:r>
            <a:r>
              <a:rPr lang="ar-BH" sz="2500" dirty="0" smtClean="0">
                <a:latin typeface="Calibri" panose="020F0502020204030204" pitchFamily="34" charset="0"/>
                <a:ea typeface="Calibri" panose="020F0502020204030204" pitchFamily="34" charset="0"/>
                <a:cs typeface="Sakkal Majalla" panose="02000000000000000000"/>
              </a:rPr>
              <a:t>.</a:t>
            </a:r>
            <a:endParaRPr lang="en-US" sz="25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25000"/>
              </a:lnSpc>
              <a:spcBef>
                <a:spcPts val="0"/>
              </a:spcBef>
              <a:spcAft>
                <a:spcPts val="0"/>
              </a:spcAft>
              <a:buFont typeface="+mj-lt"/>
              <a:buAutoNum type="arabicPeriod"/>
            </a:pPr>
            <a:r>
              <a:rPr lang="ar-BH" sz="2500" dirty="0">
                <a:latin typeface="Calibri" panose="020F0502020204030204" pitchFamily="34" charset="0"/>
                <a:ea typeface="Calibri" panose="020F0502020204030204" pitchFamily="34" charset="0"/>
                <a:cs typeface="Sakkal Majalla" panose="02000000000000000000"/>
              </a:rPr>
              <a:t>زيادة الأيدي العاملة يتبعه زيادة في دخول أفراد المجتمع؛ مما يؤدي إلى زيادة الطلب على هذه السلع، وهذا يؤدي إلى مزيد من ارتفاع الأسعار</a:t>
            </a:r>
            <a:r>
              <a:rPr lang="ar-BH" sz="2500" dirty="0" smtClean="0">
                <a:latin typeface="Calibri" panose="020F0502020204030204" pitchFamily="34" charset="0"/>
                <a:ea typeface="Calibri" panose="020F0502020204030204" pitchFamily="34" charset="0"/>
                <a:cs typeface="Sakkal Majalla" panose="02000000000000000000"/>
              </a:rPr>
              <a:t>.</a:t>
            </a:r>
            <a:endParaRPr lang="en-US" sz="25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25000"/>
              </a:lnSpc>
              <a:spcBef>
                <a:spcPts val="0"/>
              </a:spcBef>
              <a:spcAft>
                <a:spcPts val="0"/>
              </a:spcAft>
              <a:buFont typeface="+mj-lt"/>
              <a:buAutoNum type="arabicPeriod"/>
            </a:pPr>
            <a:r>
              <a:rPr lang="ar-BH" sz="2500" dirty="0">
                <a:latin typeface="Calibri" panose="020F0502020204030204" pitchFamily="34" charset="0"/>
                <a:ea typeface="Calibri" panose="020F0502020204030204" pitchFamily="34" charset="0"/>
                <a:cs typeface="Sakkal Majalla" panose="02000000000000000000"/>
              </a:rPr>
              <a:t>استمرار الوضع السابق يؤدي إلى حدوث تضخم في المجتمع.</a:t>
            </a:r>
            <a:endParaRPr lang="en-US" sz="2500" dirty="0">
              <a:effectLst/>
              <a:latin typeface="Calibri" panose="020F0502020204030204" pitchFamily="34" charset="0"/>
              <a:ea typeface="Calibri" panose="020F0502020204030204" pitchFamily="34" charset="0"/>
              <a:cs typeface="Sakkal Majalla" panose="02000000000000000000"/>
            </a:endParaRPr>
          </a:p>
        </p:txBody>
      </p:sp>
    </p:spTree>
    <p:extLst>
      <p:ext uri="{BB962C8B-B14F-4D97-AF65-F5344CB8AC3E}">
        <p14:creationId xmlns:p14="http://schemas.microsoft.com/office/powerpoint/2010/main" val="1646041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arn(inVertical)">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arn(inVertical)">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barn(inVertical)">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barn(inVertical)">
                                      <p:cBhvr>
                                        <p:cTn id="35" dur="500"/>
                                        <p:tgtEl>
                                          <p:spTgt spid="1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Effect transition="in" filter="barn(inVertical)">
                                      <p:cBhvr>
                                        <p:cTn id="40"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t>   العجز والفائض في ميزان المدفوعات</a:t>
            </a:r>
            <a:endParaRPr lang="ar-BH" sz="40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96107" y="1347660"/>
            <a:ext cx="9012967" cy="523220"/>
          </a:xfrm>
          <a:prstGeom prst="rect">
            <a:avLst/>
          </a:prstGeom>
        </p:spPr>
        <p:txBody>
          <a:bodyPr wrap="square">
            <a:spAutoFit/>
          </a:bodyPr>
          <a:lstStyle/>
          <a:p>
            <a:pPr algn="r" rtl="1"/>
            <a:r>
              <a:rPr lang="ar-BH" sz="2800" b="1" dirty="0" smtClean="0">
                <a:solidFill>
                  <a:schemeClr val="accent1">
                    <a:lumMod val="75000"/>
                  </a:schemeClr>
                </a:solidFill>
                <a:cs typeface="Sakkal Majalla" panose="02000000000000000000"/>
              </a:rPr>
              <a:t>ثانيًا:  </a:t>
            </a:r>
            <a:r>
              <a:rPr lang="ar-BH" sz="2800" b="1" dirty="0">
                <a:solidFill>
                  <a:srgbClr val="2D71A9"/>
                </a:solidFill>
                <a:ea typeface="Calibri" panose="020F0502020204030204" pitchFamily="34" charset="0"/>
                <a:cs typeface="Sakkal Majalla" panose="02000000000000000000"/>
              </a:rPr>
              <a:t>الأسباب التي تؤدي إلى حدوث عجز في ميزان المدفوعات</a:t>
            </a:r>
            <a:r>
              <a:rPr lang="ar-BH" sz="2800" b="1" dirty="0" smtClean="0">
                <a:solidFill>
                  <a:srgbClr val="2D71A9"/>
                </a:solidFill>
                <a:ea typeface="Calibri" panose="020F0502020204030204" pitchFamily="34" charset="0"/>
                <a:cs typeface="Sakkal Majalla" panose="02000000000000000000"/>
              </a:rPr>
              <a:t>:</a:t>
            </a:r>
            <a:endParaRPr lang="en-US" sz="2800" dirty="0">
              <a:solidFill>
                <a:schemeClr val="accent1">
                  <a:lumMod val="75000"/>
                </a:schemeClr>
              </a:solidFill>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96107" y="1981200"/>
            <a:ext cx="9012967" cy="4350293"/>
          </a:xfrm>
          <a:prstGeom prst="rect">
            <a:avLst/>
          </a:prstGeom>
        </p:spPr>
        <p:txBody>
          <a:bodyPr wrap="square">
            <a:spAutoFit/>
          </a:bodyPr>
          <a:lstStyle/>
          <a:p>
            <a:pPr marL="342900" marR="0" lvl="0" indent="-342900" algn="justLow" rtl="1">
              <a:lnSpc>
                <a:spcPct val="115000"/>
              </a:lnSpc>
              <a:spcBef>
                <a:spcPts val="0"/>
              </a:spcBef>
              <a:spcAft>
                <a:spcPts val="0"/>
              </a:spcAft>
              <a:buClr>
                <a:srgbClr val="538135"/>
              </a:buClr>
              <a:buFont typeface="+mj-lt"/>
              <a:buAutoNum type="arabicPeriod"/>
            </a:pPr>
            <a:r>
              <a:rPr lang="ar-BH" sz="2200" b="1" dirty="0" smtClean="0">
                <a:solidFill>
                  <a:srgbClr val="538135"/>
                </a:solidFill>
                <a:latin typeface="Calibri" panose="020F0502020204030204" pitchFamily="34" charset="0"/>
                <a:ea typeface="Calibri" panose="020F0502020204030204" pitchFamily="34" charset="0"/>
                <a:cs typeface="Sakkal Majalla" panose="02000000000000000000"/>
              </a:rPr>
              <a:t>العجز </a:t>
            </a:r>
            <a:r>
              <a:rPr lang="ar-BH" sz="2200" b="1" dirty="0">
                <a:solidFill>
                  <a:srgbClr val="538135"/>
                </a:solidFill>
                <a:latin typeface="Calibri" panose="020F0502020204030204" pitchFamily="34" charset="0"/>
                <a:ea typeface="Calibri" panose="020F0502020204030204" pitchFamily="34" charset="0"/>
                <a:cs typeface="Sakkal Majalla" panose="02000000000000000000"/>
              </a:rPr>
              <a:t>بسبب تمويل عمليات التنمية الاقتصادية:  </a:t>
            </a:r>
            <a:r>
              <a:rPr lang="ar-BH" sz="2200" dirty="0">
                <a:latin typeface="Calibri" panose="020F0502020204030204" pitchFamily="34" charset="0"/>
                <a:ea typeface="Calibri" panose="020F0502020204030204" pitchFamily="34" charset="0"/>
                <a:cs typeface="Sakkal Majalla" panose="02000000000000000000"/>
              </a:rPr>
              <a:t>إن أي دولة في بداية طريقها التنموي تلجأ إلى الاقتراض من الداخل والخارج، وقد تلجأ إلى الإصدار النقدي لتمول عمليات التنمية الاقتصادية.  وما سبق يؤدي إلى حدوث عجز في ميزان المدفوعات بسبب واردات الدولة من السلع والآلات والمعدات الرأسمالية غالية الثمن.  كما تقوم الدولة وهي في طريق التنمية الاقتصادية بتوظيف المزيد من الأيدي العاملة، وهذا يتبعه زيادة في الدخول مما يؤدي إلى زيادة طلب الدولة على الواردات، الأمر الذي يزيد من حدة العجز في ميزان المدفوعات.</a:t>
            </a:r>
            <a:endParaRPr lang="en-US" sz="22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15000"/>
              </a:lnSpc>
              <a:spcBef>
                <a:spcPts val="0"/>
              </a:spcBef>
              <a:spcAft>
                <a:spcPts val="0"/>
              </a:spcAft>
              <a:buClr>
                <a:srgbClr val="538135"/>
              </a:buClr>
              <a:buFont typeface="+mj-lt"/>
              <a:buAutoNum type="arabicPeriod"/>
            </a:pPr>
            <a:r>
              <a:rPr lang="ar-BH" sz="2200" b="1" dirty="0">
                <a:solidFill>
                  <a:srgbClr val="538135"/>
                </a:solidFill>
                <a:latin typeface="Calibri" panose="020F0502020204030204" pitchFamily="34" charset="0"/>
                <a:ea typeface="Calibri" panose="020F0502020204030204" pitchFamily="34" charset="0"/>
                <a:cs typeface="Sakkal Majalla" panose="02000000000000000000"/>
              </a:rPr>
              <a:t>العجز بسبب زيادة الواردات من السلع الاستهلاكية:</a:t>
            </a:r>
            <a:r>
              <a:rPr lang="ar-BH" sz="2200" dirty="0">
                <a:latin typeface="Calibri" panose="020F0502020204030204" pitchFamily="34" charset="0"/>
                <a:ea typeface="Calibri" panose="020F0502020204030204" pitchFamily="34" charset="0"/>
                <a:cs typeface="Sakkal Majalla" panose="02000000000000000000"/>
              </a:rPr>
              <a:t>  تعاني غالبية الدول النامية من مشكلة الزيادة السكانية حيث يزيد السكان بمعدل أكبر من معدل الزيادة في الإنتاج، مما يؤدي إلى زيادة الطلب على الاستهلاك، وبالتالي ترتفع أسعارها، بالإضافة إلى زيادة الطلب على الواردات التي قد تكون أرخص ثمنًا.  كما أن زيادة أسعار المنتجات المحلية تؤدي إلى انخفاض صادرات الدولة، الأمر الذي يؤدي إلى زيادة حدة العجز في ميزان </a:t>
            </a:r>
            <a:r>
              <a:rPr lang="ar-BH" sz="2200" dirty="0" smtClean="0">
                <a:latin typeface="Calibri" panose="020F0502020204030204" pitchFamily="34" charset="0"/>
                <a:ea typeface="Calibri" panose="020F0502020204030204" pitchFamily="34" charset="0"/>
                <a:cs typeface="Sakkal Majalla" panose="02000000000000000000"/>
              </a:rPr>
              <a:t>المدفوعات</a:t>
            </a:r>
            <a:r>
              <a:rPr lang="ar-BH" sz="2200" dirty="0">
                <a:latin typeface="Calibri" panose="020F0502020204030204" pitchFamily="34" charset="0"/>
                <a:ea typeface="Calibri" panose="020F0502020204030204" pitchFamily="34" charset="0"/>
                <a:cs typeface="Sakkal Majalla" panose="02000000000000000000"/>
              </a:rPr>
              <a:t>.</a:t>
            </a:r>
            <a:endParaRPr lang="en-US" sz="2200" dirty="0">
              <a:latin typeface="Calibri" panose="020F0502020204030204" pitchFamily="34" charset="0"/>
              <a:ea typeface="Calibri" panose="020F0502020204030204" pitchFamily="34" charset="0"/>
              <a:cs typeface="Sakkal Majalla" panose="02000000000000000000"/>
            </a:endParaRPr>
          </a:p>
        </p:txBody>
      </p:sp>
    </p:spTree>
    <p:extLst>
      <p:ext uri="{BB962C8B-B14F-4D97-AF65-F5344CB8AC3E}">
        <p14:creationId xmlns:p14="http://schemas.microsoft.com/office/powerpoint/2010/main" val="2180875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barn(inVertical)">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t>   العجز والفائض في ميزان المدفوعات</a:t>
            </a:r>
            <a:endParaRPr lang="ar-BH" sz="40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96107" y="1443335"/>
            <a:ext cx="9012967" cy="461665"/>
          </a:xfrm>
          <a:prstGeom prst="rect">
            <a:avLst/>
          </a:prstGeom>
        </p:spPr>
        <p:txBody>
          <a:bodyPr wrap="square">
            <a:spAutoFit/>
          </a:bodyPr>
          <a:lstStyle/>
          <a:p>
            <a:pPr algn="r" rtl="1"/>
            <a:r>
              <a:rPr lang="ar-BH" sz="2400" b="1" dirty="0" smtClean="0">
                <a:solidFill>
                  <a:schemeClr val="accent1">
                    <a:lumMod val="75000"/>
                  </a:schemeClr>
                </a:solidFill>
                <a:cs typeface="Sakkal Majalla" panose="02000000000000000000"/>
              </a:rPr>
              <a:t>ثانيًا:  </a:t>
            </a:r>
            <a:r>
              <a:rPr lang="ar-BH" sz="2400" b="1" dirty="0">
                <a:solidFill>
                  <a:srgbClr val="2D71A9"/>
                </a:solidFill>
                <a:ea typeface="Calibri" panose="020F0502020204030204" pitchFamily="34" charset="0"/>
                <a:cs typeface="Sakkal Majalla" panose="02000000000000000000"/>
              </a:rPr>
              <a:t>الأسباب التي تؤدي إلى حدوث عجز في ميزان المدفوعات</a:t>
            </a:r>
            <a:r>
              <a:rPr lang="ar-BH" sz="2400" b="1" dirty="0" smtClean="0">
                <a:solidFill>
                  <a:srgbClr val="2D71A9"/>
                </a:solidFill>
                <a:ea typeface="Calibri" panose="020F0502020204030204" pitchFamily="34" charset="0"/>
                <a:cs typeface="Sakkal Majalla" panose="02000000000000000000"/>
              </a:rPr>
              <a:t>:</a:t>
            </a:r>
            <a:endParaRPr lang="en-US" sz="2400" dirty="0">
              <a:solidFill>
                <a:schemeClr val="accent1">
                  <a:lumMod val="75000"/>
                </a:schemeClr>
              </a:solidFill>
              <a:cs typeface="Sakkal Majalla" panose="02000000000000000000"/>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96107" y="1952482"/>
            <a:ext cx="9012967" cy="3914918"/>
          </a:xfrm>
          <a:prstGeom prst="rect">
            <a:avLst/>
          </a:prstGeom>
        </p:spPr>
        <p:txBody>
          <a:bodyPr wrap="square">
            <a:spAutoFit/>
          </a:bodyPr>
          <a:lstStyle/>
          <a:p>
            <a:pPr marR="0" lvl="0" algn="justLow" rtl="1">
              <a:lnSpc>
                <a:spcPct val="115000"/>
              </a:lnSpc>
              <a:spcBef>
                <a:spcPts val="0"/>
              </a:spcBef>
              <a:spcAft>
                <a:spcPts val="0"/>
              </a:spcAft>
              <a:buClr>
                <a:srgbClr val="538135"/>
              </a:buClr>
            </a:pPr>
            <a:r>
              <a:rPr lang="ar-BH" sz="2400" b="1" dirty="0" smtClean="0">
                <a:solidFill>
                  <a:srgbClr val="538135"/>
                </a:solidFill>
                <a:latin typeface="Calibri" panose="020F0502020204030204" pitchFamily="34" charset="0"/>
                <a:ea typeface="Calibri" panose="020F0502020204030204" pitchFamily="34" charset="0"/>
                <a:cs typeface="Sakkal Majalla" panose="02000000000000000000"/>
              </a:rPr>
              <a:t>3. العجز </a:t>
            </a:r>
            <a:r>
              <a:rPr lang="ar-BH" sz="2400" b="1" dirty="0">
                <a:solidFill>
                  <a:srgbClr val="538135"/>
                </a:solidFill>
                <a:latin typeface="Calibri" panose="020F0502020204030204" pitchFamily="34" charset="0"/>
                <a:ea typeface="Calibri" panose="020F0502020204030204" pitchFamily="34" charset="0"/>
                <a:cs typeface="Sakkal Majalla" panose="02000000000000000000"/>
              </a:rPr>
              <a:t>بسبب الزيادة في صادرات رأس المال:</a:t>
            </a:r>
            <a:r>
              <a:rPr lang="ar-BH" sz="2400" dirty="0">
                <a:latin typeface="Calibri" panose="020F0502020204030204" pitchFamily="34" charset="0"/>
                <a:ea typeface="Calibri" panose="020F0502020204030204" pitchFamily="34" charset="0"/>
                <a:cs typeface="Sakkal Majalla" panose="02000000000000000000"/>
              </a:rPr>
              <a:t>  تسعى الدول المتقدمة إلى تحقيق المزيد من الأرباح، وبالتالي تبحث عن استثمار أموالها في الدول التي تدفع سعر فائدة مرتفعًا أو التي يتحقق أعلى معدل للربح، لذلك تصدر أموالها إلى هذه الدول، وهذا ينتج عنه عجز في ميزان مدفوعاتها، أي ميزان مدفوعات الدول التي تصدر أموالها للخارج.</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pPr>
            <a:endParaRPr lang="en-US" sz="1600" dirty="0">
              <a:latin typeface="Calibri" panose="020F0502020204030204" pitchFamily="34" charset="0"/>
              <a:ea typeface="Calibri" panose="020F0502020204030204" pitchFamily="34" charset="0"/>
              <a:cs typeface="Arial" panose="020B0604020202020204" pitchFamily="34" charset="0"/>
            </a:endParaRPr>
          </a:p>
          <a:p>
            <a:pPr marR="0" lvl="0" algn="justLow" rtl="1">
              <a:lnSpc>
                <a:spcPct val="115000"/>
              </a:lnSpc>
              <a:spcBef>
                <a:spcPts val="0"/>
              </a:spcBef>
              <a:spcAft>
                <a:spcPts val="0"/>
              </a:spcAft>
              <a:buClr>
                <a:srgbClr val="538135"/>
              </a:buClr>
            </a:pPr>
            <a:r>
              <a:rPr lang="ar-BH" sz="2400" b="1" dirty="0" smtClean="0">
                <a:solidFill>
                  <a:srgbClr val="538135"/>
                </a:solidFill>
                <a:latin typeface="Calibri" panose="020F0502020204030204" pitchFamily="34" charset="0"/>
                <a:ea typeface="Calibri" panose="020F0502020204030204" pitchFamily="34" charset="0"/>
                <a:cs typeface="Sakkal Majalla" panose="02000000000000000000"/>
              </a:rPr>
              <a:t>4. العجز </a:t>
            </a:r>
            <a:r>
              <a:rPr lang="ar-BH" sz="2400" b="1" dirty="0">
                <a:solidFill>
                  <a:srgbClr val="538135"/>
                </a:solidFill>
                <a:latin typeface="Calibri" panose="020F0502020204030204" pitchFamily="34" charset="0"/>
                <a:ea typeface="Calibri" panose="020F0502020204030204" pitchFamily="34" charset="0"/>
                <a:cs typeface="Sakkal Majalla" panose="02000000000000000000"/>
              </a:rPr>
              <a:t>بسبب التحويلات من جانب واحد:</a:t>
            </a:r>
            <a:r>
              <a:rPr lang="ar-BH" sz="2400" dirty="0">
                <a:latin typeface="Calibri" panose="020F0502020204030204" pitchFamily="34" charset="0"/>
                <a:ea typeface="Calibri" panose="020F0502020204030204" pitchFamily="34" charset="0"/>
                <a:cs typeface="Sakkal Majalla" panose="02000000000000000000"/>
              </a:rPr>
              <a:t>  كما سبق أن عرفنا أن هذا البند في ميزان المدفوعات يتضمن حالات التعويضات والمنح والهدايا، وبالتالي فإن قيام الدولة بدفع تعويضات كبيرة لدولة أخرى يعتبر مدفوعات </a:t>
            </a:r>
            <a:r>
              <a:rPr lang="ar-BH" sz="2400" dirty="0" smtClean="0">
                <a:latin typeface="Calibri" panose="020F0502020204030204" pitchFamily="34" charset="0"/>
                <a:ea typeface="Calibri" panose="020F0502020204030204" pitchFamily="34" charset="0"/>
                <a:cs typeface="Sakkal Majalla" panose="02000000000000000000"/>
              </a:rPr>
              <a:t>لا تقابلها </a:t>
            </a:r>
            <a:r>
              <a:rPr lang="ar-BH" sz="2400" dirty="0">
                <a:latin typeface="Calibri" panose="020F0502020204030204" pitchFamily="34" charset="0"/>
                <a:ea typeface="Calibri" panose="020F0502020204030204" pitchFamily="34" charset="0"/>
                <a:cs typeface="Sakkal Majalla" panose="02000000000000000000"/>
              </a:rPr>
              <a:t>مقبوضات، وهذا يؤدي إلى حدوث عجز في ميزان مدفوعاتها.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0821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barn(inVertical)">
                                      <p:cBhvr>
                                        <p:cTn id="3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835141" y="123853"/>
            <a:ext cx="6222267"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600" b="1" dirty="0">
                <a:cs typeface="+mj-cs"/>
              </a:rPr>
              <a:t>       </a:t>
            </a:r>
            <a:r>
              <a:rPr lang="ar-BH" sz="3600" b="1" dirty="0"/>
              <a:t> </a:t>
            </a:r>
            <a:r>
              <a:rPr lang="ar-BH" sz="3600" b="1" dirty="0" smtClean="0"/>
              <a:t>العجز والفائض في </a:t>
            </a:r>
            <a:r>
              <a:rPr lang="ar-BH" sz="3600" b="1" dirty="0" smtClean="0"/>
              <a:t>ميزان المدفوعات</a:t>
            </a:r>
            <a:endParaRPr lang="ar-BH" sz="3600" b="1" dirty="0"/>
          </a:p>
        </p:txBody>
      </p:sp>
      <p:sp>
        <p:nvSpPr>
          <p:cNvPr id="12" name="Rectangle 11">
            <a:extLst>
              <a:ext uri="{FF2B5EF4-FFF2-40B4-BE49-F238E27FC236}">
                <a16:creationId xmlns="" xmlns:a16="http://schemas.microsoft.com/office/drawing/2014/main" id="{67639C5F-FB42-BB64-1E9E-1CBBD254E704}"/>
              </a:ext>
            </a:extLst>
          </p:cNvPr>
          <p:cNvSpPr/>
          <p:nvPr/>
        </p:nvSpPr>
        <p:spPr>
          <a:xfrm>
            <a:off x="0" y="1530918"/>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18472" y="2344213"/>
            <a:ext cx="9057408" cy="584775"/>
          </a:xfrm>
          <a:prstGeom prst="rect">
            <a:avLst/>
          </a:prstGeom>
        </p:spPr>
        <p:txBody>
          <a:bodyPr wrap="square">
            <a:spAutoFit/>
          </a:bodyPr>
          <a:lstStyle/>
          <a:p>
            <a:pPr algn="r" rtl="1"/>
            <a:r>
              <a:rPr lang="ar-BH" sz="3200" dirty="0" smtClean="0">
                <a:cs typeface="Sakkal Majalla" panose="02000000000000000000"/>
              </a:rPr>
              <a:t>أجب عن الآتي:</a:t>
            </a:r>
            <a:endParaRPr lang="ar-BH" sz="3200" dirty="0">
              <a:cs typeface="Sakkal Majalla" panose="02000000000000000000"/>
            </a:endParaRPr>
          </a:p>
        </p:txBody>
      </p:sp>
      <p:sp>
        <p:nvSpPr>
          <p:cNvPr id="10" name="Rectangle 9"/>
          <p:cNvSpPr/>
          <p:nvPr/>
        </p:nvSpPr>
        <p:spPr>
          <a:xfrm>
            <a:off x="63501" y="3012818"/>
            <a:ext cx="9058084" cy="1416542"/>
          </a:xfrm>
          <a:prstGeom prst="rect">
            <a:avLst/>
          </a:prstGeom>
        </p:spPr>
        <p:txBody>
          <a:bodyPr wrap="square">
            <a:spAutoFit/>
          </a:bodyPr>
          <a:lstStyle/>
          <a:p>
            <a:pPr marL="342900" marR="0" lvl="0" indent="-342900" algn="just" rtl="1">
              <a:lnSpc>
                <a:spcPct val="115000"/>
              </a:lnSpc>
              <a:spcBef>
                <a:spcPts val="0"/>
              </a:spcBef>
              <a:spcAft>
                <a:spcPts val="0"/>
              </a:spcAft>
              <a:buClr>
                <a:srgbClr val="5B9BD5"/>
              </a:buClr>
              <a:buSzPts val="1400"/>
              <a:buFont typeface="Wingdings 3" panose="05040102010807070707" pitchFamily="18" charset="2"/>
              <a:buChar char=""/>
              <a:tabLst>
                <a:tab pos="849630" algn="l"/>
                <a:tab pos="1140460" algn="l"/>
              </a:tabLst>
            </a:pPr>
            <a:r>
              <a:rPr lang="ar-BH" sz="2800" dirty="0">
                <a:solidFill>
                  <a:srgbClr val="000000"/>
                </a:solidFill>
                <a:latin typeface="Calibri" panose="020F0502020204030204" pitchFamily="34" charset="0"/>
                <a:ea typeface="Calibri" panose="020F0502020204030204" pitchFamily="34" charset="0"/>
                <a:cs typeface="Sakkal Majalla" panose="02000000000000000000"/>
              </a:rPr>
              <a:t>هل وجود فائض مستمر في ميزان المدفوعات يمثل مشكلة بالنسبة للحكومة؟  وضح أجابتك.</a:t>
            </a:r>
            <a:endParaRPr lang="en-US" dirty="0">
              <a:latin typeface="Calibri" panose="020F0502020204030204" pitchFamily="34" charset="0"/>
              <a:ea typeface="Calibri" panose="020F0502020204030204" pitchFamily="34" charset="0"/>
              <a:cs typeface="Wingdings 3" panose="05040102010807070707" pitchFamily="18" charset="2"/>
            </a:endParaRPr>
          </a:p>
          <a:p>
            <a:pPr algn="just" rtl="1">
              <a:lnSpc>
                <a:spcPct val="115000"/>
              </a:lnSpc>
              <a:tabLst>
                <a:tab pos="849630" algn="l"/>
                <a:tab pos="114046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5" name="Shape 851">
            <a:extLst>
              <a:ext uri="{FF2B5EF4-FFF2-40B4-BE49-F238E27FC236}">
                <a16:creationId xmlns:a16="http://schemas.microsoft.com/office/drawing/2014/main" xmlns=""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52160" y="573682"/>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 xmlns:a16="http://schemas.microsoft.com/office/drawing/2014/main"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350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17356</TotalTime>
  <Words>1027</Words>
  <Application>Microsoft Office PowerPoint</Application>
  <PresentationFormat>On-screen Show (4:3)</PresentationFormat>
  <Paragraphs>114</Paragraphs>
  <Slides>17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Arial Black</vt:lpstr>
      <vt:lpstr>Calibri</vt:lpstr>
      <vt:lpstr>Calibri Light</vt:lpstr>
      <vt:lpstr>Sakkal Majalla</vt:lpstr>
      <vt:lpstr>Simplified Arabic</vt:lpstr>
      <vt:lpstr>Sultan bold</vt:lpstr>
      <vt:lpstr>Times New Roman</vt:lpstr>
      <vt:lpstr>Wingdings</vt:lpstr>
      <vt:lpstr>Wingdings 3</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Abdullah Falamerzi</cp:lastModifiedBy>
  <cp:revision>1394</cp:revision>
  <cp:lastPrinted>2023-08-29T06:22:40Z</cp:lastPrinted>
  <dcterms:created xsi:type="dcterms:W3CDTF">2020-03-03T05:49:03Z</dcterms:created>
  <dcterms:modified xsi:type="dcterms:W3CDTF">2023-08-30T04:27:41Z</dcterms:modified>
</cp:coreProperties>
</file>