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08" r:id="rId1"/>
    <p:sldMasterId id="2147483720" r:id="rId2"/>
  </p:sldMasterIdLst>
  <p:notesMasterIdLst>
    <p:notesMasterId r:id="rId34"/>
  </p:notesMasterIdLst>
  <p:sldIdLst>
    <p:sldId id="498" r:id="rId3"/>
    <p:sldId id="499" r:id="rId4"/>
    <p:sldId id="426" r:id="rId5"/>
    <p:sldId id="461" r:id="rId6"/>
    <p:sldId id="475" r:id="rId7"/>
    <p:sldId id="511" r:id="rId8"/>
    <p:sldId id="516" r:id="rId9"/>
    <p:sldId id="488" r:id="rId10"/>
    <p:sldId id="489" r:id="rId11"/>
    <p:sldId id="513" r:id="rId12"/>
    <p:sldId id="514" r:id="rId13"/>
    <p:sldId id="515" r:id="rId14"/>
    <p:sldId id="512" r:id="rId15"/>
    <p:sldId id="510" r:id="rId16"/>
    <p:sldId id="315" r:id="rId17"/>
    <p:sldId id="394" r:id="rId18"/>
    <p:sldId id="397" r:id="rId19"/>
    <p:sldId id="400" r:id="rId20"/>
    <p:sldId id="452" r:id="rId21"/>
    <p:sldId id="486" r:id="rId22"/>
    <p:sldId id="455" r:id="rId23"/>
    <p:sldId id="321" r:id="rId24"/>
    <p:sldId id="322" r:id="rId25"/>
    <p:sldId id="395" r:id="rId26"/>
    <p:sldId id="396" r:id="rId27"/>
    <p:sldId id="398" r:id="rId28"/>
    <p:sldId id="399" r:id="rId29"/>
    <p:sldId id="407" r:id="rId30"/>
    <p:sldId id="474" r:id="rId31"/>
    <p:sldId id="484" r:id="rId32"/>
    <p:sldId id="4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D52"/>
    <a:srgbClr val="FD836F"/>
    <a:srgbClr val="F88774"/>
    <a:srgbClr val="FF8571"/>
    <a:srgbClr val="F28772"/>
    <a:srgbClr val="F9937F"/>
    <a:srgbClr val="00CC00"/>
    <a:srgbClr val="000000"/>
    <a:srgbClr val="F6D3B0"/>
    <a:srgbClr val="171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6" autoAdjust="0"/>
    <p:restoredTop sz="94662" autoAdjust="0"/>
  </p:normalViewPr>
  <p:slideViewPr>
    <p:cSldViewPr>
      <p:cViewPr varScale="1">
        <p:scale>
          <a:sx n="70" d="100"/>
          <a:sy n="70" d="100"/>
        </p:scale>
        <p:origin x="12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8/29/2023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3</a:t>
            </a:fld>
            <a:endParaRPr lang="en-US"/>
          </a:p>
        </p:txBody>
      </p:sp>
    </p:spTree>
    <p:extLst>
      <p:ext uri="{BB962C8B-B14F-4D97-AF65-F5344CB8AC3E}">
        <p14:creationId xmlns:p14="http://schemas.microsoft.com/office/powerpoint/2010/main" val="172536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F383EE-90B1-4EEE-B5B6-CDFD959A62D4}"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5901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48722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006127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9787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2327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79358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7031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4729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349925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58694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7219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54421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60474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59388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155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7727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F383EE-90B1-4EEE-B5B6-CDFD959A62D4}"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44813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F383EE-90B1-4EEE-B5B6-CDFD959A62D4}" type="datetimeFigureOut">
              <a:rPr lang="en-US" smtClean="0"/>
              <a:pPr/>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7410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F383EE-90B1-4EEE-B5B6-CDFD959A62D4}" type="datetimeFigureOut">
              <a:rPr lang="en-US" smtClean="0"/>
              <a:pPr/>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88946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699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7262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253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F383EE-90B1-4EEE-B5B6-CDFD959A62D4}" type="datetimeFigureOut">
              <a:rPr lang="en-US" smtClean="0"/>
              <a:pPr/>
              <a:t>8/29/2023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29036405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BB54EE-DF0D-4FA1-B48F-C292469C25C4}" type="datetimeFigureOut">
              <a:rPr lang="en-US" smtClean="0"/>
              <a:t>8/29/2023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2378146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27.xml"/></Relationships>
</file>

<file path=ppt/slides/_rels/slide1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26.xml"/></Relationships>
</file>

<file path=ppt/slides/_rels/slide1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31.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dunet.bh/"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36,%20slide%2029" TargetMode="External"/><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19.xml"/></Relationships>
</file>

<file path=ppt/slides/_rels/slide29.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36,%20slide%2029" TargetMode="External"/><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19.xml"/></Relationships>
</file>

<file path=ppt/slides/_rels/slide31.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a16="http://schemas.microsoft.com/office/drawing/2014/main" xmlns="" id="{4480F12F-3684-4F40-A1B9-D3BA9923DD19}"/>
              </a:ext>
            </a:extLst>
          </p:cNvPr>
          <p:cNvSpPr txBox="1">
            <a:spLocks/>
          </p:cNvSpPr>
          <p:nvPr/>
        </p:nvSpPr>
        <p:spPr>
          <a:xfrm>
            <a:off x="-203518" y="4423107"/>
            <a:ext cx="4930912" cy="1435280"/>
          </a:xfrm>
          <a:prstGeom prst="rect">
            <a:avLst/>
          </a:prstGeom>
        </p:spPr>
        <p:txBody>
          <a:bodyPr spcFirstLastPara="1" vert="horz" wrap="square" lIns="68569" tIns="68569" rIns="68569" bIns="68569"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defRPr/>
            </a:pPr>
            <a:r>
              <a:rPr lang="ar-BH" sz="4000" dirty="0" smtClean="0">
                <a:solidFill>
                  <a:srgbClr val="3F5378"/>
                </a:solidFill>
                <a:latin typeface="Arial Black" panose="020B0A04020102020204" pitchFamily="34" charset="0"/>
                <a:cs typeface="Sultan bold" pitchFamily="2" charset="-78"/>
              </a:rPr>
              <a:t>ا</a:t>
            </a:r>
            <a:r>
              <a:rPr lang="ar-BH" sz="4800" dirty="0" smtClean="0">
                <a:solidFill>
                  <a:srgbClr val="3F5378"/>
                </a:solidFill>
                <a:latin typeface="Arial Black" panose="020B0A04020102020204" pitchFamily="34" charset="0"/>
                <a:cs typeface="Sultan bold" pitchFamily="2" charset="-78"/>
              </a:rPr>
              <a:t>لاقتصاد</a:t>
            </a:r>
            <a:endParaRPr lang="ar-BH" sz="4800" dirty="0">
              <a:solidFill>
                <a:srgbClr val="3F5378"/>
              </a:solidFill>
              <a:latin typeface="Arial Black" panose="020B0A04020102020204" pitchFamily="34" charset="0"/>
              <a:cs typeface="Sultan bold" pitchFamily="2" charset="-78"/>
            </a:endParaRPr>
          </a:p>
          <a:p>
            <a:pPr defTabSz="685800">
              <a:defRPr/>
            </a:pPr>
            <a:endParaRPr lang="ar-SA" sz="1600" dirty="0">
              <a:solidFill>
                <a:srgbClr val="3F5378"/>
              </a:solidFill>
              <a:latin typeface="Arial Black" panose="020B0A04020102020204" pitchFamily="34" charset="0"/>
              <a:cs typeface="Sultan bold" pitchFamily="2" charset="-78"/>
            </a:endParaRPr>
          </a:p>
          <a:p>
            <a:pPr defTabSz="685800">
              <a:defRPr/>
            </a:pPr>
            <a:r>
              <a:rPr lang="ar-BH" sz="5400" b="1" dirty="0">
                <a:solidFill>
                  <a:srgbClr val="FF9800"/>
                </a:solidFill>
                <a:latin typeface="Sakkal Majalla" panose="02000000000000000000" pitchFamily="2" charset="-78"/>
                <a:cs typeface="Sakkal Majalla" panose="02000000000000000000" pitchFamily="2" charset="-78"/>
              </a:rPr>
              <a:t>قصد </a:t>
            </a:r>
            <a:r>
              <a:rPr lang="ar-BH" sz="5400" b="1" dirty="0" smtClean="0">
                <a:solidFill>
                  <a:srgbClr val="FF9800"/>
                </a:solidFill>
                <a:latin typeface="Sakkal Majalla" panose="02000000000000000000" pitchFamily="2" charset="-78"/>
                <a:cs typeface="Sakkal Majalla" panose="02000000000000000000" pitchFamily="2" charset="-78"/>
              </a:rPr>
              <a:t>312</a:t>
            </a:r>
            <a:endParaRPr lang="ar-SA" sz="5400" b="1" dirty="0">
              <a:solidFill>
                <a:srgbClr val="FF9800"/>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80FC989E-D4CE-4CFB-96D2-FB65D6210524}"/>
              </a:ext>
            </a:extLst>
          </p:cNvPr>
          <p:cNvSpPr/>
          <p:nvPr/>
        </p:nvSpPr>
        <p:spPr>
          <a:xfrm>
            <a:off x="4914257" y="4242006"/>
            <a:ext cx="3431526" cy="623248"/>
          </a:xfrm>
          <a:prstGeom prst="rect">
            <a:avLst/>
          </a:prstGeom>
          <a:solidFill>
            <a:srgbClr val="C00000"/>
          </a:solidFill>
        </p:spPr>
        <p:txBody>
          <a:bodyPr wrap="square" lIns="68580" tIns="34290" rIns="68580" bIns="34290">
            <a:spAutoFit/>
          </a:bodyPr>
          <a:lstStyle/>
          <a:p>
            <a:pPr algn="ctr" defTabSz="685800">
              <a:defRPr/>
            </a:pPr>
            <a:r>
              <a:rPr lang="ar-SA" sz="36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الفصل الدراسي </a:t>
            </a:r>
            <a:r>
              <a:rPr lang="ar-BH" sz="3600" dirty="0" smtClean="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الأول</a:t>
            </a:r>
            <a:endParaRPr lang="en-US" sz="36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a16="http://schemas.microsoft.com/office/drawing/2014/main" xmlns="" id="{165F5DA4-2CA6-43A2-98A4-464A9E98B87D}"/>
              </a:ext>
            </a:extLst>
          </p:cNvPr>
          <p:cNvSpPr/>
          <p:nvPr/>
        </p:nvSpPr>
        <p:spPr>
          <a:xfrm>
            <a:off x="4248439" y="5252371"/>
            <a:ext cx="4763163" cy="1300356"/>
          </a:xfrm>
          <a:prstGeom prst="rect">
            <a:avLst/>
          </a:prstGeom>
          <a:noFill/>
        </p:spPr>
        <p:txBody>
          <a:bodyPr wrap="none" lIns="68580" tIns="34290" rIns="68580" bIns="34290">
            <a:spAutoFit/>
          </a:bodyPr>
          <a:lstStyle/>
          <a:p>
            <a:pPr algn="ctr" defTabSz="685800">
              <a:defRPr/>
            </a:pPr>
            <a:r>
              <a:rPr lang="ar-SA" sz="28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للصف </a:t>
            </a:r>
            <a:r>
              <a:rPr lang="ar-BH"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ال</a:t>
            </a:r>
            <a:r>
              <a:rPr lang="ar-SA"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ثالث الثانوي / توحيد المسارات</a:t>
            </a:r>
            <a:endParaRPr lang="en-US"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defTabSz="685800">
              <a:defRPr/>
            </a:pPr>
            <a:endParaRPr lang="ar-SA" sz="24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defTabSz="685800">
              <a:defRPr/>
            </a:pPr>
            <a:endParaRPr lang="ar-SA" sz="28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p:txBody>
      </p:sp>
      <p:pic>
        <p:nvPicPr>
          <p:cNvPr id="8" name="Picture 7">
            <a:extLst>
              <a:ext uri="{FF2B5EF4-FFF2-40B4-BE49-F238E27FC236}">
                <a16:creationId xmlns:a16="http://schemas.microsoft.com/office/drawing/2014/main" xmlns=""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260" y="304800"/>
            <a:ext cx="6897479" cy="1074434"/>
          </a:xfrm>
          <a:prstGeom prst="rect">
            <a:avLst/>
          </a:prstGeom>
        </p:spPr>
      </p:pic>
      <p:sp>
        <p:nvSpPr>
          <p:cNvPr id="14" name="Rectangle 13">
            <a:extLst>
              <a:ext uri="{FF2B5EF4-FFF2-40B4-BE49-F238E27FC236}">
                <a16:creationId xmlns:a16="http://schemas.microsoft.com/office/drawing/2014/main" xmlns="" id="{F7AA5C27-B266-EC7F-A04F-ACDB41FB7396}"/>
              </a:ext>
            </a:extLst>
          </p:cNvPr>
          <p:cNvSpPr/>
          <p:nvPr/>
        </p:nvSpPr>
        <p:spPr>
          <a:xfrm>
            <a:off x="1081164" y="6151007"/>
            <a:ext cx="2361548" cy="461665"/>
          </a:xfrm>
          <a:prstGeom prst="rect">
            <a:avLst/>
          </a:prstGeom>
          <a:solidFill>
            <a:srgbClr val="C00000"/>
          </a:solidFill>
        </p:spPr>
        <p:txBody>
          <a:bodyPr wrap="square" lIns="91440" tIns="45720" rIns="91440" bIns="45720">
            <a:spAutoFit/>
          </a:bodyPr>
          <a:lstStyle/>
          <a:p>
            <a:pPr algn="ctr"/>
            <a:r>
              <a:rPr lang="ar-BH" sz="24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الصفحات </a:t>
            </a:r>
            <a:r>
              <a:rPr lang="ar-BH" sz="2400" dirty="0" smtClean="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51 - 56</a:t>
            </a:r>
            <a:endParaRPr lang="ar-SA" sz="2400" b="1"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Times New Roman" panose="02020603050405020304" pitchFamily="18" charset="0"/>
            </a:endParaRPr>
          </a:p>
        </p:txBody>
      </p:sp>
      <p:pic>
        <p:nvPicPr>
          <p:cNvPr id="2" name="Picture 1"/>
          <p:cNvPicPr>
            <a:picLocks noChangeAspect="1"/>
          </p:cNvPicPr>
          <p:nvPr/>
        </p:nvPicPr>
        <p:blipFill rotWithShape="1">
          <a:blip r:embed="rId3"/>
          <a:srcRect l="24817" t="11458" r="44729" b="47918"/>
          <a:stretch/>
        </p:blipFill>
        <p:spPr>
          <a:xfrm>
            <a:off x="413602" y="1839036"/>
            <a:ext cx="3624998" cy="2291451"/>
          </a:xfrm>
          <a:prstGeom prst="rect">
            <a:avLst/>
          </a:prstGeom>
        </p:spPr>
      </p:pic>
      <p:pic>
        <p:nvPicPr>
          <p:cNvPr id="9" name="Picture 8"/>
          <p:cNvPicPr>
            <a:picLocks noChangeAspect="1"/>
          </p:cNvPicPr>
          <p:nvPr/>
        </p:nvPicPr>
        <p:blipFill rotWithShape="1">
          <a:blip r:embed="rId3"/>
          <a:srcRect l="30088" t="54166" r="43558" b="30209"/>
          <a:stretch/>
        </p:blipFill>
        <p:spPr>
          <a:xfrm>
            <a:off x="4495800" y="2304851"/>
            <a:ext cx="3849983" cy="1550038"/>
          </a:xfrm>
          <a:prstGeom prst="rect">
            <a:avLst/>
          </a:prstGeom>
        </p:spPr>
      </p:pic>
    </p:spTree>
    <p:extLst>
      <p:ext uri="{BB962C8B-B14F-4D97-AF65-F5344CB8AC3E}">
        <p14:creationId xmlns:p14="http://schemas.microsoft.com/office/powerpoint/2010/main" val="1588270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901228"/>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800" b="1" dirty="0" smtClean="0"/>
              <a:t>   أقسام ميزان المدفوعات</a:t>
            </a:r>
            <a:endParaRPr lang="ar-BH" sz="48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177032" y="113108"/>
            <a:ext cx="809336" cy="854299"/>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4" name="Rectangle 13"/>
          <p:cNvSpPr/>
          <p:nvPr/>
        </p:nvSpPr>
        <p:spPr>
          <a:xfrm>
            <a:off x="71461" y="1035826"/>
            <a:ext cx="9109075" cy="3182281"/>
          </a:xfrm>
          <a:prstGeom prst="rect">
            <a:avLst/>
          </a:prstGeom>
        </p:spPr>
        <p:txBody>
          <a:bodyPr wrap="square">
            <a:spAutoFit/>
          </a:bodyPr>
          <a:lstStyle/>
          <a:p>
            <a:pPr marR="0" lvl="0" algn="just" rtl="1">
              <a:lnSpc>
                <a:spcPct val="115000"/>
              </a:lnSpc>
              <a:spcBef>
                <a:spcPts val="0"/>
              </a:spcBef>
              <a:spcAft>
                <a:spcPts val="0"/>
              </a:spcAft>
              <a:buClr>
                <a:srgbClr val="2D71A9"/>
              </a:buClr>
              <a:buSzPts val="1400"/>
            </a:pPr>
            <a:r>
              <a:rPr lang="ar-BH" sz="2200" b="1" dirty="0" smtClean="0">
                <a:solidFill>
                  <a:srgbClr val="2D71A9"/>
                </a:solidFill>
                <a:latin typeface="Times New Roman" panose="02020603050405020304" pitchFamily="18" charset="0"/>
                <a:ea typeface="Calibri" panose="020F0502020204030204" pitchFamily="34" charset="0"/>
                <a:cs typeface="Sakkal Majalla" panose="02000000000000000000"/>
              </a:rPr>
              <a:t>1- ميزان </a:t>
            </a:r>
            <a:r>
              <a:rPr lang="ar-BH" sz="2200" b="1" dirty="0">
                <a:solidFill>
                  <a:srgbClr val="2D71A9"/>
                </a:solidFill>
                <a:latin typeface="Times New Roman" panose="02020603050405020304" pitchFamily="18" charset="0"/>
                <a:ea typeface="Calibri" panose="020F0502020204030204" pitchFamily="34" charset="0"/>
                <a:cs typeface="Sakkal Majalla" panose="02000000000000000000"/>
              </a:rPr>
              <a:t>المعاملات </a:t>
            </a:r>
            <a:r>
              <a:rPr lang="ar-BH" sz="2200" b="1" dirty="0" smtClean="0">
                <a:solidFill>
                  <a:srgbClr val="2D71A9"/>
                </a:solidFill>
                <a:latin typeface="Times New Roman" panose="02020603050405020304" pitchFamily="18" charset="0"/>
                <a:ea typeface="Calibri" panose="020F0502020204030204" pitchFamily="34" charset="0"/>
                <a:cs typeface="Sakkal Majalla" panose="02000000000000000000"/>
              </a:rPr>
              <a:t>الجارية:</a:t>
            </a:r>
            <a:endParaRPr lang="ar-BH" sz="2200" dirty="0" smtClean="0">
              <a:latin typeface="Times New Roman" panose="02020603050405020304" pitchFamily="18" charset="0"/>
              <a:ea typeface="Calibri" panose="020F0502020204030204" pitchFamily="34" charset="0"/>
              <a:cs typeface="Sakkal Majalla" panose="02000000000000000000"/>
            </a:endParaRPr>
          </a:p>
          <a:p>
            <a:pPr marR="0" lvl="0" algn="just" rtl="1">
              <a:lnSpc>
                <a:spcPct val="115000"/>
              </a:lnSpc>
              <a:spcBef>
                <a:spcPts val="0"/>
              </a:spcBef>
              <a:spcAft>
                <a:spcPts val="0"/>
              </a:spcAft>
              <a:buClr>
                <a:srgbClr val="2D71A9"/>
              </a:buClr>
              <a:buSzPts val="1400"/>
            </a:pPr>
            <a:r>
              <a:rPr lang="ar-BH" sz="2200" dirty="0" smtClean="0">
                <a:latin typeface="Calibri" panose="020F0502020204030204" pitchFamily="34" charset="0"/>
                <a:ea typeface="Calibri" panose="020F0502020204030204" pitchFamily="34" charset="0"/>
                <a:cs typeface="Sakkal Majalla" panose="02000000000000000000"/>
              </a:rPr>
              <a:t>تسجل </a:t>
            </a:r>
            <a:r>
              <a:rPr lang="ar-BH" sz="2200" dirty="0">
                <a:latin typeface="Calibri" panose="020F0502020204030204" pitchFamily="34" charset="0"/>
                <a:ea typeface="Calibri" panose="020F0502020204030204" pitchFamily="34" charset="0"/>
                <a:cs typeface="Sakkal Majalla" panose="02000000000000000000"/>
              </a:rPr>
              <a:t>فيه صادرات وواردات الدولة من السلع والخدمات، وحتى نميز بين صادرات وواردات السلع وبين صادرات وواردات الخدمات، تم الاتفاق على تسمية صادرات وواردات السلع مصطلح الصادرات والواردات المنظورة، أما صادرات وواردات الخدمات فقد أطلق عليها مصطلح الصادرات والواردات غير </a:t>
            </a:r>
            <a:r>
              <a:rPr lang="ar-BH" sz="2200" dirty="0" smtClean="0">
                <a:latin typeface="Calibri" panose="020F0502020204030204" pitchFamily="34" charset="0"/>
                <a:ea typeface="Calibri" panose="020F0502020204030204" pitchFamily="34" charset="0"/>
                <a:cs typeface="Sakkal Majalla" panose="02000000000000000000"/>
              </a:rPr>
              <a:t>المنظورة.</a:t>
            </a:r>
          </a:p>
          <a:p>
            <a:pPr marR="0" lvl="0" algn="just" rtl="1">
              <a:lnSpc>
                <a:spcPct val="115000"/>
              </a:lnSpc>
              <a:spcBef>
                <a:spcPts val="0"/>
              </a:spcBef>
              <a:spcAft>
                <a:spcPts val="0"/>
              </a:spcAft>
              <a:buClr>
                <a:srgbClr val="2D71A9"/>
              </a:buClr>
              <a:buSzPts val="1400"/>
            </a:pPr>
            <a:r>
              <a:rPr lang="ar-BH" sz="2200" dirty="0" smtClean="0">
                <a:latin typeface="Calibri" panose="020F0502020204030204" pitchFamily="34" charset="0"/>
                <a:ea typeface="Calibri" panose="020F0502020204030204" pitchFamily="34" charset="0"/>
                <a:cs typeface="Sakkal Majalla" panose="02000000000000000000"/>
              </a:rPr>
              <a:t>وتسجل </a:t>
            </a:r>
            <a:r>
              <a:rPr lang="ar-BH" sz="2200" dirty="0">
                <a:latin typeface="Calibri" panose="020F0502020204030204" pitchFamily="34" charset="0"/>
                <a:ea typeface="Calibri" panose="020F0502020204030204" pitchFamily="34" charset="0"/>
                <a:cs typeface="Sakkal Majalla" panose="02000000000000000000"/>
              </a:rPr>
              <a:t>قيم الصادرات والواردات المنظورة في ميزان خاص يسمى الميزان التجاري بينما تسجل قيم الصادرات والواردات غير المنظورة في ميزان الخدمات ويكوّن كل من الميزان التجاري وميزان الخدمات ما يسمى بميزان المعاملات الجارية.  وتتمثل أهمية ميزان المعاملات الجارية في الآتي</a:t>
            </a:r>
            <a:r>
              <a:rPr lang="ar-BH" sz="2200" dirty="0" smtClean="0">
                <a:latin typeface="Calibri" panose="020F0502020204030204" pitchFamily="34" charset="0"/>
                <a:ea typeface="Calibri" panose="020F0502020204030204" pitchFamily="34" charset="0"/>
                <a:cs typeface="Sakkal Majalla" panose="02000000000000000000"/>
              </a:rPr>
              <a:t>:</a:t>
            </a:r>
            <a:endParaRPr lang="en-US" sz="2200" dirty="0">
              <a:latin typeface="Calibri" panose="020F0502020204030204" pitchFamily="34" charset="0"/>
              <a:ea typeface="Calibri" panose="020F0502020204030204" pitchFamily="34" charset="0"/>
              <a:cs typeface="Sakkal Majalla" panose="02000000000000000000"/>
            </a:endParaRPr>
          </a:p>
        </p:txBody>
      </p:sp>
      <p:sp>
        <p:nvSpPr>
          <p:cNvPr id="15" name="TextBox 14">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9" name="Rectangle: Rounded Corners 1">
            <a:extLst>
              <a:ext uri="{FF2B5EF4-FFF2-40B4-BE49-F238E27FC236}">
                <a16:creationId xmlns="" xmlns:a16="http://schemas.microsoft.com/office/drawing/2014/main" id="{BD423D89-EABD-43EF-96BE-C6CA2448C67A}"/>
              </a:ext>
            </a:extLst>
          </p:cNvPr>
          <p:cNvSpPr/>
          <p:nvPr/>
        </p:nvSpPr>
        <p:spPr>
          <a:xfrm>
            <a:off x="148850" y="4242858"/>
            <a:ext cx="8954296" cy="2097118"/>
          </a:xfrm>
          <a:prstGeom prst="roundRect">
            <a:avLst>
              <a:gd name="adj" fmla="val 12184"/>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470660" marR="0" indent="-1162050" algn="just" rtl="1">
              <a:lnSpc>
                <a:spcPct val="115000"/>
              </a:lnSpc>
              <a:spcBef>
                <a:spcPts val="0"/>
              </a:spcBef>
              <a:spcAft>
                <a:spcPts val="0"/>
              </a:spcAft>
            </a:pPr>
            <a:r>
              <a:rPr lang="en-US" sz="2200" dirty="0">
                <a:solidFill>
                  <a:srgbClr val="FF0000"/>
                </a:solidFill>
                <a:latin typeface="Sakkal Majalla" panose="02000000000000000000"/>
                <a:ea typeface="Calibri" panose="020F0502020204030204" pitchFamily="34" charset="0"/>
                <a:cs typeface="Sakkal Majalla" panose="02000000000000000000"/>
                <a:sym typeface="Wingdings 3" panose="05040102010807070707" pitchFamily="18" charset="2"/>
              </a:rPr>
              <a:t></a:t>
            </a:r>
            <a:r>
              <a:rPr lang="ar-BH" sz="2200" dirty="0">
                <a:solidFill>
                  <a:srgbClr val="FF0000"/>
                </a:solidFill>
                <a:latin typeface="Calibri" panose="020F0502020204030204" pitchFamily="34" charset="0"/>
                <a:ea typeface="Calibri" panose="020F0502020204030204" pitchFamily="34" charset="0"/>
                <a:cs typeface="Sakkal Majalla" panose="02000000000000000000"/>
              </a:rPr>
              <a:t>  </a:t>
            </a:r>
            <a:r>
              <a:rPr lang="ar-BH" sz="2200" b="1" dirty="0">
                <a:solidFill>
                  <a:srgbClr val="FF0000"/>
                </a:solidFill>
                <a:latin typeface="Calibri" panose="020F0502020204030204" pitchFamily="34" charset="0"/>
                <a:ea typeface="Calibri" panose="020F0502020204030204" pitchFamily="34" charset="0"/>
                <a:cs typeface="Sakkal Majalla" panose="02000000000000000000"/>
              </a:rPr>
              <a:t>الجانب الدائن:</a:t>
            </a:r>
            <a:r>
              <a:rPr lang="ar-BH" sz="2200" dirty="0">
                <a:solidFill>
                  <a:srgbClr val="FF0000"/>
                </a:solidFill>
                <a:latin typeface="Calibri" panose="020F0502020204030204" pitchFamily="34" charset="0"/>
                <a:ea typeface="Calibri" panose="020F0502020204030204" pitchFamily="34" charset="0"/>
                <a:cs typeface="Sakkal Majalla" panose="02000000000000000000"/>
              </a:rPr>
              <a:t>  </a:t>
            </a:r>
            <a:r>
              <a:rPr lang="ar-BH" sz="2200" dirty="0">
                <a:solidFill>
                  <a:schemeClr val="tx1">
                    <a:lumMod val="95000"/>
                    <a:lumOff val="5000"/>
                  </a:schemeClr>
                </a:solidFill>
                <a:latin typeface="Calibri" panose="020F0502020204030204" pitchFamily="34" charset="0"/>
                <a:ea typeface="Calibri" panose="020F0502020204030204" pitchFamily="34" charset="0"/>
                <a:cs typeface="Sakkal Majalla" panose="02000000000000000000"/>
              </a:rPr>
              <a:t>يمثل دخل الدولة الذي تحصل عليه من دول العالم الخارجي مقابل صادرات هذه الدولة إلى العالم الخارجي.</a:t>
            </a:r>
            <a:endParaRPr lang="en-US" sz="2200" dirty="0">
              <a:solidFill>
                <a:schemeClr val="tx1">
                  <a:lumMod val="95000"/>
                  <a:lumOff val="5000"/>
                </a:schemeClr>
              </a:solidFill>
              <a:latin typeface="Calibri" panose="020F0502020204030204" pitchFamily="34" charset="0"/>
              <a:ea typeface="Calibri" panose="020F0502020204030204" pitchFamily="34" charset="0"/>
              <a:cs typeface="Sakkal Majalla" panose="02000000000000000000"/>
            </a:endParaRPr>
          </a:p>
          <a:p>
            <a:pPr marL="1470660" marR="0" indent="-1162050" algn="just" rtl="1">
              <a:lnSpc>
                <a:spcPct val="115000"/>
              </a:lnSpc>
              <a:spcBef>
                <a:spcPts val="0"/>
              </a:spcBef>
              <a:spcAft>
                <a:spcPts val="0"/>
              </a:spcAft>
            </a:pPr>
            <a:r>
              <a:rPr lang="en-US" sz="2200" dirty="0">
                <a:solidFill>
                  <a:srgbClr val="FF0000"/>
                </a:solidFill>
                <a:latin typeface="Sakkal Majalla" panose="02000000000000000000"/>
                <a:ea typeface="Calibri" panose="020F0502020204030204" pitchFamily="34" charset="0"/>
                <a:cs typeface="Sakkal Majalla" panose="02000000000000000000"/>
                <a:sym typeface="Wingdings 3" panose="05040102010807070707" pitchFamily="18" charset="2"/>
              </a:rPr>
              <a:t></a:t>
            </a:r>
            <a:r>
              <a:rPr lang="ar-BH" sz="2200" dirty="0">
                <a:solidFill>
                  <a:srgbClr val="FF0000"/>
                </a:solidFill>
                <a:latin typeface="Calibri" panose="020F0502020204030204" pitchFamily="34" charset="0"/>
                <a:ea typeface="Calibri" panose="020F0502020204030204" pitchFamily="34" charset="0"/>
                <a:cs typeface="Sakkal Majalla" panose="02000000000000000000"/>
              </a:rPr>
              <a:t>  </a:t>
            </a:r>
            <a:r>
              <a:rPr lang="ar-BH" sz="2200" b="1" dirty="0">
                <a:solidFill>
                  <a:srgbClr val="FF0000"/>
                </a:solidFill>
                <a:latin typeface="Calibri" panose="020F0502020204030204" pitchFamily="34" charset="0"/>
                <a:ea typeface="Calibri" panose="020F0502020204030204" pitchFamily="34" charset="0"/>
                <a:cs typeface="Sakkal Majalla" panose="02000000000000000000"/>
              </a:rPr>
              <a:t>الجانب المدين:</a:t>
            </a:r>
            <a:r>
              <a:rPr lang="ar-BH" sz="2200" dirty="0">
                <a:solidFill>
                  <a:srgbClr val="FF0000"/>
                </a:solidFill>
                <a:latin typeface="Calibri" panose="020F0502020204030204" pitchFamily="34" charset="0"/>
                <a:ea typeface="Calibri" panose="020F0502020204030204" pitchFamily="34" charset="0"/>
                <a:cs typeface="Sakkal Majalla" panose="02000000000000000000"/>
              </a:rPr>
              <a:t>  </a:t>
            </a:r>
            <a:r>
              <a:rPr lang="ar-BH" sz="2200" dirty="0">
                <a:solidFill>
                  <a:schemeClr val="tx1">
                    <a:lumMod val="95000"/>
                    <a:lumOff val="5000"/>
                  </a:schemeClr>
                </a:solidFill>
                <a:latin typeface="Calibri" panose="020F0502020204030204" pitchFamily="34" charset="0"/>
                <a:ea typeface="Calibri" panose="020F0502020204030204" pitchFamily="34" charset="0"/>
                <a:cs typeface="Sakkal Majalla" panose="02000000000000000000"/>
              </a:rPr>
              <a:t>يمثل هذا الجانب انفاق الدولة على الواردات من السلع والخدمات التي تحصل عليها من دول العالم الخارجي.</a:t>
            </a:r>
            <a:endParaRPr lang="en-US" sz="2200" dirty="0">
              <a:solidFill>
                <a:schemeClr val="tx1">
                  <a:lumMod val="95000"/>
                  <a:lumOff val="5000"/>
                </a:schemeClr>
              </a:solidFill>
              <a:latin typeface="Calibri" panose="020F0502020204030204" pitchFamily="34" charset="0"/>
              <a:ea typeface="Calibri" panose="020F0502020204030204" pitchFamily="34" charset="0"/>
              <a:cs typeface="Sakkal Majalla" panose="02000000000000000000"/>
            </a:endParaRPr>
          </a:p>
          <a:p>
            <a:pPr algn="just" rtl="1">
              <a:lnSpc>
                <a:spcPct val="107000"/>
              </a:lnSpc>
            </a:pPr>
            <a:r>
              <a:rPr lang="ar-BH" sz="2200" dirty="0">
                <a:solidFill>
                  <a:srgbClr val="000000"/>
                </a:solidFill>
                <a:latin typeface="Calibri" panose="020F0502020204030204" pitchFamily="34" charset="0"/>
                <a:ea typeface="Calibri" panose="020F0502020204030204" pitchFamily="34" charset="0"/>
                <a:cs typeface="Sakkal Majalla" panose="02000000000000000000"/>
              </a:rPr>
              <a:t>      ويمثل ميزان المعاملات الجارية (الحساب الجاري) حساب الدخل والإنفاق للاقتصاد القومي.</a:t>
            </a:r>
            <a:endParaRPr lang="en-US" sz="2200" dirty="0">
              <a:latin typeface="Calibri" panose="020F0502020204030204" pitchFamily="34" charset="0"/>
              <a:ea typeface="Calibri" panose="020F0502020204030204" pitchFamily="34" charset="0"/>
              <a:cs typeface="Sakkal Majalla" panose="02000000000000000000"/>
            </a:endParaRPr>
          </a:p>
        </p:txBody>
      </p:sp>
    </p:spTree>
    <p:extLst>
      <p:ext uri="{BB962C8B-B14F-4D97-AF65-F5344CB8AC3E}">
        <p14:creationId xmlns:p14="http://schemas.microsoft.com/office/powerpoint/2010/main" val="3898726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 calcmode="lin" valueType="num">
                                      <p:cBhvr additive="base">
                                        <p:cTn id="1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 calcmode="lin" valueType="num">
                                      <p:cBhvr additive="base">
                                        <p:cTn id="2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 calcmode="lin" valueType="num">
                                      <p:cBhvr additive="base">
                                        <p:cTn id="30"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901228"/>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800" b="1" dirty="0" smtClean="0"/>
              <a:t>   أقسام ميزان المدفوعات</a:t>
            </a:r>
            <a:endParaRPr lang="ar-BH" sz="48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177032" y="113108"/>
            <a:ext cx="809336" cy="854299"/>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4" name="Rectangle 13"/>
          <p:cNvSpPr/>
          <p:nvPr/>
        </p:nvSpPr>
        <p:spPr>
          <a:xfrm>
            <a:off x="71461" y="1035826"/>
            <a:ext cx="9109075" cy="1366528"/>
          </a:xfrm>
          <a:prstGeom prst="rect">
            <a:avLst/>
          </a:prstGeom>
        </p:spPr>
        <p:txBody>
          <a:bodyPr wrap="square">
            <a:spAutoFit/>
          </a:bodyPr>
          <a:lstStyle/>
          <a:p>
            <a:pPr marR="0" lvl="0" algn="just" rtl="1">
              <a:lnSpc>
                <a:spcPct val="115000"/>
              </a:lnSpc>
              <a:spcBef>
                <a:spcPts val="0"/>
              </a:spcBef>
              <a:spcAft>
                <a:spcPts val="0"/>
              </a:spcAft>
              <a:buClr>
                <a:srgbClr val="2D71A9"/>
              </a:buClr>
              <a:buSzPts val="1400"/>
            </a:pPr>
            <a:r>
              <a:rPr lang="ar-BH" sz="2400" b="1" dirty="0" smtClean="0">
                <a:solidFill>
                  <a:srgbClr val="2D71A9"/>
                </a:solidFill>
                <a:latin typeface="Times New Roman" panose="02020603050405020304" pitchFamily="18" charset="0"/>
                <a:ea typeface="Calibri" panose="020F0502020204030204" pitchFamily="34" charset="0"/>
                <a:cs typeface="Sakkal Majalla" panose="02000000000000000000"/>
              </a:rPr>
              <a:t>2- ميزان رأس المال (ميزان المعاملات الرأسمالية):</a:t>
            </a:r>
            <a:endParaRPr lang="ar-BH" sz="2400" dirty="0" smtClean="0">
              <a:latin typeface="Times New Roman" panose="02020603050405020304" pitchFamily="18" charset="0"/>
              <a:ea typeface="Calibri" panose="020F0502020204030204" pitchFamily="34" charset="0"/>
              <a:cs typeface="Sakkal Majalla" panose="02000000000000000000"/>
            </a:endParaRPr>
          </a:p>
          <a:p>
            <a:pPr marR="0" lvl="0" algn="just" rtl="1">
              <a:lnSpc>
                <a:spcPct val="115000"/>
              </a:lnSpc>
              <a:spcBef>
                <a:spcPts val="0"/>
              </a:spcBef>
              <a:spcAft>
                <a:spcPts val="0"/>
              </a:spcAft>
              <a:buClr>
                <a:srgbClr val="2D71A9"/>
              </a:buClr>
              <a:buSzPts val="1400"/>
            </a:pPr>
            <a:r>
              <a:rPr lang="ar-BH" sz="2400" dirty="0">
                <a:ea typeface="Calibri" panose="020F0502020204030204" pitchFamily="34" charset="0"/>
                <a:cs typeface="Sakkal Majalla" panose="02000000000000000000"/>
              </a:rPr>
              <a:t>يتضمن كل المعاملات الدولية التي تنشأ عنها التزامات وحقوق للدولة، وعادة ما يقسم هذا الميزان إلى </a:t>
            </a:r>
            <a:r>
              <a:rPr lang="ar-BH" sz="2400" dirty="0" smtClean="0">
                <a:ea typeface="Calibri" panose="020F0502020204030204" pitchFamily="34" charset="0"/>
                <a:cs typeface="Sakkal Majalla" panose="02000000000000000000"/>
              </a:rPr>
              <a:t>قسمين:</a:t>
            </a:r>
            <a:endParaRPr lang="en-US" sz="2400" dirty="0">
              <a:latin typeface="Calibri" panose="020F0502020204030204" pitchFamily="34" charset="0"/>
              <a:ea typeface="Calibri" panose="020F0502020204030204" pitchFamily="34" charset="0"/>
              <a:cs typeface="Sakkal Majalla" panose="02000000000000000000"/>
            </a:endParaRPr>
          </a:p>
        </p:txBody>
      </p:sp>
      <p:sp>
        <p:nvSpPr>
          <p:cNvPr id="15" name="TextBox 14">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9" name="Rectangle: Rounded Corners 1">
            <a:extLst>
              <a:ext uri="{FF2B5EF4-FFF2-40B4-BE49-F238E27FC236}">
                <a16:creationId xmlns="" xmlns:a16="http://schemas.microsoft.com/office/drawing/2014/main" id="{BD423D89-EABD-43EF-96BE-C6CA2448C67A}"/>
              </a:ext>
            </a:extLst>
          </p:cNvPr>
          <p:cNvSpPr/>
          <p:nvPr/>
        </p:nvSpPr>
        <p:spPr>
          <a:xfrm>
            <a:off x="103113" y="2438400"/>
            <a:ext cx="8954296" cy="3706940"/>
          </a:xfrm>
          <a:prstGeom prst="roundRect">
            <a:avLst>
              <a:gd name="adj" fmla="val 12184"/>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 rtl="1">
              <a:buFont typeface="Wingdings 3" panose="05040102010807070707" pitchFamily="18" charset="2"/>
              <a:buChar char=""/>
            </a:pPr>
            <a:r>
              <a:rPr lang="ar-BH" sz="2400" b="1" dirty="0" smtClean="0">
                <a:solidFill>
                  <a:srgbClr val="FF0000"/>
                </a:solidFill>
                <a:cs typeface="Sakkal Majalla" panose="02000000000000000000"/>
              </a:rPr>
              <a:t>المعاملات </a:t>
            </a:r>
            <a:r>
              <a:rPr lang="ar-BH" sz="2400" b="1" dirty="0">
                <a:solidFill>
                  <a:srgbClr val="FF0000"/>
                </a:solidFill>
                <a:cs typeface="Sakkal Majalla" panose="02000000000000000000"/>
              </a:rPr>
              <a:t>الرأسمالية طويلة الأجل</a:t>
            </a:r>
            <a:r>
              <a:rPr lang="ar-BH" sz="2400" b="1" dirty="0" smtClean="0">
                <a:solidFill>
                  <a:srgbClr val="FF0000"/>
                </a:solidFill>
                <a:cs typeface="Sakkal Majalla" panose="02000000000000000000"/>
              </a:rPr>
              <a:t>:</a:t>
            </a:r>
          </a:p>
          <a:p>
            <a:pPr algn="just" rtl="1"/>
            <a:r>
              <a:rPr lang="ar-BH" sz="2400" dirty="0" smtClean="0">
                <a:solidFill>
                  <a:srgbClr val="FF0000"/>
                </a:solidFill>
                <a:cs typeface="Sakkal Majalla" panose="02000000000000000000"/>
              </a:rPr>
              <a:t> </a:t>
            </a:r>
            <a:r>
              <a:rPr lang="ar-BH" sz="2400" dirty="0" smtClean="0">
                <a:solidFill>
                  <a:schemeClr val="tx1">
                    <a:lumMod val="95000"/>
                    <a:lumOff val="5000"/>
                  </a:schemeClr>
                </a:solidFill>
                <a:cs typeface="Sakkal Majalla" panose="02000000000000000000"/>
              </a:rPr>
              <a:t>هي </a:t>
            </a:r>
            <a:r>
              <a:rPr lang="ar-BH" sz="2400" dirty="0">
                <a:solidFill>
                  <a:schemeClr val="tx1">
                    <a:lumMod val="95000"/>
                    <a:lumOff val="5000"/>
                  </a:schemeClr>
                </a:solidFill>
                <a:cs typeface="Sakkal Majalla" panose="02000000000000000000"/>
              </a:rPr>
              <a:t>معاملات تتضمن انتقال رؤوس الأموال لعدة سنوات في شكل استثمارات أو قروض لتمويل مشروعات كبيرة، ومنها:  الأسهم والسندات التي تصدر لفترة استحقاق تزيد عن عام</a:t>
            </a:r>
            <a:r>
              <a:rPr lang="ar-BH" sz="2400" dirty="0" smtClean="0">
                <a:solidFill>
                  <a:schemeClr val="tx1">
                    <a:lumMod val="95000"/>
                    <a:lumOff val="5000"/>
                  </a:schemeClr>
                </a:solidFill>
                <a:cs typeface="Sakkal Majalla" panose="02000000000000000000"/>
              </a:rPr>
              <a:t>.</a:t>
            </a:r>
          </a:p>
          <a:p>
            <a:pPr algn="just" rtl="1"/>
            <a:endParaRPr lang="ar-BH" sz="1600" dirty="0">
              <a:solidFill>
                <a:schemeClr val="tx1">
                  <a:lumMod val="95000"/>
                  <a:lumOff val="5000"/>
                </a:schemeClr>
              </a:solidFill>
              <a:cs typeface="Sakkal Majalla" panose="02000000000000000000"/>
            </a:endParaRPr>
          </a:p>
          <a:p>
            <a:pPr marL="342900" indent="-342900" algn="just" rtl="1">
              <a:buFont typeface="Wingdings 3" panose="05040102010807070707" pitchFamily="18" charset="2"/>
              <a:buChar char=""/>
            </a:pPr>
            <a:r>
              <a:rPr lang="en-US" sz="2400" dirty="0" smtClean="0">
                <a:solidFill>
                  <a:srgbClr val="FF0000"/>
                </a:solidFill>
                <a:cs typeface="Sakkal Majalla" panose="02000000000000000000"/>
              </a:rPr>
              <a:t> </a:t>
            </a:r>
            <a:r>
              <a:rPr lang="ar-BH" sz="2400" b="1" dirty="0">
                <a:solidFill>
                  <a:srgbClr val="FF0000"/>
                </a:solidFill>
                <a:cs typeface="Sakkal Majalla" panose="02000000000000000000"/>
              </a:rPr>
              <a:t>المعاملات الرأسمالية قصيرة </a:t>
            </a:r>
            <a:r>
              <a:rPr lang="ar-BH" sz="2400" b="1" dirty="0" smtClean="0">
                <a:solidFill>
                  <a:srgbClr val="FF0000"/>
                </a:solidFill>
                <a:cs typeface="Sakkal Majalla" panose="02000000000000000000"/>
              </a:rPr>
              <a:t>الأجل:</a:t>
            </a:r>
            <a:endParaRPr lang="ar-BH" sz="2400" dirty="0">
              <a:solidFill>
                <a:srgbClr val="FF0000"/>
              </a:solidFill>
              <a:cs typeface="Sakkal Majalla" panose="02000000000000000000"/>
            </a:endParaRPr>
          </a:p>
          <a:p>
            <a:pPr algn="just" rtl="1"/>
            <a:r>
              <a:rPr lang="ar-BH" sz="2400" dirty="0" smtClean="0">
                <a:solidFill>
                  <a:schemeClr val="tx1">
                    <a:lumMod val="95000"/>
                    <a:lumOff val="5000"/>
                  </a:schemeClr>
                </a:solidFill>
                <a:cs typeface="Sakkal Majalla" panose="02000000000000000000"/>
              </a:rPr>
              <a:t>هي </a:t>
            </a:r>
            <a:r>
              <a:rPr lang="ar-BH" sz="2400" dirty="0">
                <a:solidFill>
                  <a:schemeClr val="tx1">
                    <a:lumMod val="95000"/>
                    <a:lumOff val="5000"/>
                  </a:schemeClr>
                </a:solidFill>
                <a:cs typeface="Sakkal Majalla" panose="02000000000000000000"/>
              </a:rPr>
              <a:t>معاملات لفترة قصيرة لا تتجاوز بضعة أشهر بهدف تحقيق عوائد أعلى أو تجنب خسائر، مثل:  الأصول النقدية، ودائع المصارف، والقروض تحت الطلب، وسندات الحكومة قصيرة الأجل</a:t>
            </a:r>
            <a:r>
              <a:rPr lang="ar-BH" sz="2400" dirty="0" smtClean="0">
                <a:solidFill>
                  <a:schemeClr val="tx1">
                    <a:lumMod val="95000"/>
                    <a:lumOff val="5000"/>
                  </a:schemeClr>
                </a:solidFill>
                <a:cs typeface="Sakkal Majalla" panose="02000000000000000000"/>
              </a:rPr>
              <a:t>.</a:t>
            </a:r>
            <a:endParaRPr lang="en-US" sz="2400" dirty="0">
              <a:solidFill>
                <a:schemeClr val="tx1">
                  <a:lumMod val="95000"/>
                  <a:lumOff val="5000"/>
                </a:schemeClr>
              </a:solidFill>
              <a:cs typeface="Sakkal Majalla" panose="02000000000000000000"/>
            </a:endParaRPr>
          </a:p>
        </p:txBody>
      </p:sp>
    </p:spTree>
    <p:extLst>
      <p:ext uri="{BB962C8B-B14F-4D97-AF65-F5344CB8AC3E}">
        <p14:creationId xmlns:p14="http://schemas.microsoft.com/office/powerpoint/2010/main" val="2063558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1000"/>
                                        <p:tgtEl>
                                          <p:spTgt spid="14">
                                            <p:txEl>
                                              <p:pRg st="0" end="0"/>
                                            </p:txEl>
                                          </p:spTgt>
                                        </p:tgtEl>
                                      </p:cBhvr>
                                    </p:animEffect>
                                    <p:anim calcmode="lin" valueType="num">
                                      <p:cBhvr>
                                        <p:cTn id="2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1000"/>
                                        <p:tgtEl>
                                          <p:spTgt spid="14">
                                            <p:txEl>
                                              <p:pRg st="1" end="1"/>
                                            </p:txEl>
                                          </p:spTgt>
                                        </p:tgtEl>
                                      </p:cBhvr>
                                    </p:animEffect>
                                    <p:anim calcmode="lin" valueType="num">
                                      <p:cBhvr>
                                        <p:cTn id="2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901228"/>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800" b="1" dirty="0" smtClean="0"/>
              <a:t>   أقسام ميزان المدفوعات</a:t>
            </a:r>
            <a:endParaRPr lang="ar-BH" sz="48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177032" y="113108"/>
            <a:ext cx="809336" cy="854299"/>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4" name="Rectangle 13"/>
          <p:cNvSpPr/>
          <p:nvPr/>
        </p:nvSpPr>
        <p:spPr>
          <a:xfrm>
            <a:off x="71461" y="1035826"/>
            <a:ext cx="9109075" cy="2215991"/>
          </a:xfrm>
          <a:prstGeom prst="rect">
            <a:avLst/>
          </a:prstGeom>
        </p:spPr>
        <p:txBody>
          <a:bodyPr wrap="square">
            <a:spAutoFit/>
          </a:bodyPr>
          <a:lstStyle/>
          <a:p>
            <a:pPr marR="0" lvl="0" algn="just" rtl="1">
              <a:lnSpc>
                <a:spcPct val="115000"/>
              </a:lnSpc>
              <a:spcBef>
                <a:spcPts val="0"/>
              </a:spcBef>
              <a:spcAft>
                <a:spcPts val="0"/>
              </a:spcAft>
              <a:buClr>
                <a:srgbClr val="2D71A9"/>
              </a:buClr>
              <a:buSzPts val="1400"/>
            </a:pPr>
            <a:r>
              <a:rPr lang="ar-BH" sz="2400" b="1" dirty="0" smtClean="0">
                <a:solidFill>
                  <a:srgbClr val="2D71A9"/>
                </a:solidFill>
                <a:latin typeface="Times New Roman" panose="02020603050405020304" pitchFamily="18" charset="0"/>
                <a:ea typeface="Calibri" panose="020F0502020204030204" pitchFamily="34" charset="0"/>
                <a:cs typeface="Sakkal Majalla" panose="02000000000000000000"/>
              </a:rPr>
              <a:t>3- ميزان التحويلات من جانب واحد:</a:t>
            </a:r>
            <a:endParaRPr lang="ar-BH" sz="2400" dirty="0" smtClean="0">
              <a:latin typeface="Times New Roman" panose="02020603050405020304" pitchFamily="18" charset="0"/>
              <a:ea typeface="Calibri" panose="020F0502020204030204" pitchFamily="34" charset="0"/>
              <a:cs typeface="Sakkal Majalla" panose="02000000000000000000"/>
            </a:endParaRPr>
          </a:p>
          <a:p>
            <a:pPr marR="0" lvl="0" algn="just" rtl="1">
              <a:lnSpc>
                <a:spcPct val="115000"/>
              </a:lnSpc>
              <a:spcBef>
                <a:spcPts val="0"/>
              </a:spcBef>
              <a:spcAft>
                <a:spcPts val="0"/>
              </a:spcAft>
              <a:buClr>
                <a:srgbClr val="2D71A9"/>
              </a:buClr>
              <a:buSzPts val="1400"/>
            </a:pPr>
            <a:r>
              <a:rPr lang="ar-BH" sz="2400" dirty="0">
                <a:latin typeface="Calibri" panose="020F0502020204030204" pitchFamily="34" charset="0"/>
                <a:ea typeface="Calibri" panose="020F0502020204030204" pitchFamily="34" charset="0"/>
                <a:cs typeface="Sakkal Majalla" panose="02000000000000000000"/>
              </a:rPr>
              <a:t> يتضمن هذا الميزان ما تدفعه الدولة أو ما تحصل عليه من دون مقابل عكسي.  فالهدايا والمنح والتعويضات التي تؤديها الدولة لا يتم الحصول على مقابل لها، وكذلك ما تحصل عليه من دول العالم.  وينطبق ما سبق على ما يرسله الأفراد في الخارج إلى ذويهم في الداخل، أو ما يرسله الأهل إلى أبنائهم في الخارج.</a:t>
            </a:r>
            <a:endParaRPr lang="en-US" sz="2400" dirty="0">
              <a:latin typeface="Calibri" panose="020F0502020204030204" pitchFamily="34" charset="0"/>
              <a:ea typeface="Calibri" panose="020F0502020204030204" pitchFamily="34" charset="0"/>
              <a:cs typeface="Sakkal Majalla" panose="02000000000000000000"/>
            </a:endParaRPr>
          </a:p>
        </p:txBody>
      </p:sp>
      <p:sp>
        <p:nvSpPr>
          <p:cNvPr id="15" name="TextBox 14">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12" name="Rectangle 11"/>
          <p:cNvSpPr/>
          <p:nvPr/>
        </p:nvSpPr>
        <p:spPr>
          <a:xfrm>
            <a:off x="71461" y="3414838"/>
            <a:ext cx="8985948" cy="2215991"/>
          </a:xfrm>
          <a:prstGeom prst="rect">
            <a:avLst/>
          </a:prstGeom>
        </p:spPr>
        <p:txBody>
          <a:bodyPr wrap="square">
            <a:spAutoFit/>
          </a:bodyPr>
          <a:lstStyle/>
          <a:p>
            <a:pPr marR="0" lvl="0" algn="just" rtl="1">
              <a:lnSpc>
                <a:spcPct val="115000"/>
              </a:lnSpc>
              <a:spcBef>
                <a:spcPts val="0"/>
              </a:spcBef>
              <a:spcAft>
                <a:spcPts val="0"/>
              </a:spcAft>
              <a:buClr>
                <a:srgbClr val="2D71A9"/>
              </a:buClr>
              <a:buSzPts val="1400"/>
            </a:pPr>
            <a:r>
              <a:rPr lang="ar-BH" sz="2400" b="1" dirty="0" smtClean="0">
                <a:solidFill>
                  <a:srgbClr val="2D71A9"/>
                </a:solidFill>
                <a:latin typeface="Times New Roman" panose="02020603050405020304" pitchFamily="18" charset="0"/>
                <a:ea typeface="Calibri" panose="020F0502020204030204" pitchFamily="34" charset="0"/>
                <a:cs typeface="Sakkal Majalla" panose="02000000000000000000"/>
              </a:rPr>
              <a:t>4- ميزان </a:t>
            </a:r>
            <a:r>
              <a:rPr lang="ar-BH" sz="2400" b="1" dirty="0">
                <a:solidFill>
                  <a:srgbClr val="2D71A9"/>
                </a:solidFill>
                <a:latin typeface="Times New Roman" panose="02020603050405020304" pitchFamily="18" charset="0"/>
                <a:ea typeface="Calibri" panose="020F0502020204030204" pitchFamily="34" charset="0"/>
                <a:cs typeface="Sakkal Majalla" panose="02000000000000000000"/>
              </a:rPr>
              <a:t>حركات </a:t>
            </a:r>
            <a:r>
              <a:rPr lang="ar-BH" sz="2400" b="1" dirty="0" smtClean="0">
                <a:solidFill>
                  <a:srgbClr val="2D71A9"/>
                </a:solidFill>
                <a:latin typeface="Times New Roman" panose="02020603050405020304" pitchFamily="18" charset="0"/>
                <a:ea typeface="Calibri" panose="020F0502020204030204" pitchFamily="34" charset="0"/>
                <a:cs typeface="Sakkal Majalla" panose="02000000000000000000"/>
              </a:rPr>
              <a:t>الذهب:</a:t>
            </a:r>
            <a:endParaRPr lang="ar-BH" sz="2400" dirty="0" smtClean="0">
              <a:latin typeface="Times New Roman" panose="02020603050405020304" pitchFamily="18" charset="0"/>
              <a:ea typeface="Calibri" panose="020F0502020204030204" pitchFamily="34" charset="0"/>
              <a:cs typeface="Sakkal Majalla" panose="02000000000000000000"/>
            </a:endParaRPr>
          </a:p>
          <a:p>
            <a:pPr marR="0" lvl="0" algn="just" rtl="1">
              <a:lnSpc>
                <a:spcPct val="115000"/>
              </a:lnSpc>
              <a:spcBef>
                <a:spcPts val="0"/>
              </a:spcBef>
              <a:spcAft>
                <a:spcPts val="0"/>
              </a:spcAft>
              <a:buClr>
                <a:srgbClr val="2D71A9"/>
              </a:buClr>
              <a:buSzPts val="1400"/>
            </a:pPr>
            <a:r>
              <a:rPr lang="ar-BH" sz="2400" dirty="0">
                <a:latin typeface="Calibri" panose="020F0502020204030204" pitchFamily="34" charset="0"/>
                <a:ea typeface="Calibri" panose="020F0502020204030204" pitchFamily="34" charset="0"/>
                <a:cs typeface="Sakkal Majalla" panose="02000000000000000000"/>
              </a:rPr>
              <a:t> </a:t>
            </a:r>
            <a:r>
              <a:rPr lang="ar-BH" sz="2400" dirty="0">
                <a:ea typeface="Calibri" panose="020F0502020204030204" pitchFamily="34" charset="0"/>
                <a:cs typeface="Sakkal Majalla" panose="02000000000000000000"/>
              </a:rPr>
              <a:t>قد يرى البعض أن التعامل بالذهب تصديرًا واستيرادًا يماثل التعامل في أي سلعة أخرى تدخل في مجال التصدير والاستيراد، ولكن هذه الرؤية قد تكون غير سليمة، فالذهب على الرغم من كونه سلعة إلا أنه أصل من الأصول النقدية في الدولة، يستعمل في تسوية المعاملات الدولية. </a:t>
            </a:r>
            <a:endParaRPr lang="en-US" sz="2400" dirty="0">
              <a:latin typeface="Calibri" panose="020F0502020204030204" pitchFamily="34" charset="0"/>
              <a:ea typeface="Calibri" panose="020F0502020204030204" pitchFamily="34" charset="0"/>
              <a:cs typeface="Sakkal Majalla" panose="02000000000000000000"/>
            </a:endParaRPr>
          </a:p>
        </p:txBody>
      </p:sp>
    </p:spTree>
    <p:extLst>
      <p:ext uri="{BB962C8B-B14F-4D97-AF65-F5344CB8AC3E}">
        <p14:creationId xmlns:p14="http://schemas.microsoft.com/office/powerpoint/2010/main" val="1627526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1000"/>
                                        <p:tgtEl>
                                          <p:spTgt spid="14">
                                            <p:txEl>
                                              <p:pRg st="0" end="0"/>
                                            </p:txEl>
                                          </p:spTgt>
                                        </p:tgtEl>
                                      </p:cBhvr>
                                    </p:animEffect>
                                    <p:anim calcmode="lin" valueType="num">
                                      <p:cBhvr>
                                        <p:cTn id="1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1000"/>
                                        <p:tgtEl>
                                          <p:spTgt spid="14">
                                            <p:txEl>
                                              <p:pRg st="1" end="1"/>
                                            </p:txEl>
                                          </p:spTgt>
                                        </p:tgtEl>
                                      </p:cBhvr>
                                    </p:animEffect>
                                    <p:anim calcmode="lin" valueType="num">
                                      <p:cBhvr>
                                        <p:cTn id="21"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1000"/>
                                        <p:tgtEl>
                                          <p:spTgt spid="12">
                                            <p:txEl>
                                              <p:pRg st="0" end="0"/>
                                            </p:txEl>
                                          </p:spTgt>
                                        </p:tgtEl>
                                      </p:cBhvr>
                                    </p:animEffect>
                                    <p:anim calcmode="lin" valueType="num">
                                      <p:cBhvr>
                                        <p:cTn id="2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fade">
                                      <p:cBhvr>
                                        <p:cTn id="34" dur="1000"/>
                                        <p:tgtEl>
                                          <p:spTgt spid="12">
                                            <p:txEl>
                                              <p:pRg st="1" end="1"/>
                                            </p:txEl>
                                          </p:spTgt>
                                        </p:tgtEl>
                                      </p:cBhvr>
                                    </p:animEffect>
                                    <p:anim calcmode="lin" valueType="num">
                                      <p:cBhvr>
                                        <p:cTn id="3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3" name="TextBox 12">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rotWithShape="1">
          <a:blip r:embed="rId3"/>
          <a:srcRect l="1710" r="10256" b="5082"/>
          <a:stretch/>
        </p:blipFill>
        <p:spPr>
          <a:xfrm>
            <a:off x="107593" y="65563"/>
            <a:ext cx="8915400" cy="630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8992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a:cs typeface="+mj-cs"/>
              </a:rPr>
              <a:t>       </a:t>
            </a:r>
            <a:r>
              <a:rPr lang="ar-BH" sz="4400" b="1" dirty="0"/>
              <a:t> </a:t>
            </a:r>
            <a:r>
              <a:rPr lang="ar-BH" sz="4400" b="1" dirty="0" smtClean="0"/>
              <a:t>أقسام ميزان المدفوعات</a:t>
            </a:r>
            <a:endParaRPr lang="ar-BH" sz="4400" b="1" dirty="0"/>
          </a:p>
        </p:txBody>
      </p:sp>
      <p:sp>
        <p:nvSpPr>
          <p:cNvPr id="12" name="Rectangle 11">
            <a:extLst>
              <a:ext uri="{FF2B5EF4-FFF2-40B4-BE49-F238E27FC236}">
                <a16:creationId xmlns:a16="http://schemas.microsoft.com/office/drawing/2014/main" xmlns="" id="{67639C5F-FB42-BB64-1E9E-1CBBD254E704}"/>
              </a:ext>
            </a:extLst>
          </p:cNvPr>
          <p:cNvSpPr/>
          <p:nvPr/>
        </p:nvSpPr>
        <p:spPr>
          <a:xfrm>
            <a:off x="63500" y="1530918"/>
            <a:ext cx="264497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a:t>
            </a:r>
            <a:r>
              <a:rPr lang="ar-BH"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فردي</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6" name="Picture 5">
            <a:extLst>
              <a:ext uri="{FF2B5EF4-FFF2-40B4-BE49-F238E27FC236}">
                <a16:creationId xmlns:a16="http://schemas.microsoft.com/office/drawing/2014/main" xmlns="" id="{F5330ACB-DE53-AEAF-0B8C-ABECED1B13DD}"/>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grpSp>
        <p:nvGrpSpPr>
          <p:cNvPr id="15" name="Shape 851">
            <a:extLst>
              <a:ext uri="{FF2B5EF4-FFF2-40B4-BE49-F238E27FC236}">
                <a16:creationId xmlns="" xmlns:a16="http://schemas.microsoft.com/office/drawing/2014/main" id="{FDD3763B-A17B-475E-BBE4-B1BDB2386A88}"/>
              </a:ext>
            </a:extLst>
          </p:cNvPr>
          <p:cNvGrpSpPr/>
          <p:nvPr/>
        </p:nvGrpSpPr>
        <p:grpSpPr>
          <a:xfrm>
            <a:off x="633818" y="113574"/>
            <a:ext cx="1347381" cy="1267243"/>
            <a:chOff x="6649150" y="309350"/>
            <a:chExt cx="395800" cy="395800"/>
          </a:xfrm>
        </p:grpSpPr>
        <p:sp>
          <p:nvSpPr>
            <p:cNvPr id="16" name="Shape 852">
              <a:extLst>
                <a:ext uri="{FF2B5EF4-FFF2-40B4-BE49-F238E27FC236}">
                  <a16:creationId xmlns="" xmlns:a16="http://schemas.microsoft.com/office/drawing/2014/main" id="{0A66746B-C7EF-4E88-950B-2FB02F8EBC1C}"/>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853">
              <a:extLst>
                <a:ext uri="{FF2B5EF4-FFF2-40B4-BE49-F238E27FC236}">
                  <a16:creationId xmlns="" xmlns:a16="http://schemas.microsoft.com/office/drawing/2014/main" id="{281A963A-E0BF-4C5E-AAC5-583B710122EF}"/>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854">
              <a:extLst>
                <a:ext uri="{FF2B5EF4-FFF2-40B4-BE49-F238E27FC236}">
                  <a16:creationId xmlns="" xmlns:a16="http://schemas.microsoft.com/office/drawing/2014/main" id="{056F4824-889D-4AF1-B354-071C00CC8C6E}"/>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855">
              <a:extLst>
                <a:ext uri="{FF2B5EF4-FFF2-40B4-BE49-F238E27FC236}">
                  <a16:creationId xmlns="" xmlns:a16="http://schemas.microsoft.com/office/drawing/2014/main" id="{E1AB3456-1319-45EF-8F0F-665E008BEA4C}"/>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856">
              <a:extLst>
                <a:ext uri="{FF2B5EF4-FFF2-40B4-BE49-F238E27FC236}">
                  <a16:creationId xmlns="" xmlns:a16="http://schemas.microsoft.com/office/drawing/2014/main" id="{FD8AB733-EB5D-46FA-A196-268C3970C311}"/>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857">
              <a:extLst>
                <a:ext uri="{FF2B5EF4-FFF2-40B4-BE49-F238E27FC236}">
                  <a16:creationId xmlns="" xmlns:a16="http://schemas.microsoft.com/office/drawing/2014/main" id="{E63A03F4-0342-498D-8999-79DBB8959CC1}"/>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858">
              <a:extLst>
                <a:ext uri="{FF2B5EF4-FFF2-40B4-BE49-F238E27FC236}">
                  <a16:creationId xmlns="" xmlns:a16="http://schemas.microsoft.com/office/drawing/2014/main" id="{E97C267D-A891-4B90-8DBD-17EBC38DD47F}"/>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859">
              <a:extLst>
                <a:ext uri="{FF2B5EF4-FFF2-40B4-BE49-F238E27FC236}">
                  <a16:creationId xmlns="" xmlns:a16="http://schemas.microsoft.com/office/drawing/2014/main" id="{901F4144-6B53-444B-A2D8-6E42455A59F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860">
              <a:extLst>
                <a:ext uri="{FF2B5EF4-FFF2-40B4-BE49-F238E27FC236}">
                  <a16:creationId xmlns="" xmlns:a16="http://schemas.microsoft.com/office/drawing/2014/main" id="{DE878F6C-08DB-4916-A834-CB8C04EE2745}"/>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861">
              <a:extLst>
                <a:ext uri="{FF2B5EF4-FFF2-40B4-BE49-F238E27FC236}">
                  <a16:creationId xmlns="" xmlns:a16="http://schemas.microsoft.com/office/drawing/2014/main" id="{2AFB8F0E-FED5-459A-9C32-24DB3DDC7AE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862">
              <a:extLst>
                <a:ext uri="{FF2B5EF4-FFF2-40B4-BE49-F238E27FC236}">
                  <a16:creationId xmlns="" xmlns:a16="http://schemas.microsoft.com/office/drawing/2014/main" id="{9D37B643-DFE5-4BCD-ABDD-1DB428C356ED}"/>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863">
              <a:extLst>
                <a:ext uri="{FF2B5EF4-FFF2-40B4-BE49-F238E27FC236}">
                  <a16:creationId xmlns="" xmlns:a16="http://schemas.microsoft.com/office/drawing/2014/main" id="{65A65870-FEA8-45C6-9E2D-FFFA25AC118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864">
              <a:extLst>
                <a:ext uri="{FF2B5EF4-FFF2-40B4-BE49-F238E27FC236}">
                  <a16:creationId xmlns="" xmlns:a16="http://schemas.microsoft.com/office/drawing/2014/main" id="{5EC91901-3B9B-443A-9BEB-8432649B66BA}"/>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865">
              <a:extLst>
                <a:ext uri="{FF2B5EF4-FFF2-40B4-BE49-F238E27FC236}">
                  <a16:creationId xmlns="" xmlns:a16="http://schemas.microsoft.com/office/drawing/2014/main" id="{BB17F187-A264-403B-9D9C-C845B6185E7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866">
              <a:extLst>
                <a:ext uri="{FF2B5EF4-FFF2-40B4-BE49-F238E27FC236}">
                  <a16:creationId xmlns="" xmlns:a16="http://schemas.microsoft.com/office/drawing/2014/main" id="{33E0BE78-FB24-475A-80D7-4E5EBC200147}"/>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867">
              <a:extLst>
                <a:ext uri="{FF2B5EF4-FFF2-40B4-BE49-F238E27FC236}">
                  <a16:creationId xmlns="" xmlns:a16="http://schemas.microsoft.com/office/drawing/2014/main" id="{94F89CCA-B849-45B6-BD2D-0ED5FF5756D1}"/>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868">
              <a:extLst>
                <a:ext uri="{FF2B5EF4-FFF2-40B4-BE49-F238E27FC236}">
                  <a16:creationId xmlns="" xmlns:a16="http://schemas.microsoft.com/office/drawing/2014/main" id="{291C7F5C-369C-4637-AB81-31C84786BD39}"/>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869">
              <a:extLst>
                <a:ext uri="{FF2B5EF4-FFF2-40B4-BE49-F238E27FC236}">
                  <a16:creationId xmlns="" xmlns:a16="http://schemas.microsoft.com/office/drawing/2014/main" id="{DF101BE2-0F9F-481C-8ED5-519C3773B3F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870">
              <a:extLst>
                <a:ext uri="{FF2B5EF4-FFF2-40B4-BE49-F238E27FC236}">
                  <a16:creationId xmlns="" xmlns:a16="http://schemas.microsoft.com/office/drawing/2014/main" id="{C4F7936E-BD17-4466-8B84-2E545F38FAF4}"/>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871">
              <a:extLst>
                <a:ext uri="{FF2B5EF4-FFF2-40B4-BE49-F238E27FC236}">
                  <a16:creationId xmlns="" xmlns:a16="http://schemas.microsoft.com/office/drawing/2014/main" id="{8019BBDE-E221-496E-9532-99A830571C37}"/>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872">
              <a:extLst>
                <a:ext uri="{FF2B5EF4-FFF2-40B4-BE49-F238E27FC236}">
                  <a16:creationId xmlns="" xmlns:a16="http://schemas.microsoft.com/office/drawing/2014/main" id="{2BB145C1-E84F-4295-9C4D-70D93F55A095}"/>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873">
              <a:extLst>
                <a:ext uri="{FF2B5EF4-FFF2-40B4-BE49-F238E27FC236}">
                  <a16:creationId xmlns="" xmlns:a16="http://schemas.microsoft.com/office/drawing/2014/main" id="{795FA47E-E1E9-4112-AB2E-BACAD9B375A1}"/>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8" name="Shape 874">
              <a:extLst>
                <a:ext uri="{FF2B5EF4-FFF2-40B4-BE49-F238E27FC236}">
                  <a16:creationId xmlns="" xmlns:a16="http://schemas.microsoft.com/office/drawing/2014/main" id="{0E52B689-4114-4774-9B8B-8520C7AF06C6}"/>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0" name="Rectangle 39"/>
          <p:cNvSpPr/>
          <p:nvPr/>
        </p:nvSpPr>
        <p:spPr>
          <a:xfrm>
            <a:off x="916894" y="573682"/>
            <a:ext cx="784190" cy="369332"/>
          </a:xfrm>
          <a:prstGeom prst="rect">
            <a:avLst/>
          </a:prstGeom>
        </p:spPr>
        <p:txBody>
          <a:bodyPr wrap="none">
            <a:spAutoFit/>
          </a:bodyPr>
          <a:lstStyle/>
          <a:p>
            <a:pPr lvl="0" algn="ctr" rtl="1"/>
            <a:r>
              <a:rPr lang="ar-SA" b="1" dirty="0" smtClean="0">
                <a:solidFill>
                  <a:srgbClr val="3C6070"/>
                </a:solidFill>
                <a:latin typeface="Sakkal Majalla" panose="02000000000000000000" pitchFamily="2" charset="-78"/>
                <a:cs typeface="Sakkal Majalla" panose="02000000000000000000" pitchFamily="2" charset="-78"/>
              </a:rPr>
              <a:t>5 دقائق</a:t>
            </a:r>
            <a:endParaRPr lang="ar-SA" b="1" dirty="0">
              <a:solidFill>
                <a:srgbClr val="3C6070"/>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rotWithShape="1">
          <a:blip r:embed="rId3"/>
          <a:srcRect l="17789" t="28125" r="28331" b="36459"/>
          <a:stretch/>
        </p:blipFill>
        <p:spPr>
          <a:xfrm>
            <a:off x="63500" y="2142684"/>
            <a:ext cx="8882365" cy="4000321"/>
          </a:xfrm>
          <a:prstGeom prst="rect">
            <a:avLst/>
          </a:prstGeom>
        </p:spPr>
      </p:pic>
      <p:sp>
        <p:nvSpPr>
          <p:cNvPr id="41" name="TextBox 4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70843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nodeType="clickEffect">
                                  <p:stCondLst>
                                    <p:cond delay="0"/>
                                  </p:stCondLst>
                                  <p:childTnLst>
                                    <p:animEffect transition="out" filter="plus(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3" presetClass="exit" presetSubtype="32" fill="hold" grpId="0" nodeType="withEffect">
                                  <p:stCondLst>
                                    <p:cond delay="0"/>
                                  </p:stCondLst>
                                  <p:childTnLst>
                                    <p:animEffect transition="out" filter="plus(out)">
                                      <p:cBhvr>
                                        <p:cTn id="9" dur="2000"/>
                                        <p:tgtEl>
                                          <p:spTgt spid="40"/>
                                        </p:tgtEl>
                                      </p:cBhvr>
                                    </p:animEffect>
                                    <p:set>
                                      <p:cBhvr>
                                        <p:cTn id="10"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131753"/>
            <a:ext cx="8905009" cy="523220"/>
          </a:xfrm>
          <a:prstGeom prst="rect">
            <a:avLst/>
          </a:prstGeom>
          <a:solidFill>
            <a:srgbClr val="CDDEE6"/>
          </a:solidFill>
          <a:effectLst/>
        </p:spPr>
        <p:txBody>
          <a:bodyPr wrap="square" rtlCol="0">
            <a:spAutoFit/>
          </a:bodyPr>
          <a:lstStyle/>
          <a:p>
            <a:pPr marL="457200" lvl="0" indent="-457200" algn="just" rtl="1">
              <a:buFont typeface="+mj-lt"/>
              <a:buAutoNum type="arabicPeriod"/>
            </a:pPr>
            <a:r>
              <a:rPr lang="ar-BH" sz="2800" b="1" dirty="0" smtClean="0">
                <a:cs typeface="Sakkal Majalla" panose="02000000000000000000"/>
              </a:rPr>
              <a:t>من الصادرات التي تسجل في الجانب الدائن من ميزان الخدمات ماعدا.</a:t>
            </a:r>
            <a:endParaRPr lang="en-US" sz="2800" b="1" dirty="0">
              <a:cs typeface="Sakkal Majalla" panose="02000000000000000000"/>
            </a:endParaRPr>
          </a:p>
        </p:txBody>
      </p:sp>
      <p:sp>
        <p:nvSpPr>
          <p:cNvPr id="6" name="Flowchart: Terminator 5">
            <a:hlinkClick r:id="rId3" action="ppaction://hlinksldjump"/>
          </p:cNvPr>
          <p:cNvSpPr/>
          <p:nvPr/>
        </p:nvSpPr>
        <p:spPr>
          <a:xfrm>
            <a:off x="5020495" y="3350570"/>
            <a:ext cx="3812746" cy="992830"/>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600" b="1" dirty="0" smtClean="0">
                <a:solidFill>
                  <a:schemeClr val="tx1"/>
                </a:solidFill>
                <a:latin typeface="Sakkal Majalla" panose="02000000000000000000" pitchFamily="2" charset="-78"/>
                <a:cs typeface="Sakkal Majalla" panose="02000000000000000000" pitchFamily="2" charset="-78"/>
              </a:rPr>
              <a:t>صادرات السلع</a:t>
            </a:r>
            <a:endParaRPr lang="ar-SA" sz="2600" b="1" dirty="0">
              <a:solidFill>
                <a:schemeClr val="tx1"/>
              </a:solidFill>
              <a:latin typeface="Sakkal Majalla" panose="02000000000000000000" pitchFamily="2" charset="-78"/>
              <a:cs typeface="Sakkal Majalla" panose="02000000000000000000" pitchFamily="2" charset="-78"/>
            </a:endParaRPr>
          </a:p>
        </p:txBody>
      </p:sp>
      <p:sp>
        <p:nvSpPr>
          <p:cNvPr id="2" name="Rectangle 1"/>
          <p:cNvSpPr/>
          <p:nvPr/>
        </p:nvSpPr>
        <p:spPr>
          <a:xfrm>
            <a:off x="2656610" y="1354003"/>
            <a:ext cx="6400800" cy="584775"/>
          </a:xfrm>
          <a:prstGeom prst="rect">
            <a:avLst/>
          </a:prstGeom>
          <a:solidFill>
            <a:srgbClr val="FF0000"/>
          </a:solidFill>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اضغط على مربع الإجابة الصحيحة في ما يلي:</a:t>
            </a:r>
            <a:endParaRPr lang="en-US" sz="3200" b="1" dirty="0">
              <a:solidFill>
                <a:schemeClr val="bg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a16="http://schemas.microsoft.com/office/drawing/2014/main" xmlns="" id="{AAA1A526-0BF3-F76F-A81F-6C903EED4DE2}"/>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a16="http://schemas.microsoft.com/office/drawing/2014/main" xmlns="" id="{115E78F7-6D47-1803-C4E3-C2DFD67950AE}"/>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Terminator 10">
            <a:hlinkClick r:id="rId5" action="ppaction://hlinksldjump"/>
          </p:cNvPr>
          <p:cNvSpPr/>
          <p:nvPr/>
        </p:nvSpPr>
        <p:spPr>
          <a:xfrm>
            <a:off x="457200" y="3337520"/>
            <a:ext cx="3835284" cy="1005880"/>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400" b="1" dirty="0" smtClean="0">
                <a:solidFill>
                  <a:schemeClr val="tx1"/>
                </a:solidFill>
                <a:latin typeface="Sakkal Majalla" panose="02000000000000000000" pitchFamily="2" charset="-78"/>
                <a:cs typeface="Sakkal Majalla" panose="02000000000000000000" pitchFamily="2" charset="-78"/>
              </a:rPr>
              <a:t>نفقات سياحة الأجانب في الداخل </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12" name="Flowchart: Terminator 11">
            <a:hlinkClick r:id="rId5" action="ppaction://hlinksldjump"/>
          </p:cNvPr>
          <p:cNvSpPr/>
          <p:nvPr/>
        </p:nvSpPr>
        <p:spPr>
          <a:xfrm>
            <a:off x="489397" y="4480520"/>
            <a:ext cx="3835284" cy="1005880"/>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400" b="1" dirty="0" smtClean="0">
                <a:solidFill>
                  <a:schemeClr val="tx1"/>
                </a:solidFill>
                <a:latin typeface="Sakkal Majalla" panose="02000000000000000000" pitchFamily="2" charset="-78"/>
                <a:cs typeface="Sakkal Majalla" panose="02000000000000000000" pitchFamily="2" charset="-78"/>
              </a:rPr>
              <a:t>فوائد وأنصبة موزعة مستلمة من الخارج </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13" name="Flowchart: Terminator 12">
            <a:hlinkClick r:id="rId5" action="ppaction://hlinksldjump"/>
          </p:cNvPr>
          <p:cNvSpPr/>
          <p:nvPr/>
        </p:nvSpPr>
        <p:spPr>
          <a:xfrm>
            <a:off x="4982932" y="4480520"/>
            <a:ext cx="3835284" cy="1005880"/>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400" b="1" dirty="0" smtClean="0">
                <a:solidFill>
                  <a:schemeClr val="tx1"/>
                </a:solidFill>
                <a:latin typeface="Sakkal Majalla" panose="02000000000000000000" pitchFamily="2" charset="-78"/>
                <a:cs typeface="Sakkal Majalla" panose="02000000000000000000" pitchFamily="2" charset="-78"/>
              </a:rPr>
              <a:t>نفقات نقل الأجانب بواسطة وسائل نقل وطنية </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42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 y="1698874"/>
            <a:ext cx="8905009" cy="954107"/>
          </a:xfrm>
          <a:prstGeom prst="rect">
            <a:avLst/>
          </a:prstGeom>
          <a:solidFill>
            <a:srgbClr val="CDDEE6"/>
          </a:solidFill>
          <a:effectLst/>
        </p:spPr>
        <p:txBody>
          <a:bodyPr wrap="square" rtlCol="0">
            <a:spAutoFit/>
          </a:bodyPr>
          <a:lstStyle/>
          <a:p>
            <a:pPr algn="just" rtl="1"/>
            <a:r>
              <a:rPr lang="ar-BH" sz="2800" b="1" dirty="0">
                <a:solidFill>
                  <a:schemeClr val="tx1">
                    <a:lumMod val="95000"/>
                    <a:lumOff val="5000"/>
                  </a:schemeClr>
                </a:solidFill>
                <a:latin typeface="Sakkal Majalla" panose="02000000000000000000" pitchFamily="2" charset="-78"/>
                <a:cs typeface="Sakkal Majalla" panose="02000000000000000000" pitchFamily="2" charset="-78"/>
              </a:rPr>
              <a:t>2. </a:t>
            </a:r>
            <a:r>
              <a:rPr lang="ar-BH" sz="2800" b="1" dirty="0" smtClean="0">
                <a:latin typeface="Sakkal Majalla" panose="02000000000000000000" pitchFamily="2" charset="-78"/>
                <a:cs typeface="Sakkal Majalla" panose="02000000000000000000" pitchFamily="2" charset="-78"/>
              </a:rPr>
              <a:t>تُعد من المعاملات الرأسمالية طويلة الأجل والتي تسجل في الجانب المدين في ميزان المدفوعات</a:t>
            </a:r>
            <a:r>
              <a:rPr lang="ar-BH" sz="2800" b="1" dirty="0" smtClean="0">
                <a:solidFill>
                  <a:schemeClr val="tx1">
                    <a:lumMod val="95000"/>
                    <a:lumOff val="5000"/>
                  </a:schemeClr>
                </a:solidFill>
                <a:latin typeface="Sakkal Majalla" panose="02000000000000000000" pitchFamily="2" charset="-78"/>
                <a:cs typeface="Sakkal Majalla" panose="02000000000000000000" pitchFamily="2" charset="-78"/>
              </a:rPr>
              <a:t>:</a:t>
            </a:r>
            <a:endParaRPr lang="ar-BH" sz="2800" b="1" dirty="0">
              <a:solidFill>
                <a:schemeClr val="tx1">
                  <a:lumMod val="95000"/>
                  <a:lumOff val="5000"/>
                </a:schemeClr>
              </a:solidFill>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625591" y="4055683"/>
            <a:ext cx="3835284" cy="943739"/>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700" b="1" dirty="0" smtClean="0">
                <a:solidFill>
                  <a:schemeClr val="tx1"/>
                </a:solidFill>
                <a:latin typeface="Sakkal Majalla" panose="02000000000000000000" pitchFamily="2" charset="-78"/>
                <a:cs typeface="Sakkal Majalla" panose="02000000000000000000" pitchFamily="2" charset="-78"/>
              </a:rPr>
              <a:t>شراء أوراق مالية من الخارج</a:t>
            </a:r>
            <a:endParaRPr lang="en-US" sz="27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4" action="ppaction://hlinksldjump"/>
          </p:cNvPr>
          <p:cNvSpPr/>
          <p:nvPr/>
        </p:nvSpPr>
        <p:spPr>
          <a:xfrm>
            <a:off x="4876800" y="4038600"/>
            <a:ext cx="3835284" cy="943739"/>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700" b="1" dirty="0" smtClean="0">
                <a:solidFill>
                  <a:schemeClr val="tx1"/>
                </a:solidFill>
                <a:latin typeface="Sakkal Majalla" panose="02000000000000000000" pitchFamily="2" charset="-78"/>
                <a:cs typeface="Sakkal Majalla" panose="02000000000000000000" pitchFamily="2" charset="-78"/>
              </a:rPr>
              <a:t>تحويلات إلى مقيمين بالخارج</a:t>
            </a:r>
            <a:endParaRPr lang="en-US" sz="27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a16="http://schemas.microsoft.com/office/drawing/2014/main" xmlns="" id="{ECE63E45-44C2-F4B5-D82F-C20FEF95E097}"/>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a16="http://schemas.microsoft.com/office/drawing/2014/main" xmlns="" id="{88FC2E14-D5C7-4EE4-357E-27C30B823542}"/>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Terminator 9">
            <a:hlinkClick r:id="rId4" action="ppaction://hlinksldjump"/>
          </p:cNvPr>
          <p:cNvSpPr/>
          <p:nvPr/>
        </p:nvSpPr>
        <p:spPr>
          <a:xfrm>
            <a:off x="625591" y="2736433"/>
            <a:ext cx="3835284" cy="943739"/>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700" b="1" dirty="0" smtClean="0">
                <a:solidFill>
                  <a:schemeClr val="tx1"/>
                </a:solidFill>
                <a:latin typeface="Sakkal Majalla" panose="02000000000000000000" pitchFamily="2" charset="-78"/>
                <a:cs typeface="Sakkal Majalla" panose="02000000000000000000" pitchFamily="2" charset="-78"/>
              </a:rPr>
              <a:t>بيع أوراق مالية من الخارج</a:t>
            </a:r>
            <a:endParaRPr lang="en-US" sz="2700" b="1" dirty="0">
              <a:solidFill>
                <a:schemeClr val="tx1"/>
              </a:solidFill>
              <a:latin typeface="Sakkal Majalla" panose="02000000000000000000" pitchFamily="2" charset="-78"/>
              <a:cs typeface="Sakkal Majalla" panose="02000000000000000000" pitchFamily="2" charset="-78"/>
            </a:endParaRPr>
          </a:p>
        </p:txBody>
      </p:sp>
      <p:sp>
        <p:nvSpPr>
          <p:cNvPr id="11" name="Flowchart: Terminator 10">
            <a:hlinkClick r:id="rId4" action="ppaction://hlinksldjump"/>
          </p:cNvPr>
          <p:cNvSpPr/>
          <p:nvPr/>
        </p:nvSpPr>
        <p:spPr>
          <a:xfrm>
            <a:off x="4876800" y="2736432"/>
            <a:ext cx="3835284" cy="943739"/>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واردات السلع</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6321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1" y="1654199"/>
            <a:ext cx="8981208" cy="954107"/>
          </a:xfrm>
          <a:prstGeom prst="rect">
            <a:avLst/>
          </a:prstGeom>
          <a:solidFill>
            <a:srgbClr val="CDDEE6"/>
          </a:solidFill>
          <a:effectLst/>
        </p:spPr>
        <p:txBody>
          <a:bodyPr wrap="square" rtlCol="0">
            <a:spAutoFit/>
          </a:bodyPr>
          <a:lstStyle/>
          <a:p>
            <a:pPr lvl="0" algn="just" rtl="1"/>
            <a:r>
              <a:rPr lang="ar-BH" sz="2800" b="1" dirty="0" smtClean="0">
                <a:latin typeface="Sakkal Majalla" panose="02000000000000000000" pitchFamily="2" charset="-78"/>
                <a:cs typeface="Sakkal Majalla" panose="02000000000000000000" pitchFamily="2" charset="-78"/>
              </a:rPr>
              <a:t>3- </a:t>
            </a:r>
            <a:r>
              <a:rPr lang="ar-BH" sz="2800" b="1" dirty="0" smtClean="0">
                <a:latin typeface="Calibri" panose="020F0502020204030204" pitchFamily="34" charset="0"/>
                <a:ea typeface="Calibri" panose="020F0502020204030204" pitchFamily="34" charset="0"/>
                <a:cs typeface="Sakkal Majalla" panose="02000000000000000000"/>
              </a:rPr>
              <a:t>الجانب </a:t>
            </a:r>
            <a:r>
              <a:rPr lang="ar-BH" sz="2800" b="1" dirty="0">
                <a:latin typeface="Calibri" panose="020F0502020204030204" pitchFamily="34" charset="0"/>
                <a:ea typeface="Calibri" panose="020F0502020204030204" pitchFamily="34" charset="0"/>
                <a:cs typeface="Sakkal Majalla" panose="02000000000000000000"/>
              </a:rPr>
              <a:t>المدين للميزان التجاري يمثل دخل الدولة الذي تحصل عليه من دول العالم الخارجي مقابل صادرات هذه الدولة إلى العالم الخارجي.</a:t>
            </a:r>
            <a:endParaRPr lang="en-US" sz="2800" b="1" dirty="0">
              <a:latin typeface="Calibri" panose="020F0502020204030204" pitchFamily="34" charset="0"/>
              <a:ea typeface="Calibri" panose="020F0502020204030204" pitchFamily="34" charset="0"/>
              <a:cs typeface="Wingdings 3" panose="05040102010807070707" pitchFamily="18" charset="2"/>
            </a:endParaRPr>
          </a:p>
        </p:txBody>
      </p:sp>
      <p:sp>
        <p:nvSpPr>
          <p:cNvPr id="6" name="Flowchart: Terminator 5">
            <a:hlinkClick r:id="rId3" action="ppaction://hlinksldjump"/>
          </p:cNvPr>
          <p:cNvSpPr/>
          <p:nvPr/>
        </p:nvSpPr>
        <p:spPr>
          <a:xfrm>
            <a:off x="5410200" y="3330150"/>
            <a:ext cx="1602946" cy="1148255"/>
          </a:xfrm>
          <a:prstGeom prst="flowChartTerminator">
            <a:avLst/>
          </a:prstGeom>
          <a:gradFill flip="none" rotWithShape="1">
            <a:gsLst>
              <a:gs pos="3300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4" action="ppaction://hlinksldjump"/>
          </p:cNvPr>
          <p:cNvSpPr/>
          <p:nvPr/>
        </p:nvSpPr>
        <p:spPr>
          <a:xfrm>
            <a:off x="1902254" y="3330150"/>
            <a:ext cx="1602946" cy="1148255"/>
          </a:xfrm>
          <a:prstGeom prst="flowChartTerminator">
            <a:avLst/>
          </a:prstGeom>
          <a:gradFill flip="none" rotWithShape="1">
            <a:gsLst>
              <a:gs pos="0">
                <a:srgbClr val="F46D52">
                  <a:tint val="66000"/>
                  <a:satMod val="160000"/>
                </a:srgbClr>
              </a:gs>
              <a:gs pos="50000">
                <a:srgbClr val="F46D52">
                  <a:tint val="44500"/>
                  <a:satMod val="160000"/>
                </a:srgbClr>
              </a:gs>
              <a:gs pos="100000">
                <a:srgbClr val="F46D52">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a16="http://schemas.microsoft.com/office/drawing/2014/main" xmlns="" id="{679AA003-2912-AE60-C831-1852FE227B53}"/>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a16="http://schemas.microsoft.com/office/drawing/2014/main" xmlns="" id="{1D166BC7-3948-8C84-FF3E-6DCE04DED168}"/>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30759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764" y="1544046"/>
            <a:ext cx="8915401" cy="954107"/>
          </a:xfrm>
          <a:prstGeom prst="rect">
            <a:avLst/>
          </a:prstGeom>
          <a:solidFill>
            <a:srgbClr val="CDDEE6"/>
          </a:solidFill>
          <a:effectLst/>
        </p:spPr>
        <p:txBody>
          <a:bodyPr wrap="square" rtlCol="0">
            <a:spAutoFit/>
          </a:bodyPr>
          <a:lstStyle/>
          <a:p>
            <a:pPr lvl="0" algn="just" rtl="1"/>
            <a:r>
              <a:rPr lang="ar-BH" sz="2800" b="1" dirty="0" smtClean="0">
                <a:solidFill>
                  <a:schemeClr val="tx1">
                    <a:lumMod val="95000"/>
                    <a:lumOff val="5000"/>
                  </a:schemeClr>
                </a:solidFill>
                <a:latin typeface="Sakkal Majalla" panose="02000000000000000000" pitchFamily="2" charset="-78"/>
                <a:cs typeface="Sakkal Majalla" panose="02000000000000000000" pitchFamily="2" charset="-78"/>
              </a:rPr>
              <a:t>4.</a:t>
            </a:r>
            <a:r>
              <a:rPr lang="ar-SA" sz="2800" b="1" dirty="0" smtClean="0">
                <a:latin typeface="Sakkal Majalla" panose="02000000000000000000" pitchFamily="2" charset="-78"/>
                <a:cs typeface="Sakkal Majalla" panose="02000000000000000000" pitchFamily="2" charset="-78"/>
              </a:rPr>
              <a:t>يتكون </a:t>
            </a:r>
            <a:r>
              <a:rPr lang="ar-SA" sz="2800" b="1" dirty="0">
                <a:latin typeface="Sakkal Majalla" panose="02000000000000000000" pitchFamily="2" charset="-78"/>
                <a:cs typeface="Sakkal Majalla" panose="02000000000000000000" pitchFamily="2" charset="-78"/>
              </a:rPr>
              <a:t>ميزان المدفوعات من جانبين أحدهما الدائن والآخر مدين، ويخصص الجانب الدائن لتسجيل حقوق الدولة على الدول </a:t>
            </a:r>
            <a:r>
              <a:rPr lang="ar-SA" sz="2800" b="1" dirty="0" smtClean="0">
                <a:latin typeface="Sakkal Majalla" panose="02000000000000000000" pitchFamily="2" charset="-78"/>
                <a:cs typeface="Sakkal Majalla" panose="02000000000000000000" pitchFamily="2" charset="-78"/>
              </a:rPr>
              <a:t>الأخرى</a:t>
            </a:r>
            <a:r>
              <a:rPr lang="ar-SA" sz="2800" b="1" dirty="0" smtClean="0">
                <a:solidFill>
                  <a:schemeClr val="tx1">
                    <a:lumMod val="95000"/>
                    <a:lumOff val="5000"/>
                  </a:schemeClr>
                </a:solidFill>
                <a:cs typeface="Sakkal Majalla" panose="02000000000000000000"/>
              </a:rPr>
              <a:t>.</a:t>
            </a:r>
            <a:endParaRPr lang="en-US" sz="2800" b="1" dirty="0">
              <a:solidFill>
                <a:schemeClr val="tx1">
                  <a:lumMod val="95000"/>
                  <a:lumOff val="5000"/>
                </a:schemeClr>
              </a:solidFill>
              <a:cs typeface="Sakkal Majalla" panose="02000000000000000000"/>
            </a:endParaRPr>
          </a:p>
        </p:txBody>
      </p:sp>
      <p:sp>
        <p:nvSpPr>
          <p:cNvPr id="6" name="Flowchart: Terminator 5">
            <a:hlinkClick r:id="rId3" action="ppaction://hlinksldjump"/>
          </p:cNvPr>
          <p:cNvSpPr/>
          <p:nvPr/>
        </p:nvSpPr>
        <p:spPr>
          <a:xfrm>
            <a:off x="5181600" y="3118945"/>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4" action="ppaction://hlinksldjump"/>
          </p:cNvPr>
          <p:cNvSpPr/>
          <p:nvPr/>
        </p:nvSpPr>
        <p:spPr>
          <a:xfrm>
            <a:off x="2440071" y="3118945"/>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a16="http://schemas.microsoft.com/office/drawing/2014/main" xmlns="" id="{96EF4695-92BD-82CC-D738-4DED32722D86}"/>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a16="http://schemas.microsoft.com/office/drawing/2014/main" xmlns="" id="{495B6AB7-183C-96AE-2613-372280B033A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62465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a16="http://schemas.microsoft.com/office/drawing/2014/main" xmlns="" id="{AAA1A526-0BF3-F76F-A81F-6C903EED4DE2}"/>
              </a:ext>
            </a:extLst>
          </p:cNvPr>
          <p:cNvSpPr/>
          <p:nvPr/>
        </p:nvSpPr>
        <p:spPr>
          <a:xfrm>
            <a:off x="2654297" y="6639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a16="http://schemas.microsoft.com/office/drawing/2014/main" xmlns="" id="{115E78F7-6D47-1803-C4E3-C2DFD67950A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67939"/>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3C263F1-0B7E-2F73-B11C-B977FDD08240}"/>
              </a:ext>
            </a:extLst>
          </p:cNvPr>
          <p:cNvSpPr txBox="1"/>
          <p:nvPr/>
        </p:nvSpPr>
        <p:spPr>
          <a:xfrm>
            <a:off x="149610" y="1931819"/>
            <a:ext cx="8837710" cy="2246769"/>
          </a:xfrm>
          <a:prstGeom prst="rect">
            <a:avLst/>
          </a:prstGeom>
          <a:solidFill>
            <a:srgbClr val="CDDEE6"/>
          </a:solidFill>
          <a:effectLst/>
        </p:spPr>
        <p:txBody>
          <a:bodyPr wrap="square" rtlCol="0">
            <a:spAutoFit/>
          </a:bodyPr>
          <a:lstStyle/>
          <a:p>
            <a:pPr algn="just" rtl="1"/>
            <a:endParaRPr lang="ar-BH" sz="32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lvl="0" algn="just" rtl="1"/>
            <a:r>
              <a:rPr lang="ar-BH" sz="2800" dirty="0" smtClean="0">
                <a:solidFill>
                  <a:prstClr val="black"/>
                </a:solidFill>
                <a:cs typeface="Sakkal Majalla" panose="02000000000000000000"/>
              </a:rPr>
              <a:t>1-</a:t>
            </a:r>
            <a:r>
              <a:rPr lang="ar-BH" sz="2800" dirty="0" smtClean="0">
                <a:solidFill>
                  <a:prstClr val="black"/>
                </a:solidFill>
                <a:latin typeface="Times New Roman" panose="02020603050405020304" pitchFamily="18" charset="0"/>
                <a:cs typeface="Sakkal Majalla" panose="02000000000000000000"/>
              </a:rPr>
              <a:t> عدد </a:t>
            </a:r>
            <a:r>
              <a:rPr lang="ar-BH" sz="2800" dirty="0" smtClean="0">
                <a:solidFill>
                  <a:prstClr val="black"/>
                </a:solidFill>
                <a:latin typeface="Times New Roman" panose="02020603050405020304" pitchFamily="18" charset="0"/>
                <a:cs typeface="Sakkal Majalla" panose="02000000000000000000"/>
              </a:rPr>
              <a:t>أقسام ميزان المدفوعات.</a:t>
            </a:r>
            <a:endParaRPr lang="ar-BH" sz="2800" dirty="0">
              <a:solidFill>
                <a:prstClr val="black"/>
              </a:solidFill>
              <a:cs typeface="Sakkal Majalla" panose="02000000000000000000"/>
            </a:endParaRPr>
          </a:p>
          <a:p>
            <a:pPr algn="just" rtl="1"/>
            <a:r>
              <a:rPr lang="ar-BH" sz="28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 </a:t>
            </a:r>
          </a:p>
          <a:p>
            <a:pPr algn="just" rtl="1"/>
            <a:endPar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8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Rectangle 13">
            <a:extLst>
              <a:ext uri="{FF2B5EF4-FFF2-40B4-BE49-F238E27FC236}">
                <a16:creationId xmlns:a16="http://schemas.microsoft.com/office/drawing/2014/main" xmlns="" id="{C2110C68-3ABB-7198-1784-1D0F48D65121}"/>
              </a:ext>
            </a:extLst>
          </p:cNvPr>
          <p:cNvSpPr/>
          <p:nvPr/>
        </p:nvSpPr>
        <p:spPr>
          <a:xfrm>
            <a:off x="3960088" y="1320225"/>
            <a:ext cx="5095009" cy="584775"/>
          </a:xfrm>
          <a:prstGeom prst="rect">
            <a:avLst/>
          </a:prstGeom>
          <a:solidFill>
            <a:srgbClr val="FF0000"/>
          </a:solidFill>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أجب </a:t>
            </a:r>
            <a:r>
              <a:rPr lang="ar-BH" sz="3200" b="1" dirty="0" smtClean="0">
                <a:solidFill>
                  <a:schemeClr val="bg1"/>
                </a:solidFill>
                <a:latin typeface="Sakkal Majalla" panose="02000000000000000000" pitchFamily="2" charset="-78"/>
                <a:cs typeface="Sakkal Majalla" panose="02000000000000000000" pitchFamily="2" charset="-78"/>
              </a:rPr>
              <a:t>عن الآتي:</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6" name="Flowchart: Terminator 5">
            <a:hlinkClick r:id="rId3" action="ppaction://hlinksldjump"/>
            <a:extLst>
              <a:ext uri="{FF2B5EF4-FFF2-40B4-BE49-F238E27FC236}">
                <a16:creationId xmlns="" xmlns:a16="http://schemas.microsoft.com/office/drawing/2014/main" id="{EA17CA2C-463F-4C03-9FAE-D86355B014EA}"/>
              </a:ext>
            </a:extLst>
          </p:cNvPr>
          <p:cNvSpPr/>
          <p:nvPr/>
        </p:nvSpPr>
        <p:spPr>
          <a:xfrm>
            <a:off x="217386" y="5867400"/>
            <a:ext cx="1766690" cy="489841"/>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971946AB-A7A6-1814-0FEE-2ACB144443AE}"/>
              </a:ext>
            </a:extLst>
          </p:cNvPr>
          <p:cNvSpPr txBox="1"/>
          <p:nvPr/>
        </p:nvSpPr>
        <p:spPr>
          <a:xfrm>
            <a:off x="-76200" y="6477225"/>
            <a:ext cx="9261475"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BH" sz="1600" b="1" dirty="0" smtClean="0">
                <a:solidFill>
                  <a:srgbClr val="3F5378"/>
                </a:solidFill>
                <a:latin typeface="Sakkal Majalla" panose="02000000000000000000" pitchFamily="2" charset="-78"/>
                <a:cs typeface="Sakkal Majalla" panose="02000000000000000000" pitchFamily="2" charset="-78"/>
              </a:rPr>
              <a:t>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952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3C86C6B-F3D9-4D33-AC2E-D5A2EAFB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7708"/>
            <a:ext cx="1855398" cy="1877291"/>
          </a:xfrm>
          <a:prstGeom prst="rect">
            <a:avLst/>
          </a:prstGeom>
        </p:spPr>
      </p:pic>
      <p:sp>
        <p:nvSpPr>
          <p:cNvPr id="8" name="Rectangle 7">
            <a:extLst>
              <a:ext uri="{FF2B5EF4-FFF2-40B4-BE49-F238E27FC236}">
                <a16:creationId xmlns:a16="http://schemas.microsoft.com/office/drawing/2014/main" xmlns="" id="{FB160124-8B51-A48E-9CF0-AE4D42CE3BB8}"/>
              </a:ext>
            </a:extLst>
          </p:cNvPr>
          <p:cNvSpPr/>
          <p:nvPr/>
        </p:nvSpPr>
        <p:spPr>
          <a:xfrm>
            <a:off x="13648" y="2441138"/>
            <a:ext cx="9225887" cy="1292662"/>
          </a:xfrm>
          <a:prstGeom prst="rect">
            <a:avLst/>
          </a:prstGeom>
          <a:noFill/>
        </p:spPr>
        <p:txBody>
          <a:bodyPr wrap="square" lIns="91440" tIns="45720" rIns="91440" bIns="45720">
            <a:spAutoFit/>
          </a:bodyPr>
          <a:lstStyle/>
          <a:p>
            <a:pPr algn="ctr"/>
            <a:endParaRPr lang="ar-BH" sz="12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a:r>
              <a:rPr lang="ar-SA" sz="6600" b="1" dirty="0" smtClean="0">
                <a:ln w="0"/>
                <a:solidFill>
                  <a:srgbClr val="5B9BD5">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أهداف الوحدة- ميزان المدفوعات</a:t>
            </a:r>
            <a:r>
              <a:rPr lang="en-US" sz="6600" b="1" dirty="0" smtClean="0">
                <a:ln w="0"/>
                <a:solidFill>
                  <a:srgbClr val="5B9BD5">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 </a:t>
            </a:r>
            <a:endParaRPr lang="ar-BH" sz="900" dirty="0">
              <a:ln w="0"/>
              <a:solidFill>
                <a:prstClr val="black">
                  <a:lumMod val="95000"/>
                  <a:lumOff val="5000"/>
                </a:prstClr>
              </a:solidFill>
              <a:latin typeface="Sakkal Majalla" panose="02000000000000000000" pitchFamily="2" charset="-78"/>
              <a:cs typeface="Sakkal Majalla" panose="02000000000000000000" pitchFamily="2" charset="-78"/>
            </a:endParaRPr>
          </a:p>
        </p:txBody>
      </p:sp>
      <p:sp>
        <p:nvSpPr>
          <p:cNvPr id="6" name="Rectangle 5"/>
          <p:cNvSpPr/>
          <p:nvPr/>
        </p:nvSpPr>
        <p:spPr>
          <a:xfrm>
            <a:off x="218364" y="3810000"/>
            <a:ext cx="8816454" cy="1490601"/>
          </a:xfrm>
          <a:prstGeom prst="rect">
            <a:avLst/>
          </a:prstGeom>
        </p:spPr>
        <p:txBody>
          <a:bodyPr wrap="square">
            <a:spAutoFit/>
          </a:bodyPr>
          <a:lstStyle/>
          <a:p>
            <a:pPr marL="457200" marR="0" lvl="0" indent="-457200" algn="just" rtl="1">
              <a:lnSpc>
                <a:spcPct val="150000"/>
              </a:lnSpc>
              <a:spcBef>
                <a:spcPts val="0"/>
              </a:spcBef>
              <a:spcAft>
                <a:spcPts val="0"/>
              </a:spcAft>
              <a:buClr>
                <a:schemeClr val="tx1">
                  <a:lumMod val="95000"/>
                  <a:lumOff val="5000"/>
                </a:schemeClr>
              </a:buClr>
              <a:buSzPct val="100000"/>
              <a:buFont typeface="Arial" panose="020B0604020202020204" pitchFamily="34" charset="0"/>
              <a:buChar char="•"/>
              <a:tabLst>
                <a:tab pos="1683385" algn="l"/>
              </a:tabLst>
            </a:pPr>
            <a:r>
              <a:rPr lang="ar-BH" sz="3200" dirty="0">
                <a:solidFill>
                  <a:srgbClr val="000000"/>
                </a:solidFill>
                <a:latin typeface="Calibri" panose="020F0502020204030204" pitchFamily="34" charset="0"/>
                <a:ea typeface="Calibri" panose="020F0502020204030204" pitchFamily="34" charset="0"/>
                <a:cs typeface="Sakkal Majalla" panose="02000000000000000000"/>
              </a:rPr>
              <a:t>يفسر مفهوم ميزان المدفوعات وأقسامه.</a:t>
            </a:r>
            <a:endParaRPr lang="en-US" sz="2000" dirty="0">
              <a:latin typeface="Calibri" panose="020F0502020204030204" pitchFamily="34" charset="0"/>
              <a:ea typeface="Calibri" panose="020F0502020204030204" pitchFamily="34" charset="0"/>
              <a:cs typeface="Wingdings 3" panose="05040102010807070707" pitchFamily="18" charset="2"/>
            </a:endParaRPr>
          </a:p>
          <a:p>
            <a:pPr marL="457200" marR="0" lvl="0" indent="-457200" algn="just" rtl="1">
              <a:lnSpc>
                <a:spcPct val="150000"/>
              </a:lnSpc>
              <a:spcBef>
                <a:spcPts val="0"/>
              </a:spcBef>
              <a:spcAft>
                <a:spcPts val="0"/>
              </a:spcAft>
              <a:buClr>
                <a:schemeClr val="tx1">
                  <a:lumMod val="95000"/>
                  <a:lumOff val="5000"/>
                </a:schemeClr>
              </a:buClr>
              <a:buSzPct val="100000"/>
              <a:buFont typeface="Arial" panose="020B0604020202020204" pitchFamily="34" charset="0"/>
              <a:buChar char="•"/>
              <a:tabLst>
                <a:tab pos="1683385" algn="l"/>
              </a:tabLst>
            </a:pPr>
            <a:r>
              <a:rPr lang="ar-BH" sz="3200" dirty="0">
                <a:solidFill>
                  <a:srgbClr val="000000"/>
                </a:solidFill>
                <a:latin typeface="Calibri" panose="020F0502020204030204" pitchFamily="34" charset="0"/>
                <a:ea typeface="Calibri" panose="020F0502020204030204" pitchFamily="34" charset="0"/>
                <a:cs typeface="Sakkal Majalla" panose="02000000000000000000"/>
              </a:rPr>
              <a:t>يستنتج العجز والفائض في ميزان المدفوعات</a:t>
            </a:r>
            <a:r>
              <a:rPr lang="ar-BH" sz="3200" dirty="0" smtClean="0">
                <a:solidFill>
                  <a:srgbClr val="000000"/>
                </a:solidFill>
                <a:latin typeface="Calibri" panose="020F0502020204030204" pitchFamily="34" charset="0"/>
                <a:ea typeface="Calibri" panose="020F0502020204030204" pitchFamily="34" charset="0"/>
                <a:cs typeface="Sakkal Majalla" panose="02000000000000000000"/>
              </a:rPr>
              <a:t>.</a:t>
            </a:r>
            <a:endParaRPr lang="en-US" sz="2000" dirty="0">
              <a:latin typeface="Calibri" panose="020F0502020204030204" pitchFamily="34" charset="0"/>
              <a:ea typeface="Calibri" panose="020F0502020204030204" pitchFamily="34" charset="0"/>
              <a:cs typeface="Wingdings 3" panose="05040102010807070707" pitchFamily="18" charset="2"/>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609600" y="228601"/>
            <a:ext cx="2209800" cy="2212538"/>
          </a:xfrm>
          <a:prstGeom prst="rect">
            <a:avLst/>
          </a:prstGeom>
        </p:spPr>
      </p:pic>
    </p:spTree>
    <p:extLst>
      <p:ext uri="{BB962C8B-B14F-4D97-AF65-F5344CB8AC3E}">
        <p14:creationId xmlns:p14="http://schemas.microsoft.com/office/powerpoint/2010/main" val="1573169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a16="http://schemas.microsoft.com/office/drawing/2014/main" xmlns="" id="{AAA1A526-0BF3-F76F-A81F-6C903EED4DE2}"/>
              </a:ext>
            </a:extLst>
          </p:cNvPr>
          <p:cNvSpPr/>
          <p:nvPr/>
        </p:nvSpPr>
        <p:spPr>
          <a:xfrm>
            <a:off x="2654297" y="6639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a16="http://schemas.microsoft.com/office/drawing/2014/main" xmlns="" id="{115E78F7-6D47-1803-C4E3-C2DFD67950A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67939"/>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3C263F1-0B7E-2F73-B11C-B977FDD08240}"/>
              </a:ext>
            </a:extLst>
          </p:cNvPr>
          <p:cNvSpPr txBox="1"/>
          <p:nvPr/>
        </p:nvSpPr>
        <p:spPr>
          <a:xfrm>
            <a:off x="155216" y="1171494"/>
            <a:ext cx="8826497" cy="3264676"/>
          </a:xfrm>
          <a:prstGeom prst="rect">
            <a:avLst/>
          </a:prstGeom>
          <a:solidFill>
            <a:srgbClr val="CDDEE6"/>
          </a:solidFill>
          <a:effectLst/>
        </p:spPr>
        <p:txBody>
          <a:bodyPr wrap="square" rtlCol="0">
            <a:spAutoFit/>
          </a:bodyPr>
          <a:lstStyle/>
          <a:p>
            <a:pPr algn="just" rtl="1">
              <a:lnSpc>
                <a:spcPct val="125000"/>
              </a:lnSpc>
            </a:pPr>
            <a:r>
              <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ج1.</a:t>
            </a:r>
          </a:p>
          <a:p>
            <a:pPr marR="0" lvl="0" algn="justLow" rtl="1">
              <a:lnSpc>
                <a:spcPct val="150000"/>
              </a:lnSpc>
              <a:spcBef>
                <a:spcPts val="0"/>
              </a:spcBef>
              <a:spcAft>
                <a:spcPts val="0"/>
              </a:spcAft>
              <a:buClr>
                <a:srgbClr val="2D71A9"/>
              </a:buClr>
              <a:buSzPts val="1200"/>
            </a:pPr>
            <a:r>
              <a:rPr lang="ar-BH" sz="2400" dirty="0" smtClean="0">
                <a:latin typeface="Calibri" panose="020F0502020204030204" pitchFamily="34" charset="0"/>
                <a:ea typeface="Calibri" panose="020F0502020204030204" pitchFamily="34" charset="0"/>
                <a:cs typeface="Sakkal Majalla" panose="02000000000000000000"/>
              </a:rPr>
              <a:t>يتكون </a:t>
            </a:r>
            <a:r>
              <a:rPr lang="ar-BH" sz="2400" dirty="0">
                <a:latin typeface="Calibri" panose="020F0502020204030204" pitchFamily="34" charset="0"/>
                <a:ea typeface="Calibri" panose="020F0502020204030204" pitchFamily="34" charset="0"/>
                <a:cs typeface="Sakkal Majalla" panose="02000000000000000000"/>
              </a:rPr>
              <a:t>ميزان المدفوعات من أربعة أقسام:  </a:t>
            </a:r>
          </a:p>
          <a:p>
            <a:pPr marL="342900" marR="0" lvl="0" indent="-342900" algn="justLow" rtl="1">
              <a:lnSpc>
                <a:spcPct val="150000"/>
              </a:lnSpc>
              <a:spcBef>
                <a:spcPts val="0"/>
              </a:spcBef>
              <a:spcAft>
                <a:spcPts val="0"/>
              </a:spcAft>
              <a:buClr>
                <a:srgbClr val="2D71A9"/>
              </a:buClr>
              <a:buSzPts val="1200"/>
              <a:buFont typeface="Wingdings 3" panose="05040102010807070707" pitchFamily="18" charset="2"/>
              <a:buChar char=""/>
            </a:pPr>
            <a:r>
              <a:rPr lang="ar-BH" sz="2400" dirty="0">
                <a:latin typeface="Calibri" panose="020F0502020204030204" pitchFamily="34" charset="0"/>
                <a:ea typeface="Calibri" panose="020F0502020204030204" pitchFamily="34" charset="0"/>
                <a:cs typeface="Sakkal Majalla" panose="02000000000000000000"/>
              </a:rPr>
              <a:t>حساب (ميزان) المعاملات الجارية.</a:t>
            </a:r>
          </a:p>
          <a:p>
            <a:pPr marL="342900" marR="0" lvl="0" indent="-342900" algn="justLow" rtl="1">
              <a:lnSpc>
                <a:spcPct val="150000"/>
              </a:lnSpc>
              <a:spcBef>
                <a:spcPts val="0"/>
              </a:spcBef>
              <a:spcAft>
                <a:spcPts val="0"/>
              </a:spcAft>
              <a:buClr>
                <a:srgbClr val="2D71A9"/>
              </a:buClr>
              <a:buSzPts val="1200"/>
              <a:buFont typeface="Wingdings 3" panose="05040102010807070707" pitchFamily="18" charset="2"/>
              <a:buChar char=""/>
            </a:pPr>
            <a:r>
              <a:rPr lang="ar-BH" sz="2400" dirty="0">
                <a:latin typeface="Calibri" panose="020F0502020204030204" pitchFamily="34" charset="0"/>
                <a:ea typeface="Calibri" panose="020F0502020204030204" pitchFamily="34" charset="0"/>
                <a:cs typeface="Sakkal Majalla" panose="02000000000000000000"/>
              </a:rPr>
              <a:t>حساب (ميزان) المعاملات الرأسمالية.</a:t>
            </a:r>
          </a:p>
          <a:p>
            <a:pPr marL="342900" marR="0" lvl="0" indent="-342900" algn="justLow" rtl="1">
              <a:lnSpc>
                <a:spcPct val="150000"/>
              </a:lnSpc>
              <a:spcBef>
                <a:spcPts val="0"/>
              </a:spcBef>
              <a:spcAft>
                <a:spcPts val="0"/>
              </a:spcAft>
              <a:buClr>
                <a:srgbClr val="2D71A9"/>
              </a:buClr>
              <a:buSzPts val="1200"/>
              <a:buFont typeface="Wingdings 3" panose="05040102010807070707" pitchFamily="18" charset="2"/>
              <a:buChar char=""/>
            </a:pPr>
            <a:r>
              <a:rPr lang="ar-BH" sz="2400" dirty="0">
                <a:latin typeface="Calibri" panose="020F0502020204030204" pitchFamily="34" charset="0"/>
                <a:ea typeface="Calibri" panose="020F0502020204030204" pitchFamily="34" charset="0"/>
                <a:cs typeface="Sakkal Majalla" panose="02000000000000000000"/>
              </a:rPr>
              <a:t>حساب (ميزان) التحويلات من جانب واحد.</a:t>
            </a:r>
          </a:p>
          <a:p>
            <a:pPr marL="342900" marR="0" lvl="0" indent="-342900" algn="justLow" rtl="1">
              <a:lnSpc>
                <a:spcPct val="150000"/>
              </a:lnSpc>
              <a:spcBef>
                <a:spcPts val="0"/>
              </a:spcBef>
              <a:spcAft>
                <a:spcPts val="0"/>
              </a:spcAft>
              <a:buClr>
                <a:srgbClr val="2D71A9"/>
              </a:buClr>
              <a:buSzPts val="1200"/>
              <a:buFont typeface="Wingdings 3" panose="05040102010807070707" pitchFamily="18" charset="2"/>
              <a:buChar char=""/>
            </a:pPr>
            <a:r>
              <a:rPr lang="ar-BH" sz="2400" dirty="0">
                <a:latin typeface="Calibri" panose="020F0502020204030204" pitchFamily="34" charset="0"/>
                <a:ea typeface="Calibri" panose="020F0502020204030204" pitchFamily="34" charset="0"/>
                <a:cs typeface="Sakkal Majalla" panose="02000000000000000000"/>
              </a:rPr>
              <a:t>حساب (ميزان) حركات الذهب.</a:t>
            </a:r>
            <a:endParaRPr lang="en-US" sz="2400" dirty="0">
              <a:latin typeface="Calibri" panose="020F0502020204030204" pitchFamily="34" charset="0"/>
              <a:ea typeface="Calibri" panose="020F0502020204030204" pitchFamily="34" charset="0"/>
              <a:cs typeface="Wingdings 3" panose="05040102010807070707" pitchFamily="18" charset="2"/>
            </a:endParaRPr>
          </a:p>
        </p:txBody>
      </p:sp>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32164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croll: Horizontal 5">
            <a:extLst>
              <a:ext uri="{FF2B5EF4-FFF2-40B4-BE49-F238E27FC236}">
                <a16:creationId xmlns:a16="http://schemas.microsoft.com/office/drawing/2014/main" xmlns="" id="{C862D5D5-4741-39B2-9A11-5892227AA502}"/>
              </a:ext>
            </a:extLst>
          </p:cNvPr>
          <p:cNvSpPr/>
          <p:nvPr/>
        </p:nvSpPr>
        <p:spPr>
          <a:xfrm>
            <a:off x="1295400" y="595142"/>
            <a:ext cx="6400800" cy="487679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نهاية </a:t>
            </a:r>
            <a:r>
              <a:rPr kumimoji="0" lang="ar-SA"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الدرس</a:t>
            </a:r>
            <a:endPar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endParaRP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شكراً لكم ،، تنمياتنا لكم بالتوفيق</a:t>
            </a:r>
          </a:p>
        </p:txBody>
      </p:sp>
      <p:sp>
        <p:nvSpPr>
          <p:cNvPr id="8" name="Rectangle: Rounded Corners 7">
            <a:extLst>
              <a:ext uri="{FF2B5EF4-FFF2-40B4-BE49-F238E27FC236}">
                <a16:creationId xmlns:a16="http://schemas.microsoft.com/office/drawing/2014/main" xmlns="" id="{B033209D-CE19-B10C-F943-82DE6AC7C173}"/>
              </a:ext>
            </a:extLst>
          </p:cNvPr>
          <p:cNvSpPr/>
          <p:nvPr/>
        </p:nvSpPr>
        <p:spPr>
          <a:xfrm>
            <a:off x="3581400" y="5105400"/>
            <a:ext cx="5410200" cy="12686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BH" sz="2400" b="1" dirty="0">
                <a:solidFill>
                  <a:srgbClr val="FF0000"/>
                </a:solidFill>
                <a:latin typeface="Sakkal Majalla" panose="02000000000000000000" pitchFamily="2" charset="-78"/>
                <a:cs typeface="Sakkal Majalla" panose="02000000000000000000" pitchFamily="2" charset="-78"/>
              </a:rPr>
              <a:t>للمزيد من المعلومات</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زيارة البوابة التعليمية </a:t>
            </a:r>
            <a:r>
              <a:rPr lang="en-US" sz="2400" dirty="0">
                <a:latin typeface="Sakkal Majalla" panose="02000000000000000000" pitchFamily="2" charset="-78"/>
                <a:cs typeface="Sakkal Majalla" panose="02000000000000000000" pitchFamily="2" charset="-78"/>
                <a:hlinkClick r:id="rId2"/>
              </a:rPr>
              <a:t>www.edunet.bh</a:t>
            </a:r>
            <a:r>
              <a:rPr lang="en-US" sz="2400" dirty="0">
                <a:latin typeface="Sakkal Majalla" panose="02000000000000000000" pitchFamily="2" charset="-78"/>
                <a:cs typeface="Sakkal Majalla" panose="02000000000000000000" pitchFamily="2" charset="-78"/>
              </a:rPr>
              <a:t> </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حل أسئلة الكتاب (</a:t>
            </a:r>
            <a:r>
              <a:rPr lang="ar-BH" sz="2400" dirty="0" smtClean="0">
                <a:latin typeface="Sakkal Majalla" panose="02000000000000000000" pitchFamily="2" charset="-78"/>
                <a:cs typeface="Sakkal Majalla" panose="02000000000000000000" pitchFamily="2" charset="-78"/>
              </a:rPr>
              <a:t>ص63)</a:t>
            </a:r>
            <a:endParaRPr lang="en-US" sz="2400"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85262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0865" y="1524000"/>
            <a:ext cx="7315200" cy="4114795"/>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147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64884" y="542418"/>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0554"/>
              <a:ext cx="1371600" cy="1149809"/>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783116"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53699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66800" y="1492831"/>
            <a:ext cx="7010400" cy="3872337"/>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1204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50124" y="542418"/>
            <a:ext cx="6119327" cy="5766354"/>
            <a:chOff x="609600" y="457200"/>
            <a:chExt cx="6119327"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73534"/>
              <a:ext cx="1371600" cy="1150019"/>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997876"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97439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90600" y="1475509"/>
            <a:ext cx="7162800" cy="3962397"/>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353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0" y="398170"/>
            <a:ext cx="6119328" cy="5766354"/>
            <a:chOff x="609599" y="457200"/>
            <a:chExt cx="6119328"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599" y="5079316"/>
              <a:ext cx="1371600" cy="1144237"/>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199" y="5080554"/>
              <a:ext cx="1767799"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22498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8700" y="1409700"/>
            <a:ext cx="7086600" cy="4038600"/>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3"/>
              <a:ext cx="2743200" cy="1143001"/>
              <a:chOff x="685800" y="4958692"/>
              <a:chExt cx="2743200" cy="1143001"/>
            </a:xfrm>
          </p:grpSpPr>
          <p:sp>
            <p:nvSpPr>
              <p:cNvPr id="7" name="Action Button: Back or Previous 6">
                <a:hlinkClick r:id="rId3" action="ppaction://program" highlightClick="1"/>
                <a:hlinkHover r:id="rId4" action="ppaction://hlinksldjump"/>
              </p:cNvPr>
              <p:cNvSpPr/>
              <p:nvPr/>
            </p:nvSpPr>
            <p:spPr>
              <a:xfrm>
                <a:off x="685800" y="4958692"/>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5"/>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176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0" y="398170"/>
            <a:ext cx="6119328" cy="5766354"/>
            <a:chOff x="609599" y="457200"/>
            <a:chExt cx="6119328"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599" y="5080554"/>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199" y="5080554"/>
              <a:ext cx="1691599"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01371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3352800" y="168275"/>
            <a:ext cx="5638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400" b="1" dirty="0">
                <a:cs typeface="+mj-cs"/>
              </a:rPr>
              <a:t>أهداف الدرس</a:t>
            </a:r>
          </a:p>
        </p:txBody>
      </p:sp>
      <p:pic>
        <p:nvPicPr>
          <p:cNvPr id="1030" name="Picture 6" descr="Download Icons Transparent Goal - Audience Engagement Line Icon PNG Image  with No Background - PNGkey.com">
            <a:extLst>
              <a:ext uri="{FF2B5EF4-FFF2-40B4-BE49-F238E27FC236}">
                <a16:creationId xmlns:a16="http://schemas.microsoft.com/office/drawing/2014/main" xmlns="" id="{3BB61EA3-3486-F0A7-FD3D-B6659C1BD2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45252"/>
            <a:ext cx="926045" cy="9260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95164A0-1DBE-7625-33C9-FEC000DB39CF}"/>
              </a:ext>
            </a:extLst>
          </p:cNvPr>
          <p:cNvSpPr txBox="1"/>
          <p:nvPr/>
        </p:nvSpPr>
        <p:spPr>
          <a:xfrm>
            <a:off x="838200" y="1828800"/>
            <a:ext cx="7924800" cy="3393237"/>
          </a:xfrm>
          <a:prstGeom prst="rect">
            <a:avLst/>
          </a:prstGeom>
          <a:noFill/>
        </p:spPr>
        <p:txBody>
          <a:bodyPr wrap="square" rtlCol="0">
            <a:spAutoFit/>
          </a:bodyPr>
          <a:lstStyle/>
          <a:p>
            <a:pPr algn="just" rtl="1">
              <a:lnSpc>
                <a:spcPct val="150000"/>
              </a:lnSpc>
            </a:pPr>
            <a:r>
              <a:rPr lang="ar-SA" sz="3600" b="1" dirty="0">
                <a:solidFill>
                  <a:srgbClr val="C00000"/>
                </a:solidFill>
                <a:latin typeface="Sakkal Majalla" panose="02000000000000000000" pitchFamily="2" charset="-78"/>
                <a:cs typeface="Sakkal Majalla" panose="02000000000000000000"/>
              </a:rPr>
              <a:t>يُتَوَقَع من الطالب </a:t>
            </a:r>
            <a:r>
              <a:rPr lang="ar-BH" sz="3600" b="1" dirty="0">
                <a:solidFill>
                  <a:srgbClr val="C00000"/>
                </a:solidFill>
                <a:latin typeface="Sakkal Majalla" panose="02000000000000000000" pitchFamily="2" charset="-78"/>
                <a:cs typeface="Sakkal Majalla" panose="02000000000000000000"/>
              </a:rPr>
              <a:t>في نهاية </a:t>
            </a:r>
            <a:r>
              <a:rPr lang="ar-SA" sz="3600" b="1" dirty="0">
                <a:solidFill>
                  <a:srgbClr val="C00000"/>
                </a:solidFill>
                <a:latin typeface="Sakkal Majalla" panose="02000000000000000000" pitchFamily="2" charset="-78"/>
                <a:cs typeface="Sakkal Majalla" panose="02000000000000000000"/>
              </a:rPr>
              <a:t>هذا الدرس أن:</a:t>
            </a:r>
            <a:endParaRPr lang="ar-BH" sz="3600" b="1" dirty="0">
              <a:solidFill>
                <a:srgbClr val="C00000"/>
              </a:solidFill>
              <a:latin typeface="Sakkal Majalla" panose="02000000000000000000" pitchFamily="2" charset="-78"/>
              <a:cs typeface="Sakkal Majalla" panose="02000000000000000000"/>
            </a:endParaRPr>
          </a:p>
          <a:p>
            <a:pPr algn="just" rtl="1">
              <a:lnSpc>
                <a:spcPct val="150000"/>
              </a:lnSpc>
            </a:pPr>
            <a:endParaRPr lang="ar-BH" sz="1100" dirty="0">
              <a:solidFill>
                <a:schemeClr val="tx1">
                  <a:lumMod val="95000"/>
                  <a:lumOff val="5000"/>
                </a:schemeClr>
              </a:solidFill>
              <a:latin typeface="Sakkal Majalla" panose="02000000000000000000" pitchFamily="2" charset="-78"/>
              <a:cs typeface="Sakkal Majalla" panose="02000000000000000000"/>
            </a:endParaRPr>
          </a:p>
          <a:p>
            <a:pPr marL="342900" marR="0" lvl="0" indent="-342900" algn="just" rtl="1">
              <a:lnSpc>
                <a:spcPct val="150000"/>
              </a:lnSpc>
              <a:spcBef>
                <a:spcPts val="0"/>
              </a:spcBef>
              <a:spcAft>
                <a:spcPts val="0"/>
              </a:spcAft>
              <a:buFont typeface="+mj-lt"/>
              <a:buAutoNum type="arabicPeriod"/>
            </a:pPr>
            <a:r>
              <a:rPr lang="ar-BH" sz="3600" dirty="0" smtClean="0">
                <a:solidFill>
                  <a:srgbClr val="000000"/>
                </a:solidFill>
                <a:latin typeface="Calibri" panose="020F0502020204030204" pitchFamily="34" charset="0"/>
                <a:ea typeface="Calibri" panose="020F0502020204030204" pitchFamily="34" charset="0"/>
                <a:cs typeface="Sakkal Majalla" panose="02000000000000000000"/>
              </a:rPr>
              <a:t>نعرف </a:t>
            </a:r>
            <a:r>
              <a:rPr lang="ar-BH" sz="3600" dirty="0">
                <a:solidFill>
                  <a:srgbClr val="000000"/>
                </a:solidFill>
                <a:latin typeface="Calibri" panose="020F0502020204030204" pitchFamily="34" charset="0"/>
                <a:ea typeface="Calibri" panose="020F0502020204030204" pitchFamily="34" charset="0"/>
                <a:cs typeface="Sakkal Majalla" panose="02000000000000000000"/>
              </a:rPr>
              <a:t>مفهوم ميزان المدفوعات.</a:t>
            </a:r>
          </a:p>
          <a:p>
            <a:pPr marL="342900" marR="0" lvl="0" indent="-342900" algn="just" rtl="1">
              <a:lnSpc>
                <a:spcPct val="150000"/>
              </a:lnSpc>
              <a:spcBef>
                <a:spcPts val="0"/>
              </a:spcBef>
              <a:spcAft>
                <a:spcPts val="0"/>
              </a:spcAft>
              <a:buFont typeface="+mj-lt"/>
              <a:buAutoNum type="arabicPeriod"/>
            </a:pPr>
            <a:r>
              <a:rPr lang="ar-BH" sz="3600" dirty="0" smtClean="0">
                <a:solidFill>
                  <a:srgbClr val="000000"/>
                </a:solidFill>
                <a:latin typeface="Calibri" panose="020F0502020204030204" pitchFamily="34" charset="0"/>
                <a:ea typeface="Calibri" panose="020F0502020204030204" pitchFamily="34" charset="0"/>
                <a:cs typeface="Sakkal Majalla" panose="02000000000000000000"/>
              </a:rPr>
              <a:t>نحدد </a:t>
            </a:r>
            <a:r>
              <a:rPr lang="ar-BH" sz="3600" dirty="0">
                <a:solidFill>
                  <a:srgbClr val="000000"/>
                </a:solidFill>
                <a:latin typeface="Calibri" panose="020F0502020204030204" pitchFamily="34" charset="0"/>
                <a:ea typeface="Calibri" panose="020F0502020204030204" pitchFamily="34" charset="0"/>
                <a:cs typeface="Sakkal Majalla" panose="02000000000000000000"/>
              </a:rPr>
              <a:t>أقسام ميزان </a:t>
            </a:r>
            <a:r>
              <a:rPr lang="ar-BH" sz="3600" dirty="0" smtClean="0">
                <a:solidFill>
                  <a:srgbClr val="000000"/>
                </a:solidFill>
                <a:latin typeface="Calibri" panose="020F0502020204030204" pitchFamily="34" charset="0"/>
                <a:ea typeface="Calibri" panose="020F0502020204030204" pitchFamily="34" charset="0"/>
                <a:cs typeface="Sakkal Majalla" panose="02000000000000000000"/>
              </a:rPr>
              <a:t>المدفوعات.</a:t>
            </a:r>
            <a:endParaRPr lang="ar-BH" sz="3600" dirty="0">
              <a:solidFill>
                <a:srgbClr val="000000"/>
              </a:solidFill>
              <a:latin typeface="Calibri" panose="020F0502020204030204" pitchFamily="34" charset="0"/>
              <a:ea typeface="Calibri" panose="020F0502020204030204" pitchFamily="34" charset="0"/>
              <a:cs typeface="Sakkal Majalla" panose="02000000000000000000"/>
            </a:endParaRPr>
          </a:p>
          <a:p>
            <a:pPr marR="0" lvl="0" algn="just" rtl="1">
              <a:lnSpc>
                <a:spcPct val="150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816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8700" y="1409700"/>
            <a:ext cx="7086600" cy="4038600"/>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3"/>
              <a:ext cx="2743200" cy="1143001"/>
              <a:chOff x="685800" y="4958692"/>
              <a:chExt cx="2743200" cy="1143001"/>
            </a:xfrm>
          </p:grpSpPr>
          <p:sp>
            <p:nvSpPr>
              <p:cNvPr id="7" name="Action Button: Back or Previous 6">
                <a:hlinkClick r:id="rId3" action="ppaction://program" highlightClick="1"/>
                <a:hlinkHover r:id="rId4" action="ppaction://hlinksldjump"/>
              </p:cNvPr>
              <p:cNvSpPr/>
              <p:nvPr/>
            </p:nvSpPr>
            <p:spPr>
              <a:xfrm>
                <a:off x="685800" y="4958692"/>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5"/>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3351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0" y="398170"/>
            <a:ext cx="6119328" cy="5766354"/>
            <a:chOff x="609599" y="457200"/>
            <a:chExt cx="6119328"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599" y="5080554"/>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199" y="5080554"/>
              <a:ext cx="1691599"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30101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54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النشاط الاستهلالي</a:t>
            </a:r>
          </a:p>
        </p:txBody>
      </p:sp>
      <p:pic>
        <p:nvPicPr>
          <p:cNvPr id="2" name="Picture 1">
            <a:extLst>
              <a:ext uri="{FF2B5EF4-FFF2-40B4-BE49-F238E27FC236}">
                <a16:creationId xmlns:a16="http://schemas.microsoft.com/office/drawing/2014/main" xmlns="" id="{E42C1ACD-F149-CAB7-5356-278D1C64367C}"/>
              </a:ext>
            </a:extLst>
          </p:cNvPr>
          <p:cNvPicPr>
            <a:picLocks noChangeAspect="1"/>
          </p:cNvPicPr>
          <p:nvPr/>
        </p:nvPicPr>
        <p:blipFill>
          <a:blip r:embed="rId2"/>
          <a:stretch>
            <a:fillRect/>
          </a:stretch>
        </p:blipFill>
        <p:spPr>
          <a:xfrm rot="18823303">
            <a:off x="7928852" y="301545"/>
            <a:ext cx="1021738" cy="732246"/>
          </a:xfrm>
          <a:prstGeom prst="rect">
            <a:avLst/>
          </a:prstGeom>
        </p:spPr>
      </p:pic>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rotWithShape="1">
          <a:blip r:embed="rId3"/>
          <a:srcRect l="9005" t="30209" r="28917" b="40625"/>
          <a:stretch/>
        </p:blipFill>
        <p:spPr>
          <a:xfrm>
            <a:off x="177443" y="1787848"/>
            <a:ext cx="8775699" cy="3499103"/>
          </a:xfrm>
          <a:prstGeom prst="rect">
            <a:avLst/>
          </a:prstGeom>
        </p:spPr>
      </p:pic>
    </p:spTree>
    <p:extLst>
      <p:ext uri="{BB962C8B-B14F-4D97-AF65-F5344CB8AC3E}">
        <p14:creationId xmlns:p14="http://schemas.microsoft.com/office/powerpoint/2010/main" val="383564754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100" b="1" dirty="0" smtClean="0"/>
              <a:t>   مفهوم ميزان المدفوعات</a:t>
            </a:r>
            <a:endParaRPr lang="ar-BH" sz="51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2" name="Rectangle 1"/>
          <p:cNvSpPr/>
          <p:nvPr/>
        </p:nvSpPr>
        <p:spPr>
          <a:xfrm>
            <a:off x="63500" y="1518664"/>
            <a:ext cx="9012967" cy="2640723"/>
          </a:xfrm>
          <a:prstGeom prst="rect">
            <a:avLst/>
          </a:prstGeom>
        </p:spPr>
        <p:txBody>
          <a:bodyPr wrap="square">
            <a:spAutoFit/>
          </a:bodyPr>
          <a:lstStyle/>
          <a:p>
            <a:pPr algn="justLow" rtl="1">
              <a:lnSpc>
                <a:spcPct val="115000"/>
              </a:lnSpc>
            </a:pPr>
            <a:r>
              <a:rPr lang="ar-BH" sz="2400" dirty="0" smtClean="0">
                <a:latin typeface="Calibri" panose="020F0502020204030204" pitchFamily="34" charset="0"/>
                <a:ea typeface="Calibri" panose="020F0502020204030204" pitchFamily="34" charset="0"/>
                <a:cs typeface="Sakkal Majalla" panose="02000000000000000000"/>
              </a:rPr>
              <a:t>تحرص </a:t>
            </a:r>
            <a:r>
              <a:rPr lang="ar-BH" sz="2400" dirty="0">
                <a:latin typeface="Calibri" panose="020F0502020204030204" pitchFamily="34" charset="0"/>
                <a:ea typeface="Calibri" panose="020F0502020204030204" pitchFamily="34" charset="0"/>
                <a:cs typeface="Sakkal Majalla" panose="02000000000000000000"/>
              </a:rPr>
              <a:t>كل دولة على تحقيق التوازن الخارجي لمعاملاتها مع الدول الأخرى وذلك بإعداد كشف بمعاملاتها مع العالم الخارجي أشبه إلى حد كبير بالموازنة السنوية التي تعدها أي شركة أو مؤسسة.  ويسمى هذا الكشف بميزان المدفوعات (</a:t>
            </a:r>
            <a:r>
              <a:rPr lang="en-US" sz="2400" dirty="0">
                <a:latin typeface="Sakkal Majalla" panose="02000000000000000000"/>
                <a:ea typeface="Calibri" panose="020F0502020204030204" pitchFamily="34" charset="0"/>
                <a:cs typeface="Arial" panose="020B0604020202020204" pitchFamily="34" charset="0"/>
              </a:rPr>
              <a:t>Balance of Payment</a:t>
            </a:r>
            <a:r>
              <a:rPr lang="ar-BH" sz="2400" dirty="0">
                <a:latin typeface="Calibri" panose="020F0502020204030204" pitchFamily="34" charset="0"/>
                <a:ea typeface="Calibri" panose="020F0502020204030204" pitchFamily="34" charset="0"/>
                <a:cs typeface="Sakkal Majalla" panose="02000000000000000000"/>
              </a:rPr>
              <a:t>) الذي يوجز نتائج الفعاليات الاقتصادية الدولية للقطر، وذلك برصد وتبويب المعاملات المرتبطة بتدفق الأرصدة النقدية إلى الخارج، وتلك المرتبطة بتدفق الأرصدة النقدية إلى الداخل.</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14" name="Rectangle: Rounded Corners 1">
            <a:extLst>
              <a:ext uri="{FF2B5EF4-FFF2-40B4-BE49-F238E27FC236}">
                <a16:creationId xmlns="" xmlns:a16="http://schemas.microsoft.com/office/drawing/2014/main" id="{BD423D89-EABD-43EF-96BE-C6CA2448C67A}"/>
              </a:ext>
            </a:extLst>
          </p:cNvPr>
          <p:cNvSpPr/>
          <p:nvPr/>
        </p:nvSpPr>
        <p:spPr>
          <a:xfrm>
            <a:off x="68338" y="4200696"/>
            <a:ext cx="8993910" cy="1666704"/>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SA" sz="2800" dirty="0" smtClean="0">
                <a:solidFill>
                  <a:srgbClr val="C13018"/>
                </a:solidFill>
                <a:cs typeface="PT Bold Heading" panose="02010400000000000000" pitchFamily="2" charset="-78"/>
              </a:rPr>
              <a:t>ميزان المدفوعات</a:t>
            </a:r>
            <a:endParaRPr lang="ar-SA" sz="2800" b="1" dirty="0">
              <a:solidFill>
                <a:srgbClr val="C13018"/>
              </a:solidFill>
              <a:cs typeface="PT Bold Heading" panose="02010400000000000000" pitchFamily="2" charset="-78"/>
            </a:endParaRPr>
          </a:p>
          <a:p>
            <a:pPr lvl="0" algn="just" rtl="1"/>
            <a:r>
              <a:rPr lang="ar-SA" sz="2800" dirty="0">
                <a:solidFill>
                  <a:schemeClr val="tx1">
                    <a:lumMod val="95000"/>
                    <a:lumOff val="5000"/>
                  </a:schemeClr>
                </a:solidFill>
                <a:cs typeface="Sakkal Majalla" panose="02000000000000000000"/>
              </a:rPr>
              <a:t>بيان احصائي لجميع المعاملات الاقتصادية التي تتم بين المقيمين في الدولة وغير المقيمين فيها خلال فترة زمنية معينة غالبًا ما تكون </a:t>
            </a:r>
            <a:r>
              <a:rPr lang="ar-SA" sz="2800" dirty="0" smtClean="0">
                <a:solidFill>
                  <a:schemeClr val="tx1">
                    <a:lumMod val="95000"/>
                    <a:lumOff val="5000"/>
                  </a:schemeClr>
                </a:solidFill>
                <a:cs typeface="Sakkal Majalla" panose="02000000000000000000"/>
              </a:rPr>
              <a:t>سنة.</a:t>
            </a:r>
            <a:endParaRPr lang="en-US" sz="2800" dirty="0">
              <a:solidFill>
                <a:schemeClr val="tx1">
                  <a:lumMod val="95000"/>
                  <a:lumOff val="5000"/>
                </a:schemeClr>
              </a:solidFill>
              <a:cs typeface="Sakkal Majalla" panose="02000000000000000000"/>
            </a:endParaRPr>
          </a:p>
        </p:txBody>
      </p:sp>
    </p:spTree>
    <p:extLst>
      <p:ext uri="{BB962C8B-B14F-4D97-AF65-F5344CB8AC3E}">
        <p14:creationId xmlns:p14="http://schemas.microsoft.com/office/powerpoint/2010/main" val="4149198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100" b="1" dirty="0" smtClean="0"/>
              <a:t>   مفهوم ميزان المدفوعات</a:t>
            </a:r>
            <a:endParaRPr lang="ar-BH" sz="51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2" name="Rectangle 1"/>
          <p:cNvSpPr/>
          <p:nvPr/>
        </p:nvSpPr>
        <p:spPr>
          <a:xfrm>
            <a:off x="44442" y="1410909"/>
            <a:ext cx="9012967" cy="5047536"/>
          </a:xfrm>
          <a:prstGeom prst="rect">
            <a:avLst/>
          </a:prstGeom>
        </p:spPr>
        <p:txBody>
          <a:bodyPr wrap="square">
            <a:spAutoFit/>
          </a:bodyPr>
          <a:lstStyle/>
          <a:p>
            <a:pPr algn="justLow" rtl="1">
              <a:lnSpc>
                <a:spcPct val="115000"/>
              </a:lnSpc>
            </a:pPr>
            <a:r>
              <a:rPr lang="ar-BH" sz="2400" dirty="0">
                <a:latin typeface="Calibri" panose="020F0502020204030204" pitchFamily="34" charset="0"/>
                <a:ea typeface="Calibri" panose="020F0502020204030204" pitchFamily="34" charset="0"/>
                <a:cs typeface="Sakkal Majalla" panose="02000000000000000000"/>
              </a:rPr>
              <a:t>ويتكون ميزان المدفوعات من جانبين أحدهما دائن والآخر مدين، ويخصص كل جانب منهم لتسجيل العمليات </a:t>
            </a:r>
            <a:r>
              <a:rPr lang="ar-BH" sz="2400" dirty="0" smtClean="0">
                <a:latin typeface="Calibri" panose="020F0502020204030204" pitchFamily="34" charset="0"/>
                <a:ea typeface="Calibri" panose="020F0502020204030204" pitchFamily="34" charset="0"/>
                <a:cs typeface="Sakkal Majalla" panose="02000000000000000000"/>
              </a:rPr>
              <a:t>الآتية: </a:t>
            </a:r>
          </a:p>
          <a:p>
            <a:pPr marL="342900" indent="-342900" algn="justLow" rtl="1">
              <a:lnSpc>
                <a:spcPct val="115000"/>
              </a:lnSpc>
              <a:buFont typeface="Wingdings" panose="05000000000000000000" pitchFamily="2" charset="2"/>
              <a:buChar char="§"/>
            </a:pPr>
            <a:r>
              <a:rPr lang="ar-BH" sz="2400" b="1" dirty="0" smtClean="0">
                <a:solidFill>
                  <a:srgbClr val="2D71A9"/>
                </a:solidFill>
                <a:latin typeface="Calibri" panose="020F0502020204030204" pitchFamily="34" charset="0"/>
                <a:ea typeface="Calibri" panose="020F0502020204030204" pitchFamily="34" charset="0"/>
                <a:cs typeface="Sakkal Majalla" panose="02000000000000000000"/>
              </a:rPr>
              <a:t>الجانب </a:t>
            </a:r>
            <a:r>
              <a:rPr lang="ar-BH" sz="2400" b="1" dirty="0">
                <a:solidFill>
                  <a:srgbClr val="2D71A9"/>
                </a:solidFill>
                <a:latin typeface="Calibri" panose="020F0502020204030204" pitchFamily="34" charset="0"/>
                <a:ea typeface="Calibri" panose="020F0502020204030204" pitchFamily="34" charset="0"/>
                <a:cs typeface="Sakkal Majalla" panose="02000000000000000000"/>
              </a:rPr>
              <a:t>الدائن:</a:t>
            </a:r>
            <a:r>
              <a:rPr lang="ar-BH" sz="2400" dirty="0">
                <a:latin typeface="Calibri" panose="020F0502020204030204" pitchFamily="34" charset="0"/>
                <a:ea typeface="Calibri" panose="020F0502020204030204" pitchFamily="34" charset="0"/>
                <a:cs typeface="Sakkal Majalla" panose="02000000000000000000"/>
              </a:rPr>
              <a:t>  يخصص لتسجيل حقوق الدولة على الدول الأخرى، أي يختص بتسجيل قيمة صادرات الدولة إلى دول </a:t>
            </a:r>
            <a:r>
              <a:rPr lang="ar-BH" sz="2400" dirty="0" smtClean="0">
                <a:latin typeface="Calibri" panose="020F0502020204030204" pitchFamily="34" charset="0"/>
                <a:ea typeface="Calibri" panose="020F0502020204030204" pitchFamily="34" charset="0"/>
                <a:cs typeface="Sakkal Majalla" panose="02000000000000000000"/>
              </a:rPr>
              <a:t>العالم.</a:t>
            </a:r>
            <a:endParaRPr lang="ar-BH" sz="1600" dirty="0" smtClean="0">
              <a:latin typeface="Calibri" panose="020F0502020204030204" pitchFamily="34" charset="0"/>
              <a:ea typeface="Calibri" panose="020F0502020204030204" pitchFamily="34" charset="0"/>
              <a:cs typeface="Arial" panose="020B0604020202020204" pitchFamily="34" charset="0"/>
            </a:endParaRPr>
          </a:p>
          <a:p>
            <a:pPr algn="justLow" rtl="1">
              <a:lnSpc>
                <a:spcPct val="115000"/>
              </a:lnSpc>
            </a:pPr>
            <a:r>
              <a:rPr lang="ar-BH" sz="2400" b="1" dirty="0" smtClean="0">
                <a:solidFill>
                  <a:srgbClr val="FF0000"/>
                </a:solidFill>
                <a:latin typeface="Calibri" panose="020F0502020204030204" pitchFamily="34" charset="0"/>
                <a:ea typeface="Calibri" panose="020F0502020204030204" pitchFamily="34" charset="0"/>
                <a:cs typeface="Sakkal Majalla" panose="02000000000000000000"/>
              </a:rPr>
              <a:t>مثال</a:t>
            </a:r>
            <a:r>
              <a:rPr lang="ar-BH" sz="2400" b="1" dirty="0">
                <a:solidFill>
                  <a:srgbClr val="FF0000"/>
                </a:solidFill>
                <a:latin typeface="Calibri" panose="020F0502020204030204" pitchFamily="34" charset="0"/>
                <a:ea typeface="Calibri" panose="020F0502020204030204" pitchFamily="34" charset="0"/>
                <a:cs typeface="Sakkal Majalla" panose="02000000000000000000"/>
              </a:rPr>
              <a:t>:</a:t>
            </a:r>
            <a:r>
              <a:rPr lang="ar-BH" sz="2400" dirty="0">
                <a:solidFill>
                  <a:srgbClr val="FF0000"/>
                </a:solidFill>
                <a:latin typeface="Calibri" panose="020F0502020204030204" pitchFamily="34" charset="0"/>
                <a:ea typeface="Calibri" panose="020F0502020204030204" pitchFamily="34" charset="0"/>
                <a:cs typeface="Sakkal Majalla" panose="02000000000000000000"/>
              </a:rPr>
              <a:t>  </a:t>
            </a:r>
            <a:r>
              <a:rPr lang="ar-BH" sz="2400" dirty="0">
                <a:latin typeface="Calibri" panose="020F0502020204030204" pitchFamily="34" charset="0"/>
                <a:ea typeface="Calibri" panose="020F0502020204030204" pitchFamily="34" charset="0"/>
                <a:cs typeface="Sakkal Majalla" panose="02000000000000000000"/>
              </a:rPr>
              <a:t>عندما يقوم منتج بحريني بتصدير أثاث خشبي بقيمة 100000 يورو إلى </a:t>
            </a:r>
            <a:r>
              <a:rPr lang="ar-BH" sz="2400" dirty="0" err="1">
                <a:latin typeface="Calibri" panose="020F0502020204030204" pitchFamily="34" charset="0"/>
                <a:ea typeface="Calibri" panose="020F0502020204030204" pitchFamily="34" charset="0"/>
                <a:cs typeface="Sakkal Majalla" panose="02000000000000000000"/>
              </a:rPr>
              <a:t>أيطاليا</a:t>
            </a:r>
            <a:r>
              <a:rPr lang="ar-BH" sz="2400" dirty="0">
                <a:latin typeface="Calibri" panose="020F0502020204030204" pitchFamily="34" charset="0"/>
                <a:ea typeface="Calibri" panose="020F0502020204030204" pitchFamily="34" charset="0"/>
                <a:cs typeface="Sakkal Majalla" panose="02000000000000000000"/>
              </a:rPr>
              <a:t>، فهذه العملية تسجل في الجانب الدائن لأنها تسفر عن تدفق نقدي إلى داخل الدولة</a:t>
            </a:r>
            <a:r>
              <a:rPr lang="ar-BH" sz="2400" dirty="0" smtClean="0">
                <a:latin typeface="Calibri" panose="020F0502020204030204" pitchFamily="34" charset="0"/>
                <a:ea typeface="Calibri" panose="020F0502020204030204" pitchFamily="34" charset="0"/>
                <a:cs typeface="Sakkal Majalla" panose="02000000000000000000"/>
              </a:rPr>
              <a:t>.</a:t>
            </a:r>
          </a:p>
          <a:p>
            <a:pPr algn="justLow" rtl="1">
              <a:lnSpc>
                <a:spcPct val="115000"/>
              </a:lnSpc>
            </a:pP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indent="-342900" algn="justLow" rtl="1">
              <a:lnSpc>
                <a:spcPct val="115000"/>
              </a:lnSpc>
              <a:spcBef>
                <a:spcPts val="0"/>
              </a:spcBef>
              <a:spcAft>
                <a:spcPts val="0"/>
              </a:spcAft>
              <a:buFont typeface="Wingdings" panose="05000000000000000000" pitchFamily="2" charset="2"/>
              <a:buChar char="§"/>
            </a:pPr>
            <a:r>
              <a:rPr lang="ar-BH" sz="2400" b="1" dirty="0" smtClean="0">
                <a:solidFill>
                  <a:srgbClr val="2D71A9"/>
                </a:solidFill>
                <a:latin typeface="Calibri" panose="020F0502020204030204" pitchFamily="34" charset="0"/>
                <a:ea typeface="Calibri" panose="020F0502020204030204" pitchFamily="34" charset="0"/>
                <a:cs typeface="Sakkal Majalla" panose="02000000000000000000"/>
              </a:rPr>
              <a:t>الجانب </a:t>
            </a:r>
            <a:r>
              <a:rPr lang="ar-BH" sz="2400" b="1" dirty="0">
                <a:solidFill>
                  <a:srgbClr val="2D71A9"/>
                </a:solidFill>
                <a:latin typeface="Calibri" panose="020F0502020204030204" pitchFamily="34" charset="0"/>
                <a:ea typeface="Calibri" panose="020F0502020204030204" pitchFamily="34" charset="0"/>
                <a:cs typeface="Sakkal Majalla" panose="02000000000000000000"/>
              </a:rPr>
              <a:t>المدين:</a:t>
            </a:r>
            <a:r>
              <a:rPr lang="ar-BH" sz="2400" dirty="0">
                <a:latin typeface="Calibri" panose="020F0502020204030204" pitchFamily="34" charset="0"/>
                <a:ea typeface="Calibri" panose="020F0502020204030204" pitchFamily="34" charset="0"/>
                <a:cs typeface="Sakkal Majalla" panose="02000000000000000000"/>
              </a:rPr>
              <a:t>  يخصص لتسجيل التزامات الدولة للدول الأخرى، أي يختص بتسجيل قيمة واردات الدولة من دول </a:t>
            </a:r>
            <a:r>
              <a:rPr lang="ar-BH" sz="2400" dirty="0" smtClean="0">
                <a:latin typeface="Calibri" panose="020F0502020204030204" pitchFamily="34" charset="0"/>
                <a:ea typeface="Calibri" panose="020F0502020204030204" pitchFamily="34" charset="0"/>
                <a:cs typeface="Sakkal Majalla" panose="02000000000000000000"/>
              </a:rPr>
              <a:t>العالم.</a:t>
            </a:r>
            <a:endParaRPr lang="ar-BH" sz="1600" dirty="0" smtClean="0">
              <a:latin typeface="Calibri" panose="020F0502020204030204" pitchFamily="34" charset="0"/>
              <a:ea typeface="Calibri" panose="020F0502020204030204" pitchFamily="34" charset="0"/>
              <a:cs typeface="Arial" panose="020B0604020202020204" pitchFamily="34" charset="0"/>
            </a:endParaRPr>
          </a:p>
          <a:p>
            <a:pPr marR="0" algn="justLow" rtl="1">
              <a:lnSpc>
                <a:spcPct val="115000"/>
              </a:lnSpc>
              <a:spcBef>
                <a:spcPts val="0"/>
              </a:spcBef>
              <a:spcAft>
                <a:spcPts val="0"/>
              </a:spcAft>
            </a:pPr>
            <a:r>
              <a:rPr lang="ar-BH" sz="2400" b="1" dirty="0" smtClean="0">
                <a:solidFill>
                  <a:srgbClr val="FF0000"/>
                </a:solidFill>
                <a:latin typeface="Calibri" panose="020F0502020204030204" pitchFamily="34" charset="0"/>
                <a:ea typeface="Calibri" panose="020F0502020204030204" pitchFamily="34" charset="0"/>
                <a:cs typeface="Sakkal Majalla" panose="02000000000000000000"/>
              </a:rPr>
              <a:t>مثال</a:t>
            </a:r>
            <a:r>
              <a:rPr lang="ar-BH" sz="2400" b="1" dirty="0">
                <a:solidFill>
                  <a:srgbClr val="FF0000"/>
                </a:solidFill>
                <a:latin typeface="Calibri" panose="020F0502020204030204" pitchFamily="34" charset="0"/>
                <a:ea typeface="Calibri" panose="020F0502020204030204" pitchFamily="34" charset="0"/>
                <a:cs typeface="Sakkal Majalla" panose="02000000000000000000"/>
              </a:rPr>
              <a:t>:</a:t>
            </a:r>
            <a:r>
              <a:rPr lang="ar-BH" sz="2400" dirty="0">
                <a:solidFill>
                  <a:srgbClr val="FF0000"/>
                </a:solidFill>
                <a:latin typeface="Calibri" panose="020F0502020204030204" pitchFamily="34" charset="0"/>
                <a:ea typeface="Calibri" panose="020F0502020204030204" pitchFamily="34" charset="0"/>
                <a:cs typeface="Sakkal Majalla" panose="02000000000000000000"/>
              </a:rPr>
              <a:t>  </a:t>
            </a:r>
            <a:r>
              <a:rPr lang="ar-BH" sz="2400" dirty="0">
                <a:latin typeface="Calibri" panose="020F0502020204030204" pitchFamily="34" charset="0"/>
                <a:ea typeface="Calibri" panose="020F0502020204030204" pitchFamily="34" charset="0"/>
                <a:cs typeface="Sakkal Majalla" panose="02000000000000000000"/>
              </a:rPr>
              <a:t>عندما يستورد تاجر بحريني سيارة من بريطانيا ثمنها 10000 جنية إسترليني، تسجل هذه العملية في الجانب المدين؛ لأنها تستلزم انتقال الأموال إلى الخارج مقابل استيراد السيارة.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70203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circle(in)">
                                      <p:cBhvr>
                                        <p:cTn id="20" dur="20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additive="base">
                                        <p:cTn id="3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additive="base">
                                        <p:cTn id="3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100" b="1" dirty="0" smtClean="0"/>
              <a:t>   مفهوم ميزان المدفوعات</a:t>
            </a:r>
            <a:endParaRPr lang="ar-BH" sz="51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3" name="TextBox 12">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a:t>
            </a:r>
            <a:r>
              <a:rPr lang="ar-BH" sz="1600" b="1" dirty="0" smtClean="0">
                <a:solidFill>
                  <a:srgbClr val="3F5378"/>
                </a:solidFill>
                <a:latin typeface="Sakkal Majalla" panose="02000000000000000000" pitchFamily="2" charset="-78"/>
                <a:cs typeface="Sakkal Majalla" panose="02000000000000000000" pitchFamily="2" charset="-78"/>
              </a:rPr>
              <a:t>     </a:t>
            </a:r>
            <a:r>
              <a:rPr lang="ar-BH" sz="1600" b="1" dirty="0" smtClean="0">
                <a:solidFill>
                  <a:srgbClr val="3F5378"/>
                </a:solidFill>
                <a:latin typeface="Sakkal Majalla" panose="02000000000000000000" pitchFamily="2" charset="-78"/>
                <a:cs typeface="Sakkal Majalla" panose="02000000000000000000" pitchFamily="2" charset="-78"/>
              </a:rPr>
              <a:t>الاقتصاد      </a:t>
            </a:r>
            <a:r>
              <a:rPr lang="ar-BH" sz="1600" b="1" dirty="0" smtClean="0">
                <a:solidFill>
                  <a:srgbClr val="3F5378"/>
                </a:solidFill>
                <a:latin typeface="Sakkal Majalla" panose="02000000000000000000" pitchFamily="2" charset="-78"/>
                <a:cs typeface="Sakkal Majalla" panose="02000000000000000000" pitchFamily="2" charset="-78"/>
              </a:rPr>
              <a:t>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337300500"/>
              </p:ext>
            </p:extLst>
          </p:nvPr>
        </p:nvGraphicFramePr>
        <p:xfrm>
          <a:off x="368300" y="1732044"/>
          <a:ext cx="8547100" cy="4135356"/>
        </p:xfrm>
        <a:graphic>
          <a:graphicData uri="http://schemas.openxmlformats.org/drawingml/2006/table">
            <a:tbl>
              <a:tblPr rtl="1" firstRow="1" firstCol="1" bandRow="1"/>
              <a:tblGrid>
                <a:gridCol w="4273550"/>
                <a:gridCol w="4273550"/>
              </a:tblGrid>
              <a:tr h="748539">
                <a:tc>
                  <a:txBody>
                    <a:bodyPr/>
                    <a:lstStyle/>
                    <a:p>
                      <a:pPr marL="0" marR="0" algn="ctr" rtl="1">
                        <a:lnSpc>
                          <a:spcPct val="107000"/>
                        </a:lnSpc>
                        <a:spcBef>
                          <a:spcPts val="600"/>
                        </a:spcBef>
                        <a:spcAft>
                          <a:spcPts val="600"/>
                        </a:spcAft>
                      </a:pPr>
                      <a:r>
                        <a:rPr lang="ar-BH" sz="4000" b="1" dirty="0">
                          <a:solidFill>
                            <a:srgbClr val="FFFFFF"/>
                          </a:solidFill>
                          <a:effectLst/>
                          <a:latin typeface="Sakkal Majalla" panose="02000000000000000000"/>
                          <a:ea typeface="Times New Roman" panose="02020603050405020304" pitchFamily="18" charset="0"/>
                          <a:cs typeface="Sakkal Majalla" panose="02000000000000000000"/>
                        </a:rPr>
                        <a:t>دائن</a:t>
                      </a:r>
                      <a:endParaRPr lang="en-US" sz="4000" b="1" dirty="0">
                        <a:effectLst/>
                        <a:latin typeface="Calibri" panose="020F0502020204030204" pitchFamily="34" charset="0"/>
                        <a:ea typeface="Calibri" panose="020F0502020204030204" pitchFamily="34" charset="0"/>
                        <a:cs typeface="Sakkal Majalla" panose="02000000000000000000"/>
                      </a:endParaRPr>
                    </a:p>
                  </a:txBody>
                  <a:tcPr marL="68580" marR="68580" marT="0" marB="0">
                    <a:lnL>
                      <a:noFill/>
                    </a:lnL>
                    <a:lnR>
                      <a:noFill/>
                    </a:lnR>
                    <a:lnT>
                      <a:noFill/>
                    </a:lnT>
                    <a:lnB>
                      <a:noFill/>
                    </a:lnB>
                    <a:solidFill>
                      <a:srgbClr val="2D71A9"/>
                    </a:solidFill>
                  </a:tcPr>
                </a:tc>
                <a:tc>
                  <a:txBody>
                    <a:bodyPr/>
                    <a:lstStyle/>
                    <a:p>
                      <a:pPr marL="0" marR="0" algn="ctr" rtl="1">
                        <a:lnSpc>
                          <a:spcPct val="107000"/>
                        </a:lnSpc>
                        <a:spcBef>
                          <a:spcPts val="600"/>
                        </a:spcBef>
                        <a:spcAft>
                          <a:spcPts val="600"/>
                        </a:spcAft>
                      </a:pPr>
                      <a:r>
                        <a:rPr lang="ar-BH" sz="4000" b="1" dirty="0">
                          <a:solidFill>
                            <a:srgbClr val="FFFFFF"/>
                          </a:solidFill>
                          <a:effectLst/>
                          <a:latin typeface="Sakkal Majalla" panose="02000000000000000000"/>
                          <a:ea typeface="Times New Roman" panose="02020603050405020304" pitchFamily="18" charset="0"/>
                          <a:cs typeface="Sakkal Majalla" panose="02000000000000000000"/>
                        </a:rPr>
                        <a:t>مدين</a:t>
                      </a:r>
                      <a:endParaRPr lang="en-US" sz="4000" b="1" dirty="0">
                        <a:effectLst/>
                        <a:latin typeface="Calibri" panose="020F0502020204030204" pitchFamily="34" charset="0"/>
                        <a:ea typeface="Calibri" panose="020F0502020204030204" pitchFamily="34" charset="0"/>
                        <a:cs typeface="Sakkal Majalla" panose="02000000000000000000"/>
                      </a:endParaRPr>
                    </a:p>
                  </a:txBody>
                  <a:tcPr marL="68580" marR="68580" marT="0" marB="0">
                    <a:lnL>
                      <a:noFill/>
                    </a:lnL>
                    <a:lnR>
                      <a:noFill/>
                    </a:lnR>
                    <a:lnT>
                      <a:noFill/>
                    </a:lnT>
                    <a:lnB>
                      <a:noFill/>
                    </a:lnB>
                    <a:solidFill>
                      <a:srgbClr val="2D71A9"/>
                    </a:solidFill>
                  </a:tcPr>
                </a:tc>
              </a:tr>
              <a:tr h="3386817">
                <a:tc>
                  <a:txBody>
                    <a:bodyPr/>
                    <a:lstStyle/>
                    <a:p>
                      <a:pPr marL="342900" marR="0" lvl="0" indent="-342900" algn="justLow" rtl="1">
                        <a:lnSpc>
                          <a:spcPct val="107000"/>
                        </a:lnSpc>
                        <a:spcBef>
                          <a:spcPts val="0"/>
                        </a:spcBef>
                        <a:spcAft>
                          <a:spcPts val="0"/>
                        </a:spcAft>
                        <a:buClr>
                          <a:srgbClr val="2D71A9"/>
                        </a:buClr>
                        <a:buSzPts val="1200"/>
                        <a:buFont typeface="Wingdings 3" panose="05040102010807070707" pitchFamily="18" charset="2"/>
                        <a:buChar char=""/>
                      </a:pPr>
                      <a:r>
                        <a:rPr lang="ar-BH" sz="2800">
                          <a:effectLst/>
                          <a:latin typeface="Calibri" panose="020F0502020204030204" pitchFamily="34" charset="0"/>
                          <a:ea typeface="Times New Roman" panose="02020603050405020304" pitchFamily="18" charset="0"/>
                          <a:cs typeface="Sakkal Majalla" panose="02000000000000000000"/>
                        </a:rPr>
                        <a:t>جميع العمليات التي تنطوي على تلقي المقيمين داخل الدولة مبالغ من المقيمين في دولة أخرى.</a:t>
                      </a:r>
                      <a:endParaRPr lang="en-US" sz="2800">
                        <a:effectLst/>
                        <a:latin typeface="Calibri" panose="020F0502020204030204" pitchFamily="34" charset="0"/>
                        <a:ea typeface="Calibri" panose="020F0502020204030204" pitchFamily="34" charset="0"/>
                        <a:cs typeface="Sakkal Majalla" panose="02000000000000000000"/>
                      </a:endParaRPr>
                    </a:p>
                    <a:p>
                      <a:pPr marL="342900" marR="0" lvl="0" indent="-342900" algn="justLow" rtl="1">
                        <a:lnSpc>
                          <a:spcPct val="107000"/>
                        </a:lnSpc>
                        <a:spcBef>
                          <a:spcPts val="0"/>
                        </a:spcBef>
                        <a:spcAft>
                          <a:spcPts val="0"/>
                        </a:spcAft>
                        <a:buClr>
                          <a:srgbClr val="2D71A9"/>
                        </a:buClr>
                        <a:buSzPts val="1200"/>
                        <a:buFont typeface="Wingdings 3" panose="05040102010807070707" pitchFamily="18" charset="2"/>
                        <a:buChar char=""/>
                      </a:pPr>
                      <a:r>
                        <a:rPr lang="ar-BH" sz="2800">
                          <a:effectLst/>
                          <a:latin typeface="Calibri" panose="020F0502020204030204" pitchFamily="34" charset="0"/>
                          <a:ea typeface="Times New Roman" panose="02020603050405020304" pitchFamily="18" charset="0"/>
                          <a:cs typeface="Sakkal Majalla" panose="02000000000000000000"/>
                        </a:rPr>
                        <a:t>هذه العمليات تسمى مقبوضات أو إيرادات.</a:t>
                      </a:r>
                      <a:endParaRPr lang="en-US" sz="2800">
                        <a:effectLst/>
                        <a:latin typeface="Calibri" panose="020F0502020204030204" pitchFamily="34" charset="0"/>
                        <a:ea typeface="Calibri" panose="020F0502020204030204" pitchFamily="34" charset="0"/>
                        <a:cs typeface="Sakkal Majalla" panose="02000000000000000000"/>
                      </a:endParaRPr>
                    </a:p>
                    <a:p>
                      <a:pPr marL="342900" marR="0" lvl="0" indent="-342900" algn="justLow" rtl="1">
                        <a:lnSpc>
                          <a:spcPct val="107000"/>
                        </a:lnSpc>
                        <a:spcBef>
                          <a:spcPts val="0"/>
                        </a:spcBef>
                        <a:spcAft>
                          <a:spcPts val="0"/>
                        </a:spcAft>
                        <a:buClr>
                          <a:srgbClr val="2D71A9"/>
                        </a:buClr>
                        <a:buSzPts val="1200"/>
                        <a:buFont typeface="Wingdings 3" panose="05040102010807070707" pitchFamily="18" charset="2"/>
                        <a:buChar char=""/>
                      </a:pPr>
                      <a:r>
                        <a:rPr lang="ar-BH" sz="2800">
                          <a:effectLst/>
                          <a:latin typeface="Calibri" panose="020F0502020204030204" pitchFamily="34" charset="0"/>
                          <a:ea typeface="Times New Roman" panose="02020603050405020304" pitchFamily="18" charset="0"/>
                          <a:cs typeface="Sakkal Majalla" panose="02000000000000000000"/>
                        </a:rPr>
                        <a:t>هذه العمليات تؤدي إلى زيادة العرض من العملة الأجنبية.</a:t>
                      </a:r>
                      <a:endParaRPr lang="en-US" sz="2800">
                        <a:effectLst/>
                        <a:latin typeface="Calibri" panose="020F0502020204030204" pitchFamily="34" charset="0"/>
                        <a:ea typeface="Calibri" panose="020F0502020204030204" pitchFamily="34" charset="0"/>
                        <a:cs typeface="Sakkal Majalla" panose="02000000000000000000"/>
                      </a:endParaRPr>
                    </a:p>
                  </a:txBody>
                  <a:tcPr marL="68580" marR="68580" marT="0" marB="0">
                    <a:lnL>
                      <a:noFill/>
                    </a:lnL>
                    <a:lnR w="19050" cap="flat" cmpd="sng" algn="ctr">
                      <a:solidFill>
                        <a:srgbClr val="2D71A9"/>
                      </a:solidFill>
                      <a:prstDash val="solid"/>
                      <a:round/>
                      <a:headEnd type="none" w="med" len="med"/>
                      <a:tailEnd type="none" w="med" len="med"/>
                    </a:lnR>
                    <a:lnT>
                      <a:noFill/>
                    </a:lnT>
                    <a:lnB>
                      <a:noFill/>
                    </a:lnB>
                    <a:solidFill>
                      <a:srgbClr val="B3D2EB"/>
                    </a:solidFill>
                  </a:tcPr>
                </a:tc>
                <a:tc>
                  <a:txBody>
                    <a:bodyPr/>
                    <a:lstStyle/>
                    <a:p>
                      <a:pPr marL="342900" marR="0" lvl="0" indent="-342900" algn="justLow" rtl="1">
                        <a:lnSpc>
                          <a:spcPct val="107000"/>
                        </a:lnSpc>
                        <a:spcBef>
                          <a:spcPts val="0"/>
                        </a:spcBef>
                        <a:spcAft>
                          <a:spcPts val="0"/>
                        </a:spcAft>
                        <a:buClr>
                          <a:srgbClr val="2D71A9"/>
                        </a:buClr>
                        <a:buSzPts val="1200"/>
                        <a:buFont typeface="Wingdings 3" panose="05040102010807070707" pitchFamily="18" charset="2"/>
                        <a:buChar char=""/>
                      </a:pPr>
                      <a:r>
                        <a:rPr lang="ar-BH" sz="2800" dirty="0">
                          <a:effectLst/>
                          <a:latin typeface="Calibri" panose="020F0502020204030204" pitchFamily="34" charset="0"/>
                          <a:ea typeface="Times New Roman" panose="02020603050405020304" pitchFamily="18" charset="0"/>
                          <a:cs typeface="Sakkal Majalla" panose="02000000000000000000"/>
                        </a:rPr>
                        <a:t>جميع العمليات التي تستلزم سداد مبالغ من المقيمين داخل الدولة إلى المقيمين في دولة أخرى.</a:t>
                      </a:r>
                      <a:endParaRPr lang="en-US" sz="2800" dirty="0">
                        <a:effectLst/>
                        <a:latin typeface="Calibri" panose="020F0502020204030204" pitchFamily="34" charset="0"/>
                        <a:ea typeface="Calibri" panose="020F0502020204030204" pitchFamily="34" charset="0"/>
                        <a:cs typeface="Sakkal Majalla" panose="02000000000000000000"/>
                      </a:endParaRPr>
                    </a:p>
                    <a:p>
                      <a:pPr marL="342900" marR="0" lvl="0" indent="-342900" algn="justLow" rtl="1">
                        <a:lnSpc>
                          <a:spcPct val="107000"/>
                        </a:lnSpc>
                        <a:spcBef>
                          <a:spcPts val="0"/>
                        </a:spcBef>
                        <a:spcAft>
                          <a:spcPts val="0"/>
                        </a:spcAft>
                        <a:buClr>
                          <a:srgbClr val="2D71A9"/>
                        </a:buClr>
                        <a:buSzPts val="1200"/>
                        <a:buFont typeface="Wingdings 3" panose="05040102010807070707" pitchFamily="18" charset="2"/>
                        <a:buChar char=""/>
                      </a:pPr>
                      <a:r>
                        <a:rPr lang="ar-BH" sz="2800" dirty="0">
                          <a:effectLst/>
                          <a:latin typeface="Calibri" panose="020F0502020204030204" pitchFamily="34" charset="0"/>
                          <a:ea typeface="Times New Roman" panose="02020603050405020304" pitchFamily="18" charset="0"/>
                          <a:cs typeface="Sakkal Majalla" panose="02000000000000000000"/>
                        </a:rPr>
                        <a:t>هذه العمليات تسمى مدفوعات أو التزامات.</a:t>
                      </a:r>
                      <a:endParaRPr lang="en-US" sz="2800" dirty="0">
                        <a:effectLst/>
                        <a:latin typeface="Calibri" panose="020F0502020204030204" pitchFamily="34" charset="0"/>
                        <a:ea typeface="Calibri" panose="020F0502020204030204" pitchFamily="34" charset="0"/>
                        <a:cs typeface="Sakkal Majalla" panose="02000000000000000000"/>
                      </a:endParaRPr>
                    </a:p>
                    <a:p>
                      <a:pPr marL="342900" marR="0" lvl="0" indent="-342900" algn="justLow" rtl="1">
                        <a:lnSpc>
                          <a:spcPct val="107000"/>
                        </a:lnSpc>
                        <a:spcBef>
                          <a:spcPts val="0"/>
                        </a:spcBef>
                        <a:spcAft>
                          <a:spcPts val="0"/>
                        </a:spcAft>
                        <a:buClr>
                          <a:srgbClr val="2D71A9"/>
                        </a:buClr>
                        <a:buSzPts val="1200"/>
                        <a:buFont typeface="Wingdings 3" panose="05040102010807070707" pitchFamily="18" charset="2"/>
                        <a:buChar char=""/>
                      </a:pPr>
                      <a:r>
                        <a:rPr lang="ar-BH" sz="2800" dirty="0">
                          <a:effectLst/>
                          <a:latin typeface="Calibri" panose="020F0502020204030204" pitchFamily="34" charset="0"/>
                          <a:ea typeface="Times New Roman" panose="02020603050405020304" pitchFamily="18" charset="0"/>
                          <a:cs typeface="Sakkal Majalla" panose="02000000000000000000"/>
                        </a:rPr>
                        <a:t>هذه العمليات تؤدي إلى زيادة الطلب على العملة الأجنبية.</a:t>
                      </a:r>
                      <a:endParaRPr lang="en-US" sz="2800" dirty="0">
                        <a:effectLst/>
                        <a:latin typeface="Calibri" panose="020F0502020204030204" pitchFamily="34" charset="0"/>
                        <a:ea typeface="Calibri" panose="020F0502020204030204" pitchFamily="34" charset="0"/>
                        <a:cs typeface="Sakkal Majalla" panose="02000000000000000000"/>
                      </a:endParaRPr>
                    </a:p>
                  </a:txBody>
                  <a:tcPr marL="68580" marR="68580" marT="0" marB="0">
                    <a:lnL w="19050" cap="flat" cmpd="sng" algn="ctr">
                      <a:solidFill>
                        <a:srgbClr val="2D71A9"/>
                      </a:solidFill>
                      <a:prstDash val="solid"/>
                      <a:round/>
                      <a:headEnd type="none" w="med" len="med"/>
                      <a:tailEnd type="none" w="med" len="med"/>
                    </a:lnL>
                    <a:lnR>
                      <a:noFill/>
                    </a:lnR>
                    <a:lnT>
                      <a:noFill/>
                    </a:lnT>
                    <a:lnB>
                      <a:noFill/>
                    </a:lnB>
                    <a:solidFill>
                      <a:srgbClr val="B3D2EB"/>
                    </a:solidFill>
                  </a:tcPr>
                </a:tc>
              </a:tr>
            </a:tbl>
          </a:graphicData>
        </a:graphic>
      </p:graphicFrame>
    </p:spTree>
    <p:extLst>
      <p:ext uri="{BB962C8B-B14F-4D97-AF65-F5344CB8AC3E}">
        <p14:creationId xmlns:p14="http://schemas.microsoft.com/office/powerpoint/2010/main" val="3176661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4800" b="1" dirty="0">
                <a:cs typeface="+mj-cs"/>
              </a:rPr>
              <a:t>       </a:t>
            </a:r>
            <a:r>
              <a:rPr lang="ar-BH" sz="4800" b="1" dirty="0"/>
              <a:t> </a:t>
            </a:r>
            <a:r>
              <a:rPr lang="ar-BH" sz="4800" b="1" dirty="0" smtClean="0"/>
              <a:t>مفهوم ميزان المدفوعات</a:t>
            </a:r>
            <a:endParaRPr lang="ar-BH" sz="4800" b="1" dirty="0"/>
          </a:p>
        </p:txBody>
      </p:sp>
      <p:sp>
        <p:nvSpPr>
          <p:cNvPr id="12" name="Rectangle 11">
            <a:extLst>
              <a:ext uri="{FF2B5EF4-FFF2-40B4-BE49-F238E27FC236}">
                <a16:creationId xmlns:a16="http://schemas.microsoft.com/office/drawing/2014/main" xmlns="" id="{67639C5F-FB42-BB64-1E9E-1CBBD254E704}"/>
              </a:ext>
            </a:extLst>
          </p:cNvPr>
          <p:cNvSpPr/>
          <p:nvPr/>
        </p:nvSpPr>
        <p:spPr>
          <a:xfrm>
            <a:off x="0" y="1530918"/>
            <a:ext cx="270847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a:t>
            </a:r>
            <a:r>
              <a:rPr lang="ar-BH"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فردي</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6" name="Picture 5">
            <a:extLst>
              <a:ext uri="{FF2B5EF4-FFF2-40B4-BE49-F238E27FC236}">
                <a16:creationId xmlns:a16="http://schemas.microsoft.com/office/drawing/2014/main" xmlns="" id="{F5330ACB-DE53-AEAF-0B8C-ABECED1B13DD}"/>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7" name="Rectangle 6"/>
          <p:cNvSpPr/>
          <p:nvPr/>
        </p:nvSpPr>
        <p:spPr>
          <a:xfrm>
            <a:off x="-18472" y="2344213"/>
            <a:ext cx="9057408" cy="584775"/>
          </a:xfrm>
          <a:prstGeom prst="rect">
            <a:avLst/>
          </a:prstGeom>
        </p:spPr>
        <p:txBody>
          <a:bodyPr wrap="square">
            <a:spAutoFit/>
          </a:bodyPr>
          <a:lstStyle/>
          <a:p>
            <a:pPr algn="r" rtl="1"/>
            <a:r>
              <a:rPr lang="ar-BH" sz="3200" dirty="0" smtClean="0">
                <a:cs typeface="Sakkal Majalla" panose="02000000000000000000"/>
              </a:rPr>
              <a:t>أجب عن الآتي:</a:t>
            </a:r>
            <a:endParaRPr lang="ar-BH" sz="3200" dirty="0">
              <a:cs typeface="Sakkal Majalla" panose="02000000000000000000"/>
            </a:endParaRPr>
          </a:p>
        </p:txBody>
      </p:sp>
      <p:sp>
        <p:nvSpPr>
          <p:cNvPr id="10" name="Rectangle 9"/>
          <p:cNvSpPr/>
          <p:nvPr/>
        </p:nvSpPr>
        <p:spPr>
          <a:xfrm>
            <a:off x="63501" y="3012818"/>
            <a:ext cx="9058084" cy="2169825"/>
          </a:xfrm>
          <a:prstGeom prst="rect">
            <a:avLst/>
          </a:prstGeom>
        </p:spPr>
        <p:txBody>
          <a:bodyPr wrap="square">
            <a:spAutoFit/>
          </a:bodyPr>
          <a:lstStyle/>
          <a:p>
            <a:pPr marL="457200" lvl="0" indent="-457200" algn="just" rtl="1">
              <a:lnSpc>
                <a:spcPct val="150000"/>
              </a:lnSpc>
              <a:buFont typeface="Arial" panose="020B0604020202020204" pitchFamily="34" charset="0"/>
              <a:buChar char="•"/>
            </a:pPr>
            <a:r>
              <a:rPr lang="ar-BH" sz="3000" dirty="0" smtClean="0">
                <a:cs typeface="Sakkal Majalla" panose="02000000000000000000"/>
              </a:rPr>
              <a:t>ما المقصود بميزان المدفوعات؟</a:t>
            </a:r>
          </a:p>
          <a:p>
            <a:pPr marL="457200" indent="-457200" algn="just" rtl="1">
              <a:lnSpc>
                <a:spcPct val="150000"/>
              </a:lnSpc>
              <a:buFont typeface="Arial" panose="020B0604020202020204" pitchFamily="34" charset="0"/>
              <a:buChar char="•"/>
            </a:pPr>
            <a:r>
              <a:rPr lang="ar-BH" sz="3000" dirty="0" smtClean="0">
                <a:cs typeface="Sakkal Majalla" panose="02000000000000000000"/>
              </a:rPr>
              <a:t>قارن بين العمليات المسجلة في جانب الدائن والمدين في ميزان المدفوعات. </a:t>
            </a:r>
            <a:endParaRPr lang="en-US" sz="3000" dirty="0">
              <a:cs typeface="Sakkal Majalla" panose="02000000000000000000"/>
            </a:endParaRPr>
          </a:p>
        </p:txBody>
      </p:sp>
      <p:grpSp>
        <p:nvGrpSpPr>
          <p:cNvPr id="15" name="Shape 851">
            <a:extLst>
              <a:ext uri="{FF2B5EF4-FFF2-40B4-BE49-F238E27FC236}">
                <a16:creationId xmlns="" xmlns:a16="http://schemas.microsoft.com/office/drawing/2014/main" id="{FDD3763B-A17B-475E-BBE4-B1BDB2386A88}"/>
              </a:ext>
            </a:extLst>
          </p:cNvPr>
          <p:cNvGrpSpPr/>
          <p:nvPr/>
        </p:nvGrpSpPr>
        <p:grpSpPr>
          <a:xfrm>
            <a:off x="633818" y="113574"/>
            <a:ext cx="1347381" cy="1267243"/>
            <a:chOff x="6649150" y="309350"/>
            <a:chExt cx="395800" cy="395800"/>
          </a:xfrm>
        </p:grpSpPr>
        <p:sp>
          <p:nvSpPr>
            <p:cNvPr id="16" name="Shape 852">
              <a:extLst>
                <a:ext uri="{FF2B5EF4-FFF2-40B4-BE49-F238E27FC236}">
                  <a16:creationId xmlns="" xmlns:a16="http://schemas.microsoft.com/office/drawing/2014/main" id="{0A66746B-C7EF-4E88-950B-2FB02F8EBC1C}"/>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853">
              <a:extLst>
                <a:ext uri="{FF2B5EF4-FFF2-40B4-BE49-F238E27FC236}">
                  <a16:creationId xmlns="" xmlns:a16="http://schemas.microsoft.com/office/drawing/2014/main" id="{281A963A-E0BF-4C5E-AAC5-583B710122EF}"/>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854">
              <a:extLst>
                <a:ext uri="{FF2B5EF4-FFF2-40B4-BE49-F238E27FC236}">
                  <a16:creationId xmlns="" xmlns:a16="http://schemas.microsoft.com/office/drawing/2014/main" id="{056F4824-889D-4AF1-B354-071C00CC8C6E}"/>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855">
              <a:extLst>
                <a:ext uri="{FF2B5EF4-FFF2-40B4-BE49-F238E27FC236}">
                  <a16:creationId xmlns="" xmlns:a16="http://schemas.microsoft.com/office/drawing/2014/main" id="{E1AB3456-1319-45EF-8F0F-665E008BEA4C}"/>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856">
              <a:extLst>
                <a:ext uri="{FF2B5EF4-FFF2-40B4-BE49-F238E27FC236}">
                  <a16:creationId xmlns="" xmlns:a16="http://schemas.microsoft.com/office/drawing/2014/main" id="{FD8AB733-EB5D-46FA-A196-268C3970C311}"/>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857">
              <a:extLst>
                <a:ext uri="{FF2B5EF4-FFF2-40B4-BE49-F238E27FC236}">
                  <a16:creationId xmlns="" xmlns:a16="http://schemas.microsoft.com/office/drawing/2014/main" id="{E63A03F4-0342-498D-8999-79DBB8959CC1}"/>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858">
              <a:extLst>
                <a:ext uri="{FF2B5EF4-FFF2-40B4-BE49-F238E27FC236}">
                  <a16:creationId xmlns="" xmlns:a16="http://schemas.microsoft.com/office/drawing/2014/main" id="{E97C267D-A891-4B90-8DBD-17EBC38DD47F}"/>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859">
              <a:extLst>
                <a:ext uri="{FF2B5EF4-FFF2-40B4-BE49-F238E27FC236}">
                  <a16:creationId xmlns="" xmlns:a16="http://schemas.microsoft.com/office/drawing/2014/main" id="{901F4144-6B53-444B-A2D8-6E42455A59F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860">
              <a:extLst>
                <a:ext uri="{FF2B5EF4-FFF2-40B4-BE49-F238E27FC236}">
                  <a16:creationId xmlns="" xmlns:a16="http://schemas.microsoft.com/office/drawing/2014/main" id="{DE878F6C-08DB-4916-A834-CB8C04EE2745}"/>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861">
              <a:extLst>
                <a:ext uri="{FF2B5EF4-FFF2-40B4-BE49-F238E27FC236}">
                  <a16:creationId xmlns="" xmlns:a16="http://schemas.microsoft.com/office/drawing/2014/main" id="{2AFB8F0E-FED5-459A-9C32-24DB3DDC7AE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862">
              <a:extLst>
                <a:ext uri="{FF2B5EF4-FFF2-40B4-BE49-F238E27FC236}">
                  <a16:creationId xmlns="" xmlns:a16="http://schemas.microsoft.com/office/drawing/2014/main" id="{9D37B643-DFE5-4BCD-ABDD-1DB428C356ED}"/>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863">
              <a:extLst>
                <a:ext uri="{FF2B5EF4-FFF2-40B4-BE49-F238E27FC236}">
                  <a16:creationId xmlns="" xmlns:a16="http://schemas.microsoft.com/office/drawing/2014/main" id="{65A65870-FEA8-45C6-9E2D-FFFA25AC118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864">
              <a:extLst>
                <a:ext uri="{FF2B5EF4-FFF2-40B4-BE49-F238E27FC236}">
                  <a16:creationId xmlns="" xmlns:a16="http://schemas.microsoft.com/office/drawing/2014/main" id="{5EC91901-3B9B-443A-9BEB-8432649B66BA}"/>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865">
              <a:extLst>
                <a:ext uri="{FF2B5EF4-FFF2-40B4-BE49-F238E27FC236}">
                  <a16:creationId xmlns="" xmlns:a16="http://schemas.microsoft.com/office/drawing/2014/main" id="{BB17F187-A264-403B-9D9C-C845B6185E7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866">
              <a:extLst>
                <a:ext uri="{FF2B5EF4-FFF2-40B4-BE49-F238E27FC236}">
                  <a16:creationId xmlns="" xmlns:a16="http://schemas.microsoft.com/office/drawing/2014/main" id="{33E0BE78-FB24-475A-80D7-4E5EBC200147}"/>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867">
              <a:extLst>
                <a:ext uri="{FF2B5EF4-FFF2-40B4-BE49-F238E27FC236}">
                  <a16:creationId xmlns="" xmlns:a16="http://schemas.microsoft.com/office/drawing/2014/main" id="{94F89CCA-B849-45B6-BD2D-0ED5FF5756D1}"/>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868">
              <a:extLst>
                <a:ext uri="{FF2B5EF4-FFF2-40B4-BE49-F238E27FC236}">
                  <a16:creationId xmlns="" xmlns:a16="http://schemas.microsoft.com/office/drawing/2014/main" id="{291C7F5C-369C-4637-AB81-31C84786BD39}"/>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869">
              <a:extLst>
                <a:ext uri="{FF2B5EF4-FFF2-40B4-BE49-F238E27FC236}">
                  <a16:creationId xmlns="" xmlns:a16="http://schemas.microsoft.com/office/drawing/2014/main" id="{DF101BE2-0F9F-481C-8ED5-519C3773B3F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870">
              <a:extLst>
                <a:ext uri="{FF2B5EF4-FFF2-40B4-BE49-F238E27FC236}">
                  <a16:creationId xmlns="" xmlns:a16="http://schemas.microsoft.com/office/drawing/2014/main" id="{C4F7936E-BD17-4466-8B84-2E545F38FAF4}"/>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871">
              <a:extLst>
                <a:ext uri="{FF2B5EF4-FFF2-40B4-BE49-F238E27FC236}">
                  <a16:creationId xmlns="" xmlns:a16="http://schemas.microsoft.com/office/drawing/2014/main" id="{8019BBDE-E221-496E-9532-99A830571C37}"/>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872">
              <a:extLst>
                <a:ext uri="{FF2B5EF4-FFF2-40B4-BE49-F238E27FC236}">
                  <a16:creationId xmlns="" xmlns:a16="http://schemas.microsoft.com/office/drawing/2014/main" id="{2BB145C1-E84F-4295-9C4D-70D93F55A095}"/>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873">
              <a:extLst>
                <a:ext uri="{FF2B5EF4-FFF2-40B4-BE49-F238E27FC236}">
                  <a16:creationId xmlns="" xmlns:a16="http://schemas.microsoft.com/office/drawing/2014/main" id="{795FA47E-E1E9-4112-AB2E-BACAD9B375A1}"/>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8" name="Shape 874">
              <a:extLst>
                <a:ext uri="{FF2B5EF4-FFF2-40B4-BE49-F238E27FC236}">
                  <a16:creationId xmlns="" xmlns:a16="http://schemas.microsoft.com/office/drawing/2014/main" id="{0E52B689-4114-4774-9B8B-8520C7AF06C6}"/>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0" name="Rectangle 39"/>
          <p:cNvSpPr/>
          <p:nvPr/>
        </p:nvSpPr>
        <p:spPr>
          <a:xfrm>
            <a:off x="952160" y="573682"/>
            <a:ext cx="713657" cy="369332"/>
          </a:xfrm>
          <a:prstGeom prst="rect">
            <a:avLst/>
          </a:prstGeom>
        </p:spPr>
        <p:txBody>
          <a:bodyPr wrap="none">
            <a:spAutoFit/>
          </a:bodyPr>
          <a:lstStyle/>
          <a:p>
            <a:pPr lvl="0" algn="ctr" rtl="1"/>
            <a:r>
              <a:rPr lang="ar-SA" b="1" dirty="0">
                <a:solidFill>
                  <a:srgbClr val="3C6070"/>
                </a:solidFill>
                <a:latin typeface="Sakkal Majalla" panose="02000000000000000000" pitchFamily="2" charset="-78"/>
                <a:cs typeface="Sakkal Majalla" panose="02000000000000000000" pitchFamily="2" charset="-78"/>
              </a:rPr>
              <a:t>دقيقتان</a:t>
            </a:r>
          </a:p>
        </p:txBody>
      </p:sp>
      <p:sp>
        <p:nvSpPr>
          <p:cNvPr id="41" name="TextBox 4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73505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nodeType="clickEffect">
                                  <p:stCondLst>
                                    <p:cond delay="0"/>
                                  </p:stCondLst>
                                  <p:childTnLst>
                                    <p:animEffect transition="out" filter="plus(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3" presetClass="exit" presetSubtype="32" fill="hold" grpId="0" nodeType="withEffect">
                                  <p:stCondLst>
                                    <p:cond delay="0"/>
                                  </p:stCondLst>
                                  <p:childTnLst>
                                    <p:animEffect transition="out" filter="plus(out)">
                                      <p:cBhvr>
                                        <p:cTn id="9" dur="2000"/>
                                        <p:tgtEl>
                                          <p:spTgt spid="40"/>
                                        </p:tgtEl>
                                      </p:cBhvr>
                                    </p:animEffect>
                                    <p:set>
                                      <p:cBhvr>
                                        <p:cTn id="10"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901228"/>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800" b="1" dirty="0" smtClean="0"/>
              <a:t>   أقسام ميزان المدفوعات</a:t>
            </a:r>
            <a:endParaRPr lang="ar-BH" sz="48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177032" y="113108"/>
            <a:ext cx="809336" cy="854299"/>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4" name="Rectangle 13"/>
          <p:cNvSpPr/>
          <p:nvPr/>
        </p:nvSpPr>
        <p:spPr>
          <a:xfrm>
            <a:off x="70158" y="1648595"/>
            <a:ext cx="9109075" cy="3910686"/>
          </a:xfrm>
          <a:prstGeom prst="rect">
            <a:avLst/>
          </a:prstGeom>
        </p:spPr>
        <p:txBody>
          <a:bodyPr wrap="square">
            <a:spAutoFit/>
          </a:bodyPr>
          <a:lstStyle/>
          <a:p>
            <a:pPr marR="0" lvl="0" algn="justLow" rtl="1">
              <a:lnSpc>
                <a:spcPct val="150000"/>
              </a:lnSpc>
              <a:spcBef>
                <a:spcPts val="0"/>
              </a:spcBef>
              <a:spcAft>
                <a:spcPts val="0"/>
              </a:spcAft>
              <a:buClr>
                <a:srgbClr val="2D71A9"/>
              </a:buClr>
              <a:buSzPts val="1200"/>
            </a:pPr>
            <a:r>
              <a:rPr lang="ar-BH" sz="2400" dirty="0" smtClean="0">
                <a:latin typeface="Calibri" panose="020F0502020204030204" pitchFamily="34" charset="0"/>
                <a:ea typeface="Calibri" panose="020F0502020204030204" pitchFamily="34" charset="0"/>
                <a:cs typeface="Sakkal Majalla" panose="02000000000000000000"/>
              </a:rPr>
              <a:t>ميزان </a:t>
            </a:r>
            <a:r>
              <a:rPr lang="ar-BH" sz="2400" dirty="0">
                <a:latin typeface="Calibri" panose="020F0502020204030204" pitchFamily="34" charset="0"/>
                <a:ea typeface="Calibri" panose="020F0502020204030204" pitchFamily="34" charset="0"/>
                <a:cs typeface="Sakkal Majalla" panose="02000000000000000000"/>
              </a:rPr>
              <a:t>المدفوعات ليس مجرد سجل إحصائي لمعاملات الدولة فقط، بل أيضًا له العديد من الوظائف الهامة.  فهو يعد أحد أدوات التحليل الاقتصادي التي يستعين بها الاقتصاديون في دراساتهم، ويتكون ميزان المدفوعات من أربعة </a:t>
            </a:r>
            <a:r>
              <a:rPr lang="ar-BH" sz="2400" dirty="0" smtClean="0">
                <a:latin typeface="Calibri" panose="020F0502020204030204" pitchFamily="34" charset="0"/>
                <a:ea typeface="Calibri" panose="020F0502020204030204" pitchFamily="34" charset="0"/>
                <a:cs typeface="Sakkal Majalla" panose="02000000000000000000"/>
              </a:rPr>
              <a:t>أقسام:  </a:t>
            </a:r>
            <a:endParaRPr lang="ar-BH" sz="2400" dirty="0">
              <a:latin typeface="Calibri" panose="020F0502020204030204" pitchFamily="34" charset="0"/>
              <a:ea typeface="Calibri" panose="020F0502020204030204" pitchFamily="34" charset="0"/>
              <a:cs typeface="Sakkal Majalla" panose="02000000000000000000"/>
            </a:endParaRPr>
          </a:p>
          <a:p>
            <a:pPr marL="342900" marR="0" lvl="0" indent="-342900" algn="justLow" rtl="1">
              <a:lnSpc>
                <a:spcPct val="150000"/>
              </a:lnSpc>
              <a:spcBef>
                <a:spcPts val="0"/>
              </a:spcBef>
              <a:spcAft>
                <a:spcPts val="0"/>
              </a:spcAft>
              <a:buClr>
                <a:srgbClr val="2D71A9"/>
              </a:buClr>
              <a:buSzPts val="1200"/>
              <a:buFont typeface="Wingdings 3" panose="05040102010807070707" pitchFamily="18" charset="2"/>
              <a:buChar char=""/>
            </a:pPr>
            <a:r>
              <a:rPr lang="ar-BH" sz="2400" dirty="0" smtClean="0">
                <a:latin typeface="Calibri" panose="020F0502020204030204" pitchFamily="34" charset="0"/>
                <a:ea typeface="Calibri" panose="020F0502020204030204" pitchFamily="34" charset="0"/>
                <a:cs typeface="Sakkal Majalla" panose="02000000000000000000"/>
              </a:rPr>
              <a:t>حساب </a:t>
            </a:r>
            <a:r>
              <a:rPr lang="ar-BH" sz="2400" dirty="0">
                <a:latin typeface="Calibri" panose="020F0502020204030204" pitchFamily="34" charset="0"/>
                <a:ea typeface="Calibri" panose="020F0502020204030204" pitchFamily="34" charset="0"/>
                <a:cs typeface="Sakkal Majalla" panose="02000000000000000000"/>
              </a:rPr>
              <a:t>(ميزان) المعاملات الجارية</a:t>
            </a:r>
            <a:r>
              <a:rPr lang="ar-BH" sz="2400" dirty="0" smtClean="0">
                <a:latin typeface="Calibri" panose="020F0502020204030204" pitchFamily="34" charset="0"/>
                <a:ea typeface="Calibri" panose="020F0502020204030204" pitchFamily="34" charset="0"/>
                <a:cs typeface="Sakkal Majalla" panose="02000000000000000000"/>
              </a:rPr>
              <a:t>.</a:t>
            </a:r>
          </a:p>
          <a:p>
            <a:pPr marL="342900" marR="0" lvl="0" indent="-342900" algn="justLow" rtl="1">
              <a:lnSpc>
                <a:spcPct val="150000"/>
              </a:lnSpc>
              <a:spcBef>
                <a:spcPts val="0"/>
              </a:spcBef>
              <a:spcAft>
                <a:spcPts val="0"/>
              </a:spcAft>
              <a:buClr>
                <a:srgbClr val="2D71A9"/>
              </a:buClr>
              <a:buSzPts val="1200"/>
              <a:buFont typeface="Wingdings 3" panose="05040102010807070707" pitchFamily="18" charset="2"/>
              <a:buChar char=""/>
            </a:pPr>
            <a:r>
              <a:rPr lang="ar-BH" sz="2400" dirty="0" smtClean="0">
                <a:latin typeface="Calibri" panose="020F0502020204030204" pitchFamily="34" charset="0"/>
                <a:ea typeface="Calibri" panose="020F0502020204030204" pitchFamily="34" charset="0"/>
                <a:cs typeface="Sakkal Majalla" panose="02000000000000000000"/>
              </a:rPr>
              <a:t>حساب </a:t>
            </a:r>
            <a:r>
              <a:rPr lang="ar-BH" sz="2400" dirty="0">
                <a:latin typeface="Calibri" panose="020F0502020204030204" pitchFamily="34" charset="0"/>
                <a:ea typeface="Calibri" panose="020F0502020204030204" pitchFamily="34" charset="0"/>
                <a:cs typeface="Sakkal Majalla" panose="02000000000000000000"/>
              </a:rPr>
              <a:t>(ميزان) المعاملات الرأسمالية.</a:t>
            </a:r>
          </a:p>
          <a:p>
            <a:pPr marL="342900" marR="0" lvl="0" indent="-342900" algn="justLow" rtl="1">
              <a:lnSpc>
                <a:spcPct val="150000"/>
              </a:lnSpc>
              <a:spcBef>
                <a:spcPts val="0"/>
              </a:spcBef>
              <a:spcAft>
                <a:spcPts val="0"/>
              </a:spcAft>
              <a:buClr>
                <a:srgbClr val="2D71A9"/>
              </a:buClr>
              <a:buSzPts val="1200"/>
              <a:buFont typeface="Wingdings 3" panose="05040102010807070707" pitchFamily="18" charset="2"/>
              <a:buChar char=""/>
            </a:pPr>
            <a:r>
              <a:rPr lang="ar-BH" sz="2400" dirty="0" smtClean="0">
                <a:latin typeface="Calibri" panose="020F0502020204030204" pitchFamily="34" charset="0"/>
                <a:ea typeface="Calibri" panose="020F0502020204030204" pitchFamily="34" charset="0"/>
                <a:cs typeface="Sakkal Majalla" panose="02000000000000000000"/>
              </a:rPr>
              <a:t>حساب </a:t>
            </a:r>
            <a:r>
              <a:rPr lang="ar-BH" sz="2400" dirty="0">
                <a:latin typeface="Calibri" panose="020F0502020204030204" pitchFamily="34" charset="0"/>
                <a:ea typeface="Calibri" panose="020F0502020204030204" pitchFamily="34" charset="0"/>
                <a:cs typeface="Sakkal Majalla" panose="02000000000000000000"/>
              </a:rPr>
              <a:t>(ميزان) التحويلات من جانب واحد</a:t>
            </a:r>
            <a:r>
              <a:rPr lang="ar-BH" sz="2400" dirty="0" smtClean="0">
                <a:latin typeface="Calibri" panose="020F0502020204030204" pitchFamily="34" charset="0"/>
                <a:ea typeface="Calibri" panose="020F0502020204030204" pitchFamily="34" charset="0"/>
                <a:cs typeface="Sakkal Majalla" panose="02000000000000000000"/>
              </a:rPr>
              <a:t>.</a:t>
            </a:r>
          </a:p>
          <a:p>
            <a:pPr marL="342900" marR="0" lvl="0" indent="-342900" algn="justLow" rtl="1">
              <a:lnSpc>
                <a:spcPct val="150000"/>
              </a:lnSpc>
              <a:spcBef>
                <a:spcPts val="0"/>
              </a:spcBef>
              <a:spcAft>
                <a:spcPts val="0"/>
              </a:spcAft>
              <a:buClr>
                <a:srgbClr val="2D71A9"/>
              </a:buClr>
              <a:buSzPts val="1200"/>
              <a:buFont typeface="Wingdings 3" panose="05040102010807070707" pitchFamily="18" charset="2"/>
              <a:buChar char=""/>
            </a:pPr>
            <a:r>
              <a:rPr lang="ar-BH" sz="2400" dirty="0" smtClean="0">
                <a:latin typeface="Calibri" panose="020F0502020204030204" pitchFamily="34" charset="0"/>
                <a:ea typeface="Calibri" panose="020F0502020204030204" pitchFamily="34" charset="0"/>
                <a:cs typeface="Sakkal Majalla" panose="02000000000000000000"/>
              </a:rPr>
              <a:t>حساب </a:t>
            </a:r>
            <a:r>
              <a:rPr lang="ar-BH" sz="2400" dirty="0">
                <a:latin typeface="Calibri" panose="020F0502020204030204" pitchFamily="34" charset="0"/>
                <a:ea typeface="Calibri" panose="020F0502020204030204" pitchFamily="34" charset="0"/>
                <a:cs typeface="Sakkal Majalla" panose="02000000000000000000"/>
              </a:rPr>
              <a:t>(ميزان) حركات الذهب</a:t>
            </a:r>
            <a:r>
              <a:rPr lang="ar-BH" sz="2400" dirty="0" smtClean="0">
                <a:latin typeface="Calibri" panose="020F0502020204030204" pitchFamily="34" charset="0"/>
                <a:ea typeface="Calibri" panose="020F0502020204030204" pitchFamily="34" charset="0"/>
                <a:cs typeface="Sakkal Majalla" panose="02000000000000000000"/>
              </a:rPr>
              <a:t>.</a:t>
            </a:r>
            <a:endParaRPr lang="en-US" sz="2400" dirty="0">
              <a:effectLst/>
              <a:latin typeface="Calibri" panose="020F0502020204030204" pitchFamily="34" charset="0"/>
              <a:ea typeface="Calibri" panose="020F0502020204030204" pitchFamily="34" charset="0"/>
              <a:cs typeface="Wingdings 3" panose="05040102010807070707" pitchFamily="18" charset="2"/>
            </a:endParaRPr>
          </a:p>
        </p:txBody>
      </p:sp>
      <p:sp>
        <p:nvSpPr>
          <p:cNvPr id="15" name="TextBox 14">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ميزان المدفوعات</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0533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 calcmode="lin" valueType="num">
                                      <p:cBhvr additive="base">
                                        <p:cTn id="1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 calcmode="lin" valueType="num">
                                      <p:cBhvr additive="base">
                                        <p:cTn id="2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 calcmode="lin" valueType="num">
                                      <p:cBhvr additive="base">
                                        <p:cTn id="30"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xEl>
                                              <p:pRg st="3" end="3"/>
                                            </p:txEl>
                                          </p:spTgt>
                                        </p:tgtEl>
                                        <p:attrNameLst>
                                          <p:attrName>style.visibility</p:attrName>
                                        </p:attrNameLst>
                                      </p:cBhvr>
                                      <p:to>
                                        <p:strVal val="visible"/>
                                      </p:to>
                                    </p:set>
                                    <p:anim calcmode="lin" valueType="num">
                                      <p:cBhvr additive="base">
                                        <p:cTn id="36"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
                                            <p:txEl>
                                              <p:pRg st="4" end="4"/>
                                            </p:txEl>
                                          </p:spTgt>
                                        </p:tgtEl>
                                        <p:attrNameLst>
                                          <p:attrName>style.visibility</p:attrName>
                                        </p:attrNameLst>
                                      </p:cBhvr>
                                      <p:to>
                                        <p:strVal val="visible"/>
                                      </p:to>
                                    </p:set>
                                    <p:anim calcmode="lin" valueType="num">
                                      <p:cBhvr additive="base">
                                        <p:cTn id="42"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قالب الدرس الإلكتروني - الفصل الدراسي الثاني 2020-2021م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17248</TotalTime>
  <Words>1554</Words>
  <Application>Microsoft Office PowerPoint</Application>
  <PresentationFormat>On-screen Show (4:3)</PresentationFormat>
  <Paragraphs>155</Paragraphs>
  <Slides>31</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Arial</vt:lpstr>
      <vt:lpstr>Arial Black</vt:lpstr>
      <vt:lpstr>Calibri</vt:lpstr>
      <vt:lpstr>Calibri Light</vt:lpstr>
      <vt:lpstr>PT Bold Heading</vt:lpstr>
      <vt:lpstr>Sakkal Majalla</vt:lpstr>
      <vt:lpstr>Simplified Arabic</vt:lpstr>
      <vt:lpstr>Sultan bold</vt:lpstr>
      <vt:lpstr>Times New Roman</vt:lpstr>
      <vt:lpstr>Wingdings</vt:lpstr>
      <vt:lpstr>Wingdings 3</vt:lpstr>
      <vt:lpstr>قالب الدرس الإلكتروني - الفصل الدراسي الثاني 2020-2021م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Noor Ahmed Abdullah Falamerzi</cp:lastModifiedBy>
  <cp:revision>1382</cp:revision>
  <dcterms:created xsi:type="dcterms:W3CDTF">2020-03-03T05:49:03Z</dcterms:created>
  <dcterms:modified xsi:type="dcterms:W3CDTF">2023-08-29T04:43:02Z</dcterms:modified>
</cp:coreProperties>
</file>