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08" r:id="rId1"/>
    <p:sldMasterId id="2147483720" r:id="rId2"/>
  </p:sldMasterIdLst>
  <p:notesMasterIdLst>
    <p:notesMasterId r:id="rId18"/>
  </p:notesMasterIdLst>
  <p:sldIdLst>
    <p:sldId id="498" r:id="rId3"/>
    <p:sldId id="499" r:id="rId4"/>
    <p:sldId id="426" r:id="rId5"/>
    <p:sldId id="461" r:id="rId6"/>
    <p:sldId id="475" r:id="rId7"/>
    <p:sldId id="511" r:id="rId8"/>
    <p:sldId id="488" r:id="rId9"/>
    <p:sldId id="489" r:id="rId10"/>
    <p:sldId id="512" r:id="rId11"/>
    <p:sldId id="513" r:id="rId12"/>
    <p:sldId id="514" r:id="rId13"/>
    <p:sldId id="510" r:id="rId14"/>
    <p:sldId id="452" r:id="rId15"/>
    <p:sldId id="486" r:id="rId16"/>
    <p:sldId id="45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71"/>
    <a:srgbClr val="F28772"/>
    <a:srgbClr val="F9937F"/>
    <a:srgbClr val="00CC00"/>
    <a:srgbClr val="000000"/>
    <a:srgbClr val="F6D3B0"/>
    <a:srgbClr val="171717"/>
    <a:srgbClr val="080628"/>
    <a:srgbClr val="2E20E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2" autoAdjust="0"/>
  </p:normalViewPr>
  <p:slideViewPr>
    <p:cSldViewPr>
      <p:cViewPr varScale="1">
        <p:scale>
          <a:sx n="70" d="100"/>
          <a:sy n="70" d="100"/>
        </p:scale>
        <p:origin x="120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204E3-BA47-4553-AB49-BFD2203EC400}" type="datetimeFigureOut">
              <a:rPr lang="en-US" smtClean="0"/>
              <a:pPr/>
              <a:t>8/28/2023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EAC69B-6743-4285-BBD1-7CFFDBB36D35}" type="slidenum">
              <a:rPr lang="en-US" smtClean="0"/>
              <a:pPr/>
              <a:t>‹#›</a:t>
            </a:fld>
            <a:endParaRPr lang="en-US"/>
          </a:p>
        </p:txBody>
      </p:sp>
    </p:spTree>
    <p:extLst>
      <p:ext uri="{BB962C8B-B14F-4D97-AF65-F5344CB8AC3E}">
        <p14:creationId xmlns:p14="http://schemas.microsoft.com/office/powerpoint/2010/main" val="84299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BH" dirty="0"/>
          </a:p>
        </p:txBody>
      </p:sp>
      <p:sp>
        <p:nvSpPr>
          <p:cNvPr id="4" name="Slide Number Placeholder 3"/>
          <p:cNvSpPr>
            <a:spLocks noGrp="1"/>
          </p:cNvSpPr>
          <p:nvPr>
            <p:ph type="sldNum" sz="quarter" idx="10"/>
          </p:nvPr>
        </p:nvSpPr>
        <p:spPr/>
        <p:txBody>
          <a:bodyPr/>
          <a:lstStyle/>
          <a:p>
            <a:fld id="{0AEAC69B-6743-4285-BBD1-7CFFDBB36D35}" type="slidenum">
              <a:rPr lang="en-US" smtClean="0"/>
              <a:pPr/>
              <a:t>3</a:t>
            </a:fld>
            <a:endParaRPr lang="en-US"/>
          </a:p>
        </p:txBody>
      </p:sp>
    </p:spTree>
    <p:extLst>
      <p:ext uri="{BB962C8B-B14F-4D97-AF65-F5344CB8AC3E}">
        <p14:creationId xmlns:p14="http://schemas.microsoft.com/office/powerpoint/2010/main" val="172536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BH" dirty="0"/>
          </a:p>
        </p:txBody>
      </p:sp>
      <p:sp>
        <p:nvSpPr>
          <p:cNvPr id="4" name="Slide Number Placeholder 3"/>
          <p:cNvSpPr>
            <a:spLocks noGrp="1"/>
          </p:cNvSpPr>
          <p:nvPr>
            <p:ph type="sldNum" sz="quarter" idx="10"/>
          </p:nvPr>
        </p:nvSpPr>
        <p:spPr/>
        <p:txBody>
          <a:bodyPr/>
          <a:lstStyle/>
          <a:p>
            <a:fld id="{0AEAC69B-6743-4285-BBD1-7CFFDBB36D35}" type="slidenum">
              <a:rPr lang="en-US" smtClean="0"/>
              <a:pPr/>
              <a:t>14</a:t>
            </a:fld>
            <a:endParaRPr lang="en-US"/>
          </a:p>
        </p:txBody>
      </p:sp>
    </p:spTree>
    <p:extLst>
      <p:ext uri="{BB962C8B-B14F-4D97-AF65-F5344CB8AC3E}">
        <p14:creationId xmlns:p14="http://schemas.microsoft.com/office/powerpoint/2010/main" val="3263099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75901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48722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4006127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9787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23277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793582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7031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47296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34992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58694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721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3254421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0474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59388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15543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27727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F383EE-90B1-4EEE-B5B6-CDFD959A62D4}"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244813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F383EE-90B1-4EEE-B5B6-CDFD959A62D4}" type="datetimeFigureOut">
              <a:rPr lang="en-US" smtClean="0"/>
              <a:pPr/>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97410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F383EE-90B1-4EEE-B5B6-CDFD959A62D4}" type="datetimeFigureOut">
              <a:rPr lang="en-US" smtClean="0"/>
              <a:pPr/>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88946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383EE-90B1-4EEE-B5B6-CDFD959A62D4}" type="datetimeFigureOut">
              <a:rPr lang="en-US" smtClean="0"/>
              <a:pPr/>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76999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F383EE-90B1-4EEE-B5B6-CDFD959A62D4}"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327262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F383EE-90B1-4EEE-B5B6-CDFD959A62D4}"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22539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F383EE-90B1-4EEE-B5B6-CDFD959A62D4}" type="datetimeFigureOut">
              <a:rPr lang="en-US" smtClean="0"/>
              <a:pPr/>
              <a:t>8/28/2023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A11623-43E0-46A1-BB75-EFFC0F14CC01}" type="slidenum">
              <a:rPr lang="en-US" smtClean="0"/>
              <a:pPr/>
              <a:t>‹#›</a:t>
            </a:fld>
            <a:endParaRPr lang="en-US"/>
          </a:p>
        </p:txBody>
      </p:sp>
    </p:spTree>
    <p:extLst>
      <p:ext uri="{BB962C8B-B14F-4D97-AF65-F5344CB8AC3E}">
        <p14:creationId xmlns:p14="http://schemas.microsoft.com/office/powerpoint/2010/main" val="29036405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5BB54EE-DF0D-4FA1-B48F-C292469C25C4}" type="datetimeFigureOut">
              <a:rPr lang="en-US" smtClean="0"/>
              <a:t>8/28/2023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32378146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dunet.b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4;p11">
            <a:extLst>
              <a:ext uri="{FF2B5EF4-FFF2-40B4-BE49-F238E27FC236}">
                <a16:creationId xmlns="" xmlns:a16="http://schemas.microsoft.com/office/drawing/2014/main" id="{4480F12F-3684-4F40-A1B9-D3BA9923DD19}"/>
              </a:ext>
            </a:extLst>
          </p:cNvPr>
          <p:cNvSpPr txBox="1">
            <a:spLocks/>
          </p:cNvSpPr>
          <p:nvPr/>
        </p:nvSpPr>
        <p:spPr>
          <a:xfrm>
            <a:off x="-203518" y="4423107"/>
            <a:ext cx="4930912" cy="1435280"/>
          </a:xfrm>
          <a:prstGeom prst="rect">
            <a:avLst/>
          </a:prstGeom>
        </p:spPr>
        <p:txBody>
          <a:bodyPr spcFirstLastPara="1" vert="horz" wrap="square" lIns="68569" tIns="68569" rIns="68569" bIns="68569"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a:defRPr/>
            </a:pPr>
            <a:r>
              <a:rPr lang="ar-BH" sz="4000" dirty="0" smtClean="0">
                <a:solidFill>
                  <a:srgbClr val="3F5378"/>
                </a:solidFill>
                <a:latin typeface="Arial Black" panose="020B0A04020102020204" pitchFamily="34" charset="0"/>
                <a:cs typeface="Sultan bold" pitchFamily="2" charset="-78"/>
              </a:rPr>
              <a:t>ا</a:t>
            </a:r>
            <a:r>
              <a:rPr lang="ar-BH" sz="4800" dirty="0" smtClean="0">
                <a:solidFill>
                  <a:srgbClr val="3F5378"/>
                </a:solidFill>
                <a:latin typeface="Arial Black" panose="020B0A04020102020204" pitchFamily="34" charset="0"/>
                <a:cs typeface="Sultan bold" pitchFamily="2" charset="-78"/>
              </a:rPr>
              <a:t>لاقتصاد</a:t>
            </a:r>
            <a:endParaRPr lang="ar-BH" sz="4800" dirty="0">
              <a:solidFill>
                <a:srgbClr val="3F5378"/>
              </a:solidFill>
              <a:latin typeface="Arial Black" panose="020B0A04020102020204" pitchFamily="34" charset="0"/>
              <a:cs typeface="Sultan bold" pitchFamily="2" charset="-78"/>
            </a:endParaRPr>
          </a:p>
          <a:p>
            <a:pPr defTabSz="685800">
              <a:defRPr/>
            </a:pPr>
            <a:endParaRPr lang="ar-SA" sz="1600" dirty="0">
              <a:solidFill>
                <a:srgbClr val="3F5378"/>
              </a:solidFill>
              <a:latin typeface="Arial Black" panose="020B0A04020102020204" pitchFamily="34" charset="0"/>
              <a:cs typeface="Sultan bold" pitchFamily="2" charset="-78"/>
            </a:endParaRPr>
          </a:p>
          <a:p>
            <a:pPr defTabSz="685800">
              <a:defRPr/>
            </a:pPr>
            <a:r>
              <a:rPr lang="ar-BH" sz="5400" b="1" dirty="0">
                <a:solidFill>
                  <a:srgbClr val="FF9800"/>
                </a:solidFill>
                <a:latin typeface="Sakkal Majalla" panose="02000000000000000000" pitchFamily="2" charset="-78"/>
                <a:cs typeface="Sakkal Majalla" panose="02000000000000000000" pitchFamily="2" charset="-78"/>
              </a:rPr>
              <a:t>قصد </a:t>
            </a:r>
            <a:r>
              <a:rPr lang="ar-BH" sz="5400" b="1" dirty="0" smtClean="0">
                <a:solidFill>
                  <a:srgbClr val="FF9800"/>
                </a:solidFill>
                <a:latin typeface="Sakkal Majalla" panose="02000000000000000000" pitchFamily="2" charset="-78"/>
                <a:cs typeface="Sakkal Majalla" panose="02000000000000000000" pitchFamily="2" charset="-78"/>
              </a:rPr>
              <a:t>312</a:t>
            </a:r>
            <a:endParaRPr lang="ar-SA" sz="5400" b="1" dirty="0">
              <a:solidFill>
                <a:srgbClr val="FF9800"/>
              </a:solidFill>
              <a:latin typeface="Sakkal Majalla" panose="02000000000000000000" pitchFamily="2" charset="-78"/>
              <a:cs typeface="Sakkal Majalla" panose="02000000000000000000" pitchFamily="2" charset="-78"/>
            </a:endParaRPr>
          </a:p>
        </p:txBody>
      </p:sp>
      <p:sp>
        <p:nvSpPr>
          <p:cNvPr id="6" name="Rectangle 5">
            <a:extLst>
              <a:ext uri="{FF2B5EF4-FFF2-40B4-BE49-F238E27FC236}">
                <a16:creationId xmlns="" xmlns:a16="http://schemas.microsoft.com/office/drawing/2014/main" id="{80FC989E-D4CE-4CFB-96D2-FB65D6210524}"/>
              </a:ext>
            </a:extLst>
          </p:cNvPr>
          <p:cNvSpPr/>
          <p:nvPr/>
        </p:nvSpPr>
        <p:spPr>
          <a:xfrm>
            <a:off x="4914257" y="4242006"/>
            <a:ext cx="3431526" cy="623248"/>
          </a:xfrm>
          <a:prstGeom prst="rect">
            <a:avLst/>
          </a:prstGeom>
          <a:solidFill>
            <a:srgbClr val="C00000"/>
          </a:solidFill>
        </p:spPr>
        <p:txBody>
          <a:bodyPr wrap="square" lIns="68580" tIns="34290" rIns="68580" bIns="34290">
            <a:spAutoFit/>
          </a:bodyPr>
          <a:lstStyle/>
          <a:p>
            <a:pPr algn="ctr" defTabSz="685800">
              <a:defRPr/>
            </a:pPr>
            <a:r>
              <a:rPr lang="ar-SA" sz="3600"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الفصل الدراسي </a:t>
            </a:r>
            <a:r>
              <a:rPr lang="ar-BH" sz="3600" dirty="0" smtClean="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الأول</a:t>
            </a:r>
            <a:endParaRPr lang="en-US" sz="3600"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endParaRPr>
          </a:p>
        </p:txBody>
      </p:sp>
      <p:sp>
        <p:nvSpPr>
          <p:cNvPr id="7" name="Rectangle 6">
            <a:extLst>
              <a:ext uri="{FF2B5EF4-FFF2-40B4-BE49-F238E27FC236}">
                <a16:creationId xmlns="" xmlns:a16="http://schemas.microsoft.com/office/drawing/2014/main" id="{165F5DA4-2CA6-43A2-98A4-464A9E98B87D}"/>
              </a:ext>
            </a:extLst>
          </p:cNvPr>
          <p:cNvSpPr/>
          <p:nvPr/>
        </p:nvSpPr>
        <p:spPr>
          <a:xfrm>
            <a:off x="4248439" y="5252371"/>
            <a:ext cx="4763163" cy="1300356"/>
          </a:xfrm>
          <a:prstGeom prst="rect">
            <a:avLst/>
          </a:prstGeom>
          <a:noFill/>
        </p:spPr>
        <p:txBody>
          <a:bodyPr wrap="none" lIns="68580" tIns="34290" rIns="68580" bIns="34290">
            <a:spAutoFit/>
          </a:bodyPr>
          <a:lstStyle/>
          <a:p>
            <a:pPr algn="ctr" defTabSz="685800">
              <a:defRPr/>
            </a:pPr>
            <a:r>
              <a:rPr lang="ar-SA" sz="28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للصف </a:t>
            </a:r>
            <a:r>
              <a:rPr lang="ar-BH" sz="2800" b="1" dirty="0" smtClean="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ال</a:t>
            </a:r>
            <a:r>
              <a:rPr lang="ar-SA" sz="2800" b="1" dirty="0" smtClean="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ثالث الثانوي / توحيد المسارات</a:t>
            </a:r>
            <a:endParaRPr lang="en-US" sz="2800" b="1" dirty="0" smtClean="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a:p>
            <a:pPr algn="ctr" defTabSz="685800">
              <a:defRPr/>
            </a:pPr>
            <a:endParaRPr lang="ar-SA" sz="24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a:p>
            <a:pPr algn="ctr" defTabSz="685800">
              <a:defRPr/>
            </a:pPr>
            <a:endParaRPr lang="ar-SA" sz="28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p:txBody>
      </p:sp>
      <p:pic>
        <p:nvPicPr>
          <p:cNvPr id="8" name="Picture 7">
            <a:extLst>
              <a:ext uri="{FF2B5EF4-FFF2-40B4-BE49-F238E27FC236}">
                <a16:creationId xmlns="" xmlns:a16="http://schemas.microsoft.com/office/drawing/2014/main" id="{BA49C5AB-5BEC-440B-A1DB-C149F618A5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260" y="304800"/>
            <a:ext cx="6897479" cy="1074434"/>
          </a:xfrm>
          <a:prstGeom prst="rect">
            <a:avLst/>
          </a:prstGeom>
        </p:spPr>
      </p:pic>
      <p:sp>
        <p:nvSpPr>
          <p:cNvPr id="14" name="Rectangle 13">
            <a:extLst>
              <a:ext uri="{FF2B5EF4-FFF2-40B4-BE49-F238E27FC236}">
                <a16:creationId xmlns="" xmlns:a16="http://schemas.microsoft.com/office/drawing/2014/main" id="{F7AA5C27-B266-EC7F-A04F-ACDB41FB7396}"/>
              </a:ext>
            </a:extLst>
          </p:cNvPr>
          <p:cNvSpPr/>
          <p:nvPr/>
        </p:nvSpPr>
        <p:spPr>
          <a:xfrm>
            <a:off x="1081164" y="6151007"/>
            <a:ext cx="2361548" cy="461665"/>
          </a:xfrm>
          <a:prstGeom prst="rect">
            <a:avLst/>
          </a:prstGeom>
          <a:solidFill>
            <a:srgbClr val="C00000"/>
          </a:solidFill>
        </p:spPr>
        <p:txBody>
          <a:bodyPr wrap="square" lIns="91440" tIns="45720" rIns="91440" bIns="45720">
            <a:spAutoFit/>
          </a:bodyPr>
          <a:lstStyle/>
          <a:p>
            <a:pPr algn="ctr"/>
            <a:r>
              <a:rPr lang="ar-BH" sz="2400"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الصفحات </a:t>
            </a:r>
            <a:r>
              <a:rPr lang="ar-BH" sz="2400" dirty="0" smtClean="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45 - 49</a:t>
            </a:r>
            <a:endParaRPr lang="ar-SA" sz="2400" b="1"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Times New Roman" panose="02020603050405020304" pitchFamily="18" charset="0"/>
            </a:endParaRPr>
          </a:p>
        </p:txBody>
      </p:sp>
      <p:pic>
        <p:nvPicPr>
          <p:cNvPr id="2" name="Picture 1"/>
          <p:cNvPicPr>
            <a:picLocks noChangeAspect="1"/>
          </p:cNvPicPr>
          <p:nvPr/>
        </p:nvPicPr>
        <p:blipFill rotWithShape="1">
          <a:blip r:embed="rId3"/>
          <a:srcRect l="24817" t="11458" r="44729" b="47918"/>
          <a:stretch/>
        </p:blipFill>
        <p:spPr>
          <a:xfrm>
            <a:off x="413602" y="1839036"/>
            <a:ext cx="3624998" cy="2291451"/>
          </a:xfrm>
          <a:prstGeom prst="rect">
            <a:avLst/>
          </a:prstGeom>
        </p:spPr>
      </p:pic>
      <p:pic>
        <p:nvPicPr>
          <p:cNvPr id="9" name="Picture 8"/>
          <p:cNvPicPr>
            <a:picLocks noChangeAspect="1"/>
          </p:cNvPicPr>
          <p:nvPr/>
        </p:nvPicPr>
        <p:blipFill rotWithShape="1">
          <a:blip r:embed="rId3"/>
          <a:srcRect l="30088" t="54166" r="43558" b="30209"/>
          <a:stretch/>
        </p:blipFill>
        <p:spPr>
          <a:xfrm>
            <a:off x="4495800" y="2304851"/>
            <a:ext cx="4038600" cy="1550038"/>
          </a:xfrm>
          <a:prstGeom prst="rect">
            <a:avLst/>
          </a:prstGeom>
        </p:spPr>
      </p:pic>
    </p:spTree>
    <p:extLst>
      <p:ext uri="{BB962C8B-B14F-4D97-AF65-F5344CB8AC3E}">
        <p14:creationId xmlns:p14="http://schemas.microsoft.com/office/powerpoint/2010/main" val="1588270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2"/>
            <a:ext cx="6400800" cy="1061031"/>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b="1" dirty="0" smtClean="0"/>
              <a:t>     </a:t>
            </a:r>
            <a:r>
              <a:rPr lang="ar-BH" sz="3200" dirty="0" smtClean="0"/>
              <a:t>الأبعاد </a:t>
            </a:r>
            <a:r>
              <a:rPr lang="ar-BH" sz="3200" dirty="0"/>
              <a:t>التجارية والاقتصادية لانضمام مملكة البحرين لمنظمة التجارة العالمية</a:t>
            </a:r>
            <a:endParaRPr lang="en-US" sz="3200" dirty="0"/>
          </a:p>
        </p:txBody>
      </p:sp>
      <p:pic>
        <p:nvPicPr>
          <p:cNvPr id="6" name="Picture 5">
            <a:extLst>
              <a:ext uri="{FF2B5EF4-FFF2-40B4-BE49-F238E27FC236}">
                <a16:creationId xmlns="" xmlns:a16="http://schemas.microsoft.com/office/drawing/2014/main"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320211" y="128399"/>
            <a:ext cx="809336" cy="982634"/>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8" name="TextBox 17">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134972" y="1428925"/>
            <a:ext cx="8922437" cy="4285789"/>
          </a:xfrm>
          <a:prstGeom prst="rect">
            <a:avLst/>
          </a:prstGeom>
        </p:spPr>
        <p:txBody>
          <a:bodyPr wrap="square">
            <a:spAutoFit/>
          </a:bodyPr>
          <a:lstStyle/>
          <a:p>
            <a:pPr algn="just" rtl="1">
              <a:lnSpc>
                <a:spcPct val="125000"/>
              </a:lnSpc>
            </a:pPr>
            <a:r>
              <a:rPr lang="ar-BH" sz="2300" b="1" dirty="0">
                <a:solidFill>
                  <a:schemeClr val="accent1">
                    <a:lumMod val="75000"/>
                  </a:schemeClr>
                </a:solidFill>
                <a:cs typeface="Sakkal Majalla" panose="02000000000000000000"/>
              </a:rPr>
              <a:t>اتفاقيات التجارة الحرة في مملكة البحرين:</a:t>
            </a:r>
            <a:endParaRPr lang="en-US" sz="2300" b="1" dirty="0">
              <a:solidFill>
                <a:schemeClr val="accent1">
                  <a:lumMod val="75000"/>
                </a:schemeClr>
              </a:solidFill>
              <a:cs typeface="Sakkal Majalla" panose="02000000000000000000"/>
            </a:endParaRPr>
          </a:p>
          <a:p>
            <a:pPr algn="just" rtl="1">
              <a:lnSpc>
                <a:spcPct val="125000"/>
              </a:lnSpc>
            </a:pPr>
            <a:r>
              <a:rPr lang="ar-SA" sz="2300" dirty="0">
                <a:cs typeface="Sakkal Majalla" panose="02000000000000000000"/>
              </a:rPr>
              <a:t> </a:t>
            </a:r>
            <a:r>
              <a:rPr lang="ar-SA" sz="2300" dirty="0" smtClean="0">
                <a:cs typeface="Sakkal Majalla" panose="02000000000000000000"/>
              </a:rPr>
              <a:t>إن </a:t>
            </a:r>
            <a:r>
              <a:rPr lang="ar-SA" sz="2300" dirty="0">
                <a:cs typeface="Sakkal Majalla" panose="02000000000000000000"/>
              </a:rPr>
              <a:t>اتفاقيات التجارة الحرة هي اتفاقيات دولية تعزز التجارة بين مختلف البلدان.  وبشكلٍ عام، تسهم اتفاقيات التجارة الحرة في إزالة الحواجز والعوائق التجارية بين الدول، مما يسمح بمعاملة الشركات الأجنبية كمعاملة الشركات المحلية</a:t>
            </a:r>
            <a:r>
              <a:rPr lang="ar-SA" sz="2300" dirty="0" smtClean="0">
                <a:cs typeface="Sakkal Majalla" panose="02000000000000000000"/>
              </a:rPr>
              <a:t>. وهناك </a:t>
            </a:r>
            <a:r>
              <a:rPr lang="ar-SA" sz="2300" dirty="0">
                <a:cs typeface="Sakkal Majalla" panose="02000000000000000000"/>
              </a:rPr>
              <a:t>العديد من المزايا الهامة التي تنتج عن تطبيق اتفاقية التجارة الحرة بين مملكة البحرين والمناطق المختلفة على مستوى العالم، ومنها</a:t>
            </a:r>
            <a:r>
              <a:rPr lang="ar-SA" sz="2300" dirty="0" smtClean="0">
                <a:cs typeface="Sakkal Majalla" panose="02000000000000000000"/>
              </a:rPr>
              <a:t>:</a:t>
            </a:r>
          </a:p>
          <a:p>
            <a:pPr algn="just" rtl="1">
              <a:lnSpc>
                <a:spcPct val="125000"/>
              </a:lnSpc>
            </a:pPr>
            <a:endParaRPr lang="en-US" sz="1100" dirty="0">
              <a:cs typeface="Sakkal Majalla" panose="02000000000000000000"/>
            </a:endParaRPr>
          </a:p>
          <a:p>
            <a:pPr marL="342900" lvl="0" indent="-342900" algn="just" rtl="1">
              <a:lnSpc>
                <a:spcPct val="125000"/>
              </a:lnSpc>
              <a:buFont typeface="Wingdings" panose="05000000000000000000" pitchFamily="2" charset="2"/>
              <a:buChar char="Ø"/>
            </a:pPr>
            <a:r>
              <a:rPr lang="ar-SA" sz="2300" dirty="0">
                <a:cs typeface="Sakkal Majalla" panose="02000000000000000000"/>
              </a:rPr>
              <a:t>تسهيل التدفقات التجارية بين البلدان</a:t>
            </a:r>
            <a:r>
              <a:rPr lang="ar-BH" sz="2300" dirty="0">
                <a:cs typeface="Sakkal Majalla" panose="02000000000000000000"/>
              </a:rPr>
              <a:t>. </a:t>
            </a:r>
            <a:endParaRPr lang="en-US" sz="2300" dirty="0">
              <a:cs typeface="Sakkal Majalla" panose="02000000000000000000"/>
            </a:endParaRPr>
          </a:p>
          <a:p>
            <a:pPr marL="342900" lvl="0" indent="-342900" algn="just" rtl="1">
              <a:lnSpc>
                <a:spcPct val="125000"/>
              </a:lnSpc>
              <a:buFont typeface="Wingdings" panose="05000000000000000000" pitchFamily="2" charset="2"/>
              <a:buChar char="Ø"/>
            </a:pPr>
            <a:r>
              <a:rPr lang="ar-SA" sz="2300" dirty="0">
                <a:cs typeface="Sakkal Majalla" panose="02000000000000000000"/>
              </a:rPr>
              <a:t>تحفز تدفق الاستثمارات الواردة</a:t>
            </a:r>
            <a:r>
              <a:rPr lang="ar-BH" sz="2300" dirty="0">
                <a:cs typeface="Sakkal Majalla" panose="02000000000000000000"/>
              </a:rPr>
              <a:t>.</a:t>
            </a:r>
            <a:endParaRPr lang="en-US" sz="2300" dirty="0">
              <a:cs typeface="Sakkal Majalla" panose="02000000000000000000"/>
            </a:endParaRPr>
          </a:p>
          <a:p>
            <a:pPr marL="342900" lvl="0" indent="-342900" algn="just" rtl="1">
              <a:lnSpc>
                <a:spcPct val="125000"/>
              </a:lnSpc>
              <a:buFont typeface="Wingdings" panose="05000000000000000000" pitchFamily="2" charset="2"/>
              <a:buChar char="Ø"/>
            </a:pPr>
            <a:r>
              <a:rPr lang="ar-SA" sz="2300" dirty="0">
                <a:cs typeface="Sakkal Majalla" panose="02000000000000000000"/>
              </a:rPr>
              <a:t>تنمي قطاعات الصناعة والخدمات الرئيسة</a:t>
            </a:r>
            <a:r>
              <a:rPr lang="ar-BH" sz="2300" dirty="0">
                <a:cs typeface="Sakkal Majalla" panose="02000000000000000000"/>
              </a:rPr>
              <a:t>.</a:t>
            </a:r>
            <a:endParaRPr lang="en-US" sz="2300" dirty="0">
              <a:cs typeface="Sakkal Majalla" panose="02000000000000000000"/>
            </a:endParaRPr>
          </a:p>
          <a:p>
            <a:pPr marL="342900" lvl="0" indent="-342900" algn="just" rtl="1">
              <a:lnSpc>
                <a:spcPct val="125000"/>
              </a:lnSpc>
              <a:buFont typeface="Wingdings" panose="05000000000000000000" pitchFamily="2" charset="2"/>
              <a:buChar char="Ø"/>
            </a:pPr>
            <a:r>
              <a:rPr lang="ar-SA" sz="2300" dirty="0">
                <a:cs typeface="Sakkal Majalla" panose="02000000000000000000"/>
              </a:rPr>
              <a:t>تشجع على تبادل الخبرات لخلق فرص عمل وتحفيز النمو</a:t>
            </a:r>
            <a:r>
              <a:rPr lang="ar-SA" sz="2300" dirty="0" smtClean="0">
                <a:cs typeface="Sakkal Majalla" panose="02000000000000000000"/>
              </a:rPr>
              <a:t>.</a:t>
            </a:r>
            <a:endParaRPr lang="en-US" sz="2300" dirty="0">
              <a:cs typeface="Sakkal Majalla" panose="02000000000000000000"/>
            </a:endParaRPr>
          </a:p>
        </p:txBody>
      </p:sp>
    </p:spTree>
    <p:extLst>
      <p:ext uri="{BB962C8B-B14F-4D97-AF65-F5344CB8AC3E}">
        <p14:creationId xmlns:p14="http://schemas.microsoft.com/office/powerpoint/2010/main" val="264164392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2"/>
            <a:ext cx="6400800" cy="1061031"/>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b="1" dirty="0" smtClean="0"/>
              <a:t>     </a:t>
            </a:r>
            <a:r>
              <a:rPr lang="ar-BH" sz="3200" dirty="0" smtClean="0"/>
              <a:t>الأبعاد </a:t>
            </a:r>
            <a:r>
              <a:rPr lang="ar-BH" sz="3200" dirty="0"/>
              <a:t>التجارية والاقتصادية لانضمام مملكة البحرين لمنظمة التجارة العالمية</a:t>
            </a:r>
            <a:endParaRPr lang="en-US" sz="3200" dirty="0"/>
          </a:p>
        </p:txBody>
      </p:sp>
      <p:pic>
        <p:nvPicPr>
          <p:cNvPr id="6" name="Picture 5">
            <a:extLst>
              <a:ext uri="{FF2B5EF4-FFF2-40B4-BE49-F238E27FC236}">
                <a16:creationId xmlns="" xmlns:a16="http://schemas.microsoft.com/office/drawing/2014/main"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320211" y="128399"/>
            <a:ext cx="809336" cy="982634"/>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8" name="TextBox 17">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134972" y="1428925"/>
            <a:ext cx="8922437" cy="3914918"/>
          </a:xfrm>
          <a:prstGeom prst="rect">
            <a:avLst/>
          </a:prstGeom>
        </p:spPr>
        <p:txBody>
          <a:bodyPr wrap="square">
            <a:spAutoFit/>
          </a:bodyPr>
          <a:lstStyle/>
          <a:p>
            <a:pPr marL="30480" marR="0" algn="just" rtl="1">
              <a:lnSpc>
                <a:spcPct val="115000"/>
              </a:lnSpc>
              <a:spcBef>
                <a:spcPts val="0"/>
              </a:spcBef>
              <a:spcAft>
                <a:spcPts val="0"/>
              </a:spcAft>
            </a:pPr>
            <a:r>
              <a:rPr lang="ar-SA" sz="2400" dirty="0">
                <a:solidFill>
                  <a:srgbClr val="000000"/>
                </a:solidFill>
                <a:latin typeface="Calibri" panose="020F0502020204030204" pitchFamily="34" charset="0"/>
                <a:ea typeface="Calibri" panose="020F0502020204030204" pitchFamily="34" charset="0"/>
                <a:cs typeface="Sakkal Majalla" panose="02000000000000000000"/>
              </a:rPr>
              <a:t>وتستفيد</a:t>
            </a:r>
            <a:r>
              <a:rPr lang="ar-SA" sz="2400" dirty="0">
                <a:solidFill>
                  <a:srgbClr val="0D0D0D"/>
                </a:solidFill>
                <a:latin typeface="Calibri" panose="020F0502020204030204" pitchFamily="34" charset="0"/>
                <a:ea typeface="Calibri" panose="020F0502020204030204" pitchFamily="34" charset="0"/>
                <a:cs typeface="Sakkal Majalla" panose="02000000000000000000"/>
              </a:rPr>
              <a:t> البحرين من اتفاقيات التجارة الحرة المتعددة. فلكل منها علاقات وفوائد فريدة، لكن جميعها ساهمت في نمو قطاعات متعددة وزيادة التجارة مع المملكة</a:t>
            </a:r>
            <a:r>
              <a:rPr lang="en-US" sz="2400" dirty="0">
                <a:solidFill>
                  <a:srgbClr val="0D0D0D"/>
                </a:solidFill>
                <a:latin typeface="Sakkal Majalla" panose="02000000000000000000"/>
                <a:ea typeface="Calibri" panose="020F0502020204030204" pitchFamily="34" charset="0"/>
                <a:cs typeface="Sakkal Majalla" panose="02000000000000000000"/>
              </a:rPr>
              <a:t>.</a:t>
            </a:r>
            <a:r>
              <a:rPr lang="ar-SA" sz="2400" dirty="0">
                <a:solidFill>
                  <a:srgbClr val="0D0D0D"/>
                </a:solidFill>
                <a:latin typeface="Calibri" panose="020F0502020204030204" pitchFamily="34" charset="0"/>
                <a:ea typeface="Calibri" panose="020F0502020204030204" pitchFamily="34" charset="0"/>
                <a:cs typeface="Sakkal Majalla" panose="02000000000000000000"/>
              </a:rPr>
              <a:t>  وانضمت مملكة البحرين إلى عددًا من اتفاقيات التجارة الحرة، أبرزها</a:t>
            </a:r>
            <a:r>
              <a:rPr lang="ar-SA" sz="2400" dirty="0" smtClean="0">
                <a:solidFill>
                  <a:srgbClr val="0D0D0D"/>
                </a:solidFill>
                <a:latin typeface="Calibri" panose="020F0502020204030204" pitchFamily="34" charset="0"/>
                <a:ea typeface="Calibri" panose="020F0502020204030204" pitchFamily="34" charset="0"/>
                <a:cs typeface="Sakkal Majalla" panose="02000000000000000000"/>
              </a:rPr>
              <a:t>:</a:t>
            </a:r>
          </a:p>
          <a:p>
            <a:pPr marL="30480" marR="0" algn="just" rtl="1">
              <a:lnSpc>
                <a:spcPct val="115000"/>
              </a:lnSpc>
              <a:spcBef>
                <a:spcPts val="0"/>
              </a:spcBef>
              <a:spcAft>
                <a:spcPts val="0"/>
              </a:spcAft>
            </a:pPr>
            <a:endParaRPr lang="en-US" sz="24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15000"/>
              </a:lnSpc>
              <a:spcBef>
                <a:spcPts val="0"/>
              </a:spcBef>
              <a:spcAft>
                <a:spcPts val="0"/>
              </a:spcAft>
              <a:buClr>
                <a:srgbClr val="2D71A9"/>
              </a:buClr>
              <a:buSzPts val="1200"/>
              <a:buFont typeface="Symbol" panose="05050102010706020507" pitchFamily="18" charset="2"/>
              <a:buChar char=""/>
            </a:pPr>
            <a:r>
              <a:rPr lang="ar-SA" sz="2400" dirty="0">
                <a:solidFill>
                  <a:srgbClr val="0D0D0D"/>
                </a:solidFill>
                <a:latin typeface="Calibri" panose="020F0502020204030204" pitchFamily="34" charset="0"/>
                <a:ea typeface="Calibri" panose="020F0502020204030204" pitchFamily="34" charset="0"/>
                <a:cs typeface="Sakkal Majalla" panose="02000000000000000000"/>
              </a:rPr>
              <a:t>منطقة التجارة الحرة العربية الكبرى </a:t>
            </a:r>
            <a:r>
              <a:rPr lang="en-US" sz="2400" dirty="0">
                <a:solidFill>
                  <a:srgbClr val="0D0D0D"/>
                </a:solidFill>
                <a:latin typeface="Sakkal Majalla" panose="02000000000000000000"/>
                <a:ea typeface="Calibri" panose="020F0502020204030204" pitchFamily="34" charset="0"/>
                <a:cs typeface="Sakkal Majalla" panose="02000000000000000000"/>
              </a:rPr>
              <a:t>(GAFTA)</a:t>
            </a:r>
            <a:r>
              <a:rPr lang="ar-SA" sz="2400" dirty="0">
                <a:solidFill>
                  <a:srgbClr val="0D0D0D"/>
                </a:solidFill>
                <a:latin typeface="Calibri" panose="020F0502020204030204" pitchFamily="34" charset="0"/>
                <a:ea typeface="Calibri" panose="020F0502020204030204" pitchFamily="34" charset="0"/>
                <a:cs typeface="Sakkal Majalla" panose="02000000000000000000"/>
              </a:rPr>
              <a:t>.</a:t>
            </a:r>
            <a:endParaRPr lang="en-US" sz="24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15000"/>
              </a:lnSpc>
              <a:spcBef>
                <a:spcPts val="0"/>
              </a:spcBef>
              <a:spcAft>
                <a:spcPts val="0"/>
              </a:spcAft>
              <a:buClr>
                <a:srgbClr val="2D71A9"/>
              </a:buClr>
              <a:buSzPts val="1200"/>
              <a:buFont typeface="Symbol" panose="05050102010706020507" pitchFamily="18" charset="2"/>
              <a:buChar char=""/>
            </a:pPr>
            <a:r>
              <a:rPr lang="ar-SA" sz="2400" dirty="0">
                <a:solidFill>
                  <a:srgbClr val="0D0D0D"/>
                </a:solidFill>
                <a:latin typeface="Calibri" panose="020F0502020204030204" pitchFamily="34" charset="0"/>
                <a:ea typeface="Calibri" panose="020F0502020204030204" pitchFamily="34" charset="0"/>
                <a:cs typeface="Sakkal Majalla" panose="02000000000000000000"/>
              </a:rPr>
              <a:t>اتفاقية التجارة الحرة لدول مجلس التعاون الخليجي.</a:t>
            </a:r>
            <a:endParaRPr lang="en-US" sz="24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15000"/>
              </a:lnSpc>
              <a:spcBef>
                <a:spcPts val="0"/>
              </a:spcBef>
              <a:spcAft>
                <a:spcPts val="0"/>
              </a:spcAft>
              <a:buClr>
                <a:srgbClr val="2D71A9"/>
              </a:buClr>
              <a:buSzPts val="1200"/>
              <a:buFont typeface="Symbol" panose="05050102010706020507" pitchFamily="18" charset="2"/>
              <a:buChar char=""/>
            </a:pPr>
            <a:r>
              <a:rPr lang="ar-SA" sz="2400" dirty="0">
                <a:solidFill>
                  <a:srgbClr val="0D0D0D"/>
                </a:solidFill>
                <a:latin typeface="Calibri" panose="020F0502020204030204" pitchFamily="34" charset="0"/>
                <a:ea typeface="Calibri" panose="020F0502020204030204" pitchFamily="34" charset="0"/>
                <a:cs typeface="Sakkal Majalla" panose="02000000000000000000"/>
              </a:rPr>
              <a:t>اتفاقية التجارة الحرة بين دول مجلس التعاون الخليجي وسنغافورة.</a:t>
            </a:r>
            <a:endParaRPr lang="en-US" sz="24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15000"/>
              </a:lnSpc>
              <a:spcBef>
                <a:spcPts val="0"/>
              </a:spcBef>
              <a:spcAft>
                <a:spcPts val="0"/>
              </a:spcAft>
              <a:buClr>
                <a:srgbClr val="2D71A9"/>
              </a:buClr>
              <a:buSzPts val="1200"/>
              <a:buFont typeface="Symbol" panose="05050102010706020507" pitchFamily="18" charset="2"/>
              <a:buChar char=""/>
            </a:pPr>
            <a:r>
              <a:rPr lang="ar-SA" sz="2400" dirty="0">
                <a:solidFill>
                  <a:srgbClr val="0D0D0D"/>
                </a:solidFill>
                <a:latin typeface="Calibri" panose="020F0502020204030204" pitchFamily="34" charset="0"/>
                <a:ea typeface="Calibri" panose="020F0502020204030204" pitchFamily="34" charset="0"/>
                <a:cs typeface="Sakkal Majalla" panose="02000000000000000000"/>
              </a:rPr>
              <a:t>اتفاقية دول مجلس التعاون الخليجي ورابطة التجارة الحرة الأوربية</a:t>
            </a:r>
            <a:r>
              <a:rPr lang="ar-SA" sz="2400" dirty="0" smtClean="0">
                <a:solidFill>
                  <a:srgbClr val="0D0D0D"/>
                </a:solidFill>
                <a:latin typeface="Calibri" panose="020F0502020204030204" pitchFamily="34" charset="0"/>
                <a:ea typeface="Calibri" panose="020F0502020204030204" pitchFamily="34" charset="0"/>
                <a:cs typeface="Sakkal Majalla" panose="02000000000000000000"/>
              </a:rPr>
              <a:t>.</a:t>
            </a:r>
          </a:p>
          <a:p>
            <a:pPr marL="342900" marR="0" lvl="0" indent="-342900" algn="just" rtl="1">
              <a:lnSpc>
                <a:spcPct val="115000"/>
              </a:lnSpc>
              <a:spcBef>
                <a:spcPts val="0"/>
              </a:spcBef>
              <a:spcAft>
                <a:spcPts val="0"/>
              </a:spcAft>
              <a:buClr>
                <a:srgbClr val="2D71A9"/>
              </a:buClr>
              <a:buSzPts val="1200"/>
              <a:buFont typeface="Symbol" panose="05050102010706020507" pitchFamily="18" charset="2"/>
              <a:buChar char=""/>
            </a:pPr>
            <a:r>
              <a:rPr lang="ar-SA" sz="2400" dirty="0">
                <a:cs typeface="Sakkal Majalla" panose="02000000000000000000"/>
              </a:rPr>
              <a:t>اتفاقية التجارة الحرة بين الولايات المتحدة الأمريكية ومملكة </a:t>
            </a:r>
            <a:r>
              <a:rPr lang="ar-SA" sz="2400" dirty="0" smtClean="0">
                <a:cs typeface="Sakkal Majalla" panose="02000000000000000000"/>
              </a:rPr>
              <a:t>البحرين.</a:t>
            </a:r>
            <a:endParaRPr lang="en-US" sz="2400" dirty="0">
              <a:effectLst/>
              <a:latin typeface="Calibri" panose="020F0502020204030204" pitchFamily="34" charset="0"/>
              <a:ea typeface="Calibri" panose="020F0502020204030204" pitchFamily="34" charset="0"/>
              <a:cs typeface="Sakkal Majalla" panose="02000000000000000000"/>
            </a:endParaRPr>
          </a:p>
        </p:txBody>
      </p:sp>
    </p:spTree>
    <p:extLst>
      <p:ext uri="{BB962C8B-B14F-4D97-AF65-F5344CB8AC3E}">
        <p14:creationId xmlns:p14="http://schemas.microsoft.com/office/powerpoint/2010/main" val="1575444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wheel(1)">
                                      <p:cBhvr>
                                        <p:cTn id="17" dur="20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wheel(1)">
                                      <p:cBhvr>
                                        <p:cTn id="22" dur="20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wheel(1)">
                                      <p:cBhvr>
                                        <p:cTn id="27" dur="2000"/>
                                        <p:tgtEl>
                                          <p:spTgt spid="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19">
                                            <p:txEl>
                                              <p:pRg st="5" end="5"/>
                                            </p:txEl>
                                          </p:spTgt>
                                        </p:tgtEl>
                                        <p:attrNameLst>
                                          <p:attrName>style.visibility</p:attrName>
                                        </p:attrNameLst>
                                      </p:cBhvr>
                                      <p:to>
                                        <p:strVal val="visible"/>
                                      </p:to>
                                    </p:set>
                                    <p:animEffect transition="in" filter="wheel(1)">
                                      <p:cBhvr>
                                        <p:cTn id="32" dur="2000"/>
                                        <p:tgtEl>
                                          <p:spTgt spid="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19">
                                            <p:txEl>
                                              <p:pRg st="6" end="6"/>
                                            </p:txEl>
                                          </p:spTgt>
                                        </p:tgtEl>
                                        <p:attrNameLst>
                                          <p:attrName>style.visibility</p:attrName>
                                        </p:attrNameLst>
                                      </p:cBhvr>
                                      <p:to>
                                        <p:strVal val="visible"/>
                                      </p:to>
                                    </p:set>
                                    <p:animEffect transition="in" filter="wheel(1)">
                                      <p:cBhvr>
                                        <p:cTn id="37" dur="20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b="1" dirty="0">
                <a:cs typeface="+mj-cs"/>
              </a:rPr>
              <a:t> </a:t>
            </a:r>
            <a:r>
              <a:rPr lang="ar-BH" sz="3200" b="1" dirty="0" smtClean="0"/>
              <a:t>    </a:t>
            </a:r>
            <a:r>
              <a:rPr lang="ar-BH" sz="3200" dirty="0" smtClean="0"/>
              <a:t>الأبعاد </a:t>
            </a:r>
            <a:r>
              <a:rPr lang="ar-BH" sz="3200" dirty="0"/>
              <a:t>التجارية والاقتصادية </a:t>
            </a:r>
            <a:r>
              <a:rPr lang="ar-BH" sz="3200" dirty="0" smtClean="0"/>
              <a:t>لانضمام مملكة البحرين </a:t>
            </a:r>
            <a:r>
              <a:rPr lang="ar-BH" sz="3200" dirty="0"/>
              <a:t>لمنظمة التجارة العالمية</a:t>
            </a:r>
            <a:endParaRPr lang="en-US" sz="3200" dirty="0"/>
          </a:p>
        </p:txBody>
      </p:sp>
      <p:sp>
        <p:nvSpPr>
          <p:cNvPr id="12" name="Rectangle 11">
            <a:extLst>
              <a:ext uri="{FF2B5EF4-FFF2-40B4-BE49-F238E27FC236}">
                <a16:creationId xmlns="" xmlns:a16="http://schemas.microsoft.com/office/drawing/2014/main" id="{67639C5F-FB42-BB64-1E9E-1CBBD254E704}"/>
              </a:ext>
            </a:extLst>
          </p:cNvPr>
          <p:cNvSpPr/>
          <p:nvPr/>
        </p:nvSpPr>
        <p:spPr>
          <a:xfrm>
            <a:off x="0" y="1530918"/>
            <a:ext cx="2708470" cy="461665"/>
          </a:xfrm>
          <a:prstGeom prst="rect">
            <a:avLst/>
          </a:prstGeom>
          <a:solidFill>
            <a:schemeClr val="accent1">
              <a:lumMod val="50000"/>
            </a:schemeClr>
          </a:solidFill>
        </p:spPr>
        <p:txBody>
          <a:bodyPr wrap="square" lIns="91440" tIns="45720" rIns="91440" bIns="45720">
            <a:spAutoFit/>
          </a:bodyPr>
          <a:lstStyle/>
          <a:p>
            <a:pPr algn="ctr"/>
            <a:r>
              <a:rPr lang="ar-BH"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نشاط </a:t>
            </a:r>
            <a:r>
              <a:rPr lang="ar-BH" sz="2400" b="0" cap="none" spc="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فردي</a:t>
            </a:r>
            <a:endParaRPr lang="ar-SA" sz="2400" b="1"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mj-cs"/>
            </a:endParaRPr>
          </a:p>
        </p:txBody>
      </p:sp>
      <p:pic>
        <p:nvPicPr>
          <p:cNvPr id="6" name="Picture 5">
            <a:extLst>
              <a:ext uri="{FF2B5EF4-FFF2-40B4-BE49-F238E27FC236}">
                <a16:creationId xmlns="" xmlns:a16="http://schemas.microsoft.com/office/drawing/2014/main" id="{F5330ACB-DE53-AEAF-0B8C-ABECED1B13DD}"/>
              </a:ext>
            </a:extLst>
          </p:cNvPr>
          <p:cNvPicPr>
            <a:picLocks noChangeAspect="1"/>
          </p:cNvPicPr>
          <p:nvPr/>
        </p:nvPicPr>
        <p:blipFill rotWithShape="1">
          <a:blip r:embed="rId2">
            <a:clrChange>
              <a:clrFrom>
                <a:srgbClr val="FFFFFF"/>
              </a:clrFrom>
              <a:clrTo>
                <a:srgbClr val="FFFFFF">
                  <a:alpha val="0"/>
                </a:srgbClr>
              </a:clrTo>
            </a:clrChange>
          </a:blip>
          <a:srcRect l="19231" t="18571" r="25384" b="27144"/>
          <a:stretch/>
        </p:blipFill>
        <p:spPr>
          <a:xfrm>
            <a:off x="8382000" y="115275"/>
            <a:ext cx="656936" cy="1080000"/>
          </a:xfrm>
          <a:prstGeom prst="rect">
            <a:avLst/>
          </a:prstGeom>
        </p:spPr>
      </p:pic>
      <p:sp>
        <p:nvSpPr>
          <p:cNvPr id="7" name="Rectangle 6"/>
          <p:cNvSpPr/>
          <p:nvPr/>
        </p:nvSpPr>
        <p:spPr>
          <a:xfrm>
            <a:off x="-5685" y="2449906"/>
            <a:ext cx="9057408" cy="523220"/>
          </a:xfrm>
          <a:prstGeom prst="rect">
            <a:avLst/>
          </a:prstGeom>
        </p:spPr>
        <p:txBody>
          <a:bodyPr wrap="square">
            <a:spAutoFit/>
          </a:bodyPr>
          <a:lstStyle/>
          <a:p>
            <a:pPr algn="r" rtl="1"/>
            <a:r>
              <a:rPr lang="ar-BH" sz="2800" dirty="0" smtClean="0">
                <a:cs typeface="Sakkal Majalla" panose="02000000000000000000"/>
              </a:rPr>
              <a:t>أجب عن الآتي:</a:t>
            </a:r>
            <a:endParaRPr lang="ar-BH" sz="2800" dirty="0">
              <a:cs typeface="Sakkal Majalla" panose="02000000000000000000"/>
            </a:endParaRPr>
          </a:p>
        </p:txBody>
      </p:sp>
      <p:sp>
        <p:nvSpPr>
          <p:cNvPr id="10" name="Rectangle 9"/>
          <p:cNvSpPr/>
          <p:nvPr/>
        </p:nvSpPr>
        <p:spPr>
          <a:xfrm>
            <a:off x="22748" y="3159993"/>
            <a:ext cx="9067920" cy="555986"/>
          </a:xfrm>
          <a:prstGeom prst="rect">
            <a:avLst/>
          </a:prstGeom>
        </p:spPr>
        <p:txBody>
          <a:bodyPr wrap="square">
            <a:spAutoFit/>
          </a:bodyPr>
          <a:lstStyle/>
          <a:p>
            <a:pPr marL="457200" marR="0" lvl="0" indent="-457200" algn="just" rtl="1">
              <a:lnSpc>
                <a:spcPct val="115000"/>
              </a:lnSpc>
              <a:spcBef>
                <a:spcPts val="0"/>
              </a:spcBef>
              <a:spcAft>
                <a:spcPts val="800"/>
              </a:spcAft>
              <a:buFont typeface="Arial" panose="020B0604020202020204" pitchFamily="34" charset="0"/>
              <a:buChar char="•"/>
            </a:pPr>
            <a:r>
              <a:rPr lang="ar-BH" sz="2800" dirty="0">
                <a:solidFill>
                  <a:srgbClr val="000000"/>
                </a:solidFill>
                <a:latin typeface="Calibri" panose="020F0502020204030204" pitchFamily="34" charset="0"/>
                <a:ea typeface="Calibri" panose="020F0502020204030204" pitchFamily="34" charset="0"/>
                <a:cs typeface="Sakkal Majalla" panose="02000000000000000000"/>
              </a:rPr>
              <a:t>على ما يدل حرص مملكة البحرين على الانضمام لمنظمة التجارة العالمية</a:t>
            </a:r>
            <a:r>
              <a:rPr lang="ar-BH" sz="2800" dirty="0" smtClean="0">
                <a:solidFill>
                  <a:srgbClr val="000000"/>
                </a:solidFill>
                <a:latin typeface="Calibri" panose="020F0502020204030204" pitchFamily="34" charset="0"/>
                <a:ea typeface="Calibri" panose="020F0502020204030204" pitchFamily="34" charset="0"/>
                <a:cs typeface="Sakkal Majalla" panose="02000000000000000000"/>
              </a:rPr>
              <a:t>.</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grpSp>
        <p:nvGrpSpPr>
          <p:cNvPr id="15" name="Shape 851">
            <a:extLst>
              <a:ext uri="{FF2B5EF4-FFF2-40B4-BE49-F238E27FC236}">
                <a16:creationId xmlns:a16="http://schemas.microsoft.com/office/drawing/2014/main" xmlns="" id="{FDD3763B-A17B-475E-BBE4-B1BDB2386A88}"/>
              </a:ext>
            </a:extLst>
          </p:cNvPr>
          <p:cNvGrpSpPr/>
          <p:nvPr/>
        </p:nvGrpSpPr>
        <p:grpSpPr>
          <a:xfrm>
            <a:off x="633818" y="113574"/>
            <a:ext cx="1347381" cy="1267243"/>
            <a:chOff x="6649150" y="309350"/>
            <a:chExt cx="395800" cy="395800"/>
          </a:xfrm>
        </p:grpSpPr>
        <p:sp>
          <p:nvSpPr>
            <p:cNvPr id="16" name="Shape 852">
              <a:extLst>
                <a:ext uri="{FF2B5EF4-FFF2-40B4-BE49-F238E27FC236}">
                  <a16:creationId xmlns:a16="http://schemas.microsoft.com/office/drawing/2014/main" xmlns="" id="{0A66746B-C7EF-4E88-950B-2FB02F8EBC1C}"/>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7" name="Shape 853">
              <a:extLst>
                <a:ext uri="{FF2B5EF4-FFF2-40B4-BE49-F238E27FC236}">
                  <a16:creationId xmlns:a16="http://schemas.microsoft.com/office/drawing/2014/main" xmlns="" id="{281A963A-E0BF-4C5E-AAC5-583B710122EF}"/>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 name="Shape 854">
              <a:extLst>
                <a:ext uri="{FF2B5EF4-FFF2-40B4-BE49-F238E27FC236}">
                  <a16:creationId xmlns:a16="http://schemas.microsoft.com/office/drawing/2014/main" xmlns="" id="{056F4824-889D-4AF1-B354-071C00CC8C6E}"/>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 name="Shape 855">
              <a:extLst>
                <a:ext uri="{FF2B5EF4-FFF2-40B4-BE49-F238E27FC236}">
                  <a16:creationId xmlns:a16="http://schemas.microsoft.com/office/drawing/2014/main" xmlns="" id="{E1AB3456-1319-45EF-8F0F-665E008BEA4C}"/>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 name="Shape 856">
              <a:extLst>
                <a:ext uri="{FF2B5EF4-FFF2-40B4-BE49-F238E27FC236}">
                  <a16:creationId xmlns:a16="http://schemas.microsoft.com/office/drawing/2014/main" xmlns="" id="{FD8AB733-EB5D-46FA-A196-268C3970C311}"/>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1" name="Shape 857">
              <a:extLst>
                <a:ext uri="{FF2B5EF4-FFF2-40B4-BE49-F238E27FC236}">
                  <a16:creationId xmlns:a16="http://schemas.microsoft.com/office/drawing/2014/main" xmlns="" id="{E63A03F4-0342-498D-8999-79DBB8959CC1}"/>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858">
              <a:extLst>
                <a:ext uri="{FF2B5EF4-FFF2-40B4-BE49-F238E27FC236}">
                  <a16:creationId xmlns:a16="http://schemas.microsoft.com/office/drawing/2014/main" xmlns="" id="{E97C267D-A891-4B90-8DBD-17EBC38DD47F}"/>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 name="Shape 859">
              <a:extLst>
                <a:ext uri="{FF2B5EF4-FFF2-40B4-BE49-F238E27FC236}">
                  <a16:creationId xmlns:a16="http://schemas.microsoft.com/office/drawing/2014/main" xmlns="" id="{901F4144-6B53-444B-A2D8-6E42455A59F5}"/>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4" name="Shape 860">
              <a:extLst>
                <a:ext uri="{FF2B5EF4-FFF2-40B4-BE49-F238E27FC236}">
                  <a16:creationId xmlns:a16="http://schemas.microsoft.com/office/drawing/2014/main" xmlns="" id="{DE878F6C-08DB-4916-A834-CB8C04EE2745}"/>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 name="Shape 861">
              <a:extLst>
                <a:ext uri="{FF2B5EF4-FFF2-40B4-BE49-F238E27FC236}">
                  <a16:creationId xmlns:a16="http://schemas.microsoft.com/office/drawing/2014/main" xmlns="" id="{2AFB8F0E-FED5-459A-9C32-24DB3DDC7AEB}"/>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 name="Shape 862">
              <a:extLst>
                <a:ext uri="{FF2B5EF4-FFF2-40B4-BE49-F238E27FC236}">
                  <a16:creationId xmlns:a16="http://schemas.microsoft.com/office/drawing/2014/main" xmlns="" id="{9D37B643-DFE5-4BCD-ABDD-1DB428C356ED}"/>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 name="Shape 863">
              <a:extLst>
                <a:ext uri="{FF2B5EF4-FFF2-40B4-BE49-F238E27FC236}">
                  <a16:creationId xmlns:a16="http://schemas.microsoft.com/office/drawing/2014/main" xmlns="" id="{65A65870-FEA8-45C6-9E2D-FFFA25AC1186}"/>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8" name="Shape 864">
              <a:extLst>
                <a:ext uri="{FF2B5EF4-FFF2-40B4-BE49-F238E27FC236}">
                  <a16:creationId xmlns:a16="http://schemas.microsoft.com/office/drawing/2014/main" xmlns="" id="{5EC91901-3B9B-443A-9BEB-8432649B66BA}"/>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9" name="Shape 865">
              <a:extLst>
                <a:ext uri="{FF2B5EF4-FFF2-40B4-BE49-F238E27FC236}">
                  <a16:creationId xmlns:a16="http://schemas.microsoft.com/office/drawing/2014/main" xmlns="" id="{BB17F187-A264-403B-9D9C-C845B6185E7C}"/>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0" name="Shape 866">
              <a:extLst>
                <a:ext uri="{FF2B5EF4-FFF2-40B4-BE49-F238E27FC236}">
                  <a16:creationId xmlns:a16="http://schemas.microsoft.com/office/drawing/2014/main" xmlns="" id="{33E0BE78-FB24-475A-80D7-4E5EBC200147}"/>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1" name="Shape 867">
              <a:extLst>
                <a:ext uri="{FF2B5EF4-FFF2-40B4-BE49-F238E27FC236}">
                  <a16:creationId xmlns:a16="http://schemas.microsoft.com/office/drawing/2014/main" xmlns="" id="{94F89CCA-B849-45B6-BD2D-0ED5FF5756D1}"/>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2" name="Shape 868">
              <a:extLst>
                <a:ext uri="{FF2B5EF4-FFF2-40B4-BE49-F238E27FC236}">
                  <a16:creationId xmlns:a16="http://schemas.microsoft.com/office/drawing/2014/main" xmlns="" id="{291C7F5C-369C-4637-AB81-31C84786BD39}"/>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3" name="Shape 869">
              <a:extLst>
                <a:ext uri="{FF2B5EF4-FFF2-40B4-BE49-F238E27FC236}">
                  <a16:creationId xmlns:a16="http://schemas.microsoft.com/office/drawing/2014/main" xmlns="" id="{DF101BE2-0F9F-481C-8ED5-519C3773B3FC}"/>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4" name="Shape 870">
              <a:extLst>
                <a:ext uri="{FF2B5EF4-FFF2-40B4-BE49-F238E27FC236}">
                  <a16:creationId xmlns:a16="http://schemas.microsoft.com/office/drawing/2014/main" xmlns="" id="{C4F7936E-BD17-4466-8B84-2E545F38FAF4}"/>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871">
              <a:extLst>
                <a:ext uri="{FF2B5EF4-FFF2-40B4-BE49-F238E27FC236}">
                  <a16:creationId xmlns:a16="http://schemas.microsoft.com/office/drawing/2014/main" xmlns="" id="{8019BBDE-E221-496E-9532-99A830571C37}"/>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6" name="Shape 872">
              <a:extLst>
                <a:ext uri="{FF2B5EF4-FFF2-40B4-BE49-F238E27FC236}">
                  <a16:creationId xmlns:a16="http://schemas.microsoft.com/office/drawing/2014/main" xmlns="" id="{2BB145C1-E84F-4295-9C4D-70D93F55A095}"/>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7" name="Shape 873">
              <a:extLst>
                <a:ext uri="{FF2B5EF4-FFF2-40B4-BE49-F238E27FC236}">
                  <a16:creationId xmlns:a16="http://schemas.microsoft.com/office/drawing/2014/main" xmlns="" id="{795FA47E-E1E9-4112-AB2E-BACAD9B375A1}"/>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8" name="Shape 874">
              <a:extLst>
                <a:ext uri="{FF2B5EF4-FFF2-40B4-BE49-F238E27FC236}">
                  <a16:creationId xmlns:a16="http://schemas.microsoft.com/office/drawing/2014/main" xmlns="" id="{0E52B689-4114-4774-9B8B-8520C7AF06C6}"/>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40" name="Rectangle 39"/>
          <p:cNvSpPr/>
          <p:nvPr/>
        </p:nvSpPr>
        <p:spPr>
          <a:xfrm>
            <a:off x="952160" y="573682"/>
            <a:ext cx="713657" cy="369332"/>
          </a:xfrm>
          <a:prstGeom prst="rect">
            <a:avLst/>
          </a:prstGeom>
        </p:spPr>
        <p:txBody>
          <a:bodyPr wrap="none">
            <a:spAutoFit/>
          </a:bodyPr>
          <a:lstStyle/>
          <a:p>
            <a:pPr lvl="0" algn="ctr" rtl="1"/>
            <a:r>
              <a:rPr lang="ar-SA" b="1" dirty="0" smtClean="0">
                <a:solidFill>
                  <a:srgbClr val="3C6070"/>
                </a:solidFill>
                <a:latin typeface="Sakkal Majalla" panose="02000000000000000000" pitchFamily="2" charset="-78"/>
                <a:cs typeface="Sakkal Majalla" panose="02000000000000000000" pitchFamily="2" charset="-78"/>
              </a:rPr>
              <a:t>دقيقتان</a:t>
            </a:r>
            <a:endParaRPr lang="ar-SA" b="1" dirty="0">
              <a:solidFill>
                <a:srgbClr val="3C6070"/>
              </a:solidFill>
              <a:latin typeface="Sakkal Majalla" panose="02000000000000000000" pitchFamily="2" charset="-78"/>
              <a:cs typeface="Sakkal Majalla" panose="02000000000000000000" pitchFamily="2" charset="-78"/>
            </a:endParaRPr>
          </a:p>
        </p:txBody>
      </p:sp>
      <p:sp>
        <p:nvSpPr>
          <p:cNvPr id="39" name="TextBox 38">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70843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32" fill="hold" nodeType="clickEffect">
                                  <p:stCondLst>
                                    <p:cond delay="0"/>
                                  </p:stCondLst>
                                  <p:childTnLst>
                                    <p:animEffect transition="out" filter="plus(out)">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par>
                                <p:cTn id="8" presetID="13" presetClass="exit" presetSubtype="32" fill="hold" grpId="0" nodeType="withEffect">
                                  <p:stCondLst>
                                    <p:cond delay="0"/>
                                  </p:stCondLst>
                                  <p:childTnLst>
                                    <p:animEffect transition="out" filter="plus(out)">
                                      <p:cBhvr>
                                        <p:cTn id="9" dur="2000"/>
                                        <p:tgtEl>
                                          <p:spTgt spid="40"/>
                                        </p:tgtEl>
                                      </p:cBhvr>
                                    </p:animEffect>
                                    <p:set>
                                      <p:cBhvr>
                                        <p:cTn id="10" dur="1" fill="hold">
                                          <p:stCondLst>
                                            <p:cond delay="19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13">
            <a:extLst>
              <a:ext uri="{FF2B5EF4-FFF2-40B4-BE49-F238E27FC236}">
                <a16:creationId xmlns="" xmlns:a16="http://schemas.microsoft.com/office/drawing/2014/main" id="{AAA1A526-0BF3-F76F-A81F-6C903EED4DE2}"/>
              </a:ext>
            </a:extLst>
          </p:cNvPr>
          <p:cNvSpPr/>
          <p:nvPr/>
        </p:nvSpPr>
        <p:spPr>
          <a:xfrm>
            <a:off x="2654297" y="66398"/>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1026" name="Picture 2" descr="Free Question Marks Transparent, Download Free Question Marks Transparent  png images, Free ClipArts on Clipart Library">
            <a:extLst>
              <a:ext uri="{FF2B5EF4-FFF2-40B4-BE49-F238E27FC236}">
                <a16:creationId xmlns="" xmlns:a16="http://schemas.microsoft.com/office/drawing/2014/main" id="{115E78F7-6D47-1803-C4E3-C2DFD67950AE}"/>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167939"/>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13C263F1-0B7E-2F73-B11C-B977FDD08240}"/>
              </a:ext>
            </a:extLst>
          </p:cNvPr>
          <p:cNvSpPr txBox="1"/>
          <p:nvPr/>
        </p:nvSpPr>
        <p:spPr>
          <a:xfrm>
            <a:off x="149610" y="1931819"/>
            <a:ext cx="8837710" cy="3785652"/>
          </a:xfrm>
          <a:prstGeom prst="rect">
            <a:avLst/>
          </a:prstGeom>
          <a:solidFill>
            <a:srgbClr val="CDDEE6"/>
          </a:solidFill>
          <a:effectLst/>
        </p:spPr>
        <p:txBody>
          <a:bodyPr wrap="square" rtlCol="0">
            <a:spAutoFit/>
          </a:bodyPr>
          <a:lstStyle/>
          <a:p>
            <a:pPr algn="just" rtl="1"/>
            <a:endParaRPr lang="ar-BH" sz="2400" dirty="0">
              <a:solidFill>
                <a:srgbClr val="0D0D0D"/>
              </a:solidFill>
              <a:latin typeface="Sakkal Majalla" panose="02000000000000000000" pitchFamily="2" charset="-78"/>
              <a:ea typeface="Calibri" panose="020F0502020204030204" pitchFamily="34" charset="0"/>
              <a:cs typeface="Sakkal Majalla" panose="02000000000000000000"/>
            </a:endParaRPr>
          </a:p>
          <a:p>
            <a:pPr lvl="0" algn="just" rtl="1"/>
            <a:r>
              <a:rPr lang="ar-BH" sz="2400" dirty="0" smtClean="0">
                <a:solidFill>
                  <a:prstClr val="black"/>
                </a:solidFill>
                <a:cs typeface="Sakkal Majalla" panose="02000000000000000000"/>
              </a:rPr>
              <a:t>1-</a:t>
            </a:r>
            <a:r>
              <a:rPr lang="ar-BH" sz="2400" dirty="0" smtClean="0">
                <a:solidFill>
                  <a:prstClr val="black"/>
                </a:solidFill>
                <a:latin typeface="Times New Roman" panose="02020603050405020304" pitchFamily="18" charset="0"/>
                <a:cs typeface="Sakkal Majalla" panose="02000000000000000000"/>
              </a:rPr>
              <a:t> </a:t>
            </a:r>
            <a:r>
              <a:rPr lang="ar-SA" sz="2400" dirty="0" smtClean="0">
                <a:solidFill>
                  <a:prstClr val="black"/>
                </a:solidFill>
                <a:latin typeface="Times New Roman" panose="02020603050405020304" pitchFamily="18" charset="0"/>
                <a:cs typeface="Sakkal Majalla" panose="02000000000000000000"/>
              </a:rPr>
              <a:t>عدد ثلاثة من </a:t>
            </a:r>
            <a:r>
              <a:rPr lang="ar-SA" sz="2400" dirty="0" smtClean="0">
                <a:solidFill>
                  <a:prstClr val="black"/>
                </a:solidFill>
                <a:cs typeface="Sakkal Majalla" panose="02000000000000000000"/>
              </a:rPr>
              <a:t>المزايا التي </a:t>
            </a:r>
            <a:r>
              <a:rPr lang="ar-SA" sz="2400" dirty="0">
                <a:solidFill>
                  <a:prstClr val="black"/>
                </a:solidFill>
                <a:cs typeface="Sakkal Majalla" panose="02000000000000000000"/>
              </a:rPr>
              <a:t>تنتج عن تطبيق اتفاقية التجارة الحرة بين مملكة البحرين والمناطق المختلفة على مستوى </a:t>
            </a:r>
            <a:r>
              <a:rPr lang="ar-SA" sz="2400" dirty="0" smtClean="0">
                <a:solidFill>
                  <a:prstClr val="black"/>
                </a:solidFill>
                <a:cs typeface="Sakkal Majalla" panose="02000000000000000000"/>
              </a:rPr>
              <a:t>العالم</a:t>
            </a:r>
            <a:r>
              <a:rPr lang="ar-BH" sz="2400" dirty="0" smtClean="0">
                <a:solidFill>
                  <a:prstClr val="black"/>
                </a:solidFill>
                <a:cs typeface="Sakkal Majalla" panose="02000000000000000000"/>
              </a:rPr>
              <a:t>.</a:t>
            </a:r>
          </a:p>
          <a:p>
            <a:pPr lvl="0" algn="just" rtl="1"/>
            <a:endParaRPr lang="ar-BH" sz="2400" dirty="0">
              <a:solidFill>
                <a:prstClr val="black"/>
              </a:solidFill>
              <a:latin typeface="Sakkal Majalla" panose="02000000000000000000" pitchFamily="2" charset="-78"/>
              <a:ea typeface="Calibri" panose="020F0502020204030204" pitchFamily="34" charset="0"/>
              <a:cs typeface="Sakkal Majalla" panose="02000000000000000000"/>
            </a:endParaRPr>
          </a:p>
          <a:p>
            <a:pPr lvl="0" algn="just" rtl="1"/>
            <a:r>
              <a:rPr lang="ar-BH" sz="2400" dirty="0" smtClean="0">
                <a:solidFill>
                  <a:prstClr val="black"/>
                </a:solidFill>
                <a:latin typeface="Sakkal Majalla" panose="02000000000000000000" pitchFamily="2" charset="-78"/>
                <a:ea typeface="Calibri" panose="020F0502020204030204" pitchFamily="34" charset="0"/>
                <a:cs typeface="Sakkal Majalla" panose="02000000000000000000"/>
              </a:rPr>
              <a:t>2- عرف كلًا من: لتعريفة الجمركية – نظام الحصص</a:t>
            </a:r>
          </a:p>
          <a:p>
            <a:pPr lvl="0" algn="just" rtl="1"/>
            <a:endParaRPr lang="ar-BH" sz="2400" dirty="0">
              <a:solidFill>
                <a:prstClr val="black"/>
              </a:solidFill>
              <a:latin typeface="Sakkal Majalla" panose="02000000000000000000" pitchFamily="2" charset="-78"/>
              <a:ea typeface="Calibri" panose="020F0502020204030204" pitchFamily="34" charset="0"/>
              <a:cs typeface="Sakkal Majalla" panose="02000000000000000000"/>
            </a:endParaRPr>
          </a:p>
          <a:p>
            <a:pPr lvl="0" algn="just" rtl="1"/>
            <a:r>
              <a:rPr lang="ar-BH" sz="2400" dirty="0" smtClean="0">
                <a:solidFill>
                  <a:prstClr val="black"/>
                </a:solidFill>
                <a:latin typeface="Sakkal Majalla" panose="02000000000000000000" pitchFamily="2" charset="-78"/>
                <a:ea typeface="Calibri" panose="020F0502020204030204" pitchFamily="34" charset="0"/>
                <a:cs typeface="Sakkal Majalla" panose="02000000000000000000"/>
              </a:rPr>
              <a:t>3- ا</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ذ</a:t>
            </a:r>
            <a:r>
              <a:rPr lang="ar-SA" sz="2400" dirty="0" smtClean="0">
                <a:solidFill>
                  <a:srgbClr val="000000"/>
                </a:solidFill>
                <a:latin typeface="Calibri" panose="020F0502020204030204" pitchFamily="34" charset="0"/>
                <a:ea typeface="Times New Roman" panose="02020603050405020304" pitchFamily="18" charset="0"/>
                <a:cs typeface="Sakkal Majalla" panose="02000000000000000000"/>
              </a:rPr>
              <a:t>كر</a:t>
            </a:r>
            <a:r>
              <a:rPr lang="ar-SA" sz="2400" dirty="0" smtClean="0">
                <a:cs typeface="Sakkal Majalla" panose="02000000000000000000"/>
              </a:rPr>
              <a:t> </a:t>
            </a:r>
            <a:r>
              <a:rPr lang="ar-SA" sz="2400" dirty="0">
                <a:cs typeface="Sakkal Majalla" panose="02000000000000000000"/>
              </a:rPr>
              <a:t>أهم المزايا التجارية والاقتصادية التي تقود إلى انضمام الدولة لمنظمة التجارة </a:t>
            </a:r>
            <a:r>
              <a:rPr lang="ar-SA" sz="2400" dirty="0" smtClean="0">
                <a:cs typeface="Sakkal Majalla" panose="02000000000000000000"/>
              </a:rPr>
              <a:t>العالمية</a:t>
            </a:r>
            <a:r>
              <a:rPr lang="ar-BH" sz="2400" dirty="0" smtClean="0">
                <a:cs typeface="Sakkal Majalla" panose="02000000000000000000"/>
              </a:rPr>
              <a:t>. (يكتفي ب</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ذكر ثلاثة نقاط)</a:t>
            </a:r>
            <a:r>
              <a:rPr lang="ar-BH" sz="2400" dirty="0" smtClean="0">
                <a:solidFill>
                  <a:prstClr val="black"/>
                </a:solidFill>
                <a:latin typeface="Sakkal Majalla" panose="02000000000000000000" pitchFamily="2" charset="-78"/>
                <a:ea typeface="Calibri" panose="020F0502020204030204" pitchFamily="34" charset="0"/>
                <a:cs typeface="Sakkal Majalla" panose="02000000000000000000"/>
              </a:rPr>
              <a:t> </a:t>
            </a:r>
            <a:r>
              <a:rPr lang="ar-BH" sz="2400" dirty="0" smtClean="0">
                <a:solidFill>
                  <a:srgbClr val="0D0D0D"/>
                </a:solidFill>
                <a:latin typeface="Sakkal Majalla" panose="02000000000000000000" pitchFamily="2" charset="-78"/>
                <a:ea typeface="Calibri" panose="020F0502020204030204" pitchFamily="34" charset="0"/>
                <a:cs typeface="Sakkal Majalla" panose="02000000000000000000"/>
              </a:rPr>
              <a:t> </a:t>
            </a:r>
            <a:endParaRPr lang="ar-BH" sz="2400" dirty="0" smtClean="0">
              <a:solidFill>
                <a:srgbClr val="0D0D0D"/>
              </a:solidFill>
              <a:latin typeface="Sakkal Majalla" panose="02000000000000000000" pitchFamily="2" charset="-78"/>
              <a:ea typeface="Calibri" panose="020F0502020204030204" pitchFamily="34" charset="0"/>
              <a:cs typeface="Sakkal Majalla" panose="02000000000000000000"/>
            </a:endParaRPr>
          </a:p>
          <a:p>
            <a:pPr algn="just" rtl="1"/>
            <a:endParaRPr lang="ar-BH" sz="2400" dirty="0" smtClean="0">
              <a:solidFill>
                <a:srgbClr val="0D0D0D"/>
              </a:solidFill>
              <a:latin typeface="Sakkal Majalla" panose="02000000000000000000" pitchFamily="2" charset="-78"/>
              <a:ea typeface="Calibri" panose="020F0502020204030204" pitchFamily="34" charset="0"/>
              <a:cs typeface="Sakkal Majalla" panose="02000000000000000000"/>
            </a:endParaRPr>
          </a:p>
          <a:p>
            <a:pPr algn="just" rtl="1"/>
            <a:endParaRPr lang="ar-BH" sz="2400" dirty="0">
              <a:solidFill>
                <a:srgbClr val="0D0D0D"/>
              </a:solidFill>
              <a:latin typeface="Sakkal Majalla" panose="02000000000000000000" pitchFamily="2" charset="-78"/>
              <a:ea typeface="Calibri" panose="020F0502020204030204" pitchFamily="34" charset="0"/>
              <a:cs typeface="Sakkal Majalla" panose="02000000000000000000"/>
            </a:endParaRPr>
          </a:p>
        </p:txBody>
      </p:sp>
      <p:sp>
        <p:nvSpPr>
          <p:cNvPr id="14" name="Rectangle 13">
            <a:extLst>
              <a:ext uri="{FF2B5EF4-FFF2-40B4-BE49-F238E27FC236}">
                <a16:creationId xmlns="" xmlns:a16="http://schemas.microsoft.com/office/drawing/2014/main" id="{C2110C68-3ABB-7198-1784-1D0F48D65121}"/>
              </a:ext>
            </a:extLst>
          </p:cNvPr>
          <p:cNvSpPr/>
          <p:nvPr/>
        </p:nvSpPr>
        <p:spPr>
          <a:xfrm>
            <a:off x="3960088" y="1132626"/>
            <a:ext cx="5095009" cy="584775"/>
          </a:xfrm>
          <a:prstGeom prst="rect">
            <a:avLst/>
          </a:prstGeom>
          <a:solidFill>
            <a:srgbClr val="FF0000"/>
          </a:solidFill>
        </p:spPr>
        <p:txBody>
          <a:bodyPr wrap="square">
            <a:spAutoFit/>
          </a:bodyPr>
          <a:lstStyle/>
          <a:p>
            <a:pPr algn="ctr"/>
            <a:r>
              <a:rPr lang="ar-BH" sz="3200" b="1" dirty="0">
                <a:solidFill>
                  <a:schemeClr val="bg1"/>
                </a:solidFill>
                <a:latin typeface="Sakkal Majalla" panose="02000000000000000000" pitchFamily="2" charset="-78"/>
                <a:cs typeface="Sakkal Majalla" panose="02000000000000000000" pitchFamily="2" charset="-78"/>
              </a:rPr>
              <a:t>أجب </a:t>
            </a:r>
            <a:r>
              <a:rPr lang="ar-BH" sz="3200" b="1" dirty="0" smtClean="0">
                <a:solidFill>
                  <a:schemeClr val="bg1"/>
                </a:solidFill>
                <a:latin typeface="Sakkal Majalla" panose="02000000000000000000" pitchFamily="2" charset="-78"/>
                <a:cs typeface="Sakkal Majalla" panose="02000000000000000000" pitchFamily="2" charset="-78"/>
              </a:rPr>
              <a:t>عن الآتي:</a:t>
            </a:r>
            <a:endParaRPr lang="en-US" sz="3200" b="1" dirty="0">
              <a:solidFill>
                <a:schemeClr val="bg1"/>
              </a:solidFill>
              <a:latin typeface="Sakkal Majalla" panose="02000000000000000000" pitchFamily="2" charset="-78"/>
              <a:cs typeface="Sakkal Majalla" panose="02000000000000000000" pitchFamily="2" charset="-78"/>
            </a:endParaRPr>
          </a:p>
        </p:txBody>
      </p:sp>
      <p:sp>
        <p:nvSpPr>
          <p:cNvPr id="16" name="Flowchart: Terminator 5">
            <a:hlinkClick r:id="rId3" action="ppaction://hlinksldjump"/>
            <a:extLst>
              <a:ext uri="{FF2B5EF4-FFF2-40B4-BE49-F238E27FC236}">
                <a16:creationId xmlns:a16="http://schemas.microsoft.com/office/drawing/2014/main" xmlns="" id="{EA17CA2C-463F-4C03-9FAE-D86355B014EA}"/>
              </a:ext>
            </a:extLst>
          </p:cNvPr>
          <p:cNvSpPr/>
          <p:nvPr/>
        </p:nvSpPr>
        <p:spPr>
          <a:xfrm>
            <a:off x="217386" y="6028793"/>
            <a:ext cx="1766690" cy="413641"/>
          </a:xfrm>
          <a:prstGeom prst="flowChartTerminator">
            <a:avLst/>
          </a:prstGeom>
          <a:solidFill>
            <a:srgbClr val="C13018"/>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100" b="1" dirty="0">
                <a:solidFill>
                  <a:schemeClr val="bg1"/>
                </a:solidFill>
                <a:latin typeface="Sakkal Majalla" panose="02000000000000000000" pitchFamily="2" charset="-78"/>
                <a:cs typeface="Sakkal Majalla" panose="02000000000000000000" pitchFamily="2" charset="-78"/>
              </a:rPr>
              <a:t>تأكد من إجابتك</a:t>
            </a:r>
            <a:endParaRPr lang="en-US" sz="2100" b="1" dirty="0">
              <a:solidFill>
                <a:schemeClr val="bg1"/>
              </a:solidFill>
              <a:latin typeface="Sakkal Majalla" panose="02000000000000000000" pitchFamily="2" charset="-78"/>
              <a:cs typeface="Sakkal Majalla" panose="02000000000000000000" pitchFamily="2" charset="-78"/>
            </a:endParaRPr>
          </a:p>
        </p:txBody>
      </p:sp>
      <p:sp>
        <p:nvSpPr>
          <p:cNvPr id="10" name="TextBox 9">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a:t>
            </a:r>
            <a:r>
              <a:rPr lang="ar-BH" sz="1600" b="1" dirty="0" smtClean="0">
                <a:solidFill>
                  <a:srgbClr val="3F5378"/>
                </a:solidFill>
                <a:latin typeface="Sakkal Majalla" panose="02000000000000000000" pitchFamily="2" charset="-78"/>
                <a:cs typeface="Sakkal Majalla" panose="02000000000000000000" pitchFamily="2" charset="-78"/>
              </a:rPr>
              <a:t>               </a:t>
            </a:r>
            <a:r>
              <a:rPr lang="ar-BH" sz="1600" b="1" dirty="0" smtClean="0">
                <a:solidFill>
                  <a:srgbClr val="3F5378"/>
                </a:solidFill>
                <a:latin typeface="Sakkal Majalla" panose="02000000000000000000" pitchFamily="2" charset="-78"/>
                <a:cs typeface="Sakkal Majalla" panose="02000000000000000000" pitchFamily="2" charset="-78"/>
              </a:rPr>
              <a:t>الاقتصاد      </a:t>
            </a:r>
            <a:r>
              <a:rPr lang="ar-BH" sz="1600" b="1" dirty="0" smtClean="0">
                <a:solidFill>
                  <a:srgbClr val="3F5378"/>
                </a:solidFill>
                <a:latin typeface="Sakkal Majalla" panose="02000000000000000000" pitchFamily="2" charset="-78"/>
                <a:cs typeface="Sakkal Majalla" panose="02000000000000000000" pitchFamily="2" charset="-78"/>
              </a:rPr>
              <a:t>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95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13">
            <a:extLst>
              <a:ext uri="{FF2B5EF4-FFF2-40B4-BE49-F238E27FC236}">
                <a16:creationId xmlns="" xmlns:a16="http://schemas.microsoft.com/office/drawing/2014/main" id="{AAA1A526-0BF3-F76F-A81F-6C903EED4DE2}"/>
              </a:ext>
            </a:extLst>
          </p:cNvPr>
          <p:cNvSpPr/>
          <p:nvPr/>
        </p:nvSpPr>
        <p:spPr>
          <a:xfrm>
            <a:off x="2654297" y="66398"/>
            <a:ext cx="6400800" cy="848002"/>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000" b="1" dirty="0">
                <a:cs typeface="+mj-cs"/>
              </a:rPr>
              <a:t>        </a:t>
            </a:r>
            <a:r>
              <a:rPr kumimoji="0" lang="ar-BH" sz="60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000" b="1" i="0" u="none" strike="noStrike" kern="1200" cap="none" spc="0" normalizeH="0" baseline="0" noProof="0" dirty="0">
              <a:ln>
                <a:noFill/>
              </a:ln>
              <a:solidFill>
                <a:prstClr val="white"/>
              </a:solidFill>
              <a:effectLst/>
              <a:uLnTx/>
              <a:uFillTx/>
              <a:latin typeface="Calibri" panose="020F0502020204030204"/>
              <a:cs typeface="Times New Roman" panose="02020603050405020304" pitchFamily="18" charset="0"/>
            </a:endParaRPr>
          </a:p>
        </p:txBody>
      </p:sp>
      <p:pic>
        <p:nvPicPr>
          <p:cNvPr id="1026" name="Picture 2" descr="Free Question Marks Transparent, Download Free Question Marks Transparent  png images, Free ClipArts on Clipart Library">
            <a:extLst>
              <a:ext uri="{FF2B5EF4-FFF2-40B4-BE49-F238E27FC236}">
                <a16:creationId xmlns="" xmlns:a16="http://schemas.microsoft.com/office/drawing/2014/main" id="{115E78F7-6D47-1803-C4E3-C2DFD67950A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77200" y="167939"/>
            <a:ext cx="736723" cy="7367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13C263F1-0B7E-2F73-B11C-B977FDD08240}"/>
              </a:ext>
            </a:extLst>
          </p:cNvPr>
          <p:cNvSpPr txBox="1"/>
          <p:nvPr/>
        </p:nvSpPr>
        <p:spPr>
          <a:xfrm>
            <a:off x="228600" y="1002791"/>
            <a:ext cx="8826497" cy="5324535"/>
          </a:xfrm>
          <a:prstGeom prst="rect">
            <a:avLst/>
          </a:prstGeom>
          <a:solidFill>
            <a:srgbClr val="CDDEE6"/>
          </a:solidFill>
          <a:effectLst/>
        </p:spPr>
        <p:txBody>
          <a:bodyPr wrap="square" rtlCol="0">
            <a:spAutoFit/>
          </a:bodyPr>
          <a:lstStyle/>
          <a:p>
            <a:pPr algn="just" rtl="1">
              <a:lnSpc>
                <a:spcPct val="125000"/>
              </a:lnSpc>
            </a:pPr>
            <a:r>
              <a:rPr lang="ar-BH" sz="2100" b="1" dirty="0" smtClean="0">
                <a:solidFill>
                  <a:srgbClr val="0D0D0D"/>
                </a:solidFill>
                <a:latin typeface="Sakkal Majalla" panose="02000000000000000000" pitchFamily="2" charset="-78"/>
                <a:ea typeface="Calibri" panose="020F0502020204030204" pitchFamily="34" charset="0"/>
                <a:cs typeface="Sakkal Majalla" panose="02000000000000000000"/>
              </a:rPr>
              <a:t>ج1.</a:t>
            </a:r>
            <a:r>
              <a:rPr lang="ar-SA" sz="2100" b="1" dirty="0" smtClean="0">
                <a:solidFill>
                  <a:srgbClr val="0D0D0D"/>
                </a:solidFill>
                <a:latin typeface="Sakkal Majalla" panose="02000000000000000000" pitchFamily="2" charset="-78"/>
                <a:ea typeface="Calibri" panose="020F0502020204030204" pitchFamily="34" charset="0"/>
                <a:cs typeface="Sakkal Majalla" panose="02000000000000000000"/>
              </a:rPr>
              <a:t> </a:t>
            </a:r>
            <a:r>
              <a:rPr lang="ar-SA" sz="2100" dirty="0" smtClean="0">
                <a:solidFill>
                  <a:prstClr val="black"/>
                </a:solidFill>
                <a:cs typeface="Sakkal Majalla" panose="02000000000000000000"/>
              </a:rPr>
              <a:t>تسهيل التدفقات التجارية بين البلدان</a:t>
            </a:r>
            <a:r>
              <a:rPr lang="ar-BH" sz="2100" dirty="0" smtClean="0">
                <a:solidFill>
                  <a:prstClr val="black"/>
                </a:solidFill>
                <a:cs typeface="Sakkal Majalla" panose="02000000000000000000"/>
              </a:rPr>
              <a:t>. </a:t>
            </a:r>
            <a:r>
              <a:rPr lang="ar-SA" sz="2100" dirty="0" smtClean="0">
                <a:solidFill>
                  <a:prstClr val="black"/>
                </a:solidFill>
                <a:cs typeface="Sakkal Majalla" panose="02000000000000000000"/>
              </a:rPr>
              <a:t>-- تحفز </a:t>
            </a:r>
            <a:r>
              <a:rPr lang="ar-SA" sz="2100" dirty="0">
                <a:solidFill>
                  <a:prstClr val="black"/>
                </a:solidFill>
                <a:cs typeface="Sakkal Majalla" panose="02000000000000000000"/>
              </a:rPr>
              <a:t>تدفق الاستثمارات الواردة</a:t>
            </a:r>
            <a:r>
              <a:rPr lang="ar-BH" sz="2100" dirty="0" smtClean="0">
                <a:solidFill>
                  <a:prstClr val="black"/>
                </a:solidFill>
                <a:cs typeface="Sakkal Majalla" panose="02000000000000000000"/>
              </a:rPr>
              <a:t>.</a:t>
            </a:r>
            <a:r>
              <a:rPr lang="ar-SA" sz="2100" dirty="0" smtClean="0">
                <a:solidFill>
                  <a:prstClr val="black"/>
                </a:solidFill>
                <a:cs typeface="Sakkal Majalla" panose="02000000000000000000"/>
              </a:rPr>
              <a:t> -- تنمي </a:t>
            </a:r>
            <a:r>
              <a:rPr lang="ar-SA" sz="2100" dirty="0">
                <a:solidFill>
                  <a:prstClr val="black"/>
                </a:solidFill>
                <a:cs typeface="Sakkal Majalla" panose="02000000000000000000"/>
              </a:rPr>
              <a:t>قطاعات الصناعة والخدمات الرئيسة</a:t>
            </a:r>
            <a:r>
              <a:rPr lang="ar-BH" sz="2100" dirty="0" smtClean="0">
                <a:solidFill>
                  <a:prstClr val="black"/>
                </a:solidFill>
                <a:cs typeface="Sakkal Majalla" panose="02000000000000000000"/>
              </a:rPr>
              <a:t>.</a:t>
            </a:r>
          </a:p>
          <a:p>
            <a:pPr lvl="0" algn="just" rtl="1">
              <a:lnSpc>
                <a:spcPct val="125000"/>
              </a:lnSpc>
            </a:pPr>
            <a:endParaRPr lang="ar-BH" sz="1000" dirty="0">
              <a:solidFill>
                <a:prstClr val="black"/>
              </a:solidFill>
              <a:cs typeface="Sakkal Majalla" panose="02000000000000000000"/>
            </a:endParaRPr>
          </a:p>
          <a:p>
            <a:pPr lvl="0" algn="just" rtl="1">
              <a:lnSpc>
                <a:spcPct val="125000"/>
              </a:lnSpc>
            </a:pPr>
            <a:r>
              <a:rPr lang="ar-BH" sz="2100" dirty="0" smtClean="0">
                <a:solidFill>
                  <a:prstClr val="black"/>
                </a:solidFill>
                <a:cs typeface="Sakkal Majalla" panose="02000000000000000000"/>
              </a:rPr>
              <a:t>ج2.</a:t>
            </a:r>
          </a:p>
          <a:p>
            <a:pPr algn="just" rtl="1">
              <a:lnSpc>
                <a:spcPct val="125000"/>
              </a:lnSpc>
            </a:pPr>
            <a:r>
              <a:rPr lang="ar-BH" sz="2100" b="1" u="sng" dirty="0" smtClean="0">
                <a:solidFill>
                  <a:prstClr val="black"/>
                </a:solidFill>
                <a:cs typeface="Sakkal Majalla" panose="02000000000000000000"/>
              </a:rPr>
              <a:t>التعريفة الجمركية</a:t>
            </a:r>
            <a:r>
              <a:rPr lang="ar-BH" sz="2100" dirty="0" smtClean="0">
                <a:solidFill>
                  <a:prstClr val="black"/>
                </a:solidFill>
                <a:cs typeface="Sakkal Majalla" panose="02000000000000000000"/>
              </a:rPr>
              <a:t>: </a:t>
            </a:r>
            <a:r>
              <a:rPr lang="ar-SA" sz="2100" dirty="0">
                <a:solidFill>
                  <a:schemeClr val="tx1">
                    <a:lumMod val="95000"/>
                    <a:lumOff val="5000"/>
                  </a:schemeClr>
                </a:solidFill>
                <a:cs typeface="Sakkal Majalla" panose="02000000000000000000"/>
              </a:rPr>
              <a:t>ضريبة تفرض من الجمارك كجهة حكومية مسؤولة عن جمعها، وذلك على السلع والبضائع المستوردة من دول أخرى، </a:t>
            </a:r>
            <a:r>
              <a:rPr lang="ar-BH" sz="2100" dirty="0">
                <a:solidFill>
                  <a:schemeClr val="tx1">
                    <a:lumMod val="95000"/>
                    <a:lumOff val="5000"/>
                  </a:schemeClr>
                </a:solidFill>
                <a:cs typeface="Sakkal Majalla" panose="02000000000000000000"/>
              </a:rPr>
              <a:t>في شكل نسبة مئوية من قيمة السلعة، أو مبلغ ثابت على كل وحدة، ما يؤدي إلى الزيادة في أسعارها.</a:t>
            </a:r>
            <a:endParaRPr lang="en-US" sz="2100" dirty="0">
              <a:solidFill>
                <a:schemeClr val="tx1">
                  <a:lumMod val="95000"/>
                  <a:lumOff val="5000"/>
                </a:schemeClr>
              </a:solidFill>
              <a:cs typeface="Sakkal Majalla" panose="02000000000000000000"/>
            </a:endParaRPr>
          </a:p>
          <a:p>
            <a:pPr algn="just" rtl="1">
              <a:lnSpc>
                <a:spcPct val="125000"/>
              </a:lnSpc>
            </a:pPr>
            <a:r>
              <a:rPr lang="ar-BH" sz="2100" b="1" u="sng" dirty="0" smtClean="0">
                <a:solidFill>
                  <a:prstClr val="black"/>
                </a:solidFill>
                <a:cs typeface="Sakkal Majalla" panose="02000000000000000000"/>
              </a:rPr>
              <a:t>نظام الحصص</a:t>
            </a:r>
            <a:r>
              <a:rPr lang="ar-BH" sz="2100" dirty="0" smtClean="0">
                <a:solidFill>
                  <a:prstClr val="black"/>
                </a:solidFill>
                <a:cs typeface="Sakkal Majalla" panose="02000000000000000000"/>
              </a:rPr>
              <a:t>: </a:t>
            </a:r>
            <a:r>
              <a:rPr lang="ar-BH" sz="2100" dirty="0">
                <a:solidFill>
                  <a:schemeClr val="tx1">
                    <a:lumMod val="95000"/>
                    <a:lumOff val="5000"/>
                  </a:schemeClr>
                </a:solidFill>
                <a:cs typeface="Sakkal Majalla" panose="02000000000000000000"/>
              </a:rPr>
              <a:t>هو القيد الكمي على كمية أو قيمة السلع المسموح بتصديرها أو باستيرادها.</a:t>
            </a:r>
            <a:endParaRPr lang="en-US" sz="2100" dirty="0">
              <a:solidFill>
                <a:schemeClr val="tx1">
                  <a:lumMod val="95000"/>
                  <a:lumOff val="5000"/>
                </a:schemeClr>
              </a:solidFill>
              <a:cs typeface="Sakkal Majalla" panose="02000000000000000000"/>
            </a:endParaRPr>
          </a:p>
          <a:p>
            <a:pPr lvl="0" algn="just" rtl="1">
              <a:lnSpc>
                <a:spcPct val="125000"/>
              </a:lnSpc>
            </a:pPr>
            <a:endParaRPr lang="ar-BH" sz="1000" dirty="0" smtClean="0">
              <a:solidFill>
                <a:prstClr val="black"/>
              </a:solidFill>
              <a:cs typeface="Sakkal Majalla" panose="02000000000000000000"/>
            </a:endParaRPr>
          </a:p>
          <a:p>
            <a:pPr lvl="0" algn="just" rtl="1">
              <a:lnSpc>
                <a:spcPct val="125000"/>
              </a:lnSpc>
            </a:pPr>
            <a:r>
              <a:rPr lang="ar-BH" sz="2100" dirty="0" smtClean="0">
                <a:solidFill>
                  <a:prstClr val="black"/>
                </a:solidFill>
                <a:cs typeface="Sakkal Majalla" panose="02000000000000000000"/>
              </a:rPr>
              <a:t>ج3.</a:t>
            </a:r>
          </a:p>
          <a:p>
            <a:pPr marL="342900" marR="0" lvl="0" indent="-342900" algn="just" rtl="1">
              <a:lnSpc>
                <a:spcPct val="125000"/>
              </a:lnSpc>
              <a:spcBef>
                <a:spcPts val="0"/>
              </a:spcBef>
              <a:spcAft>
                <a:spcPts val="0"/>
              </a:spcAft>
              <a:buFont typeface="+mj-lt"/>
              <a:buAutoNum type="arabicPeriod"/>
            </a:pPr>
            <a:r>
              <a:rPr lang="ar-SA" sz="2100" dirty="0">
                <a:solidFill>
                  <a:srgbClr val="000000"/>
                </a:solidFill>
                <a:latin typeface="Calibri" panose="020F0502020204030204" pitchFamily="34" charset="0"/>
                <a:ea typeface="Times New Roman" panose="02020603050405020304" pitchFamily="18" charset="0"/>
                <a:cs typeface="Sakkal Majalla" panose="02000000000000000000"/>
              </a:rPr>
              <a:t>التمتع بجميع مزايا التخفيضات الجمركية المتبادلة بين الدول الأعضاء.</a:t>
            </a:r>
            <a:endParaRPr lang="en-US" sz="21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25000"/>
              </a:lnSpc>
              <a:spcBef>
                <a:spcPts val="0"/>
              </a:spcBef>
              <a:spcAft>
                <a:spcPts val="0"/>
              </a:spcAft>
              <a:buFont typeface="+mj-lt"/>
              <a:buAutoNum type="arabicPeriod"/>
            </a:pPr>
            <a:r>
              <a:rPr lang="ar-SA" sz="2100" dirty="0">
                <a:solidFill>
                  <a:srgbClr val="000000"/>
                </a:solidFill>
                <a:latin typeface="Calibri" panose="020F0502020204030204" pitchFamily="34" charset="0"/>
                <a:ea typeface="Times New Roman" panose="02020603050405020304" pitchFamily="18" charset="0"/>
                <a:cs typeface="Sakkal Majalla" panose="02000000000000000000"/>
              </a:rPr>
              <a:t>زيادة حجم الإنتاج كنتيجة للتخفيضات في الرسوم الجمركية.</a:t>
            </a:r>
          </a:p>
          <a:p>
            <a:pPr marL="342900" marR="0" lvl="0" indent="-342900" algn="just" rtl="1">
              <a:lnSpc>
                <a:spcPct val="125000"/>
              </a:lnSpc>
              <a:spcBef>
                <a:spcPts val="0"/>
              </a:spcBef>
              <a:spcAft>
                <a:spcPts val="0"/>
              </a:spcAft>
              <a:buFont typeface="+mj-lt"/>
              <a:buAutoNum type="arabicPeriod"/>
            </a:pPr>
            <a:r>
              <a:rPr lang="ar-SA" sz="2100" dirty="0">
                <a:solidFill>
                  <a:srgbClr val="000000"/>
                </a:solidFill>
                <a:latin typeface="Calibri" panose="020F0502020204030204" pitchFamily="34" charset="0"/>
                <a:ea typeface="Calibri" panose="020F0502020204030204" pitchFamily="34" charset="0"/>
                <a:cs typeface="Sakkal Majalla" panose="02000000000000000000"/>
              </a:rPr>
              <a:t>حماية صادرات الدولة من شدة منافسة صادرات الدولة المماثلة من دول المنظمة التي تتمتع بتخفيضات جمركية</a:t>
            </a:r>
            <a:r>
              <a:rPr lang="ar-SA" sz="2100" dirty="0" smtClean="0">
                <a:solidFill>
                  <a:srgbClr val="000000"/>
                </a:solidFill>
                <a:latin typeface="Calibri" panose="020F0502020204030204" pitchFamily="34" charset="0"/>
                <a:ea typeface="Calibri" panose="020F0502020204030204" pitchFamily="34" charset="0"/>
                <a:cs typeface="Sakkal Majalla" panose="02000000000000000000"/>
              </a:rPr>
              <a:t>.</a:t>
            </a:r>
            <a:endParaRPr lang="en-US" sz="2100" dirty="0">
              <a:latin typeface="Calibri" panose="020F0502020204030204" pitchFamily="34" charset="0"/>
              <a:ea typeface="Calibri" panose="020F0502020204030204" pitchFamily="34" charset="0"/>
              <a:cs typeface="Sakkal Majalla" panose="02000000000000000000"/>
            </a:endParaRPr>
          </a:p>
        </p:txBody>
      </p:sp>
      <p:sp>
        <p:nvSpPr>
          <p:cNvPr id="11" name="TextBox 10">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32164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Scroll: Horizontal 5">
            <a:extLst>
              <a:ext uri="{FF2B5EF4-FFF2-40B4-BE49-F238E27FC236}">
                <a16:creationId xmlns="" xmlns:a16="http://schemas.microsoft.com/office/drawing/2014/main" id="{C862D5D5-4741-39B2-9A11-5892227AA502}"/>
              </a:ext>
            </a:extLst>
          </p:cNvPr>
          <p:cNvSpPr/>
          <p:nvPr/>
        </p:nvSpPr>
        <p:spPr>
          <a:xfrm>
            <a:off x="1295400" y="595142"/>
            <a:ext cx="6400800" cy="4876791"/>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50000"/>
              </a:lnSpc>
              <a:spcBef>
                <a:spcPts val="0"/>
              </a:spcBef>
              <a:spcAft>
                <a:spcPts val="0"/>
              </a:spcAft>
              <a:buClrTx/>
              <a:buSzTx/>
              <a:buFontTx/>
              <a:buNone/>
              <a:tabLst/>
              <a:defRPr/>
            </a:pPr>
            <a:r>
              <a:rPr kumimoji="0" lang="ar-BH"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rPr>
              <a:t>نهاية </a:t>
            </a:r>
            <a:r>
              <a:rPr kumimoji="0" lang="ar-SA"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rPr>
              <a:t>الدرس</a:t>
            </a:r>
            <a:endParaRPr kumimoji="0" lang="ar-BH"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endParaRPr>
          </a:p>
          <a:p>
            <a:pPr marL="0" marR="0" lvl="0" indent="0" algn="ctr" defTabSz="914400" rtl="1" eaLnBrk="1" fontAlgn="auto" latinLnBrk="0" hangingPunct="1">
              <a:lnSpc>
                <a:spcPct val="150000"/>
              </a:lnSpc>
              <a:spcBef>
                <a:spcPts val="0"/>
              </a:spcBef>
              <a:spcAft>
                <a:spcPts val="0"/>
              </a:spcAft>
              <a:buClrTx/>
              <a:buSzTx/>
              <a:buFontTx/>
              <a:buNone/>
              <a:tabLst/>
              <a:defRPr/>
            </a:pPr>
            <a:r>
              <a:rPr kumimoji="0" lang="ar-BH"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rPr>
              <a:t>شكراً لكم ،، تنمياتنا لكم بالتوفيق</a:t>
            </a:r>
          </a:p>
        </p:txBody>
      </p:sp>
      <p:sp>
        <p:nvSpPr>
          <p:cNvPr id="8" name="Rectangle: Rounded Corners 7">
            <a:extLst>
              <a:ext uri="{FF2B5EF4-FFF2-40B4-BE49-F238E27FC236}">
                <a16:creationId xmlns="" xmlns:a16="http://schemas.microsoft.com/office/drawing/2014/main" id="{B033209D-CE19-B10C-F943-82DE6AC7C173}"/>
              </a:ext>
            </a:extLst>
          </p:cNvPr>
          <p:cNvSpPr/>
          <p:nvPr/>
        </p:nvSpPr>
        <p:spPr>
          <a:xfrm>
            <a:off x="3581400" y="5105400"/>
            <a:ext cx="5410200" cy="12686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BH" sz="2400" b="1" dirty="0">
                <a:solidFill>
                  <a:srgbClr val="FF0000"/>
                </a:solidFill>
                <a:latin typeface="Sakkal Majalla" panose="02000000000000000000" pitchFamily="2" charset="-78"/>
                <a:cs typeface="Sakkal Majalla" panose="02000000000000000000" pitchFamily="2" charset="-78"/>
              </a:rPr>
              <a:t>للمزيد من المعلومات</a:t>
            </a:r>
          </a:p>
          <a:p>
            <a:pPr marL="285750" indent="-285750" algn="just" rtl="1">
              <a:buFont typeface="Arial" panose="020B0604020202020204" pitchFamily="34" charset="0"/>
              <a:buChar char="•"/>
            </a:pPr>
            <a:r>
              <a:rPr lang="ar-BH" sz="2400" dirty="0">
                <a:latin typeface="Sakkal Majalla" panose="02000000000000000000" pitchFamily="2" charset="-78"/>
                <a:cs typeface="Sakkal Majalla" panose="02000000000000000000" pitchFamily="2" charset="-78"/>
              </a:rPr>
              <a:t>زيارة البوابة التعليمية </a:t>
            </a:r>
            <a:r>
              <a:rPr lang="en-US" sz="2400" dirty="0">
                <a:latin typeface="Sakkal Majalla" panose="02000000000000000000" pitchFamily="2" charset="-78"/>
                <a:cs typeface="Sakkal Majalla" panose="02000000000000000000" pitchFamily="2" charset="-78"/>
                <a:hlinkClick r:id="rId2"/>
              </a:rPr>
              <a:t>www.edunet.bh</a:t>
            </a:r>
            <a:r>
              <a:rPr lang="en-US" sz="2400" dirty="0">
                <a:latin typeface="Sakkal Majalla" panose="02000000000000000000" pitchFamily="2" charset="-78"/>
                <a:cs typeface="Sakkal Majalla" panose="02000000000000000000" pitchFamily="2" charset="-78"/>
              </a:rPr>
              <a:t> </a:t>
            </a:r>
          </a:p>
          <a:p>
            <a:pPr marL="285750" indent="-285750" algn="just" rtl="1">
              <a:buFont typeface="Arial" panose="020B0604020202020204" pitchFamily="34" charset="0"/>
              <a:buChar char="•"/>
            </a:pPr>
            <a:r>
              <a:rPr lang="ar-BH" sz="2400" dirty="0">
                <a:latin typeface="Sakkal Majalla" panose="02000000000000000000" pitchFamily="2" charset="-78"/>
                <a:cs typeface="Sakkal Majalla" panose="02000000000000000000" pitchFamily="2" charset="-78"/>
              </a:rPr>
              <a:t>حل أسئلة الكتاب (</a:t>
            </a:r>
            <a:r>
              <a:rPr lang="ar-BH" sz="2400" dirty="0" smtClean="0">
                <a:latin typeface="Sakkal Majalla" panose="02000000000000000000" pitchFamily="2" charset="-78"/>
                <a:cs typeface="Sakkal Majalla" panose="02000000000000000000" pitchFamily="2" charset="-78"/>
              </a:rPr>
              <a:t>ص50)</a:t>
            </a:r>
            <a:endParaRPr lang="en-US" sz="2400" dirty="0">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852628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43C86C6B-F3D9-4D33-AC2E-D5A2EAFBD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27708"/>
            <a:ext cx="1855398" cy="1877291"/>
          </a:xfrm>
          <a:prstGeom prst="rect">
            <a:avLst/>
          </a:prstGeom>
        </p:spPr>
      </p:pic>
      <p:sp>
        <p:nvSpPr>
          <p:cNvPr id="8" name="Rectangle 7">
            <a:extLst>
              <a:ext uri="{FF2B5EF4-FFF2-40B4-BE49-F238E27FC236}">
                <a16:creationId xmlns="" xmlns:a16="http://schemas.microsoft.com/office/drawing/2014/main" id="{FB160124-8B51-A48E-9CF0-AE4D42CE3BB8}"/>
              </a:ext>
            </a:extLst>
          </p:cNvPr>
          <p:cNvSpPr/>
          <p:nvPr/>
        </p:nvSpPr>
        <p:spPr>
          <a:xfrm>
            <a:off x="228600" y="2286000"/>
            <a:ext cx="9225887" cy="1292662"/>
          </a:xfrm>
          <a:prstGeom prst="rect">
            <a:avLst/>
          </a:prstGeom>
          <a:noFill/>
        </p:spPr>
        <p:txBody>
          <a:bodyPr wrap="square" lIns="91440" tIns="45720" rIns="91440" bIns="45720">
            <a:spAutoFit/>
          </a:bodyPr>
          <a:lstStyle/>
          <a:p>
            <a:pPr algn="ctr"/>
            <a:endParaRPr lang="ar-BH" sz="12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a:p>
            <a:pPr algn="ctr"/>
            <a:r>
              <a:rPr lang="ar-SA" sz="6600" b="1" dirty="0" smtClean="0">
                <a:ln w="0"/>
                <a:solidFill>
                  <a:srgbClr val="5B9BD5">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أهداف الوحدة-التجارة الخارجية</a:t>
            </a:r>
            <a:endParaRPr lang="ar-BH" sz="900" dirty="0">
              <a:ln w="0"/>
              <a:solidFill>
                <a:prstClr val="black">
                  <a:lumMod val="95000"/>
                  <a:lumOff val="5000"/>
                </a:prstClr>
              </a:solidFill>
              <a:latin typeface="Sakkal Majalla" panose="02000000000000000000" pitchFamily="2" charset="-78"/>
              <a:cs typeface="Sakkal Majalla" panose="02000000000000000000" pitchFamily="2" charset="-78"/>
            </a:endParaRPr>
          </a:p>
        </p:txBody>
      </p:sp>
      <p:sp>
        <p:nvSpPr>
          <p:cNvPr id="6" name="Rectangle 5"/>
          <p:cNvSpPr/>
          <p:nvPr/>
        </p:nvSpPr>
        <p:spPr>
          <a:xfrm>
            <a:off x="206991" y="3276600"/>
            <a:ext cx="8816454" cy="4175759"/>
          </a:xfrm>
          <a:prstGeom prst="rect">
            <a:avLst/>
          </a:prstGeom>
        </p:spPr>
        <p:txBody>
          <a:bodyPr wrap="square">
            <a:spAutoFit/>
          </a:bodyPr>
          <a:lstStyle/>
          <a:p>
            <a:pPr marL="457200" marR="0" lvl="0" indent="-457200" algn="just" rtl="1">
              <a:lnSpc>
                <a:spcPct val="150000"/>
              </a:lnSpc>
              <a:spcBef>
                <a:spcPts val="0"/>
              </a:spcBef>
              <a:spcAft>
                <a:spcPts val="0"/>
              </a:spcAft>
              <a:buSzPct val="110000"/>
              <a:buFont typeface="Arial" panose="020B0604020202020204" pitchFamily="34" charset="0"/>
              <a:buChar char="•"/>
              <a:tabLst>
                <a:tab pos="1683385" algn="l"/>
              </a:tabLst>
            </a:pPr>
            <a:r>
              <a:rPr lang="ar-BH" sz="3000" dirty="0">
                <a:solidFill>
                  <a:srgbClr val="000000"/>
                </a:solidFill>
                <a:latin typeface="Calibri" panose="020F0502020204030204" pitchFamily="34" charset="0"/>
                <a:ea typeface="Calibri" panose="020F0502020204030204" pitchFamily="34" charset="0"/>
                <a:cs typeface="Sakkal Majalla" panose="02000000000000000000"/>
              </a:rPr>
              <a:t>يوضح مفهوم التجارة الخارجية وأهميتها.</a:t>
            </a:r>
            <a:endParaRPr lang="en-US" sz="3000" dirty="0">
              <a:latin typeface="Calibri" panose="020F0502020204030204" pitchFamily="34" charset="0"/>
              <a:ea typeface="Calibri" panose="020F0502020204030204" pitchFamily="34" charset="0"/>
              <a:cs typeface="Sakkal Majalla" panose="02000000000000000000"/>
            </a:endParaRPr>
          </a:p>
          <a:p>
            <a:pPr marL="457200" marR="0" lvl="0" indent="-457200" algn="just" rtl="1">
              <a:lnSpc>
                <a:spcPct val="150000"/>
              </a:lnSpc>
              <a:spcBef>
                <a:spcPts val="0"/>
              </a:spcBef>
              <a:spcAft>
                <a:spcPts val="0"/>
              </a:spcAft>
              <a:buSzPct val="110000"/>
              <a:buFont typeface="Arial" panose="020B0604020202020204" pitchFamily="34" charset="0"/>
              <a:buChar char="•"/>
              <a:tabLst>
                <a:tab pos="1683385" algn="l"/>
              </a:tabLst>
            </a:pPr>
            <a:r>
              <a:rPr lang="ar-BH" sz="3000" dirty="0">
                <a:solidFill>
                  <a:srgbClr val="000000"/>
                </a:solidFill>
                <a:latin typeface="Calibri" panose="020F0502020204030204" pitchFamily="34" charset="0"/>
                <a:ea typeface="Calibri" panose="020F0502020204030204" pitchFamily="34" charset="0"/>
                <a:cs typeface="Sakkal Majalla" panose="02000000000000000000"/>
              </a:rPr>
              <a:t>يُميز بين التجارة الخارجية والتجارة الداخلية</a:t>
            </a:r>
            <a:r>
              <a:rPr lang="ar-BH" sz="3000" dirty="0" smtClean="0">
                <a:solidFill>
                  <a:srgbClr val="000000"/>
                </a:solidFill>
                <a:latin typeface="Calibri" panose="020F0502020204030204" pitchFamily="34" charset="0"/>
                <a:ea typeface="Calibri" panose="020F0502020204030204" pitchFamily="34" charset="0"/>
                <a:cs typeface="Sakkal Majalla" panose="02000000000000000000"/>
              </a:rPr>
              <a:t>.</a:t>
            </a:r>
            <a:endParaRPr lang="ar-BH" sz="3000" dirty="0">
              <a:cs typeface="Sakkal Majalla" panose="02000000000000000000"/>
            </a:endParaRPr>
          </a:p>
          <a:p>
            <a:pPr marL="457200" lvl="0" indent="-457200" algn="just" rtl="1">
              <a:lnSpc>
                <a:spcPct val="150000"/>
              </a:lnSpc>
              <a:buSzPct val="110000"/>
              <a:buFont typeface="Arial" panose="020B0604020202020204" pitchFamily="34" charset="0"/>
              <a:buChar char="•"/>
            </a:pPr>
            <a:r>
              <a:rPr lang="ar-BH" sz="3000" dirty="0">
                <a:cs typeface="Sakkal Majalla" panose="02000000000000000000"/>
              </a:rPr>
              <a:t>يعتز بجهود حكومة مملكة البحرين في تنشيط التجارة الخارجية.</a:t>
            </a:r>
            <a:endParaRPr lang="en-US" sz="3000" dirty="0">
              <a:cs typeface="Sakkal Majalla" panose="02000000000000000000"/>
            </a:endParaRPr>
          </a:p>
          <a:p>
            <a:pPr marL="457200" lvl="0" indent="-457200" algn="just" rtl="1">
              <a:lnSpc>
                <a:spcPct val="150000"/>
              </a:lnSpc>
              <a:buSzPct val="110000"/>
              <a:buFont typeface="Arial" panose="020B0604020202020204" pitchFamily="34" charset="0"/>
              <a:buChar char="•"/>
            </a:pPr>
            <a:r>
              <a:rPr lang="ar-BH" sz="3000" dirty="0">
                <a:cs typeface="Sakkal Majalla" panose="02000000000000000000"/>
              </a:rPr>
              <a:t>يعتز بجهود حكومة مملكة البحرين في تعزيز التجارة الحرة بين الدول.</a:t>
            </a:r>
            <a:endParaRPr lang="en-US" sz="3000" dirty="0">
              <a:cs typeface="Sakkal Majalla" panose="02000000000000000000"/>
            </a:endParaRPr>
          </a:p>
          <a:p>
            <a:pPr marL="457200" marR="0" lvl="0" indent="-457200" algn="just" rtl="1">
              <a:lnSpc>
                <a:spcPct val="150000"/>
              </a:lnSpc>
              <a:spcBef>
                <a:spcPts val="0"/>
              </a:spcBef>
              <a:spcAft>
                <a:spcPts val="0"/>
              </a:spcAft>
              <a:buClr>
                <a:srgbClr val="C00000"/>
              </a:buClr>
              <a:buSzPct val="110000"/>
              <a:buFont typeface="Arial" panose="020B0604020202020204" pitchFamily="34" charset="0"/>
              <a:buChar char="•"/>
              <a:tabLst>
                <a:tab pos="1683385" algn="l"/>
              </a:tabLst>
            </a:pPr>
            <a:endParaRPr lang="en-US" sz="3000" dirty="0">
              <a:latin typeface="Calibri" panose="020F0502020204030204" pitchFamily="34" charset="0"/>
              <a:ea typeface="Calibri" panose="020F0502020204030204" pitchFamily="34" charset="0"/>
              <a:cs typeface="Sakkal Majalla" panose="0200000000000000000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071648">
            <a:off x="650334" y="669509"/>
            <a:ext cx="2592761" cy="1542668"/>
          </a:xfrm>
          <a:prstGeom prst="rect">
            <a:avLst/>
          </a:prstGeom>
        </p:spPr>
      </p:pic>
    </p:spTree>
    <p:extLst>
      <p:ext uri="{BB962C8B-B14F-4D97-AF65-F5344CB8AC3E}">
        <p14:creationId xmlns:p14="http://schemas.microsoft.com/office/powerpoint/2010/main" val="15731695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3352800" y="168275"/>
            <a:ext cx="5638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5400" b="1" dirty="0">
                <a:cs typeface="+mj-cs"/>
              </a:rPr>
              <a:t>أهداف الدرس</a:t>
            </a:r>
          </a:p>
        </p:txBody>
      </p:sp>
      <p:pic>
        <p:nvPicPr>
          <p:cNvPr id="1030" name="Picture 6" descr="Download Icons Transparent Goal - Audience Engagement Line Icon PNG Image  with No Background - PNGkey.com">
            <a:extLst>
              <a:ext uri="{FF2B5EF4-FFF2-40B4-BE49-F238E27FC236}">
                <a16:creationId xmlns="" xmlns:a16="http://schemas.microsoft.com/office/drawing/2014/main" id="{3BB61EA3-3486-F0A7-FD3D-B6659C1BD26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245252"/>
            <a:ext cx="926045" cy="9260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595164A0-1DBE-7625-33C9-FEC000DB39CF}"/>
              </a:ext>
            </a:extLst>
          </p:cNvPr>
          <p:cNvSpPr txBox="1"/>
          <p:nvPr/>
        </p:nvSpPr>
        <p:spPr>
          <a:xfrm>
            <a:off x="63500" y="1828800"/>
            <a:ext cx="8699500" cy="3322704"/>
          </a:xfrm>
          <a:prstGeom prst="rect">
            <a:avLst/>
          </a:prstGeom>
          <a:noFill/>
        </p:spPr>
        <p:txBody>
          <a:bodyPr wrap="square" rtlCol="0">
            <a:spAutoFit/>
          </a:bodyPr>
          <a:lstStyle/>
          <a:p>
            <a:pPr algn="just" rtl="1">
              <a:lnSpc>
                <a:spcPct val="150000"/>
              </a:lnSpc>
            </a:pPr>
            <a:r>
              <a:rPr lang="ar-SA" sz="3200" b="1" dirty="0">
                <a:solidFill>
                  <a:srgbClr val="C00000"/>
                </a:solidFill>
                <a:latin typeface="Sakkal Majalla" panose="02000000000000000000" pitchFamily="2" charset="-78"/>
                <a:cs typeface="Sakkal Majalla" panose="02000000000000000000"/>
              </a:rPr>
              <a:t>يُتَوَقَع من الطالب </a:t>
            </a:r>
            <a:r>
              <a:rPr lang="ar-BH" sz="3200" b="1" dirty="0">
                <a:solidFill>
                  <a:srgbClr val="C00000"/>
                </a:solidFill>
                <a:latin typeface="Sakkal Majalla" panose="02000000000000000000" pitchFamily="2" charset="-78"/>
                <a:cs typeface="Sakkal Majalla" panose="02000000000000000000"/>
              </a:rPr>
              <a:t>في نهاية </a:t>
            </a:r>
            <a:r>
              <a:rPr lang="ar-SA" sz="3200" b="1" dirty="0">
                <a:solidFill>
                  <a:srgbClr val="C00000"/>
                </a:solidFill>
                <a:latin typeface="Sakkal Majalla" panose="02000000000000000000" pitchFamily="2" charset="-78"/>
                <a:cs typeface="Sakkal Majalla" panose="02000000000000000000"/>
              </a:rPr>
              <a:t>هذا الدرس أن:</a:t>
            </a:r>
            <a:endParaRPr lang="ar-BH" sz="3200" b="1" dirty="0">
              <a:solidFill>
                <a:srgbClr val="C00000"/>
              </a:solidFill>
              <a:latin typeface="Sakkal Majalla" panose="02000000000000000000" pitchFamily="2" charset="-78"/>
              <a:cs typeface="Sakkal Majalla" panose="02000000000000000000"/>
            </a:endParaRPr>
          </a:p>
          <a:p>
            <a:pPr algn="just" rtl="1">
              <a:lnSpc>
                <a:spcPct val="150000"/>
              </a:lnSpc>
            </a:pPr>
            <a:endParaRPr lang="ar-BH" sz="1050" dirty="0">
              <a:solidFill>
                <a:schemeClr val="tx1">
                  <a:lumMod val="95000"/>
                  <a:lumOff val="5000"/>
                </a:schemeClr>
              </a:solidFill>
              <a:latin typeface="Sakkal Majalla" panose="02000000000000000000" pitchFamily="2" charset="-78"/>
              <a:cs typeface="Sakkal Majalla" panose="02000000000000000000"/>
            </a:endParaRPr>
          </a:p>
          <a:p>
            <a:pPr marL="342900" marR="0" lvl="0" indent="-342900" algn="just" rtl="1">
              <a:lnSpc>
                <a:spcPct val="107000"/>
              </a:lnSpc>
              <a:spcBef>
                <a:spcPts val="0"/>
              </a:spcBef>
              <a:spcAft>
                <a:spcPts val="0"/>
              </a:spcAft>
              <a:buFont typeface="+mj-lt"/>
              <a:buAutoNum type="arabicPeriod"/>
            </a:pPr>
            <a:r>
              <a:rPr lang="ar-BH" sz="3200" dirty="0">
                <a:solidFill>
                  <a:srgbClr val="000000"/>
                </a:solidFill>
                <a:latin typeface="Calibri" panose="020F0502020204030204" pitchFamily="34" charset="0"/>
                <a:ea typeface="Calibri" panose="020F0502020204030204" pitchFamily="34" charset="0"/>
                <a:cs typeface="Sakkal Majalla" panose="02000000000000000000"/>
              </a:rPr>
              <a:t>نعدد وسائل حماية التجارة </a:t>
            </a:r>
            <a:r>
              <a:rPr lang="ar-BH" sz="3200" dirty="0" smtClean="0">
                <a:solidFill>
                  <a:srgbClr val="000000"/>
                </a:solidFill>
                <a:latin typeface="Calibri" panose="020F0502020204030204" pitchFamily="34" charset="0"/>
                <a:ea typeface="Calibri" panose="020F0502020204030204" pitchFamily="34" charset="0"/>
                <a:cs typeface="Sakkal Majalla" panose="02000000000000000000"/>
              </a:rPr>
              <a:t>الخارجية.</a:t>
            </a:r>
          </a:p>
          <a:p>
            <a:pPr marL="342900" marR="0" lvl="0" indent="-342900" algn="just" rtl="1">
              <a:lnSpc>
                <a:spcPct val="107000"/>
              </a:lnSpc>
              <a:spcBef>
                <a:spcPts val="0"/>
              </a:spcBef>
              <a:spcAft>
                <a:spcPts val="0"/>
              </a:spcAft>
              <a:buFont typeface="+mj-lt"/>
              <a:buAutoNum type="arabicPeriod"/>
            </a:pPr>
            <a:endParaRPr lang="ar-BH" sz="3200" dirty="0" smtClean="0">
              <a:solidFill>
                <a:srgbClr val="000000"/>
              </a:solidFill>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07000"/>
              </a:lnSpc>
              <a:spcBef>
                <a:spcPts val="0"/>
              </a:spcBef>
              <a:spcAft>
                <a:spcPts val="0"/>
              </a:spcAft>
              <a:buFont typeface="+mj-lt"/>
              <a:buAutoNum type="arabicPeriod"/>
            </a:pPr>
            <a:r>
              <a:rPr lang="ar-BH" sz="3200" dirty="0" smtClean="0">
                <a:solidFill>
                  <a:srgbClr val="000000"/>
                </a:solidFill>
                <a:latin typeface="Calibri" panose="020F0502020204030204" pitchFamily="34" charset="0"/>
                <a:ea typeface="Calibri" panose="020F0502020204030204" pitchFamily="34" charset="0"/>
                <a:cs typeface="Sakkal Majalla" panose="02000000000000000000"/>
              </a:rPr>
              <a:t>نعتز </a:t>
            </a:r>
            <a:r>
              <a:rPr lang="ar-BH" sz="3200" dirty="0">
                <a:solidFill>
                  <a:srgbClr val="000000"/>
                </a:solidFill>
                <a:latin typeface="Calibri" panose="020F0502020204030204" pitchFamily="34" charset="0"/>
                <a:ea typeface="Calibri" panose="020F0502020204030204" pitchFamily="34" charset="0"/>
                <a:cs typeface="Sakkal Majalla" panose="02000000000000000000"/>
              </a:rPr>
              <a:t>بجهود حكومة مملكة البحرين في تنشيط التجارة الخارجية والتجارة الحرة بين الدول.</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0640" marR="0" algn="just" rtl="1">
              <a:lnSpc>
                <a:spcPct val="115000"/>
              </a:lnSpc>
              <a:spcBef>
                <a:spcPts val="0"/>
              </a:spcBef>
              <a:spcAft>
                <a:spcPts val="0"/>
              </a:spcAft>
            </a:pPr>
            <a:r>
              <a:rPr lang="en-US" sz="800" dirty="0">
                <a:solidFill>
                  <a:srgbClr val="000000"/>
                </a:solidFill>
                <a:latin typeface="Sakkal Majalla" panose="0200000000000000000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81680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BH" sz="54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rPr>
              <a:t>النشاط الاستهلالي</a:t>
            </a:r>
          </a:p>
        </p:txBody>
      </p:sp>
      <p:pic>
        <p:nvPicPr>
          <p:cNvPr id="2" name="Picture 1">
            <a:extLst>
              <a:ext uri="{FF2B5EF4-FFF2-40B4-BE49-F238E27FC236}">
                <a16:creationId xmlns="" xmlns:a16="http://schemas.microsoft.com/office/drawing/2014/main" id="{E42C1ACD-F149-CAB7-5356-278D1C64367C}"/>
              </a:ext>
            </a:extLst>
          </p:cNvPr>
          <p:cNvPicPr>
            <a:picLocks noChangeAspect="1"/>
          </p:cNvPicPr>
          <p:nvPr/>
        </p:nvPicPr>
        <p:blipFill>
          <a:blip r:embed="rId2"/>
          <a:stretch>
            <a:fillRect/>
          </a:stretch>
        </p:blipFill>
        <p:spPr>
          <a:xfrm rot="18823303">
            <a:off x="7928852" y="301545"/>
            <a:ext cx="1021738" cy="732246"/>
          </a:xfrm>
          <a:prstGeom prst="rect">
            <a:avLst/>
          </a:prstGeom>
        </p:spPr>
      </p:pic>
      <p:sp>
        <p:nvSpPr>
          <p:cNvPr id="8" name="TextBox 7">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7" name="Rectangle 6"/>
          <p:cNvSpPr/>
          <p:nvPr/>
        </p:nvSpPr>
        <p:spPr>
          <a:xfrm>
            <a:off x="368299" y="2120950"/>
            <a:ext cx="8689109" cy="1877437"/>
          </a:xfrm>
          <a:prstGeom prst="rect">
            <a:avLst/>
          </a:prstGeom>
        </p:spPr>
        <p:txBody>
          <a:bodyPr wrap="square">
            <a:spAutoFit/>
          </a:bodyPr>
          <a:lstStyle/>
          <a:p>
            <a:pPr lvl="0" algn="just" rtl="1"/>
            <a:r>
              <a:rPr lang="ar-BH" sz="3200" dirty="0">
                <a:solidFill>
                  <a:srgbClr val="000000"/>
                </a:solidFill>
                <a:latin typeface="Sakkal Majalla" panose="02000000000000000000"/>
                <a:cs typeface="Sakkal Majalla" panose="02000000000000000000"/>
              </a:rPr>
              <a:t>أجب عن الآتي:</a:t>
            </a:r>
          </a:p>
          <a:p>
            <a:pPr lvl="0" algn="just" rtl="1"/>
            <a:endParaRPr lang="ar-BH" sz="2000" dirty="0">
              <a:solidFill>
                <a:srgbClr val="000000"/>
              </a:solidFill>
              <a:latin typeface="Sakkal Majalla" panose="02000000000000000000"/>
              <a:cs typeface="Sakkal Majalla" panose="02000000000000000000"/>
            </a:endParaRPr>
          </a:p>
          <a:p>
            <a:pPr marL="457200" lvl="0" indent="-457200" algn="just" rtl="1">
              <a:buFont typeface="Arial" panose="020B0604020202020204" pitchFamily="34" charset="0"/>
              <a:buChar char="•"/>
            </a:pPr>
            <a:r>
              <a:rPr lang="ar-BH" sz="3200" dirty="0">
                <a:solidFill>
                  <a:srgbClr val="000000"/>
                </a:solidFill>
                <a:latin typeface="Sakkal Majalla" panose="02000000000000000000"/>
                <a:cs typeface="Sakkal Majalla" panose="02000000000000000000"/>
              </a:rPr>
              <a:t>برأيك، ما </a:t>
            </a:r>
            <a:r>
              <a:rPr lang="ar-BH" sz="3200" dirty="0" smtClean="0">
                <a:solidFill>
                  <a:srgbClr val="000000"/>
                </a:solidFill>
                <a:latin typeface="Sakkal Majalla" panose="02000000000000000000"/>
                <a:cs typeface="Sakkal Majalla" panose="02000000000000000000"/>
              </a:rPr>
              <a:t>هي أبرز </a:t>
            </a:r>
            <a:r>
              <a:rPr lang="ar-BH" sz="3200" dirty="0" smtClean="0"/>
              <a:t>وسائل </a:t>
            </a:r>
            <a:r>
              <a:rPr lang="ar-BH" sz="3200" dirty="0"/>
              <a:t>الحماية الحكومية على التجارة </a:t>
            </a:r>
            <a:r>
              <a:rPr lang="ar-BH" sz="3200" dirty="0" smtClean="0"/>
              <a:t>الخارجية؟</a:t>
            </a:r>
            <a:endParaRPr lang="en-US" sz="3200" dirty="0">
              <a:solidFill>
                <a:prstClr val="black"/>
              </a:solidFill>
              <a:cs typeface="Sakkal Majalla" panose="02000000000000000000"/>
            </a:endParaRPr>
          </a:p>
        </p:txBody>
      </p:sp>
    </p:spTree>
    <p:extLst>
      <p:ext uri="{BB962C8B-B14F-4D97-AF65-F5344CB8AC3E}">
        <p14:creationId xmlns:p14="http://schemas.microsoft.com/office/powerpoint/2010/main" val="383564754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BH" sz="4100" b="1" dirty="0" smtClean="0"/>
              <a:t>   وسائل حماية  التجارة الخارجية</a:t>
            </a:r>
            <a:endParaRPr lang="ar-BH" sz="4100" b="1" dirty="0"/>
          </a:p>
        </p:txBody>
      </p:sp>
      <p:pic>
        <p:nvPicPr>
          <p:cNvPr id="6" name="Picture 5">
            <a:extLst>
              <a:ext uri="{FF2B5EF4-FFF2-40B4-BE49-F238E27FC236}">
                <a16:creationId xmlns="" xmlns:a16="http://schemas.microsoft.com/office/drawing/2014/main" id="{5C3D7C2E-506A-2878-1375-FCFB5334A54A}"/>
              </a:ext>
            </a:extLst>
          </p:cNvPr>
          <p:cNvPicPr>
            <a:picLocks noChangeAspect="1"/>
          </p:cNvPicPr>
          <p:nvPr/>
        </p:nvPicPr>
        <p:blipFill rotWithShape="1">
          <a:blip r:embed="rId4">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10" name="Rectangle 9"/>
          <p:cNvSpPr/>
          <p:nvPr/>
        </p:nvSpPr>
        <p:spPr>
          <a:xfrm>
            <a:off x="152400" y="1443335"/>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2" name="Rectangle 1"/>
          <p:cNvSpPr/>
          <p:nvPr/>
        </p:nvSpPr>
        <p:spPr>
          <a:xfrm>
            <a:off x="0" y="1491120"/>
            <a:ext cx="9057409" cy="482504"/>
          </a:xfrm>
          <a:prstGeom prst="rect">
            <a:avLst/>
          </a:prstGeom>
        </p:spPr>
        <p:txBody>
          <a:bodyPr wrap="square">
            <a:spAutoFit/>
          </a:bodyPr>
          <a:lstStyle/>
          <a:p>
            <a:pPr algn="just" rtl="1">
              <a:lnSpc>
                <a:spcPct val="115000"/>
              </a:lnSpc>
            </a:pPr>
            <a:r>
              <a:rPr lang="ar-BH" sz="2400" dirty="0" smtClean="0">
                <a:latin typeface="Sakkal Majalla" panose="02000000000000000000"/>
                <a:cs typeface="Sakkal Majalla" panose="02000000000000000000"/>
              </a:rPr>
              <a:t>تتضمن أبرز </a:t>
            </a:r>
            <a:r>
              <a:rPr lang="ar-BH" sz="2400" dirty="0">
                <a:latin typeface="Sakkal Majalla" panose="02000000000000000000"/>
                <a:cs typeface="Sakkal Majalla" panose="02000000000000000000"/>
              </a:rPr>
              <a:t>وسائل الحماية الحكومية على التجارة </a:t>
            </a:r>
            <a:r>
              <a:rPr lang="ar-BH" sz="2400" dirty="0" smtClean="0">
                <a:latin typeface="Sakkal Majalla" panose="02000000000000000000"/>
                <a:cs typeface="Sakkal Majalla" panose="02000000000000000000"/>
              </a:rPr>
              <a:t>الخارجية الآتي:</a:t>
            </a:r>
            <a:endParaRPr lang="en-US" sz="2400" dirty="0">
              <a:latin typeface="Sakkal Majalla" panose="02000000000000000000"/>
              <a:cs typeface="Sakkal Majalla" panose="02000000000000000000"/>
            </a:endParaRPr>
          </a:p>
        </p:txBody>
      </p:sp>
      <p:sp>
        <p:nvSpPr>
          <p:cNvPr id="9" name="TextBox 8">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3" name="Rectangle 12"/>
          <p:cNvSpPr/>
          <p:nvPr/>
        </p:nvSpPr>
        <p:spPr>
          <a:xfrm>
            <a:off x="0" y="2008881"/>
            <a:ext cx="9109075" cy="2215991"/>
          </a:xfrm>
          <a:prstGeom prst="rect">
            <a:avLst/>
          </a:prstGeom>
        </p:spPr>
        <p:txBody>
          <a:bodyPr wrap="square">
            <a:spAutoFit/>
          </a:bodyPr>
          <a:lstStyle/>
          <a:p>
            <a:pPr marR="0" lvl="0" algn="justLow" rtl="1">
              <a:lnSpc>
                <a:spcPct val="115000"/>
              </a:lnSpc>
              <a:spcBef>
                <a:spcPts val="0"/>
              </a:spcBef>
              <a:spcAft>
                <a:spcPts val="0"/>
              </a:spcAft>
              <a:buClr>
                <a:srgbClr val="2D71A9"/>
              </a:buClr>
              <a:buSzPts val="1200"/>
            </a:pPr>
            <a:r>
              <a:rPr lang="ar-BH" sz="2400" b="1" dirty="0" smtClean="0">
                <a:solidFill>
                  <a:schemeClr val="accent1">
                    <a:lumMod val="75000"/>
                  </a:schemeClr>
                </a:solidFill>
                <a:latin typeface="Sakkal Majalla" panose="02000000000000000000"/>
                <a:ea typeface="Calibri" panose="020F0502020204030204" pitchFamily="34" charset="0"/>
                <a:cs typeface="Sakkal Majalla" panose="02000000000000000000"/>
              </a:rPr>
              <a:t>1- التعريفة الجمركية </a:t>
            </a:r>
          </a:p>
          <a:p>
            <a:pPr marR="0" lvl="0" algn="justLow" rtl="1">
              <a:lnSpc>
                <a:spcPct val="115000"/>
              </a:lnSpc>
              <a:spcBef>
                <a:spcPts val="0"/>
              </a:spcBef>
              <a:spcAft>
                <a:spcPts val="0"/>
              </a:spcAft>
              <a:buClr>
                <a:srgbClr val="2D71A9"/>
              </a:buClr>
              <a:buSzPts val="1200"/>
            </a:pPr>
            <a:r>
              <a:rPr lang="ar-BH" sz="2400" dirty="0" smtClean="0">
                <a:latin typeface="Sakkal Majalla" panose="02000000000000000000"/>
                <a:ea typeface="Calibri" panose="020F0502020204030204" pitchFamily="34" charset="0"/>
                <a:cs typeface="Sakkal Majalla" panose="02000000000000000000"/>
              </a:rPr>
              <a:t>يقصد بالتعريفة الجمركية (</a:t>
            </a:r>
            <a:r>
              <a:rPr lang="en-US" sz="2400" dirty="0" smtClean="0">
                <a:latin typeface="Sakkal Majalla" panose="02000000000000000000"/>
                <a:ea typeface="Calibri" panose="020F0502020204030204" pitchFamily="34" charset="0"/>
                <a:cs typeface="Sakkal Majalla" panose="02000000000000000000"/>
              </a:rPr>
              <a:t>(Tariff </a:t>
            </a:r>
            <a:r>
              <a:rPr lang="ar-BH" sz="2400" dirty="0" smtClean="0">
                <a:latin typeface="Sakkal Majalla" panose="02000000000000000000"/>
                <a:ea typeface="Calibri" panose="020F0502020204030204" pitchFamily="34" charset="0"/>
                <a:cs typeface="Sakkal Majalla" panose="02000000000000000000"/>
              </a:rPr>
              <a:t> بأنها الرسم أو الضريبة التي تفرضها الحكومة على الواردات، والتعريفة التي يمكن أن تتخذ الأشكال الآتية:</a:t>
            </a:r>
          </a:p>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400" dirty="0" smtClean="0">
                <a:latin typeface="Sakkal Majalla" panose="02000000000000000000"/>
                <a:ea typeface="Calibri" panose="020F0502020204030204" pitchFamily="34" charset="0"/>
                <a:cs typeface="Sakkal Majalla" panose="02000000000000000000"/>
              </a:rPr>
              <a:t>ضريبة </a:t>
            </a:r>
            <a:r>
              <a:rPr lang="ar-BH" sz="2400" dirty="0">
                <a:latin typeface="Sakkal Majalla" panose="02000000000000000000"/>
                <a:ea typeface="Calibri" panose="020F0502020204030204" pitchFamily="34" charset="0"/>
                <a:cs typeface="Sakkal Majalla" panose="02000000000000000000"/>
              </a:rPr>
              <a:t>محددة بالنسبة لكل وحدة من السلعة المستوردة.</a:t>
            </a:r>
          </a:p>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400" dirty="0" smtClean="0">
                <a:latin typeface="Sakkal Majalla" panose="02000000000000000000"/>
                <a:ea typeface="Calibri" panose="020F0502020204030204" pitchFamily="34" charset="0"/>
                <a:cs typeface="Sakkal Majalla" panose="02000000000000000000"/>
              </a:rPr>
              <a:t>ضريبة </a:t>
            </a:r>
            <a:r>
              <a:rPr lang="ar-BH" sz="2400" dirty="0">
                <a:latin typeface="Sakkal Majalla" panose="02000000000000000000"/>
                <a:ea typeface="Calibri" panose="020F0502020204030204" pitchFamily="34" charset="0"/>
                <a:cs typeface="Sakkal Majalla" panose="02000000000000000000"/>
              </a:rPr>
              <a:t>على قيمة السلعة (ضريبة مبيعات).</a:t>
            </a:r>
          </a:p>
        </p:txBody>
      </p:sp>
      <p:sp>
        <p:nvSpPr>
          <p:cNvPr id="14" name="Rectangle: Rounded Corners 1">
            <a:extLst>
              <a:ext uri="{FF2B5EF4-FFF2-40B4-BE49-F238E27FC236}">
                <a16:creationId xmlns:a16="http://schemas.microsoft.com/office/drawing/2014/main" xmlns="" id="{BD423D89-EABD-43EF-96BE-C6CA2448C67A}"/>
              </a:ext>
            </a:extLst>
          </p:cNvPr>
          <p:cNvSpPr/>
          <p:nvPr/>
        </p:nvSpPr>
        <p:spPr>
          <a:xfrm>
            <a:off x="80443" y="4495800"/>
            <a:ext cx="8993910" cy="1752600"/>
          </a:xfrm>
          <a:prstGeom prst="roundRect">
            <a:avLst>
              <a:gd name="adj" fmla="val 12184"/>
            </a:avLst>
          </a:prstGeom>
          <a:solidFill>
            <a:srgbClr val="A2B96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SA" sz="2400" dirty="0" smtClean="0">
                <a:solidFill>
                  <a:srgbClr val="C13018"/>
                </a:solidFill>
                <a:cs typeface="PT Bold Heading" panose="02010400000000000000" pitchFamily="2" charset="-78"/>
              </a:rPr>
              <a:t>التعريفة الجمركية</a:t>
            </a:r>
            <a:endParaRPr lang="ar-SA" sz="2400" b="1" dirty="0">
              <a:solidFill>
                <a:srgbClr val="C13018"/>
              </a:solidFill>
              <a:cs typeface="PT Bold Heading" panose="02010400000000000000" pitchFamily="2" charset="-78"/>
            </a:endParaRPr>
          </a:p>
          <a:p>
            <a:pPr lvl="0" algn="just" rtl="1"/>
            <a:r>
              <a:rPr lang="ar-SA" sz="2400" dirty="0">
                <a:solidFill>
                  <a:schemeClr val="tx1">
                    <a:lumMod val="95000"/>
                    <a:lumOff val="5000"/>
                  </a:schemeClr>
                </a:solidFill>
              </a:rPr>
              <a:t>ضريبة تفرض من الجمارك كجهة حكومية مسؤولة عن جمعها، وذلك على السلع والبضائع المستوردة من دول أخرى، </a:t>
            </a:r>
            <a:r>
              <a:rPr lang="ar-BH" sz="2400" dirty="0">
                <a:solidFill>
                  <a:schemeClr val="tx1">
                    <a:lumMod val="95000"/>
                    <a:lumOff val="5000"/>
                  </a:schemeClr>
                </a:solidFill>
              </a:rPr>
              <a:t>في شكل نسبة مئوية من قيمة السلعة، أو مبلغ ثابت على كل وحدة، ما يؤدي إلى الزيادة في أسعارها.</a:t>
            </a:r>
            <a:endParaRPr lang="en-US" sz="2400" dirty="0">
              <a:solidFill>
                <a:schemeClr val="tx1">
                  <a:lumMod val="95000"/>
                  <a:lumOff val="5000"/>
                </a:schemeClr>
              </a:solidFill>
              <a:cs typeface="Sakkal Majalla" panose="02000000000000000000"/>
            </a:endParaRPr>
          </a:p>
        </p:txBody>
      </p:sp>
    </p:spTree>
    <p:extLst>
      <p:ext uri="{BB962C8B-B14F-4D97-AF65-F5344CB8AC3E}">
        <p14:creationId xmlns:p14="http://schemas.microsoft.com/office/powerpoint/2010/main" val="4149198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 calcmode="lin" valueType="num">
                                      <p:cBhvr additive="base">
                                        <p:cTn id="2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anim calcmode="lin" valueType="num">
                                      <p:cBhvr additive="base">
                                        <p:cTn id="31"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2" end="2"/>
                                            </p:txEl>
                                          </p:spTgt>
                                        </p:tgtEl>
                                        <p:attrNameLst>
                                          <p:attrName>style.visibility</p:attrName>
                                        </p:attrNameLst>
                                      </p:cBhvr>
                                      <p:to>
                                        <p:strVal val="visible"/>
                                      </p:to>
                                    </p:set>
                                    <p:anim calcmode="lin" valueType="num">
                                      <p:cBhvr additive="base">
                                        <p:cTn id="3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anim calcmode="lin" valueType="num">
                                      <p:cBhvr additive="base">
                                        <p:cTn id="43"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BH" sz="4100" b="1" dirty="0" smtClean="0"/>
              <a:t>   وسائل حماية  التجارة الخارجية</a:t>
            </a:r>
            <a:endParaRPr lang="ar-BH" sz="4100" b="1" dirty="0"/>
          </a:p>
        </p:txBody>
      </p:sp>
      <p:pic>
        <p:nvPicPr>
          <p:cNvPr id="6" name="Picture 5">
            <a:extLst>
              <a:ext uri="{FF2B5EF4-FFF2-40B4-BE49-F238E27FC236}">
                <a16:creationId xmlns="" xmlns:a16="http://schemas.microsoft.com/office/drawing/2014/main" id="{5C3D7C2E-506A-2878-1375-FCFB5334A54A}"/>
              </a:ext>
            </a:extLst>
          </p:cNvPr>
          <p:cNvPicPr>
            <a:picLocks noChangeAspect="1"/>
          </p:cNvPicPr>
          <p:nvPr/>
        </p:nvPicPr>
        <p:blipFill rotWithShape="1">
          <a:blip r:embed="rId4">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10" name="Rectangle 9"/>
          <p:cNvSpPr/>
          <p:nvPr/>
        </p:nvSpPr>
        <p:spPr>
          <a:xfrm>
            <a:off x="152400" y="1443335"/>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9" name="TextBox 8">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3" name="Rectangle 12"/>
          <p:cNvSpPr/>
          <p:nvPr/>
        </p:nvSpPr>
        <p:spPr>
          <a:xfrm>
            <a:off x="-34722" y="1301430"/>
            <a:ext cx="9109075" cy="3322384"/>
          </a:xfrm>
          <a:prstGeom prst="rect">
            <a:avLst/>
          </a:prstGeom>
        </p:spPr>
        <p:txBody>
          <a:bodyPr wrap="square">
            <a:spAutoFit/>
          </a:bodyPr>
          <a:lstStyle/>
          <a:p>
            <a:pPr marR="0" lvl="0" algn="justLow" rtl="1">
              <a:lnSpc>
                <a:spcPct val="115000"/>
              </a:lnSpc>
              <a:spcBef>
                <a:spcPts val="0"/>
              </a:spcBef>
              <a:spcAft>
                <a:spcPts val="0"/>
              </a:spcAft>
              <a:buClr>
                <a:srgbClr val="2D71A9"/>
              </a:buClr>
              <a:buSzPts val="1200"/>
            </a:pPr>
            <a:r>
              <a:rPr lang="ar-BH" sz="2300" b="1" dirty="0" smtClean="0">
                <a:solidFill>
                  <a:schemeClr val="accent1">
                    <a:lumMod val="75000"/>
                  </a:schemeClr>
                </a:solidFill>
                <a:latin typeface="Sakkal Majalla" panose="02000000000000000000"/>
                <a:ea typeface="Calibri" panose="020F0502020204030204" pitchFamily="34" charset="0"/>
                <a:cs typeface="Sakkal Majalla" panose="02000000000000000000"/>
              </a:rPr>
              <a:t>2- نظام الحصص</a:t>
            </a:r>
          </a:p>
          <a:p>
            <a:pPr marR="0" lvl="0" algn="justLow" rtl="1">
              <a:lnSpc>
                <a:spcPct val="115000"/>
              </a:lnSpc>
              <a:spcBef>
                <a:spcPts val="0"/>
              </a:spcBef>
              <a:spcAft>
                <a:spcPts val="0"/>
              </a:spcAft>
              <a:buClr>
                <a:srgbClr val="2D71A9"/>
              </a:buClr>
              <a:buSzPts val="1200"/>
            </a:pPr>
            <a:r>
              <a:rPr lang="ar-BH" sz="2300" dirty="0" smtClean="0">
                <a:solidFill>
                  <a:srgbClr val="000000"/>
                </a:solidFill>
                <a:latin typeface="Calibri" panose="020F0502020204030204" pitchFamily="34" charset="0"/>
                <a:ea typeface="Calibri" panose="020F0502020204030204" pitchFamily="34" charset="0"/>
                <a:cs typeface="Sakkal Majalla" panose="02000000000000000000"/>
              </a:rPr>
              <a:t>يقصد </a:t>
            </a:r>
            <a:r>
              <a:rPr lang="ar-BH" sz="2300" dirty="0">
                <a:solidFill>
                  <a:srgbClr val="000000"/>
                </a:solidFill>
                <a:latin typeface="Calibri" panose="020F0502020204030204" pitchFamily="34" charset="0"/>
                <a:ea typeface="Calibri" panose="020F0502020204030204" pitchFamily="34" charset="0"/>
                <a:cs typeface="Sakkal Majalla" panose="02000000000000000000"/>
              </a:rPr>
              <a:t>بنظام الحصص (</a:t>
            </a:r>
            <a:r>
              <a:rPr lang="en-US" sz="2300" dirty="0">
                <a:solidFill>
                  <a:srgbClr val="000000"/>
                </a:solidFill>
                <a:latin typeface="Sakkal Majalla" panose="02000000000000000000"/>
                <a:ea typeface="Calibri" panose="020F0502020204030204" pitchFamily="34" charset="0"/>
                <a:cs typeface="Arial" panose="020B0604020202020204" pitchFamily="34" charset="0"/>
              </a:rPr>
              <a:t>Quota System</a:t>
            </a:r>
            <a:r>
              <a:rPr lang="ar-BH" sz="2300" dirty="0">
                <a:solidFill>
                  <a:srgbClr val="000000"/>
                </a:solidFill>
                <a:latin typeface="Calibri" panose="020F0502020204030204" pitchFamily="34" charset="0"/>
                <a:ea typeface="Calibri" panose="020F0502020204030204" pitchFamily="34" charset="0"/>
                <a:cs typeface="Sakkal Majalla" panose="02000000000000000000"/>
              </a:rPr>
              <a:t>) هو وضع حد قانوني بالنسبة لعدد الوحدات التي يمكن استيراداها من سلعة معينة وخلال فترة معينة، أو تحديد حد أعلى من العملات الصعبة لاستيراد كميات معينة من بعض السلع، وتتشدد العديد من حكومات الدول النامية على هذه الناحية وخاصة الدول التي تعاني من نقص حاد في العملات الصعبة، وخاصة ما يتعلق باستيراد السلع غير الضرورية أو الكمالية من أجل الاستفادة من العملات المتوفرة لديها في استيراد السلع التي يمكن أن تساعد في تنفيذ برامج التنمية الاقتصادية كالسلع الإنتاجية وبعض السلع الضرورية التي لا تتوفر مستلزمات إنتاجها محليًا كالأدوية مثلاً.</a:t>
            </a:r>
            <a:endParaRPr lang="en-US" sz="23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Rounded Corners 1">
            <a:extLst>
              <a:ext uri="{FF2B5EF4-FFF2-40B4-BE49-F238E27FC236}">
                <a16:creationId xmlns:a16="http://schemas.microsoft.com/office/drawing/2014/main" xmlns="" id="{BD423D89-EABD-43EF-96BE-C6CA2448C67A}"/>
              </a:ext>
            </a:extLst>
          </p:cNvPr>
          <p:cNvSpPr/>
          <p:nvPr/>
        </p:nvSpPr>
        <p:spPr>
          <a:xfrm>
            <a:off x="80443" y="4765719"/>
            <a:ext cx="8993910" cy="1066800"/>
          </a:xfrm>
          <a:prstGeom prst="roundRect">
            <a:avLst>
              <a:gd name="adj" fmla="val 12184"/>
            </a:avLst>
          </a:prstGeom>
          <a:solidFill>
            <a:srgbClr val="A2B96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SA" sz="2400" dirty="0" smtClean="0">
                <a:solidFill>
                  <a:srgbClr val="C13018"/>
                </a:solidFill>
                <a:cs typeface="PT Bold Heading" panose="02010400000000000000" pitchFamily="2" charset="-78"/>
              </a:rPr>
              <a:t>نظام الحصص</a:t>
            </a:r>
            <a:endParaRPr lang="ar-SA" sz="2400" b="1" dirty="0">
              <a:solidFill>
                <a:srgbClr val="C13018"/>
              </a:solidFill>
              <a:cs typeface="PT Bold Heading" panose="02010400000000000000" pitchFamily="2" charset="-78"/>
            </a:endParaRPr>
          </a:p>
          <a:p>
            <a:pPr lvl="0" algn="r" rtl="1"/>
            <a:r>
              <a:rPr lang="ar-BH" sz="2400" dirty="0">
                <a:solidFill>
                  <a:schemeClr val="tx1">
                    <a:lumMod val="95000"/>
                    <a:lumOff val="5000"/>
                  </a:schemeClr>
                </a:solidFill>
              </a:rPr>
              <a:t>هو القيد الكمي على كمية أو قيمة السلع المسموح بتصديرها أو باستيرادها.</a:t>
            </a:r>
            <a:endParaRPr lang="en-US" sz="2400" dirty="0">
              <a:solidFill>
                <a:schemeClr val="tx1">
                  <a:lumMod val="95000"/>
                  <a:lumOff val="5000"/>
                </a:schemeClr>
              </a:solidFill>
            </a:endParaRPr>
          </a:p>
        </p:txBody>
      </p:sp>
    </p:spTree>
    <p:extLst>
      <p:ext uri="{BB962C8B-B14F-4D97-AF65-F5344CB8AC3E}">
        <p14:creationId xmlns:p14="http://schemas.microsoft.com/office/powerpoint/2010/main" val="41436739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 calcmode="lin" valueType="num">
                                      <p:cBhvr additive="base">
                                        <p:cTn id="18"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
                                            <p:txEl>
                                              <p:pRg st="1" end="1"/>
                                            </p:txEl>
                                          </p:spTgt>
                                        </p:tgtEl>
                                        <p:attrNameLst>
                                          <p:attrName>style.visibility</p:attrName>
                                        </p:attrNameLst>
                                      </p:cBhvr>
                                      <p:to>
                                        <p:strVal val="visible"/>
                                      </p:to>
                                    </p:set>
                                    <p:anim calcmode="lin" valueType="num">
                                      <p:cBhvr additive="base">
                                        <p:cTn id="24"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cs typeface="+mj-cs"/>
              </a:rPr>
              <a:t>       </a:t>
            </a:r>
            <a:r>
              <a:rPr lang="ar-BH" sz="4000" b="1" dirty="0"/>
              <a:t> </a:t>
            </a:r>
            <a:r>
              <a:rPr lang="ar-BH" sz="4000" b="1" dirty="0" smtClean="0"/>
              <a:t>وسائل حماية التجارة الخارجية</a:t>
            </a:r>
            <a:endParaRPr lang="ar-BH" sz="4000" b="1" dirty="0"/>
          </a:p>
        </p:txBody>
      </p:sp>
      <p:sp>
        <p:nvSpPr>
          <p:cNvPr id="12" name="Rectangle 11">
            <a:extLst>
              <a:ext uri="{FF2B5EF4-FFF2-40B4-BE49-F238E27FC236}">
                <a16:creationId xmlns="" xmlns:a16="http://schemas.microsoft.com/office/drawing/2014/main" id="{67639C5F-FB42-BB64-1E9E-1CBBD254E704}"/>
              </a:ext>
            </a:extLst>
          </p:cNvPr>
          <p:cNvSpPr/>
          <p:nvPr/>
        </p:nvSpPr>
        <p:spPr>
          <a:xfrm>
            <a:off x="0" y="1530918"/>
            <a:ext cx="2708470" cy="461665"/>
          </a:xfrm>
          <a:prstGeom prst="rect">
            <a:avLst/>
          </a:prstGeom>
          <a:solidFill>
            <a:schemeClr val="accent1">
              <a:lumMod val="50000"/>
            </a:schemeClr>
          </a:solidFill>
        </p:spPr>
        <p:txBody>
          <a:bodyPr wrap="square" lIns="91440" tIns="45720" rIns="91440" bIns="45720">
            <a:spAutoFit/>
          </a:bodyPr>
          <a:lstStyle/>
          <a:p>
            <a:pPr algn="ctr"/>
            <a:r>
              <a:rPr lang="ar-BH"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نشاط </a:t>
            </a:r>
            <a:r>
              <a:rPr lang="ar-BH" sz="2400" b="0" cap="none" spc="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فردي</a:t>
            </a:r>
            <a:endParaRPr lang="ar-SA" sz="2400" b="1"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mj-cs"/>
            </a:endParaRPr>
          </a:p>
        </p:txBody>
      </p:sp>
      <p:pic>
        <p:nvPicPr>
          <p:cNvPr id="6" name="Picture 5">
            <a:extLst>
              <a:ext uri="{FF2B5EF4-FFF2-40B4-BE49-F238E27FC236}">
                <a16:creationId xmlns="" xmlns:a16="http://schemas.microsoft.com/office/drawing/2014/main" id="{F5330ACB-DE53-AEAF-0B8C-ABECED1B13DD}"/>
              </a:ext>
            </a:extLst>
          </p:cNvPr>
          <p:cNvPicPr>
            <a:picLocks noChangeAspect="1"/>
          </p:cNvPicPr>
          <p:nvPr/>
        </p:nvPicPr>
        <p:blipFill rotWithShape="1">
          <a:blip r:embed="rId2">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10" name="Rectangle 9"/>
          <p:cNvSpPr/>
          <p:nvPr/>
        </p:nvSpPr>
        <p:spPr>
          <a:xfrm>
            <a:off x="63499" y="2535789"/>
            <a:ext cx="9010107" cy="3539430"/>
          </a:xfrm>
          <a:prstGeom prst="rect">
            <a:avLst/>
          </a:prstGeom>
        </p:spPr>
        <p:txBody>
          <a:bodyPr wrap="square">
            <a:spAutoFit/>
          </a:bodyPr>
          <a:lstStyle/>
          <a:p>
            <a:pPr lvl="0" algn="just" rtl="1"/>
            <a:r>
              <a:rPr lang="ar-BH" sz="2800" dirty="0" smtClean="0">
                <a:cs typeface="Sakkal Majalla" panose="02000000000000000000"/>
              </a:rPr>
              <a:t>1- من </a:t>
            </a:r>
            <a:r>
              <a:rPr lang="ar-BH" sz="2800" dirty="0">
                <a:cs typeface="Sakkal Majalla" panose="02000000000000000000"/>
              </a:rPr>
              <a:t>خلال محرك البحث عبر الإنترنت، ابحث عن التعريفة الجمركية في مملكة البحرين، موضحًا السلع المعفاة من الجمارك والأخرى التي تخضع لها، ونسبة الرسوم الجمركية عليها</a:t>
            </a:r>
            <a:r>
              <a:rPr lang="ar-BH" sz="2800" dirty="0" smtClean="0">
                <a:cs typeface="Sakkal Majalla" panose="02000000000000000000"/>
              </a:rPr>
              <a:t>.</a:t>
            </a:r>
          </a:p>
          <a:p>
            <a:pPr lvl="0" algn="just" rtl="1"/>
            <a:endParaRPr lang="ar-BH" sz="2800" dirty="0">
              <a:cs typeface="Sakkal Majalla" panose="02000000000000000000"/>
            </a:endParaRPr>
          </a:p>
          <a:p>
            <a:pPr algn="just" rtl="1"/>
            <a:r>
              <a:rPr lang="ar-BH" sz="2800" dirty="0" smtClean="0">
                <a:cs typeface="Sakkal Majalla" panose="02000000000000000000"/>
              </a:rPr>
              <a:t>2- </a:t>
            </a:r>
            <a:r>
              <a:rPr lang="ar-BH" sz="2800" dirty="0">
                <a:cs typeface="Sakkal Majalla" panose="02000000000000000000"/>
              </a:rPr>
              <a:t>اقرأ عن الاتفاقيات الضريبية لمملكة البحرين في موقع الجهاز الوطني للإيرادات، عن طريق رمز الاستجابة السريعة </a:t>
            </a:r>
            <a:r>
              <a:rPr lang="en-US" sz="2800" dirty="0">
                <a:cs typeface="Sakkal Majalla" panose="02000000000000000000"/>
              </a:rPr>
              <a:t>QR</a:t>
            </a:r>
            <a:r>
              <a:rPr lang="ar-BH" sz="2800" dirty="0">
                <a:cs typeface="Sakkal Majalla" panose="02000000000000000000"/>
              </a:rPr>
              <a:t>، ثم أعد تقريرًا عن أنواع الاتفاقيات الضريبية الثنائية لمملكة البحرين، واعرضه على زملائك في الصف.</a:t>
            </a:r>
            <a:endParaRPr lang="en-US" sz="2800" dirty="0">
              <a:cs typeface="Sakkal Majalla" panose="02000000000000000000"/>
            </a:endParaRPr>
          </a:p>
          <a:p>
            <a:pPr lvl="0" algn="just" rtl="1"/>
            <a:endParaRPr lang="en-US" sz="2800" dirty="0">
              <a:cs typeface="Sakkal Majalla" panose="02000000000000000000"/>
            </a:endParaRPr>
          </a:p>
        </p:txBody>
      </p:sp>
      <p:grpSp>
        <p:nvGrpSpPr>
          <p:cNvPr id="15" name="Shape 851">
            <a:extLst>
              <a:ext uri="{FF2B5EF4-FFF2-40B4-BE49-F238E27FC236}">
                <a16:creationId xmlns:a16="http://schemas.microsoft.com/office/drawing/2014/main" xmlns="" id="{FDD3763B-A17B-475E-BBE4-B1BDB2386A88}"/>
              </a:ext>
            </a:extLst>
          </p:cNvPr>
          <p:cNvGrpSpPr/>
          <p:nvPr/>
        </p:nvGrpSpPr>
        <p:grpSpPr>
          <a:xfrm>
            <a:off x="633818" y="113574"/>
            <a:ext cx="1347381" cy="1267243"/>
            <a:chOff x="6649150" y="309350"/>
            <a:chExt cx="395800" cy="395800"/>
          </a:xfrm>
        </p:grpSpPr>
        <p:sp>
          <p:nvSpPr>
            <p:cNvPr id="16" name="Shape 852">
              <a:extLst>
                <a:ext uri="{FF2B5EF4-FFF2-40B4-BE49-F238E27FC236}">
                  <a16:creationId xmlns:a16="http://schemas.microsoft.com/office/drawing/2014/main" xmlns="" id="{0A66746B-C7EF-4E88-950B-2FB02F8EBC1C}"/>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7" name="Shape 853">
              <a:extLst>
                <a:ext uri="{FF2B5EF4-FFF2-40B4-BE49-F238E27FC236}">
                  <a16:creationId xmlns:a16="http://schemas.microsoft.com/office/drawing/2014/main" xmlns="" id="{281A963A-E0BF-4C5E-AAC5-583B710122EF}"/>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 name="Shape 854">
              <a:extLst>
                <a:ext uri="{FF2B5EF4-FFF2-40B4-BE49-F238E27FC236}">
                  <a16:creationId xmlns:a16="http://schemas.microsoft.com/office/drawing/2014/main" xmlns="" id="{056F4824-889D-4AF1-B354-071C00CC8C6E}"/>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 name="Shape 855">
              <a:extLst>
                <a:ext uri="{FF2B5EF4-FFF2-40B4-BE49-F238E27FC236}">
                  <a16:creationId xmlns:a16="http://schemas.microsoft.com/office/drawing/2014/main" xmlns="" id="{E1AB3456-1319-45EF-8F0F-665E008BEA4C}"/>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 name="Shape 856">
              <a:extLst>
                <a:ext uri="{FF2B5EF4-FFF2-40B4-BE49-F238E27FC236}">
                  <a16:creationId xmlns:a16="http://schemas.microsoft.com/office/drawing/2014/main" xmlns="" id="{FD8AB733-EB5D-46FA-A196-268C3970C311}"/>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1" name="Shape 857">
              <a:extLst>
                <a:ext uri="{FF2B5EF4-FFF2-40B4-BE49-F238E27FC236}">
                  <a16:creationId xmlns:a16="http://schemas.microsoft.com/office/drawing/2014/main" xmlns="" id="{E63A03F4-0342-498D-8999-79DBB8959CC1}"/>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858">
              <a:extLst>
                <a:ext uri="{FF2B5EF4-FFF2-40B4-BE49-F238E27FC236}">
                  <a16:creationId xmlns:a16="http://schemas.microsoft.com/office/drawing/2014/main" xmlns="" id="{E97C267D-A891-4B90-8DBD-17EBC38DD47F}"/>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 name="Shape 859">
              <a:extLst>
                <a:ext uri="{FF2B5EF4-FFF2-40B4-BE49-F238E27FC236}">
                  <a16:creationId xmlns:a16="http://schemas.microsoft.com/office/drawing/2014/main" xmlns="" id="{901F4144-6B53-444B-A2D8-6E42455A59F5}"/>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4" name="Shape 860">
              <a:extLst>
                <a:ext uri="{FF2B5EF4-FFF2-40B4-BE49-F238E27FC236}">
                  <a16:creationId xmlns:a16="http://schemas.microsoft.com/office/drawing/2014/main" xmlns="" id="{DE878F6C-08DB-4916-A834-CB8C04EE2745}"/>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 name="Shape 861">
              <a:extLst>
                <a:ext uri="{FF2B5EF4-FFF2-40B4-BE49-F238E27FC236}">
                  <a16:creationId xmlns:a16="http://schemas.microsoft.com/office/drawing/2014/main" xmlns="" id="{2AFB8F0E-FED5-459A-9C32-24DB3DDC7AEB}"/>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 name="Shape 862">
              <a:extLst>
                <a:ext uri="{FF2B5EF4-FFF2-40B4-BE49-F238E27FC236}">
                  <a16:creationId xmlns:a16="http://schemas.microsoft.com/office/drawing/2014/main" xmlns="" id="{9D37B643-DFE5-4BCD-ABDD-1DB428C356ED}"/>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 name="Shape 863">
              <a:extLst>
                <a:ext uri="{FF2B5EF4-FFF2-40B4-BE49-F238E27FC236}">
                  <a16:creationId xmlns:a16="http://schemas.microsoft.com/office/drawing/2014/main" xmlns="" id="{65A65870-FEA8-45C6-9E2D-FFFA25AC1186}"/>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8" name="Shape 864">
              <a:extLst>
                <a:ext uri="{FF2B5EF4-FFF2-40B4-BE49-F238E27FC236}">
                  <a16:creationId xmlns:a16="http://schemas.microsoft.com/office/drawing/2014/main" xmlns="" id="{5EC91901-3B9B-443A-9BEB-8432649B66BA}"/>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9" name="Shape 865">
              <a:extLst>
                <a:ext uri="{FF2B5EF4-FFF2-40B4-BE49-F238E27FC236}">
                  <a16:creationId xmlns:a16="http://schemas.microsoft.com/office/drawing/2014/main" xmlns="" id="{BB17F187-A264-403B-9D9C-C845B6185E7C}"/>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0" name="Shape 866">
              <a:extLst>
                <a:ext uri="{FF2B5EF4-FFF2-40B4-BE49-F238E27FC236}">
                  <a16:creationId xmlns:a16="http://schemas.microsoft.com/office/drawing/2014/main" xmlns="" id="{33E0BE78-FB24-475A-80D7-4E5EBC200147}"/>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1" name="Shape 867">
              <a:extLst>
                <a:ext uri="{FF2B5EF4-FFF2-40B4-BE49-F238E27FC236}">
                  <a16:creationId xmlns:a16="http://schemas.microsoft.com/office/drawing/2014/main" xmlns="" id="{94F89CCA-B849-45B6-BD2D-0ED5FF5756D1}"/>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2" name="Shape 868">
              <a:extLst>
                <a:ext uri="{FF2B5EF4-FFF2-40B4-BE49-F238E27FC236}">
                  <a16:creationId xmlns:a16="http://schemas.microsoft.com/office/drawing/2014/main" xmlns="" id="{291C7F5C-369C-4637-AB81-31C84786BD39}"/>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3" name="Shape 869">
              <a:extLst>
                <a:ext uri="{FF2B5EF4-FFF2-40B4-BE49-F238E27FC236}">
                  <a16:creationId xmlns:a16="http://schemas.microsoft.com/office/drawing/2014/main" xmlns="" id="{DF101BE2-0F9F-481C-8ED5-519C3773B3FC}"/>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4" name="Shape 870">
              <a:extLst>
                <a:ext uri="{FF2B5EF4-FFF2-40B4-BE49-F238E27FC236}">
                  <a16:creationId xmlns:a16="http://schemas.microsoft.com/office/drawing/2014/main" xmlns="" id="{C4F7936E-BD17-4466-8B84-2E545F38FAF4}"/>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871">
              <a:extLst>
                <a:ext uri="{FF2B5EF4-FFF2-40B4-BE49-F238E27FC236}">
                  <a16:creationId xmlns:a16="http://schemas.microsoft.com/office/drawing/2014/main" xmlns="" id="{8019BBDE-E221-496E-9532-99A830571C37}"/>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6" name="Shape 872">
              <a:extLst>
                <a:ext uri="{FF2B5EF4-FFF2-40B4-BE49-F238E27FC236}">
                  <a16:creationId xmlns:a16="http://schemas.microsoft.com/office/drawing/2014/main" xmlns="" id="{2BB145C1-E84F-4295-9C4D-70D93F55A095}"/>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7" name="Shape 873">
              <a:extLst>
                <a:ext uri="{FF2B5EF4-FFF2-40B4-BE49-F238E27FC236}">
                  <a16:creationId xmlns:a16="http://schemas.microsoft.com/office/drawing/2014/main" xmlns="" id="{795FA47E-E1E9-4112-AB2E-BACAD9B375A1}"/>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8" name="Shape 874">
              <a:extLst>
                <a:ext uri="{FF2B5EF4-FFF2-40B4-BE49-F238E27FC236}">
                  <a16:creationId xmlns:a16="http://schemas.microsoft.com/office/drawing/2014/main" xmlns="" id="{0E52B689-4114-4774-9B8B-8520C7AF06C6}"/>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40" name="Rectangle 39"/>
          <p:cNvSpPr/>
          <p:nvPr/>
        </p:nvSpPr>
        <p:spPr>
          <a:xfrm>
            <a:off x="916894" y="573682"/>
            <a:ext cx="784190" cy="369332"/>
          </a:xfrm>
          <a:prstGeom prst="rect">
            <a:avLst/>
          </a:prstGeom>
        </p:spPr>
        <p:txBody>
          <a:bodyPr wrap="none">
            <a:spAutoFit/>
          </a:bodyPr>
          <a:lstStyle/>
          <a:p>
            <a:pPr lvl="0" algn="ctr" rtl="1"/>
            <a:r>
              <a:rPr lang="ar-SA" b="1" dirty="0" smtClean="0">
                <a:solidFill>
                  <a:srgbClr val="3C6070"/>
                </a:solidFill>
                <a:latin typeface="Sakkal Majalla" panose="02000000000000000000" pitchFamily="2" charset="-78"/>
                <a:cs typeface="Sakkal Majalla" panose="02000000000000000000" pitchFamily="2" charset="-78"/>
              </a:rPr>
              <a:t>5 دقائق</a:t>
            </a:r>
            <a:endParaRPr lang="ar-SA" b="1" dirty="0">
              <a:solidFill>
                <a:srgbClr val="3C6070"/>
              </a:solidFill>
              <a:latin typeface="Sakkal Majalla" panose="02000000000000000000" pitchFamily="2" charset="-78"/>
              <a:cs typeface="Sakkal Majalla" panose="02000000000000000000" pitchFamily="2" charset="-78"/>
            </a:endParaRPr>
          </a:p>
        </p:txBody>
      </p:sp>
      <p:sp>
        <p:nvSpPr>
          <p:cNvPr id="39" name="TextBox 38">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73505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32" fill="hold" nodeType="clickEffect">
                                  <p:stCondLst>
                                    <p:cond delay="0"/>
                                  </p:stCondLst>
                                  <p:childTnLst>
                                    <p:animEffect transition="out" filter="plus(out)">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par>
                                <p:cTn id="8" presetID="13" presetClass="exit" presetSubtype="32" fill="hold" grpId="0" nodeType="withEffect">
                                  <p:stCondLst>
                                    <p:cond delay="0"/>
                                  </p:stCondLst>
                                  <p:childTnLst>
                                    <p:animEffect transition="out" filter="plus(out)">
                                      <p:cBhvr>
                                        <p:cTn id="9" dur="2000"/>
                                        <p:tgtEl>
                                          <p:spTgt spid="40"/>
                                        </p:tgtEl>
                                      </p:cBhvr>
                                    </p:animEffect>
                                    <p:set>
                                      <p:cBhvr>
                                        <p:cTn id="10" dur="1" fill="hold">
                                          <p:stCondLst>
                                            <p:cond delay="19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2"/>
            <a:ext cx="6400800" cy="1061031"/>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b="1" dirty="0" smtClean="0"/>
              <a:t>     </a:t>
            </a:r>
            <a:r>
              <a:rPr lang="ar-BH" sz="3200" dirty="0" smtClean="0"/>
              <a:t>الأبعاد </a:t>
            </a:r>
            <a:r>
              <a:rPr lang="ar-BH" sz="3200" dirty="0"/>
              <a:t>التجارية والاقتصادية لانضمام مملكة البحرين لمنظمة التجارة العالمية</a:t>
            </a:r>
            <a:endParaRPr lang="en-US" sz="3200" dirty="0"/>
          </a:p>
        </p:txBody>
      </p:sp>
      <p:pic>
        <p:nvPicPr>
          <p:cNvPr id="6" name="Picture 5">
            <a:extLst>
              <a:ext uri="{FF2B5EF4-FFF2-40B4-BE49-F238E27FC236}">
                <a16:creationId xmlns="" xmlns:a16="http://schemas.microsoft.com/office/drawing/2014/main"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320211" y="128399"/>
            <a:ext cx="809336" cy="982634"/>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4" name="Rectangle 13"/>
          <p:cNvSpPr/>
          <p:nvPr/>
        </p:nvSpPr>
        <p:spPr>
          <a:xfrm>
            <a:off x="-51666" y="1276202"/>
            <a:ext cx="9109075" cy="1154162"/>
          </a:xfrm>
          <a:prstGeom prst="rect">
            <a:avLst/>
          </a:prstGeom>
        </p:spPr>
        <p:txBody>
          <a:bodyPr wrap="square">
            <a:spAutoFit/>
          </a:bodyPr>
          <a:lstStyle/>
          <a:p>
            <a:pPr marR="0" lvl="0" algn="justLow" rtl="1">
              <a:spcBef>
                <a:spcPts val="0"/>
              </a:spcBef>
              <a:spcAft>
                <a:spcPts val="0"/>
              </a:spcAft>
              <a:buClr>
                <a:srgbClr val="2D71A9"/>
              </a:buClr>
              <a:buSzPts val="1200"/>
            </a:pPr>
            <a:r>
              <a:rPr lang="ar-SA" sz="2300" dirty="0" smtClean="0">
                <a:cs typeface="Sakkal Majalla" panose="02000000000000000000"/>
              </a:rPr>
              <a:t>انضمت </a:t>
            </a:r>
            <a:r>
              <a:rPr lang="ar-SA" sz="2300" dirty="0">
                <a:cs typeface="Sakkal Majalla" panose="02000000000000000000"/>
              </a:rPr>
              <a:t>مملكة البحرين إلى الاتفاقية العامة للتجارة والتعرفة الجمركية</a:t>
            </a:r>
            <a:r>
              <a:rPr lang="en-US" sz="2300" dirty="0">
                <a:cs typeface="Sakkal Majalla" panose="02000000000000000000"/>
              </a:rPr>
              <a:t> (GATT) </a:t>
            </a:r>
            <a:r>
              <a:rPr lang="ar-SA" sz="2300" dirty="0">
                <a:cs typeface="Sakkal Majalla" panose="02000000000000000000"/>
              </a:rPr>
              <a:t>في عام 1993م، وبعد تأسيس منظمة التجارة العالمية تقدمت المملكة بطلب انضمام في 15 إبريل من عام 1994م والتي رأت النور في شهر يناير من عام 1995م</a:t>
            </a:r>
            <a:r>
              <a:rPr lang="en-US" sz="2300" dirty="0">
                <a:cs typeface="Sakkal Majalla" panose="02000000000000000000"/>
              </a:rPr>
              <a:t>.</a:t>
            </a:r>
            <a:endParaRPr lang="en-US" sz="2300" dirty="0">
              <a:effectLst/>
              <a:latin typeface="Calibri" panose="020F0502020204030204" pitchFamily="34" charset="0"/>
              <a:ea typeface="Calibri" panose="020F0502020204030204" pitchFamily="34" charset="0"/>
              <a:cs typeface="Sakkal Majalla" panose="02000000000000000000"/>
            </a:endParaRPr>
          </a:p>
        </p:txBody>
      </p:sp>
      <p:sp>
        <p:nvSpPr>
          <p:cNvPr id="18" name="TextBox 17">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8837" y="2478305"/>
            <a:ext cx="9050125" cy="4039119"/>
          </a:xfrm>
          <a:prstGeom prst="rect">
            <a:avLst/>
          </a:prstGeom>
        </p:spPr>
        <p:txBody>
          <a:bodyPr wrap="square">
            <a:spAutoFit/>
          </a:bodyPr>
          <a:lstStyle/>
          <a:p>
            <a:pPr marR="0" lvl="0" algn="justLow" rtl="1">
              <a:lnSpc>
                <a:spcPct val="125000"/>
              </a:lnSpc>
              <a:spcBef>
                <a:spcPts val="0"/>
              </a:spcBef>
              <a:spcAft>
                <a:spcPts val="0"/>
              </a:spcAft>
              <a:buClr>
                <a:srgbClr val="2D71A9"/>
              </a:buClr>
              <a:buSzPts val="1200"/>
            </a:pPr>
            <a:r>
              <a:rPr lang="ar-BH" sz="2300" dirty="0">
                <a:cs typeface="Sakkal Majalla" panose="02000000000000000000"/>
              </a:rPr>
              <a:t>و</a:t>
            </a:r>
            <a:r>
              <a:rPr lang="ar-SA" sz="2300" dirty="0">
                <a:cs typeface="Sakkal Majalla" panose="02000000000000000000"/>
              </a:rPr>
              <a:t>تتمثل أهم المزايا التجارية والاقتصادية التي تقود إلى انضمام الدولة لمنظمة التجارة العالمية في الآتي</a:t>
            </a:r>
            <a:r>
              <a:rPr lang="ar-SA" sz="2300" dirty="0" smtClean="0">
                <a:cs typeface="Sakkal Majalla" panose="02000000000000000000"/>
              </a:rPr>
              <a:t>:</a:t>
            </a:r>
            <a:endParaRPr lang="ar-BH" sz="2300" dirty="0" smtClean="0">
              <a:cs typeface="Sakkal Majalla" panose="02000000000000000000"/>
            </a:endParaRPr>
          </a:p>
          <a:p>
            <a:pPr marL="342900" marR="0" lvl="0" indent="-342900" algn="just" rtl="1">
              <a:lnSpc>
                <a:spcPct val="125000"/>
              </a:lnSpc>
              <a:spcBef>
                <a:spcPts val="0"/>
              </a:spcBef>
              <a:spcAft>
                <a:spcPts val="0"/>
              </a:spcAft>
              <a:buFont typeface="+mj-lt"/>
              <a:buAutoNum type="arabicPeriod"/>
            </a:pPr>
            <a:r>
              <a:rPr lang="ar-SA" sz="2300" dirty="0">
                <a:solidFill>
                  <a:srgbClr val="000000"/>
                </a:solidFill>
                <a:latin typeface="Calibri" panose="020F0502020204030204" pitchFamily="34" charset="0"/>
                <a:ea typeface="Times New Roman" panose="02020603050405020304" pitchFamily="18" charset="0"/>
                <a:cs typeface="Sakkal Majalla" panose="02000000000000000000"/>
              </a:rPr>
              <a:t>التمتع بجميع مزايا التخفيضات الجمركية المتبادلة بين الدول الأعضاء.</a:t>
            </a:r>
            <a:endParaRPr lang="en-US" sz="23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25000"/>
              </a:lnSpc>
              <a:spcBef>
                <a:spcPts val="0"/>
              </a:spcBef>
              <a:spcAft>
                <a:spcPts val="0"/>
              </a:spcAft>
              <a:buFont typeface="+mj-lt"/>
              <a:buAutoNum type="arabicPeriod"/>
            </a:pPr>
            <a:r>
              <a:rPr lang="ar-SA" sz="2300" dirty="0">
                <a:solidFill>
                  <a:srgbClr val="000000"/>
                </a:solidFill>
                <a:latin typeface="Calibri" panose="020F0502020204030204" pitchFamily="34" charset="0"/>
                <a:ea typeface="Times New Roman" panose="02020603050405020304" pitchFamily="18" charset="0"/>
                <a:cs typeface="Sakkal Majalla" panose="02000000000000000000"/>
              </a:rPr>
              <a:t>زيادة حجم الإنتاج كنتيجة للتخفيضات في الرسوم الجمركية</a:t>
            </a:r>
            <a:r>
              <a:rPr lang="ar-SA" sz="2300" dirty="0" smtClean="0">
                <a:solidFill>
                  <a:srgbClr val="000000"/>
                </a:solidFill>
                <a:latin typeface="Calibri" panose="020F0502020204030204" pitchFamily="34" charset="0"/>
                <a:ea typeface="Times New Roman" panose="02020603050405020304" pitchFamily="18" charset="0"/>
                <a:cs typeface="Sakkal Majalla" panose="02000000000000000000"/>
              </a:rPr>
              <a:t>.</a:t>
            </a:r>
          </a:p>
          <a:p>
            <a:pPr marL="342900" marR="0" lvl="0" indent="-342900" algn="just" rtl="1">
              <a:lnSpc>
                <a:spcPct val="125000"/>
              </a:lnSpc>
              <a:spcBef>
                <a:spcPts val="0"/>
              </a:spcBef>
              <a:spcAft>
                <a:spcPts val="0"/>
              </a:spcAft>
              <a:buFont typeface="+mj-lt"/>
              <a:buAutoNum type="arabicPeriod"/>
            </a:pPr>
            <a:r>
              <a:rPr lang="ar-SA" sz="2300" dirty="0" smtClean="0">
                <a:solidFill>
                  <a:srgbClr val="000000"/>
                </a:solidFill>
                <a:latin typeface="Calibri" panose="020F0502020204030204" pitchFamily="34" charset="0"/>
                <a:ea typeface="Calibri" panose="020F0502020204030204" pitchFamily="34" charset="0"/>
                <a:cs typeface="Sakkal Majalla" panose="02000000000000000000"/>
              </a:rPr>
              <a:t>حماية صادرات الدولة من شدة منافسة صادرات الدولة المماثلة من دول المنظمة التي تتمتع بتخفيضات جمركية.</a:t>
            </a:r>
            <a:endParaRPr lang="en-US" sz="2300" dirty="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25000"/>
              </a:lnSpc>
              <a:spcBef>
                <a:spcPts val="0"/>
              </a:spcBef>
              <a:spcAft>
                <a:spcPts val="0"/>
              </a:spcAft>
              <a:buFont typeface="+mj-lt"/>
              <a:buAutoNum type="arabicPeriod"/>
            </a:pPr>
            <a:r>
              <a:rPr lang="ar-BH" sz="2300" dirty="0" smtClean="0">
                <a:solidFill>
                  <a:srgbClr val="000000"/>
                </a:solidFill>
                <a:latin typeface="Calibri" panose="020F0502020204030204" pitchFamily="34" charset="0"/>
                <a:ea typeface="Times New Roman" panose="02020603050405020304" pitchFamily="18" charset="0"/>
                <a:cs typeface="Sakkal Majalla" panose="02000000000000000000"/>
              </a:rPr>
              <a:t>محاولة تحسين مستوى الإنتاجية كنتيجة للمنافسة بين </a:t>
            </a:r>
            <a:r>
              <a:rPr lang="ar-BH" sz="2300" dirty="0" smtClean="0">
                <a:solidFill>
                  <a:srgbClr val="000000"/>
                </a:solidFill>
                <a:latin typeface="Calibri" panose="020F0502020204030204" pitchFamily="34" charset="0"/>
                <a:ea typeface="Times New Roman" panose="02020603050405020304" pitchFamily="18" charset="0"/>
                <a:cs typeface="Sakkal Majalla" panose="02000000000000000000"/>
              </a:rPr>
              <a:t>الدول.</a:t>
            </a:r>
            <a:endParaRPr lang="en-US" sz="2300" dirty="0" smtClean="0">
              <a:latin typeface="Calibri" panose="020F0502020204030204" pitchFamily="34" charset="0"/>
              <a:ea typeface="Calibri" panose="020F0502020204030204" pitchFamily="34" charset="0"/>
              <a:cs typeface="Sakkal Majalla" panose="02000000000000000000"/>
            </a:endParaRPr>
          </a:p>
          <a:p>
            <a:pPr marL="342900" marR="0" lvl="0" indent="-342900" algn="just" rtl="1">
              <a:lnSpc>
                <a:spcPct val="125000"/>
              </a:lnSpc>
              <a:spcBef>
                <a:spcPts val="0"/>
              </a:spcBef>
              <a:spcAft>
                <a:spcPts val="0"/>
              </a:spcAft>
              <a:buFont typeface="+mj-lt"/>
              <a:buAutoNum type="arabicPeriod"/>
            </a:pPr>
            <a:r>
              <a:rPr lang="ar-BH" sz="2300" dirty="0" smtClean="0">
                <a:solidFill>
                  <a:srgbClr val="000000"/>
                </a:solidFill>
                <a:latin typeface="Calibri" panose="020F0502020204030204" pitchFamily="34" charset="0"/>
                <a:ea typeface="Times New Roman" panose="02020603050405020304" pitchFamily="18" charset="0"/>
                <a:cs typeface="Sakkal Majalla" panose="02000000000000000000"/>
              </a:rPr>
              <a:t>الدفاع </a:t>
            </a:r>
            <a:r>
              <a:rPr lang="ar-BH" sz="2300" dirty="0">
                <a:solidFill>
                  <a:srgbClr val="000000"/>
                </a:solidFill>
                <a:latin typeface="Calibri" panose="020F0502020204030204" pitchFamily="34" charset="0"/>
                <a:ea typeface="Times New Roman" panose="02020603050405020304" pitchFamily="18" charset="0"/>
                <a:cs typeface="Sakkal Majalla" panose="02000000000000000000"/>
              </a:rPr>
              <a:t>عن المصالح التجارية والاقتصادية إذ يحق للدولة أن تتقدم بشكوى ضد أي دولة عضو تقوم بفرض قيود معينة على صادراتها</a:t>
            </a:r>
            <a:r>
              <a:rPr lang="ar-BH" sz="2300" dirty="0" smtClean="0">
                <a:solidFill>
                  <a:srgbClr val="000000"/>
                </a:solidFill>
                <a:latin typeface="Calibri" panose="020F0502020204030204" pitchFamily="34" charset="0"/>
                <a:ea typeface="Times New Roman" panose="02020603050405020304" pitchFamily="18" charset="0"/>
                <a:cs typeface="Sakkal Majalla" panose="02000000000000000000"/>
              </a:rPr>
              <a:t>.</a:t>
            </a:r>
            <a:endParaRPr lang="en-US" sz="2300" dirty="0">
              <a:latin typeface="Calibri" panose="020F0502020204030204" pitchFamily="34" charset="0"/>
              <a:ea typeface="Calibri" panose="020F0502020204030204" pitchFamily="34" charset="0"/>
              <a:cs typeface="Sakkal Majalla" panose="02000000000000000000"/>
            </a:endParaRPr>
          </a:p>
        </p:txBody>
      </p:sp>
    </p:spTree>
    <p:extLst>
      <p:ext uri="{BB962C8B-B14F-4D97-AF65-F5344CB8AC3E}">
        <p14:creationId xmlns:p14="http://schemas.microsoft.com/office/powerpoint/2010/main" val="110533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anim calcmode="lin" valueType="num">
                                      <p:cBhvr additive="base">
                                        <p:cTn id="1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arn(inVertical)">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9">
                                            <p:txEl>
                                              <p:pRg st="0" end="0"/>
                                            </p:txEl>
                                          </p:spTgt>
                                        </p:tgtEl>
                                        <p:attrNameLst>
                                          <p:attrName>style.visibility</p:attrName>
                                        </p:attrNameLst>
                                      </p:cBhvr>
                                      <p:to>
                                        <p:strVal val="visible"/>
                                      </p:to>
                                    </p:set>
                                    <p:anim calcmode="lin" valueType="num">
                                      <p:cBhvr additive="base">
                                        <p:cTn id="29"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9">
                                            <p:txEl>
                                              <p:pRg st="1" end="1"/>
                                            </p:txEl>
                                          </p:spTgt>
                                        </p:tgtEl>
                                        <p:attrNameLst>
                                          <p:attrName>style.visibility</p:attrName>
                                        </p:attrNameLst>
                                      </p:cBhvr>
                                      <p:to>
                                        <p:strVal val="visible"/>
                                      </p:to>
                                    </p:set>
                                    <p:animEffect transition="in" filter="randombar(horizontal)">
                                      <p:cBhvr>
                                        <p:cTn id="35" dur="500"/>
                                        <p:tgtEl>
                                          <p:spTgt spid="1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9">
                                            <p:txEl>
                                              <p:pRg st="2" end="2"/>
                                            </p:txEl>
                                          </p:spTgt>
                                        </p:tgtEl>
                                        <p:attrNameLst>
                                          <p:attrName>style.visibility</p:attrName>
                                        </p:attrNameLst>
                                      </p:cBhvr>
                                      <p:to>
                                        <p:strVal val="visible"/>
                                      </p:to>
                                    </p:set>
                                    <p:animEffect transition="in" filter="randombar(horizontal)">
                                      <p:cBhvr>
                                        <p:cTn id="40" dur="500"/>
                                        <p:tgtEl>
                                          <p:spTgt spid="19">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randombar(horizontal)">
                                      <p:cBhvr>
                                        <p:cTn id="45" dur="500"/>
                                        <p:tgtEl>
                                          <p:spTgt spid="19">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9">
                                            <p:txEl>
                                              <p:pRg st="4" end="4"/>
                                            </p:txEl>
                                          </p:spTgt>
                                        </p:tgtEl>
                                        <p:attrNameLst>
                                          <p:attrName>style.visibility</p:attrName>
                                        </p:attrNameLst>
                                      </p:cBhvr>
                                      <p:to>
                                        <p:strVal val="visible"/>
                                      </p:to>
                                    </p:set>
                                    <p:animEffect transition="in" filter="randombar(horizontal)">
                                      <p:cBhvr>
                                        <p:cTn id="50" dur="500"/>
                                        <p:tgtEl>
                                          <p:spTgt spid="19">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19">
                                            <p:txEl>
                                              <p:pRg st="5" end="5"/>
                                            </p:txEl>
                                          </p:spTgt>
                                        </p:tgtEl>
                                        <p:attrNameLst>
                                          <p:attrName>style.visibility</p:attrName>
                                        </p:attrNameLst>
                                      </p:cBhvr>
                                      <p:to>
                                        <p:strVal val="visible"/>
                                      </p:to>
                                    </p:set>
                                    <p:animEffect transition="in" filter="randombar(horizontal)">
                                      <p:cBhvr>
                                        <p:cTn id="55" dur="500"/>
                                        <p:tgtEl>
                                          <p:spTgt spid="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 xmlns:a16="http://schemas.microsoft.com/office/drawing/2014/main" id="{2679F63F-9D47-F403-7151-58894BC9E918}"/>
              </a:ext>
            </a:extLst>
          </p:cNvPr>
          <p:cNvSpPr/>
          <p:nvPr/>
        </p:nvSpPr>
        <p:spPr>
          <a:xfrm>
            <a:off x="2656609" y="123852"/>
            <a:ext cx="6400800" cy="1061031"/>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b="1" dirty="0" smtClean="0"/>
              <a:t>     </a:t>
            </a:r>
            <a:r>
              <a:rPr lang="ar-BH" sz="3200" dirty="0" smtClean="0"/>
              <a:t>الأبعاد </a:t>
            </a:r>
            <a:r>
              <a:rPr lang="ar-BH" sz="3200" dirty="0"/>
              <a:t>التجارية والاقتصادية لانضمام مملكة البحرين لمنظمة التجارة العالمية</a:t>
            </a:r>
            <a:endParaRPr lang="en-US" sz="3200" dirty="0"/>
          </a:p>
        </p:txBody>
      </p:sp>
      <p:pic>
        <p:nvPicPr>
          <p:cNvPr id="6" name="Picture 5">
            <a:extLst>
              <a:ext uri="{FF2B5EF4-FFF2-40B4-BE49-F238E27FC236}">
                <a16:creationId xmlns="" xmlns:a16="http://schemas.microsoft.com/office/drawing/2014/main"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320211" y="128399"/>
            <a:ext cx="809336" cy="982634"/>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8" name="TextBox 17">
            <a:extLst>
              <a:ext uri="{FF2B5EF4-FFF2-40B4-BE49-F238E27FC236}">
                <a16:creationId xmlns="" xmlns:a16="http://schemas.microsoft.com/office/drawing/2014/main"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63500" y="1534193"/>
            <a:ext cx="8922437" cy="4524315"/>
          </a:xfrm>
          <a:prstGeom prst="rect">
            <a:avLst/>
          </a:prstGeom>
        </p:spPr>
        <p:txBody>
          <a:bodyPr wrap="square">
            <a:spAutoFit/>
          </a:bodyPr>
          <a:lstStyle/>
          <a:p>
            <a:pPr lvl="0" algn="just" rtl="1">
              <a:lnSpc>
                <a:spcPct val="200000"/>
              </a:lnSpc>
            </a:pPr>
            <a:r>
              <a:rPr lang="ar-SA" sz="2400" dirty="0" smtClean="0">
                <a:solidFill>
                  <a:srgbClr val="000000"/>
                </a:solidFill>
                <a:latin typeface="Calibri" panose="020F0502020204030204" pitchFamily="34" charset="0"/>
                <a:ea typeface="Times New Roman" panose="02020603050405020304" pitchFamily="18" charset="0"/>
                <a:cs typeface="Sakkal Majalla" panose="02000000000000000000"/>
              </a:rPr>
              <a:t>6. </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ضمان </a:t>
            </a:r>
            <a:r>
              <a:rPr lang="ar-BH" sz="2400" dirty="0">
                <a:solidFill>
                  <a:srgbClr val="000000"/>
                </a:solidFill>
                <a:latin typeface="Calibri" panose="020F0502020204030204" pitchFamily="34" charset="0"/>
                <a:ea typeface="Times New Roman" panose="02020603050405020304" pitchFamily="18" charset="0"/>
                <a:cs typeface="Sakkal Majalla" panose="02000000000000000000"/>
              </a:rPr>
              <a:t>عدم التمييز في معاملة السلع المتبادلة بين الدول </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الأعضاء.</a:t>
            </a:r>
          </a:p>
          <a:p>
            <a:pPr lvl="0" algn="just" rtl="1">
              <a:lnSpc>
                <a:spcPct val="200000"/>
              </a:lnSpc>
            </a:pPr>
            <a:r>
              <a:rPr lang="ar-BH" sz="2400" dirty="0" smtClean="0">
                <a:solidFill>
                  <a:prstClr val="black"/>
                </a:solidFill>
                <a:latin typeface="Calibri" panose="020F0502020204030204" pitchFamily="34" charset="0"/>
                <a:ea typeface="Times New Roman" panose="02020603050405020304" pitchFamily="18" charset="0"/>
                <a:cs typeface="Sakkal Majalla" panose="02000000000000000000"/>
              </a:rPr>
              <a:t>7.</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جذب </a:t>
            </a:r>
            <a:r>
              <a:rPr lang="ar-BH" sz="2400" dirty="0">
                <a:solidFill>
                  <a:srgbClr val="000000"/>
                </a:solidFill>
                <a:latin typeface="Calibri" panose="020F0502020204030204" pitchFamily="34" charset="0"/>
                <a:ea typeface="Times New Roman" panose="02020603050405020304" pitchFamily="18" charset="0"/>
                <a:cs typeface="Sakkal Majalla" panose="02000000000000000000"/>
              </a:rPr>
              <a:t>الاستثمارات الأجنبية في ظل اتفاقية تحرير إجراءات الاستثمار المرتبطة </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بالتجارة.</a:t>
            </a:r>
            <a:endParaRPr lang="ar-BH" sz="2400" dirty="0" smtClean="0">
              <a:solidFill>
                <a:prstClr val="black"/>
              </a:solidFill>
              <a:latin typeface="Calibri" panose="020F0502020204030204" pitchFamily="34" charset="0"/>
              <a:ea typeface="Times New Roman" panose="02020603050405020304" pitchFamily="18" charset="0"/>
              <a:cs typeface="Sakkal Majalla" panose="02000000000000000000"/>
            </a:endParaRPr>
          </a:p>
          <a:p>
            <a:pPr lvl="0" algn="just" rtl="1">
              <a:lnSpc>
                <a:spcPct val="200000"/>
              </a:lnSpc>
            </a:pPr>
            <a:r>
              <a:rPr lang="ar-BH" sz="2400" dirty="0" smtClean="0">
                <a:solidFill>
                  <a:prstClr val="black"/>
                </a:solidFill>
                <a:latin typeface="Calibri" panose="020F0502020204030204" pitchFamily="34" charset="0"/>
                <a:ea typeface="Times New Roman" panose="02020603050405020304" pitchFamily="18" charset="0"/>
                <a:cs typeface="Sakkal Majalla" panose="02000000000000000000"/>
              </a:rPr>
              <a:t>8. </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وجود </a:t>
            </a:r>
            <a:r>
              <a:rPr lang="ar-BH" sz="2400" dirty="0">
                <a:solidFill>
                  <a:srgbClr val="000000"/>
                </a:solidFill>
                <a:latin typeface="Calibri" panose="020F0502020204030204" pitchFamily="34" charset="0"/>
                <a:ea typeface="Times New Roman" panose="02020603050405020304" pitchFamily="18" charset="0"/>
                <a:cs typeface="Sakkal Majalla" panose="02000000000000000000"/>
              </a:rPr>
              <a:t>أساس أو مرجع يمكن اللجوء إليه فيما يتعلق بتنظيم العلاقات التجارية الدولية.</a:t>
            </a:r>
            <a:endParaRPr lang="en-US" sz="2400" dirty="0">
              <a:solidFill>
                <a:prstClr val="black"/>
              </a:solidFill>
              <a:latin typeface="Calibri" panose="020F0502020204030204" pitchFamily="34" charset="0"/>
              <a:ea typeface="Calibri" panose="020F0502020204030204" pitchFamily="34" charset="0"/>
              <a:cs typeface="Sakkal Majalla" panose="02000000000000000000"/>
            </a:endParaRPr>
          </a:p>
          <a:p>
            <a:pPr lvl="0" algn="just" rtl="1">
              <a:lnSpc>
                <a:spcPct val="200000"/>
              </a:lnSpc>
            </a:pP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9. زيادة </a:t>
            </a:r>
            <a:r>
              <a:rPr lang="ar-BH" sz="2400" dirty="0">
                <a:solidFill>
                  <a:srgbClr val="000000"/>
                </a:solidFill>
                <a:latin typeface="Calibri" panose="020F0502020204030204" pitchFamily="34" charset="0"/>
                <a:ea typeface="Times New Roman" panose="02020603050405020304" pitchFamily="18" charset="0"/>
                <a:cs typeface="Sakkal Majalla" panose="02000000000000000000"/>
              </a:rPr>
              <a:t>حجم التبادل التجاري الدولي مما يزيد الطلب على منتجات الدول النامية</a:t>
            </a: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a:t>
            </a:r>
          </a:p>
          <a:p>
            <a:pPr lvl="0" algn="just" rtl="1">
              <a:lnSpc>
                <a:spcPct val="200000"/>
              </a:lnSpc>
            </a:pPr>
            <a:r>
              <a:rPr lang="ar-BH" sz="2400" dirty="0" smtClean="0">
                <a:solidFill>
                  <a:srgbClr val="000000"/>
                </a:solidFill>
                <a:latin typeface="Calibri" panose="020F0502020204030204" pitchFamily="34" charset="0"/>
                <a:ea typeface="Times New Roman" panose="02020603050405020304" pitchFamily="18" charset="0"/>
                <a:cs typeface="Sakkal Majalla" panose="02000000000000000000"/>
              </a:rPr>
              <a:t>10. للدولة </a:t>
            </a:r>
            <a:r>
              <a:rPr lang="ar-BH" sz="2400" dirty="0">
                <a:solidFill>
                  <a:srgbClr val="000000"/>
                </a:solidFill>
                <a:latin typeface="Calibri" panose="020F0502020204030204" pitchFamily="34" charset="0"/>
                <a:ea typeface="Times New Roman" panose="02020603050405020304" pitchFamily="18" charset="0"/>
                <a:cs typeface="Sakkal Majalla" panose="02000000000000000000"/>
              </a:rPr>
              <a:t>الحق في حماية منتجاتها ضد الإغراق مما يتيح لها فرصة أكبر لتسويق إنتاجها المحلي دون منافسة غير عادلة.</a:t>
            </a:r>
            <a:endParaRPr lang="en-US" sz="2400" dirty="0">
              <a:solidFill>
                <a:prstClr val="black"/>
              </a:solidFill>
              <a:latin typeface="Calibri" panose="020F0502020204030204" pitchFamily="34" charset="0"/>
              <a:ea typeface="Calibri" panose="020F0502020204030204" pitchFamily="34" charset="0"/>
              <a:cs typeface="Sakkal Majalla" panose="02000000000000000000"/>
            </a:endParaRPr>
          </a:p>
        </p:txBody>
      </p:sp>
    </p:spTree>
    <p:extLst>
      <p:ext uri="{BB962C8B-B14F-4D97-AF65-F5344CB8AC3E}">
        <p14:creationId xmlns:p14="http://schemas.microsoft.com/office/powerpoint/2010/main" val="283919822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9">
                                            <p:txEl>
                                              <p:charRg st="0" end="65"/>
                                            </p:txEl>
                                          </p:spTgt>
                                        </p:tgtEl>
                                        <p:attrNameLst>
                                          <p:attrName>style.visibility</p:attrName>
                                        </p:attrNameLst>
                                      </p:cBhvr>
                                      <p:to>
                                        <p:strVal val="visible"/>
                                      </p:to>
                                    </p:set>
                                    <p:animEffect transition="in" filter="randombar(horizontal)">
                                      <p:cBhvr>
                                        <p:cTn id="18" dur="500"/>
                                        <p:tgtEl>
                                          <p:spTgt spid="19">
                                            <p:txEl>
                                              <p:charRg st="0" end="6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9">
                                            <p:txEl>
                                              <p:charRg st="65" end="149"/>
                                            </p:txEl>
                                          </p:spTgt>
                                        </p:tgtEl>
                                        <p:attrNameLst>
                                          <p:attrName>style.visibility</p:attrName>
                                        </p:attrNameLst>
                                      </p:cBhvr>
                                      <p:to>
                                        <p:strVal val="visible"/>
                                      </p:to>
                                    </p:set>
                                    <p:animEffect transition="in" filter="randombar(horizontal)">
                                      <p:cBhvr>
                                        <p:cTn id="23" dur="500"/>
                                        <p:tgtEl>
                                          <p:spTgt spid="19">
                                            <p:txEl>
                                              <p:charRg st="65" end="14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19">
                                            <p:txEl>
                                              <p:charRg st="149" end="232"/>
                                            </p:txEl>
                                          </p:spTgt>
                                        </p:tgtEl>
                                        <p:attrNameLst>
                                          <p:attrName>style.visibility</p:attrName>
                                        </p:attrNameLst>
                                      </p:cBhvr>
                                      <p:to>
                                        <p:strVal val="visible"/>
                                      </p:to>
                                    </p:set>
                                    <p:animEffect transition="in" filter="randombar(horizontal)">
                                      <p:cBhvr>
                                        <p:cTn id="28" dur="500"/>
                                        <p:tgtEl>
                                          <p:spTgt spid="19">
                                            <p:txEl>
                                              <p:charRg st="149" end="23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19">
                                            <p:txEl>
                                              <p:charRg st="232" end="309"/>
                                            </p:txEl>
                                          </p:spTgt>
                                        </p:tgtEl>
                                        <p:attrNameLst>
                                          <p:attrName>style.visibility</p:attrName>
                                        </p:attrNameLst>
                                      </p:cBhvr>
                                      <p:to>
                                        <p:strVal val="visible"/>
                                      </p:to>
                                    </p:set>
                                    <p:animEffect transition="in" filter="randombar(horizontal)">
                                      <p:cBhvr>
                                        <p:cTn id="33" dur="500"/>
                                        <p:tgtEl>
                                          <p:spTgt spid="19">
                                            <p:txEl>
                                              <p:charRg st="232" end="30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19">
                                            <p:txEl>
                                              <p:charRg st="309" end="421"/>
                                            </p:txEl>
                                          </p:spTgt>
                                        </p:tgtEl>
                                        <p:attrNameLst>
                                          <p:attrName>style.visibility</p:attrName>
                                        </p:attrNameLst>
                                      </p:cBhvr>
                                      <p:to>
                                        <p:strVal val="visible"/>
                                      </p:to>
                                    </p:set>
                                    <p:animEffect transition="in" filter="randombar(horizontal)">
                                      <p:cBhvr>
                                        <p:cTn id="38" dur="500"/>
                                        <p:tgtEl>
                                          <p:spTgt spid="19">
                                            <p:txEl>
                                              <p:charRg st="309" end="4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قالب الدرس الإلكتروني - الفصل الدراسي الثاني 2020-2021م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17210</TotalTime>
  <Words>1261</Words>
  <Application>Microsoft Office PowerPoint</Application>
  <PresentationFormat>On-screen Show (4:3)</PresentationFormat>
  <Paragraphs>117</Paragraphs>
  <Slides>15</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15</vt:i4>
      </vt:variant>
    </vt:vector>
  </HeadingPairs>
  <TitlesOfParts>
    <vt:vector size="29" baseType="lpstr">
      <vt:lpstr>Arial</vt:lpstr>
      <vt:lpstr>Arial Black</vt:lpstr>
      <vt:lpstr>Calibri</vt:lpstr>
      <vt:lpstr>Calibri Light</vt:lpstr>
      <vt:lpstr>PT Bold Heading</vt:lpstr>
      <vt:lpstr>Sakkal Majalla</vt:lpstr>
      <vt:lpstr>Simplified Arabic</vt:lpstr>
      <vt:lpstr>Sultan bold</vt:lpstr>
      <vt:lpstr>Symbol</vt:lpstr>
      <vt:lpstr>Times New Roman</vt:lpstr>
      <vt:lpstr>Wingdings</vt:lpstr>
      <vt:lpstr>Wingdings 3</vt:lpstr>
      <vt:lpstr>قالب الدرس الإلكتروني - الفصل الدراسي الثاني 2020-2021م (1)</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مكونات سوق التأمين في مملكة البحرين</dc:title>
  <dc:creator>Amina Alseddiqi</dc:creator>
  <cp:lastModifiedBy>Noor Ahmed Abdullah Falamerzi</cp:lastModifiedBy>
  <cp:revision>1375</cp:revision>
  <dcterms:created xsi:type="dcterms:W3CDTF">2020-03-03T05:49:03Z</dcterms:created>
  <dcterms:modified xsi:type="dcterms:W3CDTF">2023-08-28T07:34:37Z</dcterms:modified>
</cp:coreProperties>
</file>