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08" r:id="rId1"/>
    <p:sldMasterId id="2147483720" r:id="rId2"/>
  </p:sldMasterIdLst>
  <p:notesMasterIdLst>
    <p:notesMasterId r:id="rId34"/>
  </p:notesMasterIdLst>
  <p:sldIdLst>
    <p:sldId id="498" r:id="rId3"/>
    <p:sldId id="499" r:id="rId4"/>
    <p:sldId id="426" r:id="rId5"/>
    <p:sldId id="461" r:id="rId6"/>
    <p:sldId id="475" r:id="rId7"/>
    <p:sldId id="500" r:id="rId8"/>
    <p:sldId id="488" r:id="rId9"/>
    <p:sldId id="489" r:id="rId10"/>
    <p:sldId id="505" r:id="rId11"/>
    <p:sldId id="506" r:id="rId12"/>
    <p:sldId id="507" r:id="rId13"/>
    <p:sldId id="508" r:id="rId14"/>
    <p:sldId id="509" r:id="rId15"/>
    <p:sldId id="510" r:id="rId16"/>
    <p:sldId id="315" r:id="rId17"/>
    <p:sldId id="394" r:id="rId18"/>
    <p:sldId id="397" r:id="rId19"/>
    <p:sldId id="400" r:id="rId20"/>
    <p:sldId id="452" r:id="rId21"/>
    <p:sldId id="486" r:id="rId22"/>
    <p:sldId id="455" r:id="rId23"/>
    <p:sldId id="321" r:id="rId24"/>
    <p:sldId id="322" r:id="rId25"/>
    <p:sldId id="395" r:id="rId26"/>
    <p:sldId id="396" r:id="rId27"/>
    <p:sldId id="398" r:id="rId28"/>
    <p:sldId id="399" r:id="rId29"/>
    <p:sldId id="407" r:id="rId30"/>
    <p:sldId id="474" r:id="rId31"/>
    <p:sldId id="484" r:id="rId32"/>
    <p:sldId id="4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71"/>
    <a:srgbClr val="F28772"/>
    <a:srgbClr val="F9937F"/>
    <a:srgbClr val="00CC00"/>
    <a:srgbClr val="000000"/>
    <a:srgbClr val="F6D3B0"/>
    <a:srgbClr val="171717"/>
    <a:srgbClr val="080628"/>
    <a:srgbClr val="2E20E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96" autoAdjust="0"/>
    <p:restoredTop sz="94662" autoAdjust="0"/>
  </p:normalViewPr>
  <p:slideViewPr>
    <p:cSldViewPr>
      <p:cViewPr varScale="1">
        <p:scale>
          <a:sx n="70" d="100"/>
          <a:sy n="70" d="100"/>
        </p:scale>
        <p:origin x="126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204E3-BA47-4553-AB49-BFD2203EC400}" type="datetimeFigureOut">
              <a:rPr lang="en-US" smtClean="0"/>
              <a:pPr/>
              <a:t>8/28/2023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EAC69B-6743-4285-BBD1-7CFFDBB36D35}" type="slidenum">
              <a:rPr lang="en-US" smtClean="0"/>
              <a:pPr/>
              <a:t>‹#›</a:t>
            </a:fld>
            <a:endParaRPr lang="en-US"/>
          </a:p>
        </p:txBody>
      </p:sp>
    </p:spTree>
    <p:extLst>
      <p:ext uri="{BB962C8B-B14F-4D97-AF65-F5344CB8AC3E}">
        <p14:creationId xmlns:p14="http://schemas.microsoft.com/office/powerpoint/2010/main" val="84299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BH" dirty="0"/>
          </a:p>
        </p:txBody>
      </p:sp>
      <p:sp>
        <p:nvSpPr>
          <p:cNvPr id="4" name="Slide Number Placeholder 3"/>
          <p:cNvSpPr>
            <a:spLocks noGrp="1"/>
          </p:cNvSpPr>
          <p:nvPr>
            <p:ph type="sldNum" sz="quarter" idx="10"/>
          </p:nvPr>
        </p:nvSpPr>
        <p:spPr/>
        <p:txBody>
          <a:bodyPr/>
          <a:lstStyle/>
          <a:p>
            <a:fld id="{0AEAC69B-6743-4285-BBD1-7CFFDBB36D35}" type="slidenum">
              <a:rPr lang="en-US" smtClean="0"/>
              <a:pPr/>
              <a:t>3</a:t>
            </a:fld>
            <a:endParaRPr lang="en-US"/>
          </a:p>
        </p:txBody>
      </p:sp>
    </p:spTree>
    <p:extLst>
      <p:ext uri="{BB962C8B-B14F-4D97-AF65-F5344CB8AC3E}">
        <p14:creationId xmlns:p14="http://schemas.microsoft.com/office/powerpoint/2010/main" val="1725365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75901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48722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4006127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39787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23277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793582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7031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47296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349925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58694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7219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3254421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60474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659388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15543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F383EE-90B1-4EEE-B5B6-CDFD959A62D4}" type="datetimeFigureOut">
              <a:rPr lang="en-US" smtClean="0"/>
              <a:pPr/>
              <a:t>8/28/2023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27727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F383EE-90B1-4EEE-B5B6-CDFD959A62D4}"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244813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F383EE-90B1-4EEE-B5B6-CDFD959A62D4}" type="datetimeFigureOut">
              <a:rPr lang="en-US" smtClean="0"/>
              <a:pPr/>
              <a:t>8/28/2023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97410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F383EE-90B1-4EEE-B5B6-CDFD959A62D4}" type="datetimeFigureOut">
              <a:rPr lang="en-US" smtClean="0"/>
              <a:pPr/>
              <a:t>8/28/2023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88946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383EE-90B1-4EEE-B5B6-CDFD959A62D4}" type="datetimeFigureOut">
              <a:rPr lang="en-US" smtClean="0"/>
              <a:pPr/>
              <a:t>8/28/2023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76999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6F383EE-90B1-4EEE-B5B6-CDFD959A62D4}"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327262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6F383EE-90B1-4EEE-B5B6-CDFD959A62D4}" type="datetimeFigureOut">
              <a:rPr lang="en-US" smtClean="0"/>
              <a:pPr/>
              <a:t>8/28/2023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11623-43E0-46A1-BB75-EFFC0F14CC01}" type="slidenum">
              <a:rPr lang="en-US" smtClean="0"/>
              <a:pPr/>
              <a:t>‹#›</a:t>
            </a:fld>
            <a:endParaRPr lang="en-US"/>
          </a:p>
        </p:txBody>
      </p:sp>
    </p:spTree>
    <p:extLst>
      <p:ext uri="{BB962C8B-B14F-4D97-AF65-F5344CB8AC3E}">
        <p14:creationId xmlns:p14="http://schemas.microsoft.com/office/powerpoint/2010/main" val="122539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6F383EE-90B1-4EEE-B5B6-CDFD959A62D4}" type="datetimeFigureOut">
              <a:rPr lang="en-US" smtClean="0"/>
              <a:pPr/>
              <a:t>8/28/2023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A11623-43E0-46A1-BB75-EFFC0F14CC01}" type="slidenum">
              <a:rPr lang="en-US" smtClean="0"/>
              <a:pPr/>
              <a:t>‹#›</a:t>
            </a:fld>
            <a:endParaRPr lang="en-US"/>
          </a:p>
        </p:txBody>
      </p:sp>
    </p:spTree>
    <p:extLst>
      <p:ext uri="{BB962C8B-B14F-4D97-AF65-F5344CB8AC3E}">
        <p14:creationId xmlns:p14="http://schemas.microsoft.com/office/powerpoint/2010/main" val="29036405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5BB54EE-DF0D-4FA1-B48F-C292469C25C4}" type="datetimeFigureOut">
              <a:rPr lang="en-US" smtClean="0"/>
              <a:t>8/28/2023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323781467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slide" Target="slide25.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slide" Target="slide27.xml"/></Relationships>
</file>

<file path=ppt/slides/_rels/slide1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slide" Target="slide26.xml"/></Relationships>
</file>

<file path=ppt/slides/_rels/slide18.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audio" Target="../media/audio3.wav"/><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slide" Target="slide31.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dunet.bh/"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36,%20slide%2029" TargetMode="External"/><Relationship Id="rId2" Type="http://schemas.openxmlformats.org/officeDocument/2006/relationships/audio" Target="../media/audio4.wav"/><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slide" Target="slide19.xml"/></Relationships>
</file>

<file path=ppt/slides/_rels/slide2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hyperlink" Target="36,%20slide%2029" TargetMode="External"/><Relationship Id="rId2" Type="http://schemas.openxmlformats.org/officeDocument/2006/relationships/audio" Target="../media/audio4.wav"/><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slide" Target="slide19.xml"/></Relationships>
</file>

<file path=ppt/slides/_rels/slide31.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84;p11">
            <a:extLst>
              <a:ext uri="{FF2B5EF4-FFF2-40B4-BE49-F238E27FC236}">
                <a16:creationId xmlns:a16="http://schemas.microsoft.com/office/drawing/2014/main" xmlns="" id="{4480F12F-3684-4F40-A1B9-D3BA9923DD19}"/>
              </a:ext>
            </a:extLst>
          </p:cNvPr>
          <p:cNvSpPr txBox="1">
            <a:spLocks/>
          </p:cNvSpPr>
          <p:nvPr/>
        </p:nvSpPr>
        <p:spPr>
          <a:xfrm>
            <a:off x="-203518" y="4423107"/>
            <a:ext cx="4930912" cy="1435280"/>
          </a:xfrm>
          <a:prstGeom prst="rect">
            <a:avLst/>
          </a:prstGeom>
        </p:spPr>
        <p:txBody>
          <a:bodyPr spcFirstLastPara="1" vert="horz" wrap="square" lIns="68569" tIns="68569" rIns="68569" bIns="68569"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685800">
              <a:defRPr/>
            </a:pPr>
            <a:r>
              <a:rPr lang="ar-BH" sz="4000" dirty="0" smtClean="0">
                <a:solidFill>
                  <a:srgbClr val="3F5378"/>
                </a:solidFill>
                <a:latin typeface="Arial Black" panose="020B0A04020102020204" pitchFamily="34" charset="0"/>
                <a:cs typeface="Sultan bold" pitchFamily="2" charset="-78"/>
              </a:rPr>
              <a:t>ا</a:t>
            </a:r>
            <a:r>
              <a:rPr lang="ar-BH" sz="4800" dirty="0" smtClean="0">
                <a:solidFill>
                  <a:srgbClr val="3F5378"/>
                </a:solidFill>
                <a:latin typeface="Arial Black" panose="020B0A04020102020204" pitchFamily="34" charset="0"/>
                <a:cs typeface="Sultan bold" pitchFamily="2" charset="-78"/>
              </a:rPr>
              <a:t>لاقتصاد</a:t>
            </a:r>
            <a:endParaRPr lang="ar-BH" sz="4800" dirty="0">
              <a:solidFill>
                <a:srgbClr val="3F5378"/>
              </a:solidFill>
              <a:latin typeface="Arial Black" panose="020B0A04020102020204" pitchFamily="34" charset="0"/>
              <a:cs typeface="Sultan bold" pitchFamily="2" charset="-78"/>
            </a:endParaRPr>
          </a:p>
          <a:p>
            <a:pPr defTabSz="685800">
              <a:defRPr/>
            </a:pPr>
            <a:endParaRPr lang="ar-SA" sz="1600" dirty="0">
              <a:solidFill>
                <a:srgbClr val="3F5378"/>
              </a:solidFill>
              <a:latin typeface="Arial Black" panose="020B0A04020102020204" pitchFamily="34" charset="0"/>
              <a:cs typeface="Sultan bold" pitchFamily="2" charset="-78"/>
            </a:endParaRPr>
          </a:p>
          <a:p>
            <a:pPr defTabSz="685800">
              <a:defRPr/>
            </a:pPr>
            <a:r>
              <a:rPr lang="ar-BH" sz="5400" b="1" dirty="0">
                <a:solidFill>
                  <a:srgbClr val="FF9800"/>
                </a:solidFill>
                <a:latin typeface="Sakkal Majalla" panose="02000000000000000000" pitchFamily="2" charset="-78"/>
                <a:cs typeface="Sakkal Majalla" panose="02000000000000000000" pitchFamily="2" charset="-78"/>
              </a:rPr>
              <a:t>قصد </a:t>
            </a:r>
            <a:r>
              <a:rPr lang="ar-BH" sz="5400" b="1" dirty="0" smtClean="0">
                <a:solidFill>
                  <a:srgbClr val="FF9800"/>
                </a:solidFill>
                <a:latin typeface="Sakkal Majalla" panose="02000000000000000000" pitchFamily="2" charset="-78"/>
                <a:cs typeface="Sakkal Majalla" panose="02000000000000000000" pitchFamily="2" charset="-78"/>
              </a:rPr>
              <a:t>312</a:t>
            </a:r>
            <a:endParaRPr lang="ar-SA" sz="5400" b="1" dirty="0">
              <a:solidFill>
                <a:srgbClr val="FF9800"/>
              </a:solidFill>
              <a:latin typeface="Sakkal Majalla" panose="02000000000000000000" pitchFamily="2" charset="-78"/>
              <a:cs typeface="Sakkal Majalla" panose="02000000000000000000" pitchFamily="2" charset="-78"/>
            </a:endParaRPr>
          </a:p>
        </p:txBody>
      </p:sp>
      <p:sp>
        <p:nvSpPr>
          <p:cNvPr id="6" name="Rectangle 5">
            <a:extLst>
              <a:ext uri="{FF2B5EF4-FFF2-40B4-BE49-F238E27FC236}">
                <a16:creationId xmlns:a16="http://schemas.microsoft.com/office/drawing/2014/main" xmlns="" id="{80FC989E-D4CE-4CFB-96D2-FB65D6210524}"/>
              </a:ext>
            </a:extLst>
          </p:cNvPr>
          <p:cNvSpPr/>
          <p:nvPr/>
        </p:nvSpPr>
        <p:spPr>
          <a:xfrm>
            <a:off x="4914257" y="4242006"/>
            <a:ext cx="3431526" cy="623248"/>
          </a:xfrm>
          <a:prstGeom prst="rect">
            <a:avLst/>
          </a:prstGeom>
          <a:solidFill>
            <a:srgbClr val="C00000"/>
          </a:solidFill>
        </p:spPr>
        <p:txBody>
          <a:bodyPr wrap="square" lIns="68580" tIns="34290" rIns="68580" bIns="34290">
            <a:spAutoFit/>
          </a:bodyPr>
          <a:lstStyle/>
          <a:p>
            <a:pPr algn="ctr" defTabSz="685800">
              <a:defRPr/>
            </a:pPr>
            <a:r>
              <a:rPr lang="ar-SA" sz="3600" dirty="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الفصل الدراسي </a:t>
            </a:r>
            <a:r>
              <a:rPr lang="ar-BH" sz="3600" dirty="0" smtClean="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الأول</a:t>
            </a:r>
            <a:endParaRPr lang="en-US" sz="3600" dirty="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endParaRPr>
          </a:p>
        </p:txBody>
      </p:sp>
      <p:sp>
        <p:nvSpPr>
          <p:cNvPr id="7" name="Rectangle 6">
            <a:extLst>
              <a:ext uri="{FF2B5EF4-FFF2-40B4-BE49-F238E27FC236}">
                <a16:creationId xmlns:a16="http://schemas.microsoft.com/office/drawing/2014/main" xmlns="" id="{165F5DA4-2CA6-43A2-98A4-464A9E98B87D}"/>
              </a:ext>
            </a:extLst>
          </p:cNvPr>
          <p:cNvSpPr/>
          <p:nvPr/>
        </p:nvSpPr>
        <p:spPr>
          <a:xfrm>
            <a:off x="4248439" y="5252371"/>
            <a:ext cx="4763163" cy="1300356"/>
          </a:xfrm>
          <a:prstGeom prst="rect">
            <a:avLst/>
          </a:prstGeom>
          <a:noFill/>
        </p:spPr>
        <p:txBody>
          <a:bodyPr wrap="none" lIns="68580" tIns="34290" rIns="68580" bIns="34290">
            <a:spAutoFit/>
          </a:bodyPr>
          <a:lstStyle/>
          <a:p>
            <a:pPr algn="ctr" defTabSz="685800">
              <a:defRPr/>
            </a:pPr>
            <a:r>
              <a:rPr lang="ar-SA" sz="2800" b="1" dirty="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للصف </a:t>
            </a:r>
            <a:r>
              <a:rPr lang="ar-BH" sz="2800" b="1" dirty="0" smtClean="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ال</a:t>
            </a:r>
            <a:r>
              <a:rPr lang="ar-SA" sz="2800" b="1" dirty="0" smtClean="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ثالث الثانوي / توحيد المسارات</a:t>
            </a:r>
            <a:endParaRPr lang="en-US" sz="2800" b="1" dirty="0" smtClean="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a:p>
            <a:pPr algn="ctr" defTabSz="685800">
              <a:defRPr/>
            </a:pPr>
            <a:endParaRPr lang="ar-SA" sz="2400" b="1" dirty="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a:p>
            <a:pPr algn="ctr" defTabSz="685800">
              <a:defRPr/>
            </a:pPr>
            <a:endParaRPr lang="ar-SA" sz="2800" b="1" dirty="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p:txBody>
      </p:sp>
      <p:pic>
        <p:nvPicPr>
          <p:cNvPr id="8" name="Picture 7">
            <a:extLst>
              <a:ext uri="{FF2B5EF4-FFF2-40B4-BE49-F238E27FC236}">
                <a16:creationId xmlns:a16="http://schemas.microsoft.com/office/drawing/2014/main" xmlns="" id="{BA49C5AB-5BEC-440B-A1DB-C149F618A5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260" y="304800"/>
            <a:ext cx="6897479" cy="1074434"/>
          </a:xfrm>
          <a:prstGeom prst="rect">
            <a:avLst/>
          </a:prstGeom>
        </p:spPr>
      </p:pic>
      <p:sp>
        <p:nvSpPr>
          <p:cNvPr id="14" name="Rectangle 13">
            <a:extLst>
              <a:ext uri="{FF2B5EF4-FFF2-40B4-BE49-F238E27FC236}">
                <a16:creationId xmlns:a16="http://schemas.microsoft.com/office/drawing/2014/main" xmlns="" id="{F7AA5C27-B266-EC7F-A04F-ACDB41FB7396}"/>
              </a:ext>
            </a:extLst>
          </p:cNvPr>
          <p:cNvSpPr/>
          <p:nvPr/>
        </p:nvSpPr>
        <p:spPr>
          <a:xfrm>
            <a:off x="1081164" y="6151007"/>
            <a:ext cx="2361548" cy="461665"/>
          </a:xfrm>
          <a:prstGeom prst="rect">
            <a:avLst/>
          </a:prstGeom>
          <a:solidFill>
            <a:srgbClr val="C00000"/>
          </a:solidFill>
        </p:spPr>
        <p:txBody>
          <a:bodyPr wrap="square" lIns="91440" tIns="45720" rIns="91440" bIns="45720">
            <a:spAutoFit/>
          </a:bodyPr>
          <a:lstStyle/>
          <a:p>
            <a:pPr algn="ctr"/>
            <a:r>
              <a:rPr lang="ar-BH" sz="2400" dirty="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الصفحات </a:t>
            </a:r>
            <a:r>
              <a:rPr lang="ar-BH" sz="2400" dirty="0" smtClean="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40 </a:t>
            </a:r>
            <a:r>
              <a:rPr lang="ar-BH" sz="2400" dirty="0" smtClean="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 </a:t>
            </a:r>
            <a:r>
              <a:rPr lang="ar-BH" sz="2400" dirty="0" smtClean="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Sultan bold" pitchFamily="2" charset="-78"/>
              </a:rPr>
              <a:t>45</a:t>
            </a:r>
            <a:endParaRPr lang="ar-SA" sz="2400" b="1" dirty="0">
              <a:ln w="0"/>
              <a:solidFill>
                <a:prstClr val="white"/>
              </a:solidFill>
              <a:effectLst>
                <a:outerShdw blurRad="38100" dist="19050" dir="2700000" algn="tl" rotWithShape="0">
                  <a:prstClr val="black">
                    <a:alpha val="40000"/>
                  </a:prstClr>
                </a:outerShdw>
              </a:effectLst>
              <a:latin typeface="Arial Black" panose="020B0A04020102020204" pitchFamily="34" charset="0"/>
              <a:cs typeface="Times New Roman" panose="02020603050405020304" pitchFamily="18" charset="0"/>
            </a:endParaRPr>
          </a:p>
        </p:txBody>
      </p:sp>
      <p:pic>
        <p:nvPicPr>
          <p:cNvPr id="2" name="Picture 1"/>
          <p:cNvPicPr>
            <a:picLocks noChangeAspect="1"/>
          </p:cNvPicPr>
          <p:nvPr/>
        </p:nvPicPr>
        <p:blipFill rotWithShape="1">
          <a:blip r:embed="rId3"/>
          <a:srcRect l="24817" t="11458" r="44729" b="47918"/>
          <a:stretch/>
        </p:blipFill>
        <p:spPr>
          <a:xfrm>
            <a:off x="413602" y="1839036"/>
            <a:ext cx="3624998" cy="2291451"/>
          </a:xfrm>
          <a:prstGeom prst="rect">
            <a:avLst/>
          </a:prstGeom>
        </p:spPr>
      </p:pic>
      <p:pic>
        <p:nvPicPr>
          <p:cNvPr id="9" name="Picture 8"/>
          <p:cNvPicPr>
            <a:picLocks noChangeAspect="1"/>
          </p:cNvPicPr>
          <p:nvPr/>
        </p:nvPicPr>
        <p:blipFill rotWithShape="1">
          <a:blip r:embed="rId3"/>
          <a:srcRect l="30088" t="54166" r="43558" b="30209"/>
          <a:stretch/>
        </p:blipFill>
        <p:spPr>
          <a:xfrm>
            <a:off x="4495800" y="2304851"/>
            <a:ext cx="3849983" cy="1550038"/>
          </a:xfrm>
          <a:prstGeom prst="rect">
            <a:avLst/>
          </a:prstGeom>
        </p:spPr>
      </p:pic>
    </p:spTree>
    <p:extLst>
      <p:ext uri="{BB962C8B-B14F-4D97-AF65-F5344CB8AC3E}">
        <p14:creationId xmlns:p14="http://schemas.microsoft.com/office/powerpoint/2010/main" val="1588270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901228"/>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3100" b="1" dirty="0" smtClean="0"/>
              <a:t>    الفرق بين التجارة الخارجية والتجارة الداخلية</a:t>
            </a:r>
            <a:endParaRPr lang="ar-BH" sz="3100" b="1" dirty="0"/>
          </a:p>
        </p:txBody>
      </p:sp>
      <p:pic>
        <p:nvPicPr>
          <p:cNvPr id="6" name="Picture 5">
            <a:extLst>
              <a:ext uri="{FF2B5EF4-FFF2-40B4-BE49-F238E27FC236}">
                <a16:creationId xmlns:a16="http://schemas.microsoft.com/office/drawing/2014/main" xmlns=""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177032" y="113108"/>
            <a:ext cx="809336" cy="854299"/>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4" name="Rectangle 13"/>
          <p:cNvSpPr/>
          <p:nvPr/>
        </p:nvSpPr>
        <p:spPr>
          <a:xfrm>
            <a:off x="-12608" y="1227425"/>
            <a:ext cx="9109075" cy="941796"/>
          </a:xfrm>
          <a:prstGeom prst="rect">
            <a:avLst/>
          </a:prstGeom>
        </p:spPr>
        <p:txBody>
          <a:bodyPr wrap="square">
            <a:spAutoFit/>
          </a:bodyPr>
          <a:lstStyle/>
          <a:p>
            <a:pPr marR="0" lvl="0" algn="justLow" rtl="1">
              <a:lnSpc>
                <a:spcPct val="115000"/>
              </a:lnSpc>
              <a:spcBef>
                <a:spcPts val="0"/>
              </a:spcBef>
              <a:spcAft>
                <a:spcPts val="0"/>
              </a:spcAft>
              <a:buClr>
                <a:srgbClr val="2D71A9"/>
              </a:buClr>
              <a:buSzPts val="1200"/>
            </a:pPr>
            <a:r>
              <a:rPr lang="ar-BH" sz="2400" dirty="0">
                <a:cs typeface="Sakkal Majalla" panose="02000000000000000000"/>
              </a:rPr>
              <a:t>على الرغم من أن الأسس التي تقوم عليها كل من التجارة الخارجية والتجارة الداخلية واحدة إلا أن هناك العديد من الفروق بينهما، منها ما </a:t>
            </a:r>
            <a:r>
              <a:rPr lang="ar-BH" sz="2400" dirty="0" smtClean="0">
                <a:cs typeface="Sakkal Majalla" panose="02000000000000000000"/>
              </a:rPr>
              <a:t>يأتي:</a:t>
            </a:r>
            <a:endParaRPr lang="en-US" sz="2400" dirty="0">
              <a:effectLst/>
              <a:latin typeface="Calibri" panose="020F0502020204030204" pitchFamily="34" charset="0"/>
              <a:ea typeface="Calibri" panose="020F0502020204030204" pitchFamily="34" charset="0"/>
              <a:cs typeface="Sakkal Majalla" panose="02000000000000000000"/>
            </a:endParaRPr>
          </a:p>
        </p:txBody>
      </p:sp>
      <p:sp>
        <p:nvSpPr>
          <p:cNvPr id="18" name="TextBox 17">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35067" y="2340393"/>
            <a:ext cx="9109075" cy="3348609"/>
          </a:xfrm>
          <a:prstGeom prst="rect">
            <a:avLst/>
          </a:prstGeom>
        </p:spPr>
        <p:txBody>
          <a:bodyPr wrap="square">
            <a:spAutoFit/>
          </a:bodyPr>
          <a:lstStyle/>
          <a:p>
            <a:pPr marR="0" lvl="0" algn="justLow" rtl="1">
              <a:lnSpc>
                <a:spcPct val="115000"/>
              </a:lnSpc>
              <a:spcBef>
                <a:spcPts val="0"/>
              </a:spcBef>
              <a:spcAft>
                <a:spcPts val="0"/>
              </a:spcAft>
              <a:buClr>
                <a:srgbClr val="2D71A9"/>
              </a:buClr>
              <a:buSzPts val="1400"/>
            </a:pPr>
            <a:r>
              <a:rPr lang="ar-BH" sz="2400" b="1" dirty="0" smtClean="0">
                <a:solidFill>
                  <a:srgbClr val="2D71A9"/>
                </a:solidFill>
                <a:latin typeface="Times New Roman" panose="02020603050405020304" pitchFamily="18" charset="0"/>
                <a:ea typeface="Calibri" panose="020F0502020204030204" pitchFamily="34" charset="0"/>
                <a:cs typeface="Sakkal Majalla" panose="02000000000000000000"/>
              </a:rPr>
              <a:t>1- اختلاف </a:t>
            </a:r>
            <a:r>
              <a:rPr lang="ar-BH" sz="2400" b="1" dirty="0">
                <a:solidFill>
                  <a:srgbClr val="2D71A9"/>
                </a:solidFill>
                <a:latin typeface="Times New Roman" panose="02020603050405020304" pitchFamily="18" charset="0"/>
                <a:ea typeface="Calibri" panose="020F0502020204030204" pitchFamily="34" charset="0"/>
                <a:cs typeface="Sakkal Majalla" panose="02000000000000000000"/>
              </a:rPr>
              <a:t>الأنظمة والقوانين:  </a:t>
            </a:r>
            <a:r>
              <a:rPr lang="ar-BH" sz="2400" dirty="0">
                <a:latin typeface="Times New Roman" panose="02020603050405020304" pitchFamily="18" charset="0"/>
                <a:ea typeface="Calibri" panose="020F0502020204030204" pitchFamily="34" charset="0"/>
                <a:cs typeface="Sakkal Majalla" panose="02000000000000000000"/>
              </a:rPr>
              <a:t>إذا قام فرد في المحافظة الشمالية بمملكة البحرين بشراء سيارة من تاجر في المحافظة الجنوبية، فكلاهما يخضعان للنظام والقانون البحريني بشأن مواصفات السلعة المسموح بتداولها وكيفية إبرام العقد والتزامات الطرفين وكيفية التصرف إذا نشأ نزاع بشأن تسليم السيارة، حيث يخضعان معًا للقضاء البحريني</a:t>
            </a:r>
            <a:r>
              <a:rPr lang="ar-BH" sz="2400" dirty="0" smtClean="0">
                <a:latin typeface="Times New Roman" panose="02020603050405020304" pitchFamily="18" charset="0"/>
                <a:ea typeface="Calibri" panose="020F0502020204030204" pitchFamily="34" charset="0"/>
                <a:cs typeface="Sakkal Majalla" panose="02000000000000000000"/>
              </a:rPr>
              <a:t>.</a:t>
            </a:r>
            <a:endParaRPr lang="ar-BH" sz="1600" dirty="0" smtClean="0">
              <a:latin typeface="Times New Roman" panose="02020603050405020304" pitchFamily="18" charset="0"/>
              <a:ea typeface="Calibri" panose="020F0502020204030204" pitchFamily="34" charset="0"/>
              <a:cs typeface="Sakkal Majalla" panose="02000000000000000000"/>
            </a:endParaRPr>
          </a:p>
          <a:p>
            <a:pPr marR="0" lvl="0" algn="justLow" rtl="1">
              <a:lnSpc>
                <a:spcPct val="115000"/>
              </a:lnSpc>
              <a:spcBef>
                <a:spcPts val="0"/>
              </a:spcBef>
              <a:spcAft>
                <a:spcPts val="0"/>
              </a:spcAft>
              <a:buClr>
                <a:srgbClr val="2D71A9"/>
              </a:buClr>
              <a:buSzPts val="1400"/>
            </a:pPr>
            <a:endParaRPr lang="ar-BH" sz="1600" dirty="0">
              <a:latin typeface="Times New Roman" panose="02020603050405020304" pitchFamily="18" charset="0"/>
              <a:ea typeface="Calibri" panose="020F0502020204030204" pitchFamily="34" charset="0"/>
              <a:cs typeface="Sakkal Majalla" panose="02000000000000000000"/>
            </a:endParaRPr>
          </a:p>
          <a:p>
            <a:pPr marR="0" lvl="0" algn="justLow" rtl="1">
              <a:lnSpc>
                <a:spcPct val="115000"/>
              </a:lnSpc>
              <a:spcBef>
                <a:spcPts val="0"/>
              </a:spcBef>
              <a:spcAft>
                <a:spcPts val="0"/>
              </a:spcAft>
              <a:buClr>
                <a:srgbClr val="2D71A9"/>
              </a:buClr>
              <a:buSzPts val="1400"/>
            </a:pPr>
            <a:r>
              <a:rPr lang="ar-BH" sz="800" dirty="0">
                <a:latin typeface="Calibri" panose="020F0502020204030204" pitchFamily="34" charset="0"/>
                <a:ea typeface="Calibri" panose="020F0502020204030204" pitchFamily="34" charset="0"/>
                <a:cs typeface="Sakkal Majalla" panose="02000000000000000000"/>
              </a:rPr>
              <a:t> </a:t>
            </a:r>
            <a:r>
              <a:rPr lang="ar-BH" sz="2400" dirty="0" smtClean="0">
                <a:latin typeface="Calibri" panose="020F0502020204030204" pitchFamily="34" charset="0"/>
                <a:ea typeface="Calibri" panose="020F0502020204030204" pitchFamily="34" charset="0"/>
                <a:cs typeface="Sakkal Majalla" panose="02000000000000000000"/>
              </a:rPr>
              <a:t>أما </a:t>
            </a:r>
            <a:r>
              <a:rPr lang="ar-BH" sz="2400" dirty="0">
                <a:latin typeface="Calibri" panose="020F0502020204030204" pitchFamily="34" charset="0"/>
                <a:ea typeface="Calibri" panose="020F0502020204030204" pitchFamily="34" charset="0"/>
                <a:cs typeface="Sakkal Majalla" panose="02000000000000000000"/>
              </a:rPr>
              <a:t>إذا قام تاجر سيارات بحريني بشراء صفقة سيارات من اليابان، فكل منهما ينتمي إلى دولة مختلفة وبالتالي تتباين الأنظمة والقوانين والأعراف التجارية، وهذا يجعل أسلوب عمل المنشأة التي تتعامل في السوق الدولية مختلفًا عن تلك التي تعمل في السوق المحلية فقط.</a:t>
            </a:r>
            <a:endParaRPr lang="en-US" sz="1600" dirty="0">
              <a:effectLst/>
              <a:latin typeface="Calibri" panose="020F0502020204030204" pitchFamily="34" charset="0"/>
              <a:ea typeface="Calibri" panose="020F0502020204030204" pitchFamily="34" charset="0"/>
              <a:cs typeface="Sakkal Majalla" panose="02000000000000000000"/>
            </a:endParaRPr>
          </a:p>
        </p:txBody>
      </p:sp>
    </p:spTree>
    <p:extLst>
      <p:ext uri="{BB962C8B-B14F-4D97-AF65-F5344CB8AC3E}">
        <p14:creationId xmlns:p14="http://schemas.microsoft.com/office/powerpoint/2010/main" val="12945848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4">
                                            <p:txEl>
                                              <p:pRg st="0" end="0"/>
                                            </p:txEl>
                                          </p:spTgt>
                                        </p:tgtEl>
                                        <p:attrNameLst>
                                          <p:attrName>style.visibility</p:attrName>
                                        </p:attrNameLst>
                                      </p:cBhvr>
                                      <p:to>
                                        <p:strVal val="visible"/>
                                      </p:to>
                                    </p:set>
                                    <p:anim calcmode="lin" valueType="num">
                                      <p:cBhvr additive="base">
                                        <p:cTn id="1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arn(inVertical)">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9">
                                            <p:txEl>
                                              <p:pRg st="0" end="0"/>
                                            </p:txEl>
                                          </p:spTgt>
                                        </p:tgtEl>
                                        <p:attrNameLst>
                                          <p:attrName>style.visibility</p:attrName>
                                        </p:attrNameLst>
                                      </p:cBhvr>
                                      <p:to>
                                        <p:strVal val="visible"/>
                                      </p:to>
                                    </p:set>
                                    <p:anim calcmode="lin" valueType="num">
                                      <p:cBhvr additive="base">
                                        <p:cTn id="29"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9">
                                            <p:txEl>
                                              <p:pRg st="2" end="2"/>
                                            </p:txEl>
                                          </p:spTgt>
                                        </p:tgtEl>
                                        <p:attrNameLst>
                                          <p:attrName>style.visibility</p:attrName>
                                        </p:attrNameLst>
                                      </p:cBhvr>
                                      <p:to>
                                        <p:strVal val="visible"/>
                                      </p:to>
                                    </p:set>
                                    <p:anim calcmode="lin" valueType="num">
                                      <p:cBhvr additive="base">
                                        <p:cTn id="35"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901228"/>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3100" b="1" dirty="0" smtClean="0"/>
              <a:t>    الفرق بين التجارة الخارجية والتجارة الداخلية</a:t>
            </a:r>
            <a:endParaRPr lang="ar-BH" sz="3100" b="1" dirty="0"/>
          </a:p>
        </p:txBody>
      </p:sp>
      <p:pic>
        <p:nvPicPr>
          <p:cNvPr id="6" name="Picture 5">
            <a:extLst>
              <a:ext uri="{FF2B5EF4-FFF2-40B4-BE49-F238E27FC236}">
                <a16:creationId xmlns:a16="http://schemas.microsoft.com/office/drawing/2014/main" xmlns="" id="{5C3D7C2E-506A-2878-1375-FCFB5334A54A}"/>
              </a:ext>
            </a:extLst>
          </p:cNvPr>
          <p:cNvPicPr>
            <a:picLocks noChangeAspect="1"/>
          </p:cNvPicPr>
          <p:nvPr/>
        </p:nvPicPr>
        <p:blipFill rotWithShape="1">
          <a:blip r:embed="rId4">
            <a:clrChange>
              <a:clrFrom>
                <a:srgbClr val="FFFFFF"/>
              </a:clrFrom>
              <a:clrTo>
                <a:srgbClr val="FFFFFF">
                  <a:alpha val="0"/>
                </a:srgbClr>
              </a:clrTo>
            </a:clrChange>
          </a:blip>
          <a:srcRect l="19231" t="18571" r="25384" b="27144"/>
          <a:stretch/>
        </p:blipFill>
        <p:spPr>
          <a:xfrm>
            <a:off x="8177032" y="113108"/>
            <a:ext cx="809336" cy="854299"/>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8" name="TextBox 17">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63500" y="1143000"/>
            <a:ext cx="9109075" cy="2428357"/>
          </a:xfrm>
          <a:prstGeom prst="rect">
            <a:avLst/>
          </a:prstGeom>
        </p:spPr>
        <p:txBody>
          <a:bodyPr wrap="square">
            <a:spAutoFit/>
          </a:bodyPr>
          <a:lstStyle/>
          <a:p>
            <a:pPr marR="0" lvl="0" algn="justLow" rtl="1">
              <a:lnSpc>
                <a:spcPct val="115000"/>
              </a:lnSpc>
              <a:spcBef>
                <a:spcPts val="0"/>
              </a:spcBef>
              <a:spcAft>
                <a:spcPts val="0"/>
              </a:spcAft>
              <a:buClr>
                <a:srgbClr val="2D71A9"/>
              </a:buClr>
              <a:buSzPts val="1400"/>
            </a:pPr>
            <a:r>
              <a:rPr lang="ar-BH" sz="2200" b="1" dirty="0">
                <a:solidFill>
                  <a:srgbClr val="2D71A9"/>
                </a:solidFill>
                <a:latin typeface="Times New Roman" panose="02020603050405020304" pitchFamily="18" charset="0"/>
                <a:ea typeface="Calibri" panose="020F0502020204030204" pitchFamily="34" charset="0"/>
                <a:cs typeface="Sakkal Majalla" panose="02000000000000000000"/>
              </a:rPr>
              <a:t>2</a:t>
            </a:r>
            <a:r>
              <a:rPr lang="ar-BH" sz="2200" b="1" dirty="0" smtClean="0">
                <a:solidFill>
                  <a:srgbClr val="2D71A9"/>
                </a:solidFill>
                <a:latin typeface="Times New Roman" panose="02020603050405020304" pitchFamily="18" charset="0"/>
                <a:ea typeface="Calibri" panose="020F0502020204030204" pitchFamily="34" charset="0"/>
                <a:cs typeface="Sakkal Majalla" panose="02000000000000000000"/>
              </a:rPr>
              <a:t>- </a:t>
            </a:r>
            <a:r>
              <a:rPr lang="ar-BH" sz="2200" b="1" dirty="0">
                <a:solidFill>
                  <a:srgbClr val="2D71A9"/>
                </a:solidFill>
                <a:latin typeface="Times New Roman" panose="02020603050405020304" pitchFamily="18" charset="0"/>
                <a:ea typeface="Calibri" panose="020F0502020204030204" pitchFamily="34" charset="0"/>
                <a:cs typeface="Sakkal Majalla" panose="02000000000000000000"/>
              </a:rPr>
              <a:t>اختلاف وحدات النقد المستعملة في دول العالم: </a:t>
            </a:r>
            <a:r>
              <a:rPr lang="ar-BH" sz="2200" dirty="0">
                <a:solidFill>
                  <a:srgbClr val="2D71A9"/>
                </a:solidFill>
                <a:latin typeface="Times New Roman" panose="02020603050405020304" pitchFamily="18" charset="0"/>
                <a:ea typeface="Calibri" panose="020F0502020204030204" pitchFamily="34" charset="0"/>
                <a:cs typeface="Sakkal Majalla" panose="02000000000000000000"/>
              </a:rPr>
              <a:t> </a:t>
            </a:r>
            <a:r>
              <a:rPr lang="ar-BH" sz="2200" dirty="0">
                <a:latin typeface="Times New Roman" panose="02020603050405020304" pitchFamily="18" charset="0"/>
                <a:ea typeface="Calibri" panose="020F0502020204030204" pitchFamily="34" charset="0"/>
                <a:cs typeface="Sakkal Majalla" panose="02000000000000000000"/>
              </a:rPr>
              <a:t>إن اختلاف العملات المستعملة فيما بين دول العالم أدى إلى اختلاف عمليات قياس القيم فهناك دول تقيس السلع والخدمات بالدينار، وأخرى تقيسها بالدولار، ... إلخ.</a:t>
            </a:r>
            <a:endParaRPr lang="en-US" sz="2200" dirty="0">
              <a:latin typeface="Times New Roman" panose="02020603050405020304" pitchFamily="18" charset="0"/>
              <a:ea typeface="Calibri" panose="020F0502020204030204" pitchFamily="34" charset="0"/>
              <a:cs typeface="Sakkal Majalla" panose="02000000000000000000"/>
            </a:endParaRPr>
          </a:p>
          <a:p>
            <a:pPr algn="justLow" rtl="1">
              <a:lnSpc>
                <a:spcPct val="115000"/>
              </a:lnSpc>
            </a:pPr>
            <a:r>
              <a:rPr lang="ar-BH" sz="2200" dirty="0">
                <a:latin typeface="Calibri" panose="020F0502020204030204" pitchFamily="34" charset="0"/>
                <a:ea typeface="Calibri" panose="020F0502020204030204" pitchFamily="34" charset="0"/>
                <a:cs typeface="Sakkal Majalla" panose="02000000000000000000"/>
              </a:rPr>
              <a:t> </a:t>
            </a:r>
            <a:r>
              <a:rPr lang="ar-BH" sz="2200" dirty="0" smtClean="0">
                <a:latin typeface="Calibri" panose="020F0502020204030204" pitchFamily="34" charset="0"/>
                <a:ea typeface="Calibri" panose="020F0502020204030204" pitchFamily="34" charset="0"/>
                <a:cs typeface="Sakkal Majalla" panose="02000000000000000000"/>
              </a:rPr>
              <a:t>إن </a:t>
            </a:r>
            <a:r>
              <a:rPr lang="ar-BH" sz="2200" dirty="0">
                <a:latin typeface="Calibri" panose="020F0502020204030204" pitchFamily="34" charset="0"/>
                <a:ea typeface="Calibri" panose="020F0502020204030204" pitchFamily="34" charset="0"/>
                <a:cs typeface="Sakkal Majalla" panose="02000000000000000000"/>
              </a:rPr>
              <a:t>وجود أسعار الصرف متعددة بسبب تعدد العملات المستخدمة على مستوى العالم خلق العديد من الصعوبات في مجال التجارة الخارجية.  وما سبق لا ينطبق على ظروف التجارة الداخلية، وبالتالي فإن اختلاف النقد المستعمل بين دول العالم من الأمور التي تفرق بين التجارة الخارجية والتجارة </a:t>
            </a:r>
            <a:r>
              <a:rPr lang="ar-BH" sz="2200" dirty="0" smtClean="0">
                <a:latin typeface="Calibri" panose="020F0502020204030204" pitchFamily="34" charset="0"/>
                <a:ea typeface="Calibri" panose="020F0502020204030204" pitchFamily="34" charset="0"/>
                <a:cs typeface="Sakkal Majalla" panose="02000000000000000000"/>
              </a:rPr>
              <a:t>الداخلية.</a:t>
            </a:r>
          </a:p>
        </p:txBody>
      </p:sp>
      <p:sp>
        <p:nvSpPr>
          <p:cNvPr id="12" name="Rectangle: Rounded Corners 1">
            <a:extLst>
              <a:ext uri="{FF2B5EF4-FFF2-40B4-BE49-F238E27FC236}">
                <a16:creationId xmlns="" xmlns:a16="http://schemas.microsoft.com/office/drawing/2014/main" id="{BD423D89-EABD-43EF-96BE-C6CA2448C67A}"/>
              </a:ext>
            </a:extLst>
          </p:cNvPr>
          <p:cNvSpPr/>
          <p:nvPr/>
        </p:nvSpPr>
        <p:spPr>
          <a:xfrm>
            <a:off x="80443" y="3639981"/>
            <a:ext cx="8993910" cy="2608419"/>
          </a:xfrm>
          <a:prstGeom prst="roundRect">
            <a:avLst>
              <a:gd name="adj" fmla="val 12184"/>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15000"/>
              </a:lnSpc>
            </a:pPr>
            <a:r>
              <a:rPr lang="ar-BH" sz="2200" dirty="0">
                <a:solidFill>
                  <a:schemeClr val="tx1">
                    <a:lumMod val="95000"/>
                    <a:lumOff val="5000"/>
                  </a:schemeClr>
                </a:solidFill>
                <a:latin typeface="Calibri" panose="020F0502020204030204" pitchFamily="34" charset="0"/>
                <a:ea typeface="Calibri" panose="020F0502020204030204" pitchFamily="34" charset="0"/>
                <a:cs typeface="Sakkal Majalla" panose="02000000000000000000"/>
              </a:rPr>
              <a:t>وعلى سبيل المثال:  إذا أراد شخص شراء سيارة من السوق المحلي بقيمة 50000 دينار بحريني.  ما على هذا الشخص إلا تجهيز المبلغ المطلوب والحصول على السيارة.  أما إذا كانت السيارة قيمتها 85,000يورو مثلاً ويتم استيرادها من ألمانيا مباشرة، فيجب على هذا الشخص القيام بخطوتين:  </a:t>
            </a:r>
            <a:endParaRPr lang="en-US" sz="2200" dirty="0">
              <a:solidFill>
                <a:schemeClr val="tx1">
                  <a:lumMod val="95000"/>
                  <a:lumOff val="5000"/>
                </a:schemeClr>
              </a:solidFill>
              <a:latin typeface="Calibri" panose="020F0502020204030204" pitchFamily="34" charset="0"/>
              <a:ea typeface="Calibri" panose="020F0502020204030204" pitchFamily="34" charset="0"/>
              <a:cs typeface="Sakkal Majalla" panose="02000000000000000000"/>
            </a:endParaRPr>
          </a:p>
          <a:p>
            <a:pPr marL="1110615" marR="0" algn="just" rtl="1">
              <a:lnSpc>
                <a:spcPct val="115000"/>
              </a:lnSpc>
              <a:spcBef>
                <a:spcPts val="0"/>
              </a:spcBef>
              <a:spcAft>
                <a:spcPts val="0"/>
              </a:spcAft>
            </a:pPr>
            <a:r>
              <a:rPr lang="ar-BH" sz="2200" dirty="0">
                <a:solidFill>
                  <a:schemeClr val="tx1">
                    <a:lumMod val="95000"/>
                    <a:lumOff val="5000"/>
                  </a:schemeClr>
                </a:solidFill>
                <a:latin typeface="Calibri" panose="020F0502020204030204" pitchFamily="34" charset="0"/>
                <a:ea typeface="Calibri" panose="020F0502020204030204" pitchFamily="34" charset="0"/>
                <a:cs typeface="Sakkal Majalla" panose="02000000000000000000"/>
              </a:rPr>
              <a:t>أولاً:  شراء العملة بالكمية المطلوبة من سوق الصرف (85,000 يورو).</a:t>
            </a:r>
            <a:endParaRPr lang="en-US" sz="2200" dirty="0">
              <a:solidFill>
                <a:schemeClr val="tx1">
                  <a:lumMod val="95000"/>
                  <a:lumOff val="5000"/>
                </a:schemeClr>
              </a:solidFill>
              <a:latin typeface="Calibri" panose="020F0502020204030204" pitchFamily="34" charset="0"/>
              <a:ea typeface="Calibri" panose="020F0502020204030204" pitchFamily="34" charset="0"/>
              <a:cs typeface="Sakkal Majalla" panose="02000000000000000000"/>
            </a:endParaRPr>
          </a:p>
          <a:p>
            <a:pPr marL="1110615" marR="0" algn="just" rtl="1">
              <a:lnSpc>
                <a:spcPct val="115000"/>
              </a:lnSpc>
              <a:spcBef>
                <a:spcPts val="0"/>
              </a:spcBef>
              <a:spcAft>
                <a:spcPts val="0"/>
              </a:spcAft>
            </a:pPr>
            <a:r>
              <a:rPr lang="ar-BH" sz="2200" dirty="0">
                <a:solidFill>
                  <a:schemeClr val="tx1">
                    <a:lumMod val="95000"/>
                    <a:lumOff val="5000"/>
                  </a:schemeClr>
                </a:solidFill>
                <a:latin typeface="Calibri" panose="020F0502020204030204" pitchFamily="34" charset="0"/>
                <a:ea typeface="Calibri" panose="020F0502020204030204" pitchFamily="34" charset="0"/>
                <a:cs typeface="Sakkal Majalla" panose="02000000000000000000"/>
              </a:rPr>
              <a:t>ثانيًا:  تحويل المبلغ باليورو إلى البائع للحصول على السيارة وفق الإجراءات المعتادة</a:t>
            </a:r>
            <a:endParaRPr lang="en-US" sz="2200" dirty="0">
              <a:solidFill>
                <a:schemeClr val="tx1">
                  <a:lumMod val="95000"/>
                  <a:lumOff val="5000"/>
                </a:schemeClr>
              </a:solidFill>
              <a:cs typeface="Sakkal Majalla" panose="02000000000000000000"/>
            </a:endParaRPr>
          </a:p>
        </p:txBody>
      </p:sp>
    </p:spTree>
    <p:extLst>
      <p:ext uri="{BB962C8B-B14F-4D97-AF65-F5344CB8AC3E}">
        <p14:creationId xmlns:p14="http://schemas.microsoft.com/office/powerpoint/2010/main" val="7674332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anim calcmode="lin" valueType="num">
                                      <p:cBhvr additive="base">
                                        <p:cTn id="1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9">
                                            <p:txEl>
                                              <p:pRg st="1" end="1"/>
                                            </p:txEl>
                                          </p:spTgt>
                                        </p:tgtEl>
                                        <p:attrNameLst>
                                          <p:attrName>style.visibility</p:attrName>
                                        </p:attrNameLst>
                                      </p:cBhvr>
                                      <p:to>
                                        <p:strVal val="visible"/>
                                      </p:to>
                                    </p:set>
                                    <p:anim calcmode="lin" valueType="num">
                                      <p:cBhvr additive="base">
                                        <p:cTn id="24"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901228"/>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3100" b="1" dirty="0" smtClean="0"/>
              <a:t>    الفرق بين التجارة الخارجية والتجارة الداخلية</a:t>
            </a:r>
            <a:endParaRPr lang="ar-BH" sz="3100" b="1" dirty="0"/>
          </a:p>
        </p:txBody>
      </p:sp>
      <p:pic>
        <p:nvPicPr>
          <p:cNvPr id="6" name="Picture 5">
            <a:extLst>
              <a:ext uri="{FF2B5EF4-FFF2-40B4-BE49-F238E27FC236}">
                <a16:creationId xmlns:a16="http://schemas.microsoft.com/office/drawing/2014/main" xmlns=""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177032" y="113108"/>
            <a:ext cx="809336" cy="854299"/>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8" name="TextBox 17">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63500" y="1143000"/>
            <a:ext cx="9109075" cy="5128968"/>
          </a:xfrm>
          <a:prstGeom prst="rect">
            <a:avLst/>
          </a:prstGeom>
        </p:spPr>
        <p:txBody>
          <a:bodyPr wrap="square">
            <a:spAutoFit/>
          </a:bodyPr>
          <a:lstStyle/>
          <a:p>
            <a:pPr marR="0" lvl="0" algn="justLow" rtl="1">
              <a:lnSpc>
                <a:spcPct val="115000"/>
              </a:lnSpc>
              <a:spcBef>
                <a:spcPts val="0"/>
              </a:spcBef>
              <a:spcAft>
                <a:spcPts val="0"/>
              </a:spcAft>
              <a:buClr>
                <a:srgbClr val="2D71A9"/>
              </a:buClr>
              <a:buSzPts val="1400"/>
            </a:pPr>
            <a:r>
              <a:rPr lang="ar-BH" sz="2200" b="1" dirty="0" smtClean="0">
                <a:solidFill>
                  <a:srgbClr val="2D71A9"/>
                </a:solidFill>
                <a:latin typeface="Times New Roman" panose="02020603050405020304" pitchFamily="18" charset="0"/>
                <a:ea typeface="Calibri" panose="020F0502020204030204" pitchFamily="34" charset="0"/>
                <a:cs typeface="Sakkal Majalla" panose="02000000000000000000"/>
              </a:rPr>
              <a:t>3- المشكلات </a:t>
            </a:r>
            <a:r>
              <a:rPr lang="ar-BH" sz="2200" b="1" dirty="0">
                <a:solidFill>
                  <a:srgbClr val="2D71A9"/>
                </a:solidFill>
                <a:latin typeface="Times New Roman" panose="02020603050405020304" pitchFamily="18" charset="0"/>
                <a:ea typeface="Calibri" panose="020F0502020204030204" pitchFamily="34" charset="0"/>
                <a:cs typeface="Sakkal Majalla" panose="02000000000000000000"/>
              </a:rPr>
              <a:t>المتعلقة بقدرة عوامل الإنتاج على الانتقال:  </a:t>
            </a:r>
            <a:r>
              <a:rPr lang="ar-BH" sz="2200" dirty="0">
                <a:latin typeface="Times New Roman" panose="02020603050405020304" pitchFamily="18" charset="0"/>
                <a:ea typeface="Calibri" panose="020F0502020204030204" pitchFamily="34" charset="0"/>
                <a:cs typeface="Sakkal Majalla" panose="02000000000000000000"/>
              </a:rPr>
              <a:t>مما لا شك فيه أن هناك صعوبات تحد من قدرة عوامل الإنتاج (الأرض – العمل – رأس المال – التنظيم) على الانتقال من دولة إلى أخرى، أما داخل الدولة الواحدة فتتم عملية الانتقال بسهولة والانتقال داخل الدولة يؤدى إلى تعادل عوائد عوامل الإنتاج داخل الدولة الواحدة فعلى سبيل المثال، إذا حدثت زيادة في أجور العاملين في صناعة ما في مدينة المحرق، فهذه الزيادة ستحفز العاملين في باقي مناطق ومدن المملكة إلى الانتقال إلى مدينة المحرق سعيًا وراء الحصول على أجر مرتفع.  وهذا الانتقال يؤدي إلى حدوث الآتي:</a:t>
            </a:r>
            <a:endParaRPr lang="en-US" sz="2200" dirty="0">
              <a:latin typeface="Times New Roman" panose="02020603050405020304" pitchFamily="18"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Font typeface="+mj-lt"/>
              <a:buAutoNum type="arabicPeriod"/>
            </a:pPr>
            <a:r>
              <a:rPr lang="ar-BH" sz="2200" dirty="0">
                <a:latin typeface="Calibri" panose="020F0502020204030204" pitchFamily="34" charset="0"/>
                <a:ea typeface="Calibri" panose="020F0502020204030204" pitchFamily="34" charset="0"/>
                <a:cs typeface="Sakkal Majalla" panose="02000000000000000000"/>
              </a:rPr>
              <a:t>زيادة عدد العمال في مدينة المحرق (زيادة عرض عنصر العمل)، مما يؤدي إلى انخفاض الأجر فيها.</a:t>
            </a:r>
            <a:endParaRPr lang="en-US" sz="2200" dirty="0">
              <a:latin typeface="Calibri" panose="020F0502020204030204" pitchFamily="34"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Font typeface="+mj-lt"/>
              <a:buAutoNum type="arabicPeriod"/>
            </a:pPr>
            <a:r>
              <a:rPr lang="ar-BH" sz="2200" dirty="0">
                <a:latin typeface="Calibri" panose="020F0502020204030204" pitchFamily="34" charset="0"/>
                <a:ea typeface="Calibri" panose="020F0502020204030204" pitchFamily="34" charset="0"/>
                <a:cs typeface="Sakkal Majalla" panose="02000000000000000000"/>
              </a:rPr>
              <a:t>انخفاض عدد العمال في المناطق الأخرى (ذات الأجر المنخفض)، مما يؤدي إلى </a:t>
            </a:r>
            <a:r>
              <a:rPr lang="ar-BH" sz="2200" dirty="0" err="1">
                <a:latin typeface="Calibri" panose="020F0502020204030204" pitchFamily="34" charset="0"/>
                <a:ea typeface="Calibri" panose="020F0502020204030204" pitchFamily="34" charset="0"/>
                <a:cs typeface="Sakkal Majalla" panose="02000000000000000000"/>
              </a:rPr>
              <a:t>أرتفاع</a:t>
            </a:r>
            <a:r>
              <a:rPr lang="ar-BH" sz="2200" dirty="0">
                <a:latin typeface="Calibri" panose="020F0502020204030204" pitchFamily="34" charset="0"/>
                <a:ea typeface="Calibri" panose="020F0502020204030204" pitchFamily="34" charset="0"/>
                <a:cs typeface="Sakkal Majalla" panose="02000000000000000000"/>
              </a:rPr>
              <a:t> الأجر فيها.</a:t>
            </a:r>
            <a:endParaRPr lang="en-US" sz="2200" dirty="0">
              <a:latin typeface="Calibri" panose="020F0502020204030204" pitchFamily="34"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Font typeface="+mj-lt"/>
              <a:buAutoNum type="arabicPeriod"/>
            </a:pPr>
            <a:r>
              <a:rPr lang="ar-BH" sz="2200" dirty="0">
                <a:latin typeface="Calibri" panose="020F0502020204030204" pitchFamily="34" charset="0"/>
                <a:ea typeface="Calibri" panose="020F0502020204030204" pitchFamily="34" charset="0"/>
                <a:cs typeface="Sakkal Majalla" panose="02000000000000000000"/>
              </a:rPr>
              <a:t>عودة العمالة إلى مناطقها الأولى بعد ارتفاع الأجور فيها.</a:t>
            </a:r>
            <a:endParaRPr lang="en-US" sz="2200" dirty="0">
              <a:latin typeface="Calibri" panose="020F0502020204030204" pitchFamily="34"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Font typeface="+mj-lt"/>
              <a:buAutoNum type="arabicPeriod"/>
            </a:pPr>
            <a:r>
              <a:rPr lang="ar-BH" sz="2200" dirty="0">
                <a:latin typeface="Calibri" panose="020F0502020204030204" pitchFamily="34" charset="0"/>
                <a:ea typeface="Calibri" panose="020F0502020204030204" pitchFamily="34" charset="0"/>
                <a:cs typeface="Sakkal Majalla" panose="02000000000000000000"/>
              </a:rPr>
              <a:t>استمرار عملية الانتقال على النحو السابق تؤدي في التحليل النهائي إلى تساوي الأجر في الصناعة كلها في جميع مناطق المملكة.</a:t>
            </a:r>
            <a:endParaRPr lang="en-US" sz="2200" dirty="0">
              <a:effectLst/>
              <a:latin typeface="Calibri" panose="020F0502020204030204" pitchFamily="34" charset="0"/>
              <a:ea typeface="Calibri" panose="020F0502020204030204" pitchFamily="34" charset="0"/>
              <a:cs typeface="Sakkal Majalla" panose="02000000000000000000"/>
            </a:endParaRPr>
          </a:p>
        </p:txBody>
      </p:sp>
    </p:spTree>
    <p:extLst>
      <p:ext uri="{BB962C8B-B14F-4D97-AF65-F5344CB8AC3E}">
        <p14:creationId xmlns:p14="http://schemas.microsoft.com/office/powerpoint/2010/main" val="28660034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anim calcmode="lin" valueType="num">
                                      <p:cBhvr additive="base">
                                        <p:cTn id="1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9">
                                            <p:txEl>
                                              <p:pRg st="1" end="1"/>
                                            </p:txEl>
                                          </p:spTgt>
                                        </p:tgtEl>
                                        <p:attrNameLst>
                                          <p:attrName>style.visibility</p:attrName>
                                        </p:attrNameLst>
                                      </p:cBhvr>
                                      <p:to>
                                        <p:strVal val="visible"/>
                                      </p:to>
                                    </p:set>
                                    <p:anim calcmode="lin" valueType="num">
                                      <p:cBhvr additive="base">
                                        <p:cTn id="24"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9">
                                            <p:txEl>
                                              <p:pRg st="2" end="2"/>
                                            </p:txEl>
                                          </p:spTgt>
                                        </p:tgtEl>
                                        <p:attrNameLst>
                                          <p:attrName>style.visibility</p:attrName>
                                        </p:attrNameLst>
                                      </p:cBhvr>
                                      <p:to>
                                        <p:strVal val="visible"/>
                                      </p:to>
                                    </p:set>
                                    <p:anim calcmode="lin" valueType="num">
                                      <p:cBhvr additive="base">
                                        <p:cTn id="30"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9">
                                            <p:txEl>
                                              <p:pRg st="3" end="3"/>
                                            </p:txEl>
                                          </p:spTgt>
                                        </p:tgtEl>
                                        <p:attrNameLst>
                                          <p:attrName>style.visibility</p:attrName>
                                        </p:attrNameLst>
                                      </p:cBhvr>
                                      <p:to>
                                        <p:strVal val="visible"/>
                                      </p:to>
                                    </p:set>
                                    <p:anim calcmode="lin" valueType="num">
                                      <p:cBhvr additive="base">
                                        <p:cTn id="36" dur="500" fill="hold"/>
                                        <p:tgtEl>
                                          <p:spTgt spid="19">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9">
                                            <p:txEl>
                                              <p:pRg st="4" end="4"/>
                                            </p:txEl>
                                          </p:spTgt>
                                        </p:tgtEl>
                                        <p:attrNameLst>
                                          <p:attrName>style.visibility</p:attrName>
                                        </p:attrNameLst>
                                      </p:cBhvr>
                                      <p:to>
                                        <p:strVal val="visible"/>
                                      </p:to>
                                    </p:set>
                                    <p:anim calcmode="lin" valueType="num">
                                      <p:cBhvr additive="base">
                                        <p:cTn id="42"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901228"/>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3100" b="1" dirty="0" smtClean="0"/>
              <a:t>  </a:t>
            </a:r>
            <a:r>
              <a:rPr lang="ar-BH" sz="3100" b="1" dirty="0"/>
              <a:t>  الفرق بين التجارة الخارجية والتجارة الداخلية</a:t>
            </a:r>
          </a:p>
        </p:txBody>
      </p:sp>
      <p:pic>
        <p:nvPicPr>
          <p:cNvPr id="6" name="Picture 5">
            <a:extLst>
              <a:ext uri="{FF2B5EF4-FFF2-40B4-BE49-F238E27FC236}">
                <a16:creationId xmlns:a16="http://schemas.microsoft.com/office/drawing/2014/main" xmlns=""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177032" y="113108"/>
            <a:ext cx="809336" cy="854299"/>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8" name="TextBox 17">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34925" y="1064620"/>
            <a:ext cx="9109075" cy="5667770"/>
          </a:xfrm>
          <a:prstGeom prst="rect">
            <a:avLst/>
          </a:prstGeom>
        </p:spPr>
        <p:txBody>
          <a:bodyPr wrap="square">
            <a:spAutoFit/>
          </a:bodyPr>
          <a:lstStyle/>
          <a:p>
            <a:pPr algn="just" rtl="1"/>
            <a:r>
              <a:rPr lang="ar-BH" sz="2300" dirty="0">
                <a:cs typeface="Sakkal Majalla" panose="02000000000000000000"/>
              </a:rPr>
              <a:t>وعلى الرغم من أن الآلية السابقة تحدث أيضًا على المستوى الدولي، إلا أنه في الواقع العملي هناك العديد من القيود التي تحد من حرية انتقال عوامل الإنتاج بين الدول أو قد تمنعها، ومن هذه القيود ما يأتي</a:t>
            </a:r>
            <a:r>
              <a:rPr lang="ar-BH" sz="2300" dirty="0" smtClean="0">
                <a:cs typeface="Sakkal Majalla" panose="02000000000000000000"/>
              </a:rPr>
              <a:t>:</a:t>
            </a:r>
          </a:p>
          <a:p>
            <a:pPr algn="just" rtl="1">
              <a:lnSpc>
                <a:spcPct val="150000"/>
              </a:lnSpc>
            </a:pPr>
            <a:endParaRPr lang="en-US" sz="400" dirty="0">
              <a:cs typeface="Sakkal Majalla" panose="02000000000000000000"/>
            </a:endParaRPr>
          </a:p>
          <a:p>
            <a:pPr marL="342900" lvl="0" indent="-342900" algn="just" rtl="1">
              <a:lnSpc>
                <a:spcPct val="150000"/>
              </a:lnSpc>
              <a:buFont typeface="Wingdings" panose="05000000000000000000" pitchFamily="2" charset="2"/>
              <a:buChar char="§"/>
            </a:pPr>
            <a:r>
              <a:rPr lang="ar-BH" sz="2300" b="1" dirty="0">
                <a:solidFill>
                  <a:srgbClr val="FF0000"/>
                </a:solidFill>
                <a:cs typeface="Sakkal Majalla" panose="02000000000000000000"/>
              </a:rPr>
              <a:t>قيود قانونية:</a:t>
            </a:r>
            <a:r>
              <a:rPr lang="ar-BH" sz="2300" dirty="0">
                <a:solidFill>
                  <a:srgbClr val="FF0000"/>
                </a:solidFill>
                <a:cs typeface="Sakkal Majalla" panose="02000000000000000000"/>
              </a:rPr>
              <a:t>  </a:t>
            </a:r>
            <a:r>
              <a:rPr lang="ar-BH" sz="2300" dirty="0">
                <a:cs typeface="Sakkal Majalla" panose="02000000000000000000"/>
              </a:rPr>
              <a:t>هناك العديد من القوانين التي تمنع أو تحد من انتقال الأيدي العاملة ورؤوس الأموال فيما بين الدول بحسب ظروف كل دولة.</a:t>
            </a:r>
            <a:endParaRPr lang="en-US" sz="2300" dirty="0">
              <a:cs typeface="Sakkal Majalla" panose="02000000000000000000"/>
            </a:endParaRPr>
          </a:p>
          <a:p>
            <a:pPr marL="342900" lvl="0" indent="-342900" algn="just" rtl="1">
              <a:lnSpc>
                <a:spcPct val="150000"/>
              </a:lnSpc>
              <a:buFont typeface="Wingdings" panose="05000000000000000000" pitchFamily="2" charset="2"/>
              <a:buChar char="§"/>
            </a:pPr>
            <a:r>
              <a:rPr lang="ar-BH" sz="2300" b="1" dirty="0">
                <a:solidFill>
                  <a:srgbClr val="FF0000"/>
                </a:solidFill>
                <a:cs typeface="Sakkal Majalla" panose="02000000000000000000"/>
              </a:rPr>
              <a:t>قيود اقتصادية:</a:t>
            </a:r>
            <a:r>
              <a:rPr lang="ar-BH" sz="2300" dirty="0">
                <a:solidFill>
                  <a:srgbClr val="FF0000"/>
                </a:solidFill>
                <a:cs typeface="Sakkal Majalla" panose="02000000000000000000"/>
              </a:rPr>
              <a:t>  </a:t>
            </a:r>
            <a:r>
              <a:rPr lang="ar-BH" sz="2300" dirty="0">
                <a:cs typeface="Sakkal Majalla" panose="02000000000000000000"/>
              </a:rPr>
              <a:t>ويقصد بها المخاطر التي يخشى أن تتعرض لها عوامل الإنتاج في الدول الأجنبية مثل:  الاضطرابات السياسية والاجتماعية، واحتمالات نشوب حروب في المنطقة.</a:t>
            </a:r>
            <a:endParaRPr lang="en-US" sz="2300" dirty="0">
              <a:cs typeface="Sakkal Majalla" panose="02000000000000000000"/>
            </a:endParaRPr>
          </a:p>
          <a:p>
            <a:pPr marL="342900" lvl="0" indent="-342900" algn="just" rtl="1">
              <a:lnSpc>
                <a:spcPct val="150000"/>
              </a:lnSpc>
              <a:buFont typeface="Wingdings" panose="05000000000000000000" pitchFamily="2" charset="2"/>
              <a:buChar char="§"/>
            </a:pPr>
            <a:r>
              <a:rPr lang="ar-BH" sz="2300" b="1" dirty="0">
                <a:solidFill>
                  <a:srgbClr val="FF0000"/>
                </a:solidFill>
                <a:cs typeface="Sakkal Majalla" panose="02000000000000000000"/>
              </a:rPr>
              <a:t>قيود ثقافية:</a:t>
            </a:r>
            <a:r>
              <a:rPr lang="ar-BH" sz="2300" dirty="0">
                <a:solidFill>
                  <a:srgbClr val="FF0000"/>
                </a:solidFill>
                <a:cs typeface="Sakkal Majalla" panose="02000000000000000000"/>
              </a:rPr>
              <a:t>  </a:t>
            </a:r>
            <a:r>
              <a:rPr lang="ar-BH" sz="2300" dirty="0">
                <a:cs typeface="Sakkal Majalla" panose="02000000000000000000"/>
              </a:rPr>
              <a:t>ويقصد بها الصعوبات الناتجة عن اختلاف اللغة والعادات والتقاليد ...إلخ.  وكلها أمور تحد من عمليات انتقال عوامل الإنتاج فيما بين الدول.</a:t>
            </a:r>
            <a:endParaRPr lang="en-US" sz="2300" dirty="0">
              <a:cs typeface="Sakkal Majalla" panose="02000000000000000000"/>
            </a:endParaRPr>
          </a:p>
          <a:p>
            <a:pPr marL="342900" lvl="0" indent="-342900" algn="just" rtl="1">
              <a:lnSpc>
                <a:spcPct val="150000"/>
              </a:lnSpc>
              <a:buFont typeface="Wingdings" panose="05000000000000000000" pitchFamily="2" charset="2"/>
              <a:buChar char="§"/>
            </a:pPr>
            <a:r>
              <a:rPr lang="ar-BH" sz="2300" b="1" dirty="0">
                <a:solidFill>
                  <a:srgbClr val="FF0000"/>
                </a:solidFill>
                <a:cs typeface="Sakkal Majalla" panose="02000000000000000000"/>
              </a:rPr>
              <a:t>قيود إعلامية:</a:t>
            </a:r>
            <a:r>
              <a:rPr lang="ar-BH" sz="2300" dirty="0">
                <a:solidFill>
                  <a:srgbClr val="FF0000"/>
                </a:solidFill>
                <a:cs typeface="Sakkal Majalla" panose="02000000000000000000"/>
              </a:rPr>
              <a:t>  </a:t>
            </a:r>
            <a:r>
              <a:rPr lang="ar-BH" sz="2300" dirty="0">
                <a:cs typeface="Sakkal Majalla" panose="02000000000000000000"/>
              </a:rPr>
              <a:t>ويقصد بها الجهل بالمناخ الاستثماري والفرص الاستثمارية المتاحة في الدول الأجنبية</a:t>
            </a:r>
            <a:r>
              <a:rPr lang="ar-BH" sz="2300" dirty="0" smtClean="0">
                <a:cs typeface="Sakkal Majalla" panose="02000000000000000000"/>
              </a:rPr>
              <a:t>.</a:t>
            </a:r>
            <a:endParaRPr lang="en-US" sz="2300" dirty="0">
              <a:cs typeface="Sakkal Majalla" panose="02000000000000000000"/>
            </a:endParaRPr>
          </a:p>
        </p:txBody>
      </p:sp>
    </p:spTree>
    <p:extLst>
      <p:ext uri="{BB962C8B-B14F-4D97-AF65-F5344CB8AC3E}">
        <p14:creationId xmlns:p14="http://schemas.microsoft.com/office/powerpoint/2010/main" val="302904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anim calcmode="lin" valueType="num">
                                      <p:cBhvr additive="base">
                                        <p:cTn id="1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19">
                                            <p:txEl>
                                              <p:pRg st="2" end="2"/>
                                            </p:txEl>
                                          </p:spTgt>
                                        </p:tgtEl>
                                        <p:attrNameLst>
                                          <p:attrName>style.visibility</p:attrName>
                                        </p:attrNameLst>
                                      </p:cBhvr>
                                      <p:to>
                                        <p:strVal val="visible"/>
                                      </p:to>
                                    </p:set>
                                    <p:anim calcmode="lin" valueType="num">
                                      <p:cBhvr>
                                        <p:cTn id="24" dur="1000" fill="hold"/>
                                        <p:tgtEl>
                                          <p:spTgt spid="19">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19">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19">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1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19">
                                            <p:txEl>
                                              <p:pRg st="3" end="3"/>
                                            </p:txEl>
                                          </p:spTgt>
                                        </p:tgtEl>
                                        <p:attrNameLst>
                                          <p:attrName>style.visibility</p:attrName>
                                        </p:attrNameLst>
                                      </p:cBhvr>
                                      <p:to>
                                        <p:strVal val="visible"/>
                                      </p:to>
                                    </p:set>
                                    <p:anim calcmode="lin" valueType="num">
                                      <p:cBhvr>
                                        <p:cTn id="32" dur="1000" fill="hold"/>
                                        <p:tgtEl>
                                          <p:spTgt spid="19">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19">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19">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1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19">
                                            <p:txEl>
                                              <p:pRg st="4" end="4"/>
                                            </p:txEl>
                                          </p:spTgt>
                                        </p:tgtEl>
                                        <p:attrNameLst>
                                          <p:attrName>style.visibility</p:attrName>
                                        </p:attrNameLst>
                                      </p:cBhvr>
                                      <p:to>
                                        <p:strVal val="visible"/>
                                      </p:to>
                                    </p:set>
                                    <p:anim calcmode="lin" valueType="num">
                                      <p:cBhvr>
                                        <p:cTn id="40" dur="1000" fill="hold"/>
                                        <p:tgtEl>
                                          <p:spTgt spid="19">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19">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19">
                                            <p:txEl>
                                              <p:pRg st="4" end="4"/>
                                            </p:txEl>
                                          </p:spTgt>
                                        </p:tgtEl>
                                        <p:attrNameLst>
                                          <p:attrName>style.rotation</p:attrName>
                                        </p:attrNameLst>
                                      </p:cBhvr>
                                      <p:tavLst>
                                        <p:tav tm="0">
                                          <p:val>
                                            <p:fltVal val="90"/>
                                          </p:val>
                                        </p:tav>
                                        <p:tav tm="100000">
                                          <p:val>
                                            <p:fltVal val="0"/>
                                          </p:val>
                                        </p:tav>
                                      </p:tavLst>
                                    </p:anim>
                                    <p:animEffect transition="in" filter="fade">
                                      <p:cBhvr>
                                        <p:cTn id="43" dur="1000"/>
                                        <p:tgtEl>
                                          <p:spTgt spid="19">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19">
                                            <p:txEl>
                                              <p:pRg st="5" end="5"/>
                                            </p:txEl>
                                          </p:spTgt>
                                        </p:tgtEl>
                                        <p:attrNameLst>
                                          <p:attrName>style.visibility</p:attrName>
                                        </p:attrNameLst>
                                      </p:cBhvr>
                                      <p:to>
                                        <p:strVal val="visible"/>
                                      </p:to>
                                    </p:set>
                                    <p:anim calcmode="lin" valueType="num">
                                      <p:cBhvr>
                                        <p:cTn id="48" dur="1000" fill="hold"/>
                                        <p:tgtEl>
                                          <p:spTgt spid="19">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19">
                                            <p:txEl>
                                              <p:pRg st="5" end="5"/>
                                            </p:txEl>
                                          </p:spTgt>
                                        </p:tgtEl>
                                        <p:attrNameLst>
                                          <p:attrName>ppt_h</p:attrName>
                                        </p:attrNameLst>
                                      </p:cBhvr>
                                      <p:tavLst>
                                        <p:tav tm="0">
                                          <p:val>
                                            <p:fltVal val="0"/>
                                          </p:val>
                                        </p:tav>
                                        <p:tav tm="100000">
                                          <p:val>
                                            <p:strVal val="#ppt_h"/>
                                          </p:val>
                                        </p:tav>
                                      </p:tavLst>
                                    </p:anim>
                                    <p:anim calcmode="lin" valueType="num">
                                      <p:cBhvr>
                                        <p:cTn id="50" dur="1000" fill="hold"/>
                                        <p:tgtEl>
                                          <p:spTgt spid="19">
                                            <p:txEl>
                                              <p:pRg st="5" end="5"/>
                                            </p:txEl>
                                          </p:spTgt>
                                        </p:tgtEl>
                                        <p:attrNameLst>
                                          <p:attrName>style.rotation</p:attrName>
                                        </p:attrNameLst>
                                      </p:cBhvr>
                                      <p:tavLst>
                                        <p:tav tm="0">
                                          <p:val>
                                            <p:fltVal val="90"/>
                                          </p:val>
                                        </p:tav>
                                        <p:tav tm="100000">
                                          <p:val>
                                            <p:fltVal val="0"/>
                                          </p:val>
                                        </p:tav>
                                      </p:tavLst>
                                    </p:anim>
                                    <p:animEffect transition="in" filter="fade">
                                      <p:cBhvr>
                                        <p:cTn id="51" dur="1000"/>
                                        <p:tgtEl>
                                          <p:spTgt spid="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3600" b="1" dirty="0">
                <a:cs typeface="+mj-cs"/>
              </a:rPr>
              <a:t>       </a:t>
            </a:r>
            <a:r>
              <a:rPr lang="ar-BH" sz="3600" b="1" dirty="0"/>
              <a:t> الفرق بين التجارة الخارجية والتجارة الداخلية</a:t>
            </a:r>
          </a:p>
        </p:txBody>
      </p:sp>
      <p:sp>
        <p:nvSpPr>
          <p:cNvPr id="12" name="Rectangle 11">
            <a:extLst>
              <a:ext uri="{FF2B5EF4-FFF2-40B4-BE49-F238E27FC236}">
                <a16:creationId xmlns:a16="http://schemas.microsoft.com/office/drawing/2014/main" xmlns="" id="{67639C5F-FB42-BB64-1E9E-1CBBD254E704}"/>
              </a:ext>
            </a:extLst>
          </p:cNvPr>
          <p:cNvSpPr/>
          <p:nvPr/>
        </p:nvSpPr>
        <p:spPr>
          <a:xfrm>
            <a:off x="0" y="1530918"/>
            <a:ext cx="2708470" cy="461665"/>
          </a:xfrm>
          <a:prstGeom prst="rect">
            <a:avLst/>
          </a:prstGeom>
          <a:solidFill>
            <a:schemeClr val="accent1">
              <a:lumMod val="50000"/>
            </a:schemeClr>
          </a:solidFill>
        </p:spPr>
        <p:txBody>
          <a:bodyPr wrap="square" lIns="91440" tIns="45720" rIns="91440" bIns="45720">
            <a:spAutoFit/>
          </a:bodyPr>
          <a:lstStyle/>
          <a:p>
            <a:pPr algn="ctr"/>
            <a:r>
              <a:rPr lang="ar-BH"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Sultan bold" pitchFamily="2" charset="-78"/>
              </a:rPr>
              <a:t>نشاط </a:t>
            </a:r>
            <a:r>
              <a:rPr lang="ar-BH" sz="2400" b="0" cap="none" spc="0" dirty="0" smtClean="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Sultan bold" pitchFamily="2" charset="-78"/>
              </a:rPr>
              <a:t>فردي</a:t>
            </a:r>
            <a:endParaRPr lang="ar-SA" sz="2400" b="1"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mj-cs"/>
            </a:endParaRPr>
          </a:p>
        </p:txBody>
      </p:sp>
      <p:pic>
        <p:nvPicPr>
          <p:cNvPr id="6" name="Picture 5">
            <a:extLst>
              <a:ext uri="{FF2B5EF4-FFF2-40B4-BE49-F238E27FC236}">
                <a16:creationId xmlns:a16="http://schemas.microsoft.com/office/drawing/2014/main" xmlns="" id="{F5330ACB-DE53-AEAF-0B8C-ABECED1B13DD}"/>
              </a:ext>
            </a:extLst>
          </p:cNvPr>
          <p:cNvPicPr>
            <a:picLocks noChangeAspect="1"/>
          </p:cNvPicPr>
          <p:nvPr/>
        </p:nvPicPr>
        <p:blipFill rotWithShape="1">
          <a:blip r:embed="rId2">
            <a:clrChange>
              <a:clrFrom>
                <a:srgbClr val="FFFFFF"/>
              </a:clrFrom>
              <a:clrTo>
                <a:srgbClr val="FFFFFF">
                  <a:alpha val="0"/>
                </a:srgbClr>
              </a:clrTo>
            </a:clrChange>
          </a:blip>
          <a:srcRect l="19231" t="18571" r="25384" b="27144"/>
          <a:stretch/>
        </p:blipFill>
        <p:spPr>
          <a:xfrm>
            <a:off x="8015778" y="115275"/>
            <a:ext cx="1023158" cy="1080000"/>
          </a:xfrm>
          <a:prstGeom prst="rect">
            <a:avLst/>
          </a:prstGeom>
        </p:spPr>
      </p:pic>
      <p:sp>
        <p:nvSpPr>
          <p:cNvPr id="7" name="Rectangle 6"/>
          <p:cNvSpPr/>
          <p:nvPr/>
        </p:nvSpPr>
        <p:spPr>
          <a:xfrm>
            <a:off x="-18472" y="2344213"/>
            <a:ext cx="9057408" cy="523220"/>
          </a:xfrm>
          <a:prstGeom prst="rect">
            <a:avLst/>
          </a:prstGeom>
        </p:spPr>
        <p:txBody>
          <a:bodyPr wrap="square">
            <a:spAutoFit/>
          </a:bodyPr>
          <a:lstStyle/>
          <a:p>
            <a:pPr algn="r" rtl="1"/>
            <a:r>
              <a:rPr lang="ar-BH" sz="2800" dirty="0" smtClean="0">
                <a:cs typeface="Sakkal Majalla" panose="02000000000000000000"/>
              </a:rPr>
              <a:t>أجب عن الآتي:</a:t>
            </a:r>
            <a:endParaRPr lang="ar-BH" sz="2800" dirty="0">
              <a:cs typeface="Sakkal Majalla" panose="02000000000000000000"/>
            </a:endParaRPr>
          </a:p>
        </p:txBody>
      </p:sp>
      <p:sp>
        <p:nvSpPr>
          <p:cNvPr id="10" name="Rectangle 9"/>
          <p:cNvSpPr/>
          <p:nvPr/>
        </p:nvSpPr>
        <p:spPr>
          <a:xfrm>
            <a:off x="-18472" y="3026965"/>
            <a:ext cx="9067920" cy="2677656"/>
          </a:xfrm>
          <a:prstGeom prst="rect">
            <a:avLst/>
          </a:prstGeom>
        </p:spPr>
        <p:txBody>
          <a:bodyPr wrap="square">
            <a:spAutoFit/>
          </a:bodyPr>
          <a:lstStyle/>
          <a:p>
            <a:pPr marL="457200" lvl="0" indent="-457200" algn="just" rtl="1">
              <a:buFont typeface="Arial" panose="020B0604020202020204" pitchFamily="34" charset="0"/>
              <a:buChar char="•"/>
            </a:pPr>
            <a:r>
              <a:rPr lang="ar-BH" sz="2800" dirty="0">
                <a:cs typeface="Sakkal Majalla" panose="02000000000000000000"/>
              </a:rPr>
              <a:t>هناك العديد من القيود التي تحد من حرية انتقال عوامل الإنتاج بين الدول أو قد تمنعها، </a:t>
            </a:r>
            <a:r>
              <a:rPr lang="ar-BH" sz="2800" dirty="0" smtClean="0">
                <a:cs typeface="Sakkal Majalla" panose="02000000000000000000"/>
              </a:rPr>
              <a:t>اذكرها.</a:t>
            </a:r>
          </a:p>
          <a:p>
            <a:pPr lvl="0" algn="just" rtl="1"/>
            <a:endParaRPr lang="ar-BH" sz="2800" dirty="0" smtClean="0">
              <a:cs typeface="Sakkal Majalla" panose="02000000000000000000"/>
            </a:endParaRPr>
          </a:p>
          <a:p>
            <a:pPr marL="457200" lvl="0" indent="-457200" algn="just" rtl="1">
              <a:buFont typeface="Arial" panose="020B0604020202020204" pitchFamily="34" charset="0"/>
              <a:buChar char="•"/>
            </a:pPr>
            <a:r>
              <a:rPr lang="ar-BH" sz="2800" dirty="0" smtClean="0">
                <a:cs typeface="Sakkal Majalla" panose="02000000000000000000"/>
              </a:rPr>
              <a:t>وضح الفرق بين التجارة الخارجية والتجارة الداخلية من حيث: </a:t>
            </a:r>
            <a:r>
              <a:rPr lang="ar-BH" sz="2800" dirty="0">
                <a:latin typeface="Times New Roman" panose="02020603050405020304" pitchFamily="18" charset="0"/>
                <a:ea typeface="Calibri" panose="020F0502020204030204" pitchFamily="34" charset="0"/>
                <a:cs typeface="Sakkal Majalla" panose="02000000000000000000"/>
              </a:rPr>
              <a:t>اختلاف وحدات النقد المستعملة في دول </a:t>
            </a:r>
            <a:r>
              <a:rPr lang="ar-BH" sz="2800" dirty="0" smtClean="0">
                <a:latin typeface="Times New Roman" panose="02020603050405020304" pitchFamily="18" charset="0"/>
                <a:ea typeface="Calibri" panose="020F0502020204030204" pitchFamily="34" charset="0"/>
                <a:cs typeface="Sakkal Majalla" panose="02000000000000000000"/>
              </a:rPr>
              <a:t>العالم</a:t>
            </a:r>
            <a:r>
              <a:rPr lang="ar-BH" sz="2800" dirty="0">
                <a:latin typeface="Times New Roman" panose="02020603050405020304" pitchFamily="18" charset="0"/>
                <a:ea typeface="Calibri" panose="020F0502020204030204" pitchFamily="34" charset="0"/>
                <a:cs typeface="Sakkal Majalla" panose="02000000000000000000"/>
              </a:rPr>
              <a:t>.</a:t>
            </a:r>
            <a:endParaRPr lang="ar-BH" sz="2800" dirty="0">
              <a:cs typeface="Sakkal Majalla" panose="02000000000000000000"/>
            </a:endParaRPr>
          </a:p>
          <a:p>
            <a:pPr marL="457200" lvl="0" indent="-457200" algn="just" rtl="1">
              <a:buFont typeface="Arial" panose="020B0604020202020204" pitchFamily="34" charset="0"/>
              <a:buChar char="•"/>
            </a:pPr>
            <a:endParaRPr lang="ar-BH" sz="2800" dirty="0">
              <a:cs typeface="Sakkal Majalla" panose="02000000000000000000"/>
            </a:endParaRPr>
          </a:p>
        </p:txBody>
      </p:sp>
      <p:grpSp>
        <p:nvGrpSpPr>
          <p:cNvPr id="15" name="Shape 851">
            <a:extLst>
              <a:ext uri="{FF2B5EF4-FFF2-40B4-BE49-F238E27FC236}">
                <a16:creationId xmlns="" xmlns:a16="http://schemas.microsoft.com/office/drawing/2014/main" id="{FDD3763B-A17B-475E-BBE4-B1BDB2386A88}"/>
              </a:ext>
            </a:extLst>
          </p:cNvPr>
          <p:cNvGrpSpPr/>
          <p:nvPr/>
        </p:nvGrpSpPr>
        <p:grpSpPr>
          <a:xfrm>
            <a:off x="633818" y="113574"/>
            <a:ext cx="1347381" cy="1267243"/>
            <a:chOff x="6649150" y="309350"/>
            <a:chExt cx="395800" cy="395800"/>
          </a:xfrm>
        </p:grpSpPr>
        <p:sp>
          <p:nvSpPr>
            <p:cNvPr id="16" name="Shape 852">
              <a:extLst>
                <a:ext uri="{FF2B5EF4-FFF2-40B4-BE49-F238E27FC236}">
                  <a16:creationId xmlns="" xmlns:a16="http://schemas.microsoft.com/office/drawing/2014/main" id="{0A66746B-C7EF-4E88-950B-2FB02F8EBC1C}"/>
                </a:ext>
              </a:extLst>
            </p:cNvPr>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7" name="Shape 853">
              <a:extLst>
                <a:ext uri="{FF2B5EF4-FFF2-40B4-BE49-F238E27FC236}">
                  <a16:creationId xmlns="" xmlns:a16="http://schemas.microsoft.com/office/drawing/2014/main" id="{281A963A-E0BF-4C5E-AAC5-583B710122EF}"/>
                </a:ext>
              </a:extLst>
            </p:cNvPr>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 name="Shape 854">
              <a:extLst>
                <a:ext uri="{FF2B5EF4-FFF2-40B4-BE49-F238E27FC236}">
                  <a16:creationId xmlns="" xmlns:a16="http://schemas.microsoft.com/office/drawing/2014/main" id="{056F4824-889D-4AF1-B354-071C00CC8C6E}"/>
                </a:ext>
              </a:extLst>
            </p:cNvPr>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 name="Shape 855">
              <a:extLst>
                <a:ext uri="{FF2B5EF4-FFF2-40B4-BE49-F238E27FC236}">
                  <a16:creationId xmlns="" xmlns:a16="http://schemas.microsoft.com/office/drawing/2014/main" id="{E1AB3456-1319-45EF-8F0F-665E008BEA4C}"/>
                </a:ext>
              </a:extLst>
            </p:cNvPr>
            <p:cNvSpPr/>
            <p:nvPr/>
          </p:nvSpPr>
          <p:spPr>
            <a:xfrm>
              <a:off x="6847025" y="333700"/>
              <a:ext cx="25" cy="29250"/>
            </a:xfrm>
            <a:custGeom>
              <a:avLst/>
              <a:gdLst/>
              <a:ahLst/>
              <a:cxnLst/>
              <a:rect l="0" t="0" r="0" b="0"/>
              <a:pathLst>
                <a:path w="1" h="1170" fill="none" extrusionOk="0">
                  <a:moveTo>
                    <a:pt x="1" y="1170"/>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 name="Shape 856">
              <a:extLst>
                <a:ext uri="{FF2B5EF4-FFF2-40B4-BE49-F238E27FC236}">
                  <a16:creationId xmlns="" xmlns:a16="http://schemas.microsoft.com/office/drawing/2014/main" id="{FD8AB733-EB5D-46FA-A196-268C3970C311}"/>
                </a:ext>
              </a:extLst>
            </p:cNvPr>
            <p:cNvSpPr/>
            <p:nvPr/>
          </p:nvSpPr>
          <p:spPr>
            <a:xfrm>
              <a:off x="6760575" y="35685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1" name="Shape 857">
              <a:extLst>
                <a:ext uri="{FF2B5EF4-FFF2-40B4-BE49-F238E27FC236}">
                  <a16:creationId xmlns="" xmlns:a16="http://schemas.microsoft.com/office/drawing/2014/main" id="{E63A03F4-0342-498D-8999-79DBB8959CC1}"/>
                </a:ext>
              </a:extLst>
            </p:cNvPr>
            <p:cNvSpPr/>
            <p:nvPr/>
          </p:nvSpPr>
          <p:spPr>
            <a:xfrm>
              <a:off x="6760575" y="356850"/>
              <a:ext cx="14025" cy="24975"/>
            </a:xfrm>
            <a:custGeom>
              <a:avLst/>
              <a:gdLst/>
              <a:ahLst/>
              <a:cxnLst/>
              <a:rect l="0" t="0" r="0" b="0"/>
              <a:pathLst>
                <a:path w="561" h="999" fill="none" extrusionOk="0">
                  <a:moveTo>
                    <a:pt x="1" y="0"/>
                  </a:moveTo>
                  <a:lnTo>
                    <a:pt x="561"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858">
              <a:extLst>
                <a:ext uri="{FF2B5EF4-FFF2-40B4-BE49-F238E27FC236}">
                  <a16:creationId xmlns="" xmlns:a16="http://schemas.microsoft.com/office/drawing/2014/main" id="{E97C267D-A891-4B90-8DBD-17EBC38DD47F}"/>
                </a:ext>
              </a:extLst>
            </p:cNvPr>
            <p:cNvSpPr/>
            <p:nvPr/>
          </p:nvSpPr>
          <p:spPr>
            <a:xfrm>
              <a:off x="6696650" y="420775"/>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3" name="Shape 859">
              <a:extLst>
                <a:ext uri="{FF2B5EF4-FFF2-40B4-BE49-F238E27FC236}">
                  <a16:creationId xmlns="" xmlns:a16="http://schemas.microsoft.com/office/drawing/2014/main" id="{901F4144-6B53-444B-A2D8-6E42455A59F5}"/>
                </a:ext>
              </a:extLst>
            </p:cNvPr>
            <p:cNvSpPr/>
            <p:nvPr/>
          </p:nvSpPr>
          <p:spPr>
            <a:xfrm>
              <a:off x="6696650" y="420775"/>
              <a:ext cx="24975" cy="14025"/>
            </a:xfrm>
            <a:custGeom>
              <a:avLst/>
              <a:gdLst/>
              <a:ahLst/>
              <a:cxnLst/>
              <a:rect l="0" t="0" r="0" b="0"/>
              <a:pathLst>
                <a:path w="999" h="561" fill="none" extrusionOk="0">
                  <a:moveTo>
                    <a:pt x="0" y="0"/>
                  </a:moveTo>
                  <a:lnTo>
                    <a:pt x="999" y="56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4" name="Shape 860">
              <a:extLst>
                <a:ext uri="{FF2B5EF4-FFF2-40B4-BE49-F238E27FC236}">
                  <a16:creationId xmlns="" xmlns:a16="http://schemas.microsoft.com/office/drawing/2014/main" id="{DE878F6C-08DB-4916-A834-CB8C04EE2745}"/>
                </a:ext>
              </a:extLst>
            </p:cNvPr>
            <p:cNvSpPr/>
            <p:nvPr/>
          </p:nvSpPr>
          <p:spPr>
            <a:xfrm>
              <a:off x="6673500" y="507225"/>
              <a:ext cx="29250" cy="25"/>
            </a:xfrm>
            <a:custGeom>
              <a:avLst/>
              <a:gdLst/>
              <a:ahLst/>
              <a:cxnLst/>
              <a:rect l="0" t="0" r="0" b="0"/>
              <a:pathLst>
                <a:path w="1170" h="1" fill="none" extrusionOk="0">
                  <a:moveTo>
                    <a:pt x="1" y="1"/>
                  </a:moveTo>
                  <a:lnTo>
                    <a:pt x="117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 name="Shape 861">
              <a:extLst>
                <a:ext uri="{FF2B5EF4-FFF2-40B4-BE49-F238E27FC236}">
                  <a16:creationId xmlns="" xmlns:a16="http://schemas.microsoft.com/office/drawing/2014/main" id="{2AFB8F0E-FED5-459A-9C32-24DB3DDC7AEB}"/>
                </a:ext>
              </a:extLst>
            </p:cNvPr>
            <p:cNvSpPr/>
            <p:nvPr/>
          </p:nvSpPr>
          <p:spPr>
            <a:xfrm>
              <a:off x="6696650" y="59370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6" name="Shape 862">
              <a:extLst>
                <a:ext uri="{FF2B5EF4-FFF2-40B4-BE49-F238E27FC236}">
                  <a16:creationId xmlns="" xmlns:a16="http://schemas.microsoft.com/office/drawing/2014/main" id="{9D37B643-DFE5-4BCD-ABDD-1DB428C356ED}"/>
                </a:ext>
              </a:extLst>
            </p:cNvPr>
            <p:cNvSpPr/>
            <p:nvPr/>
          </p:nvSpPr>
          <p:spPr>
            <a:xfrm>
              <a:off x="6696650" y="579700"/>
              <a:ext cx="24975" cy="14025"/>
            </a:xfrm>
            <a:custGeom>
              <a:avLst/>
              <a:gdLst/>
              <a:ahLst/>
              <a:cxnLst/>
              <a:rect l="0" t="0" r="0" b="0"/>
              <a:pathLst>
                <a:path w="999" h="561" fill="none" extrusionOk="0">
                  <a:moveTo>
                    <a:pt x="0" y="560"/>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 name="Shape 863">
              <a:extLst>
                <a:ext uri="{FF2B5EF4-FFF2-40B4-BE49-F238E27FC236}">
                  <a16:creationId xmlns="" xmlns:a16="http://schemas.microsoft.com/office/drawing/2014/main" id="{65A65870-FEA8-45C6-9E2D-FFFA25AC1186}"/>
                </a:ext>
              </a:extLst>
            </p:cNvPr>
            <p:cNvSpPr/>
            <p:nvPr/>
          </p:nvSpPr>
          <p:spPr>
            <a:xfrm>
              <a:off x="6760575" y="632675"/>
              <a:ext cx="14025" cy="24975"/>
            </a:xfrm>
            <a:custGeom>
              <a:avLst/>
              <a:gdLst/>
              <a:ahLst/>
              <a:cxnLst/>
              <a:rect l="0" t="0" r="0" b="0"/>
              <a:pathLst>
                <a:path w="561" h="999" fill="none" extrusionOk="0">
                  <a:moveTo>
                    <a:pt x="1" y="999"/>
                  </a:moveTo>
                  <a:lnTo>
                    <a:pt x="56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8" name="Shape 864">
              <a:extLst>
                <a:ext uri="{FF2B5EF4-FFF2-40B4-BE49-F238E27FC236}">
                  <a16:creationId xmlns="" xmlns:a16="http://schemas.microsoft.com/office/drawing/2014/main" id="{5EC91901-3B9B-443A-9BEB-8432649B66BA}"/>
                </a:ext>
              </a:extLst>
            </p:cNvPr>
            <p:cNvSpPr/>
            <p:nvPr/>
          </p:nvSpPr>
          <p:spPr>
            <a:xfrm>
              <a:off x="6760575" y="657625"/>
              <a:ext cx="25" cy="25"/>
            </a:xfrm>
            <a:custGeom>
              <a:avLst/>
              <a:gdLst/>
              <a:ahLst/>
              <a:cxnLst/>
              <a:rect l="0" t="0" r="0" b="0"/>
              <a:pathLst>
                <a:path w="1" h="1" fill="none" extrusionOk="0">
                  <a:moveTo>
                    <a:pt x="1" y="1"/>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9" name="Shape 865">
              <a:extLst>
                <a:ext uri="{FF2B5EF4-FFF2-40B4-BE49-F238E27FC236}">
                  <a16:creationId xmlns="" xmlns:a16="http://schemas.microsoft.com/office/drawing/2014/main" id="{BB17F187-A264-403B-9D9C-C845B6185E7C}"/>
                </a:ext>
              </a:extLst>
            </p:cNvPr>
            <p:cNvSpPr/>
            <p:nvPr/>
          </p:nvSpPr>
          <p:spPr>
            <a:xfrm>
              <a:off x="6847025" y="651550"/>
              <a:ext cx="25" cy="29250"/>
            </a:xfrm>
            <a:custGeom>
              <a:avLst/>
              <a:gdLst/>
              <a:ahLst/>
              <a:cxnLst/>
              <a:rect l="0" t="0" r="0" b="0"/>
              <a:pathLst>
                <a:path w="1" h="1170" fill="none" extrusionOk="0">
                  <a:moveTo>
                    <a:pt x="1" y="0"/>
                  </a:moveTo>
                  <a:lnTo>
                    <a:pt x="1" y="116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0" name="Shape 866">
              <a:extLst>
                <a:ext uri="{FF2B5EF4-FFF2-40B4-BE49-F238E27FC236}">
                  <a16:creationId xmlns="" xmlns:a16="http://schemas.microsoft.com/office/drawing/2014/main" id="{33E0BE78-FB24-475A-80D7-4E5EBC200147}"/>
                </a:ext>
              </a:extLst>
            </p:cNvPr>
            <p:cNvSpPr/>
            <p:nvPr/>
          </p:nvSpPr>
          <p:spPr>
            <a:xfrm>
              <a:off x="6919500" y="632675"/>
              <a:ext cx="14025" cy="24975"/>
            </a:xfrm>
            <a:custGeom>
              <a:avLst/>
              <a:gdLst/>
              <a:ahLst/>
              <a:cxnLst/>
              <a:rect l="0" t="0" r="0" b="0"/>
              <a:pathLst>
                <a:path w="561" h="999" fill="none" extrusionOk="0">
                  <a:moveTo>
                    <a:pt x="560" y="999"/>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1" name="Shape 867">
              <a:extLst>
                <a:ext uri="{FF2B5EF4-FFF2-40B4-BE49-F238E27FC236}">
                  <a16:creationId xmlns="" xmlns:a16="http://schemas.microsoft.com/office/drawing/2014/main" id="{94F89CCA-B849-45B6-BD2D-0ED5FF5756D1}"/>
                </a:ext>
              </a:extLst>
            </p:cNvPr>
            <p:cNvSpPr/>
            <p:nvPr/>
          </p:nvSpPr>
          <p:spPr>
            <a:xfrm>
              <a:off x="6933500" y="657625"/>
              <a:ext cx="25" cy="25"/>
            </a:xfrm>
            <a:custGeom>
              <a:avLst/>
              <a:gdLst/>
              <a:ahLst/>
              <a:cxnLst/>
              <a:rect l="0" t="0" r="0" b="0"/>
              <a:pathLst>
                <a:path w="1" h="1" fill="none" extrusionOk="0">
                  <a:moveTo>
                    <a:pt x="0"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2" name="Shape 868">
              <a:extLst>
                <a:ext uri="{FF2B5EF4-FFF2-40B4-BE49-F238E27FC236}">
                  <a16:creationId xmlns="" xmlns:a16="http://schemas.microsoft.com/office/drawing/2014/main" id="{291C7F5C-369C-4637-AB81-31C84786BD39}"/>
                </a:ext>
              </a:extLst>
            </p:cNvPr>
            <p:cNvSpPr/>
            <p:nvPr/>
          </p:nvSpPr>
          <p:spPr>
            <a:xfrm>
              <a:off x="6972475" y="579700"/>
              <a:ext cx="24975" cy="14025"/>
            </a:xfrm>
            <a:custGeom>
              <a:avLst/>
              <a:gdLst/>
              <a:ahLst/>
              <a:cxnLst/>
              <a:rect l="0" t="0" r="0" b="0"/>
              <a:pathLst>
                <a:path w="999" h="561" fill="none" extrusionOk="0">
                  <a:moveTo>
                    <a:pt x="999" y="56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3" name="Shape 869">
              <a:extLst>
                <a:ext uri="{FF2B5EF4-FFF2-40B4-BE49-F238E27FC236}">
                  <a16:creationId xmlns="" xmlns:a16="http://schemas.microsoft.com/office/drawing/2014/main" id="{DF101BE2-0F9F-481C-8ED5-519C3773B3FC}"/>
                </a:ext>
              </a:extLst>
            </p:cNvPr>
            <p:cNvSpPr/>
            <p:nvPr/>
          </p:nvSpPr>
          <p:spPr>
            <a:xfrm>
              <a:off x="6997425" y="59370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4" name="Shape 870">
              <a:extLst>
                <a:ext uri="{FF2B5EF4-FFF2-40B4-BE49-F238E27FC236}">
                  <a16:creationId xmlns="" xmlns:a16="http://schemas.microsoft.com/office/drawing/2014/main" id="{C4F7936E-BD17-4466-8B84-2E545F38FAF4}"/>
                </a:ext>
              </a:extLst>
            </p:cNvPr>
            <p:cNvSpPr/>
            <p:nvPr/>
          </p:nvSpPr>
          <p:spPr>
            <a:xfrm>
              <a:off x="6991350" y="507225"/>
              <a:ext cx="29250" cy="25"/>
            </a:xfrm>
            <a:custGeom>
              <a:avLst/>
              <a:gdLst/>
              <a:ahLst/>
              <a:cxnLst/>
              <a:rect l="0" t="0" r="0" b="0"/>
              <a:pathLst>
                <a:path w="1170" h="1" fill="none" extrusionOk="0">
                  <a:moveTo>
                    <a:pt x="1169"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5" name="Shape 871">
              <a:extLst>
                <a:ext uri="{FF2B5EF4-FFF2-40B4-BE49-F238E27FC236}">
                  <a16:creationId xmlns="" xmlns:a16="http://schemas.microsoft.com/office/drawing/2014/main" id="{8019BBDE-E221-496E-9532-99A830571C37}"/>
                </a:ext>
              </a:extLst>
            </p:cNvPr>
            <p:cNvSpPr/>
            <p:nvPr/>
          </p:nvSpPr>
          <p:spPr>
            <a:xfrm>
              <a:off x="6972475" y="420775"/>
              <a:ext cx="24975" cy="14025"/>
            </a:xfrm>
            <a:custGeom>
              <a:avLst/>
              <a:gdLst/>
              <a:ahLst/>
              <a:cxnLst/>
              <a:rect l="0" t="0" r="0" b="0"/>
              <a:pathLst>
                <a:path w="999" h="561" fill="none" extrusionOk="0">
                  <a:moveTo>
                    <a:pt x="0" y="561"/>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6" name="Shape 872">
              <a:extLst>
                <a:ext uri="{FF2B5EF4-FFF2-40B4-BE49-F238E27FC236}">
                  <a16:creationId xmlns="" xmlns:a16="http://schemas.microsoft.com/office/drawing/2014/main" id="{2BB145C1-E84F-4295-9C4D-70D93F55A095}"/>
                </a:ext>
              </a:extLst>
            </p:cNvPr>
            <p:cNvSpPr/>
            <p:nvPr/>
          </p:nvSpPr>
          <p:spPr>
            <a:xfrm>
              <a:off x="6997425" y="420775"/>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7" name="Shape 873">
              <a:extLst>
                <a:ext uri="{FF2B5EF4-FFF2-40B4-BE49-F238E27FC236}">
                  <a16:creationId xmlns="" xmlns:a16="http://schemas.microsoft.com/office/drawing/2014/main" id="{795FA47E-E1E9-4112-AB2E-BACAD9B375A1}"/>
                </a:ext>
              </a:extLst>
            </p:cNvPr>
            <p:cNvSpPr/>
            <p:nvPr/>
          </p:nvSpPr>
          <p:spPr>
            <a:xfrm>
              <a:off x="6919500" y="356850"/>
              <a:ext cx="14025" cy="24975"/>
            </a:xfrm>
            <a:custGeom>
              <a:avLst/>
              <a:gdLst/>
              <a:ahLst/>
              <a:cxnLst/>
              <a:rect l="0" t="0" r="0" b="0"/>
              <a:pathLst>
                <a:path w="561" h="999" fill="none" extrusionOk="0">
                  <a:moveTo>
                    <a:pt x="560" y="0"/>
                  </a:moveTo>
                  <a:lnTo>
                    <a:pt x="0"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8" name="Shape 874">
              <a:extLst>
                <a:ext uri="{FF2B5EF4-FFF2-40B4-BE49-F238E27FC236}">
                  <a16:creationId xmlns="" xmlns:a16="http://schemas.microsoft.com/office/drawing/2014/main" id="{0E52B689-4114-4774-9B8B-8520C7AF06C6}"/>
                </a:ext>
              </a:extLst>
            </p:cNvPr>
            <p:cNvSpPr/>
            <p:nvPr/>
          </p:nvSpPr>
          <p:spPr>
            <a:xfrm>
              <a:off x="6933500" y="35685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40" name="Rectangle 39"/>
          <p:cNvSpPr/>
          <p:nvPr/>
        </p:nvSpPr>
        <p:spPr>
          <a:xfrm>
            <a:off x="916894" y="573682"/>
            <a:ext cx="784190" cy="369332"/>
          </a:xfrm>
          <a:prstGeom prst="rect">
            <a:avLst/>
          </a:prstGeom>
        </p:spPr>
        <p:txBody>
          <a:bodyPr wrap="none">
            <a:spAutoFit/>
          </a:bodyPr>
          <a:lstStyle/>
          <a:p>
            <a:pPr lvl="0" algn="ctr" rtl="1"/>
            <a:r>
              <a:rPr lang="ar-SA" b="1" dirty="0" smtClean="0">
                <a:solidFill>
                  <a:srgbClr val="3C6070"/>
                </a:solidFill>
                <a:latin typeface="Sakkal Majalla" panose="02000000000000000000" pitchFamily="2" charset="-78"/>
                <a:cs typeface="Sakkal Majalla" panose="02000000000000000000" pitchFamily="2" charset="-78"/>
              </a:rPr>
              <a:t>5 دقائق</a:t>
            </a:r>
            <a:endParaRPr lang="ar-SA" b="1" dirty="0">
              <a:solidFill>
                <a:srgbClr val="3C6070"/>
              </a:solidFill>
              <a:latin typeface="Sakkal Majalla" panose="02000000000000000000" pitchFamily="2" charset="-78"/>
              <a:cs typeface="Sakkal Majalla" panose="02000000000000000000" pitchFamily="2" charset="-78"/>
            </a:endParaRPr>
          </a:p>
        </p:txBody>
      </p:sp>
      <p:sp>
        <p:nvSpPr>
          <p:cNvPr id="39" name="TextBox 38">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70843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xit" presetSubtype="32" fill="hold" nodeType="clickEffect">
                                  <p:stCondLst>
                                    <p:cond delay="0"/>
                                  </p:stCondLst>
                                  <p:childTnLst>
                                    <p:animEffect transition="out" filter="plus(out)">
                                      <p:cBhvr>
                                        <p:cTn id="6" dur="2000"/>
                                        <p:tgtEl>
                                          <p:spTgt spid="15"/>
                                        </p:tgtEl>
                                      </p:cBhvr>
                                    </p:animEffect>
                                    <p:set>
                                      <p:cBhvr>
                                        <p:cTn id="7" dur="1" fill="hold">
                                          <p:stCondLst>
                                            <p:cond delay="1999"/>
                                          </p:stCondLst>
                                        </p:cTn>
                                        <p:tgtEl>
                                          <p:spTgt spid="15"/>
                                        </p:tgtEl>
                                        <p:attrNameLst>
                                          <p:attrName>style.visibility</p:attrName>
                                        </p:attrNameLst>
                                      </p:cBhvr>
                                      <p:to>
                                        <p:strVal val="hidden"/>
                                      </p:to>
                                    </p:set>
                                  </p:childTnLst>
                                </p:cTn>
                              </p:par>
                              <p:par>
                                <p:cTn id="8" presetID="13" presetClass="exit" presetSubtype="32" fill="hold" grpId="0" nodeType="withEffect">
                                  <p:stCondLst>
                                    <p:cond delay="0"/>
                                  </p:stCondLst>
                                  <p:childTnLst>
                                    <p:animEffect transition="out" filter="plus(out)">
                                      <p:cBhvr>
                                        <p:cTn id="9" dur="2000"/>
                                        <p:tgtEl>
                                          <p:spTgt spid="40"/>
                                        </p:tgtEl>
                                      </p:cBhvr>
                                    </p:animEffect>
                                    <p:set>
                                      <p:cBhvr>
                                        <p:cTn id="10" dur="1" fill="hold">
                                          <p:stCondLst>
                                            <p:cond delay="19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131753"/>
            <a:ext cx="8905009" cy="523220"/>
          </a:xfrm>
          <a:prstGeom prst="rect">
            <a:avLst/>
          </a:prstGeom>
          <a:solidFill>
            <a:srgbClr val="CDDEE6"/>
          </a:solidFill>
          <a:effectLst/>
        </p:spPr>
        <p:txBody>
          <a:bodyPr wrap="square" rtlCol="0">
            <a:spAutoFit/>
          </a:bodyPr>
          <a:lstStyle/>
          <a:p>
            <a:pPr marL="457200" lvl="0" indent="-457200" algn="just" rtl="1">
              <a:buFont typeface="+mj-lt"/>
              <a:buAutoNum type="arabicPeriod"/>
            </a:pPr>
            <a:r>
              <a:rPr lang="ar-BH" sz="2800" b="1" dirty="0" smtClean="0">
                <a:cs typeface="Sakkal Majalla" panose="02000000000000000000"/>
              </a:rPr>
              <a:t>يقصد </a:t>
            </a:r>
            <a:r>
              <a:rPr lang="ar-BH" sz="2800" b="1" dirty="0">
                <a:cs typeface="Sakkal Majalla" panose="02000000000000000000"/>
              </a:rPr>
              <a:t>بها الصعوبات الناتجة عن اختلاف اللغة والعادات </a:t>
            </a:r>
            <a:r>
              <a:rPr lang="ar-BH" sz="2800" b="1" dirty="0" smtClean="0">
                <a:cs typeface="Sakkal Majalla" panose="02000000000000000000"/>
              </a:rPr>
              <a:t>والتقاليد.</a:t>
            </a:r>
            <a:endParaRPr lang="en-US" sz="2800" b="1" dirty="0">
              <a:cs typeface="Sakkal Majalla" panose="02000000000000000000"/>
            </a:endParaRPr>
          </a:p>
        </p:txBody>
      </p:sp>
      <p:sp>
        <p:nvSpPr>
          <p:cNvPr id="6" name="Flowchart: Terminator 5">
            <a:hlinkClick r:id="rId3" action="ppaction://hlinksldjump"/>
          </p:cNvPr>
          <p:cNvSpPr/>
          <p:nvPr/>
        </p:nvSpPr>
        <p:spPr>
          <a:xfrm>
            <a:off x="5020495" y="3350570"/>
            <a:ext cx="3812746" cy="992830"/>
          </a:xfrm>
          <a:prstGeom prst="flowChartTerminator">
            <a:avLst/>
          </a:prstGeom>
          <a:solidFill>
            <a:schemeClr val="accent6">
              <a:lumMod val="40000"/>
              <a:lumOff val="60000"/>
            </a:schemeClr>
          </a:soli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800" b="1" dirty="0" smtClean="0">
                <a:solidFill>
                  <a:schemeClr val="tx1"/>
                </a:solidFill>
                <a:latin typeface="Sakkal Majalla" panose="02000000000000000000" pitchFamily="2" charset="-78"/>
                <a:cs typeface="Sakkal Majalla" panose="02000000000000000000" pitchFamily="2" charset="-78"/>
              </a:rPr>
              <a:t>قيود ثقافية</a:t>
            </a:r>
            <a:endParaRPr lang="ar-SA" sz="2800" b="1" dirty="0">
              <a:solidFill>
                <a:schemeClr val="tx1"/>
              </a:solidFill>
              <a:latin typeface="Sakkal Majalla" panose="02000000000000000000" pitchFamily="2" charset="-78"/>
              <a:cs typeface="Sakkal Majalla" panose="02000000000000000000" pitchFamily="2" charset="-78"/>
            </a:endParaRPr>
          </a:p>
        </p:txBody>
      </p:sp>
      <p:sp>
        <p:nvSpPr>
          <p:cNvPr id="2" name="Rectangle 1"/>
          <p:cNvSpPr/>
          <p:nvPr/>
        </p:nvSpPr>
        <p:spPr>
          <a:xfrm>
            <a:off x="2656610" y="1354003"/>
            <a:ext cx="6400800" cy="584775"/>
          </a:xfrm>
          <a:prstGeom prst="rect">
            <a:avLst/>
          </a:prstGeom>
          <a:solidFill>
            <a:srgbClr val="FF0000"/>
          </a:solidFill>
        </p:spPr>
        <p:txBody>
          <a:bodyPr wrap="square">
            <a:spAutoFit/>
          </a:bodyPr>
          <a:lstStyle/>
          <a:p>
            <a:pPr algn="ctr"/>
            <a:r>
              <a:rPr lang="ar-BH" sz="3200" b="1" dirty="0">
                <a:solidFill>
                  <a:schemeClr val="bg1"/>
                </a:solidFill>
                <a:latin typeface="Sakkal Majalla" panose="02000000000000000000" pitchFamily="2" charset="-78"/>
                <a:cs typeface="Sakkal Majalla" panose="02000000000000000000" pitchFamily="2" charset="-78"/>
              </a:rPr>
              <a:t>اضغط على مربع الإجابة الصحيحة في ما يلي:</a:t>
            </a:r>
            <a:endParaRPr lang="en-US" sz="3200" b="1" dirty="0">
              <a:solidFill>
                <a:schemeClr val="bg1"/>
              </a:solidFill>
              <a:latin typeface="Sakkal Majalla" panose="02000000000000000000" pitchFamily="2" charset="-78"/>
              <a:cs typeface="Sakkal Majalla" panose="02000000000000000000" pitchFamily="2" charset="-78"/>
            </a:endParaRPr>
          </a:p>
        </p:txBody>
      </p:sp>
      <p:cxnSp>
        <p:nvCxnSpPr>
          <p:cNvPr id="18" name="Straight Connector 17"/>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مستطيل مستدير الزوايا 13">
            <a:extLst>
              <a:ext uri="{FF2B5EF4-FFF2-40B4-BE49-F238E27FC236}">
                <a16:creationId xmlns:a16="http://schemas.microsoft.com/office/drawing/2014/main" xmlns="" id="{AAA1A526-0BF3-F76F-A81F-6C903EED4DE2}"/>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6600" b="1" dirty="0">
                <a:cs typeface="+mj-cs"/>
              </a:rPr>
              <a:t>        </a:t>
            </a:r>
            <a:r>
              <a:rPr kumimoji="0" lang="ar-BH" sz="6600" b="1" i="0" u="none" strike="noStrike" kern="1200" cap="none" spc="0" normalizeH="0" baseline="0" noProof="0" dirty="0">
                <a:ln>
                  <a:noFill/>
                </a:ln>
                <a:solidFill>
                  <a:prstClr val="white"/>
                </a:solidFill>
                <a:effectLst/>
                <a:uLnTx/>
                <a:uFillTx/>
                <a:latin typeface="Sakkal Majalla" panose="02000000000000000000" pitchFamily="2" charset="-78"/>
                <a:ea typeface="Calibri" panose="020F0502020204030204" pitchFamily="34" charset="0"/>
                <a:cs typeface="Times New Roman" panose="02020603050405020304" pitchFamily="18" charset="0"/>
              </a:rPr>
              <a:t>التقويم</a:t>
            </a:r>
            <a:endParaRPr kumimoji="0" lang="ar-BH" sz="66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endParaRPr>
          </a:p>
        </p:txBody>
      </p:sp>
      <p:pic>
        <p:nvPicPr>
          <p:cNvPr id="1026" name="Picture 2" descr="Free Question Marks Transparent, Download Free Question Marks Transparent  png images, Free ClipArts on Clipart Library">
            <a:extLst>
              <a:ext uri="{FF2B5EF4-FFF2-40B4-BE49-F238E27FC236}">
                <a16:creationId xmlns:a16="http://schemas.microsoft.com/office/drawing/2014/main" xmlns="" id="{115E78F7-6D47-1803-C4E3-C2DFD67950A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228600"/>
            <a:ext cx="889123" cy="889123"/>
          </a:xfrm>
          <a:prstGeom prst="rect">
            <a:avLst/>
          </a:prstGeom>
          <a:noFill/>
          <a:extLst>
            <a:ext uri="{909E8E84-426E-40DD-AFC4-6F175D3DCCD1}">
              <a14:hiddenFill xmlns:a14="http://schemas.microsoft.com/office/drawing/2010/main">
                <a:solidFill>
                  <a:srgbClr val="FFFFFF"/>
                </a:solidFill>
              </a14:hiddenFill>
            </a:ext>
          </a:extLst>
        </p:spPr>
      </p:pic>
      <p:sp>
        <p:nvSpPr>
          <p:cNvPr id="11" name="Flowchart: Terminator 10">
            <a:hlinkClick r:id="rId5" action="ppaction://hlinksldjump"/>
          </p:cNvPr>
          <p:cNvSpPr/>
          <p:nvPr/>
        </p:nvSpPr>
        <p:spPr>
          <a:xfrm>
            <a:off x="457200" y="3337520"/>
            <a:ext cx="3835284" cy="1005880"/>
          </a:xfrm>
          <a:prstGeom prst="flowChartTerminator">
            <a:avLst/>
          </a:prstGeom>
          <a:solidFill>
            <a:schemeClr val="accent6">
              <a:lumMod val="40000"/>
              <a:lumOff val="60000"/>
            </a:schemeClr>
          </a:soli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2800" b="1" dirty="0" smtClean="0">
                <a:solidFill>
                  <a:schemeClr val="tx1"/>
                </a:solidFill>
                <a:latin typeface="Sakkal Majalla" panose="02000000000000000000" pitchFamily="2" charset="-78"/>
                <a:cs typeface="Sakkal Majalla" panose="02000000000000000000" pitchFamily="2" charset="-78"/>
              </a:rPr>
              <a:t>قيود قانونية</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12" name="Flowchart: Terminator 11">
            <a:hlinkClick r:id="rId5" action="ppaction://hlinksldjump"/>
          </p:cNvPr>
          <p:cNvSpPr/>
          <p:nvPr/>
        </p:nvSpPr>
        <p:spPr>
          <a:xfrm>
            <a:off x="489397" y="4480520"/>
            <a:ext cx="3835284" cy="1005880"/>
          </a:xfrm>
          <a:prstGeom prst="flowChartTerminator">
            <a:avLst/>
          </a:prstGeom>
          <a:solidFill>
            <a:schemeClr val="accent6">
              <a:lumMod val="40000"/>
              <a:lumOff val="60000"/>
            </a:schemeClr>
          </a:soli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2800" b="1" dirty="0" smtClean="0">
                <a:solidFill>
                  <a:schemeClr val="tx1"/>
                </a:solidFill>
                <a:latin typeface="Sakkal Majalla" panose="02000000000000000000" pitchFamily="2" charset="-78"/>
                <a:cs typeface="Sakkal Majalla" panose="02000000000000000000" pitchFamily="2" charset="-78"/>
              </a:rPr>
              <a:t>قيود إعلامية</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13" name="Flowchart: Terminator 12">
            <a:hlinkClick r:id="rId5" action="ppaction://hlinksldjump"/>
          </p:cNvPr>
          <p:cNvSpPr/>
          <p:nvPr/>
        </p:nvSpPr>
        <p:spPr>
          <a:xfrm>
            <a:off x="4982932" y="4480520"/>
            <a:ext cx="3835284" cy="1005880"/>
          </a:xfrm>
          <a:prstGeom prst="flowChartTerminator">
            <a:avLst/>
          </a:prstGeom>
          <a:solidFill>
            <a:schemeClr val="accent6">
              <a:lumMod val="40000"/>
              <a:lumOff val="60000"/>
            </a:schemeClr>
          </a:soli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2800" b="1" dirty="0" smtClean="0">
                <a:solidFill>
                  <a:schemeClr val="tx1"/>
                </a:solidFill>
                <a:latin typeface="Sakkal Majalla" panose="02000000000000000000" pitchFamily="2" charset="-78"/>
                <a:cs typeface="Sakkal Majalla" panose="02000000000000000000" pitchFamily="2" charset="-78"/>
              </a:rPr>
              <a:t>قيود اقتصادية</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15" name="TextBox 14">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42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lick.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lick.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lick.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399" y="1698874"/>
            <a:ext cx="8905009" cy="523220"/>
          </a:xfrm>
          <a:prstGeom prst="rect">
            <a:avLst/>
          </a:prstGeom>
          <a:solidFill>
            <a:srgbClr val="CDDEE6"/>
          </a:solidFill>
          <a:effectLst/>
        </p:spPr>
        <p:txBody>
          <a:bodyPr wrap="square" rtlCol="0">
            <a:spAutoFit/>
          </a:bodyPr>
          <a:lstStyle/>
          <a:p>
            <a:pPr algn="just" rtl="1"/>
            <a:r>
              <a:rPr lang="ar-BH" sz="2800" b="1" dirty="0">
                <a:solidFill>
                  <a:schemeClr val="tx1">
                    <a:lumMod val="95000"/>
                    <a:lumOff val="5000"/>
                  </a:schemeClr>
                </a:solidFill>
                <a:latin typeface="Sakkal Majalla" panose="02000000000000000000" pitchFamily="2" charset="-78"/>
                <a:cs typeface="Sakkal Majalla" panose="02000000000000000000" pitchFamily="2" charset="-78"/>
              </a:rPr>
              <a:t>2. </a:t>
            </a:r>
            <a:r>
              <a:rPr lang="ar-BH" sz="2800" b="1" dirty="0" smtClean="0">
                <a:latin typeface="Sakkal Majalla" panose="02000000000000000000" pitchFamily="2" charset="-78"/>
                <a:cs typeface="Sakkal Majalla" panose="02000000000000000000" pitchFamily="2" charset="-78"/>
              </a:rPr>
              <a:t>تنقسم المعاملات الاقتصادية إلى</a:t>
            </a:r>
            <a:r>
              <a:rPr lang="ar-BH" sz="2800" b="1" dirty="0" smtClean="0">
                <a:solidFill>
                  <a:schemeClr val="tx1">
                    <a:lumMod val="95000"/>
                    <a:lumOff val="5000"/>
                  </a:schemeClr>
                </a:solidFill>
                <a:latin typeface="Sakkal Majalla" panose="02000000000000000000" pitchFamily="2" charset="-78"/>
                <a:cs typeface="Sakkal Majalla" panose="02000000000000000000" pitchFamily="2" charset="-78"/>
              </a:rPr>
              <a:t>:</a:t>
            </a:r>
            <a:endParaRPr lang="ar-BH" sz="2800" b="1" dirty="0">
              <a:solidFill>
                <a:schemeClr val="tx1">
                  <a:lumMod val="95000"/>
                  <a:lumOff val="5000"/>
                </a:schemeClr>
              </a:solidFill>
              <a:latin typeface="Sakkal Majalla" panose="02000000000000000000" pitchFamily="2" charset="-78"/>
              <a:cs typeface="Sakkal Majalla" panose="02000000000000000000" pitchFamily="2" charset="-78"/>
            </a:endParaRPr>
          </a:p>
        </p:txBody>
      </p:sp>
      <p:sp>
        <p:nvSpPr>
          <p:cNvPr id="6" name="Flowchart: Terminator 5">
            <a:hlinkClick r:id="rId3" action="ppaction://hlinksldjump"/>
          </p:cNvPr>
          <p:cNvSpPr/>
          <p:nvPr/>
        </p:nvSpPr>
        <p:spPr>
          <a:xfrm>
            <a:off x="625591" y="4055683"/>
            <a:ext cx="3835284" cy="943739"/>
          </a:xfrm>
          <a:prstGeom prst="flowChartTerminator">
            <a:avLst/>
          </a:prstGeom>
          <a:solidFill>
            <a:schemeClr val="accent6">
              <a:lumMod val="40000"/>
              <a:lumOff val="60000"/>
            </a:schemeClr>
          </a:soli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2700" b="1" dirty="0" smtClean="0">
                <a:solidFill>
                  <a:schemeClr val="tx1"/>
                </a:solidFill>
                <a:latin typeface="Sakkal Majalla" panose="02000000000000000000" pitchFamily="2" charset="-78"/>
                <a:cs typeface="Sakkal Majalla" panose="02000000000000000000" pitchFamily="2" charset="-78"/>
              </a:rPr>
              <a:t>د- (أ) و(ب) إجابتان صحيحتان</a:t>
            </a:r>
            <a:endParaRPr lang="en-US" sz="2700" b="1" dirty="0">
              <a:solidFill>
                <a:schemeClr val="tx1"/>
              </a:solidFill>
              <a:latin typeface="Sakkal Majalla" panose="02000000000000000000" pitchFamily="2" charset="-78"/>
              <a:cs typeface="Sakkal Majalla" panose="02000000000000000000" pitchFamily="2" charset="-78"/>
            </a:endParaRPr>
          </a:p>
        </p:txBody>
      </p:sp>
      <p:cxnSp>
        <p:nvCxnSpPr>
          <p:cNvPr id="18" name="Straight Connector 17"/>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Flowchart: Terminator 21">
            <a:hlinkClick r:id="rId4" action="ppaction://hlinksldjump"/>
          </p:cNvPr>
          <p:cNvSpPr/>
          <p:nvPr/>
        </p:nvSpPr>
        <p:spPr>
          <a:xfrm>
            <a:off x="4876800" y="4038600"/>
            <a:ext cx="3835284" cy="943739"/>
          </a:xfrm>
          <a:prstGeom prst="flowChartTerminator">
            <a:avLst/>
          </a:prstGeom>
          <a:solidFill>
            <a:schemeClr val="accent6">
              <a:lumMod val="40000"/>
              <a:lumOff val="60000"/>
            </a:schemeClr>
          </a:soli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2800" b="1" dirty="0" smtClean="0">
                <a:solidFill>
                  <a:schemeClr val="tx1"/>
                </a:solidFill>
                <a:latin typeface="Sakkal Majalla" panose="02000000000000000000" pitchFamily="2" charset="-78"/>
                <a:cs typeface="Sakkal Majalla" panose="02000000000000000000" pitchFamily="2" charset="-78"/>
              </a:rPr>
              <a:t>ج- الهجرة الدولية</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2" name="مستطيل مستدير الزوايا 13">
            <a:extLst>
              <a:ext uri="{FF2B5EF4-FFF2-40B4-BE49-F238E27FC236}">
                <a16:creationId xmlns:a16="http://schemas.microsoft.com/office/drawing/2014/main" xmlns="" id="{ECE63E45-44C2-F4B5-D82F-C20FEF95E097}"/>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6600" b="1" dirty="0">
                <a:cs typeface="+mj-cs"/>
              </a:rPr>
              <a:t>        </a:t>
            </a:r>
            <a:r>
              <a:rPr kumimoji="0" lang="ar-BH" sz="6600" b="1" i="0" u="none" strike="noStrike" kern="1200" cap="none" spc="0" normalizeH="0" baseline="0" noProof="0" dirty="0">
                <a:ln>
                  <a:noFill/>
                </a:ln>
                <a:solidFill>
                  <a:prstClr val="white"/>
                </a:solidFill>
                <a:effectLst/>
                <a:uLnTx/>
                <a:uFillTx/>
                <a:latin typeface="Sakkal Majalla" panose="02000000000000000000" pitchFamily="2" charset="-78"/>
                <a:ea typeface="Calibri" panose="020F0502020204030204" pitchFamily="34" charset="0"/>
                <a:cs typeface="Times New Roman" panose="02020603050405020304" pitchFamily="18" charset="0"/>
              </a:rPr>
              <a:t>التقويم</a:t>
            </a:r>
            <a:endParaRPr kumimoji="0" lang="ar-BH" sz="66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endParaRPr>
          </a:p>
        </p:txBody>
      </p:sp>
      <p:pic>
        <p:nvPicPr>
          <p:cNvPr id="3" name="Picture 2" descr="Free Question Marks Transparent, Download Free Question Marks Transparent  png images, Free ClipArts on Clipart Library">
            <a:extLst>
              <a:ext uri="{FF2B5EF4-FFF2-40B4-BE49-F238E27FC236}">
                <a16:creationId xmlns:a16="http://schemas.microsoft.com/office/drawing/2014/main" xmlns="" id="{88FC2E14-D5C7-4EE4-357E-27C30B823542}"/>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228600"/>
            <a:ext cx="889123" cy="889123"/>
          </a:xfrm>
          <a:prstGeom prst="rect">
            <a:avLst/>
          </a:prstGeom>
          <a:noFill/>
          <a:extLst>
            <a:ext uri="{909E8E84-426E-40DD-AFC4-6F175D3DCCD1}">
              <a14:hiddenFill xmlns:a14="http://schemas.microsoft.com/office/drawing/2010/main">
                <a:solidFill>
                  <a:srgbClr val="FFFFFF"/>
                </a:solidFill>
              </a14:hiddenFill>
            </a:ext>
          </a:extLst>
        </p:spPr>
      </p:pic>
      <p:sp>
        <p:nvSpPr>
          <p:cNvPr id="10" name="Flowchart: Terminator 9">
            <a:hlinkClick r:id="rId4" action="ppaction://hlinksldjump"/>
          </p:cNvPr>
          <p:cNvSpPr/>
          <p:nvPr/>
        </p:nvSpPr>
        <p:spPr>
          <a:xfrm>
            <a:off x="625591" y="2736433"/>
            <a:ext cx="3835284" cy="943739"/>
          </a:xfrm>
          <a:prstGeom prst="flowChartTerminator">
            <a:avLst/>
          </a:prstGeom>
          <a:solidFill>
            <a:schemeClr val="accent6">
              <a:lumMod val="40000"/>
              <a:lumOff val="60000"/>
            </a:schemeClr>
          </a:soli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2800" b="1" dirty="0" smtClean="0">
                <a:solidFill>
                  <a:schemeClr val="tx1"/>
                </a:solidFill>
                <a:latin typeface="Sakkal Majalla" panose="02000000000000000000" pitchFamily="2" charset="-78"/>
                <a:cs typeface="Sakkal Majalla" panose="02000000000000000000" pitchFamily="2" charset="-78"/>
              </a:rPr>
              <a:t>ب- حركات رؤوس الأموال</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11" name="Flowchart: Terminator 10">
            <a:hlinkClick r:id="rId4" action="ppaction://hlinksldjump"/>
          </p:cNvPr>
          <p:cNvSpPr/>
          <p:nvPr/>
        </p:nvSpPr>
        <p:spPr>
          <a:xfrm>
            <a:off x="4876800" y="2736432"/>
            <a:ext cx="3835284" cy="943739"/>
          </a:xfrm>
          <a:prstGeom prst="flowChartTerminator">
            <a:avLst/>
          </a:prstGeom>
          <a:solidFill>
            <a:schemeClr val="accent6">
              <a:lumMod val="40000"/>
              <a:lumOff val="60000"/>
            </a:schemeClr>
          </a:soli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2800" b="1" dirty="0" smtClean="0">
                <a:solidFill>
                  <a:schemeClr val="tx1"/>
                </a:solidFill>
                <a:latin typeface="Sakkal Majalla" panose="02000000000000000000" pitchFamily="2" charset="-78"/>
                <a:cs typeface="Sakkal Majalla" panose="02000000000000000000" pitchFamily="2" charset="-78"/>
              </a:rPr>
              <a:t>أ- التجارة الخارجية</a:t>
            </a:r>
            <a:endParaRPr lang="en-US" sz="2800" b="1" dirty="0">
              <a:solidFill>
                <a:schemeClr val="tx1"/>
              </a:solidFill>
              <a:latin typeface="Sakkal Majalla" panose="02000000000000000000" pitchFamily="2" charset="-78"/>
              <a:cs typeface="Sakkal Majalla" panose="02000000000000000000" pitchFamily="2" charset="-78"/>
            </a:endParaRPr>
          </a:p>
        </p:txBody>
      </p:sp>
      <p:sp>
        <p:nvSpPr>
          <p:cNvPr id="13" name="TextBox 12">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632196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lick.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ppt_x"/>
                                          </p:val>
                                        </p:tav>
                                        <p:tav tm="100000">
                                          <p:val>
                                            <p:strVal val="#ppt_x"/>
                                          </p:val>
                                        </p:tav>
                                      </p:tavLst>
                                    </p:anim>
                                    <p:anim calcmode="lin" valueType="num">
                                      <p:cBhvr additive="base">
                                        <p:cTn id="2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2" grpId="0" animBg="1"/>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1" y="1654199"/>
            <a:ext cx="8981208" cy="1384995"/>
          </a:xfrm>
          <a:prstGeom prst="rect">
            <a:avLst/>
          </a:prstGeom>
          <a:solidFill>
            <a:srgbClr val="CDDEE6"/>
          </a:solidFill>
          <a:effectLst/>
        </p:spPr>
        <p:txBody>
          <a:bodyPr wrap="square" rtlCol="0">
            <a:spAutoFit/>
          </a:bodyPr>
          <a:lstStyle/>
          <a:p>
            <a:pPr lvl="0" algn="just" rtl="1"/>
            <a:r>
              <a:rPr lang="ar-BH" sz="2800" b="1" dirty="0" smtClean="0">
                <a:latin typeface="Sakkal Majalla" panose="02000000000000000000" pitchFamily="2" charset="-78"/>
                <a:cs typeface="Sakkal Majalla" panose="02000000000000000000" pitchFamily="2" charset="-78"/>
              </a:rPr>
              <a:t>3- </a:t>
            </a:r>
            <a:r>
              <a:rPr lang="ar-BH" sz="2800" b="1" dirty="0">
                <a:latin typeface="Calibri" panose="020F0502020204030204" pitchFamily="34" charset="0"/>
                <a:ea typeface="Calibri" panose="020F0502020204030204" pitchFamily="34" charset="0"/>
                <a:cs typeface="Sakkal Majalla" panose="02000000000000000000"/>
              </a:rPr>
              <a:t>تساعد التجارة الخارجية في زيادة التشابك والتداخل بين الاقتصادات المختلفة، وما لذلك من أثر في الحد من الصراعات الإقليمية والدولية وسيادة الاستقرار في العالم</a:t>
            </a:r>
            <a:r>
              <a:rPr lang="ar-BH" sz="2800" b="1" dirty="0" smtClean="0">
                <a:latin typeface="Calibri" panose="020F0502020204030204" pitchFamily="34" charset="0"/>
                <a:ea typeface="Calibri" panose="020F0502020204030204" pitchFamily="34" charset="0"/>
                <a:cs typeface="Sakkal Majalla" panose="02000000000000000000"/>
              </a:rPr>
              <a:t>.</a:t>
            </a:r>
            <a:endParaRPr lang="en-US" sz="2800" b="1" dirty="0">
              <a:latin typeface="Calibri" panose="020F0502020204030204" pitchFamily="34" charset="0"/>
              <a:ea typeface="Calibri" panose="020F0502020204030204" pitchFamily="34" charset="0"/>
              <a:cs typeface="Wingdings 3" panose="05040102010807070707" pitchFamily="18" charset="2"/>
            </a:endParaRPr>
          </a:p>
        </p:txBody>
      </p:sp>
      <p:sp>
        <p:nvSpPr>
          <p:cNvPr id="6" name="Flowchart: Terminator 5">
            <a:hlinkClick r:id="rId3" action="ppaction://hlinksldjump"/>
          </p:cNvPr>
          <p:cNvSpPr/>
          <p:nvPr/>
        </p:nvSpPr>
        <p:spPr>
          <a:xfrm>
            <a:off x="2438400" y="3330150"/>
            <a:ext cx="1602946" cy="1148255"/>
          </a:xfrm>
          <a:prstGeom prst="flowChartTerminator">
            <a:avLst/>
          </a:prstGeom>
          <a:gradFill flip="none" rotWithShape="1">
            <a:gsLst>
              <a:gs pos="2000">
                <a:srgbClr val="FF8571"/>
              </a:gs>
              <a:gs pos="50000">
                <a:srgbClr val="F28772">
                  <a:tint val="44500"/>
                  <a:satMod val="160000"/>
                </a:srgbClr>
              </a:gs>
              <a:gs pos="100000">
                <a:srgbClr val="F28772">
                  <a:tint val="23500"/>
                  <a:satMod val="160000"/>
                </a:srgbClr>
              </a:gs>
            </a:gsLst>
            <a:path path="circle">
              <a:fillToRect l="50000" t="50000" r="50000" b="50000"/>
            </a:path>
            <a:tileRect/>
          </a:gra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6000" b="1" dirty="0" smtClean="0">
                <a:solidFill>
                  <a:schemeClr val="tx1"/>
                </a:solidFill>
                <a:latin typeface="Sakkal Majalla" panose="02000000000000000000" pitchFamily="2" charset="-78"/>
                <a:cs typeface="Sakkal Majalla" panose="02000000000000000000" pitchFamily="2" charset="-78"/>
              </a:rPr>
              <a:t>خطأ </a:t>
            </a:r>
            <a:endParaRPr lang="en-US" sz="6000" b="1" dirty="0">
              <a:solidFill>
                <a:schemeClr val="tx1"/>
              </a:solidFill>
              <a:latin typeface="Sakkal Majalla" panose="02000000000000000000" pitchFamily="2" charset="-78"/>
              <a:cs typeface="Sakkal Majalla" panose="02000000000000000000" pitchFamily="2" charset="-78"/>
            </a:endParaRPr>
          </a:p>
        </p:txBody>
      </p:sp>
      <p:cxnSp>
        <p:nvCxnSpPr>
          <p:cNvPr id="18" name="Straight Connector 17"/>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Flowchart: Terminator 21">
            <a:hlinkClick r:id="rId4" action="ppaction://hlinksldjump"/>
          </p:cNvPr>
          <p:cNvSpPr/>
          <p:nvPr/>
        </p:nvSpPr>
        <p:spPr>
          <a:xfrm>
            <a:off x="5410200" y="3330150"/>
            <a:ext cx="1602946" cy="1148255"/>
          </a:xfrm>
          <a:prstGeom prst="flowChartTerminator">
            <a:avLst/>
          </a:prstGeom>
          <a:gradFill flip="none" rotWithShape="1">
            <a:gsLst>
              <a:gs pos="4300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path path="circle">
              <a:fillToRect l="50000" t="50000" r="50000" b="50000"/>
            </a:path>
            <a:tileRect/>
          </a:gra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6000" b="1" dirty="0" smtClean="0">
                <a:solidFill>
                  <a:schemeClr val="tx1"/>
                </a:solidFill>
                <a:latin typeface="Sakkal Majalla" panose="02000000000000000000" pitchFamily="2" charset="-78"/>
                <a:cs typeface="Sakkal Majalla" panose="02000000000000000000" pitchFamily="2" charset="-78"/>
              </a:rPr>
              <a:t>صح </a:t>
            </a:r>
            <a:endParaRPr lang="en-US" sz="6000" b="1" dirty="0">
              <a:solidFill>
                <a:schemeClr val="tx1"/>
              </a:solidFill>
              <a:latin typeface="Sakkal Majalla" panose="02000000000000000000" pitchFamily="2" charset="-78"/>
              <a:cs typeface="Sakkal Majalla" panose="02000000000000000000" pitchFamily="2" charset="-78"/>
            </a:endParaRPr>
          </a:p>
        </p:txBody>
      </p:sp>
      <p:sp>
        <p:nvSpPr>
          <p:cNvPr id="2" name="مستطيل مستدير الزوايا 13">
            <a:extLst>
              <a:ext uri="{FF2B5EF4-FFF2-40B4-BE49-F238E27FC236}">
                <a16:creationId xmlns:a16="http://schemas.microsoft.com/office/drawing/2014/main" xmlns="" id="{679AA003-2912-AE60-C831-1852FE227B53}"/>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6600" b="1" dirty="0">
                <a:cs typeface="+mj-cs"/>
              </a:rPr>
              <a:t>        </a:t>
            </a:r>
            <a:r>
              <a:rPr kumimoji="0" lang="ar-BH" sz="6600" b="1" i="0" u="none" strike="noStrike" kern="1200" cap="none" spc="0" normalizeH="0" baseline="0" noProof="0" dirty="0">
                <a:ln>
                  <a:noFill/>
                </a:ln>
                <a:solidFill>
                  <a:prstClr val="white"/>
                </a:solidFill>
                <a:effectLst/>
                <a:uLnTx/>
                <a:uFillTx/>
                <a:latin typeface="Sakkal Majalla" panose="02000000000000000000" pitchFamily="2" charset="-78"/>
                <a:ea typeface="Calibri" panose="020F0502020204030204" pitchFamily="34" charset="0"/>
                <a:cs typeface="Times New Roman" panose="02020603050405020304" pitchFamily="18" charset="0"/>
              </a:rPr>
              <a:t>التقويم</a:t>
            </a:r>
            <a:endParaRPr kumimoji="0" lang="ar-BH" sz="66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endParaRPr>
          </a:p>
        </p:txBody>
      </p:sp>
      <p:pic>
        <p:nvPicPr>
          <p:cNvPr id="3" name="Picture 2" descr="Free Question Marks Transparent, Download Free Question Marks Transparent  png images, Free ClipArts on Clipart Library">
            <a:extLst>
              <a:ext uri="{FF2B5EF4-FFF2-40B4-BE49-F238E27FC236}">
                <a16:creationId xmlns:a16="http://schemas.microsoft.com/office/drawing/2014/main" xmlns="" id="{1D166BC7-3948-8C84-FF3E-6DCE04DED16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228600"/>
            <a:ext cx="889123" cy="88912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307596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additive="base">
                                        <p:cTn id="18" dur="500" fill="hold"/>
                                        <p:tgtEl>
                                          <p:spTgt spid="22"/>
                                        </p:tgtEl>
                                        <p:attrNameLst>
                                          <p:attrName>ppt_x</p:attrName>
                                        </p:attrNameLst>
                                      </p:cBhvr>
                                      <p:tavLst>
                                        <p:tav tm="0">
                                          <p:val>
                                            <p:strVal val="#ppt_x"/>
                                          </p:val>
                                        </p:tav>
                                        <p:tav tm="100000">
                                          <p:val>
                                            <p:strVal val="#ppt_x"/>
                                          </p:val>
                                        </p:tav>
                                      </p:tavLst>
                                    </p:anim>
                                    <p:anim calcmode="lin" valueType="num">
                                      <p:cBhvr additive="base">
                                        <p:cTn id="19" dur="500" fill="hold"/>
                                        <p:tgtEl>
                                          <p:spTgt spid="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0764" y="1544046"/>
            <a:ext cx="8915401" cy="954107"/>
          </a:xfrm>
          <a:prstGeom prst="rect">
            <a:avLst/>
          </a:prstGeom>
          <a:solidFill>
            <a:srgbClr val="CDDEE6"/>
          </a:solidFill>
          <a:effectLst/>
        </p:spPr>
        <p:txBody>
          <a:bodyPr wrap="square" rtlCol="0">
            <a:spAutoFit/>
          </a:bodyPr>
          <a:lstStyle/>
          <a:p>
            <a:pPr lvl="0" algn="just" rtl="1"/>
            <a:r>
              <a:rPr lang="ar-BH" sz="2800" b="1" dirty="0" smtClean="0">
                <a:solidFill>
                  <a:schemeClr val="tx1">
                    <a:lumMod val="95000"/>
                    <a:lumOff val="5000"/>
                  </a:schemeClr>
                </a:solidFill>
                <a:latin typeface="Sakkal Majalla" panose="02000000000000000000" pitchFamily="2" charset="-78"/>
                <a:cs typeface="Sakkal Majalla" panose="02000000000000000000" pitchFamily="2" charset="-78"/>
              </a:rPr>
              <a:t>4.</a:t>
            </a:r>
            <a:r>
              <a:rPr lang="ar-SA" sz="2800" b="1" dirty="0">
                <a:latin typeface="Sakkal Majalla" panose="02000000000000000000" pitchFamily="2" charset="-78"/>
                <a:cs typeface="Sakkal Majalla" panose="02000000000000000000" pitchFamily="2" charset="-78"/>
              </a:rPr>
              <a:t> </a:t>
            </a:r>
            <a:r>
              <a:rPr lang="ar-SA" sz="2800" b="1" dirty="0" smtClean="0">
                <a:latin typeface="Sakkal Majalla" panose="02000000000000000000" pitchFamily="2" charset="-78"/>
                <a:cs typeface="Sakkal Majalla" panose="02000000000000000000" pitchFamily="2" charset="-78"/>
              </a:rPr>
              <a:t>التجارة الخارجية هي </a:t>
            </a:r>
            <a:r>
              <a:rPr lang="ar-SA" sz="2800" b="1" dirty="0" smtClean="0">
                <a:solidFill>
                  <a:schemeClr val="tx1">
                    <a:lumMod val="95000"/>
                    <a:lumOff val="5000"/>
                  </a:schemeClr>
                </a:solidFill>
                <a:cs typeface="Sakkal Majalla" panose="02000000000000000000"/>
              </a:rPr>
              <a:t>فرع </a:t>
            </a:r>
            <a:r>
              <a:rPr lang="ar-SA" sz="2800" b="1" dirty="0">
                <a:solidFill>
                  <a:schemeClr val="tx1">
                    <a:lumMod val="95000"/>
                    <a:lumOff val="5000"/>
                  </a:schemeClr>
                </a:solidFill>
                <a:cs typeface="Sakkal Majalla" panose="02000000000000000000"/>
              </a:rPr>
              <a:t>من فروع علم الاقتصاد، يهتم بدراسة الصفقات الاقتصادية الجارية عبر الحدود الوطنية.</a:t>
            </a:r>
            <a:endParaRPr lang="en-US" sz="2800" b="1" dirty="0">
              <a:solidFill>
                <a:schemeClr val="tx1">
                  <a:lumMod val="95000"/>
                  <a:lumOff val="5000"/>
                </a:schemeClr>
              </a:solidFill>
              <a:cs typeface="Sakkal Majalla" panose="02000000000000000000"/>
            </a:endParaRPr>
          </a:p>
        </p:txBody>
      </p:sp>
      <p:sp>
        <p:nvSpPr>
          <p:cNvPr id="6" name="Flowchart: Terminator 5">
            <a:hlinkClick r:id="rId3" action="ppaction://hlinksldjump"/>
          </p:cNvPr>
          <p:cNvSpPr/>
          <p:nvPr/>
        </p:nvSpPr>
        <p:spPr>
          <a:xfrm>
            <a:off x="5181600" y="3118945"/>
            <a:ext cx="1602946" cy="1148255"/>
          </a:xfrm>
          <a:prstGeom prst="flowChartTerminator">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6000" b="1" dirty="0">
                <a:solidFill>
                  <a:schemeClr val="tx1"/>
                </a:solidFill>
                <a:latin typeface="Sakkal Majalla" panose="02000000000000000000" pitchFamily="2" charset="-78"/>
                <a:cs typeface="Sakkal Majalla" panose="02000000000000000000" pitchFamily="2" charset="-78"/>
              </a:rPr>
              <a:t>صح </a:t>
            </a:r>
            <a:endParaRPr lang="en-US" sz="6000" b="1" dirty="0">
              <a:solidFill>
                <a:schemeClr val="tx1"/>
              </a:solidFill>
              <a:latin typeface="Sakkal Majalla" panose="02000000000000000000" pitchFamily="2" charset="-78"/>
              <a:cs typeface="Sakkal Majalla" panose="02000000000000000000" pitchFamily="2" charset="-78"/>
            </a:endParaRPr>
          </a:p>
        </p:txBody>
      </p:sp>
      <p:cxnSp>
        <p:nvCxnSpPr>
          <p:cNvPr id="18" name="Straight Connector 17"/>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Flowchart: Terminator 21">
            <a:hlinkClick r:id="rId4" action="ppaction://hlinksldjump"/>
          </p:cNvPr>
          <p:cNvSpPr/>
          <p:nvPr/>
        </p:nvSpPr>
        <p:spPr>
          <a:xfrm>
            <a:off x="2440071" y="3118945"/>
            <a:ext cx="1602946" cy="1148255"/>
          </a:xfrm>
          <a:prstGeom prst="flowChartTerminator">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CC66FF"/>
            </a:solid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BH" sz="6000" b="1" dirty="0">
                <a:solidFill>
                  <a:schemeClr val="tx1"/>
                </a:solidFill>
                <a:latin typeface="Sakkal Majalla" panose="02000000000000000000" pitchFamily="2" charset="-78"/>
                <a:cs typeface="Sakkal Majalla" panose="02000000000000000000" pitchFamily="2" charset="-78"/>
              </a:rPr>
              <a:t>خطأ </a:t>
            </a:r>
            <a:endParaRPr lang="en-US" sz="6000" b="1" dirty="0">
              <a:solidFill>
                <a:schemeClr val="tx1"/>
              </a:solidFill>
              <a:latin typeface="Sakkal Majalla" panose="02000000000000000000" pitchFamily="2" charset="-78"/>
              <a:cs typeface="Sakkal Majalla" panose="02000000000000000000" pitchFamily="2" charset="-78"/>
            </a:endParaRPr>
          </a:p>
        </p:txBody>
      </p:sp>
      <p:sp>
        <p:nvSpPr>
          <p:cNvPr id="2" name="مستطيل مستدير الزوايا 13">
            <a:extLst>
              <a:ext uri="{FF2B5EF4-FFF2-40B4-BE49-F238E27FC236}">
                <a16:creationId xmlns:a16="http://schemas.microsoft.com/office/drawing/2014/main" xmlns="" id="{96EF4695-92BD-82CC-D738-4DED32722D86}"/>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6600" b="1" dirty="0">
                <a:cs typeface="+mj-cs"/>
              </a:rPr>
              <a:t>        </a:t>
            </a:r>
            <a:r>
              <a:rPr kumimoji="0" lang="ar-BH" sz="6600" b="1" i="0" u="none" strike="noStrike" kern="1200" cap="none" spc="0" normalizeH="0" baseline="0" noProof="0" dirty="0">
                <a:ln>
                  <a:noFill/>
                </a:ln>
                <a:solidFill>
                  <a:prstClr val="white"/>
                </a:solidFill>
                <a:effectLst/>
                <a:uLnTx/>
                <a:uFillTx/>
                <a:latin typeface="Sakkal Majalla" panose="02000000000000000000" pitchFamily="2" charset="-78"/>
                <a:ea typeface="Calibri" panose="020F0502020204030204" pitchFamily="34" charset="0"/>
                <a:cs typeface="Times New Roman" panose="02020603050405020304" pitchFamily="18" charset="0"/>
              </a:rPr>
              <a:t>التقويم</a:t>
            </a:r>
            <a:endParaRPr kumimoji="0" lang="ar-BH" sz="66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endParaRPr>
          </a:p>
        </p:txBody>
      </p:sp>
      <p:pic>
        <p:nvPicPr>
          <p:cNvPr id="3" name="Picture 2" descr="Free Question Marks Transparent, Download Free Question Marks Transparent  png images, Free ClipArts on Clipart Library">
            <a:extLst>
              <a:ext uri="{FF2B5EF4-FFF2-40B4-BE49-F238E27FC236}">
                <a16:creationId xmlns:a16="http://schemas.microsoft.com/office/drawing/2014/main" xmlns="" id="{495B6AB7-183C-96AE-2613-372280B033AE}"/>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228600"/>
            <a:ext cx="889123" cy="88912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624653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additive="base">
                                        <p:cTn id="18" dur="500" fill="hold"/>
                                        <p:tgtEl>
                                          <p:spTgt spid="22"/>
                                        </p:tgtEl>
                                        <p:attrNameLst>
                                          <p:attrName>ppt_x</p:attrName>
                                        </p:attrNameLst>
                                      </p:cBhvr>
                                      <p:tavLst>
                                        <p:tav tm="0">
                                          <p:val>
                                            <p:strVal val="#ppt_x"/>
                                          </p:val>
                                        </p:tav>
                                        <p:tav tm="100000">
                                          <p:val>
                                            <p:strVal val="#ppt_x"/>
                                          </p:val>
                                        </p:tav>
                                      </p:tavLst>
                                    </p:anim>
                                    <p:anim calcmode="lin" valueType="num">
                                      <p:cBhvr additive="base">
                                        <p:cTn id="19" dur="500" fill="hold"/>
                                        <p:tgtEl>
                                          <p:spTgt spid="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li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مستطيل مستدير الزوايا 13">
            <a:extLst>
              <a:ext uri="{FF2B5EF4-FFF2-40B4-BE49-F238E27FC236}">
                <a16:creationId xmlns:a16="http://schemas.microsoft.com/office/drawing/2014/main" xmlns="" id="{AAA1A526-0BF3-F76F-A81F-6C903EED4DE2}"/>
              </a:ext>
            </a:extLst>
          </p:cNvPr>
          <p:cNvSpPr/>
          <p:nvPr/>
        </p:nvSpPr>
        <p:spPr>
          <a:xfrm>
            <a:off x="2654297" y="66398"/>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6600" b="1" dirty="0">
                <a:cs typeface="+mj-cs"/>
              </a:rPr>
              <a:t>        </a:t>
            </a:r>
            <a:r>
              <a:rPr kumimoji="0" lang="ar-BH" sz="6600" b="1" i="0" u="none" strike="noStrike" kern="1200" cap="none" spc="0" normalizeH="0" baseline="0" noProof="0" dirty="0">
                <a:ln>
                  <a:noFill/>
                </a:ln>
                <a:solidFill>
                  <a:prstClr val="white"/>
                </a:solidFill>
                <a:effectLst/>
                <a:uLnTx/>
                <a:uFillTx/>
                <a:latin typeface="Sakkal Majalla" panose="02000000000000000000" pitchFamily="2" charset="-78"/>
                <a:ea typeface="Calibri" panose="020F0502020204030204" pitchFamily="34" charset="0"/>
                <a:cs typeface="Times New Roman" panose="02020603050405020304" pitchFamily="18" charset="0"/>
              </a:rPr>
              <a:t>التقويم</a:t>
            </a:r>
            <a:endParaRPr kumimoji="0" lang="ar-BH" sz="66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endParaRPr>
          </a:p>
        </p:txBody>
      </p:sp>
      <p:pic>
        <p:nvPicPr>
          <p:cNvPr id="1026" name="Picture 2" descr="Free Question Marks Transparent, Download Free Question Marks Transparent  png images, Free ClipArts on Clipart Library">
            <a:extLst>
              <a:ext uri="{FF2B5EF4-FFF2-40B4-BE49-F238E27FC236}">
                <a16:creationId xmlns:a16="http://schemas.microsoft.com/office/drawing/2014/main" xmlns="" id="{115E78F7-6D47-1803-C4E3-C2DFD67950AE}"/>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167939"/>
            <a:ext cx="889123" cy="8891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13C263F1-0B7E-2F73-B11C-B977FDD08240}"/>
              </a:ext>
            </a:extLst>
          </p:cNvPr>
          <p:cNvSpPr txBox="1"/>
          <p:nvPr/>
        </p:nvSpPr>
        <p:spPr>
          <a:xfrm>
            <a:off x="149610" y="1931819"/>
            <a:ext cx="8837710" cy="1954381"/>
          </a:xfrm>
          <a:prstGeom prst="rect">
            <a:avLst/>
          </a:prstGeom>
          <a:solidFill>
            <a:srgbClr val="CDDEE6"/>
          </a:solidFill>
          <a:effectLst/>
        </p:spPr>
        <p:txBody>
          <a:bodyPr wrap="square" rtlCol="0">
            <a:spAutoFit/>
          </a:bodyPr>
          <a:lstStyle/>
          <a:p>
            <a:pPr algn="just" rtl="1"/>
            <a:endParaRPr lang="ar-BH" sz="2800" b="1" dirty="0">
              <a:solidFill>
                <a:srgbClr val="0D0D0D"/>
              </a:solidFill>
              <a:latin typeface="Sakkal Majalla" panose="02000000000000000000" pitchFamily="2" charset="-78"/>
              <a:ea typeface="Calibri" panose="020F0502020204030204" pitchFamily="34" charset="0"/>
              <a:cs typeface="Sakkal Majalla" panose="02000000000000000000" pitchFamily="2" charset="-78"/>
            </a:endParaRPr>
          </a:p>
          <a:p>
            <a:pPr lvl="0" algn="just" rtl="1"/>
            <a:r>
              <a:rPr lang="ar-BH" sz="2500" dirty="0" smtClean="0">
                <a:solidFill>
                  <a:prstClr val="black"/>
                </a:solidFill>
                <a:cs typeface="Sakkal Majalla" panose="02000000000000000000"/>
              </a:rPr>
              <a:t>1-</a:t>
            </a:r>
            <a:r>
              <a:rPr lang="ar-BH" sz="2500" dirty="0" smtClean="0">
                <a:solidFill>
                  <a:prstClr val="black"/>
                </a:solidFill>
                <a:latin typeface="Times New Roman" panose="02020603050405020304" pitchFamily="18" charset="0"/>
                <a:cs typeface="Sakkal Majalla" panose="02000000000000000000"/>
              </a:rPr>
              <a:t> عدد أهمية التجارة الخارجية. (</a:t>
            </a:r>
            <a:r>
              <a:rPr lang="ar-BH" sz="2500" dirty="0">
                <a:solidFill>
                  <a:prstClr val="black"/>
                </a:solidFill>
                <a:latin typeface="Times New Roman" panose="02020603050405020304" pitchFamily="18" charset="0"/>
                <a:cs typeface="Sakkal Majalla" panose="02000000000000000000"/>
              </a:rPr>
              <a:t>يكتفي </a:t>
            </a:r>
            <a:r>
              <a:rPr lang="ar-BH" sz="2500" dirty="0" smtClean="0">
                <a:solidFill>
                  <a:prstClr val="black"/>
                </a:solidFill>
                <a:latin typeface="Times New Roman" panose="02020603050405020304" pitchFamily="18" charset="0"/>
                <a:cs typeface="Sakkal Majalla" panose="02000000000000000000"/>
              </a:rPr>
              <a:t>بذكر 3 نقاط)</a:t>
            </a:r>
            <a:endParaRPr lang="ar-BH" sz="2500" dirty="0">
              <a:solidFill>
                <a:prstClr val="black"/>
              </a:solidFill>
              <a:cs typeface="Sakkal Majalla" panose="02000000000000000000"/>
            </a:endParaRPr>
          </a:p>
          <a:p>
            <a:pPr algn="just" rtl="1"/>
            <a:r>
              <a:rPr lang="ar-BH" sz="2400" b="1" dirty="0" smtClean="0">
                <a:solidFill>
                  <a:srgbClr val="0D0D0D"/>
                </a:solidFill>
                <a:latin typeface="Sakkal Majalla" panose="02000000000000000000" pitchFamily="2" charset="-78"/>
                <a:ea typeface="Calibri" panose="020F0502020204030204" pitchFamily="34" charset="0"/>
                <a:cs typeface="Sakkal Majalla" panose="02000000000000000000" pitchFamily="2" charset="-78"/>
              </a:rPr>
              <a:t> </a:t>
            </a:r>
          </a:p>
          <a:p>
            <a:pPr algn="just" rtl="1"/>
            <a:endParaRPr lang="ar-BH" sz="2000" b="1" dirty="0" smtClean="0">
              <a:solidFill>
                <a:srgbClr val="0D0D0D"/>
              </a:solidFill>
              <a:latin typeface="Sakkal Majalla" panose="02000000000000000000" pitchFamily="2" charset="-78"/>
              <a:ea typeface="Calibri" panose="020F0502020204030204" pitchFamily="34" charset="0"/>
              <a:cs typeface="Sakkal Majalla" panose="02000000000000000000" pitchFamily="2" charset="-78"/>
            </a:endParaRPr>
          </a:p>
          <a:p>
            <a:pPr algn="just" rtl="1"/>
            <a:endParaRPr lang="ar-BH" sz="2400" b="1" dirty="0">
              <a:solidFill>
                <a:srgbClr val="0D0D0D"/>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Rectangle 13">
            <a:extLst>
              <a:ext uri="{FF2B5EF4-FFF2-40B4-BE49-F238E27FC236}">
                <a16:creationId xmlns:a16="http://schemas.microsoft.com/office/drawing/2014/main" xmlns="" id="{C2110C68-3ABB-7198-1784-1D0F48D65121}"/>
              </a:ext>
            </a:extLst>
          </p:cNvPr>
          <p:cNvSpPr/>
          <p:nvPr/>
        </p:nvSpPr>
        <p:spPr>
          <a:xfrm>
            <a:off x="3960088" y="1132626"/>
            <a:ext cx="5095009" cy="584775"/>
          </a:xfrm>
          <a:prstGeom prst="rect">
            <a:avLst/>
          </a:prstGeom>
          <a:solidFill>
            <a:srgbClr val="FF0000"/>
          </a:solidFill>
        </p:spPr>
        <p:txBody>
          <a:bodyPr wrap="square">
            <a:spAutoFit/>
          </a:bodyPr>
          <a:lstStyle/>
          <a:p>
            <a:pPr algn="ctr"/>
            <a:r>
              <a:rPr lang="ar-BH" sz="3200" b="1" dirty="0">
                <a:solidFill>
                  <a:schemeClr val="bg1"/>
                </a:solidFill>
                <a:latin typeface="Sakkal Majalla" panose="02000000000000000000" pitchFamily="2" charset="-78"/>
                <a:cs typeface="Sakkal Majalla" panose="02000000000000000000" pitchFamily="2" charset="-78"/>
              </a:rPr>
              <a:t>أجب </a:t>
            </a:r>
            <a:r>
              <a:rPr lang="ar-BH" sz="3200" b="1" dirty="0" smtClean="0">
                <a:solidFill>
                  <a:schemeClr val="bg1"/>
                </a:solidFill>
                <a:latin typeface="Sakkal Majalla" panose="02000000000000000000" pitchFamily="2" charset="-78"/>
                <a:cs typeface="Sakkal Majalla" panose="02000000000000000000" pitchFamily="2" charset="-78"/>
              </a:rPr>
              <a:t>عن الآتي:</a:t>
            </a:r>
            <a:endParaRPr lang="en-US" sz="3200" b="1" dirty="0">
              <a:solidFill>
                <a:schemeClr val="bg1"/>
              </a:solidFill>
              <a:latin typeface="Sakkal Majalla" panose="02000000000000000000" pitchFamily="2" charset="-78"/>
              <a:cs typeface="Sakkal Majalla" panose="02000000000000000000" pitchFamily="2" charset="-78"/>
            </a:endParaRPr>
          </a:p>
        </p:txBody>
      </p:sp>
      <p:sp>
        <p:nvSpPr>
          <p:cNvPr id="16" name="Flowchart: Terminator 5">
            <a:hlinkClick r:id="rId3" action="ppaction://hlinksldjump"/>
            <a:extLst>
              <a:ext uri="{FF2B5EF4-FFF2-40B4-BE49-F238E27FC236}">
                <a16:creationId xmlns="" xmlns:a16="http://schemas.microsoft.com/office/drawing/2014/main" id="{EA17CA2C-463F-4C03-9FAE-D86355B014EA}"/>
              </a:ext>
            </a:extLst>
          </p:cNvPr>
          <p:cNvSpPr/>
          <p:nvPr/>
        </p:nvSpPr>
        <p:spPr>
          <a:xfrm>
            <a:off x="217386" y="6028793"/>
            <a:ext cx="1766690" cy="413641"/>
          </a:xfrm>
          <a:prstGeom prst="flowChartTerminator">
            <a:avLst/>
          </a:prstGeom>
          <a:solidFill>
            <a:srgbClr val="C13018"/>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ar-SA" sz="2100" b="1" dirty="0">
                <a:solidFill>
                  <a:schemeClr val="bg1"/>
                </a:solidFill>
                <a:latin typeface="Sakkal Majalla" panose="02000000000000000000" pitchFamily="2" charset="-78"/>
                <a:cs typeface="Sakkal Majalla" panose="02000000000000000000" pitchFamily="2" charset="-78"/>
              </a:rPr>
              <a:t>تأكد من إجابتك</a:t>
            </a:r>
            <a:endParaRPr lang="en-US" sz="2100" b="1" dirty="0">
              <a:solidFill>
                <a:schemeClr val="bg1"/>
              </a:solidFill>
              <a:latin typeface="Sakkal Majalla" panose="02000000000000000000" pitchFamily="2" charset="-78"/>
              <a:cs typeface="Sakkal Majalla" panose="02000000000000000000" pitchFamily="2" charset="-78"/>
            </a:endParaRPr>
          </a:p>
        </p:txBody>
      </p:sp>
      <p:sp>
        <p:nvSpPr>
          <p:cNvPr id="10" name="TextBox 9">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895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3C86C6B-F3D9-4D33-AC2E-D5A2EAFBD9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27708"/>
            <a:ext cx="1855398" cy="1877291"/>
          </a:xfrm>
          <a:prstGeom prst="rect">
            <a:avLst/>
          </a:prstGeom>
        </p:spPr>
      </p:pic>
      <p:sp>
        <p:nvSpPr>
          <p:cNvPr id="8" name="Rectangle 7">
            <a:extLst>
              <a:ext uri="{FF2B5EF4-FFF2-40B4-BE49-F238E27FC236}">
                <a16:creationId xmlns:a16="http://schemas.microsoft.com/office/drawing/2014/main" xmlns="" id="{FB160124-8B51-A48E-9CF0-AE4D42CE3BB8}"/>
              </a:ext>
            </a:extLst>
          </p:cNvPr>
          <p:cNvSpPr/>
          <p:nvPr/>
        </p:nvSpPr>
        <p:spPr>
          <a:xfrm>
            <a:off x="228600" y="2286000"/>
            <a:ext cx="9225887" cy="1292662"/>
          </a:xfrm>
          <a:prstGeom prst="rect">
            <a:avLst/>
          </a:prstGeom>
          <a:noFill/>
        </p:spPr>
        <p:txBody>
          <a:bodyPr wrap="square" lIns="91440" tIns="45720" rIns="91440" bIns="45720">
            <a:spAutoFit/>
          </a:bodyPr>
          <a:lstStyle/>
          <a:p>
            <a:pPr algn="ctr"/>
            <a:endParaRPr lang="ar-BH" sz="1200" b="1" dirty="0">
              <a:ln w="0"/>
              <a:solidFill>
                <a:srgbClr val="70AD47">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a:p>
            <a:pPr algn="ctr"/>
            <a:r>
              <a:rPr lang="ar-SA" sz="6600" b="1" dirty="0" smtClean="0">
                <a:ln w="0"/>
                <a:solidFill>
                  <a:srgbClr val="5B9BD5">
                    <a:lumMod val="50000"/>
                  </a:srgbClr>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أهداف الوحدة-التجارة الخارجية</a:t>
            </a:r>
            <a:endParaRPr lang="ar-BH" sz="900" dirty="0">
              <a:ln w="0"/>
              <a:solidFill>
                <a:prstClr val="black">
                  <a:lumMod val="95000"/>
                  <a:lumOff val="5000"/>
                </a:prstClr>
              </a:solidFill>
              <a:latin typeface="Sakkal Majalla" panose="02000000000000000000" pitchFamily="2" charset="-78"/>
              <a:cs typeface="Sakkal Majalla" panose="02000000000000000000" pitchFamily="2" charset="-78"/>
            </a:endParaRPr>
          </a:p>
        </p:txBody>
      </p:sp>
      <p:sp>
        <p:nvSpPr>
          <p:cNvPr id="6" name="Rectangle 5"/>
          <p:cNvSpPr/>
          <p:nvPr/>
        </p:nvSpPr>
        <p:spPr>
          <a:xfrm>
            <a:off x="206991" y="3276600"/>
            <a:ext cx="8816454" cy="4175759"/>
          </a:xfrm>
          <a:prstGeom prst="rect">
            <a:avLst/>
          </a:prstGeom>
        </p:spPr>
        <p:txBody>
          <a:bodyPr wrap="square">
            <a:spAutoFit/>
          </a:bodyPr>
          <a:lstStyle/>
          <a:p>
            <a:pPr marL="457200" marR="0" lvl="0" indent="-457200" algn="just" rtl="1">
              <a:lnSpc>
                <a:spcPct val="150000"/>
              </a:lnSpc>
              <a:spcBef>
                <a:spcPts val="0"/>
              </a:spcBef>
              <a:spcAft>
                <a:spcPts val="0"/>
              </a:spcAft>
              <a:buSzPct val="110000"/>
              <a:buFont typeface="Arial" panose="020B0604020202020204" pitchFamily="34" charset="0"/>
              <a:buChar char="•"/>
              <a:tabLst>
                <a:tab pos="1683385" algn="l"/>
              </a:tabLst>
            </a:pPr>
            <a:r>
              <a:rPr lang="ar-BH" sz="3000" dirty="0">
                <a:solidFill>
                  <a:srgbClr val="000000"/>
                </a:solidFill>
                <a:latin typeface="Calibri" panose="020F0502020204030204" pitchFamily="34" charset="0"/>
                <a:ea typeface="Calibri" panose="020F0502020204030204" pitchFamily="34" charset="0"/>
                <a:cs typeface="Sakkal Majalla" panose="02000000000000000000"/>
              </a:rPr>
              <a:t>يوضح مفهوم التجارة الخارجية وأهميتها.</a:t>
            </a:r>
            <a:endParaRPr lang="en-US" sz="3000" dirty="0">
              <a:latin typeface="Calibri" panose="020F0502020204030204" pitchFamily="34" charset="0"/>
              <a:ea typeface="Calibri" panose="020F0502020204030204" pitchFamily="34" charset="0"/>
              <a:cs typeface="Sakkal Majalla" panose="02000000000000000000"/>
            </a:endParaRPr>
          </a:p>
          <a:p>
            <a:pPr marL="457200" marR="0" lvl="0" indent="-457200" algn="just" rtl="1">
              <a:lnSpc>
                <a:spcPct val="150000"/>
              </a:lnSpc>
              <a:spcBef>
                <a:spcPts val="0"/>
              </a:spcBef>
              <a:spcAft>
                <a:spcPts val="0"/>
              </a:spcAft>
              <a:buSzPct val="110000"/>
              <a:buFont typeface="Arial" panose="020B0604020202020204" pitchFamily="34" charset="0"/>
              <a:buChar char="•"/>
              <a:tabLst>
                <a:tab pos="1683385" algn="l"/>
              </a:tabLst>
            </a:pPr>
            <a:r>
              <a:rPr lang="ar-BH" sz="3000" dirty="0">
                <a:solidFill>
                  <a:srgbClr val="000000"/>
                </a:solidFill>
                <a:latin typeface="Calibri" panose="020F0502020204030204" pitchFamily="34" charset="0"/>
                <a:ea typeface="Calibri" panose="020F0502020204030204" pitchFamily="34" charset="0"/>
                <a:cs typeface="Sakkal Majalla" panose="02000000000000000000"/>
              </a:rPr>
              <a:t>يُميز بين التجارة الخارجية والتجارة الداخلية</a:t>
            </a:r>
            <a:r>
              <a:rPr lang="ar-BH" sz="3000" dirty="0" smtClean="0">
                <a:solidFill>
                  <a:srgbClr val="000000"/>
                </a:solidFill>
                <a:latin typeface="Calibri" panose="020F0502020204030204" pitchFamily="34" charset="0"/>
                <a:ea typeface="Calibri" panose="020F0502020204030204" pitchFamily="34" charset="0"/>
                <a:cs typeface="Sakkal Majalla" panose="02000000000000000000"/>
              </a:rPr>
              <a:t>.</a:t>
            </a:r>
            <a:endParaRPr lang="ar-BH" sz="3000" dirty="0">
              <a:cs typeface="Sakkal Majalla" panose="02000000000000000000"/>
            </a:endParaRPr>
          </a:p>
          <a:p>
            <a:pPr marL="457200" lvl="0" indent="-457200" algn="just" rtl="1">
              <a:lnSpc>
                <a:spcPct val="150000"/>
              </a:lnSpc>
              <a:buSzPct val="110000"/>
              <a:buFont typeface="Arial" panose="020B0604020202020204" pitchFamily="34" charset="0"/>
              <a:buChar char="•"/>
            </a:pPr>
            <a:r>
              <a:rPr lang="ar-BH" sz="3000" dirty="0">
                <a:cs typeface="Sakkal Majalla" panose="02000000000000000000"/>
              </a:rPr>
              <a:t>يعتز بجهود حكومة مملكة البحرين في تنشيط التجارة الخارجية.</a:t>
            </a:r>
            <a:endParaRPr lang="en-US" sz="3000" dirty="0">
              <a:cs typeface="Sakkal Majalla" panose="02000000000000000000"/>
            </a:endParaRPr>
          </a:p>
          <a:p>
            <a:pPr marL="457200" lvl="0" indent="-457200" algn="just" rtl="1">
              <a:lnSpc>
                <a:spcPct val="150000"/>
              </a:lnSpc>
              <a:buSzPct val="110000"/>
              <a:buFont typeface="Arial" panose="020B0604020202020204" pitchFamily="34" charset="0"/>
              <a:buChar char="•"/>
            </a:pPr>
            <a:r>
              <a:rPr lang="ar-BH" sz="3000" dirty="0">
                <a:cs typeface="Sakkal Majalla" panose="02000000000000000000"/>
              </a:rPr>
              <a:t>يعتز بجهود حكومة مملكة البحرين في تعزيز التجارة الحرة بين الدول.</a:t>
            </a:r>
            <a:endParaRPr lang="en-US" sz="3000" dirty="0">
              <a:cs typeface="Sakkal Majalla" panose="02000000000000000000"/>
            </a:endParaRPr>
          </a:p>
          <a:p>
            <a:pPr marL="457200" marR="0" lvl="0" indent="-457200" algn="just" rtl="1">
              <a:lnSpc>
                <a:spcPct val="150000"/>
              </a:lnSpc>
              <a:spcBef>
                <a:spcPts val="0"/>
              </a:spcBef>
              <a:spcAft>
                <a:spcPts val="0"/>
              </a:spcAft>
              <a:buClr>
                <a:srgbClr val="C00000"/>
              </a:buClr>
              <a:buSzPct val="110000"/>
              <a:buFont typeface="Arial" panose="020B0604020202020204" pitchFamily="34" charset="0"/>
              <a:buChar char="•"/>
              <a:tabLst>
                <a:tab pos="1683385" algn="l"/>
              </a:tabLst>
            </a:pPr>
            <a:endParaRPr lang="en-US" sz="3000" dirty="0">
              <a:latin typeface="Calibri" panose="020F0502020204030204" pitchFamily="34" charset="0"/>
              <a:ea typeface="Calibri" panose="020F0502020204030204" pitchFamily="34" charset="0"/>
              <a:cs typeface="Sakkal Majalla" panose="0200000000000000000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071648">
            <a:off x="650334" y="669509"/>
            <a:ext cx="2592761" cy="1542668"/>
          </a:xfrm>
          <a:prstGeom prst="rect">
            <a:avLst/>
          </a:prstGeom>
        </p:spPr>
      </p:pic>
    </p:spTree>
    <p:extLst>
      <p:ext uri="{BB962C8B-B14F-4D97-AF65-F5344CB8AC3E}">
        <p14:creationId xmlns:p14="http://schemas.microsoft.com/office/powerpoint/2010/main" val="15731695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مستطيل مستدير الزوايا 13">
            <a:extLst>
              <a:ext uri="{FF2B5EF4-FFF2-40B4-BE49-F238E27FC236}">
                <a16:creationId xmlns:a16="http://schemas.microsoft.com/office/drawing/2014/main" xmlns="" id="{AAA1A526-0BF3-F76F-A81F-6C903EED4DE2}"/>
              </a:ext>
            </a:extLst>
          </p:cNvPr>
          <p:cNvSpPr/>
          <p:nvPr/>
        </p:nvSpPr>
        <p:spPr>
          <a:xfrm>
            <a:off x="2654297" y="66398"/>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6600" b="1" dirty="0">
                <a:cs typeface="+mj-cs"/>
              </a:rPr>
              <a:t>        </a:t>
            </a:r>
            <a:r>
              <a:rPr kumimoji="0" lang="ar-BH" sz="6600" b="1" i="0" u="none" strike="noStrike" kern="1200" cap="none" spc="0" normalizeH="0" baseline="0" noProof="0" dirty="0">
                <a:ln>
                  <a:noFill/>
                </a:ln>
                <a:solidFill>
                  <a:prstClr val="white"/>
                </a:solidFill>
                <a:effectLst/>
                <a:uLnTx/>
                <a:uFillTx/>
                <a:latin typeface="Sakkal Majalla" panose="02000000000000000000" pitchFamily="2" charset="-78"/>
                <a:ea typeface="Calibri" panose="020F0502020204030204" pitchFamily="34" charset="0"/>
                <a:cs typeface="Times New Roman" panose="02020603050405020304" pitchFamily="18" charset="0"/>
              </a:rPr>
              <a:t>التقويم</a:t>
            </a:r>
            <a:endParaRPr kumimoji="0" lang="ar-BH" sz="66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endParaRPr>
          </a:p>
        </p:txBody>
      </p:sp>
      <p:pic>
        <p:nvPicPr>
          <p:cNvPr id="1026" name="Picture 2" descr="Free Question Marks Transparent, Download Free Question Marks Transparent  png images, Free ClipArts on Clipart Library">
            <a:extLst>
              <a:ext uri="{FF2B5EF4-FFF2-40B4-BE49-F238E27FC236}">
                <a16:creationId xmlns:a16="http://schemas.microsoft.com/office/drawing/2014/main" xmlns="" id="{115E78F7-6D47-1803-C4E3-C2DFD67950AE}"/>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167939"/>
            <a:ext cx="889123" cy="8891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13C263F1-0B7E-2F73-B11C-B977FDD08240}"/>
              </a:ext>
            </a:extLst>
          </p:cNvPr>
          <p:cNvSpPr txBox="1"/>
          <p:nvPr/>
        </p:nvSpPr>
        <p:spPr>
          <a:xfrm>
            <a:off x="155216" y="1171494"/>
            <a:ext cx="8826497" cy="4939814"/>
          </a:xfrm>
          <a:prstGeom prst="rect">
            <a:avLst/>
          </a:prstGeom>
          <a:solidFill>
            <a:srgbClr val="CDDEE6"/>
          </a:solidFill>
          <a:effectLst/>
        </p:spPr>
        <p:txBody>
          <a:bodyPr wrap="square" rtlCol="0">
            <a:spAutoFit/>
          </a:bodyPr>
          <a:lstStyle/>
          <a:p>
            <a:pPr algn="just" rtl="1">
              <a:lnSpc>
                <a:spcPct val="125000"/>
              </a:lnSpc>
            </a:pPr>
            <a:r>
              <a:rPr lang="ar-BH" sz="2100" b="1" dirty="0" smtClean="0">
                <a:solidFill>
                  <a:srgbClr val="0D0D0D"/>
                </a:solidFill>
                <a:latin typeface="Sakkal Majalla" panose="02000000000000000000" pitchFamily="2" charset="-78"/>
                <a:ea typeface="Calibri" panose="020F0502020204030204" pitchFamily="34" charset="0"/>
                <a:cs typeface="Sakkal Majalla" panose="02000000000000000000" pitchFamily="2" charset="-78"/>
              </a:rPr>
              <a:t>ج1.</a:t>
            </a:r>
          </a:p>
          <a:p>
            <a:pPr marL="342900" marR="0" lvl="0" indent="-342900" algn="justLow" rtl="1">
              <a:lnSpc>
                <a:spcPct val="125000"/>
              </a:lnSpc>
              <a:spcBef>
                <a:spcPts val="0"/>
              </a:spcBef>
              <a:spcAft>
                <a:spcPts val="0"/>
              </a:spcAft>
              <a:buClr>
                <a:srgbClr val="2D71A9"/>
              </a:buClr>
              <a:buSzPts val="1200"/>
              <a:buFont typeface="Wingdings 3" panose="05040102010807070707" pitchFamily="18" charset="2"/>
              <a:buChar char=""/>
            </a:pPr>
            <a:r>
              <a:rPr lang="ar-BH" sz="2100" dirty="0">
                <a:latin typeface="Calibri" panose="020F0502020204030204" pitchFamily="34" charset="0"/>
                <a:ea typeface="Calibri" panose="020F0502020204030204" pitchFamily="34" charset="0"/>
                <a:cs typeface="Sakkal Majalla" panose="02000000000000000000"/>
              </a:rPr>
              <a:t>تعطي التجارة الخارجية الفرصة لكل دولة في الحصول على بعض السلع والخدمات التي لا تتوفر وسائل إنتاجها لديها، إما لعدم توفر الظروف الطبيعية والمناخية الملائمة، أو لعدم توفر الإمكانيات المادية والبشرية التي تسمح بإنتاجها، وحتى في حالة توفر تلك الإمكانيات، فإنها قد تنتجها بتكاليف أكبر مما لو قامت باستيرادها في الخارج</a:t>
            </a:r>
            <a:r>
              <a:rPr lang="ar-BH" sz="2100" dirty="0" smtClean="0">
                <a:latin typeface="Calibri" panose="020F0502020204030204" pitchFamily="34" charset="0"/>
                <a:ea typeface="Calibri" panose="020F0502020204030204" pitchFamily="34" charset="0"/>
                <a:cs typeface="Sakkal Majalla" panose="02000000000000000000"/>
              </a:rPr>
              <a:t>.</a:t>
            </a:r>
          </a:p>
          <a:p>
            <a:pPr marL="342900" marR="0" lvl="0" indent="-342900" algn="justLow" rtl="1">
              <a:lnSpc>
                <a:spcPct val="125000"/>
              </a:lnSpc>
              <a:spcBef>
                <a:spcPts val="0"/>
              </a:spcBef>
              <a:spcAft>
                <a:spcPts val="0"/>
              </a:spcAft>
              <a:buClr>
                <a:srgbClr val="2D71A9"/>
              </a:buClr>
              <a:buSzPts val="1200"/>
              <a:buFont typeface="Wingdings 3" panose="05040102010807070707" pitchFamily="18" charset="2"/>
              <a:buChar char=""/>
            </a:pPr>
            <a:r>
              <a:rPr lang="ar-BH" sz="2100" dirty="0">
                <a:ea typeface="Calibri" panose="020F0502020204030204" pitchFamily="34" charset="0"/>
                <a:cs typeface="Sakkal Majalla" panose="02000000000000000000"/>
              </a:rPr>
              <a:t>تلعب التجارة الخارجية دورًا فاعلاً في تحقيق عملية التنمية الاقتصادية والاجتماعية في الدول النامية، حيث تستطيع هذه الدول من خلالها الحصول على ما تحتاجه من تكنولوجيا ومواد مصنعة ونصف مصنعة وخبرات فنية لازمة لتحقيق برامجها الإنمائية</a:t>
            </a:r>
            <a:r>
              <a:rPr lang="ar-BH" sz="2100" dirty="0" smtClean="0">
                <a:ea typeface="Calibri" panose="020F0502020204030204" pitchFamily="34" charset="0"/>
                <a:cs typeface="Sakkal Majalla" panose="02000000000000000000"/>
              </a:rPr>
              <a:t>.</a:t>
            </a:r>
            <a:endParaRPr lang="ar-BH" sz="2100" dirty="0" smtClean="0">
              <a:latin typeface="Calibri" panose="020F0502020204030204" pitchFamily="34" charset="0"/>
              <a:ea typeface="Calibri" panose="020F0502020204030204" pitchFamily="34" charset="0"/>
              <a:cs typeface="Sakkal Majalla" panose="02000000000000000000"/>
            </a:endParaRPr>
          </a:p>
          <a:p>
            <a:pPr marL="342900" indent="-342900" algn="justLow" rtl="1">
              <a:lnSpc>
                <a:spcPct val="125000"/>
              </a:lnSpc>
              <a:buClr>
                <a:srgbClr val="2D71A9"/>
              </a:buClr>
              <a:buSzPts val="1200"/>
              <a:buFont typeface="Wingdings 3" panose="05040102010807070707" pitchFamily="18" charset="2"/>
              <a:buChar char=""/>
            </a:pPr>
            <a:r>
              <a:rPr lang="ar-BH" sz="2100" dirty="0">
                <a:latin typeface="Calibri" panose="020F0502020204030204" pitchFamily="34" charset="0"/>
                <a:ea typeface="Calibri" panose="020F0502020204030204" pitchFamily="34" charset="0"/>
                <a:cs typeface="Sakkal Majalla" panose="02000000000000000000"/>
              </a:rPr>
              <a:t>تساهم التجارة الخارجية في عملية الخصخصة وتقسيم العمل، نظرًا لما يمكن أن يلعبه من زيادة الإنتاج والإنتاجية وتخفيض التكاليف وتحسين النوعية والاستعمال الأمثل للموارد المتاحة، حيث بموجب هذا الاتجاه سوف تتخصص كل دولة بإنتاج السلع والخدمات التي تتميز بإنتاجها بميزة نسبية عن باقي الدول الأخرى، كما تعتمد على استيراد السلع التي لا تتميز بإنتاجها بميزة نسبية</a:t>
            </a:r>
            <a:r>
              <a:rPr lang="ar-BH" sz="2100" dirty="0" smtClean="0">
                <a:latin typeface="Calibri" panose="020F0502020204030204" pitchFamily="34" charset="0"/>
                <a:ea typeface="Calibri" panose="020F0502020204030204" pitchFamily="34" charset="0"/>
                <a:cs typeface="Sakkal Majalla" panose="02000000000000000000"/>
              </a:rPr>
              <a:t>.</a:t>
            </a:r>
            <a:endParaRPr lang="ar-BH" sz="2100" dirty="0" smtClean="0">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TextBox 10">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321649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Scroll: Horizontal 5">
            <a:extLst>
              <a:ext uri="{FF2B5EF4-FFF2-40B4-BE49-F238E27FC236}">
                <a16:creationId xmlns:a16="http://schemas.microsoft.com/office/drawing/2014/main" xmlns="" id="{C862D5D5-4741-39B2-9A11-5892227AA502}"/>
              </a:ext>
            </a:extLst>
          </p:cNvPr>
          <p:cNvSpPr/>
          <p:nvPr/>
        </p:nvSpPr>
        <p:spPr>
          <a:xfrm>
            <a:off x="1295400" y="595142"/>
            <a:ext cx="6400800" cy="4876791"/>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50000"/>
              </a:lnSpc>
              <a:spcBef>
                <a:spcPts val="0"/>
              </a:spcBef>
              <a:spcAft>
                <a:spcPts val="0"/>
              </a:spcAft>
              <a:buClrTx/>
              <a:buSzTx/>
              <a:buFontTx/>
              <a:buNone/>
              <a:tabLst/>
              <a:defRPr/>
            </a:pPr>
            <a:r>
              <a:rPr kumimoji="0" lang="ar-BH" sz="5400" b="1" i="0" u="none" strike="noStrike" kern="1200" cap="none" spc="0" normalizeH="0" baseline="0" noProof="0" dirty="0">
                <a:ln>
                  <a:noFill/>
                </a:ln>
                <a:solidFill>
                  <a:schemeClr val="accent1">
                    <a:lumMod val="50000"/>
                  </a:schemeClr>
                </a:solidFill>
                <a:effectLst>
                  <a:outerShdw blurRad="38100" dist="38100" dir="2700000" algn="tl">
                    <a:srgbClr val="000000">
                      <a:alpha val="43137"/>
                    </a:srgbClr>
                  </a:outerShdw>
                </a:effectLst>
                <a:uLnTx/>
                <a:uFillTx/>
                <a:latin typeface="Simplified Arabic" panose="02020603050405020304" pitchFamily="18" charset="-78"/>
                <a:ea typeface="+mn-ea"/>
                <a:cs typeface="Sultan bold" pitchFamily="2" charset="-78"/>
              </a:rPr>
              <a:t>نهاية </a:t>
            </a:r>
            <a:r>
              <a:rPr kumimoji="0" lang="ar-SA" sz="5400" b="1" i="0" u="none" strike="noStrike" kern="1200" cap="none" spc="0" normalizeH="0" baseline="0" noProof="0" dirty="0">
                <a:ln>
                  <a:noFill/>
                </a:ln>
                <a:solidFill>
                  <a:schemeClr val="accent1">
                    <a:lumMod val="50000"/>
                  </a:schemeClr>
                </a:solidFill>
                <a:effectLst>
                  <a:outerShdw blurRad="38100" dist="38100" dir="2700000" algn="tl">
                    <a:srgbClr val="000000">
                      <a:alpha val="43137"/>
                    </a:srgbClr>
                  </a:outerShdw>
                </a:effectLst>
                <a:uLnTx/>
                <a:uFillTx/>
                <a:latin typeface="Simplified Arabic" panose="02020603050405020304" pitchFamily="18" charset="-78"/>
                <a:ea typeface="+mn-ea"/>
                <a:cs typeface="Sultan bold" pitchFamily="2" charset="-78"/>
              </a:rPr>
              <a:t>الدرس</a:t>
            </a:r>
            <a:endParaRPr kumimoji="0" lang="ar-BH" sz="5400" b="1" i="0" u="none" strike="noStrike" kern="1200" cap="none" spc="0" normalizeH="0" baseline="0" noProof="0" dirty="0">
              <a:ln>
                <a:noFill/>
              </a:ln>
              <a:solidFill>
                <a:schemeClr val="accent1">
                  <a:lumMod val="50000"/>
                </a:schemeClr>
              </a:solidFill>
              <a:effectLst>
                <a:outerShdw blurRad="38100" dist="38100" dir="2700000" algn="tl">
                  <a:srgbClr val="000000">
                    <a:alpha val="43137"/>
                  </a:srgbClr>
                </a:outerShdw>
              </a:effectLst>
              <a:uLnTx/>
              <a:uFillTx/>
              <a:latin typeface="Simplified Arabic" panose="02020603050405020304" pitchFamily="18" charset="-78"/>
              <a:ea typeface="+mn-ea"/>
              <a:cs typeface="Sultan bold" pitchFamily="2" charset="-78"/>
            </a:endParaRPr>
          </a:p>
          <a:p>
            <a:pPr marL="0" marR="0" lvl="0" indent="0" algn="ctr" defTabSz="914400" rtl="1" eaLnBrk="1" fontAlgn="auto" latinLnBrk="0" hangingPunct="1">
              <a:lnSpc>
                <a:spcPct val="150000"/>
              </a:lnSpc>
              <a:spcBef>
                <a:spcPts val="0"/>
              </a:spcBef>
              <a:spcAft>
                <a:spcPts val="0"/>
              </a:spcAft>
              <a:buClrTx/>
              <a:buSzTx/>
              <a:buFontTx/>
              <a:buNone/>
              <a:tabLst/>
              <a:defRPr/>
            </a:pPr>
            <a:r>
              <a:rPr kumimoji="0" lang="ar-BH" sz="5400" b="1" i="0" u="none" strike="noStrike" kern="1200" cap="none" spc="0" normalizeH="0" baseline="0" noProof="0" dirty="0">
                <a:ln>
                  <a:noFill/>
                </a:ln>
                <a:solidFill>
                  <a:schemeClr val="accent1">
                    <a:lumMod val="50000"/>
                  </a:schemeClr>
                </a:solidFill>
                <a:effectLst>
                  <a:outerShdw blurRad="38100" dist="38100" dir="2700000" algn="tl">
                    <a:srgbClr val="000000">
                      <a:alpha val="43137"/>
                    </a:srgbClr>
                  </a:outerShdw>
                </a:effectLst>
                <a:uLnTx/>
                <a:uFillTx/>
                <a:latin typeface="Simplified Arabic" panose="02020603050405020304" pitchFamily="18" charset="-78"/>
                <a:ea typeface="+mn-ea"/>
                <a:cs typeface="Sultan bold" pitchFamily="2" charset="-78"/>
              </a:rPr>
              <a:t>شكراً لكم ،، تنمياتنا لكم بالتوفيق</a:t>
            </a:r>
          </a:p>
        </p:txBody>
      </p:sp>
      <p:sp>
        <p:nvSpPr>
          <p:cNvPr id="8" name="Rectangle: Rounded Corners 7">
            <a:extLst>
              <a:ext uri="{FF2B5EF4-FFF2-40B4-BE49-F238E27FC236}">
                <a16:creationId xmlns:a16="http://schemas.microsoft.com/office/drawing/2014/main" xmlns="" id="{B033209D-CE19-B10C-F943-82DE6AC7C173}"/>
              </a:ext>
            </a:extLst>
          </p:cNvPr>
          <p:cNvSpPr/>
          <p:nvPr/>
        </p:nvSpPr>
        <p:spPr>
          <a:xfrm>
            <a:off x="3581400" y="5105400"/>
            <a:ext cx="5410200" cy="12686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rtl="1"/>
            <a:r>
              <a:rPr lang="ar-BH" sz="2400" b="1" dirty="0">
                <a:solidFill>
                  <a:srgbClr val="FF0000"/>
                </a:solidFill>
                <a:latin typeface="Sakkal Majalla" panose="02000000000000000000" pitchFamily="2" charset="-78"/>
                <a:cs typeface="Sakkal Majalla" panose="02000000000000000000" pitchFamily="2" charset="-78"/>
              </a:rPr>
              <a:t>للمزيد من المعلومات</a:t>
            </a:r>
          </a:p>
          <a:p>
            <a:pPr marL="285750" indent="-285750" algn="just" rtl="1">
              <a:buFont typeface="Arial" panose="020B0604020202020204" pitchFamily="34" charset="0"/>
              <a:buChar char="•"/>
            </a:pPr>
            <a:r>
              <a:rPr lang="ar-BH" sz="2400" dirty="0">
                <a:latin typeface="Sakkal Majalla" panose="02000000000000000000" pitchFamily="2" charset="-78"/>
                <a:cs typeface="Sakkal Majalla" panose="02000000000000000000" pitchFamily="2" charset="-78"/>
              </a:rPr>
              <a:t>زيارة البوابة التعليمية </a:t>
            </a:r>
            <a:r>
              <a:rPr lang="en-US" sz="2400" dirty="0">
                <a:latin typeface="Sakkal Majalla" panose="02000000000000000000" pitchFamily="2" charset="-78"/>
                <a:cs typeface="Sakkal Majalla" panose="02000000000000000000" pitchFamily="2" charset="-78"/>
                <a:hlinkClick r:id="rId2"/>
              </a:rPr>
              <a:t>www.edunet.bh</a:t>
            </a:r>
            <a:r>
              <a:rPr lang="en-US" sz="2400" dirty="0">
                <a:latin typeface="Sakkal Majalla" panose="02000000000000000000" pitchFamily="2" charset="-78"/>
                <a:cs typeface="Sakkal Majalla" panose="02000000000000000000" pitchFamily="2" charset="-78"/>
              </a:rPr>
              <a:t> </a:t>
            </a:r>
          </a:p>
          <a:p>
            <a:pPr marL="285750" indent="-285750" algn="just" rtl="1">
              <a:buFont typeface="Arial" panose="020B0604020202020204" pitchFamily="34" charset="0"/>
              <a:buChar char="•"/>
            </a:pPr>
            <a:r>
              <a:rPr lang="ar-BH" sz="2400" dirty="0">
                <a:latin typeface="Sakkal Majalla" panose="02000000000000000000" pitchFamily="2" charset="-78"/>
                <a:cs typeface="Sakkal Majalla" panose="02000000000000000000" pitchFamily="2" charset="-78"/>
              </a:rPr>
              <a:t>حل أسئلة الكتاب (</a:t>
            </a:r>
            <a:r>
              <a:rPr lang="ar-BH" sz="2400" dirty="0" smtClean="0">
                <a:latin typeface="Sakkal Majalla" panose="02000000000000000000" pitchFamily="2" charset="-78"/>
                <a:cs typeface="Sakkal Majalla" panose="02000000000000000000" pitchFamily="2" charset="-78"/>
              </a:rPr>
              <a:t>ص50)</a:t>
            </a:r>
            <a:endParaRPr lang="en-US" sz="2400" dirty="0">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852628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10865" y="1524000"/>
            <a:ext cx="7315200" cy="4114795"/>
            <a:chOff x="685800" y="1623616"/>
            <a:chExt cx="6830731" cy="3796028"/>
          </a:xfrm>
        </p:grpSpPr>
        <p:sp>
          <p:nvSpPr>
            <p:cNvPr id="10" name="Smiley Face 9"/>
            <p:cNvSpPr/>
            <p:nvPr/>
          </p:nvSpPr>
          <p:spPr>
            <a:xfrm>
              <a:off x="962269" y="1623616"/>
              <a:ext cx="2466731" cy="2139293"/>
            </a:xfrm>
            <a:prstGeom prst="smileyFace">
              <a:avLst>
                <a:gd name="adj" fmla="val 4653"/>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grpSp>
          <p:nvGrpSpPr>
            <p:cNvPr id="2" name="Group 1"/>
            <p:cNvGrpSpPr/>
            <p:nvPr/>
          </p:nvGrpSpPr>
          <p:grpSpPr>
            <a:xfrm>
              <a:off x="685800" y="4276644"/>
              <a:ext cx="2743200" cy="1143000"/>
              <a:chOff x="685800" y="4958693"/>
              <a:chExt cx="2743200" cy="1143000"/>
            </a:xfrm>
          </p:grpSpPr>
          <p:sp>
            <p:nvSpPr>
              <p:cNvPr id="7" name="Action Button: Back or Previous 6">
                <a:hlinkClick r:id="rId3" action="ppaction://hlinksldjump" highlightClick="1"/>
              </p:cNvPr>
              <p:cNvSpPr/>
              <p:nvPr/>
            </p:nvSpPr>
            <p:spPr>
              <a:xfrm>
                <a:off x="685800" y="4958693"/>
                <a:ext cx="1371600" cy="1143000"/>
              </a:xfrm>
              <a:prstGeom prst="actionButtonBackPrevious">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flipH="1">
                <a:off x="2057400" y="4958693"/>
                <a:ext cx="1371600" cy="1143000"/>
              </a:xfrm>
              <a:prstGeom prst="homePlate">
                <a:avLst>
                  <a:gd name="adj"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1900" b="1" dirty="0">
                    <a:solidFill>
                      <a:schemeClr val="tx1"/>
                    </a:solidFill>
                    <a:latin typeface="Sakkal Majalla" panose="02000000000000000000" pitchFamily="2" charset="-78"/>
                    <a:cs typeface="Sakkal Majalla" panose="02000000000000000000" pitchFamily="2" charset="-78"/>
                  </a:rPr>
                  <a:t>أضغط  على السهم للانتقال إلى السؤال التالي</a:t>
                </a:r>
                <a:endParaRPr lang="en-US" sz="1900" dirty="0">
                  <a:solidFill>
                    <a:schemeClr val="tx1"/>
                  </a:solidFill>
                  <a:latin typeface="Sakkal Majalla" panose="02000000000000000000" pitchFamily="2" charset="-78"/>
                  <a:cs typeface="Sakkal Majalla" panose="02000000000000000000" pitchFamily="2" charset="-78"/>
                </a:endParaRPr>
              </a:p>
            </p:txBody>
          </p:sp>
        </p:grpSp>
        <p:pic>
          <p:nvPicPr>
            <p:cNvPr id="9" name="Picture 8"/>
            <p:cNvPicPr>
              <a:picLocks noChangeAspect="1"/>
            </p:cNvPicPr>
            <p:nvPr/>
          </p:nvPicPr>
          <p:blipFill>
            <a:blip r:embed="rId4"/>
            <a:stretch>
              <a:fillRect/>
            </a:stretch>
          </p:blipFill>
          <p:spPr>
            <a:xfrm>
              <a:off x="5334000" y="2057400"/>
              <a:ext cx="2182531" cy="2369195"/>
            </a:xfrm>
            <a:prstGeom prst="rect">
              <a:avLst/>
            </a:prstGeom>
          </p:spPr>
        </p:pic>
      </p:grpSp>
      <p:cxnSp>
        <p:nvCxnSpPr>
          <p:cNvPr id="14" name="Straight Connector 13"/>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1471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264884" y="542418"/>
            <a:ext cx="6119327" cy="5773163"/>
            <a:chOff x="609600" y="457200"/>
            <a:chExt cx="6119327" cy="5773163"/>
          </a:xfrm>
        </p:grpSpPr>
        <p:sp>
          <p:nvSpPr>
            <p:cNvPr id="5" name="Smiley Face 4"/>
            <p:cNvSpPr/>
            <p:nvPr/>
          </p:nvSpPr>
          <p:spPr>
            <a:xfrm>
              <a:off x="1950098" y="457200"/>
              <a:ext cx="4778829" cy="4209037"/>
            </a:xfrm>
            <a:prstGeom prst="smileyFace">
              <a:avLst>
                <a:gd name="adj" fmla="val -4653"/>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8" name="Action Button: Back or Previous 7">
              <a:hlinkClick r:id="rId2" action="ppaction://hlinksldjump" highlightClick="1"/>
            </p:cNvPr>
            <p:cNvSpPr/>
            <p:nvPr/>
          </p:nvSpPr>
          <p:spPr>
            <a:xfrm>
              <a:off x="609600" y="5080554"/>
              <a:ext cx="1371600" cy="1149809"/>
            </a:xfrm>
            <a:prstGeom prst="actionButtonBackPrevio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flipH="1">
              <a:off x="1981200" y="5080554"/>
              <a:ext cx="1783116" cy="1143000"/>
            </a:xfrm>
            <a:prstGeom prst="homePlate">
              <a:avLst>
                <a:gd name="adj" fmla="val 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BH" sz="2400" b="1" dirty="0">
                <a:solidFill>
                  <a:schemeClr val="bg1"/>
                </a:solidFill>
                <a:latin typeface="Sakkal Majalla" panose="02000000000000000000" pitchFamily="2" charset="-78"/>
                <a:cs typeface="Sakkal Majalla" panose="02000000000000000000" pitchFamily="2" charset="-78"/>
              </a:endParaRPr>
            </a:p>
            <a:p>
              <a:pPr algn="ctr"/>
              <a:r>
                <a:rPr lang="ar-BH" sz="2400" b="1" dirty="0">
                  <a:solidFill>
                    <a:schemeClr val="bg1"/>
                  </a:solidFill>
                  <a:latin typeface="Sakkal Majalla" panose="02000000000000000000" pitchFamily="2" charset="-78"/>
                  <a:cs typeface="Sakkal Majalla" panose="02000000000000000000" pitchFamily="2" charset="-78"/>
                </a:rPr>
                <a:t>أضغط على السهم  للرجوع إلى السؤال</a:t>
              </a:r>
              <a:endParaRPr lang="en-US" sz="2400" dirty="0">
                <a:solidFill>
                  <a:schemeClr val="bg1"/>
                </a:solidFill>
                <a:latin typeface="Sakkal Majalla" panose="02000000000000000000" pitchFamily="2" charset="-78"/>
                <a:cs typeface="Sakkal Majalla" panose="02000000000000000000" pitchFamily="2" charset="-78"/>
              </a:endParaRPr>
            </a:p>
            <a:p>
              <a:pPr algn="ctr"/>
              <a:endParaRPr lang="en-US" sz="2000" dirty="0">
                <a:latin typeface="Sakkal Majalla" panose="02000000000000000000" pitchFamily="2" charset="-78"/>
                <a:cs typeface="Sakkal Majalla" panose="02000000000000000000" pitchFamily="2" charset="-78"/>
              </a:endParaRPr>
            </a:p>
          </p:txBody>
        </p:sp>
      </p:grpSp>
      <p:cxnSp>
        <p:nvCxnSpPr>
          <p:cNvPr id="12" name="Straight Connector 11"/>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53699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066800" y="1492831"/>
            <a:ext cx="7010400" cy="3872337"/>
            <a:chOff x="685800" y="1623616"/>
            <a:chExt cx="6830731" cy="3796028"/>
          </a:xfrm>
        </p:grpSpPr>
        <p:sp>
          <p:nvSpPr>
            <p:cNvPr id="10" name="Smiley Face 9"/>
            <p:cNvSpPr/>
            <p:nvPr/>
          </p:nvSpPr>
          <p:spPr>
            <a:xfrm>
              <a:off x="962269" y="1623616"/>
              <a:ext cx="2466731" cy="2139293"/>
            </a:xfrm>
            <a:prstGeom prst="smileyFace">
              <a:avLst>
                <a:gd name="adj" fmla="val 4653"/>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grpSp>
          <p:nvGrpSpPr>
            <p:cNvPr id="2" name="Group 1"/>
            <p:cNvGrpSpPr/>
            <p:nvPr/>
          </p:nvGrpSpPr>
          <p:grpSpPr>
            <a:xfrm>
              <a:off x="685800" y="4276644"/>
              <a:ext cx="2743200" cy="1143000"/>
              <a:chOff x="685800" y="4958693"/>
              <a:chExt cx="2743200" cy="1143000"/>
            </a:xfrm>
          </p:grpSpPr>
          <p:sp>
            <p:nvSpPr>
              <p:cNvPr id="7" name="Action Button: Back or Previous 6">
                <a:hlinkClick r:id="rId3" action="ppaction://hlinksldjump" highlightClick="1"/>
              </p:cNvPr>
              <p:cNvSpPr/>
              <p:nvPr/>
            </p:nvSpPr>
            <p:spPr>
              <a:xfrm>
                <a:off x="685800" y="4958693"/>
                <a:ext cx="1371600" cy="1143000"/>
              </a:xfrm>
              <a:prstGeom prst="actionButtonBackPrevious">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flipH="1">
                <a:off x="2057400" y="4958693"/>
                <a:ext cx="1371600" cy="1143000"/>
              </a:xfrm>
              <a:prstGeom prst="homePlate">
                <a:avLst>
                  <a:gd name="adj"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1900" b="1" dirty="0">
                    <a:solidFill>
                      <a:schemeClr val="tx1"/>
                    </a:solidFill>
                    <a:latin typeface="Sakkal Majalla" panose="02000000000000000000" pitchFamily="2" charset="-78"/>
                    <a:cs typeface="Sakkal Majalla" panose="02000000000000000000" pitchFamily="2" charset="-78"/>
                  </a:rPr>
                  <a:t>أضغط  على السهم للانتقال إلى السؤال التالي</a:t>
                </a:r>
                <a:endParaRPr lang="en-US" sz="1900" dirty="0">
                  <a:solidFill>
                    <a:schemeClr val="tx1"/>
                  </a:solidFill>
                  <a:latin typeface="Sakkal Majalla" panose="02000000000000000000" pitchFamily="2" charset="-78"/>
                  <a:cs typeface="Sakkal Majalla" panose="02000000000000000000" pitchFamily="2" charset="-78"/>
                </a:endParaRPr>
              </a:p>
            </p:txBody>
          </p:sp>
        </p:grpSp>
        <p:pic>
          <p:nvPicPr>
            <p:cNvPr id="9" name="Picture 8"/>
            <p:cNvPicPr>
              <a:picLocks noChangeAspect="1"/>
            </p:cNvPicPr>
            <p:nvPr/>
          </p:nvPicPr>
          <p:blipFill>
            <a:blip r:embed="rId4"/>
            <a:stretch>
              <a:fillRect/>
            </a:stretch>
          </p:blipFill>
          <p:spPr>
            <a:xfrm>
              <a:off x="5334000" y="2057400"/>
              <a:ext cx="2182531" cy="2369195"/>
            </a:xfrm>
            <a:prstGeom prst="rect">
              <a:avLst/>
            </a:prstGeom>
          </p:spPr>
        </p:pic>
      </p:grpSp>
      <p:cxnSp>
        <p:nvCxnSpPr>
          <p:cNvPr id="14" name="Straight Connector 13"/>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1204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050124" y="542418"/>
            <a:ext cx="6119327" cy="5766354"/>
            <a:chOff x="609600" y="457200"/>
            <a:chExt cx="6119327" cy="5766354"/>
          </a:xfrm>
        </p:grpSpPr>
        <p:sp>
          <p:nvSpPr>
            <p:cNvPr id="5" name="Smiley Face 4"/>
            <p:cNvSpPr/>
            <p:nvPr/>
          </p:nvSpPr>
          <p:spPr>
            <a:xfrm>
              <a:off x="1950098" y="457200"/>
              <a:ext cx="4778829" cy="4209037"/>
            </a:xfrm>
            <a:prstGeom prst="smileyFace">
              <a:avLst>
                <a:gd name="adj" fmla="val -4653"/>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8" name="Action Button: Back or Previous 7">
              <a:hlinkClick r:id="rId2" action="ppaction://hlinksldjump" highlightClick="1"/>
            </p:cNvPr>
            <p:cNvSpPr/>
            <p:nvPr/>
          </p:nvSpPr>
          <p:spPr>
            <a:xfrm>
              <a:off x="609600" y="5073534"/>
              <a:ext cx="1371600" cy="1150019"/>
            </a:xfrm>
            <a:prstGeom prst="actionButtonBackPrevio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flipH="1">
              <a:off x="1981200" y="5080554"/>
              <a:ext cx="1997876" cy="1143000"/>
            </a:xfrm>
            <a:prstGeom prst="homePlate">
              <a:avLst>
                <a:gd name="adj" fmla="val 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BH" sz="2400" b="1" dirty="0">
                <a:solidFill>
                  <a:schemeClr val="bg1"/>
                </a:solidFill>
                <a:latin typeface="Sakkal Majalla" panose="02000000000000000000" pitchFamily="2" charset="-78"/>
                <a:cs typeface="Sakkal Majalla" panose="02000000000000000000" pitchFamily="2" charset="-78"/>
              </a:endParaRPr>
            </a:p>
            <a:p>
              <a:pPr algn="ctr"/>
              <a:r>
                <a:rPr lang="ar-BH" sz="2400" b="1" dirty="0">
                  <a:solidFill>
                    <a:schemeClr val="bg1"/>
                  </a:solidFill>
                  <a:latin typeface="Sakkal Majalla" panose="02000000000000000000" pitchFamily="2" charset="-78"/>
                  <a:cs typeface="Sakkal Majalla" panose="02000000000000000000" pitchFamily="2" charset="-78"/>
                </a:rPr>
                <a:t>أضغط على السهم  للرجوع إلى السؤال</a:t>
              </a:r>
              <a:endParaRPr lang="en-US" sz="2400" dirty="0">
                <a:solidFill>
                  <a:schemeClr val="bg1"/>
                </a:solidFill>
                <a:latin typeface="Sakkal Majalla" panose="02000000000000000000" pitchFamily="2" charset="-78"/>
                <a:cs typeface="Sakkal Majalla" panose="02000000000000000000" pitchFamily="2" charset="-78"/>
              </a:endParaRPr>
            </a:p>
            <a:p>
              <a:pPr algn="ctr"/>
              <a:endParaRPr lang="en-US" sz="2000" dirty="0">
                <a:latin typeface="Sakkal Majalla" panose="02000000000000000000" pitchFamily="2" charset="-78"/>
                <a:cs typeface="Sakkal Majalla" panose="02000000000000000000" pitchFamily="2" charset="-78"/>
              </a:endParaRPr>
            </a:p>
          </p:txBody>
        </p:sp>
      </p:grpSp>
      <p:cxnSp>
        <p:nvCxnSpPr>
          <p:cNvPr id="12" name="Straight Connector 11"/>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974396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90600" y="1475509"/>
            <a:ext cx="7162800" cy="3962397"/>
            <a:chOff x="685800" y="1623616"/>
            <a:chExt cx="6830731" cy="3796028"/>
          </a:xfrm>
        </p:grpSpPr>
        <p:sp>
          <p:nvSpPr>
            <p:cNvPr id="10" name="Smiley Face 9"/>
            <p:cNvSpPr/>
            <p:nvPr/>
          </p:nvSpPr>
          <p:spPr>
            <a:xfrm>
              <a:off x="962269" y="1623616"/>
              <a:ext cx="2466731" cy="2139293"/>
            </a:xfrm>
            <a:prstGeom prst="smileyFace">
              <a:avLst>
                <a:gd name="adj" fmla="val 4653"/>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grpSp>
          <p:nvGrpSpPr>
            <p:cNvPr id="2" name="Group 1"/>
            <p:cNvGrpSpPr/>
            <p:nvPr/>
          </p:nvGrpSpPr>
          <p:grpSpPr>
            <a:xfrm>
              <a:off x="685800" y="4276644"/>
              <a:ext cx="2743200" cy="1143000"/>
              <a:chOff x="685800" y="4958693"/>
              <a:chExt cx="2743200" cy="1143000"/>
            </a:xfrm>
          </p:grpSpPr>
          <p:sp>
            <p:nvSpPr>
              <p:cNvPr id="7" name="Action Button: Back or Previous 6">
                <a:hlinkClick r:id="rId3" action="ppaction://hlinksldjump" highlightClick="1"/>
              </p:cNvPr>
              <p:cNvSpPr/>
              <p:nvPr/>
            </p:nvSpPr>
            <p:spPr>
              <a:xfrm>
                <a:off x="685800" y="4958693"/>
                <a:ext cx="1371600" cy="1143000"/>
              </a:xfrm>
              <a:prstGeom prst="actionButtonBackPrevious">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flipH="1">
                <a:off x="2057400" y="4958693"/>
                <a:ext cx="1371600" cy="1143000"/>
              </a:xfrm>
              <a:prstGeom prst="homePlate">
                <a:avLst>
                  <a:gd name="adj"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1900" b="1" dirty="0">
                    <a:solidFill>
                      <a:schemeClr val="tx1"/>
                    </a:solidFill>
                    <a:latin typeface="Sakkal Majalla" panose="02000000000000000000" pitchFamily="2" charset="-78"/>
                    <a:cs typeface="Sakkal Majalla" panose="02000000000000000000" pitchFamily="2" charset="-78"/>
                  </a:rPr>
                  <a:t>أضغط  على السهم للانتقال إلى السؤال التالي</a:t>
                </a:r>
                <a:endParaRPr lang="en-US" sz="1900" dirty="0">
                  <a:solidFill>
                    <a:schemeClr val="tx1"/>
                  </a:solidFill>
                  <a:latin typeface="Sakkal Majalla" panose="02000000000000000000" pitchFamily="2" charset="-78"/>
                  <a:cs typeface="Sakkal Majalla" panose="02000000000000000000" pitchFamily="2" charset="-78"/>
                </a:endParaRPr>
              </a:p>
            </p:txBody>
          </p:sp>
        </p:grpSp>
        <p:pic>
          <p:nvPicPr>
            <p:cNvPr id="9" name="Picture 8"/>
            <p:cNvPicPr>
              <a:picLocks noChangeAspect="1"/>
            </p:cNvPicPr>
            <p:nvPr/>
          </p:nvPicPr>
          <p:blipFill>
            <a:blip r:embed="rId4"/>
            <a:stretch>
              <a:fillRect/>
            </a:stretch>
          </p:blipFill>
          <p:spPr>
            <a:xfrm>
              <a:off x="5334000" y="2057400"/>
              <a:ext cx="2182531" cy="2369195"/>
            </a:xfrm>
            <a:prstGeom prst="rect">
              <a:avLst/>
            </a:prstGeom>
          </p:spPr>
        </p:pic>
      </p:grpSp>
      <p:cxnSp>
        <p:nvCxnSpPr>
          <p:cNvPr id="14" name="Straight Connector 13"/>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3533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08800" y="398170"/>
            <a:ext cx="6119328" cy="5766354"/>
            <a:chOff x="609599" y="457200"/>
            <a:chExt cx="6119328" cy="5766354"/>
          </a:xfrm>
        </p:grpSpPr>
        <p:sp>
          <p:nvSpPr>
            <p:cNvPr id="5" name="Smiley Face 4"/>
            <p:cNvSpPr/>
            <p:nvPr/>
          </p:nvSpPr>
          <p:spPr>
            <a:xfrm>
              <a:off x="1950098" y="457200"/>
              <a:ext cx="4778829" cy="4209037"/>
            </a:xfrm>
            <a:prstGeom prst="smileyFace">
              <a:avLst>
                <a:gd name="adj" fmla="val -4653"/>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8" name="Action Button: Back or Previous 7">
              <a:hlinkClick r:id="rId2" action="ppaction://hlinksldjump" highlightClick="1"/>
            </p:cNvPr>
            <p:cNvSpPr/>
            <p:nvPr/>
          </p:nvSpPr>
          <p:spPr>
            <a:xfrm>
              <a:off x="609599" y="5079316"/>
              <a:ext cx="1371600" cy="1144237"/>
            </a:xfrm>
            <a:prstGeom prst="actionButtonBackPrevio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flipH="1">
              <a:off x="1981199" y="5080554"/>
              <a:ext cx="1767799" cy="1143000"/>
            </a:xfrm>
            <a:prstGeom prst="homePlate">
              <a:avLst>
                <a:gd name="adj" fmla="val 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BH" sz="2400" b="1" dirty="0">
                <a:solidFill>
                  <a:schemeClr val="bg1"/>
                </a:solidFill>
                <a:latin typeface="Sakkal Majalla" panose="02000000000000000000" pitchFamily="2" charset="-78"/>
                <a:cs typeface="Sakkal Majalla" panose="02000000000000000000" pitchFamily="2" charset="-78"/>
              </a:endParaRPr>
            </a:p>
            <a:p>
              <a:pPr algn="ctr"/>
              <a:r>
                <a:rPr lang="ar-BH" sz="2400" b="1" dirty="0">
                  <a:solidFill>
                    <a:schemeClr val="bg1"/>
                  </a:solidFill>
                  <a:latin typeface="Sakkal Majalla" panose="02000000000000000000" pitchFamily="2" charset="-78"/>
                  <a:cs typeface="Sakkal Majalla" panose="02000000000000000000" pitchFamily="2" charset="-78"/>
                </a:rPr>
                <a:t>أضغط على السهم  للرجوع إلى السؤال</a:t>
              </a:r>
              <a:endParaRPr lang="en-US" sz="2400" dirty="0">
                <a:solidFill>
                  <a:schemeClr val="bg1"/>
                </a:solidFill>
                <a:latin typeface="Sakkal Majalla" panose="02000000000000000000" pitchFamily="2" charset="-78"/>
                <a:cs typeface="Sakkal Majalla" panose="02000000000000000000" pitchFamily="2" charset="-78"/>
              </a:endParaRPr>
            </a:p>
            <a:p>
              <a:pPr algn="ctr"/>
              <a:endParaRPr lang="en-US" sz="2000" dirty="0">
                <a:latin typeface="Sakkal Majalla" panose="02000000000000000000" pitchFamily="2" charset="-78"/>
                <a:cs typeface="Sakkal Majalla" panose="02000000000000000000" pitchFamily="2" charset="-78"/>
              </a:endParaRPr>
            </a:p>
          </p:txBody>
        </p:sp>
      </p:grpSp>
      <p:cxnSp>
        <p:nvCxnSpPr>
          <p:cNvPr id="12" name="Straight Connector 11"/>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422498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028700" y="1409700"/>
            <a:ext cx="7086600" cy="4038600"/>
            <a:chOff x="685800" y="1623616"/>
            <a:chExt cx="6830731" cy="3796028"/>
          </a:xfrm>
        </p:grpSpPr>
        <p:sp>
          <p:nvSpPr>
            <p:cNvPr id="10" name="Smiley Face 9"/>
            <p:cNvSpPr/>
            <p:nvPr/>
          </p:nvSpPr>
          <p:spPr>
            <a:xfrm>
              <a:off x="962269" y="1623616"/>
              <a:ext cx="2466731" cy="2139293"/>
            </a:xfrm>
            <a:prstGeom prst="smileyFace">
              <a:avLst>
                <a:gd name="adj" fmla="val 4653"/>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grpSp>
          <p:nvGrpSpPr>
            <p:cNvPr id="2" name="Group 1"/>
            <p:cNvGrpSpPr/>
            <p:nvPr/>
          </p:nvGrpSpPr>
          <p:grpSpPr>
            <a:xfrm>
              <a:off x="685800" y="4276643"/>
              <a:ext cx="2743200" cy="1143001"/>
              <a:chOff x="685800" y="4958692"/>
              <a:chExt cx="2743200" cy="1143001"/>
            </a:xfrm>
          </p:grpSpPr>
          <p:sp>
            <p:nvSpPr>
              <p:cNvPr id="7" name="Action Button: Back or Previous 6">
                <a:hlinkClick r:id="rId3" action="ppaction://program" highlightClick="1"/>
                <a:hlinkHover r:id="rId4" action="ppaction://hlinksldjump"/>
              </p:cNvPr>
              <p:cNvSpPr/>
              <p:nvPr/>
            </p:nvSpPr>
            <p:spPr>
              <a:xfrm>
                <a:off x="685800" y="4958692"/>
                <a:ext cx="1371600" cy="1143000"/>
              </a:xfrm>
              <a:prstGeom prst="actionButtonBackPrevious">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entagon 5"/>
              <p:cNvSpPr/>
              <p:nvPr/>
            </p:nvSpPr>
            <p:spPr>
              <a:xfrm flipH="1">
                <a:off x="2057400" y="4958693"/>
                <a:ext cx="1371600" cy="1143000"/>
              </a:xfrm>
              <a:prstGeom prst="homePlate">
                <a:avLst>
                  <a:gd name="adj"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1900" b="1" dirty="0">
                    <a:solidFill>
                      <a:schemeClr val="tx1"/>
                    </a:solidFill>
                    <a:latin typeface="Sakkal Majalla" panose="02000000000000000000" pitchFamily="2" charset="-78"/>
                    <a:cs typeface="Sakkal Majalla" panose="02000000000000000000" pitchFamily="2" charset="-78"/>
                  </a:rPr>
                  <a:t>أضغط  على السهم للانتقال إلى السؤال التالي</a:t>
                </a:r>
                <a:endParaRPr lang="en-US" sz="1900" dirty="0">
                  <a:solidFill>
                    <a:schemeClr val="tx1"/>
                  </a:solidFill>
                  <a:latin typeface="Sakkal Majalla" panose="02000000000000000000" pitchFamily="2" charset="-78"/>
                  <a:cs typeface="Sakkal Majalla" panose="02000000000000000000" pitchFamily="2" charset="-78"/>
                </a:endParaRPr>
              </a:p>
            </p:txBody>
          </p:sp>
        </p:grpSp>
        <p:pic>
          <p:nvPicPr>
            <p:cNvPr id="9" name="Picture 8"/>
            <p:cNvPicPr>
              <a:picLocks noChangeAspect="1"/>
            </p:cNvPicPr>
            <p:nvPr/>
          </p:nvPicPr>
          <p:blipFill>
            <a:blip r:embed="rId5"/>
            <a:stretch>
              <a:fillRect/>
            </a:stretch>
          </p:blipFill>
          <p:spPr>
            <a:xfrm>
              <a:off x="5334000" y="2057400"/>
              <a:ext cx="2182531" cy="2369195"/>
            </a:xfrm>
            <a:prstGeom prst="rect">
              <a:avLst/>
            </a:prstGeom>
          </p:spPr>
        </p:pic>
      </p:grpSp>
      <p:cxnSp>
        <p:nvCxnSpPr>
          <p:cNvPr id="14" name="Straight Connector 13"/>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1769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08800" y="398170"/>
            <a:ext cx="6119328" cy="5766354"/>
            <a:chOff x="609599" y="457200"/>
            <a:chExt cx="6119328" cy="5766354"/>
          </a:xfrm>
        </p:grpSpPr>
        <p:sp>
          <p:nvSpPr>
            <p:cNvPr id="5" name="Smiley Face 4"/>
            <p:cNvSpPr/>
            <p:nvPr/>
          </p:nvSpPr>
          <p:spPr>
            <a:xfrm>
              <a:off x="1950098" y="457200"/>
              <a:ext cx="4778829" cy="4209037"/>
            </a:xfrm>
            <a:prstGeom prst="smileyFace">
              <a:avLst>
                <a:gd name="adj" fmla="val -4653"/>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8" name="Action Button: Back or Previous 7">
              <a:hlinkClick r:id="rId2" action="ppaction://hlinksldjump" highlightClick="1"/>
            </p:cNvPr>
            <p:cNvSpPr/>
            <p:nvPr/>
          </p:nvSpPr>
          <p:spPr>
            <a:xfrm>
              <a:off x="609599" y="5080554"/>
              <a:ext cx="1371600" cy="1143000"/>
            </a:xfrm>
            <a:prstGeom prst="actionButtonBackPrevio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flipH="1">
              <a:off x="1981199" y="5080554"/>
              <a:ext cx="1691599" cy="1143000"/>
            </a:xfrm>
            <a:prstGeom prst="homePlate">
              <a:avLst>
                <a:gd name="adj" fmla="val 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BH" sz="2400" b="1" dirty="0">
                <a:solidFill>
                  <a:schemeClr val="bg1"/>
                </a:solidFill>
                <a:latin typeface="Sakkal Majalla" panose="02000000000000000000" pitchFamily="2" charset="-78"/>
                <a:cs typeface="Sakkal Majalla" panose="02000000000000000000" pitchFamily="2" charset="-78"/>
              </a:endParaRPr>
            </a:p>
            <a:p>
              <a:pPr algn="ctr"/>
              <a:r>
                <a:rPr lang="ar-BH" sz="2400" b="1" dirty="0">
                  <a:solidFill>
                    <a:schemeClr val="bg1"/>
                  </a:solidFill>
                  <a:latin typeface="Sakkal Majalla" panose="02000000000000000000" pitchFamily="2" charset="-78"/>
                  <a:cs typeface="Sakkal Majalla" panose="02000000000000000000" pitchFamily="2" charset="-78"/>
                </a:rPr>
                <a:t>أضغط على السهم  للرجوع إلى السؤال</a:t>
              </a:r>
              <a:endParaRPr lang="en-US" sz="2400" dirty="0">
                <a:solidFill>
                  <a:schemeClr val="bg1"/>
                </a:solidFill>
                <a:latin typeface="Sakkal Majalla" panose="02000000000000000000" pitchFamily="2" charset="-78"/>
                <a:cs typeface="Sakkal Majalla" panose="02000000000000000000" pitchFamily="2" charset="-78"/>
              </a:endParaRPr>
            </a:p>
            <a:p>
              <a:pPr algn="ctr"/>
              <a:endParaRPr lang="en-US" sz="2000" dirty="0">
                <a:latin typeface="Sakkal Majalla" panose="02000000000000000000" pitchFamily="2" charset="-78"/>
                <a:cs typeface="Sakkal Majalla" panose="02000000000000000000" pitchFamily="2" charset="-78"/>
              </a:endParaRPr>
            </a:p>
          </p:txBody>
        </p:sp>
      </p:grpSp>
      <p:cxnSp>
        <p:nvCxnSpPr>
          <p:cNvPr id="12" name="Straight Connector 11"/>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01371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3352800" y="168275"/>
            <a:ext cx="5638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5400" b="1" dirty="0">
                <a:cs typeface="+mj-cs"/>
              </a:rPr>
              <a:t>أهداف الدرس</a:t>
            </a:r>
          </a:p>
        </p:txBody>
      </p:sp>
      <p:pic>
        <p:nvPicPr>
          <p:cNvPr id="1030" name="Picture 6" descr="Download Icons Transparent Goal - Audience Engagement Line Icon PNG Image  with No Background - PNGkey.com">
            <a:extLst>
              <a:ext uri="{FF2B5EF4-FFF2-40B4-BE49-F238E27FC236}">
                <a16:creationId xmlns:a16="http://schemas.microsoft.com/office/drawing/2014/main" xmlns="" id="{3BB61EA3-3486-F0A7-FD3D-B6659C1BD26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1000" y="245252"/>
            <a:ext cx="926045" cy="92604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595164A0-1DBE-7625-33C9-FEC000DB39CF}"/>
              </a:ext>
            </a:extLst>
          </p:cNvPr>
          <p:cNvSpPr txBox="1"/>
          <p:nvPr/>
        </p:nvSpPr>
        <p:spPr>
          <a:xfrm>
            <a:off x="838200" y="1828800"/>
            <a:ext cx="7924800" cy="3210302"/>
          </a:xfrm>
          <a:prstGeom prst="rect">
            <a:avLst/>
          </a:prstGeom>
          <a:noFill/>
        </p:spPr>
        <p:txBody>
          <a:bodyPr wrap="square" rtlCol="0">
            <a:spAutoFit/>
          </a:bodyPr>
          <a:lstStyle/>
          <a:p>
            <a:pPr algn="just" rtl="1">
              <a:lnSpc>
                <a:spcPct val="150000"/>
              </a:lnSpc>
            </a:pPr>
            <a:r>
              <a:rPr lang="ar-SA" sz="3200" b="1" dirty="0">
                <a:solidFill>
                  <a:srgbClr val="C00000"/>
                </a:solidFill>
                <a:latin typeface="Sakkal Majalla" panose="02000000000000000000" pitchFamily="2" charset="-78"/>
                <a:cs typeface="Sakkal Majalla" panose="02000000000000000000"/>
              </a:rPr>
              <a:t>يُتَوَقَع من الطالب </a:t>
            </a:r>
            <a:r>
              <a:rPr lang="ar-BH" sz="3200" b="1" dirty="0">
                <a:solidFill>
                  <a:srgbClr val="C00000"/>
                </a:solidFill>
                <a:latin typeface="Sakkal Majalla" panose="02000000000000000000" pitchFamily="2" charset="-78"/>
                <a:cs typeface="Sakkal Majalla" panose="02000000000000000000"/>
              </a:rPr>
              <a:t>في نهاية </a:t>
            </a:r>
            <a:r>
              <a:rPr lang="ar-SA" sz="3200" b="1" dirty="0">
                <a:solidFill>
                  <a:srgbClr val="C00000"/>
                </a:solidFill>
                <a:latin typeface="Sakkal Majalla" panose="02000000000000000000" pitchFamily="2" charset="-78"/>
                <a:cs typeface="Sakkal Majalla" panose="02000000000000000000"/>
              </a:rPr>
              <a:t>هذا الدرس أن:</a:t>
            </a:r>
            <a:endParaRPr lang="ar-BH" sz="3200" b="1" dirty="0">
              <a:solidFill>
                <a:srgbClr val="C00000"/>
              </a:solidFill>
              <a:latin typeface="Sakkal Majalla" panose="02000000000000000000" pitchFamily="2" charset="-78"/>
              <a:cs typeface="Sakkal Majalla" panose="02000000000000000000"/>
            </a:endParaRPr>
          </a:p>
          <a:p>
            <a:pPr algn="just" rtl="1">
              <a:lnSpc>
                <a:spcPct val="150000"/>
              </a:lnSpc>
            </a:pPr>
            <a:endParaRPr lang="ar-BH" sz="1050" dirty="0">
              <a:solidFill>
                <a:schemeClr val="tx1">
                  <a:lumMod val="95000"/>
                  <a:lumOff val="5000"/>
                </a:schemeClr>
              </a:solidFill>
              <a:latin typeface="Sakkal Majalla" panose="02000000000000000000" pitchFamily="2" charset="-78"/>
              <a:cs typeface="Sakkal Majalla" panose="02000000000000000000"/>
            </a:endParaRPr>
          </a:p>
          <a:p>
            <a:pPr marL="342900" marR="0" lvl="0" indent="-342900" algn="just" rtl="1">
              <a:lnSpc>
                <a:spcPct val="150000"/>
              </a:lnSpc>
              <a:spcBef>
                <a:spcPts val="0"/>
              </a:spcBef>
              <a:spcAft>
                <a:spcPts val="0"/>
              </a:spcAft>
              <a:buFont typeface="+mj-lt"/>
              <a:buAutoNum type="arabicPeriod"/>
            </a:pPr>
            <a:r>
              <a:rPr lang="ar-BH" sz="3200" dirty="0" smtClean="0">
                <a:solidFill>
                  <a:srgbClr val="000000"/>
                </a:solidFill>
                <a:latin typeface="Calibri" panose="020F0502020204030204" pitchFamily="34" charset="0"/>
                <a:ea typeface="Calibri" panose="020F0502020204030204" pitchFamily="34" charset="0"/>
                <a:cs typeface="Sakkal Majalla" panose="02000000000000000000"/>
              </a:rPr>
              <a:t>نعرف </a:t>
            </a:r>
            <a:r>
              <a:rPr lang="ar-BH" sz="3200" dirty="0">
                <a:solidFill>
                  <a:srgbClr val="000000"/>
                </a:solidFill>
                <a:latin typeface="Calibri" panose="020F0502020204030204" pitchFamily="34" charset="0"/>
                <a:ea typeface="Calibri" panose="020F0502020204030204" pitchFamily="34" charset="0"/>
                <a:cs typeface="Sakkal Majalla" panose="02000000000000000000"/>
              </a:rPr>
              <a:t>مفهوم التجارة الخارجية.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Font typeface="+mj-lt"/>
              <a:buAutoNum type="arabicPeriod"/>
            </a:pPr>
            <a:r>
              <a:rPr lang="ar-BH" sz="3200" dirty="0">
                <a:solidFill>
                  <a:srgbClr val="000000"/>
                </a:solidFill>
                <a:latin typeface="Calibri" panose="020F0502020204030204" pitchFamily="34" charset="0"/>
                <a:ea typeface="Calibri" panose="020F0502020204030204" pitchFamily="34" charset="0"/>
                <a:cs typeface="Sakkal Majalla" panose="02000000000000000000"/>
              </a:rPr>
              <a:t>نحدد أهمية التجارة الخارجية.</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50000"/>
              </a:lnSpc>
              <a:spcBef>
                <a:spcPts val="0"/>
              </a:spcBef>
              <a:spcAft>
                <a:spcPts val="0"/>
              </a:spcAft>
              <a:buFont typeface="+mj-lt"/>
              <a:buAutoNum type="arabicPeriod"/>
            </a:pPr>
            <a:r>
              <a:rPr lang="ar-BH" sz="3200" dirty="0">
                <a:solidFill>
                  <a:srgbClr val="000000"/>
                </a:solidFill>
                <a:latin typeface="Calibri" panose="020F0502020204030204" pitchFamily="34" charset="0"/>
                <a:ea typeface="Calibri" panose="020F0502020204030204" pitchFamily="34" charset="0"/>
                <a:cs typeface="Sakkal Majalla" panose="02000000000000000000"/>
              </a:rPr>
              <a:t>نُميز بين التجارة الخارجية والتجارة الداخلية.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816805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028700" y="1409700"/>
            <a:ext cx="7086600" cy="4038600"/>
            <a:chOff x="685800" y="1623616"/>
            <a:chExt cx="6830731" cy="3796028"/>
          </a:xfrm>
        </p:grpSpPr>
        <p:sp>
          <p:nvSpPr>
            <p:cNvPr id="10" name="Smiley Face 9"/>
            <p:cNvSpPr/>
            <p:nvPr/>
          </p:nvSpPr>
          <p:spPr>
            <a:xfrm>
              <a:off x="962269" y="1623616"/>
              <a:ext cx="2466731" cy="2139293"/>
            </a:xfrm>
            <a:prstGeom prst="smileyFace">
              <a:avLst>
                <a:gd name="adj" fmla="val 4653"/>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grpSp>
          <p:nvGrpSpPr>
            <p:cNvPr id="2" name="Group 1"/>
            <p:cNvGrpSpPr/>
            <p:nvPr/>
          </p:nvGrpSpPr>
          <p:grpSpPr>
            <a:xfrm>
              <a:off x="685800" y="4276643"/>
              <a:ext cx="2743200" cy="1143001"/>
              <a:chOff x="685800" y="4958692"/>
              <a:chExt cx="2743200" cy="1143001"/>
            </a:xfrm>
          </p:grpSpPr>
          <p:sp>
            <p:nvSpPr>
              <p:cNvPr id="7" name="Action Button: Back or Previous 6">
                <a:hlinkClick r:id="rId3" action="ppaction://program" highlightClick="1"/>
                <a:hlinkHover r:id="rId4" action="ppaction://hlinksldjump"/>
              </p:cNvPr>
              <p:cNvSpPr/>
              <p:nvPr/>
            </p:nvSpPr>
            <p:spPr>
              <a:xfrm>
                <a:off x="685800" y="4958692"/>
                <a:ext cx="1371600" cy="1143000"/>
              </a:xfrm>
              <a:prstGeom prst="actionButtonBackPrevious">
                <a:avLst/>
              </a:pr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entagon 5"/>
              <p:cNvSpPr/>
              <p:nvPr/>
            </p:nvSpPr>
            <p:spPr>
              <a:xfrm flipH="1">
                <a:off x="2057400" y="4958693"/>
                <a:ext cx="1371600" cy="1143000"/>
              </a:xfrm>
              <a:prstGeom prst="homePlate">
                <a:avLst>
                  <a:gd name="adj" fmla="val 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1900" b="1" dirty="0">
                    <a:solidFill>
                      <a:schemeClr val="tx1"/>
                    </a:solidFill>
                    <a:latin typeface="Sakkal Majalla" panose="02000000000000000000" pitchFamily="2" charset="-78"/>
                    <a:cs typeface="Sakkal Majalla" panose="02000000000000000000" pitchFamily="2" charset="-78"/>
                  </a:rPr>
                  <a:t>أضغط  على السهم للانتقال إلى السؤال التالي</a:t>
                </a:r>
                <a:endParaRPr lang="en-US" sz="1900" dirty="0">
                  <a:solidFill>
                    <a:schemeClr val="tx1"/>
                  </a:solidFill>
                  <a:latin typeface="Sakkal Majalla" panose="02000000000000000000" pitchFamily="2" charset="-78"/>
                  <a:cs typeface="Sakkal Majalla" panose="02000000000000000000" pitchFamily="2" charset="-78"/>
                </a:endParaRPr>
              </a:p>
            </p:txBody>
          </p:sp>
        </p:grpSp>
        <p:pic>
          <p:nvPicPr>
            <p:cNvPr id="9" name="Picture 8"/>
            <p:cNvPicPr>
              <a:picLocks noChangeAspect="1"/>
            </p:cNvPicPr>
            <p:nvPr/>
          </p:nvPicPr>
          <p:blipFill>
            <a:blip r:embed="rId5"/>
            <a:stretch>
              <a:fillRect/>
            </a:stretch>
          </p:blipFill>
          <p:spPr>
            <a:xfrm>
              <a:off x="5334000" y="2057400"/>
              <a:ext cx="2182531" cy="2369195"/>
            </a:xfrm>
            <a:prstGeom prst="rect">
              <a:avLst/>
            </a:prstGeom>
          </p:spPr>
        </p:pic>
      </p:grpSp>
      <p:cxnSp>
        <p:nvCxnSpPr>
          <p:cNvPr id="14" name="Straight Connector 13"/>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81EBB884-A867-AE3B-8A57-AC5CC0175E4D}"/>
              </a:ext>
            </a:extLst>
          </p:cNvPr>
          <p:cNvSpPr txBox="1"/>
          <p:nvPr/>
        </p:nvSpPr>
        <p:spPr>
          <a:xfrm>
            <a:off x="5562600" y="6521639"/>
            <a:ext cx="3643223" cy="276999"/>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r" rtl="1"/>
            <a:r>
              <a:rPr lang="ar-BH" sz="1200" b="1" dirty="0">
                <a:latin typeface="Sakkal Majalla" panose="02000000000000000000" pitchFamily="2" charset="-78"/>
                <a:cs typeface="Sakkal Majalla" panose="02000000000000000000" pitchFamily="2" charset="-78"/>
              </a:rPr>
              <a:t>وزارة التربية والتعليم – </a:t>
            </a:r>
            <a:r>
              <a:rPr lang="ar-SA" sz="1200" b="1" dirty="0">
                <a:latin typeface="Sakkal Majalla" panose="02000000000000000000" pitchFamily="2" charset="-78"/>
                <a:cs typeface="Sakkal Majalla" panose="02000000000000000000" pitchFamily="2" charset="-78"/>
              </a:rPr>
              <a:t>الفصل الدراسي ا</a:t>
            </a:r>
            <a:r>
              <a:rPr lang="ar-BH" sz="1200" b="1" dirty="0">
                <a:latin typeface="Sakkal Majalla" panose="02000000000000000000" pitchFamily="2" charset="-78"/>
                <a:cs typeface="Sakkal Majalla" panose="02000000000000000000" pitchFamily="2" charset="-78"/>
              </a:rPr>
              <a:t>لأول</a:t>
            </a:r>
            <a:r>
              <a:rPr lang="ar-SA" sz="1200" b="1" dirty="0">
                <a:latin typeface="Sakkal Majalla" panose="02000000000000000000" pitchFamily="2" charset="-78"/>
                <a:cs typeface="Sakkal Majalla" panose="02000000000000000000" pitchFamily="2" charset="-78"/>
              </a:rPr>
              <a:t> </a:t>
            </a:r>
            <a:r>
              <a:rPr lang="ar-BH" sz="1200" b="1" dirty="0">
                <a:latin typeface="Sakkal Majalla" panose="02000000000000000000" pitchFamily="2" charset="-78"/>
                <a:cs typeface="Sakkal Majalla" panose="02000000000000000000" pitchFamily="2" charset="-78"/>
              </a:rPr>
              <a:t>2022-2023</a:t>
            </a:r>
            <a:endParaRPr lang="en-US" sz="1200" b="1" dirty="0">
              <a:latin typeface="Sakkal Majalla" panose="02000000000000000000" pitchFamily="2" charset="-78"/>
              <a:cs typeface="Sakkal Majalla" panose="02000000000000000000" pitchFamily="2" charset="-78"/>
            </a:endParaRPr>
          </a:p>
        </p:txBody>
      </p:sp>
      <p:sp>
        <p:nvSpPr>
          <p:cNvPr id="12" name="TextBox 11">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3351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08800" y="398170"/>
            <a:ext cx="6119328" cy="5766354"/>
            <a:chOff x="609599" y="457200"/>
            <a:chExt cx="6119328" cy="5766354"/>
          </a:xfrm>
        </p:grpSpPr>
        <p:sp>
          <p:nvSpPr>
            <p:cNvPr id="5" name="Smiley Face 4"/>
            <p:cNvSpPr/>
            <p:nvPr/>
          </p:nvSpPr>
          <p:spPr>
            <a:xfrm>
              <a:off x="1950098" y="457200"/>
              <a:ext cx="4778829" cy="4209037"/>
            </a:xfrm>
            <a:prstGeom prst="smileyFace">
              <a:avLst>
                <a:gd name="adj" fmla="val -4653"/>
              </a:avLst>
            </a:prstGeom>
            <a:solidFill>
              <a:srgbClr val="FF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8" name="Action Button: Back or Previous 7">
              <a:hlinkClick r:id="rId2" action="ppaction://hlinksldjump" highlightClick="1"/>
            </p:cNvPr>
            <p:cNvSpPr/>
            <p:nvPr/>
          </p:nvSpPr>
          <p:spPr>
            <a:xfrm>
              <a:off x="609599" y="5080554"/>
              <a:ext cx="1371600" cy="1143000"/>
            </a:xfrm>
            <a:prstGeom prst="actionButtonBackPrevio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flipH="1">
              <a:off x="1981199" y="5080554"/>
              <a:ext cx="1691599" cy="1143000"/>
            </a:xfrm>
            <a:prstGeom prst="homePlate">
              <a:avLst>
                <a:gd name="adj" fmla="val 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BH" sz="2400" b="1" dirty="0">
                <a:solidFill>
                  <a:schemeClr val="bg1"/>
                </a:solidFill>
                <a:latin typeface="Sakkal Majalla" panose="02000000000000000000" pitchFamily="2" charset="-78"/>
                <a:cs typeface="Sakkal Majalla" panose="02000000000000000000" pitchFamily="2" charset="-78"/>
              </a:endParaRPr>
            </a:p>
            <a:p>
              <a:pPr algn="ctr"/>
              <a:r>
                <a:rPr lang="ar-BH" sz="2400" b="1" dirty="0">
                  <a:solidFill>
                    <a:schemeClr val="bg1"/>
                  </a:solidFill>
                  <a:latin typeface="Sakkal Majalla" panose="02000000000000000000" pitchFamily="2" charset="-78"/>
                  <a:cs typeface="Sakkal Majalla" panose="02000000000000000000" pitchFamily="2" charset="-78"/>
                </a:rPr>
                <a:t>أضغط على السهم  للرجوع إلى السؤال</a:t>
              </a:r>
              <a:endParaRPr lang="en-US" sz="2400" dirty="0">
                <a:solidFill>
                  <a:schemeClr val="bg1"/>
                </a:solidFill>
                <a:latin typeface="Sakkal Majalla" panose="02000000000000000000" pitchFamily="2" charset="-78"/>
                <a:cs typeface="Sakkal Majalla" panose="02000000000000000000" pitchFamily="2" charset="-78"/>
              </a:endParaRPr>
            </a:p>
            <a:p>
              <a:pPr algn="ctr"/>
              <a:endParaRPr lang="en-US" sz="2000" dirty="0">
                <a:latin typeface="Sakkal Majalla" panose="02000000000000000000" pitchFamily="2" charset="-78"/>
                <a:cs typeface="Sakkal Majalla" panose="02000000000000000000" pitchFamily="2" charset="-78"/>
              </a:endParaRPr>
            </a:p>
          </p:txBody>
        </p:sp>
      </p:grpSp>
      <p:cxnSp>
        <p:nvCxnSpPr>
          <p:cNvPr id="12" name="Straight Connector 11"/>
          <p:cNvCxnSpPr/>
          <p:nvPr/>
        </p:nvCxnSpPr>
        <p:spPr>
          <a:xfrm>
            <a:off x="0" y="6459829"/>
            <a:ext cx="913693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30101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BH" sz="5400" b="1" i="0" u="none" strike="noStrike" kern="1200" cap="none" spc="0" normalizeH="0" baseline="0" noProof="0" dirty="0">
                <a:ln>
                  <a:noFill/>
                </a:ln>
                <a:solidFill>
                  <a:prstClr val="white"/>
                </a:solidFill>
                <a:effectLst/>
                <a:uLnTx/>
                <a:uFillTx/>
                <a:latin typeface="Calibri" panose="020F0502020204030204"/>
                <a:ea typeface="+mn-ea"/>
                <a:cs typeface="Times New Roman" panose="02020603050405020304" pitchFamily="18" charset="0"/>
              </a:rPr>
              <a:t>النشاط الاستهلالي</a:t>
            </a:r>
          </a:p>
        </p:txBody>
      </p:sp>
      <p:pic>
        <p:nvPicPr>
          <p:cNvPr id="2" name="Picture 1">
            <a:extLst>
              <a:ext uri="{FF2B5EF4-FFF2-40B4-BE49-F238E27FC236}">
                <a16:creationId xmlns:a16="http://schemas.microsoft.com/office/drawing/2014/main" xmlns="" id="{E42C1ACD-F149-CAB7-5356-278D1C64367C}"/>
              </a:ext>
            </a:extLst>
          </p:cNvPr>
          <p:cNvPicPr>
            <a:picLocks noChangeAspect="1"/>
          </p:cNvPicPr>
          <p:nvPr/>
        </p:nvPicPr>
        <p:blipFill>
          <a:blip r:embed="rId2"/>
          <a:stretch>
            <a:fillRect/>
          </a:stretch>
        </p:blipFill>
        <p:spPr>
          <a:xfrm rot="18823303">
            <a:off x="7928852" y="301545"/>
            <a:ext cx="1021738" cy="732246"/>
          </a:xfrm>
          <a:prstGeom prst="rect">
            <a:avLst/>
          </a:prstGeom>
        </p:spPr>
      </p:pic>
      <p:sp>
        <p:nvSpPr>
          <p:cNvPr id="8" name="TextBox 7">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pic>
        <p:nvPicPr>
          <p:cNvPr id="6" name="Picture 5"/>
          <p:cNvPicPr>
            <a:picLocks noChangeAspect="1"/>
          </p:cNvPicPr>
          <p:nvPr/>
        </p:nvPicPr>
        <p:blipFill rotWithShape="1">
          <a:blip r:embed="rId3"/>
          <a:srcRect l="13103" t="37500" r="33016" b="20833"/>
          <a:stretch/>
        </p:blipFill>
        <p:spPr>
          <a:xfrm>
            <a:off x="469669" y="1523069"/>
            <a:ext cx="8587740" cy="4495800"/>
          </a:xfrm>
          <a:prstGeom prst="rect">
            <a:avLst/>
          </a:prstGeom>
        </p:spPr>
      </p:pic>
    </p:spTree>
    <p:extLst>
      <p:ext uri="{BB962C8B-B14F-4D97-AF65-F5344CB8AC3E}">
        <p14:creationId xmlns:p14="http://schemas.microsoft.com/office/powerpoint/2010/main" val="383564754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BH" sz="5400" b="1" dirty="0" smtClean="0"/>
              <a:t>   مفهوم التجارة الخارجية</a:t>
            </a:r>
            <a:endParaRPr lang="ar-BH" sz="5400" b="1" dirty="0"/>
          </a:p>
        </p:txBody>
      </p:sp>
      <p:pic>
        <p:nvPicPr>
          <p:cNvPr id="6" name="Picture 5">
            <a:extLst>
              <a:ext uri="{FF2B5EF4-FFF2-40B4-BE49-F238E27FC236}">
                <a16:creationId xmlns:a16="http://schemas.microsoft.com/office/drawing/2014/main" xmlns=""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015778" y="115275"/>
            <a:ext cx="1023158" cy="1080000"/>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2" name="Rectangle 1"/>
          <p:cNvSpPr/>
          <p:nvPr/>
        </p:nvSpPr>
        <p:spPr>
          <a:xfrm>
            <a:off x="0" y="1249114"/>
            <a:ext cx="9057409" cy="2363660"/>
          </a:xfrm>
          <a:prstGeom prst="rect">
            <a:avLst/>
          </a:prstGeom>
        </p:spPr>
        <p:txBody>
          <a:bodyPr wrap="square">
            <a:spAutoFit/>
          </a:bodyPr>
          <a:lstStyle/>
          <a:p>
            <a:pPr algn="just" rtl="1">
              <a:lnSpc>
                <a:spcPct val="115000"/>
              </a:lnSpc>
            </a:pPr>
            <a:r>
              <a:rPr lang="ar-SA" sz="2600" dirty="0">
                <a:latin typeface="Calibri" panose="020F0502020204030204" pitchFamily="34" charset="0"/>
                <a:ea typeface="Calibri" panose="020F0502020204030204" pitchFamily="34" charset="0"/>
                <a:cs typeface="Sakkal Majalla" panose="02000000000000000000"/>
              </a:rPr>
              <a:t>تنقسم دراسة الاقتصاد الدولي إلى فرعين كبيرين، هما:  المالية الدولية والتجارة الخارجية.  المالية الدولية معنية أساسًا بحركة رؤوس الأموال من دولة إلى أخرى بغرض الاستثمار طويل الأجل أو قصير الأجل، فضلاً عن دراسة الجوانب المختلفة للديون الدولية</a:t>
            </a:r>
            <a:r>
              <a:rPr lang="ar-SA" sz="2600" dirty="0" smtClean="0">
                <a:latin typeface="Calibri" panose="020F0502020204030204" pitchFamily="34" charset="0"/>
                <a:ea typeface="Calibri" panose="020F0502020204030204" pitchFamily="34" charset="0"/>
                <a:cs typeface="Sakkal Majalla" panose="02000000000000000000"/>
              </a:rPr>
              <a:t>.</a:t>
            </a:r>
            <a:endParaRPr lang="ar-BH" sz="2600" dirty="0" smtClean="0">
              <a:latin typeface="Calibri" panose="020F0502020204030204" pitchFamily="34" charset="0"/>
              <a:ea typeface="Calibri" panose="020F0502020204030204" pitchFamily="34" charset="0"/>
              <a:cs typeface="Sakkal Majalla" panose="02000000000000000000"/>
            </a:endParaRPr>
          </a:p>
          <a:p>
            <a:pPr algn="just" rtl="1">
              <a:lnSpc>
                <a:spcPct val="115000"/>
              </a:lnSpc>
            </a:pPr>
            <a:r>
              <a:rPr lang="ar-SA" sz="2600" dirty="0">
                <a:cs typeface="Sakkal Majalla" panose="02000000000000000000"/>
              </a:rPr>
              <a:t>والشكل </a:t>
            </a:r>
            <a:r>
              <a:rPr lang="ar-SA" sz="2600" dirty="0" smtClean="0">
                <a:cs typeface="Sakkal Majalla" panose="02000000000000000000"/>
              </a:rPr>
              <a:t>الآتي </a:t>
            </a:r>
            <a:r>
              <a:rPr lang="ar-SA" sz="2600" dirty="0">
                <a:cs typeface="Sakkal Majalla" panose="02000000000000000000"/>
              </a:rPr>
              <a:t>يبين مكونات العلاقات الاقتصادية الدولية</a:t>
            </a:r>
            <a:r>
              <a:rPr lang="ar-SA" sz="2600" dirty="0" smtClean="0">
                <a:cs typeface="Sakkal Majalla" panose="02000000000000000000"/>
              </a:rPr>
              <a:t>.</a:t>
            </a:r>
            <a:endParaRPr lang="en-US" sz="2600" dirty="0">
              <a:cs typeface="Sakkal Majalla" panose="02000000000000000000"/>
            </a:endParaRPr>
          </a:p>
        </p:txBody>
      </p:sp>
      <p:sp>
        <p:nvSpPr>
          <p:cNvPr id="9" name="TextBox 8">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pic>
        <p:nvPicPr>
          <p:cNvPr id="12" name="Picture 11"/>
          <p:cNvPicPr/>
          <p:nvPr/>
        </p:nvPicPr>
        <p:blipFill>
          <a:blip r:embed="rId4">
            <a:extLst>
              <a:ext uri="{28A0092B-C50C-407E-A947-70E740481C1C}">
                <a14:useLocalDpi xmlns:a14="http://schemas.microsoft.com/office/drawing/2010/main" val="0"/>
              </a:ext>
            </a:extLst>
          </a:blip>
          <a:stretch>
            <a:fillRect/>
          </a:stretch>
        </p:blipFill>
        <p:spPr>
          <a:xfrm>
            <a:off x="1143000" y="3505200"/>
            <a:ext cx="7010400" cy="2846743"/>
          </a:xfrm>
          <a:prstGeom prst="rect">
            <a:avLst/>
          </a:prstGeom>
        </p:spPr>
      </p:pic>
    </p:spTree>
    <p:extLst>
      <p:ext uri="{BB962C8B-B14F-4D97-AF65-F5344CB8AC3E}">
        <p14:creationId xmlns:p14="http://schemas.microsoft.com/office/powerpoint/2010/main" val="4149198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BH" sz="5400" b="1" dirty="0" smtClean="0"/>
              <a:t>مفهوم التجارة الخارجية</a:t>
            </a:r>
            <a:endParaRPr lang="ar-BH" sz="5400" b="1" dirty="0"/>
          </a:p>
        </p:txBody>
      </p:sp>
      <p:pic>
        <p:nvPicPr>
          <p:cNvPr id="6" name="Picture 5">
            <a:extLst>
              <a:ext uri="{FF2B5EF4-FFF2-40B4-BE49-F238E27FC236}">
                <a16:creationId xmlns:a16="http://schemas.microsoft.com/office/drawing/2014/main" xmlns="" id="{5C3D7C2E-506A-2878-1375-FCFB5334A54A}"/>
              </a:ext>
            </a:extLst>
          </p:cNvPr>
          <p:cNvPicPr>
            <a:picLocks noChangeAspect="1"/>
          </p:cNvPicPr>
          <p:nvPr/>
        </p:nvPicPr>
        <p:blipFill rotWithShape="1">
          <a:blip r:embed="rId4">
            <a:clrChange>
              <a:clrFrom>
                <a:srgbClr val="FFFFFF"/>
              </a:clrFrom>
              <a:clrTo>
                <a:srgbClr val="FFFFFF">
                  <a:alpha val="0"/>
                </a:srgbClr>
              </a:clrTo>
            </a:clrChange>
          </a:blip>
          <a:srcRect l="19231" t="18571" r="25384" b="27144"/>
          <a:stretch/>
        </p:blipFill>
        <p:spPr>
          <a:xfrm>
            <a:off x="8015778" y="115275"/>
            <a:ext cx="1023158" cy="1080000"/>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2" name="Rectangle: Rounded Corners 1">
            <a:extLst>
              <a:ext uri="{FF2B5EF4-FFF2-40B4-BE49-F238E27FC236}">
                <a16:creationId xmlns="" xmlns:a16="http://schemas.microsoft.com/office/drawing/2014/main" id="{BD423D89-EABD-43EF-96BE-C6CA2448C67A}"/>
              </a:ext>
            </a:extLst>
          </p:cNvPr>
          <p:cNvSpPr/>
          <p:nvPr/>
        </p:nvSpPr>
        <p:spPr>
          <a:xfrm>
            <a:off x="80443" y="4819810"/>
            <a:ext cx="8993910" cy="1428590"/>
          </a:xfrm>
          <a:prstGeom prst="roundRect">
            <a:avLst>
              <a:gd name="adj" fmla="val 12184"/>
            </a:avLst>
          </a:prstGeom>
          <a:solidFill>
            <a:srgbClr val="A2B96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SA" sz="2400" dirty="0" smtClean="0">
                <a:solidFill>
                  <a:srgbClr val="C13018"/>
                </a:solidFill>
                <a:cs typeface="PT Bold Heading" panose="02010400000000000000" pitchFamily="2" charset="-78"/>
              </a:rPr>
              <a:t>التجارة الخارجية</a:t>
            </a:r>
            <a:endParaRPr lang="ar-SA" sz="2400" b="1" dirty="0">
              <a:solidFill>
                <a:srgbClr val="C13018"/>
              </a:solidFill>
              <a:cs typeface="PT Bold Heading" panose="02010400000000000000" pitchFamily="2" charset="-78"/>
            </a:endParaRPr>
          </a:p>
          <a:p>
            <a:pPr lvl="0" algn="just" rtl="1"/>
            <a:r>
              <a:rPr lang="ar-SA" sz="2400" dirty="0">
                <a:solidFill>
                  <a:schemeClr val="tx1">
                    <a:lumMod val="95000"/>
                    <a:lumOff val="5000"/>
                  </a:schemeClr>
                </a:solidFill>
                <a:cs typeface="Sakkal Majalla" panose="02000000000000000000"/>
              </a:rPr>
              <a:t>فرع من فروع علم الاقتصاد، يهتم بدراسة الصفقات الاقتصادية الجارية عبر الحدود الوطنية.</a:t>
            </a:r>
            <a:endParaRPr lang="en-US" sz="2400" dirty="0">
              <a:solidFill>
                <a:schemeClr val="tx1">
                  <a:lumMod val="95000"/>
                  <a:lumOff val="5000"/>
                </a:schemeClr>
              </a:solidFill>
              <a:cs typeface="Sakkal Majalla" panose="02000000000000000000"/>
            </a:endParaRPr>
          </a:p>
        </p:txBody>
      </p:sp>
      <p:sp>
        <p:nvSpPr>
          <p:cNvPr id="2" name="Rectangle 1"/>
          <p:cNvSpPr/>
          <p:nvPr/>
        </p:nvSpPr>
        <p:spPr>
          <a:xfrm>
            <a:off x="80443" y="1263899"/>
            <a:ext cx="8976966" cy="3596369"/>
          </a:xfrm>
          <a:prstGeom prst="rect">
            <a:avLst/>
          </a:prstGeom>
        </p:spPr>
        <p:txBody>
          <a:bodyPr wrap="square">
            <a:spAutoFit/>
          </a:bodyPr>
          <a:lstStyle/>
          <a:p>
            <a:pPr algn="justLow" rtl="1">
              <a:lnSpc>
                <a:spcPct val="115000"/>
              </a:lnSpc>
            </a:pPr>
            <a:r>
              <a:rPr lang="ar-BH" sz="2200" dirty="0">
                <a:latin typeface="Calibri" panose="020F0502020204030204" pitchFamily="34" charset="0"/>
                <a:ea typeface="Calibri" panose="020F0502020204030204" pitchFamily="34" charset="0"/>
                <a:cs typeface="Sakkal Majalla" panose="02000000000000000000"/>
              </a:rPr>
              <a:t>فمن الشكل </a:t>
            </a:r>
            <a:r>
              <a:rPr lang="ar-BH" sz="2200" dirty="0" smtClean="0">
                <a:latin typeface="Calibri" panose="020F0502020204030204" pitchFamily="34" charset="0"/>
                <a:ea typeface="Calibri" panose="020F0502020204030204" pitchFamily="34" charset="0"/>
                <a:cs typeface="Sakkal Majalla" panose="02000000000000000000"/>
              </a:rPr>
              <a:t>السابق </a:t>
            </a:r>
            <a:r>
              <a:rPr lang="ar-BH" sz="2200" dirty="0">
                <a:latin typeface="Calibri" panose="020F0502020204030204" pitchFamily="34" charset="0"/>
                <a:ea typeface="Calibri" panose="020F0502020204030204" pitchFamily="34" charset="0"/>
                <a:cs typeface="Sakkal Majalla" panose="02000000000000000000"/>
              </a:rPr>
              <a:t>يتضح أن العلاقات الاقتصادية الدولية تنقسم إلى قسمين رئيسين هما:</a:t>
            </a:r>
            <a:endParaRPr lang="en-US" sz="2200" dirty="0">
              <a:latin typeface="Calibri" panose="020F0502020204030204" pitchFamily="34"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200" dirty="0">
                <a:latin typeface="Calibri" panose="020F0502020204030204" pitchFamily="34" charset="0"/>
                <a:ea typeface="Calibri" panose="020F0502020204030204" pitchFamily="34" charset="0"/>
                <a:cs typeface="Sakkal Majalla" panose="02000000000000000000"/>
              </a:rPr>
              <a:t>الهجرة الدولية والتي تتمثل في حركات الأفراد بين دول العالم.</a:t>
            </a:r>
            <a:endParaRPr lang="en-US" sz="2200" dirty="0">
              <a:latin typeface="Calibri" panose="020F0502020204030204" pitchFamily="34"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200" dirty="0">
                <a:latin typeface="Calibri" panose="020F0502020204030204" pitchFamily="34" charset="0"/>
                <a:ea typeface="Calibri" panose="020F0502020204030204" pitchFamily="34" charset="0"/>
                <a:cs typeface="Sakkal Majalla" panose="02000000000000000000"/>
              </a:rPr>
              <a:t>المعاملات الاقتصادية وهي تنقسم إلى قسمين هما:</a:t>
            </a:r>
            <a:endParaRPr lang="en-US" sz="2200" dirty="0">
              <a:latin typeface="Calibri" panose="020F0502020204030204" pitchFamily="34"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Font typeface="Sakkal Majalla" panose="02000000000000000000"/>
              <a:buAutoNum type="arabicParenR"/>
            </a:pPr>
            <a:r>
              <a:rPr lang="ar-BH" sz="2200" dirty="0">
                <a:latin typeface="Calibri" panose="020F0502020204030204" pitchFamily="34" charset="0"/>
                <a:ea typeface="Calibri" panose="020F0502020204030204" pitchFamily="34" charset="0"/>
                <a:cs typeface="Sakkal Majalla" panose="02000000000000000000"/>
              </a:rPr>
              <a:t>التجارة الخارجية التي تختص بالصفقات الاقتصادية بين الدول، وهي تشمل الآتي:</a:t>
            </a:r>
            <a:endParaRPr lang="en-US" sz="2200" dirty="0">
              <a:latin typeface="Calibri" panose="020F0502020204030204" pitchFamily="34"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Font typeface="+mj-cs"/>
              <a:buAutoNum type="arabic2Minus"/>
            </a:pPr>
            <a:r>
              <a:rPr lang="ar-BH" sz="2200" dirty="0">
                <a:latin typeface="Calibri" panose="020F0502020204030204" pitchFamily="34" charset="0"/>
                <a:ea typeface="Calibri" panose="020F0502020204030204" pitchFamily="34" charset="0"/>
                <a:cs typeface="Sakkal Majalla" panose="02000000000000000000"/>
              </a:rPr>
              <a:t>تبادل السلع المادية والتي تشمل تبادل جميع السلع المختلفة سواء كانت استهلاكية أو إنتاجية أو المواد الأولية ونصف المصنعة.</a:t>
            </a:r>
            <a:endParaRPr lang="en-US" sz="2200" dirty="0">
              <a:latin typeface="Calibri" panose="020F0502020204030204" pitchFamily="34" charset="0"/>
              <a:ea typeface="Calibri" panose="020F0502020204030204" pitchFamily="34" charset="0"/>
              <a:cs typeface="Sakkal Majalla" panose="02000000000000000000"/>
            </a:endParaRPr>
          </a:p>
          <a:p>
            <a:pPr marL="342900" marR="0" lvl="0" indent="-342900" algn="justLow" rtl="1">
              <a:lnSpc>
                <a:spcPct val="115000"/>
              </a:lnSpc>
              <a:spcBef>
                <a:spcPts val="0"/>
              </a:spcBef>
              <a:spcAft>
                <a:spcPts val="0"/>
              </a:spcAft>
              <a:buFont typeface="+mj-cs"/>
              <a:buAutoNum type="arabic2Minus"/>
            </a:pPr>
            <a:r>
              <a:rPr lang="ar-BH" sz="2200" dirty="0">
                <a:latin typeface="Calibri" panose="020F0502020204030204" pitchFamily="34" charset="0"/>
                <a:ea typeface="Calibri" panose="020F0502020204030204" pitchFamily="34" charset="0"/>
                <a:cs typeface="Sakkal Majalla" panose="02000000000000000000"/>
              </a:rPr>
              <a:t>تبادل الخدمات والتي تتضمن خدمات النقل والتأمين والشحن ... إلخ</a:t>
            </a:r>
            <a:r>
              <a:rPr lang="ar-BH" sz="2200" dirty="0" smtClean="0">
                <a:latin typeface="Calibri" panose="020F0502020204030204" pitchFamily="34" charset="0"/>
                <a:ea typeface="Calibri" panose="020F0502020204030204" pitchFamily="34" charset="0"/>
                <a:cs typeface="Sakkal Majalla" panose="02000000000000000000"/>
              </a:rPr>
              <a:t>.</a:t>
            </a:r>
            <a:endParaRPr lang="en-US" sz="2200" dirty="0">
              <a:latin typeface="Calibri" panose="020F0502020204030204" pitchFamily="34" charset="0"/>
              <a:ea typeface="Calibri" panose="020F0502020204030204" pitchFamily="34" charset="0"/>
              <a:cs typeface="Sakkal Majalla" panose="02000000000000000000"/>
            </a:endParaRPr>
          </a:p>
          <a:p>
            <a:pPr marR="0" lvl="0" algn="justLow" rtl="1">
              <a:lnSpc>
                <a:spcPct val="115000"/>
              </a:lnSpc>
              <a:spcBef>
                <a:spcPts val="0"/>
              </a:spcBef>
              <a:spcAft>
                <a:spcPts val="0"/>
              </a:spcAft>
            </a:pPr>
            <a:r>
              <a:rPr lang="ar-BH" sz="2200" dirty="0" smtClean="0">
                <a:latin typeface="Calibri" panose="020F0502020204030204" pitchFamily="34" charset="0"/>
                <a:ea typeface="Calibri" panose="020F0502020204030204" pitchFamily="34" charset="0"/>
                <a:cs typeface="Sakkal Majalla" panose="02000000000000000000"/>
              </a:rPr>
              <a:t>2) تبادل </a:t>
            </a:r>
            <a:r>
              <a:rPr lang="ar-BH" sz="2200" dirty="0">
                <a:latin typeface="Calibri" panose="020F0502020204030204" pitchFamily="34" charset="0"/>
                <a:ea typeface="Calibri" panose="020F0502020204030204" pitchFamily="34" charset="0"/>
                <a:cs typeface="Sakkal Majalla" panose="02000000000000000000"/>
              </a:rPr>
              <a:t>النقود وهذه المجموعة تضم حركة رؤوس الأموال لأغراض الاستثمار سواء على المدى القصير أو الطويل كما تشمل القروض الدولية.</a:t>
            </a:r>
            <a:endParaRPr lang="en-US" sz="2200" dirty="0">
              <a:effectLst/>
              <a:latin typeface="Calibri" panose="020F0502020204030204" pitchFamily="34" charset="0"/>
              <a:ea typeface="Calibri" panose="020F0502020204030204" pitchFamily="34" charset="0"/>
              <a:cs typeface="Sakkal Majalla" panose="02000000000000000000"/>
            </a:endParaRPr>
          </a:p>
        </p:txBody>
      </p:sp>
      <p:sp>
        <p:nvSpPr>
          <p:cNvPr id="14" name="TextBox 13">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52656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1080000"/>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4800" b="1" dirty="0">
                <a:cs typeface="+mj-cs"/>
              </a:rPr>
              <a:t>       </a:t>
            </a:r>
            <a:r>
              <a:rPr lang="ar-BH" sz="4800" b="1" dirty="0"/>
              <a:t> </a:t>
            </a:r>
            <a:r>
              <a:rPr lang="ar-BH" sz="4800" b="1" dirty="0" smtClean="0"/>
              <a:t>مفهوم التجارة الخارجية</a:t>
            </a:r>
            <a:endParaRPr lang="ar-BH" sz="4800" b="1" dirty="0"/>
          </a:p>
        </p:txBody>
      </p:sp>
      <p:sp>
        <p:nvSpPr>
          <p:cNvPr id="12" name="Rectangle 11">
            <a:extLst>
              <a:ext uri="{FF2B5EF4-FFF2-40B4-BE49-F238E27FC236}">
                <a16:creationId xmlns:a16="http://schemas.microsoft.com/office/drawing/2014/main" xmlns="" id="{67639C5F-FB42-BB64-1E9E-1CBBD254E704}"/>
              </a:ext>
            </a:extLst>
          </p:cNvPr>
          <p:cNvSpPr/>
          <p:nvPr/>
        </p:nvSpPr>
        <p:spPr>
          <a:xfrm>
            <a:off x="0" y="1530918"/>
            <a:ext cx="2708470" cy="461665"/>
          </a:xfrm>
          <a:prstGeom prst="rect">
            <a:avLst/>
          </a:prstGeom>
          <a:solidFill>
            <a:schemeClr val="accent1">
              <a:lumMod val="50000"/>
            </a:schemeClr>
          </a:solidFill>
        </p:spPr>
        <p:txBody>
          <a:bodyPr wrap="square" lIns="91440" tIns="45720" rIns="91440" bIns="45720">
            <a:spAutoFit/>
          </a:bodyPr>
          <a:lstStyle/>
          <a:p>
            <a:pPr algn="ctr"/>
            <a:r>
              <a:rPr lang="ar-BH"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Sultan bold" pitchFamily="2" charset="-78"/>
              </a:rPr>
              <a:t>نشاط </a:t>
            </a:r>
            <a:r>
              <a:rPr lang="ar-BH" sz="2400" b="0" cap="none" spc="0" dirty="0" smtClean="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Sultan bold" pitchFamily="2" charset="-78"/>
              </a:rPr>
              <a:t>فردي</a:t>
            </a:r>
            <a:endParaRPr lang="ar-SA" sz="2400" b="1"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mj-cs"/>
            </a:endParaRPr>
          </a:p>
        </p:txBody>
      </p:sp>
      <p:pic>
        <p:nvPicPr>
          <p:cNvPr id="6" name="Picture 5">
            <a:extLst>
              <a:ext uri="{FF2B5EF4-FFF2-40B4-BE49-F238E27FC236}">
                <a16:creationId xmlns:a16="http://schemas.microsoft.com/office/drawing/2014/main" xmlns="" id="{F5330ACB-DE53-AEAF-0B8C-ABECED1B13DD}"/>
              </a:ext>
            </a:extLst>
          </p:cNvPr>
          <p:cNvPicPr>
            <a:picLocks noChangeAspect="1"/>
          </p:cNvPicPr>
          <p:nvPr/>
        </p:nvPicPr>
        <p:blipFill rotWithShape="1">
          <a:blip r:embed="rId2">
            <a:clrChange>
              <a:clrFrom>
                <a:srgbClr val="FFFFFF"/>
              </a:clrFrom>
              <a:clrTo>
                <a:srgbClr val="FFFFFF">
                  <a:alpha val="0"/>
                </a:srgbClr>
              </a:clrTo>
            </a:clrChange>
          </a:blip>
          <a:srcRect l="19231" t="18571" r="25384" b="27144"/>
          <a:stretch/>
        </p:blipFill>
        <p:spPr>
          <a:xfrm>
            <a:off x="8015778" y="115275"/>
            <a:ext cx="1023158" cy="1080000"/>
          </a:xfrm>
          <a:prstGeom prst="rect">
            <a:avLst/>
          </a:prstGeom>
        </p:spPr>
      </p:pic>
      <p:sp>
        <p:nvSpPr>
          <p:cNvPr id="7" name="Rectangle 6"/>
          <p:cNvSpPr/>
          <p:nvPr/>
        </p:nvSpPr>
        <p:spPr>
          <a:xfrm>
            <a:off x="-18472" y="2344213"/>
            <a:ext cx="9057408" cy="584775"/>
          </a:xfrm>
          <a:prstGeom prst="rect">
            <a:avLst/>
          </a:prstGeom>
        </p:spPr>
        <p:txBody>
          <a:bodyPr wrap="square">
            <a:spAutoFit/>
          </a:bodyPr>
          <a:lstStyle/>
          <a:p>
            <a:pPr algn="r" rtl="1"/>
            <a:r>
              <a:rPr lang="ar-BH" sz="3200" dirty="0" smtClean="0">
                <a:cs typeface="Sakkal Majalla" panose="02000000000000000000"/>
              </a:rPr>
              <a:t>أجب عن السؤال الآتي:</a:t>
            </a:r>
            <a:endParaRPr lang="ar-BH" sz="3200" dirty="0">
              <a:cs typeface="Sakkal Majalla" panose="02000000000000000000"/>
            </a:endParaRPr>
          </a:p>
        </p:txBody>
      </p:sp>
      <p:sp>
        <p:nvSpPr>
          <p:cNvPr id="10" name="Rectangle 9"/>
          <p:cNvSpPr/>
          <p:nvPr/>
        </p:nvSpPr>
        <p:spPr>
          <a:xfrm>
            <a:off x="-18472" y="3026965"/>
            <a:ext cx="9067920" cy="1077218"/>
          </a:xfrm>
          <a:prstGeom prst="rect">
            <a:avLst/>
          </a:prstGeom>
        </p:spPr>
        <p:txBody>
          <a:bodyPr wrap="square">
            <a:spAutoFit/>
          </a:bodyPr>
          <a:lstStyle/>
          <a:p>
            <a:pPr marL="457200" lvl="0" indent="-457200" algn="r" rtl="1">
              <a:buFont typeface="Arial" panose="020B0604020202020204" pitchFamily="34" charset="0"/>
              <a:buChar char="•"/>
            </a:pPr>
            <a:r>
              <a:rPr lang="ar-BH" sz="3200" dirty="0" smtClean="0"/>
              <a:t>عدد أنواع التجارة ، بحسب ما درسته في مقرر التربية الاقتصادية (قصد101)</a:t>
            </a:r>
            <a:endParaRPr lang="en-US" sz="3200" dirty="0"/>
          </a:p>
        </p:txBody>
      </p:sp>
      <p:grpSp>
        <p:nvGrpSpPr>
          <p:cNvPr id="15" name="Shape 851">
            <a:extLst>
              <a:ext uri="{FF2B5EF4-FFF2-40B4-BE49-F238E27FC236}">
                <a16:creationId xmlns="" xmlns:a16="http://schemas.microsoft.com/office/drawing/2014/main" id="{FDD3763B-A17B-475E-BBE4-B1BDB2386A88}"/>
              </a:ext>
            </a:extLst>
          </p:cNvPr>
          <p:cNvGrpSpPr/>
          <p:nvPr/>
        </p:nvGrpSpPr>
        <p:grpSpPr>
          <a:xfrm>
            <a:off x="633818" y="113574"/>
            <a:ext cx="1347381" cy="1267243"/>
            <a:chOff x="6649150" y="309350"/>
            <a:chExt cx="395800" cy="395800"/>
          </a:xfrm>
        </p:grpSpPr>
        <p:sp>
          <p:nvSpPr>
            <p:cNvPr id="16" name="Shape 852">
              <a:extLst>
                <a:ext uri="{FF2B5EF4-FFF2-40B4-BE49-F238E27FC236}">
                  <a16:creationId xmlns="" xmlns:a16="http://schemas.microsoft.com/office/drawing/2014/main" id="{0A66746B-C7EF-4E88-950B-2FB02F8EBC1C}"/>
                </a:ext>
              </a:extLst>
            </p:cNvPr>
            <p:cNvSpPr/>
            <p:nvPr/>
          </p:nvSpPr>
          <p:spPr>
            <a:xfrm>
              <a:off x="6649150" y="309350"/>
              <a:ext cx="395800" cy="395800"/>
            </a:xfrm>
            <a:custGeom>
              <a:avLst/>
              <a:gdLst/>
              <a:ahLst/>
              <a:cxnLst/>
              <a:rect l="0" t="0" r="0" b="0"/>
              <a:pathLst>
                <a:path w="15832" h="15832" fill="none" extrusionOk="0">
                  <a:moveTo>
                    <a:pt x="7916" y="1"/>
                  </a:moveTo>
                  <a:lnTo>
                    <a:pt x="7916" y="1"/>
                  </a:lnTo>
                  <a:lnTo>
                    <a:pt x="7502" y="25"/>
                  </a:lnTo>
                  <a:lnTo>
                    <a:pt x="7112" y="49"/>
                  </a:lnTo>
                  <a:lnTo>
                    <a:pt x="6723" y="98"/>
                  </a:lnTo>
                  <a:lnTo>
                    <a:pt x="6333" y="171"/>
                  </a:lnTo>
                  <a:lnTo>
                    <a:pt x="5943" y="244"/>
                  </a:lnTo>
                  <a:lnTo>
                    <a:pt x="5553" y="366"/>
                  </a:lnTo>
                  <a:lnTo>
                    <a:pt x="5188" y="488"/>
                  </a:lnTo>
                  <a:lnTo>
                    <a:pt x="4847" y="634"/>
                  </a:lnTo>
                  <a:lnTo>
                    <a:pt x="4482" y="780"/>
                  </a:lnTo>
                  <a:lnTo>
                    <a:pt x="4141" y="950"/>
                  </a:lnTo>
                  <a:lnTo>
                    <a:pt x="3824" y="1145"/>
                  </a:lnTo>
                  <a:lnTo>
                    <a:pt x="3483" y="1364"/>
                  </a:lnTo>
                  <a:lnTo>
                    <a:pt x="3191" y="1584"/>
                  </a:lnTo>
                  <a:lnTo>
                    <a:pt x="2874" y="1803"/>
                  </a:lnTo>
                  <a:lnTo>
                    <a:pt x="2607" y="2071"/>
                  </a:lnTo>
                  <a:lnTo>
                    <a:pt x="2314" y="2314"/>
                  </a:lnTo>
                  <a:lnTo>
                    <a:pt x="2071" y="2607"/>
                  </a:lnTo>
                  <a:lnTo>
                    <a:pt x="1803" y="2874"/>
                  </a:lnTo>
                  <a:lnTo>
                    <a:pt x="1584" y="3191"/>
                  </a:lnTo>
                  <a:lnTo>
                    <a:pt x="1364" y="3483"/>
                  </a:lnTo>
                  <a:lnTo>
                    <a:pt x="1145" y="3824"/>
                  </a:lnTo>
                  <a:lnTo>
                    <a:pt x="950" y="4141"/>
                  </a:lnTo>
                  <a:lnTo>
                    <a:pt x="780" y="4482"/>
                  </a:lnTo>
                  <a:lnTo>
                    <a:pt x="634" y="4847"/>
                  </a:lnTo>
                  <a:lnTo>
                    <a:pt x="488" y="5188"/>
                  </a:lnTo>
                  <a:lnTo>
                    <a:pt x="366" y="5553"/>
                  </a:lnTo>
                  <a:lnTo>
                    <a:pt x="244" y="5943"/>
                  </a:lnTo>
                  <a:lnTo>
                    <a:pt x="171" y="6333"/>
                  </a:lnTo>
                  <a:lnTo>
                    <a:pt x="98" y="6722"/>
                  </a:lnTo>
                  <a:lnTo>
                    <a:pt x="49" y="7112"/>
                  </a:lnTo>
                  <a:lnTo>
                    <a:pt x="25" y="7502"/>
                  </a:lnTo>
                  <a:lnTo>
                    <a:pt x="1" y="7916"/>
                  </a:lnTo>
                  <a:lnTo>
                    <a:pt x="1" y="7916"/>
                  </a:lnTo>
                  <a:lnTo>
                    <a:pt x="25" y="8330"/>
                  </a:lnTo>
                  <a:lnTo>
                    <a:pt x="49" y="8720"/>
                  </a:lnTo>
                  <a:lnTo>
                    <a:pt x="98" y="9109"/>
                  </a:lnTo>
                  <a:lnTo>
                    <a:pt x="171" y="9499"/>
                  </a:lnTo>
                  <a:lnTo>
                    <a:pt x="244" y="9889"/>
                  </a:lnTo>
                  <a:lnTo>
                    <a:pt x="366" y="10278"/>
                  </a:lnTo>
                  <a:lnTo>
                    <a:pt x="488" y="10644"/>
                  </a:lnTo>
                  <a:lnTo>
                    <a:pt x="634" y="10985"/>
                  </a:lnTo>
                  <a:lnTo>
                    <a:pt x="780" y="11350"/>
                  </a:lnTo>
                  <a:lnTo>
                    <a:pt x="950" y="11691"/>
                  </a:lnTo>
                  <a:lnTo>
                    <a:pt x="1145" y="12008"/>
                  </a:lnTo>
                  <a:lnTo>
                    <a:pt x="1364" y="12348"/>
                  </a:lnTo>
                  <a:lnTo>
                    <a:pt x="1584" y="12641"/>
                  </a:lnTo>
                  <a:lnTo>
                    <a:pt x="1803" y="12957"/>
                  </a:lnTo>
                  <a:lnTo>
                    <a:pt x="2071" y="13225"/>
                  </a:lnTo>
                  <a:lnTo>
                    <a:pt x="2314" y="13518"/>
                  </a:lnTo>
                  <a:lnTo>
                    <a:pt x="2607" y="13761"/>
                  </a:lnTo>
                  <a:lnTo>
                    <a:pt x="2874" y="14029"/>
                  </a:lnTo>
                  <a:lnTo>
                    <a:pt x="3191" y="14248"/>
                  </a:lnTo>
                  <a:lnTo>
                    <a:pt x="3483" y="14467"/>
                  </a:lnTo>
                  <a:lnTo>
                    <a:pt x="3824" y="14687"/>
                  </a:lnTo>
                  <a:lnTo>
                    <a:pt x="4141" y="14881"/>
                  </a:lnTo>
                  <a:lnTo>
                    <a:pt x="4482" y="15052"/>
                  </a:lnTo>
                  <a:lnTo>
                    <a:pt x="4847" y="15198"/>
                  </a:lnTo>
                  <a:lnTo>
                    <a:pt x="5188" y="15344"/>
                  </a:lnTo>
                  <a:lnTo>
                    <a:pt x="5553" y="15466"/>
                  </a:lnTo>
                  <a:lnTo>
                    <a:pt x="5943" y="15588"/>
                  </a:lnTo>
                  <a:lnTo>
                    <a:pt x="6333" y="15661"/>
                  </a:lnTo>
                  <a:lnTo>
                    <a:pt x="6723" y="15734"/>
                  </a:lnTo>
                  <a:lnTo>
                    <a:pt x="7112" y="15783"/>
                  </a:lnTo>
                  <a:lnTo>
                    <a:pt x="7502" y="15807"/>
                  </a:lnTo>
                  <a:lnTo>
                    <a:pt x="7916" y="15831"/>
                  </a:lnTo>
                  <a:lnTo>
                    <a:pt x="7916" y="15831"/>
                  </a:lnTo>
                  <a:lnTo>
                    <a:pt x="8330" y="15807"/>
                  </a:lnTo>
                  <a:lnTo>
                    <a:pt x="8720" y="15783"/>
                  </a:lnTo>
                  <a:lnTo>
                    <a:pt x="9109" y="15734"/>
                  </a:lnTo>
                  <a:lnTo>
                    <a:pt x="9499" y="15661"/>
                  </a:lnTo>
                  <a:lnTo>
                    <a:pt x="9889" y="15588"/>
                  </a:lnTo>
                  <a:lnTo>
                    <a:pt x="10278" y="15466"/>
                  </a:lnTo>
                  <a:lnTo>
                    <a:pt x="10644" y="15344"/>
                  </a:lnTo>
                  <a:lnTo>
                    <a:pt x="10985" y="15198"/>
                  </a:lnTo>
                  <a:lnTo>
                    <a:pt x="11350" y="15052"/>
                  </a:lnTo>
                  <a:lnTo>
                    <a:pt x="11691" y="14881"/>
                  </a:lnTo>
                  <a:lnTo>
                    <a:pt x="12008" y="14687"/>
                  </a:lnTo>
                  <a:lnTo>
                    <a:pt x="12349" y="14467"/>
                  </a:lnTo>
                  <a:lnTo>
                    <a:pt x="12641" y="14248"/>
                  </a:lnTo>
                  <a:lnTo>
                    <a:pt x="12957" y="14029"/>
                  </a:lnTo>
                  <a:lnTo>
                    <a:pt x="13225" y="13761"/>
                  </a:lnTo>
                  <a:lnTo>
                    <a:pt x="13518" y="13518"/>
                  </a:lnTo>
                  <a:lnTo>
                    <a:pt x="13761" y="13225"/>
                  </a:lnTo>
                  <a:lnTo>
                    <a:pt x="14029" y="12957"/>
                  </a:lnTo>
                  <a:lnTo>
                    <a:pt x="14248" y="12641"/>
                  </a:lnTo>
                  <a:lnTo>
                    <a:pt x="14467" y="12348"/>
                  </a:lnTo>
                  <a:lnTo>
                    <a:pt x="14687" y="12008"/>
                  </a:lnTo>
                  <a:lnTo>
                    <a:pt x="14881" y="11691"/>
                  </a:lnTo>
                  <a:lnTo>
                    <a:pt x="15052" y="11350"/>
                  </a:lnTo>
                  <a:lnTo>
                    <a:pt x="15198" y="10985"/>
                  </a:lnTo>
                  <a:lnTo>
                    <a:pt x="15344" y="10644"/>
                  </a:lnTo>
                  <a:lnTo>
                    <a:pt x="15466" y="10278"/>
                  </a:lnTo>
                  <a:lnTo>
                    <a:pt x="15588" y="9889"/>
                  </a:lnTo>
                  <a:lnTo>
                    <a:pt x="15661" y="9499"/>
                  </a:lnTo>
                  <a:lnTo>
                    <a:pt x="15734" y="9109"/>
                  </a:lnTo>
                  <a:lnTo>
                    <a:pt x="15783" y="8720"/>
                  </a:lnTo>
                  <a:lnTo>
                    <a:pt x="15807" y="8330"/>
                  </a:lnTo>
                  <a:lnTo>
                    <a:pt x="15831" y="7916"/>
                  </a:lnTo>
                  <a:lnTo>
                    <a:pt x="15831" y="7916"/>
                  </a:lnTo>
                  <a:lnTo>
                    <a:pt x="15807" y="7502"/>
                  </a:lnTo>
                  <a:lnTo>
                    <a:pt x="15783" y="7112"/>
                  </a:lnTo>
                  <a:lnTo>
                    <a:pt x="15734" y="6722"/>
                  </a:lnTo>
                  <a:lnTo>
                    <a:pt x="15661" y="6333"/>
                  </a:lnTo>
                  <a:lnTo>
                    <a:pt x="15588" y="5943"/>
                  </a:lnTo>
                  <a:lnTo>
                    <a:pt x="15466" y="5553"/>
                  </a:lnTo>
                  <a:lnTo>
                    <a:pt x="15344" y="5188"/>
                  </a:lnTo>
                  <a:lnTo>
                    <a:pt x="15198" y="4847"/>
                  </a:lnTo>
                  <a:lnTo>
                    <a:pt x="15052" y="4482"/>
                  </a:lnTo>
                  <a:lnTo>
                    <a:pt x="14881" y="4141"/>
                  </a:lnTo>
                  <a:lnTo>
                    <a:pt x="14687" y="3824"/>
                  </a:lnTo>
                  <a:lnTo>
                    <a:pt x="14467" y="3483"/>
                  </a:lnTo>
                  <a:lnTo>
                    <a:pt x="14248" y="3191"/>
                  </a:lnTo>
                  <a:lnTo>
                    <a:pt x="14029" y="2874"/>
                  </a:lnTo>
                  <a:lnTo>
                    <a:pt x="13761" y="2607"/>
                  </a:lnTo>
                  <a:lnTo>
                    <a:pt x="13518" y="2314"/>
                  </a:lnTo>
                  <a:lnTo>
                    <a:pt x="13225" y="2071"/>
                  </a:lnTo>
                  <a:lnTo>
                    <a:pt x="12957" y="1803"/>
                  </a:lnTo>
                  <a:lnTo>
                    <a:pt x="12641" y="1584"/>
                  </a:lnTo>
                  <a:lnTo>
                    <a:pt x="12349" y="1364"/>
                  </a:lnTo>
                  <a:lnTo>
                    <a:pt x="12008" y="1145"/>
                  </a:lnTo>
                  <a:lnTo>
                    <a:pt x="11691" y="950"/>
                  </a:lnTo>
                  <a:lnTo>
                    <a:pt x="11350" y="780"/>
                  </a:lnTo>
                  <a:lnTo>
                    <a:pt x="10985" y="634"/>
                  </a:lnTo>
                  <a:lnTo>
                    <a:pt x="10644" y="488"/>
                  </a:lnTo>
                  <a:lnTo>
                    <a:pt x="10278" y="366"/>
                  </a:lnTo>
                  <a:lnTo>
                    <a:pt x="9889" y="244"/>
                  </a:lnTo>
                  <a:lnTo>
                    <a:pt x="9499" y="171"/>
                  </a:lnTo>
                  <a:lnTo>
                    <a:pt x="9109" y="98"/>
                  </a:lnTo>
                  <a:lnTo>
                    <a:pt x="8720" y="49"/>
                  </a:lnTo>
                  <a:lnTo>
                    <a:pt x="8330" y="25"/>
                  </a:lnTo>
                  <a:lnTo>
                    <a:pt x="7916" y="1"/>
                  </a:lnTo>
                  <a:lnTo>
                    <a:pt x="7916" y="1"/>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7" name="Shape 853">
              <a:extLst>
                <a:ext uri="{FF2B5EF4-FFF2-40B4-BE49-F238E27FC236}">
                  <a16:creationId xmlns="" xmlns:a16="http://schemas.microsoft.com/office/drawing/2014/main" id="{281A963A-E0BF-4C5E-AAC5-583B710122EF}"/>
                </a:ext>
              </a:extLst>
            </p:cNvPr>
            <p:cNvSpPr/>
            <p:nvPr/>
          </p:nvSpPr>
          <p:spPr>
            <a:xfrm>
              <a:off x="6673500" y="333700"/>
              <a:ext cx="347100" cy="347100"/>
            </a:xfrm>
            <a:custGeom>
              <a:avLst/>
              <a:gdLst/>
              <a:ahLst/>
              <a:cxnLst/>
              <a:rect l="0" t="0" r="0" b="0"/>
              <a:pathLst>
                <a:path w="13884" h="13884" fill="none" extrusionOk="0">
                  <a:moveTo>
                    <a:pt x="6942" y="13883"/>
                  </a:moveTo>
                  <a:lnTo>
                    <a:pt x="6942" y="13883"/>
                  </a:lnTo>
                  <a:lnTo>
                    <a:pt x="6577" y="13883"/>
                  </a:lnTo>
                  <a:lnTo>
                    <a:pt x="6236" y="13834"/>
                  </a:lnTo>
                  <a:lnTo>
                    <a:pt x="5895" y="13810"/>
                  </a:lnTo>
                  <a:lnTo>
                    <a:pt x="5554" y="13737"/>
                  </a:lnTo>
                  <a:lnTo>
                    <a:pt x="5213" y="13664"/>
                  </a:lnTo>
                  <a:lnTo>
                    <a:pt x="4872" y="13566"/>
                  </a:lnTo>
                  <a:lnTo>
                    <a:pt x="4555" y="13469"/>
                  </a:lnTo>
                  <a:lnTo>
                    <a:pt x="4239" y="13323"/>
                  </a:lnTo>
                  <a:lnTo>
                    <a:pt x="3946" y="13201"/>
                  </a:lnTo>
                  <a:lnTo>
                    <a:pt x="3630" y="13031"/>
                  </a:lnTo>
                  <a:lnTo>
                    <a:pt x="3337" y="12884"/>
                  </a:lnTo>
                  <a:lnTo>
                    <a:pt x="3069" y="12690"/>
                  </a:lnTo>
                  <a:lnTo>
                    <a:pt x="2802" y="12495"/>
                  </a:lnTo>
                  <a:lnTo>
                    <a:pt x="2534" y="12300"/>
                  </a:lnTo>
                  <a:lnTo>
                    <a:pt x="2290" y="12081"/>
                  </a:lnTo>
                  <a:lnTo>
                    <a:pt x="2047" y="11837"/>
                  </a:lnTo>
                  <a:lnTo>
                    <a:pt x="1803" y="11594"/>
                  </a:lnTo>
                  <a:lnTo>
                    <a:pt x="1584" y="11350"/>
                  </a:lnTo>
                  <a:lnTo>
                    <a:pt x="1389" y="11082"/>
                  </a:lnTo>
                  <a:lnTo>
                    <a:pt x="1194" y="10814"/>
                  </a:lnTo>
                  <a:lnTo>
                    <a:pt x="999" y="10546"/>
                  </a:lnTo>
                  <a:lnTo>
                    <a:pt x="853" y="10254"/>
                  </a:lnTo>
                  <a:lnTo>
                    <a:pt x="683" y="9938"/>
                  </a:lnTo>
                  <a:lnTo>
                    <a:pt x="561" y="9645"/>
                  </a:lnTo>
                  <a:lnTo>
                    <a:pt x="415" y="9329"/>
                  </a:lnTo>
                  <a:lnTo>
                    <a:pt x="317" y="9012"/>
                  </a:lnTo>
                  <a:lnTo>
                    <a:pt x="220" y="8671"/>
                  </a:lnTo>
                  <a:lnTo>
                    <a:pt x="147" y="8330"/>
                  </a:lnTo>
                  <a:lnTo>
                    <a:pt x="74" y="7989"/>
                  </a:lnTo>
                  <a:lnTo>
                    <a:pt x="49" y="7648"/>
                  </a:lnTo>
                  <a:lnTo>
                    <a:pt x="1" y="7307"/>
                  </a:lnTo>
                  <a:lnTo>
                    <a:pt x="1" y="6942"/>
                  </a:lnTo>
                  <a:lnTo>
                    <a:pt x="1" y="6942"/>
                  </a:lnTo>
                  <a:lnTo>
                    <a:pt x="1" y="6577"/>
                  </a:lnTo>
                  <a:lnTo>
                    <a:pt x="49" y="6236"/>
                  </a:lnTo>
                  <a:lnTo>
                    <a:pt x="74" y="5895"/>
                  </a:lnTo>
                  <a:lnTo>
                    <a:pt x="147" y="5554"/>
                  </a:lnTo>
                  <a:lnTo>
                    <a:pt x="220" y="5213"/>
                  </a:lnTo>
                  <a:lnTo>
                    <a:pt x="317" y="4872"/>
                  </a:lnTo>
                  <a:lnTo>
                    <a:pt x="415" y="4555"/>
                  </a:lnTo>
                  <a:lnTo>
                    <a:pt x="561" y="4238"/>
                  </a:lnTo>
                  <a:lnTo>
                    <a:pt x="683" y="3946"/>
                  </a:lnTo>
                  <a:lnTo>
                    <a:pt x="853" y="3630"/>
                  </a:lnTo>
                  <a:lnTo>
                    <a:pt x="999" y="3337"/>
                  </a:lnTo>
                  <a:lnTo>
                    <a:pt x="1194" y="3069"/>
                  </a:lnTo>
                  <a:lnTo>
                    <a:pt x="1389" y="2802"/>
                  </a:lnTo>
                  <a:lnTo>
                    <a:pt x="1584" y="2534"/>
                  </a:lnTo>
                  <a:lnTo>
                    <a:pt x="1803" y="2290"/>
                  </a:lnTo>
                  <a:lnTo>
                    <a:pt x="2047" y="2047"/>
                  </a:lnTo>
                  <a:lnTo>
                    <a:pt x="2290" y="1803"/>
                  </a:lnTo>
                  <a:lnTo>
                    <a:pt x="2534" y="1584"/>
                  </a:lnTo>
                  <a:lnTo>
                    <a:pt x="2802" y="1389"/>
                  </a:lnTo>
                  <a:lnTo>
                    <a:pt x="3069" y="1194"/>
                  </a:lnTo>
                  <a:lnTo>
                    <a:pt x="3337" y="999"/>
                  </a:lnTo>
                  <a:lnTo>
                    <a:pt x="3630" y="853"/>
                  </a:lnTo>
                  <a:lnTo>
                    <a:pt x="3946" y="683"/>
                  </a:lnTo>
                  <a:lnTo>
                    <a:pt x="4239" y="561"/>
                  </a:lnTo>
                  <a:lnTo>
                    <a:pt x="4555" y="415"/>
                  </a:lnTo>
                  <a:lnTo>
                    <a:pt x="4872" y="317"/>
                  </a:lnTo>
                  <a:lnTo>
                    <a:pt x="5213" y="220"/>
                  </a:lnTo>
                  <a:lnTo>
                    <a:pt x="5554" y="147"/>
                  </a:lnTo>
                  <a:lnTo>
                    <a:pt x="5895" y="74"/>
                  </a:lnTo>
                  <a:lnTo>
                    <a:pt x="6236" y="49"/>
                  </a:lnTo>
                  <a:lnTo>
                    <a:pt x="6577" y="1"/>
                  </a:lnTo>
                  <a:lnTo>
                    <a:pt x="6942" y="1"/>
                  </a:lnTo>
                  <a:lnTo>
                    <a:pt x="6942" y="1"/>
                  </a:lnTo>
                  <a:lnTo>
                    <a:pt x="7307" y="1"/>
                  </a:lnTo>
                  <a:lnTo>
                    <a:pt x="7648" y="49"/>
                  </a:lnTo>
                  <a:lnTo>
                    <a:pt x="7989" y="74"/>
                  </a:lnTo>
                  <a:lnTo>
                    <a:pt x="8330" y="147"/>
                  </a:lnTo>
                  <a:lnTo>
                    <a:pt x="8671" y="220"/>
                  </a:lnTo>
                  <a:lnTo>
                    <a:pt x="9012" y="317"/>
                  </a:lnTo>
                  <a:lnTo>
                    <a:pt x="9329" y="415"/>
                  </a:lnTo>
                  <a:lnTo>
                    <a:pt x="9645" y="561"/>
                  </a:lnTo>
                  <a:lnTo>
                    <a:pt x="9938" y="683"/>
                  </a:lnTo>
                  <a:lnTo>
                    <a:pt x="10254" y="853"/>
                  </a:lnTo>
                  <a:lnTo>
                    <a:pt x="10546" y="999"/>
                  </a:lnTo>
                  <a:lnTo>
                    <a:pt x="10814" y="1194"/>
                  </a:lnTo>
                  <a:lnTo>
                    <a:pt x="11082" y="1389"/>
                  </a:lnTo>
                  <a:lnTo>
                    <a:pt x="11350" y="1584"/>
                  </a:lnTo>
                  <a:lnTo>
                    <a:pt x="11594" y="1803"/>
                  </a:lnTo>
                  <a:lnTo>
                    <a:pt x="11837" y="2047"/>
                  </a:lnTo>
                  <a:lnTo>
                    <a:pt x="12081" y="2290"/>
                  </a:lnTo>
                  <a:lnTo>
                    <a:pt x="12300" y="2534"/>
                  </a:lnTo>
                  <a:lnTo>
                    <a:pt x="12495" y="2802"/>
                  </a:lnTo>
                  <a:lnTo>
                    <a:pt x="12690" y="3069"/>
                  </a:lnTo>
                  <a:lnTo>
                    <a:pt x="12885" y="3337"/>
                  </a:lnTo>
                  <a:lnTo>
                    <a:pt x="13031" y="3630"/>
                  </a:lnTo>
                  <a:lnTo>
                    <a:pt x="13201" y="3946"/>
                  </a:lnTo>
                  <a:lnTo>
                    <a:pt x="13323" y="4238"/>
                  </a:lnTo>
                  <a:lnTo>
                    <a:pt x="13469" y="4555"/>
                  </a:lnTo>
                  <a:lnTo>
                    <a:pt x="13566" y="4872"/>
                  </a:lnTo>
                  <a:lnTo>
                    <a:pt x="13664" y="5213"/>
                  </a:lnTo>
                  <a:lnTo>
                    <a:pt x="13737" y="5554"/>
                  </a:lnTo>
                  <a:lnTo>
                    <a:pt x="13810" y="5895"/>
                  </a:lnTo>
                  <a:lnTo>
                    <a:pt x="13834" y="6236"/>
                  </a:lnTo>
                  <a:lnTo>
                    <a:pt x="13883" y="6577"/>
                  </a:lnTo>
                  <a:lnTo>
                    <a:pt x="13883" y="6942"/>
                  </a:lnTo>
                  <a:lnTo>
                    <a:pt x="13883" y="6942"/>
                  </a:lnTo>
                  <a:lnTo>
                    <a:pt x="13883" y="7307"/>
                  </a:lnTo>
                  <a:lnTo>
                    <a:pt x="13834" y="7648"/>
                  </a:lnTo>
                  <a:lnTo>
                    <a:pt x="13810" y="7989"/>
                  </a:lnTo>
                  <a:lnTo>
                    <a:pt x="13737" y="8330"/>
                  </a:lnTo>
                  <a:lnTo>
                    <a:pt x="13664" y="8671"/>
                  </a:lnTo>
                  <a:lnTo>
                    <a:pt x="13566" y="9012"/>
                  </a:lnTo>
                  <a:lnTo>
                    <a:pt x="13469" y="9329"/>
                  </a:lnTo>
                  <a:lnTo>
                    <a:pt x="13323" y="9645"/>
                  </a:lnTo>
                  <a:lnTo>
                    <a:pt x="13201" y="9938"/>
                  </a:lnTo>
                  <a:lnTo>
                    <a:pt x="13031" y="10254"/>
                  </a:lnTo>
                  <a:lnTo>
                    <a:pt x="12885" y="10546"/>
                  </a:lnTo>
                  <a:lnTo>
                    <a:pt x="12690" y="10814"/>
                  </a:lnTo>
                  <a:lnTo>
                    <a:pt x="12495" y="11082"/>
                  </a:lnTo>
                  <a:lnTo>
                    <a:pt x="12300" y="11350"/>
                  </a:lnTo>
                  <a:lnTo>
                    <a:pt x="12081" y="11594"/>
                  </a:lnTo>
                  <a:lnTo>
                    <a:pt x="11837" y="11837"/>
                  </a:lnTo>
                  <a:lnTo>
                    <a:pt x="11594" y="12081"/>
                  </a:lnTo>
                  <a:lnTo>
                    <a:pt x="11350" y="12300"/>
                  </a:lnTo>
                  <a:lnTo>
                    <a:pt x="11082" y="12495"/>
                  </a:lnTo>
                  <a:lnTo>
                    <a:pt x="10814" y="12690"/>
                  </a:lnTo>
                  <a:lnTo>
                    <a:pt x="10546" y="12884"/>
                  </a:lnTo>
                  <a:lnTo>
                    <a:pt x="10254" y="13031"/>
                  </a:lnTo>
                  <a:lnTo>
                    <a:pt x="9938" y="13201"/>
                  </a:lnTo>
                  <a:lnTo>
                    <a:pt x="9645" y="13323"/>
                  </a:lnTo>
                  <a:lnTo>
                    <a:pt x="9329" y="13469"/>
                  </a:lnTo>
                  <a:lnTo>
                    <a:pt x="9012" y="13566"/>
                  </a:lnTo>
                  <a:lnTo>
                    <a:pt x="8671" y="13664"/>
                  </a:lnTo>
                  <a:lnTo>
                    <a:pt x="8330" y="13737"/>
                  </a:lnTo>
                  <a:lnTo>
                    <a:pt x="7989" y="13810"/>
                  </a:lnTo>
                  <a:lnTo>
                    <a:pt x="7648" y="13834"/>
                  </a:lnTo>
                  <a:lnTo>
                    <a:pt x="7307" y="13883"/>
                  </a:lnTo>
                  <a:lnTo>
                    <a:pt x="6942" y="13883"/>
                  </a:lnTo>
                  <a:lnTo>
                    <a:pt x="6942" y="13883"/>
                  </a:lnTo>
                  <a:close/>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 name="Shape 854">
              <a:extLst>
                <a:ext uri="{FF2B5EF4-FFF2-40B4-BE49-F238E27FC236}">
                  <a16:creationId xmlns="" xmlns:a16="http://schemas.microsoft.com/office/drawing/2014/main" id="{056F4824-889D-4AF1-B354-071C00CC8C6E}"/>
                </a:ext>
              </a:extLst>
            </p:cNvPr>
            <p:cNvSpPr/>
            <p:nvPr/>
          </p:nvSpPr>
          <p:spPr>
            <a:xfrm>
              <a:off x="6848850" y="397625"/>
              <a:ext cx="54825" cy="169300"/>
            </a:xfrm>
            <a:custGeom>
              <a:avLst/>
              <a:gdLst/>
              <a:ahLst/>
              <a:cxnLst/>
              <a:rect l="0" t="0" r="0" b="0"/>
              <a:pathLst>
                <a:path w="2193" h="6772" fill="none" extrusionOk="0">
                  <a:moveTo>
                    <a:pt x="1" y="1"/>
                  </a:moveTo>
                  <a:lnTo>
                    <a:pt x="1" y="4580"/>
                  </a:lnTo>
                  <a:lnTo>
                    <a:pt x="2193" y="6772"/>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 name="Shape 855">
              <a:extLst>
                <a:ext uri="{FF2B5EF4-FFF2-40B4-BE49-F238E27FC236}">
                  <a16:creationId xmlns="" xmlns:a16="http://schemas.microsoft.com/office/drawing/2014/main" id="{E1AB3456-1319-45EF-8F0F-665E008BEA4C}"/>
                </a:ext>
              </a:extLst>
            </p:cNvPr>
            <p:cNvSpPr/>
            <p:nvPr/>
          </p:nvSpPr>
          <p:spPr>
            <a:xfrm>
              <a:off x="6847025" y="333700"/>
              <a:ext cx="25" cy="29250"/>
            </a:xfrm>
            <a:custGeom>
              <a:avLst/>
              <a:gdLst/>
              <a:ahLst/>
              <a:cxnLst/>
              <a:rect l="0" t="0" r="0" b="0"/>
              <a:pathLst>
                <a:path w="1" h="1170" fill="none" extrusionOk="0">
                  <a:moveTo>
                    <a:pt x="1" y="1170"/>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 name="Shape 856">
              <a:extLst>
                <a:ext uri="{FF2B5EF4-FFF2-40B4-BE49-F238E27FC236}">
                  <a16:creationId xmlns="" xmlns:a16="http://schemas.microsoft.com/office/drawing/2014/main" id="{FD8AB733-EB5D-46FA-A196-268C3970C311}"/>
                </a:ext>
              </a:extLst>
            </p:cNvPr>
            <p:cNvSpPr/>
            <p:nvPr/>
          </p:nvSpPr>
          <p:spPr>
            <a:xfrm>
              <a:off x="6760575" y="35685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1" name="Shape 857">
              <a:extLst>
                <a:ext uri="{FF2B5EF4-FFF2-40B4-BE49-F238E27FC236}">
                  <a16:creationId xmlns="" xmlns:a16="http://schemas.microsoft.com/office/drawing/2014/main" id="{E63A03F4-0342-498D-8999-79DBB8959CC1}"/>
                </a:ext>
              </a:extLst>
            </p:cNvPr>
            <p:cNvSpPr/>
            <p:nvPr/>
          </p:nvSpPr>
          <p:spPr>
            <a:xfrm>
              <a:off x="6760575" y="356850"/>
              <a:ext cx="14025" cy="24975"/>
            </a:xfrm>
            <a:custGeom>
              <a:avLst/>
              <a:gdLst/>
              <a:ahLst/>
              <a:cxnLst/>
              <a:rect l="0" t="0" r="0" b="0"/>
              <a:pathLst>
                <a:path w="561" h="999" fill="none" extrusionOk="0">
                  <a:moveTo>
                    <a:pt x="1" y="0"/>
                  </a:moveTo>
                  <a:lnTo>
                    <a:pt x="561"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858">
              <a:extLst>
                <a:ext uri="{FF2B5EF4-FFF2-40B4-BE49-F238E27FC236}">
                  <a16:creationId xmlns="" xmlns:a16="http://schemas.microsoft.com/office/drawing/2014/main" id="{E97C267D-A891-4B90-8DBD-17EBC38DD47F}"/>
                </a:ext>
              </a:extLst>
            </p:cNvPr>
            <p:cNvSpPr/>
            <p:nvPr/>
          </p:nvSpPr>
          <p:spPr>
            <a:xfrm>
              <a:off x="6696650" y="420775"/>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3" name="Shape 859">
              <a:extLst>
                <a:ext uri="{FF2B5EF4-FFF2-40B4-BE49-F238E27FC236}">
                  <a16:creationId xmlns="" xmlns:a16="http://schemas.microsoft.com/office/drawing/2014/main" id="{901F4144-6B53-444B-A2D8-6E42455A59F5}"/>
                </a:ext>
              </a:extLst>
            </p:cNvPr>
            <p:cNvSpPr/>
            <p:nvPr/>
          </p:nvSpPr>
          <p:spPr>
            <a:xfrm>
              <a:off x="6696650" y="420775"/>
              <a:ext cx="24975" cy="14025"/>
            </a:xfrm>
            <a:custGeom>
              <a:avLst/>
              <a:gdLst/>
              <a:ahLst/>
              <a:cxnLst/>
              <a:rect l="0" t="0" r="0" b="0"/>
              <a:pathLst>
                <a:path w="999" h="561" fill="none" extrusionOk="0">
                  <a:moveTo>
                    <a:pt x="0" y="0"/>
                  </a:moveTo>
                  <a:lnTo>
                    <a:pt x="999" y="56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4" name="Shape 860">
              <a:extLst>
                <a:ext uri="{FF2B5EF4-FFF2-40B4-BE49-F238E27FC236}">
                  <a16:creationId xmlns="" xmlns:a16="http://schemas.microsoft.com/office/drawing/2014/main" id="{DE878F6C-08DB-4916-A834-CB8C04EE2745}"/>
                </a:ext>
              </a:extLst>
            </p:cNvPr>
            <p:cNvSpPr/>
            <p:nvPr/>
          </p:nvSpPr>
          <p:spPr>
            <a:xfrm>
              <a:off x="6673500" y="507225"/>
              <a:ext cx="29250" cy="25"/>
            </a:xfrm>
            <a:custGeom>
              <a:avLst/>
              <a:gdLst/>
              <a:ahLst/>
              <a:cxnLst/>
              <a:rect l="0" t="0" r="0" b="0"/>
              <a:pathLst>
                <a:path w="1170" h="1" fill="none" extrusionOk="0">
                  <a:moveTo>
                    <a:pt x="1" y="1"/>
                  </a:moveTo>
                  <a:lnTo>
                    <a:pt x="117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5" name="Shape 861">
              <a:extLst>
                <a:ext uri="{FF2B5EF4-FFF2-40B4-BE49-F238E27FC236}">
                  <a16:creationId xmlns="" xmlns:a16="http://schemas.microsoft.com/office/drawing/2014/main" id="{2AFB8F0E-FED5-459A-9C32-24DB3DDC7AEB}"/>
                </a:ext>
              </a:extLst>
            </p:cNvPr>
            <p:cNvSpPr/>
            <p:nvPr/>
          </p:nvSpPr>
          <p:spPr>
            <a:xfrm>
              <a:off x="6696650" y="59370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6" name="Shape 862">
              <a:extLst>
                <a:ext uri="{FF2B5EF4-FFF2-40B4-BE49-F238E27FC236}">
                  <a16:creationId xmlns="" xmlns:a16="http://schemas.microsoft.com/office/drawing/2014/main" id="{9D37B643-DFE5-4BCD-ABDD-1DB428C356ED}"/>
                </a:ext>
              </a:extLst>
            </p:cNvPr>
            <p:cNvSpPr/>
            <p:nvPr/>
          </p:nvSpPr>
          <p:spPr>
            <a:xfrm>
              <a:off x="6696650" y="579700"/>
              <a:ext cx="24975" cy="14025"/>
            </a:xfrm>
            <a:custGeom>
              <a:avLst/>
              <a:gdLst/>
              <a:ahLst/>
              <a:cxnLst/>
              <a:rect l="0" t="0" r="0" b="0"/>
              <a:pathLst>
                <a:path w="999" h="561" fill="none" extrusionOk="0">
                  <a:moveTo>
                    <a:pt x="0" y="560"/>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 name="Shape 863">
              <a:extLst>
                <a:ext uri="{FF2B5EF4-FFF2-40B4-BE49-F238E27FC236}">
                  <a16:creationId xmlns="" xmlns:a16="http://schemas.microsoft.com/office/drawing/2014/main" id="{65A65870-FEA8-45C6-9E2D-FFFA25AC1186}"/>
                </a:ext>
              </a:extLst>
            </p:cNvPr>
            <p:cNvSpPr/>
            <p:nvPr/>
          </p:nvSpPr>
          <p:spPr>
            <a:xfrm>
              <a:off x="6760575" y="632675"/>
              <a:ext cx="14025" cy="24975"/>
            </a:xfrm>
            <a:custGeom>
              <a:avLst/>
              <a:gdLst/>
              <a:ahLst/>
              <a:cxnLst/>
              <a:rect l="0" t="0" r="0" b="0"/>
              <a:pathLst>
                <a:path w="561" h="999" fill="none" extrusionOk="0">
                  <a:moveTo>
                    <a:pt x="1" y="999"/>
                  </a:moveTo>
                  <a:lnTo>
                    <a:pt x="56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8" name="Shape 864">
              <a:extLst>
                <a:ext uri="{FF2B5EF4-FFF2-40B4-BE49-F238E27FC236}">
                  <a16:creationId xmlns="" xmlns:a16="http://schemas.microsoft.com/office/drawing/2014/main" id="{5EC91901-3B9B-443A-9BEB-8432649B66BA}"/>
                </a:ext>
              </a:extLst>
            </p:cNvPr>
            <p:cNvSpPr/>
            <p:nvPr/>
          </p:nvSpPr>
          <p:spPr>
            <a:xfrm>
              <a:off x="6760575" y="657625"/>
              <a:ext cx="25" cy="25"/>
            </a:xfrm>
            <a:custGeom>
              <a:avLst/>
              <a:gdLst/>
              <a:ahLst/>
              <a:cxnLst/>
              <a:rect l="0" t="0" r="0" b="0"/>
              <a:pathLst>
                <a:path w="1" h="1" fill="none" extrusionOk="0">
                  <a:moveTo>
                    <a:pt x="1" y="1"/>
                  </a:moveTo>
                  <a:lnTo>
                    <a:pt x="1"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9" name="Shape 865">
              <a:extLst>
                <a:ext uri="{FF2B5EF4-FFF2-40B4-BE49-F238E27FC236}">
                  <a16:creationId xmlns="" xmlns:a16="http://schemas.microsoft.com/office/drawing/2014/main" id="{BB17F187-A264-403B-9D9C-C845B6185E7C}"/>
                </a:ext>
              </a:extLst>
            </p:cNvPr>
            <p:cNvSpPr/>
            <p:nvPr/>
          </p:nvSpPr>
          <p:spPr>
            <a:xfrm>
              <a:off x="6847025" y="651550"/>
              <a:ext cx="25" cy="29250"/>
            </a:xfrm>
            <a:custGeom>
              <a:avLst/>
              <a:gdLst/>
              <a:ahLst/>
              <a:cxnLst/>
              <a:rect l="0" t="0" r="0" b="0"/>
              <a:pathLst>
                <a:path w="1" h="1170" fill="none" extrusionOk="0">
                  <a:moveTo>
                    <a:pt x="1" y="0"/>
                  </a:moveTo>
                  <a:lnTo>
                    <a:pt x="1" y="116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0" name="Shape 866">
              <a:extLst>
                <a:ext uri="{FF2B5EF4-FFF2-40B4-BE49-F238E27FC236}">
                  <a16:creationId xmlns="" xmlns:a16="http://schemas.microsoft.com/office/drawing/2014/main" id="{33E0BE78-FB24-475A-80D7-4E5EBC200147}"/>
                </a:ext>
              </a:extLst>
            </p:cNvPr>
            <p:cNvSpPr/>
            <p:nvPr/>
          </p:nvSpPr>
          <p:spPr>
            <a:xfrm>
              <a:off x="6919500" y="632675"/>
              <a:ext cx="14025" cy="24975"/>
            </a:xfrm>
            <a:custGeom>
              <a:avLst/>
              <a:gdLst/>
              <a:ahLst/>
              <a:cxnLst/>
              <a:rect l="0" t="0" r="0" b="0"/>
              <a:pathLst>
                <a:path w="561" h="999" fill="none" extrusionOk="0">
                  <a:moveTo>
                    <a:pt x="560" y="999"/>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1" name="Shape 867">
              <a:extLst>
                <a:ext uri="{FF2B5EF4-FFF2-40B4-BE49-F238E27FC236}">
                  <a16:creationId xmlns="" xmlns:a16="http://schemas.microsoft.com/office/drawing/2014/main" id="{94F89CCA-B849-45B6-BD2D-0ED5FF5756D1}"/>
                </a:ext>
              </a:extLst>
            </p:cNvPr>
            <p:cNvSpPr/>
            <p:nvPr/>
          </p:nvSpPr>
          <p:spPr>
            <a:xfrm>
              <a:off x="6933500" y="657625"/>
              <a:ext cx="25" cy="25"/>
            </a:xfrm>
            <a:custGeom>
              <a:avLst/>
              <a:gdLst/>
              <a:ahLst/>
              <a:cxnLst/>
              <a:rect l="0" t="0" r="0" b="0"/>
              <a:pathLst>
                <a:path w="1" h="1" fill="none" extrusionOk="0">
                  <a:moveTo>
                    <a:pt x="0"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2" name="Shape 868">
              <a:extLst>
                <a:ext uri="{FF2B5EF4-FFF2-40B4-BE49-F238E27FC236}">
                  <a16:creationId xmlns="" xmlns:a16="http://schemas.microsoft.com/office/drawing/2014/main" id="{291C7F5C-369C-4637-AB81-31C84786BD39}"/>
                </a:ext>
              </a:extLst>
            </p:cNvPr>
            <p:cNvSpPr/>
            <p:nvPr/>
          </p:nvSpPr>
          <p:spPr>
            <a:xfrm>
              <a:off x="6972475" y="579700"/>
              <a:ext cx="24975" cy="14025"/>
            </a:xfrm>
            <a:custGeom>
              <a:avLst/>
              <a:gdLst/>
              <a:ahLst/>
              <a:cxnLst/>
              <a:rect l="0" t="0" r="0" b="0"/>
              <a:pathLst>
                <a:path w="999" h="561" fill="none" extrusionOk="0">
                  <a:moveTo>
                    <a:pt x="999" y="56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3" name="Shape 869">
              <a:extLst>
                <a:ext uri="{FF2B5EF4-FFF2-40B4-BE49-F238E27FC236}">
                  <a16:creationId xmlns="" xmlns:a16="http://schemas.microsoft.com/office/drawing/2014/main" id="{DF101BE2-0F9F-481C-8ED5-519C3773B3FC}"/>
                </a:ext>
              </a:extLst>
            </p:cNvPr>
            <p:cNvSpPr/>
            <p:nvPr/>
          </p:nvSpPr>
          <p:spPr>
            <a:xfrm>
              <a:off x="6997425" y="593700"/>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4" name="Shape 870">
              <a:extLst>
                <a:ext uri="{FF2B5EF4-FFF2-40B4-BE49-F238E27FC236}">
                  <a16:creationId xmlns="" xmlns:a16="http://schemas.microsoft.com/office/drawing/2014/main" id="{C4F7936E-BD17-4466-8B84-2E545F38FAF4}"/>
                </a:ext>
              </a:extLst>
            </p:cNvPr>
            <p:cNvSpPr/>
            <p:nvPr/>
          </p:nvSpPr>
          <p:spPr>
            <a:xfrm>
              <a:off x="6991350" y="507225"/>
              <a:ext cx="29250" cy="25"/>
            </a:xfrm>
            <a:custGeom>
              <a:avLst/>
              <a:gdLst/>
              <a:ahLst/>
              <a:cxnLst/>
              <a:rect l="0" t="0" r="0" b="0"/>
              <a:pathLst>
                <a:path w="1170" h="1" fill="none" extrusionOk="0">
                  <a:moveTo>
                    <a:pt x="1169" y="1"/>
                  </a:moveTo>
                  <a:lnTo>
                    <a:pt x="0" y="1"/>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5" name="Shape 871">
              <a:extLst>
                <a:ext uri="{FF2B5EF4-FFF2-40B4-BE49-F238E27FC236}">
                  <a16:creationId xmlns="" xmlns:a16="http://schemas.microsoft.com/office/drawing/2014/main" id="{8019BBDE-E221-496E-9532-99A830571C37}"/>
                </a:ext>
              </a:extLst>
            </p:cNvPr>
            <p:cNvSpPr/>
            <p:nvPr/>
          </p:nvSpPr>
          <p:spPr>
            <a:xfrm>
              <a:off x="6972475" y="420775"/>
              <a:ext cx="24975" cy="14025"/>
            </a:xfrm>
            <a:custGeom>
              <a:avLst/>
              <a:gdLst/>
              <a:ahLst/>
              <a:cxnLst/>
              <a:rect l="0" t="0" r="0" b="0"/>
              <a:pathLst>
                <a:path w="999" h="561" fill="none" extrusionOk="0">
                  <a:moveTo>
                    <a:pt x="0" y="561"/>
                  </a:moveTo>
                  <a:lnTo>
                    <a:pt x="999"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6" name="Shape 872">
              <a:extLst>
                <a:ext uri="{FF2B5EF4-FFF2-40B4-BE49-F238E27FC236}">
                  <a16:creationId xmlns="" xmlns:a16="http://schemas.microsoft.com/office/drawing/2014/main" id="{2BB145C1-E84F-4295-9C4D-70D93F55A095}"/>
                </a:ext>
              </a:extLst>
            </p:cNvPr>
            <p:cNvSpPr/>
            <p:nvPr/>
          </p:nvSpPr>
          <p:spPr>
            <a:xfrm>
              <a:off x="6997425" y="420775"/>
              <a:ext cx="25" cy="25"/>
            </a:xfrm>
            <a:custGeom>
              <a:avLst/>
              <a:gdLst/>
              <a:ahLst/>
              <a:cxnLst/>
              <a:rect l="0" t="0" r="0" b="0"/>
              <a:pathLst>
                <a:path w="1" h="1" fill="none" extrusionOk="0">
                  <a:moveTo>
                    <a:pt x="1" y="0"/>
                  </a:moveTo>
                  <a:lnTo>
                    <a:pt x="1"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7" name="Shape 873">
              <a:extLst>
                <a:ext uri="{FF2B5EF4-FFF2-40B4-BE49-F238E27FC236}">
                  <a16:creationId xmlns="" xmlns:a16="http://schemas.microsoft.com/office/drawing/2014/main" id="{795FA47E-E1E9-4112-AB2E-BACAD9B375A1}"/>
                </a:ext>
              </a:extLst>
            </p:cNvPr>
            <p:cNvSpPr/>
            <p:nvPr/>
          </p:nvSpPr>
          <p:spPr>
            <a:xfrm>
              <a:off x="6919500" y="356850"/>
              <a:ext cx="14025" cy="24975"/>
            </a:xfrm>
            <a:custGeom>
              <a:avLst/>
              <a:gdLst/>
              <a:ahLst/>
              <a:cxnLst/>
              <a:rect l="0" t="0" r="0" b="0"/>
              <a:pathLst>
                <a:path w="561" h="999" fill="none" extrusionOk="0">
                  <a:moveTo>
                    <a:pt x="560" y="0"/>
                  </a:moveTo>
                  <a:lnTo>
                    <a:pt x="0" y="999"/>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38" name="Shape 874">
              <a:extLst>
                <a:ext uri="{FF2B5EF4-FFF2-40B4-BE49-F238E27FC236}">
                  <a16:creationId xmlns="" xmlns:a16="http://schemas.microsoft.com/office/drawing/2014/main" id="{0E52B689-4114-4774-9B8B-8520C7AF06C6}"/>
                </a:ext>
              </a:extLst>
            </p:cNvPr>
            <p:cNvSpPr/>
            <p:nvPr/>
          </p:nvSpPr>
          <p:spPr>
            <a:xfrm>
              <a:off x="6933500" y="356850"/>
              <a:ext cx="25" cy="25"/>
            </a:xfrm>
            <a:custGeom>
              <a:avLst/>
              <a:gdLst/>
              <a:ahLst/>
              <a:cxnLst/>
              <a:rect l="0" t="0" r="0" b="0"/>
              <a:pathLst>
                <a:path w="1" h="1" fill="none" extrusionOk="0">
                  <a:moveTo>
                    <a:pt x="0" y="0"/>
                  </a:moveTo>
                  <a:lnTo>
                    <a:pt x="0" y="0"/>
                  </a:lnTo>
                </a:path>
              </a:pathLst>
            </a:custGeom>
            <a:noFill/>
            <a:ln w="285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40" name="Rectangle 39"/>
          <p:cNvSpPr/>
          <p:nvPr/>
        </p:nvSpPr>
        <p:spPr>
          <a:xfrm>
            <a:off x="952160" y="573682"/>
            <a:ext cx="713657" cy="369332"/>
          </a:xfrm>
          <a:prstGeom prst="rect">
            <a:avLst/>
          </a:prstGeom>
        </p:spPr>
        <p:txBody>
          <a:bodyPr wrap="none">
            <a:spAutoFit/>
          </a:bodyPr>
          <a:lstStyle/>
          <a:p>
            <a:pPr lvl="0" algn="ctr" rtl="1"/>
            <a:r>
              <a:rPr lang="ar-SA" b="1" dirty="0">
                <a:solidFill>
                  <a:srgbClr val="3C6070"/>
                </a:solidFill>
                <a:latin typeface="Sakkal Majalla" panose="02000000000000000000" pitchFamily="2" charset="-78"/>
                <a:cs typeface="Sakkal Majalla" panose="02000000000000000000" pitchFamily="2" charset="-78"/>
              </a:rPr>
              <a:t>دقيقتان</a:t>
            </a:r>
          </a:p>
        </p:txBody>
      </p:sp>
      <p:sp>
        <p:nvSpPr>
          <p:cNvPr id="39" name="TextBox 38">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735053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xit" presetSubtype="32" fill="hold" nodeType="clickEffect">
                                  <p:stCondLst>
                                    <p:cond delay="0"/>
                                  </p:stCondLst>
                                  <p:childTnLst>
                                    <p:animEffect transition="out" filter="plus(out)">
                                      <p:cBhvr>
                                        <p:cTn id="6" dur="2000"/>
                                        <p:tgtEl>
                                          <p:spTgt spid="15"/>
                                        </p:tgtEl>
                                      </p:cBhvr>
                                    </p:animEffect>
                                    <p:set>
                                      <p:cBhvr>
                                        <p:cTn id="7" dur="1" fill="hold">
                                          <p:stCondLst>
                                            <p:cond delay="1999"/>
                                          </p:stCondLst>
                                        </p:cTn>
                                        <p:tgtEl>
                                          <p:spTgt spid="15"/>
                                        </p:tgtEl>
                                        <p:attrNameLst>
                                          <p:attrName>style.visibility</p:attrName>
                                        </p:attrNameLst>
                                      </p:cBhvr>
                                      <p:to>
                                        <p:strVal val="hidden"/>
                                      </p:to>
                                    </p:set>
                                  </p:childTnLst>
                                </p:cTn>
                              </p:par>
                              <p:par>
                                <p:cTn id="8" presetID="13" presetClass="exit" presetSubtype="32" fill="hold" grpId="0" nodeType="withEffect">
                                  <p:stCondLst>
                                    <p:cond delay="0"/>
                                  </p:stCondLst>
                                  <p:childTnLst>
                                    <p:animEffect transition="out" filter="plus(out)">
                                      <p:cBhvr>
                                        <p:cTn id="9" dur="2000"/>
                                        <p:tgtEl>
                                          <p:spTgt spid="40"/>
                                        </p:tgtEl>
                                      </p:cBhvr>
                                    </p:animEffect>
                                    <p:set>
                                      <p:cBhvr>
                                        <p:cTn id="10" dur="1" fill="hold">
                                          <p:stCondLst>
                                            <p:cond delay="19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901228"/>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4400" b="1" dirty="0" smtClean="0"/>
              <a:t>   أهمية التجارة الخارجية</a:t>
            </a:r>
            <a:endParaRPr lang="ar-BH" sz="4400" b="1" dirty="0"/>
          </a:p>
        </p:txBody>
      </p:sp>
      <p:pic>
        <p:nvPicPr>
          <p:cNvPr id="6" name="Picture 5">
            <a:extLst>
              <a:ext uri="{FF2B5EF4-FFF2-40B4-BE49-F238E27FC236}">
                <a16:creationId xmlns:a16="http://schemas.microsoft.com/office/drawing/2014/main" xmlns="" id="{5C3D7C2E-506A-2878-1375-FCFB5334A54A}"/>
              </a:ext>
            </a:extLst>
          </p:cNvPr>
          <p:cNvPicPr>
            <a:picLocks noChangeAspect="1"/>
          </p:cNvPicPr>
          <p:nvPr/>
        </p:nvPicPr>
        <p:blipFill rotWithShape="1">
          <a:blip r:embed="rId3">
            <a:clrChange>
              <a:clrFrom>
                <a:srgbClr val="FFFFFF"/>
              </a:clrFrom>
              <a:clrTo>
                <a:srgbClr val="FFFFFF">
                  <a:alpha val="0"/>
                </a:srgbClr>
              </a:clrTo>
            </a:clrChange>
          </a:blip>
          <a:srcRect l="19231" t="18571" r="25384" b="27144"/>
          <a:stretch/>
        </p:blipFill>
        <p:spPr>
          <a:xfrm>
            <a:off x="8177032" y="113108"/>
            <a:ext cx="809336" cy="854299"/>
          </a:xfrm>
          <a:prstGeom prst="rect">
            <a:avLst/>
          </a:prstGeom>
        </p:spPr>
      </p:pic>
      <p:sp>
        <p:nvSpPr>
          <p:cNvPr id="10" name="Rectangle 9"/>
          <p:cNvSpPr/>
          <p:nvPr/>
        </p:nvSpPr>
        <p:spPr>
          <a:xfrm>
            <a:off x="152400" y="1295400"/>
            <a:ext cx="8763000" cy="461665"/>
          </a:xfrm>
          <a:prstGeom prst="rect">
            <a:avLst/>
          </a:prstGeom>
        </p:spPr>
        <p:txBody>
          <a:bodyPr wrap="square">
            <a:spAutoFit/>
          </a:bodyPr>
          <a:lstStyle/>
          <a:p>
            <a:pPr algn="just" rtl="1"/>
            <a:endParaRPr lang="ar-BH" sz="2400" dirty="0">
              <a:cs typeface="Sakkal Majalla" panose="02000000000000000000"/>
            </a:endParaRPr>
          </a:p>
        </p:txBody>
      </p:sp>
      <p:sp>
        <p:nvSpPr>
          <p:cNvPr id="12" name="Rectangle 11"/>
          <p:cNvSpPr/>
          <p:nvPr/>
        </p:nvSpPr>
        <p:spPr>
          <a:xfrm>
            <a:off x="243196" y="1141000"/>
            <a:ext cx="8763000" cy="473143"/>
          </a:xfrm>
          <a:prstGeom prst="rect">
            <a:avLst/>
          </a:prstGeom>
        </p:spPr>
        <p:txBody>
          <a:bodyPr wrap="square">
            <a:spAutoFit/>
          </a:bodyPr>
          <a:lstStyle/>
          <a:p>
            <a:pPr algn="justLow" rtl="1">
              <a:lnSpc>
                <a:spcPct val="115000"/>
              </a:lnSpc>
            </a:pPr>
            <a:r>
              <a:rPr lang="ar-BH" sz="2300" dirty="0">
                <a:latin typeface="Calibri" panose="020F0502020204030204" pitchFamily="34" charset="0"/>
                <a:ea typeface="Calibri" panose="020F0502020204030204" pitchFamily="34" charset="0"/>
                <a:cs typeface="Sakkal Majalla" panose="02000000000000000000"/>
              </a:rPr>
              <a:t>يُمكن إيجاز أهمية التجارة الخارجية بما يأتي</a:t>
            </a:r>
            <a:r>
              <a:rPr lang="ar-BH" sz="2300" dirty="0" smtClean="0">
                <a:latin typeface="Calibri" panose="020F0502020204030204" pitchFamily="34" charset="0"/>
                <a:ea typeface="Calibri" panose="020F0502020204030204" pitchFamily="34" charset="0"/>
                <a:cs typeface="Sakkal Majalla" panose="02000000000000000000"/>
              </a:rPr>
              <a:t>:</a:t>
            </a:r>
            <a:endParaRPr lang="en-US" sz="2300" dirty="0">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p:cNvSpPr/>
          <p:nvPr/>
        </p:nvSpPr>
        <p:spPr>
          <a:xfrm>
            <a:off x="70158" y="1648595"/>
            <a:ext cx="9109075" cy="1624676"/>
          </a:xfrm>
          <a:prstGeom prst="rect">
            <a:avLst/>
          </a:prstGeom>
        </p:spPr>
        <p:txBody>
          <a:bodyPr wrap="square">
            <a:spAutoFit/>
          </a:bodyPr>
          <a:lstStyle/>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200" dirty="0">
                <a:latin typeface="Calibri" panose="020F0502020204030204" pitchFamily="34" charset="0"/>
                <a:ea typeface="Calibri" panose="020F0502020204030204" pitchFamily="34" charset="0"/>
                <a:cs typeface="Sakkal Majalla" panose="02000000000000000000"/>
              </a:rPr>
              <a:t>تعطي التجارة الخارجية الفرصة لكل دولة في الحصول على بعض السلع والخدمات التي لا تتوفر وسائل إنتاجها لديها، إما لعدم توفر الظروف الطبيعية والمناخية الملائمة، أو لعدم توفر الإمكانيات المادية والبشرية التي تسمح بإنتاجها، وحتى في حالة توفر تلك الإمكانيات، فإنها قد تنتجها بتكاليف أكبر مما لو قامت باستيرادها في الخارج.</a:t>
            </a:r>
            <a:endParaRPr lang="en-US" sz="2200" dirty="0">
              <a:effectLst/>
              <a:latin typeface="Calibri" panose="020F0502020204030204" pitchFamily="34" charset="0"/>
              <a:ea typeface="Calibri" panose="020F0502020204030204" pitchFamily="34" charset="0"/>
              <a:cs typeface="Wingdings 3" panose="05040102010807070707" pitchFamily="18" charset="2"/>
            </a:endParaRPr>
          </a:p>
        </p:txBody>
      </p:sp>
      <p:sp>
        <p:nvSpPr>
          <p:cNvPr id="18" name="TextBox 17">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20638" y="3341895"/>
            <a:ext cx="9109075" cy="1235338"/>
          </a:xfrm>
          <a:prstGeom prst="rect">
            <a:avLst/>
          </a:prstGeom>
        </p:spPr>
        <p:txBody>
          <a:bodyPr wrap="square">
            <a:spAutoFit/>
          </a:bodyPr>
          <a:lstStyle/>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200" dirty="0">
                <a:ea typeface="Calibri" panose="020F0502020204030204" pitchFamily="34" charset="0"/>
                <a:cs typeface="Sakkal Majalla" panose="02000000000000000000"/>
              </a:rPr>
              <a:t>تلعب التجارة الخارجية دورًا فاعلاً في تحقيق عملية التنمية الاقتصادية والاجتماعية في الدول النامية، حيث تستطيع هذه الدول من خلالها الحصول على ما تحتاجه من تكنولوجيا ومواد مصنعة ونصف مصنعة وخبرات فنية لازمة لتحقيق برامجها الإنمائية.  </a:t>
            </a:r>
            <a:endParaRPr lang="en-US" sz="2200" dirty="0">
              <a:effectLst/>
              <a:latin typeface="Calibri" panose="020F0502020204030204" pitchFamily="34" charset="0"/>
              <a:ea typeface="Calibri" panose="020F0502020204030204" pitchFamily="34" charset="0"/>
              <a:cs typeface="Wingdings 3" panose="05040102010807070707" pitchFamily="18" charset="2"/>
            </a:endParaRPr>
          </a:p>
        </p:txBody>
      </p:sp>
      <p:sp>
        <p:nvSpPr>
          <p:cNvPr id="20" name="Rectangle 19"/>
          <p:cNvSpPr/>
          <p:nvPr/>
        </p:nvSpPr>
        <p:spPr>
          <a:xfrm>
            <a:off x="10755" y="4699924"/>
            <a:ext cx="9109075" cy="1624676"/>
          </a:xfrm>
          <a:prstGeom prst="rect">
            <a:avLst/>
          </a:prstGeom>
        </p:spPr>
        <p:txBody>
          <a:bodyPr wrap="square">
            <a:spAutoFit/>
          </a:bodyPr>
          <a:lstStyle/>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200" dirty="0">
                <a:latin typeface="Calibri" panose="020F0502020204030204" pitchFamily="34" charset="0"/>
                <a:ea typeface="Calibri" panose="020F0502020204030204" pitchFamily="34" charset="0"/>
                <a:cs typeface="Sakkal Majalla" panose="02000000000000000000"/>
              </a:rPr>
              <a:t>تساهم التجارة الخارجية في عملية الخصخصة وتقسيم العمل، </a:t>
            </a:r>
            <a:r>
              <a:rPr lang="ar-BH" sz="2200" dirty="0" smtClean="0">
                <a:latin typeface="Calibri" panose="020F0502020204030204" pitchFamily="34" charset="0"/>
                <a:ea typeface="Calibri" panose="020F0502020204030204" pitchFamily="34" charset="0"/>
                <a:cs typeface="Sakkal Majalla" panose="02000000000000000000"/>
              </a:rPr>
              <a:t>نظرًا </a:t>
            </a:r>
            <a:r>
              <a:rPr lang="ar-BH" sz="2200" dirty="0">
                <a:latin typeface="Calibri" panose="020F0502020204030204" pitchFamily="34" charset="0"/>
                <a:ea typeface="Calibri" panose="020F0502020204030204" pitchFamily="34" charset="0"/>
                <a:cs typeface="Sakkal Majalla" panose="02000000000000000000"/>
              </a:rPr>
              <a:t>لما يمكن أن يلعبه من زيادة الإنتاج والإنتاجية وتخفيض التكاليف وتحسين النوعية والاستعمال الأمثل للموارد المتاحة، حيث بموجب هذا الاتجاه سوف تتخصص كل دولة بإنتاج السلع والخدمات التي تتميز بإنتاجها بميزة نسبية عن باقي الدول الأخرى، كما تعتمد على استيراد السلع التي لا تتميز بإنتاجها بميزة نسبية.</a:t>
            </a:r>
            <a:endParaRPr lang="en-US" sz="2200" dirty="0">
              <a:effectLst/>
              <a:latin typeface="Calibri" panose="020F0502020204030204" pitchFamily="34" charset="0"/>
              <a:ea typeface="Calibri" panose="020F0502020204030204" pitchFamily="34" charset="0"/>
              <a:cs typeface="Wingdings 3" panose="05040102010807070707" pitchFamily="18" charset="2"/>
            </a:endParaRPr>
          </a:p>
        </p:txBody>
      </p:sp>
    </p:spTree>
    <p:extLst>
      <p:ext uri="{BB962C8B-B14F-4D97-AF65-F5344CB8AC3E}">
        <p14:creationId xmlns:p14="http://schemas.microsoft.com/office/powerpoint/2010/main" val="110533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 calcmode="lin" valueType="num">
                                      <p:cBhvr additive="base">
                                        <p:cTn id="2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Vertical)">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9">
                                            <p:txEl>
                                              <p:pRg st="0" end="0"/>
                                            </p:txEl>
                                          </p:spTgt>
                                        </p:tgtEl>
                                        <p:attrNameLst>
                                          <p:attrName>style.visibility</p:attrName>
                                        </p:attrNameLst>
                                      </p:cBhvr>
                                      <p:to>
                                        <p:strVal val="visible"/>
                                      </p:to>
                                    </p:set>
                                    <p:anim calcmode="lin" valueType="num">
                                      <p:cBhvr additive="base">
                                        <p:cTn id="3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arn(inVertical)">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0">
                                            <p:txEl>
                                              <p:pRg st="0" end="0"/>
                                            </p:txEl>
                                          </p:spTgt>
                                        </p:tgtEl>
                                        <p:attrNameLst>
                                          <p:attrName>style.visibility</p:attrName>
                                        </p:attrNameLst>
                                      </p:cBhvr>
                                      <p:to>
                                        <p:strVal val="visible"/>
                                      </p:to>
                                    </p:set>
                                    <p:anim calcmode="lin" valueType="num">
                                      <p:cBhvr additive="base">
                                        <p:cTn id="4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شعار علم البحرين"/>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1" name="Straight Connector 10"/>
          <p:cNvCxnSpPr/>
          <p:nvPr/>
        </p:nvCxnSpPr>
        <p:spPr>
          <a:xfrm flipV="1">
            <a:off x="0" y="6408600"/>
            <a:ext cx="913058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مستطيل مستدير الزوايا 13">
            <a:extLst>
              <a:ext uri="{FF2B5EF4-FFF2-40B4-BE49-F238E27FC236}">
                <a16:creationId xmlns:a16="http://schemas.microsoft.com/office/drawing/2014/main" xmlns="" id="{2679F63F-9D47-F403-7151-58894BC9E918}"/>
              </a:ext>
            </a:extLst>
          </p:cNvPr>
          <p:cNvSpPr/>
          <p:nvPr/>
        </p:nvSpPr>
        <p:spPr>
          <a:xfrm>
            <a:off x="2656609" y="123853"/>
            <a:ext cx="6400800" cy="901228"/>
          </a:xfrm>
          <a:prstGeom prst="roundRect">
            <a:avLst>
              <a:gd name="adj" fmla="val 10356"/>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4400" b="1" dirty="0" smtClean="0"/>
              <a:t>   أهمية التجارة الخارجية</a:t>
            </a:r>
            <a:endParaRPr lang="ar-BH" sz="4400" b="1" dirty="0"/>
          </a:p>
        </p:txBody>
      </p:sp>
      <p:pic>
        <p:nvPicPr>
          <p:cNvPr id="6" name="Picture 5">
            <a:extLst>
              <a:ext uri="{FF2B5EF4-FFF2-40B4-BE49-F238E27FC236}">
                <a16:creationId xmlns:a16="http://schemas.microsoft.com/office/drawing/2014/main" xmlns="" id="{5C3D7C2E-506A-2878-1375-FCFB5334A54A}"/>
              </a:ext>
            </a:extLst>
          </p:cNvPr>
          <p:cNvPicPr>
            <a:picLocks noChangeAspect="1"/>
          </p:cNvPicPr>
          <p:nvPr/>
        </p:nvPicPr>
        <p:blipFill rotWithShape="1">
          <a:blip r:embed="rId2">
            <a:clrChange>
              <a:clrFrom>
                <a:srgbClr val="FFFFFF"/>
              </a:clrFrom>
              <a:clrTo>
                <a:srgbClr val="FFFFFF">
                  <a:alpha val="0"/>
                </a:srgbClr>
              </a:clrTo>
            </a:clrChange>
          </a:blip>
          <a:srcRect l="19231" t="18571" r="25384" b="27144"/>
          <a:stretch/>
        </p:blipFill>
        <p:spPr>
          <a:xfrm>
            <a:off x="8177032" y="113108"/>
            <a:ext cx="809336" cy="854299"/>
          </a:xfrm>
          <a:prstGeom prst="rect">
            <a:avLst/>
          </a:prstGeom>
        </p:spPr>
      </p:pic>
      <p:sp>
        <p:nvSpPr>
          <p:cNvPr id="14" name="Rectangle 13"/>
          <p:cNvSpPr/>
          <p:nvPr/>
        </p:nvSpPr>
        <p:spPr>
          <a:xfrm>
            <a:off x="70158" y="1648595"/>
            <a:ext cx="9109075" cy="777457"/>
          </a:xfrm>
          <a:prstGeom prst="rect">
            <a:avLst/>
          </a:prstGeom>
        </p:spPr>
        <p:txBody>
          <a:bodyPr wrap="square">
            <a:spAutoFit/>
          </a:bodyPr>
          <a:lstStyle/>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000" dirty="0">
                <a:ea typeface="Calibri" panose="020F0502020204030204" pitchFamily="34" charset="0"/>
                <a:cs typeface="Sakkal Majalla" panose="02000000000000000000"/>
              </a:rPr>
              <a:t>تساعد التجارة الخارجية في تحسين أوضاع الموازين التجارية للعديد من الدول وما لذلك من أثر في تحسين موازين مدفوعاتها.</a:t>
            </a:r>
            <a:endParaRPr lang="en-US" sz="2000" dirty="0">
              <a:effectLst/>
              <a:latin typeface="Calibri" panose="020F0502020204030204" pitchFamily="34" charset="0"/>
              <a:ea typeface="Calibri" panose="020F0502020204030204" pitchFamily="34" charset="0"/>
              <a:cs typeface="Wingdings 3" panose="05040102010807070707" pitchFamily="18" charset="2"/>
            </a:endParaRPr>
          </a:p>
        </p:txBody>
      </p:sp>
      <p:sp>
        <p:nvSpPr>
          <p:cNvPr id="18" name="TextBox 17">
            <a:extLst>
              <a:ext uri="{FF2B5EF4-FFF2-40B4-BE49-F238E27FC236}">
                <a16:creationId xmlns:a16="http://schemas.microsoft.com/office/drawing/2014/main" xmlns="" id="{971946AB-A7A6-1814-0FEE-2ACB144443AE}"/>
              </a:ext>
            </a:extLst>
          </p:cNvPr>
          <p:cNvSpPr txBox="1"/>
          <p:nvPr/>
        </p:nvSpPr>
        <p:spPr>
          <a:xfrm>
            <a:off x="-187325" y="6477225"/>
            <a:ext cx="9296400" cy="338554"/>
          </a:xfrm>
          <a:prstGeom prst="rect">
            <a:avLst/>
          </a:prstGeom>
          <a:noFill/>
        </p:spPr>
        <p:txBody>
          <a:bodyPr wrap="square" rtlCol="1">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وزارة التربية والتعليم –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a:t>
            </a:r>
            <a:r>
              <a:rPr kumimoji="0" lang="ar-BH"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عام </a:t>
            </a:r>
            <a:r>
              <a:rPr kumimoji="0" lang="ar-SA" sz="16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الدراسي </a:t>
            </a:r>
            <a:r>
              <a:rPr kumimoji="0" lang="ar-BH" sz="1600" b="1" i="0" u="none" strike="noStrike" kern="1200" cap="none" spc="0" normalizeH="0" baseline="0" noProof="0" dirty="0" smtClean="0">
                <a:ln>
                  <a:noFill/>
                </a:ln>
                <a:solidFill>
                  <a:prstClr val="black"/>
                </a:solidFill>
                <a:effectLst/>
                <a:uLnTx/>
                <a:uFillTx/>
                <a:latin typeface="Sakkal Majalla" panose="02000000000000000000" pitchFamily="2" charset="-78"/>
                <a:cs typeface="Sakkal Majalla" panose="02000000000000000000" pitchFamily="2" charset="-78"/>
              </a:rPr>
              <a:t>2023-2024            </a:t>
            </a:r>
            <a:r>
              <a:rPr lang="ar-BH" sz="1600" b="1" dirty="0">
                <a:solidFill>
                  <a:srgbClr val="3F5378"/>
                </a:solidFill>
                <a:latin typeface="Sakkal Majalla" panose="02000000000000000000" pitchFamily="2" charset="-78"/>
                <a:cs typeface="Sakkal Majalla" panose="02000000000000000000" pitchFamily="2" charset="-78"/>
              </a:rPr>
              <a:t>قصد </a:t>
            </a:r>
            <a:r>
              <a:rPr lang="ar-BH" sz="1600" b="1" dirty="0" smtClean="0">
                <a:solidFill>
                  <a:srgbClr val="3F5378"/>
                </a:solidFill>
                <a:latin typeface="Sakkal Majalla" panose="02000000000000000000" pitchFamily="2" charset="-78"/>
                <a:cs typeface="Sakkal Majalla" panose="02000000000000000000" pitchFamily="2" charset="-78"/>
              </a:rPr>
              <a:t>312                  الاقتصاد             </a:t>
            </a:r>
            <a:r>
              <a:rPr lang="ar-SA" sz="1600" b="1" dirty="0">
                <a:solidFill>
                  <a:srgbClr val="3F5378"/>
                </a:solidFill>
                <a:latin typeface="Sakkal Majalla" panose="02000000000000000000" pitchFamily="2" charset="-78"/>
                <a:cs typeface="Sakkal Majalla" panose="02000000000000000000" pitchFamily="2" charset="-78"/>
              </a:rPr>
              <a:t>الدرس: </a:t>
            </a:r>
            <a:r>
              <a:rPr lang="ar-BH" sz="1600" b="1" dirty="0" smtClean="0">
                <a:solidFill>
                  <a:srgbClr val="3F5378"/>
                </a:solidFill>
                <a:latin typeface="Sakkal Majalla" panose="02000000000000000000" pitchFamily="2" charset="-78"/>
                <a:cs typeface="Sakkal Majalla" panose="02000000000000000000" pitchFamily="2" charset="-78"/>
              </a:rPr>
              <a:t>التجارة الخارجية</a:t>
            </a:r>
            <a:endParaRPr lang="ar-BH" sz="1600" b="1" dirty="0">
              <a:solidFill>
                <a:srgbClr val="3F5378"/>
              </a:solidFill>
              <a:latin typeface="Sakkal Majalla" panose="02000000000000000000" pitchFamily="2" charset="-78"/>
              <a:cs typeface="Sakkal Majalla" panose="02000000000000000000" pitchFamily="2" charset="-78"/>
            </a:endParaRPr>
          </a:p>
        </p:txBody>
      </p:sp>
      <p:sp>
        <p:nvSpPr>
          <p:cNvPr id="19" name="Rectangle 18"/>
          <p:cNvSpPr/>
          <p:nvPr/>
        </p:nvSpPr>
        <p:spPr>
          <a:xfrm>
            <a:off x="70158" y="2666841"/>
            <a:ext cx="9109075" cy="846001"/>
          </a:xfrm>
          <a:prstGeom prst="rect">
            <a:avLst/>
          </a:prstGeom>
        </p:spPr>
        <p:txBody>
          <a:bodyPr wrap="square">
            <a:spAutoFit/>
          </a:bodyPr>
          <a:lstStyle/>
          <a:p>
            <a:pPr marL="342900" marR="0" lvl="0" indent="-342900" algn="justLow" rtl="1">
              <a:lnSpc>
                <a:spcPct val="115000"/>
              </a:lnSpc>
              <a:spcBef>
                <a:spcPts val="0"/>
              </a:spcBef>
              <a:spcAft>
                <a:spcPts val="0"/>
              </a:spcAft>
              <a:buClr>
                <a:srgbClr val="2D71A9"/>
              </a:buClr>
              <a:buSzPts val="1200"/>
              <a:buFont typeface="Wingdings 3" panose="05040102010807070707" pitchFamily="18" charset="2"/>
              <a:buChar char=""/>
            </a:pPr>
            <a:r>
              <a:rPr lang="ar-BH" sz="2200" dirty="0">
                <a:latin typeface="Calibri" panose="020F0502020204030204" pitchFamily="34" charset="0"/>
                <a:ea typeface="Calibri" panose="020F0502020204030204" pitchFamily="34" charset="0"/>
                <a:cs typeface="Sakkal Majalla" panose="02000000000000000000"/>
              </a:rPr>
              <a:t>تساعد التجارة الخارجية في زيادة التشابك والتداخل بين الاقتصادات المختلفة، وما لذلك من أثر في الحد من الصراعات الإقليمية والدولية وسيادة الاستقرار في العالم.</a:t>
            </a:r>
            <a:endParaRPr lang="en-US" sz="2200" dirty="0">
              <a:effectLst/>
              <a:latin typeface="Calibri" panose="020F0502020204030204" pitchFamily="34" charset="0"/>
              <a:ea typeface="Calibri" panose="020F0502020204030204" pitchFamily="34" charset="0"/>
              <a:cs typeface="Wingdings 3" panose="05040102010807070707" pitchFamily="18" charset="2"/>
            </a:endParaRPr>
          </a:p>
        </p:txBody>
      </p:sp>
    </p:spTree>
    <p:extLst>
      <p:ext uri="{BB962C8B-B14F-4D97-AF65-F5344CB8AC3E}">
        <p14:creationId xmlns:p14="http://schemas.microsoft.com/office/powerpoint/2010/main" val="342890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 calcmode="lin" valueType="num">
                                      <p:cBhvr additive="base">
                                        <p:cTn id="1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9">
                                            <p:txEl>
                                              <p:pRg st="0" end="0"/>
                                            </p:txEl>
                                          </p:spTgt>
                                        </p:tgtEl>
                                        <p:attrNameLst>
                                          <p:attrName>style.visibility</p:attrName>
                                        </p:attrNameLst>
                                      </p:cBhvr>
                                      <p:to>
                                        <p:strVal val="visible"/>
                                      </p:to>
                                    </p:set>
                                    <p:anim calcmode="lin" valueType="num">
                                      <p:cBhvr additive="base">
                                        <p:cTn id="23"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theme/theme1.xml><?xml version="1.0" encoding="utf-8"?>
<a:theme xmlns:a="http://schemas.openxmlformats.org/drawingml/2006/main" name="قالب الدرس الإلكتروني - الفصل الدراسي الثاني 2020-2021م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17166</TotalTime>
  <Words>1899</Words>
  <Application>Microsoft Office PowerPoint</Application>
  <PresentationFormat>On-screen Show (4:3)</PresentationFormat>
  <Paragraphs>159</Paragraphs>
  <Slides>31</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31</vt:i4>
      </vt:variant>
    </vt:vector>
  </HeadingPairs>
  <TitlesOfParts>
    <vt:vector size="44" baseType="lpstr">
      <vt:lpstr>Arial</vt:lpstr>
      <vt:lpstr>Arial Black</vt:lpstr>
      <vt:lpstr>Calibri</vt:lpstr>
      <vt:lpstr>Calibri Light</vt:lpstr>
      <vt:lpstr>PT Bold Heading</vt:lpstr>
      <vt:lpstr>Sakkal Majalla</vt:lpstr>
      <vt:lpstr>Simplified Arabic</vt:lpstr>
      <vt:lpstr>Sultan bold</vt:lpstr>
      <vt:lpstr>Times New Roman</vt:lpstr>
      <vt:lpstr>Wingdings</vt:lpstr>
      <vt:lpstr>Wingdings 3</vt:lpstr>
      <vt:lpstr>قالب الدرس الإلكتروني - الفصل الدراسي الثاني 2020-2021م (1)</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مكونات سوق التأمين في مملكة البحرين</dc:title>
  <dc:creator>Amina Alseddiqi</dc:creator>
  <cp:lastModifiedBy>Noor Ahmed Abdullah Falamerzi</cp:lastModifiedBy>
  <cp:revision>1367</cp:revision>
  <dcterms:created xsi:type="dcterms:W3CDTF">2020-03-03T05:49:03Z</dcterms:created>
  <dcterms:modified xsi:type="dcterms:W3CDTF">2023-08-28T06:48:06Z</dcterms:modified>
</cp:coreProperties>
</file>