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16"/>
  </p:notesMasterIdLst>
  <p:sldIdLst>
    <p:sldId id="498" r:id="rId3"/>
    <p:sldId id="499" r:id="rId4"/>
    <p:sldId id="426" r:id="rId5"/>
    <p:sldId id="461" r:id="rId6"/>
    <p:sldId id="500" r:id="rId7"/>
    <p:sldId id="489" r:id="rId8"/>
    <p:sldId id="510" r:id="rId9"/>
    <p:sldId id="511" r:id="rId10"/>
    <p:sldId id="512" r:id="rId11"/>
    <p:sldId id="504" r:id="rId12"/>
    <p:sldId id="452" r:id="rId13"/>
    <p:sldId id="486" r:id="rId14"/>
    <p:sldId id="45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7"/>
    <a:srgbClr val="000000"/>
    <a:srgbClr val="F6D3B0"/>
    <a:srgbClr val="080628"/>
    <a:srgbClr val="2E20E0"/>
    <a:srgbClr val="0000FF"/>
    <a:srgbClr val="F797C9"/>
    <a:srgbClr val="C3FCBA"/>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94662" autoAdjust="0"/>
  </p:normalViewPr>
  <p:slideViewPr>
    <p:cSldViewPr>
      <p:cViewPr varScale="1">
        <p:scale>
          <a:sx n="70" d="100"/>
          <a:sy n="70" d="100"/>
        </p:scale>
        <p:origin x="12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8/28/2023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17253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8/28/2023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8/28/2023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203518" y="4423107"/>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ar-BH" sz="4000" dirty="0" smtClean="0">
                <a:solidFill>
                  <a:srgbClr val="3F5378"/>
                </a:solidFill>
                <a:latin typeface="Arial Black" panose="020B0A04020102020204" pitchFamily="34" charset="0"/>
                <a:cs typeface="Sultan bold" pitchFamily="2" charset="-78"/>
              </a:rPr>
              <a:t>ا</a:t>
            </a:r>
            <a:r>
              <a:rPr lang="ar-BH" sz="4800" dirty="0" smtClean="0">
                <a:solidFill>
                  <a:srgbClr val="3F5378"/>
                </a:solidFill>
                <a:latin typeface="Arial Black" panose="020B0A04020102020204" pitchFamily="34" charset="0"/>
                <a:cs typeface="Sultan bold" pitchFamily="2" charset="-78"/>
              </a:rPr>
              <a:t>لاقتصاد</a:t>
            </a:r>
            <a:endParaRPr lang="ar-BH" sz="4800" dirty="0">
              <a:solidFill>
                <a:srgbClr val="3F5378"/>
              </a:solidFill>
              <a:latin typeface="Arial Black" panose="020B0A04020102020204" pitchFamily="34" charset="0"/>
              <a:cs typeface="Sultan bold" pitchFamily="2" charset="-78"/>
            </a:endParaRPr>
          </a:p>
          <a:p>
            <a:pPr defTabSz="685800">
              <a:defRPr/>
            </a:pPr>
            <a:endParaRPr lang="ar-SA" sz="1600" dirty="0">
              <a:solidFill>
                <a:srgbClr val="3F5378"/>
              </a:solidFill>
              <a:latin typeface="Arial Black" panose="020B0A04020102020204" pitchFamily="34" charset="0"/>
              <a:cs typeface="Sultan bold" pitchFamily="2" charset="-78"/>
            </a:endParaRPr>
          </a:p>
          <a:p>
            <a:pPr defTabSz="685800">
              <a:defRPr/>
            </a:pPr>
            <a:r>
              <a:rPr lang="ar-BH" sz="5400" b="1" dirty="0">
                <a:solidFill>
                  <a:srgbClr val="FF9800"/>
                </a:solidFill>
                <a:latin typeface="Sakkal Majalla" panose="02000000000000000000" pitchFamily="2" charset="-78"/>
                <a:cs typeface="Sakkal Majalla" panose="02000000000000000000" pitchFamily="2" charset="-78"/>
              </a:rPr>
              <a:t>قصد </a:t>
            </a:r>
            <a:r>
              <a:rPr lang="ar-BH" sz="5400" b="1" dirty="0" smtClean="0">
                <a:solidFill>
                  <a:srgbClr val="FF9800"/>
                </a:solidFill>
                <a:latin typeface="Sakkal Majalla" panose="02000000000000000000" pitchFamily="2" charset="-78"/>
                <a:cs typeface="Sakkal Majalla" panose="02000000000000000000" pitchFamily="2" charset="-78"/>
              </a:rPr>
              <a:t>312</a:t>
            </a:r>
            <a:endParaRPr lang="ar-SA" sz="5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4914257" y="4242006"/>
            <a:ext cx="3431526" cy="623248"/>
          </a:xfrm>
          <a:prstGeom prst="rect">
            <a:avLst/>
          </a:prstGeom>
          <a:solidFill>
            <a:srgbClr val="C00000"/>
          </a:solidFill>
        </p:spPr>
        <p:txBody>
          <a:bodyPr wrap="square" lIns="68580" tIns="34290" rIns="68580" bIns="34290">
            <a:spAutoFit/>
          </a:bodyPr>
          <a:lstStyle/>
          <a:p>
            <a:pPr algn="ctr" defTabSz="685800">
              <a:defRPr/>
            </a:pPr>
            <a:r>
              <a:rPr lang="ar-SA"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36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الأول</a:t>
            </a:r>
            <a:endParaRPr lang="en-US"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4248439" y="5252371"/>
            <a:ext cx="4763163" cy="1300356"/>
          </a:xfrm>
          <a:prstGeom prst="rect">
            <a:avLst/>
          </a:prstGeom>
          <a:noFill/>
        </p:spPr>
        <p:txBody>
          <a:bodyPr wrap="none" lIns="68580" tIns="34290" rIns="68580" bIns="34290">
            <a:spAutoFit/>
          </a:bodyPr>
          <a:lstStyle/>
          <a:p>
            <a:pPr algn="ctr" defTabSz="685800">
              <a:defRPr/>
            </a:pPr>
            <a:r>
              <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a:t>
            </a:r>
            <a:r>
              <a:rPr lang="ar-SA"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ثالث الثانوي / توحيد المسارات</a:t>
            </a:r>
            <a:endParaRPr lang="en-US"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sp>
        <p:nvSpPr>
          <p:cNvPr id="14" name="Rectangle 13">
            <a:extLst>
              <a:ext uri="{FF2B5EF4-FFF2-40B4-BE49-F238E27FC236}">
                <a16:creationId xmlns:a16="http://schemas.microsoft.com/office/drawing/2014/main" xmlns="" id="{F7AA5C27-B266-EC7F-A04F-ACDB41FB7396}"/>
              </a:ext>
            </a:extLst>
          </p:cNvPr>
          <p:cNvSpPr/>
          <p:nvPr/>
        </p:nvSpPr>
        <p:spPr>
          <a:xfrm>
            <a:off x="1081164" y="6151007"/>
            <a:ext cx="2361548" cy="461665"/>
          </a:xfrm>
          <a:prstGeom prst="rect">
            <a:avLst/>
          </a:prstGeom>
          <a:solidFill>
            <a:srgbClr val="C00000"/>
          </a:solidFill>
        </p:spPr>
        <p:txBody>
          <a:bodyPr wrap="square" lIns="91440" tIns="45720" rIns="91440" bIns="45720">
            <a:spAutoFit/>
          </a:bodyPr>
          <a:lstStyle/>
          <a:p>
            <a:pPr algn="ct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الصفحات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30 - 33</a:t>
            </a:r>
            <a:endParaRPr lang="ar-SA" sz="2400" b="1"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Times New Roman" panose="02020603050405020304" pitchFamily="18" charset="0"/>
            </a:endParaRPr>
          </a:p>
        </p:txBody>
      </p:sp>
      <p:pic>
        <p:nvPicPr>
          <p:cNvPr id="3" name="Picture 2"/>
          <p:cNvPicPr>
            <a:picLocks noChangeAspect="1"/>
          </p:cNvPicPr>
          <p:nvPr/>
        </p:nvPicPr>
        <p:blipFill rotWithShape="1">
          <a:blip r:embed="rId3"/>
          <a:srcRect l="12519" t="23959" r="35358" b="6250"/>
          <a:stretch/>
        </p:blipFill>
        <p:spPr>
          <a:xfrm>
            <a:off x="257369" y="1805546"/>
            <a:ext cx="4009138" cy="2391353"/>
          </a:xfrm>
          <a:prstGeom prst="rect">
            <a:avLst/>
          </a:prstGeom>
        </p:spPr>
      </p:pic>
      <p:pic>
        <p:nvPicPr>
          <p:cNvPr id="4" name="Picture 3"/>
          <p:cNvPicPr>
            <a:picLocks noChangeAspect="1"/>
          </p:cNvPicPr>
          <p:nvPr/>
        </p:nvPicPr>
        <p:blipFill rotWithShape="1">
          <a:blip r:embed="rId4"/>
          <a:srcRect l="23612" t="60342" r="36530" b="14584"/>
          <a:stretch/>
        </p:blipFill>
        <p:spPr>
          <a:xfrm>
            <a:off x="4266507" y="2163579"/>
            <a:ext cx="4412754" cy="1560787"/>
          </a:xfrm>
          <a:prstGeom prst="rect">
            <a:avLst/>
          </a:prstGeom>
        </p:spPr>
      </p:pic>
    </p:spTree>
    <p:extLst>
      <p:ext uri="{BB962C8B-B14F-4D97-AF65-F5344CB8AC3E}">
        <p14:creationId xmlns:p14="http://schemas.microsoft.com/office/powerpoint/2010/main" val="158827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400" b="1" dirty="0">
                <a:cs typeface="+mj-cs"/>
              </a:rPr>
              <a:t>       </a:t>
            </a:r>
            <a:r>
              <a:rPr lang="ar-BH" sz="4400" b="1" dirty="0"/>
              <a:t> </a:t>
            </a:r>
            <a:r>
              <a:rPr lang="ar-BH" sz="4400" b="1" dirty="0" smtClean="0"/>
              <a:t>مفهوم النقود وخصائصها</a:t>
            </a:r>
            <a:endParaRPr lang="ar-BH" sz="4400" b="1" dirty="0"/>
          </a:p>
        </p:txBody>
      </p:sp>
      <p:sp>
        <p:nvSpPr>
          <p:cNvPr id="12" name="Rectangle 11">
            <a:extLst>
              <a:ext uri="{FF2B5EF4-FFF2-40B4-BE49-F238E27FC236}">
                <a16:creationId xmlns:a16="http://schemas.microsoft.com/office/drawing/2014/main" xmlns="" id="{67639C5F-FB42-BB64-1E9E-1CBBD254E704}"/>
              </a:ext>
            </a:extLst>
          </p:cNvPr>
          <p:cNvSpPr/>
          <p:nvPr/>
        </p:nvSpPr>
        <p:spPr>
          <a:xfrm>
            <a:off x="0" y="1436181"/>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جماعي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xmlns=""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grpSp>
        <p:nvGrpSpPr>
          <p:cNvPr id="15" name="Shape 851">
            <a:extLst>
              <a:ext uri="{FF2B5EF4-FFF2-40B4-BE49-F238E27FC236}">
                <a16:creationId xmlns="" xmlns:a16="http://schemas.microsoft.com/office/drawing/2014/main"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 xmlns:a16="http://schemas.microsoft.com/office/drawing/2014/main"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 xmlns:a16="http://schemas.microsoft.com/office/drawing/2014/main"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 xmlns:a16="http://schemas.microsoft.com/office/drawing/2014/main"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 xmlns:a16="http://schemas.microsoft.com/office/drawing/2014/main"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 xmlns:a16="http://schemas.microsoft.com/office/drawing/2014/main"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 xmlns:a16="http://schemas.microsoft.com/office/drawing/2014/main"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 xmlns:a16="http://schemas.microsoft.com/office/drawing/2014/main"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 xmlns:a16="http://schemas.microsoft.com/office/drawing/2014/main"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 xmlns:a16="http://schemas.microsoft.com/office/drawing/2014/main"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 xmlns:a16="http://schemas.microsoft.com/office/drawing/2014/main"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 xmlns:a16="http://schemas.microsoft.com/office/drawing/2014/main"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 xmlns:a16="http://schemas.microsoft.com/office/drawing/2014/main"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 xmlns:a16="http://schemas.microsoft.com/office/drawing/2014/main"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 xmlns:a16="http://schemas.microsoft.com/office/drawing/2014/main"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 xmlns:a16="http://schemas.microsoft.com/office/drawing/2014/main"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 xmlns:a16="http://schemas.microsoft.com/office/drawing/2014/main"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 xmlns:a16="http://schemas.microsoft.com/office/drawing/2014/main"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 xmlns:a16="http://schemas.microsoft.com/office/drawing/2014/main"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 xmlns:a16="http://schemas.microsoft.com/office/drawing/2014/main"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 xmlns:a16="http://schemas.microsoft.com/office/drawing/2014/main"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 xmlns:a16="http://schemas.microsoft.com/office/drawing/2014/main"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 xmlns:a16="http://schemas.microsoft.com/office/drawing/2014/main"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 xmlns:a16="http://schemas.microsoft.com/office/drawing/2014/main"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24108" y="573682"/>
            <a:ext cx="769763" cy="369332"/>
          </a:xfrm>
          <a:prstGeom prst="rect">
            <a:avLst/>
          </a:prstGeom>
        </p:spPr>
        <p:txBody>
          <a:bodyPr wrap="none">
            <a:spAutoFit/>
          </a:bodyPr>
          <a:lstStyle/>
          <a:p>
            <a:pPr lvl="0" algn="ctr" rtl="1"/>
            <a:r>
              <a:rPr lang="ar-SA" b="1" dirty="0" smtClean="0">
                <a:solidFill>
                  <a:srgbClr val="3C6070"/>
                </a:solidFill>
                <a:latin typeface="Sakkal Majalla" panose="02000000000000000000" pitchFamily="2" charset="-78"/>
                <a:cs typeface="Sakkal Majalla" panose="02000000000000000000" pitchFamily="2" charset="-78"/>
              </a:rPr>
              <a:t>5 دقائق</a:t>
            </a:r>
            <a:endParaRPr lang="ar-SA" b="1" dirty="0">
              <a:solidFill>
                <a:srgbClr val="3C6070"/>
              </a:solidFill>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3"/>
          <a:srcRect l="9004" t="17709" r="34187" b="15625"/>
          <a:stretch/>
        </p:blipFill>
        <p:spPr>
          <a:xfrm>
            <a:off x="63500" y="1949965"/>
            <a:ext cx="8993908" cy="4450835"/>
          </a:xfrm>
          <a:prstGeom prst="rect">
            <a:avLst/>
          </a:prstGeom>
        </p:spPr>
      </p:pic>
    </p:spTree>
    <p:extLst>
      <p:ext uri="{BB962C8B-B14F-4D97-AF65-F5344CB8AC3E}">
        <p14:creationId xmlns:p14="http://schemas.microsoft.com/office/powerpoint/2010/main" val="104283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149610" y="1723067"/>
            <a:ext cx="8837710" cy="4524315"/>
          </a:xfrm>
          <a:prstGeom prst="rect">
            <a:avLst/>
          </a:prstGeom>
          <a:solidFill>
            <a:srgbClr val="CDDEE6"/>
          </a:solidFill>
          <a:effectLst/>
        </p:spPr>
        <p:txBody>
          <a:bodyPr wrap="square" rtlCol="0">
            <a:spAutoFit/>
          </a:bodyPr>
          <a:lstStyle/>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a:extLst>
              <a:ext uri="{FF2B5EF4-FFF2-40B4-BE49-F238E27FC236}">
                <a16:creationId xmlns:a16="http://schemas.microsoft.com/office/drawing/2014/main" xmlns="" id="{C2110C68-3ABB-7198-1784-1D0F48D65121}"/>
              </a:ext>
            </a:extLst>
          </p:cNvPr>
          <p:cNvSpPr/>
          <p:nvPr/>
        </p:nvSpPr>
        <p:spPr>
          <a:xfrm>
            <a:off x="3960088" y="1132626"/>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a:t>
            </a:r>
            <a:r>
              <a:rPr lang="ar-BH" sz="3200" b="1" dirty="0" smtClean="0">
                <a:solidFill>
                  <a:schemeClr val="bg1"/>
                </a:solidFill>
                <a:latin typeface="Sakkal Majalla" panose="02000000000000000000" pitchFamily="2" charset="-78"/>
                <a:cs typeface="Sakkal Majalla" panose="02000000000000000000" pitchFamily="2" charset="-78"/>
              </a:rPr>
              <a:t>عن الآتي: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6028793"/>
            <a:ext cx="1766690" cy="4136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3" name="Rectangle 2"/>
          <p:cNvSpPr/>
          <p:nvPr/>
        </p:nvSpPr>
        <p:spPr>
          <a:xfrm>
            <a:off x="183498" y="2095994"/>
            <a:ext cx="8769934" cy="2246769"/>
          </a:xfrm>
          <a:prstGeom prst="rect">
            <a:avLst/>
          </a:prstGeom>
        </p:spPr>
        <p:txBody>
          <a:bodyPr wrap="square">
            <a:spAutoFit/>
          </a:bodyPr>
          <a:lstStyle/>
          <a:p>
            <a:pPr algn="just" rtl="1"/>
            <a:r>
              <a:rPr lang="ar-BH" sz="28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1. عدد 3 من مبادرات برنامج التوازن المالي.</a:t>
            </a:r>
            <a:endPar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2. </a:t>
            </a:r>
            <a:r>
              <a:rPr lang="ar-BH" sz="28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ما المقصود بالموازنة العامة؟</a:t>
            </a:r>
          </a:p>
          <a:p>
            <a:pPr algn="just" rtl="1"/>
            <a:endPar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8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3. ما الهدف من برنامج التوازن المالي؟ </a:t>
            </a:r>
            <a:endPar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264994" y="1197502"/>
            <a:ext cx="8826497" cy="5201424"/>
          </a:xfrm>
          <a:prstGeom prst="rect">
            <a:avLst/>
          </a:prstGeom>
          <a:solidFill>
            <a:srgbClr val="CDDEE6"/>
          </a:solidFill>
          <a:effectLst/>
        </p:spPr>
        <p:txBody>
          <a:bodyPr wrap="square" rtlCol="0">
            <a:spAutoFit/>
          </a:bodyPr>
          <a:lstStyle/>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000" dirty="0" smtClean="0">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6" name="Rectangle 15"/>
          <p:cNvSpPr/>
          <p:nvPr/>
        </p:nvSpPr>
        <p:spPr>
          <a:xfrm>
            <a:off x="264994" y="1371600"/>
            <a:ext cx="8769934" cy="5524589"/>
          </a:xfrm>
          <a:prstGeom prst="rect">
            <a:avLst/>
          </a:prstGeom>
        </p:spPr>
        <p:txBody>
          <a:bodyPr wrap="square">
            <a:spAutoFit/>
          </a:bodyPr>
          <a:lstStyle/>
          <a:p>
            <a:pPr lvl="0" algn="just" rtl="1"/>
            <a:r>
              <a:rPr lang="ar-SA" sz="2700" b="1" dirty="0" smtClean="0">
                <a:cs typeface="Sakkal Majalla" panose="02000000000000000000"/>
              </a:rPr>
              <a:t>ج1.</a:t>
            </a:r>
          </a:p>
          <a:p>
            <a:pPr marL="342900" lvl="0" indent="-342900" algn="just" rtl="1">
              <a:buFont typeface="Wingdings" panose="05000000000000000000" pitchFamily="2" charset="2"/>
              <a:buChar char="q"/>
            </a:pPr>
            <a:r>
              <a:rPr lang="ar-SA" sz="2700" dirty="0" smtClean="0">
                <a:cs typeface="Sakkal Majalla" panose="02000000000000000000"/>
              </a:rPr>
              <a:t>تقليص </a:t>
            </a:r>
            <a:r>
              <a:rPr lang="ar-SA" sz="2700" dirty="0">
                <a:cs typeface="Sakkal Majalla" panose="02000000000000000000"/>
              </a:rPr>
              <a:t>النفقات التشغيلية للحكومة.</a:t>
            </a:r>
            <a:endParaRPr lang="en-US" sz="2700" dirty="0">
              <a:cs typeface="Sakkal Majalla" panose="02000000000000000000"/>
            </a:endParaRPr>
          </a:p>
          <a:p>
            <a:pPr marL="342900" lvl="0" indent="-342900" algn="just" rtl="1">
              <a:buFont typeface="Wingdings" panose="05000000000000000000" pitchFamily="2" charset="2"/>
              <a:buChar char="q"/>
            </a:pPr>
            <a:r>
              <a:rPr lang="ar-SA" sz="2700" dirty="0">
                <a:cs typeface="Sakkal Majalla" panose="02000000000000000000"/>
              </a:rPr>
              <a:t>زيادة كفاءة هيئة الكهرباء والماء لتحقيق التوازن بين إيراداتها ونفقاتها.</a:t>
            </a:r>
            <a:endParaRPr lang="en-US" sz="2700" dirty="0">
              <a:cs typeface="Sakkal Majalla" panose="02000000000000000000"/>
            </a:endParaRPr>
          </a:p>
          <a:p>
            <a:pPr marL="342900" lvl="0" indent="-342900" algn="just" rtl="1">
              <a:buFont typeface="Wingdings" panose="05000000000000000000" pitchFamily="2" charset="2"/>
              <a:buChar char="q"/>
            </a:pPr>
            <a:r>
              <a:rPr lang="ar-SA" sz="2700" dirty="0">
                <a:cs typeface="Sakkal Majalla" panose="02000000000000000000"/>
              </a:rPr>
              <a:t>تعزيز كفاءة الإنفاق </a:t>
            </a:r>
            <a:r>
              <a:rPr lang="ar-SA" sz="2700" dirty="0" smtClean="0">
                <a:cs typeface="Sakkal Majalla" panose="02000000000000000000"/>
              </a:rPr>
              <a:t>الحكومي</a:t>
            </a:r>
            <a:r>
              <a:rPr lang="ar-BH" sz="2700" dirty="0" smtClean="0">
                <a:cs typeface="Sakkal Majalla" panose="02000000000000000000"/>
              </a:rPr>
              <a:t>.</a:t>
            </a:r>
          </a:p>
          <a:p>
            <a:pPr lvl="0" algn="just" rtl="1"/>
            <a:endParaRPr lang="ar-BH" sz="2700" b="1" dirty="0">
              <a:solidFill>
                <a:srgbClr val="0D0D0D"/>
              </a:solidFill>
              <a:latin typeface="Sakkal Majalla" panose="02000000000000000000" pitchFamily="2" charset="-78"/>
              <a:ea typeface="Calibri" panose="020F0502020204030204" pitchFamily="34" charset="0"/>
              <a:cs typeface="Sakkal Majalla" panose="02000000000000000000"/>
            </a:endParaRPr>
          </a:p>
          <a:p>
            <a:pPr algn="just" rtl="1"/>
            <a:r>
              <a:rPr lang="ar-BH" sz="2700" b="1" dirty="0" smtClean="0">
                <a:solidFill>
                  <a:srgbClr val="0D0D0D"/>
                </a:solidFill>
                <a:latin typeface="Sakkal Majalla" panose="02000000000000000000" pitchFamily="2" charset="-78"/>
                <a:ea typeface="Calibri" panose="020F0502020204030204" pitchFamily="34" charset="0"/>
                <a:cs typeface="Sakkal Majalla" panose="02000000000000000000"/>
              </a:rPr>
              <a:t>ج2</a:t>
            </a:r>
            <a:r>
              <a:rPr lang="ar-BH" sz="2700" b="1" dirty="0">
                <a:solidFill>
                  <a:srgbClr val="0D0D0D"/>
                </a:solidFill>
                <a:latin typeface="Sakkal Majalla" panose="02000000000000000000" pitchFamily="2" charset="-78"/>
                <a:ea typeface="Calibri" panose="020F0502020204030204" pitchFamily="34" charset="0"/>
                <a:cs typeface="Sakkal Majalla" panose="02000000000000000000"/>
              </a:rPr>
              <a:t>. </a:t>
            </a:r>
            <a:endParaRPr lang="ar-BH" sz="2700" b="1" dirty="0" smtClean="0">
              <a:solidFill>
                <a:srgbClr val="0D0D0D"/>
              </a:solidFill>
              <a:latin typeface="Sakkal Majalla" panose="02000000000000000000" pitchFamily="2" charset="-78"/>
              <a:ea typeface="Calibri" panose="020F0502020204030204" pitchFamily="34" charset="0"/>
              <a:cs typeface="Sakkal Majalla" panose="02000000000000000000"/>
            </a:endParaRPr>
          </a:p>
          <a:p>
            <a:pPr lvl="0" algn="just" rtl="1"/>
            <a:r>
              <a:rPr lang="ar-BH" sz="2700" dirty="0">
                <a:cs typeface="Sakkal Majalla" panose="02000000000000000000"/>
              </a:rPr>
              <a:t>خطة مالية تقديرية مفصلة تبين برنامج عمل الحكومة خلال سنة مالية مقبلة؛ تحقيقًا لأهداف الدولة بعد اعتمادها من السلطة التشريعية.</a:t>
            </a:r>
            <a:endParaRPr lang="en-US" sz="2700" dirty="0">
              <a:cs typeface="Sakkal Majalla" panose="02000000000000000000"/>
            </a:endParaRPr>
          </a:p>
          <a:p>
            <a:pPr algn="just" rtl="1"/>
            <a:endParaRPr lang="ar-BH" sz="2700" b="1" dirty="0">
              <a:solidFill>
                <a:srgbClr val="0D0D0D"/>
              </a:solidFill>
              <a:latin typeface="Sakkal Majalla" panose="02000000000000000000" pitchFamily="2" charset="-78"/>
              <a:ea typeface="Calibri" panose="020F0502020204030204" pitchFamily="34" charset="0"/>
              <a:cs typeface="Sakkal Majalla" panose="02000000000000000000"/>
            </a:endParaRPr>
          </a:p>
          <a:p>
            <a:pPr algn="just" rtl="1"/>
            <a:r>
              <a:rPr lang="ar-BH" sz="2700" b="1" dirty="0" smtClean="0">
                <a:solidFill>
                  <a:srgbClr val="0D0D0D"/>
                </a:solidFill>
                <a:latin typeface="Sakkal Majalla" panose="02000000000000000000" pitchFamily="2" charset="-78"/>
                <a:ea typeface="Calibri" panose="020F0502020204030204" pitchFamily="34" charset="0"/>
                <a:cs typeface="Sakkal Majalla" panose="02000000000000000000"/>
              </a:rPr>
              <a:t>ج3. </a:t>
            </a:r>
          </a:p>
          <a:p>
            <a:pPr algn="just" rtl="1"/>
            <a:r>
              <a:rPr lang="ar-SA" sz="2700" dirty="0">
                <a:cs typeface="Sakkal Majalla" panose="02000000000000000000"/>
              </a:rPr>
              <a:t>الهدف من البرنامج هو تحقيق التوازن المالي بين النفقات والإيرادات الحكومية بحلول عام 2024م.  </a:t>
            </a:r>
            <a:endParaRPr lang="en-US" sz="2700" dirty="0">
              <a:cs typeface="Sakkal Majalla" panose="02000000000000000000"/>
            </a:endParaRPr>
          </a:p>
          <a:p>
            <a:pPr algn="just" rtl="1"/>
            <a:endParaRPr lang="ar-BH" sz="2700" b="1" dirty="0">
              <a:solidFill>
                <a:srgbClr val="0D0D0D"/>
              </a:solidFill>
              <a:latin typeface="Sakkal Majalla" panose="02000000000000000000" pitchFamily="2" charset="-78"/>
              <a:ea typeface="Calibri" panose="020F0502020204030204" pitchFamily="34" charset="0"/>
              <a:cs typeface="Sakkal Majalla" panose="02000000000000000000"/>
            </a:endParaRPr>
          </a:p>
        </p:txBody>
      </p:sp>
    </p:spTree>
    <p:extLst>
      <p:ext uri="{BB962C8B-B14F-4D97-AF65-F5344CB8AC3E}">
        <p14:creationId xmlns:p14="http://schemas.microsoft.com/office/powerpoint/2010/main" val="1832164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a16="http://schemas.microsoft.com/office/drawing/2014/main" xmlns=""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a16="http://schemas.microsoft.com/office/drawing/2014/main" xmlns="" id="{B033209D-CE19-B10C-F943-82DE6AC7C173}"/>
              </a:ext>
            </a:extLst>
          </p:cNvPr>
          <p:cNvSpPr/>
          <p:nvPr/>
        </p:nvSpPr>
        <p:spPr>
          <a:xfrm>
            <a:off x="3581400" y="5105400"/>
            <a:ext cx="5410200" cy="12686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a:t>
            </a:r>
            <a:r>
              <a:rPr lang="ar-BH" sz="2400">
                <a:latin typeface="Sakkal Majalla" panose="02000000000000000000" pitchFamily="2" charset="-78"/>
                <a:cs typeface="Sakkal Majalla" panose="02000000000000000000" pitchFamily="2" charset="-78"/>
              </a:rPr>
              <a:t>(</a:t>
            </a:r>
            <a:r>
              <a:rPr lang="ar-BH" sz="2400" smtClean="0">
                <a:latin typeface="Sakkal Majalla" panose="02000000000000000000" pitchFamily="2" charset="-78"/>
                <a:cs typeface="Sakkal Majalla" panose="02000000000000000000" pitchFamily="2" charset="-78"/>
              </a:rPr>
              <a:t>ص35)</a:t>
            </a:r>
            <a:endParaRPr lang="en-US" sz="2400"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sp>
        <p:nvSpPr>
          <p:cNvPr id="8" name="Rectangle 7">
            <a:extLst>
              <a:ext uri="{FF2B5EF4-FFF2-40B4-BE49-F238E27FC236}">
                <a16:creationId xmlns:a16="http://schemas.microsoft.com/office/drawing/2014/main" xmlns="" id="{FB160124-8B51-A48E-9CF0-AE4D42CE3BB8}"/>
              </a:ext>
            </a:extLst>
          </p:cNvPr>
          <p:cNvSpPr/>
          <p:nvPr/>
        </p:nvSpPr>
        <p:spPr>
          <a:xfrm>
            <a:off x="228600" y="2286000"/>
            <a:ext cx="9225887" cy="1431161"/>
          </a:xfrm>
          <a:prstGeom prst="rect">
            <a:avLst/>
          </a:prstGeom>
          <a:noFill/>
        </p:spPr>
        <p:txBody>
          <a:bodyPr wrap="square" lIns="91440" tIns="45720" rIns="91440" bIns="45720">
            <a:spAutoFit/>
          </a:bodyPr>
          <a:lstStyle/>
          <a:p>
            <a:pPr algn="ctr"/>
            <a:endParaRPr lang="ar-BH" sz="12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r>
              <a:rPr lang="ar-SA"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أهداف الوحدة-المالية العامة</a:t>
            </a:r>
            <a:endParaRPr lang="ar-BH" sz="6600" b="1" dirty="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endParaRPr lang="ar-BH" sz="900" dirty="0">
              <a:ln w="0"/>
              <a:solidFill>
                <a:prstClr val="black">
                  <a:lumMod val="95000"/>
                  <a:lumOff val="5000"/>
                </a:prstClr>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stretch>
            <a:fillRect/>
          </a:stretch>
        </p:blipFill>
        <p:spPr>
          <a:xfrm rot="20499523">
            <a:off x="396917" y="586930"/>
            <a:ext cx="2867335" cy="1762684"/>
          </a:xfrm>
          <a:prstGeom prst="rect">
            <a:avLst/>
          </a:prstGeom>
        </p:spPr>
      </p:pic>
      <p:sp>
        <p:nvSpPr>
          <p:cNvPr id="6" name="Rectangle 5"/>
          <p:cNvSpPr/>
          <p:nvPr/>
        </p:nvSpPr>
        <p:spPr>
          <a:xfrm>
            <a:off x="0" y="3448120"/>
            <a:ext cx="8892654" cy="2562753"/>
          </a:xfrm>
          <a:prstGeom prst="rect">
            <a:avLst/>
          </a:prstGeom>
        </p:spPr>
        <p:txBody>
          <a:bodyPr wrap="square">
            <a:spAutoFit/>
          </a:bodyPr>
          <a:lstStyle/>
          <a:p>
            <a:pPr marL="571500" marR="0" lvl="0" indent="-571500" algn="just" rtl="1">
              <a:lnSpc>
                <a:spcPct val="115000"/>
              </a:lnSpc>
              <a:spcBef>
                <a:spcPts val="0"/>
              </a:spcBef>
              <a:spcAft>
                <a:spcPts val="800"/>
              </a:spcAft>
              <a:buSzPct val="80000"/>
              <a:buFont typeface="Arial" panose="020B0604020202020204" pitchFamily="34" charset="0"/>
              <a:buChar char="•"/>
              <a:tabLst>
                <a:tab pos="457200" algn="l"/>
              </a:tabLst>
            </a:pPr>
            <a:r>
              <a:rPr lang="ar-BH" sz="3200" dirty="0">
                <a:latin typeface="Calibri" panose="020F0502020204030204" pitchFamily="34" charset="0"/>
                <a:ea typeface="Calibri" panose="020F0502020204030204" pitchFamily="34" charset="0"/>
                <a:cs typeface="Sakkal Majalla" panose="02000000000000000000"/>
              </a:rPr>
              <a:t>يعرف المالية العامة ويعدد عناصرها.</a:t>
            </a:r>
            <a:endParaRPr lang="en-US" sz="2000" dirty="0">
              <a:latin typeface="Calibri" panose="020F0502020204030204" pitchFamily="34" charset="0"/>
              <a:ea typeface="Calibri" panose="020F0502020204030204" pitchFamily="34" charset="0"/>
              <a:cs typeface="Wingdings 3" panose="05040102010807070707" pitchFamily="18" charset="2"/>
            </a:endParaRPr>
          </a:p>
          <a:p>
            <a:pPr marL="571500" marR="0" lvl="0" indent="-571500" algn="just" rtl="1">
              <a:lnSpc>
                <a:spcPct val="115000"/>
              </a:lnSpc>
              <a:spcBef>
                <a:spcPts val="0"/>
              </a:spcBef>
              <a:spcAft>
                <a:spcPts val="800"/>
              </a:spcAft>
              <a:buSzPct val="80000"/>
              <a:buFont typeface="Arial" panose="020B0604020202020204" pitchFamily="34" charset="0"/>
              <a:buChar char="•"/>
              <a:tabLst>
                <a:tab pos="457200" algn="l"/>
              </a:tabLst>
            </a:pPr>
            <a:r>
              <a:rPr lang="ar-BH" sz="3200" dirty="0">
                <a:latin typeface="Calibri" panose="020F0502020204030204" pitchFamily="34" charset="0"/>
                <a:ea typeface="Calibri" panose="020F0502020204030204" pitchFamily="34" charset="0"/>
                <a:cs typeface="Sakkal Majalla" panose="02000000000000000000"/>
              </a:rPr>
              <a:t>يعدد مصادر الإيرادات العامة للدولة.</a:t>
            </a:r>
            <a:endParaRPr lang="en-US" sz="2000" dirty="0">
              <a:latin typeface="Calibri" panose="020F0502020204030204" pitchFamily="34" charset="0"/>
              <a:ea typeface="Calibri" panose="020F0502020204030204" pitchFamily="34" charset="0"/>
              <a:cs typeface="Wingdings 3" panose="05040102010807070707" pitchFamily="18" charset="2"/>
            </a:endParaRPr>
          </a:p>
          <a:p>
            <a:pPr marL="571500" marR="0" lvl="0" indent="-571500" algn="just" rtl="1">
              <a:lnSpc>
                <a:spcPct val="115000"/>
              </a:lnSpc>
              <a:spcBef>
                <a:spcPts val="0"/>
              </a:spcBef>
              <a:spcAft>
                <a:spcPts val="800"/>
              </a:spcAft>
              <a:buSzPct val="80000"/>
              <a:buFont typeface="Arial" panose="020B0604020202020204" pitchFamily="34" charset="0"/>
              <a:buChar char="•"/>
              <a:tabLst>
                <a:tab pos="457200" algn="l"/>
              </a:tabLst>
            </a:pPr>
            <a:r>
              <a:rPr lang="ar-BH" sz="3200" dirty="0" smtClean="0">
                <a:latin typeface="Calibri" panose="020F0502020204030204" pitchFamily="34" charset="0"/>
                <a:ea typeface="Calibri" panose="020F0502020204030204" pitchFamily="34" charset="0"/>
                <a:cs typeface="Sakkal Majalla" panose="02000000000000000000"/>
              </a:rPr>
              <a:t>يقدر </a:t>
            </a:r>
            <a:r>
              <a:rPr lang="ar-BH" sz="3200" dirty="0">
                <a:latin typeface="Calibri" panose="020F0502020204030204" pitchFamily="34" charset="0"/>
                <a:ea typeface="Calibri" panose="020F0502020204030204" pitchFamily="34" charset="0"/>
                <a:cs typeface="Sakkal Majalla" panose="02000000000000000000"/>
              </a:rPr>
              <a:t>جهود حكومة مملكة البحرين في إعداد الميزانية العامة للدولة</a:t>
            </a:r>
            <a:r>
              <a:rPr lang="ar-BH" sz="3200" dirty="0" smtClean="0">
                <a:latin typeface="Calibri" panose="020F0502020204030204" pitchFamily="34" charset="0"/>
                <a:ea typeface="Calibri" panose="020F0502020204030204" pitchFamily="34" charset="0"/>
                <a:cs typeface="Sakkal Majalla" panose="02000000000000000000"/>
              </a:rPr>
              <a:t>.</a:t>
            </a:r>
            <a:endParaRPr lang="en-US" sz="2000" dirty="0">
              <a:latin typeface="Calibri" panose="020F0502020204030204" pitchFamily="34" charset="0"/>
              <a:ea typeface="Calibri" panose="020F0502020204030204" pitchFamily="34" charset="0"/>
              <a:cs typeface="Wingdings 3" panose="05040102010807070707" pitchFamily="18" charset="2"/>
            </a:endParaRPr>
          </a:p>
        </p:txBody>
      </p:sp>
    </p:spTree>
    <p:extLst>
      <p:ext uri="{BB962C8B-B14F-4D97-AF65-F5344CB8AC3E}">
        <p14:creationId xmlns:p14="http://schemas.microsoft.com/office/powerpoint/2010/main" val="157316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a16="http://schemas.microsoft.com/office/drawing/2014/main" xmlns="" id="{3BB61EA3-3486-F0A7-FD3D-B6659C1BD2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95164A0-1DBE-7625-33C9-FEC000DB39CF}"/>
              </a:ext>
            </a:extLst>
          </p:cNvPr>
          <p:cNvSpPr txBox="1"/>
          <p:nvPr/>
        </p:nvSpPr>
        <p:spPr>
          <a:xfrm>
            <a:off x="63499" y="1828800"/>
            <a:ext cx="8863545" cy="3304623"/>
          </a:xfrm>
          <a:prstGeom prst="rect">
            <a:avLst/>
          </a:prstGeom>
          <a:noFill/>
        </p:spPr>
        <p:txBody>
          <a:bodyPr wrap="square" rtlCol="0">
            <a:spAutoFit/>
          </a:bodyPr>
          <a:lstStyle/>
          <a:p>
            <a:pPr algn="just" rtl="1">
              <a:lnSpc>
                <a:spcPct val="150000"/>
              </a:lnSpc>
            </a:pPr>
            <a:r>
              <a:rPr lang="ar-SA" sz="3400" b="1" dirty="0">
                <a:solidFill>
                  <a:srgbClr val="C00000"/>
                </a:solidFill>
                <a:latin typeface="Sakkal Majalla" panose="02000000000000000000" pitchFamily="2" charset="-78"/>
                <a:cs typeface="Sakkal Majalla" panose="02000000000000000000"/>
              </a:rPr>
              <a:t>يُتَوَقَع من الطالب </a:t>
            </a:r>
            <a:r>
              <a:rPr lang="ar-BH" sz="3400" b="1" dirty="0">
                <a:solidFill>
                  <a:srgbClr val="C00000"/>
                </a:solidFill>
                <a:latin typeface="Sakkal Majalla" panose="02000000000000000000" pitchFamily="2" charset="-78"/>
                <a:cs typeface="Sakkal Majalla" panose="02000000000000000000"/>
              </a:rPr>
              <a:t>في نهاية </a:t>
            </a:r>
            <a:r>
              <a:rPr lang="ar-SA" sz="3400" b="1" dirty="0">
                <a:solidFill>
                  <a:srgbClr val="C00000"/>
                </a:solidFill>
                <a:latin typeface="Sakkal Majalla" panose="02000000000000000000" pitchFamily="2" charset="-78"/>
                <a:cs typeface="Sakkal Majalla" panose="02000000000000000000"/>
              </a:rPr>
              <a:t>هذا الدرس أن:</a:t>
            </a:r>
            <a:endParaRPr lang="ar-BH" sz="3400" b="1" dirty="0">
              <a:solidFill>
                <a:srgbClr val="C00000"/>
              </a:solidFill>
              <a:latin typeface="Sakkal Majalla" panose="02000000000000000000" pitchFamily="2" charset="-78"/>
              <a:cs typeface="Sakkal Majalla" panose="02000000000000000000"/>
            </a:endParaRPr>
          </a:p>
          <a:p>
            <a:pPr algn="just" rtl="1">
              <a:lnSpc>
                <a:spcPct val="150000"/>
              </a:lnSpc>
            </a:pPr>
            <a:endParaRPr lang="ar-BH" sz="1100" dirty="0">
              <a:solidFill>
                <a:schemeClr val="tx1">
                  <a:lumMod val="95000"/>
                  <a:lumOff val="5000"/>
                </a:schemeClr>
              </a:solidFill>
              <a:latin typeface="Sakkal Majalla" panose="02000000000000000000" pitchFamily="2" charset="-78"/>
              <a:cs typeface="Sakkal Majalla" panose="02000000000000000000"/>
            </a:endParaRPr>
          </a:p>
          <a:p>
            <a:pPr marR="0" lvl="0" algn="just" rtl="1">
              <a:lnSpc>
                <a:spcPct val="107000"/>
              </a:lnSpc>
              <a:spcBef>
                <a:spcPts val="0"/>
              </a:spcBef>
              <a:spcAft>
                <a:spcPts val="0"/>
              </a:spcAft>
              <a:buSzPts val="1600"/>
            </a:pPr>
            <a:r>
              <a:rPr lang="ar-SA" sz="3400" dirty="0" smtClean="0">
                <a:solidFill>
                  <a:srgbClr val="000000"/>
                </a:solidFill>
                <a:latin typeface="Calibri" panose="020F0502020204030204" pitchFamily="34" charset="0"/>
                <a:ea typeface="Calibri" panose="020F0502020204030204" pitchFamily="34" charset="0"/>
                <a:cs typeface="Sakkal Majalla" panose="02000000000000000000"/>
              </a:rPr>
              <a:t>1-  </a:t>
            </a:r>
            <a:r>
              <a:rPr lang="ar-SA" sz="3600" dirty="0">
                <a:solidFill>
                  <a:srgbClr val="000000"/>
                </a:solidFill>
                <a:latin typeface="Calibri" panose="020F0502020204030204" pitchFamily="34" charset="0"/>
                <a:ea typeface="Calibri" panose="020F0502020204030204" pitchFamily="34" charset="0"/>
                <a:cs typeface="Sakkal Majalla" panose="02000000000000000000"/>
              </a:rPr>
              <a:t>نُحدد مفهوم الموازنة العامة</a:t>
            </a:r>
            <a:r>
              <a:rPr lang="ar-SA" sz="3600" dirty="0" smtClean="0">
                <a:solidFill>
                  <a:srgbClr val="000000"/>
                </a:solidFill>
                <a:latin typeface="Calibri" panose="020F0502020204030204" pitchFamily="34" charset="0"/>
                <a:ea typeface="Calibri" panose="020F0502020204030204" pitchFamily="34" charset="0"/>
                <a:cs typeface="Sakkal Majalla" panose="02000000000000000000"/>
              </a:rPr>
              <a:t>.</a:t>
            </a:r>
          </a:p>
          <a:p>
            <a:pPr marR="0" lvl="0" algn="just" rtl="1">
              <a:lnSpc>
                <a:spcPct val="107000"/>
              </a:lnSpc>
              <a:spcBef>
                <a:spcPts val="0"/>
              </a:spcBef>
              <a:spcAft>
                <a:spcPts val="0"/>
              </a:spcAft>
              <a:buSzPts val="1600"/>
            </a:pPr>
            <a:endParaRPr lang="en-US" sz="2400" dirty="0">
              <a:latin typeface="Calibri" panose="020F0502020204030204" pitchFamily="34" charset="0"/>
              <a:ea typeface="Calibri" panose="020F0502020204030204" pitchFamily="34" charset="0"/>
              <a:cs typeface="Arial" panose="020B0604020202020204" pitchFamily="34" charset="0"/>
            </a:endParaRPr>
          </a:p>
          <a:p>
            <a:pPr marR="0" lvl="0" algn="just" rtl="1">
              <a:lnSpc>
                <a:spcPct val="107000"/>
              </a:lnSpc>
              <a:spcBef>
                <a:spcPts val="0"/>
              </a:spcBef>
              <a:spcAft>
                <a:spcPts val="0"/>
              </a:spcAft>
              <a:buSzPts val="1600"/>
            </a:pPr>
            <a:r>
              <a:rPr lang="ar-SA" sz="3600" dirty="0" smtClean="0">
                <a:solidFill>
                  <a:srgbClr val="000000"/>
                </a:solidFill>
                <a:latin typeface="Calibri" panose="020F0502020204030204" pitchFamily="34" charset="0"/>
                <a:ea typeface="Calibri" panose="020F0502020204030204" pitchFamily="34" charset="0"/>
                <a:cs typeface="Sakkal Majalla" panose="02000000000000000000"/>
              </a:rPr>
              <a:t>2- نُقدر </a:t>
            </a:r>
            <a:r>
              <a:rPr lang="ar-SA" sz="3600" dirty="0">
                <a:solidFill>
                  <a:srgbClr val="000000"/>
                </a:solidFill>
                <a:latin typeface="Calibri" panose="020F0502020204030204" pitchFamily="34" charset="0"/>
                <a:ea typeface="Calibri" panose="020F0502020204030204" pitchFamily="34" charset="0"/>
                <a:cs typeface="Sakkal Majalla" panose="02000000000000000000"/>
              </a:rPr>
              <a:t>جهود حكومة مملكة البحرين في برنامج التوازن المالي.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pic>
        <p:nvPicPr>
          <p:cNvPr id="2" name="Picture 1">
            <a:extLst>
              <a:ext uri="{FF2B5EF4-FFF2-40B4-BE49-F238E27FC236}">
                <a16:creationId xmlns:a16="http://schemas.microsoft.com/office/drawing/2014/main" xmlns="" id="{E42C1ACD-F149-CAB7-5356-278D1C64367C}"/>
              </a:ext>
            </a:extLst>
          </p:cNvPr>
          <p:cNvPicPr>
            <a:picLocks noChangeAspect="1"/>
          </p:cNvPicPr>
          <p:nvPr/>
        </p:nvPicPr>
        <p:blipFill>
          <a:blip r:embed="rId2"/>
          <a:stretch>
            <a:fillRect/>
          </a:stretch>
        </p:blipFill>
        <p:spPr>
          <a:xfrm rot="18823303">
            <a:off x="7928852" y="301545"/>
            <a:ext cx="1021738" cy="732246"/>
          </a:xfrm>
          <a:prstGeom prst="rect">
            <a:avLst/>
          </a:prstGeom>
        </p:spPr>
      </p:pic>
      <p:sp>
        <p:nvSpPr>
          <p:cNvPr id="8" name="TextBox 7">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8"/>
          <p:cNvSpPr/>
          <p:nvPr/>
        </p:nvSpPr>
        <p:spPr>
          <a:xfrm>
            <a:off x="1676400" y="2209800"/>
            <a:ext cx="7285883" cy="2154436"/>
          </a:xfrm>
          <a:prstGeom prst="rect">
            <a:avLst/>
          </a:prstGeom>
        </p:spPr>
        <p:txBody>
          <a:bodyPr wrap="square">
            <a:spAutoFit/>
          </a:bodyPr>
          <a:lstStyle/>
          <a:p>
            <a:pPr algn="just" rtl="1"/>
            <a:r>
              <a:rPr lang="ar-BH" sz="3200" dirty="0" smtClean="0">
                <a:solidFill>
                  <a:srgbClr val="000000"/>
                </a:solidFill>
                <a:latin typeface="Sakkal Majalla" panose="02000000000000000000"/>
                <a:cs typeface="Sakkal Majalla" panose="02000000000000000000"/>
              </a:rPr>
              <a:t>أجب عن الآتي:</a:t>
            </a:r>
          </a:p>
          <a:p>
            <a:pPr algn="just" rtl="1"/>
            <a:endParaRPr lang="ar-BH" sz="2000" dirty="0" smtClean="0">
              <a:solidFill>
                <a:srgbClr val="000000"/>
              </a:solidFill>
              <a:latin typeface="Sakkal Majalla" panose="02000000000000000000"/>
              <a:cs typeface="Sakkal Majalla" panose="02000000000000000000"/>
            </a:endParaRPr>
          </a:p>
          <a:p>
            <a:pPr marL="457200" indent="-457200" algn="just" rtl="1">
              <a:buFont typeface="Arial" panose="020B0604020202020204" pitchFamily="34" charset="0"/>
              <a:buChar char="•"/>
            </a:pPr>
            <a:r>
              <a:rPr lang="ar-BH" sz="3200" dirty="0" smtClean="0">
                <a:solidFill>
                  <a:srgbClr val="000000"/>
                </a:solidFill>
                <a:latin typeface="Sakkal Majalla" panose="02000000000000000000"/>
                <a:cs typeface="Sakkal Majalla" panose="02000000000000000000"/>
              </a:rPr>
              <a:t>برأيك، ما المقصود بالموازنة العامة؟</a:t>
            </a:r>
          </a:p>
          <a:p>
            <a:pPr algn="just" rtl="1"/>
            <a:endParaRPr lang="ar-BH" sz="1600" dirty="0" smtClean="0">
              <a:solidFill>
                <a:srgbClr val="000000"/>
              </a:solidFill>
              <a:latin typeface="Sakkal Majalla" panose="02000000000000000000"/>
              <a:cs typeface="Sakkal Majalla" panose="02000000000000000000"/>
            </a:endParaRPr>
          </a:p>
          <a:p>
            <a:pPr marL="457200" indent="-457200" algn="just" rtl="1">
              <a:buFont typeface="Arial" panose="020B0604020202020204" pitchFamily="34" charset="0"/>
              <a:buChar char="•"/>
            </a:pPr>
            <a:r>
              <a:rPr lang="ar-BH" sz="3200" dirty="0" smtClean="0">
                <a:solidFill>
                  <a:srgbClr val="000000"/>
                </a:solidFill>
                <a:cs typeface="Sakkal Majalla" panose="02000000000000000000"/>
              </a:rPr>
              <a:t>ما الجهة التي تقرها؟</a:t>
            </a:r>
            <a:endParaRPr lang="en-US" sz="3200" dirty="0">
              <a:cs typeface="Sakkal Majalla" panose="02000000000000000000"/>
            </a:endParaRPr>
          </a:p>
        </p:txBody>
      </p:sp>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t>الموازنة العامة</a:t>
            </a:r>
            <a:endParaRPr lang="ar-BH" sz="60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Rectangle: Rounded Corners 1">
            <a:extLst>
              <a:ext uri="{FF2B5EF4-FFF2-40B4-BE49-F238E27FC236}">
                <a16:creationId xmlns="" xmlns:a16="http://schemas.microsoft.com/office/drawing/2014/main" id="{BD423D89-EABD-43EF-96BE-C6CA2448C67A}"/>
              </a:ext>
            </a:extLst>
          </p:cNvPr>
          <p:cNvSpPr/>
          <p:nvPr/>
        </p:nvSpPr>
        <p:spPr>
          <a:xfrm>
            <a:off x="80443" y="1447800"/>
            <a:ext cx="8993910" cy="1828800"/>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smtClean="0">
                <a:solidFill>
                  <a:srgbClr val="C13018"/>
                </a:solidFill>
                <a:cs typeface="Sakkal Majalla" panose="02000000000000000000"/>
              </a:rPr>
              <a:t>الموازنة العامة</a:t>
            </a:r>
            <a:endParaRPr lang="ar-SA" sz="2800" b="1" dirty="0">
              <a:solidFill>
                <a:srgbClr val="C13018"/>
              </a:solidFill>
              <a:cs typeface="Sakkal Majalla" panose="02000000000000000000"/>
            </a:endParaRPr>
          </a:p>
          <a:p>
            <a:pPr lvl="0" algn="just" rtl="1"/>
            <a:r>
              <a:rPr lang="ar-BH" sz="2800" b="1" dirty="0">
                <a:solidFill>
                  <a:schemeClr val="tx1"/>
                </a:solidFill>
                <a:cs typeface="Sakkal Majalla" panose="02000000000000000000"/>
              </a:rPr>
              <a:t>خطة مالية تقديرية مفصلة تبين برنامج عمل الحكومة خلال سنة مالية مقبلة؛ تحقيقًا لأهداف الدولة بعد اعتمادها من السلطة التشريعية.</a:t>
            </a:r>
            <a:endParaRPr lang="en-US" sz="2800" b="1" dirty="0">
              <a:solidFill>
                <a:schemeClr val="tx1"/>
              </a:solidFill>
              <a:cs typeface="Sakkal Majalla" panose="02000000000000000000"/>
            </a:endParaRPr>
          </a:p>
        </p:txBody>
      </p:sp>
      <p:sp>
        <p:nvSpPr>
          <p:cNvPr id="14" name="TextBox 13">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3421039"/>
            <a:ext cx="9010016" cy="461665"/>
          </a:xfrm>
          <a:prstGeom prst="rect">
            <a:avLst/>
          </a:prstGeom>
        </p:spPr>
        <p:txBody>
          <a:bodyPr wrap="square">
            <a:spAutoFit/>
          </a:bodyPr>
          <a:lstStyle/>
          <a:p>
            <a:pPr algn="r" rtl="1"/>
            <a:r>
              <a:rPr lang="ar-BH" sz="2400" dirty="0"/>
              <a:t>ويبين من هذا التعريف السابق أن الموازنة العامة:</a:t>
            </a:r>
            <a:endParaRPr lang="en-US" sz="2400" dirty="0">
              <a:effectLst/>
            </a:endParaRPr>
          </a:p>
        </p:txBody>
      </p:sp>
      <p:sp>
        <p:nvSpPr>
          <p:cNvPr id="13" name="Rectangle 12"/>
          <p:cNvSpPr/>
          <p:nvPr/>
        </p:nvSpPr>
        <p:spPr>
          <a:xfrm>
            <a:off x="-44133" y="3937105"/>
            <a:ext cx="9010016" cy="2215991"/>
          </a:xfrm>
          <a:prstGeom prst="rect">
            <a:avLst/>
          </a:prstGeom>
        </p:spPr>
        <p:txBody>
          <a:bodyPr wrap="square">
            <a:spAutoFit/>
          </a:bodyPr>
          <a:lstStyle/>
          <a:p>
            <a:pPr marL="342900" marR="0" lvl="0" indent="-342900" algn="just" rtl="1">
              <a:lnSpc>
                <a:spcPct val="115000"/>
              </a:lnSpc>
              <a:spcBef>
                <a:spcPts val="0"/>
              </a:spcBef>
              <a:spcAft>
                <a:spcPts val="0"/>
              </a:spcAft>
              <a:buClr>
                <a:srgbClr val="2D71A9"/>
              </a:buClr>
              <a:buSzPts val="1200"/>
              <a:buFont typeface="Wingdings 3" panose="05040102010807070707" pitchFamily="18" charset="2"/>
              <a:buChar char=""/>
            </a:pPr>
            <a:r>
              <a:rPr lang="ar-BH" sz="2400" dirty="0">
                <a:solidFill>
                  <a:srgbClr val="0D0D0D"/>
                </a:solidFill>
                <a:latin typeface="Calibri" panose="020F0502020204030204" pitchFamily="34" charset="0"/>
                <a:ea typeface="Calibri" panose="020F0502020204030204" pitchFamily="34" charset="0"/>
                <a:cs typeface="Sakkal Majalla" panose="02000000000000000000"/>
              </a:rPr>
              <a:t>تمثل خطة لبرنامج عمل الحكومة خلال سنة مقبلة.</a:t>
            </a:r>
            <a:endParaRPr lang="en-US" sz="1600" dirty="0">
              <a:latin typeface="Calibri" panose="020F0502020204030204" pitchFamily="34" charset="0"/>
              <a:ea typeface="Calibri" panose="020F0502020204030204" pitchFamily="34" charset="0"/>
              <a:cs typeface="Wingdings 3" panose="05040102010807070707" pitchFamily="18" charset="2"/>
            </a:endParaRPr>
          </a:p>
          <a:p>
            <a:pPr marL="342900" marR="0" lvl="0" indent="-342900" algn="just" rtl="1">
              <a:lnSpc>
                <a:spcPct val="115000"/>
              </a:lnSpc>
              <a:spcBef>
                <a:spcPts val="0"/>
              </a:spcBef>
              <a:spcAft>
                <a:spcPts val="0"/>
              </a:spcAft>
              <a:buClr>
                <a:srgbClr val="2D71A9"/>
              </a:buClr>
              <a:buSzPts val="1200"/>
              <a:buFont typeface="Wingdings 3" panose="05040102010807070707" pitchFamily="18" charset="2"/>
              <a:buChar char=""/>
            </a:pPr>
            <a:r>
              <a:rPr lang="ar-BH" sz="2400" dirty="0">
                <a:solidFill>
                  <a:srgbClr val="0D0D0D"/>
                </a:solidFill>
                <a:latin typeface="Calibri" panose="020F0502020204030204" pitchFamily="34" charset="0"/>
                <a:ea typeface="Calibri" panose="020F0502020204030204" pitchFamily="34" charset="0"/>
                <a:cs typeface="Sakkal Majalla" panose="02000000000000000000"/>
              </a:rPr>
              <a:t>تتضمن تقديرات سنة قادمة لكل من عناصر الإنفاق العام التي تعتزم الدولة إنفاقها، ومصادر التمويل اللازمة للوفاء بها، ممثلة في الإيرادات العامة.</a:t>
            </a:r>
            <a:endParaRPr lang="en-US" sz="1600" dirty="0">
              <a:latin typeface="Calibri" panose="020F0502020204030204" pitchFamily="34" charset="0"/>
              <a:ea typeface="Calibri" panose="020F0502020204030204" pitchFamily="34" charset="0"/>
              <a:cs typeface="Wingdings 3" panose="05040102010807070707" pitchFamily="18" charset="2"/>
            </a:endParaRPr>
          </a:p>
          <a:p>
            <a:pPr marL="342900" marR="0" lvl="0" indent="-342900" algn="just" rtl="1">
              <a:lnSpc>
                <a:spcPct val="115000"/>
              </a:lnSpc>
              <a:spcBef>
                <a:spcPts val="0"/>
              </a:spcBef>
              <a:spcAft>
                <a:spcPts val="0"/>
              </a:spcAft>
              <a:buClr>
                <a:srgbClr val="2D71A9"/>
              </a:buClr>
              <a:buSzPts val="1200"/>
              <a:buFont typeface="Wingdings 3" panose="05040102010807070707" pitchFamily="18" charset="2"/>
              <a:buChar char=""/>
            </a:pPr>
            <a:r>
              <a:rPr lang="ar-BH" sz="2400" dirty="0">
                <a:solidFill>
                  <a:srgbClr val="0D0D0D"/>
                </a:solidFill>
                <a:latin typeface="Calibri" panose="020F0502020204030204" pitchFamily="34" charset="0"/>
                <a:ea typeface="Calibri" panose="020F0502020204030204" pitchFamily="34" charset="0"/>
                <a:cs typeface="Sakkal Majalla" panose="02000000000000000000"/>
              </a:rPr>
              <a:t>تشمل التقديرات في إطار خطة الحكومة لتحقيق الأهداف المختلفة للدولة.</a:t>
            </a:r>
            <a:endParaRPr lang="en-US" sz="1600" dirty="0">
              <a:latin typeface="Calibri" panose="020F0502020204030204" pitchFamily="34" charset="0"/>
              <a:ea typeface="Calibri" panose="020F0502020204030204" pitchFamily="34" charset="0"/>
              <a:cs typeface="Wingdings 3" panose="05040102010807070707" pitchFamily="18" charset="2"/>
            </a:endParaRPr>
          </a:p>
          <a:p>
            <a:pPr marL="342900" marR="0" lvl="0" indent="-342900" algn="just" rtl="1">
              <a:lnSpc>
                <a:spcPct val="115000"/>
              </a:lnSpc>
              <a:spcBef>
                <a:spcPts val="0"/>
              </a:spcBef>
              <a:spcAft>
                <a:spcPts val="0"/>
              </a:spcAft>
              <a:buClr>
                <a:srgbClr val="2D71A9"/>
              </a:buClr>
              <a:buSzPts val="1200"/>
              <a:buFont typeface="Wingdings 3" panose="05040102010807070707" pitchFamily="18" charset="2"/>
              <a:buChar char=""/>
            </a:pPr>
            <a:r>
              <a:rPr lang="ar-BH" sz="2400" dirty="0">
                <a:solidFill>
                  <a:srgbClr val="0D0D0D"/>
                </a:solidFill>
                <a:latin typeface="Calibri" panose="020F0502020204030204" pitchFamily="34" charset="0"/>
                <a:ea typeface="Calibri" panose="020F0502020204030204" pitchFamily="34" charset="0"/>
                <a:cs typeface="Sakkal Majalla" panose="02000000000000000000"/>
              </a:rPr>
              <a:t>تقرها السلطة التشريعية للدولة (مجلس النواب).</a:t>
            </a:r>
            <a:endParaRPr lang="en-US" sz="1600" dirty="0">
              <a:effectLst/>
              <a:latin typeface="Calibri" panose="020F0502020204030204" pitchFamily="34" charset="0"/>
              <a:ea typeface="Calibri" panose="020F0502020204030204" pitchFamily="34" charset="0"/>
              <a:cs typeface="Wingdings 3" panose="05040102010807070707" pitchFamily="18" charset="2"/>
            </a:endParaRPr>
          </a:p>
        </p:txBody>
      </p:sp>
    </p:spTree>
    <p:extLst>
      <p:ext uri="{BB962C8B-B14F-4D97-AF65-F5344CB8AC3E}">
        <p14:creationId xmlns:p14="http://schemas.microsoft.com/office/powerpoint/2010/main" val="2752656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2000"/>
                                        <p:tgtEl>
                                          <p:spTgt spid="13">
                                            <p:txEl>
                                              <p:pRg st="0" end="0"/>
                                            </p:txEl>
                                          </p:spTgt>
                                        </p:tgtEl>
                                      </p:cBhvr>
                                    </p:animEffect>
                                    <p:anim calcmode="lin" valueType="num">
                                      <p:cBhvr>
                                        <p:cTn id="31" dur="2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2000"/>
                                        <p:tgtEl>
                                          <p:spTgt spid="13">
                                            <p:txEl>
                                              <p:pRg st="1" end="1"/>
                                            </p:txEl>
                                          </p:spTgt>
                                        </p:tgtEl>
                                      </p:cBhvr>
                                    </p:animEffect>
                                    <p:anim calcmode="lin" valueType="num">
                                      <p:cBhvr>
                                        <p:cTn id="38" dur="2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39" dur="20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fade">
                                      <p:cBhvr>
                                        <p:cTn id="44" dur="2000"/>
                                        <p:tgtEl>
                                          <p:spTgt spid="13">
                                            <p:txEl>
                                              <p:pRg st="2" end="2"/>
                                            </p:txEl>
                                          </p:spTgt>
                                        </p:tgtEl>
                                      </p:cBhvr>
                                    </p:animEffect>
                                    <p:anim calcmode="lin" valueType="num">
                                      <p:cBhvr>
                                        <p:cTn id="45" dur="2000" fill="hold"/>
                                        <p:tgtEl>
                                          <p:spTgt spid="13">
                                            <p:txEl>
                                              <p:pRg st="2" end="2"/>
                                            </p:txEl>
                                          </p:spTgt>
                                        </p:tgtEl>
                                        <p:attrNameLst>
                                          <p:attrName>ppt_w</p:attrName>
                                        </p:attrNameLst>
                                      </p:cBhvr>
                                      <p:tavLst>
                                        <p:tav tm="0" fmla="#ppt_w*sin(2.5*pi*$)">
                                          <p:val>
                                            <p:fltVal val="0"/>
                                          </p:val>
                                        </p:tav>
                                        <p:tav tm="100000">
                                          <p:val>
                                            <p:fltVal val="1"/>
                                          </p:val>
                                        </p:tav>
                                      </p:tavLst>
                                    </p:anim>
                                    <p:anim calcmode="lin" valueType="num">
                                      <p:cBhvr>
                                        <p:cTn id="46" dur="2000" fill="hold"/>
                                        <p:tgtEl>
                                          <p:spTgt spid="1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animEffect transition="in" filter="fade">
                                      <p:cBhvr>
                                        <p:cTn id="51" dur="2000"/>
                                        <p:tgtEl>
                                          <p:spTgt spid="13">
                                            <p:txEl>
                                              <p:pRg st="3" end="3"/>
                                            </p:txEl>
                                          </p:spTgt>
                                        </p:tgtEl>
                                      </p:cBhvr>
                                    </p:animEffect>
                                    <p:anim calcmode="lin" valueType="num">
                                      <p:cBhvr>
                                        <p:cTn id="52" dur="2000" fill="hold"/>
                                        <p:tgtEl>
                                          <p:spTgt spid="13">
                                            <p:txEl>
                                              <p:pRg st="3" end="3"/>
                                            </p:txEl>
                                          </p:spTgt>
                                        </p:tgtEl>
                                        <p:attrNameLst>
                                          <p:attrName>ppt_w</p:attrName>
                                        </p:attrNameLst>
                                      </p:cBhvr>
                                      <p:tavLst>
                                        <p:tav tm="0" fmla="#ppt_w*sin(2.5*pi*$)">
                                          <p:val>
                                            <p:fltVal val="0"/>
                                          </p:val>
                                        </p:tav>
                                        <p:tav tm="100000">
                                          <p:val>
                                            <p:fltVal val="1"/>
                                          </p:val>
                                        </p:tav>
                                      </p:tavLst>
                                    </p:anim>
                                    <p:anim calcmode="lin" valueType="num">
                                      <p:cBhvr>
                                        <p:cTn id="53" dur="2000" fill="hold"/>
                                        <p:tgtEl>
                                          <p:spTgt spid="1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2"/>
            <a:ext cx="6400800" cy="1102923"/>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smtClean="0"/>
              <a:t>   جهود مملكة البحرين في برنامج التوازن المالي</a:t>
            </a:r>
            <a:endParaRPr lang="ar-BH" sz="36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2" name="Rectangle 11"/>
          <p:cNvSpPr/>
          <p:nvPr/>
        </p:nvSpPr>
        <p:spPr>
          <a:xfrm>
            <a:off x="294409" y="1481702"/>
            <a:ext cx="8763000" cy="587853"/>
          </a:xfrm>
          <a:prstGeom prst="rect">
            <a:avLst/>
          </a:prstGeom>
        </p:spPr>
        <p:txBody>
          <a:bodyPr wrap="square">
            <a:spAutoFit/>
          </a:bodyPr>
          <a:lstStyle/>
          <a:p>
            <a:pPr algn="just" rtl="1">
              <a:lnSpc>
                <a:spcPct val="115000"/>
              </a:lnSpc>
            </a:pPr>
            <a:r>
              <a:rPr lang="ar-SA" sz="2800" dirty="0">
                <a:solidFill>
                  <a:srgbClr val="2D71A9"/>
                </a:solidFill>
                <a:latin typeface="Sakkal Majalla" panose="02000000000000000000"/>
                <a:ea typeface="Calibri" panose="020F0502020204030204" pitchFamily="34" charset="0"/>
                <a:cs typeface="Sultan bold" pitchFamily="2" charset="-78"/>
              </a:rPr>
              <a:t>المالية العامة لمملكة البحرين</a:t>
            </a:r>
            <a:r>
              <a:rPr lang="ar-SA" sz="2800" dirty="0" smtClean="0">
                <a:solidFill>
                  <a:srgbClr val="2D71A9"/>
                </a:solidFill>
                <a:latin typeface="Sakkal Majalla" panose="02000000000000000000"/>
                <a:ea typeface="Calibri" panose="020F0502020204030204" pitchFamily="34" charset="0"/>
                <a:cs typeface="Sultan bold"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111687" y="2055653"/>
            <a:ext cx="8996251" cy="1938992"/>
          </a:xfrm>
          <a:prstGeom prst="rect">
            <a:avLst/>
          </a:prstGeom>
        </p:spPr>
        <p:txBody>
          <a:bodyPr wrap="square">
            <a:spAutoFit/>
          </a:bodyPr>
          <a:lstStyle/>
          <a:p>
            <a:pPr algn="just" rtl="1"/>
            <a:r>
              <a:rPr lang="ar-SA" sz="2400" dirty="0" smtClean="0">
                <a:cs typeface="Sakkal Majalla" panose="02000000000000000000"/>
              </a:rPr>
              <a:t>تتم </a:t>
            </a:r>
            <a:r>
              <a:rPr lang="ar-SA" sz="2400" dirty="0">
                <a:cs typeface="Sakkal Majalla" panose="02000000000000000000"/>
              </a:rPr>
              <a:t>صياغة السياسات المالية لمملكة البحرين وتنفيذها ضمن الرؤية الاقتصادية 2030م التي تهدف لتحسين مستويات المعيشة وزيادة مستويات النمو الاقتصادي.</a:t>
            </a:r>
            <a:endParaRPr lang="en-US" sz="2400" dirty="0">
              <a:cs typeface="Sakkal Majalla" panose="02000000000000000000"/>
            </a:endParaRPr>
          </a:p>
          <a:p>
            <a:pPr algn="just" rtl="1"/>
            <a:r>
              <a:rPr lang="en-US" sz="2400" dirty="0">
                <a:cs typeface="Sakkal Majalla" panose="02000000000000000000"/>
              </a:rPr>
              <a:t> </a:t>
            </a:r>
          </a:p>
          <a:p>
            <a:pPr algn="just" rtl="1"/>
            <a:r>
              <a:rPr lang="ar-SA" sz="2400" dirty="0" smtClean="0">
                <a:cs typeface="Sakkal Majalla" panose="02000000000000000000"/>
              </a:rPr>
              <a:t>توضع </a:t>
            </a:r>
            <a:r>
              <a:rPr lang="ar-SA" sz="2400" dirty="0">
                <a:cs typeface="Sakkal Majalla" panose="02000000000000000000"/>
              </a:rPr>
              <a:t>الميزانية المالية لمملكة البحرين لمدة عامين من قبل وزارة المالية والاقتصاد الوطني، ويتم تنفيذها بعد الحصول على موافقة مجلس النواب.  وتهدف حسابات الميزانية إلى:</a:t>
            </a:r>
            <a:endParaRPr lang="en-US" sz="2400" dirty="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22" name="Rectangle 21"/>
          <p:cNvSpPr/>
          <p:nvPr/>
        </p:nvSpPr>
        <p:spPr>
          <a:xfrm>
            <a:off x="-44133" y="4063269"/>
            <a:ext cx="9010016" cy="2003625"/>
          </a:xfrm>
          <a:prstGeom prst="rect">
            <a:avLst/>
          </a:prstGeom>
        </p:spPr>
        <p:txBody>
          <a:bodyPr wrap="square">
            <a:spAutoFit/>
          </a:bodyPr>
          <a:lstStyle/>
          <a:p>
            <a:pPr marR="0" lvl="0" algn="just" rtl="1">
              <a:lnSpc>
                <a:spcPct val="115000"/>
              </a:lnSpc>
              <a:spcBef>
                <a:spcPts val="0"/>
              </a:spcBef>
              <a:spcAft>
                <a:spcPts val="0"/>
              </a:spcAft>
              <a:buClr>
                <a:srgbClr val="2D71A9"/>
              </a:buClr>
              <a:buSzPts val="1200"/>
            </a:pPr>
            <a:r>
              <a:rPr lang="ar-BH" sz="2400" dirty="0" smtClean="0">
                <a:solidFill>
                  <a:srgbClr val="0D0D0D"/>
                </a:solidFill>
                <a:latin typeface="Calibri" panose="020F0502020204030204" pitchFamily="34" charset="0"/>
                <a:ea typeface="Calibri" panose="020F0502020204030204" pitchFamily="34" charset="0"/>
                <a:cs typeface="Sakkal Majalla" panose="02000000000000000000"/>
              </a:rPr>
              <a:t>-الالتزام </a:t>
            </a:r>
            <a:r>
              <a:rPr lang="ar-BH" sz="2400" dirty="0">
                <a:solidFill>
                  <a:srgbClr val="0D0D0D"/>
                </a:solidFill>
                <a:latin typeface="Calibri" panose="020F0502020204030204" pitchFamily="34" charset="0"/>
                <a:ea typeface="Calibri" panose="020F0502020204030204" pitchFamily="34" charset="0"/>
                <a:cs typeface="Sakkal Majalla" panose="02000000000000000000"/>
              </a:rPr>
              <a:t>بأهداف برنامج التوازن المالي، وبالأخص تحقيق الإيرادات غير النفطية والالتزام بالمصروفات حسب الخطة الموضوعة</a:t>
            </a:r>
            <a:r>
              <a:rPr lang="ar-BH" sz="2400" dirty="0" smtClean="0">
                <a:solidFill>
                  <a:srgbClr val="0D0D0D"/>
                </a:solidFill>
                <a:latin typeface="Calibri" panose="020F0502020204030204" pitchFamily="34" charset="0"/>
                <a:ea typeface="Calibri" panose="020F0502020204030204" pitchFamily="34" charset="0"/>
                <a:cs typeface="Sakkal Majalla" panose="02000000000000000000"/>
              </a:rPr>
              <a:t>.</a:t>
            </a:r>
          </a:p>
          <a:p>
            <a:pPr marR="0" lvl="0" algn="just" rtl="1">
              <a:lnSpc>
                <a:spcPct val="115000"/>
              </a:lnSpc>
              <a:spcBef>
                <a:spcPts val="0"/>
              </a:spcBef>
              <a:spcAft>
                <a:spcPts val="0"/>
              </a:spcAft>
              <a:buClr>
                <a:srgbClr val="2D71A9"/>
              </a:buClr>
              <a:buSzPts val="1200"/>
            </a:pPr>
            <a:endParaRPr lang="ar-BH" sz="600" dirty="0">
              <a:solidFill>
                <a:srgbClr val="0D0D0D"/>
              </a:solidFill>
              <a:latin typeface="Calibri" panose="020F0502020204030204" pitchFamily="34" charset="0"/>
              <a:ea typeface="Calibri" panose="020F0502020204030204" pitchFamily="34" charset="0"/>
              <a:cs typeface="Sakkal Majalla" panose="02000000000000000000"/>
            </a:endParaRPr>
          </a:p>
          <a:p>
            <a:pPr marR="0" lvl="0" algn="just" rtl="1">
              <a:lnSpc>
                <a:spcPct val="115000"/>
              </a:lnSpc>
              <a:spcBef>
                <a:spcPts val="0"/>
              </a:spcBef>
              <a:spcAft>
                <a:spcPts val="0"/>
              </a:spcAft>
              <a:buClr>
                <a:srgbClr val="2D71A9"/>
              </a:buClr>
              <a:buSzPts val="1200"/>
            </a:pPr>
            <a:r>
              <a:rPr lang="ar-BH" sz="2400" dirty="0" smtClean="0">
                <a:solidFill>
                  <a:srgbClr val="0D0D0D"/>
                </a:solidFill>
                <a:latin typeface="Calibri" panose="020F0502020204030204" pitchFamily="34" charset="0"/>
                <a:ea typeface="Calibri" panose="020F0502020204030204" pitchFamily="34" charset="0"/>
                <a:cs typeface="Sakkal Majalla" panose="02000000000000000000"/>
              </a:rPr>
              <a:t>-تحفيز </a:t>
            </a:r>
            <a:r>
              <a:rPr lang="ar-BH" sz="2400" dirty="0">
                <a:solidFill>
                  <a:srgbClr val="0D0D0D"/>
                </a:solidFill>
                <a:latin typeface="Calibri" panose="020F0502020204030204" pitchFamily="34" charset="0"/>
                <a:ea typeface="Calibri" panose="020F0502020204030204" pitchFamily="34" charset="0"/>
                <a:cs typeface="Sakkal Majalla" panose="02000000000000000000"/>
              </a:rPr>
              <a:t>الانتعاش الاقتصادي. </a:t>
            </a:r>
            <a:endParaRPr lang="ar-BH" sz="2400" dirty="0" smtClean="0">
              <a:solidFill>
                <a:srgbClr val="0D0D0D"/>
              </a:solidFill>
              <a:latin typeface="Calibri" panose="020F0502020204030204" pitchFamily="34" charset="0"/>
              <a:ea typeface="Calibri" panose="020F0502020204030204" pitchFamily="34" charset="0"/>
              <a:cs typeface="Sakkal Majalla" panose="02000000000000000000"/>
            </a:endParaRPr>
          </a:p>
          <a:p>
            <a:pPr marR="0" lvl="0" algn="just" rtl="1">
              <a:lnSpc>
                <a:spcPct val="115000"/>
              </a:lnSpc>
              <a:spcBef>
                <a:spcPts val="0"/>
              </a:spcBef>
              <a:spcAft>
                <a:spcPts val="0"/>
              </a:spcAft>
              <a:buClr>
                <a:srgbClr val="2D71A9"/>
              </a:buClr>
              <a:buSzPts val="1200"/>
            </a:pPr>
            <a:endParaRPr lang="ar-BH" sz="600" dirty="0">
              <a:solidFill>
                <a:srgbClr val="0D0D0D"/>
              </a:solidFill>
              <a:latin typeface="Calibri" panose="020F0502020204030204" pitchFamily="34" charset="0"/>
              <a:ea typeface="Calibri" panose="020F0502020204030204" pitchFamily="34" charset="0"/>
              <a:cs typeface="Sakkal Majalla" panose="02000000000000000000"/>
            </a:endParaRPr>
          </a:p>
          <a:p>
            <a:pPr marR="0" lvl="0" algn="just" rtl="1">
              <a:lnSpc>
                <a:spcPct val="115000"/>
              </a:lnSpc>
              <a:spcBef>
                <a:spcPts val="0"/>
              </a:spcBef>
              <a:spcAft>
                <a:spcPts val="0"/>
              </a:spcAft>
              <a:buClr>
                <a:srgbClr val="2D71A9"/>
              </a:buClr>
              <a:buSzPts val="1200"/>
            </a:pPr>
            <a:r>
              <a:rPr lang="ar-BH" sz="2400" dirty="0" smtClean="0">
                <a:solidFill>
                  <a:srgbClr val="0D0D0D"/>
                </a:solidFill>
                <a:latin typeface="Calibri" panose="020F0502020204030204" pitchFamily="34" charset="0"/>
                <a:ea typeface="Calibri" panose="020F0502020204030204" pitchFamily="34" charset="0"/>
                <a:cs typeface="Sakkal Majalla" panose="02000000000000000000"/>
              </a:rPr>
              <a:t>-الاستمرار </a:t>
            </a:r>
            <a:r>
              <a:rPr lang="ar-BH" sz="2400" dirty="0">
                <a:solidFill>
                  <a:srgbClr val="0D0D0D"/>
                </a:solidFill>
                <a:latin typeface="Calibri" panose="020F0502020204030204" pitchFamily="34" charset="0"/>
                <a:ea typeface="Calibri" panose="020F0502020204030204" pitchFamily="34" charset="0"/>
                <a:cs typeface="Sakkal Majalla" panose="02000000000000000000"/>
              </a:rPr>
              <a:t>في خلق فرص واعدة للمواطنين.</a:t>
            </a:r>
          </a:p>
        </p:txBody>
      </p:sp>
    </p:spTree>
    <p:extLst>
      <p:ext uri="{BB962C8B-B14F-4D97-AF65-F5344CB8AC3E}">
        <p14:creationId xmlns:p14="http://schemas.microsoft.com/office/powerpoint/2010/main" val="11053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 calcmode="lin" valueType="num">
                                      <p:cBhvr additive="base">
                                        <p:cTn id="3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2000"/>
                                        <p:tgtEl>
                                          <p:spTgt spid="22">
                                            <p:txEl>
                                              <p:pRg st="0" end="0"/>
                                            </p:txEl>
                                          </p:spTgt>
                                        </p:tgtEl>
                                      </p:cBhvr>
                                    </p:animEffect>
                                    <p:anim calcmode="lin" valueType="num">
                                      <p:cBhvr>
                                        <p:cTn id="47" dur="2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48" dur="2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22">
                                            <p:txEl>
                                              <p:pRg st="2" end="2"/>
                                            </p:txEl>
                                          </p:spTgt>
                                        </p:tgtEl>
                                        <p:attrNameLst>
                                          <p:attrName>style.visibility</p:attrName>
                                        </p:attrNameLst>
                                      </p:cBhvr>
                                      <p:to>
                                        <p:strVal val="visible"/>
                                      </p:to>
                                    </p:set>
                                    <p:animEffect transition="in" filter="fade">
                                      <p:cBhvr>
                                        <p:cTn id="53" dur="2000"/>
                                        <p:tgtEl>
                                          <p:spTgt spid="22">
                                            <p:txEl>
                                              <p:pRg st="2" end="2"/>
                                            </p:txEl>
                                          </p:spTgt>
                                        </p:tgtEl>
                                      </p:cBhvr>
                                    </p:animEffect>
                                    <p:anim calcmode="lin" valueType="num">
                                      <p:cBhvr>
                                        <p:cTn id="54" dur="2000" fill="hold"/>
                                        <p:tgtEl>
                                          <p:spTgt spid="22">
                                            <p:txEl>
                                              <p:pRg st="2" end="2"/>
                                            </p:txEl>
                                          </p:spTgt>
                                        </p:tgtEl>
                                        <p:attrNameLst>
                                          <p:attrName>ppt_w</p:attrName>
                                        </p:attrNameLst>
                                      </p:cBhvr>
                                      <p:tavLst>
                                        <p:tav tm="0" fmla="#ppt_w*sin(2.5*pi*$)">
                                          <p:val>
                                            <p:fltVal val="0"/>
                                          </p:val>
                                        </p:tav>
                                        <p:tav tm="100000">
                                          <p:val>
                                            <p:fltVal val="1"/>
                                          </p:val>
                                        </p:tav>
                                      </p:tavLst>
                                    </p:anim>
                                    <p:anim calcmode="lin" valueType="num">
                                      <p:cBhvr>
                                        <p:cTn id="55" dur="2000" fill="hold"/>
                                        <p:tgtEl>
                                          <p:spTgt spid="2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22">
                                            <p:txEl>
                                              <p:pRg st="4" end="4"/>
                                            </p:txEl>
                                          </p:spTgt>
                                        </p:tgtEl>
                                        <p:attrNameLst>
                                          <p:attrName>style.visibility</p:attrName>
                                        </p:attrNameLst>
                                      </p:cBhvr>
                                      <p:to>
                                        <p:strVal val="visible"/>
                                      </p:to>
                                    </p:set>
                                    <p:animEffect transition="in" filter="fade">
                                      <p:cBhvr>
                                        <p:cTn id="60" dur="2000"/>
                                        <p:tgtEl>
                                          <p:spTgt spid="22">
                                            <p:txEl>
                                              <p:pRg st="4" end="4"/>
                                            </p:txEl>
                                          </p:spTgt>
                                        </p:tgtEl>
                                      </p:cBhvr>
                                    </p:animEffect>
                                    <p:anim calcmode="lin" valueType="num">
                                      <p:cBhvr>
                                        <p:cTn id="61" dur="2000" fill="hold"/>
                                        <p:tgtEl>
                                          <p:spTgt spid="22">
                                            <p:txEl>
                                              <p:pRg st="4" end="4"/>
                                            </p:txEl>
                                          </p:spTgt>
                                        </p:tgtEl>
                                        <p:attrNameLst>
                                          <p:attrName>ppt_w</p:attrName>
                                        </p:attrNameLst>
                                      </p:cBhvr>
                                      <p:tavLst>
                                        <p:tav tm="0" fmla="#ppt_w*sin(2.5*pi*$)">
                                          <p:val>
                                            <p:fltVal val="0"/>
                                          </p:val>
                                        </p:tav>
                                        <p:tav tm="100000">
                                          <p:val>
                                            <p:fltVal val="1"/>
                                          </p:val>
                                        </p:tav>
                                      </p:tavLst>
                                    </p:anim>
                                    <p:anim calcmode="lin" valueType="num">
                                      <p:cBhvr>
                                        <p:cTn id="62" dur="2000" fill="hold"/>
                                        <p:tgtEl>
                                          <p:spTgt spid="2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2"/>
            <a:ext cx="6400800" cy="1102923"/>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smtClean="0"/>
              <a:t>   جهود مملكة البحرين في برنامج التوازن المالي</a:t>
            </a:r>
            <a:endParaRPr lang="ar-BH" sz="36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2" name="Rectangle 11"/>
          <p:cNvSpPr/>
          <p:nvPr/>
        </p:nvSpPr>
        <p:spPr>
          <a:xfrm>
            <a:off x="294409" y="1481702"/>
            <a:ext cx="8763000" cy="587853"/>
          </a:xfrm>
          <a:prstGeom prst="rect">
            <a:avLst/>
          </a:prstGeom>
        </p:spPr>
        <p:txBody>
          <a:bodyPr wrap="square">
            <a:spAutoFit/>
          </a:bodyPr>
          <a:lstStyle/>
          <a:p>
            <a:pPr algn="just" rtl="1">
              <a:lnSpc>
                <a:spcPct val="115000"/>
              </a:lnSpc>
            </a:pPr>
            <a:r>
              <a:rPr lang="ar-SA" sz="2800" dirty="0" smtClean="0">
                <a:solidFill>
                  <a:srgbClr val="2D71A9"/>
                </a:solidFill>
                <a:latin typeface="Sakkal Majalla" panose="02000000000000000000"/>
                <a:ea typeface="Calibri" panose="020F0502020204030204" pitchFamily="34" charset="0"/>
                <a:cs typeface="Sultan bold" pitchFamily="2" charset="-78"/>
              </a:rPr>
              <a:t>برنامج التوازن المالي:</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111687" y="2055653"/>
            <a:ext cx="8996251" cy="3755067"/>
          </a:xfrm>
          <a:prstGeom prst="rect">
            <a:avLst/>
          </a:prstGeom>
        </p:spPr>
        <p:txBody>
          <a:bodyPr wrap="square">
            <a:spAutoFit/>
          </a:bodyPr>
          <a:lstStyle/>
          <a:p>
            <a:pPr algn="just" rtl="1">
              <a:lnSpc>
                <a:spcPct val="115000"/>
              </a:lnSpc>
            </a:pPr>
            <a:r>
              <a:rPr lang="ar-SA" sz="2400" dirty="0">
                <a:solidFill>
                  <a:srgbClr val="000000"/>
                </a:solidFill>
                <a:latin typeface="Calibri" panose="020F0502020204030204" pitchFamily="34" charset="0"/>
                <a:ea typeface="Calibri" panose="020F0502020204030204" pitchFamily="34" charset="0"/>
                <a:cs typeface="Sakkal Majalla" panose="02000000000000000000"/>
              </a:rPr>
              <a:t>تم إطلاق برنامج التوازن المالي في عام 2018م بهدف الوصول لنقطة التوازن المالي بين النفقات والإيرادات الحكومية بحلول عام 2022م، من خلال تعزيز الاقتصاد الوطني عبر برامج تعزز الأساس المالي والاقتصادي للمملكة بما يضمن النمو الاقتصادي المستدام واستخدام الموارد الوطنية بطريقة تعود بالنفع على المواطنين والأجيال القادمة.  ونظرًا للآثار الاقتصادية المترتبة عن جائحة فيروس كورونا (كوفيد-19)، وانخفاض أسعار النفط والغاز بالأسواق العالمية، ارتأت حكومة مملكة البحرين تبني مبادرات إضافية لتقليص النفقات الحكومية وتنمية الإيرادات غير النفطية، وذلك لتحقيق التوازن المالي الكلي بحلول عام 2024م، وهو ما يمثل تمديد لبرنامج التوازن المالي لمدة عامين إضافيين.</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7261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2"/>
            <a:ext cx="6400800" cy="1102923"/>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smtClean="0"/>
              <a:t>   جهود مملكة البحرين في برنامج التوازن المالي</a:t>
            </a:r>
            <a:endParaRPr lang="ar-BH" sz="36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3" name="Rectangle: Rounded Corners 1">
            <a:extLst>
              <a:ext uri="{FF2B5EF4-FFF2-40B4-BE49-F238E27FC236}">
                <a16:creationId xmlns="" xmlns:a16="http://schemas.microsoft.com/office/drawing/2014/main" id="{BD423D89-EABD-43EF-96BE-C6CA2448C67A}"/>
              </a:ext>
            </a:extLst>
          </p:cNvPr>
          <p:cNvSpPr/>
          <p:nvPr/>
        </p:nvSpPr>
        <p:spPr>
          <a:xfrm>
            <a:off x="103113" y="1442258"/>
            <a:ext cx="8954296" cy="1304548"/>
          </a:xfrm>
          <a:prstGeom prst="roundRect">
            <a:avLst>
              <a:gd name="adj" fmla="val 12184"/>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400" b="1" dirty="0">
                <a:solidFill>
                  <a:srgbClr val="FF0000"/>
                </a:solidFill>
                <a:cs typeface="Sakkal Majalla" panose="02000000000000000000"/>
              </a:rPr>
              <a:t>الهدف الرئيس من برنامج التوزان المالي:</a:t>
            </a:r>
            <a:endParaRPr lang="en-US" sz="2400" dirty="0">
              <a:solidFill>
                <a:srgbClr val="FF0000"/>
              </a:solidFill>
              <a:cs typeface="Sakkal Majalla" panose="02000000000000000000"/>
            </a:endParaRPr>
          </a:p>
          <a:p>
            <a:pPr algn="just" rtl="1"/>
            <a:r>
              <a:rPr lang="ar-SA" sz="2400" dirty="0" smtClean="0">
                <a:solidFill>
                  <a:schemeClr val="tx1"/>
                </a:solidFill>
                <a:cs typeface="Sakkal Majalla" panose="02000000000000000000"/>
              </a:rPr>
              <a:t>الهدف </a:t>
            </a:r>
            <a:r>
              <a:rPr lang="ar-SA" sz="2400" dirty="0">
                <a:solidFill>
                  <a:schemeClr val="tx1"/>
                </a:solidFill>
                <a:cs typeface="Sakkal Majalla" panose="02000000000000000000"/>
              </a:rPr>
              <a:t>من البرنامج هو تحقيق التوازن المالي بين النفقات والإيرادات الحكومية بحلول عام 2024م.  </a:t>
            </a:r>
            <a:endParaRPr lang="en-US" sz="2400" dirty="0">
              <a:solidFill>
                <a:schemeClr val="tx1"/>
              </a:solidFill>
              <a:cs typeface="Sakkal Majalla" panose="02000000000000000000"/>
            </a:endParaRPr>
          </a:p>
        </p:txBody>
      </p:sp>
      <p:sp>
        <p:nvSpPr>
          <p:cNvPr id="16" name="Rectangle: Rounded Corners 1">
            <a:extLst>
              <a:ext uri="{FF2B5EF4-FFF2-40B4-BE49-F238E27FC236}">
                <a16:creationId xmlns="" xmlns:a16="http://schemas.microsoft.com/office/drawing/2014/main" id="{BD423D89-EABD-43EF-96BE-C6CA2448C67A}"/>
              </a:ext>
            </a:extLst>
          </p:cNvPr>
          <p:cNvSpPr/>
          <p:nvPr/>
        </p:nvSpPr>
        <p:spPr>
          <a:xfrm>
            <a:off x="88145" y="2962288"/>
            <a:ext cx="8954296" cy="3377688"/>
          </a:xfrm>
          <a:prstGeom prst="roundRect">
            <a:avLst>
              <a:gd name="adj" fmla="val 12184"/>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400" b="1" dirty="0">
                <a:solidFill>
                  <a:srgbClr val="FF0000"/>
                </a:solidFill>
              </a:rPr>
              <a:t>مبادرات برنامج التوازن </a:t>
            </a:r>
            <a:r>
              <a:rPr lang="ar-SA" sz="2400" b="1" dirty="0" smtClean="0">
                <a:solidFill>
                  <a:srgbClr val="FF0000"/>
                </a:solidFill>
              </a:rPr>
              <a:t>المالي:</a:t>
            </a:r>
            <a:endParaRPr lang="ar-SA" sz="2400" dirty="0">
              <a:solidFill>
                <a:srgbClr val="FF0000"/>
              </a:solidFill>
            </a:endParaRPr>
          </a:p>
          <a:p>
            <a:pPr algn="just" rtl="1"/>
            <a:r>
              <a:rPr lang="ar-SA" sz="2400" dirty="0" smtClean="0">
                <a:solidFill>
                  <a:schemeClr val="tx1"/>
                </a:solidFill>
              </a:rPr>
              <a:t>يتضمن </a:t>
            </a:r>
            <a:r>
              <a:rPr lang="ar-SA" sz="2400" dirty="0">
                <a:solidFill>
                  <a:schemeClr val="tx1"/>
                </a:solidFill>
              </a:rPr>
              <a:t>برنامج التوازن المالي ست مبادرات رئيسة، وهي كالآتي:</a:t>
            </a:r>
            <a:endParaRPr lang="en-US" sz="2400" dirty="0">
              <a:solidFill>
                <a:schemeClr val="tx1"/>
              </a:solidFill>
            </a:endParaRPr>
          </a:p>
          <a:p>
            <a:pPr marL="342900" lvl="0" indent="-342900" algn="just" rtl="1">
              <a:buFont typeface="Wingdings" panose="05000000000000000000" pitchFamily="2" charset="2"/>
              <a:buChar char="q"/>
            </a:pPr>
            <a:r>
              <a:rPr lang="ar-SA" sz="2400" dirty="0">
                <a:solidFill>
                  <a:schemeClr val="tx1"/>
                </a:solidFill>
              </a:rPr>
              <a:t>تقليص النفقات التشغيلية للحكومة.</a:t>
            </a:r>
            <a:endParaRPr lang="en-US" sz="2400" dirty="0">
              <a:solidFill>
                <a:schemeClr val="tx1"/>
              </a:solidFill>
            </a:endParaRPr>
          </a:p>
          <a:p>
            <a:pPr marL="342900" lvl="0" indent="-342900" algn="just" rtl="1">
              <a:buFont typeface="Wingdings" panose="05000000000000000000" pitchFamily="2" charset="2"/>
              <a:buChar char="q"/>
            </a:pPr>
            <a:r>
              <a:rPr lang="ar-SA" sz="2400" dirty="0">
                <a:solidFill>
                  <a:schemeClr val="tx1"/>
                </a:solidFill>
              </a:rPr>
              <a:t>زيادة كفاءة هيئة الكهرباء والماء لتحقيق التوازن بين إيراداتها ونفقاتها.</a:t>
            </a:r>
            <a:endParaRPr lang="en-US" sz="2400" dirty="0">
              <a:solidFill>
                <a:schemeClr val="tx1"/>
              </a:solidFill>
            </a:endParaRPr>
          </a:p>
          <a:p>
            <a:pPr marL="342900" lvl="0" indent="-342900" algn="just" rtl="1">
              <a:buFont typeface="Wingdings" panose="05000000000000000000" pitchFamily="2" charset="2"/>
              <a:buChar char="q"/>
            </a:pPr>
            <a:r>
              <a:rPr lang="ar-SA" sz="2400" dirty="0" smtClean="0">
                <a:solidFill>
                  <a:schemeClr val="tx1"/>
                </a:solidFill>
              </a:rPr>
              <a:t>تعزيز كفاءة الإنفاق </a:t>
            </a:r>
            <a:r>
              <a:rPr lang="ar-SA" sz="2400" dirty="0">
                <a:solidFill>
                  <a:schemeClr val="tx1"/>
                </a:solidFill>
              </a:rPr>
              <a:t>الحكومي.</a:t>
            </a:r>
            <a:endParaRPr lang="en-US" sz="2400" dirty="0">
              <a:solidFill>
                <a:schemeClr val="tx1"/>
              </a:solidFill>
            </a:endParaRPr>
          </a:p>
          <a:p>
            <a:pPr marL="342900" lvl="0" indent="-342900" algn="just" rtl="1">
              <a:buFont typeface="Wingdings" panose="05000000000000000000" pitchFamily="2" charset="2"/>
              <a:buChar char="q"/>
            </a:pPr>
            <a:r>
              <a:rPr lang="ar-SA" sz="2400" dirty="0">
                <a:solidFill>
                  <a:schemeClr val="tx1"/>
                </a:solidFill>
              </a:rPr>
              <a:t>طرح برنامج تقاعد اختياري لمن يرغب فيه من موظفي الحكومة.</a:t>
            </a:r>
            <a:endParaRPr lang="en-US" sz="2400" dirty="0">
              <a:solidFill>
                <a:schemeClr val="tx1"/>
              </a:solidFill>
            </a:endParaRPr>
          </a:p>
          <a:p>
            <a:pPr marL="342900" lvl="0" indent="-342900" algn="just" rtl="1">
              <a:buFont typeface="Wingdings" panose="05000000000000000000" pitchFamily="2" charset="2"/>
              <a:buChar char="q"/>
            </a:pPr>
            <a:r>
              <a:rPr lang="ar-SA" sz="2400" dirty="0">
                <a:solidFill>
                  <a:schemeClr val="tx1"/>
                </a:solidFill>
              </a:rPr>
              <a:t>تعزيز كفاءة وعدالة الدعم الحكومي المباشر لمستحقيه من المواطنين.</a:t>
            </a:r>
            <a:endParaRPr lang="en-US" sz="2400" dirty="0">
              <a:solidFill>
                <a:schemeClr val="tx1"/>
              </a:solidFill>
            </a:endParaRPr>
          </a:p>
          <a:p>
            <a:pPr marL="342900" lvl="0" indent="-342900" algn="just" rtl="1">
              <a:buFont typeface="Wingdings" panose="05000000000000000000" pitchFamily="2" charset="2"/>
              <a:buChar char="q"/>
            </a:pPr>
            <a:r>
              <a:rPr lang="ar-SA" sz="2400" dirty="0">
                <a:solidFill>
                  <a:schemeClr val="tx1"/>
                </a:solidFill>
              </a:rPr>
              <a:t>تسهيل الإجراءات الحكومية وزيادة الإيرادات غير النفطية.</a:t>
            </a:r>
            <a:endParaRPr lang="en-US" sz="2400" dirty="0">
              <a:solidFill>
                <a:schemeClr val="tx1"/>
              </a:solidFill>
            </a:endParaRPr>
          </a:p>
          <a:p>
            <a:pPr algn="just" rtl="1"/>
            <a:r>
              <a:rPr lang="ar-SA" sz="2400" dirty="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1577681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2"/>
            <a:ext cx="6400800" cy="1102923"/>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smtClean="0"/>
              <a:t>   جهود مملكة البحرين في برنامج التوازن المالي</a:t>
            </a:r>
            <a:endParaRPr lang="ar-BH" sz="36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6" name="Rectangle: Rounded Corners 1">
            <a:extLst>
              <a:ext uri="{FF2B5EF4-FFF2-40B4-BE49-F238E27FC236}">
                <a16:creationId xmlns="" xmlns:a16="http://schemas.microsoft.com/office/drawing/2014/main" id="{BD423D89-EABD-43EF-96BE-C6CA2448C67A}"/>
              </a:ext>
            </a:extLst>
          </p:cNvPr>
          <p:cNvSpPr/>
          <p:nvPr/>
        </p:nvSpPr>
        <p:spPr>
          <a:xfrm>
            <a:off x="88145" y="1295399"/>
            <a:ext cx="8954296" cy="5044577"/>
          </a:xfrm>
          <a:prstGeom prst="roundRect">
            <a:avLst>
              <a:gd name="adj" fmla="val 12184"/>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4000"/>
              </a:lnSpc>
            </a:pPr>
            <a:r>
              <a:rPr lang="ar-SA" sz="2400" b="1" dirty="0" smtClean="0">
                <a:solidFill>
                  <a:srgbClr val="FF0000"/>
                </a:solidFill>
              </a:rPr>
              <a:t>النتائج المستهدفة من برنامج </a:t>
            </a:r>
            <a:r>
              <a:rPr lang="ar-SA" sz="2400" b="1" dirty="0">
                <a:solidFill>
                  <a:srgbClr val="FF0000"/>
                </a:solidFill>
              </a:rPr>
              <a:t>التوازن </a:t>
            </a:r>
            <a:r>
              <a:rPr lang="ar-SA" sz="2400" b="1" dirty="0" smtClean="0">
                <a:solidFill>
                  <a:srgbClr val="FF0000"/>
                </a:solidFill>
              </a:rPr>
              <a:t>المالي:</a:t>
            </a:r>
            <a:endParaRPr lang="ar-SA" sz="2400" dirty="0">
              <a:solidFill>
                <a:srgbClr val="FF0000"/>
              </a:solidFill>
            </a:endParaRPr>
          </a:p>
          <a:p>
            <a:pPr algn="r" rtl="1">
              <a:lnSpc>
                <a:spcPct val="114000"/>
              </a:lnSpc>
            </a:pPr>
            <a:r>
              <a:rPr lang="ar-SA" sz="2400" dirty="0" smtClean="0">
                <a:solidFill>
                  <a:schemeClr val="tx1">
                    <a:lumMod val="95000"/>
                    <a:lumOff val="5000"/>
                  </a:schemeClr>
                </a:solidFill>
              </a:rPr>
              <a:t>نلخص </a:t>
            </a:r>
            <a:r>
              <a:rPr lang="ar-SA" sz="2400" dirty="0">
                <a:solidFill>
                  <a:schemeClr val="tx1">
                    <a:lumMod val="95000"/>
                    <a:lumOff val="5000"/>
                  </a:schemeClr>
                </a:solidFill>
              </a:rPr>
              <a:t>النتائج المستهدفة من البرنامج فيما يأـتي:</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تعزيز تطوير واستدامة الخدمات الحكومية في التعليم والصحة والخدمات الاجتماعية.</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استمرار دعم خدمات الكهرباء والماء للمواطنين في مسكنهم الأول.</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خلق الفرص النوعية للمواطنين للعمل وممارسة الأعمال وتعزيز الفرص الاستثمارية.</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ترسيخ قواعد الاستخدام الأمثل للموارد، وضمان استدامتها للأجيال القادمة.</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تعزيز كفاءة وعدالة الدعم الحكومي المباشر لمستحقيه من المواطنين.</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استمرار تمويل المشاريع التنموية، والبنى التحتية لخدمة المواطنين.</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تطوير وتسهيل الإجراءات الحكومية المقدمة للمواطن والمستثمر.</a:t>
            </a:r>
            <a:endParaRPr lang="en-US" sz="2400" dirty="0">
              <a:solidFill>
                <a:schemeClr val="tx1">
                  <a:lumMod val="95000"/>
                  <a:lumOff val="5000"/>
                </a:schemeClr>
              </a:solidFill>
            </a:endParaRPr>
          </a:p>
          <a:p>
            <a:pPr marL="342900" lvl="0" indent="-342900" algn="just" rtl="1">
              <a:lnSpc>
                <a:spcPct val="114000"/>
              </a:lnSpc>
              <a:buFont typeface="Wingdings" panose="05000000000000000000" pitchFamily="2" charset="2"/>
              <a:buChar char="Ø"/>
            </a:pPr>
            <a:r>
              <a:rPr lang="ar-SA" sz="2400" dirty="0">
                <a:solidFill>
                  <a:schemeClr val="tx1">
                    <a:lumMod val="95000"/>
                    <a:lumOff val="5000"/>
                  </a:schemeClr>
                </a:solidFill>
              </a:rPr>
              <a:t>رفع التصنيف الائتماني لمملكة البحرين مما يسهل في خفض تكلفة التمويل للمواطن والمستثمر</a:t>
            </a:r>
            <a:r>
              <a:rPr lang="ar-SA" sz="2400" dirty="0" smtClean="0">
                <a:solidFill>
                  <a:schemeClr val="tx1">
                    <a:lumMod val="95000"/>
                    <a:lumOff val="5000"/>
                  </a:schemeClr>
                </a:solidFill>
              </a:rPr>
              <a:t>.</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74786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17235</TotalTime>
  <Words>856</Words>
  <Application>Microsoft Office PowerPoint</Application>
  <PresentationFormat>On-screen Show (4:3)</PresentationFormat>
  <Paragraphs>141</Paragraphs>
  <Slides>13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Arial Black</vt:lpstr>
      <vt:lpstr>Calibri</vt:lpstr>
      <vt:lpstr>Calibri Light</vt:lpstr>
      <vt:lpstr>Sakkal Majalla</vt:lpstr>
      <vt:lpstr>Simplified Arabic</vt:lpstr>
      <vt:lpstr>Sultan bold</vt:lpstr>
      <vt:lpstr>Times New Roman</vt:lpstr>
      <vt:lpstr>Wingdings</vt:lpstr>
      <vt:lpstr>Wingdings 3</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Abdullah Falamerzi</cp:lastModifiedBy>
  <cp:revision>1380</cp:revision>
  <dcterms:created xsi:type="dcterms:W3CDTF">2020-03-03T05:49:03Z</dcterms:created>
  <dcterms:modified xsi:type="dcterms:W3CDTF">2023-08-28T06:14:11Z</dcterms:modified>
</cp:coreProperties>
</file>