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8" r:id="rId1"/>
    <p:sldMasterId id="2147483720" r:id="rId2"/>
  </p:sldMasterIdLst>
  <p:notesMasterIdLst>
    <p:notesMasterId r:id="rId32"/>
  </p:notesMasterIdLst>
  <p:sldIdLst>
    <p:sldId id="498" r:id="rId3"/>
    <p:sldId id="499" r:id="rId4"/>
    <p:sldId id="426" r:id="rId5"/>
    <p:sldId id="461" r:id="rId6"/>
    <p:sldId id="475" r:id="rId7"/>
    <p:sldId id="500" r:id="rId8"/>
    <p:sldId id="501" r:id="rId9"/>
    <p:sldId id="488" r:id="rId10"/>
    <p:sldId id="489" r:id="rId11"/>
    <p:sldId id="505" r:id="rId12"/>
    <p:sldId id="506" r:id="rId13"/>
    <p:sldId id="507" r:id="rId14"/>
    <p:sldId id="504" r:id="rId15"/>
    <p:sldId id="509" r:id="rId16"/>
    <p:sldId id="397" r:id="rId17"/>
    <p:sldId id="400" r:id="rId18"/>
    <p:sldId id="452" r:id="rId19"/>
    <p:sldId id="486" r:id="rId20"/>
    <p:sldId id="455" r:id="rId21"/>
    <p:sldId id="321" r:id="rId22"/>
    <p:sldId id="322" r:id="rId23"/>
    <p:sldId id="395" r:id="rId24"/>
    <p:sldId id="396" r:id="rId25"/>
    <p:sldId id="398" r:id="rId26"/>
    <p:sldId id="399" r:id="rId27"/>
    <p:sldId id="407" r:id="rId28"/>
    <p:sldId id="474" r:id="rId29"/>
    <p:sldId id="484" r:id="rId30"/>
    <p:sldId id="4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17"/>
    <a:srgbClr val="000000"/>
    <a:srgbClr val="F6D3B0"/>
    <a:srgbClr val="080628"/>
    <a:srgbClr val="2E20E0"/>
    <a:srgbClr val="0000FF"/>
    <a:srgbClr val="F797C9"/>
    <a:srgbClr val="C3FCBA"/>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6" autoAdjust="0"/>
    <p:restoredTop sz="94662" autoAdjust="0"/>
  </p:normalViewPr>
  <p:slideViewPr>
    <p:cSldViewPr>
      <p:cViewPr varScale="1">
        <p:scale>
          <a:sx n="70" d="100"/>
          <a:sy n="70" d="100"/>
        </p:scale>
        <p:origin x="12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8/28/2023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172536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9787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2327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935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70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4729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34992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8694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219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047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59388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55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pPr/>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pPr/>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8/28/2023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8/28/2023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2378146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29.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dunet.b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17.xml"/></Relationships>
</file>

<file path=ppt/slides/_rels/slide2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17.xml"/></Relationships>
</file>

<file path=ppt/slides/_rels/slide2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xmlns="" id="{4480F12F-3684-4F40-A1B9-D3BA9923DD19}"/>
              </a:ext>
            </a:extLst>
          </p:cNvPr>
          <p:cNvSpPr txBox="1">
            <a:spLocks/>
          </p:cNvSpPr>
          <p:nvPr/>
        </p:nvSpPr>
        <p:spPr>
          <a:xfrm>
            <a:off x="-203518" y="4423107"/>
            <a:ext cx="4930912" cy="1435280"/>
          </a:xfrm>
          <a:prstGeom prst="rect">
            <a:avLst/>
          </a:prstGeom>
        </p:spPr>
        <p:txBody>
          <a:bodyPr spcFirstLastPara="1" vert="horz" wrap="square" lIns="68569" tIns="68569" rIns="68569" bIns="6856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ar-BH" sz="4000" dirty="0" smtClean="0">
                <a:solidFill>
                  <a:srgbClr val="3F5378"/>
                </a:solidFill>
                <a:latin typeface="Arial Black" panose="020B0A04020102020204" pitchFamily="34" charset="0"/>
                <a:cs typeface="Sultan bold" pitchFamily="2" charset="-78"/>
              </a:rPr>
              <a:t>ا</a:t>
            </a:r>
            <a:r>
              <a:rPr lang="ar-BH" sz="4800" dirty="0" smtClean="0">
                <a:solidFill>
                  <a:srgbClr val="3F5378"/>
                </a:solidFill>
                <a:latin typeface="Arial Black" panose="020B0A04020102020204" pitchFamily="34" charset="0"/>
                <a:cs typeface="Sultan bold" pitchFamily="2" charset="-78"/>
              </a:rPr>
              <a:t>لاقتصاد</a:t>
            </a:r>
            <a:endParaRPr lang="ar-BH" sz="4800" dirty="0">
              <a:solidFill>
                <a:srgbClr val="3F5378"/>
              </a:solidFill>
              <a:latin typeface="Arial Black" panose="020B0A04020102020204" pitchFamily="34" charset="0"/>
              <a:cs typeface="Sultan bold" pitchFamily="2" charset="-78"/>
            </a:endParaRPr>
          </a:p>
          <a:p>
            <a:pPr defTabSz="685800">
              <a:defRPr/>
            </a:pPr>
            <a:endParaRPr lang="ar-SA" sz="1600" dirty="0">
              <a:solidFill>
                <a:srgbClr val="3F5378"/>
              </a:solidFill>
              <a:latin typeface="Arial Black" panose="020B0A04020102020204" pitchFamily="34" charset="0"/>
              <a:cs typeface="Sultan bold" pitchFamily="2" charset="-78"/>
            </a:endParaRPr>
          </a:p>
          <a:p>
            <a:pPr defTabSz="685800">
              <a:defRPr/>
            </a:pPr>
            <a:r>
              <a:rPr lang="ar-BH" sz="5400" b="1" dirty="0">
                <a:solidFill>
                  <a:srgbClr val="FF9800"/>
                </a:solidFill>
                <a:latin typeface="Sakkal Majalla" panose="02000000000000000000" pitchFamily="2" charset="-78"/>
                <a:cs typeface="Sakkal Majalla" panose="02000000000000000000" pitchFamily="2" charset="-78"/>
              </a:rPr>
              <a:t>قصد </a:t>
            </a:r>
            <a:r>
              <a:rPr lang="ar-BH" sz="5400" b="1" dirty="0" smtClean="0">
                <a:solidFill>
                  <a:srgbClr val="FF9800"/>
                </a:solidFill>
                <a:latin typeface="Sakkal Majalla" panose="02000000000000000000" pitchFamily="2" charset="-78"/>
                <a:cs typeface="Sakkal Majalla" panose="02000000000000000000" pitchFamily="2" charset="-78"/>
              </a:rPr>
              <a:t>312</a:t>
            </a:r>
            <a:endParaRPr lang="ar-SA" sz="54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80FC989E-D4CE-4CFB-96D2-FB65D6210524}"/>
              </a:ext>
            </a:extLst>
          </p:cNvPr>
          <p:cNvSpPr/>
          <p:nvPr/>
        </p:nvSpPr>
        <p:spPr>
          <a:xfrm>
            <a:off x="4914257" y="4242006"/>
            <a:ext cx="3431526" cy="623248"/>
          </a:xfrm>
          <a:prstGeom prst="rect">
            <a:avLst/>
          </a:prstGeom>
          <a:solidFill>
            <a:srgbClr val="C00000"/>
          </a:solidFill>
        </p:spPr>
        <p:txBody>
          <a:bodyPr wrap="square" lIns="68580" tIns="34290" rIns="68580" bIns="34290">
            <a:spAutoFit/>
          </a:bodyPr>
          <a:lstStyle/>
          <a:p>
            <a:pPr algn="ctr" defTabSz="685800">
              <a:defRPr/>
            </a:pPr>
            <a:r>
              <a:rPr lang="ar-SA"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الفصل الدراسي </a:t>
            </a:r>
            <a:r>
              <a:rPr lang="ar-BH" sz="36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الأول</a:t>
            </a:r>
            <a:endParaRPr lang="en-US"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xmlns="" id="{165F5DA4-2CA6-43A2-98A4-464A9E98B87D}"/>
              </a:ext>
            </a:extLst>
          </p:cNvPr>
          <p:cNvSpPr/>
          <p:nvPr/>
        </p:nvSpPr>
        <p:spPr>
          <a:xfrm>
            <a:off x="4248439" y="5252371"/>
            <a:ext cx="4763163" cy="1300356"/>
          </a:xfrm>
          <a:prstGeom prst="rect">
            <a:avLst/>
          </a:prstGeom>
          <a:noFill/>
        </p:spPr>
        <p:txBody>
          <a:bodyPr wrap="none" lIns="68580" tIns="34290" rIns="68580" bIns="34290">
            <a:spAutoFit/>
          </a:bodyPr>
          <a:lstStyle/>
          <a:p>
            <a:pPr algn="ctr" defTabSz="685800">
              <a:defRPr/>
            </a:pPr>
            <a:r>
              <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للصف </a:t>
            </a:r>
            <a:r>
              <a:rPr lang="ar-BH"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a:t>
            </a:r>
            <a:r>
              <a:rPr lang="ar-SA"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ثالث الثانوي / توحيد المسارات</a:t>
            </a:r>
            <a:endParaRPr lang="en-US"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4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a16="http://schemas.microsoft.com/office/drawing/2014/main" xmlns=""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260" y="304800"/>
            <a:ext cx="6897479" cy="1074434"/>
          </a:xfrm>
          <a:prstGeom prst="rect">
            <a:avLst/>
          </a:prstGeom>
        </p:spPr>
      </p:pic>
      <p:sp>
        <p:nvSpPr>
          <p:cNvPr id="14" name="Rectangle 13">
            <a:extLst>
              <a:ext uri="{FF2B5EF4-FFF2-40B4-BE49-F238E27FC236}">
                <a16:creationId xmlns:a16="http://schemas.microsoft.com/office/drawing/2014/main" xmlns="" id="{F7AA5C27-B266-EC7F-A04F-ACDB41FB7396}"/>
              </a:ext>
            </a:extLst>
          </p:cNvPr>
          <p:cNvSpPr/>
          <p:nvPr/>
        </p:nvSpPr>
        <p:spPr>
          <a:xfrm>
            <a:off x="1081164" y="6151007"/>
            <a:ext cx="2361548" cy="461665"/>
          </a:xfrm>
          <a:prstGeom prst="rect">
            <a:avLst/>
          </a:prstGeom>
          <a:solidFill>
            <a:srgbClr val="C00000"/>
          </a:solidFill>
        </p:spPr>
        <p:txBody>
          <a:bodyPr wrap="square" lIns="91440" tIns="45720" rIns="91440" bIns="45720">
            <a:spAutoFit/>
          </a:bodyPr>
          <a:lstStyle/>
          <a:p>
            <a:pPr algn="ctr"/>
            <a:r>
              <a:rPr lang="ar-BH"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الصفحات </a:t>
            </a:r>
            <a:r>
              <a:rPr lang="ar-BH" sz="24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24 - 30</a:t>
            </a:r>
            <a:endParaRPr lang="ar-SA" sz="2400" b="1"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Times New Roman" panose="02020603050405020304" pitchFamily="18" charset="0"/>
            </a:endParaRPr>
          </a:p>
        </p:txBody>
      </p:sp>
      <p:pic>
        <p:nvPicPr>
          <p:cNvPr id="3" name="Picture 2"/>
          <p:cNvPicPr>
            <a:picLocks noChangeAspect="1"/>
          </p:cNvPicPr>
          <p:nvPr/>
        </p:nvPicPr>
        <p:blipFill rotWithShape="1">
          <a:blip r:embed="rId3"/>
          <a:srcRect l="12519" t="23959" r="35358" b="6250"/>
          <a:stretch/>
        </p:blipFill>
        <p:spPr>
          <a:xfrm>
            <a:off x="257369" y="1805546"/>
            <a:ext cx="4009138" cy="2391353"/>
          </a:xfrm>
          <a:prstGeom prst="rect">
            <a:avLst/>
          </a:prstGeom>
        </p:spPr>
      </p:pic>
      <p:pic>
        <p:nvPicPr>
          <p:cNvPr id="4" name="Picture 3"/>
          <p:cNvPicPr>
            <a:picLocks noChangeAspect="1"/>
          </p:cNvPicPr>
          <p:nvPr/>
        </p:nvPicPr>
        <p:blipFill rotWithShape="1">
          <a:blip r:embed="rId4"/>
          <a:srcRect l="23612" t="60342" r="36530" b="14584"/>
          <a:stretch/>
        </p:blipFill>
        <p:spPr>
          <a:xfrm>
            <a:off x="4266507" y="2163579"/>
            <a:ext cx="4412754" cy="1560787"/>
          </a:xfrm>
          <a:prstGeom prst="rect">
            <a:avLst/>
          </a:prstGeom>
        </p:spPr>
      </p:pic>
    </p:spTree>
    <p:extLst>
      <p:ext uri="{BB962C8B-B14F-4D97-AF65-F5344CB8AC3E}">
        <p14:creationId xmlns:p14="http://schemas.microsoft.com/office/powerpoint/2010/main" val="158827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901228"/>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t>   الإيرادات العامة</a:t>
            </a:r>
            <a:endParaRPr lang="ar-BH" sz="44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4" name="Rectangle 13"/>
          <p:cNvSpPr/>
          <p:nvPr/>
        </p:nvSpPr>
        <p:spPr>
          <a:xfrm>
            <a:off x="67167" y="1328781"/>
            <a:ext cx="8996251" cy="914481"/>
          </a:xfrm>
          <a:prstGeom prst="rect">
            <a:avLst/>
          </a:prstGeom>
        </p:spPr>
        <p:txBody>
          <a:bodyPr wrap="square">
            <a:spAutoFit/>
          </a:bodyPr>
          <a:lstStyle/>
          <a:p>
            <a:pPr marR="0" lvl="0" algn="just" rtl="1">
              <a:lnSpc>
                <a:spcPct val="115000"/>
              </a:lnSpc>
              <a:spcBef>
                <a:spcPts val="0"/>
              </a:spcBef>
              <a:spcAft>
                <a:spcPts val="0"/>
              </a:spcAft>
              <a:buClr>
                <a:srgbClr val="2D71A9"/>
              </a:buClr>
              <a:buSzPts val="1800"/>
              <a:tabLst>
                <a:tab pos="1140460" algn="l"/>
              </a:tabLst>
            </a:pPr>
            <a:r>
              <a:rPr lang="ar-BH" sz="2400" b="1" dirty="0" smtClean="0">
                <a:solidFill>
                  <a:srgbClr val="2D71A9"/>
                </a:solidFill>
                <a:latin typeface="Calibri" panose="020F0502020204030204" pitchFamily="34" charset="0"/>
                <a:ea typeface="Calibri" panose="020F0502020204030204" pitchFamily="34" charset="0"/>
                <a:cs typeface="Sakkal Majalla" panose="02000000000000000000"/>
              </a:rPr>
              <a:t>3. المنح الخارجية:</a:t>
            </a:r>
            <a:r>
              <a:rPr lang="ar-SA" sz="2400" b="1" dirty="0" smtClean="0">
                <a:solidFill>
                  <a:srgbClr val="2D71A9"/>
                </a:solidFill>
                <a:latin typeface="Calibri" panose="020F0502020204030204" pitchFamily="34" charset="0"/>
                <a:ea typeface="Calibri" panose="020F0502020204030204" pitchFamily="34" charset="0"/>
                <a:cs typeface="Sakkal Majalla" panose="02000000000000000000"/>
              </a:rPr>
              <a:t> </a:t>
            </a:r>
            <a:r>
              <a:rPr lang="ar-SA" sz="2400" dirty="0" smtClean="0">
                <a:solidFill>
                  <a:srgbClr val="000000"/>
                </a:solidFill>
                <a:latin typeface="Calibri" panose="020F0502020204030204" pitchFamily="34" charset="0"/>
                <a:ea typeface="Calibri" panose="020F0502020204030204" pitchFamily="34" charset="0"/>
                <a:cs typeface="Sakkal Majalla" panose="02000000000000000000"/>
              </a:rPr>
              <a:t>مبالغ </a:t>
            </a:r>
            <a:r>
              <a:rPr lang="ar-SA" sz="2400" dirty="0">
                <a:solidFill>
                  <a:srgbClr val="000000"/>
                </a:solidFill>
                <a:latin typeface="Calibri" panose="020F0502020204030204" pitchFamily="34" charset="0"/>
                <a:ea typeface="Calibri" panose="020F0502020204030204" pitchFamily="34" charset="0"/>
                <a:cs typeface="Sakkal Majalla" panose="02000000000000000000"/>
              </a:rPr>
              <a:t>تحصل عليها الدولة من دول أُخرى لإنشاء مشروعات استثمارية هادفة:  بغية تحسين أوضاع الدولة، وتأمين نفقاتها العامة، وتحقيق النفع العام للأفراد كافة</a:t>
            </a:r>
            <a:r>
              <a:rPr lang="ar-SA" sz="2400" dirty="0" smtClean="0">
                <a:solidFill>
                  <a:srgbClr val="000000"/>
                </a:solidFill>
                <a:latin typeface="Calibri" panose="020F0502020204030204" pitchFamily="34" charset="0"/>
                <a:ea typeface="Calibri" panose="020F0502020204030204" pitchFamily="34" charset="0"/>
                <a:cs typeface="Sakkal Majalla" panose="02000000000000000000"/>
              </a:rPr>
              <a:t>.</a:t>
            </a:r>
            <a:endParaRPr lang="en-US" sz="2400" dirty="0">
              <a:latin typeface="Calibri" panose="020F0502020204030204" pitchFamily="34" charset="0"/>
              <a:ea typeface="Calibri" panose="020F0502020204030204" pitchFamily="34" charset="0"/>
              <a:cs typeface="Sakkal Majalla" panose="0200000000000000000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8" name="Rectangle 17"/>
          <p:cNvSpPr/>
          <p:nvPr/>
        </p:nvSpPr>
        <p:spPr>
          <a:xfrm>
            <a:off x="133783" y="2410038"/>
            <a:ext cx="8975292" cy="1938992"/>
          </a:xfrm>
          <a:prstGeom prst="rect">
            <a:avLst/>
          </a:prstGeom>
        </p:spPr>
        <p:txBody>
          <a:bodyPr wrap="square">
            <a:spAutoFit/>
          </a:bodyPr>
          <a:lstStyle/>
          <a:p>
            <a:pPr lvl="0" algn="just" rtl="1"/>
            <a:r>
              <a:rPr lang="ar-BH" sz="2400" b="1" dirty="0" smtClean="0">
                <a:solidFill>
                  <a:schemeClr val="accent1">
                    <a:lumMod val="75000"/>
                  </a:schemeClr>
                </a:solidFill>
                <a:cs typeface="Sakkal Majalla" panose="02000000000000000000"/>
              </a:rPr>
              <a:t>4. الثمن </a:t>
            </a:r>
            <a:r>
              <a:rPr lang="ar-BH" sz="2400" b="1" dirty="0">
                <a:solidFill>
                  <a:schemeClr val="accent1">
                    <a:lumMod val="75000"/>
                  </a:schemeClr>
                </a:solidFill>
                <a:cs typeface="Sakkal Majalla" panose="02000000000000000000"/>
              </a:rPr>
              <a:t>العام:  </a:t>
            </a:r>
            <a:r>
              <a:rPr lang="ar-SA" sz="2400" dirty="0">
                <a:cs typeface="Sakkal Majalla" panose="02000000000000000000"/>
              </a:rPr>
              <a:t>الثمن العام هو مبلغ نقدي يدفعه من يريد الانتفاع ببعض الخدمات العامة التي تقدمها الدولة، ومن أمثلة الثمن العام ما يدفعه الفرد مقابل استخدام الكهرباء والمياه وخدمات البريد، وهناك خصائص للثمن العام منها:</a:t>
            </a:r>
            <a:endParaRPr lang="en-US" sz="2400" dirty="0">
              <a:cs typeface="Sakkal Majalla" panose="02000000000000000000"/>
            </a:endParaRPr>
          </a:p>
          <a:p>
            <a:pPr lvl="0" algn="just" rtl="1"/>
            <a:r>
              <a:rPr lang="ar-BH" sz="2400" dirty="0">
                <a:cs typeface="Sakkal Majalla" panose="02000000000000000000"/>
              </a:rPr>
              <a:t>يدفع اختيارًا بواسطة الفرد الذي يرغب في الانتفاع بخدمة عامة تقدمها الدولة.</a:t>
            </a:r>
            <a:endParaRPr lang="en-US" sz="2400" dirty="0">
              <a:cs typeface="Sakkal Majalla" panose="02000000000000000000"/>
            </a:endParaRPr>
          </a:p>
          <a:p>
            <a:pPr lvl="0" algn="just" rtl="1"/>
            <a:r>
              <a:rPr lang="ar-BH" sz="2400" dirty="0">
                <a:cs typeface="Sakkal Majalla" panose="02000000000000000000"/>
              </a:rPr>
              <a:t>لا تهدف الدولة لتحقيق ربح من حصولها على الثمن العام، مقابل ما تقدمه من خدمات عامة</a:t>
            </a:r>
            <a:r>
              <a:rPr lang="ar-BH" sz="2400" dirty="0" smtClean="0">
                <a:cs typeface="Sakkal Majalla" panose="02000000000000000000"/>
              </a:rPr>
              <a:t>.</a:t>
            </a:r>
            <a:endParaRPr lang="en-US" sz="2400" dirty="0">
              <a:cs typeface="Sakkal Majalla" panose="02000000000000000000"/>
            </a:endParaRPr>
          </a:p>
        </p:txBody>
      </p:sp>
      <p:sp>
        <p:nvSpPr>
          <p:cNvPr id="16" name="Rectangle 15"/>
          <p:cNvSpPr/>
          <p:nvPr/>
        </p:nvSpPr>
        <p:spPr>
          <a:xfrm>
            <a:off x="46254" y="4515806"/>
            <a:ext cx="8975292" cy="2000548"/>
          </a:xfrm>
          <a:prstGeom prst="rect">
            <a:avLst/>
          </a:prstGeom>
        </p:spPr>
        <p:txBody>
          <a:bodyPr wrap="square">
            <a:spAutoFit/>
          </a:bodyPr>
          <a:lstStyle/>
          <a:p>
            <a:pPr lvl="0" algn="just" rtl="1"/>
            <a:r>
              <a:rPr lang="ar-BH" sz="2400" b="1" dirty="0" smtClean="0">
                <a:solidFill>
                  <a:schemeClr val="accent1">
                    <a:lumMod val="75000"/>
                  </a:schemeClr>
                </a:solidFill>
                <a:cs typeface="Sakkal Majalla" panose="02000000000000000000"/>
              </a:rPr>
              <a:t>5. </a:t>
            </a:r>
            <a:r>
              <a:rPr lang="ar-BH" sz="2400" b="1" dirty="0">
                <a:solidFill>
                  <a:srgbClr val="2D71A9"/>
                </a:solidFill>
                <a:ea typeface="Calibri" panose="020F0502020204030204" pitchFamily="34" charset="0"/>
                <a:cs typeface="Sakkal Majalla" panose="02000000000000000000"/>
              </a:rPr>
              <a:t>الرسوم والغرامات:  </a:t>
            </a:r>
            <a:r>
              <a:rPr lang="ar-BH" sz="2400" dirty="0">
                <a:solidFill>
                  <a:srgbClr val="000000"/>
                </a:solidFill>
                <a:ea typeface="Calibri" panose="020F0502020204030204" pitchFamily="34" charset="0"/>
                <a:cs typeface="Sakkal Majalla" panose="02000000000000000000"/>
              </a:rPr>
              <a:t>الرسوم هي مبالغ نقدية يدفعها بعض الأفراد مقابل تقديم خدمة معينة أو مقابل تقديم مزايا لهم. ومن أمثلة الرسوم:  الرسوم القضائية، الرسوم الجامعية، رسوم تسجيل ملكية العقارات، رسوم استخراج الشهادات المختلفة، ورسوم تجديد الوثائق مثل (جواز السفر – والبطاقة الذكية – ورخصة السياقة)، وأما الغرامة فهي مبلغ من المال تفرضه الدولة على أي شخص يخالف القانون.</a:t>
            </a:r>
            <a:endParaRPr lang="en-US" sz="2400" dirty="0">
              <a:cs typeface="Sakkal Majalla" panose="02000000000000000000"/>
            </a:endParaRPr>
          </a:p>
        </p:txBody>
      </p:sp>
    </p:spTree>
    <p:extLst>
      <p:ext uri="{BB962C8B-B14F-4D97-AF65-F5344CB8AC3E}">
        <p14:creationId xmlns:p14="http://schemas.microsoft.com/office/powerpoint/2010/main" val="1105642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additive="base">
                                        <p:cTn id="1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 calcmode="lin" valueType="num">
                                      <p:cBhvr additive="base">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 calcmode="lin" valueType="num">
                                      <p:cBhvr additive="base">
                                        <p:cTn id="35"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xEl>
                                              <p:pRg st="2" end="2"/>
                                            </p:txEl>
                                          </p:spTgt>
                                        </p:tgtEl>
                                        <p:attrNameLst>
                                          <p:attrName>style.visibility</p:attrName>
                                        </p:attrNameLst>
                                      </p:cBhvr>
                                      <p:to>
                                        <p:strVal val="visible"/>
                                      </p:to>
                                    </p:set>
                                    <p:anim calcmode="lin" valueType="num">
                                      <p:cBhvr additive="base">
                                        <p:cTn id="4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 calcmode="lin" valueType="num">
                                      <p:cBhvr additive="base">
                                        <p:cTn id="5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901228"/>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t>   الإيرادات العامة</a:t>
            </a:r>
            <a:endParaRPr lang="ar-BH" sz="44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4" name="Rectangle 13"/>
          <p:cNvSpPr/>
          <p:nvPr/>
        </p:nvSpPr>
        <p:spPr>
          <a:xfrm>
            <a:off x="81630" y="1035826"/>
            <a:ext cx="8996251" cy="1508105"/>
          </a:xfrm>
          <a:prstGeom prst="rect">
            <a:avLst/>
          </a:prstGeom>
        </p:spPr>
        <p:txBody>
          <a:bodyPr wrap="square">
            <a:spAutoFit/>
          </a:bodyPr>
          <a:lstStyle/>
          <a:p>
            <a:pPr marR="0" lvl="0" algn="just" rtl="1">
              <a:spcBef>
                <a:spcPts val="0"/>
              </a:spcBef>
              <a:spcAft>
                <a:spcPts val="0"/>
              </a:spcAft>
              <a:buClr>
                <a:srgbClr val="2D71A9"/>
              </a:buClr>
              <a:buSzPts val="1800"/>
              <a:tabLst>
                <a:tab pos="1140460" algn="l"/>
              </a:tabLst>
            </a:pPr>
            <a:r>
              <a:rPr lang="ar-BH" sz="2300" b="1" dirty="0" smtClean="0">
                <a:solidFill>
                  <a:srgbClr val="2D71A9"/>
                </a:solidFill>
                <a:latin typeface="Calibri" panose="020F0502020204030204" pitchFamily="34" charset="0"/>
                <a:ea typeface="Calibri" panose="020F0502020204030204" pitchFamily="34" charset="0"/>
                <a:cs typeface="Sakkal Majalla" panose="02000000000000000000"/>
              </a:rPr>
              <a:t>6. دخل </a:t>
            </a:r>
            <a:r>
              <a:rPr lang="ar-BH" sz="2300" b="1" dirty="0">
                <a:solidFill>
                  <a:srgbClr val="2D71A9"/>
                </a:solidFill>
                <a:latin typeface="Calibri" panose="020F0502020204030204" pitchFamily="34" charset="0"/>
                <a:ea typeface="Calibri" panose="020F0502020204030204" pitchFamily="34" charset="0"/>
                <a:cs typeface="Sakkal Majalla" panose="02000000000000000000"/>
              </a:rPr>
              <a:t>أملاك الدولة (الدومين):</a:t>
            </a:r>
            <a:r>
              <a:rPr lang="ar-BH" sz="2300" b="1" dirty="0">
                <a:solidFill>
                  <a:srgbClr val="1F3864"/>
                </a:solidFill>
                <a:latin typeface="Calibri" panose="020F0502020204030204" pitchFamily="34" charset="0"/>
                <a:ea typeface="Calibri" panose="020F0502020204030204" pitchFamily="34" charset="0"/>
                <a:cs typeface="Sakkal Majalla" panose="02000000000000000000"/>
              </a:rPr>
              <a:t>  </a:t>
            </a:r>
            <a:r>
              <a:rPr lang="ar-BH" sz="2300" dirty="0">
                <a:solidFill>
                  <a:srgbClr val="000000"/>
                </a:solidFill>
                <a:latin typeface="Calibri" panose="020F0502020204030204" pitchFamily="34" charset="0"/>
                <a:ea typeface="Calibri" panose="020F0502020204030204" pitchFamily="34" charset="0"/>
                <a:cs typeface="Sakkal Majalla" panose="02000000000000000000"/>
              </a:rPr>
              <a:t>هي كل المبالغ النقدية التي تدخل خزينة الدولة نتيجة استثمارها في الأموال والمنشآت التي تمتلكها بوصفها شخصًا اعتباريًا؛ إذ تمتلك الدولة العديد من الأموال والمنشآت التي تستثمرها في أنشطة تدرُ عليها دخلاً عامًا، </a:t>
            </a:r>
            <a:r>
              <a:rPr lang="ar-BH" sz="2300" dirty="0" smtClean="0">
                <a:solidFill>
                  <a:srgbClr val="000000"/>
                </a:solidFill>
                <a:latin typeface="Calibri" panose="020F0502020204030204" pitchFamily="34" charset="0"/>
                <a:ea typeface="Calibri" panose="020F0502020204030204" pitchFamily="34" charset="0"/>
                <a:cs typeface="Sakkal Majalla" panose="02000000000000000000"/>
              </a:rPr>
              <a:t>مثل: الأنشطة </a:t>
            </a:r>
            <a:r>
              <a:rPr lang="ar-BH" sz="2300" dirty="0">
                <a:solidFill>
                  <a:srgbClr val="000000"/>
                </a:solidFill>
                <a:latin typeface="Calibri" panose="020F0502020204030204" pitchFamily="34" charset="0"/>
                <a:ea typeface="Calibri" panose="020F0502020204030204" pitchFamily="34" charset="0"/>
                <a:cs typeface="Sakkal Majalla" panose="02000000000000000000"/>
              </a:rPr>
              <a:t>التجارية، والصناعية، والسياحية، في ما يُعرف بدخل أملاك الدولة.  وينقسم دخل أملاك الدولة (الدومين)إلى </a:t>
            </a:r>
            <a:r>
              <a:rPr lang="ar-BH" sz="2300" dirty="0" smtClean="0">
                <a:solidFill>
                  <a:srgbClr val="000000"/>
                </a:solidFill>
                <a:latin typeface="Calibri" panose="020F0502020204030204" pitchFamily="34" charset="0"/>
                <a:ea typeface="Calibri" panose="020F0502020204030204" pitchFamily="34" charset="0"/>
                <a:cs typeface="Sakkal Majalla" panose="02000000000000000000"/>
              </a:rPr>
              <a:t>قسمين:</a:t>
            </a:r>
            <a:endParaRPr lang="en-US" sz="23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2" name="Rectangle: Rounded Corners 1">
            <a:extLst>
              <a:ext uri="{FF2B5EF4-FFF2-40B4-BE49-F238E27FC236}">
                <a16:creationId xmlns:a16="http://schemas.microsoft.com/office/drawing/2014/main" xmlns="" id="{BD423D89-EABD-43EF-96BE-C6CA2448C67A}"/>
              </a:ext>
            </a:extLst>
          </p:cNvPr>
          <p:cNvSpPr/>
          <p:nvPr/>
        </p:nvSpPr>
        <p:spPr>
          <a:xfrm>
            <a:off x="81630" y="2514600"/>
            <a:ext cx="8954296" cy="1828800"/>
          </a:xfrm>
          <a:prstGeom prst="roundRect">
            <a:avLst>
              <a:gd name="adj" fmla="val 12184"/>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r>
              <a:rPr lang="ar-BH" sz="2200" b="1" dirty="0">
                <a:solidFill>
                  <a:srgbClr val="FF0000"/>
                </a:solidFill>
                <a:cs typeface="Sakkal Majalla" panose="02000000000000000000"/>
              </a:rPr>
              <a:t>إيراد أملاك الدولة العام (الدومين العام):</a:t>
            </a:r>
            <a:r>
              <a:rPr lang="ar-BH" sz="2200" dirty="0">
                <a:solidFill>
                  <a:srgbClr val="FF0000"/>
                </a:solidFill>
                <a:cs typeface="Sakkal Majalla" panose="02000000000000000000"/>
              </a:rPr>
              <a:t> </a:t>
            </a:r>
            <a:r>
              <a:rPr lang="ar-BH" sz="2200" dirty="0">
                <a:solidFill>
                  <a:schemeClr val="tx1"/>
                </a:solidFill>
                <a:cs typeface="Sakkal Majalla" panose="02000000000000000000"/>
              </a:rPr>
              <a:t>مبالغ نقدية تحصلها الدولة من استثمارها في المنشآت والعقارات، بما يُحقق النفع العام، مثل: إنشاء الجسور والطرق، والمطارات، وبناء المستشفيات، وإنشاء المدارس، والحدائق والمرافق العامة؛ </a:t>
            </a:r>
            <a:r>
              <a:rPr lang="ar-SA" sz="2200" dirty="0">
                <a:solidFill>
                  <a:schemeClr val="tx1"/>
                </a:solidFill>
                <a:cs typeface="Sakkal Majalla" panose="02000000000000000000"/>
              </a:rPr>
              <a:t>والقاعدة العامة بالنسبة للدومين العام هي مجانية الانتفاع به. وإن كانت هناك حالات تفرض فيها رسوم رمزية مقابل الانتفاع بهذه الأموال العامة؛ وذلك بهدف تنظيم استعمال الأفراد لهذه الأموال العامة، وليس بغرض الحصول على الأرباح</a:t>
            </a:r>
            <a:r>
              <a:rPr lang="ar-BH" sz="2200" dirty="0">
                <a:solidFill>
                  <a:schemeClr val="tx1"/>
                </a:solidFill>
                <a:cs typeface="Sakkal Majalla" panose="02000000000000000000"/>
              </a:rPr>
              <a:t>.  </a:t>
            </a:r>
            <a:endParaRPr lang="en-US" sz="2200" dirty="0">
              <a:solidFill>
                <a:schemeClr val="tx1"/>
              </a:solidFill>
              <a:cs typeface="Sakkal Majalla" panose="02000000000000000000"/>
            </a:endParaRPr>
          </a:p>
        </p:txBody>
      </p:sp>
      <p:sp>
        <p:nvSpPr>
          <p:cNvPr id="13" name="Rectangle: Rounded Corners 1">
            <a:extLst>
              <a:ext uri="{FF2B5EF4-FFF2-40B4-BE49-F238E27FC236}">
                <a16:creationId xmlns:a16="http://schemas.microsoft.com/office/drawing/2014/main" xmlns="" id="{BD423D89-EABD-43EF-96BE-C6CA2448C67A}"/>
              </a:ext>
            </a:extLst>
          </p:cNvPr>
          <p:cNvSpPr/>
          <p:nvPr/>
        </p:nvSpPr>
        <p:spPr>
          <a:xfrm>
            <a:off x="77081" y="4466944"/>
            <a:ext cx="8954296" cy="1818111"/>
          </a:xfrm>
          <a:prstGeom prst="roundRect">
            <a:avLst>
              <a:gd name="adj" fmla="val 12184"/>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r>
              <a:rPr lang="ar-BH" sz="2200" b="1" dirty="0">
                <a:solidFill>
                  <a:srgbClr val="FF0000"/>
                </a:solidFill>
                <a:cs typeface="Sakkal Majalla" panose="02000000000000000000"/>
              </a:rPr>
              <a:t>إيراد أملاك الدولة الخاص (الدومين الخاص):</a:t>
            </a:r>
            <a:r>
              <a:rPr lang="ar-BH" sz="2200" dirty="0">
                <a:solidFill>
                  <a:srgbClr val="FF0000"/>
                </a:solidFill>
                <a:cs typeface="Sakkal Majalla" panose="02000000000000000000"/>
              </a:rPr>
              <a:t> </a:t>
            </a:r>
            <a:r>
              <a:rPr lang="ar-BH" sz="2200" dirty="0">
                <a:solidFill>
                  <a:srgbClr val="171717"/>
                </a:solidFill>
                <a:cs typeface="Sakkal Majalla" panose="02000000000000000000"/>
              </a:rPr>
              <a:t>فيقصد به الأموال التي تملكها الدولة ملكية خاصة، وتخضع لأحكام القانون الخاص.  وعلى عكس الدومين العام فإن الدومين الخاص يعتبر مصدرًا من مصادر إيرادات الدولة.  وينقسم الدومين الخاص إلى ثلاثة أنواع هي</a:t>
            </a:r>
            <a:r>
              <a:rPr lang="ar-BH" sz="2200" dirty="0" smtClean="0">
                <a:solidFill>
                  <a:srgbClr val="171717"/>
                </a:solidFill>
                <a:cs typeface="Sakkal Majalla" panose="02000000000000000000"/>
              </a:rPr>
              <a:t>:</a:t>
            </a:r>
          </a:p>
          <a:p>
            <a:pPr lvl="0" algn="just" rtl="1"/>
            <a:r>
              <a:rPr lang="ar-BH" sz="2200" dirty="0" smtClean="0">
                <a:solidFill>
                  <a:srgbClr val="171717"/>
                </a:solidFill>
                <a:cs typeface="Sakkal Majalla" panose="02000000000000000000"/>
              </a:rPr>
              <a:t> الدومين العقاري – الدومين المالي </a:t>
            </a:r>
            <a:r>
              <a:rPr lang="ar-BH" sz="2200" dirty="0">
                <a:solidFill>
                  <a:srgbClr val="171717"/>
                </a:solidFill>
                <a:cs typeface="Sakkal Majalla" panose="02000000000000000000"/>
              </a:rPr>
              <a:t>–</a:t>
            </a:r>
            <a:r>
              <a:rPr lang="ar-BH" sz="2200" dirty="0" smtClean="0">
                <a:solidFill>
                  <a:srgbClr val="171717"/>
                </a:solidFill>
                <a:cs typeface="Sakkal Majalla" panose="02000000000000000000"/>
              </a:rPr>
              <a:t> الدومين الصناعي</a:t>
            </a:r>
          </a:p>
        </p:txBody>
      </p:sp>
    </p:spTree>
    <p:extLst>
      <p:ext uri="{BB962C8B-B14F-4D97-AF65-F5344CB8AC3E}">
        <p14:creationId xmlns:p14="http://schemas.microsoft.com/office/powerpoint/2010/main" val="3531201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additive="base">
                                        <p:cTn id="1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ind.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901228"/>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t>   الإيرادات العامة</a:t>
            </a:r>
            <a:endParaRPr lang="ar-BH" sz="44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308077709"/>
              </p:ext>
            </p:extLst>
          </p:nvPr>
        </p:nvGraphicFramePr>
        <p:xfrm>
          <a:off x="63500" y="1257868"/>
          <a:ext cx="8928555" cy="4914331"/>
        </p:xfrm>
        <a:graphic>
          <a:graphicData uri="http://schemas.openxmlformats.org/drawingml/2006/table">
            <a:tbl>
              <a:tblPr rtl="1" firstRow="1" firstCol="1" bandRow="1">
                <a:tableStyleId>{5C22544A-7EE6-4342-B048-85BDC9FD1C3A}</a:tableStyleId>
              </a:tblPr>
              <a:tblGrid>
                <a:gridCol w="2994460"/>
                <a:gridCol w="5934095"/>
              </a:tblGrid>
              <a:tr h="2293001">
                <a:tc>
                  <a:txBody>
                    <a:bodyPr/>
                    <a:lstStyle/>
                    <a:p>
                      <a:pPr marL="0" marR="0" algn="ctr" rtl="1">
                        <a:lnSpc>
                          <a:spcPct val="107000"/>
                        </a:lnSpc>
                        <a:spcBef>
                          <a:spcPts val="0"/>
                        </a:spcBef>
                        <a:spcAft>
                          <a:spcPts val="0"/>
                        </a:spcAft>
                      </a:pPr>
                      <a:r>
                        <a:rPr lang="ar-BH" sz="2400" dirty="0">
                          <a:effectLst/>
                          <a:cs typeface="Sakkal Majalla" panose="02000000000000000000"/>
                        </a:rPr>
                        <a:t>1. الدومين العقاري:  </a:t>
                      </a:r>
                      <a:endParaRPr lang="en-US" sz="2400" dirty="0">
                        <a:effectLst/>
                        <a:latin typeface="Calibri" panose="020F0502020204030204" pitchFamily="34" charset="0"/>
                        <a:ea typeface="Calibri" panose="020F0502020204030204" pitchFamily="34" charset="0"/>
                        <a:cs typeface="Sakkal Majalla" panose="02000000000000000000"/>
                      </a:endParaRPr>
                    </a:p>
                  </a:txBody>
                  <a:tcPr marL="68580" marR="68580" marT="0" marB="0" anchor="ctr"/>
                </a:tc>
                <a:tc>
                  <a:txBody>
                    <a:bodyPr/>
                    <a:lstStyle/>
                    <a:p>
                      <a:pPr marL="0" marR="0" algn="just" rtl="1">
                        <a:lnSpc>
                          <a:spcPct val="107000"/>
                        </a:lnSpc>
                        <a:spcBef>
                          <a:spcPts val="0"/>
                        </a:spcBef>
                        <a:spcAft>
                          <a:spcPts val="0"/>
                        </a:spcAft>
                      </a:pPr>
                      <a:r>
                        <a:rPr lang="ar-BH" sz="2400" dirty="0">
                          <a:effectLst/>
                          <a:cs typeface="Sakkal Majalla" panose="02000000000000000000"/>
                        </a:rPr>
                        <a:t>يتضمن كل ما تملكه الدولة من أراضي زراعية وأراضي بناء وعقارات وجزر وصحاري، ومناجم، وبرك، وغابات.  والإيرادات التي تحصل عليها الدولة من الدومين العقاري تنتج من إتاحة ه</a:t>
                      </a:r>
                      <a:r>
                        <a:rPr lang="ar-SA" sz="2400" dirty="0">
                          <a:effectLst/>
                          <a:cs typeface="Sakkal Majalla" panose="02000000000000000000"/>
                        </a:rPr>
                        <a:t>ذا الدومين للاستغلال أو الايجار أو حق الامتياز.</a:t>
                      </a:r>
                      <a:endParaRPr lang="en-US" sz="2400" dirty="0">
                        <a:effectLst/>
                        <a:latin typeface="Calibri" panose="020F0502020204030204" pitchFamily="34" charset="0"/>
                        <a:ea typeface="Calibri" panose="020F0502020204030204" pitchFamily="34" charset="0"/>
                        <a:cs typeface="Sakkal Majalla" panose="02000000000000000000"/>
                      </a:endParaRPr>
                    </a:p>
                  </a:txBody>
                  <a:tcPr marL="68580" marR="68580" marT="0" marB="0" anchor="ctr"/>
                </a:tc>
              </a:tr>
              <a:tr h="1219474">
                <a:tc>
                  <a:txBody>
                    <a:bodyPr/>
                    <a:lstStyle/>
                    <a:p>
                      <a:pPr marL="0" marR="0" algn="ctr" rtl="1">
                        <a:lnSpc>
                          <a:spcPct val="107000"/>
                        </a:lnSpc>
                        <a:spcBef>
                          <a:spcPts val="0"/>
                        </a:spcBef>
                        <a:spcAft>
                          <a:spcPts val="0"/>
                        </a:spcAft>
                      </a:pPr>
                      <a:r>
                        <a:rPr lang="ar-BH" sz="2400">
                          <a:effectLst/>
                          <a:cs typeface="Sakkal Majalla" panose="02000000000000000000"/>
                        </a:rPr>
                        <a:t>2. الدومين المالي:  </a:t>
                      </a:r>
                      <a:endParaRPr lang="en-US" sz="2400">
                        <a:effectLst/>
                        <a:latin typeface="Calibri" panose="020F0502020204030204" pitchFamily="34" charset="0"/>
                        <a:ea typeface="Calibri" panose="020F0502020204030204" pitchFamily="34" charset="0"/>
                        <a:cs typeface="Sakkal Majalla" panose="02000000000000000000"/>
                      </a:endParaRPr>
                    </a:p>
                  </a:txBody>
                  <a:tcPr marL="68580" marR="68580" marT="0" marB="0" anchor="ctr"/>
                </a:tc>
                <a:tc>
                  <a:txBody>
                    <a:bodyPr/>
                    <a:lstStyle/>
                    <a:p>
                      <a:pPr marL="0" marR="0" algn="just" rtl="1">
                        <a:lnSpc>
                          <a:spcPct val="107000"/>
                        </a:lnSpc>
                        <a:spcBef>
                          <a:spcPts val="0"/>
                        </a:spcBef>
                        <a:spcAft>
                          <a:spcPts val="0"/>
                        </a:spcAft>
                      </a:pPr>
                      <a:r>
                        <a:rPr lang="ar-BH" sz="2400" dirty="0">
                          <a:effectLst/>
                          <a:cs typeface="Sakkal Majalla" panose="02000000000000000000"/>
                        </a:rPr>
                        <a:t>يقصد به كل ما تملكه الدولة من أسهم وسندات، ويتكون إيراد ه</a:t>
                      </a:r>
                      <a:r>
                        <a:rPr lang="ar-SA" sz="2400" dirty="0">
                          <a:effectLst/>
                          <a:cs typeface="Sakkal Majalla" panose="02000000000000000000"/>
                        </a:rPr>
                        <a:t>ذا الدومين من أرباح الأسهم وفوائد السندات.</a:t>
                      </a:r>
                      <a:endParaRPr lang="en-US" sz="2400" dirty="0">
                        <a:effectLst/>
                        <a:latin typeface="Calibri" panose="020F0502020204030204" pitchFamily="34" charset="0"/>
                        <a:ea typeface="Calibri" panose="020F0502020204030204" pitchFamily="34" charset="0"/>
                        <a:cs typeface="Sakkal Majalla" panose="02000000000000000000"/>
                      </a:endParaRPr>
                    </a:p>
                  </a:txBody>
                  <a:tcPr marL="68580" marR="68580" marT="0" marB="0" anchor="ctr"/>
                </a:tc>
              </a:tr>
              <a:tr h="1401856">
                <a:tc>
                  <a:txBody>
                    <a:bodyPr/>
                    <a:lstStyle/>
                    <a:p>
                      <a:pPr marL="0" marR="0" algn="ctr" rtl="1">
                        <a:lnSpc>
                          <a:spcPct val="107000"/>
                        </a:lnSpc>
                        <a:spcBef>
                          <a:spcPts val="0"/>
                        </a:spcBef>
                        <a:spcAft>
                          <a:spcPts val="0"/>
                        </a:spcAft>
                      </a:pPr>
                      <a:r>
                        <a:rPr lang="ar-BH" sz="2400" dirty="0">
                          <a:effectLst/>
                          <a:cs typeface="Sakkal Majalla" panose="02000000000000000000"/>
                        </a:rPr>
                        <a:t>3. الدومين الصناعي والتجاري:  </a:t>
                      </a:r>
                      <a:endParaRPr lang="en-US" sz="2400" dirty="0">
                        <a:effectLst/>
                        <a:latin typeface="Calibri" panose="020F0502020204030204" pitchFamily="34" charset="0"/>
                        <a:ea typeface="Calibri" panose="020F0502020204030204" pitchFamily="34" charset="0"/>
                        <a:cs typeface="Sakkal Majalla" panose="02000000000000000000"/>
                      </a:endParaRPr>
                    </a:p>
                  </a:txBody>
                  <a:tcPr marL="68580" marR="68580" marT="0" marB="0" anchor="ctr"/>
                </a:tc>
                <a:tc>
                  <a:txBody>
                    <a:bodyPr/>
                    <a:lstStyle/>
                    <a:p>
                      <a:pPr marL="0" marR="0" algn="just" rtl="1">
                        <a:lnSpc>
                          <a:spcPct val="115000"/>
                        </a:lnSpc>
                        <a:spcBef>
                          <a:spcPts val="0"/>
                        </a:spcBef>
                        <a:spcAft>
                          <a:spcPts val="0"/>
                        </a:spcAft>
                      </a:pPr>
                      <a:r>
                        <a:rPr lang="ar-BH" sz="2400" dirty="0">
                          <a:effectLst/>
                          <a:cs typeface="Sakkal Majalla" panose="02000000000000000000"/>
                        </a:rPr>
                        <a:t>يقصد به كل ما تملكه الدولة من منشآت صناعية وتجارية، ويتكون إيراد ه</a:t>
                      </a:r>
                      <a:r>
                        <a:rPr lang="ar-SA" sz="2400" dirty="0">
                          <a:effectLst/>
                          <a:cs typeface="Sakkal Majalla" panose="02000000000000000000"/>
                        </a:rPr>
                        <a:t>ذا الدومين فيما تحققه هذه المشروعات من فائض. </a:t>
                      </a:r>
                      <a:endParaRPr lang="en-US" sz="2400" dirty="0">
                        <a:effectLst/>
                        <a:latin typeface="Calibri" panose="020F0502020204030204" pitchFamily="34" charset="0"/>
                        <a:ea typeface="Calibri" panose="020F0502020204030204" pitchFamily="34" charset="0"/>
                        <a:cs typeface="Sakkal Majalla" panose="02000000000000000000"/>
                      </a:endParaRPr>
                    </a:p>
                  </a:txBody>
                  <a:tcPr marL="68580" marR="68580" marT="0" marB="0" anchor="ctr"/>
                </a:tc>
              </a:tr>
            </a:tbl>
          </a:graphicData>
        </a:graphic>
      </p:graphicFrame>
    </p:spTree>
    <p:extLst>
      <p:ext uri="{BB962C8B-B14F-4D97-AF65-F5344CB8AC3E}">
        <p14:creationId xmlns:p14="http://schemas.microsoft.com/office/powerpoint/2010/main" val="1990559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400" b="1" dirty="0">
                <a:cs typeface="+mj-cs"/>
              </a:rPr>
              <a:t>       </a:t>
            </a:r>
            <a:r>
              <a:rPr lang="ar-BH" sz="4400" b="1" dirty="0"/>
              <a:t> </a:t>
            </a:r>
            <a:r>
              <a:rPr lang="ar-BH" sz="4400" b="1" dirty="0" smtClean="0"/>
              <a:t>مفهوم النقود وخصائصها</a:t>
            </a:r>
            <a:endParaRPr lang="ar-BH" sz="4400" b="1" dirty="0"/>
          </a:p>
        </p:txBody>
      </p:sp>
      <p:sp>
        <p:nvSpPr>
          <p:cNvPr id="12" name="Rectangle 11">
            <a:extLst>
              <a:ext uri="{FF2B5EF4-FFF2-40B4-BE49-F238E27FC236}">
                <a16:creationId xmlns:a16="http://schemas.microsoft.com/office/drawing/2014/main" xmlns="" id="{67639C5F-FB42-BB64-1E9E-1CBBD254E704}"/>
              </a:ext>
            </a:extLst>
          </p:cNvPr>
          <p:cNvSpPr/>
          <p:nvPr/>
        </p:nvSpPr>
        <p:spPr>
          <a:xfrm>
            <a:off x="0" y="1436181"/>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فردي</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xmlns=""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grpSp>
        <p:nvGrpSpPr>
          <p:cNvPr id="15" name="Shape 851">
            <a:extLst>
              <a:ext uri="{FF2B5EF4-FFF2-40B4-BE49-F238E27FC236}">
                <a16:creationId xmlns="" xmlns:a16="http://schemas.microsoft.com/office/drawing/2014/main" id="{FDD3763B-A17B-475E-BBE4-B1BDB2386A88}"/>
              </a:ext>
            </a:extLst>
          </p:cNvPr>
          <p:cNvGrpSpPr/>
          <p:nvPr/>
        </p:nvGrpSpPr>
        <p:grpSpPr>
          <a:xfrm>
            <a:off x="633818" y="113574"/>
            <a:ext cx="1347381" cy="1267243"/>
            <a:chOff x="6649150" y="309350"/>
            <a:chExt cx="395800" cy="395800"/>
          </a:xfrm>
        </p:grpSpPr>
        <p:sp>
          <p:nvSpPr>
            <p:cNvPr id="16" name="Shape 852">
              <a:extLst>
                <a:ext uri="{FF2B5EF4-FFF2-40B4-BE49-F238E27FC236}">
                  <a16:creationId xmlns="" xmlns:a16="http://schemas.microsoft.com/office/drawing/2014/main"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 xmlns:a16="http://schemas.microsoft.com/office/drawing/2014/main"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 xmlns:a16="http://schemas.microsoft.com/office/drawing/2014/main"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 xmlns:a16="http://schemas.microsoft.com/office/drawing/2014/main"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 xmlns:a16="http://schemas.microsoft.com/office/drawing/2014/main"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 xmlns:a16="http://schemas.microsoft.com/office/drawing/2014/main"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 xmlns:a16="http://schemas.microsoft.com/office/drawing/2014/main"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 xmlns:a16="http://schemas.microsoft.com/office/drawing/2014/main"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 xmlns:a16="http://schemas.microsoft.com/office/drawing/2014/main"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 xmlns:a16="http://schemas.microsoft.com/office/drawing/2014/main"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 xmlns:a16="http://schemas.microsoft.com/office/drawing/2014/main"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 xmlns:a16="http://schemas.microsoft.com/office/drawing/2014/main"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 xmlns:a16="http://schemas.microsoft.com/office/drawing/2014/main"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 xmlns:a16="http://schemas.microsoft.com/office/drawing/2014/main"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 xmlns:a16="http://schemas.microsoft.com/office/drawing/2014/main"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 xmlns:a16="http://schemas.microsoft.com/office/drawing/2014/main"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 xmlns:a16="http://schemas.microsoft.com/office/drawing/2014/main"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 xmlns:a16="http://schemas.microsoft.com/office/drawing/2014/main"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 xmlns:a16="http://schemas.microsoft.com/office/drawing/2014/main"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 xmlns:a16="http://schemas.microsoft.com/office/drawing/2014/main"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 xmlns:a16="http://schemas.microsoft.com/office/drawing/2014/main"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 xmlns:a16="http://schemas.microsoft.com/office/drawing/2014/main"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 xmlns:a16="http://schemas.microsoft.com/office/drawing/2014/main"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952160" y="573682"/>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41" name="TextBox 4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3"/>
          <a:srcRect l="13103" t="21875" r="33016" b="22917"/>
          <a:stretch/>
        </p:blipFill>
        <p:spPr>
          <a:xfrm>
            <a:off x="53049" y="1934625"/>
            <a:ext cx="9004360" cy="4393359"/>
          </a:xfrm>
          <a:prstGeom prst="rect">
            <a:avLst/>
          </a:prstGeom>
        </p:spPr>
      </p:pic>
    </p:spTree>
    <p:extLst>
      <p:ext uri="{BB962C8B-B14F-4D97-AF65-F5344CB8AC3E}">
        <p14:creationId xmlns:p14="http://schemas.microsoft.com/office/powerpoint/2010/main" val="1042832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455408"/>
            <a:ext cx="8905009" cy="954107"/>
          </a:xfrm>
          <a:prstGeom prst="rect">
            <a:avLst/>
          </a:prstGeom>
          <a:solidFill>
            <a:srgbClr val="CDDEE6"/>
          </a:solidFill>
          <a:effectLst/>
        </p:spPr>
        <p:txBody>
          <a:bodyPr wrap="square" rtlCol="0">
            <a:spAutoFit/>
          </a:bodyPr>
          <a:lstStyle/>
          <a:p>
            <a:pPr lvl="0" algn="just" rtl="1"/>
            <a:r>
              <a:rPr lang="ar-BH" sz="2800" b="1" dirty="0" smtClean="0">
                <a:solidFill>
                  <a:prstClr val="black">
                    <a:lumMod val="95000"/>
                    <a:lumOff val="5000"/>
                  </a:prstClr>
                </a:solidFill>
                <a:latin typeface="Sakkal Majalla" panose="02000000000000000000" pitchFamily="2" charset="-78"/>
                <a:cs typeface="Sakkal Majalla" panose="02000000000000000000" pitchFamily="2" charset="-78"/>
              </a:rPr>
              <a:t>1. ا</a:t>
            </a:r>
            <a:r>
              <a:rPr lang="ar-BH" sz="2800" b="1" dirty="0" smtClean="0">
                <a:cs typeface="Sakkal Majalla" panose="02000000000000000000"/>
              </a:rPr>
              <a:t>لدومين </a:t>
            </a:r>
            <a:r>
              <a:rPr lang="ar-BH" sz="2800" b="1" dirty="0">
                <a:cs typeface="Sakkal Majalla" panose="02000000000000000000"/>
              </a:rPr>
              <a:t>الخاص هو مبالغ نقدية تحصلها الدولة من استثمارها في المنشآت والعقارات، بما يُحقق النفع العام.</a:t>
            </a:r>
            <a:endParaRPr lang="en-US" sz="2800" b="1" dirty="0">
              <a:cs typeface="Sakkal Majalla" panose="02000000000000000000"/>
            </a:endParaRPr>
          </a:p>
        </p:txBody>
      </p:sp>
      <p:sp>
        <p:nvSpPr>
          <p:cNvPr id="6" name="Flowchart: Terminator 5">
            <a:hlinkClick r:id="rId2" action="ppaction://hlinksldjump"/>
          </p:cNvPr>
          <p:cNvSpPr/>
          <p:nvPr/>
        </p:nvSpPr>
        <p:spPr>
          <a:xfrm>
            <a:off x="2438400" y="3017937"/>
            <a:ext cx="1833612" cy="1096863"/>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prstClr val="black"/>
                </a:solidFill>
                <a:latin typeface="Sakkal Majalla" panose="02000000000000000000" pitchFamily="2" charset="-78"/>
                <a:cs typeface="Sakkal Majalla" panose="02000000000000000000" pitchFamily="2" charset="-78"/>
              </a:rPr>
              <a:t>خطأ</a:t>
            </a:r>
            <a:endParaRPr lang="en-US" sz="6000" b="1" dirty="0">
              <a:solidFill>
                <a:prstClr val="black"/>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3" action="ppaction://hlinksldjump"/>
          </p:cNvPr>
          <p:cNvSpPr/>
          <p:nvPr/>
        </p:nvSpPr>
        <p:spPr>
          <a:xfrm>
            <a:off x="5638800" y="3017937"/>
            <a:ext cx="1854084" cy="1096863"/>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smtClean="0">
                <a:solidFill>
                  <a:prstClr val="black"/>
                </a:solidFill>
                <a:latin typeface="Sakkal Majalla" panose="02000000000000000000" pitchFamily="2" charset="-78"/>
                <a:cs typeface="Sakkal Majalla" panose="02000000000000000000" pitchFamily="2" charset="-78"/>
              </a:rPr>
              <a:t>صح</a:t>
            </a:r>
            <a:endParaRPr lang="en-US" sz="6000" b="1" dirty="0">
              <a:solidFill>
                <a:prstClr val="black"/>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 xmlns:a16="http://schemas.microsoft.com/office/drawing/2014/main" id="{ECE63E45-44C2-F4B5-D82F-C20FEF95E097}"/>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defRPr/>
            </a:pPr>
            <a:r>
              <a:rPr lang="ar-BH" sz="6600" b="1" dirty="0">
                <a:solidFill>
                  <a:prstClr val="white"/>
                </a:solidFill>
                <a:cs typeface="Times New Roman" panose="02020603050405020304" pitchFamily="18" charset="0"/>
              </a:rPr>
              <a:t>        </a:t>
            </a:r>
            <a:r>
              <a:rPr lang="ar-BH" sz="6600" b="1" dirty="0">
                <a:solidFill>
                  <a:prstClr val="white"/>
                </a:solidFill>
                <a:latin typeface="Sakkal Majalla" panose="02000000000000000000" pitchFamily="2" charset="-78"/>
                <a:ea typeface="Calibri" panose="020F0502020204030204" pitchFamily="34" charset="0"/>
                <a:cs typeface="Times New Roman" panose="02020603050405020304" pitchFamily="18" charset="0"/>
              </a:rPr>
              <a:t>التقويم</a:t>
            </a:r>
            <a:endParaRPr lang="ar-BH" sz="6600" b="1" dirty="0">
              <a:solidFill>
                <a:prstClr val="white"/>
              </a:solidFill>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 xmlns:a16="http://schemas.microsoft.com/office/drawing/2014/main" id="{88FC2E14-D5C7-4EE4-357E-27C30B82354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08188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1" y="1654199"/>
            <a:ext cx="8981208" cy="1913537"/>
          </a:xfrm>
          <a:prstGeom prst="rect">
            <a:avLst/>
          </a:prstGeom>
          <a:solidFill>
            <a:srgbClr val="CDDEE6"/>
          </a:solidFill>
          <a:effectLst/>
        </p:spPr>
        <p:txBody>
          <a:bodyPr wrap="square" rtlCol="0">
            <a:spAutoFit/>
          </a:bodyPr>
          <a:lstStyle/>
          <a:p>
            <a:pPr algn="just" rtl="1">
              <a:lnSpc>
                <a:spcPct val="107000"/>
              </a:lnSpc>
            </a:pPr>
            <a:r>
              <a:rPr lang="ar-BH" sz="2700" b="1" dirty="0" smtClean="0">
                <a:latin typeface="Sakkal Majalla" panose="02000000000000000000" pitchFamily="2" charset="-78"/>
                <a:cs typeface="Sakkal Majalla" panose="02000000000000000000" pitchFamily="2" charset="-78"/>
              </a:rPr>
              <a:t>2- الدومين المالي </a:t>
            </a:r>
            <a:r>
              <a:rPr lang="ar-BH" sz="2700" b="1" dirty="0" smtClean="0">
                <a:cs typeface="Sakkal Majalla" panose="02000000000000000000"/>
              </a:rPr>
              <a:t>يتضمن </a:t>
            </a:r>
            <a:r>
              <a:rPr lang="ar-BH" sz="2700" b="1" dirty="0">
                <a:cs typeface="Sakkal Majalla" panose="02000000000000000000"/>
              </a:rPr>
              <a:t>كل ما تملكه الدولة من أراضي زراعية وأراضي بناء وعقارات وجزر وصحاري، ومناجم، وبرك، وغابات.  والإيرادات التي تحصل عليها الدولة من الدومين العقاري تنتج من إتاحة ه</a:t>
            </a:r>
            <a:r>
              <a:rPr lang="ar-SA" sz="2700" b="1" dirty="0">
                <a:cs typeface="Sakkal Majalla" panose="02000000000000000000"/>
              </a:rPr>
              <a:t>ذا الدومين للاستغلال أو الايجار أو حق الامتياز.</a:t>
            </a:r>
            <a:endParaRPr lang="en-US" sz="2700" b="1" dirty="0">
              <a:latin typeface="Calibri" panose="020F0502020204030204" pitchFamily="34" charset="0"/>
              <a:ea typeface="Calibri" panose="020F0502020204030204" pitchFamily="34" charset="0"/>
              <a:cs typeface="Sakkal Majalla" panose="02000000000000000000"/>
            </a:endParaRPr>
          </a:p>
        </p:txBody>
      </p:sp>
      <p:sp>
        <p:nvSpPr>
          <p:cNvPr id="6" name="Flowchart: Terminator 5">
            <a:hlinkClick r:id="rId3" action="ppaction://hlinksldjump"/>
          </p:cNvPr>
          <p:cNvSpPr/>
          <p:nvPr/>
        </p:nvSpPr>
        <p:spPr>
          <a:xfrm>
            <a:off x="5257800" y="3733800"/>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2438400" y="3738349"/>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xmlns="" id="{679AA003-2912-AE60-C831-1852FE227B53}"/>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xmlns="" id="{1D166BC7-3948-8C84-FF3E-6DCE04DED16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075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764" y="1544046"/>
            <a:ext cx="8915401" cy="954107"/>
          </a:xfrm>
          <a:prstGeom prst="rect">
            <a:avLst/>
          </a:prstGeom>
          <a:solidFill>
            <a:srgbClr val="CDDEE6"/>
          </a:solidFill>
          <a:effectLst/>
        </p:spPr>
        <p:txBody>
          <a:bodyPr wrap="square" rtlCol="0">
            <a:spAutoFit/>
          </a:bodyPr>
          <a:lstStyle/>
          <a:p>
            <a:pPr lvl="0" algn="just" rtl="1"/>
            <a:r>
              <a:rPr lang="ar-BH" sz="2800" b="1" dirty="0" smtClean="0">
                <a:solidFill>
                  <a:schemeClr val="tx1">
                    <a:lumMod val="95000"/>
                    <a:lumOff val="5000"/>
                  </a:schemeClr>
                </a:solidFill>
                <a:latin typeface="Sakkal Majalla" panose="02000000000000000000" pitchFamily="2" charset="-78"/>
                <a:cs typeface="Sakkal Majalla" panose="02000000000000000000"/>
              </a:rPr>
              <a:t>3.</a:t>
            </a:r>
            <a:r>
              <a:rPr lang="ar-SA" sz="2800" b="1" dirty="0" smtClean="0">
                <a:latin typeface="Sakkal Majalla" panose="02000000000000000000" pitchFamily="2" charset="-78"/>
                <a:cs typeface="Sakkal Majalla" panose="02000000000000000000"/>
              </a:rPr>
              <a:t> النفقات العامة هي </a:t>
            </a:r>
            <a:r>
              <a:rPr lang="ar-SA" sz="2800" b="1" dirty="0" smtClean="0">
                <a:cs typeface="Sakkal Majalla" panose="02000000000000000000"/>
              </a:rPr>
              <a:t>مبلغ </a:t>
            </a:r>
            <a:r>
              <a:rPr lang="ar-SA" sz="2800" b="1" dirty="0">
                <a:cs typeface="Sakkal Majalla" panose="02000000000000000000"/>
              </a:rPr>
              <a:t>نقدي يخرج من خزانة الدولة ينفقه شخص معنوي عام؛ بهدف تحقيق منفعة عامة.</a:t>
            </a:r>
            <a:endParaRPr lang="en-US" sz="2800" b="1" dirty="0">
              <a:cs typeface="Sakkal Majalla" panose="02000000000000000000"/>
            </a:endParaRPr>
          </a:p>
        </p:txBody>
      </p:sp>
      <p:sp>
        <p:nvSpPr>
          <p:cNvPr id="6" name="Flowchart: Terminator 5">
            <a:hlinkClick r:id="rId3" action="ppaction://hlinksldjump"/>
          </p:cNvPr>
          <p:cNvSpPr/>
          <p:nvPr/>
        </p:nvSpPr>
        <p:spPr>
          <a:xfrm>
            <a:off x="5181600" y="3118945"/>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2440071" y="3118945"/>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xmlns="" id="{96EF4695-92BD-82CC-D738-4DED32722D86}"/>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xmlns="" id="{495B6AB7-183C-96AE-2613-372280B033A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2465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xmlns=""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xmlns=""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3C263F1-0B7E-2F73-B11C-B977FDD08240}"/>
              </a:ext>
            </a:extLst>
          </p:cNvPr>
          <p:cNvSpPr txBox="1"/>
          <p:nvPr/>
        </p:nvSpPr>
        <p:spPr>
          <a:xfrm>
            <a:off x="149610" y="1723067"/>
            <a:ext cx="8837710" cy="4524315"/>
          </a:xfrm>
          <a:prstGeom prst="rect">
            <a:avLst/>
          </a:prstGeom>
          <a:solidFill>
            <a:srgbClr val="CDDEE6"/>
          </a:solidFill>
          <a:effectLst/>
        </p:spPr>
        <p:txBody>
          <a:bodyPr wrap="square" rtlCol="0">
            <a:spAutoFit/>
          </a:bodyPr>
          <a:lstStyle/>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SA"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a:extLst>
              <a:ext uri="{FF2B5EF4-FFF2-40B4-BE49-F238E27FC236}">
                <a16:creationId xmlns:a16="http://schemas.microsoft.com/office/drawing/2014/main" xmlns="" id="{C2110C68-3ABB-7198-1784-1D0F48D65121}"/>
              </a:ext>
            </a:extLst>
          </p:cNvPr>
          <p:cNvSpPr/>
          <p:nvPr/>
        </p:nvSpPr>
        <p:spPr>
          <a:xfrm>
            <a:off x="3960088" y="1132626"/>
            <a:ext cx="50950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أجب </a:t>
            </a:r>
            <a:r>
              <a:rPr lang="ar-BH" sz="3200" b="1" dirty="0" smtClean="0">
                <a:solidFill>
                  <a:schemeClr val="bg1"/>
                </a:solidFill>
                <a:latin typeface="Sakkal Majalla" panose="02000000000000000000" pitchFamily="2" charset="-78"/>
                <a:cs typeface="Sakkal Majalla" panose="02000000000000000000" pitchFamily="2" charset="-78"/>
              </a:rPr>
              <a:t>عن الآتي:</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5">
            <a:hlinkClick r:id="rId3" action="ppaction://hlinksldjump"/>
            <a:extLst>
              <a:ext uri="{FF2B5EF4-FFF2-40B4-BE49-F238E27FC236}">
                <a16:creationId xmlns="" xmlns:a16="http://schemas.microsoft.com/office/drawing/2014/main" id="{EA17CA2C-463F-4C03-9FAE-D86355B014EA}"/>
              </a:ext>
            </a:extLst>
          </p:cNvPr>
          <p:cNvSpPr/>
          <p:nvPr/>
        </p:nvSpPr>
        <p:spPr>
          <a:xfrm>
            <a:off x="217386" y="6028793"/>
            <a:ext cx="1766690" cy="413641"/>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4"/>
          <a:srcRect l="21303" t="33333" r="31259" b="20833"/>
          <a:stretch/>
        </p:blipFill>
        <p:spPr>
          <a:xfrm>
            <a:off x="217386" y="1859409"/>
            <a:ext cx="8629583" cy="4029418"/>
          </a:xfrm>
          <a:prstGeom prst="rect">
            <a:avLst/>
          </a:prstGeom>
        </p:spPr>
      </p:pic>
    </p:spTree>
    <p:extLst>
      <p:ext uri="{BB962C8B-B14F-4D97-AF65-F5344CB8AC3E}">
        <p14:creationId xmlns:p14="http://schemas.microsoft.com/office/powerpoint/2010/main" val="895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xmlns=""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xmlns=""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3C263F1-0B7E-2F73-B11C-B977FDD08240}"/>
              </a:ext>
            </a:extLst>
          </p:cNvPr>
          <p:cNvSpPr txBox="1"/>
          <p:nvPr/>
        </p:nvSpPr>
        <p:spPr>
          <a:xfrm>
            <a:off x="264994" y="1197502"/>
            <a:ext cx="8826497" cy="5201424"/>
          </a:xfrm>
          <a:prstGeom prst="rect">
            <a:avLst/>
          </a:prstGeom>
          <a:solidFill>
            <a:srgbClr val="CDDEE6"/>
          </a:solidFill>
          <a:effectLst/>
        </p:spPr>
        <p:txBody>
          <a:bodyPr wrap="square" rtlCol="0">
            <a:spAutoFit/>
          </a:bodyPr>
          <a:lstStyle/>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000" dirty="0" smtClean="0">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rotWithShape="1">
          <a:blip r:embed="rId3"/>
          <a:srcRect l="21303" t="33333" r="31259" b="20833"/>
          <a:stretch/>
        </p:blipFill>
        <p:spPr>
          <a:xfrm>
            <a:off x="253716" y="1539896"/>
            <a:ext cx="8629583" cy="4784704"/>
          </a:xfrm>
          <a:prstGeom prst="rect">
            <a:avLst/>
          </a:prstGeom>
        </p:spPr>
      </p:pic>
      <p:sp>
        <p:nvSpPr>
          <p:cNvPr id="2" name="TextBox 1"/>
          <p:cNvSpPr txBox="1"/>
          <p:nvPr/>
        </p:nvSpPr>
        <p:spPr>
          <a:xfrm>
            <a:off x="6666675" y="5068895"/>
            <a:ext cx="2133600" cy="400110"/>
          </a:xfrm>
          <a:prstGeom prst="rect">
            <a:avLst/>
          </a:prstGeom>
          <a:noFill/>
        </p:spPr>
        <p:txBody>
          <a:bodyPr wrap="square" rtlCol="1">
            <a:spAutoFit/>
          </a:bodyPr>
          <a:lstStyle/>
          <a:p>
            <a:pPr algn="l" rtl="1"/>
            <a:r>
              <a:rPr lang="ar-BH" sz="2000" b="1" dirty="0" smtClean="0">
                <a:solidFill>
                  <a:srgbClr val="FF0000"/>
                </a:solidFill>
                <a:cs typeface="Sakkal Majalla" panose="02000000000000000000"/>
              </a:rPr>
              <a:t>وزارة التربية والتعليم</a:t>
            </a:r>
            <a:endParaRPr lang="ar-BH" sz="2000" b="1" dirty="0">
              <a:solidFill>
                <a:srgbClr val="FF0000"/>
              </a:solidFill>
              <a:cs typeface="Sakkal Majalla" panose="02000000000000000000"/>
            </a:endParaRPr>
          </a:p>
        </p:txBody>
      </p:sp>
      <p:sp>
        <p:nvSpPr>
          <p:cNvPr id="14" name="TextBox 13"/>
          <p:cNvSpPr txBox="1"/>
          <p:nvPr/>
        </p:nvSpPr>
        <p:spPr>
          <a:xfrm>
            <a:off x="495676" y="4495800"/>
            <a:ext cx="2133600" cy="400110"/>
          </a:xfrm>
          <a:prstGeom prst="rect">
            <a:avLst/>
          </a:prstGeom>
          <a:noFill/>
        </p:spPr>
        <p:txBody>
          <a:bodyPr wrap="square" rtlCol="1">
            <a:spAutoFit/>
          </a:bodyPr>
          <a:lstStyle/>
          <a:p>
            <a:pPr algn="ctr" rtl="1"/>
            <a:r>
              <a:rPr lang="ar-BH" sz="2000" b="1" dirty="0" smtClean="0">
                <a:solidFill>
                  <a:srgbClr val="FF0000"/>
                </a:solidFill>
                <a:cs typeface="Sakkal Majalla" panose="02000000000000000000"/>
              </a:rPr>
              <a:t>خدمات البريد</a:t>
            </a:r>
            <a:endParaRPr lang="ar-BH" sz="2000" b="1" dirty="0">
              <a:solidFill>
                <a:srgbClr val="FF0000"/>
              </a:solidFill>
              <a:cs typeface="Sakkal Majalla" panose="02000000000000000000"/>
            </a:endParaRPr>
          </a:p>
        </p:txBody>
      </p:sp>
      <p:sp>
        <p:nvSpPr>
          <p:cNvPr id="15" name="TextBox 14"/>
          <p:cNvSpPr txBox="1"/>
          <p:nvPr/>
        </p:nvSpPr>
        <p:spPr>
          <a:xfrm>
            <a:off x="2438277" y="4495800"/>
            <a:ext cx="2133600" cy="400110"/>
          </a:xfrm>
          <a:prstGeom prst="rect">
            <a:avLst/>
          </a:prstGeom>
          <a:noFill/>
        </p:spPr>
        <p:txBody>
          <a:bodyPr wrap="square" rtlCol="1">
            <a:spAutoFit/>
          </a:bodyPr>
          <a:lstStyle/>
          <a:p>
            <a:pPr algn="ctr" rtl="1"/>
            <a:r>
              <a:rPr lang="ar-BH" sz="2000" b="1" dirty="0" smtClean="0">
                <a:solidFill>
                  <a:srgbClr val="FF0000"/>
                </a:solidFill>
                <a:cs typeface="Sakkal Majalla" panose="02000000000000000000"/>
              </a:rPr>
              <a:t>مبلغ تجديد جواز السفر</a:t>
            </a:r>
            <a:endParaRPr lang="ar-BH" sz="2000" b="1" dirty="0">
              <a:solidFill>
                <a:srgbClr val="FF0000"/>
              </a:solidFill>
              <a:cs typeface="Sakkal Majalla" panose="02000000000000000000"/>
            </a:endParaRPr>
          </a:p>
        </p:txBody>
      </p:sp>
      <p:sp>
        <p:nvSpPr>
          <p:cNvPr id="21" name="TextBox 20"/>
          <p:cNvSpPr txBox="1"/>
          <p:nvPr/>
        </p:nvSpPr>
        <p:spPr>
          <a:xfrm>
            <a:off x="2341010" y="5086290"/>
            <a:ext cx="2239965" cy="400110"/>
          </a:xfrm>
          <a:prstGeom prst="rect">
            <a:avLst/>
          </a:prstGeom>
          <a:noFill/>
        </p:spPr>
        <p:txBody>
          <a:bodyPr wrap="square" rtlCol="1">
            <a:spAutoFit/>
          </a:bodyPr>
          <a:lstStyle/>
          <a:p>
            <a:pPr algn="r" rtl="1"/>
            <a:r>
              <a:rPr lang="ar-BH" sz="2000" b="1" dirty="0" smtClean="0">
                <a:solidFill>
                  <a:srgbClr val="FF0000"/>
                </a:solidFill>
                <a:cs typeface="Sakkal Majalla" panose="02000000000000000000"/>
              </a:rPr>
              <a:t>مبلغ مقابل ترخيص بناء</a:t>
            </a:r>
            <a:endParaRPr lang="ar-BH" sz="2000" b="1" dirty="0">
              <a:solidFill>
                <a:srgbClr val="FF0000"/>
              </a:solidFill>
              <a:cs typeface="Sakkal Majalla" panose="02000000000000000000"/>
            </a:endParaRPr>
          </a:p>
        </p:txBody>
      </p:sp>
      <p:sp>
        <p:nvSpPr>
          <p:cNvPr id="22" name="TextBox 21"/>
          <p:cNvSpPr txBox="1"/>
          <p:nvPr/>
        </p:nvSpPr>
        <p:spPr>
          <a:xfrm>
            <a:off x="6570653" y="5663559"/>
            <a:ext cx="2161191" cy="384721"/>
          </a:xfrm>
          <a:prstGeom prst="rect">
            <a:avLst/>
          </a:prstGeom>
          <a:noFill/>
        </p:spPr>
        <p:txBody>
          <a:bodyPr wrap="square" rtlCol="1">
            <a:spAutoFit/>
          </a:bodyPr>
          <a:lstStyle/>
          <a:p>
            <a:pPr algn="ctr" rtl="1"/>
            <a:r>
              <a:rPr lang="ar-BH" sz="1900" b="1" dirty="0" smtClean="0">
                <a:solidFill>
                  <a:srgbClr val="FF0000"/>
                </a:solidFill>
                <a:cs typeface="Sakkal Majalla" panose="02000000000000000000"/>
              </a:rPr>
              <a:t>وزارة الصناعة والتجارة</a:t>
            </a:r>
            <a:endParaRPr lang="ar-BH" sz="1900" b="1" dirty="0">
              <a:solidFill>
                <a:srgbClr val="FF0000"/>
              </a:solidFill>
              <a:cs typeface="Sakkal Majalla" panose="02000000000000000000"/>
            </a:endParaRPr>
          </a:p>
        </p:txBody>
      </p:sp>
      <p:sp>
        <p:nvSpPr>
          <p:cNvPr id="23" name="TextBox 22"/>
          <p:cNvSpPr txBox="1"/>
          <p:nvPr/>
        </p:nvSpPr>
        <p:spPr>
          <a:xfrm>
            <a:off x="6552009" y="4495800"/>
            <a:ext cx="2133600" cy="400110"/>
          </a:xfrm>
          <a:prstGeom prst="rect">
            <a:avLst/>
          </a:prstGeom>
          <a:noFill/>
        </p:spPr>
        <p:txBody>
          <a:bodyPr wrap="square" rtlCol="1">
            <a:spAutoFit/>
          </a:bodyPr>
          <a:lstStyle/>
          <a:p>
            <a:pPr algn="ctr" rtl="1"/>
            <a:r>
              <a:rPr lang="ar-BH" sz="2000" b="1" dirty="0" smtClean="0">
                <a:solidFill>
                  <a:srgbClr val="FF0000"/>
                </a:solidFill>
                <a:cs typeface="Sakkal Majalla" panose="02000000000000000000"/>
              </a:rPr>
              <a:t>هيئة الكهرباء والماء</a:t>
            </a:r>
            <a:endParaRPr lang="ar-BH" sz="2000" b="1" dirty="0">
              <a:solidFill>
                <a:srgbClr val="FF0000"/>
              </a:solidFill>
              <a:cs typeface="Sakkal Majalla" panose="02000000000000000000"/>
            </a:endParaRPr>
          </a:p>
        </p:txBody>
      </p:sp>
      <p:sp>
        <p:nvSpPr>
          <p:cNvPr id="24" name="TextBox 23"/>
          <p:cNvSpPr txBox="1"/>
          <p:nvPr/>
        </p:nvSpPr>
        <p:spPr>
          <a:xfrm>
            <a:off x="4567774" y="4487839"/>
            <a:ext cx="2002879" cy="400110"/>
          </a:xfrm>
          <a:prstGeom prst="rect">
            <a:avLst/>
          </a:prstGeom>
          <a:noFill/>
        </p:spPr>
        <p:txBody>
          <a:bodyPr wrap="square" rtlCol="1">
            <a:spAutoFit/>
          </a:bodyPr>
          <a:lstStyle/>
          <a:p>
            <a:pPr algn="ctr" rtl="1"/>
            <a:r>
              <a:rPr lang="ar-BH" sz="2000" b="1" dirty="0" smtClean="0">
                <a:solidFill>
                  <a:srgbClr val="FF0000"/>
                </a:solidFill>
                <a:cs typeface="Sakkal Majalla" panose="02000000000000000000"/>
              </a:rPr>
              <a:t>مستشفى الملك حمد</a:t>
            </a:r>
            <a:endParaRPr lang="ar-BH" sz="2000" b="1" dirty="0">
              <a:solidFill>
                <a:srgbClr val="FF0000"/>
              </a:solidFill>
              <a:cs typeface="Sakkal Majalla" panose="02000000000000000000"/>
            </a:endParaRPr>
          </a:p>
        </p:txBody>
      </p:sp>
      <p:sp>
        <p:nvSpPr>
          <p:cNvPr id="25" name="TextBox 24"/>
          <p:cNvSpPr txBox="1"/>
          <p:nvPr/>
        </p:nvSpPr>
        <p:spPr>
          <a:xfrm>
            <a:off x="4567873" y="5086290"/>
            <a:ext cx="2133600" cy="400110"/>
          </a:xfrm>
          <a:prstGeom prst="rect">
            <a:avLst/>
          </a:prstGeom>
          <a:noFill/>
        </p:spPr>
        <p:txBody>
          <a:bodyPr wrap="square" rtlCol="1">
            <a:spAutoFit/>
          </a:bodyPr>
          <a:lstStyle/>
          <a:p>
            <a:pPr algn="l" rtl="1"/>
            <a:r>
              <a:rPr lang="ar-BH" sz="2000" b="1" dirty="0" smtClean="0">
                <a:solidFill>
                  <a:srgbClr val="FF0000"/>
                </a:solidFill>
                <a:cs typeface="Sakkal Majalla" panose="02000000000000000000"/>
              </a:rPr>
              <a:t>متحف البحرين الوطني</a:t>
            </a:r>
            <a:endParaRPr lang="ar-BH" sz="2000" b="1" dirty="0">
              <a:solidFill>
                <a:srgbClr val="FF0000"/>
              </a:solidFill>
              <a:cs typeface="Sakkal Majalla" panose="02000000000000000000"/>
            </a:endParaRPr>
          </a:p>
        </p:txBody>
      </p:sp>
    </p:spTree>
    <p:extLst>
      <p:ext uri="{BB962C8B-B14F-4D97-AF65-F5344CB8AC3E}">
        <p14:creationId xmlns:p14="http://schemas.microsoft.com/office/powerpoint/2010/main" val="1832164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croll: Horizontal 5">
            <a:extLst>
              <a:ext uri="{FF2B5EF4-FFF2-40B4-BE49-F238E27FC236}">
                <a16:creationId xmlns:a16="http://schemas.microsoft.com/office/drawing/2014/main" xmlns="" id="{C862D5D5-4741-39B2-9A11-5892227AA502}"/>
              </a:ext>
            </a:extLst>
          </p:cNvPr>
          <p:cNvSpPr/>
          <p:nvPr/>
        </p:nvSpPr>
        <p:spPr>
          <a:xfrm>
            <a:off x="1295400" y="595142"/>
            <a:ext cx="6400800" cy="487679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نهاية </a:t>
            </a:r>
            <a:r>
              <a:rPr kumimoji="0" lang="ar-SA"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الدرس</a:t>
            </a:r>
            <a:endPar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شكراً لكم ،، تنمياتنا لكم بالتوفيق</a:t>
            </a:r>
          </a:p>
        </p:txBody>
      </p:sp>
      <p:sp>
        <p:nvSpPr>
          <p:cNvPr id="8" name="Rectangle: Rounded Corners 7">
            <a:extLst>
              <a:ext uri="{FF2B5EF4-FFF2-40B4-BE49-F238E27FC236}">
                <a16:creationId xmlns:a16="http://schemas.microsoft.com/office/drawing/2014/main" xmlns="" id="{B033209D-CE19-B10C-F943-82DE6AC7C173}"/>
              </a:ext>
            </a:extLst>
          </p:cNvPr>
          <p:cNvSpPr/>
          <p:nvPr/>
        </p:nvSpPr>
        <p:spPr>
          <a:xfrm>
            <a:off x="3581400" y="5105400"/>
            <a:ext cx="5410200" cy="12686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sz="2400" b="1" dirty="0">
                <a:solidFill>
                  <a:srgbClr val="FF0000"/>
                </a:solidFill>
                <a:latin typeface="Sakkal Majalla" panose="02000000000000000000" pitchFamily="2" charset="-78"/>
                <a:cs typeface="Sakkal Majalla" panose="02000000000000000000" pitchFamily="2" charset="-78"/>
              </a:rPr>
              <a:t>للمزيد من المعلومات</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زيارة البوابة التعليمية </a:t>
            </a:r>
            <a:r>
              <a:rPr lang="en-US" sz="2400" dirty="0">
                <a:latin typeface="Sakkal Majalla" panose="02000000000000000000" pitchFamily="2" charset="-78"/>
                <a:cs typeface="Sakkal Majalla" panose="02000000000000000000" pitchFamily="2" charset="-78"/>
                <a:hlinkClick r:id="rId2"/>
              </a:rPr>
              <a:t>www.edunet.bh</a:t>
            </a:r>
            <a:r>
              <a:rPr lang="en-US" sz="2400" dirty="0">
                <a:latin typeface="Sakkal Majalla" panose="02000000000000000000" pitchFamily="2" charset="-78"/>
                <a:cs typeface="Sakkal Majalla" panose="02000000000000000000" pitchFamily="2" charset="-78"/>
              </a:rPr>
              <a:t> </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حل أسئلة الكتاب </a:t>
            </a:r>
            <a:r>
              <a:rPr lang="ar-BH" sz="2400">
                <a:latin typeface="Sakkal Majalla" panose="02000000000000000000" pitchFamily="2" charset="-78"/>
                <a:cs typeface="Sakkal Majalla" panose="02000000000000000000" pitchFamily="2" charset="-78"/>
              </a:rPr>
              <a:t>(</a:t>
            </a:r>
            <a:r>
              <a:rPr lang="ar-BH" sz="2400" smtClean="0">
                <a:latin typeface="Sakkal Majalla" panose="02000000000000000000" pitchFamily="2" charset="-78"/>
                <a:cs typeface="Sakkal Majalla" panose="02000000000000000000" pitchFamily="2" charset="-78"/>
              </a:rPr>
              <a:t>ص35)</a:t>
            </a:r>
            <a:endParaRPr lang="en-US" sz="2400"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526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7708"/>
            <a:ext cx="1855398" cy="1877291"/>
          </a:xfrm>
          <a:prstGeom prst="rect">
            <a:avLst/>
          </a:prstGeom>
        </p:spPr>
      </p:pic>
      <p:sp>
        <p:nvSpPr>
          <p:cNvPr id="8" name="Rectangle 7">
            <a:extLst>
              <a:ext uri="{FF2B5EF4-FFF2-40B4-BE49-F238E27FC236}">
                <a16:creationId xmlns:a16="http://schemas.microsoft.com/office/drawing/2014/main" xmlns="" id="{FB160124-8B51-A48E-9CF0-AE4D42CE3BB8}"/>
              </a:ext>
            </a:extLst>
          </p:cNvPr>
          <p:cNvSpPr/>
          <p:nvPr/>
        </p:nvSpPr>
        <p:spPr>
          <a:xfrm>
            <a:off x="228600" y="2286000"/>
            <a:ext cx="9225887" cy="1431161"/>
          </a:xfrm>
          <a:prstGeom prst="rect">
            <a:avLst/>
          </a:prstGeom>
          <a:noFill/>
        </p:spPr>
        <p:txBody>
          <a:bodyPr wrap="square" lIns="91440" tIns="45720" rIns="91440" bIns="45720">
            <a:spAutoFit/>
          </a:bodyPr>
          <a:lstStyle/>
          <a:p>
            <a:pPr algn="ctr"/>
            <a:endParaRPr lang="ar-BH" sz="12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r>
              <a:rPr lang="ar-SA" sz="6600" b="1" dirty="0" smtClean="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أهداف الوحدة-المالية العامة</a:t>
            </a:r>
            <a:endParaRPr lang="ar-BH" sz="6600" b="1" dirty="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endParaRPr lang="ar-BH" sz="900" dirty="0">
              <a:ln w="0"/>
              <a:solidFill>
                <a:prstClr val="black">
                  <a:lumMod val="95000"/>
                  <a:lumOff val="5000"/>
                </a:prstClr>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3"/>
          <a:stretch>
            <a:fillRect/>
          </a:stretch>
        </p:blipFill>
        <p:spPr>
          <a:xfrm rot="20499523">
            <a:off x="396917" y="586930"/>
            <a:ext cx="2867335" cy="1762684"/>
          </a:xfrm>
          <a:prstGeom prst="rect">
            <a:avLst/>
          </a:prstGeom>
        </p:spPr>
      </p:pic>
      <p:sp>
        <p:nvSpPr>
          <p:cNvPr id="6" name="Rectangle 5"/>
          <p:cNvSpPr/>
          <p:nvPr/>
        </p:nvSpPr>
        <p:spPr>
          <a:xfrm>
            <a:off x="0" y="3448120"/>
            <a:ext cx="8892654" cy="2562753"/>
          </a:xfrm>
          <a:prstGeom prst="rect">
            <a:avLst/>
          </a:prstGeom>
        </p:spPr>
        <p:txBody>
          <a:bodyPr wrap="square">
            <a:spAutoFit/>
          </a:bodyPr>
          <a:lstStyle/>
          <a:p>
            <a:pPr marL="571500" marR="0" lvl="0" indent="-571500" algn="just" rtl="1">
              <a:lnSpc>
                <a:spcPct val="115000"/>
              </a:lnSpc>
              <a:spcBef>
                <a:spcPts val="0"/>
              </a:spcBef>
              <a:spcAft>
                <a:spcPts val="800"/>
              </a:spcAft>
              <a:buSzPct val="80000"/>
              <a:buFont typeface="Arial" panose="020B0604020202020204" pitchFamily="34" charset="0"/>
              <a:buChar char="•"/>
              <a:tabLst>
                <a:tab pos="457200" algn="l"/>
              </a:tabLst>
            </a:pPr>
            <a:r>
              <a:rPr lang="ar-BH" sz="3200" dirty="0">
                <a:latin typeface="Calibri" panose="020F0502020204030204" pitchFamily="34" charset="0"/>
                <a:ea typeface="Calibri" panose="020F0502020204030204" pitchFamily="34" charset="0"/>
                <a:cs typeface="Sakkal Majalla" panose="02000000000000000000"/>
              </a:rPr>
              <a:t>يعرف المالية العامة ويعدد عناصرها.</a:t>
            </a:r>
            <a:endParaRPr lang="en-US" sz="2000" dirty="0">
              <a:latin typeface="Calibri" panose="020F0502020204030204" pitchFamily="34" charset="0"/>
              <a:ea typeface="Calibri" panose="020F0502020204030204" pitchFamily="34" charset="0"/>
              <a:cs typeface="Wingdings 3" panose="05040102010807070707" pitchFamily="18" charset="2"/>
            </a:endParaRPr>
          </a:p>
          <a:p>
            <a:pPr marL="571500" marR="0" lvl="0" indent="-571500" algn="just" rtl="1">
              <a:lnSpc>
                <a:spcPct val="115000"/>
              </a:lnSpc>
              <a:spcBef>
                <a:spcPts val="0"/>
              </a:spcBef>
              <a:spcAft>
                <a:spcPts val="800"/>
              </a:spcAft>
              <a:buSzPct val="80000"/>
              <a:buFont typeface="Arial" panose="020B0604020202020204" pitchFamily="34" charset="0"/>
              <a:buChar char="•"/>
              <a:tabLst>
                <a:tab pos="457200" algn="l"/>
              </a:tabLst>
            </a:pPr>
            <a:r>
              <a:rPr lang="ar-BH" sz="3200" dirty="0">
                <a:latin typeface="Calibri" panose="020F0502020204030204" pitchFamily="34" charset="0"/>
                <a:ea typeface="Calibri" panose="020F0502020204030204" pitchFamily="34" charset="0"/>
                <a:cs typeface="Sakkal Majalla" panose="02000000000000000000"/>
              </a:rPr>
              <a:t>يعدد مصادر الإيرادات العامة للدولة.</a:t>
            </a:r>
            <a:endParaRPr lang="en-US" sz="2000" dirty="0">
              <a:latin typeface="Calibri" panose="020F0502020204030204" pitchFamily="34" charset="0"/>
              <a:ea typeface="Calibri" panose="020F0502020204030204" pitchFamily="34" charset="0"/>
              <a:cs typeface="Wingdings 3" panose="05040102010807070707" pitchFamily="18" charset="2"/>
            </a:endParaRPr>
          </a:p>
          <a:p>
            <a:pPr marL="571500" marR="0" lvl="0" indent="-571500" algn="just" rtl="1">
              <a:lnSpc>
                <a:spcPct val="115000"/>
              </a:lnSpc>
              <a:spcBef>
                <a:spcPts val="0"/>
              </a:spcBef>
              <a:spcAft>
                <a:spcPts val="800"/>
              </a:spcAft>
              <a:buSzPct val="80000"/>
              <a:buFont typeface="Arial" panose="020B0604020202020204" pitchFamily="34" charset="0"/>
              <a:buChar char="•"/>
              <a:tabLst>
                <a:tab pos="457200" algn="l"/>
              </a:tabLst>
            </a:pPr>
            <a:r>
              <a:rPr lang="ar-BH" sz="3200" dirty="0" smtClean="0">
                <a:latin typeface="Calibri" panose="020F0502020204030204" pitchFamily="34" charset="0"/>
                <a:ea typeface="Calibri" panose="020F0502020204030204" pitchFamily="34" charset="0"/>
                <a:cs typeface="Sakkal Majalla" panose="02000000000000000000"/>
              </a:rPr>
              <a:t>يقدر </a:t>
            </a:r>
            <a:r>
              <a:rPr lang="ar-BH" sz="3200" dirty="0">
                <a:latin typeface="Calibri" panose="020F0502020204030204" pitchFamily="34" charset="0"/>
                <a:ea typeface="Calibri" panose="020F0502020204030204" pitchFamily="34" charset="0"/>
                <a:cs typeface="Sakkal Majalla" panose="02000000000000000000"/>
              </a:rPr>
              <a:t>جهود حكومة مملكة البحرين في إعداد الميزانية العامة للدولة</a:t>
            </a:r>
            <a:r>
              <a:rPr lang="ar-BH" sz="3200" dirty="0" smtClean="0">
                <a:latin typeface="Calibri" panose="020F0502020204030204" pitchFamily="34" charset="0"/>
                <a:ea typeface="Calibri" panose="020F0502020204030204" pitchFamily="34" charset="0"/>
                <a:cs typeface="Sakkal Majalla" panose="02000000000000000000"/>
              </a:rPr>
              <a:t>.</a:t>
            </a:r>
            <a:endParaRPr lang="en-US" sz="2000" dirty="0">
              <a:latin typeface="Calibri" panose="020F0502020204030204" pitchFamily="34" charset="0"/>
              <a:ea typeface="Calibri" panose="020F0502020204030204" pitchFamily="34" charset="0"/>
              <a:cs typeface="Wingdings 3" panose="05040102010807070707" pitchFamily="18" charset="2"/>
            </a:endParaRPr>
          </a:p>
        </p:txBody>
      </p:sp>
    </p:spTree>
    <p:extLst>
      <p:ext uri="{BB962C8B-B14F-4D97-AF65-F5344CB8AC3E}">
        <p14:creationId xmlns:p14="http://schemas.microsoft.com/office/powerpoint/2010/main" val="157316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0865" y="1524000"/>
            <a:ext cx="7315200" cy="4114795"/>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64884" y="542418"/>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0554"/>
              <a:ext cx="1371600" cy="1149809"/>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783116"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6800" y="1492831"/>
            <a:ext cx="7010400" cy="387233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120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0124" y="542418"/>
            <a:ext cx="6119327" cy="5766354"/>
            <a:chOff x="609600" y="457200"/>
            <a:chExt cx="6119327"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73534"/>
              <a:ext cx="1371600" cy="1150019"/>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997876"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7439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0600" y="1475509"/>
            <a:ext cx="7162800" cy="396239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53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79316"/>
              <a:ext cx="1371600" cy="1144237"/>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7677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22498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17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6915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01371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1EBB884-A867-AE3B-8A57-AC5CC0175E4D}"/>
              </a:ext>
            </a:extLst>
          </p:cNvPr>
          <p:cNvSpPr txBox="1"/>
          <p:nvPr/>
        </p:nvSpPr>
        <p:spPr>
          <a:xfrm>
            <a:off x="5562600" y="6521639"/>
            <a:ext cx="3643223"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200" b="1" dirty="0">
                <a:latin typeface="Sakkal Majalla" panose="02000000000000000000" pitchFamily="2" charset="-78"/>
                <a:cs typeface="Sakkal Majalla" panose="02000000000000000000" pitchFamily="2" charset="-78"/>
              </a:rPr>
              <a:t>وزارة التربية والتعليم – </a:t>
            </a:r>
            <a:r>
              <a:rPr lang="ar-SA" sz="1200" b="1" dirty="0">
                <a:latin typeface="Sakkal Majalla" panose="02000000000000000000" pitchFamily="2" charset="-78"/>
                <a:cs typeface="Sakkal Majalla" panose="02000000000000000000" pitchFamily="2" charset="-78"/>
              </a:rPr>
              <a:t>الفصل الدراسي ا</a:t>
            </a:r>
            <a:r>
              <a:rPr lang="ar-BH" sz="1200" b="1" dirty="0">
                <a:latin typeface="Sakkal Majalla" panose="02000000000000000000" pitchFamily="2" charset="-78"/>
                <a:cs typeface="Sakkal Majalla" panose="02000000000000000000" pitchFamily="2" charset="-78"/>
              </a:rPr>
              <a:t>لأول</a:t>
            </a:r>
            <a:r>
              <a:rPr lang="ar-SA" sz="1200" b="1" dirty="0">
                <a:latin typeface="Sakkal Majalla" panose="02000000000000000000" pitchFamily="2" charset="-78"/>
                <a:cs typeface="Sakkal Majalla" panose="02000000000000000000" pitchFamily="2" charset="-78"/>
              </a:rPr>
              <a:t> </a:t>
            </a:r>
            <a:r>
              <a:rPr lang="ar-BH" sz="1200" b="1" dirty="0">
                <a:latin typeface="Sakkal Majalla" panose="02000000000000000000" pitchFamily="2" charset="-78"/>
                <a:cs typeface="Sakkal Majalla" panose="02000000000000000000" pitchFamily="2" charset="-78"/>
              </a:rPr>
              <a:t>2022-2023</a:t>
            </a:r>
            <a:endParaRPr lang="en-US" sz="1200" b="1" dirty="0">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35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6915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010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3352800" y="168275"/>
            <a:ext cx="5638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أهداف الدرس</a:t>
            </a:r>
          </a:p>
        </p:txBody>
      </p:sp>
      <p:pic>
        <p:nvPicPr>
          <p:cNvPr id="1030" name="Picture 6" descr="Download Icons Transparent Goal - Audience Engagement Line Icon PNG Image  with No Background - PNGkey.com">
            <a:extLst>
              <a:ext uri="{FF2B5EF4-FFF2-40B4-BE49-F238E27FC236}">
                <a16:creationId xmlns:a16="http://schemas.microsoft.com/office/drawing/2014/main" xmlns="" id="{3BB61EA3-3486-F0A7-FD3D-B6659C1BD2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45252"/>
            <a:ext cx="926045" cy="926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95164A0-1DBE-7625-33C9-FEC000DB39CF}"/>
              </a:ext>
            </a:extLst>
          </p:cNvPr>
          <p:cNvSpPr txBox="1"/>
          <p:nvPr/>
        </p:nvSpPr>
        <p:spPr>
          <a:xfrm>
            <a:off x="838200" y="1828800"/>
            <a:ext cx="7924800" cy="3485570"/>
          </a:xfrm>
          <a:prstGeom prst="rect">
            <a:avLst/>
          </a:prstGeom>
          <a:noFill/>
        </p:spPr>
        <p:txBody>
          <a:bodyPr wrap="square" rtlCol="0">
            <a:spAutoFit/>
          </a:bodyPr>
          <a:lstStyle/>
          <a:p>
            <a:pPr algn="just" rtl="1">
              <a:lnSpc>
                <a:spcPct val="150000"/>
              </a:lnSpc>
            </a:pPr>
            <a:r>
              <a:rPr lang="ar-SA" sz="3400" b="1" dirty="0">
                <a:solidFill>
                  <a:srgbClr val="C00000"/>
                </a:solidFill>
                <a:latin typeface="Sakkal Majalla" panose="02000000000000000000" pitchFamily="2" charset="-78"/>
                <a:cs typeface="Sakkal Majalla" panose="02000000000000000000"/>
              </a:rPr>
              <a:t>يُتَوَقَع من الطالب </a:t>
            </a:r>
            <a:r>
              <a:rPr lang="ar-BH" sz="3400" b="1" dirty="0">
                <a:solidFill>
                  <a:srgbClr val="C00000"/>
                </a:solidFill>
                <a:latin typeface="Sakkal Majalla" panose="02000000000000000000" pitchFamily="2" charset="-78"/>
                <a:cs typeface="Sakkal Majalla" panose="02000000000000000000"/>
              </a:rPr>
              <a:t>في نهاية </a:t>
            </a:r>
            <a:r>
              <a:rPr lang="ar-SA" sz="3400" b="1" dirty="0">
                <a:solidFill>
                  <a:srgbClr val="C00000"/>
                </a:solidFill>
                <a:latin typeface="Sakkal Majalla" panose="02000000000000000000" pitchFamily="2" charset="-78"/>
                <a:cs typeface="Sakkal Majalla" panose="02000000000000000000"/>
              </a:rPr>
              <a:t>هذا الدرس أن:</a:t>
            </a:r>
            <a:endParaRPr lang="ar-BH" sz="3400" b="1" dirty="0">
              <a:solidFill>
                <a:srgbClr val="C00000"/>
              </a:solidFill>
              <a:latin typeface="Sakkal Majalla" panose="02000000000000000000" pitchFamily="2" charset="-78"/>
              <a:cs typeface="Sakkal Majalla" panose="02000000000000000000"/>
            </a:endParaRPr>
          </a:p>
          <a:p>
            <a:pPr algn="just" rtl="1">
              <a:lnSpc>
                <a:spcPct val="150000"/>
              </a:lnSpc>
            </a:pPr>
            <a:endParaRPr lang="ar-BH" sz="1100" dirty="0">
              <a:solidFill>
                <a:schemeClr val="tx1">
                  <a:lumMod val="95000"/>
                  <a:lumOff val="5000"/>
                </a:schemeClr>
              </a:solidFill>
              <a:latin typeface="Sakkal Majalla" panose="02000000000000000000" pitchFamily="2" charset="-78"/>
              <a:cs typeface="Sakkal Majalla" panose="02000000000000000000"/>
            </a:endParaRPr>
          </a:p>
          <a:p>
            <a:pPr marR="0" lvl="0" algn="just" rtl="1">
              <a:lnSpc>
                <a:spcPct val="150000"/>
              </a:lnSpc>
              <a:spcBef>
                <a:spcPts val="0"/>
              </a:spcBef>
              <a:spcAft>
                <a:spcPts val="0"/>
              </a:spcAft>
              <a:buSzPts val="1600"/>
            </a:pPr>
            <a:r>
              <a:rPr lang="ar-SA" sz="3400" dirty="0" smtClean="0">
                <a:solidFill>
                  <a:srgbClr val="000000"/>
                </a:solidFill>
                <a:latin typeface="Calibri" panose="020F0502020204030204" pitchFamily="34" charset="0"/>
                <a:ea typeface="Calibri" panose="020F0502020204030204" pitchFamily="34" charset="0"/>
                <a:cs typeface="Sakkal Majalla" panose="02000000000000000000"/>
              </a:rPr>
              <a:t>1- نُعرف </a:t>
            </a:r>
            <a:r>
              <a:rPr lang="ar-SA" sz="3400" dirty="0">
                <a:solidFill>
                  <a:srgbClr val="000000"/>
                </a:solidFill>
                <a:latin typeface="Calibri" panose="020F0502020204030204" pitchFamily="34" charset="0"/>
                <a:ea typeface="Calibri" panose="020F0502020204030204" pitchFamily="34" charset="0"/>
                <a:cs typeface="Sakkal Majalla" panose="02000000000000000000"/>
              </a:rPr>
              <a:t>المالية العامة وعناصرها.</a:t>
            </a:r>
            <a:endParaRPr lang="en-US" sz="3400" dirty="0">
              <a:latin typeface="Calibri" panose="020F0502020204030204" pitchFamily="34" charset="0"/>
              <a:ea typeface="Calibri" panose="020F0502020204030204" pitchFamily="34" charset="0"/>
              <a:cs typeface="Arial" panose="020B0604020202020204" pitchFamily="34" charset="0"/>
            </a:endParaRPr>
          </a:p>
          <a:p>
            <a:pPr marR="0" lvl="0" algn="just" rtl="1">
              <a:lnSpc>
                <a:spcPct val="150000"/>
              </a:lnSpc>
              <a:spcBef>
                <a:spcPts val="0"/>
              </a:spcBef>
              <a:spcAft>
                <a:spcPts val="0"/>
              </a:spcAft>
              <a:buSzPts val="1600"/>
            </a:pPr>
            <a:r>
              <a:rPr lang="ar-SA" sz="3400" dirty="0" smtClean="0">
                <a:solidFill>
                  <a:srgbClr val="000000"/>
                </a:solidFill>
                <a:latin typeface="Calibri" panose="020F0502020204030204" pitchFamily="34" charset="0"/>
                <a:ea typeface="Calibri" panose="020F0502020204030204" pitchFamily="34" charset="0"/>
                <a:cs typeface="Sakkal Majalla" panose="02000000000000000000"/>
              </a:rPr>
              <a:t>2- نُحدد </a:t>
            </a:r>
            <a:r>
              <a:rPr lang="ar-SA" sz="3400" dirty="0">
                <a:solidFill>
                  <a:srgbClr val="000000"/>
                </a:solidFill>
                <a:latin typeface="Calibri" panose="020F0502020204030204" pitchFamily="34" charset="0"/>
                <a:ea typeface="Calibri" panose="020F0502020204030204" pitchFamily="34" charset="0"/>
                <a:cs typeface="Sakkal Majalla" panose="02000000000000000000"/>
              </a:rPr>
              <a:t>مفهوم النفقات العامة.</a:t>
            </a:r>
            <a:endParaRPr lang="en-US" sz="3400" dirty="0">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3400" dirty="0" smtClean="0">
                <a:solidFill>
                  <a:srgbClr val="000000"/>
                </a:solidFill>
                <a:ea typeface="Calibri" panose="020F0502020204030204" pitchFamily="34" charset="0"/>
                <a:cs typeface="Sakkal Majalla" panose="02000000000000000000"/>
              </a:rPr>
              <a:t>3- نُعدد </a:t>
            </a:r>
            <a:r>
              <a:rPr lang="ar-SA" sz="3400" dirty="0">
                <a:solidFill>
                  <a:srgbClr val="000000"/>
                </a:solidFill>
                <a:ea typeface="Calibri" panose="020F0502020204030204" pitchFamily="34" charset="0"/>
                <a:cs typeface="Sakkal Majalla" panose="02000000000000000000"/>
              </a:rPr>
              <a:t>مصادر الإيرادات العامة </a:t>
            </a:r>
            <a:r>
              <a:rPr lang="ar-SA" sz="3400" dirty="0" smtClean="0">
                <a:solidFill>
                  <a:srgbClr val="000000"/>
                </a:solidFill>
                <a:ea typeface="Calibri" panose="020F0502020204030204" pitchFamily="34" charset="0"/>
                <a:cs typeface="Sakkal Majalla" panose="02000000000000000000"/>
              </a:rPr>
              <a:t>للدولة.</a:t>
            </a:r>
            <a:endParaRPr lang="ar-BH" sz="3400" dirty="0">
              <a:solidFill>
                <a:schemeClr val="tx1">
                  <a:lumMod val="95000"/>
                  <a:lumOff val="5000"/>
                </a:schemeClr>
              </a:solidFill>
              <a:latin typeface="Sakkal Majalla" panose="02000000000000000000" pitchFamily="2" charset="-78"/>
              <a:cs typeface="Sakkal Majalla" panose="02000000000000000000"/>
            </a:endParaRPr>
          </a:p>
        </p:txBody>
      </p:sp>
      <p:sp>
        <p:nvSpPr>
          <p:cNvPr id="8" name="TextBox 7">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816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5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النشاط الاستهلالي</a:t>
            </a:r>
          </a:p>
        </p:txBody>
      </p:sp>
      <p:pic>
        <p:nvPicPr>
          <p:cNvPr id="2" name="Picture 1">
            <a:extLst>
              <a:ext uri="{FF2B5EF4-FFF2-40B4-BE49-F238E27FC236}">
                <a16:creationId xmlns:a16="http://schemas.microsoft.com/office/drawing/2014/main" xmlns="" id="{E42C1ACD-F149-CAB7-5356-278D1C64367C}"/>
              </a:ext>
            </a:extLst>
          </p:cNvPr>
          <p:cNvPicPr>
            <a:picLocks noChangeAspect="1"/>
          </p:cNvPicPr>
          <p:nvPr/>
        </p:nvPicPr>
        <p:blipFill>
          <a:blip r:embed="rId2"/>
          <a:stretch>
            <a:fillRect/>
          </a:stretch>
        </p:blipFill>
        <p:spPr>
          <a:xfrm rot="18823303">
            <a:off x="7928852" y="301545"/>
            <a:ext cx="1021738" cy="732246"/>
          </a:xfrm>
          <a:prstGeom prst="rect">
            <a:avLst/>
          </a:prstGeom>
        </p:spPr>
      </p:pic>
      <p:sp>
        <p:nvSpPr>
          <p:cNvPr id="8" name="TextBox 7">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rotWithShape="1">
          <a:blip r:embed="rId3"/>
          <a:srcRect l="13103" t="16667" r="33016" b="13541"/>
          <a:stretch/>
        </p:blipFill>
        <p:spPr>
          <a:xfrm>
            <a:off x="4679395" y="1249343"/>
            <a:ext cx="4392149" cy="5073186"/>
          </a:xfrm>
          <a:prstGeom prst="rect">
            <a:avLst/>
          </a:prstGeom>
        </p:spPr>
      </p:pic>
      <p:pic>
        <p:nvPicPr>
          <p:cNvPr id="7" name="Picture 6"/>
          <p:cNvPicPr>
            <a:picLocks noChangeAspect="1"/>
          </p:cNvPicPr>
          <p:nvPr/>
        </p:nvPicPr>
        <p:blipFill rotWithShape="1">
          <a:blip r:embed="rId4"/>
          <a:srcRect l="13104" t="30208" r="38872" b="13541"/>
          <a:stretch/>
        </p:blipFill>
        <p:spPr>
          <a:xfrm>
            <a:off x="-45005" y="1258221"/>
            <a:ext cx="4724400" cy="5064307"/>
          </a:xfrm>
          <a:prstGeom prst="rect">
            <a:avLst/>
          </a:prstGeom>
        </p:spPr>
      </p:pic>
    </p:spTree>
    <p:extLst>
      <p:ext uri="{BB962C8B-B14F-4D97-AF65-F5344CB8AC3E}">
        <p14:creationId xmlns:p14="http://schemas.microsoft.com/office/powerpoint/2010/main" val="383564754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6000" b="1" dirty="0" smtClean="0"/>
              <a:t>   المالية العامة</a:t>
            </a:r>
            <a:endParaRPr lang="ar-BH" sz="60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2" name="Rectangle 1"/>
          <p:cNvSpPr/>
          <p:nvPr/>
        </p:nvSpPr>
        <p:spPr>
          <a:xfrm>
            <a:off x="0" y="1249114"/>
            <a:ext cx="9057409" cy="5093702"/>
          </a:xfrm>
          <a:prstGeom prst="rect">
            <a:avLst/>
          </a:prstGeom>
        </p:spPr>
        <p:txBody>
          <a:bodyPr wrap="square">
            <a:spAutoFit/>
          </a:bodyPr>
          <a:lstStyle/>
          <a:p>
            <a:pPr algn="just" rtl="1"/>
            <a:r>
              <a:rPr lang="en-US" sz="2500" dirty="0">
                <a:solidFill>
                  <a:srgbClr val="000000"/>
                </a:solidFill>
                <a:latin typeface="Sakkal Majalla" panose="02000000000000000000"/>
                <a:cs typeface="Sakkal Majalla" panose="02000000000000000000"/>
              </a:rPr>
              <a:t> </a:t>
            </a:r>
            <a:r>
              <a:rPr lang="ar-BH" sz="2500" dirty="0">
                <a:solidFill>
                  <a:srgbClr val="000000"/>
                </a:solidFill>
                <a:cs typeface="Sakkal Majalla" panose="02000000000000000000"/>
              </a:rPr>
              <a:t>يهدف النشاط الإنساني إلى إشباع حاجات الإنسان المتعددة، والمتجددة، والمتزايد، وهي تصنف إلى نوعين:  حاجات خاصة (فردية) يوفرها الأفراد بأنفسهم، مثل:  المأكل، والملبس، والمسكن؛ وحاجات عامة توفرها الهيئات العامة في الدولة، مثل:  التعليم، والأمن، والعدالة، والصحة، وغير ذلك من الحاجات التي تهدف إلى تحقيق المنفعة العامة</a:t>
            </a:r>
            <a:r>
              <a:rPr lang="ar-BH" sz="2500" dirty="0" smtClean="0">
                <a:solidFill>
                  <a:srgbClr val="000000"/>
                </a:solidFill>
                <a:cs typeface="Sakkal Majalla" panose="02000000000000000000"/>
              </a:rPr>
              <a:t>.</a:t>
            </a:r>
          </a:p>
          <a:p>
            <a:pPr algn="just" rtl="1"/>
            <a:endParaRPr lang="ar-BH" sz="2500" dirty="0">
              <a:solidFill>
                <a:srgbClr val="000000"/>
              </a:solidFill>
              <a:cs typeface="Sakkal Majalla" panose="02000000000000000000"/>
            </a:endParaRPr>
          </a:p>
          <a:p>
            <a:pPr algn="just" rtl="1"/>
            <a:r>
              <a:rPr lang="ar-BH" sz="2500" dirty="0" smtClean="0">
                <a:cs typeface="Sakkal Majalla" panose="02000000000000000000"/>
              </a:rPr>
              <a:t>ونجد </a:t>
            </a:r>
            <a:r>
              <a:rPr lang="ar-BH" sz="2500" dirty="0">
                <a:cs typeface="Sakkal Majalla" panose="02000000000000000000"/>
              </a:rPr>
              <a:t>في كل مجتمع نوعين من الأنشطة المالية، يرتبط الأول بالأفراد أو الهيئات الخاصة، ويسمى المالية الخاصة، ويرتبط الثاني بالدولة، ويسمى المالية العامة.  ولذلك يعبر اصطلاح المالية العامة عن النشاط المالي للدولة، الذي يتمثل في انفاقها لما تحصل عليه من موارد نقدية كالضرائب والقروض العامة بقصد اشباع الحاجات العامة، التي تتحدد بحسب أيدولوجية المجتمع ومستوى تقدمه الاقتصادي والاجتماعي وطبيعة علاقته بغيره من المجتمعات؛ فالهدف من دراسة المالية هو الوصول إلى أفضل سياسة مالية للمجتمع الذي نقوم بدراسة نشاط حكومته المالي، مما يتطلب دراسة نشاطات الدولة من انفاق وكيفية تحويل وتغطية هذا الإنفاق</a:t>
            </a:r>
            <a:r>
              <a:rPr lang="ar-BH" sz="2500" dirty="0" smtClean="0">
                <a:cs typeface="Sakkal Majalla" panose="02000000000000000000"/>
              </a:rPr>
              <a:t>.</a:t>
            </a:r>
            <a:endParaRPr lang="en-US" sz="2500" dirty="0">
              <a:cs typeface="Sakkal Majalla" panose="02000000000000000000"/>
            </a:endParaRPr>
          </a:p>
        </p:txBody>
      </p: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4919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6000" b="1" dirty="0" smtClean="0"/>
              <a:t>المالية العامة</a:t>
            </a:r>
            <a:endParaRPr lang="ar-BH" sz="60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Rectangle: Rounded Corners 1">
            <a:extLst>
              <a:ext uri="{FF2B5EF4-FFF2-40B4-BE49-F238E27FC236}">
                <a16:creationId xmlns="" xmlns:a16="http://schemas.microsoft.com/office/drawing/2014/main" id="{BD423D89-EABD-43EF-96BE-C6CA2448C67A}"/>
              </a:ext>
            </a:extLst>
          </p:cNvPr>
          <p:cNvSpPr/>
          <p:nvPr/>
        </p:nvSpPr>
        <p:spPr>
          <a:xfrm>
            <a:off x="80443" y="1447800"/>
            <a:ext cx="8993910" cy="2229640"/>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smtClean="0">
                <a:solidFill>
                  <a:srgbClr val="C13018"/>
                </a:solidFill>
                <a:cs typeface="Sakkal Majalla" panose="02000000000000000000"/>
              </a:rPr>
              <a:t>المالية العامة</a:t>
            </a:r>
            <a:endParaRPr lang="ar-SA" sz="2800" b="1" dirty="0">
              <a:solidFill>
                <a:srgbClr val="C13018"/>
              </a:solidFill>
              <a:cs typeface="Sakkal Majalla" panose="02000000000000000000"/>
            </a:endParaRPr>
          </a:p>
          <a:p>
            <a:pPr algn="just" rtl="1"/>
            <a:r>
              <a:rPr lang="ar-SA" sz="2800" b="1" dirty="0">
                <a:solidFill>
                  <a:schemeClr val="tx1"/>
                </a:solidFill>
                <a:cs typeface="Sakkal Majalla" panose="02000000000000000000"/>
              </a:rPr>
              <a:t>هو العلم الذي يدرس القواعد المنظمة للنشاط المالي للدولة، والذي تبذله في سبيل الحصول على الموارد (الإيرادات العامة) الضرورية وإنفاقها (النفقات العامة)؛ لتحقيق أهداف المجتمع بمختلف اتجاهاتها الاقتصادية والاجتماعية والمالية</a:t>
            </a:r>
            <a:r>
              <a:rPr lang="ar-SA" sz="2800" b="1" dirty="0" smtClean="0">
                <a:solidFill>
                  <a:schemeClr val="tx1"/>
                </a:solidFill>
                <a:cs typeface="Sakkal Majalla" panose="02000000000000000000"/>
              </a:rPr>
              <a:t>.</a:t>
            </a:r>
            <a:endParaRPr lang="en-US" sz="2800" b="1" dirty="0">
              <a:solidFill>
                <a:schemeClr val="tx1"/>
              </a:solidFill>
              <a:cs typeface="Sakkal Majalla" panose="02000000000000000000"/>
            </a:endParaRPr>
          </a:p>
        </p:txBody>
      </p:sp>
      <p:sp>
        <p:nvSpPr>
          <p:cNvPr id="14" name="TextBox 13">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5" name="Rectangle 14"/>
          <p:cNvSpPr/>
          <p:nvPr/>
        </p:nvSpPr>
        <p:spPr>
          <a:xfrm>
            <a:off x="63500" y="4021586"/>
            <a:ext cx="9057409" cy="2042867"/>
          </a:xfrm>
          <a:prstGeom prst="rect">
            <a:avLst/>
          </a:prstGeom>
        </p:spPr>
        <p:txBody>
          <a:bodyPr wrap="square">
            <a:spAutoFit/>
          </a:bodyPr>
          <a:lstStyle/>
          <a:p>
            <a:pPr marL="22860" marR="0" algn="just" rtl="1">
              <a:lnSpc>
                <a:spcPct val="115000"/>
              </a:lnSpc>
              <a:spcBef>
                <a:spcPts val="0"/>
              </a:spcBef>
              <a:spcAft>
                <a:spcPts val="0"/>
              </a:spcAft>
            </a:pPr>
            <a:r>
              <a:rPr lang="en-US" sz="2500" dirty="0">
                <a:solidFill>
                  <a:srgbClr val="000000"/>
                </a:solidFill>
                <a:latin typeface="Sakkal Majalla" panose="02000000000000000000"/>
                <a:cs typeface="Sakkal Majalla" panose="02000000000000000000"/>
              </a:rPr>
              <a:t> </a:t>
            </a:r>
            <a:r>
              <a:rPr lang="ar-BH" sz="2800" dirty="0">
                <a:solidFill>
                  <a:srgbClr val="000000"/>
                </a:solidFill>
                <a:cs typeface="Sakkal Majalla" panose="02000000000000000000"/>
              </a:rPr>
              <a:t>تتكون المالية العامة من النفقات العامة</a:t>
            </a:r>
            <a:r>
              <a:rPr lang="en-US" sz="2800" dirty="0">
                <a:solidFill>
                  <a:srgbClr val="000000"/>
                </a:solidFill>
                <a:latin typeface="Sakkal Majalla" panose="02000000000000000000"/>
              </a:rPr>
              <a:t>Public Expenditures </a:t>
            </a:r>
            <a:r>
              <a:rPr lang="ar-BH" sz="2800" dirty="0">
                <a:solidFill>
                  <a:srgbClr val="000000"/>
                </a:solidFill>
                <a:cs typeface="Sakkal Majalla" panose="02000000000000000000"/>
              </a:rPr>
              <a:t> والإيرادات العامة </a:t>
            </a:r>
            <a:r>
              <a:rPr lang="en-US" sz="2800" dirty="0">
                <a:solidFill>
                  <a:srgbClr val="000000"/>
                </a:solidFill>
                <a:latin typeface="Sakkal Majalla" panose="02000000000000000000"/>
              </a:rPr>
              <a:t>Public Revenues </a:t>
            </a:r>
            <a:r>
              <a:rPr lang="ar-BH" sz="2800" dirty="0">
                <a:solidFill>
                  <a:srgbClr val="000000"/>
                </a:solidFill>
                <a:latin typeface="Sakkal Majalla" panose="02000000000000000000"/>
              </a:rPr>
              <a:t>وهما يتصلان بالكميات المالية اللازمة لأداء الوظيفة المالية للدولة </a:t>
            </a:r>
            <a:r>
              <a:rPr lang="en-US" sz="2800" dirty="0">
                <a:solidFill>
                  <a:srgbClr val="000000"/>
                </a:solidFill>
                <a:latin typeface="Sakkal Majalla" panose="02000000000000000000"/>
              </a:rPr>
              <a:t>Financial Function</a:t>
            </a:r>
            <a:r>
              <a:rPr lang="ar-BH" sz="2800" dirty="0">
                <a:solidFill>
                  <a:srgbClr val="000000"/>
                </a:solidFill>
                <a:cs typeface="Sakkal Majalla" panose="02000000000000000000"/>
              </a:rPr>
              <a:t>، والموازنة العامة </a:t>
            </a:r>
            <a:r>
              <a:rPr lang="en-US" sz="2800" dirty="0">
                <a:solidFill>
                  <a:srgbClr val="000000"/>
                </a:solidFill>
                <a:latin typeface="Sakkal Majalla" panose="02000000000000000000"/>
              </a:rPr>
              <a:t>Public Budget</a:t>
            </a:r>
            <a:r>
              <a:rPr lang="ar-BH" sz="2800" dirty="0">
                <a:solidFill>
                  <a:srgbClr val="000000"/>
                </a:solidFill>
                <a:cs typeface="Sakkal Majalla" panose="02000000000000000000"/>
              </a:rPr>
              <a:t> وهي الإطار التنظيمي لهذه الكميات المالية.</a:t>
            </a:r>
            <a:endParaRPr lang="en-US" sz="2800" dirty="0">
              <a:effectLst/>
            </a:endParaRPr>
          </a:p>
        </p:txBody>
      </p:sp>
    </p:spTree>
    <p:extLst>
      <p:ext uri="{BB962C8B-B14F-4D97-AF65-F5344CB8AC3E}">
        <p14:creationId xmlns:p14="http://schemas.microsoft.com/office/powerpoint/2010/main" val="2752656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1000"/>
                                        <p:tgtEl>
                                          <p:spTgt spid="15">
                                            <p:txEl>
                                              <p:pRg st="0" end="0"/>
                                            </p:txEl>
                                          </p:spTgt>
                                        </p:tgtEl>
                                      </p:cBhvr>
                                    </p:animEffect>
                                    <p:anim calcmode="lin" valueType="num">
                                      <p:cBhvr>
                                        <p:cTn id="2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6000" b="1" dirty="0" smtClean="0"/>
              <a:t>النفقات العامة</a:t>
            </a:r>
            <a:endParaRPr lang="ar-BH" sz="60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9" name="Rectangle: Rounded Corners 1">
            <a:extLst>
              <a:ext uri="{FF2B5EF4-FFF2-40B4-BE49-F238E27FC236}">
                <a16:creationId xmlns="" xmlns:a16="http://schemas.microsoft.com/office/drawing/2014/main" id="{BD423D89-EABD-43EF-96BE-C6CA2448C67A}"/>
              </a:ext>
            </a:extLst>
          </p:cNvPr>
          <p:cNvSpPr/>
          <p:nvPr/>
        </p:nvSpPr>
        <p:spPr>
          <a:xfrm>
            <a:off x="36945" y="2761930"/>
            <a:ext cx="8993910" cy="882424"/>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300" dirty="0" smtClean="0">
                <a:solidFill>
                  <a:srgbClr val="C13018"/>
                </a:solidFill>
                <a:cs typeface="PT Bold Heading" panose="02010400000000000000" pitchFamily="2" charset="-78"/>
              </a:rPr>
              <a:t>النفقات العامة</a:t>
            </a:r>
          </a:p>
          <a:p>
            <a:pPr lvl="0" algn="r" rtl="1"/>
            <a:r>
              <a:rPr lang="ar-SA" sz="2300" b="1" dirty="0" smtClean="0">
                <a:solidFill>
                  <a:schemeClr val="tx1"/>
                </a:solidFill>
              </a:rPr>
              <a:t>مبلغ نقدي يخرج من خزانة الدولة ينفقه شخص معنوي عام؛ بهدف تحقيق منفعة عامة.</a:t>
            </a:r>
            <a:endParaRPr lang="en-US" sz="2300" b="1" dirty="0">
              <a:solidFill>
                <a:schemeClr val="tx1"/>
              </a:solidFill>
            </a:endParaRPr>
          </a:p>
        </p:txBody>
      </p:sp>
      <p:cxnSp>
        <p:nvCxnSpPr>
          <p:cNvPr id="14" name="Straight Connector 13"/>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6" name="Rectangle 15"/>
          <p:cNvSpPr/>
          <p:nvPr/>
        </p:nvSpPr>
        <p:spPr>
          <a:xfrm>
            <a:off x="28920" y="1227920"/>
            <a:ext cx="9057409" cy="1508105"/>
          </a:xfrm>
          <a:prstGeom prst="rect">
            <a:avLst/>
          </a:prstGeom>
        </p:spPr>
        <p:txBody>
          <a:bodyPr wrap="square">
            <a:spAutoFit/>
          </a:bodyPr>
          <a:lstStyle/>
          <a:p>
            <a:pPr marL="22860" marR="0" algn="just" rtl="1">
              <a:spcBef>
                <a:spcPts val="0"/>
              </a:spcBef>
              <a:spcAft>
                <a:spcPts val="0"/>
              </a:spcAft>
            </a:pPr>
            <a:r>
              <a:rPr lang="en-US" sz="2300" dirty="0">
                <a:solidFill>
                  <a:srgbClr val="000000"/>
                </a:solidFill>
                <a:latin typeface="Sakkal Majalla" panose="02000000000000000000"/>
                <a:cs typeface="Sakkal Majalla" panose="02000000000000000000"/>
              </a:rPr>
              <a:t> </a:t>
            </a:r>
            <a:r>
              <a:rPr lang="ar-BH" sz="2300" dirty="0" smtClean="0">
                <a:solidFill>
                  <a:srgbClr val="000000"/>
                </a:solidFill>
                <a:cs typeface="Sakkal Majalla" panose="02000000000000000000"/>
              </a:rPr>
              <a:t>يتمثل </a:t>
            </a:r>
            <a:r>
              <a:rPr lang="ar-BH" sz="2300" dirty="0">
                <a:solidFill>
                  <a:srgbClr val="000000"/>
                </a:solidFill>
                <a:cs typeface="Sakkal Majalla" panose="02000000000000000000"/>
              </a:rPr>
              <a:t>الدور الرئيس للدولة </a:t>
            </a:r>
            <a:r>
              <a:rPr lang="ar-BH" sz="2300" dirty="0" smtClean="0">
                <a:solidFill>
                  <a:srgbClr val="000000"/>
                </a:solidFill>
                <a:cs typeface="Sakkal Majalla" panose="02000000000000000000"/>
              </a:rPr>
              <a:t>في </a:t>
            </a:r>
            <a:r>
              <a:rPr lang="ar-BH" sz="2300" dirty="0">
                <a:solidFill>
                  <a:srgbClr val="000000"/>
                </a:solidFill>
                <a:cs typeface="Sakkal Majalla" panose="02000000000000000000"/>
              </a:rPr>
              <a:t>تقديم الخدمات العامة للمواطنين؛ كالتعليم والصحة والأمن، وذلك من خلال الوزارات، والمؤسسات الحكومية ، والهيئات العامة، إذ يترتب على ذلك تحمل الدولة لنفقات عامة، تُقدر من خلال الموازنة العامة للدولة، حيث تُشكل هذه النفقات منطلقًا لإعداد تلك </a:t>
            </a:r>
            <a:r>
              <a:rPr lang="ar-BH" sz="2300" dirty="0" smtClean="0">
                <a:solidFill>
                  <a:srgbClr val="000000"/>
                </a:solidFill>
                <a:cs typeface="Sakkal Majalla" panose="02000000000000000000"/>
              </a:rPr>
              <a:t>الموازنة.</a:t>
            </a:r>
            <a:endParaRPr lang="en-US" sz="2300" dirty="0">
              <a:effectLst/>
            </a:endParaRPr>
          </a:p>
        </p:txBody>
      </p:sp>
      <p:sp>
        <p:nvSpPr>
          <p:cNvPr id="17" name="Rectangle 16"/>
          <p:cNvSpPr/>
          <p:nvPr/>
        </p:nvSpPr>
        <p:spPr>
          <a:xfrm>
            <a:off x="0" y="3615303"/>
            <a:ext cx="9010016" cy="880497"/>
          </a:xfrm>
          <a:prstGeom prst="rect">
            <a:avLst/>
          </a:prstGeom>
        </p:spPr>
        <p:txBody>
          <a:bodyPr wrap="square">
            <a:spAutoFit/>
          </a:bodyPr>
          <a:lstStyle/>
          <a:p>
            <a:pPr algn="just" rtl="1">
              <a:lnSpc>
                <a:spcPct val="115000"/>
              </a:lnSpc>
            </a:pPr>
            <a:r>
              <a:rPr lang="ar-BH" sz="2300" dirty="0">
                <a:latin typeface="Calibri" panose="020F0502020204030204" pitchFamily="34" charset="0"/>
                <a:ea typeface="Calibri" panose="020F0502020204030204" pitchFamily="34" charset="0"/>
                <a:cs typeface="Sakkal Majalla" panose="02000000000000000000"/>
              </a:rPr>
              <a:t>والتعريف السابق يتضمن ثلاثة أركان رئيسة، إذا توفرت في النفقة كانت عامة، وإن فقدت النفقة أي ركن منها أصبحت نفقة غير عامة، وهذه الأركان هي</a:t>
            </a:r>
            <a:r>
              <a:rPr lang="ar-BH" sz="2300" dirty="0" smtClean="0">
                <a:latin typeface="Calibri" panose="020F0502020204030204" pitchFamily="34" charset="0"/>
                <a:ea typeface="Calibri" panose="020F0502020204030204" pitchFamily="34" charset="0"/>
                <a:cs typeface="Sakkal Majalla" panose="02000000000000000000"/>
              </a:rPr>
              <a:t>:</a:t>
            </a:r>
            <a:endParaRPr lang="en-US" sz="2300" dirty="0">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20638" y="4495800"/>
            <a:ext cx="9109075" cy="800219"/>
          </a:xfrm>
          <a:prstGeom prst="rect">
            <a:avLst/>
          </a:prstGeom>
        </p:spPr>
        <p:txBody>
          <a:bodyPr wrap="square">
            <a:spAutoFit/>
          </a:bodyPr>
          <a:lstStyle/>
          <a:p>
            <a:pPr marL="342900" marR="0" lvl="0" indent="-342900" algn="just" rtl="1">
              <a:spcBef>
                <a:spcPts val="0"/>
              </a:spcBef>
              <a:spcAft>
                <a:spcPts val="0"/>
              </a:spcAft>
              <a:buFont typeface="+mj-cs"/>
              <a:buAutoNum type="arabic2Minus"/>
            </a:pPr>
            <a:r>
              <a:rPr lang="ar-BH" sz="2300" b="1" dirty="0" smtClean="0">
                <a:solidFill>
                  <a:srgbClr val="2D71A9"/>
                </a:solidFill>
                <a:latin typeface="Calibri" panose="020F0502020204030204" pitchFamily="34" charset="0"/>
                <a:ea typeface="Calibri" panose="020F0502020204030204" pitchFamily="34" charset="0"/>
                <a:cs typeface="Sakkal Majalla" panose="02000000000000000000"/>
              </a:rPr>
              <a:t>مبلغ </a:t>
            </a:r>
            <a:r>
              <a:rPr lang="ar-BH" sz="2300" b="1" dirty="0">
                <a:solidFill>
                  <a:srgbClr val="2D71A9"/>
                </a:solidFill>
                <a:latin typeface="Calibri" panose="020F0502020204030204" pitchFamily="34" charset="0"/>
                <a:ea typeface="Calibri" panose="020F0502020204030204" pitchFamily="34" charset="0"/>
                <a:cs typeface="Sakkal Majalla" panose="02000000000000000000"/>
              </a:rPr>
              <a:t>نقدي:</a:t>
            </a:r>
            <a:r>
              <a:rPr lang="ar-BH" sz="2300" dirty="0">
                <a:solidFill>
                  <a:srgbClr val="2D71A9"/>
                </a:solidFill>
                <a:latin typeface="Calibri" panose="020F0502020204030204" pitchFamily="34" charset="0"/>
                <a:ea typeface="Calibri" panose="020F0502020204030204" pitchFamily="34" charset="0"/>
                <a:cs typeface="Sakkal Majalla" panose="02000000000000000000"/>
              </a:rPr>
              <a:t> </a:t>
            </a:r>
            <a:r>
              <a:rPr lang="ar-BH" sz="2300" dirty="0" smtClean="0">
                <a:latin typeface="Calibri" panose="020F0502020204030204" pitchFamily="34" charset="0"/>
                <a:ea typeface="Calibri" panose="020F0502020204030204" pitchFamily="34" charset="0"/>
                <a:cs typeface="Sakkal Majalla" panose="02000000000000000000"/>
              </a:rPr>
              <a:t>أي </a:t>
            </a:r>
            <a:r>
              <a:rPr lang="ar-BH" sz="2300" dirty="0">
                <a:latin typeface="Calibri" panose="020F0502020204030204" pitchFamily="34" charset="0"/>
                <a:ea typeface="Calibri" panose="020F0502020204030204" pitchFamily="34" charset="0"/>
                <a:cs typeface="Sakkal Majalla" panose="02000000000000000000"/>
              </a:rPr>
              <a:t>يشترط على النفقة العامة أن تكون في صورة نقدية ولا يدخل ضمن النفقات العامة أية مزايا عينية تقدمها الدولة</a:t>
            </a:r>
            <a:r>
              <a:rPr lang="ar-BH" sz="2300" dirty="0" smtClean="0">
                <a:latin typeface="Calibri" panose="020F0502020204030204" pitchFamily="34" charset="0"/>
                <a:ea typeface="Calibri" panose="020F0502020204030204" pitchFamily="34" charset="0"/>
                <a:cs typeface="Sakkal Majalla" panose="02000000000000000000"/>
              </a:rPr>
              <a:t>.</a:t>
            </a:r>
            <a:endParaRPr lang="en-US" sz="2300" dirty="0">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a:xfrm>
            <a:off x="-21178" y="5229771"/>
            <a:ext cx="9130254" cy="914802"/>
          </a:xfrm>
          <a:prstGeom prst="rect">
            <a:avLst/>
          </a:prstGeom>
        </p:spPr>
        <p:txBody>
          <a:bodyPr wrap="square">
            <a:spAutoFit/>
          </a:bodyPr>
          <a:lstStyle/>
          <a:p>
            <a:pPr marR="0" lvl="0" algn="just" rtl="1">
              <a:lnSpc>
                <a:spcPct val="115000"/>
              </a:lnSpc>
              <a:spcBef>
                <a:spcPts val="0"/>
              </a:spcBef>
              <a:spcAft>
                <a:spcPts val="0"/>
              </a:spcAft>
            </a:pPr>
            <a:r>
              <a:rPr lang="ar-BH" sz="2300" b="1" dirty="0" smtClean="0">
                <a:solidFill>
                  <a:srgbClr val="2D71A9"/>
                </a:solidFill>
                <a:latin typeface="Calibri" panose="020F0502020204030204" pitchFamily="34" charset="0"/>
                <a:ea typeface="Calibri" panose="020F0502020204030204" pitchFamily="34" charset="0"/>
                <a:cs typeface="Sakkal Majalla" panose="02000000000000000000"/>
              </a:rPr>
              <a:t>ب- ينفقه </a:t>
            </a:r>
            <a:r>
              <a:rPr lang="ar-BH" sz="2300" b="1" dirty="0">
                <a:solidFill>
                  <a:srgbClr val="2D71A9"/>
                </a:solidFill>
                <a:latin typeface="Calibri" panose="020F0502020204030204" pitchFamily="34" charset="0"/>
                <a:ea typeface="Calibri" panose="020F0502020204030204" pitchFamily="34" charset="0"/>
                <a:cs typeface="Sakkal Majalla" panose="02000000000000000000"/>
              </a:rPr>
              <a:t>شخص معنوي عام:</a:t>
            </a:r>
            <a:r>
              <a:rPr lang="ar-BH" sz="2300" dirty="0">
                <a:solidFill>
                  <a:srgbClr val="0070C0"/>
                </a:solidFill>
                <a:latin typeface="Calibri" panose="020F0502020204030204" pitchFamily="34" charset="0"/>
                <a:ea typeface="Calibri" panose="020F0502020204030204" pitchFamily="34" charset="0"/>
                <a:cs typeface="Sakkal Majalla" panose="02000000000000000000"/>
              </a:rPr>
              <a:t> </a:t>
            </a:r>
            <a:r>
              <a:rPr lang="ar-BH" sz="2300" dirty="0" smtClean="0">
                <a:latin typeface="Calibri" panose="020F0502020204030204" pitchFamily="34" charset="0"/>
                <a:ea typeface="Calibri" panose="020F0502020204030204" pitchFamily="34" charset="0"/>
                <a:cs typeface="Sakkal Majalla" panose="02000000000000000000"/>
              </a:rPr>
              <a:t>يقصد </a:t>
            </a:r>
            <a:r>
              <a:rPr lang="ar-BH" sz="2300" dirty="0">
                <a:latin typeface="Calibri" panose="020F0502020204030204" pitchFamily="34" charset="0"/>
                <a:ea typeface="Calibri" panose="020F0502020204030204" pitchFamily="34" charset="0"/>
                <a:cs typeface="Sakkal Majalla" panose="02000000000000000000"/>
              </a:rPr>
              <a:t>بالشخص العام الوزارات والمؤسسات الحكومية، والهيئات العامة ذات الشخصية الإدارية المستقلة.</a:t>
            </a:r>
            <a:endParaRPr lang="en-US" sz="23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166" y="6003537"/>
            <a:ext cx="9109075" cy="473463"/>
          </a:xfrm>
          <a:prstGeom prst="rect">
            <a:avLst/>
          </a:prstGeom>
        </p:spPr>
        <p:txBody>
          <a:bodyPr wrap="square">
            <a:spAutoFit/>
          </a:bodyPr>
          <a:lstStyle/>
          <a:p>
            <a:pPr marR="0" lvl="0" algn="just" rtl="1">
              <a:lnSpc>
                <a:spcPct val="115000"/>
              </a:lnSpc>
              <a:spcBef>
                <a:spcPts val="0"/>
              </a:spcBef>
              <a:spcAft>
                <a:spcPts val="0"/>
              </a:spcAft>
            </a:pPr>
            <a:r>
              <a:rPr lang="ar-BH" sz="2300" b="1" dirty="0" smtClean="0">
                <a:solidFill>
                  <a:srgbClr val="2D71A9"/>
                </a:solidFill>
                <a:latin typeface="Calibri" panose="020F0502020204030204" pitchFamily="34" charset="0"/>
                <a:ea typeface="Calibri" panose="020F0502020204030204" pitchFamily="34" charset="0"/>
                <a:cs typeface="Sakkal Majalla" panose="02000000000000000000"/>
              </a:rPr>
              <a:t>ج- تحقيق </a:t>
            </a:r>
            <a:r>
              <a:rPr lang="ar-BH" sz="2300" b="1" dirty="0">
                <a:solidFill>
                  <a:srgbClr val="2D71A9"/>
                </a:solidFill>
                <a:latin typeface="Calibri" panose="020F0502020204030204" pitchFamily="34" charset="0"/>
                <a:ea typeface="Calibri" panose="020F0502020204030204" pitchFamily="34" charset="0"/>
                <a:cs typeface="Sakkal Majalla" panose="02000000000000000000"/>
              </a:rPr>
              <a:t>منفعة عامة:</a:t>
            </a:r>
            <a:r>
              <a:rPr lang="ar-BH" sz="2300" dirty="0">
                <a:solidFill>
                  <a:srgbClr val="0070C0"/>
                </a:solidFill>
                <a:latin typeface="Calibri" panose="020F0502020204030204" pitchFamily="34" charset="0"/>
                <a:ea typeface="Calibri" panose="020F0502020204030204" pitchFamily="34" charset="0"/>
                <a:cs typeface="Sakkal Majalla" panose="02000000000000000000"/>
              </a:rPr>
              <a:t>  </a:t>
            </a:r>
            <a:r>
              <a:rPr lang="ar-BH" sz="2300" dirty="0">
                <a:latin typeface="Calibri" panose="020F0502020204030204" pitchFamily="34" charset="0"/>
                <a:ea typeface="Calibri" panose="020F0502020204030204" pitchFamily="34" charset="0"/>
                <a:cs typeface="Sakkal Majalla" panose="02000000000000000000"/>
              </a:rPr>
              <a:t>أي يشترط أن توجه لإشباع حاجة عامة يستفيد منها كل أفراد المجتمع</a:t>
            </a:r>
            <a:r>
              <a:rPr lang="ar-BH" sz="2300" dirty="0" smtClean="0">
                <a:latin typeface="Calibri" panose="020F0502020204030204" pitchFamily="34" charset="0"/>
                <a:ea typeface="Calibri" panose="020F0502020204030204" pitchFamily="34" charset="0"/>
                <a:cs typeface="Sakkal Majalla" panose="02000000000000000000"/>
              </a:rPr>
              <a:t>.</a:t>
            </a:r>
            <a:endParaRPr lang="en-US" sz="2300" dirty="0">
              <a:latin typeface="Calibri" panose="020F0502020204030204" pitchFamily="34" charset="0"/>
              <a:ea typeface="Calibri" panose="020F0502020204030204" pitchFamily="34" charset="0"/>
              <a:cs typeface="Sakkal Majalla" panose="02000000000000000000"/>
            </a:endParaRPr>
          </a:p>
        </p:txBody>
      </p:sp>
    </p:spTree>
    <p:extLst>
      <p:ext uri="{BB962C8B-B14F-4D97-AF65-F5344CB8AC3E}">
        <p14:creationId xmlns:p14="http://schemas.microsoft.com/office/powerpoint/2010/main" val="913229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 calcmode="lin" valueType="num">
                                      <p:cBhvr additive="base">
                                        <p:cTn id="3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 calcmode="lin" valueType="num">
                                      <p:cBhvr additive="base">
                                        <p:cTn id="4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 calcmode="lin" valueType="num">
                                      <p:cBhvr additive="base">
                                        <p:cTn id="5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6000" b="1" dirty="0">
                <a:cs typeface="+mj-cs"/>
              </a:rPr>
              <a:t>       </a:t>
            </a:r>
            <a:r>
              <a:rPr lang="ar-BH" sz="6000" b="1" dirty="0"/>
              <a:t> </a:t>
            </a:r>
            <a:r>
              <a:rPr lang="ar-BH" sz="6000" b="1" dirty="0" smtClean="0"/>
              <a:t>النفقات العامة</a:t>
            </a:r>
            <a:endParaRPr lang="ar-BH" sz="6000" b="1" dirty="0"/>
          </a:p>
        </p:txBody>
      </p:sp>
      <p:sp>
        <p:nvSpPr>
          <p:cNvPr id="12" name="Rectangle 11">
            <a:extLst>
              <a:ext uri="{FF2B5EF4-FFF2-40B4-BE49-F238E27FC236}">
                <a16:creationId xmlns:a16="http://schemas.microsoft.com/office/drawing/2014/main" xmlns="" id="{67639C5F-FB42-BB64-1E9E-1CBBD254E704}"/>
              </a:ext>
            </a:extLst>
          </p:cNvPr>
          <p:cNvSpPr/>
          <p:nvPr/>
        </p:nvSpPr>
        <p:spPr>
          <a:xfrm>
            <a:off x="0" y="1443335"/>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فردي</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xmlns=""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grpSp>
        <p:nvGrpSpPr>
          <p:cNvPr id="15" name="Shape 851">
            <a:extLst>
              <a:ext uri="{FF2B5EF4-FFF2-40B4-BE49-F238E27FC236}">
                <a16:creationId xmlns="" xmlns:a16="http://schemas.microsoft.com/office/drawing/2014/main" id="{FDD3763B-A17B-475E-BBE4-B1BDB2386A88}"/>
              </a:ext>
            </a:extLst>
          </p:cNvPr>
          <p:cNvGrpSpPr/>
          <p:nvPr/>
        </p:nvGrpSpPr>
        <p:grpSpPr>
          <a:xfrm>
            <a:off x="633818" y="113574"/>
            <a:ext cx="1347381" cy="1267243"/>
            <a:chOff x="6649150" y="309350"/>
            <a:chExt cx="395800" cy="395800"/>
          </a:xfrm>
        </p:grpSpPr>
        <p:sp>
          <p:nvSpPr>
            <p:cNvPr id="16" name="Shape 852">
              <a:extLst>
                <a:ext uri="{FF2B5EF4-FFF2-40B4-BE49-F238E27FC236}">
                  <a16:creationId xmlns="" xmlns:a16="http://schemas.microsoft.com/office/drawing/2014/main"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 xmlns:a16="http://schemas.microsoft.com/office/drawing/2014/main"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 xmlns:a16="http://schemas.microsoft.com/office/drawing/2014/main"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 xmlns:a16="http://schemas.microsoft.com/office/drawing/2014/main"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 xmlns:a16="http://schemas.microsoft.com/office/drawing/2014/main"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 xmlns:a16="http://schemas.microsoft.com/office/drawing/2014/main"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 xmlns:a16="http://schemas.microsoft.com/office/drawing/2014/main"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 xmlns:a16="http://schemas.microsoft.com/office/drawing/2014/main"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 xmlns:a16="http://schemas.microsoft.com/office/drawing/2014/main"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 xmlns:a16="http://schemas.microsoft.com/office/drawing/2014/main"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 xmlns:a16="http://schemas.microsoft.com/office/drawing/2014/main"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 xmlns:a16="http://schemas.microsoft.com/office/drawing/2014/main"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 xmlns:a16="http://schemas.microsoft.com/office/drawing/2014/main"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 xmlns:a16="http://schemas.microsoft.com/office/drawing/2014/main"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 xmlns:a16="http://schemas.microsoft.com/office/drawing/2014/main"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 xmlns:a16="http://schemas.microsoft.com/office/drawing/2014/main"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 xmlns:a16="http://schemas.microsoft.com/office/drawing/2014/main"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 xmlns:a16="http://schemas.microsoft.com/office/drawing/2014/main"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 xmlns:a16="http://schemas.microsoft.com/office/drawing/2014/main"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 xmlns:a16="http://schemas.microsoft.com/office/drawing/2014/main"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 xmlns:a16="http://schemas.microsoft.com/office/drawing/2014/main"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 xmlns:a16="http://schemas.microsoft.com/office/drawing/2014/main"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 xmlns:a16="http://schemas.microsoft.com/office/drawing/2014/main"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952160" y="573682"/>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41" name="TextBox 4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rotWithShape="1">
          <a:blip r:embed="rId3"/>
          <a:srcRect l="13103" t="22917" r="33016" b="28125"/>
          <a:stretch/>
        </p:blipFill>
        <p:spPr>
          <a:xfrm>
            <a:off x="342501" y="1905000"/>
            <a:ext cx="8625434" cy="4463626"/>
          </a:xfrm>
          <a:prstGeom prst="rect">
            <a:avLst/>
          </a:prstGeom>
        </p:spPr>
      </p:pic>
    </p:spTree>
    <p:extLst>
      <p:ext uri="{BB962C8B-B14F-4D97-AF65-F5344CB8AC3E}">
        <p14:creationId xmlns:p14="http://schemas.microsoft.com/office/powerpoint/2010/main" val="427350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3" presetClass="exit" presetSubtype="32" fill="hold" grpId="0" nodeType="withEffect">
                                  <p:stCondLst>
                                    <p:cond delay="0"/>
                                  </p:stCondLst>
                                  <p:childTnLst>
                                    <p:animEffect transition="out" filter="plus(out)">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901228"/>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t>   الإيرادات العامة</a:t>
            </a:r>
            <a:endParaRPr lang="ar-BH" sz="44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2" name="Rectangle 11"/>
          <p:cNvSpPr/>
          <p:nvPr/>
        </p:nvSpPr>
        <p:spPr>
          <a:xfrm>
            <a:off x="223368" y="2891135"/>
            <a:ext cx="8763000" cy="461665"/>
          </a:xfrm>
          <a:prstGeom prst="rect">
            <a:avLst/>
          </a:prstGeom>
        </p:spPr>
        <p:txBody>
          <a:bodyPr wrap="square">
            <a:spAutoFit/>
          </a:bodyPr>
          <a:lstStyle/>
          <a:p>
            <a:pPr algn="just" rtl="1"/>
            <a:r>
              <a:rPr lang="ar-BH" sz="2400" dirty="0">
                <a:latin typeface="Calibri" panose="020F0502020204030204" pitchFamily="34" charset="0"/>
                <a:ea typeface="Calibri" panose="020F0502020204030204" pitchFamily="34" charset="0"/>
                <a:cs typeface="Sakkal Majalla" panose="02000000000000000000"/>
              </a:rPr>
              <a:t>و</a:t>
            </a:r>
            <a:r>
              <a:rPr lang="ar-BH" sz="2400" dirty="0" smtClean="0">
                <a:latin typeface="Calibri" panose="020F0502020204030204" pitchFamily="34" charset="0"/>
                <a:ea typeface="Calibri" panose="020F0502020204030204" pitchFamily="34" charset="0"/>
                <a:cs typeface="Sakkal Majalla" panose="02000000000000000000"/>
              </a:rPr>
              <a:t>تتمثل الإيرادات العامة للدولة فيما يأتي:</a:t>
            </a:r>
            <a:endParaRPr lang="ar-BH" sz="2400" dirty="0">
              <a:cs typeface="Sakkal Majalla" panose="02000000000000000000"/>
            </a:endParaRPr>
          </a:p>
        </p:txBody>
      </p:sp>
      <p:sp>
        <p:nvSpPr>
          <p:cNvPr id="13" name="Rectangle: Rounded Corners 1">
            <a:extLst>
              <a:ext uri="{FF2B5EF4-FFF2-40B4-BE49-F238E27FC236}">
                <a16:creationId xmlns="" xmlns:a16="http://schemas.microsoft.com/office/drawing/2014/main" id="{BD423D89-EABD-43EF-96BE-C6CA2448C67A}"/>
              </a:ext>
            </a:extLst>
          </p:cNvPr>
          <p:cNvSpPr/>
          <p:nvPr/>
        </p:nvSpPr>
        <p:spPr>
          <a:xfrm>
            <a:off x="112824" y="1144684"/>
            <a:ext cx="8944585" cy="1657945"/>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smtClean="0">
                <a:solidFill>
                  <a:srgbClr val="C13018"/>
                </a:solidFill>
                <a:cs typeface="Sakkal Majalla" panose="02000000000000000000"/>
              </a:rPr>
              <a:t>الإيرادات العامة </a:t>
            </a:r>
            <a:endParaRPr lang="ar-SA" sz="2800" b="1" dirty="0">
              <a:solidFill>
                <a:srgbClr val="C13018"/>
              </a:solidFill>
              <a:cs typeface="Sakkal Majalla" panose="02000000000000000000"/>
            </a:endParaRPr>
          </a:p>
          <a:p>
            <a:pPr lvl="0" algn="just" rtl="1"/>
            <a:r>
              <a:rPr lang="ar-BH" sz="2400" b="1" dirty="0">
                <a:solidFill>
                  <a:schemeClr val="tx1"/>
                </a:solidFill>
                <a:cs typeface="Sakkal Majalla" panose="02000000000000000000"/>
              </a:rPr>
              <a:t>هي </a:t>
            </a:r>
            <a:r>
              <a:rPr lang="ar-SA" sz="2400" b="1" dirty="0">
                <a:solidFill>
                  <a:schemeClr val="tx1"/>
                </a:solidFill>
                <a:cs typeface="Sakkal Majalla" panose="02000000000000000000"/>
              </a:rPr>
              <a:t>مجموع</a:t>
            </a:r>
            <a:r>
              <a:rPr lang="ar-BH" sz="2400" b="1" dirty="0">
                <a:solidFill>
                  <a:schemeClr val="tx1"/>
                </a:solidFill>
                <a:cs typeface="Sakkal Majalla" panose="02000000000000000000"/>
              </a:rPr>
              <a:t> المبالغ النقدية التي تحصل عليها الدولة من مختلف مصادرها، من أجل تغطية نفقاتها العامة بغرض تحقيق أهداف الدولة المختلفة السياسية والاقتصادية والاجتماعية وغيرها</a:t>
            </a:r>
            <a:r>
              <a:rPr lang="ar-BH" sz="2400" dirty="0">
                <a:solidFill>
                  <a:schemeClr val="tx1"/>
                </a:solidFill>
                <a:cs typeface="Sakkal Majalla" panose="02000000000000000000"/>
              </a:rPr>
              <a:t>.</a:t>
            </a:r>
            <a:endParaRPr lang="en-US" sz="2400" dirty="0">
              <a:solidFill>
                <a:schemeClr val="tx1"/>
              </a:solidFill>
              <a:cs typeface="Sakkal Majalla" panose="02000000000000000000"/>
            </a:endParaRPr>
          </a:p>
        </p:txBody>
      </p:sp>
      <p:sp>
        <p:nvSpPr>
          <p:cNvPr id="14" name="Rectangle 13"/>
          <p:cNvSpPr/>
          <p:nvPr/>
        </p:nvSpPr>
        <p:spPr>
          <a:xfrm>
            <a:off x="112824" y="3352800"/>
            <a:ext cx="8996251" cy="1791260"/>
          </a:xfrm>
          <a:prstGeom prst="rect">
            <a:avLst/>
          </a:prstGeom>
        </p:spPr>
        <p:txBody>
          <a:bodyPr wrap="square">
            <a:spAutoFit/>
          </a:bodyPr>
          <a:lstStyle/>
          <a:p>
            <a:pPr marR="0" lvl="0" algn="just" rtl="1">
              <a:lnSpc>
                <a:spcPct val="115000"/>
              </a:lnSpc>
              <a:spcBef>
                <a:spcPts val="0"/>
              </a:spcBef>
              <a:spcAft>
                <a:spcPts val="0"/>
              </a:spcAft>
              <a:buClr>
                <a:srgbClr val="2D71A9"/>
              </a:buClr>
              <a:buSzPts val="1800"/>
              <a:tabLst>
                <a:tab pos="1140460" algn="l"/>
              </a:tabLst>
            </a:pPr>
            <a:r>
              <a:rPr lang="ar-BH" sz="2400" b="1" dirty="0" smtClean="0">
                <a:solidFill>
                  <a:srgbClr val="2D71A9"/>
                </a:solidFill>
                <a:latin typeface="Calibri" panose="020F0502020204030204" pitchFamily="34" charset="0"/>
                <a:ea typeface="Calibri" panose="020F0502020204030204" pitchFamily="34" charset="0"/>
                <a:cs typeface="Sakkal Majalla" panose="02000000000000000000"/>
              </a:rPr>
              <a:t>1. الضرائب</a:t>
            </a:r>
            <a:r>
              <a:rPr lang="ar-BH" sz="2400" b="1" dirty="0">
                <a:solidFill>
                  <a:srgbClr val="2D71A9"/>
                </a:solidFill>
                <a:latin typeface="Calibri" panose="020F0502020204030204" pitchFamily="34" charset="0"/>
                <a:ea typeface="Calibri" panose="020F0502020204030204" pitchFamily="34" charset="0"/>
                <a:cs typeface="Sakkal Majalla" panose="02000000000000000000"/>
              </a:rPr>
              <a:t>:  </a:t>
            </a:r>
            <a:r>
              <a:rPr lang="ar-SA" sz="2400" dirty="0">
                <a:solidFill>
                  <a:srgbClr val="000000"/>
                </a:solidFill>
                <a:latin typeface="Calibri" panose="020F0502020204030204" pitchFamily="34" charset="0"/>
                <a:ea typeface="Calibri" panose="020F0502020204030204" pitchFamily="34" charset="0"/>
                <a:cs typeface="Sakkal Majalla" panose="02000000000000000000"/>
              </a:rPr>
              <a:t>تعتبر الضرائب من أهم مصادر إيرادات الدولة التي تستخدم في تغطية النفقات العامة. </a:t>
            </a:r>
            <a:r>
              <a:rPr lang="ar-BH" sz="2400" dirty="0">
                <a:solidFill>
                  <a:srgbClr val="000000"/>
                </a:solidFill>
                <a:latin typeface="Calibri" panose="020F0502020204030204" pitchFamily="34" charset="0"/>
                <a:ea typeface="Calibri" panose="020F0502020204030204" pitchFamily="34" charset="0"/>
                <a:cs typeface="Sakkal Majalla" panose="02000000000000000000"/>
              </a:rPr>
              <a:t> والضريبة هي مساهمة نقدية إجبارية من الأفراد في أعباء الخدمات العامة، تبعًا لمقدرتهم على الدفع، ومن دون النظر إلى المنافع التي تعود عليهم من هذه الخدمات، وتستخدم حصيلتها في تحقيق أهداف اقتصادية، واجتماعية، وسياسية، وغيرها</a:t>
            </a:r>
            <a:r>
              <a:rPr lang="ar-BH" sz="2400" dirty="0" smtClean="0">
                <a:solidFill>
                  <a:srgbClr val="000000"/>
                </a:solidFill>
                <a:latin typeface="Calibri" panose="020F0502020204030204" pitchFamily="34" charset="0"/>
                <a:ea typeface="Calibri" panose="020F0502020204030204" pitchFamily="34" charset="0"/>
                <a:cs typeface="Sakkal Majalla" panose="02000000000000000000"/>
              </a:rPr>
              <a:t>.</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المالية العامة</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8" name="Rectangle 17"/>
          <p:cNvSpPr/>
          <p:nvPr/>
        </p:nvSpPr>
        <p:spPr>
          <a:xfrm>
            <a:off x="82118" y="5257719"/>
            <a:ext cx="8975292" cy="941796"/>
          </a:xfrm>
          <a:prstGeom prst="rect">
            <a:avLst/>
          </a:prstGeom>
        </p:spPr>
        <p:txBody>
          <a:bodyPr wrap="square">
            <a:spAutoFit/>
          </a:bodyPr>
          <a:lstStyle/>
          <a:p>
            <a:pPr marR="0" lvl="0" algn="just" rtl="1">
              <a:lnSpc>
                <a:spcPct val="115000"/>
              </a:lnSpc>
              <a:spcBef>
                <a:spcPts val="0"/>
              </a:spcBef>
              <a:spcAft>
                <a:spcPts val="0"/>
              </a:spcAft>
              <a:buClr>
                <a:srgbClr val="2D71A9"/>
              </a:buClr>
              <a:buSzPts val="1800"/>
              <a:tabLst>
                <a:tab pos="1140460" algn="l"/>
              </a:tabLst>
            </a:pPr>
            <a:r>
              <a:rPr lang="ar-BH" sz="2400" b="1" dirty="0" smtClean="0">
                <a:solidFill>
                  <a:srgbClr val="2D71A9"/>
                </a:solidFill>
                <a:latin typeface="Calibri" panose="020F0502020204030204" pitchFamily="34" charset="0"/>
                <a:ea typeface="Calibri" panose="020F0502020204030204" pitchFamily="34" charset="0"/>
                <a:cs typeface="Sakkal Majalla" panose="02000000000000000000"/>
              </a:rPr>
              <a:t>2. القروض </a:t>
            </a:r>
            <a:r>
              <a:rPr lang="ar-BH" sz="2400" b="1" dirty="0">
                <a:solidFill>
                  <a:srgbClr val="2D71A9"/>
                </a:solidFill>
                <a:latin typeface="Calibri" panose="020F0502020204030204" pitchFamily="34" charset="0"/>
                <a:ea typeface="Calibri" panose="020F0502020204030204" pitchFamily="34" charset="0"/>
                <a:cs typeface="Sakkal Majalla" panose="02000000000000000000"/>
              </a:rPr>
              <a:t>العامة:</a:t>
            </a:r>
            <a:r>
              <a:rPr lang="ar-BH" sz="2400" b="1" dirty="0">
                <a:solidFill>
                  <a:srgbClr val="1F3864"/>
                </a:solidFill>
                <a:latin typeface="Calibri" panose="020F0502020204030204" pitchFamily="34" charset="0"/>
                <a:ea typeface="Calibri" panose="020F0502020204030204" pitchFamily="34" charset="0"/>
                <a:cs typeface="Sakkal Majalla" panose="02000000000000000000"/>
              </a:rPr>
              <a:t>  </a:t>
            </a:r>
            <a:r>
              <a:rPr lang="ar-SA" sz="2400" dirty="0">
                <a:solidFill>
                  <a:srgbClr val="000000"/>
                </a:solidFill>
                <a:latin typeface="Calibri" panose="020F0502020204030204" pitchFamily="34" charset="0"/>
                <a:ea typeface="Calibri" panose="020F0502020204030204" pitchFamily="34" charset="0"/>
                <a:cs typeface="Sakkal Majalla" panose="02000000000000000000"/>
              </a:rPr>
              <a:t>عادة ما تلجأ الدول إلى الاقتراض لتمويل عملياتها الاستثمارية أو لمواجهة الحروب، أو لعلاج عجز مؤقت في إيرادات الدولة العامة.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533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additive="base">
                                        <p:cTn id="3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17180</TotalTime>
  <Words>1740</Words>
  <Application>Microsoft Office PowerPoint</Application>
  <PresentationFormat>On-screen Show (4:3)</PresentationFormat>
  <Paragraphs>172</Paragraphs>
  <Slides>29</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Arial Black</vt:lpstr>
      <vt:lpstr>Calibri</vt:lpstr>
      <vt:lpstr>Calibri Light</vt:lpstr>
      <vt:lpstr>PT Bold Heading</vt:lpstr>
      <vt:lpstr>Sakkal Majalla</vt:lpstr>
      <vt:lpstr>Simplified Arabic</vt:lpstr>
      <vt:lpstr>Sultan bold</vt:lpstr>
      <vt:lpstr>Times New Roman</vt:lpstr>
      <vt:lpstr>Wingdings 3</vt:lpstr>
      <vt:lpstr>قالب الدرس الإلكتروني - الفصل الدراسي الثاني 2020-2021م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Noor Ahmed Abdullah Falamerzi</cp:lastModifiedBy>
  <cp:revision>1375</cp:revision>
  <dcterms:created xsi:type="dcterms:W3CDTF">2020-03-03T05:49:03Z</dcterms:created>
  <dcterms:modified xsi:type="dcterms:W3CDTF">2023-08-28T06:13:54Z</dcterms:modified>
</cp:coreProperties>
</file>