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8" r:id="rId1"/>
    <p:sldMasterId id="2147483720" r:id="rId2"/>
  </p:sldMasterIdLst>
  <p:notesMasterIdLst>
    <p:notesMasterId r:id="rId31"/>
  </p:notesMasterIdLst>
  <p:sldIdLst>
    <p:sldId id="498" r:id="rId3"/>
    <p:sldId id="499" r:id="rId4"/>
    <p:sldId id="426" r:id="rId5"/>
    <p:sldId id="461" r:id="rId6"/>
    <p:sldId id="475" r:id="rId7"/>
    <p:sldId id="500" r:id="rId8"/>
    <p:sldId id="501" r:id="rId9"/>
    <p:sldId id="505" r:id="rId10"/>
    <p:sldId id="488" r:id="rId11"/>
    <p:sldId id="489" r:id="rId12"/>
    <p:sldId id="504" r:id="rId13"/>
    <p:sldId id="315" r:id="rId14"/>
    <p:sldId id="394" r:id="rId15"/>
    <p:sldId id="397" r:id="rId16"/>
    <p:sldId id="400" r:id="rId17"/>
    <p:sldId id="452" r:id="rId18"/>
    <p:sldId id="486" r:id="rId19"/>
    <p:sldId id="455" r:id="rId20"/>
    <p:sldId id="321" r:id="rId21"/>
    <p:sldId id="322" r:id="rId22"/>
    <p:sldId id="395" r:id="rId23"/>
    <p:sldId id="396" r:id="rId24"/>
    <p:sldId id="398" r:id="rId25"/>
    <p:sldId id="399" r:id="rId26"/>
    <p:sldId id="407" r:id="rId27"/>
    <p:sldId id="474" r:id="rId28"/>
    <p:sldId id="484" r:id="rId29"/>
    <p:sldId id="4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D3B0"/>
    <a:srgbClr val="171717"/>
    <a:srgbClr val="080628"/>
    <a:srgbClr val="2E20E0"/>
    <a:srgbClr val="0000FF"/>
    <a:srgbClr val="F797C9"/>
    <a:srgbClr val="C3FCBA"/>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6" autoAdjust="0"/>
    <p:restoredTop sz="94662" autoAdjust="0"/>
  </p:normalViewPr>
  <p:slideViewPr>
    <p:cSldViewPr>
      <p:cViewPr varScale="1">
        <p:scale>
          <a:sx n="70" d="100"/>
          <a:sy n="70" d="100"/>
        </p:scale>
        <p:origin x="126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8/27/2023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172536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17</a:t>
            </a:fld>
            <a:endParaRPr lang="en-US"/>
          </a:p>
        </p:txBody>
      </p:sp>
    </p:spTree>
    <p:extLst>
      <p:ext uri="{BB962C8B-B14F-4D97-AF65-F5344CB8AC3E}">
        <p14:creationId xmlns:p14="http://schemas.microsoft.com/office/powerpoint/2010/main" val="1541806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F383EE-90B1-4EEE-B5B6-CDFD959A62D4}" type="datetimeFigureOut">
              <a:rPr lang="en-US" smtClean="0"/>
              <a:pPr/>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9787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2327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79358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703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8/27/2023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4729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8/27/2023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34992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8/27/2023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8694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219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0474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59388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55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383EE-90B1-4EEE-B5B6-CDFD959A62D4}" type="datetimeFigureOut">
              <a:rPr lang="en-US" smtClean="0"/>
              <a:pPr/>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383EE-90B1-4EEE-B5B6-CDFD959A62D4}" type="datetimeFigureOut">
              <a:rPr lang="en-US" smtClean="0"/>
              <a:pPr/>
              <a:t>8/27/2023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383EE-90B1-4EEE-B5B6-CDFD959A62D4}" type="datetimeFigureOut">
              <a:rPr lang="en-US" smtClean="0"/>
              <a:pPr/>
              <a:t>8/27/2023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8/27/2023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8/27/2023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BB54EE-DF0D-4FA1-B48F-C292469C25C4}" type="datetimeFigureOut">
              <a:rPr lang="en-US" smtClean="0"/>
              <a:t>8/27/2023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2378146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24.xml"/></Relationships>
</file>

<file path=ppt/slides/_rels/slide1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23.xml"/></Relationships>
</file>

<file path=ppt/slides/_rels/slide1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28.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edunet.b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36,%20slide%2029" TargetMode="External"/><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16.xml"/></Relationships>
</file>

<file path=ppt/slides/_rels/slide2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36,%20slide%2029" TargetMode="External"/><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16.xml"/></Relationships>
</file>

<file path=ppt/slides/_rels/slide2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 xmlns:a16="http://schemas.microsoft.com/office/drawing/2014/main" id="{4480F12F-3684-4F40-A1B9-D3BA9923DD19}"/>
              </a:ext>
            </a:extLst>
          </p:cNvPr>
          <p:cNvSpPr txBox="1">
            <a:spLocks/>
          </p:cNvSpPr>
          <p:nvPr/>
        </p:nvSpPr>
        <p:spPr>
          <a:xfrm>
            <a:off x="-203518" y="4423107"/>
            <a:ext cx="4930912" cy="1435280"/>
          </a:xfrm>
          <a:prstGeom prst="rect">
            <a:avLst/>
          </a:prstGeom>
        </p:spPr>
        <p:txBody>
          <a:bodyPr spcFirstLastPara="1" vert="horz" wrap="square" lIns="68569" tIns="68569" rIns="68569" bIns="6856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ar-BH" sz="4000" dirty="0" smtClean="0">
                <a:solidFill>
                  <a:srgbClr val="3F5378"/>
                </a:solidFill>
                <a:latin typeface="Arial Black" panose="020B0A04020102020204" pitchFamily="34" charset="0"/>
                <a:cs typeface="Sultan bold" pitchFamily="2" charset="-78"/>
              </a:rPr>
              <a:t>ا</a:t>
            </a:r>
            <a:r>
              <a:rPr lang="ar-BH" sz="4800" dirty="0" smtClean="0">
                <a:solidFill>
                  <a:srgbClr val="3F5378"/>
                </a:solidFill>
                <a:latin typeface="Arial Black" panose="020B0A04020102020204" pitchFamily="34" charset="0"/>
                <a:cs typeface="Sultan bold" pitchFamily="2" charset="-78"/>
              </a:rPr>
              <a:t>لاقتصاد</a:t>
            </a:r>
            <a:endParaRPr lang="ar-BH" sz="4800" dirty="0">
              <a:solidFill>
                <a:srgbClr val="3F5378"/>
              </a:solidFill>
              <a:latin typeface="Arial Black" panose="020B0A04020102020204" pitchFamily="34" charset="0"/>
              <a:cs typeface="Sultan bold" pitchFamily="2" charset="-78"/>
            </a:endParaRPr>
          </a:p>
          <a:p>
            <a:pPr defTabSz="685800">
              <a:defRPr/>
            </a:pPr>
            <a:endParaRPr lang="ar-SA" sz="1600" dirty="0">
              <a:solidFill>
                <a:srgbClr val="3F5378"/>
              </a:solidFill>
              <a:latin typeface="Arial Black" panose="020B0A04020102020204" pitchFamily="34" charset="0"/>
              <a:cs typeface="Sultan bold" pitchFamily="2" charset="-78"/>
            </a:endParaRPr>
          </a:p>
          <a:p>
            <a:pPr defTabSz="685800">
              <a:defRPr/>
            </a:pPr>
            <a:r>
              <a:rPr lang="ar-BH" sz="5400" b="1" dirty="0">
                <a:solidFill>
                  <a:srgbClr val="FF9800"/>
                </a:solidFill>
                <a:latin typeface="Sakkal Majalla" panose="02000000000000000000" pitchFamily="2" charset="-78"/>
                <a:cs typeface="Sakkal Majalla" panose="02000000000000000000" pitchFamily="2" charset="-78"/>
              </a:rPr>
              <a:t>قصد </a:t>
            </a:r>
            <a:r>
              <a:rPr lang="ar-BH" sz="5400" b="1" dirty="0" smtClean="0">
                <a:solidFill>
                  <a:srgbClr val="FF9800"/>
                </a:solidFill>
                <a:latin typeface="Sakkal Majalla" panose="02000000000000000000" pitchFamily="2" charset="-78"/>
                <a:cs typeface="Sakkal Majalla" panose="02000000000000000000" pitchFamily="2" charset="-78"/>
              </a:rPr>
              <a:t>312</a:t>
            </a:r>
            <a:endParaRPr lang="ar-SA" sz="5400" b="1" dirty="0">
              <a:solidFill>
                <a:srgbClr val="FF980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 xmlns:a16="http://schemas.microsoft.com/office/drawing/2014/main" id="{80FC989E-D4CE-4CFB-96D2-FB65D6210524}"/>
              </a:ext>
            </a:extLst>
          </p:cNvPr>
          <p:cNvSpPr/>
          <p:nvPr/>
        </p:nvSpPr>
        <p:spPr>
          <a:xfrm>
            <a:off x="4914257" y="4242006"/>
            <a:ext cx="3431526" cy="623248"/>
          </a:xfrm>
          <a:prstGeom prst="rect">
            <a:avLst/>
          </a:prstGeom>
          <a:solidFill>
            <a:srgbClr val="C00000"/>
          </a:solidFill>
        </p:spPr>
        <p:txBody>
          <a:bodyPr wrap="square" lIns="68580" tIns="34290" rIns="68580" bIns="34290">
            <a:spAutoFit/>
          </a:bodyPr>
          <a:lstStyle/>
          <a:p>
            <a:pPr algn="ctr" defTabSz="685800">
              <a:defRPr/>
            </a:pPr>
            <a:r>
              <a:rPr lang="ar-SA" sz="36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الفصل الدراسي </a:t>
            </a:r>
            <a:r>
              <a:rPr lang="ar-BH" sz="36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الأول</a:t>
            </a:r>
            <a:endParaRPr lang="en-US" sz="36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 xmlns:a16="http://schemas.microsoft.com/office/drawing/2014/main" id="{165F5DA4-2CA6-43A2-98A4-464A9E98B87D}"/>
              </a:ext>
            </a:extLst>
          </p:cNvPr>
          <p:cNvSpPr/>
          <p:nvPr/>
        </p:nvSpPr>
        <p:spPr>
          <a:xfrm>
            <a:off x="4248439" y="5252371"/>
            <a:ext cx="4763163" cy="1300356"/>
          </a:xfrm>
          <a:prstGeom prst="rect">
            <a:avLst/>
          </a:prstGeom>
          <a:noFill/>
        </p:spPr>
        <p:txBody>
          <a:bodyPr wrap="none" lIns="68580" tIns="34290" rIns="68580" bIns="34290">
            <a:spAutoFit/>
          </a:bodyPr>
          <a:lstStyle/>
          <a:p>
            <a:pPr algn="ctr" defTabSz="685800">
              <a:defRPr/>
            </a:pPr>
            <a:r>
              <a:rPr lang="ar-SA" sz="28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للصف </a:t>
            </a:r>
            <a:r>
              <a:rPr lang="ar-BH"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a:t>
            </a:r>
            <a:r>
              <a:rPr lang="ar-SA"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ثالث الثانوي / توحيد المسارات</a:t>
            </a:r>
            <a:endParaRPr lang="en-US"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4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8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p:txBody>
      </p:sp>
      <p:pic>
        <p:nvPicPr>
          <p:cNvPr id="8" name="Picture 7">
            <a:extLst>
              <a:ext uri="{FF2B5EF4-FFF2-40B4-BE49-F238E27FC236}">
                <a16:creationId xmlns="" xmlns:a16="http://schemas.microsoft.com/office/drawing/2014/main"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260" y="304800"/>
            <a:ext cx="6897479" cy="1074434"/>
          </a:xfrm>
          <a:prstGeom prst="rect">
            <a:avLst/>
          </a:prstGeom>
        </p:spPr>
      </p:pic>
      <p:sp>
        <p:nvSpPr>
          <p:cNvPr id="14" name="Rectangle 13">
            <a:extLst>
              <a:ext uri="{FF2B5EF4-FFF2-40B4-BE49-F238E27FC236}">
                <a16:creationId xmlns="" xmlns:a16="http://schemas.microsoft.com/office/drawing/2014/main" id="{F7AA5C27-B266-EC7F-A04F-ACDB41FB7396}"/>
              </a:ext>
            </a:extLst>
          </p:cNvPr>
          <p:cNvSpPr/>
          <p:nvPr/>
        </p:nvSpPr>
        <p:spPr>
          <a:xfrm>
            <a:off x="1081164" y="6151007"/>
            <a:ext cx="2361548" cy="461665"/>
          </a:xfrm>
          <a:prstGeom prst="rect">
            <a:avLst/>
          </a:prstGeom>
          <a:solidFill>
            <a:srgbClr val="C00000"/>
          </a:solidFill>
        </p:spPr>
        <p:txBody>
          <a:bodyPr wrap="square" lIns="91440" tIns="45720" rIns="91440" bIns="45720">
            <a:spAutoFit/>
          </a:bodyPr>
          <a:lstStyle/>
          <a:p>
            <a:pPr algn="ctr"/>
            <a:r>
              <a:rPr lang="ar-BH" sz="24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الصفحات </a:t>
            </a:r>
            <a:r>
              <a:rPr lang="ar-BH" sz="24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18 - 21</a:t>
            </a:r>
            <a:endParaRPr lang="ar-SA" sz="2400" b="1"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Times New Roman" panose="02020603050405020304" pitchFamily="18" charset="0"/>
            </a:endParaRPr>
          </a:p>
        </p:txBody>
      </p:sp>
      <p:pic>
        <p:nvPicPr>
          <p:cNvPr id="3" name="Picture 2"/>
          <p:cNvPicPr>
            <a:picLocks noChangeAspect="1"/>
          </p:cNvPicPr>
          <p:nvPr/>
        </p:nvPicPr>
        <p:blipFill rotWithShape="1">
          <a:blip r:embed="rId3"/>
          <a:srcRect l="12519" t="23959" r="35358" b="6250"/>
          <a:stretch/>
        </p:blipFill>
        <p:spPr>
          <a:xfrm>
            <a:off x="257369" y="1805546"/>
            <a:ext cx="4009138" cy="2391353"/>
          </a:xfrm>
          <a:prstGeom prst="rect">
            <a:avLst/>
          </a:prstGeom>
        </p:spPr>
      </p:pic>
      <p:pic>
        <p:nvPicPr>
          <p:cNvPr id="4" name="Picture 3"/>
          <p:cNvPicPr>
            <a:picLocks noChangeAspect="1"/>
          </p:cNvPicPr>
          <p:nvPr/>
        </p:nvPicPr>
        <p:blipFill rotWithShape="1">
          <a:blip r:embed="rId4"/>
          <a:srcRect l="23612" t="60342" r="36530" b="14584"/>
          <a:stretch/>
        </p:blipFill>
        <p:spPr>
          <a:xfrm>
            <a:off x="4266507" y="2163579"/>
            <a:ext cx="4412754" cy="1560787"/>
          </a:xfrm>
          <a:prstGeom prst="rect">
            <a:avLst/>
          </a:prstGeom>
        </p:spPr>
      </p:pic>
    </p:spTree>
    <p:extLst>
      <p:ext uri="{BB962C8B-B14F-4D97-AF65-F5344CB8AC3E}">
        <p14:creationId xmlns:p14="http://schemas.microsoft.com/office/powerpoint/2010/main" val="158827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901228"/>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t>   تاريخ النقود في مملكة البحرين</a:t>
            </a:r>
            <a:endParaRPr lang="ar-BH" sz="40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4" name="Rectangle 13"/>
          <p:cNvSpPr/>
          <p:nvPr/>
        </p:nvSpPr>
        <p:spPr>
          <a:xfrm>
            <a:off x="65619" y="1214215"/>
            <a:ext cx="9109075" cy="2403350"/>
          </a:xfrm>
          <a:prstGeom prst="rect">
            <a:avLst/>
          </a:prstGeom>
        </p:spPr>
        <p:txBody>
          <a:bodyPr wrap="square">
            <a:spAutoFit/>
          </a:bodyPr>
          <a:lstStyle/>
          <a:p>
            <a:pPr algn="justLow" rtl="1">
              <a:lnSpc>
                <a:spcPct val="115000"/>
              </a:lnSpc>
            </a:pPr>
            <a:r>
              <a:rPr lang="ar-BH" sz="2200" dirty="0" smtClean="0">
                <a:latin typeface="Calibri" panose="020F0502020204030204" pitchFamily="34" charset="0"/>
                <a:ea typeface="Calibri" panose="020F0502020204030204" pitchFamily="34" charset="0"/>
                <a:cs typeface="Sakkal Majalla" panose="02000000000000000000"/>
              </a:rPr>
              <a:t>كانت </a:t>
            </a:r>
            <a:r>
              <a:rPr lang="ar-BH" sz="2200" dirty="0">
                <a:latin typeface="Calibri" panose="020F0502020204030204" pitchFamily="34" charset="0"/>
                <a:ea typeface="Calibri" panose="020F0502020204030204" pitchFamily="34" charset="0"/>
                <a:cs typeface="Sakkal Majalla" panose="02000000000000000000"/>
              </a:rPr>
              <a:t>البحرين من أوائل دول الخليج التي عرفت تداول النقود بأشكال وصور مختلفة، وذلك كحاجة أساسية وضرورية لإجراء وتنظيم المعاملات التجارية والنقدية في ظل تقدم حضاري مبكر عـرفتـه مملكة الـبـحـريـن بفضل موقعها </a:t>
            </a:r>
            <a:r>
              <a:rPr lang="ar-BH" sz="2200" dirty="0" smtClean="0">
                <a:latin typeface="Calibri" panose="020F0502020204030204" pitchFamily="34" charset="0"/>
                <a:ea typeface="Calibri" panose="020F0502020204030204" pitchFamily="34" charset="0"/>
                <a:cs typeface="Sakkal Majalla" panose="02000000000000000000"/>
              </a:rPr>
              <a:t>الاستراتيجي </a:t>
            </a:r>
            <a:r>
              <a:rPr lang="ar-BH" sz="2200" dirty="0">
                <a:latin typeface="Calibri" panose="020F0502020204030204" pitchFamily="34" charset="0"/>
                <a:ea typeface="Calibri" panose="020F0502020204030204" pitchFamily="34" charset="0"/>
                <a:cs typeface="Sakkal Majalla" panose="02000000000000000000"/>
              </a:rPr>
              <a:t>الذي أسهم في جعلها إحدى أقدم طرق التجارة التي تربط الشرق بالغرب ونقطة عبور هامة للتجار، فكان من الطبيعي أن تشهد مملكة البحرين وعلى مر هذه العصور تداول النقد بكافة أنواعه وبخاصة نقود الدول التي كانت تقود زمام </a:t>
            </a:r>
            <a:r>
              <a:rPr lang="ar-BH" sz="2200" dirty="0" smtClean="0">
                <a:latin typeface="Calibri" panose="020F0502020204030204" pitchFamily="34" charset="0"/>
                <a:ea typeface="Calibri" panose="020F0502020204030204" pitchFamily="34" charset="0"/>
                <a:cs typeface="Sakkal Majalla" panose="02000000000000000000"/>
              </a:rPr>
              <a:t>الاقتصاد </a:t>
            </a:r>
            <a:r>
              <a:rPr lang="ar-BH" sz="2200" dirty="0">
                <a:latin typeface="Calibri" panose="020F0502020204030204" pitchFamily="34" charset="0"/>
                <a:ea typeface="Calibri" panose="020F0502020204030204" pitchFamily="34" charset="0"/>
                <a:cs typeface="Sakkal Majalla" panose="02000000000000000000"/>
              </a:rPr>
              <a:t>العالمي آنذاك وبالتالي تتمتع بالهيبة السياسية </a:t>
            </a:r>
            <a:r>
              <a:rPr lang="ar-BH" sz="2200" dirty="0" smtClean="0">
                <a:latin typeface="Calibri" panose="020F0502020204030204" pitchFamily="34" charset="0"/>
                <a:ea typeface="Calibri" panose="020F0502020204030204" pitchFamily="34" charset="0"/>
                <a:cs typeface="Sakkal Majalla" panose="02000000000000000000"/>
              </a:rPr>
              <a:t>والاقتصادية.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6" name="Rectangle 15"/>
          <p:cNvSpPr/>
          <p:nvPr/>
        </p:nvSpPr>
        <p:spPr>
          <a:xfrm>
            <a:off x="10002" y="3813155"/>
            <a:ext cx="9136273" cy="2403350"/>
          </a:xfrm>
          <a:prstGeom prst="rect">
            <a:avLst/>
          </a:prstGeom>
        </p:spPr>
        <p:txBody>
          <a:bodyPr wrap="square">
            <a:spAutoFit/>
          </a:bodyPr>
          <a:lstStyle/>
          <a:p>
            <a:pPr algn="justLow" rtl="1">
              <a:lnSpc>
                <a:spcPct val="115000"/>
              </a:lnSpc>
            </a:pPr>
            <a:r>
              <a:rPr lang="ar-BH" sz="2200" dirty="0">
                <a:latin typeface="Calibri" panose="020F0502020204030204" pitchFamily="34" charset="0"/>
                <a:ea typeface="Calibri" panose="020F0502020204030204" pitchFamily="34" charset="0"/>
                <a:cs typeface="Sakkal Majalla" panose="02000000000000000000"/>
              </a:rPr>
              <a:t>وأنشأ مصرف البحرين المركزي كجهاز رقابي يتمتع بالاستقلال المالي والإداري بموجب القانون رقم (64) لسنة 2006 بإصدار قانون مصرف البحرين المركزي والمؤسسات المالية.  ومع صدور قانون المصرف تم إلغاء العمل بقانون إنشاء مؤسسة نقد البحرين الصادر بالمرسوم بقانون رقم (23) لسنة 1972.  ليُعنى المصرف بدعم وتنفيذ السياسة النقدية وسياسة سعر الصرف للدينار في المملكة، ويتولى أيضًا إصدار أدوات الدين، وإصدار العملة الوطنية، والإشراف على نظم المدفوعات والتسويات في مملكة البحرين.</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533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 calcmode="lin" valueType="num">
                                      <p:cBhvr additive="base">
                                        <p:cTn id="1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 calcmode="lin" valueType="num">
                                      <p:cBhvr additive="base">
                                        <p:cTn id="2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4000" b="1" dirty="0">
                <a:cs typeface="+mj-cs"/>
              </a:rPr>
              <a:t>       </a:t>
            </a:r>
            <a:r>
              <a:rPr lang="ar-BH" sz="4000" b="1" dirty="0"/>
              <a:t> </a:t>
            </a:r>
            <a:r>
              <a:rPr lang="ar-BH" sz="4000" b="1" dirty="0" smtClean="0"/>
              <a:t>تاريخ النقود في مملكة البحرين</a:t>
            </a:r>
            <a:endParaRPr lang="ar-BH" sz="4000" b="1" dirty="0"/>
          </a:p>
        </p:txBody>
      </p:sp>
      <p:sp>
        <p:nvSpPr>
          <p:cNvPr id="12" name="Rectangle 11">
            <a:extLst>
              <a:ext uri="{FF2B5EF4-FFF2-40B4-BE49-F238E27FC236}">
                <a16:creationId xmlns="" xmlns:a16="http://schemas.microsoft.com/office/drawing/2014/main" id="{67639C5F-FB42-BB64-1E9E-1CBBD254E704}"/>
              </a:ext>
            </a:extLst>
          </p:cNvPr>
          <p:cNvSpPr/>
          <p:nvPr/>
        </p:nvSpPr>
        <p:spPr>
          <a:xfrm>
            <a:off x="-599" y="1219200"/>
            <a:ext cx="152285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جماعي</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 xmlns:a16="http://schemas.microsoft.com/office/drawing/2014/main"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grpSp>
        <p:nvGrpSpPr>
          <p:cNvPr id="15" name="Shape 851">
            <a:extLst>
              <a:ext uri="{FF2B5EF4-FFF2-40B4-BE49-F238E27FC236}">
                <a16:creationId xmlns:a16="http://schemas.microsoft.com/office/drawing/2014/main" xmlns="" id="{FDD3763B-A17B-475E-BBE4-B1BDB2386A88}"/>
              </a:ext>
            </a:extLst>
          </p:cNvPr>
          <p:cNvGrpSpPr/>
          <p:nvPr/>
        </p:nvGrpSpPr>
        <p:grpSpPr>
          <a:xfrm>
            <a:off x="379251" y="126937"/>
            <a:ext cx="1142999" cy="1073832"/>
            <a:chOff x="6649150" y="309350"/>
            <a:chExt cx="395800" cy="395800"/>
          </a:xfrm>
        </p:grpSpPr>
        <p:sp>
          <p:nvSpPr>
            <p:cNvPr id="16" name="Shape 852">
              <a:extLst>
                <a:ext uri="{FF2B5EF4-FFF2-40B4-BE49-F238E27FC236}">
                  <a16:creationId xmlns:a16="http://schemas.microsoft.com/office/drawing/2014/main" xmlns=""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a16="http://schemas.microsoft.com/office/drawing/2014/main" xmlns=""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a16="http://schemas.microsoft.com/office/drawing/2014/main" xmlns=""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a16="http://schemas.microsoft.com/office/drawing/2014/main" xmlns=""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a16="http://schemas.microsoft.com/office/drawing/2014/main" xmlns=""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a16="http://schemas.microsoft.com/office/drawing/2014/main" xmlns=""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a16="http://schemas.microsoft.com/office/drawing/2014/main" xmlns=""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a16="http://schemas.microsoft.com/office/drawing/2014/main" xmlns=""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a16="http://schemas.microsoft.com/office/drawing/2014/main" xmlns=""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a16="http://schemas.microsoft.com/office/drawing/2014/main" xmlns=""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a16="http://schemas.microsoft.com/office/drawing/2014/main" xmlns=""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a16="http://schemas.microsoft.com/office/drawing/2014/main" xmlns=""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a16="http://schemas.microsoft.com/office/drawing/2014/main" xmlns=""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a16="http://schemas.microsoft.com/office/drawing/2014/main" xmlns=""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a16="http://schemas.microsoft.com/office/drawing/2014/main" xmlns=""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a16="http://schemas.microsoft.com/office/drawing/2014/main" xmlns=""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a16="http://schemas.microsoft.com/office/drawing/2014/main" xmlns=""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a16="http://schemas.microsoft.com/office/drawing/2014/main" xmlns=""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a16="http://schemas.microsoft.com/office/drawing/2014/main" xmlns=""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a16="http://schemas.microsoft.com/office/drawing/2014/main" xmlns=""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a16="http://schemas.microsoft.com/office/drawing/2014/main" xmlns=""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a16="http://schemas.microsoft.com/office/drawing/2014/main" xmlns=""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a16="http://schemas.microsoft.com/office/drawing/2014/main" xmlns=""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593923" y="531370"/>
            <a:ext cx="713657" cy="369332"/>
          </a:xfrm>
          <a:prstGeom prst="rect">
            <a:avLst/>
          </a:prstGeom>
        </p:spPr>
        <p:txBody>
          <a:bodyPr wrap="none">
            <a:spAutoFit/>
          </a:bodyPr>
          <a:lstStyle/>
          <a:p>
            <a:pPr lvl="0" algn="ctr" rtl="1"/>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41" name="TextBox 40">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3"/>
          <a:srcRect l="25988" t="11459" r="37702" b="20833"/>
          <a:stretch/>
        </p:blipFill>
        <p:spPr>
          <a:xfrm>
            <a:off x="1522251" y="1256030"/>
            <a:ext cx="7516686" cy="5083946"/>
          </a:xfrm>
          <a:prstGeom prst="rect">
            <a:avLst/>
          </a:prstGeom>
        </p:spPr>
      </p:pic>
    </p:spTree>
    <p:extLst>
      <p:ext uri="{BB962C8B-B14F-4D97-AF65-F5344CB8AC3E}">
        <p14:creationId xmlns:p14="http://schemas.microsoft.com/office/powerpoint/2010/main" val="1042832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5960" y="2110738"/>
            <a:ext cx="8905009" cy="1658403"/>
          </a:xfrm>
          <a:prstGeom prst="rect">
            <a:avLst/>
          </a:prstGeom>
          <a:solidFill>
            <a:srgbClr val="CDDEE6"/>
          </a:solidFill>
          <a:effectLst/>
        </p:spPr>
        <p:txBody>
          <a:bodyPr wrap="square" rtlCol="0">
            <a:spAutoFit/>
          </a:bodyPr>
          <a:lstStyle/>
          <a:p>
            <a:pPr marR="0" lvl="0" algn="just" rtl="1">
              <a:lnSpc>
                <a:spcPct val="107000"/>
              </a:lnSpc>
              <a:spcBef>
                <a:spcPts val="0"/>
              </a:spcBef>
              <a:spcAft>
                <a:spcPts val="800"/>
              </a:spcAft>
              <a:buClr>
                <a:srgbClr val="ED7D31"/>
              </a:buClr>
              <a:buSzPts val="1400"/>
              <a:tabLst>
                <a:tab pos="1140460" algn="l"/>
              </a:tabLst>
            </a:pPr>
            <a:r>
              <a:rPr lang="ar-SA" sz="2400" b="1" dirty="0" smtClean="0">
                <a:solidFill>
                  <a:srgbClr val="000000"/>
                </a:solidFill>
                <a:latin typeface="Calibri" panose="020F0502020204030204" pitchFamily="34" charset="0"/>
                <a:ea typeface="Calibri" panose="020F0502020204030204" pitchFamily="34" charset="0"/>
                <a:cs typeface="Sakkal Majalla" panose="02000000000000000000"/>
              </a:rPr>
              <a:t>1. هي </a:t>
            </a:r>
            <a:r>
              <a:rPr lang="ar-SA" sz="2400" b="1" dirty="0">
                <a:solidFill>
                  <a:srgbClr val="000000"/>
                </a:solidFill>
                <a:latin typeface="Calibri" panose="020F0502020204030204" pitchFamily="34" charset="0"/>
                <a:ea typeface="Calibri" panose="020F0502020204030204" pitchFamily="34" charset="0"/>
                <a:cs typeface="Sakkal Majalla" panose="02000000000000000000"/>
              </a:rPr>
              <a:t>قيمة نقدية مخزنة بطريقة إلكترونية على وسيلة إلكترونية كبطاقة أو ذاكرة كمبيوتر وهي مقبولة كوسيلة للدفع بواسطة متعهدين غير المؤسسة التي أصدرتها ويتم وضعها في متناول المستخدمين لاستعمالها كبديل عن العملات النقدية والورقية وذلك بهدف إحداث تحويلات إلكترونية لمدفوعات ذات قيمة</a:t>
            </a:r>
            <a:r>
              <a:rPr lang="ar-SA" sz="2400" b="1" dirty="0" smtClean="0">
                <a:solidFill>
                  <a:srgbClr val="000000"/>
                </a:solidFill>
                <a:latin typeface="Calibri" panose="020F0502020204030204" pitchFamily="34" charset="0"/>
                <a:ea typeface="Calibri" panose="020F0502020204030204" pitchFamily="34" charset="0"/>
                <a:cs typeface="Sakkal Majalla" panose="02000000000000000000"/>
              </a:rPr>
              <a:t>.</a:t>
            </a:r>
            <a:endParaRPr lang="en-US" sz="2400" b="1" dirty="0">
              <a:latin typeface="Calibri" panose="020F0502020204030204" pitchFamily="34" charset="0"/>
              <a:ea typeface="Calibri" panose="020F0502020204030204" pitchFamily="34" charset="0"/>
              <a:cs typeface="Arial" panose="020B0604020202020204" pitchFamily="34" charset="0"/>
            </a:endParaRPr>
          </a:p>
        </p:txBody>
      </p:sp>
      <p:sp>
        <p:nvSpPr>
          <p:cNvPr id="6" name="Flowchart: Terminator 5">
            <a:hlinkClick r:id="rId3" action="ppaction://hlinksldjump"/>
          </p:cNvPr>
          <p:cNvSpPr/>
          <p:nvPr/>
        </p:nvSpPr>
        <p:spPr>
          <a:xfrm>
            <a:off x="5020495" y="3883970"/>
            <a:ext cx="3812746" cy="99283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800" b="1" dirty="0" smtClean="0">
                <a:solidFill>
                  <a:schemeClr val="tx1"/>
                </a:solidFill>
                <a:latin typeface="Sakkal Majalla" panose="02000000000000000000" pitchFamily="2" charset="-78"/>
                <a:cs typeface="Sakkal Majalla" panose="02000000000000000000" pitchFamily="2" charset="-78"/>
              </a:rPr>
              <a:t>النقود الإلكترونية</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2656610" y="1354003"/>
            <a:ext cx="6400800"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اضغط على مربع الإجابة الصحيحة في ما يلي:</a:t>
            </a:r>
            <a:endParaRPr lang="en-US" sz="3200" b="1" dirty="0">
              <a:solidFill>
                <a:schemeClr val="bg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 xmlns:a16="http://schemas.microsoft.com/office/drawing/2014/main" id="{AAA1A526-0BF3-F76F-A81F-6C903EED4DE2}"/>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 xmlns:a16="http://schemas.microsoft.com/office/drawing/2014/main" id="{115E78F7-6D47-1803-C4E3-C2DFD67950A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Terminator 10">
            <a:hlinkClick r:id="rId5" action="ppaction://hlinksldjump"/>
          </p:cNvPr>
          <p:cNvSpPr/>
          <p:nvPr/>
        </p:nvSpPr>
        <p:spPr>
          <a:xfrm>
            <a:off x="609600" y="3858119"/>
            <a:ext cx="3835284" cy="100588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النقود السلعية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Flowchart: Terminator 11">
            <a:hlinkClick r:id="rId5" action="ppaction://hlinksldjump"/>
          </p:cNvPr>
          <p:cNvSpPr/>
          <p:nvPr/>
        </p:nvSpPr>
        <p:spPr>
          <a:xfrm>
            <a:off x="609600" y="5005105"/>
            <a:ext cx="3835284" cy="100588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النقود المصرفية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3" name="Flowchart: Terminator 12">
            <a:hlinkClick r:id="rId5" action="ppaction://hlinksldjump"/>
          </p:cNvPr>
          <p:cNvSpPr/>
          <p:nvPr/>
        </p:nvSpPr>
        <p:spPr>
          <a:xfrm>
            <a:off x="4982932" y="5013920"/>
            <a:ext cx="3835284" cy="100588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النقود الإلزامية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455408"/>
            <a:ext cx="8905009" cy="1384995"/>
          </a:xfrm>
          <a:prstGeom prst="rect">
            <a:avLst/>
          </a:prstGeom>
          <a:solidFill>
            <a:srgbClr val="CDDEE6"/>
          </a:solidFill>
          <a:effectLst/>
        </p:spPr>
        <p:txBody>
          <a:bodyPr wrap="square" rtlCol="0">
            <a:spAutoFit/>
          </a:bodyPr>
          <a:lstStyle/>
          <a:p>
            <a:pPr algn="just" rtl="1"/>
            <a:r>
              <a:rPr lang="ar-BH" sz="2800" b="1" dirty="0">
                <a:solidFill>
                  <a:schemeClr val="tx1">
                    <a:lumMod val="95000"/>
                    <a:lumOff val="5000"/>
                  </a:schemeClr>
                </a:solidFill>
                <a:latin typeface="Sakkal Majalla" panose="02000000000000000000" pitchFamily="2" charset="-78"/>
                <a:cs typeface="Sakkal Majalla" panose="02000000000000000000" pitchFamily="2" charset="-78"/>
              </a:rPr>
              <a:t>2. </a:t>
            </a:r>
            <a:r>
              <a:rPr lang="ar-BH" sz="2800" b="1" dirty="0">
                <a:ea typeface="Calibri" panose="020F0502020204030204" pitchFamily="34" charset="0"/>
                <a:cs typeface="Sakkal Majalla" panose="02000000000000000000"/>
              </a:rPr>
              <a:t>هي المسكوكات الذهبية أو الفضية (المعدنية بصفة عامة) والتي تتعادل قيمتها كوحدة نقد مع قيمة حجم الذهب أو الفضة (المعدن) المصنوعة منه.  أي أن قيمتها في الاستعمال غير النقدي تعادل قيمتها في التبادل النقدي</a:t>
            </a:r>
            <a:r>
              <a:rPr lang="ar-BH" sz="2800" b="1" dirty="0" smtClean="0">
                <a:solidFill>
                  <a:schemeClr val="tx1">
                    <a:lumMod val="95000"/>
                    <a:lumOff val="5000"/>
                  </a:schemeClr>
                </a:solidFill>
                <a:latin typeface="Sakkal Majalla" panose="02000000000000000000" pitchFamily="2" charset="-78"/>
                <a:cs typeface="Sakkal Majalla" panose="02000000000000000000" pitchFamily="2" charset="-78"/>
              </a:rPr>
              <a:t>:</a:t>
            </a:r>
            <a:endParaRPr lang="ar-BH" sz="2800" b="1" dirty="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609600" y="4561162"/>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النقود المعدنية</a:t>
            </a:r>
            <a:endParaRPr lang="en-US" sz="28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4876800" y="4542661"/>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النقود الإلكترونية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 xmlns:a16="http://schemas.microsoft.com/office/drawing/2014/main" id="{ECE63E45-44C2-F4B5-D82F-C20FEF95E097}"/>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 xmlns:a16="http://schemas.microsoft.com/office/drawing/2014/main" id="{88FC2E14-D5C7-4EE4-357E-27C30B823542}"/>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Terminator 9">
            <a:hlinkClick r:id="rId4" action="ppaction://hlinksldjump"/>
          </p:cNvPr>
          <p:cNvSpPr/>
          <p:nvPr/>
        </p:nvSpPr>
        <p:spPr>
          <a:xfrm>
            <a:off x="609600" y="3338306"/>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النقود الائتمانية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1" name="Flowchart: Terminator 10">
            <a:hlinkClick r:id="rId4" action="ppaction://hlinksldjump"/>
          </p:cNvPr>
          <p:cNvSpPr/>
          <p:nvPr/>
        </p:nvSpPr>
        <p:spPr>
          <a:xfrm>
            <a:off x="4876800" y="3323461"/>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النقود السلعية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6321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1" y="1654199"/>
            <a:ext cx="8981208" cy="1815882"/>
          </a:xfrm>
          <a:prstGeom prst="rect">
            <a:avLst/>
          </a:prstGeom>
          <a:solidFill>
            <a:srgbClr val="CDDEE6"/>
          </a:solidFill>
          <a:effectLst/>
        </p:spPr>
        <p:txBody>
          <a:bodyPr wrap="square" rtlCol="0">
            <a:spAutoFit/>
          </a:bodyPr>
          <a:lstStyle/>
          <a:p>
            <a:pPr algn="just" rtl="1"/>
            <a:r>
              <a:rPr lang="ar-BH" sz="2800" b="1" dirty="0" smtClean="0">
                <a:latin typeface="Sakkal Majalla" panose="02000000000000000000" pitchFamily="2" charset="-78"/>
                <a:cs typeface="Sakkal Majalla" panose="02000000000000000000"/>
              </a:rPr>
              <a:t>3- </a:t>
            </a:r>
            <a:r>
              <a:rPr lang="ar-BH" sz="2800" b="1" dirty="0" smtClean="0">
                <a:cs typeface="Sakkal Majalla" panose="02000000000000000000"/>
              </a:rPr>
              <a:t>النقود الإلزامية هي النقود </a:t>
            </a:r>
            <a:r>
              <a:rPr lang="ar-BH" sz="2800" b="1" dirty="0">
                <a:cs typeface="Sakkal Majalla" panose="02000000000000000000"/>
              </a:rPr>
              <a:t>التي يحتفظ الأفراد بها في المصارف سواء أكانت في صورة حسابات جارية أم ودائع، وهذا النوع من النقود يعتبر دينًا في ذمة المصرف يمكن طلبها في أي وقت أو تحويلها إلى فرد آخر باستخدام الشيكات المصرفية أو عن طرائق الدفع الإلكترونية</a:t>
            </a:r>
            <a:r>
              <a:rPr lang="ar-BH" sz="2800" b="1" dirty="0" smtClean="0">
                <a:cs typeface="Sakkal Majalla" panose="02000000000000000000"/>
              </a:rPr>
              <a:t>.</a:t>
            </a:r>
            <a:endParaRPr lang="en-US" sz="2800" b="1" dirty="0">
              <a:cs typeface="Sakkal Majalla" panose="02000000000000000000"/>
            </a:endParaRPr>
          </a:p>
        </p:txBody>
      </p:sp>
      <p:sp>
        <p:nvSpPr>
          <p:cNvPr id="6" name="Flowchart: Terminator 5">
            <a:hlinkClick r:id="rId3" action="ppaction://hlinksldjump"/>
          </p:cNvPr>
          <p:cNvSpPr/>
          <p:nvPr/>
        </p:nvSpPr>
        <p:spPr>
          <a:xfrm>
            <a:off x="5257800" y="3652345"/>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2438400" y="3657600"/>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 xmlns:a16="http://schemas.microsoft.com/office/drawing/2014/main" id="{679AA003-2912-AE60-C831-1852FE227B53}"/>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 xmlns:a16="http://schemas.microsoft.com/office/drawing/2014/main" id="{1D166BC7-3948-8C84-FF3E-6DCE04DED168}"/>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0759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764" y="1544046"/>
            <a:ext cx="8915401" cy="1384995"/>
          </a:xfrm>
          <a:prstGeom prst="rect">
            <a:avLst/>
          </a:prstGeom>
          <a:solidFill>
            <a:srgbClr val="CDDEE6"/>
          </a:solidFill>
          <a:effectLst/>
        </p:spPr>
        <p:txBody>
          <a:bodyPr wrap="square" rtlCol="0">
            <a:spAutoFit/>
          </a:bodyPr>
          <a:lstStyle/>
          <a:p>
            <a:pPr algn="just" rtl="1"/>
            <a:r>
              <a:rPr lang="ar-BH" sz="2800" b="1" dirty="0" smtClean="0">
                <a:solidFill>
                  <a:schemeClr val="tx1">
                    <a:lumMod val="95000"/>
                    <a:lumOff val="5000"/>
                  </a:schemeClr>
                </a:solidFill>
                <a:latin typeface="Sakkal Majalla" panose="02000000000000000000" pitchFamily="2" charset="-78"/>
                <a:cs typeface="Sakkal Majalla" panose="02000000000000000000" pitchFamily="2" charset="-78"/>
              </a:rPr>
              <a:t>4.</a:t>
            </a:r>
            <a:r>
              <a:rPr lang="ar-SA" sz="2800" b="1" dirty="0">
                <a:latin typeface="Sakkal Majalla" panose="02000000000000000000" pitchFamily="2" charset="-78"/>
                <a:cs typeface="Sakkal Majalla" panose="02000000000000000000" pitchFamily="2" charset="-78"/>
              </a:rPr>
              <a:t> </a:t>
            </a:r>
            <a:r>
              <a:rPr lang="ar-BH" sz="2800" b="1" dirty="0" smtClean="0">
                <a:solidFill>
                  <a:prstClr val="black"/>
                </a:solidFill>
                <a:latin typeface="Calibri" panose="020F0502020204030204" pitchFamily="34" charset="0"/>
                <a:ea typeface="Calibri" panose="020F0502020204030204" pitchFamily="34" charset="0"/>
                <a:cs typeface="Sakkal Majalla" panose="02000000000000000000"/>
              </a:rPr>
              <a:t>يُعنى </a:t>
            </a:r>
            <a:r>
              <a:rPr lang="ar-BH" sz="2800" b="1" dirty="0">
                <a:solidFill>
                  <a:prstClr val="black"/>
                </a:solidFill>
                <a:latin typeface="Calibri" panose="020F0502020204030204" pitchFamily="34" charset="0"/>
                <a:ea typeface="Calibri" panose="020F0502020204030204" pitchFamily="34" charset="0"/>
                <a:cs typeface="Sakkal Majalla" panose="02000000000000000000"/>
              </a:rPr>
              <a:t>المصرف بدعم وتنفيذ السياسة النقدية وسياسة سعر الصرف للدينار في المملكة، ويتولى أيضًا إصدار أدوات الدين، وإصدار العملة الوطنية، والإشراف على نظم المدفوعات والتسويات في مملكة البحرين</a:t>
            </a:r>
            <a:r>
              <a:rPr lang="ar-BH" sz="2800" b="1" dirty="0" smtClean="0">
                <a:solidFill>
                  <a:prstClr val="black"/>
                </a:solidFill>
                <a:latin typeface="Calibri" panose="020F0502020204030204" pitchFamily="34" charset="0"/>
                <a:ea typeface="Calibri" panose="020F0502020204030204" pitchFamily="34" charset="0"/>
                <a:cs typeface="Sakkal Majalla" panose="02000000000000000000"/>
              </a:rPr>
              <a:t>.</a:t>
            </a:r>
            <a:endParaRPr lang="ar-BH" sz="2800" b="1" dirty="0">
              <a:solidFill>
                <a:schemeClr val="tx1">
                  <a:lumMod val="95000"/>
                  <a:lumOff val="5000"/>
                </a:schemeClr>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Flowchart: Terminator 5">
            <a:hlinkClick r:id="rId3" action="ppaction://hlinksldjump"/>
          </p:cNvPr>
          <p:cNvSpPr/>
          <p:nvPr/>
        </p:nvSpPr>
        <p:spPr>
          <a:xfrm>
            <a:off x="5181600" y="3118945"/>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2440071" y="3118945"/>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 xmlns:a16="http://schemas.microsoft.com/office/drawing/2014/main" id="{96EF4695-92BD-82CC-D738-4DED32722D86}"/>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 xmlns:a16="http://schemas.microsoft.com/office/drawing/2014/main" id="{495B6AB7-183C-96AE-2613-372280B033A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2465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 xmlns:a16="http://schemas.microsoft.com/office/drawing/2014/main"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 xmlns:a16="http://schemas.microsoft.com/office/drawing/2014/main"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3C263F1-0B7E-2F73-B11C-B977FDD08240}"/>
              </a:ext>
            </a:extLst>
          </p:cNvPr>
          <p:cNvSpPr txBox="1"/>
          <p:nvPr/>
        </p:nvSpPr>
        <p:spPr>
          <a:xfrm>
            <a:off x="149610" y="1723067"/>
            <a:ext cx="8837710" cy="4489434"/>
          </a:xfrm>
          <a:prstGeom prst="rect">
            <a:avLst/>
          </a:prstGeom>
          <a:solidFill>
            <a:srgbClr val="CDDEE6"/>
          </a:solidFill>
          <a:effectLst/>
        </p:spPr>
        <p:txBody>
          <a:bodyPr wrap="square" rtlCol="0">
            <a:spAutoFit/>
          </a:bodyPr>
          <a:lstStyle/>
          <a:p>
            <a:pPr algn="just" rtl="1"/>
            <a:endParaRPr lang="ar-BH" sz="16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800"/>
              </a:spcAft>
              <a:buFont typeface="+mj-lt"/>
              <a:buAutoNum type="arabicPeriod"/>
            </a:pPr>
            <a:r>
              <a:rPr lang="ar-BH" sz="2800" b="1" dirty="0">
                <a:solidFill>
                  <a:srgbClr val="000000"/>
                </a:solidFill>
                <a:latin typeface="Calibri" panose="020F0502020204030204" pitchFamily="34" charset="0"/>
                <a:ea typeface="Calibri" panose="020F0502020204030204" pitchFamily="34" charset="0"/>
                <a:cs typeface="Sakkal Majalla" panose="02000000000000000000"/>
              </a:rPr>
              <a:t>اذكر سبب مراقبة إصدار النقود من قبل حكومة مملكة البحرين</a:t>
            </a:r>
            <a:r>
              <a:rPr lang="ar-BH" sz="2800" b="1" dirty="0" smtClean="0">
                <a:solidFill>
                  <a:srgbClr val="000000"/>
                </a:solidFill>
                <a:latin typeface="Calibri" panose="020F0502020204030204" pitchFamily="34" charset="0"/>
                <a:ea typeface="Calibri" panose="020F0502020204030204" pitchFamily="34" charset="0"/>
                <a:cs typeface="Sakkal Majalla" panose="02000000000000000000"/>
              </a:rPr>
              <a:t>.</a:t>
            </a:r>
          </a:p>
          <a:p>
            <a:pPr marR="0" lvl="0" algn="just" rtl="1">
              <a:lnSpc>
                <a:spcPct val="115000"/>
              </a:lnSpc>
              <a:spcBef>
                <a:spcPts val="0"/>
              </a:spcBef>
              <a:spcAft>
                <a:spcPts val="800"/>
              </a:spcAft>
            </a:pP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 rtl="1"/>
            <a:r>
              <a:rPr lang="ar-BH" sz="26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2. قارن بين الآتي</a:t>
            </a:r>
          </a:p>
          <a:p>
            <a:pPr algn="just" rtl="1"/>
            <a:endParaRPr lang="ar-BH" sz="26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r>
              <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p>
          <a:p>
            <a:pPr marL="457200" indent="-457200" algn="just" rtl="1">
              <a:buAutoNum type="arabicPeriod"/>
            </a:pPr>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marL="457200" indent="-457200" algn="just" rtl="1">
              <a:buAutoNum type="arabicPeriod"/>
            </a:pPr>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0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a:extLst>
              <a:ext uri="{FF2B5EF4-FFF2-40B4-BE49-F238E27FC236}">
                <a16:creationId xmlns="" xmlns:a16="http://schemas.microsoft.com/office/drawing/2014/main" id="{C2110C68-3ABB-7198-1784-1D0F48D65121}"/>
              </a:ext>
            </a:extLst>
          </p:cNvPr>
          <p:cNvSpPr/>
          <p:nvPr/>
        </p:nvSpPr>
        <p:spPr>
          <a:xfrm>
            <a:off x="3960088" y="1132626"/>
            <a:ext cx="5095009"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أجب </a:t>
            </a:r>
            <a:r>
              <a:rPr lang="ar-BH" sz="3200" b="1" dirty="0" smtClean="0">
                <a:solidFill>
                  <a:schemeClr val="bg1"/>
                </a:solidFill>
                <a:latin typeface="Sakkal Majalla" panose="02000000000000000000" pitchFamily="2" charset="-78"/>
                <a:cs typeface="Sakkal Majalla" panose="02000000000000000000" pitchFamily="2" charset="-78"/>
              </a:rPr>
              <a:t>عن الآتي:</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6" name="Flowchart: Terminator 5">
            <a:hlinkClick r:id="rId3" action="ppaction://hlinksldjump"/>
            <a:extLst>
              <a:ext uri="{FF2B5EF4-FFF2-40B4-BE49-F238E27FC236}">
                <a16:creationId xmlns:a16="http://schemas.microsoft.com/office/drawing/2014/main" xmlns="" id="{EA17CA2C-463F-4C03-9FAE-D86355B014EA}"/>
              </a:ext>
            </a:extLst>
          </p:cNvPr>
          <p:cNvSpPr/>
          <p:nvPr/>
        </p:nvSpPr>
        <p:spPr>
          <a:xfrm>
            <a:off x="217386" y="6028793"/>
            <a:ext cx="1766690" cy="413641"/>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11" name="TextBox 10">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326774827"/>
              </p:ext>
            </p:extLst>
          </p:nvPr>
        </p:nvGraphicFramePr>
        <p:xfrm>
          <a:off x="1219200" y="3810000"/>
          <a:ext cx="6629400" cy="2057400"/>
        </p:xfrm>
        <a:graphic>
          <a:graphicData uri="http://schemas.openxmlformats.org/drawingml/2006/table">
            <a:tbl>
              <a:tblPr rtl="1" firstRow="1" bandRow="1">
                <a:tableStyleId>{5C22544A-7EE6-4342-B048-85BDC9FD1C3A}</a:tableStyleId>
              </a:tblPr>
              <a:tblGrid>
                <a:gridCol w="3314700"/>
                <a:gridCol w="3314700"/>
              </a:tblGrid>
              <a:tr h="591694">
                <a:tc>
                  <a:txBody>
                    <a:bodyPr/>
                    <a:lstStyle/>
                    <a:p>
                      <a:pPr algn="ctr" rtl="1"/>
                      <a:r>
                        <a:rPr lang="ar-BH" sz="2600" b="1" dirty="0" smtClean="0">
                          <a:solidFill>
                            <a:schemeClr val="tx1"/>
                          </a:solidFill>
                          <a:cs typeface="Sakkal Majalla" panose="02000000000000000000"/>
                        </a:rPr>
                        <a:t>النقود الإلزامية</a:t>
                      </a:r>
                      <a:endParaRPr lang="ar-BH" sz="2600" b="1" dirty="0">
                        <a:solidFill>
                          <a:schemeClr val="tx1"/>
                        </a:solidFill>
                        <a:cs typeface="Sakkal Majalla" panose="02000000000000000000"/>
                      </a:endParaRPr>
                    </a:p>
                  </a:txBody>
                  <a:tcPr/>
                </a:tc>
                <a:tc>
                  <a:txBody>
                    <a:bodyPr/>
                    <a:lstStyle/>
                    <a:p>
                      <a:pPr algn="ctr" rtl="1"/>
                      <a:r>
                        <a:rPr lang="ar-BH" sz="2600" b="1" dirty="0" smtClean="0">
                          <a:solidFill>
                            <a:schemeClr val="tx1"/>
                          </a:solidFill>
                          <a:cs typeface="Sakkal Majalla" panose="02000000000000000000"/>
                        </a:rPr>
                        <a:t>النقود المصرفية</a:t>
                      </a:r>
                      <a:endParaRPr lang="ar-BH" sz="2600" b="1" dirty="0">
                        <a:solidFill>
                          <a:schemeClr val="tx1"/>
                        </a:solidFill>
                        <a:cs typeface="Sakkal Majalla" panose="02000000000000000000"/>
                      </a:endParaRPr>
                    </a:p>
                  </a:txBody>
                  <a:tcPr/>
                </a:tc>
              </a:tr>
              <a:tr h="1465706">
                <a:tc>
                  <a:txBody>
                    <a:bodyPr/>
                    <a:lstStyle/>
                    <a:p>
                      <a:pPr algn="ctr" rtl="1"/>
                      <a:endParaRPr lang="ar-BH" sz="2600" b="1" dirty="0">
                        <a:solidFill>
                          <a:schemeClr val="tx1"/>
                        </a:solidFill>
                        <a:cs typeface="Sakkal Majalla" panose="02000000000000000000"/>
                      </a:endParaRPr>
                    </a:p>
                  </a:txBody>
                  <a:tcPr/>
                </a:tc>
                <a:tc>
                  <a:txBody>
                    <a:bodyPr/>
                    <a:lstStyle/>
                    <a:p>
                      <a:pPr algn="ctr" rtl="1"/>
                      <a:endParaRPr lang="ar-BH" sz="2600" b="1" dirty="0">
                        <a:solidFill>
                          <a:schemeClr val="tx1"/>
                        </a:solidFill>
                        <a:cs typeface="Sakkal Majalla" panose="02000000000000000000"/>
                      </a:endParaRPr>
                    </a:p>
                  </a:txBody>
                  <a:tcPr/>
                </a:tc>
              </a:tr>
            </a:tbl>
          </a:graphicData>
        </a:graphic>
      </p:graphicFrame>
    </p:spTree>
    <p:extLst>
      <p:ext uri="{BB962C8B-B14F-4D97-AF65-F5344CB8AC3E}">
        <p14:creationId xmlns:p14="http://schemas.microsoft.com/office/powerpoint/2010/main" val="895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 xmlns:a16="http://schemas.microsoft.com/office/drawing/2014/main"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 xmlns:a16="http://schemas.microsoft.com/office/drawing/2014/main" id="{115E78F7-6D47-1803-C4E3-C2DFD67950A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3C263F1-0B7E-2F73-B11C-B977FDD08240}"/>
              </a:ext>
            </a:extLst>
          </p:cNvPr>
          <p:cNvSpPr txBox="1"/>
          <p:nvPr/>
        </p:nvSpPr>
        <p:spPr>
          <a:xfrm>
            <a:off x="155216" y="1171494"/>
            <a:ext cx="8826497" cy="5025991"/>
          </a:xfrm>
          <a:prstGeom prst="rect">
            <a:avLst/>
          </a:prstGeom>
          <a:solidFill>
            <a:srgbClr val="CDDEE6"/>
          </a:solidFill>
          <a:effectLst/>
        </p:spPr>
        <p:txBody>
          <a:bodyPr wrap="square" rtlCol="0">
            <a:spAutoFit/>
          </a:bodyPr>
          <a:lstStyle/>
          <a:p>
            <a:pPr algn="just" rtl="1"/>
            <a:endParaRPr lang="ar-BH" sz="9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r>
              <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ج1.</a:t>
            </a:r>
          </a:p>
          <a:p>
            <a:pPr algn="justLow" rtl="1">
              <a:lnSpc>
                <a:spcPct val="115000"/>
              </a:lnSpc>
            </a:pPr>
            <a:r>
              <a:rPr lang="ar-BH" sz="2400" dirty="0">
                <a:latin typeface="Calibri" panose="020F0502020204030204" pitchFamily="34" charset="0"/>
                <a:ea typeface="Calibri" panose="020F0502020204030204" pitchFamily="34" charset="0"/>
                <a:cs typeface="Sakkal Majalla" panose="02000000000000000000"/>
              </a:rPr>
              <a:t>حتى يحافظ على سعر صرف العملة، ومكافحة تزويرها، ومراقبة غسيل الأموال.</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ar-BH"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r>
              <a:rPr lang="ar-BH" sz="2400" b="1" dirty="0" smtClean="0">
                <a:latin typeface="Sakkal Majalla" panose="02000000000000000000" pitchFamily="2" charset="-78"/>
                <a:ea typeface="Calibri" panose="020F0502020204030204" pitchFamily="34" charset="0"/>
                <a:cs typeface="Sakkal Majalla" panose="02000000000000000000" pitchFamily="2" charset="-78"/>
              </a:rPr>
              <a:t>ج</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2.</a:t>
            </a: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TextBox 15">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graphicFrame>
        <p:nvGraphicFramePr>
          <p:cNvPr id="11" name="Table 10"/>
          <p:cNvGraphicFramePr>
            <a:graphicFrameLocks noGrp="1"/>
          </p:cNvGraphicFramePr>
          <p:nvPr>
            <p:extLst>
              <p:ext uri="{D42A27DB-BD31-4B8C-83A1-F6EECF244321}">
                <p14:modId xmlns:p14="http://schemas.microsoft.com/office/powerpoint/2010/main" val="2039191027"/>
              </p:ext>
            </p:extLst>
          </p:nvPr>
        </p:nvGraphicFramePr>
        <p:xfrm>
          <a:off x="304800" y="2743200"/>
          <a:ext cx="8153400" cy="3337560"/>
        </p:xfrm>
        <a:graphic>
          <a:graphicData uri="http://schemas.openxmlformats.org/drawingml/2006/table">
            <a:tbl>
              <a:tblPr rtl="1" firstRow="1" bandRow="1">
                <a:tableStyleId>{5C22544A-7EE6-4342-B048-85BDC9FD1C3A}</a:tableStyleId>
              </a:tblPr>
              <a:tblGrid>
                <a:gridCol w="4076700"/>
                <a:gridCol w="4076700"/>
              </a:tblGrid>
              <a:tr h="427047">
                <a:tc>
                  <a:txBody>
                    <a:bodyPr/>
                    <a:lstStyle/>
                    <a:p>
                      <a:pPr algn="ctr" rtl="1"/>
                      <a:r>
                        <a:rPr lang="ar-BH" sz="2300" b="1" dirty="0" smtClean="0">
                          <a:solidFill>
                            <a:schemeClr val="tx1"/>
                          </a:solidFill>
                          <a:cs typeface="Sakkal Majalla" panose="02000000000000000000"/>
                        </a:rPr>
                        <a:t>النقود الإلزامية</a:t>
                      </a:r>
                      <a:endParaRPr lang="ar-BH" sz="2300" b="1" dirty="0">
                        <a:solidFill>
                          <a:schemeClr val="tx1"/>
                        </a:solidFill>
                        <a:cs typeface="Sakkal Majalla" panose="02000000000000000000"/>
                      </a:endParaRPr>
                    </a:p>
                  </a:txBody>
                  <a:tcPr/>
                </a:tc>
                <a:tc>
                  <a:txBody>
                    <a:bodyPr/>
                    <a:lstStyle/>
                    <a:p>
                      <a:pPr algn="ctr" rtl="1"/>
                      <a:r>
                        <a:rPr lang="ar-BH" sz="2300" b="1" dirty="0" smtClean="0">
                          <a:solidFill>
                            <a:schemeClr val="tx1"/>
                          </a:solidFill>
                          <a:cs typeface="Sakkal Majalla" panose="02000000000000000000"/>
                        </a:rPr>
                        <a:t>النقود المصرفية</a:t>
                      </a:r>
                      <a:endParaRPr lang="ar-BH" sz="2300" b="1" dirty="0">
                        <a:solidFill>
                          <a:schemeClr val="tx1"/>
                        </a:solidFill>
                        <a:cs typeface="Sakkal Majalla" panose="02000000000000000000"/>
                      </a:endParaRPr>
                    </a:p>
                  </a:txBody>
                  <a:tcPr/>
                </a:tc>
              </a:tr>
              <a:tr h="2797894">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2300" b="0" i="0" u="none" strike="noStrike" kern="1200" cap="none" spc="0" normalizeH="0" baseline="0" noProof="0" dirty="0" smtClean="0">
                          <a:ln>
                            <a:noFill/>
                          </a:ln>
                          <a:solidFill>
                            <a:prstClr val="black">
                              <a:lumMod val="95000"/>
                              <a:lumOff val="5000"/>
                            </a:prstClr>
                          </a:solidFill>
                          <a:effectLst/>
                          <a:uLnTx/>
                          <a:uFillTx/>
                          <a:latin typeface="+mn-lt"/>
                          <a:ea typeface="+mn-ea"/>
                          <a:cs typeface="Sakkal Majalla" panose="02000000000000000000"/>
                        </a:rPr>
                        <a:t>هي النقود التي نتعامل بها حاليًا في مبادلاتنا اليومية، وهي نقود غير قابلة للتحويل إلى ذهب أو إلى أي معدن آخر، وقد سميت بالإلزامية؛ لأنها تتمتع بقوة إبراء عام اكتسبتها بقوة القانون، وقبول الأفراد لها قبولاً عامًا؛ نظرًا إلى احتكار البنك المركزي حق إصدارها.  مثل النقود الورقية، والمسكوكات المعدنية.</a:t>
                      </a:r>
                      <a:endParaRPr kumimoji="0" lang="en-US" sz="2300" b="0" i="0" u="none" strike="noStrike" kern="1200" cap="none" spc="0" normalizeH="0" baseline="0" noProof="0" dirty="0" smtClean="0">
                        <a:ln>
                          <a:noFill/>
                        </a:ln>
                        <a:solidFill>
                          <a:prstClr val="black">
                            <a:lumMod val="95000"/>
                            <a:lumOff val="5000"/>
                          </a:prstClr>
                        </a:solidFill>
                        <a:effectLst/>
                        <a:uLnTx/>
                        <a:uFillTx/>
                        <a:latin typeface="+mn-lt"/>
                        <a:ea typeface="+mn-ea"/>
                        <a:cs typeface="Sakkal Majalla" panose="02000000000000000000"/>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2300" dirty="0" smtClean="0">
                          <a:solidFill>
                            <a:schemeClr val="tx1"/>
                          </a:solidFill>
                          <a:cs typeface="Sakkal Majalla" panose="02000000000000000000"/>
                        </a:rPr>
                        <a:t>يقصد بها النقود التي يحتفظ الأفراد بها في المصارف سواء أكانت في صورة حسابات جارية أم ودائع، وهذا النوع من النقود يعتبر دينًا في ذمة المصرف يمكن طلبها في أي وقت أو تحويلها إلى فرد آخر باستخدام الشيكات المصرفية أو عن طرائق الدفع الإلكترونية.</a:t>
                      </a:r>
                      <a:endParaRPr lang="en-US" sz="2300" dirty="0" smtClean="0">
                        <a:solidFill>
                          <a:schemeClr val="tx1"/>
                        </a:solidFill>
                        <a:cs typeface="Sakkal Majalla" panose="02000000000000000000"/>
                      </a:endParaRPr>
                    </a:p>
                  </a:txBody>
                  <a:tcPr/>
                </a:tc>
              </a:tr>
            </a:tbl>
          </a:graphicData>
        </a:graphic>
      </p:graphicFrame>
    </p:spTree>
    <p:extLst>
      <p:ext uri="{BB962C8B-B14F-4D97-AF65-F5344CB8AC3E}">
        <p14:creationId xmlns:p14="http://schemas.microsoft.com/office/powerpoint/2010/main" val="1832164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croll: Horizontal 5">
            <a:extLst>
              <a:ext uri="{FF2B5EF4-FFF2-40B4-BE49-F238E27FC236}">
                <a16:creationId xmlns="" xmlns:a16="http://schemas.microsoft.com/office/drawing/2014/main" id="{C862D5D5-4741-39B2-9A11-5892227AA502}"/>
              </a:ext>
            </a:extLst>
          </p:cNvPr>
          <p:cNvSpPr/>
          <p:nvPr/>
        </p:nvSpPr>
        <p:spPr>
          <a:xfrm>
            <a:off x="1295400" y="595142"/>
            <a:ext cx="6400800" cy="487679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نهاية </a:t>
            </a:r>
            <a:r>
              <a:rPr kumimoji="0" lang="ar-SA"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الدرس</a:t>
            </a:r>
            <a:endPar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شكراً لكم ،، تنمياتنا لكم بالتوفيق</a:t>
            </a:r>
          </a:p>
        </p:txBody>
      </p:sp>
      <p:sp>
        <p:nvSpPr>
          <p:cNvPr id="8" name="Rectangle: Rounded Corners 7">
            <a:extLst>
              <a:ext uri="{FF2B5EF4-FFF2-40B4-BE49-F238E27FC236}">
                <a16:creationId xmlns="" xmlns:a16="http://schemas.microsoft.com/office/drawing/2014/main" id="{B033209D-CE19-B10C-F943-82DE6AC7C173}"/>
              </a:ext>
            </a:extLst>
          </p:cNvPr>
          <p:cNvSpPr/>
          <p:nvPr/>
        </p:nvSpPr>
        <p:spPr>
          <a:xfrm>
            <a:off x="3581400" y="5105400"/>
            <a:ext cx="5410200" cy="12686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BH" sz="2400" b="1" dirty="0">
                <a:solidFill>
                  <a:srgbClr val="FF0000"/>
                </a:solidFill>
                <a:latin typeface="Sakkal Majalla" panose="02000000000000000000" pitchFamily="2" charset="-78"/>
                <a:cs typeface="Sakkal Majalla" panose="02000000000000000000" pitchFamily="2" charset="-78"/>
              </a:rPr>
              <a:t>للمزيد من المعلومات</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زيارة البوابة التعليمية </a:t>
            </a:r>
            <a:r>
              <a:rPr lang="en-US" sz="2400" dirty="0">
                <a:latin typeface="Sakkal Majalla" panose="02000000000000000000" pitchFamily="2" charset="-78"/>
                <a:cs typeface="Sakkal Majalla" panose="02000000000000000000" pitchFamily="2" charset="-78"/>
                <a:hlinkClick r:id="rId2"/>
              </a:rPr>
              <a:t>www.edunet.bh</a:t>
            </a:r>
            <a:r>
              <a:rPr lang="en-US" sz="2400" dirty="0">
                <a:latin typeface="Sakkal Majalla" panose="02000000000000000000" pitchFamily="2" charset="-78"/>
                <a:cs typeface="Sakkal Majalla" panose="02000000000000000000" pitchFamily="2" charset="-78"/>
              </a:rPr>
              <a:t> </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حل أسئلة الكتاب (</a:t>
            </a:r>
            <a:r>
              <a:rPr lang="ar-BH" sz="2400" dirty="0" smtClean="0">
                <a:latin typeface="Sakkal Majalla" panose="02000000000000000000" pitchFamily="2" charset="-78"/>
                <a:cs typeface="Sakkal Majalla" panose="02000000000000000000" pitchFamily="2" charset="-78"/>
              </a:rPr>
              <a:t>ص23)</a:t>
            </a:r>
            <a:endParaRPr lang="en-US" sz="2400"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5262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0865" y="1524000"/>
            <a:ext cx="7315200" cy="4114795"/>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7708"/>
            <a:ext cx="1855398" cy="1877291"/>
          </a:xfrm>
          <a:prstGeom prst="rect">
            <a:avLst/>
          </a:prstGeom>
        </p:spPr>
      </p:pic>
      <p:sp>
        <p:nvSpPr>
          <p:cNvPr id="8" name="Rectangle 7">
            <a:extLst>
              <a:ext uri="{FF2B5EF4-FFF2-40B4-BE49-F238E27FC236}">
                <a16:creationId xmlns="" xmlns:a16="http://schemas.microsoft.com/office/drawing/2014/main" id="{FB160124-8B51-A48E-9CF0-AE4D42CE3BB8}"/>
              </a:ext>
            </a:extLst>
          </p:cNvPr>
          <p:cNvSpPr/>
          <p:nvPr/>
        </p:nvSpPr>
        <p:spPr>
          <a:xfrm>
            <a:off x="228600" y="2286000"/>
            <a:ext cx="9225887" cy="1431161"/>
          </a:xfrm>
          <a:prstGeom prst="rect">
            <a:avLst/>
          </a:prstGeom>
          <a:noFill/>
        </p:spPr>
        <p:txBody>
          <a:bodyPr wrap="square" lIns="91440" tIns="45720" rIns="91440" bIns="45720">
            <a:spAutoFit/>
          </a:bodyPr>
          <a:lstStyle/>
          <a:p>
            <a:pPr algn="ctr"/>
            <a:endParaRPr lang="ar-BH" sz="12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a:r>
              <a:rPr lang="ar-SA" sz="6600" b="1" dirty="0" smtClean="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أهداف الوحدة-النقود وأنواعها</a:t>
            </a:r>
            <a:endParaRPr lang="ar-BH" sz="6600" b="1" dirty="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a:endParaRPr lang="ar-BH" sz="900" dirty="0">
              <a:ln w="0"/>
              <a:solidFill>
                <a:prstClr val="black">
                  <a:lumMod val="95000"/>
                  <a:lumOff val="5000"/>
                </a:prstClr>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3"/>
          <a:stretch>
            <a:fillRect/>
          </a:stretch>
        </p:blipFill>
        <p:spPr>
          <a:xfrm rot="20499523">
            <a:off x="396917" y="586930"/>
            <a:ext cx="2867335" cy="1762684"/>
          </a:xfrm>
          <a:prstGeom prst="rect">
            <a:avLst/>
          </a:prstGeom>
        </p:spPr>
      </p:pic>
      <p:sp>
        <p:nvSpPr>
          <p:cNvPr id="6" name="Rectangle 5"/>
          <p:cNvSpPr/>
          <p:nvPr/>
        </p:nvSpPr>
        <p:spPr>
          <a:xfrm>
            <a:off x="815454" y="3448120"/>
            <a:ext cx="8077200" cy="2482667"/>
          </a:xfrm>
          <a:prstGeom prst="rect">
            <a:avLst/>
          </a:prstGeom>
        </p:spPr>
        <p:txBody>
          <a:bodyPr wrap="square">
            <a:spAutoFit/>
          </a:bodyPr>
          <a:lstStyle/>
          <a:p>
            <a:pPr marL="571500" indent="-571500" algn="just" rtl="1">
              <a:lnSpc>
                <a:spcPct val="150000"/>
              </a:lnSpc>
              <a:buFont typeface="Arial" panose="020B0604020202020204" pitchFamily="34" charset="0"/>
              <a:buChar char="•"/>
            </a:pPr>
            <a:r>
              <a:rPr lang="ar-BH" sz="3600" dirty="0">
                <a:cs typeface="Sakkal Majalla" panose="02000000000000000000"/>
              </a:rPr>
              <a:t>يعدد وظائف النقود وخصائصها</a:t>
            </a:r>
            <a:r>
              <a:rPr lang="ar-BH" sz="3600" dirty="0" smtClean="0">
                <a:cs typeface="Sakkal Majalla" panose="02000000000000000000"/>
              </a:rPr>
              <a:t>.</a:t>
            </a:r>
          </a:p>
          <a:p>
            <a:pPr marL="571500" indent="-571500" algn="just" rtl="1">
              <a:lnSpc>
                <a:spcPct val="150000"/>
              </a:lnSpc>
              <a:buFont typeface="Arial" panose="020B0604020202020204" pitchFamily="34" charset="0"/>
              <a:buChar char="•"/>
            </a:pPr>
            <a:r>
              <a:rPr lang="ar-BH" sz="3600" dirty="0">
                <a:cs typeface="Sakkal Majalla" panose="02000000000000000000"/>
              </a:rPr>
              <a:t>يميز بين أنواع النقود ومراحل تطورها.</a:t>
            </a:r>
          </a:p>
          <a:p>
            <a:pPr marL="571500" indent="-571500" algn="just" rtl="1">
              <a:lnSpc>
                <a:spcPct val="150000"/>
              </a:lnSpc>
              <a:buFont typeface="Arial" panose="020B0604020202020204" pitchFamily="34" charset="0"/>
              <a:buChar char="•"/>
            </a:pPr>
            <a:r>
              <a:rPr lang="ar-BH" sz="3600" dirty="0" smtClean="0">
                <a:cs typeface="Sakkal Majalla" panose="02000000000000000000"/>
              </a:rPr>
              <a:t>يتعرف </a:t>
            </a:r>
            <a:r>
              <a:rPr lang="ar-BH" sz="3600" dirty="0">
                <a:cs typeface="Sakkal Majalla" panose="02000000000000000000"/>
              </a:rPr>
              <a:t>على تاريخ النقود في مملكة البحرين.</a:t>
            </a:r>
          </a:p>
        </p:txBody>
      </p:sp>
    </p:spTree>
    <p:extLst>
      <p:ext uri="{BB962C8B-B14F-4D97-AF65-F5344CB8AC3E}">
        <p14:creationId xmlns:p14="http://schemas.microsoft.com/office/powerpoint/2010/main" val="157316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64884" y="542418"/>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0554"/>
              <a:ext cx="1371600" cy="1149809"/>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783116"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6800" y="1492831"/>
            <a:ext cx="7010400" cy="387233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120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0124" y="542418"/>
            <a:ext cx="6119327" cy="5766354"/>
            <a:chOff x="609600" y="457200"/>
            <a:chExt cx="6119327"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73534"/>
              <a:ext cx="1371600" cy="1150019"/>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997876"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7439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0600" y="1475509"/>
            <a:ext cx="7162800" cy="396239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353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79316"/>
              <a:ext cx="1371600" cy="1144237"/>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7677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22498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8700" y="1409700"/>
            <a:ext cx="7086600" cy="4038600"/>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3"/>
              <a:ext cx="2743200" cy="1143001"/>
              <a:chOff x="685800" y="4958692"/>
              <a:chExt cx="2743200" cy="1143001"/>
            </a:xfrm>
          </p:grpSpPr>
          <p:sp>
            <p:nvSpPr>
              <p:cNvPr id="7" name="Action Button: Back or Previous 6">
                <a:hlinkClick r:id="rId3" action="ppaction://program" highlightClick="1"/>
                <a:hlinkHover r:id="rId4" action="ppaction://hlinksldjump"/>
              </p:cNvPr>
              <p:cNvSpPr/>
              <p:nvPr/>
            </p:nvSpPr>
            <p:spPr>
              <a:xfrm>
                <a:off x="685800" y="4958692"/>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176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80554"/>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6915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01371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8700" y="1409700"/>
            <a:ext cx="7086600" cy="4038600"/>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3"/>
              <a:ext cx="2743200" cy="1143001"/>
              <a:chOff x="685800" y="4958692"/>
              <a:chExt cx="2743200" cy="1143001"/>
            </a:xfrm>
          </p:grpSpPr>
          <p:sp>
            <p:nvSpPr>
              <p:cNvPr id="7" name="Action Button: Back or Previous 6">
                <a:hlinkClick r:id="rId3" action="ppaction://program" highlightClick="1"/>
                <a:hlinkHover r:id="rId4" action="ppaction://hlinksldjump"/>
              </p:cNvPr>
              <p:cNvSpPr/>
              <p:nvPr/>
            </p:nvSpPr>
            <p:spPr>
              <a:xfrm>
                <a:off x="685800" y="4958692"/>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81EBB884-A867-AE3B-8A57-AC5CC0175E4D}"/>
              </a:ext>
            </a:extLst>
          </p:cNvPr>
          <p:cNvSpPr txBox="1"/>
          <p:nvPr/>
        </p:nvSpPr>
        <p:spPr>
          <a:xfrm>
            <a:off x="5562600" y="6521639"/>
            <a:ext cx="3643223"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200" b="1" dirty="0">
                <a:latin typeface="Sakkal Majalla" panose="02000000000000000000" pitchFamily="2" charset="-78"/>
                <a:cs typeface="Sakkal Majalla" panose="02000000000000000000" pitchFamily="2" charset="-78"/>
              </a:rPr>
              <a:t>وزارة التربية والتعليم – </a:t>
            </a:r>
            <a:r>
              <a:rPr lang="ar-SA" sz="1200" b="1" dirty="0">
                <a:latin typeface="Sakkal Majalla" panose="02000000000000000000" pitchFamily="2" charset="-78"/>
                <a:cs typeface="Sakkal Majalla" panose="02000000000000000000" pitchFamily="2" charset="-78"/>
              </a:rPr>
              <a:t>الفصل الدراسي ا</a:t>
            </a:r>
            <a:r>
              <a:rPr lang="ar-BH" sz="1200" b="1" dirty="0">
                <a:latin typeface="Sakkal Majalla" panose="02000000000000000000" pitchFamily="2" charset="-78"/>
                <a:cs typeface="Sakkal Majalla" panose="02000000000000000000" pitchFamily="2" charset="-78"/>
              </a:rPr>
              <a:t>لأول</a:t>
            </a:r>
            <a:r>
              <a:rPr lang="ar-SA" sz="1200" b="1" dirty="0">
                <a:latin typeface="Sakkal Majalla" panose="02000000000000000000" pitchFamily="2" charset="-78"/>
                <a:cs typeface="Sakkal Majalla" panose="02000000000000000000" pitchFamily="2" charset="-78"/>
              </a:rPr>
              <a:t> </a:t>
            </a:r>
            <a:r>
              <a:rPr lang="ar-BH" sz="1200" b="1" dirty="0">
                <a:latin typeface="Sakkal Majalla" panose="02000000000000000000" pitchFamily="2" charset="-78"/>
                <a:cs typeface="Sakkal Majalla" panose="02000000000000000000" pitchFamily="2" charset="-78"/>
              </a:rPr>
              <a:t>2022-2023</a:t>
            </a:r>
            <a:endParaRPr lang="en-US" sz="1200" b="1" dirty="0">
              <a:latin typeface="Sakkal Majalla" panose="02000000000000000000" pitchFamily="2" charset="-78"/>
              <a:cs typeface="Sakkal Majalla" panose="02000000000000000000" pitchFamily="2" charset="-78"/>
            </a:endParaRPr>
          </a:p>
        </p:txBody>
      </p:sp>
      <p:sp>
        <p:nvSpPr>
          <p:cNvPr id="11" name="TextBox 10">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35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80554"/>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6915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30101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3352800" y="168275"/>
            <a:ext cx="5638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أهداف الدرس</a:t>
            </a:r>
          </a:p>
        </p:txBody>
      </p:sp>
      <p:pic>
        <p:nvPicPr>
          <p:cNvPr id="1030" name="Picture 6" descr="Download Icons Transparent Goal - Audience Engagement Line Icon PNG Image  with No Background - PNGkey.com">
            <a:extLst>
              <a:ext uri="{FF2B5EF4-FFF2-40B4-BE49-F238E27FC236}">
                <a16:creationId xmlns="" xmlns:a16="http://schemas.microsoft.com/office/drawing/2014/main" id="{3BB61EA3-3486-F0A7-FD3D-B6659C1BD2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45252"/>
            <a:ext cx="926045" cy="926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595164A0-1DBE-7625-33C9-FEC000DB39CF}"/>
              </a:ext>
            </a:extLst>
          </p:cNvPr>
          <p:cNvSpPr txBox="1"/>
          <p:nvPr/>
        </p:nvSpPr>
        <p:spPr>
          <a:xfrm>
            <a:off x="838200" y="1828800"/>
            <a:ext cx="7924800" cy="4028026"/>
          </a:xfrm>
          <a:prstGeom prst="rect">
            <a:avLst/>
          </a:prstGeom>
          <a:noFill/>
        </p:spPr>
        <p:txBody>
          <a:bodyPr wrap="square" rtlCol="0">
            <a:spAutoFit/>
          </a:bodyPr>
          <a:lstStyle/>
          <a:p>
            <a:pPr algn="just" rtl="1">
              <a:lnSpc>
                <a:spcPct val="150000"/>
              </a:lnSpc>
            </a:pPr>
            <a:r>
              <a:rPr lang="ar-SA" sz="3200" b="1" dirty="0">
                <a:solidFill>
                  <a:srgbClr val="C00000"/>
                </a:solidFill>
                <a:latin typeface="Sakkal Majalla" panose="02000000000000000000" pitchFamily="2" charset="-78"/>
                <a:cs typeface="Sakkal Majalla" panose="02000000000000000000"/>
              </a:rPr>
              <a:t>يُتَوَقَع من الطالب </a:t>
            </a:r>
            <a:r>
              <a:rPr lang="ar-BH" sz="3200" b="1" dirty="0">
                <a:solidFill>
                  <a:srgbClr val="C00000"/>
                </a:solidFill>
                <a:latin typeface="Sakkal Majalla" panose="02000000000000000000" pitchFamily="2" charset="-78"/>
                <a:cs typeface="Sakkal Majalla" panose="02000000000000000000"/>
              </a:rPr>
              <a:t>في نهاية </a:t>
            </a:r>
            <a:r>
              <a:rPr lang="ar-SA" sz="3200" b="1" dirty="0">
                <a:solidFill>
                  <a:srgbClr val="C00000"/>
                </a:solidFill>
                <a:latin typeface="Sakkal Majalla" panose="02000000000000000000" pitchFamily="2" charset="-78"/>
                <a:cs typeface="Sakkal Majalla" panose="02000000000000000000"/>
              </a:rPr>
              <a:t>هذا الدرس أن:</a:t>
            </a:r>
            <a:endParaRPr lang="ar-BH" sz="3200" b="1" dirty="0">
              <a:solidFill>
                <a:srgbClr val="C00000"/>
              </a:solidFill>
              <a:latin typeface="Sakkal Majalla" panose="02000000000000000000" pitchFamily="2" charset="-78"/>
              <a:cs typeface="Sakkal Majalla" panose="02000000000000000000"/>
            </a:endParaRPr>
          </a:p>
          <a:p>
            <a:pPr algn="just" rtl="1">
              <a:lnSpc>
                <a:spcPct val="150000"/>
              </a:lnSpc>
            </a:pPr>
            <a:endParaRPr lang="ar-BH" sz="1050" dirty="0">
              <a:solidFill>
                <a:schemeClr val="tx1">
                  <a:lumMod val="95000"/>
                  <a:lumOff val="5000"/>
                </a:schemeClr>
              </a:solidFill>
              <a:latin typeface="Sakkal Majalla" panose="02000000000000000000" pitchFamily="2" charset="-78"/>
              <a:cs typeface="Sakkal Majalla" panose="02000000000000000000"/>
            </a:endParaRPr>
          </a:p>
          <a:p>
            <a:pPr algn="just" rtl="1">
              <a:lnSpc>
                <a:spcPct val="150000"/>
              </a:lnSpc>
            </a:pPr>
            <a:r>
              <a:rPr lang="ar-BH" sz="3200" dirty="0" smtClean="0">
                <a:cs typeface="Sakkal Majalla" panose="02000000000000000000"/>
              </a:rPr>
              <a:t>1. نميز بين أنواع النقود.</a:t>
            </a:r>
            <a:endParaRPr lang="ar-BH" sz="3200" dirty="0">
              <a:cs typeface="Sakkal Majalla" panose="02000000000000000000"/>
            </a:endParaRPr>
          </a:p>
          <a:p>
            <a:pPr algn="just" rtl="1">
              <a:lnSpc>
                <a:spcPct val="150000"/>
              </a:lnSpc>
            </a:pPr>
            <a:r>
              <a:rPr lang="ar-BH" sz="3200" dirty="0" smtClean="0">
                <a:cs typeface="Sakkal Majalla" panose="02000000000000000000"/>
              </a:rPr>
              <a:t>2نتعرف تاريخ النقود في مملكة البحرين.</a:t>
            </a:r>
            <a:endParaRPr lang="ar-BH" sz="3200" dirty="0">
              <a:cs typeface="Sakkal Majalla" panose="02000000000000000000"/>
            </a:endParaRPr>
          </a:p>
          <a:p>
            <a:pPr algn="just" rtl="1">
              <a:lnSpc>
                <a:spcPct val="150000"/>
              </a:lnSpc>
            </a:pPr>
            <a:r>
              <a:rPr lang="ar-BH" sz="3200" dirty="0">
                <a:cs typeface="Sakkal Majalla" panose="02000000000000000000"/>
              </a:rPr>
              <a:t>3. </a:t>
            </a:r>
            <a:r>
              <a:rPr lang="ar-BH" sz="3200" dirty="0" smtClean="0">
                <a:cs typeface="Sakkal Majalla" panose="02000000000000000000"/>
              </a:rPr>
              <a:t>نقدر جهود الحكومة في المحافظة على الاستقرار النقدي والمالي في مملكة البحرين.</a:t>
            </a:r>
            <a:endParaRPr lang="ar-BH" sz="3200" dirty="0">
              <a:solidFill>
                <a:schemeClr val="tx1">
                  <a:lumMod val="95000"/>
                  <a:lumOff val="5000"/>
                </a:schemeClr>
              </a:solidFill>
              <a:latin typeface="Sakkal Majalla" panose="02000000000000000000" pitchFamily="2" charset="-78"/>
              <a:cs typeface="Sakkal Majalla" panose="02000000000000000000"/>
            </a:endParaRPr>
          </a:p>
        </p:txBody>
      </p:sp>
      <p:sp>
        <p:nvSpPr>
          <p:cNvPr id="8" name="TextBox 7">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816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54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النشاط الاستهلالي</a:t>
            </a:r>
          </a:p>
        </p:txBody>
      </p:sp>
      <p:pic>
        <p:nvPicPr>
          <p:cNvPr id="2" name="Picture 1">
            <a:extLst>
              <a:ext uri="{FF2B5EF4-FFF2-40B4-BE49-F238E27FC236}">
                <a16:creationId xmlns="" xmlns:a16="http://schemas.microsoft.com/office/drawing/2014/main" id="{E42C1ACD-F149-CAB7-5356-278D1C64367C}"/>
              </a:ext>
            </a:extLst>
          </p:cNvPr>
          <p:cNvPicPr>
            <a:picLocks noChangeAspect="1"/>
          </p:cNvPicPr>
          <p:nvPr/>
        </p:nvPicPr>
        <p:blipFill>
          <a:blip r:embed="rId2"/>
          <a:stretch>
            <a:fillRect/>
          </a:stretch>
        </p:blipFill>
        <p:spPr>
          <a:xfrm rot="18823303">
            <a:off x="7928852" y="301545"/>
            <a:ext cx="1021738" cy="732246"/>
          </a:xfrm>
          <a:prstGeom prst="rect">
            <a:avLst/>
          </a:prstGeom>
        </p:spPr>
      </p:pic>
      <p:sp>
        <p:nvSpPr>
          <p:cNvPr id="19" name="TextBox 18">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6" name="Picture 5"/>
          <p:cNvPicPr>
            <a:picLocks noChangeAspect="1"/>
          </p:cNvPicPr>
          <p:nvPr/>
        </p:nvPicPr>
        <p:blipFill rotWithShape="1">
          <a:blip r:embed="rId3"/>
          <a:srcRect l="14275" t="36458" r="23645" b="29166"/>
          <a:stretch/>
        </p:blipFill>
        <p:spPr>
          <a:xfrm>
            <a:off x="368300" y="1599475"/>
            <a:ext cx="8652715" cy="4413503"/>
          </a:xfrm>
          <a:prstGeom prst="rect">
            <a:avLst/>
          </a:prstGeom>
        </p:spPr>
      </p:pic>
    </p:spTree>
    <p:extLst>
      <p:ext uri="{BB962C8B-B14F-4D97-AF65-F5344CB8AC3E}">
        <p14:creationId xmlns:p14="http://schemas.microsoft.com/office/powerpoint/2010/main" val="383564754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4400" b="1" dirty="0" smtClean="0"/>
              <a:t>   أنواع النقود ومراحل تطورها</a:t>
            </a:r>
            <a:endParaRPr lang="ar-BH" sz="44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2" name="Rectangle 1"/>
          <p:cNvSpPr/>
          <p:nvPr/>
        </p:nvSpPr>
        <p:spPr>
          <a:xfrm>
            <a:off x="0" y="1249114"/>
            <a:ext cx="9057409" cy="1569660"/>
          </a:xfrm>
          <a:prstGeom prst="rect">
            <a:avLst/>
          </a:prstGeom>
        </p:spPr>
        <p:txBody>
          <a:bodyPr wrap="square">
            <a:spAutoFit/>
          </a:bodyPr>
          <a:lstStyle/>
          <a:p>
            <a:pPr algn="just" rtl="1"/>
            <a:r>
              <a:rPr lang="ar-BH" sz="2400" dirty="0">
                <a:ea typeface="Calibri" panose="020F0502020204030204" pitchFamily="34" charset="0"/>
                <a:cs typeface="Sakkal Majalla" panose="02000000000000000000"/>
              </a:rPr>
              <a:t>ظهرت النقود خلال عمليات التبادل الذي ارتبط بظهور الإنتاج السلعي، أي بظهور التخصّص وتقسيم العمل والإنتاج من أجل السوق، ولقد استخدم الإنسان النقود منذ القدم، والتي لم تبق على حال واحدة بل تطورت مع تطوّر النشاط الاقتصادي عبر التاريخ، من النقود السلعية في العصور القديمة، إلى أنواع النقود المعروفة حاليًا، وفيما يأتي عرض لأنواع النقود</a:t>
            </a:r>
            <a:r>
              <a:rPr lang="ar-BH" sz="2400" dirty="0" smtClean="0">
                <a:ea typeface="Calibri" panose="020F0502020204030204" pitchFamily="34" charset="0"/>
                <a:cs typeface="Sakkal Majalla" panose="02000000000000000000"/>
              </a:rPr>
              <a:t> </a:t>
            </a:r>
            <a:r>
              <a:rPr lang="ar-BH" sz="2400" b="1" dirty="0" smtClean="0">
                <a:cs typeface="Sakkal Majalla" panose="02000000000000000000"/>
              </a:rPr>
              <a:t>:</a:t>
            </a:r>
            <a:endParaRPr lang="ar-BH" sz="2400" dirty="0" smtClean="0">
              <a:cs typeface="Sakkal Majalla" panose="02000000000000000000"/>
            </a:endParaRPr>
          </a:p>
        </p:txBody>
      </p: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16" name="Picture 15"/>
          <p:cNvPicPr/>
          <p:nvPr/>
        </p:nvPicPr>
        <p:blipFill>
          <a:blip r:embed="rId4">
            <a:extLst>
              <a:ext uri="{28A0092B-C50C-407E-A947-70E740481C1C}">
                <a14:useLocalDpi xmlns:a14="http://schemas.microsoft.com/office/drawing/2010/main" val="0"/>
              </a:ext>
            </a:extLst>
          </a:blip>
          <a:stretch>
            <a:fillRect/>
          </a:stretch>
        </p:blipFill>
        <p:spPr>
          <a:xfrm>
            <a:off x="914400" y="2818774"/>
            <a:ext cx="7467600" cy="3589826"/>
          </a:xfrm>
          <a:prstGeom prst="rect">
            <a:avLst/>
          </a:prstGeom>
        </p:spPr>
      </p:pic>
    </p:spTree>
    <p:extLst>
      <p:ext uri="{BB962C8B-B14F-4D97-AF65-F5344CB8AC3E}">
        <p14:creationId xmlns:p14="http://schemas.microsoft.com/office/powerpoint/2010/main" val="414919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4400" b="1" dirty="0" smtClean="0"/>
              <a:t>أنواع النقود ومراحل تطورها</a:t>
            </a:r>
            <a:endParaRPr lang="ar-BH" sz="44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9" name="Rectangle: Rounded Corners 1">
            <a:extLst>
              <a:ext uri="{FF2B5EF4-FFF2-40B4-BE49-F238E27FC236}">
                <a16:creationId xmlns:a16="http://schemas.microsoft.com/office/drawing/2014/main" xmlns="" id="{BD423D89-EABD-43EF-96BE-C6CA2448C67A}"/>
              </a:ext>
            </a:extLst>
          </p:cNvPr>
          <p:cNvSpPr/>
          <p:nvPr/>
        </p:nvSpPr>
        <p:spPr>
          <a:xfrm>
            <a:off x="80443" y="1447800"/>
            <a:ext cx="8993910" cy="2229640"/>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300" dirty="0" smtClean="0">
                <a:solidFill>
                  <a:srgbClr val="C13018"/>
                </a:solidFill>
                <a:cs typeface="PT Bold Heading" panose="02010400000000000000" pitchFamily="2" charset="-78"/>
              </a:rPr>
              <a:t>النقود السلعية </a:t>
            </a:r>
            <a:endParaRPr lang="ar-SA" sz="2300" b="1" dirty="0">
              <a:solidFill>
                <a:srgbClr val="C13018"/>
              </a:solidFill>
              <a:cs typeface="PT Bold Heading" panose="02010400000000000000" pitchFamily="2" charset="-78"/>
            </a:endParaRPr>
          </a:p>
          <a:p>
            <a:pPr lvl="0" algn="just" rtl="1"/>
            <a:r>
              <a:rPr lang="ar-BH" sz="2300" b="1" dirty="0">
                <a:solidFill>
                  <a:schemeClr val="tx1">
                    <a:lumMod val="95000"/>
                    <a:lumOff val="5000"/>
                  </a:schemeClr>
                </a:solidFill>
                <a:cs typeface="Sakkal Majalla" panose="02000000000000000000"/>
              </a:rPr>
              <a:t>تعتبر النقود السلعية أول شكل تم استخدامه من أشكال النقود، فقد دفعت صعوبات المقايضة أفراد المجتمع إلى اختيار سلعة معينة تقوم بدور النقود، وقد اختلفت هذه السلعة من مجتمع لآخر تبعًا لاختلاف النواحي الاقتصادية والاجتماعية، وإمكانية الحصول على السلعة ومدى توفر كميات منها، ومدى ما تمثله من ثروة للمجتمع.  وقد استخدمت كثير من المجتمعات سلع متعددة من أهمها استخدام المصريين لسلعة القمح كنقود واستخدام الصينيون للسكاكين.</a:t>
            </a:r>
            <a:endParaRPr lang="en-US" sz="2300" b="1" dirty="0">
              <a:solidFill>
                <a:schemeClr val="tx1">
                  <a:lumMod val="95000"/>
                  <a:lumOff val="5000"/>
                </a:schemeClr>
              </a:solidFill>
              <a:cs typeface="Sakkal Majalla" panose="02000000000000000000"/>
            </a:endParaRPr>
          </a:p>
        </p:txBody>
      </p:sp>
      <p:sp>
        <p:nvSpPr>
          <p:cNvPr id="12" name="Rectangle: Rounded Corners 1">
            <a:extLst>
              <a:ext uri="{FF2B5EF4-FFF2-40B4-BE49-F238E27FC236}">
                <a16:creationId xmlns:a16="http://schemas.microsoft.com/office/drawing/2014/main" xmlns="" id="{BD423D89-EABD-43EF-96BE-C6CA2448C67A}"/>
              </a:ext>
            </a:extLst>
          </p:cNvPr>
          <p:cNvSpPr/>
          <p:nvPr/>
        </p:nvSpPr>
        <p:spPr>
          <a:xfrm>
            <a:off x="80443" y="3883089"/>
            <a:ext cx="8993910" cy="2365311"/>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SA" sz="2400" dirty="0" smtClean="0">
                <a:solidFill>
                  <a:srgbClr val="C13018"/>
                </a:solidFill>
                <a:cs typeface="PT Bold Heading" panose="02010400000000000000" pitchFamily="2" charset="-78"/>
              </a:rPr>
              <a:t>النقود المعدنية</a:t>
            </a:r>
            <a:endParaRPr lang="ar-SA" sz="2400" b="1" dirty="0">
              <a:solidFill>
                <a:srgbClr val="C13018"/>
              </a:solidFill>
              <a:cs typeface="PT Bold Heading" panose="02010400000000000000" pitchFamily="2" charset="-78"/>
            </a:endParaRPr>
          </a:p>
          <a:p>
            <a:pPr lvl="0" algn="just" rtl="1"/>
            <a:r>
              <a:rPr lang="ar-BH" sz="2500" b="1" dirty="0">
                <a:solidFill>
                  <a:schemeClr val="tx1">
                    <a:lumMod val="95000"/>
                    <a:lumOff val="5000"/>
                  </a:schemeClr>
                </a:solidFill>
                <a:cs typeface="Sakkal Majalla" panose="02000000000000000000"/>
              </a:rPr>
              <a:t>هي المسكوكات الذهبية أو الفضية (المعدنية بصفة عامة) والتي تتعادل قيمتها كوحدة نقد مع قيمة حجم الذهب أو الفضة (المعدن) المصنوعة منه.  أي أن قيمتها في الاستعمال غير النقدي تعادل قيمتها في التبادل النقدي</a:t>
            </a:r>
            <a:r>
              <a:rPr lang="ar-BH" sz="2500" b="1" dirty="0" smtClean="0">
                <a:solidFill>
                  <a:schemeClr val="tx1">
                    <a:lumMod val="95000"/>
                    <a:lumOff val="5000"/>
                  </a:schemeClr>
                </a:solidFill>
                <a:cs typeface="Sakkal Majalla" panose="02000000000000000000"/>
              </a:rPr>
              <a:t>.</a:t>
            </a:r>
            <a:endParaRPr lang="en-US" sz="2500" b="1" dirty="0">
              <a:solidFill>
                <a:schemeClr val="tx1">
                  <a:lumMod val="95000"/>
                  <a:lumOff val="5000"/>
                </a:schemeClr>
              </a:solidFill>
              <a:cs typeface="Sakkal Majalla" panose="02000000000000000000"/>
            </a:endParaRPr>
          </a:p>
        </p:txBody>
      </p:sp>
    </p:spTree>
    <p:extLst>
      <p:ext uri="{BB962C8B-B14F-4D97-AF65-F5344CB8AC3E}">
        <p14:creationId xmlns:p14="http://schemas.microsoft.com/office/powerpoint/2010/main" val="2752656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4400" b="1" dirty="0" smtClean="0"/>
              <a:t>أنواع النقود ومراحل تطورها</a:t>
            </a:r>
            <a:endParaRPr lang="ar-BH" sz="44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9" name="Rectangle: Rounded Corners 1">
            <a:extLst>
              <a:ext uri="{FF2B5EF4-FFF2-40B4-BE49-F238E27FC236}">
                <a16:creationId xmlns:a16="http://schemas.microsoft.com/office/drawing/2014/main" xmlns="" id="{BD423D89-EABD-43EF-96BE-C6CA2448C67A}"/>
              </a:ext>
            </a:extLst>
          </p:cNvPr>
          <p:cNvSpPr/>
          <p:nvPr/>
        </p:nvSpPr>
        <p:spPr>
          <a:xfrm>
            <a:off x="80443" y="1263899"/>
            <a:ext cx="8993910" cy="2622301"/>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400" dirty="0" smtClean="0">
                <a:solidFill>
                  <a:srgbClr val="C13018"/>
                </a:solidFill>
                <a:cs typeface="PT Bold Heading" panose="02010400000000000000" pitchFamily="2" charset="-78"/>
              </a:rPr>
              <a:t>النقود الائتمانية</a:t>
            </a:r>
            <a:endParaRPr lang="ar-BH" sz="2400" b="1" dirty="0">
              <a:solidFill>
                <a:srgbClr val="C13018"/>
              </a:solidFill>
              <a:cs typeface="PT Bold Heading" panose="02010400000000000000" pitchFamily="2" charset="-78"/>
            </a:endParaRPr>
          </a:p>
          <a:p>
            <a:pPr algn="just" rtl="1"/>
            <a:r>
              <a:rPr lang="ar-BH" sz="2250" b="1" dirty="0" smtClean="0">
                <a:solidFill>
                  <a:schemeClr val="tx1">
                    <a:lumMod val="95000"/>
                    <a:lumOff val="5000"/>
                  </a:schemeClr>
                </a:solidFill>
                <a:cs typeface="Sakkal Majalla" panose="02000000000000000000"/>
              </a:rPr>
              <a:t>تعتبر </a:t>
            </a:r>
            <a:r>
              <a:rPr lang="ar-BH" sz="2250" b="1" dirty="0">
                <a:solidFill>
                  <a:schemeClr val="tx1">
                    <a:lumMod val="95000"/>
                    <a:lumOff val="5000"/>
                  </a:schemeClr>
                </a:solidFill>
                <a:cs typeface="Sakkal Majalla" panose="02000000000000000000"/>
              </a:rPr>
              <a:t>النقود الائتمانية الصورة الأكثر انتشارًا في النّظم النقدية الحديثة، وتتصف هذه النقود بأن قوتها الشرائية أكثر من قيمة المادة التي صنعت منها، فقيمتها النقدية تتجاوز بكثير قيمة المعدن أو المادة التي صُنعت منها.  فمثلاً إذا كان لديك خمسون قطعة نقدية من فئة 100 فلس، فإن قيمتها تكون خمسة دنانير، ولكن قيمة المعدن التي صنعت منه، لا تزيد عن دينارين.  ومع ظهور النقود الائتمانية ظهرت طبيعة النقود باعتبارها دينًا على الاقتصاد القومي؛ لأنها تحررت من تبعيتها للمادة المصنوعة منها.  ومن أشكال النقود </a:t>
            </a:r>
            <a:r>
              <a:rPr lang="ar-BH" sz="2250" b="1" dirty="0" smtClean="0">
                <a:solidFill>
                  <a:schemeClr val="tx1">
                    <a:lumMod val="95000"/>
                    <a:lumOff val="5000"/>
                  </a:schemeClr>
                </a:solidFill>
                <a:cs typeface="Sakkal Majalla" panose="02000000000000000000"/>
              </a:rPr>
              <a:t>الائتمانية </a:t>
            </a:r>
            <a:r>
              <a:rPr lang="ar-BH" sz="2250" b="1" dirty="0">
                <a:solidFill>
                  <a:schemeClr val="tx1">
                    <a:lumMod val="95000"/>
                    <a:lumOff val="5000"/>
                  </a:schemeClr>
                </a:solidFill>
                <a:cs typeface="Sakkal Majalla" panose="02000000000000000000"/>
              </a:rPr>
              <a:t>ما يأتي: </a:t>
            </a:r>
            <a:endParaRPr lang="ar-SA" sz="2250" b="1" dirty="0">
              <a:solidFill>
                <a:schemeClr val="tx1">
                  <a:lumMod val="95000"/>
                  <a:lumOff val="5000"/>
                </a:schemeClr>
              </a:solidFill>
              <a:latin typeface="Sakkal Majalla" panose="02000000000000000000" pitchFamily="2" charset="-78"/>
              <a:cs typeface="Sakkal Majalla" panose="02000000000000000000"/>
            </a:endParaRPr>
          </a:p>
        </p:txBody>
      </p:sp>
      <p:sp>
        <p:nvSpPr>
          <p:cNvPr id="12" name="Rectangle: Rounded Corners 1">
            <a:extLst>
              <a:ext uri="{FF2B5EF4-FFF2-40B4-BE49-F238E27FC236}">
                <a16:creationId xmlns:a16="http://schemas.microsoft.com/office/drawing/2014/main" xmlns="" id="{BD423D89-EABD-43EF-96BE-C6CA2448C67A}"/>
              </a:ext>
            </a:extLst>
          </p:cNvPr>
          <p:cNvSpPr/>
          <p:nvPr/>
        </p:nvSpPr>
        <p:spPr>
          <a:xfrm>
            <a:off x="4629727" y="4038600"/>
            <a:ext cx="4409209" cy="2301376"/>
          </a:xfrm>
          <a:prstGeom prst="roundRect">
            <a:avLst>
              <a:gd name="adj" fmla="val 12184"/>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r>
              <a:rPr lang="ar-BH" sz="2050" b="1" dirty="0">
                <a:solidFill>
                  <a:srgbClr val="FF0000"/>
                </a:solidFill>
                <a:cs typeface="Sakkal Majalla" panose="02000000000000000000"/>
              </a:rPr>
              <a:t>النقود الإلزامية</a:t>
            </a:r>
            <a:r>
              <a:rPr lang="ar-BH" sz="2050" b="1" dirty="0">
                <a:solidFill>
                  <a:schemeClr val="tx1">
                    <a:lumMod val="95000"/>
                    <a:lumOff val="5000"/>
                  </a:schemeClr>
                </a:solidFill>
                <a:cs typeface="Sakkal Majalla" panose="02000000000000000000"/>
              </a:rPr>
              <a:t>:</a:t>
            </a:r>
            <a:r>
              <a:rPr lang="ar-BH" sz="2050" dirty="0">
                <a:solidFill>
                  <a:schemeClr val="tx1">
                    <a:lumMod val="95000"/>
                    <a:lumOff val="5000"/>
                  </a:schemeClr>
                </a:solidFill>
                <a:cs typeface="Sakkal Majalla" panose="02000000000000000000"/>
              </a:rPr>
              <a:t> </a:t>
            </a:r>
            <a:r>
              <a:rPr lang="ar-BH" sz="2050" dirty="0" smtClean="0">
                <a:solidFill>
                  <a:schemeClr val="tx1">
                    <a:lumMod val="95000"/>
                    <a:lumOff val="5000"/>
                  </a:schemeClr>
                </a:solidFill>
                <a:cs typeface="Sakkal Majalla" panose="02000000000000000000"/>
              </a:rPr>
              <a:t>وهي </a:t>
            </a:r>
            <a:r>
              <a:rPr lang="ar-BH" sz="2050" dirty="0">
                <a:solidFill>
                  <a:schemeClr val="tx1">
                    <a:lumMod val="95000"/>
                    <a:lumOff val="5000"/>
                  </a:schemeClr>
                </a:solidFill>
                <a:cs typeface="Sakkal Majalla" panose="02000000000000000000"/>
              </a:rPr>
              <a:t>النقود التي نتعامل بها حاليًا في مبادلاتنا اليومية، وهي نقود غير قابلة للتحويل إلى ذهب أو إلى أي معدن آخر، وقد سميت بالإلزامية؛ لأنها تتمتع بقوة إبراء عام اكتسبتها بقوة القانون، وقبول الأفراد لها قبولاً عامًا؛ نظرًا إلى احتكار البنك المركزي حق إصدارها.  مثل النقود الورقية، والمسكوكات المعدنية.</a:t>
            </a:r>
            <a:endParaRPr lang="en-US" sz="2050" dirty="0">
              <a:solidFill>
                <a:schemeClr val="tx1">
                  <a:lumMod val="95000"/>
                  <a:lumOff val="5000"/>
                </a:schemeClr>
              </a:solidFill>
              <a:cs typeface="Sakkal Majalla" panose="02000000000000000000"/>
            </a:endParaRPr>
          </a:p>
        </p:txBody>
      </p:sp>
      <p:sp>
        <p:nvSpPr>
          <p:cNvPr id="14" name="Rectangle: Rounded Corners 1">
            <a:extLst>
              <a:ext uri="{FF2B5EF4-FFF2-40B4-BE49-F238E27FC236}">
                <a16:creationId xmlns:a16="http://schemas.microsoft.com/office/drawing/2014/main" xmlns="" id="{BD423D89-EABD-43EF-96BE-C6CA2448C67A}"/>
              </a:ext>
            </a:extLst>
          </p:cNvPr>
          <p:cNvSpPr/>
          <p:nvPr/>
        </p:nvSpPr>
        <p:spPr>
          <a:xfrm>
            <a:off x="86131" y="4038600"/>
            <a:ext cx="4409670" cy="2301376"/>
          </a:xfrm>
          <a:prstGeom prst="roundRect">
            <a:avLst>
              <a:gd name="adj" fmla="val 12184"/>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050" b="1" dirty="0">
                <a:solidFill>
                  <a:srgbClr val="FF0000"/>
                </a:solidFill>
                <a:cs typeface="Sakkal Majalla" panose="02000000000000000000"/>
              </a:rPr>
              <a:t>النقود </a:t>
            </a:r>
            <a:r>
              <a:rPr lang="ar-BH" sz="2050" b="1" dirty="0" smtClean="0">
                <a:solidFill>
                  <a:srgbClr val="FF0000"/>
                </a:solidFill>
                <a:cs typeface="Sakkal Majalla" panose="02000000000000000000"/>
              </a:rPr>
              <a:t>المصرفية</a:t>
            </a:r>
            <a:r>
              <a:rPr lang="ar-BH" sz="2050" b="1" dirty="0" smtClean="0">
                <a:solidFill>
                  <a:schemeClr val="tx1"/>
                </a:solidFill>
                <a:cs typeface="Sakkal Majalla" panose="02000000000000000000"/>
              </a:rPr>
              <a:t>:</a:t>
            </a:r>
            <a:r>
              <a:rPr lang="ar-BH" sz="2050" dirty="0" smtClean="0">
                <a:solidFill>
                  <a:schemeClr val="tx1"/>
                </a:solidFill>
                <a:cs typeface="Sakkal Majalla" panose="02000000000000000000"/>
              </a:rPr>
              <a:t> </a:t>
            </a:r>
            <a:r>
              <a:rPr lang="ar-BH" sz="2050" dirty="0">
                <a:solidFill>
                  <a:schemeClr val="tx1"/>
                </a:solidFill>
                <a:cs typeface="Sakkal Majalla" panose="02000000000000000000"/>
              </a:rPr>
              <a:t>يقصد بها النقود التي يحتفظ الأفراد بها في المصارف سواء أكانت في صورة حسابات جارية أم ودائع، وهذا النوع من النقود يعتبر دينًا في ذمة المصرف يمكن طلبها في أي وقت أو تحويلها إلى فرد آخر باستخدام الشيكات المصرفية أو عن طرائق الدفع الإلكترونية</a:t>
            </a:r>
            <a:r>
              <a:rPr lang="ar-BH" sz="2050" dirty="0" smtClean="0">
                <a:solidFill>
                  <a:schemeClr val="tx1"/>
                </a:solidFill>
                <a:cs typeface="Sakkal Majalla" panose="02000000000000000000"/>
              </a:rPr>
              <a:t>.</a:t>
            </a:r>
            <a:endParaRPr lang="en-US" sz="2050" dirty="0">
              <a:solidFill>
                <a:schemeClr val="tx1"/>
              </a:solidFill>
              <a:cs typeface="Sakkal Majalla" panose="02000000000000000000"/>
            </a:endParaRPr>
          </a:p>
        </p:txBody>
      </p:sp>
    </p:spTree>
    <p:extLst>
      <p:ext uri="{BB962C8B-B14F-4D97-AF65-F5344CB8AC3E}">
        <p14:creationId xmlns:p14="http://schemas.microsoft.com/office/powerpoint/2010/main" val="913229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ind.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4400" b="1" dirty="0" smtClean="0"/>
              <a:t>أنواع النقود ومراحل تطورها</a:t>
            </a:r>
            <a:endParaRPr lang="ar-BH" sz="44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9" name="Rectangle: Rounded Corners 1">
            <a:extLst>
              <a:ext uri="{FF2B5EF4-FFF2-40B4-BE49-F238E27FC236}">
                <a16:creationId xmlns:a16="http://schemas.microsoft.com/office/drawing/2014/main" xmlns="" id="{BD423D89-EABD-43EF-96BE-C6CA2448C67A}"/>
              </a:ext>
            </a:extLst>
          </p:cNvPr>
          <p:cNvSpPr/>
          <p:nvPr/>
        </p:nvSpPr>
        <p:spPr>
          <a:xfrm>
            <a:off x="80443" y="1447800"/>
            <a:ext cx="8993910" cy="2229640"/>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300" dirty="0" smtClean="0">
                <a:solidFill>
                  <a:srgbClr val="C13018"/>
                </a:solidFill>
                <a:cs typeface="PT Bold Heading" panose="02010400000000000000" pitchFamily="2" charset="-78"/>
              </a:rPr>
              <a:t>النقود الإلكترونية </a:t>
            </a:r>
            <a:endParaRPr lang="ar-SA" sz="2300" b="1" dirty="0">
              <a:solidFill>
                <a:srgbClr val="C13018"/>
              </a:solidFill>
              <a:cs typeface="PT Bold Heading" panose="02010400000000000000" pitchFamily="2" charset="-78"/>
            </a:endParaRPr>
          </a:p>
          <a:p>
            <a:pPr lvl="0" algn="just" rtl="1"/>
            <a:r>
              <a:rPr lang="ar-BH" sz="2400" b="1" dirty="0">
                <a:solidFill>
                  <a:schemeClr val="tx1"/>
                </a:solidFill>
              </a:rPr>
              <a:t>ظهرت النقود الإلكترونية مع تطور شكل ونوعية النقود، وهي أحدث صورة من صور النقود، بل وتعتبر الطريق إلى عالم تختفي فيه عمليات التداول بالنقود ويطلق عليها أيضًا وسائل الدفع الإلكترونية أو وسائل الدفع الحديثة.</a:t>
            </a:r>
            <a:endParaRPr lang="en-US" sz="2400" b="1" dirty="0">
              <a:solidFill>
                <a:schemeClr val="tx1"/>
              </a:solidFill>
            </a:endParaRPr>
          </a:p>
        </p:txBody>
      </p:sp>
      <p:pic>
        <p:nvPicPr>
          <p:cNvPr id="4" name="Picture 3"/>
          <p:cNvPicPr>
            <a:picLocks noChangeAspect="1"/>
          </p:cNvPicPr>
          <p:nvPr/>
        </p:nvPicPr>
        <p:blipFill rotWithShape="1">
          <a:blip r:embed="rId5"/>
          <a:srcRect l="9005" t="61459" r="28917" b="9375"/>
          <a:stretch/>
        </p:blipFill>
        <p:spPr>
          <a:xfrm>
            <a:off x="120555" y="3829840"/>
            <a:ext cx="8953798" cy="2133600"/>
          </a:xfrm>
          <a:prstGeom prst="rect">
            <a:avLst/>
          </a:prstGeom>
        </p:spPr>
      </p:pic>
    </p:spTree>
    <p:extLst>
      <p:ext uri="{BB962C8B-B14F-4D97-AF65-F5344CB8AC3E}">
        <p14:creationId xmlns:p14="http://schemas.microsoft.com/office/powerpoint/2010/main" val="1804676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16527" y="133597"/>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cs typeface="+mj-cs"/>
              </a:rPr>
              <a:t>       </a:t>
            </a:r>
            <a:r>
              <a:rPr lang="ar-BH" sz="4400" b="1" dirty="0"/>
              <a:t> </a:t>
            </a:r>
            <a:r>
              <a:rPr lang="ar-BH" sz="4400" b="1" dirty="0" smtClean="0"/>
              <a:t>أنواع النقود مراحل تطورها</a:t>
            </a:r>
            <a:endParaRPr lang="ar-BH" sz="4400" b="1" dirty="0"/>
          </a:p>
        </p:txBody>
      </p:sp>
      <p:sp>
        <p:nvSpPr>
          <p:cNvPr id="12" name="Rectangle 11">
            <a:extLst>
              <a:ext uri="{FF2B5EF4-FFF2-40B4-BE49-F238E27FC236}">
                <a16:creationId xmlns="" xmlns:a16="http://schemas.microsoft.com/office/drawing/2014/main" id="{67639C5F-FB42-BB64-1E9E-1CBBD254E704}"/>
              </a:ext>
            </a:extLst>
          </p:cNvPr>
          <p:cNvSpPr/>
          <p:nvPr/>
        </p:nvSpPr>
        <p:spPr>
          <a:xfrm>
            <a:off x="0" y="1530918"/>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فردي</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 xmlns:a16="http://schemas.microsoft.com/office/drawing/2014/main"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7" name="Rectangle 6"/>
          <p:cNvSpPr/>
          <p:nvPr/>
        </p:nvSpPr>
        <p:spPr>
          <a:xfrm>
            <a:off x="-18472" y="2344213"/>
            <a:ext cx="9057408" cy="584775"/>
          </a:xfrm>
          <a:prstGeom prst="rect">
            <a:avLst/>
          </a:prstGeom>
        </p:spPr>
        <p:txBody>
          <a:bodyPr wrap="square">
            <a:spAutoFit/>
          </a:bodyPr>
          <a:lstStyle/>
          <a:p>
            <a:pPr algn="r" rtl="1"/>
            <a:r>
              <a:rPr lang="ar-BH" sz="3200" dirty="0" smtClean="0">
                <a:cs typeface="Sakkal Majalla" panose="02000000000000000000"/>
              </a:rPr>
              <a:t>أجب عن السؤال الآتي:</a:t>
            </a:r>
            <a:endParaRPr lang="ar-BH" sz="3200" dirty="0">
              <a:cs typeface="Sakkal Majalla" panose="02000000000000000000"/>
            </a:endParaRPr>
          </a:p>
        </p:txBody>
      </p:sp>
      <p:sp>
        <p:nvSpPr>
          <p:cNvPr id="10" name="Rectangle 9"/>
          <p:cNvSpPr/>
          <p:nvPr/>
        </p:nvSpPr>
        <p:spPr>
          <a:xfrm>
            <a:off x="392386" y="3026965"/>
            <a:ext cx="8657062" cy="1490152"/>
          </a:xfrm>
          <a:prstGeom prst="rect">
            <a:avLst/>
          </a:prstGeom>
        </p:spPr>
        <p:txBody>
          <a:bodyPr wrap="square">
            <a:spAutoFit/>
          </a:bodyPr>
          <a:lstStyle/>
          <a:p>
            <a:pPr marL="457200" lvl="0" indent="-457200" algn="r" rtl="1">
              <a:lnSpc>
                <a:spcPct val="150000"/>
              </a:lnSpc>
              <a:buFont typeface="Arial" panose="020B0604020202020204" pitchFamily="34" charset="0"/>
              <a:buChar char="•"/>
            </a:pPr>
            <a:r>
              <a:rPr lang="ar-BH" sz="3200" dirty="0"/>
              <a:t>اذكر أنواع النقود</a:t>
            </a:r>
            <a:r>
              <a:rPr lang="ar-BH" sz="3200" dirty="0" smtClean="0"/>
              <a:t>.</a:t>
            </a:r>
            <a:endParaRPr lang="ar-BH" sz="3200" dirty="0"/>
          </a:p>
          <a:p>
            <a:pPr marL="457200" lvl="0" indent="-457200" algn="r" rtl="1">
              <a:lnSpc>
                <a:spcPct val="150000"/>
              </a:lnSpc>
              <a:buFont typeface="Arial" panose="020B0604020202020204" pitchFamily="34" charset="0"/>
              <a:buChar char="•"/>
            </a:pPr>
            <a:r>
              <a:rPr lang="ar-BH" sz="3200" dirty="0" smtClean="0"/>
              <a:t>عدد أشكال النقود الائتمانية مع التوضيح.</a:t>
            </a:r>
            <a:endParaRPr lang="en-US" sz="3200" dirty="0"/>
          </a:p>
        </p:txBody>
      </p:sp>
      <p:grpSp>
        <p:nvGrpSpPr>
          <p:cNvPr id="15" name="Shape 851">
            <a:extLst>
              <a:ext uri="{FF2B5EF4-FFF2-40B4-BE49-F238E27FC236}">
                <a16:creationId xmlns:a16="http://schemas.microsoft.com/office/drawing/2014/main" xmlns="" id="{FDD3763B-A17B-475E-BBE4-B1BDB2386A88}"/>
              </a:ext>
            </a:extLst>
          </p:cNvPr>
          <p:cNvGrpSpPr/>
          <p:nvPr/>
        </p:nvGrpSpPr>
        <p:grpSpPr>
          <a:xfrm>
            <a:off x="633818" y="113574"/>
            <a:ext cx="1347381" cy="1267243"/>
            <a:chOff x="6649150" y="309350"/>
            <a:chExt cx="395800" cy="395800"/>
          </a:xfrm>
        </p:grpSpPr>
        <p:sp>
          <p:nvSpPr>
            <p:cNvPr id="16" name="Shape 852">
              <a:extLst>
                <a:ext uri="{FF2B5EF4-FFF2-40B4-BE49-F238E27FC236}">
                  <a16:creationId xmlns:a16="http://schemas.microsoft.com/office/drawing/2014/main" xmlns=""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a16="http://schemas.microsoft.com/office/drawing/2014/main" xmlns=""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a16="http://schemas.microsoft.com/office/drawing/2014/main" xmlns=""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a16="http://schemas.microsoft.com/office/drawing/2014/main" xmlns=""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a16="http://schemas.microsoft.com/office/drawing/2014/main" xmlns=""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a16="http://schemas.microsoft.com/office/drawing/2014/main" xmlns=""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a16="http://schemas.microsoft.com/office/drawing/2014/main" xmlns=""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a16="http://schemas.microsoft.com/office/drawing/2014/main" xmlns=""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a16="http://schemas.microsoft.com/office/drawing/2014/main" xmlns=""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a16="http://schemas.microsoft.com/office/drawing/2014/main" xmlns=""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a16="http://schemas.microsoft.com/office/drawing/2014/main" xmlns=""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a16="http://schemas.microsoft.com/office/drawing/2014/main" xmlns=""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a16="http://schemas.microsoft.com/office/drawing/2014/main" xmlns=""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a16="http://schemas.microsoft.com/office/drawing/2014/main" xmlns=""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a16="http://schemas.microsoft.com/office/drawing/2014/main" xmlns=""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a16="http://schemas.microsoft.com/office/drawing/2014/main" xmlns=""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a16="http://schemas.microsoft.com/office/drawing/2014/main" xmlns=""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a16="http://schemas.microsoft.com/office/drawing/2014/main" xmlns=""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a16="http://schemas.microsoft.com/office/drawing/2014/main" xmlns=""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a16="http://schemas.microsoft.com/office/drawing/2014/main" xmlns=""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a16="http://schemas.microsoft.com/office/drawing/2014/main" xmlns=""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a16="http://schemas.microsoft.com/office/drawing/2014/main" xmlns=""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a16="http://schemas.microsoft.com/office/drawing/2014/main" xmlns=""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952160" y="573682"/>
            <a:ext cx="713657" cy="369332"/>
          </a:xfrm>
          <a:prstGeom prst="rect">
            <a:avLst/>
          </a:prstGeom>
        </p:spPr>
        <p:txBody>
          <a:bodyPr wrap="none">
            <a:spAutoFit/>
          </a:bodyPr>
          <a:lstStyle/>
          <a:p>
            <a:pPr lvl="0" algn="ctr" rtl="1"/>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41" name="TextBox 40">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73505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3" presetClass="exit" presetSubtype="32" fill="hold" grpId="0" nodeType="withEffect">
                                  <p:stCondLst>
                                    <p:cond delay="0"/>
                                  </p:stCondLst>
                                  <p:childTnLst>
                                    <p:animEffect transition="out" filter="plus(out)">
                                      <p:cBhvr>
                                        <p:cTn id="9" dur="2000"/>
                                        <p:tgtEl>
                                          <p:spTgt spid="40"/>
                                        </p:tgtEl>
                                      </p:cBhvr>
                                    </p:animEffect>
                                    <p:set>
                                      <p:cBhvr>
                                        <p:cTn id="10"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17147</TotalTime>
  <Words>1573</Words>
  <Application>Microsoft Office PowerPoint</Application>
  <PresentationFormat>On-screen Show (4:3)</PresentationFormat>
  <Paragraphs>147</Paragraphs>
  <Slides>28</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Arial Black</vt:lpstr>
      <vt:lpstr>Calibri</vt:lpstr>
      <vt:lpstr>Calibri Light</vt:lpstr>
      <vt:lpstr>PT Bold Heading</vt:lpstr>
      <vt:lpstr>Sakkal Majalla</vt:lpstr>
      <vt:lpstr>Simplified Arabic</vt:lpstr>
      <vt:lpstr>Sultan bold</vt:lpstr>
      <vt:lpstr>Times New Roman</vt:lpstr>
      <vt:lpstr>قالب الدرس الإلكتروني - الفصل الدراسي الثاني 2020-2021م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Noor Ahmed Abdullah Falamerzi</cp:lastModifiedBy>
  <cp:revision>1364</cp:revision>
  <dcterms:created xsi:type="dcterms:W3CDTF">2020-03-03T05:49:03Z</dcterms:created>
  <dcterms:modified xsi:type="dcterms:W3CDTF">2023-08-27T08:19:46Z</dcterms:modified>
</cp:coreProperties>
</file>