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309" r:id="rId6"/>
    <p:sldId id="310" r:id="rId7"/>
    <p:sldId id="362" r:id="rId8"/>
    <p:sldId id="311" r:id="rId9"/>
    <p:sldId id="312" r:id="rId10"/>
    <p:sldId id="354" r:id="rId11"/>
    <p:sldId id="313" r:id="rId12"/>
    <p:sldId id="315" r:id="rId13"/>
    <p:sldId id="338" r:id="rId14"/>
    <p:sldId id="339" r:id="rId15"/>
    <p:sldId id="363" r:id="rId16"/>
    <p:sldId id="353" r:id="rId17"/>
    <p:sldId id="337" r:id="rId18"/>
    <p:sldId id="350" r:id="rId19"/>
    <p:sldId id="351" r:id="rId20"/>
    <p:sldId id="358" r:id="rId21"/>
    <p:sldId id="282" r:id="rId22"/>
    <p:sldId id="283" r:id="rId23"/>
    <p:sldId id="364" r:id="rId24"/>
    <p:sldId id="287" r:id="rId25"/>
    <p:sldId id="289" r:id="rId26"/>
    <p:sldId id="290" r:id="rId27"/>
    <p:sldId id="3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extLst>
      <p:ext uri="{19B8F6BF-5375-455C-9EA6-DF929625EA0E}">
        <p15:presenceInfo xmlns:p15="http://schemas.microsoft.com/office/powerpoint/2012/main" userId="ebe551ee1b0069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052"/>
    <a:srgbClr val="C13018"/>
    <a:srgbClr val="F29223"/>
    <a:srgbClr val="3A6172"/>
    <a:srgbClr val="CFE0E7"/>
    <a:srgbClr val="3F5378"/>
    <a:srgbClr val="5A6F55"/>
    <a:srgbClr val="FDD8CF"/>
    <a:srgbClr val="D4DBE8"/>
    <a:srgbClr val="CFA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68" d="100"/>
          <a:sy n="68" d="100"/>
        </p:scale>
        <p:origin x="2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1.xm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1.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1.xml"/><Relationship Id="rId4" Type="http://schemas.openxmlformats.org/officeDocument/2006/relationships/slide" Target="slide6.xml"/></Relationships>
</file>

<file path=ppt/slides/_rels/slide19.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slide" Target="slide16.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6.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1.xml"/><Relationship Id="rId4" Type="http://schemas.openxmlformats.org/officeDocument/2006/relationships/slide" Target="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1.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6.xml"/><Relationship Id="rId4"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xmlns="" id="{4480F12F-3684-4F40-A1B9-D3BA9923DD19}"/>
              </a:ext>
            </a:extLst>
          </p:cNvPr>
          <p:cNvSpPr txBox="1">
            <a:spLocks/>
          </p:cNvSpPr>
          <p:nvPr/>
        </p:nvSpPr>
        <p:spPr>
          <a:xfrm>
            <a:off x="5020996" y="2330400"/>
            <a:ext cx="6574549" cy="1913707"/>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BH" sz="8800" dirty="0" smtClean="0">
                <a:solidFill>
                  <a:srgbClr val="3A6172"/>
                </a:solidFill>
                <a:latin typeface="Arial Black" panose="020B0A04020102020204" pitchFamily="34" charset="0"/>
                <a:cs typeface="Sultan bold" pitchFamily="2" charset="-78"/>
              </a:rPr>
              <a:t>الاقتصاد</a:t>
            </a:r>
            <a:endParaRPr lang="ar-BH" sz="8800" dirty="0">
              <a:solidFill>
                <a:srgbClr val="3A6172"/>
              </a:solidFill>
              <a:latin typeface="Arial Black" panose="020B0A04020102020204" pitchFamily="34" charset="0"/>
              <a:cs typeface="Sultan bold" pitchFamily="2" charset="-78"/>
            </a:endParaRPr>
          </a:p>
          <a:p>
            <a:endParaRPr lang="ar-SA" sz="4000" dirty="0">
              <a:solidFill>
                <a:srgbClr val="3A6172"/>
              </a:solidFill>
              <a:latin typeface="Arial Black" panose="020B0A04020102020204" pitchFamily="34" charset="0"/>
              <a:cs typeface="Sultan bold" pitchFamily="2" charset="-78"/>
            </a:endParaRPr>
          </a:p>
          <a:p>
            <a:r>
              <a:rPr lang="ar-BH" sz="8800" b="1" dirty="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قصد </a:t>
            </a:r>
            <a:r>
              <a:rPr lang="ar-SA" sz="8800" b="1" dirty="0" smtClean="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312</a:t>
            </a:r>
            <a:endParaRPr lang="ar-SA" sz="7200" b="1" dirty="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80FC989E-D4CE-4CFB-96D2-FB65D6210524}"/>
              </a:ext>
            </a:extLst>
          </p:cNvPr>
          <p:cNvSpPr/>
          <p:nvPr/>
        </p:nvSpPr>
        <p:spPr>
          <a:xfrm>
            <a:off x="7236082" y="4846777"/>
            <a:ext cx="2390398" cy="523220"/>
          </a:xfrm>
          <a:prstGeom prst="rect">
            <a:avLst/>
          </a:prstGeom>
          <a:solidFill>
            <a:srgbClr val="C00000"/>
          </a:solidFill>
        </p:spPr>
        <p:txBody>
          <a:bodyPr wrap="none" lIns="91440" tIns="45720" rIns="91440" bIns="45720">
            <a:spAutoFit/>
          </a:bodyPr>
          <a:lstStyle/>
          <a:p>
            <a:pPr algn="ctr"/>
            <a:r>
              <a:rPr lang="ar-SA"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الفصل الدراسي </a:t>
            </a:r>
            <a:r>
              <a:rPr lang="ar-SA" sz="28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الأول</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xmlns="" id="{165F5DA4-2CA6-43A2-98A4-464A9E98B87D}"/>
              </a:ext>
            </a:extLst>
          </p:cNvPr>
          <p:cNvSpPr/>
          <p:nvPr/>
        </p:nvSpPr>
        <p:spPr>
          <a:xfrm>
            <a:off x="6873805" y="5570966"/>
            <a:ext cx="3114955"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a:t>
            </a:r>
            <a:r>
              <a:rPr lang="ar-SA" sz="3600" b="1" dirty="0" smtClean="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الثالث الثانوي</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p>
        </p:txBody>
      </p:sp>
      <p:pic>
        <p:nvPicPr>
          <p:cNvPr id="8" name="Picture 7">
            <a:extLst>
              <a:ext uri="{FF2B5EF4-FFF2-40B4-BE49-F238E27FC236}">
                <a16:creationId xmlns:a16="http://schemas.microsoft.com/office/drawing/2014/main" xmlns=""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725" y="188387"/>
            <a:ext cx="6574549" cy="1024130"/>
          </a:xfrm>
          <a:prstGeom prst="rect">
            <a:avLst/>
          </a:prstGeom>
        </p:spPr>
      </p:pic>
      <p:pic>
        <p:nvPicPr>
          <p:cNvPr id="3" name="Picture 2"/>
          <p:cNvPicPr>
            <a:picLocks noChangeAspect="1"/>
          </p:cNvPicPr>
          <p:nvPr/>
        </p:nvPicPr>
        <p:blipFill rotWithShape="1">
          <a:blip r:embed="rId3"/>
          <a:srcRect l="38862" t="22626" r="38351" b="19808"/>
          <a:stretch/>
        </p:blipFill>
        <p:spPr>
          <a:xfrm>
            <a:off x="288912" y="1027770"/>
            <a:ext cx="4043911" cy="57435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مستطيل مستدير الزوايا 15">
            <a:extLst>
              <a:ext uri="{FF2B5EF4-FFF2-40B4-BE49-F238E27FC236}">
                <a16:creationId xmlns:a16="http://schemas.microsoft.com/office/drawing/2014/main" xmlns=""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3200" b="1" dirty="0">
                <a:solidFill>
                  <a:schemeClr val="tx1"/>
                </a:solidFill>
                <a:latin typeface="Sakkal Majalla" panose="02000000000000000000" pitchFamily="2" charset="-78"/>
                <a:cs typeface="Sakkal Majalla" panose="02000000000000000000" pitchFamily="2" charset="-78"/>
              </a:rPr>
              <a:t> </a:t>
            </a:r>
            <a:r>
              <a:rPr lang="ar-SA" sz="4000" b="1" dirty="0" smtClean="0">
                <a:solidFill>
                  <a:schemeClr val="tx1"/>
                </a:solidFill>
                <a:latin typeface="Sakkal Majalla" panose="02000000000000000000" pitchFamily="2" charset="-78"/>
                <a:cs typeface="Sakkal Majalla" panose="02000000000000000000" pitchFamily="2" charset="-78"/>
              </a:rPr>
              <a:t>مشكلات اقتصادية:</a:t>
            </a:r>
          </a:p>
          <a:p>
            <a:pPr lvl="0" algn="r" rtl="1"/>
            <a:endParaRPr lang="ar-SA" sz="2000" dirty="0" smtClean="0">
              <a:solidFill>
                <a:schemeClr val="tx1"/>
              </a:solidFill>
              <a:latin typeface="Sakkal Majalla" panose="02000000000000000000" pitchFamily="2" charset="-78"/>
              <a:cs typeface="Sakkal Majalla" panose="02000000000000000000" pitchFamily="2" charset="-78"/>
            </a:endParaRPr>
          </a:p>
          <a:p>
            <a:pPr marL="571500" lvl="0" indent="-5715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صعوبة الاستغلال الأمثل للقوى العاملة لا يحقق للمجتمع الاستفادة القصوى من إنتاج السلع والخدمات.</a:t>
            </a:r>
            <a:endParaRPr lang="en-US" sz="3200" dirty="0">
              <a:solidFill>
                <a:schemeClr val="tx1"/>
              </a:solidFill>
              <a:latin typeface="Sakkal Majalla" panose="02000000000000000000" pitchFamily="2" charset="-78"/>
              <a:cs typeface="Sakkal Majalla" panose="02000000000000000000" pitchFamily="2" charset="-78"/>
            </a:endParaRPr>
          </a:p>
          <a:p>
            <a:pPr marL="571500" lvl="0" indent="-5715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انخفاض الناتج المحلي الإجمالي نتيجة لانخفاض الإنتاج الكلي.</a:t>
            </a:r>
            <a:endParaRPr lang="en-US" sz="3200" dirty="0">
              <a:solidFill>
                <a:schemeClr val="tx1"/>
              </a:solidFill>
              <a:latin typeface="Sakkal Majalla" panose="02000000000000000000" pitchFamily="2" charset="-78"/>
              <a:cs typeface="Sakkal Majalla" panose="02000000000000000000" pitchFamily="2" charset="-78"/>
            </a:endParaRPr>
          </a:p>
          <a:p>
            <a:pPr marL="571500" lvl="0" indent="-5715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تأخر تحقيق التنمية الاقتصادية المستهدفة؛ بسبب عدم التوظيف الكامل للقوى العاملة </a:t>
            </a:r>
            <a:endParaRPr lang="en-US" sz="3200" dirty="0">
              <a:solidFill>
                <a:schemeClr val="tx1"/>
              </a:solidFill>
              <a:latin typeface="Sakkal Majalla" panose="02000000000000000000" pitchFamily="2" charset="-78"/>
              <a:cs typeface="Sakkal Majalla" panose="02000000000000000000" pitchFamily="2" charset="-78"/>
            </a:endParaRPr>
          </a:p>
          <a:p>
            <a:pPr marL="571500" lvl="0" indent="-5715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انخفاض الطلب الكلي على السلع والخدمات؛ بسبب تعطل القوى القادرة على العمل، مما يؤثر سلبًا في العمليات الإنتاجية وانخفاض الحافز لدى المنتجين على الإنتاج.</a:t>
            </a:r>
            <a:endParaRPr lang="en-US" sz="3200" dirty="0">
              <a:solidFill>
                <a:schemeClr val="tx1"/>
              </a:solidFill>
              <a:latin typeface="Sakkal Majalla" panose="02000000000000000000" pitchFamily="2" charset="-78"/>
              <a:cs typeface="Sakkal Majalla" panose="02000000000000000000" pitchFamily="2" charset="-78"/>
            </a:endParaRPr>
          </a:p>
          <a:p>
            <a:pPr lvl="0" algn="r" rtl="1"/>
            <a:endParaRPr lang="en-US" sz="4000" dirty="0">
              <a:solidFill>
                <a:schemeClr val="tx1"/>
              </a:solidFill>
              <a:latin typeface="Sakkal Majalla" panose="02000000000000000000" pitchFamily="2" charset="-78"/>
              <a:cs typeface="Sakkal Majalla" panose="02000000000000000000" pitchFamily="2" charset="-78"/>
            </a:endParaRPr>
          </a:p>
          <a:p>
            <a:pPr algn="r" rtl="1"/>
            <a:endParaRPr lang="ar-SA" sz="2000" dirty="0" smtClean="0"/>
          </a:p>
        </p:txBody>
      </p:sp>
      <p:sp>
        <p:nvSpPr>
          <p:cNvPr id="5"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cxnSp>
        <p:nvCxnSpPr>
          <p:cNvPr id="6" name="Straight Connector 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grpSp>
        <p:nvGrpSpPr>
          <p:cNvPr id="10"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11"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Box 31">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3"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4"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5"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6">
            <a:hlinkClick r:id="rId5"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4"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8"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49" name="Rectangle 6">
            <a:extLst>
              <a:ext uri="{FF2B5EF4-FFF2-40B4-BE49-F238E27FC236}">
                <a16:creationId xmlns:a16="http://schemas.microsoft.com/office/drawing/2014/main" xmlns="" id="{E78E3F30-EF5E-4302-B73F-67E8AB2EFBBA}"/>
              </a:ext>
            </a:extLst>
          </p:cNvPr>
          <p:cNvSpPr/>
          <p:nvPr/>
        </p:nvSpPr>
        <p:spPr>
          <a:xfrm>
            <a:off x="8405949" y="400993"/>
            <a:ext cx="3020058"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Times New Roman" panose="02020603050405020304" pitchFamily="18" charset="0"/>
                <a:cs typeface="Sultan bold" pitchFamily="2" charset="-78"/>
              </a:rPr>
              <a:t>مشكلات البطالة</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Tree>
    <p:extLst>
      <p:ext uri="{BB962C8B-B14F-4D97-AF65-F5344CB8AC3E}">
        <p14:creationId xmlns:p14="http://schemas.microsoft.com/office/powerpoint/2010/main" val="4285899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4000" b="1" dirty="0">
                <a:solidFill>
                  <a:schemeClr val="tx1"/>
                </a:solidFill>
                <a:latin typeface="Sakkal Majalla" panose="02000000000000000000" pitchFamily="2" charset="-78"/>
                <a:cs typeface="Sakkal Majalla" panose="02000000000000000000" pitchFamily="2" charset="-78"/>
              </a:rPr>
              <a:t>مشكلات اجتماعية</a:t>
            </a:r>
            <a:r>
              <a:rPr lang="ar-SA" sz="4000" b="1" dirty="0" smtClean="0">
                <a:solidFill>
                  <a:schemeClr val="tx1"/>
                </a:solidFill>
                <a:latin typeface="Sakkal Majalla" panose="02000000000000000000" pitchFamily="2" charset="-78"/>
                <a:cs typeface="Sakkal Majalla" panose="02000000000000000000" pitchFamily="2" charset="-78"/>
              </a:rPr>
              <a:t>:</a:t>
            </a:r>
          </a:p>
          <a:p>
            <a:pPr algn="r" rtl="1"/>
            <a:endParaRPr lang="ar-SA" b="1"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ظهور مشكلات اجتماعية منها عدم الاستقرار الأسري. </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ظهور حاجات العوز الاجتماعي، مما يحمّل المجتمع تكاليف مالية إضافية بتقديم معونات للعاطلين عن العمل.</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ضعف الاستعداد والقابلية للامتثال والتكيف مع الأنظمة والضوابط الاجتماعية.</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ظهور الجريمة بشتى أنواعها نتيجة العوز المادي.</a:t>
            </a:r>
            <a:endParaRPr lang="en-US" sz="3200" dirty="0">
              <a:solidFill>
                <a:schemeClr val="tx1"/>
              </a:solidFill>
              <a:latin typeface="Sakkal Majalla" panose="02000000000000000000" pitchFamily="2" charset="-78"/>
              <a:cs typeface="Sakkal Majalla" panose="02000000000000000000" pitchFamily="2" charset="-78"/>
            </a:endParaRPr>
          </a:p>
          <a:p>
            <a:pPr marL="457200" indent="-457200" algn="r" rtl="1">
              <a:buFont typeface="Arial" panose="020B0604020202020204" pitchFamily="34" charset="0"/>
              <a:buChar char="•"/>
            </a:pPr>
            <a:endParaRPr lang="ar-SA" sz="3200" dirty="0">
              <a:solidFill>
                <a:schemeClr val="tx1"/>
              </a:solidFill>
              <a:latin typeface="Sakkal Majalla" panose="02000000000000000000" pitchFamily="2" charset="-78"/>
              <a:cs typeface="Sakkal Majalla" panose="02000000000000000000" pitchFamily="2" charset="-78"/>
            </a:endParaRPr>
          </a:p>
          <a:p>
            <a:pPr marL="457200" indent="-457200" algn="r" rtl="1">
              <a:buFont typeface="Arial" panose="020B0604020202020204" pitchFamily="34" charset="0"/>
              <a:buChar char="•"/>
            </a:pP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934326" y="177021"/>
            <a:ext cx="8547234"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544713" y="300115"/>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56">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53"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54"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6">
            <a:hlinkClick r:id="rId5"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60"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61"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62"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64" name="Rectangle 6">
            <a:extLst>
              <a:ext uri="{FF2B5EF4-FFF2-40B4-BE49-F238E27FC236}">
                <a16:creationId xmlns:a16="http://schemas.microsoft.com/office/drawing/2014/main" xmlns="" id="{E78E3F30-EF5E-4302-B73F-67E8AB2EFBBA}"/>
              </a:ext>
            </a:extLst>
          </p:cNvPr>
          <p:cNvSpPr/>
          <p:nvPr/>
        </p:nvSpPr>
        <p:spPr>
          <a:xfrm>
            <a:off x="8405949" y="400993"/>
            <a:ext cx="3020058"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Times New Roman" panose="02020603050405020304" pitchFamily="18" charset="0"/>
                <a:cs typeface="Sultan bold" pitchFamily="2" charset="-78"/>
              </a:rPr>
              <a:t>مشكلات البطالة</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Tree>
    <p:extLst>
      <p:ext uri="{BB962C8B-B14F-4D97-AF65-F5344CB8AC3E}">
        <p14:creationId xmlns:p14="http://schemas.microsoft.com/office/powerpoint/2010/main" val="145160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65759" y="1343221"/>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0325" algn="ctr" rtl="1"/>
            <a:endParaRPr lang="ar-SA" sz="3200" dirty="0" smtClean="0">
              <a:solidFill>
                <a:schemeClr val="tx1"/>
              </a:solidFill>
              <a:latin typeface="Sakkal Majalla" panose="02000000000000000000" pitchFamily="2" charset="-78"/>
              <a:cs typeface="Sakkal Majalla" panose="02000000000000000000" pitchFamily="2" charset="-78"/>
            </a:endParaRPr>
          </a:p>
          <a:p>
            <a:pPr marL="60325" algn="ctr" rtl="1"/>
            <a:endParaRPr lang="ar-BH"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8698838" y="368593"/>
            <a:ext cx="2504212" cy="830997"/>
          </a:xfrm>
          <a:prstGeom prst="rect">
            <a:avLst/>
          </a:prstGeom>
        </p:spPr>
        <p:txBody>
          <a:bodyPr wrap="none">
            <a:spAutoFit/>
          </a:bodyPr>
          <a:lstStyle/>
          <a:p>
            <a:pPr algn="r" rtl="1">
              <a:spcBef>
                <a:spcPts val="0"/>
              </a:spcBef>
              <a:spcAft>
                <a:spcPts val="1000"/>
              </a:spcAft>
            </a:pPr>
            <a:r>
              <a:rPr lang="ar-SA" sz="4800" dirty="0" smtClean="0">
                <a:solidFill>
                  <a:schemeClr val="bg1"/>
                </a:solidFill>
                <a:latin typeface="Sakkal Majalla" panose="02000000000000000000" pitchFamily="2" charset="-78"/>
                <a:cs typeface="Sultan bold" pitchFamily="2" charset="-78"/>
              </a:rPr>
              <a:t>أنواع البطالة</a:t>
            </a:r>
            <a:endParaRPr lang="ar-BH" sz="48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53"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54"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5"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60"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2" name="Rectangle 1"/>
          <p:cNvSpPr/>
          <p:nvPr/>
        </p:nvSpPr>
        <p:spPr>
          <a:xfrm>
            <a:off x="1299704" y="1329407"/>
            <a:ext cx="8712200" cy="1077218"/>
          </a:xfrm>
          <a:prstGeom prst="rect">
            <a:avLst/>
          </a:prstGeom>
        </p:spPr>
        <p:txBody>
          <a:bodyPr wrap="square">
            <a:spAutoFit/>
          </a:bodyPr>
          <a:lstStyle/>
          <a:p>
            <a:pPr algn="r"/>
            <a:r>
              <a:rPr lang="ar-BH" sz="3200" dirty="0">
                <a:ea typeface="Calibri" panose="020F0502020204030204" pitchFamily="34" charset="0"/>
                <a:cs typeface="Sakkal Majalla" panose="02000000000000000000" pitchFamily="2" charset="-78"/>
              </a:rPr>
              <a:t>هناك أنواع متعددة للبطالة، وهي تختلف نتيجة لاختلاف ظروف تشكلها كظاهرة، وبشكل عام فإن أنواع البطالة يمكن تلخيصها فيما يأتي:</a:t>
            </a:r>
            <a:endParaRPr lang="en-US" sz="3200" dirty="0"/>
          </a:p>
        </p:txBody>
      </p:sp>
      <p:sp>
        <p:nvSpPr>
          <p:cNvPr id="3" name="Oval 2"/>
          <p:cNvSpPr/>
          <p:nvPr/>
        </p:nvSpPr>
        <p:spPr>
          <a:xfrm>
            <a:off x="6502908" y="2441251"/>
            <a:ext cx="3803904" cy="1417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solidFill>
                  <a:schemeClr val="tx1"/>
                </a:solidFill>
                <a:ea typeface="Calibri" panose="020F0502020204030204" pitchFamily="34" charset="0"/>
                <a:cs typeface="Sakkal Majalla" panose="02000000000000000000" pitchFamily="2" charset="-78"/>
              </a:rPr>
              <a:t>البطالة</a:t>
            </a:r>
            <a:r>
              <a:rPr lang="ar-SA" sz="3600" b="1" dirty="0" smtClean="0">
                <a:solidFill>
                  <a:schemeClr val="tx1"/>
                </a:solidFill>
              </a:rPr>
              <a:t> </a:t>
            </a:r>
            <a:r>
              <a:rPr lang="ar-SA" sz="3600" b="1" dirty="0">
                <a:solidFill>
                  <a:schemeClr val="tx1"/>
                </a:solidFill>
                <a:ea typeface="Calibri" panose="020F0502020204030204" pitchFamily="34" charset="0"/>
                <a:cs typeface="Sakkal Majalla" panose="02000000000000000000" pitchFamily="2" charset="-78"/>
              </a:rPr>
              <a:t>الهيكلية</a:t>
            </a:r>
            <a:endParaRPr lang="en-US" sz="3600" b="1" dirty="0">
              <a:solidFill>
                <a:schemeClr val="tx1"/>
              </a:solidFill>
              <a:ea typeface="Calibri" panose="020F0502020204030204" pitchFamily="34" charset="0"/>
              <a:cs typeface="Sakkal Majalla" panose="02000000000000000000" pitchFamily="2" charset="-78"/>
            </a:endParaRPr>
          </a:p>
        </p:txBody>
      </p:sp>
      <p:sp>
        <p:nvSpPr>
          <p:cNvPr id="64" name="Oval 63"/>
          <p:cNvSpPr/>
          <p:nvPr/>
        </p:nvSpPr>
        <p:spPr>
          <a:xfrm>
            <a:off x="3225800" y="3618478"/>
            <a:ext cx="3799566" cy="1414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ea typeface="Calibri" panose="020F0502020204030204" pitchFamily="34" charset="0"/>
                <a:cs typeface="Sakkal Majalla" panose="02000000000000000000" pitchFamily="2" charset="-78"/>
              </a:rPr>
              <a:t>البطالة الاحتكاكية (الفنية)</a:t>
            </a:r>
            <a:endParaRPr lang="en-US" sz="3600" b="1" dirty="0">
              <a:solidFill>
                <a:schemeClr val="tx1"/>
              </a:solidFill>
              <a:ea typeface="Calibri" panose="020F0502020204030204" pitchFamily="34" charset="0"/>
              <a:cs typeface="Sakkal Majalla" panose="02000000000000000000" pitchFamily="2" charset="-78"/>
            </a:endParaRPr>
          </a:p>
        </p:txBody>
      </p:sp>
      <p:sp>
        <p:nvSpPr>
          <p:cNvPr id="65" name="Oval 64"/>
          <p:cNvSpPr/>
          <p:nvPr/>
        </p:nvSpPr>
        <p:spPr>
          <a:xfrm>
            <a:off x="6502908" y="4896514"/>
            <a:ext cx="3803904" cy="1417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ea typeface="Calibri" panose="020F0502020204030204" pitchFamily="34" charset="0"/>
                <a:cs typeface="Sakkal Majalla" panose="02000000000000000000" pitchFamily="2" charset="-78"/>
              </a:rPr>
              <a:t>البطالة المقنعة أو المستترة</a:t>
            </a:r>
            <a:endParaRPr lang="en-US" sz="3600" b="1" dirty="0">
              <a:solidFill>
                <a:schemeClr val="tx1"/>
              </a:solidFill>
              <a:ea typeface="Calibri" panose="020F0502020204030204" pitchFamily="34" charset="0"/>
              <a:cs typeface="Sakkal Majalla" panose="02000000000000000000" pitchFamily="2" charset="-78"/>
            </a:endParaRPr>
          </a:p>
        </p:txBody>
      </p:sp>
      <p:sp>
        <p:nvSpPr>
          <p:cNvPr id="66" name="Oval 65"/>
          <p:cNvSpPr/>
          <p:nvPr/>
        </p:nvSpPr>
        <p:spPr>
          <a:xfrm>
            <a:off x="305705" y="4889160"/>
            <a:ext cx="3803904" cy="1417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ea typeface="Calibri" panose="020F0502020204030204" pitchFamily="34" charset="0"/>
                <a:cs typeface="Sakkal Majalla" panose="02000000000000000000" pitchFamily="2" charset="-78"/>
              </a:rPr>
              <a:t>البطالة الموسمية</a:t>
            </a:r>
            <a:endParaRPr lang="en-US" sz="3600" b="1" dirty="0">
              <a:solidFill>
                <a:schemeClr val="tx1"/>
              </a:solidFill>
              <a:ea typeface="Calibri" panose="020F0502020204030204" pitchFamily="34" charset="0"/>
              <a:cs typeface="Sakkal Majalla" panose="02000000000000000000" pitchFamily="2" charset="-78"/>
            </a:endParaRPr>
          </a:p>
        </p:txBody>
      </p:sp>
      <p:sp>
        <p:nvSpPr>
          <p:cNvPr id="67" name="Oval 66"/>
          <p:cNvSpPr/>
          <p:nvPr/>
        </p:nvSpPr>
        <p:spPr>
          <a:xfrm>
            <a:off x="305705" y="2396911"/>
            <a:ext cx="3803904" cy="1417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ea typeface="Calibri" panose="020F0502020204030204" pitchFamily="34" charset="0"/>
                <a:cs typeface="Sakkal Majalla" panose="02000000000000000000" pitchFamily="2" charset="-78"/>
              </a:rPr>
              <a:t>البطالة الدورية</a:t>
            </a:r>
            <a:endParaRPr lang="en-US" sz="3600" b="1" dirty="0">
              <a:solidFill>
                <a:schemeClr val="tx1"/>
              </a:solidFill>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0962353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anim calcmode="lin" valueType="num">
                                      <p:cBhvr>
                                        <p:cTn id="15" dur="1000" fill="hold"/>
                                        <p:tgtEl>
                                          <p:spTgt spid="65"/>
                                        </p:tgtEl>
                                        <p:attrNameLst>
                                          <p:attrName>ppt_x</p:attrName>
                                        </p:attrNameLst>
                                      </p:cBhvr>
                                      <p:tavLst>
                                        <p:tav tm="0">
                                          <p:val>
                                            <p:strVal val="#ppt_x"/>
                                          </p:val>
                                        </p:tav>
                                        <p:tav tm="100000">
                                          <p:val>
                                            <p:strVal val="#ppt_x"/>
                                          </p:val>
                                        </p:tav>
                                      </p:tavLst>
                                    </p:anim>
                                    <p:anim calcmode="lin" valueType="num">
                                      <p:cBhvr>
                                        <p:cTn id="1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1000"/>
                                        <p:tgtEl>
                                          <p:spTgt spid="67"/>
                                        </p:tgtEl>
                                      </p:cBhvr>
                                    </p:animEffect>
                                    <p:anim calcmode="lin" valueType="num">
                                      <p:cBhvr>
                                        <p:cTn id="22" dur="1000" fill="hold"/>
                                        <p:tgtEl>
                                          <p:spTgt spid="67"/>
                                        </p:tgtEl>
                                        <p:attrNameLst>
                                          <p:attrName>ppt_x</p:attrName>
                                        </p:attrNameLst>
                                      </p:cBhvr>
                                      <p:tavLst>
                                        <p:tav tm="0">
                                          <p:val>
                                            <p:strVal val="#ppt_x"/>
                                          </p:val>
                                        </p:tav>
                                        <p:tav tm="100000">
                                          <p:val>
                                            <p:strVal val="#ppt_x"/>
                                          </p:val>
                                        </p:tav>
                                      </p:tavLst>
                                    </p:anim>
                                    <p:anim calcmode="lin" valueType="num">
                                      <p:cBhvr>
                                        <p:cTn id="23"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anim calcmode="lin" valueType="num">
                                      <p:cBhvr>
                                        <p:cTn id="29" dur="1000" fill="hold"/>
                                        <p:tgtEl>
                                          <p:spTgt spid="66"/>
                                        </p:tgtEl>
                                        <p:attrNameLst>
                                          <p:attrName>ppt_x</p:attrName>
                                        </p:attrNameLst>
                                      </p:cBhvr>
                                      <p:tavLst>
                                        <p:tav tm="0">
                                          <p:val>
                                            <p:strVal val="#ppt_x"/>
                                          </p:val>
                                        </p:tav>
                                        <p:tav tm="100000">
                                          <p:val>
                                            <p:strVal val="#ppt_x"/>
                                          </p:val>
                                        </p:tav>
                                      </p:tavLst>
                                    </p:anim>
                                    <p:anim calcmode="lin" valueType="num">
                                      <p:cBhvr>
                                        <p:cTn id="3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0"/>
                                        <p:tgtEl>
                                          <p:spTgt spid="64"/>
                                        </p:tgtEl>
                                      </p:cBhvr>
                                    </p:animEffect>
                                    <p:anim calcmode="lin" valueType="num">
                                      <p:cBhvr>
                                        <p:cTn id="36" dur="1000" fill="hold"/>
                                        <p:tgtEl>
                                          <p:spTgt spid="64"/>
                                        </p:tgtEl>
                                        <p:attrNameLst>
                                          <p:attrName>ppt_x</p:attrName>
                                        </p:attrNameLst>
                                      </p:cBhvr>
                                      <p:tavLst>
                                        <p:tav tm="0">
                                          <p:val>
                                            <p:strVal val="#ppt_x"/>
                                          </p:val>
                                        </p:tav>
                                        <p:tav tm="100000">
                                          <p:val>
                                            <p:strVal val="#ppt_x"/>
                                          </p:val>
                                        </p:tav>
                                      </p:tavLst>
                                    </p:anim>
                                    <p:anim calcmode="lin" valueType="num">
                                      <p:cBhvr>
                                        <p:cTn id="3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4" grpId="0" animBg="1"/>
      <p:bldP spid="65" grpId="0" animBg="1"/>
      <p:bldP spid="66" grpId="0" animBg="1"/>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94640" marR="3240405" indent="-228600" algn="just" rtl="1">
              <a:lnSpc>
                <a:spcPct val="115000"/>
              </a:lnSpc>
              <a:spcBef>
                <a:spcPts val="0"/>
              </a:spcBef>
              <a:spcAft>
                <a:spcPts val="0"/>
              </a:spcAft>
              <a:tabLst>
                <a:tab pos="849630" algn="l"/>
                <a:tab pos="1140460" algn="l"/>
              </a:tabLst>
            </a:pPr>
            <a:endParaRPr lang="en-US" sz="1600" dirty="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7329484" y="455760"/>
            <a:ext cx="3693640" cy="677108"/>
          </a:xfrm>
          <a:prstGeom prst="rect">
            <a:avLst/>
          </a:prstGeom>
        </p:spPr>
        <p:txBody>
          <a:bodyPr wrap="none">
            <a:spAutoFit/>
          </a:bodyPr>
          <a:lstStyle/>
          <a:p>
            <a:pPr rtl="1"/>
            <a:r>
              <a:rPr lang="ar-SA" sz="3800" dirty="0" smtClean="0">
                <a:solidFill>
                  <a:schemeClr val="bg1"/>
                </a:solidFill>
                <a:latin typeface="Arial" panose="020B0604020202020204" pitchFamily="34" charset="0"/>
                <a:ea typeface="Calibri" panose="020F0502020204030204" pitchFamily="34" charset="0"/>
                <a:cs typeface="Sultan bold" pitchFamily="2" charset="-78"/>
              </a:rPr>
              <a:t>كيفية الحد من البطالة</a:t>
            </a:r>
            <a:endParaRPr lang="en-US" sz="3800" dirty="0">
              <a:solidFill>
                <a:schemeClr val="bg1"/>
              </a:solidFill>
              <a:latin typeface="Arial" panose="020B0604020202020204" pitchFamily="34" charset="0"/>
              <a:ea typeface="Calibri" panose="020F0502020204030204" pitchFamily="34" charset="0"/>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TextBox 53">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 name="Rectangle 1"/>
          <p:cNvSpPr/>
          <p:nvPr/>
        </p:nvSpPr>
        <p:spPr>
          <a:xfrm>
            <a:off x="474303" y="1435838"/>
            <a:ext cx="9709987" cy="584775"/>
          </a:xfrm>
          <a:prstGeom prst="rect">
            <a:avLst/>
          </a:prstGeom>
        </p:spPr>
        <p:txBody>
          <a:bodyPr wrap="square">
            <a:spAutoFit/>
          </a:bodyPr>
          <a:lstStyle/>
          <a:p>
            <a:pPr algn="r"/>
            <a:r>
              <a:rPr lang="ar-BH" sz="3200" b="1" dirty="0">
                <a:latin typeface="Calibri" panose="020F0502020204030204" pitchFamily="34" charset="0"/>
                <a:ea typeface="Calibri" panose="020F0502020204030204" pitchFamily="34" charset="0"/>
                <a:cs typeface="Sakkal Majalla" panose="02000000000000000000" pitchFamily="2" charset="-78"/>
              </a:rPr>
              <a:t> </a:t>
            </a:r>
            <a:r>
              <a:rPr lang="ar-DZ" sz="3200" b="1" dirty="0">
                <a:ea typeface="Calibri" panose="020F0502020204030204" pitchFamily="34" charset="0"/>
                <a:cs typeface="Sakkal Majalla" panose="02000000000000000000" pitchFamily="2" charset="-78"/>
              </a:rPr>
              <a:t>يتطلب التعامل مع مشكلة البطالة تنفيذ خطط استراتيجية نوجزها في الآتي:</a:t>
            </a:r>
            <a:endParaRPr lang="en-US" sz="3200" b="1" dirty="0">
              <a:ea typeface="Calibri" panose="020F0502020204030204" pitchFamily="34" charset="0"/>
              <a:cs typeface="Sakkal Majalla" panose="02000000000000000000" pitchFamily="2" charset="-78"/>
            </a:endParaRPr>
          </a:p>
        </p:txBody>
      </p:sp>
      <p:sp>
        <p:nvSpPr>
          <p:cNvPr id="37" name="TextBox 3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43"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53"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6">
            <a:hlinkClick r:id="rId5"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4" name="Rounded Rectangle 3"/>
          <p:cNvSpPr/>
          <p:nvPr/>
        </p:nvSpPr>
        <p:spPr>
          <a:xfrm>
            <a:off x="5229505" y="2077636"/>
            <a:ext cx="5065776" cy="4107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tx1"/>
                </a:solidFill>
                <a:ea typeface="Calibri" panose="020F0502020204030204" pitchFamily="34" charset="0"/>
                <a:cs typeface="Sakkal Majalla" panose="02000000000000000000" pitchFamily="2" charset="-78"/>
              </a:rPr>
              <a:t>خطط قصيرة ومتوسطة </a:t>
            </a:r>
            <a:r>
              <a:rPr lang="ar-SA" sz="3200" b="1" dirty="0" smtClean="0">
                <a:solidFill>
                  <a:schemeClr val="tx1"/>
                </a:solidFill>
                <a:ea typeface="Calibri" panose="020F0502020204030204" pitchFamily="34" charset="0"/>
                <a:cs typeface="Sakkal Majalla" panose="02000000000000000000" pitchFamily="2" charset="-78"/>
              </a:rPr>
              <a:t>الأجل:</a:t>
            </a:r>
          </a:p>
          <a:p>
            <a:pPr algn="ctr"/>
            <a:r>
              <a:rPr lang="ar-SA" sz="3200" dirty="0">
                <a:solidFill>
                  <a:schemeClr val="tx1"/>
                </a:solidFill>
                <a:ea typeface="Calibri" panose="020F0502020204030204" pitchFamily="34" charset="0"/>
                <a:cs typeface="Sakkal Majalla" panose="02000000000000000000" pitchFamily="2" charset="-78"/>
              </a:rPr>
              <a:t>هدف هذه الخطط على المدى القصير والمتوسط هو التحكم في مشكلة البطالة بتوظيف القوى العاملة في جميع القطاعات الاقتصادية في الدولة (القطاع العام – القطاع الخاص).   والعمل على تدريب القوى العاملة على الوظائف والمهن </a:t>
            </a:r>
            <a:r>
              <a:rPr lang="ar-SA" sz="3200" dirty="0" smtClean="0">
                <a:solidFill>
                  <a:schemeClr val="tx1"/>
                </a:solidFill>
                <a:ea typeface="Calibri" panose="020F0502020204030204" pitchFamily="34" charset="0"/>
                <a:cs typeface="Sakkal Majalla" panose="02000000000000000000" pitchFamily="2" charset="-78"/>
              </a:rPr>
              <a:t>المختلفة.</a:t>
            </a:r>
            <a:endParaRPr lang="en-US" sz="3200" dirty="0">
              <a:solidFill>
                <a:schemeClr val="tx1"/>
              </a:solidFill>
              <a:ea typeface="Calibri" panose="020F0502020204030204" pitchFamily="34" charset="0"/>
              <a:cs typeface="Sakkal Majalla" panose="02000000000000000000" pitchFamily="2" charset="-78"/>
            </a:endParaRPr>
          </a:p>
        </p:txBody>
      </p:sp>
      <p:sp>
        <p:nvSpPr>
          <p:cNvPr id="60" name="Rounded Rectangle 59"/>
          <p:cNvSpPr/>
          <p:nvPr/>
        </p:nvSpPr>
        <p:spPr>
          <a:xfrm>
            <a:off x="55415" y="2020678"/>
            <a:ext cx="5067533" cy="4187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tx1"/>
                </a:solidFill>
                <a:ea typeface="Calibri" panose="020F0502020204030204" pitchFamily="34" charset="0"/>
                <a:cs typeface="Sakkal Majalla" panose="02000000000000000000" pitchFamily="2" charset="-78"/>
              </a:rPr>
              <a:t>خطط طويلة الأجل</a:t>
            </a:r>
            <a:r>
              <a:rPr lang="ar-SA" sz="3200" b="1" dirty="0" smtClean="0">
                <a:solidFill>
                  <a:schemeClr val="tx1"/>
                </a:solidFill>
                <a:ea typeface="Calibri" panose="020F0502020204030204" pitchFamily="34" charset="0"/>
                <a:cs typeface="Sakkal Majalla" panose="02000000000000000000" pitchFamily="2" charset="-78"/>
              </a:rPr>
              <a:t>:</a:t>
            </a:r>
          </a:p>
          <a:p>
            <a:pPr algn="ctr"/>
            <a:r>
              <a:rPr lang="ar-EG" sz="3200" dirty="0">
                <a:solidFill>
                  <a:schemeClr val="tx1"/>
                </a:solidFill>
                <a:ea typeface="Calibri" panose="020F0502020204030204" pitchFamily="34" charset="0"/>
                <a:cs typeface="Sakkal Majalla" panose="02000000000000000000" pitchFamily="2" charset="-78"/>
              </a:rPr>
              <a:t>تهدف الخطط طويلة الأجل للقضاء على البطالة إلى إحداث تغيرات هيكلية استراتيجية على مستوى القطاعات الاقتصادية في الدولة؛ لتوفير المزيد من فرص العمل والاستثمار في الدولة من خلال التوظيف الكلي والمثمر لعناصر </a:t>
            </a:r>
            <a:r>
              <a:rPr lang="ar-EG" sz="3200" dirty="0" smtClean="0">
                <a:solidFill>
                  <a:schemeClr val="tx1"/>
                </a:solidFill>
                <a:ea typeface="Calibri" panose="020F0502020204030204" pitchFamily="34" charset="0"/>
                <a:cs typeface="Sakkal Majalla" panose="02000000000000000000" pitchFamily="2" charset="-78"/>
              </a:rPr>
              <a:t>الإنتاج</a:t>
            </a:r>
            <a:r>
              <a:rPr lang="ar-SA" sz="3200" dirty="0" smtClean="0">
                <a:solidFill>
                  <a:schemeClr val="tx1"/>
                </a:solidFill>
                <a:ea typeface="Calibri" panose="020F0502020204030204" pitchFamily="34" charset="0"/>
                <a:cs typeface="Sakkal Majalla" panose="02000000000000000000" pitchFamily="2" charset="-78"/>
              </a:rPr>
              <a:t>.</a:t>
            </a:r>
            <a:endParaRPr lang="en-US" sz="3200" dirty="0">
              <a:solidFill>
                <a:schemeClr val="tx1"/>
              </a:solidFill>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4445617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276920"/>
            <a:ext cx="10337323" cy="5221300"/>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lnSpc>
                <a:spcPct val="115000"/>
              </a:lnSpc>
            </a:pPr>
            <a:r>
              <a:rPr lang="ar-SA" sz="3200" dirty="0"/>
              <a:t> </a:t>
            </a:r>
            <a:r>
              <a:rPr lang="ar-SA" sz="3200" b="1" dirty="0">
                <a:solidFill>
                  <a:schemeClr val="tx1"/>
                </a:solidFill>
                <a:ea typeface="Calibri" panose="020F0502020204030204" pitchFamily="34" charset="0"/>
                <a:cs typeface="Sakkal Majalla" panose="02000000000000000000" pitchFamily="2" charset="-78"/>
              </a:rPr>
              <a:t>لدى مملكة البحرين العديد من الإنجازات الرائدة في مجال تطوير سوق العمل والتوظيف، أبرزها</a:t>
            </a:r>
            <a:r>
              <a:rPr lang="ar-SA" sz="3200" b="1" dirty="0" smtClean="0">
                <a:solidFill>
                  <a:schemeClr val="tx1"/>
                </a:solidFill>
                <a:ea typeface="Calibri" panose="020F0502020204030204" pitchFamily="34" charset="0"/>
                <a:cs typeface="Sakkal Majalla" panose="02000000000000000000" pitchFamily="2" charset="-78"/>
              </a:rPr>
              <a:t>:</a:t>
            </a:r>
          </a:p>
          <a:p>
            <a:pPr algn="just" rtl="1">
              <a:lnSpc>
                <a:spcPct val="115000"/>
              </a:lnSpc>
            </a:pPr>
            <a:endParaRPr lang="en-US" b="1" dirty="0">
              <a:solidFill>
                <a:schemeClr val="tx1"/>
              </a:solidFill>
              <a:ea typeface="Calibri" panose="020F0502020204030204" pitchFamily="34" charset="0"/>
              <a:cs typeface="Sakkal Majalla" panose="02000000000000000000" pitchFamily="2" charset="-78"/>
            </a:endParaRPr>
          </a:p>
          <a:p>
            <a:pPr marL="514350" indent="-514350" algn="just" rtl="1">
              <a:lnSpc>
                <a:spcPct val="150000"/>
              </a:lnSpc>
              <a:buFont typeface="+mj-lt"/>
              <a:buAutoNum type="arabicPeriod"/>
            </a:pPr>
            <a:r>
              <a:rPr lang="ar-SA" sz="3200" dirty="0">
                <a:solidFill>
                  <a:schemeClr val="tx1"/>
                </a:solidFill>
                <a:latin typeface="Sakkal Majalla" panose="02000000000000000000" pitchFamily="2" charset="-78"/>
                <a:cs typeface="Sakkal Majalla" panose="02000000000000000000" pitchFamily="2" charset="-78"/>
              </a:rPr>
              <a:t>تأسيس صندوق العمل (تمكين</a:t>
            </a:r>
            <a:r>
              <a:rPr lang="ar-SA" sz="3200" dirty="0" smtClean="0">
                <a:solidFill>
                  <a:schemeClr val="tx1"/>
                </a:solidFill>
                <a:latin typeface="Sakkal Majalla" panose="02000000000000000000" pitchFamily="2" charset="-78"/>
                <a:cs typeface="Sakkal Majalla" panose="02000000000000000000" pitchFamily="2" charset="-78"/>
              </a:rPr>
              <a:t>).</a:t>
            </a:r>
            <a:endParaRPr lang="ar-SA" sz="3200" dirty="0">
              <a:solidFill>
                <a:schemeClr val="tx1"/>
              </a:solidFill>
              <a:latin typeface="Sakkal Majalla" panose="02000000000000000000" pitchFamily="2" charset="-78"/>
              <a:cs typeface="Sakkal Majalla" panose="02000000000000000000" pitchFamily="2" charset="-78"/>
            </a:endParaRPr>
          </a:p>
          <a:p>
            <a:pPr marL="514350" indent="-514350" algn="just" rtl="1">
              <a:lnSpc>
                <a:spcPct val="150000"/>
              </a:lnSpc>
              <a:buFont typeface="+mj-lt"/>
              <a:buAutoNum type="arabicPeriod"/>
            </a:pPr>
            <a:r>
              <a:rPr lang="ar-SA" sz="3200" dirty="0">
                <a:solidFill>
                  <a:schemeClr val="tx1"/>
                </a:solidFill>
                <a:latin typeface="Sakkal Majalla" panose="02000000000000000000" pitchFamily="2" charset="-78"/>
                <a:cs typeface="Sakkal Majalla" panose="02000000000000000000" pitchFamily="2" charset="-78"/>
              </a:rPr>
              <a:t>اطلاق البرامج الوطنية للتوظيف في نسختها </a:t>
            </a:r>
            <a:r>
              <a:rPr lang="ar-SA" sz="3200" dirty="0" smtClean="0">
                <a:solidFill>
                  <a:schemeClr val="tx1"/>
                </a:solidFill>
                <a:latin typeface="Sakkal Majalla" panose="02000000000000000000" pitchFamily="2" charset="-78"/>
                <a:cs typeface="Sakkal Majalla" panose="02000000000000000000" pitchFamily="2" charset="-78"/>
              </a:rPr>
              <a:t>الثانية.</a:t>
            </a:r>
            <a:endParaRPr lang="ar-SA" sz="3200" dirty="0">
              <a:solidFill>
                <a:schemeClr val="tx1"/>
              </a:solidFill>
              <a:latin typeface="Sakkal Majalla" panose="02000000000000000000" pitchFamily="2" charset="-78"/>
              <a:cs typeface="Sakkal Majalla" panose="02000000000000000000" pitchFamily="2" charset="-78"/>
            </a:endParaRPr>
          </a:p>
          <a:p>
            <a:pPr marL="514350" indent="-514350" algn="just" rtl="1">
              <a:lnSpc>
                <a:spcPct val="150000"/>
              </a:lnSpc>
              <a:buFont typeface="+mj-lt"/>
              <a:buAutoNum type="arabicPeriod"/>
            </a:pPr>
            <a:r>
              <a:rPr lang="ar-SA" sz="3200" dirty="0">
                <a:solidFill>
                  <a:schemeClr val="tx1"/>
                </a:solidFill>
                <a:latin typeface="Sakkal Majalla" panose="02000000000000000000" pitchFamily="2" charset="-78"/>
                <a:cs typeface="Sakkal Majalla" panose="02000000000000000000" pitchFamily="2" charset="-78"/>
              </a:rPr>
              <a:t>التأمين ضد </a:t>
            </a:r>
            <a:r>
              <a:rPr lang="ar-SA" sz="3200" dirty="0" smtClean="0">
                <a:solidFill>
                  <a:schemeClr val="tx1"/>
                </a:solidFill>
                <a:latin typeface="Sakkal Majalla" panose="02000000000000000000" pitchFamily="2" charset="-78"/>
                <a:cs typeface="Sakkal Majalla" panose="02000000000000000000" pitchFamily="2" charset="-78"/>
              </a:rPr>
              <a:t>التعطل.</a:t>
            </a:r>
            <a:endParaRPr lang="ar-SA" sz="3200" dirty="0">
              <a:solidFill>
                <a:schemeClr val="tx1"/>
              </a:solidFill>
              <a:latin typeface="Sakkal Majalla" panose="02000000000000000000" pitchFamily="2" charset="-78"/>
              <a:cs typeface="Sakkal Majalla" panose="02000000000000000000" pitchFamily="2" charset="-78"/>
            </a:endParaRPr>
          </a:p>
          <a:p>
            <a:pPr marL="514350" indent="-514350" algn="just" rtl="1">
              <a:lnSpc>
                <a:spcPct val="150000"/>
              </a:lnSpc>
              <a:buFont typeface="+mj-lt"/>
              <a:buAutoNum type="arabicPeriod"/>
            </a:pPr>
            <a:r>
              <a:rPr lang="ar-SA" sz="3200" dirty="0">
                <a:solidFill>
                  <a:schemeClr val="tx1"/>
                </a:solidFill>
                <a:latin typeface="Sakkal Majalla" panose="02000000000000000000" pitchFamily="2" charset="-78"/>
                <a:cs typeface="Sakkal Majalla" panose="02000000000000000000" pitchFamily="2" charset="-78"/>
              </a:rPr>
              <a:t>تعزيز مجالات السلامة والصحة </a:t>
            </a:r>
            <a:r>
              <a:rPr lang="ar-SA" sz="3200" dirty="0" smtClean="0">
                <a:solidFill>
                  <a:schemeClr val="tx1"/>
                </a:solidFill>
                <a:latin typeface="Sakkal Majalla" panose="02000000000000000000" pitchFamily="2" charset="-78"/>
                <a:cs typeface="Sakkal Majalla" panose="02000000000000000000" pitchFamily="2" charset="-78"/>
              </a:rPr>
              <a:t>المهنية.</a:t>
            </a: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Rectangle 6">
            <a:extLst>
              <a:ext uri="{FF2B5EF4-FFF2-40B4-BE49-F238E27FC236}">
                <a16:creationId xmlns:a16="http://schemas.microsoft.com/office/drawing/2014/main" xmlns="" id="{E78E3F30-EF5E-4302-B73F-67E8AB2EFBBA}"/>
              </a:ext>
            </a:extLst>
          </p:cNvPr>
          <p:cNvSpPr/>
          <p:nvPr/>
        </p:nvSpPr>
        <p:spPr>
          <a:xfrm>
            <a:off x="4898613" y="452564"/>
            <a:ext cx="6418745" cy="584775"/>
          </a:xfrm>
          <a:prstGeom prst="rect">
            <a:avLst/>
          </a:prstGeom>
        </p:spPr>
        <p:txBody>
          <a:bodyPr wrap="none">
            <a:spAutoFit/>
          </a:bodyPr>
          <a:lstStyle/>
          <a:p>
            <a:pPr rtl="1"/>
            <a:r>
              <a:rPr lang="ar-SA" sz="3200" dirty="0" smtClean="0">
                <a:solidFill>
                  <a:schemeClr val="bg1"/>
                </a:solidFill>
                <a:cs typeface="Sultan bold" pitchFamily="2" charset="-78"/>
              </a:rPr>
              <a:t>جهود مملكة البحرين في الحد من مشكلة البطالة</a:t>
            </a:r>
            <a:endParaRPr lang="en-US" sz="3200" dirty="0">
              <a:solidFill>
                <a:schemeClr val="bg1"/>
              </a:solidFill>
              <a:cs typeface="Sultan bold" pitchFamily="2" charset="-78"/>
            </a:endParaRPr>
          </a:p>
        </p:txBody>
      </p:sp>
      <p:sp>
        <p:nvSpPr>
          <p:cNvPr id="54" name="TextBox 53">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55"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56"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6">
            <a:hlinkClick r:id="rId5"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60"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61"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62"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2941816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276920"/>
            <a:ext cx="10337323" cy="5221300"/>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4350" indent="-514350" algn="r" rtl="1">
              <a:lnSpc>
                <a:spcPct val="150000"/>
              </a:lnSpc>
              <a:buFont typeface="+mj-lt"/>
              <a:buAutoNum type="arabicPeriod" startAt="5"/>
            </a:pPr>
            <a:r>
              <a:rPr lang="ar-SA" sz="3200" dirty="0" smtClean="0">
                <a:solidFill>
                  <a:schemeClr val="tx1"/>
                </a:solidFill>
                <a:latin typeface="Sakkal Majalla" panose="02000000000000000000" pitchFamily="2" charset="-78"/>
                <a:cs typeface="Sakkal Majalla" panose="02000000000000000000" pitchFamily="2" charset="-78"/>
              </a:rPr>
              <a:t>قرار </a:t>
            </a:r>
            <a:r>
              <a:rPr lang="ar-SA" sz="3200" dirty="0">
                <a:solidFill>
                  <a:schemeClr val="tx1"/>
                </a:solidFill>
                <a:latin typeface="Sakkal Majalla" panose="02000000000000000000" pitchFamily="2" charset="-78"/>
                <a:cs typeface="Sakkal Majalla" panose="02000000000000000000" pitchFamily="2" charset="-78"/>
              </a:rPr>
              <a:t>حظر العمل وقت </a:t>
            </a:r>
            <a:r>
              <a:rPr lang="ar-SA" sz="3200" dirty="0" smtClean="0">
                <a:solidFill>
                  <a:schemeClr val="tx1"/>
                </a:solidFill>
                <a:latin typeface="Sakkal Majalla" panose="02000000000000000000" pitchFamily="2" charset="-78"/>
                <a:cs typeface="Sakkal Majalla" panose="02000000000000000000" pitchFamily="2" charset="-78"/>
              </a:rPr>
              <a:t>الظهيرة. </a:t>
            </a:r>
            <a:endParaRPr lang="ar-SA" sz="3200" dirty="0">
              <a:solidFill>
                <a:schemeClr val="tx1"/>
              </a:solidFill>
              <a:latin typeface="Sakkal Majalla" panose="02000000000000000000" pitchFamily="2" charset="-78"/>
              <a:cs typeface="Sakkal Majalla" panose="02000000000000000000" pitchFamily="2" charset="-78"/>
            </a:endParaRPr>
          </a:p>
          <a:p>
            <a:pPr marL="514350" indent="-514350" algn="r" rtl="1">
              <a:lnSpc>
                <a:spcPct val="150000"/>
              </a:lnSpc>
              <a:buFont typeface="+mj-lt"/>
              <a:buAutoNum type="arabicPeriod" startAt="5"/>
            </a:pPr>
            <a:r>
              <a:rPr lang="ar-SA" sz="3200" dirty="0">
                <a:solidFill>
                  <a:schemeClr val="tx1"/>
                </a:solidFill>
                <a:latin typeface="Sakkal Majalla" panose="02000000000000000000" pitchFamily="2" charset="-78"/>
                <a:cs typeface="Sakkal Majalla" panose="02000000000000000000" pitchFamily="2" charset="-78"/>
              </a:rPr>
              <a:t>برنامج خطوة للمشروعات </a:t>
            </a:r>
            <a:r>
              <a:rPr lang="ar-SA" sz="3200" dirty="0" smtClean="0">
                <a:solidFill>
                  <a:schemeClr val="tx1"/>
                </a:solidFill>
                <a:latin typeface="Sakkal Majalla" panose="02000000000000000000" pitchFamily="2" charset="-78"/>
                <a:cs typeface="Sakkal Majalla" panose="02000000000000000000" pitchFamily="2" charset="-78"/>
              </a:rPr>
              <a:t>المنزلية.</a:t>
            </a:r>
          </a:p>
          <a:p>
            <a:pPr marL="514350" indent="-514350" algn="r" rtl="1">
              <a:lnSpc>
                <a:spcPct val="150000"/>
              </a:lnSpc>
              <a:buFont typeface="+mj-lt"/>
              <a:buAutoNum type="arabicPeriod" startAt="5"/>
            </a:pPr>
            <a:r>
              <a:rPr lang="ar-SA" sz="3200" dirty="0">
                <a:solidFill>
                  <a:schemeClr val="tx1"/>
                </a:solidFill>
                <a:latin typeface="Sakkal Majalla" panose="02000000000000000000" pitchFamily="2" charset="-78"/>
                <a:cs typeface="Sakkal Majalla" panose="02000000000000000000" pitchFamily="2" charset="-78"/>
              </a:rPr>
              <a:t>تقوم وزارة العمل وصندوق العمل (تمكين) على تنفيذ العديد من برامج التدريب للارتقاء في المجال المهني وتطوير إمكانيات الكوادر البحرينية  </a:t>
            </a:r>
            <a:endParaRPr lang="ar-BH"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Rectangle 6">
            <a:extLst>
              <a:ext uri="{FF2B5EF4-FFF2-40B4-BE49-F238E27FC236}">
                <a16:creationId xmlns:a16="http://schemas.microsoft.com/office/drawing/2014/main" xmlns="" id="{E78E3F30-EF5E-4302-B73F-67E8AB2EFBBA}"/>
              </a:ext>
            </a:extLst>
          </p:cNvPr>
          <p:cNvSpPr/>
          <p:nvPr/>
        </p:nvSpPr>
        <p:spPr>
          <a:xfrm>
            <a:off x="4898613" y="452564"/>
            <a:ext cx="6418745" cy="584775"/>
          </a:xfrm>
          <a:prstGeom prst="rect">
            <a:avLst/>
          </a:prstGeom>
        </p:spPr>
        <p:txBody>
          <a:bodyPr wrap="none">
            <a:spAutoFit/>
          </a:bodyPr>
          <a:lstStyle/>
          <a:p>
            <a:pPr rtl="1"/>
            <a:r>
              <a:rPr lang="ar-SA" sz="3200" dirty="0" smtClean="0">
                <a:solidFill>
                  <a:schemeClr val="bg1"/>
                </a:solidFill>
                <a:cs typeface="Sultan bold" pitchFamily="2" charset="-78"/>
              </a:rPr>
              <a:t>جهود مملكة البحرين في الحد من مشكلة البطالة</a:t>
            </a:r>
            <a:endParaRPr lang="en-US" sz="3200" dirty="0">
              <a:solidFill>
                <a:schemeClr val="bg1"/>
              </a:solidFill>
              <a:cs typeface="Sultan bold" pitchFamily="2" charset="-78"/>
            </a:endParaRPr>
          </a:p>
        </p:txBody>
      </p:sp>
      <p:sp>
        <p:nvSpPr>
          <p:cNvPr id="54" name="TextBox 53">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55"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56"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6">
            <a:hlinkClick r:id="rId5"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60"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61"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62"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4099381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3600" b="1" dirty="0" smtClean="0">
                <a:solidFill>
                  <a:schemeClr val="tx1"/>
                </a:solidFill>
                <a:latin typeface="Sakkal Majalla" panose="02000000000000000000" pitchFamily="2" charset="-78"/>
                <a:cs typeface="Sakkal Majalla" panose="02000000000000000000" pitchFamily="2" charset="-78"/>
              </a:rPr>
              <a:t>1</a:t>
            </a:r>
            <a:r>
              <a:rPr lang="ar-SA" sz="3600" b="1" dirty="0" smtClean="0">
                <a:solidFill>
                  <a:schemeClr val="tx1"/>
                </a:solidFill>
                <a:latin typeface="Sakkal Majalla" panose="02000000000000000000" pitchFamily="2" charset="-78"/>
                <a:cs typeface="Sakkal Majalla" panose="02000000000000000000" pitchFamily="2" charset="-78"/>
              </a:rPr>
              <a:t>- اذكر مشكلات البطالة الاقتصادية.</a:t>
            </a:r>
            <a:endParaRPr lang="en-US" sz="3600"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2" name="Rectangle: Rounded Corners 3">
            <a:hlinkClick r:id="rId2" action="ppaction://hlinksldjump"/>
            <a:extLst>
              <a:ext uri="{FF2B5EF4-FFF2-40B4-BE49-F238E27FC236}">
                <a16:creationId xmlns:a16="http://schemas.microsoft.com/office/drawing/2014/main" xmlns="" id="{407E2F86-E26B-437A-AD37-88315BB37024}"/>
              </a:ext>
            </a:extLst>
          </p:cNvPr>
          <p:cNvSpPr/>
          <p:nvPr/>
        </p:nvSpPr>
        <p:spPr>
          <a:xfrm>
            <a:off x="116424" y="5307025"/>
            <a:ext cx="3947576"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smtClean="0">
                <a:solidFill>
                  <a:schemeClr val="bg1"/>
                </a:solidFill>
                <a:latin typeface="Sakkal Majalla" panose="02000000000000000000" pitchFamily="2" charset="-78"/>
                <a:cs typeface="Sakkal Majalla" panose="02000000000000000000" pitchFamily="2" charset="-78"/>
              </a:rPr>
              <a:t>تأكد من الإجابة</a:t>
            </a:r>
            <a:endParaRPr lang="ar-SA" sz="5400" b="1" dirty="0">
              <a:solidFill>
                <a:schemeClr val="bg1"/>
              </a:solidFill>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6" name="مستطيل مستدير الزوايا 5">
            <a:hlinkClick r:id="rId3"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7" name="مستطيل مستدير الزوايا 11">
            <a:hlinkClick r:id="rId4"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6"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1">
            <a:hlinkClick r:id="rId4"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998449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3600" b="1" dirty="0">
                <a:solidFill>
                  <a:schemeClr val="tx1"/>
                </a:solidFill>
                <a:latin typeface="Sakkal Majalla" panose="02000000000000000000" pitchFamily="2" charset="-78"/>
                <a:cs typeface="Sakkal Majalla" panose="02000000000000000000" pitchFamily="2" charset="-78"/>
              </a:rPr>
              <a:t>2. عدد أنواع </a:t>
            </a:r>
            <a:r>
              <a:rPr lang="ar-BH" sz="3600" b="1" dirty="0" smtClean="0">
                <a:solidFill>
                  <a:schemeClr val="tx1"/>
                </a:solidFill>
                <a:latin typeface="Sakkal Majalla" panose="02000000000000000000" pitchFamily="2" charset="-78"/>
                <a:cs typeface="Sakkal Majalla" panose="02000000000000000000" pitchFamily="2" charset="-78"/>
              </a:rPr>
              <a:t>البطالة</a:t>
            </a:r>
            <a:r>
              <a:rPr lang="ar-SA" sz="3600" dirty="0">
                <a:solidFill>
                  <a:schemeClr val="tx1"/>
                </a:solidFill>
                <a:latin typeface="Sakkal Majalla" panose="02000000000000000000" pitchFamily="2" charset="-78"/>
                <a:cs typeface="Sakkal Majalla" panose="02000000000000000000" pitchFamily="2" charset="-78"/>
              </a:rPr>
              <a:t>.</a:t>
            </a:r>
            <a:endParaRPr lang="en-US" sz="3600"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406897" y="5322104"/>
            <a:ext cx="3702712"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smtClean="0">
                <a:solidFill>
                  <a:schemeClr val="bg1"/>
                </a:solidFill>
                <a:latin typeface="Sakkal Majalla" panose="02000000000000000000" pitchFamily="2" charset="-78"/>
                <a:cs typeface="Sakkal Majalla" panose="02000000000000000000" pitchFamily="2" charset="-78"/>
              </a:rPr>
              <a:t>تأكد من الإجابة</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8" name="TextBox 27">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9" name="TextBox 28">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0" name="مستطيل مستدير الزوايا 5">
            <a:hlinkClick r:id="rId3"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1" name="مستطيل مستدير الزوايا 11">
            <a:hlinkClick r:id="rId4"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6">
            <a:hlinkClick r:id="rId6"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4"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5" name="مستطيل مستدير الزوايا 11">
            <a:hlinkClick r:id="rId4"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6"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526758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80107"/>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3600" b="1" dirty="0">
                <a:solidFill>
                  <a:schemeClr val="tx1"/>
                </a:solidFill>
                <a:latin typeface="Sakkal Majalla" panose="02000000000000000000" pitchFamily="2" charset="-78"/>
                <a:cs typeface="Sakkal Majalla" panose="02000000000000000000" pitchFamily="2" charset="-78"/>
              </a:rPr>
              <a:t>3. عدد خمسة من إنجازات مملكة البحرين الرائدة في مجال تطوير سوق العمل والتوظيف.</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27" name="Rectangle: Rounded Corners 2">
            <a:hlinkClick r:id="rId2" action="ppaction://hlinksldjump"/>
            <a:extLst>
              <a:ext uri="{FF2B5EF4-FFF2-40B4-BE49-F238E27FC236}">
                <a16:creationId xmlns:a16="http://schemas.microsoft.com/office/drawing/2014/main" xmlns="" id="{86D5D5C4-2DE2-4494-8116-6849C431DC9B}"/>
              </a:ext>
            </a:extLst>
          </p:cNvPr>
          <p:cNvSpPr/>
          <p:nvPr/>
        </p:nvSpPr>
        <p:spPr>
          <a:xfrm>
            <a:off x="167775" y="5328439"/>
            <a:ext cx="36108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5400" b="1" dirty="0">
                <a:solidFill>
                  <a:schemeClr val="bg1"/>
                </a:solidFill>
                <a:latin typeface="Sakkal Majalla" panose="02000000000000000000" pitchFamily="2" charset="-78"/>
                <a:cs typeface="Sakkal Majalla" panose="02000000000000000000" pitchFamily="2" charset="-78"/>
              </a:rPr>
              <a:t>تأكد من الإجابة</a:t>
            </a:r>
          </a:p>
        </p:txBody>
      </p:sp>
      <p:sp>
        <p:nvSpPr>
          <p:cNvPr id="36" name="TextBox 35">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8" name="TextBox 2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0" name="مستطيل مستدير الزوايا 5">
            <a:hlinkClick r:id="rId3"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1" name="مستطيل مستدير الزوايا 11">
            <a:hlinkClick r:id="rId4"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6">
            <a:hlinkClick r:id="rId6"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4"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5" name="مستطيل مستدير الزوايا 11">
            <a:hlinkClick r:id="rId4"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2159294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SA" sz="3600" b="1" dirty="0" smtClean="0">
                <a:solidFill>
                  <a:schemeClr val="tx1"/>
                </a:solidFill>
                <a:latin typeface="Sakkal Majalla" panose="02000000000000000000" pitchFamily="2" charset="-78"/>
                <a:cs typeface="Sakkal Majalla" panose="02000000000000000000" pitchFamily="2" charset="-78"/>
              </a:rPr>
              <a:t>4</a:t>
            </a:r>
            <a:r>
              <a:rPr lang="ar-BH" sz="3600" b="1" dirty="0" smtClean="0">
                <a:solidFill>
                  <a:schemeClr val="tx1"/>
                </a:solidFill>
                <a:latin typeface="Sakkal Majalla" panose="02000000000000000000" pitchFamily="2" charset="-78"/>
                <a:cs typeface="Sakkal Majalla" panose="02000000000000000000" pitchFamily="2" charset="-78"/>
              </a:rPr>
              <a:t>. </a:t>
            </a:r>
            <a:r>
              <a:rPr lang="ar-SA" sz="3600" b="1" dirty="0" smtClean="0">
                <a:solidFill>
                  <a:schemeClr val="tx1"/>
                </a:solidFill>
                <a:latin typeface="Sakkal Majalla" panose="02000000000000000000" pitchFamily="2" charset="-78"/>
                <a:cs typeface="Sakkal Majalla" panose="02000000000000000000" pitchFamily="2" charset="-78"/>
              </a:rPr>
              <a:t>البطالة هي </a:t>
            </a:r>
            <a:r>
              <a:rPr lang="ar-BH" sz="3600" b="1" dirty="0" smtClean="0">
                <a:solidFill>
                  <a:schemeClr val="tx1"/>
                </a:solidFill>
                <a:latin typeface="Sakkal Majalla" panose="02000000000000000000" pitchFamily="2" charset="-78"/>
                <a:cs typeface="Sakkal Majalla" panose="02000000000000000000" pitchFamily="2" charset="-78"/>
              </a:rPr>
              <a:t>العاطل </a:t>
            </a:r>
            <a:r>
              <a:rPr lang="ar-BH" sz="3600" b="1" dirty="0">
                <a:solidFill>
                  <a:schemeClr val="tx1"/>
                </a:solidFill>
                <a:latin typeface="Sakkal Majalla" panose="02000000000000000000" pitchFamily="2" charset="-78"/>
                <a:cs typeface="Sakkal Majalla" panose="02000000000000000000" pitchFamily="2" charset="-78"/>
              </a:rPr>
              <a:t>عن العمل هو كل شخص لا يعمل وقادر على العمل وراغب فيه ويبحث عنه بجدية، ولا يمارس أي نشاط مهني أو تجاري. </a:t>
            </a:r>
            <a:endParaRPr lang="ar-SA" sz="3600" b="1" dirty="0">
              <a:solidFill>
                <a:schemeClr val="tx1"/>
              </a:solidFill>
              <a:latin typeface="Sakkal Majalla" panose="02000000000000000000" pitchFamily="2" charset="-78"/>
              <a:cs typeface="Sakkal Majalla" panose="02000000000000000000" pitchFamily="2" charset="-78"/>
            </a:endParaRPr>
          </a:p>
          <a:p>
            <a:pPr marL="517525" indent="-517525" algn="just" rtl="1"/>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28" name="TextBox 27">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9" name="مستطيل مستدير الزوايا 5">
            <a:hlinkClick r:id="rId4"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5"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6"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6">
            <a:hlinkClick r:id="rId7"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2">
            <a:hlinkClick r:id="rId6"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4" name="مستطيل مستدير الزوايا 11">
            <a:hlinkClick r:id="rId5"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5" name="مستطيل مستدير الزوايا 12">
            <a:hlinkClick r:id="rId6"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839037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31068" t="20073" r="51009" b="49005"/>
          <a:stretch/>
        </p:blipFill>
        <p:spPr>
          <a:xfrm>
            <a:off x="1298652" y="1007970"/>
            <a:ext cx="4239216" cy="4112023"/>
          </a:xfrm>
          <a:prstGeom prst="rect">
            <a:avLst/>
          </a:prstGeom>
        </p:spPr>
      </p:pic>
      <p:sp>
        <p:nvSpPr>
          <p:cNvPr id="7" name="Parallelogram 6">
            <a:extLst>
              <a:ext uri="{FF2B5EF4-FFF2-40B4-BE49-F238E27FC236}">
                <a16:creationId xmlns:a16="http://schemas.microsoft.com/office/drawing/2014/main" xmlns="" id="{58578253-5B9C-4212-99D5-D54F93781CE6}"/>
              </a:ext>
            </a:extLst>
          </p:cNvPr>
          <p:cNvSpPr/>
          <p:nvPr/>
        </p:nvSpPr>
        <p:spPr>
          <a:xfrm>
            <a:off x="2239991" y="2312988"/>
            <a:ext cx="11974772" cy="3856903"/>
          </a:xfrm>
          <a:prstGeom prst="parallelogram">
            <a:avLst>
              <a:gd name="adj" fmla="val 52022"/>
            </a:avLst>
          </a:prstGeom>
          <a:solidFill>
            <a:srgbClr val="3A6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عنوان 1">
            <a:extLst>
              <a:ext uri="{FF2B5EF4-FFF2-40B4-BE49-F238E27FC236}">
                <a16:creationId xmlns:a16="http://schemas.microsoft.com/office/drawing/2014/main" xmlns="" id="{617D9E4E-BEA6-4D5C-8473-E0A1958A7B94}"/>
              </a:ext>
            </a:extLst>
          </p:cNvPr>
          <p:cNvSpPr txBox="1">
            <a:spLocks/>
          </p:cNvSpPr>
          <p:nvPr/>
        </p:nvSpPr>
        <p:spPr>
          <a:xfrm>
            <a:off x="4654109" y="2442881"/>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وحدة </a:t>
            </a:r>
            <a:r>
              <a:rPr lang="ar-SA" sz="8000" dirty="0" smtClean="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الرابعة</a:t>
            </a:r>
            <a:endParaRPr lang="en-US"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a16="http://schemas.microsoft.com/office/drawing/2014/main" xmlns="" id="{0B73313E-3D21-4EAF-B04F-252807E1786C}"/>
              </a:ext>
            </a:extLst>
          </p:cNvPr>
          <p:cNvSpPr/>
          <p:nvPr/>
        </p:nvSpPr>
        <p:spPr>
          <a:xfrm>
            <a:off x="4450889" y="3698278"/>
            <a:ext cx="6853158"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8000" dirty="0" smtClean="0">
                <a:ln>
                  <a:solidFill>
                    <a:srgbClr val="3A616A"/>
                  </a:solidFill>
                </a:ln>
                <a:solidFill>
                  <a:schemeClr val="bg1"/>
                </a:solidFill>
                <a:latin typeface="Arial Black" panose="020B0A04020102020204" pitchFamily="34" charset="0"/>
                <a:cs typeface="Sultan bold" pitchFamily="2" charset="-78"/>
              </a:rPr>
              <a:t>المشكلات الاقتصادية</a:t>
            </a:r>
            <a:endParaRPr lang="ar-SA" sz="11500" cap="none" spc="0" dirty="0">
              <a:ln>
                <a:solidFill>
                  <a:srgbClr val="3A616A"/>
                </a:solidFill>
              </a:ln>
              <a:solidFill>
                <a:schemeClr val="bg1"/>
              </a:solidFill>
              <a:effectLst/>
              <a:latin typeface="Arial Black" panose="020B0A04020102020204" pitchFamily="34" charset="0"/>
              <a:cs typeface="Sultan bold" pitchFamily="2" charset="-78"/>
            </a:endParaRPr>
          </a:p>
        </p:txBody>
      </p:sp>
      <p:pic>
        <p:nvPicPr>
          <p:cNvPr id="3" name="Picture 2">
            <a:extLst>
              <a:ext uri="{FF2B5EF4-FFF2-40B4-BE49-F238E27FC236}">
                <a16:creationId xmlns:a16="http://schemas.microsoft.com/office/drawing/2014/main" xmlns="" id="{43C86C6B-F3D9-4D33-AC2E-D5A2EAFBD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spTree>
    <p:extLst>
      <p:ext uri="{BB962C8B-B14F-4D97-AF65-F5344CB8AC3E}">
        <p14:creationId xmlns:p14="http://schemas.microsoft.com/office/powerpoint/2010/main" val="233797388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SA" sz="3600" b="1" dirty="0" smtClean="0">
                <a:solidFill>
                  <a:schemeClr val="tx1"/>
                </a:solidFill>
                <a:latin typeface="Sakkal Majalla" panose="02000000000000000000" pitchFamily="2" charset="-78"/>
                <a:cs typeface="Sakkal Majalla" panose="02000000000000000000" pitchFamily="2" charset="-78"/>
              </a:rPr>
              <a:t>5</a:t>
            </a:r>
            <a:r>
              <a:rPr lang="ar-BH" sz="3600" b="1" dirty="0" smtClean="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إذا بلغ عدد القوى العاملة 11 مليون، وعدد العاطلين عن العمل 3 مليون خلال فترة زمنية معينة.  فما معدل البطالة في تلك الدولة.</a:t>
            </a:r>
            <a:endParaRPr lang="en-US" sz="3600" b="1" dirty="0">
              <a:solidFill>
                <a:schemeClr val="tx1"/>
              </a:solidFill>
              <a:latin typeface="Sakkal Majalla" panose="02000000000000000000" pitchFamily="2" charset="-78"/>
              <a:cs typeface="Sakkal Majalla" panose="02000000000000000000" pitchFamily="2" charset="-78"/>
            </a:endParaRPr>
          </a:p>
          <a:p>
            <a:pPr marL="461963" indent="-461963" algn="just" rtl="1"/>
            <a:r>
              <a:rPr lang="ar-BH" sz="3600" dirty="0" smtClean="0">
                <a:solidFill>
                  <a:schemeClr val="tx1"/>
                </a:solidFill>
                <a:latin typeface="Sakkal Majalla" panose="02000000000000000000" pitchFamily="2" charset="-78"/>
                <a:cs typeface="Sakkal Majalla" panose="02000000000000000000" pitchFamily="2" charset="-78"/>
              </a:rPr>
              <a:t>.</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8" name="Rectangle: Rounded Corners 4">
            <a:hlinkClick r:id="rId2" action="ppaction://hlinksldjump"/>
            <a:extLst>
              <a:ext uri="{FF2B5EF4-FFF2-40B4-BE49-F238E27FC236}">
                <a16:creationId xmlns:a16="http://schemas.microsoft.com/office/drawing/2014/main" xmlns="" id="{F56E8443-92AB-41DD-A40E-BDEBBBD89C9C}"/>
              </a:ext>
            </a:extLst>
          </p:cNvPr>
          <p:cNvSpPr/>
          <p:nvPr/>
        </p:nvSpPr>
        <p:spPr>
          <a:xfrm>
            <a:off x="107143" y="5444212"/>
            <a:ext cx="3942343"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5400" b="1" dirty="0">
                <a:solidFill>
                  <a:schemeClr val="bg1"/>
                </a:solidFill>
                <a:latin typeface="Sakkal Majalla" panose="02000000000000000000" pitchFamily="2" charset="-78"/>
                <a:cs typeface="Sakkal Majalla" panose="02000000000000000000" pitchFamily="2" charset="-78"/>
              </a:rPr>
              <a:t>تأكد من الإجابة</a:t>
            </a:r>
            <a:r>
              <a:rPr lang="ar-SA" sz="3200" b="1" dirty="0" smtClean="0">
                <a:solidFill>
                  <a:schemeClr val="tx1"/>
                </a:solidFill>
                <a:latin typeface="Sakkal Majalla" panose="02000000000000000000" pitchFamily="2" charset="-78"/>
                <a:cs typeface="Sakkal Majalla" panose="02000000000000000000" pitchFamily="2" charset="-78"/>
              </a:rPr>
              <a:t> </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9" name="مستطيل مستدير الزوايا 5">
            <a:hlinkClick r:id="rId3"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4"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6">
            <a:hlinkClick r:id="rId6"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4" name="مستطيل مستدير الزوايا 11">
            <a:hlinkClick r:id="rId4"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5"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725808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a16="http://schemas.microsoft.com/office/drawing/2014/main" xmlns="" id="{F2E6B44F-BA01-4BDD-BCD6-75AF033F4C95}"/>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Diamond 45">
            <a:extLst>
              <a:ext uri="{FF2B5EF4-FFF2-40B4-BE49-F238E27FC236}">
                <a16:creationId xmlns:a16="http://schemas.microsoft.com/office/drawing/2014/main" xmlns="" id="{43F39B9C-B604-4378-BEDF-46A2C8C2B9CE}"/>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Diamond 46">
            <a:extLst>
              <a:ext uri="{FF2B5EF4-FFF2-40B4-BE49-F238E27FC236}">
                <a16:creationId xmlns:a16="http://schemas.microsoft.com/office/drawing/2014/main" xmlns="" id="{AD1C7783-B6B3-4C8B-B414-74A7C6A3A418}"/>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Diamond 47">
            <a:extLst>
              <a:ext uri="{FF2B5EF4-FFF2-40B4-BE49-F238E27FC236}">
                <a16:creationId xmlns:a16="http://schemas.microsoft.com/office/drawing/2014/main" xmlns="" id="{E4336F76-E6B8-47E0-A93F-7A48B065319C}"/>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Diamond 48">
            <a:extLst>
              <a:ext uri="{FF2B5EF4-FFF2-40B4-BE49-F238E27FC236}">
                <a16:creationId xmlns:a16="http://schemas.microsoft.com/office/drawing/2014/main" xmlns="" id="{45EFDABE-0AFC-43D8-A6AF-74DD48D04491}"/>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Diamond 49">
            <a:extLst>
              <a:ext uri="{FF2B5EF4-FFF2-40B4-BE49-F238E27FC236}">
                <a16:creationId xmlns:a16="http://schemas.microsoft.com/office/drawing/2014/main" xmlns="" id="{18E19D18-2756-4D41-9F68-9DB69A84C13B}"/>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1" name="Group 50">
            <a:extLst>
              <a:ext uri="{FF2B5EF4-FFF2-40B4-BE49-F238E27FC236}">
                <a16:creationId xmlns:a16="http://schemas.microsoft.com/office/drawing/2014/main" xmlns="" id="{FD12E1D9-2028-4948-986E-ACA22B638234}"/>
              </a:ext>
            </a:extLst>
          </p:cNvPr>
          <p:cNvGrpSpPr/>
          <p:nvPr/>
        </p:nvGrpSpPr>
        <p:grpSpPr>
          <a:xfrm>
            <a:off x="5140851" y="995486"/>
            <a:ext cx="1818511" cy="942048"/>
            <a:chOff x="5140851" y="893888"/>
            <a:chExt cx="1818511" cy="942048"/>
          </a:xfrm>
        </p:grpSpPr>
        <p:cxnSp>
          <p:nvCxnSpPr>
            <p:cNvPr id="52" name="Straight Connector 51">
              <a:extLst>
                <a:ext uri="{FF2B5EF4-FFF2-40B4-BE49-F238E27FC236}">
                  <a16:creationId xmlns:a16="http://schemas.microsoft.com/office/drawing/2014/main" xmlns="" id="{D0161EC6-8881-4565-B733-7EC3BE3D43E0}"/>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91F7985-31C2-452F-A6E0-6DEF795D00C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xmlns="" id="{58226416-2743-483D-A111-55268B783333}"/>
              </a:ext>
            </a:extLst>
          </p:cNvPr>
          <p:cNvGrpSpPr/>
          <p:nvPr/>
        </p:nvGrpSpPr>
        <p:grpSpPr>
          <a:xfrm flipV="1">
            <a:off x="5140851" y="4691354"/>
            <a:ext cx="1818511" cy="942048"/>
            <a:chOff x="5140851" y="893888"/>
            <a:chExt cx="1818511" cy="942048"/>
          </a:xfrm>
        </p:grpSpPr>
        <p:cxnSp>
          <p:nvCxnSpPr>
            <p:cNvPr id="55" name="Straight Connector 54">
              <a:extLst>
                <a:ext uri="{FF2B5EF4-FFF2-40B4-BE49-F238E27FC236}">
                  <a16:creationId xmlns:a16="http://schemas.microsoft.com/office/drawing/2014/main" xmlns="" id="{04AB96C8-A485-49AE-93D7-1AD74616113C}"/>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0C38210C-A2E7-4EF0-B4C0-881E141B8207}"/>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 name="Google Shape;503;p34">
            <a:extLst>
              <a:ext uri="{FF2B5EF4-FFF2-40B4-BE49-F238E27FC236}">
                <a16:creationId xmlns:a16="http://schemas.microsoft.com/office/drawing/2014/main" xmlns="" id="{F8305BD8-436A-43D6-B8F0-84B5DF4F958A}"/>
              </a:ext>
            </a:extLst>
          </p:cNvPr>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نهاية </a:t>
            </a:r>
            <a:r>
              <a:rPr lang="ar-SA"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الدرس</a:t>
            </a:r>
            <a:endPar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endParaRPr>
          </a:p>
          <a:p>
            <a:pPr algn="ctr" rtl="1">
              <a:lnSpc>
                <a:spcPct val="150000"/>
              </a:lnSpc>
              <a:defRPr/>
            </a:pPr>
            <a:r>
              <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شكراً لكم ،، وفقكم الله</a:t>
            </a:r>
          </a:p>
        </p:txBody>
      </p:sp>
      <p:sp>
        <p:nvSpPr>
          <p:cNvPr id="20" name="TextBox 19">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669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0" name="مستطيل مستدير الزوايا 15">
            <a:hlinkClick r:id="rId2" action="ppaction://hlinksldjump"/>
            <a:extLst>
              <a:ext uri="{FF2B5EF4-FFF2-40B4-BE49-F238E27FC236}">
                <a16:creationId xmlns:a16="http://schemas.microsoft.com/office/drawing/2014/main" xmlns="" id="{F8EBF62B-66D0-49F2-9126-12F8652B5BF2}"/>
              </a:ext>
            </a:extLst>
          </p:cNvPr>
          <p:cNvSpPr/>
          <p:nvPr/>
        </p:nvSpPr>
        <p:spPr>
          <a:xfrm>
            <a:off x="1577484" y="1002117"/>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3200" b="1" dirty="0">
                <a:solidFill>
                  <a:schemeClr val="tx1"/>
                </a:solidFill>
                <a:latin typeface="Sakkal Majalla" panose="02000000000000000000" pitchFamily="2" charset="-78"/>
                <a:cs typeface="Sakkal Majalla" panose="02000000000000000000" pitchFamily="2" charset="-78"/>
              </a:rPr>
              <a:t> </a:t>
            </a:r>
            <a:r>
              <a:rPr lang="ar-SA" sz="4000" b="1" dirty="0" smtClean="0">
                <a:solidFill>
                  <a:schemeClr val="tx1"/>
                </a:solidFill>
                <a:latin typeface="Sakkal Majalla" panose="02000000000000000000" pitchFamily="2" charset="-78"/>
                <a:cs typeface="Sakkal Majalla" panose="02000000000000000000" pitchFamily="2" charset="-78"/>
              </a:rPr>
              <a:t>مشكلات اقتصادية:</a:t>
            </a:r>
          </a:p>
          <a:p>
            <a:pPr lvl="0" algn="r" rtl="1"/>
            <a:endParaRPr lang="ar-SA" sz="2000" dirty="0" smtClean="0">
              <a:solidFill>
                <a:schemeClr val="tx1"/>
              </a:solidFill>
              <a:latin typeface="Sakkal Majalla" panose="02000000000000000000" pitchFamily="2" charset="-78"/>
              <a:cs typeface="Sakkal Majalla" panose="02000000000000000000" pitchFamily="2" charset="-78"/>
            </a:endParaRPr>
          </a:p>
          <a:p>
            <a:pPr marL="571500" lvl="0" indent="-5715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صعوبة الاستغلال الأمثل للقوى العاملة لا يحقق للمجتمع الاستفادة القصوى من إنتاج السلع والخدمات.</a:t>
            </a:r>
            <a:endParaRPr lang="en-US" sz="3200" dirty="0">
              <a:solidFill>
                <a:schemeClr val="tx1"/>
              </a:solidFill>
              <a:latin typeface="Sakkal Majalla" panose="02000000000000000000" pitchFamily="2" charset="-78"/>
              <a:cs typeface="Sakkal Majalla" panose="02000000000000000000" pitchFamily="2" charset="-78"/>
            </a:endParaRPr>
          </a:p>
          <a:p>
            <a:pPr marL="571500" lvl="0" indent="-5715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انخفاض الناتج المحلي الإجمالي نتيجة لانخفاض الإنتاج الكلي.</a:t>
            </a:r>
            <a:endParaRPr lang="en-US" sz="3200" dirty="0">
              <a:solidFill>
                <a:schemeClr val="tx1"/>
              </a:solidFill>
              <a:latin typeface="Sakkal Majalla" panose="02000000000000000000" pitchFamily="2" charset="-78"/>
              <a:cs typeface="Sakkal Majalla" panose="02000000000000000000" pitchFamily="2" charset="-78"/>
            </a:endParaRPr>
          </a:p>
          <a:p>
            <a:pPr marL="571500" lvl="0" indent="-5715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تأخر تحقيق التنمية الاقتصادية المستهدفة؛ بسبب عدم التوظيف الكامل للقوى العاملة </a:t>
            </a:r>
            <a:endParaRPr lang="en-US" sz="3200" dirty="0">
              <a:solidFill>
                <a:schemeClr val="tx1"/>
              </a:solidFill>
              <a:latin typeface="Sakkal Majalla" panose="02000000000000000000" pitchFamily="2" charset="-78"/>
              <a:cs typeface="Sakkal Majalla" panose="02000000000000000000" pitchFamily="2" charset="-78"/>
            </a:endParaRPr>
          </a:p>
          <a:p>
            <a:pPr marL="571500" lvl="0" indent="-5715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انخفاض الطلب الكلي على السلع والخدمات؛ بسبب تعطل القوى القادرة على العمل، مما يؤثر سلبًا في العمليات الإنتاجية وانخفاض الحافز لدى المنتجين على الإنتاج.</a:t>
            </a:r>
            <a:endParaRPr lang="en-US" sz="3200" dirty="0">
              <a:solidFill>
                <a:schemeClr val="tx1"/>
              </a:solidFill>
              <a:latin typeface="Sakkal Majalla" panose="02000000000000000000" pitchFamily="2" charset="-78"/>
              <a:cs typeface="Sakkal Majalla" panose="02000000000000000000" pitchFamily="2" charset="-78"/>
            </a:endParaRPr>
          </a:p>
          <a:p>
            <a:pPr lvl="0" algn="r" rtl="1"/>
            <a:endParaRPr lang="en-US" sz="4000" dirty="0">
              <a:solidFill>
                <a:schemeClr val="tx1"/>
              </a:solidFill>
              <a:latin typeface="Sakkal Majalla" panose="02000000000000000000" pitchFamily="2" charset="-78"/>
              <a:cs typeface="Sakkal Majalla" panose="02000000000000000000" pitchFamily="2" charset="-78"/>
            </a:endParaRPr>
          </a:p>
          <a:p>
            <a:pPr algn="r" rtl="1"/>
            <a:endParaRPr lang="ar-SA" sz="2000" dirty="0" smtClean="0"/>
          </a:p>
        </p:txBody>
      </p:sp>
      <p:pic>
        <p:nvPicPr>
          <p:cNvPr id="18" name="صورة 3">
            <a:hlinkClick r:id="rId2" action="ppaction://hlinksldjump"/>
            <a:extLst>
              <a:ext uri="{FF2B5EF4-FFF2-40B4-BE49-F238E27FC236}">
                <a16:creationId xmlns:a16="http://schemas.microsoft.com/office/drawing/2014/main" xmlns="" id="{B7637F84-64EB-4425-A22B-BB7702414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82" y="160895"/>
            <a:ext cx="2617637" cy="2020006"/>
          </a:xfrm>
          <a:prstGeom prst="rect">
            <a:avLst/>
          </a:prstGeom>
        </p:spPr>
      </p:pic>
    </p:spTree>
    <p:extLst>
      <p:ext uri="{BB962C8B-B14F-4D97-AF65-F5344CB8AC3E}">
        <p14:creationId xmlns:p14="http://schemas.microsoft.com/office/powerpoint/2010/main" val="2820021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xmlns="" id="{B7637F84-64EB-4425-A22B-BB7702414C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386" y="261686"/>
            <a:ext cx="2396691" cy="1849504"/>
          </a:xfrm>
          <a:prstGeom prst="rect">
            <a:avLst/>
          </a:prstGeom>
        </p:spPr>
      </p:pic>
      <p:sp>
        <p:nvSpPr>
          <p:cNvPr id="5" name="Oval 4"/>
          <p:cNvSpPr/>
          <p:nvPr/>
        </p:nvSpPr>
        <p:spPr>
          <a:xfrm>
            <a:off x="8156896" y="477778"/>
            <a:ext cx="3803904" cy="1417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solidFill>
                  <a:schemeClr val="tx1"/>
                </a:solidFill>
                <a:ea typeface="Calibri" panose="020F0502020204030204" pitchFamily="34" charset="0"/>
                <a:cs typeface="Sakkal Majalla" panose="02000000000000000000" pitchFamily="2" charset="-78"/>
              </a:rPr>
              <a:t>البطالة</a:t>
            </a:r>
            <a:r>
              <a:rPr lang="ar-SA" sz="3600" b="1" dirty="0" smtClean="0">
                <a:solidFill>
                  <a:schemeClr val="tx1"/>
                </a:solidFill>
              </a:rPr>
              <a:t> </a:t>
            </a:r>
            <a:r>
              <a:rPr lang="ar-SA" sz="3600" b="1" dirty="0">
                <a:solidFill>
                  <a:schemeClr val="tx1"/>
                </a:solidFill>
                <a:ea typeface="Calibri" panose="020F0502020204030204" pitchFamily="34" charset="0"/>
                <a:cs typeface="Sakkal Majalla" panose="02000000000000000000" pitchFamily="2" charset="-78"/>
              </a:rPr>
              <a:t>الهيكلية</a:t>
            </a:r>
            <a:endParaRPr lang="en-US" sz="3600" b="1" dirty="0">
              <a:solidFill>
                <a:schemeClr val="tx1"/>
              </a:solidFill>
              <a:ea typeface="Calibri" panose="020F0502020204030204" pitchFamily="34" charset="0"/>
              <a:cs typeface="Sakkal Majalla" panose="02000000000000000000" pitchFamily="2" charset="-78"/>
            </a:endParaRPr>
          </a:p>
        </p:txBody>
      </p:sp>
      <p:sp>
        <p:nvSpPr>
          <p:cNvPr id="6" name="Oval 5"/>
          <p:cNvSpPr/>
          <p:nvPr/>
        </p:nvSpPr>
        <p:spPr>
          <a:xfrm>
            <a:off x="4196217" y="607952"/>
            <a:ext cx="3799566" cy="1414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ea typeface="Calibri" panose="020F0502020204030204" pitchFamily="34" charset="0"/>
                <a:cs typeface="Sakkal Majalla" panose="02000000000000000000" pitchFamily="2" charset="-78"/>
              </a:rPr>
              <a:t>البطالة الاحتكاكية (الفنية)</a:t>
            </a:r>
            <a:endParaRPr lang="en-US" sz="3600" b="1" dirty="0">
              <a:solidFill>
                <a:schemeClr val="tx1"/>
              </a:solidFill>
              <a:ea typeface="Calibri" panose="020F0502020204030204" pitchFamily="34" charset="0"/>
              <a:cs typeface="Sakkal Majalla" panose="02000000000000000000" pitchFamily="2" charset="-78"/>
            </a:endParaRPr>
          </a:p>
        </p:txBody>
      </p:sp>
      <p:sp>
        <p:nvSpPr>
          <p:cNvPr id="7" name="Oval 6"/>
          <p:cNvSpPr/>
          <p:nvPr/>
        </p:nvSpPr>
        <p:spPr>
          <a:xfrm>
            <a:off x="8156896" y="3998131"/>
            <a:ext cx="3803904" cy="1417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ea typeface="Calibri" panose="020F0502020204030204" pitchFamily="34" charset="0"/>
                <a:cs typeface="Sakkal Majalla" panose="02000000000000000000" pitchFamily="2" charset="-78"/>
              </a:rPr>
              <a:t>البطالة المقنعة أو المستترة</a:t>
            </a:r>
            <a:endParaRPr lang="en-US" sz="3600" b="1" dirty="0">
              <a:solidFill>
                <a:schemeClr val="tx1"/>
              </a:solidFill>
              <a:ea typeface="Calibri" panose="020F0502020204030204" pitchFamily="34" charset="0"/>
              <a:cs typeface="Sakkal Majalla" panose="02000000000000000000" pitchFamily="2" charset="-78"/>
            </a:endParaRPr>
          </a:p>
        </p:txBody>
      </p:sp>
      <p:sp>
        <p:nvSpPr>
          <p:cNvPr id="8" name="Oval 7"/>
          <p:cNvSpPr/>
          <p:nvPr/>
        </p:nvSpPr>
        <p:spPr>
          <a:xfrm>
            <a:off x="4191879" y="2259728"/>
            <a:ext cx="3803904" cy="1417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ea typeface="Calibri" panose="020F0502020204030204" pitchFamily="34" charset="0"/>
                <a:cs typeface="Sakkal Majalla" panose="02000000000000000000" pitchFamily="2" charset="-78"/>
              </a:rPr>
              <a:t>البطالة الموسمية</a:t>
            </a:r>
            <a:endParaRPr lang="en-US" sz="3600" b="1" dirty="0">
              <a:solidFill>
                <a:schemeClr val="tx1"/>
              </a:solidFill>
              <a:ea typeface="Calibri" panose="020F0502020204030204" pitchFamily="34" charset="0"/>
              <a:cs typeface="Sakkal Majalla" panose="02000000000000000000" pitchFamily="2" charset="-78"/>
            </a:endParaRPr>
          </a:p>
        </p:txBody>
      </p:sp>
      <p:sp>
        <p:nvSpPr>
          <p:cNvPr id="9" name="Oval 8"/>
          <p:cNvSpPr/>
          <p:nvPr/>
        </p:nvSpPr>
        <p:spPr>
          <a:xfrm>
            <a:off x="8156896" y="2194022"/>
            <a:ext cx="3803904" cy="1417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ea typeface="Calibri" panose="020F0502020204030204" pitchFamily="34" charset="0"/>
                <a:cs typeface="Sakkal Majalla" panose="02000000000000000000" pitchFamily="2" charset="-78"/>
              </a:rPr>
              <a:t>البطالة الدورية</a:t>
            </a:r>
            <a:endParaRPr lang="en-US" sz="3600" b="1" dirty="0">
              <a:solidFill>
                <a:schemeClr val="tx1"/>
              </a:solidFill>
              <a:ea typeface="Calibri" panose="020F0502020204030204" pitchFamily="34" charset="0"/>
              <a:cs typeface="Sakkal Majalla" panose="02000000000000000000" pitchFamily="2" charset="-78"/>
            </a:endParaRPr>
          </a:p>
        </p:txBody>
      </p:sp>
      <p:sp>
        <p:nvSpPr>
          <p:cNvPr id="10" name="Flowchart: Terminator 5">
            <a:hlinkClick r:id="rId3"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1787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435" y="912167"/>
            <a:ext cx="2307649" cy="1780791"/>
          </a:xfrm>
          <a:prstGeom prst="rect">
            <a:avLst/>
          </a:prstGeom>
        </p:spPr>
      </p:pic>
      <p:sp>
        <p:nvSpPr>
          <p:cNvPr id="9" name="TextBox 8">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4"/>
          <a:srcRect l="30254" t="47772" r="9776" b="14349"/>
          <a:stretch/>
        </p:blipFill>
        <p:spPr>
          <a:xfrm>
            <a:off x="4389120" y="320467"/>
            <a:ext cx="7802879" cy="2770909"/>
          </a:xfrm>
          <a:prstGeom prst="rect">
            <a:avLst/>
          </a:prstGeom>
        </p:spPr>
      </p:pic>
      <p:pic>
        <p:nvPicPr>
          <p:cNvPr id="3" name="Picture 2"/>
          <p:cNvPicPr>
            <a:picLocks noChangeAspect="1"/>
          </p:cNvPicPr>
          <p:nvPr/>
        </p:nvPicPr>
        <p:blipFill rotWithShape="1">
          <a:blip r:embed="rId5"/>
          <a:srcRect l="27043" t="32053" r="12920" b="28661"/>
          <a:stretch/>
        </p:blipFill>
        <p:spPr>
          <a:xfrm>
            <a:off x="4380410" y="3091488"/>
            <a:ext cx="7811589" cy="2873829"/>
          </a:xfrm>
          <a:prstGeom prst="rect">
            <a:avLst/>
          </a:prstGeom>
        </p:spPr>
      </p:pic>
    </p:spTree>
    <p:extLst>
      <p:ext uri="{BB962C8B-B14F-4D97-AF65-F5344CB8AC3E}">
        <p14:creationId xmlns:p14="http://schemas.microsoft.com/office/powerpoint/2010/main" val="2406878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8639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10" name="TextBox 9">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6135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435" y="835489"/>
            <a:ext cx="2606763" cy="2011615"/>
          </a:xfrm>
          <a:prstGeom prst="rect">
            <a:avLst/>
          </a:prstGeom>
        </p:spPr>
      </p:pic>
      <p:sp>
        <p:nvSpPr>
          <p:cNvPr id="9" name="TextBox 8">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rotWithShape="1">
          <a:blip r:embed="rId4"/>
          <a:srcRect l="21019" t="53482" r="9305" b="29018"/>
          <a:stretch/>
        </p:blipFill>
        <p:spPr>
          <a:xfrm>
            <a:off x="2440948" y="3082614"/>
            <a:ext cx="9065622" cy="1280160"/>
          </a:xfrm>
          <a:prstGeom prst="rect">
            <a:avLst/>
          </a:prstGeom>
        </p:spPr>
      </p:pic>
    </p:spTree>
    <p:extLst>
      <p:ext uri="{BB962C8B-B14F-4D97-AF65-F5344CB8AC3E}">
        <p14:creationId xmlns:p14="http://schemas.microsoft.com/office/powerpoint/2010/main" val="4130395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38862" t="22626" r="38351" b="19808"/>
          <a:stretch/>
        </p:blipFill>
        <p:spPr>
          <a:xfrm>
            <a:off x="297793" y="47000"/>
            <a:ext cx="2778907" cy="403711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7" name="Parallelogram 16">
            <a:extLst>
              <a:ext uri="{FF2B5EF4-FFF2-40B4-BE49-F238E27FC236}">
                <a16:creationId xmlns:a16="http://schemas.microsoft.com/office/drawing/2014/main" xmlns="" id="{692DBBBB-07CC-4EC3-B4DF-08342525B19D}"/>
              </a:ext>
            </a:extLst>
          </p:cNvPr>
          <p:cNvSpPr/>
          <p:nvPr/>
        </p:nvSpPr>
        <p:spPr>
          <a:xfrm>
            <a:off x="2239991" y="2273840"/>
            <a:ext cx="11974772" cy="3896052"/>
          </a:xfrm>
          <a:prstGeom prst="parallelogram">
            <a:avLst>
              <a:gd name="adj" fmla="val 52022"/>
            </a:avLst>
          </a:prstGeom>
          <a:solidFill>
            <a:srgbClr val="3A6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dirty="0"/>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Google Shape;221;p14">
            <a:extLst>
              <a:ext uri="{FF2B5EF4-FFF2-40B4-BE49-F238E27FC236}">
                <a16:creationId xmlns:a16="http://schemas.microsoft.com/office/drawing/2014/main" xmlns="" id="{C765A8CE-6C7D-4071-824A-3E2A21650527}"/>
              </a:ext>
            </a:extLst>
          </p:cNvPr>
          <p:cNvSpPr txBox="1">
            <a:spLocks/>
          </p:cNvSpPr>
          <p:nvPr/>
        </p:nvSpPr>
        <p:spPr>
          <a:xfrm>
            <a:off x="3133635" y="2280025"/>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smtClean="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rPr>
              <a:t>البطالة</a:t>
            </a:r>
            <a:endParaRPr lang="en-US" sz="8000" dirty="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endParaRPr>
          </a:p>
        </p:txBody>
      </p:sp>
      <p:sp>
        <p:nvSpPr>
          <p:cNvPr id="2" name="TextBox 1">
            <a:extLst>
              <a:ext uri="{FF2B5EF4-FFF2-40B4-BE49-F238E27FC236}">
                <a16:creationId xmlns:a16="http://schemas.microsoft.com/office/drawing/2014/main" xmlns="" id="{6F4BC838-6151-4F09-899B-BF5CDE9A791F}"/>
              </a:ext>
            </a:extLst>
          </p:cNvPr>
          <p:cNvSpPr txBox="1"/>
          <p:nvPr/>
        </p:nvSpPr>
        <p:spPr>
          <a:xfrm>
            <a:off x="2791730" y="3148629"/>
            <a:ext cx="9400269" cy="2862322"/>
          </a:xfrm>
          <a:prstGeom prst="rect">
            <a:avLst/>
          </a:prstGeom>
          <a:noFill/>
        </p:spPr>
        <p:txBody>
          <a:bodyPr wrap="square" rtlCol="0">
            <a:spAutoFit/>
          </a:bodyPr>
          <a:lstStyle/>
          <a:p>
            <a:pPr marL="457200" lvl="0" indent="-457200" algn="r" rtl="1">
              <a:buFont typeface="Arial" panose="020B0604020202020204" pitchFamily="34" charset="0"/>
              <a:buChar char="•"/>
            </a:pPr>
            <a:r>
              <a:rPr lang="ar-SA" sz="3600" dirty="0" smtClean="0">
                <a:solidFill>
                  <a:schemeClr val="bg1"/>
                </a:solidFill>
                <a:latin typeface="Arial" panose="020B0604020202020204" pitchFamily="34" charset="0"/>
                <a:ea typeface="Calibri" panose="020F0502020204030204" pitchFamily="34" charset="0"/>
                <a:cs typeface="Sakkal Majalla" panose="02000000000000000000" pitchFamily="2" charset="-78"/>
              </a:rPr>
              <a:t>نعرّف </a:t>
            </a:r>
            <a:r>
              <a:rPr lang="ar-SA" sz="3600" dirty="0">
                <a:solidFill>
                  <a:schemeClr val="bg1"/>
                </a:solidFill>
                <a:latin typeface="Arial" panose="020B0604020202020204" pitchFamily="34" charset="0"/>
                <a:ea typeface="Calibri" panose="020F0502020204030204" pitchFamily="34" charset="0"/>
                <a:cs typeface="Sakkal Majalla" panose="02000000000000000000" pitchFamily="2" charset="-78"/>
              </a:rPr>
              <a:t>مفهوم البطالة.</a:t>
            </a:r>
            <a:endParaRPr lang="en-US" sz="3600" dirty="0">
              <a:solidFill>
                <a:schemeClr val="bg1"/>
              </a:solidFill>
              <a:latin typeface="Arial" panose="020B0604020202020204" pitchFamily="34" charset="0"/>
              <a:ea typeface="Calibri" panose="020F0502020204030204" pitchFamily="34" charset="0"/>
              <a:cs typeface="Sakkal Majalla" panose="02000000000000000000" pitchFamily="2" charset="-78"/>
            </a:endParaRPr>
          </a:p>
          <a:p>
            <a:pPr marL="457200" lvl="0" indent="-457200" algn="r" rtl="1">
              <a:buFont typeface="Arial" panose="020B0604020202020204" pitchFamily="34" charset="0"/>
              <a:buChar char="•"/>
            </a:pPr>
            <a:r>
              <a:rPr lang="ar-SA" sz="3600" dirty="0">
                <a:solidFill>
                  <a:schemeClr val="bg1"/>
                </a:solidFill>
                <a:latin typeface="Arial" panose="020B0604020202020204" pitchFamily="34" charset="0"/>
                <a:ea typeface="Calibri" panose="020F0502020204030204" pitchFamily="34" charset="0"/>
                <a:cs typeface="Sakkal Majalla" panose="02000000000000000000" pitchFamily="2" charset="-78"/>
              </a:rPr>
              <a:t>نستنتج المشكلات الناتجة عن البطالة.</a:t>
            </a:r>
            <a:endParaRPr lang="en-US" sz="3600" dirty="0">
              <a:solidFill>
                <a:schemeClr val="bg1"/>
              </a:solidFill>
              <a:latin typeface="Arial" panose="020B0604020202020204" pitchFamily="34" charset="0"/>
              <a:ea typeface="Calibri" panose="020F0502020204030204" pitchFamily="34" charset="0"/>
              <a:cs typeface="Sakkal Majalla" panose="02000000000000000000" pitchFamily="2" charset="-78"/>
            </a:endParaRPr>
          </a:p>
          <a:p>
            <a:pPr marL="457200" lvl="0" indent="-457200" algn="r" rtl="1">
              <a:buFont typeface="Arial" panose="020B0604020202020204" pitchFamily="34" charset="0"/>
              <a:buChar char="•"/>
            </a:pPr>
            <a:r>
              <a:rPr lang="ar-SA" sz="3600" dirty="0">
                <a:solidFill>
                  <a:schemeClr val="bg1"/>
                </a:solidFill>
                <a:latin typeface="Arial" panose="020B0604020202020204" pitchFamily="34" charset="0"/>
                <a:ea typeface="Calibri" panose="020F0502020204030204" pitchFamily="34" charset="0"/>
                <a:cs typeface="Sakkal Majalla" panose="02000000000000000000" pitchFamily="2" charset="-78"/>
              </a:rPr>
              <a:t>نميز بين أنواع البطالة.</a:t>
            </a:r>
            <a:endParaRPr lang="en-US" sz="3600" dirty="0">
              <a:solidFill>
                <a:schemeClr val="bg1"/>
              </a:solidFill>
              <a:latin typeface="Arial" panose="020B0604020202020204" pitchFamily="34" charset="0"/>
              <a:ea typeface="Calibri" panose="020F0502020204030204" pitchFamily="34" charset="0"/>
              <a:cs typeface="Sakkal Majalla" panose="02000000000000000000" pitchFamily="2" charset="-78"/>
            </a:endParaRPr>
          </a:p>
          <a:p>
            <a:pPr marL="457200" lvl="0" indent="-457200" algn="r" rtl="1">
              <a:buFont typeface="Arial" panose="020B0604020202020204" pitchFamily="34" charset="0"/>
              <a:buChar char="•"/>
            </a:pPr>
            <a:r>
              <a:rPr lang="ar-SA" sz="3600" dirty="0">
                <a:solidFill>
                  <a:schemeClr val="bg1"/>
                </a:solidFill>
                <a:latin typeface="Arial" panose="020B0604020202020204" pitchFamily="34" charset="0"/>
                <a:ea typeface="Calibri" panose="020F0502020204030204" pitchFamily="34" charset="0"/>
                <a:cs typeface="Sakkal Majalla" panose="02000000000000000000" pitchFamily="2" charset="-78"/>
              </a:rPr>
              <a:t>نفسر طرائق الحد من مشكلة البطالة.</a:t>
            </a:r>
            <a:endParaRPr lang="en-US" sz="3600" dirty="0">
              <a:solidFill>
                <a:schemeClr val="bg1"/>
              </a:solidFill>
              <a:latin typeface="Arial" panose="020B0604020202020204" pitchFamily="34" charset="0"/>
              <a:ea typeface="Calibri" panose="020F0502020204030204" pitchFamily="34" charset="0"/>
              <a:cs typeface="Sakkal Majalla" panose="02000000000000000000" pitchFamily="2" charset="-78"/>
            </a:endParaRPr>
          </a:p>
          <a:p>
            <a:pPr marL="457200" lvl="0" indent="-457200" algn="r" rtl="1">
              <a:buFont typeface="Arial" panose="020B0604020202020204" pitchFamily="34" charset="0"/>
              <a:buChar char="•"/>
            </a:pPr>
            <a:r>
              <a:rPr lang="ar-SA" sz="3600" dirty="0">
                <a:solidFill>
                  <a:schemeClr val="bg1"/>
                </a:solidFill>
                <a:latin typeface="Arial" panose="020B0604020202020204" pitchFamily="34" charset="0"/>
                <a:ea typeface="Calibri" panose="020F0502020204030204" pitchFamily="34" charset="0"/>
                <a:cs typeface="Sakkal Majalla" panose="02000000000000000000" pitchFamily="2" charset="-78"/>
              </a:rPr>
              <a:t>نقدر جهود مملكة البحرين في الحد من البطالة.</a:t>
            </a:r>
            <a:endParaRPr lang="en-US" sz="3600" dirty="0">
              <a:solidFill>
                <a:schemeClr val="bg1"/>
              </a:solidFill>
              <a:latin typeface="Arial" panose="020B0604020202020204" pitchFamily="34" charset="0"/>
              <a:ea typeface="Calibri" panose="020F0502020204030204" pitchFamily="34" charset="0"/>
              <a:cs typeface="Sakkal Majalla" panose="02000000000000000000" pitchFamily="2" charset="-78"/>
            </a:endParaRPr>
          </a:p>
        </p:txBody>
      </p:sp>
      <p:sp>
        <p:nvSpPr>
          <p:cNvPr id="16" name="عنوان 1">
            <a:extLst>
              <a:ext uri="{FF2B5EF4-FFF2-40B4-BE49-F238E27FC236}">
                <a16:creationId xmlns:a16="http://schemas.microsoft.com/office/drawing/2014/main" xmlns="" id="{E8700E5D-830D-41C4-A075-7914114366E5}"/>
              </a:ext>
            </a:extLst>
          </p:cNvPr>
          <p:cNvSpPr txBox="1">
            <a:spLocks/>
          </p:cNvSpPr>
          <p:nvPr/>
        </p:nvSpPr>
        <p:spPr>
          <a:xfrm>
            <a:off x="4939049" y="1137863"/>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الدرس </a:t>
            </a:r>
            <a:r>
              <a:rPr lang="ar-SA" sz="5400" dirty="0" smtClean="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الثاني عشر</a:t>
            </a:r>
            <a:endParaRPr lang="en-US"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pic>
        <p:nvPicPr>
          <p:cNvPr id="15" name="Picture 14">
            <a:extLst>
              <a:ext uri="{FF2B5EF4-FFF2-40B4-BE49-F238E27FC236}">
                <a16:creationId xmlns:a16="http://schemas.microsoft.com/office/drawing/2014/main" xmlns="" id="{E5F28265-F09D-4739-9F2C-FD4C8A5E2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sp>
        <p:nvSpPr>
          <p:cNvPr id="9" name="Rectangle 8">
            <a:extLst>
              <a:ext uri="{FF2B5EF4-FFF2-40B4-BE49-F238E27FC236}">
                <a16:creationId xmlns:a16="http://schemas.microsoft.com/office/drawing/2014/main" xmlns="" id="{16A66CD8-A06B-4D00-BF1B-32A5C6F2E5D3}"/>
              </a:ext>
            </a:extLst>
          </p:cNvPr>
          <p:cNvSpPr/>
          <p:nvPr/>
        </p:nvSpPr>
        <p:spPr>
          <a:xfrm>
            <a:off x="179033" y="2312988"/>
            <a:ext cx="301642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a:t>
            </a:r>
            <a:r>
              <a:rPr lang="ar-SA"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112-120</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
        <p:nvSpPr>
          <p:cNvPr id="13" name="TextBox 12">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الدرس</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smtClean="0">
                <a:solidFill>
                  <a:srgbClr val="3F5378"/>
                </a:solidFill>
                <a:latin typeface="Sakkal Majalla" panose="02000000000000000000" pitchFamily="2" charset="-78"/>
                <a:cs typeface="Sakkal Majalla" panose="02000000000000000000" pitchFamily="2" charset="-78"/>
              </a:rPr>
              <a:t>2:  </a:t>
            </a:r>
            <a:r>
              <a:rPr lang="ar-SA" sz="2000" b="1" dirty="0" smtClean="0">
                <a:solidFill>
                  <a:srgbClr val="3F5378"/>
                </a:solidFill>
                <a:latin typeface="Sakkal Majalla" panose="02000000000000000000" pitchFamily="2" charset="-78"/>
                <a:cs typeface="Sakkal Majalla" panose="02000000000000000000" pitchFamily="2" charset="-78"/>
              </a:rPr>
              <a:t>المشكلات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11366717"/>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9266" y="133553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smtClean="0">
                <a:solidFill>
                  <a:srgbClr val="C00000"/>
                </a:solidFill>
                <a:latin typeface="Sakkal Majalla" panose="02000000000000000000" pitchFamily="2" charset="-78"/>
                <a:cs typeface="Sakkal Majalla" panose="02000000000000000000" pitchFamily="2" charset="-78"/>
              </a:rPr>
              <a:t>يُتَوَقَع </a:t>
            </a:r>
            <a:r>
              <a:rPr lang="ar-SA" sz="3600" b="1" dirty="0">
                <a:solidFill>
                  <a:srgbClr val="C00000"/>
                </a:solidFill>
                <a:latin typeface="Sakkal Majalla" panose="02000000000000000000" pitchFamily="2" charset="-78"/>
                <a:cs typeface="Sakkal Majalla" panose="02000000000000000000" pitchFamily="2" charset="-78"/>
              </a:rPr>
              <a:t>من الطالب بعد الانتهاء من هذا الدرس أن</a:t>
            </a:r>
            <a:r>
              <a:rPr lang="ar-SA" sz="3600" b="1" dirty="0" smtClean="0">
                <a:solidFill>
                  <a:srgbClr val="C00000"/>
                </a:solidFill>
                <a:latin typeface="Sakkal Majalla" panose="02000000000000000000" pitchFamily="2" charset="-78"/>
                <a:cs typeface="Sakkal Majalla" panose="02000000000000000000" pitchFamily="2" charset="-78"/>
              </a:rPr>
              <a:t>:</a:t>
            </a:r>
          </a:p>
          <a:p>
            <a:pPr lvl="0" algn="r" rtl="1"/>
            <a:endParaRPr lang="ar-SA" sz="1400" dirty="0" smtClean="0">
              <a:solidFill>
                <a:schemeClr val="tx1"/>
              </a:solidFill>
              <a:latin typeface="Sakkal Majalla" panose="02000000000000000000" pitchFamily="2" charset="-78"/>
              <a:cs typeface="Sakkal Majalla" panose="02000000000000000000" pitchFamily="2" charset="-78"/>
            </a:endParaRPr>
          </a:p>
          <a:p>
            <a:pPr marL="742950" indent="-742950" algn="r" rtl="1">
              <a:buFont typeface="+mj-lt"/>
              <a:buAutoNum type="arabicPeriod"/>
            </a:pPr>
            <a:r>
              <a:rPr lang="ar-SA" sz="4000" dirty="0">
                <a:solidFill>
                  <a:schemeClr val="tx1"/>
                </a:solidFill>
                <a:latin typeface="Sakkal Majalla" panose="02000000000000000000" pitchFamily="2" charset="-78"/>
                <a:cs typeface="Sakkal Majalla" panose="02000000000000000000" pitchFamily="2" charset="-78"/>
              </a:rPr>
              <a:t>نعرّف مفهوم البطالة</a:t>
            </a:r>
            <a:r>
              <a:rPr lang="ar-SA" sz="4000" dirty="0" smtClean="0">
                <a:solidFill>
                  <a:schemeClr val="tx1"/>
                </a:solidFill>
                <a:latin typeface="Sakkal Majalla" panose="02000000000000000000" pitchFamily="2" charset="-78"/>
                <a:cs typeface="Sakkal Majalla" panose="02000000000000000000" pitchFamily="2" charset="-78"/>
              </a:rPr>
              <a:t>.</a:t>
            </a:r>
          </a:p>
          <a:p>
            <a:pPr marL="742950" lvl="0" indent="-742950" algn="r" rtl="1">
              <a:buFont typeface="+mj-lt"/>
              <a:buAutoNum type="arabicPeriod"/>
            </a:pPr>
            <a:r>
              <a:rPr lang="ar-SA" sz="4000" dirty="0" smtClean="0">
                <a:solidFill>
                  <a:schemeClr val="tx1"/>
                </a:solidFill>
                <a:latin typeface="Sakkal Majalla" panose="02000000000000000000" pitchFamily="2" charset="-78"/>
                <a:cs typeface="Sakkal Majalla" panose="02000000000000000000" pitchFamily="2" charset="-78"/>
              </a:rPr>
              <a:t>نستنتج المشكلات الناتجة عن البطالة.</a:t>
            </a:r>
            <a:endParaRPr lang="en-US" sz="4000" dirty="0" smtClean="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SA" sz="4000" dirty="0" smtClean="0">
                <a:solidFill>
                  <a:schemeClr val="tx1"/>
                </a:solidFill>
                <a:latin typeface="Sakkal Majalla" panose="02000000000000000000" pitchFamily="2" charset="-78"/>
                <a:cs typeface="Sakkal Majalla" panose="02000000000000000000" pitchFamily="2" charset="-78"/>
              </a:rPr>
              <a:t>نميز بين أنواع البطالة.</a:t>
            </a:r>
            <a:endParaRPr lang="en-US" sz="4000" dirty="0" smtClean="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SA" sz="4000" dirty="0" smtClean="0">
                <a:solidFill>
                  <a:schemeClr val="tx1"/>
                </a:solidFill>
                <a:latin typeface="Sakkal Majalla" panose="02000000000000000000" pitchFamily="2" charset="-78"/>
                <a:cs typeface="Sakkal Majalla" panose="02000000000000000000" pitchFamily="2" charset="-78"/>
              </a:rPr>
              <a:t>نفسر طرائق الحد من مشكلة البطالة.</a:t>
            </a:r>
            <a:endParaRPr lang="en-US" sz="4000" dirty="0" smtClean="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SA" sz="4000" dirty="0" smtClean="0">
                <a:solidFill>
                  <a:schemeClr val="tx1"/>
                </a:solidFill>
                <a:latin typeface="Sakkal Majalla" panose="02000000000000000000" pitchFamily="2" charset="-78"/>
                <a:cs typeface="Sakkal Majalla" panose="02000000000000000000" pitchFamily="2" charset="-78"/>
              </a:rPr>
              <a:t>نقدر جهود مملكة البحرين في الحد من البطالة.</a:t>
            </a:r>
            <a:endParaRPr lang="en-US" sz="4000" dirty="0" smtClean="0">
              <a:solidFill>
                <a:schemeClr val="tx1"/>
              </a:solidFill>
              <a:latin typeface="Sakkal Majalla" panose="02000000000000000000" pitchFamily="2" charset="-78"/>
              <a:cs typeface="Sakkal Majalla" panose="02000000000000000000" pitchFamily="2" charset="-78"/>
            </a:endParaRPr>
          </a:p>
          <a:p>
            <a:pPr marL="1009650" indent="-742950" algn="r" rtl="1">
              <a:buFont typeface="+mj-lt"/>
              <a:buAutoNum type="arabicPeriod"/>
            </a:pPr>
            <a:endParaRPr lang="en-US" sz="4000"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8466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9" name="Rectangle 6">
            <a:extLst>
              <a:ext uri="{FF2B5EF4-FFF2-40B4-BE49-F238E27FC236}">
                <a16:creationId xmlns:a16="http://schemas.microsoft.com/office/drawing/2014/main" xmlns="" id="{06026ACD-4FC9-499D-A4D4-602A071AD132}"/>
              </a:ext>
            </a:extLst>
          </p:cNvPr>
          <p:cNvSpPr/>
          <p:nvPr/>
        </p:nvSpPr>
        <p:spPr>
          <a:xfrm>
            <a:off x="6151418" y="190887"/>
            <a:ext cx="281038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أهداف الدرس</a:t>
            </a:r>
            <a:endParaRPr lang="en-US" sz="5400" dirty="0">
              <a:ln w="9525">
                <a:noFill/>
                <a:prstDash val="solid"/>
              </a:ln>
              <a:solidFill>
                <a:schemeClr val="bg1"/>
              </a:solidFill>
              <a:latin typeface="Arial Black" panose="020B0A04020102020204" pitchFamily="34" charset="0"/>
              <a:cs typeface="Sultan bold" pitchFamily="2" charset="-78"/>
            </a:endParaRPr>
          </a:p>
        </p:txBody>
      </p:sp>
      <p:grpSp>
        <p:nvGrpSpPr>
          <p:cNvPr id="12" name="Shape 631">
            <a:extLst>
              <a:ext uri="{FF2B5EF4-FFF2-40B4-BE49-F238E27FC236}">
                <a16:creationId xmlns:a16="http://schemas.microsoft.com/office/drawing/2014/main" xmlns="" id="{26404733-55D9-4213-B05C-D0BE9C60E1F9}"/>
              </a:ext>
            </a:extLst>
          </p:cNvPr>
          <p:cNvGrpSpPr/>
          <p:nvPr/>
        </p:nvGrpSpPr>
        <p:grpSpPr>
          <a:xfrm flipH="1">
            <a:off x="11056602" y="237991"/>
            <a:ext cx="827524" cy="848823"/>
            <a:chOff x="5961125" y="1623900"/>
            <a:chExt cx="427450" cy="448175"/>
          </a:xfrm>
        </p:grpSpPr>
        <p:sp>
          <p:nvSpPr>
            <p:cNvPr id="13" name="Shape 632">
              <a:extLst>
                <a:ext uri="{FF2B5EF4-FFF2-40B4-BE49-F238E27FC236}">
                  <a16:creationId xmlns:a16="http://schemas.microsoft.com/office/drawing/2014/main" xmlns="" id="{FBC4067F-F4D1-46EE-BB67-7B23C1260126}"/>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14" name="Shape 633">
              <a:extLst>
                <a:ext uri="{FF2B5EF4-FFF2-40B4-BE49-F238E27FC236}">
                  <a16:creationId xmlns:a16="http://schemas.microsoft.com/office/drawing/2014/main" xmlns="" id="{0F970148-B9AF-453B-949B-66702049C424}"/>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15" name="Shape 634">
              <a:extLst>
                <a:ext uri="{FF2B5EF4-FFF2-40B4-BE49-F238E27FC236}">
                  <a16:creationId xmlns:a16="http://schemas.microsoft.com/office/drawing/2014/main" xmlns="" id="{0EFE44E9-6915-4BEF-BAA1-1164CF41B1E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16" name="Shape 635">
              <a:extLst>
                <a:ext uri="{FF2B5EF4-FFF2-40B4-BE49-F238E27FC236}">
                  <a16:creationId xmlns:a16="http://schemas.microsoft.com/office/drawing/2014/main" xmlns="" id="{F5254662-978C-494C-A5CC-7B6AF784ACF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17" name="Shape 636">
              <a:extLst>
                <a:ext uri="{FF2B5EF4-FFF2-40B4-BE49-F238E27FC236}">
                  <a16:creationId xmlns:a16="http://schemas.microsoft.com/office/drawing/2014/main" xmlns="" id="{AF18F426-07A8-46FD-9319-42DFAD7570F6}"/>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18" name="Shape 637">
              <a:extLst>
                <a:ext uri="{FF2B5EF4-FFF2-40B4-BE49-F238E27FC236}">
                  <a16:creationId xmlns:a16="http://schemas.microsoft.com/office/drawing/2014/main" xmlns="" id="{BE1E9959-7B11-4D58-A979-FA1BC56BCCE5}"/>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19" name="Shape 638">
              <a:extLst>
                <a:ext uri="{FF2B5EF4-FFF2-40B4-BE49-F238E27FC236}">
                  <a16:creationId xmlns:a16="http://schemas.microsoft.com/office/drawing/2014/main" xmlns="" id="{AD1312A7-F816-48E9-89F3-EE8D60ACF512}"/>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37"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5"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2" name="TextBox 21">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3"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4" name="TextBox 23">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1"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6"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65394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65526" y="1330247"/>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ctr" rtl="1"/>
            <a:endParaRPr lang="ar-SA" sz="3600" dirty="0" smtClean="0">
              <a:solidFill>
                <a:schemeClr val="tx1"/>
              </a:solidFill>
            </a:endParaRPr>
          </a:p>
          <a:p>
            <a:pPr lvl="0" algn="ctr" rtl="1"/>
            <a:endParaRPr lang="ar-SA" sz="3600" dirty="0">
              <a:solidFill>
                <a:schemeClr val="tx1"/>
              </a:solidFill>
            </a:endParaRPr>
          </a:p>
          <a:p>
            <a:pPr lvl="0" algn="ctr" rtl="1"/>
            <a:endParaRPr lang="ar-SA" sz="3600" dirty="0" smtClean="0">
              <a:solidFill>
                <a:schemeClr val="tx1"/>
              </a:solidFill>
            </a:endParaRPr>
          </a:p>
          <a:p>
            <a:pPr algn="ctr" rtl="1"/>
            <a:r>
              <a:rPr lang="ar-BH" sz="3600" dirty="0" smtClean="0">
                <a:solidFill>
                  <a:schemeClr val="tx1"/>
                </a:solidFill>
              </a:rPr>
              <a:t>ناقش </a:t>
            </a:r>
            <a:r>
              <a:rPr lang="ar-BH" sz="3600" dirty="0">
                <a:solidFill>
                  <a:schemeClr val="tx1"/>
                </a:solidFill>
              </a:rPr>
              <a:t>مع زملائك، ما مدى خطورة مشكلة البطالة؟</a:t>
            </a:r>
            <a:endParaRPr lang="en-US" sz="3600" dirty="0">
              <a:solidFill>
                <a:schemeClr val="tx1"/>
              </a:solidFill>
            </a:endParaRPr>
          </a:p>
          <a:p>
            <a:pPr lvl="0" algn="ctr" rtl="1"/>
            <a:endParaRPr lang="en-US" sz="3600" dirty="0">
              <a:solidFill>
                <a:schemeClr val="tx1"/>
              </a:solidFill>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7" name="مستطيل مستدير الزوايا 13">
            <a:extLst>
              <a:ext uri="{FF2B5EF4-FFF2-40B4-BE49-F238E27FC236}">
                <a16:creationId xmlns:a16="http://schemas.microsoft.com/office/drawing/2014/main" xmlns="" id="{20F8A3CA-C715-485C-812D-6F72208D3EA7}"/>
              </a:ext>
            </a:extLst>
          </p:cNvPr>
          <p:cNvSpPr/>
          <p:nvPr/>
        </p:nvSpPr>
        <p:spPr>
          <a:xfrm>
            <a:off x="4328674" y="127330"/>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Google Shape;618;p37">
            <a:extLst>
              <a:ext uri="{FF2B5EF4-FFF2-40B4-BE49-F238E27FC236}">
                <a16:creationId xmlns:a16="http://schemas.microsoft.com/office/drawing/2014/main" xmlns="" id="{FBF02DDA-0566-4B25-86FB-B206521E6298}"/>
              </a:ext>
            </a:extLst>
          </p:cNvPr>
          <p:cNvSpPr/>
          <p:nvPr/>
        </p:nvSpPr>
        <p:spPr>
          <a:xfrm flipH="1">
            <a:off x="11405735" y="370299"/>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6117786" y="218233"/>
            <a:ext cx="2601995"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في البدء ....</a:t>
            </a:r>
            <a:endParaRPr lang="en-US" sz="5400" dirty="0">
              <a:ln w="9525">
                <a:noFill/>
                <a:prstDash val="solid"/>
              </a:ln>
              <a:solidFill>
                <a:schemeClr val="bg1"/>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xmlns="" id="{C0CDF952-ED3F-4F0C-B462-2B59A4775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52" y="32591"/>
            <a:ext cx="1332614" cy="1348338"/>
          </a:xfrm>
          <a:prstGeom prst="rect">
            <a:avLst/>
          </a:prstGeom>
        </p:spPr>
      </p:pic>
      <p:sp>
        <p:nvSpPr>
          <p:cNvPr id="25" name="TextBox 24">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3" name="مستطيل مستدير الزوايا 5">
            <a:hlinkClick r:id="rId3"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4" name="مستطيل مستدير الزوايا 11">
            <a:hlinkClick r:id="rId4"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6"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1">
            <a:hlinkClick r:id="rId4"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2">
            <a:hlinkClick r:id="rId5"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7485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SA" sz="3200" dirty="0" smtClean="0">
                <a:solidFill>
                  <a:schemeClr val="tx1"/>
                </a:solidFill>
                <a:highlight>
                  <a:srgbClr val="FFFF00"/>
                </a:highlight>
                <a:latin typeface="Sakkal Majalla" panose="02000000000000000000" pitchFamily="2" charset="-78"/>
                <a:cs typeface="Sultan bold" pitchFamily="2" charset="-78"/>
              </a:rPr>
              <a:t>البطالة:</a:t>
            </a:r>
          </a:p>
          <a:p>
            <a:pPr lvl="0" algn="r" rtl="1"/>
            <a:r>
              <a:rPr lang="ar-BH" sz="3200" b="1" dirty="0" smtClean="0">
                <a:solidFill>
                  <a:schemeClr val="tx1"/>
                </a:solidFill>
                <a:latin typeface="Sakkal Majalla" panose="02000000000000000000" pitchFamily="2" charset="-78"/>
                <a:cs typeface="Sakkal Majalla" panose="02000000000000000000" pitchFamily="2" charset="-78"/>
              </a:rPr>
              <a:t>العاطل </a:t>
            </a:r>
            <a:r>
              <a:rPr lang="ar-BH" sz="3200" b="1" dirty="0">
                <a:solidFill>
                  <a:schemeClr val="tx1"/>
                </a:solidFill>
                <a:latin typeface="Sakkal Majalla" panose="02000000000000000000" pitchFamily="2" charset="-78"/>
                <a:cs typeface="Sakkal Majalla" panose="02000000000000000000" pitchFamily="2" charset="-78"/>
              </a:rPr>
              <a:t>عن العمل هو كل شخص لا يعمل وقادر على العمل وراغب فيه ويبحث عنه بجدية، ولا يمارس أي نشاط مهني أو تجاري. </a:t>
            </a:r>
            <a:endParaRPr lang="ar-SA" sz="3200" b="1" dirty="0" smtClean="0">
              <a:solidFill>
                <a:schemeClr val="tx1"/>
              </a:solidFill>
              <a:latin typeface="Sakkal Majalla" panose="02000000000000000000" pitchFamily="2" charset="-78"/>
              <a:cs typeface="Sakkal Majalla" panose="02000000000000000000" pitchFamily="2" charset="-78"/>
            </a:endParaRPr>
          </a:p>
          <a:p>
            <a:pPr lvl="0" algn="r" rtl="1"/>
            <a:endParaRPr lang="ar-SA" sz="1200" b="1" dirty="0" smtClean="0">
              <a:solidFill>
                <a:schemeClr val="tx1"/>
              </a:solidFill>
              <a:latin typeface="Sakkal Majalla" panose="02000000000000000000" pitchFamily="2" charset="-78"/>
              <a:cs typeface="Sakkal Majalla" panose="02000000000000000000" pitchFamily="2" charset="-78"/>
            </a:endParaRPr>
          </a:p>
          <a:p>
            <a:pPr algn="r" rtl="1"/>
            <a:r>
              <a:rPr lang="ar-BH" sz="3200" b="1" dirty="0" smtClean="0">
                <a:solidFill>
                  <a:schemeClr val="tx1"/>
                </a:solidFill>
                <a:latin typeface="Sakkal Majalla" panose="02000000000000000000" pitchFamily="2" charset="-78"/>
                <a:cs typeface="Sakkal Majalla" panose="02000000000000000000" pitchFamily="2" charset="-78"/>
              </a:rPr>
              <a:t>من </a:t>
            </a:r>
            <a:r>
              <a:rPr lang="ar-BH" sz="3200" b="1" dirty="0">
                <a:solidFill>
                  <a:schemeClr val="tx1"/>
                </a:solidFill>
                <a:latin typeface="Sakkal Majalla" panose="02000000000000000000" pitchFamily="2" charset="-78"/>
                <a:cs typeface="Sakkal Majalla" panose="02000000000000000000" pitchFamily="2" charset="-78"/>
              </a:rPr>
              <a:t>خلال التعريف السابق يبدو واضحًا بأن هناك ثلاثة شروط أساسية للبطالة هي: </a:t>
            </a:r>
            <a:endParaRPr lang="en-US" sz="3200" b="1"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عدم توافر فرص عمل:  أي لا توجد وظيفة مدفوعة الأجر، أو لا يوجد مجال لممارسة عمل آخر.</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القدرة على العمل والرغبة في قبول وظيفة مدفوعة الأجر، أو العمل الحر.</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البحث عن العمل:  بمعنى اتخاذ إجراءات للحصول على وظيفة مدفوعة الأجر، مثل التسجيل في مكاتب العمل، ومتابعة الإعلانات في الصحف والمجلات وإجراء المقابلات والتقدم للوظائف المعلن عنها.</a:t>
            </a:r>
            <a:endParaRPr lang="en-US" sz="3200" dirty="0">
              <a:solidFill>
                <a:schemeClr val="tx1"/>
              </a:solidFill>
              <a:latin typeface="Sakkal Majalla" panose="02000000000000000000" pitchFamily="2" charset="-78"/>
              <a:cs typeface="Sakkal Majalla" panose="02000000000000000000" pitchFamily="2" charset="-78"/>
            </a:endParaRPr>
          </a:p>
          <a:p>
            <a:pPr lvl="0" algn="r" rtl="1">
              <a:lnSpc>
                <a:spcPct val="150000"/>
              </a:lnSpc>
            </a:pPr>
            <a:endParaRPr lang="en-US" sz="3200" b="1" dirty="0">
              <a:solidFill>
                <a:schemeClr val="tx1"/>
              </a:solidFill>
              <a:latin typeface="Sakkal Majalla" panose="02000000000000000000" pitchFamily="2" charset="-78"/>
              <a:cs typeface="Sakkal Majalla" panose="02000000000000000000" pitchFamily="2" charset="-78"/>
            </a:endParaRPr>
          </a:p>
          <a:p>
            <a:pPr lvl="0" algn="r" rtl="1"/>
            <a:endParaRPr lang="ar-SA" sz="3200" b="1" dirty="0">
              <a:solidFill>
                <a:schemeClr val="tx1"/>
              </a:solidFill>
              <a:latin typeface="Sakkal Majalla" panose="02000000000000000000" pitchFamily="2" charset="-78"/>
              <a:cs typeface="Sakkal Majalla" panose="02000000000000000000" pitchFamily="2" charset="-78"/>
            </a:endParaRPr>
          </a:p>
          <a:p>
            <a:pPr lvl="0" algn="r" rtl="1"/>
            <a:endParaRPr lang="ar-SA" sz="3200" b="1" dirty="0">
              <a:solidFill>
                <a:schemeClr val="tx1"/>
              </a:solidFill>
              <a:latin typeface="Sakkal Majalla" panose="02000000000000000000" pitchFamily="2" charset="-78"/>
              <a:cs typeface="Sakkal Majalla" panose="02000000000000000000" pitchFamily="2" charset="-78"/>
            </a:endParaRPr>
          </a:p>
          <a:p>
            <a:pPr lvl="0" algn="r" rtl="1"/>
            <a:endParaRPr lang="ar-SA" sz="3200" b="1" dirty="0">
              <a:solidFill>
                <a:schemeClr val="tx1"/>
              </a:solidFill>
              <a:latin typeface="Sakkal Majalla" panose="02000000000000000000" pitchFamily="2" charset="-78"/>
              <a:cs typeface="Sakkal Majalla" panose="02000000000000000000" pitchFamily="2" charset="-78"/>
            </a:endParaRPr>
          </a:p>
          <a:p>
            <a:pPr lvl="0" algn="r"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8894865" y="400993"/>
            <a:ext cx="2531142"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Times New Roman" panose="02020603050405020304" pitchFamily="18" charset="0"/>
                <a:cs typeface="Sultan bold" pitchFamily="2" charset="-78"/>
              </a:rPr>
              <a:t>مفهوم البطالة </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43"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53"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6">
            <a:hlinkClick r:id="rId5"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911830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endParaRPr lang="ar-SA" sz="3200" dirty="0">
              <a:solidFill>
                <a:schemeClr val="tx1"/>
              </a:solidFill>
              <a:highlight>
                <a:srgbClr val="FFFF00"/>
              </a:highlight>
              <a:latin typeface="Sakkal Majalla" panose="02000000000000000000" pitchFamily="2" charset="-78"/>
              <a:cs typeface="Sultan bold" pitchFamily="2" charset="-78"/>
            </a:endParaRPr>
          </a:p>
          <a:p>
            <a:pPr lvl="0" algn="r" rtl="1"/>
            <a:r>
              <a:rPr lang="ar-SA" sz="3200" dirty="0" smtClean="0">
                <a:solidFill>
                  <a:schemeClr val="tx1"/>
                </a:solidFill>
                <a:highlight>
                  <a:srgbClr val="FFFF00"/>
                </a:highlight>
                <a:latin typeface="Sakkal Majalla" panose="02000000000000000000" pitchFamily="2" charset="-78"/>
                <a:cs typeface="Sultan bold" pitchFamily="2" charset="-78"/>
              </a:rPr>
              <a:t>يتم قياس معدل البطالة باستعمال الصيغة الآتية:</a:t>
            </a:r>
            <a:endParaRPr lang="en-US" sz="3200" dirty="0">
              <a:solidFill>
                <a:schemeClr val="tx1"/>
              </a:solidFill>
              <a:highlight>
                <a:srgbClr val="FFFF00"/>
              </a:highlight>
              <a:latin typeface="Sakkal Majalla" panose="02000000000000000000" pitchFamily="2" charset="-78"/>
              <a:cs typeface="Sultan bold"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56">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42"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43"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6">
            <a:hlinkClick r:id="rId5"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60"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61"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62"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63" name="Rectangle 6">
            <a:extLst>
              <a:ext uri="{FF2B5EF4-FFF2-40B4-BE49-F238E27FC236}">
                <a16:creationId xmlns:a16="http://schemas.microsoft.com/office/drawing/2014/main" xmlns="" id="{E78E3F30-EF5E-4302-B73F-67E8AB2EFBBA}"/>
              </a:ext>
            </a:extLst>
          </p:cNvPr>
          <p:cNvSpPr/>
          <p:nvPr/>
        </p:nvSpPr>
        <p:spPr>
          <a:xfrm>
            <a:off x="8894865" y="400993"/>
            <a:ext cx="2531142"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Times New Roman" panose="02020603050405020304" pitchFamily="18" charset="0"/>
                <a:cs typeface="Sultan bold" pitchFamily="2" charset="-78"/>
              </a:rPr>
              <a:t>مفهوم البطالة </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pic>
        <p:nvPicPr>
          <p:cNvPr id="2" name="Picture 1"/>
          <p:cNvPicPr>
            <a:picLocks noChangeAspect="1"/>
          </p:cNvPicPr>
          <p:nvPr/>
        </p:nvPicPr>
        <p:blipFill rotWithShape="1">
          <a:blip r:embed="rId6"/>
          <a:srcRect l="14713" t="49653" r="63918" b="45214"/>
          <a:stretch/>
        </p:blipFill>
        <p:spPr>
          <a:xfrm>
            <a:off x="330636" y="3185425"/>
            <a:ext cx="9829800" cy="1327456"/>
          </a:xfrm>
          <a:prstGeom prst="rect">
            <a:avLst/>
          </a:prstGeom>
        </p:spPr>
      </p:pic>
    </p:spTree>
    <p:extLst>
      <p:ext uri="{BB962C8B-B14F-4D97-AF65-F5344CB8AC3E}">
        <p14:creationId xmlns:p14="http://schemas.microsoft.com/office/powerpoint/2010/main" val="42367071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3200" dirty="0">
                <a:solidFill>
                  <a:schemeClr val="tx1"/>
                </a:solidFill>
                <a:latin typeface="Sakkal Majalla" panose="02000000000000000000" pitchFamily="2" charset="-78"/>
                <a:cs typeface="Sakkal Majalla" panose="02000000000000000000" pitchFamily="2" charset="-78"/>
              </a:rPr>
              <a:t>اقرأ الحالة الآتية جيدًا، ثم أجب عن الأسئلة التي تليها:</a:t>
            </a:r>
            <a:endParaRPr lang="en-US" sz="3200" dirty="0">
              <a:solidFill>
                <a:schemeClr val="tx1"/>
              </a:solidFill>
              <a:latin typeface="Sakkal Majalla" panose="02000000000000000000" pitchFamily="2" charset="-78"/>
              <a:cs typeface="Sakkal Majalla" panose="02000000000000000000" pitchFamily="2" charset="-78"/>
            </a:endParaRPr>
          </a:p>
          <a:p>
            <a:pPr algn="r" rtl="1"/>
            <a:r>
              <a:rPr lang="ar-BH" sz="3200" dirty="0">
                <a:solidFill>
                  <a:schemeClr val="tx1"/>
                </a:solidFill>
                <a:latin typeface="Sakkal Majalla" panose="02000000000000000000" pitchFamily="2" charset="-78"/>
                <a:cs typeface="Sakkal Majalla" panose="02000000000000000000" pitchFamily="2" charset="-78"/>
              </a:rPr>
              <a:t>     نظرًا لتكدس عدد كبير من </a:t>
            </a:r>
            <a:r>
              <a:rPr lang="ar-SA" sz="3200" dirty="0" smtClean="0">
                <a:solidFill>
                  <a:schemeClr val="tx1"/>
                </a:solidFill>
                <a:latin typeface="Sakkal Majalla" panose="02000000000000000000" pitchFamily="2" charset="-78"/>
                <a:cs typeface="Sakkal Majalla" panose="02000000000000000000" pitchFamily="2" charset="-78"/>
              </a:rPr>
              <a:t>الموظفين </a:t>
            </a:r>
            <a:r>
              <a:rPr lang="ar-BH" sz="3200" dirty="0" smtClean="0">
                <a:solidFill>
                  <a:schemeClr val="tx1"/>
                </a:solidFill>
                <a:latin typeface="Sakkal Majalla" panose="02000000000000000000" pitchFamily="2" charset="-78"/>
                <a:cs typeface="Sakkal Majalla" panose="02000000000000000000" pitchFamily="2" charset="-78"/>
              </a:rPr>
              <a:t>في </a:t>
            </a:r>
            <a:r>
              <a:rPr lang="ar-BH" sz="3200" dirty="0">
                <a:solidFill>
                  <a:schemeClr val="tx1"/>
                </a:solidFill>
                <a:latin typeface="Sakkal Majalla" panose="02000000000000000000" pitchFamily="2" charset="-78"/>
                <a:cs typeface="Sakkal Majalla" panose="02000000000000000000" pitchFamily="2" charset="-78"/>
              </a:rPr>
              <a:t>إحدى المؤسسات، أُنهيت خدمة راشد محمد المتزوج حديثًا، وقد نصحه صديقه عندما كان يبحث عن عمل التسجيل في مشروع "نظام التأمين ضد التعطل"، وبعد تلقيه التدريب والتأهيل المناسب في "المشروع الوطني للتوظيف" ألتحق بوظيفة مناسبة وحصل على أول أجر شهري قدره 550 دينار بحريني.</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ما المشكلة التي تعرض لها راشد محمد.</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ما نوع البطالة التي تعرض لها راشد محمد.</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أذكر شرطًا من الشروط الأساسية لمشكلة راشد.</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ما المشاكل التي تتوقع قد واجهت راشد عندما كان عاطلاً عن العمل.</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كيف استفاد راشد من المشاريع التي تقدمها مملكة البحرين للحد من البطالة؟</a:t>
            </a: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56">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42" name="TextBox 41">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43"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53"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6">
            <a:hlinkClick r:id="rId5"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60"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61"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62"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63" name="Rectangle 62">
            <a:extLst>
              <a:ext uri="{FF2B5EF4-FFF2-40B4-BE49-F238E27FC236}">
                <a16:creationId xmlns="" xmlns:a16="http://schemas.microsoft.com/office/drawing/2014/main" id="{938784B7-A21D-42E6-A84E-E594FFD3E5F8}"/>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smtClean="0">
                <a:ea typeface="Calibri" panose="020F0502020204030204" pitchFamily="34" charset="0"/>
              </a:rPr>
              <a:t>(</a:t>
            </a:r>
            <a:r>
              <a:rPr lang="ar-SA" sz="2800" b="1" dirty="0" smtClean="0">
                <a:ea typeface="Calibri" panose="020F0502020204030204" pitchFamily="34" charset="0"/>
              </a:rPr>
              <a:t>4</a:t>
            </a:r>
            <a:r>
              <a:rPr lang="ar-BH" sz="2800" b="1" dirty="0" smtClean="0">
                <a:ea typeface="Calibri" panose="020F0502020204030204" pitchFamily="34" charset="0"/>
              </a:rPr>
              <a:t>-</a:t>
            </a:r>
            <a:r>
              <a:rPr lang="ar-SA" sz="2800" b="1" dirty="0" smtClean="0">
                <a:ea typeface="Calibri" panose="020F0502020204030204" pitchFamily="34" charset="0"/>
              </a:rPr>
              <a:t>2</a:t>
            </a:r>
            <a:r>
              <a:rPr lang="ar-BH" sz="2800" b="1" dirty="0" smtClean="0">
                <a:ea typeface="Calibri" panose="020F0502020204030204" pitchFamily="34" charset="0"/>
              </a:rPr>
              <a:t>-1</a:t>
            </a:r>
            <a:r>
              <a:rPr lang="ar-BH" sz="2800" b="1" dirty="0">
                <a:ea typeface="Calibri" panose="020F0502020204030204" pitchFamily="34" charset="0"/>
              </a:rPr>
              <a:t>)</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64" name="Rectangle 6">
            <a:extLst>
              <a:ext uri="{FF2B5EF4-FFF2-40B4-BE49-F238E27FC236}">
                <a16:creationId xmlns:a16="http://schemas.microsoft.com/office/drawing/2014/main" xmlns="" id="{E78E3F30-EF5E-4302-B73F-67E8AB2EFBBA}"/>
              </a:ext>
            </a:extLst>
          </p:cNvPr>
          <p:cNvSpPr/>
          <p:nvPr/>
        </p:nvSpPr>
        <p:spPr>
          <a:xfrm>
            <a:off x="8894865" y="400993"/>
            <a:ext cx="2531142"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Times New Roman" panose="02020603050405020304" pitchFamily="18" charset="0"/>
                <a:cs typeface="Sultan bold" pitchFamily="2" charset="-78"/>
              </a:rPr>
              <a:t>مفهوم البطالة </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Tree>
    <p:extLst>
      <p:ext uri="{BB962C8B-B14F-4D97-AF65-F5344CB8AC3E}">
        <p14:creationId xmlns:p14="http://schemas.microsoft.com/office/powerpoint/2010/main" val="16436984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endParaRPr lang="ar-SA" sz="3200" dirty="0">
              <a:solidFill>
                <a:schemeClr val="tx1"/>
              </a:solidFill>
              <a:highlight>
                <a:srgbClr val="FFFF00"/>
              </a:highlight>
              <a:latin typeface="Sakkal Majalla" panose="02000000000000000000" pitchFamily="2" charset="-78"/>
              <a:cs typeface="Sultan bold" pitchFamily="2" charset="-78"/>
            </a:endParaRPr>
          </a:p>
          <a:p>
            <a:pPr lvl="0" algn="r" rtl="1"/>
            <a:r>
              <a:rPr lang="ar-SA" sz="3200" dirty="0" smtClean="0">
                <a:solidFill>
                  <a:schemeClr val="tx1"/>
                </a:solidFill>
                <a:highlight>
                  <a:srgbClr val="FFFF00"/>
                </a:highlight>
                <a:latin typeface="Sakkal Majalla" panose="02000000000000000000" pitchFamily="2" charset="-78"/>
                <a:cs typeface="Sultan bold" pitchFamily="2" charset="-78"/>
              </a:rPr>
              <a:t>هناك نوعان من المشكلات التي يتحملها المجتمع نتيجة البطالة هما:</a:t>
            </a:r>
            <a:endParaRPr lang="en-US" sz="3200" dirty="0">
              <a:solidFill>
                <a:schemeClr val="tx1"/>
              </a:solidFill>
              <a:highlight>
                <a:srgbClr val="FFFF00"/>
              </a:highlight>
              <a:latin typeface="Sakkal Majalla" panose="02000000000000000000" pitchFamily="2" charset="-78"/>
              <a:cs typeface="Sultan bold"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56">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smtClean="0">
                <a:solidFill>
                  <a:srgbClr val="3F5378"/>
                </a:solidFill>
                <a:latin typeface="Sakkal Majalla" panose="02000000000000000000" pitchFamily="2" charset="-78"/>
                <a:cs typeface="Sakkal Majalla" panose="02000000000000000000" pitchFamily="2" charset="-78"/>
              </a:rPr>
              <a:t>قصد 312                     الاقتصاد                  الفصل الدراسي الأول                   الدرس 4-2:  البطالة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42"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43"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6">
            <a:hlinkClick r:id="rId5" action="ppaction://hlinksldjump"/>
            <a:extLst>
              <a:ext uri="{FF2B5EF4-FFF2-40B4-BE49-F238E27FC236}">
                <a16:creationId xmlns:a16="http://schemas.microsoft.com/office/drawing/2014/main" xmlns="" id="{FCAA9A9D-66D9-4C62-9EA9-08AEB5B5C91D}"/>
              </a:ext>
            </a:extLst>
          </p:cNvPr>
          <p:cNvSpPr/>
          <p:nvPr/>
        </p:nvSpPr>
        <p:spPr>
          <a:xfrm>
            <a:off x="10480839" y="516655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60"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85798" y="266050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61"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62"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63" name="Rectangle 6">
            <a:extLst>
              <a:ext uri="{FF2B5EF4-FFF2-40B4-BE49-F238E27FC236}">
                <a16:creationId xmlns:a16="http://schemas.microsoft.com/office/drawing/2014/main" xmlns="" id="{E78E3F30-EF5E-4302-B73F-67E8AB2EFBBA}"/>
              </a:ext>
            </a:extLst>
          </p:cNvPr>
          <p:cNvSpPr/>
          <p:nvPr/>
        </p:nvSpPr>
        <p:spPr>
          <a:xfrm>
            <a:off x="8405949" y="400993"/>
            <a:ext cx="3020058"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Times New Roman" panose="02020603050405020304" pitchFamily="18" charset="0"/>
                <a:cs typeface="Sultan bold" pitchFamily="2" charset="-78"/>
              </a:rPr>
              <a:t>مشكلات البطالة</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64" name="Rounded Rectangle 63"/>
          <p:cNvSpPr/>
          <p:nvPr/>
        </p:nvSpPr>
        <p:spPr>
          <a:xfrm>
            <a:off x="6364376" y="2934581"/>
            <a:ext cx="2184400" cy="309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t>(1)</a:t>
            </a:r>
          </a:p>
          <a:p>
            <a:pPr algn="ctr"/>
            <a:endParaRPr lang="ar-SA" sz="3600" dirty="0"/>
          </a:p>
          <a:p>
            <a:pPr algn="ctr"/>
            <a:r>
              <a:rPr lang="ar-SA" sz="3600" dirty="0" smtClean="0"/>
              <a:t>مشكلات </a:t>
            </a:r>
          </a:p>
          <a:p>
            <a:pPr algn="ctr"/>
            <a:r>
              <a:rPr lang="ar-SA" sz="3600" dirty="0" smtClean="0"/>
              <a:t>اقتصادية</a:t>
            </a:r>
            <a:endParaRPr lang="en-US" sz="3600" dirty="0"/>
          </a:p>
        </p:txBody>
      </p:sp>
      <p:sp>
        <p:nvSpPr>
          <p:cNvPr id="65" name="Rounded Rectangle 64"/>
          <p:cNvSpPr/>
          <p:nvPr/>
        </p:nvSpPr>
        <p:spPr>
          <a:xfrm>
            <a:off x="2559194" y="2934581"/>
            <a:ext cx="2184400" cy="309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t>(2)</a:t>
            </a:r>
          </a:p>
          <a:p>
            <a:pPr algn="ctr"/>
            <a:endParaRPr lang="ar-SA" sz="3600" dirty="0"/>
          </a:p>
          <a:p>
            <a:pPr algn="ctr"/>
            <a:r>
              <a:rPr lang="ar-SA" sz="3600" dirty="0" smtClean="0"/>
              <a:t>مشكلات </a:t>
            </a:r>
          </a:p>
          <a:p>
            <a:pPr algn="ctr"/>
            <a:r>
              <a:rPr lang="ar-SA" sz="3600" dirty="0" smtClean="0"/>
              <a:t>اجتماعية</a:t>
            </a:r>
            <a:endParaRPr lang="en-US" sz="3600" dirty="0"/>
          </a:p>
        </p:txBody>
      </p:sp>
    </p:spTree>
    <p:extLst>
      <p:ext uri="{BB962C8B-B14F-4D97-AF65-F5344CB8AC3E}">
        <p14:creationId xmlns:p14="http://schemas.microsoft.com/office/powerpoint/2010/main" val="18698669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2818</TotalTime>
  <Words>1711</Words>
  <Application>Microsoft Office PowerPoint</Application>
  <PresentationFormat>Widescreen</PresentationFormat>
  <Paragraphs>329</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Black</vt:lpstr>
      <vt:lpstr>Calibri</vt:lpstr>
      <vt:lpstr>Calibri Light</vt:lpstr>
      <vt:lpstr>Sakkal Majalla</vt:lpstr>
      <vt:lpstr>Simplified Arabic</vt:lpstr>
      <vt:lpstr>Sultan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Mariam Jassim Khadem</cp:lastModifiedBy>
  <cp:revision>162</cp:revision>
  <dcterms:created xsi:type="dcterms:W3CDTF">2020-03-09T08:29:54Z</dcterms:created>
  <dcterms:modified xsi:type="dcterms:W3CDTF">2023-09-05T06:50:56Z</dcterms:modified>
</cp:coreProperties>
</file>