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309" r:id="rId6"/>
    <p:sldId id="310" r:id="rId7"/>
    <p:sldId id="311" r:id="rId8"/>
    <p:sldId id="312" r:id="rId9"/>
    <p:sldId id="354" r:id="rId10"/>
    <p:sldId id="313" r:id="rId11"/>
    <p:sldId id="315" r:id="rId12"/>
    <p:sldId id="338" r:id="rId13"/>
    <p:sldId id="339" r:id="rId14"/>
    <p:sldId id="355" r:id="rId15"/>
    <p:sldId id="356" r:id="rId16"/>
    <p:sldId id="357" r:id="rId17"/>
    <p:sldId id="353" r:id="rId18"/>
    <p:sldId id="337" r:id="rId19"/>
    <p:sldId id="350" r:id="rId20"/>
    <p:sldId id="351" r:id="rId21"/>
    <p:sldId id="358" r:id="rId22"/>
    <p:sldId id="359" r:id="rId23"/>
    <p:sldId id="282" r:id="rId24"/>
    <p:sldId id="283" r:id="rId25"/>
    <p:sldId id="284" r:id="rId26"/>
    <p:sldId id="285" r:id="rId27"/>
    <p:sldId id="286" r:id="rId28"/>
    <p:sldId id="287" r:id="rId29"/>
    <p:sldId id="288" r:id="rId30"/>
    <p:sldId id="289" r:id="rId31"/>
    <p:sldId id="290" r:id="rId32"/>
    <p:sldId id="291" r:id="rId33"/>
    <p:sldId id="292" r:id="rId34"/>
    <p:sldId id="360" r:id="rId35"/>
    <p:sldId id="3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4" clrIdx="0">
    <p:extLst>
      <p:ext uri="{19B8F6BF-5375-455C-9EA6-DF929625EA0E}">
        <p15:presenceInfo xmlns:p15="http://schemas.microsoft.com/office/powerpoint/2012/main" userId="ebe551ee1b0069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52"/>
    <a:srgbClr val="F29223"/>
    <a:srgbClr val="3A6172"/>
    <a:srgbClr val="CFE0E7"/>
    <a:srgbClr val="3F5378"/>
    <a:srgbClr val="5A6F55"/>
    <a:srgbClr val="FDD8CF"/>
    <a:srgbClr val="D4DBE8"/>
    <a:srgbClr val="CFA6F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4660"/>
  </p:normalViewPr>
  <p:slideViewPr>
    <p:cSldViewPr snapToGrid="0">
      <p:cViewPr varScale="1">
        <p:scale>
          <a:sx n="38" d="100"/>
          <a:sy n="38" d="100"/>
        </p:scale>
        <p:origin x="54"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62FA8-E534-4930-9DCE-682F10F96BF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F9DCFBFB-2963-474F-A440-2EACF04CB324}">
      <dgm:prSet phldrT="[Text]"/>
      <dgm:spPr/>
      <dgm:t>
        <a:bodyPr/>
        <a:lstStyle/>
        <a:p>
          <a:r>
            <a:rPr lang="ar-SA" dirty="0" smtClean="0"/>
            <a:t>الإجراءات</a:t>
          </a:r>
          <a:endParaRPr lang="en-US" dirty="0"/>
        </a:p>
      </dgm:t>
    </dgm:pt>
    <dgm:pt modelId="{DEA680D4-4996-4236-A786-18C2E48625E7}" type="parTrans" cxnId="{5D9D8A24-86B0-449C-AF7C-D3EC5B812858}">
      <dgm:prSet/>
      <dgm:spPr/>
      <dgm:t>
        <a:bodyPr/>
        <a:lstStyle/>
        <a:p>
          <a:endParaRPr lang="en-US"/>
        </a:p>
      </dgm:t>
    </dgm:pt>
    <dgm:pt modelId="{8DEB9620-DC34-4F91-B769-858C030A1DED}" type="sibTrans" cxnId="{5D9D8A24-86B0-449C-AF7C-D3EC5B812858}">
      <dgm:prSet/>
      <dgm:spPr/>
      <dgm:t>
        <a:bodyPr/>
        <a:lstStyle/>
        <a:p>
          <a:endParaRPr lang="en-US" dirty="0"/>
        </a:p>
      </dgm:t>
    </dgm:pt>
    <dgm:pt modelId="{400BE94E-8C2F-4FAB-8754-8A81FCD67AB1}">
      <dgm:prSet phldrT="[Text]"/>
      <dgm:spPr/>
      <dgm:t>
        <a:bodyPr/>
        <a:lstStyle/>
        <a:p>
          <a:r>
            <a:rPr lang="ar-SA" dirty="0" smtClean="0"/>
            <a:t>(1)</a:t>
          </a:r>
        </a:p>
        <a:p>
          <a:r>
            <a:rPr lang="ar-SA" dirty="0" smtClean="0"/>
            <a:t>إجراءات السياسة النقدية</a:t>
          </a:r>
          <a:endParaRPr lang="en-US" dirty="0"/>
        </a:p>
      </dgm:t>
    </dgm:pt>
    <dgm:pt modelId="{8C00E840-1DF6-4FD4-9377-CA751D38F8F9}" type="parTrans" cxnId="{C9D025BA-52CD-4AEB-A19E-A94ECBE1BB21}">
      <dgm:prSet/>
      <dgm:spPr/>
      <dgm:t>
        <a:bodyPr/>
        <a:lstStyle/>
        <a:p>
          <a:endParaRPr lang="en-US"/>
        </a:p>
      </dgm:t>
    </dgm:pt>
    <dgm:pt modelId="{932B8FBA-DDA8-4E1F-AE2C-7DFF6D3FC4D5}" type="sibTrans" cxnId="{C9D025BA-52CD-4AEB-A19E-A94ECBE1BB21}">
      <dgm:prSet/>
      <dgm:spPr>
        <a:noFill/>
      </dgm:spPr>
      <dgm:t>
        <a:bodyPr/>
        <a:lstStyle/>
        <a:p>
          <a:endParaRPr lang="en-US"/>
        </a:p>
      </dgm:t>
    </dgm:pt>
    <dgm:pt modelId="{D84EB849-4124-482F-928D-B08DCA638FA7}">
      <dgm:prSet phldrT="[Text]"/>
      <dgm:spPr/>
      <dgm:t>
        <a:bodyPr/>
        <a:lstStyle/>
        <a:p>
          <a:r>
            <a:rPr lang="ar-SA" dirty="0" smtClean="0"/>
            <a:t>(2)</a:t>
          </a:r>
        </a:p>
        <a:p>
          <a:r>
            <a:rPr lang="ar-SA" dirty="0" smtClean="0"/>
            <a:t>إجراءات السياسة المالية</a:t>
          </a:r>
          <a:endParaRPr lang="en-US" dirty="0"/>
        </a:p>
      </dgm:t>
    </dgm:pt>
    <dgm:pt modelId="{415F86C7-CFD7-4881-87DB-7FCF4F7554DE}" type="parTrans" cxnId="{01CD3181-1CDC-4B7B-AF94-A53FE173D274}">
      <dgm:prSet/>
      <dgm:spPr/>
      <dgm:t>
        <a:bodyPr/>
        <a:lstStyle/>
        <a:p>
          <a:endParaRPr lang="en-US"/>
        </a:p>
      </dgm:t>
    </dgm:pt>
    <dgm:pt modelId="{31B601FE-D0E0-4013-A454-2F0EB701AFAB}" type="sibTrans" cxnId="{01CD3181-1CDC-4B7B-AF94-A53FE173D274}">
      <dgm:prSet/>
      <dgm:spPr/>
      <dgm:t>
        <a:bodyPr/>
        <a:lstStyle/>
        <a:p>
          <a:endParaRPr lang="en-US" dirty="0"/>
        </a:p>
      </dgm:t>
    </dgm:pt>
    <dgm:pt modelId="{F860FE76-4D8F-4CBD-8398-83E711485588}" type="pres">
      <dgm:prSet presAssocID="{E6E62FA8-E534-4930-9DCE-682F10F96BF4}" presName="Name0" presStyleCnt="0">
        <dgm:presLayoutVars>
          <dgm:dir/>
          <dgm:resizeHandles val="exact"/>
        </dgm:presLayoutVars>
      </dgm:prSet>
      <dgm:spPr/>
      <dgm:t>
        <a:bodyPr/>
        <a:lstStyle/>
        <a:p>
          <a:endParaRPr lang="en-US"/>
        </a:p>
      </dgm:t>
    </dgm:pt>
    <dgm:pt modelId="{A32A0185-0FA9-4314-AA39-16606D27EE66}" type="pres">
      <dgm:prSet presAssocID="{F9DCFBFB-2963-474F-A440-2EACF04CB324}" presName="node" presStyleLbl="node1" presStyleIdx="0" presStyleCnt="3" custRadScaleRad="101648">
        <dgm:presLayoutVars>
          <dgm:bulletEnabled val="1"/>
        </dgm:presLayoutVars>
      </dgm:prSet>
      <dgm:spPr/>
      <dgm:t>
        <a:bodyPr/>
        <a:lstStyle/>
        <a:p>
          <a:endParaRPr lang="en-US"/>
        </a:p>
      </dgm:t>
    </dgm:pt>
    <dgm:pt modelId="{BE606224-8736-4875-B6FB-E520CEF7297A}" type="pres">
      <dgm:prSet presAssocID="{8DEB9620-DC34-4F91-B769-858C030A1DED}" presName="sibTrans" presStyleLbl="sibTrans2D1" presStyleIdx="0" presStyleCnt="3" custAng="17957349" custScaleX="23729" custScaleY="130354" custLinFactX="29610" custLinFactNeighborX="100000" custLinFactNeighborY="-30124"/>
      <dgm:spPr>
        <a:prstGeom prst="downArrow">
          <a:avLst/>
        </a:prstGeom>
      </dgm:spPr>
      <dgm:t>
        <a:bodyPr/>
        <a:lstStyle/>
        <a:p>
          <a:endParaRPr lang="en-US"/>
        </a:p>
      </dgm:t>
    </dgm:pt>
    <dgm:pt modelId="{BC69BA26-EAF2-4BD7-8878-541A838157CE}" type="pres">
      <dgm:prSet presAssocID="{8DEB9620-DC34-4F91-B769-858C030A1DED}" presName="connectorText" presStyleLbl="sibTrans2D1" presStyleIdx="0" presStyleCnt="3"/>
      <dgm:spPr/>
      <dgm:t>
        <a:bodyPr/>
        <a:lstStyle/>
        <a:p>
          <a:endParaRPr lang="en-US"/>
        </a:p>
      </dgm:t>
    </dgm:pt>
    <dgm:pt modelId="{A66F14EA-0960-4F0A-A8BE-12210E53873A}" type="pres">
      <dgm:prSet presAssocID="{400BE94E-8C2F-4FAB-8754-8A81FCD67AB1}" presName="node" presStyleLbl="node1" presStyleIdx="1" presStyleCnt="3" custRadScaleRad="99365" custRadScaleInc="-90308">
        <dgm:presLayoutVars>
          <dgm:bulletEnabled val="1"/>
        </dgm:presLayoutVars>
      </dgm:prSet>
      <dgm:spPr/>
      <dgm:t>
        <a:bodyPr/>
        <a:lstStyle/>
        <a:p>
          <a:endParaRPr lang="en-US"/>
        </a:p>
      </dgm:t>
    </dgm:pt>
    <dgm:pt modelId="{C676E5F8-2EEF-4BC2-9850-0FFB1556802C}" type="pres">
      <dgm:prSet presAssocID="{932B8FBA-DDA8-4E1F-AE2C-7DFF6D3FC4D5}" presName="sibTrans" presStyleLbl="sibTrans2D1" presStyleIdx="1" presStyleCnt="3"/>
      <dgm:spPr/>
      <dgm:t>
        <a:bodyPr/>
        <a:lstStyle/>
        <a:p>
          <a:endParaRPr lang="en-US"/>
        </a:p>
      </dgm:t>
    </dgm:pt>
    <dgm:pt modelId="{19902287-CF6D-484E-B578-59F71A3512F1}" type="pres">
      <dgm:prSet presAssocID="{932B8FBA-DDA8-4E1F-AE2C-7DFF6D3FC4D5}" presName="connectorText" presStyleLbl="sibTrans2D1" presStyleIdx="1" presStyleCnt="3"/>
      <dgm:spPr/>
      <dgm:t>
        <a:bodyPr/>
        <a:lstStyle/>
        <a:p>
          <a:endParaRPr lang="en-US"/>
        </a:p>
      </dgm:t>
    </dgm:pt>
    <dgm:pt modelId="{FAD37026-CFB6-4F04-8F66-B131F46348CB}" type="pres">
      <dgm:prSet presAssocID="{D84EB849-4124-482F-928D-B08DCA638FA7}" presName="node" presStyleLbl="node1" presStyleIdx="2" presStyleCnt="3" custRadScaleRad="105556" custRadScaleInc="88795">
        <dgm:presLayoutVars>
          <dgm:bulletEnabled val="1"/>
        </dgm:presLayoutVars>
      </dgm:prSet>
      <dgm:spPr/>
      <dgm:t>
        <a:bodyPr/>
        <a:lstStyle/>
        <a:p>
          <a:endParaRPr lang="en-US"/>
        </a:p>
      </dgm:t>
    </dgm:pt>
    <dgm:pt modelId="{3CDFCBF8-16CA-42BC-8052-FAB3874034EE}" type="pres">
      <dgm:prSet presAssocID="{31B601FE-D0E0-4013-A454-2F0EB701AFAB}" presName="sibTrans" presStyleLbl="sibTrans2D1" presStyleIdx="2" presStyleCnt="3" custAng="4405952" custScaleX="24801" custScaleY="130354" custLinFactX="-12094" custLinFactNeighborX="-100000" custLinFactNeighborY="-34315"/>
      <dgm:spPr>
        <a:prstGeom prst="downArrow">
          <a:avLst/>
        </a:prstGeom>
      </dgm:spPr>
      <dgm:t>
        <a:bodyPr/>
        <a:lstStyle/>
        <a:p>
          <a:endParaRPr lang="en-US"/>
        </a:p>
      </dgm:t>
    </dgm:pt>
    <dgm:pt modelId="{E27214E7-E6D3-47EF-B45D-F6A545F18B57}" type="pres">
      <dgm:prSet presAssocID="{31B601FE-D0E0-4013-A454-2F0EB701AFAB}" presName="connectorText" presStyleLbl="sibTrans2D1" presStyleIdx="2" presStyleCnt="3"/>
      <dgm:spPr>
        <a:prstGeom prst="downArrow">
          <a:avLst/>
        </a:prstGeom>
      </dgm:spPr>
      <dgm:t>
        <a:bodyPr/>
        <a:lstStyle/>
        <a:p>
          <a:endParaRPr lang="en-US"/>
        </a:p>
      </dgm:t>
    </dgm:pt>
  </dgm:ptLst>
  <dgm:cxnLst>
    <dgm:cxn modelId="{5D9D8A24-86B0-449C-AF7C-D3EC5B812858}" srcId="{E6E62FA8-E534-4930-9DCE-682F10F96BF4}" destId="{F9DCFBFB-2963-474F-A440-2EACF04CB324}" srcOrd="0" destOrd="0" parTransId="{DEA680D4-4996-4236-A786-18C2E48625E7}" sibTransId="{8DEB9620-DC34-4F91-B769-858C030A1DED}"/>
    <dgm:cxn modelId="{4DB2F5FB-1D71-49B3-AB50-10C7FE663F36}" type="presOf" srcId="{400BE94E-8C2F-4FAB-8754-8A81FCD67AB1}" destId="{A66F14EA-0960-4F0A-A8BE-12210E53873A}" srcOrd="0" destOrd="0" presId="urn:microsoft.com/office/officeart/2005/8/layout/cycle7"/>
    <dgm:cxn modelId="{B17C09FB-6F97-4BB0-A0EE-87069A23F79C}" type="presOf" srcId="{D84EB849-4124-482F-928D-B08DCA638FA7}" destId="{FAD37026-CFB6-4F04-8F66-B131F46348CB}" srcOrd="0" destOrd="0" presId="urn:microsoft.com/office/officeart/2005/8/layout/cycle7"/>
    <dgm:cxn modelId="{B6EA60A8-1482-4A05-8FEE-715EC95CCAB8}" type="presOf" srcId="{31B601FE-D0E0-4013-A454-2F0EB701AFAB}" destId="{3CDFCBF8-16CA-42BC-8052-FAB3874034EE}" srcOrd="0" destOrd="0" presId="urn:microsoft.com/office/officeart/2005/8/layout/cycle7"/>
    <dgm:cxn modelId="{B704CB57-8AF3-4481-8F4B-73441EE44C4D}" type="presOf" srcId="{8DEB9620-DC34-4F91-B769-858C030A1DED}" destId="{BC69BA26-EAF2-4BD7-8878-541A838157CE}" srcOrd="1" destOrd="0" presId="urn:microsoft.com/office/officeart/2005/8/layout/cycle7"/>
    <dgm:cxn modelId="{00873DE2-B24D-4592-9481-F530618D16D6}" type="presOf" srcId="{932B8FBA-DDA8-4E1F-AE2C-7DFF6D3FC4D5}" destId="{19902287-CF6D-484E-B578-59F71A3512F1}" srcOrd="1" destOrd="0" presId="urn:microsoft.com/office/officeart/2005/8/layout/cycle7"/>
    <dgm:cxn modelId="{A4AC3826-15B5-459B-A845-A818F27D11CB}" type="presOf" srcId="{31B601FE-D0E0-4013-A454-2F0EB701AFAB}" destId="{E27214E7-E6D3-47EF-B45D-F6A545F18B57}" srcOrd="1" destOrd="0" presId="urn:microsoft.com/office/officeart/2005/8/layout/cycle7"/>
    <dgm:cxn modelId="{DB7613ED-9D04-470A-A1B7-3E3055426BA6}" type="presOf" srcId="{E6E62FA8-E534-4930-9DCE-682F10F96BF4}" destId="{F860FE76-4D8F-4CBD-8398-83E711485588}" srcOrd="0" destOrd="0" presId="urn:microsoft.com/office/officeart/2005/8/layout/cycle7"/>
    <dgm:cxn modelId="{C9D025BA-52CD-4AEB-A19E-A94ECBE1BB21}" srcId="{E6E62FA8-E534-4930-9DCE-682F10F96BF4}" destId="{400BE94E-8C2F-4FAB-8754-8A81FCD67AB1}" srcOrd="1" destOrd="0" parTransId="{8C00E840-1DF6-4FD4-9377-CA751D38F8F9}" sibTransId="{932B8FBA-DDA8-4E1F-AE2C-7DFF6D3FC4D5}"/>
    <dgm:cxn modelId="{01CD3181-1CDC-4B7B-AF94-A53FE173D274}" srcId="{E6E62FA8-E534-4930-9DCE-682F10F96BF4}" destId="{D84EB849-4124-482F-928D-B08DCA638FA7}" srcOrd="2" destOrd="0" parTransId="{415F86C7-CFD7-4881-87DB-7FCF4F7554DE}" sibTransId="{31B601FE-D0E0-4013-A454-2F0EB701AFAB}"/>
    <dgm:cxn modelId="{AEF8B55D-92EF-47BC-A1F3-DD98511D2F7B}" type="presOf" srcId="{F9DCFBFB-2963-474F-A440-2EACF04CB324}" destId="{A32A0185-0FA9-4314-AA39-16606D27EE66}" srcOrd="0" destOrd="0" presId="urn:microsoft.com/office/officeart/2005/8/layout/cycle7"/>
    <dgm:cxn modelId="{9650C617-46B5-426C-A00E-4E7B27B2D8DA}" type="presOf" srcId="{932B8FBA-DDA8-4E1F-AE2C-7DFF6D3FC4D5}" destId="{C676E5F8-2EEF-4BC2-9850-0FFB1556802C}" srcOrd="0" destOrd="0" presId="urn:microsoft.com/office/officeart/2005/8/layout/cycle7"/>
    <dgm:cxn modelId="{5BC8C336-92ED-4D40-A68C-66136AD4EAD6}" type="presOf" srcId="{8DEB9620-DC34-4F91-B769-858C030A1DED}" destId="{BE606224-8736-4875-B6FB-E520CEF7297A}" srcOrd="0" destOrd="0" presId="urn:microsoft.com/office/officeart/2005/8/layout/cycle7"/>
    <dgm:cxn modelId="{3DD59CCF-528F-437F-B271-7F8999F88319}" type="presParOf" srcId="{F860FE76-4D8F-4CBD-8398-83E711485588}" destId="{A32A0185-0FA9-4314-AA39-16606D27EE66}" srcOrd="0" destOrd="0" presId="urn:microsoft.com/office/officeart/2005/8/layout/cycle7"/>
    <dgm:cxn modelId="{E1183FAA-8F82-43A3-9822-E00DF6A478CE}" type="presParOf" srcId="{F860FE76-4D8F-4CBD-8398-83E711485588}" destId="{BE606224-8736-4875-B6FB-E520CEF7297A}" srcOrd="1" destOrd="0" presId="urn:microsoft.com/office/officeart/2005/8/layout/cycle7"/>
    <dgm:cxn modelId="{6CDE23BB-E301-4906-B7CB-60AD9795E790}" type="presParOf" srcId="{BE606224-8736-4875-B6FB-E520CEF7297A}" destId="{BC69BA26-EAF2-4BD7-8878-541A838157CE}" srcOrd="0" destOrd="0" presId="urn:microsoft.com/office/officeart/2005/8/layout/cycle7"/>
    <dgm:cxn modelId="{37C27B6C-C1CF-46E9-9D6F-F37F7EEA60D3}" type="presParOf" srcId="{F860FE76-4D8F-4CBD-8398-83E711485588}" destId="{A66F14EA-0960-4F0A-A8BE-12210E53873A}" srcOrd="2" destOrd="0" presId="urn:microsoft.com/office/officeart/2005/8/layout/cycle7"/>
    <dgm:cxn modelId="{FA9E6B43-BE7E-40DD-BBBA-D24D36D65C8F}" type="presParOf" srcId="{F860FE76-4D8F-4CBD-8398-83E711485588}" destId="{C676E5F8-2EEF-4BC2-9850-0FFB1556802C}" srcOrd="3" destOrd="0" presId="urn:microsoft.com/office/officeart/2005/8/layout/cycle7"/>
    <dgm:cxn modelId="{007DC87C-CE45-42F9-9E9A-77DF46320ACA}" type="presParOf" srcId="{C676E5F8-2EEF-4BC2-9850-0FFB1556802C}" destId="{19902287-CF6D-484E-B578-59F71A3512F1}" srcOrd="0" destOrd="0" presId="urn:microsoft.com/office/officeart/2005/8/layout/cycle7"/>
    <dgm:cxn modelId="{628D584B-B0B6-4119-AA10-A7CF3F06FF3B}" type="presParOf" srcId="{F860FE76-4D8F-4CBD-8398-83E711485588}" destId="{FAD37026-CFB6-4F04-8F66-B131F46348CB}" srcOrd="4" destOrd="0" presId="urn:microsoft.com/office/officeart/2005/8/layout/cycle7"/>
    <dgm:cxn modelId="{40C3A177-B7A2-4A22-8A94-BE7A343384A7}" type="presParOf" srcId="{F860FE76-4D8F-4CBD-8398-83E711485588}" destId="{3CDFCBF8-16CA-42BC-8052-FAB3874034EE}" srcOrd="5" destOrd="0" presId="urn:microsoft.com/office/officeart/2005/8/layout/cycle7"/>
    <dgm:cxn modelId="{FBEF0EE9-71EC-4A52-987F-5AAC7A91A17F}" type="presParOf" srcId="{3CDFCBF8-16CA-42BC-8052-FAB3874034EE}" destId="{E27214E7-E6D3-47EF-B45D-F6A545F18B57}"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0185-0FA9-4314-AA39-16606D27EE66}">
      <dsp:nvSpPr>
        <dsp:cNvPr id="0" name=""/>
        <dsp:cNvSpPr/>
      </dsp:nvSpPr>
      <dsp:spPr>
        <a:xfrm>
          <a:off x="2661046" y="0"/>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SA" sz="2600" kern="1200" dirty="0" smtClean="0"/>
            <a:t>الإجراءات</a:t>
          </a:r>
          <a:endParaRPr lang="en-US" sz="2600" kern="1200" dirty="0"/>
        </a:p>
      </dsp:txBody>
      <dsp:txXfrm>
        <a:off x="2702137" y="41091"/>
        <a:ext cx="2723724" cy="1320771"/>
      </dsp:txXfrm>
    </dsp:sp>
    <dsp:sp modelId="{BE606224-8736-4875-B6FB-E520CEF7297A}">
      <dsp:nvSpPr>
        <dsp:cNvPr id="0" name=""/>
        <dsp:cNvSpPr/>
      </dsp:nvSpPr>
      <dsp:spPr>
        <a:xfrm rot="19950286">
          <a:off x="5564708" y="1027347"/>
          <a:ext cx="58106" cy="640081"/>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5582140" y="1155363"/>
        <a:ext cx="23242" cy="384049"/>
      </dsp:txXfrm>
    </dsp:sp>
    <dsp:sp modelId="{A66F14EA-0960-4F0A-A8BE-12210E53873A}">
      <dsp:nvSpPr>
        <dsp:cNvPr id="0" name=""/>
        <dsp:cNvSpPr/>
      </dsp:nvSpPr>
      <dsp:spPr>
        <a:xfrm>
          <a:off x="5085805" y="1587661"/>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SA" sz="2600" kern="1200" dirty="0" smtClean="0"/>
            <a:t>(1)</a:t>
          </a:r>
        </a:p>
        <a:p>
          <a:pPr lvl="0" algn="ctr" defTabSz="1155700">
            <a:lnSpc>
              <a:spcPct val="90000"/>
            </a:lnSpc>
            <a:spcBef>
              <a:spcPct val="0"/>
            </a:spcBef>
            <a:spcAft>
              <a:spcPct val="35000"/>
            </a:spcAft>
          </a:pPr>
          <a:r>
            <a:rPr lang="ar-SA" sz="2600" kern="1200" dirty="0" smtClean="0"/>
            <a:t>إجراءات السياسة النقدية</a:t>
          </a:r>
          <a:endParaRPr lang="en-US" sz="2600" kern="1200" dirty="0"/>
        </a:p>
      </dsp:txBody>
      <dsp:txXfrm>
        <a:off x="5126896" y="1628752"/>
        <a:ext cx="2723724" cy="1320771"/>
      </dsp:txXfrm>
    </dsp:sp>
    <dsp:sp modelId="{C676E5F8-2EEF-4BC2-9850-0FFB1556802C}">
      <dsp:nvSpPr>
        <dsp:cNvPr id="0" name=""/>
        <dsp:cNvSpPr/>
      </dsp:nvSpPr>
      <dsp:spPr>
        <a:xfrm rot="10818421">
          <a:off x="3857022" y="2030175"/>
          <a:ext cx="244875" cy="491033"/>
        </a:xfrm>
        <a:prstGeom prst="lef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930484" y="2128382"/>
        <a:ext cx="97950" cy="294619"/>
      </dsp:txXfrm>
    </dsp:sp>
    <dsp:sp modelId="{FAD37026-CFB6-4F04-8F66-B131F46348CB}">
      <dsp:nvSpPr>
        <dsp:cNvPr id="0" name=""/>
        <dsp:cNvSpPr/>
      </dsp:nvSpPr>
      <dsp:spPr>
        <a:xfrm>
          <a:off x="67207" y="1560768"/>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ar-SA" sz="2600" kern="1200" dirty="0" smtClean="0"/>
            <a:t>(2)</a:t>
          </a:r>
        </a:p>
        <a:p>
          <a:pPr lvl="0" algn="ctr" defTabSz="1155700">
            <a:lnSpc>
              <a:spcPct val="90000"/>
            </a:lnSpc>
            <a:spcBef>
              <a:spcPct val="0"/>
            </a:spcBef>
            <a:spcAft>
              <a:spcPct val="35000"/>
            </a:spcAft>
          </a:pPr>
          <a:r>
            <a:rPr lang="ar-SA" sz="2600" kern="1200" dirty="0" smtClean="0"/>
            <a:t>إجراءات السياسة المالية</a:t>
          </a:r>
          <a:endParaRPr lang="en-US" sz="2600" kern="1200" dirty="0"/>
        </a:p>
      </dsp:txBody>
      <dsp:txXfrm>
        <a:off x="108298" y="1601859"/>
        <a:ext cx="2723724" cy="1320771"/>
      </dsp:txXfrm>
    </dsp:sp>
    <dsp:sp modelId="{3CDFCBF8-16CA-42BC-8052-FAB3874034EE}">
      <dsp:nvSpPr>
        <dsp:cNvPr id="0" name=""/>
        <dsp:cNvSpPr/>
      </dsp:nvSpPr>
      <dsp:spPr>
        <a:xfrm rot="2543778">
          <a:off x="2462224" y="993321"/>
          <a:ext cx="60731" cy="640081"/>
        </a:xfrm>
        <a:prstGeom prst="down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a:off x="2482526" y="995306"/>
        <a:ext cx="30365" cy="62489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dirty="0"/>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dirty="0"/>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6.xml"/><Relationship Id="rId7" Type="http://schemas.openxmlformats.org/officeDocument/2006/relationships/diagramLayout" Target="../diagrams/layout1.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slide" Target="slide17.xml"/><Relationship Id="rId10" Type="http://schemas.microsoft.com/office/2007/relationships/diagramDrawing" Target="../diagrams/drawing1.xml"/><Relationship Id="rId4" Type="http://schemas.openxmlformats.org/officeDocument/2006/relationships/slide" Target="slide10.xml"/><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7.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25.xml"/><Relationship Id="rId7" Type="http://schemas.openxmlformats.org/officeDocument/2006/relationships/slide" Target="slide17.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27.xml"/><Relationship Id="rId7" Type="http://schemas.openxmlformats.org/officeDocument/2006/relationships/slide" Target="slide17.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17.xml"/><Relationship Id="rId2"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17.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6.xml"/><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17.xml"/><Relationship Id="rId4" Type="http://schemas.openxmlformats.org/officeDocument/2006/relationships/slide" Target="slide10.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17.xml"/><Relationship Id="rId4" Type="http://schemas.openxmlformats.org/officeDocument/2006/relationships/slide" Target="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0.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 xmlns:a16="http://schemas.microsoft.com/office/drawing/2014/main" id="{4480F12F-3684-4F40-A1B9-D3BA9923DD19}"/>
              </a:ext>
            </a:extLst>
          </p:cNvPr>
          <p:cNvSpPr txBox="1">
            <a:spLocks/>
          </p:cNvSpPr>
          <p:nvPr/>
        </p:nvSpPr>
        <p:spPr>
          <a:xfrm>
            <a:off x="5020996" y="2330400"/>
            <a:ext cx="6574549" cy="1913707"/>
          </a:xfrm>
          <a:prstGeom prst="rect">
            <a:avLst/>
          </a:prstGeom>
          <a:ln>
            <a:noFill/>
          </a:ln>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BH" sz="8800" dirty="0" smtClean="0">
                <a:solidFill>
                  <a:srgbClr val="3A6172"/>
                </a:solidFill>
                <a:latin typeface="Arial Black" panose="020B0A04020102020204" pitchFamily="34" charset="0"/>
                <a:cs typeface="Sultan bold" pitchFamily="2" charset="-78"/>
              </a:rPr>
              <a:t>الاقتصاد</a:t>
            </a:r>
            <a:endParaRPr lang="ar-BH" sz="8800" dirty="0">
              <a:solidFill>
                <a:srgbClr val="3A6172"/>
              </a:solidFill>
              <a:latin typeface="Arial Black" panose="020B0A04020102020204" pitchFamily="34" charset="0"/>
              <a:cs typeface="Sultan bold" pitchFamily="2" charset="-78"/>
            </a:endParaRPr>
          </a:p>
          <a:p>
            <a:endParaRPr lang="ar-SA" sz="4000" dirty="0">
              <a:solidFill>
                <a:srgbClr val="3A6172"/>
              </a:solidFill>
              <a:latin typeface="Arial Black" panose="020B0A04020102020204" pitchFamily="34" charset="0"/>
              <a:cs typeface="Sultan bold" pitchFamily="2" charset="-78"/>
            </a:endParaRPr>
          </a:p>
          <a:p>
            <a:r>
              <a:rPr lang="ar-BH" sz="88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قصد </a:t>
            </a:r>
            <a:r>
              <a:rPr lang="ar-SA" sz="8800" b="1" dirty="0" smtClean="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rPr>
              <a:t>312</a:t>
            </a:r>
            <a:endParaRPr lang="ar-SA" sz="7200" b="1" dirty="0">
              <a:ln>
                <a:solidFill>
                  <a:srgbClr val="3A6172"/>
                </a:solidFill>
              </a:ln>
              <a:solidFill>
                <a:schemeClr val="accent4"/>
              </a:solidFill>
              <a:effectLst>
                <a:glow rad="139700">
                  <a:schemeClr val="accent3">
                    <a:satMod val="175000"/>
                    <a:alpha val="40000"/>
                  </a:schemeClr>
                </a:glow>
              </a:effectLst>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 xmlns:a16="http://schemas.microsoft.com/office/drawing/2014/main" id="{80FC989E-D4CE-4CFB-96D2-FB65D6210524}"/>
              </a:ext>
            </a:extLst>
          </p:cNvPr>
          <p:cNvSpPr/>
          <p:nvPr/>
        </p:nvSpPr>
        <p:spPr>
          <a:xfrm>
            <a:off x="7236082" y="4846777"/>
            <a:ext cx="2390398" cy="523220"/>
          </a:xfrm>
          <a:prstGeom prst="rect">
            <a:avLst/>
          </a:prstGeom>
          <a:solidFill>
            <a:srgbClr val="C00000"/>
          </a:solidFill>
        </p:spPr>
        <p:txBody>
          <a:bodyPr wrap="none" lIns="91440" tIns="45720" rIns="91440" bIns="45720">
            <a:spAutoFit/>
          </a:bodyPr>
          <a:lstStyle/>
          <a:p>
            <a:pPr algn="ctr"/>
            <a:r>
              <a:rPr lang="ar-SA" sz="28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الفصل الدراسي </a:t>
            </a:r>
            <a:r>
              <a:rPr lang="ar-SA" sz="28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الأول</a:t>
            </a:r>
            <a:endParaRPr lang="en-US" sz="28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endParaRPr>
          </a:p>
        </p:txBody>
      </p:sp>
      <p:sp>
        <p:nvSpPr>
          <p:cNvPr id="7" name="Rectangle 6">
            <a:extLst>
              <a:ext uri="{FF2B5EF4-FFF2-40B4-BE49-F238E27FC236}">
                <a16:creationId xmlns="" xmlns:a16="http://schemas.microsoft.com/office/drawing/2014/main" id="{165F5DA4-2CA6-43A2-98A4-464A9E98B87D}"/>
              </a:ext>
            </a:extLst>
          </p:cNvPr>
          <p:cNvSpPr/>
          <p:nvPr/>
        </p:nvSpPr>
        <p:spPr>
          <a:xfrm>
            <a:off x="6873805" y="5570966"/>
            <a:ext cx="3114955" cy="1200329"/>
          </a:xfrm>
          <a:prstGeom prst="rect">
            <a:avLst/>
          </a:prstGeom>
          <a:noFill/>
        </p:spPr>
        <p:txBody>
          <a:bodyPr wrap="none" lIns="91440" tIns="45720" rIns="91440" bIns="45720">
            <a:spAutoFit/>
          </a:bodyPr>
          <a:lstStyle/>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للصف </a:t>
            </a:r>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الثالث الثانوي</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a:r>
              <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توحيد المسارات</a:t>
            </a:r>
          </a:p>
        </p:txBody>
      </p:sp>
      <p:pic>
        <p:nvPicPr>
          <p:cNvPr id="8" name="Picture 7">
            <a:extLst>
              <a:ext uri="{FF2B5EF4-FFF2-40B4-BE49-F238E27FC236}">
                <a16:creationId xmlns=""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725" y="188387"/>
            <a:ext cx="6574549" cy="1024130"/>
          </a:xfrm>
          <a:prstGeom prst="rect">
            <a:avLst/>
          </a:prstGeom>
        </p:spPr>
      </p:pic>
      <p:pic>
        <p:nvPicPr>
          <p:cNvPr id="3" name="Picture 2"/>
          <p:cNvPicPr>
            <a:picLocks noChangeAspect="1"/>
          </p:cNvPicPr>
          <p:nvPr/>
        </p:nvPicPr>
        <p:blipFill rotWithShape="1">
          <a:blip r:embed="rId3"/>
          <a:srcRect l="38862" t="22626" r="38351" b="19808"/>
          <a:stretch/>
        </p:blipFill>
        <p:spPr>
          <a:xfrm>
            <a:off x="288912" y="1027770"/>
            <a:ext cx="4043911" cy="57435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33064" y="1364342"/>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200" b="1" dirty="0" smtClean="0">
                <a:solidFill>
                  <a:schemeClr val="tx1"/>
                </a:solidFill>
                <a:latin typeface="Sakkal Majalla" panose="02000000000000000000" pitchFamily="2" charset="-78"/>
                <a:cs typeface="Sakkal Majalla" panose="02000000000000000000" pitchFamily="2" charset="-78"/>
              </a:rPr>
              <a:t>قد </a:t>
            </a:r>
            <a:r>
              <a:rPr lang="ar-BH" sz="3200" b="1" dirty="0">
                <a:solidFill>
                  <a:schemeClr val="tx1"/>
                </a:solidFill>
                <a:latin typeface="Sakkal Majalla" panose="02000000000000000000" pitchFamily="2" charset="-78"/>
                <a:cs typeface="Sakkal Majalla" panose="02000000000000000000" pitchFamily="2" charset="-78"/>
              </a:rPr>
              <a:t>ينشأ </a:t>
            </a:r>
            <a:r>
              <a:rPr lang="ar-SA" sz="3200" b="1" dirty="0" smtClean="0">
                <a:solidFill>
                  <a:schemeClr val="tx1"/>
                </a:solidFill>
                <a:latin typeface="Sakkal Majalla" panose="02000000000000000000" pitchFamily="2" charset="-78"/>
                <a:cs typeface="Sakkal Majalla" panose="02000000000000000000" pitchFamily="2" charset="-78"/>
              </a:rPr>
              <a:t>التضخم </a:t>
            </a:r>
            <a:r>
              <a:rPr lang="ar-BH" sz="3200" b="1" dirty="0" smtClean="0">
                <a:solidFill>
                  <a:schemeClr val="tx1"/>
                </a:solidFill>
                <a:latin typeface="Sakkal Majalla" panose="02000000000000000000" pitchFamily="2" charset="-78"/>
                <a:cs typeface="Sakkal Majalla" panose="02000000000000000000" pitchFamily="2" charset="-78"/>
              </a:rPr>
              <a:t>بسبب </a:t>
            </a:r>
            <a:r>
              <a:rPr lang="ar-BH" sz="3200" b="1" dirty="0">
                <a:solidFill>
                  <a:schemeClr val="tx1"/>
                </a:solidFill>
                <a:latin typeface="Sakkal Majalla" panose="02000000000000000000" pitchFamily="2" charset="-78"/>
                <a:cs typeface="Sakkal Majalla" panose="02000000000000000000" pitchFamily="2" charset="-78"/>
              </a:rPr>
              <a:t>زيادة طلب المستهلكين، وهذا ما يطلق عليه التضخم الناشئ عن الطلب.  كما قد ينشأ بسبب زيادة تكاليف الإنتاج وهو ما يطلق عليه التضخم الناشئ عن العرض.  وذلك على النحو الآتي:</a:t>
            </a:r>
            <a:r>
              <a:rPr lang="ar-BH" sz="3200" dirty="0">
                <a:solidFill>
                  <a:schemeClr val="tx1"/>
                </a:solidFill>
                <a:latin typeface="Sakkal Majalla" panose="02000000000000000000" pitchFamily="2" charset="-78"/>
                <a:cs typeface="Sakkal Majalla" panose="02000000000000000000" pitchFamily="2" charset="-78"/>
              </a:rPr>
              <a:t> </a:t>
            </a:r>
            <a:endParaRPr lang="ar-SA" sz="3200" b="1" dirty="0" smtClean="0">
              <a:solidFill>
                <a:schemeClr val="tx1"/>
              </a:solidFill>
              <a:latin typeface="Sakkal Majalla" panose="02000000000000000000" pitchFamily="2" charset="-78"/>
              <a:cs typeface="Sakkal Majalla" panose="02000000000000000000" pitchFamily="2" charset="-78"/>
            </a:endParaRPr>
          </a:p>
          <a:p>
            <a:pPr algn="r" rtl="1"/>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934326" y="177021"/>
            <a:ext cx="8547234"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544713" y="300115"/>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 xmlns:a16="http://schemas.microsoft.com/office/drawing/2014/main" id="{72DA4614-6011-48EF-8280-B51B32C19888}"/>
              </a:ext>
            </a:extLst>
          </p:cNvPr>
          <p:cNvSpPr/>
          <p:nvPr/>
        </p:nvSpPr>
        <p:spPr>
          <a:xfrm>
            <a:off x="8899673" y="400993"/>
            <a:ext cx="2526334"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أسباب التضخم</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2" name="Rounded Rectangle 1"/>
          <p:cNvSpPr/>
          <p:nvPr/>
        </p:nvSpPr>
        <p:spPr>
          <a:xfrm>
            <a:off x="578224" y="3128154"/>
            <a:ext cx="9348839" cy="308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2400" dirty="0">
                <a:solidFill>
                  <a:schemeClr val="tx1"/>
                </a:solidFill>
                <a:latin typeface="Sakkal Majalla" panose="02000000000000000000" pitchFamily="2" charset="-78"/>
                <a:cs typeface="Sakkal Majalla" panose="02000000000000000000" pitchFamily="2" charset="-78"/>
              </a:rPr>
              <a:t>التضخم الناشئ عن الطلب </a:t>
            </a:r>
            <a:r>
              <a:rPr lang="en-US" sz="2400" dirty="0">
                <a:solidFill>
                  <a:schemeClr val="tx1"/>
                </a:solidFill>
                <a:latin typeface="Sakkal Majalla" panose="02000000000000000000" pitchFamily="2" charset="-78"/>
                <a:cs typeface="Sakkal Majalla" panose="02000000000000000000" pitchFamily="2" charset="-78"/>
              </a:rPr>
              <a:t>Demand-Pull </a:t>
            </a:r>
            <a:r>
              <a:rPr lang="en-US" sz="2400" dirty="0" smtClean="0">
                <a:solidFill>
                  <a:schemeClr val="tx1"/>
                </a:solidFill>
                <a:latin typeface="Sakkal Majalla" panose="02000000000000000000" pitchFamily="2" charset="-78"/>
                <a:cs typeface="Sakkal Majalla" panose="02000000000000000000" pitchFamily="2" charset="-78"/>
              </a:rPr>
              <a:t>Inflation</a:t>
            </a:r>
            <a:r>
              <a:rPr lang="ar-SA" sz="2400" dirty="0" smtClean="0">
                <a:solidFill>
                  <a:schemeClr val="tx1"/>
                </a:solidFill>
                <a:latin typeface="Sakkal Majalla" panose="02000000000000000000" pitchFamily="2" charset="-78"/>
                <a:cs typeface="Sakkal Majalla" panose="02000000000000000000" pitchFamily="2" charset="-78"/>
              </a:rPr>
              <a:t>:</a:t>
            </a:r>
          </a:p>
          <a:p>
            <a:pPr algn="ctr" rtl="1"/>
            <a:r>
              <a:rPr lang="ar-BH" sz="2400" dirty="0">
                <a:solidFill>
                  <a:schemeClr val="tx1"/>
                </a:solidFill>
                <a:latin typeface="Sakkal Majalla" panose="02000000000000000000" pitchFamily="2" charset="-78"/>
                <a:cs typeface="Sakkal Majalla" panose="02000000000000000000" pitchFamily="2" charset="-78"/>
              </a:rPr>
              <a:t>حيث إن جانب الطلب يخص فئة المستهلكين، فإن هذا النوع من التضخم يحدثه المستهلكون بسبب زيادة طلبهم على مختلف السلع والخدمات في السوق بشكل يفوق حجم المعروض من هذه السلع والخدمات، وما سبق يؤدي إلى ارتفاع الأسعار، ومع استمرار هذا الوضع تستمر عملية ارتفاع الأسعار بشكلٍ متتالٍ؛ مما يؤدي إلى حدوث هذا النوع من التضخم ولكي يحدث هذا النوع من التضخم يشترط عدم وجود إمكانيات في المجتمع لزيادة حجم الإنتاج، ومن ثم زيادة العرض لكي يحدث التوازن بين العرض والطلب.</a:t>
            </a: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38"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9"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6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43" name="TextBox 42">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5160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65759" y="1343221"/>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0325" algn="ctr" rtl="1"/>
            <a:endParaRPr lang="ar-SA" sz="3200" dirty="0" smtClean="0">
              <a:solidFill>
                <a:schemeClr val="tx1"/>
              </a:solidFill>
              <a:latin typeface="Sakkal Majalla" panose="02000000000000000000" pitchFamily="2" charset="-78"/>
              <a:cs typeface="Sakkal Majalla" panose="02000000000000000000" pitchFamily="2" charset="-78"/>
            </a:endParaRPr>
          </a:p>
          <a:p>
            <a:pPr marL="60325" algn="ctr" rtl="1"/>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8350987" y="368593"/>
            <a:ext cx="2852063" cy="830997"/>
          </a:xfrm>
          <a:prstGeom prst="rect">
            <a:avLst/>
          </a:prstGeom>
        </p:spPr>
        <p:txBody>
          <a:bodyPr wrap="none">
            <a:spAutoFit/>
          </a:bodyPr>
          <a:lstStyle/>
          <a:p>
            <a:pPr algn="r" rtl="1">
              <a:spcBef>
                <a:spcPts val="0"/>
              </a:spcBef>
              <a:spcAft>
                <a:spcPts val="1000"/>
              </a:spcAft>
            </a:pPr>
            <a:r>
              <a:rPr lang="ar-SA" sz="4800" dirty="0" smtClean="0">
                <a:solidFill>
                  <a:schemeClr val="bg1"/>
                </a:solidFill>
                <a:latin typeface="Sakkal Majalla" panose="02000000000000000000" pitchFamily="2" charset="-78"/>
                <a:cs typeface="Sultan bold" pitchFamily="2" charset="-78"/>
              </a:rPr>
              <a:t>أسباب التضخم</a:t>
            </a:r>
            <a:endParaRPr lang="ar-BH" sz="4800" dirty="0">
              <a:solidFill>
                <a:schemeClr val="bg1"/>
              </a:solidFill>
              <a:latin typeface="Sakkal Majalla" panose="02000000000000000000" pitchFamily="2" charset="-78"/>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TextBox 5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8" name="Rounded Rectangle 37"/>
          <p:cNvSpPr/>
          <p:nvPr/>
        </p:nvSpPr>
        <p:spPr>
          <a:xfrm>
            <a:off x="806823" y="2230740"/>
            <a:ext cx="8534765" cy="3337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dirty="0">
                <a:solidFill>
                  <a:schemeClr val="tx1"/>
                </a:solidFill>
                <a:latin typeface="Sakkal Majalla" panose="02000000000000000000" pitchFamily="2" charset="-78"/>
                <a:cs typeface="Sakkal Majalla" panose="02000000000000000000" pitchFamily="2" charset="-78"/>
              </a:rPr>
              <a:t> </a:t>
            </a:r>
            <a:r>
              <a:rPr lang="ar-BH" sz="2400" dirty="0">
                <a:solidFill>
                  <a:schemeClr val="tx1"/>
                </a:solidFill>
                <a:latin typeface="Sakkal Majalla" panose="02000000000000000000" pitchFamily="2" charset="-78"/>
                <a:cs typeface="Sakkal Majalla" panose="02000000000000000000" pitchFamily="2" charset="-78"/>
              </a:rPr>
              <a:t>التضخم الناشئ عن العرض </a:t>
            </a:r>
            <a:r>
              <a:rPr lang="en-US" sz="2400" dirty="0">
                <a:solidFill>
                  <a:schemeClr val="tx1"/>
                </a:solidFill>
                <a:latin typeface="Sakkal Majalla" panose="02000000000000000000" pitchFamily="2" charset="-78"/>
                <a:cs typeface="Sakkal Majalla" panose="02000000000000000000" pitchFamily="2" charset="-78"/>
              </a:rPr>
              <a:t>Supply-Push </a:t>
            </a:r>
            <a:r>
              <a:rPr lang="en-US" sz="2400" dirty="0" smtClean="0">
                <a:solidFill>
                  <a:schemeClr val="tx1"/>
                </a:solidFill>
                <a:latin typeface="Sakkal Majalla" panose="02000000000000000000" pitchFamily="2" charset="-78"/>
                <a:cs typeface="Sakkal Majalla" panose="02000000000000000000" pitchFamily="2" charset="-78"/>
              </a:rPr>
              <a:t>Inflation</a:t>
            </a:r>
            <a:r>
              <a:rPr lang="ar-SA" sz="3600" dirty="0" smtClean="0">
                <a:solidFill>
                  <a:schemeClr val="tx1"/>
                </a:solidFill>
                <a:latin typeface="Sakkal Majalla" panose="02000000000000000000" pitchFamily="2" charset="-78"/>
                <a:cs typeface="Sakkal Majalla" panose="02000000000000000000" pitchFamily="2" charset="-78"/>
              </a:rPr>
              <a:t>:</a:t>
            </a:r>
          </a:p>
          <a:p>
            <a:pPr algn="ctr" rtl="1"/>
            <a:r>
              <a:rPr lang="ar-BH" sz="2400" dirty="0">
                <a:solidFill>
                  <a:schemeClr val="tx1"/>
                </a:solidFill>
                <a:latin typeface="Sakkal Majalla" panose="02000000000000000000" pitchFamily="2" charset="-78"/>
                <a:cs typeface="Sakkal Majalla" panose="02000000000000000000" pitchFamily="2" charset="-78"/>
              </a:rPr>
              <a:t>يحدث هذا النوع من التضخم عند ارتفاع أسعار عناصر الإنتاج (أجور العمال – الموارد الخام – الآلات والمعدات ... إلخ)، الأمر الذي يؤدي إلى زيادة تكاليف الإنتاج وتقليل أرباح المنتجين.  وهذا يجعل المنتجين غير راغبين بعرض السلع والخدمات بالأسعار الحالية في السوق بسبب قلة الأرباح. </a:t>
            </a:r>
            <a:endParaRPr lang="ar-SA" sz="2400" dirty="0">
              <a:solidFill>
                <a:schemeClr val="tx1"/>
              </a:solidFill>
              <a:latin typeface="Sakkal Majalla" panose="02000000000000000000" pitchFamily="2" charset="-78"/>
              <a:cs typeface="Sakkal Majalla" panose="02000000000000000000" pitchFamily="2" charset="-78"/>
            </a:endParaRPr>
          </a:p>
        </p:txBody>
      </p:sp>
      <p:sp>
        <p:nvSpPr>
          <p:cNvPr id="3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9"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6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43" name="TextBox 42">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962353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94640" marR="3240405" indent="-228600" algn="just" rtl="1">
              <a:lnSpc>
                <a:spcPct val="115000"/>
              </a:lnSpc>
              <a:spcBef>
                <a:spcPts val="0"/>
              </a:spcBef>
              <a:spcAft>
                <a:spcPts val="0"/>
              </a:spcAft>
              <a:tabLst>
                <a:tab pos="849630" algn="l"/>
                <a:tab pos="1140460" algn="l"/>
              </a:tabLst>
            </a:pPr>
            <a:endParaRPr lang="en-US" sz="1600" dirty="0">
              <a:ea typeface="Calibri" panose="020F0502020204030204" pitchFamily="34" charset="0"/>
              <a:cs typeface="Arial" panose="020B0604020202020204" pitchFamily="34" charset="0"/>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7329484" y="455760"/>
            <a:ext cx="3882794" cy="677108"/>
          </a:xfrm>
          <a:prstGeom prst="rect">
            <a:avLst/>
          </a:prstGeom>
        </p:spPr>
        <p:txBody>
          <a:bodyPr wrap="none">
            <a:spAutoFit/>
          </a:bodyPr>
          <a:lstStyle/>
          <a:p>
            <a:pPr rtl="1"/>
            <a:r>
              <a:rPr lang="ar-SA" sz="3800" dirty="0">
                <a:solidFill>
                  <a:schemeClr val="bg1"/>
                </a:solidFill>
                <a:latin typeface="Arial" panose="020B0604020202020204" pitchFamily="34" charset="0"/>
                <a:ea typeface="Calibri" panose="020F0502020204030204" pitchFamily="34" charset="0"/>
                <a:cs typeface="Sultan bold" pitchFamily="2" charset="-78"/>
              </a:rPr>
              <a:t>الآثار المترتبة على التضخم</a:t>
            </a:r>
            <a:endParaRPr lang="en-US" sz="3800" dirty="0">
              <a:solidFill>
                <a:schemeClr val="bg1"/>
              </a:solidFill>
              <a:latin typeface="Arial" panose="020B0604020202020204" pitchFamily="34" charset="0"/>
              <a:ea typeface="Calibri" panose="020F0502020204030204" pitchFamily="34" charset="0"/>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TextBox 53">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9"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2"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6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2" name="Rectangle 1"/>
          <p:cNvSpPr/>
          <p:nvPr/>
        </p:nvSpPr>
        <p:spPr>
          <a:xfrm>
            <a:off x="660400" y="1610108"/>
            <a:ext cx="9709987" cy="1077218"/>
          </a:xfrm>
          <a:prstGeom prst="rect">
            <a:avLst/>
          </a:prstGeom>
        </p:spPr>
        <p:txBody>
          <a:bodyPr wrap="square">
            <a:spAutoFit/>
          </a:bodyPr>
          <a:lstStyle/>
          <a:p>
            <a:pPr algn="r"/>
            <a:r>
              <a:rPr lang="ar-BH" dirty="0">
                <a:latin typeface="Calibri" panose="020F0502020204030204" pitchFamily="34" charset="0"/>
                <a:ea typeface="Calibri" panose="020F0502020204030204" pitchFamily="34" charset="0"/>
                <a:cs typeface="Sakkal Majalla" panose="02000000000000000000" pitchFamily="2" charset="-78"/>
              </a:rPr>
              <a:t> </a:t>
            </a:r>
            <a:r>
              <a:rPr lang="ar-BH" sz="3200" b="1" dirty="0">
                <a:latin typeface="Sakkal Majalla" panose="02000000000000000000" pitchFamily="2" charset="-78"/>
                <a:cs typeface="Sakkal Majalla" panose="02000000000000000000" pitchFamily="2" charset="-78"/>
              </a:rPr>
              <a:t>للتضخم آثار اقتصادية مؤثرة في مسيرة التنمية الاقتصادية والاجتماعية، </a:t>
            </a:r>
            <a:r>
              <a:rPr lang="ar-BH" sz="3200" b="1" dirty="0" smtClean="0">
                <a:latin typeface="Sakkal Majalla" panose="02000000000000000000" pitchFamily="2" charset="-78"/>
                <a:cs typeface="Sakkal Majalla" panose="02000000000000000000" pitchFamily="2" charset="-78"/>
              </a:rPr>
              <a:t>وأبرز</a:t>
            </a:r>
            <a:r>
              <a:rPr lang="ar-SA" sz="3200" b="1" dirty="0" smtClean="0">
                <a:latin typeface="Sakkal Majalla" panose="02000000000000000000" pitchFamily="2" charset="-78"/>
                <a:cs typeface="Sakkal Majalla" panose="02000000000000000000" pitchFamily="2" charset="-78"/>
              </a:rPr>
              <a:t> </a:t>
            </a:r>
            <a:r>
              <a:rPr lang="ar-BH" sz="3200" b="1" dirty="0" smtClean="0">
                <a:latin typeface="Sakkal Majalla" panose="02000000000000000000" pitchFamily="2" charset="-78"/>
                <a:cs typeface="Sakkal Majalla" panose="02000000000000000000" pitchFamily="2" charset="-78"/>
              </a:rPr>
              <a:t>هذه </a:t>
            </a:r>
            <a:r>
              <a:rPr lang="ar-BH" sz="3200" b="1" dirty="0">
                <a:latin typeface="Sakkal Majalla" panose="02000000000000000000" pitchFamily="2" charset="-78"/>
                <a:cs typeface="Sakkal Majalla" panose="02000000000000000000" pitchFamily="2" charset="-78"/>
              </a:rPr>
              <a:t>الآثار ما </a:t>
            </a:r>
            <a:r>
              <a:rPr lang="ar-BH" sz="3200" b="1" dirty="0" smtClean="0">
                <a:latin typeface="Sakkal Majalla" panose="02000000000000000000" pitchFamily="2" charset="-78"/>
                <a:cs typeface="Sakkal Majalla" panose="02000000000000000000" pitchFamily="2" charset="-78"/>
              </a:rPr>
              <a:t>يأتي</a:t>
            </a:r>
            <a:r>
              <a:rPr lang="ar-SA" sz="3200" b="1" dirty="0" smtClean="0">
                <a:latin typeface="Sakkal Majalla" panose="02000000000000000000" pitchFamily="2" charset="-78"/>
                <a:cs typeface="Sakkal Majalla" panose="02000000000000000000" pitchFamily="2" charset="-78"/>
              </a:rPr>
              <a:t>:</a:t>
            </a:r>
            <a:endParaRPr lang="en-US" sz="3200" b="1" dirty="0">
              <a:latin typeface="Sakkal Majalla" panose="02000000000000000000" pitchFamily="2" charset="-78"/>
              <a:cs typeface="Sakkal Majalla" panose="02000000000000000000" pitchFamily="2" charset="-78"/>
            </a:endParaRPr>
          </a:p>
        </p:txBody>
      </p:sp>
      <p:sp>
        <p:nvSpPr>
          <p:cNvPr id="3" name="Rounded Rectangle 2"/>
          <p:cNvSpPr/>
          <p:nvPr/>
        </p:nvSpPr>
        <p:spPr>
          <a:xfrm>
            <a:off x="7790360" y="2994370"/>
            <a:ext cx="2184400" cy="309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t>(1)</a:t>
            </a:r>
          </a:p>
          <a:p>
            <a:pPr algn="ctr"/>
            <a:endParaRPr lang="ar-SA" sz="3200" dirty="0"/>
          </a:p>
          <a:p>
            <a:pPr algn="ctr"/>
            <a:r>
              <a:rPr lang="ar-SA" sz="3200" dirty="0"/>
              <a:t>أثر التضخم على توزيع الدخل في المجتمع</a:t>
            </a:r>
            <a:endParaRPr lang="en-US" sz="3200" dirty="0"/>
          </a:p>
        </p:txBody>
      </p:sp>
      <p:sp>
        <p:nvSpPr>
          <p:cNvPr id="64" name="Rounded Rectangle 63"/>
          <p:cNvSpPr/>
          <p:nvPr/>
        </p:nvSpPr>
        <p:spPr>
          <a:xfrm>
            <a:off x="4237097" y="2994370"/>
            <a:ext cx="2184400" cy="309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t>(2)</a:t>
            </a:r>
          </a:p>
          <a:p>
            <a:pPr algn="ctr"/>
            <a:endParaRPr lang="ar-SA" sz="3200" dirty="0"/>
          </a:p>
          <a:p>
            <a:pPr algn="ctr"/>
            <a:r>
              <a:rPr lang="ar-SA" sz="3200" dirty="0"/>
              <a:t>أثر التضخم على الكفاية الإنتاجية في المجتمع</a:t>
            </a:r>
            <a:endParaRPr lang="en-US" sz="3200" dirty="0"/>
          </a:p>
        </p:txBody>
      </p:sp>
      <p:sp>
        <p:nvSpPr>
          <p:cNvPr id="65" name="Rounded Rectangle 64"/>
          <p:cNvSpPr/>
          <p:nvPr/>
        </p:nvSpPr>
        <p:spPr>
          <a:xfrm>
            <a:off x="907218" y="3029519"/>
            <a:ext cx="2184400" cy="309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a:t>(3)</a:t>
            </a:r>
          </a:p>
          <a:p>
            <a:pPr algn="ctr"/>
            <a:endParaRPr lang="ar-SA" sz="3200" dirty="0"/>
          </a:p>
          <a:p>
            <a:pPr algn="ctr"/>
            <a:r>
              <a:rPr lang="ar-SA" sz="3200" dirty="0"/>
              <a:t>أثر التضخم على التجارة </a:t>
            </a:r>
            <a:r>
              <a:rPr lang="ar-SA" sz="3200" dirty="0" smtClean="0"/>
              <a:t>الخارجية  </a:t>
            </a:r>
          </a:p>
          <a:p>
            <a:pPr algn="ctr"/>
            <a:endParaRPr lang="en-US" sz="3200" dirty="0"/>
          </a:p>
        </p:txBody>
      </p:sp>
      <p:sp>
        <p:nvSpPr>
          <p:cNvPr id="37" name="TextBox 3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44561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rtl="1">
              <a:lnSpc>
                <a:spcPct val="115000"/>
              </a:lnSpc>
            </a:pPr>
            <a:r>
              <a:rPr lang="ar-SA" sz="3200" b="1" dirty="0">
                <a:solidFill>
                  <a:schemeClr val="tx1"/>
                </a:solidFill>
                <a:latin typeface="Sakkal Majalla" panose="02000000000000000000" pitchFamily="2" charset="-78"/>
                <a:cs typeface="Sakkal Majalla" panose="02000000000000000000" pitchFamily="2" charset="-78"/>
              </a:rPr>
              <a:t>من أجل معالجة التضخم تستخدم الدولة عادة السياسات الكلية التي تؤثر على الاقتصاد بشكل عام، سواء أكانت المالية أو النقدية، حيث تقوم بمجموعة من الإجراءات التي تساهم في الحد من ظاهرة التضخم، والتي تنحصر فيما يأتي: </a:t>
            </a:r>
            <a:endParaRPr lang="ar-SA" sz="3200" b="1" dirty="0" smtClean="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26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ar-SA"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ar-SA" sz="2600" dirty="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just" rtl="1">
              <a:lnSpc>
                <a:spcPct val="115000"/>
              </a:lnSpc>
            </a:pPr>
            <a:endParaRPr lang="en-US" sz="2600" dirty="0" smtClean="0">
              <a:solidFill>
                <a:schemeClr val="tx1"/>
              </a:solidFill>
              <a:latin typeface="Calibri" panose="020F0502020204030204" pitchFamily="34" charset="0"/>
              <a:ea typeface="Calibri" panose="020F0502020204030204" pitchFamily="34" charset="0"/>
              <a:cs typeface="Sakkal Majalla" panose="02000000000000000000" pitchFamily="2" charset="-78"/>
            </a:endParaRPr>
          </a:p>
          <a:p>
            <a:pPr algn="r" rtl="1">
              <a:lnSpc>
                <a:spcPct val="115000"/>
              </a:lnSpc>
            </a:pPr>
            <a:endParaRPr lang="ar-BH" sz="26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 xmlns:a16="http://schemas.microsoft.com/office/drawing/2014/main" id="{E78E3F30-EF5E-4302-B73F-67E8AB2EFBBA}"/>
              </a:ext>
            </a:extLst>
          </p:cNvPr>
          <p:cNvSpPr/>
          <p:nvPr/>
        </p:nvSpPr>
        <p:spPr>
          <a:xfrm>
            <a:off x="7942923" y="478041"/>
            <a:ext cx="3079689" cy="584775"/>
          </a:xfrm>
          <a:prstGeom prst="rect">
            <a:avLst/>
          </a:prstGeom>
        </p:spPr>
        <p:txBody>
          <a:bodyPr wrap="none">
            <a:spAutoFit/>
          </a:bodyPr>
          <a:lstStyle/>
          <a:p>
            <a:pPr rtl="1"/>
            <a:r>
              <a:rPr lang="ar-SA" sz="3200" dirty="0" smtClean="0">
                <a:solidFill>
                  <a:schemeClr val="bg1"/>
                </a:solidFill>
                <a:cs typeface="Sultan bold" pitchFamily="2" charset="-78"/>
              </a:rPr>
              <a:t>كيفية معالجة التضخم</a:t>
            </a:r>
            <a:endParaRPr lang="en-US" sz="3200" dirty="0">
              <a:solidFill>
                <a:schemeClr val="bg1"/>
              </a:solidFill>
              <a:cs typeface="Sultan bold"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graphicFrame>
        <p:nvGraphicFramePr>
          <p:cNvPr id="2" name="Diagram 1"/>
          <p:cNvGraphicFramePr/>
          <p:nvPr>
            <p:extLst>
              <p:ext uri="{D42A27DB-BD31-4B8C-83A1-F6EECF244321}">
                <p14:modId xmlns:p14="http://schemas.microsoft.com/office/powerpoint/2010/main" val="3131083671"/>
              </p:ext>
            </p:extLst>
          </p:nvPr>
        </p:nvGraphicFramePr>
        <p:xfrm>
          <a:off x="1454166" y="3309931"/>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4" name="TextBox 53">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4181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4350" indent="-514350" algn="just" rtl="1">
              <a:lnSpc>
                <a:spcPct val="115000"/>
              </a:lnSpc>
              <a:buFont typeface="+mj-lt"/>
              <a:buAutoNum type="arabicPeriod"/>
            </a:pPr>
            <a:r>
              <a:rPr lang="ar-SA" sz="3200" b="1" u="sng" dirty="0" smtClean="0">
                <a:solidFill>
                  <a:schemeClr val="tx1"/>
                </a:solidFill>
                <a:latin typeface="Sakkal Majalla" panose="02000000000000000000" pitchFamily="2" charset="-78"/>
                <a:cs typeface="Sakkal Majalla" panose="02000000000000000000" pitchFamily="2" charset="-78"/>
              </a:rPr>
              <a:t>إجراءات السياسة النقدية:</a:t>
            </a:r>
          </a:p>
          <a:p>
            <a:pPr algn="just" rtl="1">
              <a:lnSpc>
                <a:spcPct val="115000"/>
              </a:lnSpc>
            </a:pPr>
            <a:r>
              <a:rPr lang="ar-SA" sz="3200" dirty="0" smtClean="0">
                <a:solidFill>
                  <a:schemeClr val="tx1"/>
                </a:solidFill>
                <a:latin typeface="Sakkal Majalla" panose="02000000000000000000" pitchFamily="2" charset="-78"/>
                <a:cs typeface="Sakkal Majalla" panose="02000000000000000000" pitchFamily="2" charset="-78"/>
              </a:rPr>
              <a:t>(أ) عمليات السوق </a:t>
            </a:r>
            <a:r>
              <a:rPr lang="ar-SA" sz="3200" dirty="0">
                <a:solidFill>
                  <a:schemeClr val="tx1"/>
                </a:solidFill>
                <a:latin typeface="Sakkal Majalla" panose="02000000000000000000" pitchFamily="2" charset="-78"/>
                <a:cs typeface="Sakkal Majalla" panose="02000000000000000000" pitchFamily="2" charset="-78"/>
              </a:rPr>
              <a:t>المفتوحة</a:t>
            </a:r>
            <a:r>
              <a:rPr lang="ar-SA" sz="3200" dirty="0" smtClean="0">
                <a:solidFill>
                  <a:schemeClr val="tx1"/>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ب) سياسة الاحتياطي الإلزامي.</a:t>
            </a:r>
          </a:p>
          <a:p>
            <a:pPr algn="just" rtl="1">
              <a:lnSpc>
                <a:spcPct val="115000"/>
              </a:lnSpc>
            </a:pPr>
            <a:r>
              <a:rPr lang="ar-SA" sz="3200" dirty="0" smtClean="0">
                <a:solidFill>
                  <a:schemeClr val="tx1"/>
                </a:solidFill>
                <a:latin typeface="Sakkal Majalla" panose="02000000000000000000" pitchFamily="2" charset="-78"/>
                <a:cs typeface="Sakkal Majalla" panose="02000000000000000000" pitchFamily="2" charset="-78"/>
              </a:rPr>
              <a:t>(ج) سياسة إعادة سعر الخصم.</a:t>
            </a:r>
          </a:p>
          <a:p>
            <a:pPr algn="just" rtl="1">
              <a:lnSpc>
                <a:spcPct val="115000"/>
              </a:lnSpc>
            </a:pPr>
            <a:endParaRPr lang="ar-SA" sz="3200" dirty="0" smtClean="0">
              <a:solidFill>
                <a:schemeClr val="tx1"/>
              </a:solidFill>
              <a:latin typeface="Sakkal Majalla" panose="02000000000000000000" pitchFamily="2" charset="-78"/>
              <a:cs typeface="Sakkal Majalla" panose="02000000000000000000" pitchFamily="2" charset="-78"/>
            </a:endParaRPr>
          </a:p>
          <a:p>
            <a:pPr algn="just" rtl="1">
              <a:lnSpc>
                <a:spcPct val="115000"/>
              </a:lnSpc>
            </a:pPr>
            <a:r>
              <a:rPr lang="ar-SA" sz="3200" b="1" u="sng" dirty="0">
                <a:solidFill>
                  <a:schemeClr val="tx1"/>
                </a:solidFill>
                <a:latin typeface="Sakkal Majalla" panose="02000000000000000000" pitchFamily="2" charset="-78"/>
                <a:cs typeface="Sakkal Majalla" panose="02000000000000000000" pitchFamily="2" charset="-78"/>
              </a:rPr>
              <a:t> </a:t>
            </a:r>
            <a:r>
              <a:rPr lang="ar-SA" sz="3200" b="1" u="sng" dirty="0" smtClean="0">
                <a:solidFill>
                  <a:schemeClr val="tx1"/>
                </a:solidFill>
                <a:latin typeface="Sakkal Majalla" panose="02000000000000000000" pitchFamily="2" charset="-78"/>
                <a:cs typeface="Sakkal Majalla" panose="02000000000000000000" pitchFamily="2" charset="-78"/>
              </a:rPr>
              <a:t>2.     إجراءات السياسة المالية:</a:t>
            </a:r>
          </a:p>
          <a:p>
            <a:pPr algn="just" rtl="1">
              <a:lnSpc>
                <a:spcPct val="115000"/>
              </a:lnSpc>
            </a:pPr>
            <a:r>
              <a:rPr lang="ar-SA" sz="3200" dirty="0" smtClean="0">
                <a:solidFill>
                  <a:schemeClr val="tx1"/>
                </a:solidFill>
                <a:latin typeface="Sakkal Majalla" panose="02000000000000000000" pitchFamily="2" charset="-78"/>
                <a:cs typeface="Sakkal Majalla" panose="02000000000000000000" pitchFamily="2" charset="-78"/>
              </a:rPr>
              <a:t>(أ) </a:t>
            </a:r>
            <a:r>
              <a:rPr lang="ar-SA" sz="3200" dirty="0">
                <a:solidFill>
                  <a:schemeClr val="tx1"/>
                </a:solidFill>
                <a:latin typeface="Sakkal Majalla" panose="02000000000000000000" pitchFamily="2" charset="-78"/>
                <a:cs typeface="Sakkal Majalla" panose="02000000000000000000" pitchFamily="2" charset="-78"/>
              </a:rPr>
              <a:t>الإنفاق العام والضرائب </a:t>
            </a:r>
            <a:r>
              <a:rPr lang="ar-SA" sz="3200" dirty="0" smtClean="0">
                <a:solidFill>
                  <a:schemeClr val="tx1"/>
                </a:solidFill>
                <a:latin typeface="Sakkal Majalla" panose="02000000000000000000" pitchFamily="2" charset="-78"/>
                <a:cs typeface="Sakkal Majalla" panose="02000000000000000000" pitchFamily="2" charset="-78"/>
              </a:rPr>
              <a:t>                     </a:t>
            </a:r>
            <a:r>
              <a:rPr lang="ar-SA" sz="3200" dirty="0">
                <a:solidFill>
                  <a:schemeClr val="tx1"/>
                </a:solidFill>
                <a:latin typeface="Sakkal Majalla" panose="02000000000000000000" pitchFamily="2" charset="-78"/>
                <a:cs typeface="Sakkal Majalla" panose="02000000000000000000" pitchFamily="2" charset="-78"/>
              </a:rPr>
              <a:t>(ب) سياسة التسعير الجبري </a:t>
            </a:r>
            <a:endParaRPr lang="en-US"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r>
              <a:rPr lang="ar-SA" sz="3200" dirty="0" smtClean="0">
                <a:solidFill>
                  <a:schemeClr val="tx1"/>
                </a:solidFill>
                <a:latin typeface="Sakkal Majalla" panose="02000000000000000000" pitchFamily="2" charset="-78"/>
                <a:cs typeface="Sakkal Majalla" panose="02000000000000000000" pitchFamily="2" charset="-78"/>
              </a:rPr>
              <a:t>(ج) </a:t>
            </a:r>
            <a:r>
              <a:rPr lang="ar-SA" sz="3200" dirty="0">
                <a:solidFill>
                  <a:schemeClr val="tx1"/>
                </a:solidFill>
                <a:latin typeface="Sakkal Majalla" panose="02000000000000000000" pitchFamily="2" charset="-78"/>
                <a:cs typeface="Sakkal Majalla" panose="02000000000000000000" pitchFamily="2" charset="-78"/>
              </a:rPr>
              <a:t>سياسة الحد من زيادة </a:t>
            </a:r>
            <a:r>
              <a:rPr lang="ar-SA" sz="3200" dirty="0" smtClean="0">
                <a:solidFill>
                  <a:schemeClr val="tx1"/>
                </a:solidFill>
                <a:latin typeface="Sakkal Majalla" panose="02000000000000000000" pitchFamily="2" charset="-78"/>
                <a:cs typeface="Sakkal Majalla" panose="02000000000000000000" pitchFamily="2" charset="-78"/>
              </a:rPr>
              <a:t>الأجور           </a:t>
            </a:r>
            <a:r>
              <a:rPr lang="ar-SA" sz="3200" dirty="0">
                <a:solidFill>
                  <a:schemeClr val="tx1"/>
                </a:solidFill>
                <a:latin typeface="Sakkal Majalla" panose="02000000000000000000" pitchFamily="2" charset="-78"/>
                <a:cs typeface="Sakkal Majalla" panose="02000000000000000000" pitchFamily="2" charset="-78"/>
              </a:rPr>
              <a:t>(د) سياسة الحد من استيراد السلع الكمالية  </a:t>
            </a:r>
          </a:p>
          <a:p>
            <a:pPr algn="just" rtl="1">
              <a:lnSpc>
                <a:spcPct val="115000"/>
              </a:lnSpc>
            </a:pPr>
            <a:r>
              <a:rPr lang="ar-SA" sz="3200" dirty="0" smtClean="0">
                <a:solidFill>
                  <a:schemeClr val="tx1"/>
                </a:solidFill>
                <a:latin typeface="Sakkal Majalla" panose="02000000000000000000" pitchFamily="2" charset="-78"/>
                <a:cs typeface="Sakkal Majalla" panose="02000000000000000000" pitchFamily="2" charset="-78"/>
              </a:rPr>
              <a:t>(ه) </a:t>
            </a:r>
            <a:r>
              <a:rPr lang="ar-SA" sz="3200" dirty="0">
                <a:solidFill>
                  <a:schemeClr val="tx1"/>
                </a:solidFill>
                <a:latin typeface="Sakkal Majalla" panose="02000000000000000000" pitchFamily="2" charset="-78"/>
                <a:cs typeface="Sakkal Majalla" panose="02000000000000000000" pitchFamily="2" charset="-78"/>
              </a:rPr>
              <a:t>سياسة تشجيع الادخار الموجه نحو الاستثمار </a:t>
            </a:r>
          </a:p>
          <a:p>
            <a:pPr algn="just" rtl="1">
              <a:lnSpc>
                <a:spcPct val="115000"/>
              </a:lnSpc>
            </a:pPr>
            <a:endParaRPr lang="ar-SA"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60" name="Rectangle 6">
            <a:extLst>
              <a:ext uri="{FF2B5EF4-FFF2-40B4-BE49-F238E27FC236}">
                <a16:creationId xmlns="" xmlns:a16="http://schemas.microsoft.com/office/drawing/2014/main" id="{E78E3F30-EF5E-4302-B73F-67E8AB2EFBBA}"/>
              </a:ext>
            </a:extLst>
          </p:cNvPr>
          <p:cNvSpPr/>
          <p:nvPr/>
        </p:nvSpPr>
        <p:spPr>
          <a:xfrm>
            <a:off x="7942923" y="478041"/>
            <a:ext cx="3079689" cy="584775"/>
          </a:xfrm>
          <a:prstGeom prst="rect">
            <a:avLst/>
          </a:prstGeom>
        </p:spPr>
        <p:txBody>
          <a:bodyPr wrap="none">
            <a:spAutoFit/>
          </a:bodyPr>
          <a:lstStyle/>
          <a:p>
            <a:pPr rtl="1"/>
            <a:r>
              <a:rPr lang="ar-SA" sz="3200" dirty="0" smtClean="0">
                <a:solidFill>
                  <a:schemeClr val="bg1"/>
                </a:solidFill>
                <a:cs typeface="Sultan bold" pitchFamily="2" charset="-78"/>
              </a:rPr>
              <a:t>كيفية معالجة التضخم</a:t>
            </a:r>
            <a:endParaRPr lang="en-US" sz="3200" dirty="0">
              <a:solidFill>
                <a:schemeClr val="bg1"/>
              </a:solidFill>
              <a:cs typeface="Sultan bold" pitchFamily="2" charset="-78"/>
            </a:endParaRPr>
          </a:p>
        </p:txBody>
      </p:sp>
      <p:sp>
        <p:nvSpPr>
          <p:cNvPr id="54" name="TextBox 53">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2213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just" rtl="1">
              <a:lnSpc>
                <a:spcPct val="115000"/>
              </a:lnSpc>
            </a:pPr>
            <a:r>
              <a:rPr lang="ar-SA" sz="3200" b="1" dirty="0">
                <a:solidFill>
                  <a:schemeClr val="tx1"/>
                </a:solidFill>
                <a:latin typeface="Sakkal Majalla" panose="02000000000000000000" pitchFamily="2" charset="-78"/>
                <a:cs typeface="Sakkal Majalla" panose="02000000000000000000" pitchFamily="2" charset="-78"/>
              </a:rPr>
              <a:t>اقرأ اللقاء الصحفي الآتي</a:t>
            </a:r>
            <a:r>
              <a:rPr lang="ar-SA" sz="3200" b="1" dirty="0" smtClean="0">
                <a:solidFill>
                  <a:schemeClr val="tx1"/>
                </a:solidFill>
                <a:latin typeface="Sakkal Majalla" panose="02000000000000000000" pitchFamily="2" charset="-78"/>
                <a:cs typeface="Sakkal Majalla" panose="02000000000000000000" pitchFamily="2" charset="-78"/>
              </a:rPr>
              <a:t>،</a:t>
            </a:r>
          </a:p>
          <a:p>
            <a:pPr lvl="0" algn="just" rtl="1">
              <a:lnSpc>
                <a:spcPct val="115000"/>
              </a:lnSpc>
            </a:pPr>
            <a:r>
              <a:rPr lang="ar-SA" sz="3200" b="1" dirty="0" smtClean="0">
                <a:solidFill>
                  <a:schemeClr val="tx1"/>
                </a:solidFill>
                <a:latin typeface="Sakkal Majalla" panose="02000000000000000000" pitchFamily="2" charset="-78"/>
                <a:cs typeface="Sakkal Majalla" panose="02000000000000000000" pitchFamily="2" charset="-78"/>
              </a:rPr>
              <a:t> </a:t>
            </a:r>
            <a:r>
              <a:rPr lang="ar-SA" sz="3200" b="1" dirty="0">
                <a:solidFill>
                  <a:schemeClr val="tx1"/>
                </a:solidFill>
                <a:latin typeface="Sakkal Majalla" panose="02000000000000000000" pitchFamily="2" charset="-78"/>
                <a:cs typeface="Sakkal Majalla" panose="02000000000000000000" pitchFamily="2" charset="-78"/>
              </a:rPr>
              <a:t>ثم أجب عن </a:t>
            </a:r>
            <a:r>
              <a:rPr lang="ar-SA" sz="3200" b="1" dirty="0" smtClean="0">
                <a:solidFill>
                  <a:schemeClr val="tx1"/>
                </a:solidFill>
                <a:latin typeface="Sakkal Majalla" panose="02000000000000000000" pitchFamily="2" charset="-78"/>
                <a:cs typeface="Sakkal Majalla" panose="02000000000000000000" pitchFamily="2" charset="-78"/>
              </a:rPr>
              <a:t>السؤال الآتي</a:t>
            </a:r>
            <a:r>
              <a:rPr lang="ar-BH" sz="3200" b="1" dirty="0" smtClean="0">
                <a:solidFill>
                  <a:schemeClr val="tx1"/>
                </a:solidFill>
                <a:latin typeface="Sakkal Majalla" panose="02000000000000000000" pitchFamily="2" charset="-78"/>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a:p>
            <a:pPr marL="514350" indent="-514350" algn="just" rtl="1">
              <a:lnSpc>
                <a:spcPct val="115000"/>
              </a:lnSpc>
              <a:buFont typeface="+mj-lt"/>
              <a:buAutoNum type="arabicPeriod" startAt="4"/>
            </a:pPr>
            <a:endParaRPr lang="en-US"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ar-SA"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ar-SA"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Rectangle 6">
            <a:extLst>
              <a:ext uri="{FF2B5EF4-FFF2-40B4-BE49-F238E27FC236}">
                <a16:creationId xmlns="" xmlns:a16="http://schemas.microsoft.com/office/drawing/2014/main" id="{E78E3F30-EF5E-4302-B73F-67E8AB2EFBBA}"/>
              </a:ext>
            </a:extLst>
          </p:cNvPr>
          <p:cNvSpPr/>
          <p:nvPr/>
        </p:nvSpPr>
        <p:spPr>
          <a:xfrm>
            <a:off x="4920026" y="352100"/>
            <a:ext cx="6356227" cy="584775"/>
          </a:xfrm>
          <a:prstGeom prst="rect">
            <a:avLst/>
          </a:prstGeom>
        </p:spPr>
        <p:txBody>
          <a:bodyPr wrap="none">
            <a:spAutoFit/>
          </a:bodyPr>
          <a:lstStyle/>
          <a:p>
            <a:pPr rtl="1"/>
            <a:r>
              <a:rPr lang="ar-SA" sz="3200" dirty="0" smtClean="0">
                <a:solidFill>
                  <a:schemeClr val="bg1"/>
                </a:solidFill>
                <a:cs typeface="Sultan bold" pitchFamily="2" charset="-78"/>
              </a:rPr>
              <a:t>جهود مملكة البحرين في معالجة مشكلة التضخم</a:t>
            </a:r>
            <a:endParaRPr lang="en-US" sz="3200" dirty="0">
              <a:solidFill>
                <a:schemeClr val="bg1"/>
              </a:solidFill>
              <a:cs typeface="Sultan bold"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60" name="Rectangle 59">
            <a:extLst>
              <a:ext uri="{FF2B5EF4-FFF2-40B4-BE49-F238E27FC236}">
                <a16:creationId xmlns:a16="http://schemas.microsoft.com/office/drawing/2014/main" xmlns="" id="{938784B7-A21D-42E6-A84E-E594FFD3E5F8}"/>
              </a:ext>
            </a:extLst>
          </p:cNvPr>
          <p:cNvSpPr/>
          <p:nvPr/>
        </p:nvSpPr>
        <p:spPr>
          <a:xfrm>
            <a:off x="645745" y="220123"/>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smtClean="0">
                <a:ea typeface="Calibri" panose="020F0502020204030204" pitchFamily="34" charset="0"/>
              </a:rPr>
              <a:t>(</a:t>
            </a:r>
            <a:r>
              <a:rPr lang="ar-SA" sz="2800" b="1" dirty="0" smtClean="0">
                <a:ea typeface="Calibri" panose="020F0502020204030204" pitchFamily="34" charset="0"/>
              </a:rPr>
              <a:t>4</a:t>
            </a:r>
            <a:r>
              <a:rPr lang="ar-BH" sz="2800" b="1" dirty="0" smtClean="0">
                <a:ea typeface="Calibri" panose="020F0502020204030204" pitchFamily="34" charset="0"/>
              </a:rPr>
              <a:t>-1-</a:t>
            </a:r>
            <a:r>
              <a:rPr lang="ar-SA" sz="2800" b="1" dirty="0" smtClean="0">
                <a:ea typeface="Calibri" panose="020F0502020204030204" pitchFamily="34" charset="0"/>
              </a:rPr>
              <a:t>2</a:t>
            </a:r>
            <a:r>
              <a:rPr lang="ar-BH" sz="2800" b="1" dirty="0" smtClean="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pic>
        <p:nvPicPr>
          <p:cNvPr id="61" name="Picture 60"/>
          <p:cNvPicPr/>
          <p:nvPr/>
        </p:nvPicPr>
        <p:blipFill>
          <a:blip r:embed="rId6">
            <a:extLst>
              <a:ext uri="{28A0092B-C50C-407E-A947-70E740481C1C}">
                <a14:useLocalDpi xmlns:a14="http://schemas.microsoft.com/office/drawing/2010/main" val="0"/>
              </a:ext>
            </a:extLst>
          </a:blip>
          <a:stretch>
            <a:fillRect/>
          </a:stretch>
        </p:blipFill>
        <p:spPr>
          <a:xfrm>
            <a:off x="290915" y="879499"/>
            <a:ext cx="6567085" cy="5247299"/>
          </a:xfrm>
          <a:prstGeom prst="rect">
            <a:avLst/>
          </a:prstGeom>
        </p:spPr>
      </p:pic>
      <p:sp>
        <p:nvSpPr>
          <p:cNvPr id="2" name="Rectangle 1"/>
          <p:cNvSpPr/>
          <p:nvPr/>
        </p:nvSpPr>
        <p:spPr>
          <a:xfrm>
            <a:off x="82153" y="5933839"/>
            <a:ext cx="10363865" cy="587853"/>
          </a:xfrm>
          <a:prstGeom prst="rect">
            <a:avLst/>
          </a:prstGeom>
        </p:spPr>
        <p:txBody>
          <a:bodyPr wrap="square">
            <a:spAutoFit/>
          </a:bodyPr>
          <a:lstStyle/>
          <a:p>
            <a:pPr marL="342900" marR="0" lvl="0" indent="-342900" algn="r" rtl="1">
              <a:lnSpc>
                <a:spcPct val="115000"/>
              </a:lnSpc>
              <a:buClr>
                <a:srgbClr val="5A6F55"/>
              </a:buClr>
              <a:buSzPts val="1200"/>
              <a:buFont typeface="Symbol" panose="05050102010706020507" pitchFamily="18" charset="2"/>
              <a:buChar char=""/>
            </a:pPr>
            <a:r>
              <a:rPr lang="ar-SA" sz="2800" b="1" dirty="0" smtClean="0">
                <a:latin typeface="Sakkal Majalla" panose="02000000000000000000" pitchFamily="2" charset="-78"/>
                <a:cs typeface="Sakkal Majalla" panose="02000000000000000000" pitchFamily="2" charset="-78"/>
              </a:rPr>
              <a:t>ما </a:t>
            </a:r>
            <a:r>
              <a:rPr lang="ar-SA" sz="2800" b="1" dirty="0">
                <a:latin typeface="Sakkal Majalla" panose="02000000000000000000" pitchFamily="2" charset="-78"/>
                <a:cs typeface="Sakkal Majalla" panose="02000000000000000000" pitchFamily="2" charset="-78"/>
              </a:rPr>
              <a:t>الاجراءات التي اتخذتها حكومة مملكة البحرين في مواجهة التضخم</a:t>
            </a:r>
            <a:r>
              <a:rPr lang="ar-SA" sz="2800" b="1" dirty="0" smtClean="0">
                <a:latin typeface="Sakkal Majalla" panose="02000000000000000000" pitchFamily="2" charset="-78"/>
                <a:cs typeface="Sakkal Majalla" panose="02000000000000000000" pitchFamily="2" charset="-78"/>
              </a:rPr>
              <a:t>؟</a:t>
            </a:r>
            <a:endParaRPr lang="en-US" sz="2800" b="1" dirty="0">
              <a:latin typeface="Sakkal Majalla" panose="02000000000000000000" pitchFamily="2" charset="-78"/>
              <a:cs typeface="Sakkal Majalla" panose="02000000000000000000" pitchFamily="2" charset="-78"/>
            </a:endParaRPr>
          </a:p>
        </p:txBody>
      </p:sp>
      <p:sp>
        <p:nvSpPr>
          <p:cNvPr id="54" name="TextBox 53">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65750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5416" y="1378628"/>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r>
              <a:rPr lang="ar-BH" sz="3200" b="1" dirty="0" smtClean="0">
                <a:solidFill>
                  <a:schemeClr val="tx1"/>
                </a:solidFill>
                <a:latin typeface="Sakkal Majalla" panose="02000000000000000000" pitchFamily="2" charset="-78"/>
                <a:cs typeface="Sakkal Majalla" panose="02000000000000000000" pitchFamily="2" charset="-78"/>
              </a:rPr>
              <a:t>أبرز </a:t>
            </a:r>
            <a:r>
              <a:rPr lang="ar-BH" sz="3200" b="1" dirty="0">
                <a:solidFill>
                  <a:schemeClr val="tx1"/>
                </a:solidFill>
                <a:latin typeface="Sakkal Majalla" panose="02000000000000000000" pitchFamily="2" charset="-78"/>
                <a:cs typeface="Sakkal Majalla" panose="02000000000000000000" pitchFamily="2" charset="-78"/>
              </a:rPr>
              <a:t>ما تبنته مملكة البحرين من سياسات للحفاظ على معدلات مقبولة من التضخم هي: </a:t>
            </a:r>
            <a:endParaRPr lang="en-US" sz="3200" b="1"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ثبات أسعار وقود الجازولين.</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ثبات أسعار تعرفة الكهرباء والماء.</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الحد من تأثر المملكة في الأزمة العالمية في سلاسل التوريد.</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ثبات سعر صرف الدينار البحريني مقابل الدولار الأمريكي والذي شهد ارتفاعًا مقارنة بالعملات الرئيسة، وبدوره أدى إلى زيادة القوة الشرائية للدينار البحريني.</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الرقابة المشددة على الأسواق.</a:t>
            </a:r>
            <a:endParaRPr lang="en-US" sz="2800" b="1" dirty="0">
              <a:solidFill>
                <a:schemeClr val="tx1"/>
              </a:solidFill>
              <a:latin typeface="Sakkal Majalla" panose="02000000000000000000" pitchFamily="2" charset="-78"/>
              <a:cs typeface="Sakkal Majalla" panose="02000000000000000000" pitchFamily="2" charset="-78"/>
            </a:endParaRPr>
          </a:p>
          <a:p>
            <a:pPr marL="457200" lvl="0" indent="-457200" algn="r" rtl="1">
              <a:lnSpc>
                <a:spcPct val="150000"/>
              </a:lnSpc>
              <a:buFont typeface="Arial" panose="020B0604020202020204" pitchFamily="34" charset="0"/>
              <a:buChar char="•"/>
            </a:pPr>
            <a:r>
              <a:rPr lang="ar-BH" sz="2800" b="1" dirty="0">
                <a:solidFill>
                  <a:schemeClr val="tx1"/>
                </a:solidFill>
                <a:latin typeface="Sakkal Majalla" panose="02000000000000000000" pitchFamily="2" charset="-78"/>
                <a:cs typeface="Sakkal Majalla" panose="02000000000000000000" pitchFamily="2" charset="-78"/>
              </a:rPr>
              <a:t>إعفاء السلع الأساسية من القيمة المضافة</a:t>
            </a:r>
            <a:r>
              <a:rPr lang="en-US" sz="2800" b="1" dirty="0">
                <a:solidFill>
                  <a:schemeClr val="tx1"/>
                </a:solidFill>
                <a:latin typeface="Sakkal Majalla" panose="02000000000000000000" pitchFamily="2" charset="-78"/>
                <a:cs typeface="Sakkal Majalla" panose="02000000000000000000" pitchFamily="2" charset="-78"/>
              </a:rPr>
              <a:t>.</a:t>
            </a:r>
          </a:p>
          <a:p>
            <a:pPr marL="514350" indent="-514350" algn="r" rtl="1">
              <a:lnSpc>
                <a:spcPct val="115000"/>
              </a:lnSpc>
              <a:buFont typeface="+mj-lt"/>
              <a:buAutoNum type="arabicPeriod" startAt="4"/>
            </a:pPr>
            <a:endParaRPr lang="en-US" sz="2800" b="1" dirty="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en-US" sz="2800" b="1" dirty="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ar-SA" sz="28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ar-SA" sz="3200" dirty="0">
              <a:solidFill>
                <a:schemeClr val="tx1"/>
              </a:solidFill>
              <a:latin typeface="Sakkal Majalla" panose="02000000000000000000" pitchFamily="2" charset="-78"/>
              <a:cs typeface="Sakkal Majalla" panose="02000000000000000000" pitchFamily="2" charset="-78"/>
            </a:endParaRPr>
          </a:p>
          <a:p>
            <a:pPr algn="just" rtl="1">
              <a:lnSpc>
                <a:spcPct val="115000"/>
              </a:lnSpc>
            </a:pPr>
            <a:endParaRPr lang="en-US" sz="3200" dirty="0">
              <a:solidFill>
                <a:schemeClr val="tx1"/>
              </a:solidFill>
              <a:latin typeface="Sakkal Majalla" panose="02000000000000000000" pitchFamily="2" charset="-78"/>
              <a:cs typeface="Sakkal Majalla" panose="02000000000000000000" pitchFamily="2" charset="-78"/>
            </a:endParaRPr>
          </a:p>
          <a:p>
            <a:pPr algn="r" rtl="1">
              <a:lnSpc>
                <a:spcPct val="115000"/>
              </a:lnSpc>
            </a:pPr>
            <a:endParaRPr lang="ar-BH"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3838197" y="177021"/>
            <a:ext cx="8643363"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54" name="Rectangle 6">
            <a:extLst>
              <a:ext uri="{FF2B5EF4-FFF2-40B4-BE49-F238E27FC236}">
                <a16:creationId xmlns="" xmlns:a16="http://schemas.microsoft.com/office/drawing/2014/main" id="{E78E3F30-EF5E-4302-B73F-67E8AB2EFBBA}"/>
              </a:ext>
            </a:extLst>
          </p:cNvPr>
          <p:cNvSpPr/>
          <p:nvPr/>
        </p:nvSpPr>
        <p:spPr>
          <a:xfrm>
            <a:off x="4920026" y="352100"/>
            <a:ext cx="6356227" cy="584775"/>
          </a:xfrm>
          <a:prstGeom prst="rect">
            <a:avLst/>
          </a:prstGeom>
        </p:spPr>
        <p:txBody>
          <a:bodyPr wrap="none">
            <a:spAutoFit/>
          </a:bodyPr>
          <a:lstStyle/>
          <a:p>
            <a:pPr rtl="1"/>
            <a:r>
              <a:rPr lang="ar-SA" sz="3200" dirty="0" smtClean="0">
                <a:solidFill>
                  <a:schemeClr val="bg1"/>
                </a:solidFill>
                <a:cs typeface="Sultan bold" pitchFamily="2" charset="-78"/>
              </a:rPr>
              <a:t>جهود مملكة البحرين في معالجة مشكلة التضخم</a:t>
            </a:r>
            <a:endParaRPr lang="en-US" sz="3200" dirty="0">
              <a:solidFill>
                <a:schemeClr val="bg1"/>
              </a:solidFill>
              <a:cs typeface="Sultan bold" pitchFamily="2" charset="-78"/>
            </a:endParaRPr>
          </a:p>
        </p:txBody>
      </p:sp>
      <p:sp>
        <p:nvSpPr>
          <p:cNvPr id="55" name="TextBox 54">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87312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600" b="1" dirty="0">
                <a:solidFill>
                  <a:schemeClr val="tx1"/>
                </a:solidFill>
                <a:latin typeface="Sakkal Majalla" panose="02000000000000000000" pitchFamily="2" charset="-78"/>
                <a:cs typeface="Sakkal Majalla" panose="02000000000000000000" pitchFamily="2" charset="-78"/>
              </a:rPr>
              <a:t>1. </a:t>
            </a:r>
            <a:r>
              <a:rPr lang="ar-SA" sz="3600" dirty="0" smtClean="0">
                <a:solidFill>
                  <a:schemeClr val="tx1"/>
                </a:solidFill>
                <a:latin typeface="Sakkal Majalla" panose="02000000000000000000" pitchFamily="2" charset="-78"/>
                <a:cs typeface="Sakkal Majalla" panose="02000000000000000000" pitchFamily="2" charset="-78"/>
              </a:rPr>
              <a:t>التضخم </a:t>
            </a:r>
            <a:r>
              <a:rPr lang="ar-BH" sz="3600" dirty="0" smtClean="0">
                <a:solidFill>
                  <a:schemeClr val="tx1"/>
                </a:solidFill>
                <a:latin typeface="Sakkal Majalla" panose="02000000000000000000" pitchFamily="2" charset="-78"/>
                <a:cs typeface="Sakkal Majalla" panose="02000000000000000000" pitchFamily="2" charset="-78"/>
              </a:rPr>
              <a:t>عبارة </a:t>
            </a:r>
            <a:r>
              <a:rPr lang="ar-BH" sz="3600" dirty="0">
                <a:solidFill>
                  <a:schemeClr val="tx1"/>
                </a:solidFill>
                <a:latin typeface="Sakkal Majalla" panose="02000000000000000000" pitchFamily="2" charset="-78"/>
                <a:cs typeface="Sakkal Majalla" panose="02000000000000000000" pitchFamily="2" charset="-78"/>
              </a:rPr>
              <a:t>عن ارتفاع مستمر في المستوى العام للأسعار؛ نتيجة لنمو حجم الطلب الكلي بمعدل أسرع من معدل نمو حجم العرض الكلي</a:t>
            </a:r>
            <a:endParaRPr lang="en-US" sz="3600"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12" name="Rectangle: Rounded Corners 3">
            <a:hlinkClick r:id="rId2" action="ppaction://hlinksldjump"/>
            <a:extLst>
              <a:ext uri="{FF2B5EF4-FFF2-40B4-BE49-F238E27FC236}">
                <a16:creationId xmlns="" xmlns:a16="http://schemas.microsoft.com/office/drawing/2014/main" id="{407E2F86-E26B-437A-AD37-88315BB37024}"/>
              </a:ext>
            </a:extLst>
          </p:cNvPr>
          <p:cNvSpPr/>
          <p:nvPr/>
        </p:nvSpPr>
        <p:spPr>
          <a:xfrm>
            <a:off x="6069046" y="3935341"/>
            <a:ext cx="2935224"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p>
        </p:txBody>
      </p:sp>
      <p:sp>
        <p:nvSpPr>
          <p:cNvPr id="13" name="Rectangle: Rounded Corners 4">
            <a:hlinkClick r:id="rId3" action="ppaction://hlinksldjump"/>
            <a:extLst>
              <a:ext uri="{FF2B5EF4-FFF2-40B4-BE49-F238E27FC236}">
                <a16:creationId xmlns="" xmlns:a16="http://schemas.microsoft.com/office/drawing/2014/main" id="{F5FEF5D8-A5ED-45AD-A9E7-3296958E11F9}"/>
              </a:ext>
            </a:extLst>
          </p:cNvPr>
          <p:cNvSpPr/>
          <p:nvPr/>
        </p:nvSpPr>
        <p:spPr>
          <a:xfrm>
            <a:off x="1693626" y="3936073"/>
            <a:ext cx="2935224"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32" name="TextBox 3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984491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600" b="1" dirty="0">
                <a:solidFill>
                  <a:schemeClr val="tx1"/>
                </a:solidFill>
                <a:latin typeface="Sakkal Majalla" panose="02000000000000000000" pitchFamily="2" charset="-78"/>
                <a:cs typeface="Sakkal Majalla" panose="02000000000000000000" pitchFamily="2" charset="-78"/>
              </a:rPr>
              <a:t>2. </a:t>
            </a:r>
            <a:r>
              <a:rPr lang="ar-SA" sz="3600" dirty="0">
                <a:solidFill>
                  <a:schemeClr val="tx1"/>
                </a:solidFill>
                <a:latin typeface="Sakkal Majalla" panose="02000000000000000000" pitchFamily="2" charset="-78"/>
                <a:cs typeface="Sakkal Majalla" panose="02000000000000000000" pitchFamily="2" charset="-78"/>
              </a:rPr>
              <a:t>يتم قياس معدل التضخم عن طريق المعادلة الآتية:</a:t>
            </a:r>
            <a:endParaRPr lang="en-US" sz="3600"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8" name="TextBox 2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7"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pic>
        <p:nvPicPr>
          <p:cNvPr id="27" name="Picture 26"/>
          <p:cNvPicPr>
            <a:picLocks noChangeAspect="1"/>
          </p:cNvPicPr>
          <p:nvPr/>
        </p:nvPicPr>
        <p:blipFill rotWithShape="1">
          <a:blip r:embed="rId8"/>
          <a:srcRect l="59350" t="56192" r="5093" b="36993"/>
          <a:stretch/>
        </p:blipFill>
        <p:spPr>
          <a:xfrm>
            <a:off x="866445" y="2001262"/>
            <a:ext cx="9057486" cy="1195729"/>
          </a:xfrm>
          <a:prstGeom prst="rect">
            <a:avLst/>
          </a:prstGeom>
        </p:spPr>
      </p:pic>
      <p:sp>
        <p:nvSpPr>
          <p:cNvPr id="29" name="TextBox 28">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26758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33064" y="1380107"/>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BH" sz="3600" b="1" dirty="0">
                <a:solidFill>
                  <a:schemeClr val="tx1"/>
                </a:solidFill>
                <a:latin typeface="Sakkal Majalla" panose="02000000000000000000" pitchFamily="2" charset="-78"/>
                <a:cs typeface="Sakkal Majalla" panose="02000000000000000000" pitchFamily="2" charset="-78"/>
              </a:rPr>
              <a:t>3. </a:t>
            </a:r>
            <a:r>
              <a:rPr lang="ar-SA" sz="3600" dirty="0" smtClean="0">
                <a:solidFill>
                  <a:schemeClr val="tx1"/>
                </a:solidFill>
                <a:latin typeface="Sakkal Majalla" panose="02000000000000000000" pitchFamily="2" charset="-78"/>
                <a:cs typeface="Sakkal Majalla" panose="02000000000000000000" pitchFamily="2" charset="-78"/>
              </a:rPr>
              <a:t>من الإجراءات </a:t>
            </a:r>
            <a:r>
              <a:rPr lang="ar-SA" sz="3600" dirty="0">
                <a:solidFill>
                  <a:schemeClr val="tx1"/>
                </a:solidFill>
                <a:latin typeface="Sakkal Majalla" panose="02000000000000000000" pitchFamily="2" charset="-78"/>
                <a:cs typeface="Sakkal Majalla" panose="02000000000000000000" pitchFamily="2" charset="-78"/>
              </a:rPr>
              <a:t>التي تساهم في الحد من ظاهرة </a:t>
            </a:r>
            <a:r>
              <a:rPr lang="ar-SA" sz="3600" dirty="0" smtClean="0">
                <a:solidFill>
                  <a:schemeClr val="tx1"/>
                </a:solidFill>
                <a:latin typeface="Sakkal Majalla" panose="02000000000000000000" pitchFamily="2" charset="-78"/>
                <a:cs typeface="Sakkal Majalla" panose="02000000000000000000" pitchFamily="2" charset="-78"/>
              </a:rPr>
              <a:t>التضخم </a:t>
            </a:r>
            <a:r>
              <a:rPr lang="ar-BH" sz="3600" dirty="0" smtClean="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27" name="Rectangle: Rounded Corners 2">
            <a:hlinkClick r:id="rId2" action="ppaction://hlinksldjump"/>
            <a:extLst>
              <a:ext uri="{FF2B5EF4-FFF2-40B4-BE49-F238E27FC236}">
                <a16:creationId xmlns="" xmlns:a16="http://schemas.microsoft.com/office/drawing/2014/main" id="{86D5D5C4-2DE2-4494-8116-6849C431DC9B}"/>
              </a:ext>
            </a:extLst>
          </p:cNvPr>
          <p:cNvSpPr/>
          <p:nvPr/>
        </p:nvSpPr>
        <p:spPr>
          <a:xfrm>
            <a:off x="5546599" y="3507169"/>
            <a:ext cx="4709160"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2600" b="1" dirty="0" smtClean="0">
                <a:solidFill>
                  <a:schemeClr val="tx1"/>
                </a:solidFill>
                <a:latin typeface="Sakkal Majalla" panose="02000000000000000000" pitchFamily="2" charset="-78"/>
                <a:cs typeface="Sakkal Majalla" panose="02000000000000000000" pitchFamily="2" charset="-78"/>
              </a:rPr>
              <a:t>أ.  </a:t>
            </a:r>
            <a:r>
              <a:rPr lang="ar-SA" sz="3200" b="1" dirty="0" smtClean="0">
                <a:solidFill>
                  <a:schemeClr val="tx1"/>
                </a:solidFill>
                <a:latin typeface="Sakkal Majalla" panose="02000000000000000000" pitchFamily="2" charset="-78"/>
                <a:cs typeface="Sakkal Majalla" panose="02000000000000000000" pitchFamily="2" charset="-78"/>
              </a:rPr>
              <a:t>إجراءات السياسة النقدية</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9" name="Rectangle: Rounded Corners 4">
            <a:hlinkClick r:id="rId3" action="ppaction://hlinksldjump"/>
            <a:extLst>
              <a:ext uri="{FF2B5EF4-FFF2-40B4-BE49-F238E27FC236}">
                <a16:creationId xmlns="" xmlns:a16="http://schemas.microsoft.com/office/drawing/2014/main" id="{F56E8443-92AB-41DD-A40E-BDEBBBD89C9C}"/>
              </a:ext>
            </a:extLst>
          </p:cNvPr>
          <p:cNvSpPr/>
          <p:nvPr/>
        </p:nvSpPr>
        <p:spPr>
          <a:xfrm>
            <a:off x="226591" y="3529888"/>
            <a:ext cx="4706037"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200" b="1" dirty="0">
                <a:solidFill>
                  <a:schemeClr val="tx1"/>
                </a:solidFill>
                <a:latin typeface="Sakkal Majalla" panose="02000000000000000000" pitchFamily="2" charset="-78"/>
                <a:cs typeface="Sakkal Majalla" panose="02000000000000000000" pitchFamily="2" charset="-78"/>
              </a:rPr>
              <a:t>ب.  </a:t>
            </a:r>
            <a:r>
              <a:rPr lang="ar-SA" sz="3200" b="1" dirty="0" smtClean="0">
                <a:solidFill>
                  <a:schemeClr val="tx1"/>
                </a:solidFill>
                <a:latin typeface="Sakkal Majalla" panose="02000000000000000000" pitchFamily="2" charset="-78"/>
                <a:cs typeface="Sakkal Majalla" panose="02000000000000000000" pitchFamily="2" charset="-78"/>
              </a:rPr>
              <a:t>إجراءات التأمين الاجتماعي</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36" name="TextBox 35">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28" name="TextBox 2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59294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31068" t="20073" r="51009" b="49005"/>
          <a:stretch/>
        </p:blipFill>
        <p:spPr>
          <a:xfrm>
            <a:off x="1298652" y="1007970"/>
            <a:ext cx="4239216" cy="4112023"/>
          </a:xfrm>
          <a:prstGeom prst="rect">
            <a:avLst/>
          </a:prstGeom>
        </p:spPr>
      </p:pic>
      <p:sp>
        <p:nvSpPr>
          <p:cNvPr id="7" name="Parallelogram 6">
            <a:extLst>
              <a:ext uri="{FF2B5EF4-FFF2-40B4-BE49-F238E27FC236}">
                <a16:creationId xmlns="" xmlns:a16="http://schemas.microsoft.com/office/drawing/2014/main" id="{58578253-5B9C-4212-99D5-D54F93781CE6}"/>
              </a:ext>
            </a:extLst>
          </p:cNvPr>
          <p:cNvSpPr/>
          <p:nvPr/>
        </p:nvSpPr>
        <p:spPr>
          <a:xfrm>
            <a:off x="2239991" y="2312988"/>
            <a:ext cx="11974772" cy="3856903"/>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عنوان 1">
            <a:extLst>
              <a:ext uri="{FF2B5EF4-FFF2-40B4-BE49-F238E27FC236}">
                <a16:creationId xmlns="" xmlns:a16="http://schemas.microsoft.com/office/drawing/2014/main" id="{617D9E4E-BEA6-4D5C-8473-E0A1958A7B94}"/>
              </a:ext>
            </a:extLst>
          </p:cNvPr>
          <p:cNvSpPr txBox="1">
            <a:spLocks/>
          </p:cNvSpPr>
          <p:nvPr/>
        </p:nvSpPr>
        <p:spPr>
          <a:xfrm>
            <a:off x="4654109" y="2442881"/>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a:t>
            </a:r>
            <a:r>
              <a:rPr lang="ar-BH"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وحدة </a:t>
            </a:r>
            <a:r>
              <a:rPr lang="ar-SA" sz="8000" dirty="0" smtClean="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الرابعة</a:t>
            </a:r>
            <a:endParaRPr lang="en-US" sz="8000" dirty="0">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sp>
        <p:nvSpPr>
          <p:cNvPr id="9" name="مستطيل 7">
            <a:extLst>
              <a:ext uri="{FF2B5EF4-FFF2-40B4-BE49-F238E27FC236}">
                <a16:creationId xmlns="" xmlns:a16="http://schemas.microsoft.com/office/drawing/2014/main" id="{0B73313E-3D21-4EAF-B04F-252807E1786C}"/>
              </a:ext>
            </a:extLst>
          </p:cNvPr>
          <p:cNvSpPr/>
          <p:nvPr/>
        </p:nvSpPr>
        <p:spPr>
          <a:xfrm>
            <a:off x="4450889" y="3698278"/>
            <a:ext cx="6853158"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8000" dirty="0" smtClean="0">
                <a:ln>
                  <a:solidFill>
                    <a:srgbClr val="3A616A"/>
                  </a:solidFill>
                </a:ln>
                <a:solidFill>
                  <a:schemeClr val="bg1"/>
                </a:solidFill>
                <a:latin typeface="Arial Black" panose="020B0A04020102020204" pitchFamily="34" charset="0"/>
                <a:cs typeface="Sultan bold" pitchFamily="2" charset="-78"/>
              </a:rPr>
              <a:t>المشكلات الاقتصادية</a:t>
            </a:r>
            <a:endParaRPr lang="ar-SA" sz="11500" cap="none" spc="0" dirty="0">
              <a:ln>
                <a:solidFill>
                  <a:srgbClr val="3A616A"/>
                </a:solidFill>
              </a:ln>
              <a:solidFill>
                <a:schemeClr val="bg1"/>
              </a:solidFill>
              <a:effectLst/>
              <a:latin typeface="Arial Black" panose="020B0A04020102020204" pitchFamily="34" charset="0"/>
              <a:cs typeface="Sultan bold" pitchFamily="2" charset="-78"/>
            </a:endParaRPr>
          </a:p>
        </p:txBody>
      </p:sp>
      <p:pic>
        <p:nvPicPr>
          <p:cNvPr id="3" name="Picture 2">
            <a:extLst>
              <a:ext uri="{FF2B5EF4-FFF2-40B4-BE49-F238E27FC236}">
                <a16:creationId xmlns="" xmlns:a16="http://schemas.microsoft.com/office/drawing/2014/main" id="{43C86C6B-F3D9-4D33-AC2E-D5A2EAFBD9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spTree>
    <p:extLst>
      <p:ext uri="{BB962C8B-B14F-4D97-AF65-F5344CB8AC3E}">
        <p14:creationId xmlns:p14="http://schemas.microsoft.com/office/powerpoint/2010/main" val="233797388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517525" indent="-517525" algn="just" rtl="1"/>
            <a:r>
              <a:rPr lang="ar-SA" sz="3600" b="1" dirty="0" smtClean="0">
                <a:solidFill>
                  <a:schemeClr val="tx1"/>
                </a:solidFill>
                <a:latin typeface="Sakkal Majalla" panose="02000000000000000000" pitchFamily="2" charset="-78"/>
                <a:cs typeface="Sakkal Majalla" panose="02000000000000000000" pitchFamily="2" charset="-78"/>
              </a:rPr>
              <a:t>4</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b="1" dirty="0">
                <a:solidFill>
                  <a:schemeClr val="tx1"/>
                </a:solidFill>
                <a:latin typeface="Sakkal Majalla" panose="02000000000000000000" pitchFamily="2" charset="-78"/>
                <a:cs typeface="Sakkal Majalla" panose="02000000000000000000" pitchFamily="2" charset="-78"/>
              </a:rPr>
              <a:t>من أجل معالجة التضخم تستخدم الدولة عادة السياسات الكلية التي تؤثر على الاقتصاد بشكل عام، سواء أكانت المالية أو النقدية</a:t>
            </a:r>
            <a:r>
              <a:rPr lang="ar-SA" sz="3600" dirty="0" smtClean="0">
                <a:solidFill>
                  <a:schemeClr val="tx1"/>
                </a:solidFill>
                <a:latin typeface="Sakkal Majalla" panose="02000000000000000000" pitchFamily="2" charset="-78"/>
                <a:cs typeface="Sakkal Majalla" panose="02000000000000000000" pitchFamily="2" charset="-78"/>
              </a:rPr>
              <a:t>.</a:t>
            </a:r>
            <a:endParaRPr lang="en-US" sz="3600" b="1" dirty="0" smtClean="0">
              <a:solidFill>
                <a:schemeClr val="tx1"/>
              </a:solidFill>
              <a:latin typeface="Sakkal Majalla" panose="02000000000000000000" pitchFamily="2" charset="-78"/>
              <a:cs typeface="Sakkal Majalla" panose="02000000000000000000" pitchFamily="2" charset="-78"/>
            </a:endParaRPr>
          </a:p>
          <a:p>
            <a:pPr marL="517525" indent="-517525" algn="just" rtl="1"/>
            <a:endParaRPr lang="en-US" sz="3600" b="1" dirty="0">
              <a:solidFill>
                <a:schemeClr val="tx1"/>
              </a:solidFill>
              <a:latin typeface="Sakkal Majalla" panose="02000000000000000000" pitchFamily="2" charset="-78"/>
              <a:cs typeface="Sakkal Majalla" panose="02000000000000000000" pitchFamily="2" charset="-78"/>
            </a:endParaRPr>
          </a:p>
          <a:p>
            <a:pPr marL="517525" lvl="0" indent="-517525"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Rectangle: Rounded Corners 6">
            <a:hlinkClick r:id="rId2" action="ppaction://hlinksldjump"/>
            <a:extLst>
              <a:ext uri="{FF2B5EF4-FFF2-40B4-BE49-F238E27FC236}">
                <a16:creationId xmlns="" xmlns:a16="http://schemas.microsoft.com/office/drawing/2014/main" id="{469466EF-3A64-44F2-AC2B-86CE8E7AE58A}"/>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9" name="Rectangle: Rounded Corners 8">
            <a:hlinkClick r:id="rId3" action="ppaction://hlinksldjump"/>
            <a:extLst>
              <a:ext uri="{FF2B5EF4-FFF2-40B4-BE49-F238E27FC236}">
                <a16:creationId xmlns="" xmlns:a16="http://schemas.microsoft.com/office/drawing/2014/main" id="{338B36B0-4587-4AF3-B569-C62CF62A8977}"/>
              </a:ext>
            </a:extLst>
          </p:cNvPr>
          <p:cNvSpPr/>
          <p:nvPr/>
        </p:nvSpPr>
        <p:spPr>
          <a:xfrm>
            <a:off x="1825829" y="3881480"/>
            <a:ext cx="2936949" cy="856343"/>
          </a:xfrm>
          <a:prstGeom prst="roundRect">
            <a:avLst>
              <a:gd name="adj" fmla="val 50000"/>
            </a:avLst>
          </a:prstGeom>
          <a:solidFill>
            <a:srgbClr val="3A617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28" name="TextBox 2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مستطيل مستدير الزوايا 5">
            <a:hlinkClick r:id="rId4"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7"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1">
            <a:hlinkClick r:id="rId5"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6"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27" name="TextBox 2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39037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indent="-461963" algn="just" rtl="1"/>
            <a:r>
              <a:rPr lang="ar-SA" sz="3600" b="1" dirty="0" smtClean="0">
                <a:solidFill>
                  <a:schemeClr val="tx1"/>
                </a:solidFill>
                <a:latin typeface="Sakkal Majalla" panose="02000000000000000000" pitchFamily="2" charset="-78"/>
                <a:cs typeface="Sakkal Majalla" panose="02000000000000000000" pitchFamily="2" charset="-78"/>
              </a:rPr>
              <a:t>5</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dirty="0" smtClean="0">
                <a:solidFill>
                  <a:schemeClr val="tx1"/>
                </a:solidFill>
                <a:latin typeface="Sakkal Majalla" panose="02000000000000000000" pitchFamily="2" charset="-78"/>
                <a:cs typeface="Sakkal Majalla" panose="02000000000000000000" pitchFamily="2" charset="-78"/>
              </a:rPr>
              <a:t>أذكر أسباب التضخم</a:t>
            </a:r>
            <a:r>
              <a:rPr lang="ar-BH" sz="3600" dirty="0" smtClean="0">
                <a:solidFill>
                  <a:schemeClr val="tx1"/>
                </a:solidFill>
                <a:latin typeface="Sakkal Majalla" panose="02000000000000000000" pitchFamily="2" charset="-78"/>
                <a:cs typeface="Sakkal Majalla" panose="02000000000000000000" pitchFamily="2" charset="-78"/>
              </a:rPr>
              <a:t>.</a:t>
            </a:r>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6" name="TextBox 35">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28" name="Rectangle: Rounded Corners 4">
            <a:hlinkClick r:id="rId6" action="ppaction://hlinksldjump"/>
            <a:extLst>
              <a:ext uri="{FF2B5EF4-FFF2-40B4-BE49-F238E27FC236}">
                <a16:creationId xmlns="" xmlns:a16="http://schemas.microsoft.com/office/drawing/2014/main" id="{F56E8443-92AB-41DD-A40E-BDEBBBD89C9C}"/>
              </a:ext>
            </a:extLst>
          </p:cNvPr>
          <p:cNvSpPr/>
          <p:nvPr/>
        </p:nvSpPr>
        <p:spPr>
          <a:xfrm>
            <a:off x="107143" y="5444212"/>
            <a:ext cx="2634199"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200" b="1" dirty="0" smtClean="0">
                <a:solidFill>
                  <a:schemeClr val="tx1"/>
                </a:solidFill>
                <a:latin typeface="Sakkal Majalla" panose="02000000000000000000" pitchFamily="2" charset="-78"/>
                <a:cs typeface="Sakkal Majalla" panose="02000000000000000000" pitchFamily="2" charset="-78"/>
              </a:rPr>
              <a:t>تأكد من الإجابة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25808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7143" y="1342936"/>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461963" lvl="0" indent="-461963" algn="just" rtl="1"/>
            <a:r>
              <a:rPr lang="ar-SA" sz="3600" b="1" dirty="0" smtClean="0">
                <a:solidFill>
                  <a:schemeClr val="tx1"/>
                </a:solidFill>
                <a:latin typeface="Sakkal Majalla" panose="02000000000000000000" pitchFamily="2" charset="-78"/>
                <a:cs typeface="Sakkal Majalla" panose="02000000000000000000" pitchFamily="2" charset="-78"/>
              </a:rPr>
              <a:t>6</a:t>
            </a:r>
            <a:r>
              <a:rPr lang="ar-BH" sz="3600" b="1" dirty="0" smtClean="0">
                <a:solidFill>
                  <a:schemeClr val="tx1"/>
                </a:solidFill>
                <a:latin typeface="Sakkal Majalla" panose="02000000000000000000" pitchFamily="2" charset="-78"/>
                <a:cs typeface="Sakkal Majalla" panose="02000000000000000000" pitchFamily="2" charset="-78"/>
              </a:rPr>
              <a:t>. </a:t>
            </a:r>
            <a:r>
              <a:rPr lang="ar-SA" sz="3600" dirty="0">
                <a:solidFill>
                  <a:schemeClr val="tx1"/>
                </a:solidFill>
                <a:latin typeface="Sakkal Majalla" panose="02000000000000000000" pitchFamily="2" charset="-78"/>
                <a:cs typeface="Sakkal Majalla" panose="02000000000000000000" pitchFamily="2" charset="-78"/>
              </a:rPr>
              <a:t>ما </a:t>
            </a:r>
            <a:r>
              <a:rPr lang="ar-BH" sz="3600" dirty="0">
                <a:solidFill>
                  <a:schemeClr val="tx1"/>
                </a:solidFill>
                <a:latin typeface="Sakkal Majalla" panose="02000000000000000000" pitchFamily="2" charset="-78"/>
                <a:cs typeface="Sakkal Majalla" panose="02000000000000000000" pitchFamily="2" charset="-78"/>
              </a:rPr>
              <a:t> الآثار المترتبة على ظاهرة التضخم.</a:t>
            </a:r>
            <a:endParaRPr lang="en-US" sz="3600" dirty="0">
              <a:solidFill>
                <a:schemeClr val="tx1"/>
              </a:solidFill>
              <a:latin typeface="Sakkal Majalla" panose="02000000000000000000" pitchFamily="2" charset="-78"/>
              <a:cs typeface="Sakkal Majalla" panose="02000000000000000000" pitchFamily="2" charset="-78"/>
            </a:endParaRPr>
          </a:p>
          <a:p>
            <a:pPr marL="461963" indent="-461963" algn="just" rtl="1"/>
            <a:endParaRPr lang="en-US" sz="3600" b="1" dirty="0">
              <a:solidFill>
                <a:schemeClr val="tx1"/>
              </a:solidFill>
              <a:latin typeface="Sakkal Majalla" panose="02000000000000000000" pitchFamily="2" charset="-78"/>
              <a:cs typeface="Sakkal Majalla" panose="02000000000000000000" pitchFamily="2" charset="-78"/>
            </a:endParaRPr>
          </a:p>
          <a:p>
            <a:pPr algn="just" rtl="1">
              <a:lnSpc>
                <a:spcPct val="115000"/>
              </a:lnSpc>
              <a:spcAft>
                <a:spcPts val="800"/>
              </a:spcAft>
            </a:pPr>
            <a:endParaRPr lang="en-US" sz="4000" dirty="0">
              <a:solidFill>
                <a:schemeClr val="tx1"/>
              </a:solidFill>
              <a:latin typeface="Calibri" panose="020F0502020204030204" pitchFamily="34" charset="0"/>
              <a:ea typeface="Calibri" panose="020F0502020204030204" pitchFamily="34" charset="0"/>
              <a:cs typeface="Sultan bold"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5" name="Rectangle 6">
            <a:extLst>
              <a:ext uri="{FF2B5EF4-FFF2-40B4-BE49-F238E27FC236}">
                <a16:creationId xmlns="" xmlns:a16="http://schemas.microsoft.com/office/drawing/2014/main" id="{71FAE08D-445D-4F51-B33F-A087EA61B8D8}"/>
              </a:ext>
            </a:extLst>
          </p:cNvPr>
          <p:cNvSpPr/>
          <p:nvPr/>
        </p:nvSpPr>
        <p:spPr>
          <a:xfrm>
            <a:off x="6714881" y="255539"/>
            <a:ext cx="1683474"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التقويم</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6" name="Rectangle 3">
            <a:extLst>
              <a:ext uri="{FF2B5EF4-FFF2-40B4-BE49-F238E27FC236}">
                <a16:creationId xmlns="" xmlns:a16="http://schemas.microsoft.com/office/drawing/2014/main" id="{E780412B-F418-412D-B1BA-7800BF5012D9}"/>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6" name="TextBox 35">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2"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 </a:t>
            </a:r>
            <a:endParaRPr lang="ar-BH" sz="2000" dirty="0">
              <a:solidFill>
                <a:srgbClr val="3F5378"/>
              </a:solidFill>
              <a:latin typeface="Arial Black" panose="020B0A04020102020204" pitchFamily="34" charset="0"/>
              <a:cs typeface="Sultan bold" pitchFamily="2" charset="-78"/>
            </a:endParaRPr>
          </a:p>
        </p:txBody>
      </p:sp>
      <p:sp>
        <p:nvSpPr>
          <p:cNvPr id="24"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 </a:t>
            </a:r>
            <a:endParaRPr lang="ar-BH" sz="2000" dirty="0">
              <a:solidFill>
                <a:srgbClr val="3F5378"/>
              </a:solidFill>
              <a:latin typeface="Arial Black" panose="020B0A04020102020204" pitchFamily="34" charset="0"/>
              <a:cs typeface="Sultan bold" pitchFamily="2" charset="-78"/>
            </a:endParaRPr>
          </a:p>
        </p:txBody>
      </p:sp>
      <p:sp>
        <p:nvSpPr>
          <p:cNvPr id="28" name="Rectangle: Rounded Corners 4">
            <a:hlinkClick r:id="rId6" action="ppaction://hlinksldjump"/>
            <a:extLst>
              <a:ext uri="{FF2B5EF4-FFF2-40B4-BE49-F238E27FC236}">
                <a16:creationId xmlns="" xmlns:a16="http://schemas.microsoft.com/office/drawing/2014/main" id="{F56E8443-92AB-41DD-A40E-BDEBBBD89C9C}"/>
              </a:ext>
            </a:extLst>
          </p:cNvPr>
          <p:cNvSpPr/>
          <p:nvPr/>
        </p:nvSpPr>
        <p:spPr>
          <a:xfrm>
            <a:off x="107143" y="5444212"/>
            <a:ext cx="2634199"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200" b="1" dirty="0" smtClean="0">
                <a:solidFill>
                  <a:schemeClr val="tx1"/>
                </a:solidFill>
                <a:latin typeface="Sakkal Majalla" panose="02000000000000000000" pitchFamily="2" charset="-78"/>
                <a:cs typeface="Sakkal Majalla" panose="02000000000000000000" pitchFamily="2" charset="-78"/>
              </a:rPr>
              <a:t>تأكد من الإجابة </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27" name="TextBox 2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47786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Diamond 44">
            <a:extLst>
              <a:ext uri="{FF2B5EF4-FFF2-40B4-BE49-F238E27FC236}">
                <a16:creationId xmlns="" xmlns:a16="http://schemas.microsoft.com/office/drawing/2014/main" id="{F2E6B44F-BA01-4BDD-BCD6-75AF033F4C95}"/>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Diamond 45">
            <a:extLst>
              <a:ext uri="{FF2B5EF4-FFF2-40B4-BE49-F238E27FC236}">
                <a16:creationId xmlns="" xmlns:a16="http://schemas.microsoft.com/office/drawing/2014/main" id="{43F39B9C-B604-4378-BEDF-46A2C8C2B9CE}"/>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Diamond 46">
            <a:extLst>
              <a:ext uri="{FF2B5EF4-FFF2-40B4-BE49-F238E27FC236}">
                <a16:creationId xmlns="" xmlns:a16="http://schemas.microsoft.com/office/drawing/2014/main" id="{AD1C7783-B6B3-4C8B-B414-74A7C6A3A418}"/>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8" name="Diamond 47">
            <a:extLst>
              <a:ext uri="{FF2B5EF4-FFF2-40B4-BE49-F238E27FC236}">
                <a16:creationId xmlns="" xmlns:a16="http://schemas.microsoft.com/office/drawing/2014/main" id="{E4336F76-E6B8-47E0-A93F-7A48B065319C}"/>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9" name="Diamond 48">
            <a:extLst>
              <a:ext uri="{FF2B5EF4-FFF2-40B4-BE49-F238E27FC236}">
                <a16:creationId xmlns="" xmlns:a16="http://schemas.microsoft.com/office/drawing/2014/main" id="{45EFDABE-0AFC-43D8-A6AF-74DD48D04491}"/>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Diamond 49">
            <a:extLst>
              <a:ext uri="{FF2B5EF4-FFF2-40B4-BE49-F238E27FC236}">
                <a16:creationId xmlns="" xmlns:a16="http://schemas.microsoft.com/office/drawing/2014/main" id="{18E19D18-2756-4D41-9F68-9DB69A84C13B}"/>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51" name="Group 50">
            <a:extLst>
              <a:ext uri="{FF2B5EF4-FFF2-40B4-BE49-F238E27FC236}">
                <a16:creationId xmlns="" xmlns:a16="http://schemas.microsoft.com/office/drawing/2014/main" id="{FD12E1D9-2028-4948-986E-ACA22B638234}"/>
              </a:ext>
            </a:extLst>
          </p:cNvPr>
          <p:cNvGrpSpPr/>
          <p:nvPr/>
        </p:nvGrpSpPr>
        <p:grpSpPr>
          <a:xfrm>
            <a:off x="5140851" y="995486"/>
            <a:ext cx="1818511" cy="942048"/>
            <a:chOff x="5140851" y="893888"/>
            <a:chExt cx="1818511" cy="942048"/>
          </a:xfrm>
        </p:grpSpPr>
        <p:cxnSp>
          <p:nvCxnSpPr>
            <p:cNvPr id="52" name="Straight Connector 51">
              <a:extLst>
                <a:ext uri="{FF2B5EF4-FFF2-40B4-BE49-F238E27FC236}">
                  <a16:creationId xmlns="" xmlns:a16="http://schemas.microsoft.com/office/drawing/2014/main" id="{D0161EC6-8881-4565-B733-7EC3BE3D43E0}"/>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E91F7985-31C2-452F-A6E0-6DEF795D00C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 xmlns:a16="http://schemas.microsoft.com/office/drawing/2014/main" id="{58226416-2743-483D-A111-55268B783333}"/>
              </a:ext>
            </a:extLst>
          </p:cNvPr>
          <p:cNvGrpSpPr/>
          <p:nvPr/>
        </p:nvGrpSpPr>
        <p:grpSpPr>
          <a:xfrm flipV="1">
            <a:off x="5140851" y="4691354"/>
            <a:ext cx="1818511" cy="942048"/>
            <a:chOff x="5140851" y="893888"/>
            <a:chExt cx="1818511" cy="942048"/>
          </a:xfrm>
        </p:grpSpPr>
        <p:cxnSp>
          <p:nvCxnSpPr>
            <p:cNvPr id="55" name="Straight Connector 54">
              <a:extLst>
                <a:ext uri="{FF2B5EF4-FFF2-40B4-BE49-F238E27FC236}">
                  <a16:creationId xmlns="" xmlns:a16="http://schemas.microsoft.com/office/drawing/2014/main" id="{04AB96C8-A485-49AE-93D7-1AD74616113C}"/>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 xmlns:a16="http://schemas.microsoft.com/office/drawing/2014/main" id="{0C38210C-A2E7-4EF0-B4C0-881E141B8207}"/>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57" name="Google Shape;503;p34">
            <a:extLst>
              <a:ext uri="{FF2B5EF4-FFF2-40B4-BE49-F238E27FC236}">
                <a16:creationId xmlns="" xmlns:a16="http://schemas.microsoft.com/office/drawing/2014/main" id="{F8305BD8-436A-43D6-B8F0-84B5DF4F958A}"/>
              </a:ext>
            </a:extLst>
          </p:cNvPr>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نهاية </a:t>
            </a:r>
            <a:r>
              <a:rPr lang="ar-SA"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الدرس</a:t>
            </a:r>
            <a:endPar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endParaRPr>
          </a:p>
          <a:p>
            <a:pPr algn="ctr" rtl="1">
              <a:lnSpc>
                <a:spcPct val="150000"/>
              </a:lnSpc>
              <a:defRPr/>
            </a:pPr>
            <a:r>
              <a:rPr lang="ar-BH" sz="4000" dirty="0">
                <a:solidFill>
                  <a:srgbClr val="3A6172"/>
                </a:solidFill>
                <a:effectLst>
                  <a:outerShdw blurRad="38100" dist="38100" dir="2700000" algn="tl">
                    <a:srgbClr val="000000">
                      <a:alpha val="43137"/>
                    </a:srgbClr>
                  </a:outerShdw>
                </a:effectLst>
                <a:latin typeface="Simplified Arabic" panose="02020603050405020304" pitchFamily="18" charset="-78"/>
                <a:cs typeface="Sultan bold" pitchFamily="2" charset="-78"/>
              </a:rPr>
              <a:t>شكراً لكم ،، وفقكم الله</a:t>
            </a:r>
          </a:p>
        </p:txBody>
      </p:sp>
      <p:sp>
        <p:nvSpPr>
          <p:cNvPr id="20" name="TextBox 1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8669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20021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424" y="1095338"/>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7510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414545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8175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06878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059582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38862" t="22626" r="38351" b="19808"/>
          <a:stretch/>
        </p:blipFill>
        <p:spPr>
          <a:xfrm>
            <a:off x="297793" y="47000"/>
            <a:ext cx="2778907" cy="403711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7" name="Parallelogram 16">
            <a:extLst>
              <a:ext uri="{FF2B5EF4-FFF2-40B4-BE49-F238E27FC236}">
                <a16:creationId xmlns="" xmlns:a16="http://schemas.microsoft.com/office/drawing/2014/main" id="{692DBBBB-07CC-4EC3-B4DF-08342525B19D}"/>
              </a:ext>
            </a:extLst>
          </p:cNvPr>
          <p:cNvSpPr/>
          <p:nvPr/>
        </p:nvSpPr>
        <p:spPr>
          <a:xfrm>
            <a:off x="2239991" y="2273840"/>
            <a:ext cx="11974772" cy="3896052"/>
          </a:xfrm>
          <a:prstGeom prst="parallelogram">
            <a:avLst>
              <a:gd name="adj" fmla="val 52022"/>
            </a:avLst>
          </a:prstGeom>
          <a:solidFill>
            <a:srgbClr val="3A6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Google Shape;221;p14">
            <a:extLst>
              <a:ext uri="{FF2B5EF4-FFF2-40B4-BE49-F238E27FC236}">
                <a16:creationId xmlns="" xmlns:a16="http://schemas.microsoft.com/office/drawing/2014/main" id="{C765A8CE-6C7D-4071-824A-3E2A21650527}"/>
              </a:ext>
            </a:extLst>
          </p:cNvPr>
          <p:cNvSpPr txBox="1">
            <a:spLocks/>
          </p:cNvSpPr>
          <p:nvPr/>
        </p:nvSpPr>
        <p:spPr>
          <a:xfrm>
            <a:off x="3133635" y="2280025"/>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smtClean="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rPr>
              <a:t>التضخم</a:t>
            </a:r>
            <a:endParaRPr lang="en-US" sz="8000" dirty="0">
              <a:ln>
                <a:solidFill>
                  <a:srgbClr val="3A616A"/>
                </a:solidFill>
              </a:ln>
              <a:solidFill>
                <a:schemeClr val="bg1"/>
              </a:solidFill>
              <a:effectLst>
                <a:innerShdw blurRad="63500" dist="50800" dir="13500000">
                  <a:prstClr val="black">
                    <a:alpha val="50000"/>
                  </a:prstClr>
                </a:innerShdw>
              </a:effectLst>
              <a:latin typeface="Arial Black" panose="020B0A04020102020204" pitchFamily="34" charset="0"/>
              <a:ea typeface="+mn-ea"/>
              <a:cs typeface="Sultan bold" pitchFamily="2" charset="-78"/>
            </a:endParaRPr>
          </a:p>
        </p:txBody>
      </p:sp>
      <p:sp>
        <p:nvSpPr>
          <p:cNvPr id="2" name="TextBox 1">
            <a:extLst>
              <a:ext uri="{FF2B5EF4-FFF2-40B4-BE49-F238E27FC236}">
                <a16:creationId xmlns="" xmlns:a16="http://schemas.microsoft.com/office/drawing/2014/main" id="{6F4BC838-6151-4F09-899B-BF5CDE9A791F}"/>
              </a:ext>
            </a:extLst>
          </p:cNvPr>
          <p:cNvSpPr txBox="1"/>
          <p:nvPr/>
        </p:nvSpPr>
        <p:spPr>
          <a:xfrm>
            <a:off x="2791730" y="3148629"/>
            <a:ext cx="9400269" cy="3046988"/>
          </a:xfrm>
          <a:prstGeom prst="rect">
            <a:avLst/>
          </a:prstGeom>
          <a:noFill/>
        </p:spPr>
        <p:txBody>
          <a:bodyPr wrap="square" rtlCol="0">
            <a:spAutoFit/>
          </a:bodyPr>
          <a:lstStyle/>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نتعرف مفهوم التضخم وتصنيفاته</a:t>
            </a:r>
            <a:endParaRPr lang="ar-SA" sz="32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نحسب معدل التضخم</a:t>
            </a:r>
            <a:endParaRPr lang="ar-SA" sz="3200" dirty="0" smtClean="0">
              <a:solidFill>
                <a:schemeClr val="bg1"/>
              </a:solidFill>
              <a:latin typeface="Arial" panose="020B0604020202020204" pitchFamily="34" charset="0"/>
              <a:cs typeface="Sakkal Majalla" panose="02000000000000000000" pitchFamily="2" charset="-78"/>
            </a:endParaRPr>
          </a:p>
          <a:p>
            <a:pPr marL="687387" marR="0" lvl="0" indent="-457200" algn="r" rtl="1">
              <a:spcBef>
                <a:spcPts val="0"/>
              </a:spcBef>
              <a:spcAft>
                <a:spcPts val="0"/>
              </a:spcAft>
              <a:buClr>
                <a:schemeClr val="bg1"/>
              </a:buClr>
              <a:buSzPct val="70000"/>
              <a:buFont typeface="Arial" panose="020B0604020202020204" pitchFamily="34" charset="0"/>
              <a:buChar char="•"/>
            </a:pPr>
            <a:r>
              <a:rPr lang="ar-SA"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محدد أسباب التضخم</a:t>
            </a:r>
            <a:endParaRPr lang="en-US"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endParaRPr>
          </a:p>
          <a:p>
            <a:pPr marL="687387" indent="-457200" algn="r" rtl="1">
              <a:buClr>
                <a:schemeClr val="bg1"/>
              </a:buClr>
              <a:buSzPct val="70000"/>
              <a:buFont typeface="Arial" panose="020B0604020202020204" pitchFamily="34" charset="0"/>
              <a:buChar char="•"/>
            </a:pPr>
            <a:r>
              <a:rPr lang="ar-SA" sz="3200" dirty="0">
                <a:solidFill>
                  <a:schemeClr val="bg1"/>
                </a:solidFill>
                <a:latin typeface="Arial" panose="020B0604020202020204" pitchFamily="34" charset="0"/>
                <a:cs typeface="Sakkal Majalla" panose="02000000000000000000" pitchFamily="2" charset="-78"/>
              </a:rPr>
              <a:t>نفسر الآثار المترتبة على التضخم</a:t>
            </a:r>
            <a:r>
              <a:rPr lang="ar-SA" sz="3200" dirty="0" smtClean="0">
                <a:solidFill>
                  <a:schemeClr val="bg1"/>
                </a:solidFill>
                <a:latin typeface="Arial" panose="020B0604020202020204" pitchFamily="34" charset="0"/>
                <a:cs typeface="Sakkal Majalla" panose="02000000000000000000" pitchFamily="2" charset="-78"/>
              </a:rPr>
              <a:t>.</a:t>
            </a:r>
            <a:endParaRPr lang="en-US" sz="3200" dirty="0" smtClean="0">
              <a:solidFill>
                <a:schemeClr val="bg1"/>
              </a:solidFill>
              <a:latin typeface="Arial" panose="020B0604020202020204" pitchFamily="34" charset="0"/>
              <a:cs typeface="Sakkal Majalla" panose="02000000000000000000" pitchFamily="2" charset="-78"/>
            </a:endParaRPr>
          </a:p>
          <a:p>
            <a:pPr marL="687387" lvl="0" indent="-457200" algn="r" rtl="1">
              <a:buClr>
                <a:schemeClr val="bg1"/>
              </a:buClr>
              <a:buSzPct val="70000"/>
              <a:buFont typeface="Arial" panose="020B0604020202020204" pitchFamily="34" charset="0"/>
              <a:buChar char="•"/>
            </a:pPr>
            <a:r>
              <a:rPr lang="ar-SA" sz="3200" dirty="0">
                <a:solidFill>
                  <a:schemeClr val="bg1"/>
                </a:solidFill>
                <a:latin typeface="Arial" panose="020B0604020202020204" pitchFamily="34" charset="0"/>
                <a:cs typeface="Sakkal Majalla" panose="02000000000000000000" pitchFamily="2" charset="-78"/>
              </a:rPr>
              <a:t>نستنتج كيفية معالجة التضخم</a:t>
            </a:r>
            <a:r>
              <a:rPr lang="ar-SA" sz="3200" dirty="0" smtClean="0">
                <a:solidFill>
                  <a:schemeClr val="bg1"/>
                </a:solidFill>
                <a:latin typeface="Arial" panose="020B0604020202020204" pitchFamily="34" charset="0"/>
                <a:cs typeface="Sakkal Majalla" panose="02000000000000000000" pitchFamily="2" charset="-78"/>
              </a:rPr>
              <a:t>.</a:t>
            </a:r>
            <a:endParaRPr lang="en-US" sz="3200" dirty="0" smtClean="0">
              <a:solidFill>
                <a:schemeClr val="bg1"/>
              </a:solidFill>
              <a:latin typeface="Arial" panose="020B0604020202020204" pitchFamily="34" charset="0"/>
              <a:cs typeface="Sakkal Majalla" panose="02000000000000000000" pitchFamily="2" charset="-78"/>
            </a:endParaRPr>
          </a:p>
          <a:p>
            <a:pPr marL="687387" indent="-457200" algn="r" rtl="1">
              <a:buClr>
                <a:schemeClr val="bg1"/>
              </a:buClr>
              <a:buSzPct val="70000"/>
              <a:buFont typeface="Arial" panose="020B0604020202020204" pitchFamily="34" charset="0"/>
              <a:buChar char="•"/>
            </a:pPr>
            <a:r>
              <a:rPr lang="ar-BH" sz="3200" dirty="0">
                <a:solidFill>
                  <a:schemeClr val="bg1"/>
                </a:solidFill>
                <a:latin typeface="Arial" panose="020B0604020202020204" pitchFamily="34" charset="0"/>
                <a:cs typeface="Sakkal Majalla" panose="02000000000000000000" pitchFamily="2" charset="-78"/>
              </a:rPr>
              <a:t>نُقدر</a:t>
            </a:r>
            <a:r>
              <a:rPr lang="ar-BH" sz="3200" dirty="0">
                <a:solidFill>
                  <a:schemeClr val="bg1"/>
                </a:solidFill>
                <a:latin typeface="Arial" panose="020B0604020202020204" pitchFamily="34" charset="0"/>
                <a:ea typeface="Calibri" panose="020F0502020204030204" pitchFamily="34" charset="0"/>
                <a:cs typeface="Sakkal Majalla" panose="02000000000000000000" pitchFamily="2" charset="-78"/>
              </a:rPr>
              <a:t> جهود مملكة البحرين في معالجة مشكلة التضخم</a:t>
            </a:r>
            <a:r>
              <a:rPr lang="ar-BH" sz="3200" dirty="0" smtClean="0">
                <a:solidFill>
                  <a:schemeClr val="bg1"/>
                </a:solidFill>
                <a:latin typeface="Arial" panose="020B0604020202020204" pitchFamily="34" charset="0"/>
                <a:ea typeface="Calibri" panose="020F0502020204030204" pitchFamily="34" charset="0"/>
                <a:cs typeface="Sakkal Majalla" panose="02000000000000000000" pitchFamily="2" charset="-78"/>
              </a:rPr>
              <a:t>.</a:t>
            </a:r>
            <a:endParaRPr lang="en-US" sz="3200" dirty="0">
              <a:solidFill>
                <a:schemeClr val="bg1"/>
              </a:solidFill>
              <a:latin typeface="Arial" panose="020B0604020202020204" pitchFamily="34" charset="0"/>
              <a:ea typeface="Calibri" panose="020F0502020204030204" pitchFamily="34" charset="0"/>
              <a:cs typeface="Sakkal Majalla" panose="02000000000000000000" pitchFamily="2" charset="-78"/>
            </a:endParaRPr>
          </a:p>
        </p:txBody>
      </p:sp>
      <p:sp>
        <p:nvSpPr>
          <p:cNvPr id="16" name="عنوان 1">
            <a:extLst>
              <a:ext uri="{FF2B5EF4-FFF2-40B4-BE49-F238E27FC236}">
                <a16:creationId xmlns="" xmlns:a16="http://schemas.microsoft.com/office/drawing/2014/main" id="{E8700E5D-830D-41C4-A075-7914114366E5}"/>
              </a:ext>
            </a:extLst>
          </p:cNvPr>
          <p:cNvSpPr txBox="1">
            <a:spLocks/>
          </p:cNvSpPr>
          <p:nvPr/>
        </p:nvSpPr>
        <p:spPr>
          <a:xfrm>
            <a:off x="4939049" y="1137863"/>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BH"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الدرس </a:t>
            </a:r>
            <a:r>
              <a:rPr lang="ar-SA" sz="5400" dirty="0" smtClean="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rPr>
              <a:t>الحادي عشر</a:t>
            </a:r>
            <a:endParaRPr lang="en-US" sz="5400" dirty="0">
              <a:ln>
                <a:solidFill>
                  <a:srgbClr val="3F5378"/>
                </a:solidFill>
              </a:ln>
              <a:solidFill>
                <a:srgbClr val="F29223"/>
              </a:solidFill>
              <a:effectLst>
                <a:innerShdw blurRad="63500" dist="50800" dir="10800000">
                  <a:prstClr val="black">
                    <a:alpha val="50000"/>
                  </a:prstClr>
                </a:innerShdw>
              </a:effectLst>
              <a:latin typeface="Arial Black" panose="020B0A04020102020204" pitchFamily="34" charset="0"/>
              <a:cs typeface="Sultan bold" pitchFamily="2" charset="-78"/>
            </a:endParaRPr>
          </a:p>
        </p:txBody>
      </p:sp>
      <p:pic>
        <p:nvPicPr>
          <p:cNvPr id="15" name="Picture 14">
            <a:extLst>
              <a:ext uri="{FF2B5EF4-FFF2-40B4-BE49-F238E27FC236}">
                <a16:creationId xmlns="" xmlns:a16="http://schemas.microsoft.com/office/drawing/2014/main" id="{E5F28265-F09D-4739-9F2C-FD4C8A5E2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5307" y="116078"/>
            <a:ext cx="1762982" cy="1783785"/>
          </a:xfrm>
          <a:prstGeom prst="rect">
            <a:avLst/>
          </a:prstGeom>
        </p:spPr>
      </p:pic>
      <p:sp>
        <p:nvSpPr>
          <p:cNvPr id="9" name="Rectangle 8">
            <a:extLst>
              <a:ext uri="{FF2B5EF4-FFF2-40B4-BE49-F238E27FC236}">
                <a16:creationId xmlns="" xmlns:a16="http://schemas.microsoft.com/office/drawing/2014/main" id="{16A66CD8-A06B-4D00-BF1B-32A5C6F2E5D3}"/>
              </a:ext>
            </a:extLst>
          </p:cNvPr>
          <p:cNvSpPr/>
          <p:nvPr/>
        </p:nvSpPr>
        <p:spPr>
          <a:xfrm>
            <a:off x="179033" y="2312988"/>
            <a:ext cx="301642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a:t>
            </a:r>
            <a:r>
              <a:rPr lang="ar-SA"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100-111</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
        <p:nvSpPr>
          <p:cNvPr id="13" name="TextBox 12">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9" name="TextBox 18">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المشكلات الاقتصادية</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11366717"/>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48639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10" name="TextBox 9">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661353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150" y="1364343"/>
            <a:ext cx="5191125" cy="4005943"/>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90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Terminator 5">
            <a:hlinkClick r:id="rId2" action="ppaction://hlinksldjump"/>
            <a:extLst>
              <a:ext uri="{FF2B5EF4-FFF2-40B4-BE49-F238E27FC236}">
                <a16:creationId xmlns="" xmlns:a16="http://schemas.microsoft.com/office/drawing/2014/main" id="{74B33132-AC2E-4AD8-807A-18E45498A969}"/>
              </a:ext>
            </a:extLst>
          </p:cNvPr>
          <p:cNvSpPr/>
          <p:nvPr/>
        </p:nvSpPr>
        <p:spPr>
          <a:xfrm>
            <a:off x="217386" y="5869898"/>
            <a:ext cx="1360098"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7" name="صورة 4">
            <a:extLst>
              <a:ext uri="{FF2B5EF4-FFF2-40B4-BE49-F238E27FC236}">
                <a16:creationId xmlns="" xmlns:a16="http://schemas.microsoft.com/office/drawing/2014/main" id="{25F6354A-7F96-43F7-AEC1-14F05DE91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625" y="1149126"/>
            <a:ext cx="4691151" cy="4658403"/>
          </a:xfrm>
          <a:prstGeom prst="rect">
            <a:avLst/>
          </a:prstGeom>
        </p:spPr>
      </p:pic>
      <p:sp>
        <p:nvSpPr>
          <p:cNvPr id="5" name="TextBox 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6684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73" y="2393576"/>
            <a:ext cx="2606763" cy="2011615"/>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 name="Rectangle 1"/>
          <p:cNvSpPr/>
          <p:nvPr/>
        </p:nvSpPr>
        <p:spPr>
          <a:xfrm>
            <a:off x="4046856" y="1044406"/>
            <a:ext cx="6096000" cy="3170099"/>
          </a:xfrm>
          <a:prstGeom prst="rect">
            <a:avLst/>
          </a:prstGeom>
        </p:spPr>
        <p:txBody>
          <a:bodyPr>
            <a:spAutoFit/>
          </a:bodyPr>
          <a:lstStyle/>
          <a:p>
            <a:r>
              <a:rPr lang="ar-BH" sz="4000" b="1" dirty="0">
                <a:latin typeface="Sakkal Majalla" panose="02000000000000000000" pitchFamily="2" charset="-78"/>
                <a:cs typeface="Sakkal Majalla" panose="02000000000000000000" pitchFamily="2" charset="-78"/>
              </a:rPr>
              <a:t>قد ينشأ </a:t>
            </a:r>
            <a:r>
              <a:rPr lang="ar-SA" sz="4000" b="1" dirty="0">
                <a:latin typeface="Sakkal Majalla" panose="02000000000000000000" pitchFamily="2" charset="-78"/>
                <a:cs typeface="Sakkal Majalla" panose="02000000000000000000" pitchFamily="2" charset="-78"/>
              </a:rPr>
              <a:t>التضخم </a:t>
            </a:r>
            <a:r>
              <a:rPr lang="ar-BH" sz="4000" b="1" dirty="0">
                <a:latin typeface="Sakkal Majalla" panose="02000000000000000000" pitchFamily="2" charset="-78"/>
                <a:cs typeface="Sakkal Majalla" panose="02000000000000000000" pitchFamily="2" charset="-78"/>
              </a:rPr>
              <a:t>بسبب زيادة طلب المستهلكين، وهذا ما يطلق عليه </a:t>
            </a:r>
            <a:r>
              <a:rPr lang="ar-BH" sz="4000" b="1" u="sng" dirty="0">
                <a:solidFill>
                  <a:srgbClr val="FF0000"/>
                </a:solidFill>
                <a:latin typeface="Sakkal Majalla" panose="02000000000000000000" pitchFamily="2" charset="-78"/>
                <a:cs typeface="Sakkal Majalla" panose="02000000000000000000" pitchFamily="2" charset="-78"/>
              </a:rPr>
              <a:t>التضخم الناشئ عن الطلب</a:t>
            </a:r>
            <a:r>
              <a:rPr lang="ar-BH" sz="4000" b="1" dirty="0">
                <a:latin typeface="Sakkal Majalla" panose="02000000000000000000" pitchFamily="2" charset="-78"/>
                <a:cs typeface="Sakkal Majalla" panose="02000000000000000000" pitchFamily="2" charset="-78"/>
              </a:rPr>
              <a:t>.  كما قد ينشأ بسبب زيادة تكاليف الإنتاج وهو ما يطلق عليه </a:t>
            </a:r>
            <a:r>
              <a:rPr lang="ar-BH" sz="4000" b="1" u="sng" dirty="0">
                <a:solidFill>
                  <a:srgbClr val="FF0000"/>
                </a:solidFill>
                <a:latin typeface="Sakkal Majalla" panose="02000000000000000000" pitchFamily="2" charset="-78"/>
                <a:cs typeface="Sakkal Majalla" panose="02000000000000000000" pitchFamily="2" charset="-78"/>
              </a:rPr>
              <a:t>التضخم الناشئ عن العرض</a:t>
            </a:r>
            <a:r>
              <a:rPr lang="ar-BH" sz="4000" b="1" dirty="0">
                <a:latin typeface="Sakkal Majalla" panose="02000000000000000000" pitchFamily="2" charset="-78"/>
                <a:cs typeface="Sakkal Majalla" panose="02000000000000000000" pitchFamily="2" charset="-78"/>
              </a:rPr>
              <a:t>. </a:t>
            </a:r>
            <a:endParaRPr lang="en-US" sz="4000" dirty="0"/>
          </a:p>
        </p:txBody>
      </p:sp>
      <p:sp>
        <p:nvSpPr>
          <p:cNvPr id="10" name="TextBox 9">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30395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lowchart: Terminator 5">
            <a:hlinkClick r:id="rId2" action="ppaction://hlinksldjump"/>
            <a:extLst>
              <a:ext uri="{FF2B5EF4-FFF2-40B4-BE49-F238E27FC236}">
                <a16:creationId xmlns="" xmlns:a16="http://schemas.microsoft.com/office/drawing/2014/main" id="{3E37897C-CA66-43FB-B84C-AAE8CDCA8A55}"/>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18" name="صورة 3">
            <a:extLst>
              <a:ext uri="{FF2B5EF4-FFF2-40B4-BE49-F238E27FC236}">
                <a16:creationId xmlns="" xmlns:a16="http://schemas.microsoft.com/office/drawing/2014/main" id="{B7637F84-64EB-4425-A22B-BB7702414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573" y="2393576"/>
            <a:ext cx="2606763" cy="2011615"/>
          </a:xfrm>
          <a:prstGeom prst="rect">
            <a:avLst/>
          </a:prstGeom>
        </p:spPr>
      </p:pic>
      <p:sp>
        <p:nvSpPr>
          <p:cNvPr id="9" name="TextBox 8">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pic>
        <p:nvPicPr>
          <p:cNvPr id="3" name="Picture 2"/>
          <p:cNvPicPr>
            <a:picLocks noChangeAspect="1"/>
          </p:cNvPicPr>
          <p:nvPr/>
        </p:nvPicPr>
        <p:blipFill rotWithShape="1">
          <a:blip r:embed="rId4"/>
          <a:srcRect l="28882" t="36582" r="17169" b="15334"/>
          <a:stretch/>
        </p:blipFill>
        <p:spPr>
          <a:xfrm>
            <a:off x="3146612" y="731788"/>
            <a:ext cx="8683103" cy="4351201"/>
          </a:xfrm>
          <a:prstGeom prst="rect">
            <a:avLst/>
          </a:prstGeom>
        </p:spPr>
      </p:pic>
      <p:sp>
        <p:nvSpPr>
          <p:cNvPr id="10" name="TextBox 9">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96191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109266" y="133553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r>
              <a:rPr lang="ar-SA" sz="3600" b="1" dirty="0" smtClean="0">
                <a:solidFill>
                  <a:srgbClr val="C00000"/>
                </a:solidFill>
                <a:latin typeface="Sakkal Majalla" panose="02000000000000000000" pitchFamily="2" charset="-78"/>
                <a:cs typeface="Sakkal Majalla" panose="02000000000000000000" pitchFamily="2" charset="-78"/>
              </a:rPr>
              <a:t>يُتَوَقَع </a:t>
            </a:r>
            <a:r>
              <a:rPr lang="ar-SA" sz="3600" b="1" dirty="0">
                <a:solidFill>
                  <a:srgbClr val="C00000"/>
                </a:solidFill>
                <a:latin typeface="Sakkal Majalla" panose="02000000000000000000" pitchFamily="2" charset="-78"/>
                <a:cs typeface="Sakkal Majalla" panose="02000000000000000000" pitchFamily="2" charset="-78"/>
              </a:rPr>
              <a:t>من الطالب بعد الانتهاء من هذا الدرس أن</a:t>
            </a:r>
            <a:r>
              <a:rPr lang="ar-SA" sz="3600" b="1" dirty="0" smtClean="0">
                <a:solidFill>
                  <a:srgbClr val="C00000"/>
                </a:solidFill>
                <a:latin typeface="Sakkal Majalla" panose="02000000000000000000" pitchFamily="2" charset="-78"/>
                <a:cs typeface="Sakkal Majalla" panose="02000000000000000000" pitchFamily="2" charset="-78"/>
              </a:rPr>
              <a:t>:</a:t>
            </a:r>
          </a:p>
          <a:p>
            <a:pPr lvl="0" algn="r" rtl="1"/>
            <a:endParaRPr lang="ar-SA" sz="1400" dirty="0" smtClean="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نتعرف مفهوم التضخم وتصنيفاته.</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نحسب معدل التضخم.</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نحدد أسباب التضخم.</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نفسر الآثار المترتبة على التضخم.</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SA" sz="4000" dirty="0">
                <a:solidFill>
                  <a:schemeClr val="tx1"/>
                </a:solidFill>
                <a:latin typeface="Sakkal Majalla" panose="02000000000000000000" pitchFamily="2" charset="-78"/>
                <a:cs typeface="Sakkal Majalla" panose="02000000000000000000" pitchFamily="2" charset="-78"/>
              </a:rPr>
              <a:t>نستنتج كيفية معالجة التضخم.</a:t>
            </a:r>
            <a:endParaRPr lang="en-US" sz="4000" dirty="0">
              <a:solidFill>
                <a:schemeClr val="tx1"/>
              </a:solidFill>
              <a:latin typeface="Sakkal Majalla" panose="02000000000000000000" pitchFamily="2" charset="-78"/>
              <a:cs typeface="Sakkal Majalla" panose="02000000000000000000" pitchFamily="2" charset="-78"/>
            </a:endParaRPr>
          </a:p>
          <a:p>
            <a:pPr marL="742950" lvl="0" indent="-742950" algn="r" rtl="1">
              <a:buFont typeface="+mj-lt"/>
              <a:buAutoNum type="arabicPeriod"/>
            </a:pPr>
            <a:r>
              <a:rPr lang="ar-BH" sz="4000" dirty="0">
                <a:solidFill>
                  <a:schemeClr val="tx1"/>
                </a:solidFill>
                <a:latin typeface="Sakkal Majalla" panose="02000000000000000000" pitchFamily="2" charset="-78"/>
                <a:cs typeface="Sakkal Majalla" panose="02000000000000000000" pitchFamily="2" charset="-78"/>
              </a:rPr>
              <a:t>نُقدر جهود مملكة البحرين في معالجة مشكلة التضخم.</a:t>
            </a:r>
            <a:endParaRPr lang="en-US" sz="4000" dirty="0">
              <a:solidFill>
                <a:schemeClr val="tx1"/>
              </a:solidFill>
              <a:latin typeface="Sakkal Majalla" panose="02000000000000000000" pitchFamily="2" charset="-78"/>
              <a:cs typeface="Sakkal Majalla" panose="02000000000000000000" pitchFamily="2" charset="-78"/>
            </a:endParaRPr>
          </a:p>
          <a:p>
            <a:pPr marL="1009650" indent="-742950" algn="r" rtl="1">
              <a:buFont typeface="+mj-lt"/>
              <a:buAutoNum type="arabicPeriod"/>
            </a:pPr>
            <a:endParaRPr lang="en-US" sz="4000"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 xmlns:a16="http://schemas.microsoft.com/office/drawing/2014/main" id="{DBA5813B-13F4-4751-9329-774E2F9D07DA}"/>
              </a:ext>
            </a:extLst>
          </p:cNvPr>
          <p:cNvSpPr/>
          <p:nvPr/>
        </p:nvSpPr>
        <p:spPr>
          <a:xfrm>
            <a:off x="4328160" y="8466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9" name="Rectangle 6">
            <a:extLst>
              <a:ext uri="{FF2B5EF4-FFF2-40B4-BE49-F238E27FC236}">
                <a16:creationId xmlns="" xmlns:a16="http://schemas.microsoft.com/office/drawing/2014/main" id="{06026ACD-4FC9-499D-A4D4-602A071AD132}"/>
              </a:ext>
            </a:extLst>
          </p:cNvPr>
          <p:cNvSpPr/>
          <p:nvPr/>
        </p:nvSpPr>
        <p:spPr>
          <a:xfrm>
            <a:off x="6151418" y="190887"/>
            <a:ext cx="2810385"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Sultan bold" pitchFamily="2" charset="-78"/>
              </a:rPr>
              <a:t>أهداف الدرس</a:t>
            </a:r>
            <a:endParaRPr lang="en-US" sz="5400" dirty="0">
              <a:ln w="9525">
                <a:noFill/>
                <a:prstDash val="solid"/>
              </a:ln>
              <a:solidFill>
                <a:schemeClr val="bg1"/>
              </a:solidFill>
              <a:latin typeface="Arial Black" panose="020B0A04020102020204" pitchFamily="34" charset="0"/>
              <a:cs typeface="Sultan bold" pitchFamily="2" charset="-78"/>
            </a:endParaRPr>
          </a:p>
        </p:txBody>
      </p:sp>
      <p:grpSp>
        <p:nvGrpSpPr>
          <p:cNvPr id="12" name="Shape 631">
            <a:extLst>
              <a:ext uri="{FF2B5EF4-FFF2-40B4-BE49-F238E27FC236}">
                <a16:creationId xmlns="" xmlns:a16="http://schemas.microsoft.com/office/drawing/2014/main" id="{26404733-55D9-4213-B05C-D0BE9C60E1F9}"/>
              </a:ext>
            </a:extLst>
          </p:cNvPr>
          <p:cNvGrpSpPr/>
          <p:nvPr/>
        </p:nvGrpSpPr>
        <p:grpSpPr>
          <a:xfrm flipH="1">
            <a:off x="11056602" y="237991"/>
            <a:ext cx="827524" cy="848823"/>
            <a:chOff x="5961125" y="1623900"/>
            <a:chExt cx="427450" cy="448175"/>
          </a:xfrm>
        </p:grpSpPr>
        <p:sp>
          <p:nvSpPr>
            <p:cNvPr id="13" name="Shape 632">
              <a:extLst>
                <a:ext uri="{FF2B5EF4-FFF2-40B4-BE49-F238E27FC236}">
                  <a16:creationId xmlns="" xmlns:a16="http://schemas.microsoft.com/office/drawing/2014/main" id="{FBC4067F-F4D1-46EE-BB67-7B23C1260126}"/>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4" name="Shape 633">
              <a:extLst>
                <a:ext uri="{FF2B5EF4-FFF2-40B4-BE49-F238E27FC236}">
                  <a16:creationId xmlns="" xmlns:a16="http://schemas.microsoft.com/office/drawing/2014/main" id="{0F970148-B9AF-453B-949B-66702049C424}"/>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5" name="Shape 634">
              <a:extLst>
                <a:ext uri="{FF2B5EF4-FFF2-40B4-BE49-F238E27FC236}">
                  <a16:creationId xmlns="" xmlns:a16="http://schemas.microsoft.com/office/drawing/2014/main" id="{0EFE44E9-6915-4BEF-BAA1-1164CF41B1E6}"/>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6" name="Shape 635">
              <a:extLst>
                <a:ext uri="{FF2B5EF4-FFF2-40B4-BE49-F238E27FC236}">
                  <a16:creationId xmlns="" xmlns:a16="http://schemas.microsoft.com/office/drawing/2014/main" id="{F5254662-978C-494C-A5CC-7B6AF784ACF5}"/>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7" name="Shape 636">
              <a:extLst>
                <a:ext uri="{FF2B5EF4-FFF2-40B4-BE49-F238E27FC236}">
                  <a16:creationId xmlns="" xmlns:a16="http://schemas.microsoft.com/office/drawing/2014/main" id="{AF18F426-07A8-46FD-9319-42DFAD7570F6}"/>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8" name="Shape 637">
              <a:extLst>
                <a:ext uri="{FF2B5EF4-FFF2-40B4-BE49-F238E27FC236}">
                  <a16:creationId xmlns="" xmlns:a16="http://schemas.microsoft.com/office/drawing/2014/main" id="{BE1E9959-7B11-4D58-A979-FA1BC56BCCE5}"/>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19" name="Shape 638">
              <a:extLst>
                <a:ext uri="{FF2B5EF4-FFF2-40B4-BE49-F238E27FC236}">
                  <a16:creationId xmlns="" xmlns:a16="http://schemas.microsoft.com/office/drawing/2014/main" id="{AD1312A7-F816-48E9-89F3-EE8D60ACF512}"/>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37"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2" name="TextBox 2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23"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24" name="TextBox 23">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
        <p:nvSpPr>
          <p:cNvPr id="21"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25"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26"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Tree>
    <p:extLst>
      <p:ext uri="{BB962C8B-B14F-4D97-AF65-F5344CB8AC3E}">
        <p14:creationId xmlns:p14="http://schemas.microsoft.com/office/powerpoint/2010/main" val="1653942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65526" y="1330247"/>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ctr" rtl="1"/>
            <a:endParaRPr lang="ar-SA" sz="3600" dirty="0" smtClean="0">
              <a:solidFill>
                <a:schemeClr val="tx1"/>
              </a:solidFill>
            </a:endParaRPr>
          </a:p>
          <a:p>
            <a:pPr lvl="0" algn="ctr" rtl="1"/>
            <a:endParaRPr lang="ar-SA" sz="3600" dirty="0">
              <a:solidFill>
                <a:schemeClr val="tx1"/>
              </a:solidFill>
            </a:endParaRPr>
          </a:p>
          <a:p>
            <a:pPr lvl="0" algn="ctr" rtl="1"/>
            <a:endParaRPr lang="ar-SA" sz="3600" dirty="0" smtClean="0">
              <a:solidFill>
                <a:schemeClr val="tx1"/>
              </a:solidFill>
            </a:endParaRPr>
          </a:p>
          <a:p>
            <a:pPr lvl="0" algn="ctr" rtl="1"/>
            <a:r>
              <a:rPr lang="ar-BH" sz="3600" dirty="0" smtClean="0">
                <a:solidFill>
                  <a:schemeClr val="tx1"/>
                </a:solidFill>
              </a:rPr>
              <a:t>ناقش </a:t>
            </a:r>
            <a:r>
              <a:rPr lang="ar-BH" sz="3600" dirty="0">
                <a:solidFill>
                  <a:schemeClr val="tx1"/>
                </a:solidFill>
              </a:rPr>
              <a:t>مع زملائك، إذا عانت دولة ما من ارتفاع مستمر بالأسعار دون تغير في دخول الأفراد، فماذا يحدث؟</a:t>
            </a:r>
            <a:endParaRPr lang="en-US" sz="3600" dirty="0">
              <a:solidFill>
                <a:schemeClr val="tx1"/>
              </a:solidFill>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7" name="مستطيل مستدير الزوايا 13">
            <a:extLst>
              <a:ext uri="{FF2B5EF4-FFF2-40B4-BE49-F238E27FC236}">
                <a16:creationId xmlns="" xmlns:a16="http://schemas.microsoft.com/office/drawing/2014/main" id="{20F8A3CA-C715-485C-812D-6F72208D3EA7}"/>
              </a:ext>
            </a:extLst>
          </p:cNvPr>
          <p:cNvSpPr/>
          <p:nvPr/>
        </p:nvSpPr>
        <p:spPr>
          <a:xfrm>
            <a:off x="4328674" y="127330"/>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Google Shape;618;p37">
            <a:extLst>
              <a:ext uri="{FF2B5EF4-FFF2-40B4-BE49-F238E27FC236}">
                <a16:creationId xmlns="" xmlns:a16="http://schemas.microsoft.com/office/drawing/2014/main" id="{FBF02DDA-0566-4B25-86FB-B206521E6298}"/>
              </a:ext>
            </a:extLst>
          </p:cNvPr>
          <p:cNvSpPr/>
          <p:nvPr/>
        </p:nvSpPr>
        <p:spPr>
          <a:xfrm flipH="1">
            <a:off x="11405735" y="370299"/>
            <a:ext cx="690113" cy="738922"/>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6117786" y="218233"/>
            <a:ext cx="2601995"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في البدء ....</a:t>
            </a:r>
            <a:endParaRPr lang="en-US" sz="5400" dirty="0">
              <a:ln w="9525">
                <a:noFill/>
                <a:prstDash val="solid"/>
              </a:ln>
              <a:solidFill>
                <a:schemeClr val="bg1"/>
              </a:solidFill>
              <a:latin typeface="Arial Black" panose="020B0A04020102020204" pitchFamily="34" charset="0"/>
              <a:cs typeface="Sultan bold" pitchFamily="2" charset="-78"/>
            </a:endParaRPr>
          </a:p>
        </p:txBody>
      </p:sp>
      <p:pic>
        <p:nvPicPr>
          <p:cNvPr id="10" name="Picture 9">
            <a:extLst>
              <a:ext uri="{FF2B5EF4-FFF2-40B4-BE49-F238E27FC236}">
                <a16:creationId xmlns="" xmlns:a16="http://schemas.microsoft.com/office/drawing/2014/main" id="{C0CDF952-ED3F-4F0C-B462-2B59A4775B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52" y="32591"/>
            <a:ext cx="1332614" cy="1348338"/>
          </a:xfrm>
          <a:prstGeom prst="rect">
            <a:avLst/>
          </a:prstGeom>
        </p:spPr>
      </p:pic>
      <p:sp>
        <p:nvSpPr>
          <p:cNvPr id="25" name="TextBox 24">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16"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17"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19"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20"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21"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34"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35"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36"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22" name="TextBox 21">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8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SA" sz="3200" dirty="0" smtClean="0">
                <a:solidFill>
                  <a:schemeClr val="tx1"/>
                </a:solidFill>
                <a:highlight>
                  <a:srgbClr val="FFFF00"/>
                </a:highlight>
                <a:latin typeface="Sakkal Majalla" panose="02000000000000000000" pitchFamily="2" charset="-78"/>
                <a:cs typeface="Sultan bold" pitchFamily="2" charset="-78"/>
              </a:rPr>
              <a:t>التضخم:</a:t>
            </a:r>
          </a:p>
          <a:p>
            <a:pPr lvl="0" algn="r" rtl="1"/>
            <a:endParaRPr lang="ar-SA" sz="1600" dirty="0">
              <a:solidFill>
                <a:schemeClr val="tx1"/>
              </a:solidFill>
              <a:highlight>
                <a:srgbClr val="FFFF00"/>
              </a:highlight>
              <a:latin typeface="Sakkal Majalla" panose="02000000000000000000" pitchFamily="2" charset="-78"/>
              <a:cs typeface="Sultan bold" pitchFamily="2" charset="-78"/>
            </a:endParaRPr>
          </a:p>
          <a:p>
            <a:pPr lvl="0" algn="r" rtl="1"/>
            <a:r>
              <a:rPr lang="ar-BH" sz="3200" dirty="0">
                <a:solidFill>
                  <a:schemeClr val="tx1"/>
                </a:solidFill>
                <a:latin typeface="Sakkal Majalla" panose="02000000000000000000" pitchFamily="2" charset="-78"/>
                <a:cs typeface="Sakkal Majalla" panose="02000000000000000000" pitchFamily="2" charset="-78"/>
              </a:rPr>
              <a:t>عبارة عن ارتفاع مستمر في المستوى العام للأسعار؛ نتيجة لنمو حجم الطلب الكلي بمعدل أسرع من معدل نمو حجم العرض الكلي</a:t>
            </a:r>
            <a:r>
              <a:rPr lang="en-US"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smtClean="0">
              <a:solidFill>
                <a:schemeClr val="tx1"/>
              </a:solidFill>
              <a:latin typeface="Sakkal Majalla" panose="02000000000000000000" pitchFamily="2" charset="-78"/>
              <a:cs typeface="Sakkal Majalla" panose="02000000000000000000" pitchFamily="2" charset="-78"/>
            </a:endParaRPr>
          </a:p>
          <a:p>
            <a:pPr algn="r" rtl="1"/>
            <a:r>
              <a:rPr lang="ar-BH" sz="3200" b="1" dirty="0">
                <a:solidFill>
                  <a:schemeClr val="tx1"/>
                </a:solidFill>
                <a:latin typeface="Sakkal Majalla" panose="02000000000000000000" pitchFamily="2" charset="-78"/>
                <a:cs typeface="Sakkal Majalla" panose="02000000000000000000" pitchFamily="2" charset="-78"/>
              </a:rPr>
              <a:t>من خلال التعريف السابق نجد أن هناك شرطين لوجود ظاهرة التضخم هما</a:t>
            </a:r>
            <a:r>
              <a:rPr lang="ar-BH" sz="3200" b="1" dirty="0" smtClean="0">
                <a:solidFill>
                  <a:schemeClr val="tx1"/>
                </a:solidFill>
                <a:latin typeface="Sakkal Majalla" panose="02000000000000000000" pitchFamily="2" charset="-78"/>
                <a:cs typeface="Sakkal Majalla" panose="02000000000000000000" pitchFamily="2" charset="-78"/>
              </a:rPr>
              <a:t>:</a:t>
            </a:r>
            <a:endParaRPr lang="ar-SA" sz="3200" b="1" dirty="0" smtClean="0">
              <a:solidFill>
                <a:schemeClr val="tx1"/>
              </a:solidFill>
              <a:latin typeface="Sakkal Majalla" panose="02000000000000000000" pitchFamily="2" charset="-78"/>
              <a:cs typeface="Sakkal Majalla" panose="02000000000000000000" pitchFamily="2" charset="-78"/>
            </a:endParaRPr>
          </a:p>
          <a:p>
            <a:pPr algn="r" rtl="1"/>
            <a:endParaRPr lang="en-US" sz="1400" b="1" dirty="0">
              <a:solidFill>
                <a:schemeClr val="tx1"/>
              </a:solidFill>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الشرط الأول:  </a:t>
            </a:r>
            <a:r>
              <a:rPr lang="ar-BH" sz="3200" dirty="0">
                <a:solidFill>
                  <a:schemeClr val="tx1"/>
                </a:solidFill>
                <a:latin typeface="Sakkal Majalla" panose="02000000000000000000" pitchFamily="2" charset="-78"/>
                <a:cs typeface="Sakkal Majalla" panose="02000000000000000000" pitchFamily="2" charset="-78"/>
              </a:rPr>
              <a:t>أن يكون الارتفاع في أسعار كافة السلع والخدمات وليس بعضها، وهذا هو الذي تعنيه كلمة المستوى العام للأسعار.</a:t>
            </a:r>
            <a:endParaRPr lang="en-US" sz="3200" dirty="0">
              <a:solidFill>
                <a:schemeClr val="tx1"/>
              </a:solidFill>
              <a:latin typeface="Sakkal Majalla" panose="02000000000000000000" pitchFamily="2" charset="-78"/>
              <a:cs typeface="Sakkal Majalla" panose="02000000000000000000" pitchFamily="2" charset="-78"/>
            </a:endParaRPr>
          </a:p>
          <a:p>
            <a:pPr marL="457200" indent="-457200" algn="r" rtl="1">
              <a:buFont typeface="Arial" panose="020B0604020202020204" pitchFamily="34" charset="0"/>
              <a:buChar char="•"/>
            </a:pPr>
            <a:r>
              <a:rPr lang="ar-BH" sz="3200" b="1" dirty="0">
                <a:solidFill>
                  <a:schemeClr val="tx1"/>
                </a:solidFill>
                <a:latin typeface="Sakkal Majalla" panose="02000000000000000000" pitchFamily="2" charset="-78"/>
                <a:cs typeface="Sakkal Majalla" panose="02000000000000000000" pitchFamily="2" charset="-78"/>
              </a:rPr>
              <a:t>الشرط الثاني:  </a:t>
            </a:r>
            <a:r>
              <a:rPr lang="ar-BH" sz="3200" dirty="0">
                <a:solidFill>
                  <a:schemeClr val="tx1"/>
                </a:solidFill>
                <a:latin typeface="Sakkal Majalla" panose="02000000000000000000" pitchFamily="2" charset="-78"/>
                <a:cs typeface="Sakkal Majalla" panose="02000000000000000000" pitchFamily="2" charset="-78"/>
              </a:rPr>
              <a:t>أن يكون ارتفاع الأسعار ملموس وواضح (في الغالب أكثر من 5%)، وأن يستمر لفترة زمنية طويلة.</a:t>
            </a:r>
            <a:endParaRPr lang="en-US" sz="3200" dirty="0">
              <a:solidFill>
                <a:schemeClr val="tx1"/>
              </a:solidFill>
              <a:latin typeface="Sakkal Majalla" panose="02000000000000000000" pitchFamily="2" charset="-78"/>
              <a:cs typeface="Sakkal Majalla" panose="02000000000000000000" pitchFamily="2" charset="-78"/>
            </a:endParaRPr>
          </a:p>
          <a:p>
            <a:pPr lvl="0" algn="r" rtl="1">
              <a:lnSpc>
                <a:spcPct val="150000"/>
              </a:lnSpc>
            </a:pPr>
            <a:endParaRPr lang="en-US" sz="3600" dirty="0">
              <a:solidFill>
                <a:schemeClr val="tx1"/>
              </a:solidFill>
              <a:latin typeface="Sakkal Majalla" panose="02000000000000000000" pitchFamily="2" charset="-78"/>
              <a:cs typeface="Sakkal Majalla" panose="02000000000000000000" pitchFamily="2" charset="-78"/>
            </a:endParaRPr>
          </a:p>
          <a:p>
            <a:pPr lvl="0" algn="r" rtl="1"/>
            <a:endParaRPr lang="ar-SA" sz="3600" dirty="0">
              <a:solidFill>
                <a:schemeClr val="tx1"/>
              </a:solidFill>
              <a:latin typeface="Sakkal Majalla" panose="02000000000000000000" pitchFamily="2" charset="-78"/>
              <a:cs typeface="Sakkal Majalla" panose="02000000000000000000" pitchFamily="2" charset="-78"/>
            </a:endParaRPr>
          </a:p>
          <a:p>
            <a:pPr lvl="0" algn="r" rtl="1"/>
            <a:endParaRPr lang="ar-SA" sz="3200" dirty="0" smtClean="0">
              <a:solidFill>
                <a:schemeClr val="tx1"/>
              </a:solidFill>
              <a:latin typeface="Sakkal Majalla" panose="02000000000000000000" pitchFamily="2" charset="-78"/>
              <a:cs typeface="Sakkal Majalla" panose="02000000000000000000" pitchFamily="2" charset="-78"/>
            </a:endParaRPr>
          </a:p>
          <a:p>
            <a:pPr lvl="0" algn="r" rtl="1"/>
            <a:endParaRPr lang="ar-SA" sz="3200" dirty="0">
              <a:solidFill>
                <a:schemeClr val="tx1"/>
              </a:solidFill>
              <a:latin typeface="Sakkal Majalla" panose="02000000000000000000" pitchFamily="2" charset="-78"/>
              <a:cs typeface="Sakkal Majalla" panose="02000000000000000000" pitchFamily="2" charset="-78"/>
            </a:endParaRPr>
          </a:p>
          <a:p>
            <a:pPr lvl="0" algn="r" rtl="1"/>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3" name="Rectangle 6">
            <a:extLst>
              <a:ext uri="{FF2B5EF4-FFF2-40B4-BE49-F238E27FC236}">
                <a16:creationId xmlns="" xmlns:a16="http://schemas.microsoft.com/office/drawing/2014/main" id="{E78E3F30-EF5E-4302-B73F-67E8AB2EFBBA}"/>
              </a:ext>
            </a:extLst>
          </p:cNvPr>
          <p:cNvSpPr/>
          <p:nvPr/>
        </p:nvSpPr>
        <p:spPr>
          <a:xfrm>
            <a:off x="7267817" y="400993"/>
            <a:ext cx="4158190"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Times New Roman" panose="02020603050405020304" pitchFamily="18" charset="0"/>
                <a:cs typeface="Sultan bold" pitchFamily="2" charset="-78"/>
              </a:rPr>
              <a:t>مفهوم التضخم وتصنيفاته</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1"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9"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60"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6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118304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51183" y="1342219"/>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R="0" lvl="0" algn="r" rtl="1">
              <a:lnSpc>
                <a:spcPct val="115000"/>
              </a:lnSpc>
              <a:spcBef>
                <a:spcPts val="0"/>
              </a:spcBef>
              <a:spcAft>
                <a:spcPts val="0"/>
              </a:spcAft>
              <a:buSzPct val="70000"/>
            </a:pPr>
            <a:r>
              <a:rPr lang="ar-BH" sz="3200" dirty="0" smtClean="0">
                <a:solidFill>
                  <a:schemeClr val="tx1"/>
                </a:solidFill>
                <a:latin typeface="Sakkal Majalla" panose="02000000000000000000" pitchFamily="2" charset="-78"/>
                <a:cs typeface="Sakkal Majalla" panose="02000000000000000000" pitchFamily="2" charset="-78"/>
              </a:rPr>
              <a:t>ويمكن </a:t>
            </a:r>
            <a:r>
              <a:rPr lang="ar-BH" sz="3200" dirty="0">
                <a:solidFill>
                  <a:schemeClr val="tx1"/>
                </a:solidFill>
                <a:latin typeface="Sakkal Majalla" panose="02000000000000000000" pitchFamily="2" charset="-78"/>
                <a:cs typeface="Sakkal Majalla" panose="02000000000000000000" pitchFamily="2" charset="-78"/>
              </a:rPr>
              <a:t>تصنيف التضخم وفقًا لدرجة حدته، كما هو مبين أدناه</a:t>
            </a:r>
            <a:r>
              <a:rPr lang="ar-BH" sz="3200" dirty="0" smtClean="0">
                <a:solidFill>
                  <a:schemeClr val="tx1"/>
                </a:solidFill>
                <a:latin typeface="Sakkal Majalla" panose="02000000000000000000" pitchFamily="2" charset="-78"/>
                <a:cs typeface="Sakkal Majalla" panose="02000000000000000000" pitchFamily="2" charset="-78"/>
              </a:rPr>
              <a:t>:</a:t>
            </a:r>
            <a:endParaRPr lang="ar-SA" sz="3200" dirty="0" smtClean="0">
              <a:solidFill>
                <a:schemeClr val="tx1"/>
              </a:solidFill>
              <a:latin typeface="Sakkal Majalla" panose="02000000000000000000" pitchFamily="2" charset="-78"/>
              <a:cs typeface="Sakkal Majalla" panose="02000000000000000000" pitchFamily="2" charset="-78"/>
            </a:endParaRPr>
          </a:p>
          <a:p>
            <a:pPr marL="514350" lvl="0" indent="-514350" algn="r" rtl="1">
              <a:buFont typeface="Wingdings" panose="05000000000000000000" pitchFamily="2" charset="2"/>
              <a:buChar char="Ø"/>
            </a:pPr>
            <a:r>
              <a:rPr lang="ar-BH" sz="3200" dirty="0">
                <a:solidFill>
                  <a:schemeClr val="tx1"/>
                </a:solidFill>
                <a:latin typeface="Sakkal Majalla" panose="02000000000000000000" pitchFamily="2" charset="-78"/>
                <a:cs typeface="Sakkal Majalla" panose="02000000000000000000" pitchFamily="2" charset="-78"/>
              </a:rPr>
              <a:t>التضخم المعتدل </a:t>
            </a:r>
            <a:r>
              <a:rPr lang="en-US" sz="3200" dirty="0">
                <a:solidFill>
                  <a:schemeClr val="tx1"/>
                </a:solidFill>
                <a:latin typeface="Sakkal Majalla" panose="02000000000000000000" pitchFamily="2" charset="-78"/>
                <a:cs typeface="Sakkal Majalla" panose="02000000000000000000" pitchFamily="2" charset="-78"/>
              </a:rPr>
              <a:t>:Moderate Inflation</a:t>
            </a:r>
            <a:r>
              <a:rPr lang="ar-BH" sz="3200" dirty="0">
                <a:solidFill>
                  <a:schemeClr val="tx1"/>
                </a:solidFill>
                <a:latin typeface="Sakkal Majalla" panose="02000000000000000000" pitchFamily="2" charset="-78"/>
                <a:cs typeface="Sakkal Majalla" panose="02000000000000000000" pitchFamily="2" charset="-78"/>
              </a:rPr>
              <a:t>  يتميز هذا التضخم بأنه تضخم بمعدل بسيط ويزيد ببطء، لذلك لا يوجد لهذا النوع آثار سلبية واضحة على الاقتصاد القومي وهو لا يستدعي تدخلاً حكوميًا لمعالجته</a:t>
            </a:r>
            <a:r>
              <a:rPr lang="ar-BH" sz="3200" dirty="0" smtClean="0">
                <a:solidFill>
                  <a:schemeClr val="tx1"/>
                </a:solidFill>
                <a:latin typeface="Sakkal Majalla" panose="02000000000000000000" pitchFamily="2" charset="-78"/>
                <a:cs typeface="Sakkal Majalla" panose="02000000000000000000" pitchFamily="2" charset="-78"/>
              </a:rPr>
              <a:t>.</a:t>
            </a:r>
            <a:endParaRPr lang="en-US" sz="3200" dirty="0">
              <a:solidFill>
                <a:schemeClr val="tx1"/>
              </a:solidFill>
              <a:latin typeface="Sakkal Majalla" panose="02000000000000000000" pitchFamily="2" charset="-78"/>
              <a:cs typeface="Sakkal Majalla" panose="02000000000000000000" pitchFamily="2" charset="-78"/>
            </a:endParaRPr>
          </a:p>
          <a:p>
            <a:pPr marL="514350" lvl="0" indent="-514350" algn="r" rtl="1">
              <a:buFont typeface="Wingdings" panose="05000000000000000000" pitchFamily="2" charset="2"/>
              <a:buChar char="Ø"/>
            </a:pPr>
            <a:r>
              <a:rPr lang="ar-BH" sz="3200" dirty="0">
                <a:solidFill>
                  <a:schemeClr val="tx1"/>
                </a:solidFill>
                <a:latin typeface="Sakkal Majalla" panose="02000000000000000000" pitchFamily="2" charset="-78"/>
                <a:cs typeface="Sakkal Majalla" panose="02000000000000000000" pitchFamily="2" charset="-78"/>
              </a:rPr>
              <a:t>التضخم المتسارع </a:t>
            </a:r>
            <a:r>
              <a:rPr lang="en-US" sz="3200" dirty="0">
                <a:solidFill>
                  <a:schemeClr val="tx1"/>
                </a:solidFill>
                <a:latin typeface="Sakkal Majalla" panose="02000000000000000000" pitchFamily="2" charset="-78"/>
                <a:cs typeface="Sakkal Majalla" panose="02000000000000000000" pitchFamily="2" charset="-78"/>
              </a:rPr>
              <a:t>Galloping Inflation</a:t>
            </a:r>
            <a:r>
              <a:rPr lang="ar-BH" sz="3200" dirty="0">
                <a:solidFill>
                  <a:schemeClr val="tx1"/>
                </a:solidFill>
                <a:latin typeface="Sakkal Majalla" panose="02000000000000000000" pitchFamily="2" charset="-78"/>
                <a:cs typeface="Sakkal Majalla" panose="02000000000000000000" pitchFamily="2" charset="-78"/>
              </a:rPr>
              <a:t>:  يحدد في صورة معدلات تضخم متزايدة من سنة لأخرى تستدعي تدخلاً حكوميًا لمعالجتها بسياسات مالية أو نقدية انكماشية مناسبة كتخفيض النفقات الحكومية أو زيادة الضرائب أو تخفيض عرض النقد</a:t>
            </a:r>
            <a:r>
              <a:rPr lang="ar-BH" sz="3200" dirty="0" smtClean="0">
                <a:solidFill>
                  <a:schemeClr val="tx1"/>
                </a:solidFill>
                <a:latin typeface="Sakkal Majalla" panose="02000000000000000000" pitchFamily="2" charset="-78"/>
                <a:cs typeface="Sakkal Majalla" panose="02000000000000000000" pitchFamily="2" charset="-78"/>
              </a:rPr>
              <a:t>.</a:t>
            </a:r>
            <a:r>
              <a:rPr lang="ar-BH" sz="3200" dirty="0">
                <a:solidFill>
                  <a:schemeClr val="tx1"/>
                </a:solidFill>
                <a:latin typeface="Sakkal Majalla" panose="02000000000000000000" pitchFamily="2" charset="-78"/>
                <a:cs typeface="Sakkal Majalla" panose="02000000000000000000" pitchFamily="2" charset="-78"/>
              </a:rPr>
              <a:t> </a:t>
            </a:r>
            <a:endParaRPr lang="en-US" sz="3200" dirty="0">
              <a:solidFill>
                <a:schemeClr val="tx1"/>
              </a:solidFill>
              <a:latin typeface="Sakkal Majalla" panose="02000000000000000000" pitchFamily="2" charset="-78"/>
              <a:cs typeface="Sakkal Majalla" panose="02000000000000000000" pitchFamily="2" charset="-78"/>
            </a:endParaRPr>
          </a:p>
          <a:p>
            <a:pPr marL="514350" lvl="0" indent="-514350" algn="r" rtl="1">
              <a:buFont typeface="Wingdings" panose="05000000000000000000" pitchFamily="2" charset="2"/>
              <a:buChar char="Ø"/>
            </a:pPr>
            <a:r>
              <a:rPr lang="ar-BH" sz="3200" dirty="0">
                <a:solidFill>
                  <a:schemeClr val="tx1"/>
                </a:solidFill>
                <a:latin typeface="Sakkal Majalla" panose="02000000000000000000" pitchFamily="2" charset="-78"/>
                <a:cs typeface="Sakkal Majalla" panose="02000000000000000000" pitchFamily="2" charset="-78"/>
              </a:rPr>
              <a:t>التضخم الجامح </a:t>
            </a:r>
            <a:r>
              <a:rPr lang="en-US" sz="3200" dirty="0">
                <a:solidFill>
                  <a:schemeClr val="tx1"/>
                </a:solidFill>
                <a:latin typeface="Sakkal Majalla" panose="02000000000000000000" pitchFamily="2" charset="-78"/>
                <a:cs typeface="Sakkal Majalla" panose="02000000000000000000" pitchFamily="2" charset="-78"/>
              </a:rPr>
              <a:t>Hyper Inflation</a:t>
            </a:r>
            <a:r>
              <a:rPr lang="ar-BH" sz="3200" dirty="0">
                <a:solidFill>
                  <a:schemeClr val="tx1"/>
                </a:solidFill>
                <a:latin typeface="Sakkal Majalla" panose="02000000000000000000" pitchFamily="2" charset="-78"/>
                <a:cs typeface="Sakkal Majalla" panose="02000000000000000000" pitchFamily="2" charset="-78"/>
              </a:rPr>
              <a:t>:  يحدث في صورة معدلات تضخم مرتفعة نتيجة أزمة ما يمر بها الاقتصاد ولا يعالج إلا بحل الأزمة التي سببتها.</a:t>
            </a:r>
            <a:r>
              <a:rPr lang="en-US" sz="3200" dirty="0">
                <a:solidFill>
                  <a:schemeClr val="tx1"/>
                </a:solidFill>
                <a:latin typeface="Sakkal Majalla" panose="02000000000000000000" pitchFamily="2" charset="-78"/>
                <a:cs typeface="Sakkal Majalla" panose="02000000000000000000" pitchFamily="2" charset="-78"/>
              </a:rPr>
              <a:t>  </a:t>
            </a: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38" name="Rectangle 6">
            <a:extLst>
              <a:ext uri="{FF2B5EF4-FFF2-40B4-BE49-F238E27FC236}">
                <a16:creationId xmlns="" xmlns:a16="http://schemas.microsoft.com/office/drawing/2014/main" id="{E78E3F30-EF5E-4302-B73F-67E8AB2EFBBA}"/>
              </a:ext>
            </a:extLst>
          </p:cNvPr>
          <p:cNvSpPr/>
          <p:nvPr/>
        </p:nvSpPr>
        <p:spPr>
          <a:xfrm>
            <a:off x="7267817" y="400993"/>
            <a:ext cx="4158190"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Times New Roman" panose="02020603050405020304" pitchFamily="18" charset="0"/>
                <a:cs typeface="Sultan bold" pitchFamily="2" charset="-78"/>
              </a:rPr>
              <a:t>مفهوم التضخم وتصنيفاته</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56"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42" name="TextBox 41">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436984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مستطيل مستدير الزوايا 15">
            <a:extLst>
              <a:ext uri="{FF2B5EF4-FFF2-40B4-BE49-F238E27FC236}">
                <a16:creationId xmlns=""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endParaRPr lang="ar-SA" sz="3200" dirty="0">
              <a:solidFill>
                <a:schemeClr val="tx1"/>
              </a:solidFill>
              <a:highlight>
                <a:srgbClr val="FFFF00"/>
              </a:highlight>
              <a:latin typeface="Sakkal Majalla" panose="02000000000000000000" pitchFamily="2" charset="-78"/>
              <a:cs typeface="Sultan bold" pitchFamily="2" charset="-78"/>
            </a:endParaRPr>
          </a:p>
          <a:p>
            <a:pPr lvl="0" algn="r" rtl="1"/>
            <a:r>
              <a:rPr lang="ar-SA" sz="3200" dirty="0">
                <a:solidFill>
                  <a:schemeClr val="tx1"/>
                </a:solidFill>
                <a:highlight>
                  <a:srgbClr val="FFFF00"/>
                </a:highlight>
                <a:latin typeface="Sakkal Majalla" panose="02000000000000000000" pitchFamily="2" charset="-78"/>
                <a:cs typeface="Sultan bold" pitchFamily="2" charset="-78"/>
              </a:rPr>
              <a:t>يتم قياس معدل التضخم عن طريق المعادلة الآتية:</a:t>
            </a:r>
            <a:endParaRPr lang="en-US" sz="3200" dirty="0">
              <a:solidFill>
                <a:schemeClr val="tx1"/>
              </a:solidFill>
              <a:highlight>
                <a:srgbClr val="FFFF00"/>
              </a:highlight>
              <a:latin typeface="Sakkal Majalla" panose="02000000000000000000" pitchFamily="2" charset="-78"/>
              <a:cs typeface="Sultan bold" pitchFamily="2" charset="-78"/>
            </a:endParaRPr>
          </a:p>
        </p:txBody>
      </p:sp>
      <p:sp>
        <p:nvSpPr>
          <p:cNvPr id="9" name="Rectangle 6">
            <a:extLst>
              <a:ext uri="{FF2B5EF4-FFF2-40B4-BE49-F238E27FC236}">
                <a16:creationId xmlns="" xmlns:a16="http://schemas.microsoft.com/office/drawing/2014/main" id="{06026ACD-4FC9-499D-A4D4-602A071AD132}"/>
              </a:ext>
            </a:extLst>
          </p:cNvPr>
          <p:cNvSpPr/>
          <p:nvPr/>
        </p:nvSpPr>
        <p:spPr>
          <a:xfrm>
            <a:off x="5531057" y="255539"/>
            <a:ext cx="4051109"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9" name="Rectangle 6">
            <a:extLst>
              <a:ext uri="{FF2B5EF4-FFF2-40B4-BE49-F238E27FC236}">
                <a16:creationId xmlns="" xmlns:a16="http://schemas.microsoft.com/office/drawing/2014/main" id="{FE32205A-58AD-428C-99A5-EA27E50EEEB8}"/>
              </a:ext>
            </a:extLst>
          </p:cNvPr>
          <p:cNvSpPr/>
          <p:nvPr/>
        </p:nvSpPr>
        <p:spPr>
          <a:xfrm>
            <a:off x="4437621" y="219690"/>
            <a:ext cx="3967753" cy="923330"/>
          </a:xfrm>
          <a:prstGeom prst="rect">
            <a:avLst/>
          </a:prstGeom>
        </p:spPr>
        <p:txBody>
          <a:bodyPr wrap="none">
            <a:spAutoFit/>
          </a:bodyPr>
          <a:lstStyle/>
          <a:p>
            <a:pPr algn="ctr"/>
            <a:r>
              <a:rPr lang="ar-BH" sz="5400" dirty="0">
                <a:ln w="9525">
                  <a:noFill/>
                  <a:prstDash val="solid"/>
                </a:ln>
                <a:solidFill>
                  <a:schemeClr val="bg1"/>
                </a:solidFill>
                <a:latin typeface="Arial Black" panose="020B0A04020102020204" pitchFamily="34" charset="0"/>
                <a:cs typeface="Sultan bold" pitchFamily="2" charset="-78"/>
              </a:rPr>
              <a:t>النشاط الاستهلالي</a:t>
            </a:r>
            <a:endParaRPr lang="en-US" sz="5400" dirty="0">
              <a:ln w="9525">
                <a:noFill/>
                <a:prstDash val="solid"/>
              </a:ln>
              <a:solidFill>
                <a:schemeClr val="bg1"/>
              </a:solidFill>
              <a:latin typeface="Arial Black" panose="020B0A04020102020204" pitchFamily="34" charset="0"/>
              <a:cs typeface="Sultan bold" pitchFamily="2" charset="-78"/>
            </a:endParaRPr>
          </a:p>
        </p:txBody>
      </p:sp>
      <p:sp>
        <p:nvSpPr>
          <p:cNvPr id="22"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grpSp>
        <p:nvGrpSpPr>
          <p:cNvPr id="24"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32"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TextBox 56">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sp>
        <p:nvSpPr>
          <p:cNvPr id="58" name="Rectangle 6">
            <a:extLst>
              <a:ext uri="{FF2B5EF4-FFF2-40B4-BE49-F238E27FC236}">
                <a16:creationId xmlns="" xmlns:a16="http://schemas.microsoft.com/office/drawing/2014/main" id="{72DA4614-6011-48EF-8280-B51B32C19888}"/>
              </a:ext>
            </a:extLst>
          </p:cNvPr>
          <p:cNvSpPr/>
          <p:nvPr/>
        </p:nvSpPr>
        <p:spPr>
          <a:xfrm>
            <a:off x="8099775" y="400993"/>
            <a:ext cx="332623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قياس معدل التضخم</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pic>
        <p:nvPicPr>
          <p:cNvPr id="8" name="Picture 7"/>
          <p:cNvPicPr>
            <a:picLocks noChangeAspect="1"/>
          </p:cNvPicPr>
          <p:nvPr/>
        </p:nvPicPr>
        <p:blipFill rotWithShape="1">
          <a:blip r:embed="rId2"/>
          <a:srcRect l="59350" t="56192" r="5093" b="36993"/>
          <a:stretch/>
        </p:blipFill>
        <p:spPr>
          <a:xfrm>
            <a:off x="409953" y="3253177"/>
            <a:ext cx="9652437" cy="1274272"/>
          </a:xfrm>
          <a:prstGeom prst="rect">
            <a:avLst/>
          </a:prstGeom>
        </p:spPr>
      </p:pic>
      <p:sp>
        <p:nvSpPr>
          <p:cNvPr id="31" name="مستطيل مستدير الزوايا 5">
            <a:hlinkClick r:id="rId3"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7"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8"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6">
            <a:hlinkClick r:id="rId6"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53" name="مستطيل مستدير الزوايا 11">
            <a:hlinkClick r:id="rId4"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54"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55" name="مستطيل مستدير الزوايا 12">
            <a:hlinkClick r:id="rId5"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41" name="TextBox 40">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698669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مستطيل مستدير الزوايا 15">
            <a:extLst>
              <a:ext uri="{FF2B5EF4-FFF2-40B4-BE49-F238E27FC236}">
                <a16:creationId xmlns="" xmlns:a16="http://schemas.microsoft.com/office/drawing/2014/main" id="{F8EBF62B-66D0-49F2-9126-12F8652B5BF2}"/>
              </a:ext>
            </a:extLst>
          </p:cNvPr>
          <p:cNvSpPr/>
          <p:nvPr/>
        </p:nvSpPr>
        <p:spPr>
          <a:xfrm>
            <a:off x="67511" y="1385474"/>
            <a:ext cx="10337323" cy="5091884"/>
          </a:xfrm>
          <a:prstGeom prst="roundRect">
            <a:avLst>
              <a:gd name="adj" fmla="val 1416"/>
            </a:avLst>
          </a:prstGeom>
          <a:solidFill>
            <a:srgbClr val="CFE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r>
              <a:rPr lang="ar-BH" sz="3200" dirty="0">
                <a:solidFill>
                  <a:schemeClr val="tx1"/>
                </a:solidFill>
                <a:latin typeface="Sakkal Majalla" panose="02000000000000000000" pitchFamily="2" charset="-78"/>
                <a:cs typeface="Sakkal Majalla" panose="02000000000000000000" pitchFamily="2" charset="-78"/>
              </a:rPr>
              <a:t> </a:t>
            </a:r>
            <a:r>
              <a:rPr lang="ar-BH" sz="4000" dirty="0">
                <a:solidFill>
                  <a:schemeClr val="tx1"/>
                </a:solidFill>
                <a:latin typeface="Sakkal Majalla" panose="02000000000000000000" pitchFamily="2" charset="-78"/>
                <a:cs typeface="Sakkal Majalla" panose="02000000000000000000" pitchFamily="2" charset="-78"/>
              </a:rPr>
              <a:t>إذا كانت تكلفة السلعة "ص" 550 دينار عام 2022م، و500 دينار عام 2021م.  فأوجد الرقم القياسي لتكلفة السلعة (معدل التضخم) لعام 2022م</a:t>
            </a:r>
            <a:r>
              <a:rPr lang="ar-BH" sz="4000" dirty="0" smtClean="0">
                <a:solidFill>
                  <a:schemeClr val="tx1"/>
                </a:solidFill>
                <a:latin typeface="Sakkal Majalla" panose="02000000000000000000" pitchFamily="2" charset="-78"/>
                <a:cs typeface="Sakkal Majalla" panose="02000000000000000000" pitchFamily="2" charset="-78"/>
              </a:rPr>
              <a:t>.</a:t>
            </a:r>
            <a:endParaRPr lang="ar-SA" sz="4000" dirty="0" smtClean="0">
              <a:solidFill>
                <a:schemeClr val="tx1"/>
              </a:solidFill>
              <a:latin typeface="Sakkal Majalla" panose="02000000000000000000" pitchFamily="2" charset="-78"/>
              <a:cs typeface="Sakkal Majalla" panose="02000000000000000000" pitchFamily="2" charset="-78"/>
            </a:endParaRPr>
          </a:p>
          <a:p>
            <a:pPr lvl="0" algn="r" rtl="1"/>
            <a:endParaRPr lang="ar-SA" sz="4000" dirty="0" smtClean="0">
              <a:solidFill>
                <a:schemeClr val="tx1"/>
              </a:solidFill>
              <a:latin typeface="Sakkal Majalla" panose="02000000000000000000" pitchFamily="2" charset="-78"/>
              <a:cs typeface="Sakkal Majalla" panose="02000000000000000000" pitchFamily="2" charset="-78"/>
            </a:endParaRPr>
          </a:p>
          <a:p>
            <a:pPr lvl="0" algn="r" rtl="1"/>
            <a:r>
              <a:rPr lang="ar-SA" sz="4000" dirty="0" smtClean="0">
                <a:solidFill>
                  <a:schemeClr val="tx1"/>
                </a:solidFill>
                <a:latin typeface="Sakkal Majalla" panose="02000000000000000000" pitchFamily="2" charset="-78"/>
                <a:cs typeface="Sakkal Majalla" panose="02000000000000000000" pitchFamily="2" charset="-78"/>
              </a:rPr>
              <a:t>المطلوب:</a:t>
            </a:r>
          </a:p>
          <a:p>
            <a:pPr lvl="0" algn="r" rtl="1"/>
            <a:endParaRPr lang="ar-SA" sz="2000" dirty="0">
              <a:solidFill>
                <a:schemeClr val="tx1"/>
              </a:solidFill>
              <a:latin typeface="Sakkal Majalla" panose="02000000000000000000" pitchFamily="2" charset="-78"/>
              <a:cs typeface="Sakkal Majalla" panose="02000000000000000000" pitchFamily="2" charset="-78"/>
            </a:endParaRPr>
          </a:p>
          <a:p>
            <a:pPr marL="571500" lvl="0" indent="-571500" algn="r" rtl="1">
              <a:buFont typeface="Arial" panose="020B0604020202020204" pitchFamily="34" charset="0"/>
              <a:buChar char="•"/>
            </a:pPr>
            <a:r>
              <a:rPr lang="ar-SA" sz="4000" dirty="0" smtClean="0">
                <a:solidFill>
                  <a:schemeClr val="tx1"/>
                </a:solidFill>
                <a:latin typeface="Sakkal Majalla" panose="02000000000000000000" pitchFamily="2" charset="-78"/>
                <a:cs typeface="Sakkal Majalla" panose="02000000000000000000" pitchFamily="2" charset="-78"/>
              </a:rPr>
              <a:t>أوجد معدل التضخم.</a:t>
            </a:r>
            <a:endParaRPr lang="en-US" sz="4000" dirty="0">
              <a:solidFill>
                <a:schemeClr val="tx1"/>
              </a:solidFill>
              <a:latin typeface="Sakkal Majalla" panose="02000000000000000000" pitchFamily="2" charset="-78"/>
              <a:cs typeface="Sakkal Majalla" panose="02000000000000000000" pitchFamily="2" charset="-78"/>
            </a:endParaRPr>
          </a:p>
          <a:p>
            <a:pPr algn="r" rtl="1"/>
            <a:endParaRPr lang="ar-SA" sz="2000" dirty="0" smtClean="0"/>
          </a:p>
        </p:txBody>
      </p:sp>
      <p:sp>
        <p:nvSpPr>
          <p:cNvPr id="5" name="مستطيل مستدير الزوايا 13">
            <a:extLst>
              <a:ext uri="{FF2B5EF4-FFF2-40B4-BE49-F238E27FC236}">
                <a16:creationId xmlns="" xmlns:a16="http://schemas.microsoft.com/office/drawing/2014/main" id="{EC34A592-DBF2-4D18-9F2F-AFE685E57A40}"/>
              </a:ext>
            </a:extLst>
          </p:cNvPr>
          <p:cNvSpPr/>
          <p:nvPr/>
        </p:nvSpPr>
        <p:spPr>
          <a:xfrm>
            <a:off x="4328160" y="177021"/>
            <a:ext cx="8153400" cy="1080000"/>
          </a:xfrm>
          <a:prstGeom prst="roundRect">
            <a:avLst>
              <a:gd name="adj" fmla="val 10356"/>
            </a:avLst>
          </a:prstGeom>
          <a:solidFill>
            <a:srgbClr val="3A617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cxnSp>
        <p:nvCxnSpPr>
          <p:cNvPr id="6" name="Straight Connector 5"/>
          <p:cNvCxnSpPr/>
          <p:nvPr/>
        </p:nvCxnSpPr>
        <p:spPr>
          <a:xfrm flipV="1">
            <a:off x="0" y="6521692"/>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02BA1CC0-6374-4CCF-85C9-B91293EFAD5B}"/>
              </a:ext>
            </a:extLst>
          </p:cNvPr>
          <p:cNvSpPr txBox="1"/>
          <p:nvPr/>
        </p:nvSpPr>
        <p:spPr>
          <a:xfrm>
            <a:off x="8548776" y="6501793"/>
            <a:ext cx="3643223" cy="33855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600" b="1" dirty="0">
                <a:latin typeface="Sakkal Majalla" panose="02000000000000000000" pitchFamily="2" charset="-78"/>
                <a:cs typeface="Sakkal Majalla" panose="02000000000000000000" pitchFamily="2" charset="-78"/>
              </a:rPr>
              <a:t>وزارة التربية والتعليم – </a:t>
            </a:r>
            <a:r>
              <a:rPr lang="ar-SA" sz="1600" b="1" dirty="0">
                <a:latin typeface="Sakkal Majalla" panose="02000000000000000000" pitchFamily="2" charset="-78"/>
                <a:cs typeface="Sakkal Majalla" panose="02000000000000000000" pitchFamily="2" charset="-78"/>
              </a:rPr>
              <a:t>الفصل الدراسي</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3</a:t>
            </a:r>
            <a:r>
              <a:rPr lang="ar-BH" sz="1600" b="1" dirty="0" smtClean="0">
                <a:latin typeface="Sakkal Majalla" panose="02000000000000000000" pitchFamily="2" charset="-78"/>
                <a:cs typeface="Sakkal Majalla" panose="02000000000000000000" pitchFamily="2" charset="-78"/>
              </a:rPr>
              <a:t>-202</a:t>
            </a:r>
            <a:r>
              <a:rPr lang="ar-SA" sz="1600" b="1" dirty="0" smtClean="0">
                <a:latin typeface="Sakkal Majalla" panose="02000000000000000000" pitchFamily="2" charset="-78"/>
                <a:cs typeface="Sakkal Majalla" panose="02000000000000000000" pitchFamily="2" charset="-78"/>
              </a:rPr>
              <a:t>4</a:t>
            </a:r>
            <a:endParaRPr lang="en-US" sz="1600" b="1" dirty="0">
              <a:latin typeface="Sakkal Majalla" panose="02000000000000000000" pitchFamily="2" charset="-78"/>
              <a:cs typeface="Sakkal Majalla" panose="02000000000000000000" pitchFamily="2" charset="-78"/>
            </a:endParaRPr>
          </a:p>
        </p:txBody>
      </p:sp>
      <p:grpSp>
        <p:nvGrpSpPr>
          <p:cNvPr id="10" name="Google Shape;536;p37">
            <a:extLst>
              <a:ext uri="{FF2B5EF4-FFF2-40B4-BE49-F238E27FC236}">
                <a16:creationId xmlns="" xmlns:a16="http://schemas.microsoft.com/office/drawing/2014/main" id="{DEBBF910-303B-4310-AA45-DE8D1C52012D}"/>
              </a:ext>
            </a:extLst>
          </p:cNvPr>
          <p:cNvGrpSpPr/>
          <p:nvPr/>
        </p:nvGrpSpPr>
        <p:grpSpPr>
          <a:xfrm>
            <a:off x="11300601" y="293301"/>
            <a:ext cx="616789" cy="833812"/>
            <a:chOff x="590250" y="244200"/>
            <a:chExt cx="407975" cy="532175"/>
          </a:xfrm>
        </p:grpSpPr>
        <p:sp>
          <p:nvSpPr>
            <p:cNvPr id="11" name="Google Shape;537;p37">
              <a:extLst>
                <a:ext uri="{FF2B5EF4-FFF2-40B4-BE49-F238E27FC236}">
                  <a16:creationId xmlns="" xmlns:a16="http://schemas.microsoft.com/office/drawing/2014/main" id="{EACEE350-D811-4AA3-9C48-F5A9C2C29F77}"/>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38;p37">
              <a:extLst>
                <a:ext uri="{FF2B5EF4-FFF2-40B4-BE49-F238E27FC236}">
                  <a16:creationId xmlns="" xmlns:a16="http://schemas.microsoft.com/office/drawing/2014/main" id="{4BDD3D02-D24D-4816-AAE5-223AB02C71AD}"/>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39;p37">
              <a:extLst>
                <a:ext uri="{FF2B5EF4-FFF2-40B4-BE49-F238E27FC236}">
                  <a16:creationId xmlns="" xmlns:a16="http://schemas.microsoft.com/office/drawing/2014/main" id="{1B786CC9-D66F-40C8-94D8-0D88707410AA}"/>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0;p37">
              <a:extLst>
                <a:ext uri="{FF2B5EF4-FFF2-40B4-BE49-F238E27FC236}">
                  <a16:creationId xmlns="" xmlns:a16="http://schemas.microsoft.com/office/drawing/2014/main" id="{886E6FCF-EDC5-4347-A7B6-6B5CF0C8129A}"/>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1;p37">
              <a:extLst>
                <a:ext uri="{FF2B5EF4-FFF2-40B4-BE49-F238E27FC236}">
                  <a16:creationId xmlns="" xmlns:a16="http://schemas.microsoft.com/office/drawing/2014/main" id="{EFB48CD6-E32B-4BB7-B335-88728C1982C0}"/>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37">
              <a:extLst>
                <a:ext uri="{FF2B5EF4-FFF2-40B4-BE49-F238E27FC236}">
                  <a16:creationId xmlns="" xmlns:a16="http://schemas.microsoft.com/office/drawing/2014/main" id="{F3908AFF-C34C-4CAD-8F9F-F7914B51C4F7}"/>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3;p37">
              <a:extLst>
                <a:ext uri="{FF2B5EF4-FFF2-40B4-BE49-F238E27FC236}">
                  <a16:creationId xmlns="" xmlns:a16="http://schemas.microsoft.com/office/drawing/2014/main" id="{7897B1D6-3EF6-4ED8-8404-FDB4352C3966}"/>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4;p37">
              <a:extLst>
                <a:ext uri="{FF2B5EF4-FFF2-40B4-BE49-F238E27FC236}">
                  <a16:creationId xmlns="" xmlns:a16="http://schemas.microsoft.com/office/drawing/2014/main" id="{AE4AE456-85ED-4267-9C57-05A54751AF14}"/>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45;p37">
              <a:extLst>
                <a:ext uri="{FF2B5EF4-FFF2-40B4-BE49-F238E27FC236}">
                  <a16:creationId xmlns="" xmlns:a16="http://schemas.microsoft.com/office/drawing/2014/main" id="{9F954E1C-3F58-4FB6-A3A8-C83CED03A600}"/>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46;p37">
              <a:extLst>
                <a:ext uri="{FF2B5EF4-FFF2-40B4-BE49-F238E27FC236}">
                  <a16:creationId xmlns="" xmlns:a16="http://schemas.microsoft.com/office/drawing/2014/main" id="{B27F8D91-408F-43EB-9A35-C2833D2136EA}"/>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47;p37">
              <a:extLst>
                <a:ext uri="{FF2B5EF4-FFF2-40B4-BE49-F238E27FC236}">
                  <a16:creationId xmlns="" xmlns:a16="http://schemas.microsoft.com/office/drawing/2014/main" id="{BCB5FDF1-3C18-4C49-92D4-9C3AE5AF4511}"/>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8;p37">
              <a:extLst>
                <a:ext uri="{FF2B5EF4-FFF2-40B4-BE49-F238E27FC236}">
                  <a16:creationId xmlns="" xmlns:a16="http://schemas.microsoft.com/office/drawing/2014/main" id="{BFFAC979-D55E-403A-9EC0-8D4E23A1EC1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9;p37">
              <a:extLst>
                <a:ext uri="{FF2B5EF4-FFF2-40B4-BE49-F238E27FC236}">
                  <a16:creationId xmlns="" xmlns:a16="http://schemas.microsoft.com/office/drawing/2014/main" id="{C5E7A823-92D9-464B-8BDB-5F67E1A2959F}"/>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50;p37">
              <a:extLst>
                <a:ext uri="{FF2B5EF4-FFF2-40B4-BE49-F238E27FC236}">
                  <a16:creationId xmlns="" xmlns:a16="http://schemas.microsoft.com/office/drawing/2014/main" id="{0AFBDA1B-43D8-4600-9742-718BC50740E2}"/>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Rectangle 35">
            <a:extLst>
              <a:ext uri="{FF2B5EF4-FFF2-40B4-BE49-F238E27FC236}">
                <a16:creationId xmlns:a16="http://schemas.microsoft.com/office/drawing/2014/main" xmlns="" id="{938784B7-A21D-42E6-A84E-E594FFD3E5F8}"/>
              </a:ext>
            </a:extLst>
          </p:cNvPr>
          <p:cNvSpPr/>
          <p:nvPr/>
        </p:nvSpPr>
        <p:spPr>
          <a:xfrm>
            <a:off x="721437" y="575678"/>
            <a:ext cx="2953147" cy="526967"/>
          </a:xfrm>
          <a:prstGeom prst="rect">
            <a:avLst/>
          </a:prstGeom>
          <a:solidFill>
            <a:srgbClr val="5A6F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0325" marR="0" algn="ctr" rtl="1">
              <a:spcBef>
                <a:spcPts val="0"/>
              </a:spcBef>
              <a:spcAft>
                <a:spcPts val="0"/>
              </a:spcAft>
            </a:pPr>
            <a:r>
              <a:rPr lang="ar-BH" sz="2800" dirty="0">
                <a:ea typeface="Calibri" panose="020F0502020204030204" pitchFamily="34" charset="0"/>
                <a:cs typeface="Sultan bold"/>
              </a:rPr>
              <a:t>نشاط جماعي </a:t>
            </a:r>
            <a:r>
              <a:rPr lang="ar-BH" sz="2800" b="1" dirty="0" smtClean="0">
                <a:ea typeface="Calibri" panose="020F0502020204030204" pitchFamily="34" charset="0"/>
              </a:rPr>
              <a:t>(</a:t>
            </a:r>
            <a:r>
              <a:rPr lang="ar-SA" sz="2800" b="1" dirty="0" smtClean="0">
                <a:ea typeface="Calibri" panose="020F0502020204030204" pitchFamily="34" charset="0"/>
              </a:rPr>
              <a:t>4</a:t>
            </a:r>
            <a:r>
              <a:rPr lang="ar-BH" sz="2800" b="1" dirty="0" smtClean="0">
                <a:ea typeface="Calibri" panose="020F0502020204030204" pitchFamily="34" charset="0"/>
              </a:rPr>
              <a:t>-1-1</a:t>
            </a:r>
            <a:r>
              <a:rPr lang="ar-BH" sz="2800" b="1" dirty="0">
                <a:ea typeface="Calibri" panose="020F0502020204030204" pitchFamily="34" charset="0"/>
              </a:rPr>
              <a:t>)</a:t>
            </a:r>
            <a:endParaRPr lang="en-US" b="1" dirty="0">
              <a:effectLst/>
              <a:ea typeface="Calibri" panose="020F0502020204030204" pitchFamily="34" charset="0"/>
            </a:endParaRPr>
          </a:p>
          <a:p>
            <a:pPr marL="0" marR="0" algn="l" rtl="1">
              <a:lnSpc>
                <a:spcPct val="107000"/>
              </a:lnSpc>
              <a:spcBef>
                <a:spcPts val="0"/>
              </a:spcBef>
              <a:spcAft>
                <a:spcPts val="0"/>
              </a:spcAft>
            </a:pPr>
            <a:r>
              <a:rPr lang="en-US" sz="1600" dirty="0">
                <a:effectLst/>
                <a:ea typeface="Calibri" panose="020F0502020204030204" pitchFamily="34" charset="0"/>
                <a:cs typeface="Sultan bold"/>
              </a:rPr>
              <a:t> </a:t>
            </a:r>
            <a:endParaRPr lang="en-US" sz="1100" dirty="0">
              <a:effectLst/>
              <a:ea typeface="Calibri" panose="020F0502020204030204" pitchFamily="34" charset="0"/>
              <a:cs typeface="Arial" panose="020B0604020202020204" pitchFamily="34" charset="0"/>
            </a:endParaRPr>
          </a:p>
        </p:txBody>
      </p:sp>
      <p:sp>
        <p:nvSpPr>
          <p:cNvPr id="37" name="Rectangle 6">
            <a:extLst>
              <a:ext uri="{FF2B5EF4-FFF2-40B4-BE49-F238E27FC236}">
                <a16:creationId xmlns="" xmlns:a16="http://schemas.microsoft.com/office/drawing/2014/main" id="{72DA4614-6011-48EF-8280-B51B32C19888}"/>
              </a:ext>
            </a:extLst>
          </p:cNvPr>
          <p:cNvSpPr/>
          <p:nvPr/>
        </p:nvSpPr>
        <p:spPr>
          <a:xfrm>
            <a:off x="8099775" y="400993"/>
            <a:ext cx="3326232" cy="677108"/>
          </a:xfrm>
          <a:prstGeom prst="rect">
            <a:avLst/>
          </a:prstGeom>
        </p:spPr>
        <p:txBody>
          <a:bodyPr wrap="none">
            <a:spAutoFit/>
          </a:bodyPr>
          <a:lstStyle/>
          <a:p>
            <a:pPr marL="230187" marR="0" lvl="0" algn="r" rtl="1">
              <a:spcBef>
                <a:spcPts val="0"/>
              </a:spcBef>
              <a:spcAft>
                <a:spcPts val="0"/>
              </a:spcAft>
              <a:buClr>
                <a:schemeClr val="bg1"/>
              </a:buClr>
              <a:buSzPct val="70000"/>
            </a:pPr>
            <a:r>
              <a:rPr lang="ar-SA" sz="3800" dirty="0" smtClean="0">
                <a:solidFill>
                  <a:schemeClr val="bg1"/>
                </a:solidFill>
                <a:latin typeface="Arial" panose="020B0604020202020204" pitchFamily="34" charset="0"/>
                <a:ea typeface="Calibri" panose="020F0502020204030204" pitchFamily="34" charset="0"/>
                <a:cs typeface="Sultan bold" pitchFamily="2" charset="-78"/>
              </a:rPr>
              <a:t>قياس معدل التضخم</a:t>
            </a:r>
            <a:endParaRPr lang="en-US" sz="3800" b="1" dirty="0">
              <a:solidFill>
                <a:schemeClr val="bg1"/>
              </a:solidFill>
              <a:latin typeface="Arial" panose="020B0604020202020204" pitchFamily="34" charset="0"/>
              <a:ea typeface="Times New Roman" panose="02020603050405020304" pitchFamily="18" charset="0"/>
              <a:cs typeface="Sultan bold" pitchFamily="2" charset="-78"/>
            </a:endParaRPr>
          </a:p>
        </p:txBody>
      </p:sp>
      <p:sp>
        <p:nvSpPr>
          <p:cNvPr id="30" name="مستطيل مستدير الزوايا 5">
            <a:hlinkClick r:id="rId2" action="ppaction://hlinksldjump"/>
            <a:extLst>
              <a:ext uri="{FF2B5EF4-FFF2-40B4-BE49-F238E27FC236}">
                <a16:creationId xmlns="" xmlns:a16="http://schemas.microsoft.com/office/drawing/2014/main" id="{43E9C12C-5BC2-40AE-ACC5-04FA6747C583}"/>
              </a:ext>
            </a:extLst>
          </p:cNvPr>
          <p:cNvSpPr/>
          <p:nvPr/>
        </p:nvSpPr>
        <p:spPr>
          <a:xfrm>
            <a:off x="10485798" y="134322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914400" indent="-914400" rtl="1"/>
            <a:r>
              <a:rPr lang="ar-BH" sz="2000" dirty="0">
                <a:solidFill>
                  <a:srgbClr val="3F5378"/>
                </a:solidFill>
                <a:latin typeface="Arial Black" panose="020B0A04020102020204" pitchFamily="34" charset="0"/>
                <a:cs typeface="Sultan bold" pitchFamily="2" charset="-78"/>
              </a:rPr>
              <a:t>فــــي البدء ...      </a:t>
            </a:r>
          </a:p>
        </p:txBody>
      </p:sp>
      <p:sp>
        <p:nvSpPr>
          <p:cNvPr id="38"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5798" y="2021960"/>
            <a:ext cx="2353079" cy="548640"/>
          </a:xfrm>
          <a:prstGeom prst="roundRect">
            <a:avLst>
              <a:gd name="adj" fmla="val 10356"/>
            </a:avLst>
          </a:prstGeom>
          <a:solidFill>
            <a:srgbClr val="F292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الأول      </a:t>
            </a:r>
            <a:endParaRPr lang="ar-BH" sz="2000" dirty="0">
              <a:solidFill>
                <a:srgbClr val="3F5378"/>
              </a:solidFill>
              <a:latin typeface="Arial Black" panose="020B0A04020102020204" pitchFamily="34" charset="0"/>
              <a:cs typeface="Sultan bold" pitchFamily="2" charset="-78"/>
            </a:endParaRPr>
          </a:p>
        </p:txBody>
      </p:sp>
      <p:sp>
        <p:nvSpPr>
          <p:cNvPr id="39"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7" y="330993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الثالث    </a:t>
            </a:r>
            <a:endParaRPr lang="ar-BH" sz="2000" dirty="0">
              <a:solidFill>
                <a:srgbClr val="3F5378"/>
              </a:solidFill>
              <a:latin typeface="Arial Black" panose="020B0A04020102020204" pitchFamily="34" charset="0"/>
              <a:cs typeface="Sultan bold" pitchFamily="2" charset="-78"/>
            </a:endParaRPr>
          </a:p>
        </p:txBody>
      </p:sp>
      <p:sp>
        <p:nvSpPr>
          <p:cNvPr id="40" name="مستطيل مستدير الزوايا 16">
            <a:hlinkClick r:id="rId5" action="ppaction://hlinksldjump"/>
            <a:extLst>
              <a:ext uri="{FF2B5EF4-FFF2-40B4-BE49-F238E27FC236}">
                <a16:creationId xmlns="" xmlns:a16="http://schemas.microsoft.com/office/drawing/2014/main" id="{FCAA9A9D-66D9-4C62-9EA9-08AEB5B5C91D}"/>
              </a:ext>
            </a:extLst>
          </p:cNvPr>
          <p:cNvSpPr/>
          <p:nvPr/>
        </p:nvSpPr>
        <p:spPr>
          <a:xfrm>
            <a:off x="10499297" y="5751915"/>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التقويم الختامي   </a:t>
            </a:r>
            <a:endParaRPr lang="ar-BH" sz="2000" dirty="0">
              <a:solidFill>
                <a:srgbClr val="3F5378"/>
              </a:solidFill>
              <a:latin typeface="Arial Black" panose="020B0A04020102020204" pitchFamily="34" charset="0"/>
              <a:cs typeface="Sultan bold" pitchFamily="2" charset="-78"/>
            </a:endParaRPr>
          </a:p>
        </p:txBody>
      </p:sp>
      <p:sp>
        <p:nvSpPr>
          <p:cNvPr id="41"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85798" y="2660505"/>
            <a:ext cx="2353079" cy="548640"/>
          </a:xfrm>
          <a:prstGeom prst="roundRect">
            <a:avLst>
              <a:gd name="adj" fmla="val 10356"/>
            </a:avLst>
          </a:prstGeom>
          <a:solidFill>
            <a:srgbClr val="E860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الثاني     </a:t>
            </a:r>
            <a:endParaRPr lang="ar-BH" sz="2000" dirty="0">
              <a:solidFill>
                <a:srgbClr val="3F5378"/>
              </a:solidFill>
              <a:latin typeface="Arial Black" panose="020B0A04020102020204" pitchFamily="34" charset="0"/>
              <a:cs typeface="Sultan bold" pitchFamily="2" charset="-78"/>
            </a:endParaRPr>
          </a:p>
        </p:txBody>
      </p:sp>
      <p:sp>
        <p:nvSpPr>
          <p:cNvPr id="45" name="مستطيل مستدير الزوايا 11">
            <a:hlinkClick r:id="rId3" action="ppaction://hlinksldjump"/>
            <a:extLst>
              <a:ext uri="{FF2B5EF4-FFF2-40B4-BE49-F238E27FC236}">
                <a16:creationId xmlns="" xmlns:a16="http://schemas.microsoft.com/office/drawing/2014/main" id="{26A7B993-6928-4D4E-A625-2F80AE4E59C8}"/>
              </a:ext>
            </a:extLst>
          </p:cNvPr>
          <p:cNvSpPr/>
          <p:nvPr/>
        </p:nvSpPr>
        <p:spPr>
          <a:xfrm>
            <a:off x="10480840" y="3935341"/>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الرابع    </a:t>
            </a:r>
            <a:endParaRPr lang="ar-BH" sz="2000" dirty="0">
              <a:solidFill>
                <a:srgbClr val="3F5378"/>
              </a:solidFill>
              <a:latin typeface="Arial Black" panose="020B0A04020102020204" pitchFamily="34" charset="0"/>
              <a:cs typeface="Sultan bold" pitchFamily="2" charset="-78"/>
            </a:endParaRPr>
          </a:p>
        </p:txBody>
      </p:sp>
      <p:sp>
        <p:nvSpPr>
          <p:cNvPr id="46"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5152747"/>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السادس</a:t>
            </a:r>
            <a:endParaRPr lang="ar-BH" sz="2000" dirty="0">
              <a:solidFill>
                <a:srgbClr val="3F5378"/>
              </a:solidFill>
              <a:latin typeface="Arial Black" panose="020B0A04020102020204" pitchFamily="34" charset="0"/>
              <a:cs typeface="Sultan bold" pitchFamily="2" charset="-78"/>
            </a:endParaRPr>
          </a:p>
        </p:txBody>
      </p:sp>
      <p:sp>
        <p:nvSpPr>
          <p:cNvPr id="47" name="مستطيل مستدير الزوايا 12">
            <a:hlinkClick r:id="rId4" action="ppaction://hlinksldjump"/>
            <a:extLst>
              <a:ext uri="{FF2B5EF4-FFF2-40B4-BE49-F238E27FC236}">
                <a16:creationId xmlns="" xmlns:a16="http://schemas.microsoft.com/office/drawing/2014/main" id="{02C9A14A-8535-4363-81B7-4E9E0BA9039D}"/>
              </a:ext>
            </a:extLst>
          </p:cNvPr>
          <p:cNvSpPr/>
          <p:nvPr/>
        </p:nvSpPr>
        <p:spPr>
          <a:xfrm>
            <a:off x="10499297" y="4528013"/>
            <a:ext cx="2353079" cy="54864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Sultan bold" pitchFamily="2" charset="-78"/>
              </a:rPr>
              <a:t>الهدف </a:t>
            </a:r>
            <a:r>
              <a:rPr lang="ar-SA" sz="2000" dirty="0" smtClean="0">
                <a:solidFill>
                  <a:srgbClr val="3F5378"/>
                </a:solidFill>
                <a:latin typeface="Arial Black" panose="020B0A04020102020204" pitchFamily="34" charset="0"/>
                <a:cs typeface="Sultan bold" pitchFamily="2" charset="-78"/>
              </a:rPr>
              <a:t>الخامس</a:t>
            </a:r>
            <a:endParaRPr lang="ar-BH" sz="2000" dirty="0">
              <a:solidFill>
                <a:srgbClr val="3F5378"/>
              </a:solidFill>
              <a:latin typeface="Arial Black" panose="020B0A04020102020204" pitchFamily="34" charset="0"/>
              <a:cs typeface="Sultan bold" pitchFamily="2" charset="-78"/>
            </a:endParaRPr>
          </a:p>
        </p:txBody>
      </p:sp>
      <p:sp>
        <p:nvSpPr>
          <p:cNvPr id="32" name="TextBox 31">
            <a:extLst>
              <a:ext uri="{FF2B5EF4-FFF2-40B4-BE49-F238E27FC236}">
                <a16:creationId xmlns:a16="http://schemas.microsoft.com/office/drawing/2014/main" xmlns="" id="{206FA434-648C-44D2-8102-78895182BE10}"/>
              </a:ext>
            </a:extLst>
          </p:cNvPr>
          <p:cNvSpPr txBox="1"/>
          <p:nvPr/>
        </p:nvSpPr>
        <p:spPr>
          <a:xfrm>
            <a:off x="-77638" y="6498220"/>
            <a:ext cx="8374495" cy="400110"/>
          </a:xfrm>
          <a:prstGeom prst="rect">
            <a:avLst/>
          </a:prstGeom>
          <a:noFill/>
        </p:spPr>
        <p:txBody>
          <a:bodyPr wrap="square" rtlCol="1">
            <a:spAutoFit/>
          </a:bodyPr>
          <a:lstStyle/>
          <a:p>
            <a:pPr algn="r"/>
            <a:r>
              <a:rPr lang="ar-BH" sz="2000" b="1" dirty="0">
                <a:solidFill>
                  <a:srgbClr val="3F5378"/>
                </a:solidFill>
                <a:latin typeface="Sakkal Majalla" panose="02000000000000000000" pitchFamily="2" charset="-78"/>
                <a:cs typeface="Sakkal Majalla" panose="02000000000000000000" pitchFamily="2" charset="-78"/>
              </a:rPr>
              <a:t>قصد </a:t>
            </a:r>
            <a:r>
              <a:rPr lang="ar-SA" sz="2000" b="1" dirty="0" smtClean="0">
                <a:solidFill>
                  <a:srgbClr val="3F5378"/>
                </a:solidFill>
                <a:latin typeface="Sakkal Majalla" panose="02000000000000000000" pitchFamily="2" charset="-78"/>
                <a:cs typeface="Sakkal Majalla" panose="02000000000000000000" pitchFamily="2" charset="-78"/>
              </a:rPr>
              <a:t>312</a:t>
            </a:r>
            <a:r>
              <a:rPr lang="ar-BH" sz="2000" b="1" dirty="0" smtClean="0">
                <a:solidFill>
                  <a:srgbClr val="3F5378"/>
                </a:solidFill>
                <a:latin typeface="Sakkal Majalla" panose="02000000000000000000" pitchFamily="2" charset="-78"/>
                <a:cs typeface="Sakkal Majalla" panose="02000000000000000000" pitchFamily="2" charset="-78"/>
              </a:rPr>
              <a:t>                     الاقتصاد                  </a:t>
            </a:r>
            <a:r>
              <a:rPr lang="ar-BH" sz="2000" b="1" dirty="0">
                <a:solidFill>
                  <a:srgbClr val="3F5378"/>
                </a:solidFill>
                <a:latin typeface="Sakkal Majalla" panose="02000000000000000000" pitchFamily="2" charset="-78"/>
                <a:cs typeface="Sakkal Majalla" panose="02000000000000000000" pitchFamily="2" charset="-78"/>
              </a:rPr>
              <a:t>الفصل الدراسي </a:t>
            </a:r>
            <a:r>
              <a:rPr lang="ar-BH" sz="2000" b="1" dirty="0" smtClean="0">
                <a:solidFill>
                  <a:srgbClr val="3F5378"/>
                </a:solidFill>
                <a:latin typeface="Sakkal Majalla" panose="02000000000000000000" pitchFamily="2" charset="-78"/>
                <a:cs typeface="Sakkal Majalla" panose="02000000000000000000" pitchFamily="2" charset="-78"/>
              </a:rPr>
              <a:t>ال</a:t>
            </a:r>
            <a:r>
              <a:rPr lang="ar-SA" sz="2000" b="1" dirty="0" smtClean="0">
                <a:solidFill>
                  <a:srgbClr val="3F5378"/>
                </a:solidFill>
                <a:latin typeface="Sakkal Majalla" panose="02000000000000000000" pitchFamily="2" charset="-78"/>
                <a:cs typeface="Sakkal Majalla" panose="02000000000000000000" pitchFamily="2" charset="-78"/>
              </a:rPr>
              <a:t>أول</a:t>
            </a:r>
            <a:r>
              <a:rPr lang="ar-BH" sz="2000" b="1" dirty="0" smtClean="0">
                <a:solidFill>
                  <a:srgbClr val="3F5378"/>
                </a:solidFill>
                <a:latin typeface="Sakkal Majalla" panose="02000000000000000000" pitchFamily="2" charset="-78"/>
                <a:cs typeface="Sakkal Majalla" panose="02000000000000000000" pitchFamily="2" charset="-78"/>
              </a:rPr>
              <a:t>                   </a:t>
            </a:r>
            <a:r>
              <a:rPr lang="ar-SA" sz="2000" b="1" dirty="0">
                <a:solidFill>
                  <a:srgbClr val="3F5378"/>
                </a:solidFill>
                <a:latin typeface="Sakkal Majalla" panose="02000000000000000000" pitchFamily="2" charset="-78"/>
                <a:cs typeface="Sakkal Majalla" panose="02000000000000000000" pitchFamily="2" charset="-78"/>
              </a:rPr>
              <a:t>الدرس</a:t>
            </a:r>
            <a:r>
              <a:rPr lang="ar-BH" sz="2000" b="1" dirty="0">
                <a:solidFill>
                  <a:srgbClr val="3F5378"/>
                </a:solidFill>
                <a:latin typeface="Sakkal Majalla" panose="02000000000000000000" pitchFamily="2" charset="-78"/>
                <a:cs typeface="Sakkal Majalla" panose="02000000000000000000" pitchFamily="2" charset="-78"/>
              </a:rPr>
              <a:t> </a:t>
            </a:r>
            <a:r>
              <a:rPr lang="ar-SA" sz="2000" b="1" dirty="0" smtClean="0">
                <a:solidFill>
                  <a:srgbClr val="3F5378"/>
                </a:solidFill>
                <a:latin typeface="Sakkal Majalla" panose="02000000000000000000" pitchFamily="2" charset="-78"/>
                <a:cs typeface="Sakkal Majalla" panose="02000000000000000000" pitchFamily="2" charset="-78"/>
              </a:rPr>
              <a:t>4</a:t>
            </a:r>
            <a:r>
              <a:rPr lang="ar-BH" sz="2000" b="1" dirty="0" smtClean="0">
                <a:solidFill>
                  <a:srgbClr val="3F5378"/>
                </a:solidFill>
                <a:latin typeface="Sakkal Majalla" panose="02000000000000000000" pitchFamily="2" charset="-78"/>
                <a:cs typeface="Sakkal Majalla" panose="02000000000000000000" pitchFamily="2" charset="-78"/>
              </a:rPr>
              <a:t>-</a:t>
            </a:r>
            <a:r>
              <a:rPr lang="ar-SA" sz="2000" b="1" dirty="0" smtClean="0">
                <a:solidFill>
                  <a:srgbClr val="3F5378"/>
                </a:solidFill>
                <a:latin typeface="Sakkal Majalla" panose="02000000000000000000" pitchFamily="2" charset="-78"/>
                <a:cs typeface="Sakkal Majalla" panose="02000000000000000000" pitchFamily="2" charset="-78"/>
              </a:rPr>
              <a:t>1:  </a:t>
            </a:r>
            <a:r>
              <a:rPr lang="ar-SA" sz="2000" b="1" dirty="0" smtClean="0">
                <a:solidFill>
                  <a:srgbClr val="3F5378"/>
                </a:solidFill>
                <a:latin typeface="Sakkal Majalla" panose="02000000000000000000" pitchFamily="2" charset="-78"/>
                <a:cs typeface="Sakkal Majalla" panose="02000000000000000000" pitchFamily="2" charset="-78"/>
              </a:rPr>
              <a:t>التضخم</a:t>
            </a:r>
            <a:endParaRPr lang="ar-SA" sz="2000" b="1" dirty="0">
              <a:solidFill>
                <a:srgbClr val="3F5378"/>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28589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2732</TotalTime>
  <Words>2133</Words>
  <Application>Microsoft Office PowerPoint</Application>
  <PresentationFormat>Widescreen</PresentationFormat>
  <Paragraphs>401</Paragraphs>
  <Slides>35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Arial Black</vt:lpstr>
      <vt:lpstr>Calibri</vt:lpstr>
      <vt:lpstr>Calibri Light</vt:lpstr>
      <vt:lpstr>Sakkal Majalla</vt:lpstr>
      <vt:lpstr>Simplified Arabic</vt:lpstr>
      <vt:lpstr>Sultan bold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Mariam Jassim Khadem</cp:lastModifiedBy>
  <cp:revision>151</cp:revision>
  <dcterms:created xsi:type="dcterms:W3CDTF">2020-03-09T08:29:54Z</dcterms:created>
  <dcterms:modified xsi:type="dcterms:W3CDTF">2023-09-05T04:24:44Z</dcterms:modified>
</cp:coreProperties>
</file>