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9" r:id="rId2"/>
    <p:sldId id="260" r:id="rId3"/>
    <p:sldId id="261" r:id="rId4"/>
    <p:sldId id="262" r:id="rId5"/>
    <p:sldId id="309" r:id="rId6"/>
    <p:sldId id="372" r:id="rId7"/>
    <p:sldId id="310" r:id="rId8"/>
    <p:sldId id="311" r:id="rId9"/>
    <p:sldId id="354" r:id="rId10"/>
    <p:sldId id="313" r:id="rId11"/>
    <p:sldId id="315" r:id="rId12"/>
    <p:sldId id="355" r:id="rId13"/>
    <p:sldId id="356" r:id="rId14"/>
    <p:sldId id="357" r:id="rId15"/>
    <p:sldId id="358" r:id="rId16"/>
    <p:sldId id="359" r:id="rId17"/>
    <p:sldId id="360" r:id="rId18"/>
    <p:sldId id="361" r:id="rId19"/>
    <p:sldId id="362" r:id="rId20"/>
    <p:sldId id="363" r:id="rId21"/>
    <p:sldId id="364" r:id="rId22"/>
    <p:sldId id="365" r:id="rId23"/>
    <p:sldId id="353" r:id="rId24"/>
    <p:sldId id="337" r:id="rId25"/>
    <p:sldId id="350" r:id="rId26"/>
    <p:sldId id="351" r:id="rId27"/>
    <p:sldId id="366" r:id="rId28"/>
    <p:sldId id="369"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367" r:id="rId42"/>
    <p:sldId id="368" r:id="rId43"/>
    <p:sldId id="370" r:id="rId44"/>
    <p:sldId id="371"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4" clrIdx="0">
    <p:extLst>
      <p:ext uri="{19B8F6BF-5375-455C-9EA6-DF929625EA0E}">
        <p15:presenceInfo xmlns:p15="http://schemas.microsoft.com/office/powerpoint/2012/main" userId="ebe551ee1b00697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9A2B"/>
    <a:srgbClr val="E86052"/>
    <a:srgbClr val="5A6F55"/>
    <a:srgbClr val="3A6172"/>
    <a:srgbClr val="CFE0E7"/>
    <a:srgbClr val="3F5378"/>
    <a:srgbClr val="F29223"/>
    <a:srgbClr val="FDD8CF"/>
    <a:srgbClr val="D4DBE8"/>
    <a:srgbClr val="CFA6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48" autoAdjust="0"/>
    <p:restoredTop sz="94660"/>
  </p:normalViewPr>
  <p:slideViewPr>
    <p:cSldViewPr snapToGrid="0">
      <p:cViewPr varScale="1">
        <p:scale>
          <a:sx n="67" d="100"/>
          <a:sy n="67" d="100"/>
        </p:scale>
        <p:origin x="636" y="4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07EB4E-A011-4961-8606-863FEE7C44F7}" type="datetimeFigureOut">
              <a:rPr lang="en-US" smtClean="0"/>
              <a:t>9/5/2023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616552-BC30-4473-B668-966AD245AD8F}" type="slidenum">
              <a:rPr lang="en-US" smtClean="0"/>
              <a:t>‹#›</a:t>
            </a:fld>
            <a:endParaRPr lang="en-US"/>
          </a:p>
        </p:txBody>
      </p:sp>
    </p:spTree>
    <p:extLst>
      <p:ext uri="{BB962C8B-B14F-4D97-AF65-F5344CB8AC3E}">
        <p14:creationId xmlns:p14="http://schemas.microsoft.com/office/powerpoint/2010/main" val="1052701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616552-BC30-4473-B668-966AD245AD8F}" type="slidenum">
              <a:rPr lang="en-US" smtClean="0"/>
              <a:t>3</a:t>
            </a:fld>
            <a:endParaRPr lang="en-US"/>
          </a:p>
        </p:txBody>
      </p:sp>
    </p:spTree>
    <p:extLst>
      <p:ext uri="{BB962C8B-B14F-4D97-AF65-F5344CB8AC3E}">
        <p14:creationId xmlns:p14="http://schemas.microsoft.com/office/powerpoint/2010/main" val="3496788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616552-BC30-4473-B668-966AD245AD8F}" type="slidenum">
              <a:rPr lang="en-US" smtClean="0"/>
              <a:t>4</a:t>
            </a:fld>
            <a:endParaRPr lang="en-US"/>
          </a:p>
        </p:txBody>
      </p:sp>
    </p:spTree>
    <p:extLst>
      <p:ext uri="{BB962C8B-B14F-4D97-AF65-F5344CB8AC3E}">
        <p14:creationId xmlns:p14="http://schemas.microsoft.com/office/powerpoint/2010/main" val="2617295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5BB54EE-DF0D-4FA1-B48F-C292469C25C4}" type="datetimeFigureOut">
              <a:rPr lang="en-US" smtClean="0"/>
              <a:t>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90563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495067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10422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410774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t>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5817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BB54EE-DF0D-4FA1-B48F-C292469C25C4}" type="datetimeFigureOut">
              <a:rPr lang="en-US" smtClean="0"/>
              <a:t>9/5/2023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93456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BB54EE-DF0D-4FA1-B48F-C292469C25C4}" type="datetimeFigureOut">
              <a:rPr lang="en-US" smtClean="0"/>
              <a:t>9/5/2023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92230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BB54EE-DF0D-4FA1-B48F-C292469C25C4}" type="datetimeFigureOut">
              <a:rPr lang="en-US" smtClean="0"/>
              <a:t>9/5/2023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095030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t>9/5/2023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21559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9/5/2023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81051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9/5/2023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805427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ECECEC"/>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t>9/5/2023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t>‹#›</a:t>
            </a:fld>
            <a:endParaRPr lang="en-US"/>
          </a:p>
        </p:txBody>
      </p:sp>
    </p:spTree>
    <p:extLst>
      <p:ext uri="{BB962C8B-B14F-4D97-AF65-F5344CB8AC3E}">
        <p14:creationId xmlns:p14="http://schemas.microsoft.com/office/powerpoint/2010/main" val="4280765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slide" Target="slide10.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slide" Target="slide23.xml"/><Relationship Id="rId5" Type="http://schemas.openxmlformats.org/officeDocument/2006/relationships/slide" Target="slide7.xml"/><Relationship Id="rId4" Type="http://schemas.openxmlformats.org/officeDocument/2006/relationships/slide" Target="slide5.xml"/></Relationships>
</file>

<file path=ppt/slides/_rels/slide11.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5.xml"/><Relationship Id="rId1" Type="http://schemas.openxmlformats.org/officeDocument/2006/relationships/slideLayout" Target="../slideLayouts/slideLayout2.xml"/><Relationship Id="rId5" Type="http://schemas.openxmlformats.org/officeDocument/2006/relationships/slide" Target="slide10.xml"/><Relationship Id="rId4" Type="http://schemas.openxmlformats.org/officeDocument/2006/relationships/slide" Target="slide23.xml"/></Relationships>
</file>

<file path=ppt/slides/_rels/slide12.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5.xml"/><Relationship Id="rId1" Type="http://schemas.openxmlformats.org/officeDocument/2006/relationships/slideLayout" Target="../slideLayouts/slideLayout2.xml"/><Relationship Id="rId5" Type="http://schemas.openxmlformats.org/officeDocument/2006/relationships/slide" Target="slide10.xml"/><Relationship Id="rId4" Type="http://schemas.openxmlformats.org/officeDocument/2006/relationships/slide" Target="slide23.xml"/></Relationships>
</file>

<file path=ppt/slides/_rels/slide13.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5.xml"/><Relationship Id="rId1" Type="http://schemas.openxmlformats.org/officeDocument/2006/relationships/slideLayout" Target="../slideLayouts/slideLayout2.xml"/><Relationship Id="rId5" Type="http://schemas.openxmlformats.org/officeDocument/2006/relationships/slide" Target="slide10.xml"/><Relationship Id="rId4" Type="http://schemas.openxmlformats.org/officeDocument/2006/relationships/slide" Target="slide23.xml"/></Relationships>
</file>

<file path=ppt/slides/_rels/slide14.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5.xml"/><Relationship Id="rId1" Type="http://schemas.openxmlformats.org/officeDocument/2006/relationships/slideLayout" Target="../slideLayouts/slideLayout2.xml"/><Relationship Id="rId5" Type="http://schemas.openxmlformats.org/officeDocument/2006/relationships/slide" Target="slide10.xml"/><Relationship Id="rId4" Type="http://schemas.openxmlformats.org/officeDocument/2006/relationships/slide" Target="slide23.xml"/></Relationships>
</file>

<file path=ppt/slides/_rels/slide15.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5.xml"/><Relationship Id="rId1" Type="http://schemas.openxmlformats.org/officeDocument/2006/relationships/slideLayout" Target="../slideLayouts/slideLayout2.xml"/><Relationship Id="rId5" Type="http://schemas.openxmlformats.org/officeDocument/2006/relationships/slide" Target="slide10.xml"/><Relationship Id="rId4" Type="http://schemas.openxmlformats.org/officeDocument/2006/relationships/slide" Target="slide23.xml"/></Relationships>
</file>

<file path=ppt/slides/_rels/slide1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5.xml"/><Relationship Id="rId1" Type="http://schemas.openxmlformats.org/officeDocument/2006/relationships/slideLayout" Target="../slideLayouts/slideLayout2.xml"/><Relationship Id="rId5" Type="http://schemas.openxmlformats.org/officeDocument/2006/relationships/slide" Target="slide10.xml"/><Relationship Id="rId4" Type="http://schemas.openxmlformats.org/officeDocument/2006/relationships/slide" Target="slide23.xml"/></Relationships>
</file>

<file path=ppt/slides/_rels/slide17.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5.xml"/><Relationship Id="rId1" Type="http://schemas.openxmlformats.org/officeDocument/2006/relationships/slideLayout" Target="../slideLayouts/slideLayout2.xml"/><Relationship Id="rId5" Type="http://schemas.openxmlformats.org/officeDocument/2006/relationships/slide" Target="slide10.xml"/><Relationship Id="rId4" Type="http://schemas.openxmlformats.org/officeDocument/2006/relationships/slide" Target="slide23.xml"/></Relationships>
</file>

<file path=ppt/slides/_rels/slide18.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5.xml"/><Relationship Id="rId1" Type="http://schemas.openxmlformats.org/officeDocument/2006/relationships/slideLayout" Target="../slideLayouts/slideLayout2.xml"/><Relationship Id="rId5" Type="http://schemas.openxmlformats.org/officeDocument/2006/relationships/slide" Target="slide10.xml"/><Relationship Id="rId4" Type="http://schemas.openxmlformats.org/officeDocument/2006/relationships/slide" Target="slide23.xml"/></Relationships>
</file>

<file path=ppt/slides/_rels/slide19.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5.xml"/><Relationship Id="rId1" Type="http://schemas.openxmlformats.org/officeDocument/2006/relationships/slideLayout" Target="../slideLayouts/slideLayout2.xml"/><Relationship Id="rId5" Type="http://schemas.openxmlformats.org/officeDocument/2006/relationships/slide" Target="slide10.xml"/><Relationship Id="rId4" Type="http://schemas.openxmlformats.org/officeDocument/2006/relationships/slide" Target="slide2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5.xml"/><Relationship Id="rId1" Type="http://schemas.openxmlformats.org/officeDocument/2006/relationships/slideLayout" Target="../slideLayouts/slideLayout2.xml"/><Relationship Id="rId5" Type="http://schemas.openxmlformats.org/officeDocument/2006/relationships/slide" Target="slide10.xml"/><Relationship Id="rId4" Type="http://schemas.openxmlformats.org/officeDocument/2006/relationships/slide" Target="slide23.xml"/></Relationships>
</file>

<file path=ppt/slides/_rels/slide21.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5.xml"/><Relationship Id="rId1" Type="http://schemas.openxmlformats.org/officeDocument/2006/relationships/slideLayout" Target="../slideLayouts/slideLayout2.xml"/><Relationship Id="rId5" Type="http://schemas.openxmlformats.org/officeDocument/2006/relationships/slide" Target="slide10.xml"/><Relationship Id="rId4" Type="http://schemas.openxmlformats.org/officeDocument/2006/relationships/slide" Target="slide23.xml"/></Relationships>
</file>

<file path=ppt/slides/_rels/slide22.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5.xml"/><Relationship Id="rId1" Type="http://schemas.openxmlformats.org/officeDocument/2006/relationships/slideLayout" Target="../slideLayouts/slideLayout2.xml"/><Relationship Id="rId5" Type="http://schemas.openxmlformats.org/officeDocument/2006/relationships/slide" Target="slide10.xml"/><Relationship Id="rId4" Type="http://schemas.openxmlformats.org/officeDocument/2006/relationships/slide" Target="slide23.xml"/></Relationships>
</file>

<file path=ppt/slides/_rels/slide23.xml.rels><?xml version="1.0" encoding="UTF-8" standalone="yes"?>
<Relationships xmlns="http://schemas.openxmlformats.org/package/2006/relationships"><Relationship Id="rId3" Type="http://schemas.openxmlformats.org/officeDocument/2006/relationships/slide" Target="slide32.xml"/><Relationship Id="rId7" Type="http://schemas.openxmlformats.org/officeDocument/2006/relationships/slide" Target="slide10.xml"/><Relationship Id="rId2" Type="http://schemas.openxmlformats.org/officeDocument/2006/relationships/slide" Target="slide31.xml"/><Relationship Id="rId1" Type="http://schemas.openxmlformats.org/officeDocument/2006/relationships/slideLayout" Target="../slideLayouts/slideLayout2.xml"/><Relationship Id="rId6" Type="http://schemas.openxmlformats.org/officeDocument/2006/relationships/slide" Target="slide23.xml"/><Relationship Id="rId5" Type="http://schemas.openxmlformats.org/officeDocument/2006/relationships/slide" Target="slide7.xml"/><Relationship Id="rId4" Type="http://schemas.openxmlformats.org/officeDocument/2006/relationships/slide" Target="slide5.xml"/></Relationships>
</file>

<file path=ppt/slides/_rels/slide24.xml.rels><?xml version="1.0" encoding="UTF-8" standalone="yes"?>
<Relationships xmlns="http://schemas.openxmlformats.org/package/2006/relationships"><Relationship Id="rId3" Type="http://schemas.openxmlformats.org/officeDocument/2006/relationships/slide" Target="slide33.xml"/><Relationship Id="rId7" Type="http://schemas.openxmlformats.org/officeDocument/2006/relationships/slide" Target="slide10.xml"/><Relationship Id="rId2" Type="http://schemas.openxmlformats.org/officeDocument/2006/relationships/slide" Target="slide34.xml"/><Relationship Id="rId1" Type="http://schemas.openxmlformats.org/officeDocument/2006/relationships/slideLayout" Target="../slideLayouts/slideLayout2.xml"/><Relationship Id="rId6" Type="http://schemas.openxmlformats.org/officeDocument/2006/relationships/slide" Target="slide23.xml"/><Relationship Id="rId5" Type="http://schemas.openxmlformats.org/officeDocument/2006/relationships/slide" Target="slide7.xml"/><Relationship Id="rId4" Type="http://schemas.openxmlformats.org/officeDocument/2006/relationships/slide" Target="slide5.xml"/></Relationships>
</file>

<file path=ppt/slides/_rels/slide25.xml.rels><?xml version="1.0" encoding="UTF-8" standalone="yes"?>
<Relationships xmlns="http://schemas.openxmlformats.org/package/2006/relationships"><Relationship Id="rId3" Type="http://schemas.openxmlformats.org/officeDocument/2006/relationships/slide" Target="slide36.xml"/><Relationship Id="rId7" Type="http://schemas.openxmlformats.org/officeDocument/2006/relationships/slide" Target="slide10.xml"/><Relationship Id="rId2" Type="http://schemas.openxmlformats.org/officeDocument/2006/relationships/slide" Target="slide35.xml"/><Relationship Id="rId1" Type="http://schemas.openxmlformats.org/officeDocument/2006/relationships/slideLayout" Target="../slideLayouts/slideLayout2.xml"/><Relationship Id="rId6" Type="http://schemas.openxmlformats.org/officeDocument/2006/relationships/slide" Target="slide23.xml"/><Relationship Id="rId5" Type="http://schemas.openxmlformats.org/officeDocument/2006/relationships/slide" Target="slide7.xml"/><Relationship Id="rId4" Type="http://schemas.openxmlformats.org/officeDocument/2006/relationships/slide" Target="slide5.xml"/></Relationships>
</file>

<file path=ppt/slides/_rels/slide26.xml.rels><?xml version="1.0" encoding="UTF-8" standalone="yes"?>
<Relationships xmlns="http://schemas.openxmlformats.org/package/2006/relationships"><Relationship Id="rId3" Type="http://schemas.openxmlformats.org/officeDocument/2006/relationships/slide" Target="slide40.xml"/><Relationship Id="rId7" Type="http://schemas.openxmlformats.org/officeDocument/2006/relationships/slide" Target="slide10.xml"/><Relationship Id="rId2" Type="http://schemas.openxmlformats.org/officeDocument/2006/relationships/slide" Target="slide39.xml"/><Relationship Id="rId1" Type="http://schemas.openxmlformats.org/officeDocument/2006/relationships/slideLayout" Target="../slideLayouts/slideLayout2.xml"/><Relationship Id="rId6" Type="http://schemas.openxmlformats.org/officeDocument/2006/relationships/slide" Target="slide23.xml"/><Relationship Id="rId5" Type="http://schemas.openxmlformats.org/officeDocument/2006/relationships/slide" Target="slide7.xml"/><Relationship Id="rId4" Type="http://schemas.openxmlformats.org/officeDocument/2006/relationships/slide" Target="slide5.xml"/></Relationships>
</file>

<file path=ppt/slides/_rels/slide27.xml.rels><?xml version="1.0" encoding="UTF-8" standalone="yes"?>
<Relationships xmlns="http://schemas.openxmlformats.org/package/2006/relationships"><Relationship Id="rId3" Type="http://schemas.openxmlformats.org/officeDocument/2006/relationships/slide" Target="slide42.xml"/><Relationship Id="rId7" Type="http://schemas.openxmlformats.org/officeDocument/2006/relationships/slide" Target="slide23.xml"/><Relationship Id="rId2" Type="http://schemas.openxmlformats.org/officeDocument/2006/relationships/slide" Target="slide41.xml"/><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slide" Target="slide7.xml"/><Relationship Id="rId4" Type="http://schemas.openxmlformats.org/officeDocument/2006/relationships/slide" Target="slide5.xml"/></Relationships>
</file>

<file path=ppt/slides/_rels/slide28.xml.rels><?xml version="1.0" encoding="UTF-8" standalone="yes"?>
<Relationships xmlns="http://schemas.openxmlformats.org/package/2006/relationships"><Relationship Id="rId3" Type="http://schemas.openxmlformats.org/officeDocument/2006/relationships/slide" Target="slide43.xml"/><Relationship Id="rId7" Type="http://schemas.openxmlformats.org/officeDocument/2006/relationships/slide" Target="slide23.xml"/><Relationship Id="rId2" Type="http://schemas.openxmlformats.org/officeDocument/2006/relationships/slide" Target="slide44.xml"/><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slide" Target="slide7.xml"/><Relationship Id="rId4" Type="http://schemas.openxmlformats.org/officeDocument/2006/relationships/slide" Target="slide5.xml"/></Relationships>
</file>

<file path=ppt/slides/_rels/slide2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slide" Target="slide23.xml"/><Relationship Id="rId4" Type="http://schemas.openxmlformats.org/officeDocument/2006/relationships/slide" Target="slide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slide" Target="slide23.xml"/><Relationship Id="rId4" Type="http://schemas.openxmlformats.org/officeDocument/2006/relationships/slide" Target="slide7.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2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slide" Target="slide23.xml"/><Relationship Id="rId4" Type="http://schemas.openxmlformats.org/officeDocument/2006/relationships/slide" Target="slide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slide" Target="slide10.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slide" Target="slide23.xml"/><Relationship Id="rId5" Type="http://schemas.openxmlformats.org/officeDocument/2006/relationships/slide" Target="slide7.xml"/><Relationship Id="rId4" Type="http://schemas.openxmlformats.org/officeDocument/2006/relationships/slide" Target="slide5.xml"/></Relationships>
</file>

<file path=ppt/slides/_rels/slide7.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5.xml"/><Relationship Id="rId1" Type="http://schemas.openxmlformats.org/officeDocument/2006/relationships/slideLayout" Target="../slideLayouts/slideLayout2.xml"/><Relationship Id="rId5" Type="http://schemas.openxmlformats.org/officeDocument/2006/relationships/slide" Target="slide10.xml"/><Relationship Id="rId4" Type="http://schemas.openxmlformats.org/officeDocument/2006/relationships/slide" Target="slide23.xml"/></Relationships>
</file>

<file path=ppt/slides/_rels/slide8.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5.xml"/><Relationship Id="rId1" Type="http://schemas.openxmlformats.org/officeDocument/2006/relationships/slideLayout" Target="../slideLayouts/slideLayout2.xml"/><Relationship Id="rId5" Type="http://schemas.openxmlformats.org/officeDocument/2006/relationships/slide" Target="slide10.xml"/><Relationship Id="rId4" Type="http://schemas.openxmlformats.org/officeDocument/2006/relationships/slide" Target="slide23.xml"/></Relationships>
</file>

<file path=ppt/slides/_rels/slide9.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5.xml"/><Relationship Id="rId1" Type="http://schemas.openxmlformats.org/officeDocument/2006/relationships/slideLayout" Target="../slideLayouts/slideLayout2.xml"/><Relationship Id="rId5" Type="http://schemas.openxmlformats.org/officeDocument/2006/relationships/slide" Target="slide10.xml"/><Relationship Id="rId4" Type="http://schemas.openxmlformats.org/officeDocument/2006/relationships/slide" Target="slide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84;p11">
            <a:extLst>
              <a:ext uri="{FF2B5EF4-FFF2-40B4-BE49-F238E27FC236}">
                <a16:creationId xmlns="" xmlns:a16="http://schemas.microsoft.com/office/drawing/2014/main" id="{4480F12F-3684-4F40-A1B9-D3BA9923DD19}"/>
              </a:ext>
            </a:extLst>
          </p:cNvPr>
          <p:cNvSpPr txBox="1">
            <a:spLocks/>
          </p:cNvSpPr>
          <p:nvPr/>
        </p:nvSpPr>
        <p:spPr>
          <a:xfrm>
            <a:off x="5020996" y="2330400"/>
            <a:ext cx="6574549" cy="1913707"/>
          </a:xfrm>
          <a:prstGeom prst="rect">
            <a:avLst/>
          </a:prstGeom>
          <a:ln>
            <a:noFill/>
          </a:ln>
        </p:spPr>
        <p:txBody>
          <a:bodyPr spcFirstLastPara="1" vert="horz" wrap="square" lIns="91425" tIns="91425" rIns="91425" bIns="91425"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ar-BH" sz="8800" dirty="0" smtClean="0">
                <a:solidFill>
                  <a:srgbClr val="3A6172"/>
                </a:solidFill>
                <a:latin typeface="Arial Black" panose="020B0A04020102020204" pitchFamily="34" charset="0"/>
                <a:cs typeface="Sultan bold" pitchFamily="2" charset="-78"/>
              </a:rPr>
              <a:t>الاقتصاد</a:t>
            </a:r>
            <a:endParaRPr lang="ar-BH" sz="8800" dirty="0">
              <a:solidFill>
                <a:srgbClr val="3A6172"/>
              </a:solidFill>
              <a:latin typeface="Arial Black" panose="020B0A04020102020204" pitchFamily="34" charset="0"/>
              <a:cs typeface="Sultan bold" pitchFamily="2" charset="-78"/>
            </a:endParaRPr>
          </a:p>
          <a:p>
            <a:endParaRPr lang="ar-SA" sz="4000" dirty="0">
              <a:solidFill>
                <a:srgbClr val="3A6172"/>
              </a:solidFill>
              <a:latin typeface="Arial Black" panose="020B0A04020102020204" pitchFamily="34" charset="0"/>
              <a:cs typeface="Sultan bold" pitchFamily="2" charset="-78"/>
            </a:endParaRPr>
          </a:p>
          <a:p>
            <a:r>
              <a:rPr lang="ar-BH" sz="8800" b="1" dirty="0">
                <a:ln>
                  <a:solidFill>
                    <a:srgbClr val="3A6172"/>
                  </a:solidFill>
                </a:ln>
                <a:solidFill>
                  <a:schemeClr val="accent4"/>
                </a:solidFill>
                <a:effectLst>
                  <a:glow rad="139700">
                    <a:schemeClr val="accent3">
                      <a:satMod val="175000"/>
                      <a:alpha val="40000"/>
                    </a:schemeClr>
                  </a:glow>
                </a:effectLst>
                <a:latin typeface="Sakkal Majalla" panose="02000000000000000000" pitchFamily="2" charset="-78"/>
                <a:cs typeface="Sakkal Majalla" panose="02000000000000000000" pitchFamily="2" charset="-78"/>
              </a:rPr>
              <a:t>قصد </a:t>
            </a:r>
            <a:r>
              <a:rPr lang="ar-SA" sz="8800" b="1" dirty="0" smtClean="0">
                <a:ln>
                  <a:solidFill>
                    <a:srgbClr val="3A6172"/>
                  </a:solidFill>
                </a:ln>
                <a:solidFill>
                  <a:schemeClr val="accent4"/>
                </a:solidFill>
                <a:effectLst>
                  <a:glow rad="139700">
                    <a:schemeClr val="accent3">
                      <a:satMod val="175000"/>
                      <a:alpha val="40000"/>
                    </a:schemeClr>
                  </a:glow>
                </a:effectLst>
                <a:latin typeface="Sakkal Majalla" panose="02000000000000000000" pitchFamily="2" charset="-78"/>
                <a:cs typeface="Sakkal Majalla" panose="02000000000000000000" pitchFamily="2" charset="-78"/>
              </a:rPr>
              <a:t>312</a:t>
            </a:r>
            <a:endParaRPr lang="ar-SA" sz="7200" b="1" dirty="0">
              <a:ln>
                <a:solidFill>
                  <a:srgbClr val="3A6172"/>
                </a:solidFill>
              </a:ln>
              <a:solidFill>
                <a:schemeClr val="accent4"/>
              </a:solidFill>
              <a:effectLst>
                <a:glow rad="139700">
                  <a:schemeClr val="accent3">
                    <a:satMod val="175000"/>
                    <a:alpha val="40000"/>
                  </a:schemeClr>
                </a:glow>
              </a:effectLst>
              <a:latin typeface="Sakkal Majalla" panose="02000000000000000000" pitchFamily="2" charset="-78"/>
              <a:cs typeface="Sakkal Majalla" panose="02000000000000000000" pitchFamily="2" charset="-78"/>
            </a:endParaRPr>
          </a:p>
        </p:txBody>
      </p:sp>
      <p:sp>
        <p:nvSpPr>
          <p:cNvPr id="6" name="Rectangle 5">
            <a:extLst>
              <a:ext uri="{FF2B5EF4-FFF2-40B4-BE49-F238E27FC236}">
                <a16:creationId xmlns="" xmlns:a16="http://schemas.microsoft.com/office/drawing/2014/main" id="{80FC989E-D4CE-4CFB-96D2-FB65D6210524}"/>
              </a:ext>
            </a:extLst>
          </p:cNvPr>
          <p:cNvSpPr/>
          <p:nvPr/>
        </p:nvSpPr>
        <p:spPr>
          <a:xfrm>
            <a:off x="7236082" y="4846777"/>
            <a:ext cx="2390398" cy="523220"/>
          </a:xfrm>
          <a:prstGeom prst="rect">
            <a:avLst/>
          </a:prstGeom>
          <a:solidFill>
            <a:srgbClr val="C00000"/>
          </a:solidFill>
        </p:spPr>
        <p:txBody>
          <a:bodyPr wrap="none" lIns="91440" tIns="45720" rIns="91440" bIns="45720">
            <a:spAutoFit/>
          </a:bodyPr>
          <a:lstStyle/>
          <a:p>
            <a:pPr algn="ctr"/>
            <a:r>
              <a:rPr lang="ar-SA" sz="280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Sultan bold" pitchFamily="2" charset="-78"/>
              </a:rPr>
              <a:t>الفصل الدراسي </a:t>
            </a:r>
            <a:r>
              <a:rPr lang="ar-SA" sz="2800" dirty="0" smtClean="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Sultan bold" pitchFamily="2" charset="-78"/>
              </a:rPr>
              <a:t>الأول</a:t>
            </a:r>
            <a:endParaRPr lang="en-US" sz="28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Sultan bold" pitchFamily="2" charset="-78"/>
            </a:endParaRPr>
          </a:p>
        </p:txBody>
      </p:sp>
      <p:sp>
        <p:nvSpPr>
          <p:cNvPr id="7" name="Rectangle 6">
            <a:extLst>
              <a:ext uri="{FF2B5EF4-FFF2-40B4-BE49-F238E27FC236}">
                <a16:creationId xmlns="" xmlns:a16="http://schemas.microsoft.com/office/drawing/2014/main" id="{165F5DA4-2CA6-43A2-98A4-464A9E98B87D}"/>
              </a:ext>
            </a:extLst>
          </p:cNvPr>
          <p:cNvSpPr/>
          <p:nvPr/>
        </p:nvSpPr>
        <p:spPr>
          <a:xfrm>
            <a:off x="6873805" y="5570966"/>
            <a:ext cx="3114955" cy="1200329"/>
          </a:xfrm>
          <a:prstGeom prst="rect">
            <a:avLst/>
          </a:prstGeom>
          <a:noFill/>
        </p:spPr>
        <p:txBody>
          <a:bodyPr wrap="none" lIns="91440" tIns="45720" rIns="91440" bIns="45720">
            <a:spAutoFit/>
          </a:bodyPr>
          <a:lstStyle/>
          <a:p>
            <a:pPr algn="ctr"/>
            <a:r>
              <a:rPr lang="ar-SA" sz="3600" b="1" dirty="0">
                <a:ln w="0"/>
                <a:solidFill>
                  <a:schemeClr val="accent6">
                    <a:lumMod val="50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للصف </a:t>
            </a:r>
            <a:r>
              <a:rPr lang="ar-SA" sz="3600" b="1" dirty="0" smtClean="0">
                <a:ln w="0"/>
                <a:solidFill>
                  <a:schemeClr val="accent6">
                    <a:lumMod val="50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الثالث الثانوي</a:t>
            </a:r>
            <a:endParaRPr lang="ar-SA" sz="3600" b="1" dirty="0">
              <a:ln w="0"/>
              <a:solidFill>
                <a:schemeClr val="accent6">
                  <a:lumMod val="50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endParaRPr>
          </a:p>
          <a:p>
            <a:pPr algn="ctr"/>
            <a:r>
              <a:rPr lang="ar-SA" sz="3600" b="1" dirty="0">
                <a:ln w="0"/>
                <a:solidFill>
                  <a:schemeClr val="accent6">
                    <a:lumMod val="50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توحيد المسارات</a:t>
            </a:r>
          </a:p>
        </p:txBody>
      </p:sp>
      <p:pic>
        <p:nvPicPr>
          <p:cNvPr id="8" name="Picture 7">
            <a:extLst>
              <a:ext uri="{FF2B5EF4-FFF2-40B4-BE49-F238E27FC236}">
                <a16:creationId xmlns="" xmlns:a16="http://schemas.microsoft.com/office/drawing/2014/main" id="{BA49C5AB-5BEC-440B-A1DB-C149F618A5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08725" y="188387"/>
            <a:ext cx="6574549" cy="1024130"/>
          </a:xfrm>
          <a:prstGeom prst="rect">
            <a:avLst/>
          </a:prstGeom>
        </p:spPr>
      </p:pic>
      <p:pic>
        <p:nvPicPr>
          <p:cNvPr id="3" name="Picture 2"/>
          <p:cNvPicPr>
            <a:picLocks noChangeAspect="1"/>
          </p:cNvPicPr>
          <p:nvPr/>
        </p:nvPicPr>
        <p:blipFill rotWithShape="1">
          <a:blip r:embed="rId3"/>
          <a:srcRect l="38862" t="22626" r="38351" b="19808"/>
          <a:stretch/>
        </p:blipFill>
        <p:spPr>
          <a:xfrm>
            <a:off x="288912" y="1027770"/>
            <a:ext cx="4043911" cy="5743525"/>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297772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 xmlns:a16="http://schemas.microsoft.com/office/drawing/2014/main" id="{F8EBF62B-66D0-49F2-9126-12F8652B5BF2}"/>
              </a:ext>
            </a:extLst>
          </p:cNvPr>
          <p:cNvSpPr/>
          <p:nvPr/>
        </p:nvSpPr>
        <p:spPr>
          <a:xfrm>
            <a:off x="33064" y="1364342"/>
            <a:ext cx="10337323" cy="5091884"/>
          </a:xfrm>
          <a:prstGeom prst="roundRect">
            <a:avLst>
              <a:gd name="adj" fmla="val 1416"/>
            </a:avLst>
          </a:prstGeom>
          <a:solidFill>
            <a:srgbClr val="CF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r" rtl="1"/>
            <a:r>
              <a:rPr lang="ar-BH" sz="3200" dirty="0">
                <a:solidFill>
                  <a:schemeClr val="tx1"/>
                </a:solidFill>
                <a:latin typeface="Sakkal Majalla" panose="02000000000000000000" pitchFamily="2" charset="-78"/>
                <a:cs typeface="Sakkal Majalla" panose="02000000000000000000" pitchFamily="2" charset="-78"/>
              </a:rPr>
              <a:t>تمعن الصورتين جيدًا، ثم حدد الفرق بين التنمية </a:t>
            </a:r>
            <a:r>
              <a:rPr lang="ar-BH" sz="3200" dirty="0" smtClean="0">
                <a:solidFill>
                  <a:schemeClr val="tx1"/>
                </a:solidFill>
                <a:latin typeface="Sakkal Majalla" panose="02000000000000000000" pitchFamily="2" charset="-78"/>
                <a:cs typeface="Sakkal Majalla" panose="02000000000000000000" pitchFamily="2" charset="-78"/>
              </a:rPr>
              <a:t>والنمو.</a:t>
            </a:r>
            <a:endParaRPr lang="ar-SA" sz="3200" dirty="0" smtClean="0">
              <a:solidFill>
                <a:schemeClr val="tx1"/>
              </a:solidFill>
              <a:latin typeface="Sakkal Majalla" panose="02000000000000000000" pitchFamily="2" charset="-78"/>
              <a:cs typeface="Sakkal Majalla" panose="02000000000000000000" pitchFamily="2" charset="-78"/>
            </a:endParaRPr>
          </a:p>
          <a:p>
            <a:pPr lvl="0" algn="r" rtl="1"/>
            <a:endParaRPr lang="en-US" sz="3200" dirty="0">
              <a:solidFill>
                <a:schemeClr val="tx1"/>
              </a:solidFill>
              <a:latin typeface="Sakkal Majalla" panose="02000000000000000000" pitchFamily="2" charset="-78"/>
              <a:cs typeface="Sakkal Majalla" panose="02000000000000000000" pitchFamily="2" charset="-78"/>
            </a:endParaRPr>
          </a:p>
        </p:txBody>
      </p:sp>
      <p:sp>
        <p:nvSpPr>
          <p:cNvPr id="9" name="Rectangle 6">
            <a:extLst>
              <a:ext uri="{FF2B5EF4-FFF2-40B4-BE49-F238E27FC236}">
                <a16:creationId xmlns="" xmlns:a16="http://schemas.microsoft.com/office/drawing/2014/main"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 xmlns:a16="http://schemas.microsoft.com/office/drawing/2014/main"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 xmlns:a16="http://schemas.microsoft.com/office/drawing/2014/main" id="{EC34A592-DBF2-4D18-9F2F-AFE685E57A40}"/>
              </a:ext>
            </a:extLst>
          </p:cNvPr>
          <p:cNvSpPr/>
          <p:nvPr/>
        </p:nvSpPr>
        <p:spPr>
          <a:xfrm>
            <a:off x="3934326" y="177021"/>
            <a:ext cx="8547234" cy="1080000"/>
          </a:xfrm>
          <a:prstGeom prst="roundRect">
            <a:avLst>
              <a:gd name="adj" fmla="val 10356"/>
            </a:avLst>
          </a:prstGeom>
          <a:solidFill>
            <a:srgbClr val="3A617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grpSp>
        <p:nvGrpSpPr>
          <p:cNvPr id="24" name="Google Shape;536;p37">
            <a:extLst>
              <a:ext uri="{FF2B5EF4-FFF2-40B4-BE49-F238E27FC236}">
                <a16:creationId xmlns="" xmlns:a16="http://schemas.microsoft.com/office/drawing/2014/main" id="{DEBBF910-303B-4310-AA45-DE8D1C52012D}"/>
              </a:ext>
            </a:extLst>
          </p:cNvPr>
          <p:cNvGrpSpPr/>
          <p:nvPr/>
        </p:nvGrpSpPr>
        <p:grpSpPr>
          <a:xfrm>
            <a:off x="11544713" y="300115"/>
            <a:ext cx="616789" cy="833812"/>
            <a:chOff x="590250" y="244200"/>
            <a:chExt cx="407975" cy="532175"/>
          </a:xfrm>
        </p:grpSpPr>
        <p:sp>
          <p:nvSpPr>
            <p:cNvPr id="32" name="Google Shape;537;p37">
              <a:extLst>
                <a:ext uri="{FF2B5EF4-FFF2-40B4-BE49-F238E27FC236}">
                  <a16:creationId xmlns="" xmlns:a16="http://schemas.microsoft.com/office/drawing/2014/main"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 xmlns:a16="http://schemas.microsoft.com/office/drawing/2014/main"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 xmlns:a16="http://schemas.microsoft.com/office/drawing/2014/main"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 xmlns:a16="http://schemas.microsoft.com/office/drawing/2014/main"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 xmlns:a16="http://schemas.microsoft.com/office/drawing/2014/main"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 xmlns:a16="http://schemas.microsoft.com/office/drawing/2014/main"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 xmlns:a16="http://schemas.microsoft.com/office/drawing/2014/main"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 xmlns:a16="http://schemas.microsoft.com/office/drawing/2014/main"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 xmlns:a16="http://schemas.microsoft.com/office/drawing/2014/main"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 xmlns:a16="http://schemas.microsoft.com/office/drawing/2014/main"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 xmlns:a16="http://schemas.microsoft.com/office/drawing/2014/main"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 xmlns:a16="http://schemas.microsoft.com/office/drawing/2014/main"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 xmlns:a16="http://schemas.microsoft.com/office/drawing/2014/main"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 xmlns:a16="http://schemas.microsoft.com/office/drawing/2014/main"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TextBox 56">
            <a:extLst>
              <a:ext uri="{FF2B5EF4-FFF2-40B4-BE49-F238E27FC236}">
                <a16:creationId xmlns="" xmlns:a16="http://schemas.microsoft.com/office/drawing/2014/main"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
        <p:nvSpPr>
          <p:cNvPr id="30" name="TextBox 29">
            <a:extLst>
              <a:ext uri="{FF2B5EF4-FFF2-40B4-BE49-F238E27FC236}">
                <a16:creationId xmlns="" xmlns:a16="http://schemas.microsoft.com/office/drawing/2014/main"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a:t>
            </a:r>
            <a:r>
              <a:rPr lang="ar-SA" sz="2000" b="1" dirty="0" smtClean="0">
                <a:solidFill>
                  <a:srgbClr val="3F5378"/>
                </a:solidFill>
                <a:latin typeface="Sakkal Majalla" panose="02000000000000000000" pitchFamily="2" charset="-78"/>
                <a:cs typeface="Sakkal Majalla" panose="02000000000000000000" pitchFamily="2" charset="-78"/>
              </a:rPr>
              <a:t>312</a:t>
            </a:r>
            <a:r>
              <a:rPr lang="ar-BH" sz="2000" b="1" dirty="0" smtClean="0">
                <a:solidFill>
                  <a:srgbClr val="3F5378"/>
                </a:solidFill>
                <a:latin typeface="Sakkal Majalla" panose="02000000000000000000" pitchFamily="2" charset="-78"/>
                <a:cs typeface="Sakkal Majalla" panose="02000000000000000000" pitchFamily="2" charset="-78"/>
              </a:rPr>
              <a:t>                     الاقتصاد                  </a:t>
            </a:r>
            <a:r>
              <a:rPr lang="ar-BH" sz="2000" b="1" dirty="0">
                <a:solidFill>
                  <a:srgbClr val="3F5378"/>
                </a:solidFill>
                <a:latin typeface="Sakkal Majalla" panose="02000000000000000000" pitchFamily="2" charset="-78"/>
                <a:cs typeface="Sakkal Majalla" panose="02000000000000000000" pitchFamily="2" charset="-78"/>
              </a:rPr>
              <a:t>الفصل الدراسي </a:t>
            </a:r>
            <a:r>
              <a:rPr lang="ar-BH" sz="2000" b="1" dirty="0" smtClean="0">
                <a:solidFill>
                  <a:srgbClr val="3F5378"/>
                </a:solidFill>
                <a:latin typeface="Sakkal Majalla" panose="02000000000000000000" pitchFamily="2" charset="-78"/>
                <a:cs typeface="Sakkal Majalla" panose="02000000000000000000" pitchFamily="2" charset="-78"/>
              </a:rPr>
              <a:t>ال</a:t>
            </a:r>
            <a:r>
              <a:rPr lang="ar-SA" sz="2000" b="1" dirty="0" smtClean="0">
                <a:solidFill>
                  <a:srgbClr val="3F5378"/>
                </a:solidFill>
                <a:latin typeface="Sakkal Majalla" panose="02000000000000000000" pitchFamily="2" charset="-78"/>
                <a:cs typeface="Sakkal Majalla" panose="02000000000000000000" pitchFamily="2" charset="-78"/>
              </a:rPr>
              <a:t>أول</a:t>
            </a:r>
            <a:r>
              <a:rPr lang="ar-BH" sz="2000" b="1" dirty="0" smtClean="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3</a:t>
            </a:r>
            <a:r>
              <a:rPr lang="ar-BH" sz="2000" b="1" dirty="0" smtClean="0">
                <a:solidFill>
                  <a:srgbClr val="3F5378"/>
                </a:solidFill>
                <a:latin typeface="Sakkal Majalla" panose="02000000000000000000" pitchFamily="2" charset="-78"/>
                <a:cs typeface="Sakkal Majalla" panose="02000000000000000000" pitchFamily="2" charset="-78"/>
              </a:rPr>
              <a:t>-</a:t>
            </a:r>
            <a:r>
              <a:rPr lang="ar-SA" sz="2000" b="1" dirty="0" smtClean="0">
                <a:solidFill>
                  <a:srgbClr val="3F5378"/>
                </a:solidFill>
                <a:latin typeface="Sakkal Majalla" panose="02000000000000000000" pitchFamily="2" charset="-78"/>
                <a:cs typeface="Sakkal Majalla" panose="02000000000000000000" pitchFamily="2" charset="-78"/>
              </a:rPr>
              <a:t>2:  التنمية الاقتصادية</a:t>
            </a:r>
            <a:endParaRPr lang="ar-SA" sz="2000" b="1" dirty="0">
              <a:solidFill>
                <a:srgbClr val="3F5378"/>
              </a:solidFill>
              <a:latin typeface="Sakkal Majalla" panose="02000000000000000000" pitchFamily="2" charset="-78"/>
              <a:cs typeface="Sakkal Majalla" panose="02000000000000000000" pitchFamily="2" charset="-78"/>
            </a:endParaRPr>
          </a:p>
        </p:txBody>
      </p:sp>
      <p:sp>
        <p:nvSpPr>
          <p:cNvPr id="31" name="Rectangle 30">
            <a:extLst>
              <a:ext uri="{FF2B5EF4-FFF2-40B4-BE49-F238E27FC236}">
                <a16:creationId xmlns:a16="http://schemas.microsoft.com/office/drawing/2014/main" xmlns="" id="{938784B7-A21D-42E6-A84E-E594FFD3E5F8}"/>
              </a:ext>
            </a:extLst>
          </p:cNvPr>
          <p:cNvSpPr/>
          <p:nvPr/>
        </p:nvSpPr>
        <p:spPr>
          <a:xfrm>
            <a:off x="721437" y="575678"/>
            <a:ext cx="2953147" cy="526967"/>
          </a:xfrm>
          <a:prstGeom prst="rect">
            <a:avLst/>
          </a:prstGeom>
          <a:solidFill>
            <a:srgbClr val="5A6F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60325" marR="0" algn="ctr" rtl="1">
              <a:spcBef>
                <a:spcPts val="0"/>
              </a:spcBef>
              <a:spcAft>
                <a:spcPts val="0"/>
              </a:spcAft>
            </a:pPr>
            <a:r>
              <a:rPr lang="ar-BH" sz="2800" dirty="0">
                <a:ea typeface="Calibri" panose="020F0502020204030204" pitchFamily="34" charset="0"/>
                <a:cs typeface="Sultan bold"/>
              </a:rPr>
              <a:t>نشاط جماعي </a:t>
            </a:r>
            <a:r>
              <a:rPr lang="ar-BH" sz="2800" b="1" dirty="0" smtClean="0">
                <a:ea typeface="Calibri" panose="020F0502020204030204" pitchFamily="34" charset="0"/>
              </a:rPr>
              <a:t>(</a:t>
            </a:r>
            <a:r>
              <a:rPr lang="ar-SA" sz="2800" b="1" dirty="0" smtClean="0">
                <a:ea typeface="Calibri" panose="020F0502020204030204" pitchFamily="34" charset="0"/>
              </a:rPr>
              <a:t>3</a:t>
            </a:r>
            <a:r>
              <a:rPr lang="ar-BH" sz="2800" b="1" dirty="0" smtClean="0">
                <a:ea typeface="Calibri" panose="020F0502020204030204" pitchFamily="34" charset="0"/>
              </a:rPr>
              <a:t>-</a:t>
            </a:r>
            <a:r>
              <a:rPr lang="ar-SA" sz="2800" b="1" dirty="0" smtClean="0">
                <a:ea typeface="Calibri" panose="020F0502020204030204" pitchFamily="34" charset="0"/>
              </a:rPr>
              <a:t>3</a:t>
            </a:r>
            <a:r>
              <a:rPr lang="ar-BH" sz="2800" b="1" dirty="0" smtClean="0">
                <a:ea typeface="Calibri" panose="020F0502020204030204" pitchFamily="34" charset="0"/>
              </a:rPr>
              <a:t>-</a:t>
            </a:r>
            <a:r>
              <a:rPr lang="ar-SA" sz="2800" b="1" dirty="0" smtClean="0">
                <a:ea typeface="Calibri" panose="020F0502020204030204" pitchFamily="34" charset="0"/>
              </a:rPr>
              <a:t>2</a:t>
            </a:r>
            <a:r>
              <a:rPr lang="ar-BH" sz="2800" b="1" dirty="0" smtClean="0">
                <a:ea typeface="Calibri" panose="020F0502020204030204" pitchFamily="34" charset="0"/>
              </a:rPr>
              <a:t>)</a:t>
            </a:r>
            <a:endParaRPr lang="en-US" b="1" dirty="0">
              <a:effectLst/>
              <a:ea typeface="Calibri" panose="020F0502020204030204" pitchFamily="34" charset="0"/>
            </a:endParaRPr>
          </a:p>
          <a:p>
            <a:pPr marL="0" marR="0" algn="l" rtl="1">
              <a:lnSpc>
                <a:spcPct val="107000"/>
              </a:lnSpc>
              <a:spcBef>
                <a:spcPts val="0"/>
              </a:spcBef>
              <a:spcAft>
                <a:spcPts val="0"/>
              </a:spcAft>
            </a:pPr>
            <a:r>
              <a:rPr lang="en-US" sz="1600" dirty="0">
                <a:effectLst/>
                <a:ea typeface="Calibri" panose="020F0502020204030204" pitchFamily="34" charset="0"/>
                <a:cs typeface="Sultan bold"/>
              </a:rPr>
              <a:t> </a:t>
            </a:r>
            <a:endParaRPr lang="en-US" sz="1100" dirty="0">
              <a:effectLst/>
              <a:ea typeface="Calibri" panose="020F0502020204030204" pitchFamily="34" charset="0"/>
              <a:cs typeface="Arial" panose="020B0604020202020204" pitchFamily="34" charset="0"/>
            </a:endParaRPr>
          </a:p>
        </p:txBody>
      </p:sp>
      <p:pic>
        <p:nvPicPr>
          <p:cNvPr id="37" name="Picture 36"/>
          <p:cNvPicPr/>
          <p:nvPr/>
        </p:nvPicPr>
        <p:blipFill>
          <a:blip r:embed="rId2" cstate="print">
            <a:extLst>
              <a:ext uri="{28A0092B-C50C-407E-A947-70E740481C1C}">
                <a14:useLocalDpi xmlns:a14="http://schemas.microsoft.com/office/drawing/2010/main" val="0"/>
              </a:ext>
            </a:extLst>
          </a:blip>
          <a:stretch>
            <a:fillRect/>
          </a:stretch>
        </p:blipFill>
        <p:spPr>
          <a:xfrm>
            <a:off x="1552652" y="2717674"/>
            <a:ext cx="3657600" cy="2011680"/>
          </a:xfrm>
          <a:prstGeom prst="rect">
            <a:avLst/>
          </a:prstGeom>
          <a:ln w="38100" cap="sq">
            <a:solidFill>
              <a:schemeClr val="accent6">
                <a:lumMod val="50000"/>
              </a:schemeClr>
            </a:solidFill>
            <a:prstDash val="solid"/>
            <a:miter lim="800000"/>
          </a:ln>
          <a:effectLst>
            <a:outerShdw blurRad="50800" dist="38100" dir="2700000" algn="tl" rotWithShape="0">
              <a:srgbClr val="000000">
                <a:alpha val="43000"/>
              </a:srgbClr>
            </a:outerShdw>
          </a:effectLst>
        </p:spPr>
      </p:pic>
      <p:pic>
        <p:nvPicPr>
          <p:cNvPr id="38" name="Picture 37"/>
          <p:cNvPicPr/>
          <p:nvPr/>
        </p:nvPicPr>
        <p:blipFill>
          <a:blip r:embed="rId3" cstate="print">
            <a:extLst>
              <a:ext uri="{28A0092B-C50C-407E-A947-70E740481C1C}">
                <a14:useLocalDpi xmlns:a14="http://schemas.microsoft.com/office/drawing/2010/main" val="0"/>
              </a:ext>
            </a:extLst>
          </a:blip>
          <a:stretch>
            <a:fillRect/>
          </a:stretch>
        </p:blipFill>
        <p:spPr>
          <a:xfrm>
            <a:off x="6259512" y="2727007"/>
            <a:ext cx="3657600" cy="2011680"/>
          </a:xfrm>
          <a:prstGeom prst="rect">
            <a:avLst/>
          </a:prstGeom>
          <a:ln w="38100" cap="sq">
            <a:solidFill>
              <a:schemeClr val="accent6">
                <a:lumMod val="50000"/>
              </a:schemeClr>
            </a:solidFill>
            <a:prstDash val="solid"/>
            <a:miter lim="800000"/>
          </a:ln>
          <a:effectLst>
            <a:outerShdw blurRad="50800" dist="38100" dir="2700000" algn="tl" rotWithShape="0">
              <a:srgbClr val="000000">
                <a:alpha val="43000"/>
              </a:srgbClr>
            </a:outerShdw>
          </a:effectLst>
        </p:spPr>
      </p:pic>
      <p:graphicFrame>
        <p:nvGraphicFramePr>
          <p:cNvPr id="2" name="Table 1"/>
          <p:cNvGraphicFramePr>
            <a:graphicFrameLocks noGrp="1"/>
          </p:cNvGraphicFramePr>
          <p:nvPr>
            <p:extLst>
              <p:ext uri="{D42A27DB-BD31-4B8C-83A1-F6EECF244321}">
                <p14:modId xmlns:p14="http://schemas.microsoft.com/office/powerpoint/2010/main" val="1870737852"/>
              </p:ext>
            </p:extLst>
          </p:nvPr>
        </p:nvGraphicFramePr>
        <p:xfrm>
          <a:off x="1676401" y="4846008"/>
          <a:ext cx="8356599" cy="788454"/>
        </p:xfrm>
        <a:graphic>
          <a:graphicData uri="http://schemas.openxmlformats.org/drawingml/2006/table">
            <a:tbl>
              <a:tblPr rtl="1" firstRow="1" firstCol="1" bandRow="1">
                <a:tableStyleId>{5C22544A-7EE6-4342-B048-85BDC9FD1C3A}</a:tableStyleId>
              </a:tblPr>
              <a:tblGrid>
                <a:gridCol w="3915116"/>
                <a:gridCol w="596900"/>
                <a:gridCol w="3844583"/>
              </a:tblGrid>
              <a:tr h="788454">
                <a:tc>
                  <a:txBody>
                    <a:bodyPr/>
                    <a:lstStyle/>
                    <a:p>
                      <a:pPr marL="0" marR="0" algn="ctr" rtl="1">
                        <a:lnSpc>
                          <a:spcPct val="107000"/>
                        </a:lnSpc>
                        <a:spcBef>
                          <a:spcPts val="0"/>
                        </a:spcBef>
                        <a:spcAft>
                          <a:spcPts val="0"/>
                        </a:spcAft>
                        <a:tabLst>
                          <a:tab pos="849630" algn="l"/>
                          <a:tab pos="1140460" algn="l"/>
                        </a:tabLst>
                      </a:pPr>
                      <a:r>
                        <a:rPr lang="ar-BH" sz="2800" dirty="0">
                          <a:ln>
                            <a:noFill/>
                          </a:ln>
                          <a:solidFill>
                            <a:schemeClr val="accent6">
                              <a:lumMod val="50000"/>
                            </a:schemeClr>
                          </a:solidFill>
                          <a:effectLst/>
                        </a:rPr>
                        <a:t>التنمية </a:t>
                      </a:r>
                      <a:endParaRPr lang="en-US" sz="2400" dirty="0">
                        <a:ln>
                          <a:noFill/>
                        </a:ln>
                        <a:solidFill>
                          <a:schemeClr val="accent6">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algn="ctr" rtl="1">
                        <a:lnSpc>
                          <a:spcPct val="107000"/>
                        </a:lnSpc>
                        <a:spcBef>
                          <a:spcPts val="0"/>
                        </a:spcBef>
                        <a:spcAft>
                          <a:spcPts val="0"/>
                        </a:spcAft>
                        <a:tabLst>
                          <a:tab pos="849630" algn="l"/>
                          <a:tab pos="1140460" algn="l"/>
                        </a:tabLst>
                      </a:pPr>
                      <a:r>
                        <a:rPr lang="ar-BH" sz="2800" dirty="0">
                          <a:ln>
                            <a:noFill/>
                          </a:ln>
                          <a:solidFill>
                            <a:schemeClr val="accent6">
                              <a:lumMod val="50000"/>
                            </a:schemeClr>
                          </a:solidFill>
                          <a:effectLst/>
                        </a:rPr>
                        <a:t> </a:t>
                      </a:r>
                      <a:endParaRPr lang="en-US" sz="2400" dirty="0">
                        <a:ln>
                          <a:noFill/>
                        </a:ln>
                        <a:solidFill>
                          <a:schemeClr val="accent6">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algn="ctr" rtl="1">
                        <a:lnSpc>
                          <a:spcPct val="107000"/>
                        </a:lnSpc>
                        <a:spcBef>
                          <a:spcPts val="0"/>
                        </a:spcBef>
                        <a:spcAft>
                          <a:spcPts val="0"/>
                        </a:spcAft>
                        <a:tabLst>
                          <a:tab pos="849630" algn="l"/>
                          <a:tab pos="1140460" algn="l"/>
                        </a:tabLst>
                      </a:pPr>
                      <a:r>
                        <a:rPr lang="ar-SA" sz="2800" dirty="0" smtClean="0">
                          <a:ln>
                            <a:noFill/>
                          </a:ln>
                          <a:solidFill>
                            <a:schemeClr val="accent6">
                              <a:lumMod val="50000"/>
                            </a:schemeClr>
                          </a:solidFill>
                          <a:effectLst/>
                        </a:rPr>
                        <a:t>        </a:t>
                      </a:r>
                      <a:r>
                        <a:rPr lang="ar-BH" sz="2800" dirty="0" smtClean="0">
                          <a:ln>
                            <a:noFill/>
                          </a:ln>
                          <a:solidFill>
                            <a:schemeClr val="accent6">
                              <a:lumMod val="50000"/>
                            </a:schemeClr>
                          </a:solidFill>
                          <a:effectLst/>
                        </a:rPr>
                        <a:t>النمو </a:t>
                      </a:r>
                      <a:endParaRPr lang="en-US" sz="2400" dirty="0">
                        <a:ln>
                          <a:noFill/>
                        </a:ln>
                        <a:solidFill>
                          <a:schemeClr val="accent6">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39" name="Rectangle 6">
            <a:extLst>
              <a:ext uri="{FF2B5EF4-FFF2-40B4-BE49-F238E27FC236}">
                <a16:creationId xmlns="" xmlns:a16="http://schemas.microsoft.com/office/drawing/2014/main" id="{72DA4614-6011-48EF-8280-B51B32C19888}"/>
              </a:ext>
            </a:extLst>
          </p:cNvPr>
          <p:cNvSpPr/>
          <p:nvPr/>
        </p:nvSpPr>
        <p:spPr>
          <a:xfrm>
            <a:off x="4268598" y="400993"/>
            <a:ext cx="7157409" cy="677108"/>
          </a:xfrm>
          <a:prstGeom prst="rect">
            <a:avLst/>
          </a:prstGeom>
        </p:spPr>
        <p:txBody>
          <a:bodyPr wrap="none">
            <a:spAutoFit/>
          </a:bodyPr>
          <a:lstStyle/>
          <a:p>
            <a:pPr marL="230187" marR="0" lvl="0" algn="r" rtl="1">
              <a:spcBef>
                <a:spcPts val="0"/>
              </a:spcBef>
              <a:spcAft>
                <a:spcPts val="0"/>
              </a:spcAft>
              <a:buClr>
                <a:schemeClr val="bg1"/>
              </a:buClr>
              <a:buSzPct val="70000"/>
            </a:pPr>
            <a:r>
              <a:rPr lang="ar-SA" sz="3800" dirty="0" smtClean="0">
                <a:solidFill>
                  <a:schemeClr val="bg1"/>
                </a:solidFill>
                <a:latin typeface="Arial" panose="020B0604020202020204" pitchFamily="34" charset="0"/>
                <a:ea typeface="Calibri" panose="020F0502020204030204" pitchFamily="34" charset="0"/>
                <a:cs typeface="Sultan bold" pitchFamily="2" charset="-78"/>
              </a:rPr>
              <a:t>الفرق بين التنمية الاقتصادية والنمو الاقتصادي</a:t>
            </a:r>
            <a:endParaRPr lang="en-US" sz="3800" b="1" dirty="0">
              <a:solidFill>
                <a:schemeClr val="bg1"/>
              </a:solidFill>
              <a:latin typeface="Arial" panose="020B0604020202020204" pitchFamily="34" charset="0"/>
              <a:ea typeface="Times New Roman" panose="02020603050405020304" pitchFamily="18" charset="0"/>
              <a:cs typeface="Sultan bold" pitchFamily="2" charset="-78"/>
            </a:endParaRPr>
          </a:p>
        </p:txBody>
      </p:sp>
      <p:sp>
        <p:nvSpPr>
          <p:cNvPr id="40" name="مستطيل مستدير الزوايا 5">
            <a:hlinkClick r:id="rId4" action="ppaction://hlinksldjump"/>
            <a:extLst>
              <a:ext uri="{FF2B5EF4-FFF2-40B4-BE49-F238E27FC236}">
                <a16:creationId xmlns="" xmlns:a16="http://schemas.microsoft.com/office/drawing/2014/main" id="{43E9C12C-5BC2-40AE-ACC5-04FA6747C583}"/>
              </a:ext>
            </a:extLst>
          </p:cNvPr>
          <p:cNvSpPr/>
          <p:nvPr/>
        </p:nvSpPr>
        <p:spPr>
          <a:xfrm>
            <a:off x="10518976" y="1572008"/>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41" name="مستطيل مستدير الزوايا 11">
            <a:hlinkClick r:id="rId5" action="ppaction://hlinksldjump"/>
            <a:extLst>
              <a:ext uri="{FF2B5EF4-FFF2-40B4-BE49-F238E27FC236}">
                <a16:creationId xmlns="" xmlns:a16="http://schemas.microsoft.com/office/drawing/2014/main" id="{26A7B993-6928-4D4E-A625-2F80AE4E59C8}"/>
              </a:ext>
            </a:extLst>
          </p:cNvPr>
          <p:cNvSpPr/>
          <p:nvPr/>
        </p:nvSpPr>
        <p:spPr>
          <a:xfrm>
            <a:off x="10533532" y="225266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42" name="مستطيل مستدير الزوايا 16">
            <a:hlinkClick r:id="rId6" action="ppaction://hlinksldjump"/>
            <a:extLst>
              <a:ext uri="{FF2B5EF4-FFF2-40B4-BE49-F238E27FC236}">
                <a16:creationId xmlns="" xmlns:a16="http://schemas.microsoft.com/office/drawing/2014/main" id="{FCAA9A9D-66D9-4C62-9EA9-08AEB5B5C91D}"/>
              </a:ext>
            </a:extLst>
          </p:cNvPr>
          <p:cNvSpPr/>
          <p:nvPr/>
        </p:nvSpPr>
        <p:spPr>
          <a:xfrm>
            <a:off x="10515902" y="549971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43" name="مستطيل مستدير الزوايا 12">
            <a:hlinkClick r:id="rId7" action="ppaction://hlinksldjump"/>
            <a:extLst>
              <a:ext uri="{FF2B5EF4-FFF2-40B4-BE49-F238E27FC236}">
                <a16:creationId xmlns="" xmlns:a16="http://schemas.microsoft.com/office/drawing/2014/main" id="{02C9A14A-8535-4363-81B7-4E9E0BA9039D}"/>
              </a:ext>
            </a:extLst>
          </p:cNvPr>
          <p:cNvSpPr/>
          <p:nvPr/>
        </p:nvSpPr>
        <p:spPr>
          <a:xfrm>
            <a:off x="10528251" y="2933314"/>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53" name="مستطيل مستدير الزوايا 11">
            <a:hlinkClick r:id="rId5" action="ppaction://hlinksldjump"/>
            <a:extLst>
              <a:ext uri="{FF2B5EF4-FFF2-40B4-BE49-F238E27FC236}">
                <a16:creationId xmlns="" xmlns:a16="http://schemas.microsoft.com/office/drawing/2014/main" id="{26A7B993-6928-4D4E-A625-2F80AE4E59C8}"/>
              </a:ext>
            </a:extLst>
          </p:cNvPr>
          <p:cNvSpPr/>
          <p:nvPr/>
        </p:nvSpPr>
        <p:spPr>
          <a:xfrm>
            <a:off x="10539239" y="359350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الثالث    </a:t>
            </a:r>
            <a:endParaRPr lang="ar-BH" sz="2000" dirty="0">
              <a:solidFill>
                <a:srgbClr val="3F5378"/>
              </a:solidFill>
              <a:latin typeface="Arial Black" panose="020B0A04020102020204" pitchFamily="34" charset="0"/>
              <a:cs typeface="Sultan bold" pitchFamily="2" charset="-78"/>
            </a:endParaRPr>
          </a:p>
        </p:txBody>
      </p:sp>
      <p:sp>
        <p:nvSpPr>
          <p:cNvPr id="54" name="مستطيل مستدير الزوايا 12">
            <a:hlinkClick r:id="rId7" action="ppaction://hlinksldjump"/>
            <a:extLst>
              <a:ext uri="{FF2B5EF4-FFF2-40B4-BE49-F238E27FC236}">
                <a16:creationId xmlns="" xmlns:a16="http://schemas.microsoft.com/office/drawing/2014/main" id="{02C9A14A-8535-4363-81B7-4E9E0BA9039D}"/>
              </a:ext>
            </a:extLst>
          </p:cNvPr>
          <p:cNvSpPr/>
          <p:nvPr/>
        </p:nvSpPr>
        <p:spPr>
          <a:xfrm>
            <a:off x="10539239" y="425369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الرابع   </a:t>
            </a:r>
            <a:endParaRPr lang="ar-BH" sz="2000" dirty="0">
              <a:solidFill>
                <a:srgbClr val="3F5378"/>
              </a:solidFill>
              <a:latin typeface="Arial Black" panose="020B0A04020102020204" pitchFamily="34" charset="0"/>
              <a:cs typeface="Sultan bold" pitchFamily="2" charset="-78"/>
            </a:endParaRPr>
          </a:p>
        </p:txBody>
      </p:sp>
      <p:sp>
        <p:nvSpPr>
          <p:cNvPr id="55" name="مستطيل مستدير الزوايا 12">
            <a:hlinkClick r:id="rId7" action="ppaction://hlinksldjump"/>
            <a:extLst>
              <a:ext uri="{FF2B5EF4-FFF2-40B4-BE49-F238E27FC236}">
                <a16:creationId xmlns="" xmlns:a16="http://schemas.microsoft.com/office/drawing/2014/main" id="{02C9A14A-8535-4363-81B7-4E9E0BA9039D}"/>
              </a:ext>
            </a:extLst>
          </p:cNvPr>
          <p:cNvSpPr/>
          <p:nvPr/>
        </p:nvSpPr>
        <p:spPr>
          <a:xfrm>
            <a:off x="10539239" y="487670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الخامس </a:t>
            </a:r>
            <a:endParaRPr lang="ar-BH" sz="2000" dirty="0">
              <a:solidFill>
                <a:srgbClr val="3F5378"/>
              </a:solidFill>
              <a:latin typeface="Arial Black" panose="020B0A04020102020204" pitchFamily="34" charset="0"/>
              <a:cs typeface="Sultan bold" pitchFamily="2" charset="-78"/>
            </a:endParaRPr>
          </a:p>
        </p:txBody>
      </p:sp>
    </p:spTree>
    <p:extLst>
      <p:ext uri="{BB962C8B-B14F-4D97-AF65-F5344CB8AC3E}">
        <p14:creationId xmlns:p14="http://schemas.microsoft.com/office/powerpoint/2010/main" val="1451608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 xmlns:a16="http://schemas.microsoft.com/office/drawing/2014/main" id="{F8EBF62B-66D0-49F2-9126-12F8652B5BF2}"/>
              </a:ext>
            </a:extLst>
          </p:cNvPr>
          <p:cNvSpPr/>
          <p:nvPr/>
        </p:nvSpPr>
        <p:spPr>
          <a:xfrm>
            <a:off x="181653" y="1307137"/>
            <a:ext cx="10337323" cy="5091884"/>
          </a:xfrm>
          <a:prstGeom prst="roundRect">
            <a:avLst>
              <a:gd name="adj" fmla="val 1416"/>
            </a:avLst>
          </a:prstGeom>
          <a:solidFill>
            <a:srgbClr val="CF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60325" algn="ctr" rtl="1"/>
            <a:endParaRPr lang="ar-SA" sz="3200" dirty="0" smtClean="0">
              <a:solidFill>
                <a:schemeClr val="tx1"/>
              </a:solidFill>
              <a:latin typeface="Sakkal Majalla" panose="02000000000000000000" pitchFamily="2" charset="-78"/>
              <a:cs typeface="Sakkal Majalla" panose="02000000000000000000" pitchFamily="2" charset="-78"/>
            </a:endParaRPr>
          </a:p>
          <a:p>
            <a:pPr marL="60325" algn="ctr" rtl="1"/>
            <a:endParaRPr lang="ar-BH" sz="3200" dirty="0">
              <a:solidFill>
                <a:schemeClr val="tx1"/>
              </a:solidFill>
              <a:latin typeface="Sakkal Majalla" panose="02000000000000000000" pitchFamily="2" charset="-78"/>
              <a:cs typeface="Sakkal Majalla" panose="02000000000000000000" pitchFamily="2" charset="-78"/>
            </a:endParaRPr>
          </a:p>
        </p:txBody>
      </p:sp>
      <p:sp>
        <p:nvSpPr>
          <p:cNvPr id="9" name="Rectangle 6">
            <a:extLst>
              <a:ext uri="{FF2B5EF4-FFF2-40B4-BE49-F238E27FC236}">
                <a16:creationId xmlns="" xmlns:a16="http://schemas.microsoft.com/office/drawing/2014/main"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 xmlns:a16="http://schemas.microsoft.com/office/drawing/2014/main"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 xmlns:a16="http://schemas.microsoft.com/office/drawing/2014/main" id="{EC34A592-DBF2-4D18-9F2F-AFE685E57A40}"/>
              </a:ext>
            </a:extLst>
          </p:cNvPr>
          <p:cNvSpPr/>
          <p:nvPr/>
        </p:nvSpPr>
        <p:spPr>
          <a:xfrm>
            <a:off x="4328160" y="177021"/>
            <a:ext cx="8153400" cy="1080000"/>
          </a:xfrm>
          <a:prstGeom prst="roundRect">
            <a:avLst>
              <a:gd name="adj" fmla="val 10356"/>
            </a:avLst>
          </a:prstGeom>
          <a:solidFill>
            <a:srgbClr val="3A617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grpSp>
        <p:nvGrpSpPr>
          <p:cNvPr id="24" name="Google Shape;536;p37">
            <a:extLst>
              <a:ext uri="{FF2B5EF4-FFF2-40B4-BE49-F238E27FC236}">
                <a16:creationId xmlns="" xmlns:a16="http://schemas.microsoft.com/office/drawing/2014/main"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 xmlns:a16="http://schemas.microsoft.com/office/drawing/2014/main"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 xmlns:a16="http://schemas.microsoft.com/office/drawing/2014/main"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 xmlns:a16="http://schemas.microsoft.com/office/drawing/2014/main"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 xmlns:a16="http://schemas.microsoft.com/office/drawing/2014/main"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 xmlns:a16="http://schemas.microsoft.com/office/drawing/2014/main"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 xmlns:a16="http://schemas.microsoft.com/office/drawing/2014/main"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 xmlns:a16="http://schemas.microsoft.com/office/drawing/2014/main"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 xmlns:a16="http://schemas.microsoft.com/office/drawing/2014/main"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 xmlns:a16="http://schemas.microsoft.com/office/drawing/2014/main"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 xmlns:a16="http://schemas.microsoft.com/office/drawing/2014/main"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 xmlns:a16="http://schemas.microsoft.com/office/drawing/2014/main"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 xmlns:a16="http://schemas.microsoft.com/office/drawing/2014/main"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 xmlns:a16="http://schemas.microsoft.com/office/drawing/2014/main"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 xmlns:a16="http://schemas.microsoft.com/office/drawing/2014/main"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 name="TextBox 54">
            <a:extLst>
              <a:ext uri="{FF2B5EF4-FFF2-40B4-BE49-F238E27FC236}">
                <a16:creationId xmlns="" xmlns:a16="http://schemas.microsoft.com/office/drawing/2014/main"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
        <p:nvSpPr>
          <p:cNvPr id="37" name="TextBox 36">
            <a:extLst>
              <a:ext uri="{FF2B5EF4-FFF2-40B4-BE49-F238E27FC236}">
                <a16:creationId xmlns="" xmlns:a16="http://schemas.microsoft.com/office/drawing/2014/main"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a:t>
            </a:r>
            <a:r>
              <a:rPr lang="ar-SA" sz="2000" b="1" dirty="0" smtClean="0">
                <a:solidFill>
                  <a:srgbClr val="3F5378"/>
                </a:solidFill>
                <a:latin typeface="Sakkal Majalla" panose="02000000000000000000" pitchFamily="2" charset="-78"/>
                <a:cs typeface="Sakkal Majalla" panose="02000000000000000000" pitchFamily="2" charset="-78"/>
              </a:rPr>
              <a:t>312</a:t>
            </a:r>
            <a:r>
              <a:rPr lang="ar-BH" sz="2000" b="1" dirty="0" smtClean="0">
                <a:solidFill>
                  <a:srgbClr val="3F5378"/>
                </a:solidFill>
                <a:latin typeface="Sakkal Majalla" panose="02000000000000000000" pitchFamily="2" charset="-78"/>
                <a:cs typeface="Sakkal Majalla" panose="02000000000000000000" pitchFamily="2" charset="-78"/>
              </a:rPr>
              <a:t>                     الاقتصاد                  </a:t>
            </a:r>
            <a:r>
              <a:rPr lang="ar-BH" sz="2000" b="1" dirty="0">
                <a:solidFill>
                  <a:srgbClr val="3F5378"/>
                </a:solidFill>
                <a:latin typeface="Sakkal Majalla" panose="02000000000000000000" pitchFamily="2" charset="-78"/>
                <a:cs typeface="Sakkal Majalla" panose="02000000000000000000" pitchFamily="2" charset="-78"/>
              </a:rPr>
              <a:t>الفصل الدراسي </a:t>
            </a:r>
            <a:r>
              <a:rPr lang="ar-BH" sz="2000" b="1" dirty="0" smtClean="0">
                <a:solidFill>
                  <a:srgbClr val="3F5378"/>
                </a:solidFill>
                <a:latin typeface="Sakkal Majalla" panose="02000000000000000000" pitchFamily="2" charset="-78"/>
                <a:cs typeface="Sakkal Majalla" panose="02000000000000000000" pitchFamily="2" charset="-78"/>
              </a:rPr>
              <a:t>ال</a:t>
            </a:r>
            <a:r>
              <a:rPr lang="ar-SA" sz="2000" b="1" dirty="0" smtClean="0">
                <a:solidFill>
                  <a:srgbClr val="3F5378"/>
                </a:solidFill>
                <a:latin typeface="Sakkal Majalla" panose="02000000000000000000" pitchFamily="2" charset="-78"/>
                <a:cs typeface="Sakkal Majalla" panose="02000000000000000000" pitchFamily="2" charset="-78"/>
              </a:rPr>
              <a:t>أول</a:t>
            </a:r>
            <a:r>
              <a:rPr lang="ar-BH" sz="2000" b="1" dirty="0" smtClean="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3</a:t>
            </a:r>
            <a:r>
              <a:rPr lang="ar-BH" sz="2000" b="1" dirty="0" smtClean="0">
                <a:solidFill>
                  <a:srgbClr val="3F5378"/>
                </a:solidFill>
                <a:latin typeface="Sakkal Majalla" panose="02000000000000000000" pitchFamily="2" charset="-78"/>
                <a:cs typeface="Sakkal Majalla" panose="02000000000000000000" pitchFamily="2" charset="-78"/>
              </a:rPr>
              <a:t>-</a:t>
            </a:r>
            <a:r>
              <a:rPr lang="ar-SA" sz="2000" b="1" dirty="0" smtClean="0">
                <a:solidFill>
                  <a:srgbClr val="3F5378"/>
                </a:solidFill>
                <a:latin typeface="Sakkal Majalla" panose="02000000000000000000" pitchFamily="2" charset="-78"/>
                <a:cs typeface="Sakkal Majalla" panose="02000000000000000000" pitchFamily="2" charset="-78"/>
              </a:rPr>
              <a:t>2:  التنمية الاقتصادية</a:t>
            </a:r>
            <a:endParaRPr lang="ar-SA" sz="2000" b="1" dirty="0">
              <a:solidFill>
                <a:srgbClr val="3F5378"/>
              </a:solidFill>
              <a:latin typeface="Sakkal Majalla" panose="02000000000000000000" pitchFamily="2" charset="-78"/>
              <a:cs typeface="Sakkal Majalla" panose="02000000000000000000" pitchFamily="2" charset="-78"/>
            </a:endParaRPr>
          </a:p>
        </p:txBody>
      </p:sp>
      <p:sp>
        <p:nvSpPr>
          <p:cNvPr id="38" name="Rectangle 6">
            <a:extLst>
              <a:ext uri="{FF2B5EF4-FFF2-40B4-BE49-F238E27FC236}">
                <a16:creationId xmlns="" xmlns:a16="http://schemas.microsoft.com/office/drawing/2014/main" id="{72DA4614-6011-48EF-8280-B51B32C19888}"/>
              </a:ext>
            </a:extLst>
          </p:cNvPr>
          <p:cNvSpPr/>
          <p:nvPr/>
        </p:nvSpPr>
        <p:spPr>
          <a:xfrm>
            <a:off x="4268598" y="400993"/>
            <a:ext cx="7157409" cy="677108"/>
          </a:xfrm>
          <a:prstGeom prst="rect">
            <a:avLst/>
          </a:prstGeom>
        </p:spPr>
        <p:txBody>
          <a:bodyPr wrap="none">
            <a:spAutoFit/>
          </a:bodyPr>
          <a:lstStyle/>
          <a:p>
            <a:pPr marL="230187" marR="0" lvl="0" algn="r" rtl="1">
              <a:spcBef>
                <a:spcPts val="0"/>
              </a:spcBef>
              <a:spcAft>
                <a:spcPts val="0"/>
              </a:spcAft>
              <a:buClr>
                <a:schemeClr val="bg1"/>
              </a:buClr>
              <a:buSzPct val="70000"/>
            </a:pPr>
            <a:r>
              <a:rPr lang="ar-SA" sz="3800" dirty="0" smtClean="0">
                <a:solidFill>
                  <a:schemeClr val="bg1"/>
                </a:solidFill>
                <a:latin typeface="Arial" panose="020B0604020202020204" pitchFamily="34" charset="0"/>
                <a:ea typeface="Calibri" panose="020F0502020204030204" pitchFamily="34" charset="0"/>
                <a:cs typeface="Sultan bold" pitchFamily="2" charset="-78"/>
              </a:rPr>
              <a:t>الفرق بين التنمية الاقتصادية والنمو الاقتصادي</a:t>
            </a:r>
            <a:endParaRPr lang="en-US" sz="3800" b="1" dirty="0">
              <a:solidFill>
                <a:schemeClr val="bg1"/>
              </a:solidFill>
              <a:latin typeface="Arial" panose="020B0604020202020204" pitchFamily="34" charset="0"/>
              <a:ea typeface="Times New Roman" panose="02020603050405020304" pitchFamily="18" charset="0"/>
              <a:cs typeface="Sultan bold" pitchFamily="2" charset="-78"/>
            </a:endParaRPr>
          </a:p>
        </p:txBody>
      </p:sp>
      <p:graphicFrame>
        <p:nvGraphicFramePr>
          <p:cNvPr id="2" name="Table 1"/>
          <p:cNvGraphicFramePr>
            <a:graphicFrameLocks noGrp="1"/>
          </p:cNvGraphicFramePr>
          <p:nvPr>
            <p:extLst>
              <p:ext uri="{D42A27DB-BD31-4B8C-83A1-F6EECF244321}">
                <p14:modId xmlns:p14="http://schemas.microsoft.com/office/powerpoint/2010/main" val="1061493596"/>
              </p:ext>
            </p:extLst>
          </p:nvPr>
        </p:nvGraphicFramePr>
        <p:xfrm>
          <a:off x="976183" y="1307137"/>
          <a:ext cx="8773297" cy="4847122"/>
        </p:xfrm>
        <a:graphic>
          <a:graphicData uri="http://schemas.openxmlformats.org/drawingml/2006/table">
            <a:tbl>
              <a:tblPr rtl="1" firstRow="1" firstCol="1" bandRow="1">
                <a:tableStyleId>{2A488322-F2BA-4B5B-9748-0D474271808F}</a:tableStyleId>
              </a:tblPr>
              <a:tblGrid>
                <a:gridCol w="1636311"/>
                <a:gridCol w="3432284"/>
                <a:gridCol w="3704702"/>
              </a:tblGrid>
              <a:tr h="289509">
                <a:tc>
                  <a:txBody>
                    <a:bodyPr/>
                    <a:lstStyle/>
                    <a:p>
                      <a:pPr marL="0" marR="0" algn="ctr" rtl="1">
                        <a:lnSpc>
                          <a:spcPct val="107000"/>
                        </a:lnSpc>
                        <a:spcBef>
                          <a:spcPts val="600"/>
                        </a:spcBef>
                        <a:spcAft>
                          <a:spcPts val="600"/>
                        </a:spcAft>
                      </a:pPr>
                      <a:r>
                        <a:rPr lang="ar-BH" sz="1800" dirty="0">
                          <a:effectLst/>
                        </a:rPr>
                        <a:t>أوجه المقارنة</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5A6F55"/>
                    </a:solidFill>
                  </a:tcPr>
                </a:tc>
                <a:tc>
                  <a:txBody>
                    <a:bodyPr/>
                    <a:lstStyle/>
                    <a:p>
                      <a:pPr marL="0" marR="0" algn="ctr" rtl="1">
                        <a:lnSpc>
                          <a:spcPct val="107000"/>
                        </a:lnSpc>
                        <a:spcBef>
                          <a:spcPts val="600"/>
                        </a:spcBef>
                        <a:spcAft>
                          <a:spcPts val="600"/>
                        </a:spcAft>
                      </a:pPr>
                      <a:r>
                        <a:rPr lang="ar-BH" sz="1800" dirty="0">
                          <a:effectLst/>
                        </a:rPr>
                        <a:t>النمو الاقتصادي</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R w="12700" cap="flat" cmpd="sng" algn="ctr">
                      <a:solidFill>
                        <a:schemeClr val="tx1"/>
                      </a:solidFill>
                      <a:prstDash val="solid"/>
                      <a:round/>
                      <a:headEnd type="none" w="med" len="med"/>
                      <a:tailEnd type="none" w="med" len="med"/>
                    </a:lnR>
                    <a:solidFill>
                      <a:srgbClr val="5A6F55"/>
                    </a:solidFill>
                  </a:tcPr>
                </a:tc>
                <a:tc>
                  <a:txBody>
                    <a:bodyPr/>
                    <a:lstStyle/>
                    <a:p>
                      <a:pPr marL="0" marR="0" algn="ctr" rtl="1">
                        <a:lnSpc>
                          <a:spcPct val="107000"/>
                        </a:lnSpc>
                        <a:spcBef>
                          <a:spcPts val="600"/>
                        </a:spcBef>
                        <a:spcAft>
                          <a:spcPts val="600"/>
                        </a:spcAft>
                      </a:pPr>
                      <a:r>
                        <a:rPr lang="ar-BH" sz="1800" dirty="0">
                          <a:effectLst/>
                        </a:rPr>
                        <a:t>التنمية الاقتصادية</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solidFill>
                      <a:srgbClr val="5A6F55"/>
                    </a:solidFill>
                  </a:tcPr>
                </a:tc>
              </a:tr>
              <a:tr h="310201">
                <a:tc>
                  <a:txBody>
                    <a:bodyPr/>
                    <a:lstStyle/>
                    <a:p>
                      <a:pPr marL="0" marR="0" algn="ctr" rtl="1">
                        <a:lnSpc>
                          <a:spcPct val="107000"/>
                        </a:lnSpc>
                        <a:spcBef>
                          <a:spcPts val="600"/>
                        </a:spcBef>
                        <a:spcAft>
                          <a:spcPts val="600"/>
                        </a:spcAft>
                      </a:pPr>
                      <a:r>
                        <a:rPr lang="ar-BH" sz="1800" dirty="0">
                          <a:effectLst/>
                        </a:rPr>
                        <a:t>المفهوم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B w="12700" cap="flat" cmpd="sng" algn="ctr">
                      <a:solidFill>
                        <a:schemeClr val="tx1"/>
                      </a:solidFill>
                      <a:prstDash val="solid"/>
                      <a:round/>
                      <a:headEnd type="none" w="med" len="med"/>
                      <a:tailEnd type="none" w="med" len="med"/>
                    </a:lnB>
                    <a:solidFill>
                      <a:srgbClr val="5A6F55"/>
                    </a:solidFill>
                  </a:tcPr>
                </a:tc>
                <a:tc>
                  <a:txBody>
                    <a:bodyPr/>
                    <a:lstStyle/>
                    <a:p>
                      <a:pPr marL="0" marR="0" algn="just" rtl="1">
                        <a:lnSpc>
                          <a:spcPct val="107000"/>
                        </a:lnSpc>
                        <a:spcBef>
                          <a:spcPts val="0"/>
                        </a:spcBef>
                        <a:spcAft>
                          <a:spcPts val="0"/>
                        </a:spcAft>
                      </a:pPr>
                      <a:r>
                        <a:rPr lang="ar-BH" sz="1800" dirty="0">
                          <a:effectLst/>
                        </a:rPr>
                        <a:t>مفهوم النمو محدود "ضيق".</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algn="just" rtl="1">
                        <a:lnSpc>
                          <a:spcPct val="107000"/>
                        </a:lnSpc>
                        <a:spcBef>
                          <a:spcPts val="0"/>
                        </a:spcBef>
                        <a:spcAft>
                          <a:spcPts val="0"/>
                        </a:spcAft>
                      </a:pPr>
                      <a:r>
                        <a:rPr lang="ar-BH" sz="1800">
                          <a:effectLst/>
                        </a:rPr>
                        <a:t>مفهوم التنمية أكثر اتساعًا.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963504">
                <a:tc>
                  <a:txBody>
                    <a:bodyPr/>
                    <a:lstStyle/>
                    <a:p>
                      <a:pPr marL="0" marR="0" algn="ctr" rtl="1">
                        <a:lnSpc>
                          <a:spcPct val="107000"/>
                        </a:lnSpc>
                        <a:spcBef>
                          <a:spcPts val="0"/>
                        </a:spcBef>
                        <a:spcAft>
                          <a:spcPts val="0"/>
                        </a:spcAft>
                      </a:pPr>
                      <a:r>
                        <a:rPr lang="ar-BH" sz="1800" dirty="0">
                          <a:effectLst/>
                        </a:rPr>
                        <a:t>الفترة</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A6F55"/>
                    </a:solidFill>
                  </a:tcPr>
                </a:tc>
                <a:tc>
                  <a:txBody>
                    <a:bodyPr/>
                    <a:lstStyle/>
                    <a:p>
                      <a:pPr marL="0" marR="0" algn="r" rtl="1">
                        <a:lnSpc>
                          <a:spcPct val="107000"/>
                        </a:lnSpc>
                        <a:spcBef>
                          <a:spcPts val="0"/>
                        </a:spcBef>
                        <a:spcAft>
                          <a:spcPts val="0"/>
                        </a:spcAft>
                      </a:pPr>
                      <a:r>
                        <a:rPr lang="ar-BH" sz="1800" dirty="0">
                          <a:effectLst/>
                        </a:rPr>
                        <a:t>يسبق التنمية وهو ظاهرة تحدث على المدى القصير.</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rtl="1">
                        <a:lnSpc>
                          <a:spcPct val="107000"/>
                        </a:lnSpc>
                        <a:spcBef>
                          <a:spcPts val="0"/>
                        </a:spcBef>
                        <a:spcAft>
                          <a:spcPts val="0"/>
                        </a:spcAft>
                      </a:pPr>
                      <a:r>
                        <a:rPr lang="ar-BH" sz="1800" dirty="0">
                          <a:effectLst/>
                        </a:rPr>
                        <a:t>تحدث على المدى الطويل، ولا يمكن الحكم عليها إلا بعد مضي فترة زمنية طويلة نسبيًا.</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36853">
                <a:tc>
                  <a:txBody>
                    <a:bodyPr/>
                    <a:lstStyle/>
                    <a:p>
                      <a:pPr marL="0" marR="0" algn="ctr" rtl="1">
                        <a:lnSpc>
                          <a:spcPct val="107000"/>
                        </a:lnSpc>
                        <a:spcBef>
                          <a:spcPts val="0"/>
                        </a:spcBef>
                        <a:spcAft>
                          <a:spcPts val="0"/>
                        </a:spcAft>
                      </a:pPr>
                      <a:r>
                        <a:rPr lang="ar-BH" sz="1800" dirty="0">
                          <a:effectLst/>
                        </a:rPr>
                        <a:t>النطاق</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A6F55"/>
                    </a:solidFill>
                  </a:tcPr>
                </a:tc>
                <a:tc>
                  <a:txBody>
                    <a:bodyPr/>
                    <a:lstStyle/>
                    <a:p>
                      <a:pPr marL="0" marR="0" algn="r" rtl="1">
                        <a:lnSpc>
                          <a:spcPct val="107000"/>
                        </a:lnSpc>
                        <a:spcBef>
                          <a:spcPts val="0"/>
                        </a:spcBef>
                        <a:spcAft>
                          <a:spcPts val="0"/>
                        </a:spcAft>
                      </a:pPr>
                      <a:r>
                        <a:rPr lang="ar-BH" sz="1800" dirty="0">
                          <a:effectLst/>
                        </a:rPr>
                        <a:t>يتمثل في حدوث زيادة في ثروة المجتمع فقط.</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rtl="1">
                        <a:lnSpc>
                          <a:spcPct val="107000"/>
                        </a:lnSpc>
                        <a:spcBef>
                          <a:spcPts val="0"/>
                        </a:spcBef>
                        <a:spcAft>
                          <a:spcPts val="0"/>
                        </a:spcAft>
                      </a:pPr>
                      <a:r>
                        <a:rPr lang="ar-BH" sz="1800" dirty="0">
                          <a:effectLst/>
                        </a:rPr>
                        <a:t>يجب أن يصاحب هذه الزيادة عدالة في التوزيع، وارتفاع في مستوى المعيشة.</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6853">
                <a:tc>
                  <a:txBody>
                    <a:bodyPr/>
                    <a:lstStyle/>
                    <a:p>
                      <a:pPr marL="0" marR="0" algn="ctr" rtl="1">
                        <a:lnSpc>
                          <a:spcPct val="107000"/>
                        </a:lnSpc>
                        <a:spcBef>
                          <a:spcPts val="0"/>
                        </a:spcBef>
                        <a:spcAft>
                          <a:spcPts val="0"/>
                        </a:spcAft>
                      </a:pPr>
                      <a:r>
                        <a:rPr lang="ar-BH" sz="1800" dirty="0">
                          <a:effectLst/>
                        </a:rPr>
                        <a:t>التطبيق</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A6F55"/>
                    </a:solidFill>
                  </a:tcPr>
                </a:tc>
                <a:tc>
                  <a:txBody>
                    <a:bodyPr/>
                    <a:lstStyle/>
                    <a:p>
                      <a:pPr marL="0" marR="0" algn="r" rtl="1">
                        <a:lnSpc>
                          <a:spcPct val="107000"/>
                        </a:lnSpc>
                        <a:spcBef>
                          <a:spcPts val="0"/>
                        </a:spcBef>
                        <a:spcAft>
                          <a:spcPts val="0"/>
                        </a:spcAft>
                      </a:pPr>
                      <a:r>
                        <a:rPr lang="ar-BH" sz="1800" dirty="0">
                          <a:effectLst/>
                        </a:rPr>
                        <a:t>يتمثل في حدوث تغيرات كمية في بعض الجوانب الاقتصادية.</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rtl="1">
                        <a:lnSpc>
                          <a:spcPct val="107000"/>
                        </a:lnSpc>
                        <a:spcBef>
                          <a:spcPts val="0"/>
                        </a:spcBef>
                        <a:spcAft>
                          <a:spcPts val="0"/>
                        </a:spcAft>
                      </a:pPr>
                      <a:r>
                        <a:rPr lang="ar-BH" sz="1800" dirty="0">
                          <a:effectLst/>
                        </a:rPr>
                        <a:t>تتضمن إحداث تغيرات كمية ونوعية في الجوانب الاقتصادية كافة.</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4368">
                <a:tc>
                  <a:txBody>
                    <a:bodyPr/>
                    <a:lstStyle/>
                    <a:p>
                      <a:pPr marL="0" marR="0" algn="ctr" rtl="1">
                        <a:lnSpc>
                          <a:spcPct val="107000"/>
                        </a:lnSpc>
                        <a:spcBef>
                          <a:spcPts val="0"/>
                        </a:spcBef>
                        <a:spcAft>
                          <a:spcPts val="0"/>
                        </a:spcAft>
                      </a:pPr>
                      <a:r>
                        <a:rPr lang="ar-BH" sz="1800" dirty="0">
                          <a:effectLst/>
                        </a:rPr>
                        <a:t>عدد مرات الحدوث</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A6F55"/>
                    </a:solidFill>
                  </a:tcPr>
                </a:tc>
                <a:tc>
                  <a:txBody>
                    <a:bodyPr/>
                    <a:lstStyle/>
                    <a:p>
                      <a:pPr marL="0" marR="0" algn="r" rtl="1">
                        <a:lnSpc>
                          <a:spcPct val="107000"/>
                        </a:lnSpc>
                        <a:spcBef>
                          <a:spcPts val="0"/>
                        </a:spcBef>
                        <a:spcAft>
                          <a:spcPts val="0"/>
                        </a:spcAft>
                      </a:pPr>
                      <a:r>
                        <a:rPr lang="ar-BH" sz="1800" dirty="0">
                          <a:effectLst/>
                        </a:rPr>
                        <a:t>في فترة زمنية معينة.</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rtl="1">
                        <a:lnSpc>
                          <a:spcPct val="107000"/>
                        </a:lnSpc>
                        <a:spcBef>
                          <a:spcPts val="0"/>
                        </a:spcBef>
                        <a:spcAft>
                          <a:spcPts val="0"/>
                        </a:spcAft>
                      </a:pPr>
                      <a:r>
                        <a:rPr lang="ar-BH" sz="1800">
                          <a:effectLst/>
                        </a:rPr>
                        <a:t>عملية مستمرة.</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11846">
                <a:tc>
                  <a:txBody>
                    <a:bodyPr/>
                    <a:lstStyle/>
                    <a:p>
                      <a:pPr marL="0" marR="0" algn="ctr" rtl="1">
                        <a:lnSpc>
                          <a:spcPct val="107000"/>
                        </a:lnSpc>
                        <a:spcBef>
                          <a:spcPts val="0"/>
                        </a:spcBef>
                        <a:spcAft>
                          <a:spcPts val="0"/>
                        </a:spcAft>
                      </a:pPr>
                      <a:r>
                        <a:rPr lang="ar-BH" sz="1800" dirty="0">
                          <a:effectLst/>
                        </a:rPr>
                        <a:t>تدخل الدولة</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chemeClr val="tx1"/>
                      </a:solidFill>
                      <a:prstDash val="solid"/>
                      <a:round/>
                      <a:headEnd type="none" w="med" len="med"/>
                      <a:tailEnd type="none" w="med" len="med"/>
                    </a:lnT>
                    <a:solidFill>
                      <a:srgbClr val="5A6F55"/>
                    </a:solidFill>
                  </a:tcPr>
                </a:tc>
                <a:tc>
                  <a:txBody>
                    <a:bodyPr/>
                    <a:lstStyle/>
                    <a:p>
                      <a:pPr algn="r" rtl="1"/>
                      <a:r>
                        <a:rPr lang="ar-BH" sz="1800" dirty="0" smtClean="0">
                          <a:effectLst/>
                        </a:rPr>
                        <a:t>فعل </a:t>
                      </a:r>
                      <a:r>
                        <a:rPr lang="ar-BH" sz="1800" dirty="0">
                          <a:effectLst/>
                        </a:rPr>
                        <a:t>تلقائي يحدث من غير تدخل الإنسان.</a:t>
                      </a:r>
                      <a:r>
                        <a:rPr lang="en-US" sz="1400" dirty="0">
                          <a:effectLst/>
                        </a:rPr>
                        <a:t> </a:t>
                      </a:r>
                      <a:endParaRPr lang="en-US" sz="1400" dirty="0">
                        <a:effectLst/>
                        <a:latin typeface="Calibri" panose="020F0502020204030204" pitchFamily="34"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r" rtl="1">
                        <a:lnSpc>
                          <a:spcPct val="107000"/>
                        </a:lnSpc>
                        <a:spcBef>
                          <a:spcPts val="0"/>
                        </a:spcBef>
                        <a:spcAft>
                          <a:spcPts val="0"/>
                        </a:spcAft>
                      </a:pPr>
                      <a:r>
                        <a:rPr lang="ar-BH" sz="1800" dirty="0">
                          <a:effectLst/>
                        </a:rPr>
                        <a:t>فعل مقصود لإحداث التغيير الاقتصادي والاجتماعي والثقافي.  فتعتمد على تدخل الدولة في حشد الإمكانات والموارد.</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bl>
          </a:graphicData>
        </a:graphic>
      </p:graphicFrame>
      <p:sp>
        <p:nvSpPr>
          <p:cNvPr id="30" name="مستطيل مستدير الزوايا 5">
            <a:hlinkClick r:id="rId2" action="ppaction://hlinksldjump"/>
            <a:extLst>
              <a:ext uri="{FF2B5EF4-FFF2-40B4-BE49-F238E27FC236}">
                <a16:creationId xmlns="" xmlns:a16="http://schemas.microsoft.com/office/drawing/2014/main" id="{43E9C12C-5BC2-40AE-ACC5-04FA6747C583}"/>
              </a:ext>
            </a:extLst>
          </p:cNvPr>
          <p:cNvSpPr/>
          <p:nvPr/>
        </p:nvSpPr>
        <p:spPr>
          <a:xfrm>
            <a:off x="10518976" y="1572008"/>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31" name="مستطيل مستدير الزوايا 11">
            <a:hlinkClick r:id="rId3" action="ppaction://hlinksldjump"/>
            <a:extLst>
              <a:ext uri="{FF2B5EF4-FFF2-40B4-BE49-F238E27FC236}">
                <a16:creationId xmlns="" xmlns:a16="http://schemas.microsoft.com/office/drawing/2014/main" id="{26A7B993-6928-4D4E-A625-2F80AE4E59C8}"/>
              </a:ext>
            </a:extLst>
          </p:cNvPr>
          <p:cNvSpPr/>
          <p:nvPr/>
        </p:nvSpPr>
        <p:spPr>
          <a:xfrm>
            <a:off x="10533532" y="225266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39" name="مستطيل مستدير الزوايا 16">
            <a:hlinkClick r:id="rId4" action="ppaction://hlinksldjump"/>
            <a:extLst>
              <a:ext uri="{FF2B5EF4-FFF2-40B4-BE49-F238E27FC236}">
                <a16:creationId xmlns="" xmlns:a16="http://schemas.microsoft.com/office/drawing/2014/main" id="{FCAA9A9D-66D9-4C62-9EA9-08AEB5B5C91D}"/>
              </a:ext>
            </a:extLst>
          </p:cNvPr>
          <p:cNvSpPr/>
          <p:nvPr/>
        </p:nvSpPr>
        <p:spPr>
          <a:xfrm>
            <a:off x="10515902" y="549971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40" name="مستطيل مستدير الزوايا 12">
            <a:hlinkClick r:id="rId5" action="ppaction://hlinksldjump"/>
            <a:extLst>
              <a:ext uri="{FF2B5EF4-FFF2-40B4-BE49-F238E27FC236}">
                <a16:creationId xmlns="" xmlns:a16="http://schemas.microsoft.com/office/drawing/2014/main" id="{02C9A14A-8535-4363-81B7-4E9E0BA9039D}"/>
              </a:ext>
            </a:extLst>
          </p:cNvPr>
          <p:cNvSpPr/>
          <p:nvPr/>
        </p:nvSpPr>
        <p:spPr>
          <a:xfrm>
            <a:off x="10528251" y="2933314"/>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41" name="مستطيل مستدير الزوايا 11">
            <a:hlinkClick r:id="rId3" action="ppaction://hlinksldjump"/>
            <a:extLst>
              <a:ext uri="{FF2B5EF4-FFF2-40B4-BE49-F238E27FC236}">
                <a16:creationId xmlns="" xmlns:a16="http://schemas.microsoft.com/office/drawing/2014/main" id="{26A7B993-6928-4D4E-A625-2F80AE4E59C8}"/>
              </a:ext>
            </a:extLst>
          </p:cNvPr>
          <p:cNvSpPr/>
          <p:nvPr/>
        </p:nvSpPr>
        <p:spPr>
          <a:xfrm>
            <a:off x="10539239" y="359350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الثالث    </a:t>
            </a:r>
            <a:endParaRPr lang="ar-BH" sz="2000" dirty="0">
              <a:solidFill>
                <a:srgbClr val="3F5378"/>
              </a:solidFill>
              <a:latin typeface="Arial Black" panose="020B0A04020102020204" pitchFamily="34" charset="0"/>
              <a:cs typeface="Sultan bold" pitchFamily="2" charset="-78"/>
            </a:endParaRPr>
          </a:p>
        </p:txBody>
      </p:sp>
      <p:sp>
        <p:nvSpPr>
          <p:cNvPr id="42" name="مستطيل مستدير الزوايا 12">
            <a:hlinkClick r:id="rId5" action="ppaction://hlinksldjump"/>
            <a:extLst>
              <a:ext uri="{FF2B5EF4-FFF2-40B4-BE49-F238E27FC236}">
                <a16:creationId xmlns="" xmlns:a16="http://schemas.microsoft.com/office/drawing/2014/main" id="{02C9A14A-8535-4363-81B7-4E9E0BA9039D}"/>
              </a:ext>
            </a:extLst>
          </p:cNvPr>
          <p:cNvSpPr/>
          <p:nvPr/>
        </p:nvSpPr>
        <p:spPr>
          <a:xfrm>
            <a:off x="10539239" y="425369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الرابع   </a:t>
            </a:r>
            <a:endParaRPr lang="ar-BH" sz="2000" dirty="0">
              <a:solidFill>
                <a:srgbClr val="3F5378"/>
              </a:solidFill>
              <a:latin typeface="Arial Black" panose="020B0A04020102020204" pitchFamily="34" charset="0"/>
              <a:cs typeface="Sultan bold" pitchFamily="2" charset="-78"/>
            </a:endParaRPr>
          </a:p>
        </p:txBody>
      </p:sp>
      <p:sp>
        <p:nvSpPr>
          <p:cNvPr id="43" name="مستطيل مستدير الزوايا 12">
            <a:hlinkClick r:id="rId5" action="ppaction://hlinksldjump"/>
            <a:extLst>
              <a:ext uri="{FF2B5EF4-FFF2-40B4-BE49-F238E27FC236}">
                <a16:creationId xmlns="" xmlns:a16="http://schemas.microsoft.com/office/drawing/2014/main" id="{02C9A14A-8535-4363-81B7-4E9E0BA9039D}"/>
              </a:ext>
            </a:extLst>
          </p:cNvPr>
          <p:cNvSpPr/>
          <p:nvPr/>
        </p:nvSpPr>
        <p:spPr>
          <a:xfrm>
            <a:off x="10539239" y="487670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الخامس </a:t>
            </a:r>
            <a:endParaRPr lang="ar-BH" sz="2000" dirty="0">
              <a:solidFill>
                <a:srgbClr val="3F5378"/>
              </a:solidFill>
              <a:latin typeface="Arial Black" panose="020B0A04020102020204" pitchFamily="34" charset="0"/>
              <a:cs typeface="Sultan bold" pitchFamily="2" charset="-78"/>
            </a:endParaRPr>
          </a:p>
        </p:txBody>
      </p:sp>
    </p:spTree>
    <p:extLst>
      <p:ext uri="{BB962C8B-B14F-4D97-AF65-F5344CB8AC3E}">
        <p14:creationId xmlns:p14="http://schemas.microsoft.com/office/powerpoint/2010/main" val="309623539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 xmlns:a16="http://schemas.microsoft.com/office/drawing/2014/main" id="{F8EBF62B-66D0-49F2-9126-12F8652B5BF2}"/>
              </a:ext>
            </a:extLst>
          </p:cNvPr>
          <p:cNvSpPr/>
          <p:nvPr/>
        </p:nvSpPr>
        <p:spPr>
          <a:xfrm>
            <a:off x="51183" y="1342219"/>
            <a:ext cx="10337323" cy="5091884"/>
          </a:xfrm>
          <a:prstGeom prst="roundRect">
            <a:avLst>
              <a:gd name="adj" fmla="val 1416"/>
            </a:avLst>
          </a:prstGeom>
          <a:solidFill>
            <a:srgbClr val="CF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r" rtl="1"/>
            <a:endParaRPr lang="ar-SA" sz="3200" dirty="0" smtClean="0">
              <a:solidFill>
                <a:schemeClr val="tx1"/>
              </a:solidFill>
              <a:highlight>
                <a:srgbClr val="FFFF00"/>
              </a:highlight>
              <a:latin typeface="Sakkal Majalla" panose="02000000000000000000" pitchFamily="2" charset="-78"/>
              <a:cs typeface="Sultan bold" pitchFamily="2" charset="-78"/>
            </a:endParaRPr>
          </a:p>
          <a:p>
            <a:pPr lvl="0" algn="r" rtl="1"/>
            <a:r>
              <a:rPr lang="ar-SA" sz="3200" dirty="0" smtClean="0">
                <a:solidFill>
                  <a:schemeClr val="tx1"/>
                </a:solidFill>
                <a:highlight>
                  <a:srgbClr val="FFFF00"/>
                </a:highlight>
                <a:latin typeface="Sakkal Majalla" panose="02000000000000000000" pitchFamily="2" charset="-78"/>
                <a:cs typeface="Sultan bold" pitchFamily="2" charset="-78"/>
              </a:rPr>
              <a:t>التنمية الاقتصادية:</a:t>
            </a:r>
          </a:p>
          <a:p>
            <a:pPr lvl="0" algn="r" rtl="1"/>
            <a:endParaRPr lang="ar-SA" sz="1600" dirty="0">
              <a:solidFill>
                <a:schemeClr val="tx1"/>
              </a:solidFill>
              <a:highlight>
                <a:srgbClr val="FFFF00"/>
              </a:highlight>
              <a:latin typeface="Sakkal Majalla" panose="02000000000000000000" pitchFamily="2" charset="-78"/>
              <a:cs typeface="Sultan bold" pitchFamily="2" charset="-78"/>
            </a:endParaRPr>
          </a:p>
          <a:p>
            <a:pPr lvl="0" algn="r" rtl="1">
              <a:lnSpc>
                <a:spcPct val="150000"/>
              </a:lnSpc>
            </a:pPr>
            <a:r>
              <a:rPr lang="ar-BH" sz="3200" dirty="0">
                <a:solidFill>
                  <a:schemeClr val="tx1"/>
                </a:solidFill>
                <a:latin typeface="Sakkal Majalla" panose="02000000000000000000" pitchFamily="2" charset="-78"/>
                <a:cs typeface="Sakkal Majalla" panose="02000000000000000000" pitchFamily="2" charset="-78"/>
              </a:rPr>
              <a:t>عملية تغيير تهدف إلى تطوير وتنظيم النشاط الاقتصادي من خلال رفع الكفاية الإنتاجية، وتحسين مستوى المعيشة لمختلف أفراد وفئات المجتمع، وإشباع حاجاتهم المادية.</a:t>
            </a:r>
            <a:endParaRPr lang="en-US" sz="3200" dirty="0">
              <a:solidFill>
                <a:schemeClr val="tx1"/>
              </a:solidFill>
              <a:latin typeface="Sakkal Majalla" panose="02000000000000000000" pitchFamily="2" charset="-78"/>
              <a:cs typeface="Sakkal Majalla" panose="02000000000000000000" pitchFamily="2" charset="-78"/>
            </a:endParaRPr>
          </a:p>
          <a:p>
            <a:pPr lvl="0" algn="r" rtl="1"/>
            <a:endParaRPr lang="ar-SA" sz="3200" dirty="0">
              <a:solidFill>
                <a:schemeClr val="tx1"/>
              </a:solidFill>
              <a:latin typeface="Sakkal Majalla" panose="02000000000000000000" pitchFamily="2" charset="-78"/>
              <a:cs typeface="Sakkal Majalla" panose="02000000000000000000" pitchFamily="2" charset="-78"/>
            </a:endParaRPr>
          </a:p>
          <a:p>
            <a:pPr lvl="0" algn="r" rtl="1"/>
            <a:endParaRPr lang="ar-SA" sz="3200" dirty="0" smtClean="0">
              <a:solidFill>
                <a:schemeClr val="tx1"/>
              </a:solidFill>
              <a:latin typeface="Sakkal Majalla" panose="02000000000000000000" pitchFamily="2" charset="-78"/>
              <a:cs typeface="Sakkal Majalla" panose="02000000000000000000" pitchFamily="2" charset="-78"/>
            </a:endParaRPr>
          </a:p>
          <a:p>
            <a:pPr lvl="0" algn="r" rtl="1"/>
            <a:endParaRPr lang="ar-SA" sz="3200" dirty="0">
              <a:solidFill>
                <a:schemeClr val="tx1"/>
              </a:solidFill>
              <a:latin typeface="Sakkal Majalla" panose="02000000000000000000" pitchFamily="2" charset="-78"/>
              <a:cs typeface="Sakkal Majalla" panose="02000000000000000000" pitchFamily="2" charset="-78"/>
            </a:endParaRPr>
          </a:p>
          <a:p>
            <a:pPr lvl="0" algn="r" rtl="1"/>
            <a:endParaRPr lang="en-US" sz="3200" dirty="0">
              <a:solidFill>
                <a:schemeClr val="tx1"/>
              </a:solidFill>
              <a:latin typeface="Sakkal Majalla" panose="02000000000000000000" pitchFamily="2" charset="-78"/>
              <a:cs typeface="Sakkal Majalla" panose="02000000000000000000" pitchFamily="2" charset="-78"/>
            </a:endParaRPr>
          </a:p>
        </p:txBody>
      </p:sp>
      <p:sp>
        <p:nvSpPr>
          <p:cNvPr id="9" name="Rectangle 6">
            <a:extLst>
              <a:ext uri="{FF2B5EF4-FFF2-40B4-BE49-F238E27FC236}">
                <a16:creationId xmlns="" xmlns:a16="http://schemas.microsoft.com/office/drawing/2014/main"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 xmlns:a16="http://schemas.microsoft.com/office/drawing/2014/main"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 xmlns:a16="http://schemas.microsoft.com/office/drawing/2014/main" id="{EC34A592-DBF2-4D18-9F2F-AFE685E57A40}"/>
              </a:ext>
            </a:extLst>
          </p:cNvPr>
          <p:cNvSpPr/>
          <p:nvPr/>
        </p:nvSpPr>
        <p:spPr>
          <a:xfrm>
            <a:off x="4328160" y="177021"/>
            <a:ext cx="8153400" cy="1080000"/>
          </a:xfrm>
          <a:prstGeom prst="roundRect">
            <a:avLst>
              <a:gd name="adj" fmla="val 10356"/>
            </a:avLst>
          </a:prstGeom>
          <a:solidFill>
            <a:srgbClr val="3A617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3" name="Rectangle 6">
            <a:extLst>
              <a:ext uri="{FF2B5EF4-FFF2-40B4-BE49-F238E27FC236}">
                <a16:creationId xmlns="" xmlns:a16="http://schemas.microsoft.com/office/drawing/2014/main" id="{E78E3F30-EF5E-4302-B73F-67E8AB2EFBBA}"/>
              </a:ext>
            </a:extLst>
          </p:cNvPr>
          <p:cNvSpPr/>
          <p:nvPr/>
        </p:nvSpPr>
        <p:spPr>
          <a:xfrm>
            <a:off x="6902332" y="400993"/>
            <a:ext cx="4523675" cy="677108"/>
          </a:xfrm>
          <a:prstGeom prst="rect">
            <a:avLst/>
          </a:prstGeom>
        </p:spPr>
        <p:txBody>
          <a:bodyPr wrap="none">
            <a:spAutoFit/>
          </a:bodyPr>
          <a:lstStyle/>
          <a:p>
            <a:pPr marL="230187" marR="0" lvl="0" algn="r" rtl="1">
              <a:spcBef>
                <a:spcPts val="0"/>
              </a:spcBef>
              <a:spcAft>
                <a:spcPts val="0"/>
              </a:spcAft>
              <a:buClr>
                <a:schemeClr val="bg1"/>
              </a:buClr>
              <a:buSzPct val="70000"/>
            </a:pPr>
            <a:r>
              <a:rPr lang="ar-SA" sz="3800" dirty="0" smtClean="0">
                <a:solidFill>
                  <a:schemeClr val="bg1"/>
                </a:solidFill>
                <a:latin typeface="Arial" panose="020B0604020202020204" pitchFamily="34" charset="0"/>
                <a:ea typeface="Calibri" panose="020F0502020204030204" pitchFamily="34" charset="0"/>
                <a:cs typeface="Sultan bold" pitchFamily="2" charset="-78"/>
              </a:rPr>
              <a:t>التنمية الاقتصادية وأهدافها</a:t>
            </a:r>
            <a:endParaRPr lang="en-US" sz="3800" b="1" dirty="0">
              <a:solidFill>
                <a:schemeClr val="bg1"/>
              </a:solidFill>
              <a:latin typeface="Arial" panose="020B0604020202020204" pitchFamily="34" charset="0"/>
              <a:ea typeface="Times New Roman" panose="02020603050405020304" pitchFamily="18" charset="0"/>
              <a:cs typeface="Sultan bold" pitchFamily="2" charset="-78"/>
            </a:endParaRPr>
          </a:p>
        </p:txBody>
      </p:sp>
      <p:grpSp>
        <p:nvGrpSpPr>
          <p:cNvPr id="24" name="Google Shape;536;p37">
            <a:extLst>
              <a:ext uri="{FF2B5EF4-FFF2-40B4-BE49-F238E27FC236}">
                <a16:creationId xmlns="" xmlns:a16="http://schemas.microsoft.com/office/drawing/2014/main"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 xmlns:a16="http://schemas.microsoft.com/office/drawing/2014/main"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 xmlns:a16="http://schemas.microsoft.com/office/drawing/2014/main"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 xmlns:a16="http://schemas.microsoft.com/office/drawing/2014/main"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 xmlns:a16="http://schemas.microsoft.com/office/drawing/2014/main"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 xmlns:a16="http://schemas.microsoft.com/office/drawing/2014/main"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 xmlns:a16="http://schemas.microsoft.com/office/drawing/2014/main"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 xmlns:a16="http://schemas.microsoft.com/office/drawing/2014/main"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 xmlns:a16="http://schemas.microsoft.com/office/drawing/2014/main"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 xmlns:a16="http://schemas.microsoft.com/office/drawing/2014/main"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 xmlns:a16="http://schemas.microsoft.com/office/drawing/2014/main"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 xmlns:a16="http://schemas.microsoft.com/office/drawing/2014/main"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 xmlns:a16="http://schemas.microsoft.com/office/drawing/2014/main"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 xmlns:a16="http://schemas.microsoft.com/office/drawing/2014/main"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 xmlns:a16="http://schemas.microsoft.com/office/drawing/2014/main"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 name="TextBox 41">
            <a:extLst>
              <a:ext uri="{FF2B5EF4-FFF2-40B4-BE49-F238E27FC236}">
                <a16:creationId xmlns="" xmlns:a16="http://schemas.microsoft.com/office/drawing/2014/main"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
        <p:nvSpPr>
          <p:cNvPr id="31" name="TextBox 30">
            <a:extLst>
              <a:ext uri="{FF2B5EF4-FFF2-40B4-BE49-F238E27FC236}">
                <a16:creationId xmlns:a16="http://schemas.microsoft.com/office/drawing/2014/main" xmlns=""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a:t>
            </a:r>
            <a:r>
              <a:rPr lang="ar-SA" sz="2000" b="1" dirty="0" smtClean="0">
                <a:solidFill>
                  <a:srgbClr val="3F5378"/>
                </a:solidFill>
                <a:latin typeface="Sakkal Majalla" panose="02000000000000000000" pitchFamily="2" charset="-78"/>
                <a:cs typeface="Sakkal Majalla" panose="02000000000000000000" pitchFamily="2" charset="-78"/>
              </a:rPr>
              <a:t>312</a:t>
            </a:r>
            <a:r>
              <a:rPr lang="ar-BH" sz="2000" b="1" dirty="0" smtClean="0">
                <a:solidFill>
                  <a:srgbClr val="3F5378"/>
                </a:solidFill>
                <a:latin typeface="Sakkal Majalla" panose="02000000000000000000" pitchFamily="2" charset="-78"/>
                <a:cs typeface="Sakkal Majalla" panose="02000000000000000000" pitchFamily="2" charset="-78"/>
              </a:rPr>
              <a:t>                     الاقتصاد                  </a:t>
            </a:r>
            <a:r>
              <a:rPr lang="ar-BH" sz="2000" b="1" dirty="0">
                <a:solidFill>
                  <a:srgbClr val="3F5378"/>
                </a:solidFill>
                <a:latin typeface="Sakkal Majalla" panose="02000000000000000000" pitchFamily="2" charset="-78"/>
                <a:cs typeface="Sakkal Majalla" panose="02000000000000000000" pitchFamily="2" charset="-78"/>
              </a:rPr>
              <a:t>الفصل الدراسي </a:t>
            </a:r>
            <a:r>
              <a:rPr lang="ar-BH" sz="2000" b="1" dirty="0" smtClean="0">
                <a:solidFill>
                  <a:srgbClr val="3F5378"/>
                </a:solidFill>
                <a:latin typeface="Sakkal Majalla" panose="02000000000000000000" pitchFamily="2" charset="-78"/>
                <a:cs typeface="Sakkal Majalla" panose="02000000000000000000" pitchFamily="2" charset="-78"/>
              </a:rPr>
              <a:t>ال</a:t>
            </a:r>
            <a:r>
              <a:rPr lang="ar-SA" sz="2000" b="1" dirty="0" smtClean="0">
                <a:solidFill>
                  <a:srgbClr val="3F5378"/>
                </a:solidFill>
                <a:latin typeface="Sakkal Majalla" panose="02000000000000000000" pitchFamily="2" charset="-78"/>
                <a:cs typeface="Sakkal Majalla" panose="02000000000000000000" pitchFamily="2" charset="-78"/>
              </a:rPr>
              <a:t>أول</a:t>
            </a:r>
            <a:r>
              <a:rPr lang="ar-BH" sz="2000" b="1" dirty="0" smtClean="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3</a:t>
            </a:r>
            <a:r>
              <a:rPr lang="ar-BH" sz="2000" b="1" dirty="0" smtClean="0">
                <a:solidFill>
                  <a:srgbClr val="3F5378"/>
                </a:solidFill>
                <a:latin typeface="Sakkal Majalla" panose="02000000000000000000" pitchFamily="2" charset="-78"/>
                <a:cs typeface="Sakkal Majalla" panose="02000000000000000000" pitchFamily="2" charset="-78"/>
              </a:rPr>
              <a:t>-</a:t>
            </a:r>
            <a:r>
              <a:rPr lang="ar-SA" sz="2000" b="1" dirty="0" smtClean="0">
                <a:solidFill>
                  <a:srgbClr val="3F5378"/>
                </a:solidFill>
                <a:latin typeface="Sakkal Majalla" panose="02000000000000000000" pitchFamily="2" charset="-78"/>
                <a:cs typeface="Sakkal Majalla" panose="02000000000000000000" pitchFamily="2" charset="-78"/>
              </a:rPr>
              <a:t>4:  التنمية الاقتصادية</a:t>
            </a:r>
            <a:endParaRPr lang="ar-SA" sz="2000" b="1" dirty="0">
              <a:solidFill>
                <a:srgbClr val="3F5378"/>
              </a:solidFill>
              <a:latin typeface="Sakkal Majalla" panose="02000000000000000000" pitchFamily="2" charset="-78"/>
              <a:cs typeface="Sakkal Majalla" panose="02000000000000000000" pitchFamily="2" charset="-78"/>
            </a:endParaRPr>
          </a:p>
        </p:txBody>
      </p:sp>
      <p:sp>
        <p:nvSpPr>
          <p:cNvPr id="25" name="مستطيل مستدير الزوايا 5">
            <a:hlinkClick r:id="rId2" action="ppaction://hlinksldjump"/>
            <a:extLst>
              <a:ext uri="{FF2B5EF4-FFF2-40B4-BE49-F238E27FC236}">
                <a16:creationId xmlns="" xmlns:a16="http://schemas.microsoft.com/office/drawing/2014/main" id="{43E9C12C-5BC2-40AE-ACC5-04FA6747C583}"/>
              </a:ext>
            </a:extLst>
          </p:cNvPr>
          <p:cNvSpPr/>
          <p:nvPr/>
        </p:nvSpPr>
        <p:spPr>
          <a:xfrm>
            <a:off x="10518976" y="1572008"/>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26" name="مستطيل مستدير الزوايا 11">
            <a:hlinkClick r:id="rId3" action="ppaction://hlinksldjump"/>
            <a:extLst>
              <a:ext uri="{FF2B5EF4-FFF2-40B4-BE49-F238E27FC236}">
                <a16:creationId xmlns="" xmlns:a16="http://schemas.microsoft.com/office/drawing/2014/main" id="{26A7B993-6928-4D4E-A625-2F80AE4E59C8}"/>
              </a:ext>
            </a:extLst>
          </p:cNvPr>
          <p:cNvSpPr/>
          <p:nvPr/>
        </p:nvSpPr>
        <p:spPr>
          <a:xfrm>
            <a:off x="10533532" y="225266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27" name="مستطيل مستدير الزوايا 16">
            <a:hlinkClick r:id="rId4" action="ppaction://hlinksldjump"/>
            <a:extLst>
              <a:ext uri="{FF2B5EF4-FFF2-40B4-BE49-F238E27FC236}">
                <a16:creationId xmlns="" xmlns:a16="http://schemas.microsoft.com/office/drawing/2014/main" id="{FCAA9A9D-66D9-4C62-9EA9-08AEB5B5C91D}"/>
              </a:ext>
            </a:extLst>
          </p:cNvPr>
          <p:cNvSpPr/>
          <p:nvPr/>
        </p:nvSpPr>
        <p:spPr>
          <a:xfrm>
            <a:off x="10515902" y="549971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28" name="مستطيل مستدير الزوايا 12">
            <a:hlinkClick r:id="rId5" action="ppaction://hlinksldjump"/>
            <a:extLst>
              <a:ext uri="{FF2B5EF4-FFF2-40B4-BE49-F238E27FC236}">
                <a16:creationId xmlns="" xmlns:a16="http://schemas.microsoft.com/office/drawing/2014/main" id="{02C9A14A-8535-4363-81B7-4E9E0BA9039D}"/>
              </a:ext>
            </a:extLst>
          </p:cNvPr>
          <p:cNvSpPr/>
          <p:nvPr/>
        </p:nvSpPr>
        <p:spPr>
          <a:xfrm>
            <a:off x="10528251" y="293331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30" name="مستطيل مستدير الزوايا 11">
            <a:hlinkClick r:id="rId3" action="ppaction://hlinksldjump"/>
            <a:extLst>
              <a:ext uri="{FF2B5EF4-FFF2-40B4-BE49-F238E27FC236}">
                <a16:creationId xmlns="" xmlns:a16="http://schemas.microsoft.com/office/drawing/2014/main" id="{26A7B993-6928-4D4E-A625-2F80AE4E59C8}"/>
              </a:ext>
            </a:extLst>
          </p:cNvPr>
          <p:cNvSpPr/>
          <p:nvPr/>
        </p:nvSpPr>
        <p:spPr>
          <a:xfrm>
            <a:off x="10539239" y="3593503"/>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الثالث    </a:t>
            </a:r>
            <a:endParaRPr lang="ar-BH" sz="2000" dirty="0">
              <a:solidFill>
                <a:srgbClr val="3F5378"/>
              </a:solidFill>
              <a:latin typeface="Arial Black" panose="020B0A04020102020204" pitchFamily="34" charset="0"/>
              <a:cs typeface="Sultan bold" pitchFamily="2" charset="-78"/>
            </a:endParaRPr>
          </a:p>
        </p:txBody>
      </p:sp>
      <p:sp>
        <p:nvSpPr>
          <p:cNvPr id="37" name="مستطيل مستدير الزوايا 12">
            <a:hlinkClick r:id="rId5" action="ppaction://hlinksldjump"/>
            <a:extLst>
              <a:ext uri="{FF2B5EF4-FFF2-40B4-BE49-F238E27FC236}">
                <a16:creationId xmlns="" xmlns:a16="http://schemas.microsoft.com/office/drawing/2014/main" id="{02C9A14A-8535-4363-81B7-4E9E0BA9039D}"/>
              </a:ext>
            </a:extLst>
          </p:cNvPr>
          <p:cNvSpPr/>
          <p:nvPr/>
        </p:nvSpPr>
        <p:spPr>
          <a:xfrm>
            <a:off x="10539239" y="4253692"/>
            <a:ext cx="2353079" cy="548640"/>
          </a:xfrm>
          <a:prstGeom prst="roundRect">
            <a:avLst>
              <a:gd name="adj" fmla="val 10356"/>
            </a:avLst>
          </a:prstGeom>
          <a:solidFill>
            <a:srgbClr val="FB9A2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الرابع   </a:t>
            </a:r>
            <a:endParaRPr lang="ar-BH" sz="2000" dirty="0">
              <a:solidFill>
                <a:srgbClr val="3F5378"/>
              </a:solidFill>
              <a:latin typeface="Arial Black" panose="020B0A04020102020204" pitchFamily="34" charset="0"/>
              <a:cs typeface="Sultan bold" pitchFamily="2" charset="-78"/>
            </a:endParaRPr>
          </a:p>
        </p:txBody>
      </p:sp>
      <p:sp>
        <p:nvSpPr>
          <p:cNvPr id="38" name="مستطيل مستدير الزوايا 12">
            <a:hlinkClick r:id="rId5" action="ppaction://hlinksldjump"/>
            <a:extLst>
              <a:ext uri="{FF2B5EF4-FFF2-40B4-BE49-F238E27FC236}">
                <a16:creationId xmlns="" xmlns:a16="http://schemas.microsoft.com/office/drawing/2014/main" id="{02C9A14A-8535-4363-81B7-4E9E0BA9039D}"/>
              </a:ext>
            </a:extLst>
          </p:cNvPr>
          <p:cNvSpPr/>
          <p:nvPr/>
        </p:nvSpPr>
        <p:spPr>
          <a:xfrm>
            <a:off x="10539239" y="487670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الخامس </a:t>
            </a:r>
            <a:endParaRPr lang="ar-BH" sz="2000" dirty="0">
              <a:solidFill>
                <a:srgbClr val="3F5378"/>
              </a:solidFill>
              <a:latin typeface="Arial Black" panose="020B0A04020102020204" pitchFamily="34" charset="0"/>
              <a:cs typeface="Sultan bold" pitchFamily="2" charset="-78"/>
            </a:endParaRPr>
          </a:p>
        </p:txBody>
      </p:sp>
    </p:spTree>
    <p:extLst>
      <p:ext uri="{BB962C8B-B14F-4D97-AF65-F5344CB8AC3E}">
        <p14:creationId xmlns:p14="http://schemas.microsoft.com/office/powerpoint/2010/main" val="387486730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 xmlns:a16="http://schemas.microsoft.com/office/drawing/2014/main" id="{F8EBF62B-66D0-49F2-9126-12F8652B5BF2}"/>
              </a:ext>
            </a:extLst>
          </p:cNvPr>
          <p:cNvSpPr/>
          <p:nvPr/>
        </p:nvSpPr>
        <p:spPr>
          <a:xfrm>
            <a:off x="51183" y="1342219"/>
            <a:ext cx="10337323" cy="5091884"/>
          </a:xfrm>
          <a:prstGeom prst="roundRect">
            <a:avLst>
              <a:gd name="adj" fmla="val 1416"/>
            </a:avLst>
          </a:prstGeom>
          <a:solidFill>
            <a:srgbClr val="CF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R="0" lvl="0" algn="r" rtl="1">
              <a:lnSpc>
                <a:spcPct val="115000"/>
              </a:lnSpc>
              <a:spcBef>
                <a:spcPts val="0"/>
              </a:spcBef>
              <a:spcAft>
                <a:spcPts val="0"/>
              </a:spcAft>
              <a:buSzPct val="70000"/>
            </a:pPr>
            <a:r>
              <a:rPr lang="ar-BH" sz="3200" dirty="0" smtClean="0">
                <a:solidFill>
                  <a:schemeClr val="tx1"/>
                </a:solidFill>
                <a:latin typeface="Sakkal Majalla" panose="02000000000000000000" pitchFamily="2" charset="-78"/>
                <a:cs typeface="Sakkal Majalla" panose="02000000000000000000" pitchFamily="2" charset="-78"/>
              </a:rPr>
              <a:t> </a:t>
            </a:r>
            <a:r>
              <a:rPr lang="ar-BH" sz="3200" dirty="0">
                <a:solidFill>
                  <a:schemeClr val="tx1"/>
                </a:solidFill>
                <a:latin typeface="Sakkal Majalla" panose="02000000000000000000" pitchFamily="2" charset="-78"/>
                <a:cs typeface="Sakkal Majalla" panose="02000000000000000000" pitchFamily="2" charset="-78"/>
              </a:rPr>
              <a:t>مما لا شك فيه أن أهداف التنمية الاقتصادية قد تختلف من بلد إلى آخر ومن فترة لأخرى للبلد الواحد نظرًا لاختلاف الظروف الاقتصادية والاجتماعية والسياسية بين الدول المختلفة، ومع ذلك فإن هناك أهداف أساسية مشتركة تسعى إليها جميع الدول النامية والتي من أهمها ما يأتي: </a:t>
            </a:r>
            <a:endParaRPr lang="ar-SA" sz="3200" dirty="0" smtClean="0">
              <a:solidFill>
                <a:schemeClr val="tx1"/>
              </a:solidFill>
              <a:latin typeface="Sakkal Majalla" panose="02000000000000000000" pitchFamily="2" charset="-78"/>
              <a:cs typeface="Sakkal Majalla" panose="02000000000000000000" pitchFamily="2" charset="-78"/>
            </a:endParaRPr>
          </a:p>
          <a:p>
            <a:pPr marL="457200" lvl="0" indent="-457200" algn="r" rtl="1">
              <a:buFont typeface="Arial" panose="020B0604020202020204" pitchFamily="34" charset="0"/>
              <a:buChar char="•"/>
            </a:pPr>
            <a:r>
              <a:rPr lang="ar-BH" sz="3200" dirty="0">
                <a:solidFill>
                  <a:schemeClr val="tx1"/>
                </a:solidFill>
                <a:latin typeface="Sakkal Majalla" panose="02000000000000000000" pitchFamily="2" charset="-78"/>
                <a:cs typeface="Sakkal Majalla" panose="02000000000000000000" pitchFamily="2" charset="-78"/>
              </a:rPr>
              <a:t>زيادة الدخل القومي الحقيقي.</a:t>
            </a:r>
            <a:endParaRPr lang="en-US" sz="3200" dirty="0">
              <a:solidFill>
                <a:schemeClr val="tx1"/>
              </a:solidFill>
              <a:latin typeface="Sakkal Majalla" panose="02000000000000000000" pitchFamily="2" charset="-78"/>
              <a:cs typeface="Sakkal Majalla" panose="02000000000000000000" pitchFamily="2" charset="-78"/>
            </a:endParaRPr>
          </a:p>
          <a:p>
            <a:pPr marL="457200" lvl="0" indent="-457200" algn="r" rtl="1">
              <a:buFont typeface="Arial" panose="020B0604020202020204" pitchFamily="34" charset="0"/>
              <a:buChar char="•"/>
            </a:pPr>
            <a:r>
              <a:rPr lang="ar-BH" sz="3200" dirty="0">
                <a:solidFill>
                  <a:schemeClr val="tx1"/>
                </a:solidFill>
                <a:latin typeface="Sakkal Majalla" panose="02000000000000000000" pitchFamily="2" charset="-78"/>
                <a:cs typeface="Sakkal Majalla" panose="02000000000000000000" pitchFamily="2" charset="-78"/>
              </a:rPr>
              <a:t>رفع المستوى المعيشي لأفراد المجتمع.</a:t>
            </a:r>
            <a:endParaRPr lang="en-US" sz="3200" dirty="0">
              <a:solidFill>
                <a:schemeClr val="tx1"/>
              </a:solidFill>
              <a:latin typeface="Sakkal Majalla" panose="02000000000000000000" pitchFamily="2" charset="-78"/>
              <a:cs typeface="Sakkal Majalla" panose="02000000000000000000" pitchFamily="2" charset="-78"/>
            </a:endParaRPr>
          </a:p>
          <a:p>
            <a:pPr marL="457200" lvl="0" indent="-457200" algn="r" rtl="1">
              <a:buFont typeface="Arial" panose="020B0604020202020204" pitchFamily="34" charset="0"/>
              <a:buChar char="•"/>
            </a:pPr>
            <a:r>
              <a:rPr lang="ar-BH" sz="3200" dirty="0">
                <a:solidFill>
                  <a:schemeClr val="tx1"/>
                </a:solidFill>
                <a:latin typeface="Sakkal Majalla" panose="02000000000000000000" pitchFamily="2" charset="-78"/>
                <a:cs typeface="Sakkal Majalla" panose="02000000000000000000" pitchFamily="2" charset="-78"/>
              </a:rPr>
              <a:t>تقليل التفاوت في الدخل بين أفراد المجتمع.</a:t>
            </a:r>
            <a:endParaRPr lang="en-US" sz="3200" dirty="0">
              <a:solidFill>
                <a:schemeClr val="tx1"/>
              </a:solidFill>
              <a:latin typeface="Sakkal Majalla" panose="02000000000000000000" pitchFamily="2" charset="-78"/>
              <a:cs typeface="Sakkal Majalla" panose="02000000000000000000" pitchFamily="2" charset="-78"/>
            </a:endParaRPr>
          </a:p>
          <a:p>
            <a:pPr marL="457200" lvl="0" indent="-457200" algn="r" rtl="1">
              <a:buFont typeface="Arial" panose="020B0604020202020204" pitchFamily="34" charset="0"/>
              <a:buChar char="•"/>
            </a:pPr>
            <a:r>
              <a:rPr lang="ar-BH" sz="3200" dirty="0">
                <a:solidFill>
                  <a:schemeClr val="tx1"/>
                </a:solidFill>
                <a:latin typeface="Sakkal Majalla" panose="02000000000000000000" pitchFamily="2" charset="-78"/>
                <a:cs typeface="Sakkal Majalla" panose="02000000000000000000" pitchFamily="2" charset="-78"/>
              </a:rPr>
              <a:t>التوسع في إنتاج السلع والخدمات وتحسينها.</a:t>
            </a:r>
            <a:endParaRPr lang="en-US" sz="3200" dirty="0">
              <a:solidFill>
                <a:schemeClr val="tx1"/>
              </a:solidFill>
              <a:latin typeface="Sakkal Majalla" panose="02000000000000000000" pitchFamily="2" charset="-78"/>
              <a:cs typeface="Sakkal Majalla" panose="02000000000000000000" pitchFamily="2" charset="-78"/>
            </a:endParaRPr>
          </a:p>
          <a:p>
            <a:pPr marL="457200" lvl="0" indent="-457200" algn="r" rtl="1">
              <a:buFont typeface="Arial" panose="020B0604020202020204" pitchFamily="34" charset="0"/>
              <a:buChar char="•"/>
            </a:pPr>
            <a:r>
              <a:rPr lang="ar-BH" sz="3200" dirty="0">
                <a:solidFill>
                  <a:schemeClr val="tx1"/>
                </a:solidFill>
                <a:latin typeface="Sakkal Majalla" panose="02000000000000000000" pitchFamily="2" charset="-78"/>
                <a:cs typeface="Sakkal Majalla" panose="02000000000000000000" pitchFamily="2" charset="-78"/>
              </a:rPr>
              <a:t>إجراء تغيرات جذرية في بنية الاقتصاد القومي.</a:t>
            </a:r>
            <a:endParaRPr lang="en-US" sz="3200" dirty="0">
              <a:solidFill>
                <a:schemeClr val="tx1"/>
              </a:solidFill>
              <a:latin typeface="Sakkal Majalla" panose="02000000000000000000" pitchFamily="2" charset="-78"/>
              <a:cs typeface="Sakkal Majalla" panose="02000000000000000000" pitchFamily="2" charset="-78"/>
            </a:endParaRPr>
          </a:p>
          <a:p>
            <a:pPr marL="457200" marR="0" lvl="0" indent="-457200" algn="r" rtl="1">
              <a:lnSpc>
                <a:spcPct val="115000"/>
              </a:lnSpc>
              <a:spcBef>
                <a:spcPts val="0"/>
              </a:spcBef>
              <a:spcAft>
                <a:spcPts val="0"/>
              </a:spcAft>
              <a:buSzPct val="70000"/>
              <a:buFont typeface="Arial" panose="020B0604020202020204" pitchFamily="34" charset="0"/>
              <a:buChar char="•"/>
            </a:pPr>
            <a:endParaRPr lang="en-US" sz="3200" dirty="0">
              <a:solidFill>
                <a:schemeClr val="tx1"/>
              </a:solidFill>
              <a:latin typeface="Sakkal Majalla" panose="02000000000000000000" pitchFamily="2" charset="-78"/>
              <a:cs typeface="Sakkal Majalla" panose="02000000000000000000" pitchFamily="2" charset="-78"/>
            </a:endParaRPr>
          </a:p>
        </p:txBody>
      </p:sp>
      <p:sp>
        <p:nvSpPr>
          <p:cNvPr id="9" name="Rectangle 6">
            <a:extLst>
              <a:ext uri="{FF2B5EF4-FFF2-40B4-BE49-F238E27FC236}">
                <a16:creationId xmlns="" xmlns:a16="http://schemas.microsoft.com/office/drawing/2014/main"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 xmlns:a16="http://schemas.microsoft.com/office/drawing/2014/main"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 xmlns:a16="http://schemas.microsoft.com/office/drawing/2014/main" id="{EC34A592-DBF2-4D18-9F2F-AFE685E57A40}"/>
              </a:ext>
            </a:extLst>
          </p:cNvPr>
          <p:cNvSpPr/>
          <p:nvPr/>
        </p:nvSpPr>
        <p:spPr>
          <a:xfrm>
            <a:off x="4328160" y="177021"/>
            <a:ext cx="8153400" cy="1080000"/>
          </a:xfrm>
          <a:prstGeom prst="roundRect">
            <a:avLst>
              <a:gd name="adj" fmla="val 10356"/>
            </a:avLst>
          </a:prstGeom>
          <a:solidFill>
            <a:srgbClr val="3A617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grpSp>
        <p:nvGrpSpPr>
          <p:cNvPr id="24" name="Google Shape;536;p37">
            <a:extLst>
              <a:ext uri="{FF2B5EF4-FFF2-40B4-BE49-F238E27FC236}">
                <a16:creationId xmlns="" xmlns:a16="http://schemas.microsoft.com/office/drawing/2014/main"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 xmlns:a16="http://schemas.microsoft.com/office/drawing/2014/main"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 xmlns:a16="http://schemas.microsoft.com/office/drawing/2014/main"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 xmlns:a16="http://schemas.microsoft.com/office/drawing/2014/main"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 xmlns:a16="http://schemas.microsoft.com/office/drawing/2014/main"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 xmlns:a16="http://schemas.microsoft.com/office/drawing/2014/main"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 xmlns:a16="http://schemas.microsoft.com/office/drawing/2014/main"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 xmlns:a16="http://schemas.microsoft.com/office/drawing/2014/main"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 xmlns:a16="http://schemas.microsoft.com/office/drawing/2014/main"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 xmlns:a16="http://schemas.microsoft.com/office/drawing/2014/main"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 xmlns:a16="http://schemas.microsoft.com/office/drawing/2014/main"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 xmlns:a16="http://schemas.microsoft.com/office/drawing/2014/main"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 xmlns:a16="http://schemas.microsoft.com/office/drawing/2014/main"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 xmlns:a16="http://schemas.microsoft.com/office/drawing/2014/main"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 xmlns:a16="http://schemas.microsoft.com/office/drawing/2014/main"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 name="Rectangle 6">
            <a:extLst>
              <a:ext uri="{FF2B5EF4-FFF2-40B4-BE49-F238E27FC236}">
                <a16:creationId xmlns="" xmlns:a16="http://schemas.microsoft.com/office/drawing/2014/main" id="{72DA4614-6011-48EF-8280-B51B32C19888}"/>
              </a:ext>
            </a:extLst>
          </p:cNvPr>
          <p:cNvSpPr/>
          <p:nvPr/>
        </p:nvSpPr>
        <p:spPr>
          <a:xfrm>
            <a:off x="6902332" y="400993"/>
            <a:ext cx="4523675" cy="677108"/>
          </a:xfrm>
          <a:prstGeom prst="rect">
            <a:avLst/>
          </a:prstGeom>
        </p:spPr>
        <p:txBody>
          <a:bodyPr wrap="none">
            <a:spAutoFit/>
          </a:bodyPr>
          <a:lstStyle/>
          <a:p>
            <a:pPr marL="230187" marR="0" lvl="0" algn="r" rtl="1">
              <a:spcBef>
                <a:spcPts val="0"/>
              </a:spcBef>
              <a:spcAft>
                <a:spcPts val="0"/>
              </a:spcAft>
              <a:buClr>
                <a:schemeClr val="bg1"/>
              </a:buClr>
              <a:buSzPct val="70000"/>
            </a:pPr>
            <a:r>
              <a:rPr lang="ar-SA" sz="3800" dirty="0" smtClean="0">
                <a:solidFill>
                  <a:schemeClr val="bg1"/>
                </a:solidFill>
                <a:latin typeface="Arial" panose="020B0604020202020204" pitchFamily="34" charset="0"/>
                <a:ea typeface="Calibri" panose="020F0502020204030204" pitchFamily="34" charset="0"/>
                <a:cs typeface="Sultan bold" pitchFamily="2" charset="-78"/>
              </a:rPr>
              <a:t>التنمية الاقتصادية وأهدافها</a:t>
            </a:r>
            <a:endParaRPr lang="en-US" sz="3800" b="1" dirty="0">
              <a:solidFill>
                <a:schemeClr val="bg1"/>
              </a:solidFill>
              <a:latin typeface="Arial" panose="020B0604020202020204" pitchFamily="34" charset="0"/>
              <a:ea typeface="Times New Roman" panose="02020603050405020304" pitchFamily="18" charset="0"/>
              <a:cs typeface="Sultan bold" pitchFamily="2" charset="-78"/>
            </a:endParaRPr>
          </a:p>
        </p:txBody>
      </p:sp>
      <p:sp>
        <p:nvSpPr>
          <p:cNvPr id="57" name="TextBox 56">
            <a:extLst>
              <a:ext uri="{FF2B5EF4-FFF2-40B4-BE49-F238E27FC236}">
                <a16:creationId xmlns="" xmlns:a16="http://schemas.microsoft.com/office/drawing/2014/main"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
        <p:nvSpPr>
          <p:cNvPr id="30" name="TextBox 29">
            <a:extLst>
              <a:ext uri="{FF2B5EF4-FFF2-40B4-BE49-F238E27FC236}">
                <a16:creationId xmlns:a16="http://schemas.microsoft.com/office/drawing/2014/main" xmlns=""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a:t>
            </a:r>
            <a:r>
              <a:rPr lang="ar-SA" sz="2000" b="1" dirty="0" smtClean="0">
                <a:solidFill>
                  <a:srgbClr val="3F5378"/>
                </a:solidFill>
                <a:latin typeface="Sakkal Majalla" panose="02000000000000000000" pitchFamily="2" charset="-78"/>
                <a:cs typeface="Sakkal Majalla" panose="02000000000000000000" pitchFamily="2" charset="-78"/>
              </a:rPr>
              <a:t>312</a:t>
            </a:r>
            <a:r>
              <a:rPr lang="ar-BH" sz="2000" b="1" dirty="0" smtClean="0">
                <a:solidFill>
                  <a:srgbClr val="3F5378"/>
                </a:solidFill>
                <a:latin typeface="Sakkal Majalla" panose="02000000000000000000" pitchFamily="2" charset="-78"/>
                <a:cs typeface="Sakkal Majalla" panose="02000000000000000000" pitchFamily="2" charset="-78"/>
              </a:rPr>
              <a:t>                     الاقتصاد                  </a:t>
            </a:r>
            <a:r>
              <a:rPr lang="ar-BH" sz="2000" b="1" dirty="0">
                <a:solidFill>
                  <a:srgbClr val="3F5378"/>
                </a:solidFill>
                <a:latin typeface="Sakkal Majalla" panose="02000000000000000000" pitchFamily="2" charset="-78"/>
                <a:cs typeface="Sakkal Majalla" panose="02000000000000000000" pitchFamily="2" charset="-78"/>
              </a:rPr>
              <a:t>الفصل الدراسي </a:t>
            </a:r>
            <a:r>
              <a:rPr lang="ar-BH" sz="2000" b="1" dirty="0" smtClean="0">
                <a:solidFill>
                  <a:srgbClr val="3F5378"/>
                </a:solidFill>
                <a:latin typeface="Sakkal Majalla" panose="02000000000000000000" pitchFamily="2" charset="-78"/>
                <a:cs typeface="Sakkal Majalla" panose="02000000000000000000" pitchFamily="2" charset="-78"/>
              </a:rPr>
              <a:t>ال</a:t>
            </a:r>
            <a:r>
              <a:rPr lang="ar-SA" sz="2000" b="1" dirty="0" smtClean="0">
                <a:solidFill>
                  <a:srgbClr val="3F5378"/>
                </a:solidFill>
                <a:latin typeface="Sakkal Majalla" panose="02000000000000000000" pitchFamily="2" charset="-78"/>
                <a:cs typeface="Sakkal Majalla" panose="02000000000000000000" pitchFamily="2" charset="-78"/>
              </a:rPr>
              <a:t>أول</a:t>
            </a:r>
            <a:r>
              <a:rPr lang="ar-BH" sz="2000" b="1" dirty="0" smtClean="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3</a:t>
            </a:r>
            <a:r>
              <a:rPr lang="ar-BH" sz="2000" b="1" dirty="0" smtClean="0">
                <a:solidFill>
                  <a:srgbClr val="3F5378"/>
                </a:solidFill>
                <a:latin typeface="Sakkal Majalla" panose="02000000000000000000" pitchFamily="2" charset="-78"/>
                <a:cs typeface="Sakkal Majalla" panose="02000000000000000000" pitchFamily="2" charset="-78"/>
              </a:rPr>
              <a:t>-</a:t>
            </a:r>
            <a:r>
              <a:rPr lang="ar-SA" sz="2000" b="1" dirty="0" smtClean="0">
                <a:solidFill>
                  <a:srgbClr val="3F5378"/>
                </a:solidFill>
                <a:latin typeface="Sakkal Majalla" panose="02000000000000000000" pitchFamily="2" charset="-78"/>
                <a:cs typeface="Sakkal Majalla" panose="02000000000000000000" pitchFamily="2" charset="-78"/>
              </a:rPr>
              <a:t>4:  التنمية الاقتصادية</a:t>
            </a:r>
            <a:endParaRPr lang="ar-SA" sz="2000" b="1" dirty="0">
              <a:solidFill>
                <a:srgbClr val="3F5378"/>
              </a:solidFill>
              <a:latin typeface="Sakkal Majalla" panose="02000000000000000000" pitchFamily="2" charset="-78"/>
              <a:cs typeface="Sakkal Majalla" panose="02000000000000000000" pitchFamily="2" charset="-78"/>
            </a:endParaRPr>
          </a:p>
        </p:txBody>
      </p:sp>
      <p:sp>
        <p:nvSpPr>
          <p:cNvPr id="25" name="مستطيل مستدير الزوايا 5">
            <a:hlinkClick r:id="rId2" action="ppaction://hlinksldjump"/>
            <a:extLst>
              <a:ext uri="{FF2B5EF4-FFF2-40B4-BE49-F238E27FC236}">
                <a16:creationId xmlns="" xmlns:a16="http://schemas.microsoft.com/office/drawing/2014/main" id="{43E9C12C-5BC2-40AE-ACC5-04FA6747C583}"/>
              </a:ext>
            </a:extLst>
          </p:cNvPr>
          <p:cNvSpPr/>
          <p:nvPr/>
        </p:nvSpPr>
        <p:spPr>
          <a:xfrm>
            <a:off x="10518976" y="1572008"/>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26" name="مستطيل مستدير الزوايا 11">
            <a:hlinkClick r:id="rId3" action="ppaction://hlinksldjump"/>
            <a:extLst>
              <a:ext uri="{FF2B5EF4-FFF2-40B4-BE49-F238E27FC236}">
                <a16:creationId xmlns="" xmlns:a16="http://schemas.microsoft.com/office/drawing/2014/main" id="{26A7B993-6928-4D4E-A625-2F80AE4E59C8}"/>
              </a:ext>
            </a:extLst>
          </p:cNvPr>
          <p:cNvSpPr/>
          <p:nvPr/>
        </p:nvSpPr>
        <p:spPr>
          <a:xfrm>
            <a:off x="10533532" y="225266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27" name="مستطيل مستدير الزوايا 16">
            <a:hlinkClick r:id="rId4" action="ppaction://hlinksldjump"/>
            <a:extLst>
              <a:ext uri="{FF2B5EF4-FFF2-40B4-BE49-F238E27FC236}">
                <a16:creationId xmlns="" xmlns:a16="http://schemas.microsoft.com/office/drawing/2014/main" id="{FCAA9A9D-66D9-4C62-9EA9-08AEB5B5C91D}"/>
              </a:ext>
            </a:extLst>
          </p:cNvPr>
          <p:cNvSpPr/>
          <p:nvPr/>
        </p:nvSpPr>
        <p:spPr>
          <a:xfrm>
            <a:off x="10515902" y="549971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28" name="مستطيل مستدير الزوايا 12">
            <a:hlinkClick r:id="rId5" action="ppaction://hlinksldjump"/>
            <a:extLst>
              <a:ext uri="{FF2B5EF4-FFF2-40B4-BE49-F238E27FC236}">
                <a16:creationId xmlns="" xmlns:a16="http://schemas.microsoft.com/office/drawing/2014/main" id="{02C9A14A-8535-4363-81B7-4E9E0BA9039D}"/>
              </a:ext>
            </a:extLst>
          </p:cNvPr>
          <p:cNvSpPr/>
          <p:nvPr/>
        </p:nvSpPr>
        <p:spPr>
          <a:xfrm>
            <a:off x="10528251" y="293331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31" name="مستطيل مستدير الزوايا 11">
            <a:hlinkClick r:id="rId3" action="ppaction://hlinksldjump"/>
            <a:extLst>
              <a:ext uri="{FF2B5EF4-FFF2-40B4-BE49-F238E27FC236}">
                <a16:creationId xmlns="" xmlns:a16="http://schemas.microsoft.com/office/drawing/2014/main" id="{26A7B993-6928-4D4E-A625-2F80AE4E59C8}"/>
              </a:ext>
            </a:extLst>
          </p:cNvPr>
          <p:cNvSpPr/>
          <p:nvPr/>
        </p:nvSpPr>
        <p:spPr>
          <a:xfrm>
            <a:off x="10539239" y="3593503"/>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الثالث    </a:t>
            </a:r>
            <a:endParaRPr lang="ar-BH" sz="2000" dirty="0">
              <a:solidFill>
                <a:srgbClr val="3F5378"/>
              </a:solidFill>
              <a:latin typeface="Arial Black" panose="020B0A04020102020204" pitchFamily="34" charset="0"/>
              <a:cs typeface="Sultan bold" pitchFamily="2" charset="-78"/>
            </a:endParaRPr>
          </a:p>
        </p:txBody>
      </p:sp>
      <p:sp>
        <p:nvSpPr>
          <p:cNvPr id="37" name="مستطيل مستدير الزوايا 12">
            <a:hlinkClick r:id="rId5" action="ppaction://hlinksldjump"/>
            <a:extLst>
              <a:ext uri="{FF2B5EF4-FFF2-40B4-BE49-F238E27FC236}">
                <a16:creationId xmlns="" xmlns:a16="http://schemas.microsoft.com/office/drawing/2014/main" id="{02C9A14A-8535-4363-81B7-4E9E0BA9039D}"/>
              </a:ext>
            </a:extLst>
          </p:cNvPr>
          <p:cNvSpPr/>
          <p:nvPr/>
        </p:nvSpPr>
        <p:spPr>
          <a:xfrm>
            <a:off x="10539239" y="4253692"/>
            <a:ext cx="2353079" cy="548640"/>
          </a:xfrm>
          <a:prstGeom prst="roundRect">
            <a:avLst>
              <a:gd name="adj" fmla="val 10356"/>
            </a:avLst>
          </a:prstGeom>
          <a:solidFill>
            <a:srgbClr val="FB9A2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الرابع   </a:t>
            </a:r>
            <a:endParaRPr lang="ar-BH" sz="2000" dirty="0">
              <a:solidFill>
                <a:srgbClr val="3F5378"/>
              </a:solidFill>
              <a:latin typeface="Arial Black" panose="020B0A04020102020204" pitchFamily="34" charset="0"/>
              <a:cs typeface="Sultan bold" pitchFamily="2" charset="-78"/>
            </a:endParaRPr>
          </a:p>
        </p:txBody>
      </p:sp>
      <p:sp>
        <p:nvSpPr>
          <p:cNvPr id="38" name="مستطيل مستدير الزوايا 12">
            <a:hlinkClick r:id="rId5" action="ppaction://hlinksldjump"/>
            <a:extLst>
              <a:ext uri="{FF2B5EF4-FFF2-40B4-BE49-F238E27FC236}">
                <a16:creationId xmlns="" xmlns:a16="http://schemas.microsoft.com/office/drawing/2014/main" id="{02C9A14A-8535-4363-81B7-4E9E0BA9039D}"/>
              </a:ext>
            </a:extLst>
          </p:cNvPr>
          <p:cNvSpPr/>
          <p:nvPr/>
        </p:nvSpPr>
        <p:spPr>
          <a:xfrm>
            <a:off x="10539239" y="487670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الخامس </a:t>
            </a:r>
            <a:endParaRPr lang="ar-BH" sz="2000" dirty="0">
              <a:solidFill>
                <a:srgbClr val="3F5378"/>
              </a:solidFill>
              <a:latin typeface="Arial Black" panose="020B0A04020102020204" pitchFamily="34" charset="0"/>
              <a:cs typeface="Sultan bold" pitchFamily="2" charset="-78"/>
            </a:endParaRPr>
          </a:p>
        </p:txBody>
      </p:sp>
    </p:spTree>
    <p:extLst>
      <p:ext uri="{BB962C8B-B14F-4D97-AF65-F5344CB8AC3E}">
        <p14:creationId xmlns:p14="http://schemas.microsoft.com/office/powerpoint/2010/main" val="422679172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 xmlns:a16="http://schemas.microsoft.com/office/drawing/2014/main" id="{F8EBF62B-66D0-49F2-9126-12F8652B5BF2}"/>
              </a:ext>
            </a:extLst>
          </p:cNvPr>
          <p:cNvSpPr/>
          <p:nvPr/>
        </p:nvSpPr>
        <p:spPr>
          <a:xfrm>
            <a:off x="67511" y="1385474"/>
            <a:ext cx="10337323" cy="5091884"/>
          </a:xfrm>
          <a:prstGeom prst="roundRect">
            <a:avLst>
              <a:gd name="adj" fmla="val 1416"/>
            </a:avLst>
          </a:prstGeom>
          <a:solidFill>
            <a:srgbClr val="CF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r" rtl="1"/>
            <a:r>
              <a:rPr lang="ar-SA" sz="3200" dirty="0" smtClean="0">
                <a:solidFill>
                  <a:schemeClr val="tx1"/>
                </a:solidFill>
                <a:highlight>
                  <a:srgbClr val="FFFF00"/>
                </a:highlight>
                <a:latin typeface="Sakkal Majalla" panose="02000000000000000000" pitchFamily="2" charset="-78"/>
                <a:cs typeface="Sultan bold" pitchFamily="2" charset="-78"/>
              </a:rPr>
              <a:t>التنمية البشرية:</a:t>
            </a:r>
            <a:endParaRPr lang="ar-SA" sz="3200" dirty="0">
              <a:solidFill>
                <a:schemeClr val="tx1"/>
              </a:solidFill>
              <a:highlight>
                <a:srgbClr val="FFFF00"/>
              </a:highlight>
              <a:latin typeface="Sakkal Majalla" panose="02000000000000000000" pitchFamily="2" charset="-78"/>
              <a:cs typeface="Sultan bold" pitchFamily="2" charset="-78"/>
            </a:endParaRPr>
          </a:p>
          <a:p>
            <a:pPr lvl="0" algn="r" rtl="1"/>
            <a:endParaRPr lang="ar-SA" sz="3200" dirty="0">
              <a:solidFill>
                <a:schemeClr val="tx1"/>
              </a:solidFill>
              <a:highlight>
                <a:srgbClr val="FFFF00"/>
              </a:highlight>
              <a:latin typeface="Sakkal Majalla" panose="02000000000000000000" pitchFamily="2" charset="-78"/>
              <a:cs typeface="Sultan bold" pitchFamily="2" charset="-78"/>
            </a:endParaRPr>
          </a:p>
          <a:p>
            <a:pPr algn="r" rtl="1">
              <a:lnSpc>
                <a:spcPct val="150000"/>
              </a:lnSpc>
            </a:pPr>
            <a:r>
              <a:rPr lang="ar-BH" sz="3200" dirty="0" smtClean="0">
                <a:solidFill>
                  <a:schemeClr val="tx1"/>
                </a:solidFill>
                <a:latin typeface="Sakkal Majalla" panose="02000000000000000000" pitchFamily="2" charset="-78"/>
                <a:cs typeface="Sakkal Majalla" panose="02000000000000000000" pitchFamily="2" charset="-78"/>
              </a:rPr>
              <a:t>عملية </a:t>
            </a:r>
            <a:r>
              <a:rPr lang="ar-BH" sz="3200" dirty="0">
                <a:solidFill>
                  <a:schemeClr val="tx1"/>
                </a:solidFill>
                <a:latin typeface="Sakkal Majalla" panose="02000000000000000000" pitchFamily="2" charset="-78"/>
                <a:cs typeface="Sakkal Majalla" panose="02000000000000000000" pitchFamily="2" charset="-78"/>
              </a:rPr>
              <a:t>توسيع القدرات التعليمية والخبرات للشعوب بهدف أن يصل الإنسان بجهده إلى مستوى مرتفع من الإنتاج والدخل، وبحياة طويلة وصحية بجانب تنمية القدرات الإنسانية من خلال توفير فرص ملائمة للتعليم وزيادة الخبرات. </a:t>
            </a:r>
            <a:endParaRPr lang="en-US" sz="3200" dirty="0">
              <a:solidFill>
                <a:schemeClr val="tx1"/>
              </a:solidFill>
              <a:latin typeface="Sakkal Majalla" panose="02000000000000000000" pitchFamily="2" charset="-78"/>
              <a:cs typeface="Sakkal Majalla" panose="02000000000000000000" pitchFamily="2" charset="-78"/>
            </a:endParaRPr>
          </a:p>
          <a:p>
            <a:pPr lvl="0" algn="r" rtl="1"/>
            <a:endParaRPr lang="en-US" sz="3200" dirty="0">
              <a:solidFill>
                <a:schemeClr val="tx1"/>
              </a:solidFill>
              <a:latin typeface="Sakkal Majalla" panose="02000000000000000000" pitchFamily="2" charset="-78"/>
              <a:cs typeface="Sakkal Majalla" panose="02000000000000000000" pitchFamily="2" charset="-78"/>
            </a:endParaRPr>
          </a:p>
        </p:txBody>
      </p:sp>
      <p:sp>
        <p:nvSpPr>
          <p:cNvPr id="9" name="Rectangle 6">
            <a:extLst>
              <a:ext uri="{FF2B5EF4-FFF2-40B4-BE49-F238E27FC236}">
                <a16:creationId xmlns="" xmlns:a16="http://schemas.microsoft.com/office/drawing/2014/main"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 xmlns:a16="http://schemas.microsoft.com/office/drawing/2014/main"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 xmlns:a16="http://schemas.microsoft.com/office/drawing/2014/main" id="{EC34A592-DBF2-4D18-9F2F-AFE685E57A40}"/>
              </a:ext>
            </a:extLst>
          </p:cNvPr>
          <p:cNvSpPr/>
          <p:nvPr/>
        </p:nvSpPr>
        <p:spPr>
          <a:xfrm>
            <a:off x="4328160" y="177021"/>
            <a:ext cx="8153400" cy="1080000"/>
          </a:xfrm>
          <a:prstGeom prst="roundRect">
            <a:avLst>
              <a:gd name="adj" fmla="val 10356"/>
            </a:avLst>
          </a:prstGeom>
          <a:solidFill>
            <a:srgbClr val="3A617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grpSp>
        <p:nvGrpSpPr>
          <p:cNvPr id="24" name="Google Shape;536;p37">
            <a:extLst>
              <a:ext uri="{FF2B5EF4-FFF2-40B4-BE49-F238E27FC236}">
                <a16:creationId xmlns="" xmlns:a16="http://schemas.microsoft.com/office/drawing/2014/main"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 xmlns:a16="http://schemas.microsoft.com/office/drawing/2014/main"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 xmlns:a16="http://schemas.microsoft.com/office/drawing/2014/main"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 xmlns:a16="http://schemas.microsoft.com/office/drawing/2014/main"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 xmlns:a16="http://schemas.microsoft.com/office/drawing/2014/main"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 xmlns:a16="http://schemas.microsoft.com/office/drawing/2014/main"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 xmlns:a16="http://schemas.microsoft.com/office/drawing/2014/main"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 xmlns:a16="http://schemas.microsoft.com/office/drawing/2014/main"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 xmlns:a16="http://schemas.microsoft.com/office/drawing/2014/main"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 xmlns:a16="http://schemas.microsoft.com/office/drawing/2014/main"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 xmlns:a16="http://schemas.microsoft.com/office/drawing/2014/main"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 xmlns:a16="http://schemas.microsoft.com/office/drawing/2014/main"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 xmlns:a16="http://schemas.microsoft.com/office/drawing/2014/main"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 xmlns:a16="http://schemas.microsoft.com/office/drawing/2014/main"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 xmlns:a16="http://schemas.microsoft.com/office/drawing/2014/main"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TextBox 56">
            <a:extLst>
              <a:ext uri="{FF2B5EF4-FFF2-40B4-BE49-F238E27FC236}">
                <a16:creationId xmlns="" xmlns:a16="http://schemas.microsoft.com/office/drawing/2014/main"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
        <p:nvSpPr>
          <p:cNvPr id="58" name="Rectangle 6">
            <a:extLst>
              <a:ext uri="{FF2B5EF4-FFF2-40B4-BE49-F238E27FC236}">
                <a16:creationId xmlns="" xmlns:a16="http://schemas.microsoft.com/office/drawing/2014/main" id="{72DA4614-6011-48EF-8280-B51B32C19888}"/>
              </a:ext>
            </a:extLst>
          </p:cNvPr>
          <p:cNvSpPr/>
          <p:nvPr/>
        </p:nvSpPr>
        <p:spPr>
          <a:xfrm>
            <a:off x="8689680" y="400993"/>
            <a:ext cx="2736327" cy="677108"/>
          </a:xfrm>
          <a:prstGeom prst="rect">
            <a:avLst/>
          </a:prstGeom>
        </p:spPr>
        <p:txBody>
          <a:bodyPr wrap="none">
            <a:spAutoFit/>
          </a:bodyPr>
          <a:lstStyle/>
          <a:p>
            <a:pPr marL="230187" marR="0" lvl="0" algn="r" rtl="1">
              <a:spcBef>
                <a:spcPts val="0"/>
              </a:spcBef>
              <a:spcAft>
                <a:spcPts val="0"/>
              </a:spcAft>
              <a:buClr>
                <a:schemeClr val="bg1"/>
              </a:buClr>
              <a:buSzPct val="70000"/>
            </a:pPr>
            <a:r>
              <a:rPr lang="ar-SA" sz="3800" dirty="0" smtClean="0">
                <a:solidFill>
                  <a:schemeClr val="bg1"/>
                </a:solidFill>
                <a:latin typeface="Arial" panose="020B0604020202020204" pitchFamily="34" charset="0"/>
                <a:ea typeface="Calibri" panose="020F0502020204030204" pitchFamily="34" charset="0"/>
                <a:cs typeface="Sultan bold" pitchFamily="2" charset="-78"/>
              </a:rPr>
              <a:t>التنمية البشرية</a:t>
            </a:r>
            <a:endParaRPr lang="en-US" sz="3800" b="1" dirty="0">
              <a:solidFill>
                <a:schemeClr val="bg1"/>
              </a:solidFill>
              <a:latin typeface="Arial" panose="020B0604020202020204" pitchFamily="34" charset="0"/>
              <a:ea typeface="Times New Roman" panose="02020603050405020304" pitchFamily="18" charset="0"/>
              <a:cs typeface="Sultan bold" pitchFamily="2" charset="-78"/>
            </a:endParaRPr>
          </a:p>
        </p:txBody>
      </p:sp>
      <p:sp>
        <p:nvSpPr>
          <p:cNvPr id="37" name="TextBox 36">
            <a:extLst>
              <a:ext uri="{FF2B5EF4-FFF2-40B4-BE49-F238E27FC236}">
                <a16:creationId xmlns:a16="http://schemas.microsoft.com/office/drawing/2014/main" xmlns=""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a:t>
            </a:r>
            <a:r>
              <a:rPr lang="ar-SA" sz="2000" b="1" dirty="0" smtClean="0">
                <a:solidFill>
                  <a:srgbClr val="3F5378"/>
                </a:solidFill>
                <a:latin typeface="Sakkal Majalla" panose="02000000000000000000" pitchFamily="2" charset="-78"/>
                <a:cs typeface="Sakkal Majalla" panose="02000000000000000000" pitchFamily="2" charset="-78"/>
              </a:rPr>
              <a:t>312</a:t>
            </a:r>
            <a:r>
              <a:rPr lang="ar-BH" sz="2000" b="1" dirty="0" smtClean="0">
                <a:solidFill>
                  <a:srgbClr val="3F5378"/>
                </a:solidFill>
                <a:latin typeface="Sakkal Majalla" panose="02000000000000000000" pitchFamily="2" charset="-78"/>
                <a:cs typeface="Sakkal Majalla" panose="02000000000000000000" pitchFamily="2" charset="-78"/>
              </a:rPr>
              <a:t>                     الاقتصاد                  </a:t>
            </a:r>
            <a:r>
              <a:rPr lang="ar-BH" sz="2000" b="1" dirty="0">
                <a:solidFill>
                  <a:srgbClr val="3F5378"/>
                </a:solidFill>
                <a:latin typeface="Sakkal Majalla" panose="02000000000000000000" pitchFamily="2" charset="-78"/>
                <a:cs typeface="Sakkal Majalla" panose="02000000000000000000" pitchFamily="2" charset="-78"/>
              </a:rPr>
              <a:t>الفصل الدراسي </a:t>
            </a:r>
            <a:r>
              <a:rPr lang="ar-BH" sz="2000" b="1" dirty="0" smtClean="0">
                <a:solidFill>
                  <a:srgbClr val="3F5378"/>
                </a:solidFill>
                <a:latin typeface="Sakkal Majalla" panose="02000000000000000000" pitchFamily="2" charset="-78"/>
                <a:cs typeface="Sakkal Majalla" panose="02000000000000000000" pitchFamily="2" charset="-78"/>
              </a:rPr>
              <a:t>ال</a:t>
            </a:r>
            <a:r>
              <a:rPr lang="ar-SA" sz="2000" b="1" dirty="0" smtClean="0">
                <a:solidFill>
                  <a:srgbClr val="3F5378"/>
                </a:solidFill>
                <a:latin typeface="Sakkal Majalla" panose="02000000000000000000" pitchFamily="2" charset="-78"/>
                <a:cs typeface="Sakkal Majalla" panose="02000000000000000000" pitchFamily="2" charset="-78"/>
              </a:rPr>
              <a:t>أول</a:t>
            </a:r>
            <a:r>
              <a:rPr lang="ar-BH" sz="2000" b="1" dirty="0" smtClean="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3</a:t>
            </a:r>
            <a:r>
              <a:rPr lang="ar-BH" sz="2000" b="1" dirty="0" smtClean="0">
                <a:solidFill>
                  <a:srgbClr val="3F5378"/>
                </a:solidFill>
                <a:latin typeface="Sakkal Majalla" panose="02000000000000000000" pitchFamily="2" charset="-78"/>
                <a:cs typeface="Sakkal Majalla" panose="02000000000000000000" pitchFamily="2" charset="-78"/>
              </a:rPr>
              <a:t>-</a:t>
            </a:r>
            <a:r>
              <a:rPr lang="ar-SA" sz="2000" b="1" dirty="0" smtClean="0">
                <a:solidFill>
                  <a:srgbClr val="3F5378"/>
                </a:solidFill>
                <a:latin typeface="Sakkal Majalla" panose="02000000000000000000" pitchFamily="2" charset="-78"/>
                <a:cs typeface="Sakkal Majalla" panose="02000000000000000000" pitchFamily="2" charset="-78"/>
              </a:rPr>
              <a:t>4:  التنمية الاقتصادية</a:t>
            </a:r>
            <a:endParaRPr lang="ar-SA" sz="2000" b="1" dirty="0">
              <a:solidFill>
                <a:srgbClr val="3F5378"/>
              </a:solidFill>
              <a:latin typeface="Sakkal Majalla" panose="02000000000000000000" pitchFamily="2" charset="-78"/>
              <a:cs typeface="Sakkal Majalla" panose="02000000000000000000" pitchFamily="2" charset="-78"/>
            </a:endParaRPr>
          </a:p>
        </p:txBody>
      </p:sp>
      <p:sp>
        <p:nvSpPr>
          <p:cNvPr id="25" name="مستطيل مستدير الزوايا 5">
            <a:hlinkClick r:id="rId2" action="ppaction://hlinksldjump"/>
            <a:extLst>
              <a:ext uri="{FF2B5EF4-FFF2-40B4-BE49-F238E27FC236}">
                <a16:creationId xmlns="" xmlns:a16="http://schemas.microsoft.com/office/drawing/2014/main" id="{43E9C12C-5BC2-40AE-ACC5-04FA6747C583}"/>
              </a:ext>
            </a:extLst>
          </p:cNvPr>
          <p:cNvSpPr/>
          <p:nvPr/>
        </p:nvSpPr>
        <p:spPr>
          <a:xfrm>
            <a:off x="10518976" y="1572008"/>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26" name="مستطيل مستدير الزوايا 11">
            <a:hlinkClick r:id="rId3" action="ppaction://hlinksldjump"/>
            <a:extLst>
              <a:ext uri="{FF2B5EF4-FFF2-40B4-BE49-F238E27FC236}">
                <a16:creationId xmlns="" xmlns:a16="http://schemas.microsoft.com/office/drawing/2014/main" id="{26A7B993-6928-4D4E-A625-2F80AE4E59C8}"/>
              </a:ext>
            </a:extLst>
          </p:cNvPr>
          <p:cNvSpPr/>
          <p:nvPr/>
        </p:nvSpPr>
        <p:spPr>
          <a:xfrm>
            <a:off x="10533532" y="225266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27" name="مستطيل مستدير الزوايا 16">
            <a:hlinkClick r:id="rId4" action="ppaction://hlinksldjump"/>
            <a:extLst>
              <a:ext uri="{FF2B5EF4-FFF2-40B4-BE49-F238E27FC236}">
                <a16:creationId xmlns="" xmlns:a16="http://schemas.microsoft.com/office/drawing/2014/main" id="{FCAA9A9D-66D9-4C62-9EA9-08AEB5B5C91D}"/>
              </a:ext>
            </a:extLst>
          </p:cNvPr>
          <p:cNvSpPr/>
          <p:nvPr/>
        </p:nvSpPr>
        <p:spPr>
          <a:xfrm>
            <a:off x="10515902" y="549971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28" name="مستطيل مستدير الزوايا 12">
            <a:hlinkClick r:id="rId5" action="ppaction://hlinksldjump"/>
            <a:extLst>
              <a:ext uri="{FF2B5EF4-FFF2-40B4-BE49-F238E27FC236}">
                <a16:creationId xmlns="" xmlns:a16="http://schemas.microsoft.com/office/drawing/2014/main" id="{02C9A14A-8535-4363-81B7-4E9E0BA9039D}"/>
              </a:ext>
            </a:extLst>
          </p:cNvPr>
          <p:cNvSpPr/>
          <p:nvPr/>
        </p:nvSpPr>
        <p:spPr>
          <a:xfrm>
            <a:off x="10528251" y="293331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30" name="مستطيل مستدير الزوايا 11">
            <a:hlinkClick r:id="rId3" action="ppaction://hlinksldjump"/>
            <a:extLst>
              <a:ext uri="{FF2B5EF4-FFF2-40B4-BE49-F238E27FC236}">
                <a16:creationId xmlns="" xmlns:a16="http://schemas.microsoft.com/office/drawing/2014/main" id="{26A7B993-6928-4D4E-A625-2F80AE4E59C8}"/>
              </a:ext>
            </a:extLst>
          </p:cNvPr>
          <p:cNvSpPr/>
          <p:nvPr/>
        </p:nvSpPr>
        <p:spPr>
          <a:xfrm>
            <a:off x="10539239" y="359350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الثالث    </a:t>
            </a:r>
            <a:endParaRPr lang="ar-BH" sz="2000" dirty="0">
              <a:solidFill>
                <a:srgbClr val="3F5378"/>
              </a:solidFill>
              <a:latin typeface="Arial Black" panose="020B0A04020102020204" pitchFamily="34" charset="0"/>
              <a:cs typeface="Sultan bold" pitchFamily="2" charset="-78"/>
            </a:endParaRPr>
          </a:p>
        </p:txBody>
      </p:sp>
      <p:sp>
        <p:nvSpPr>
          <p:cNvPr id="31" name="مستطيل مستدير الزوايا 12">
            <a:hlinkClick r:id="rId5" action="ppaction://hlinksldjump"/>
            <a:extLst>
              <a:ext uri="{FF2B5EF4-FFF2-40B4-BE49-F238E27FC236}">
                <a16:creationId xmlns="" xmlns:a16="http://schemas.microsoft.com/office/drawing/2014/main" id="{02C9A14A-8535-4363-81B7-4E9E0BA9039D}"/>
              </a:ext>
            </a:extLst>
          </p:cNvPr>
          <p:cNvSpPr/>
          <p:nvPr/>
        </p:nvSpPr>
        <p:spPr>
          <a:xfrm>
            <a:off x="10539239" y="4253692"/>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الرابع   </a:t>
            </a:r>
            <a:endParaRPr lang="ar-BH" sz="2000" dirty="0">
              <a:solidFill>
                <a:srgbClr val="3F5378"/>
              </a:solidFill>
              <a:latin typeface="Arial Black" panose="020B0A04020102020204" pitchFamily="34" charset="0"/>
              <a:cs typeface="Sultan bold" pitchFamily="2" charset="-78"/>
            </a:endParaRPr>
          </a:p>
        </p:txBody>
      </p:sp>
      <p:sp>
        <p:nvSpPr>
          <p:cNvPr id="38" name="مستطيل مستدير الزوايا 12">
            <a:hlinkClick r:id="rId5" action="ppaction://hlinksldjump"/>
            <a:extLst>
              <a:ext uri="{FF2B5EF4-FFF2-40B4-BE49-F238E27FC236}">
                <a16:creationId xmlns="" xmlns:a16="http://schemas.microsoft.com/office/drawing/2014/main" id="{02C9A14A-8535-4363-81B7-4E9E0BA9039D}"/>
              </a:ext>
            </a:extLst>
          </p:cNvPr>
          <p:cNvSpPr/>
          <p:nvPr/>
        </p:nvSpPr>
        <p:spPr>
          <a:xfrm>
            <a:off x="10539239" y="4876702"/>
            <a:ext cx="2353079" cy="548640"/>
          </a:xfrm>
          <a:prstGeom prst="roundRect">
            <a:avLst>
              <a:gd name="adj" fmla="val 10356"/>
            </a:avLst>
          </a:prstGeom>
          <a:solidFill>
            <a:srgbClr val="FB9A2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الخامس </a:t>
            </a:r>
            <a:endParaRPr lang="ar-BH" sz="2000" dirty="0">
              <a:solidFill>
                <a:srgbClr val="3F5378"/>
              </a:solidFill>
              <a:latin typeface="Arial Black" panose="020B0A04020102020204" pitchFamily="34" charset="0"/>
              <a:cs typeface="Sultan bold" pitchFamily="2" charset="-78"/>
            </a:endParaRPr>
          </a:p>
        </p:txBody>
      </p:sp>
    </p:spTree>
    <p:extLst>
      <p:ext uri="{BB962C8B-B14F-4D97-AF65-F5344CB8AC3E}">
        <p14:creationId xmlns:p14="http://schemas.microsoft.com/office/powerpoint/2010/main" val="92243608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مستطيل مستدير الزوايا 15">
            <a:extLst>
              <a:ext uri="{FF2B5EF4-FFF2-40B4-BE49-F238E27FC236}">
                <a16:creationId xmlns="" xmlns:a16="http://schemas.microsoft.com/office/drawing/2014/main" id="{F8EBF62B-66D0-49F2-9126-12F8652B5BF2}"/>
              </a:ext>
            </a:extLst>
          </p:cNvPr>
          <p:cNvSpPr/>
          <p:nvPr/>
        </p:nvSpPr>
        <p:spPr>
          <a:xfrm>
            <a:off x="67511" y="1385474"/>
            <a:ext cx="10337323" cy="5091884"/>
          </a:xfrm>
          <a:prstGeom prst="roundRect">
            <a:avLst>
              <a:gd name="adj" fmla="val 1416"/>
            </a:avLst>
          </a:prstGeom>
          <a:solidFill>
            <a:srgbClr val="CF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r>
              <a:rPr lang="ar-BH" sz="2000" dirty="0"/>
              <a:t> </a:t>
            </a:r>
            <a:endParaRPr lang="ar-SA" sz="2000" dirty="0" smtClean="0"/>
          </a:p>
          <a:p>
            <a:pPr algn="ctr" rtl="1"/>
            <a:r>
              <a:rPr lang="ar-BH" sz="3200" b="1" dirty="0" smtClean="0">
                <a:solidFill>
                  <a:schemeClr val="tx1"/>
                </a:solidFill>
                <a:latin typeface="Sakkal Majalla" panose="02000000000000000000" pitchFamily="2" charset="-78"/>
                <a:cs typeface="Sakkal Majalla" panose="02000000000000000000" pitchFamily="2" charset="-78"/>
              </a:rPr>
              <a:t> </a:t>
            </a:r>
            <a:r>
              <a:rPr lang="ar-SA" sz="3200" b="1" dirty="0" smtClean="0">
                <a:solidFill>
                  <a:schemeClr val="tx1"/>
                </a:solidFill>
                <a:latin typeface="Sakkal Majalla" panose="02000000000000000000" pitchFamily="2" charset="-78"/>
                <a:cs typeface="Sakkal Majalla" panose="02000000000000000000" pitchFamily="2" charset="-78"/>
              </a:rPr>
              <a:t>مجالات التنمية البشرية</a:t>
            </a:r>
          </a:p>
          <a:p>
            <a:pPr algn="ctr" rtl="1"/>
            <a:endParaRPr lang="ar-SA" sz="3200" b="1" dirty="0" smtClean="0">
              <a:solidFill>
                <a:schemeClr val="tx1"/>
              </a:solidFill>
              <a:latin typeface="Sakkal Majalla" panose="02000000000000000000" pitchFamily="2" charset="-78"/>
              <a:cs typeface="Sakkal Majalla" panose="02000000000000000000" pitchFamily="2" charset="-78"/>
            </a:endParaRPr>
          </a:p>
          <a:p>
            <a:pPr algn="r" rtl="1"/>
            <a:r>
              <a:rPr lang="ar-BH" sz="3600" dirty="0" smtClean="0">
                <a:solidFill>
                  <a:schemeClr val="tx1"/>
                </a:solidFill>
                <a:latin typeface="Sakkal Majalla" panose="02000000000000000000" pitchFamily="2" charset="-78"/>
                <a:cs typeface="Sakkal Majalla" panose="02000000000000000000" pitchFamily="2" charset="-78"/>
              </a:rPr>
              <a:t>تشمل </a:t>
            </a:r>
            <a:r>
              <a:rPr lang="ar-BH" sz="3600" dirty="0">
                <a:solidFill>
                  <a:schemeClr val="tx1"/>
                </a:solidFill>
                <a:latin typeface="Sakkal Majalla" panose="02000000000000000000" pitchFamily="2" charset="-78"/>
                <a:cs typeface="Sakkal Majalla" panose="02000000000000000000" pitchFamily="2" charset="-78"/>
              </a:rPr>
              <a:t>التنمية البشرية مجالاتٍ عدة منها: </a:t>
            </a:r>
            <a:endParaRPr lang="ar-SA" sz="3600" dirty="0" smtClean="0">
              <a:solidFill>
                <a:schemeClr val="tx1"/>
              </a:solidFill>
              <a:latin typeface="Sakkal Majalla" panose="02000000000000000000" pitchFamily="2" charset="-78"/>
              <a:cs typeface="Sakkal Majalla" panose="02000000000000000000" pitchFamily="2" charset="-78"/>
            </a:endParaRPr>
          </a:p>
          <a:p>
            <a:pPr algn="r" rtl="1"/>
            <a:r>
              <a:rPr lang="ar-BH" sz="3200" dirty="0" smtClean="0">
                <a:solidFill>
                  <a:schemeClr val="tx1"/>
                </a:solidFill>
                <a:latin typeface="Sakkal Majalla" panose="02000000000000000000" pitchFamily="2" charset="-78"/>
                <a:cs typeface="Sakkal Majalla" panose="02000000000000000000" pitchFamily="2" charset="-78"/>
              </a:rPr>
              <a:t> </a:t>
            </a:r>
            <a:endParaRPr lang="ar-SA" sz="3200" dirty="0" smtClean="0">
              <a:solidFill>
                <a:schemeClr val="tx1"/>
              </a:solidFill>
              <a:latin typeface="Sakkal Majalla" panose="02000000000000000000" pitchFamily="2" charset="-78"/>
              <a:cs typeface="Sakkal Majalla" panose="02000000000000000000" pitchFamily="2" charset="-78"/>
            </a:endParaRPr>
          </a:p>
          <a:p>
            <a:pPr algn="r" rtl="1">
              <a:lnSpc>
                <a:spcPct val="150000"/>
              </a:lnSpc>
            </a:pPr>
            <a:r>
              <a:rPr lang="ar-BH" sz="3600" dirty="0" smtClean="0">
                <a:solidFill>
                  <a:schemeClr val="tx1"/>
                </a:solidFill>
                <a:latin typeface="Sakkal Majalla" panose="02000000000000000000" pitchFamily="2" charset="-78"/>
                <a:cs typeface="Sakkal Majalla" panose="02000000000000000000" pitchFamily="2" charset="-78"/>
              </a:rPr>
              <a:t> الصحية</a:t>
            </a:r>
            <a:r>
              <a:rPr lang="ar-SA" sz="3600" dirty="0" smtClean="0">
                <a:solidFill>
                  <a:schemeClr val="tx1"/>
                </a:solidFill>
                <a:latin typeface="Sakkal Majalla" panose="02000000000000000000" pitchFamily="2" charset="-78"/>
                <a:cs typeface="Sakkal Majalla" panose="02000000000000000000" pitchFamily="2" charset="-78"/>
              </a:rPr>
              <a:t>،و</a:t>
            </a:r>
            <a:r>
              <a:rPr lang="ar-BH" sz="3600" dirty="0" smtClean="0">
                <a:solidFill>
                  <a:schemeClr val="tx1"/>
                </a:solidFill>
                <a:latin typeface="Sakkal Majalla" panose="02000000000000000000" pitchFamily="2" charset="-78"/>
                <a:cs typeface="Sakkal Majalla" panose="02000000000000000000" pitchFamily="2" charset="-78"/>
              </a:rPr>
              <a:t>التعليمية</a:t>
            </a:r>
            <a:r>
              <a:rPr lang="ar-SA" sz="3600" dirty="0" smtClean="0">
                <a:solidFill>
                  <a:schemeClr val="tx1"/>
                </a:solidFill>
                <a:latin typeface="Sakkal Majalla" panose="02000000000000000000" pitchFamily="2" charset="-78"/>
                <a:cs typeface="Sakkal Majalla" panose="02000000000000000000" pitchFamily="2" charset="-78"/>
              </a:rPr>
              <a:t>،و</a:t>
            </a:r>
            <a:r>
              <a:rPr lang="ar-BH" sz="3600" dirty="0" smtClean="0">
                <a:solidFill>
                  <a:schemeClr val="tx1"/>
                </a:solidFill>
                <a:latin typeface="Sakkal Majalla" panose="02000000000000000000" pitchFamily="2" charset="-78"/>
                <a:cs typeface="Sakkal Majalla" panose="02000000000000000000" pitchFamily="2" charset="-78"/>
              </a:rPr>
              <a:t>الإدارية</a:t>
            </a:r>
            <a:r>
              <a:rPr lang="ar-SA" sz="3600" dirty="0" smtClean="0">
                <a:solidFill>
                  <a:schemeClr val="tx1"/>
                </a:solidFill>
                <a:latin typeface="Sakkal Majalla" panose="02000000000000000000" pitchFamily="2" charset="-78"/>
                <a:cs typeface="Sakkal Majalla" panose="02000000000000000000" pitchFamily="2" charset="-78"/>
              </a:rPr>
              <a:t>،و</a:t>
            </a:r>
            <a:r>
              <a:rPr lang="ar-BH" sz="3600" dirty="0" smtClean="0">
                <a:solidFill>
                  <a:schemeClr val="tx1"/>
                </a:solidFill>
                <a:latin typeface="Sakkal Majalla" panose="02000000000000000000" pitchFamily="2" charset="-78"/>
                <a:cs typeface="Sakkal Majalla" panose="02000000000000000000" pitchFamily="2" charset="-78"/>
              </a:rPr>
              <a:t>السكنية، والاجتماعية، والنفسية، والسياسية، </a:t>
            </a:r>
            <a:r>
              <a:rPr lang="ar-BH" sz="3600" dirty="0">
                <a:solidFill>
                  <a:schemeClr val="tx1"/>
                </a:solidFill>
                <a:latin typeface="Sakkal Majalla" panose="02000000000000000000" pitchFamily="2" charset="-78"/>
                <a:cs typeface="Sakkal Majalla" panose="02000000000000000000" pitchFamily="2" charset="-78"/>
              </a:rPr>
              <a:t>وتقنية المعلومات </a:t>
            </a:r>
            <a:r>
              <a:rPr lang="ar-BH" sz="3600" dirty="0" smtClean="0">
                <a:solidFill>
                  <a:schemeClr val="tx1"/>
                </a:solidFill>
                <a:latin typeface="Sakkal Majalla" panose="02000000000000000000" pitchFamily="2" charset="-78"/>
                <a:cs typeface="Sakkal Majalla" panose="02000000000000000000" pitchFamily="2" charset="-78"/>
              </a:rPr>
              <a:t>وغيرها.</a:t>
            </a:r>
            <a:endParaRPr lang="en-US" sz="3600" dirty="0">
              <a:solidFill>
                <a:schemeClr val="tx1"/>
              </a:solidFill>
              <a:latin typeface="Sakkal Majalla" panose="02000000000000000000" pitchFamily="2" charset="-78"/>
              <a:cs typeface="Sakkal Majalla" panose="02000000000000000000" pitchFamily="2" charset="-78"/>
            </a:endParaRPr>
          </a:p>
        </p:txBody>
      </p:sp>
      <p:sp>
        <p:nvSpPr>
          <p:cNvPr id="5" name="مستطيل مستدير الزوايا 13">
            <a:extLst>
              <a:ext uri="{FF2B5EF4-FFF2-40B4-BE49-F238E27FC236}">
                <a16:creationId xmlns="" xmlns:a16="http://schemas.microsoft.com/office/drawing/2014/main" id="{EC34A592-DBF2-4D18-9F2F-AFE685E57A40}"/>
              </a:ext>
            </a:extLst>
          </p:cNvPr>
          <p:cNvSpPr/>
          <p:nvPr/>
        </p:nvSpPr>
        <p:spPr>
          <a:xfrm>
            <a:off x="4328160" y="177021"/>
            <a:ext cx="8153400" cy="1080000"/>
          </a:xfrm>
          <a:prstGeom prst="roundRect">
            <a:avLst>
              <a:gd name="adj" fmla="val 10356"/>
            </a:avLst>
          </a:prstGeom>
          <a:solidFill>
            <a:srgbClr val="3A617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cxnSp>
        <p:nvCxnSpPr>
          <p:cNvPr id="6" name="Straight Connector 5"/>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 xmlns:a16="http://schemas.microsoft.com/office/drawing/2014/main"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grpSp>
        <p:nvGrpSpPr>
          <p:cNvPr id="10" name="Google Shape;536;p37">
            <a:extLst>
              <a:ext uri="{FF2B5EF4-FFF2-40B4-BE49-F238E27FC236}">
                <a16:creationId xmlns="" xmlns:a16="http://schemas.microsoft.com/office/drawing/2014/main" id="{DEBBF910-303B-4310-AA45-DE8D1C52012D}"/>
              </a:ext>
            </a:extLst>
          </p:cNvPr>
          <p:cNvGrpSpPr/>
          <p:nvPr/>
        </p:nvGrpSpPr>
        <p:grpSpPr>
          <a:xfrm>
            <a:off x="11300601" y="293301"/>
            <a:ext cx="616789" cy="833812"/>
            <a:chOff x="590250" y="244200"/>
            <a:chExt cx="407975" cy="532175"/>
          </a:xfrm>
        </p:grpSpPr>
        <p:sp>
          <p:nvSpPr>
            <p:cNvPr id="11" name="Google Shape;537;p37">
              <a:extLst>
                <a:ext uri="{FF2B5EF4-FFF2-40B4-BE49-F238E27FC236}">
                  <a16:creationId xmlns="" xmlns:a16="http://schemas.microsoft.com/office/drawing/2014/main"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38;p37">
              <a:extLst>
                <a:ext uri="{FF2B5EF4-FFF2-40B4-BE49-F238E27FC236}">
                  <a16:creationId xmlns="" xmlns:a16="http://schemas.microsoft.com/office/drawing/2014/main"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39;p37">
              <a:extLst>
                <a:ext uri="{FF2B5EF4-FFF2-40B4-BE49-F238E27FC236}">
                  <a16:creationId xmlns="" xmlns:a16="http://schemas.microsoft.com/office/drawing/2014/main"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40;p37">
              <a:extLst>
                <a:ext uri="{FF2B5EF4-FFF2-40B4-BE49-F238E27FC236}">
                  <a16:creationId xmlns="" xmlns:a16="http://schemas.microsoft.com/office/drawing/2014/main"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41;p37">
              <a:extLst>
                <a:ext uri="{FF2B5EF4-FFF2-40B4-BE49-F238E27FC236}">
                  <a16:creationId xmlns="" xmlns:a16="http://schemas.microsoft.com/office/drawing/2014/main"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42;p37">
              <a:extLst>
                <a:ext uri="{FF2B5EF4-FFF2-40B4-BE49-F238E27FC236}">
                  <a16:creationId xmlns="" xmlns:a16="http://schemas.microsoft.com/office/drawing/2014/main"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43;p37">
              <a:extLst>
                <a:ext uri="{FF2B5EF4-FFF2-40B4-BE49-F238E27FC236}">
                  <a16:creationId xmlns="" xmlns:a16="http://schemas.microsoft.com/office/drawing/2014/main"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44;p37">
              <a:extLst>
                <a:ext uri="{FF2B5EF4-FFF2-40B4-BE49-F238E27FC236}">
                  <a16:creationId xmlns="" xmlns:a16="http://schemas.microsoft.com/office/drawing/2014/main"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45;p37">
              <a:extLst>
                <a:ext uri="{FF2B5EF4-FFF2-40B4-BE49-F238E27FC236}">
                  <a16:creationId xmlns="" xmlns:a16="http://schemas.microsoft.com/office/drawing/2014/main"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46;p37">
              <a:extLst>
                <a:ext uri="{FF2B5EF4-FFF2-40B4-BE49-F238E27FC236}">
                  <a16:creationId xmlns="" xmlns:a16="http://schemas.microsoft.com/office/drawing/2014/main"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47;p37">
              <a:extLst>
                <a:ext uri="{FF2B5EF4-FFF2-40B4-BE49-F238E27FC236}">
                  <a16:creationId xmlns="" xmlns:a16="http://schemas.microsoft.com/office/drawing/2014/main"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48;p37">
              <a:extLst>
                <a:ext uri="{FF2B5EF4-FFF2-40B4-BE49-F238E27FC236}">
                  <a16:creationId xmlns="" xmlns:a16="http://schemas.microsoft.com/office/drawing/2014/main"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49;p37">
              <a:extLst>
                <a:ext uri="{FF2B5EF4-FFF2-40B4-BE49-F238E27FC236}">
                  <a16:creationId xmlns="" xmlns:a16="http://schemas.microsoft.com/office/drawing/2014/main"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50;p37">
              <a:extLst>
                <a:ext uri="{FF2B5EF4-FFF2-40B4-BE49-F238E27FC236}">
                  <a16:creationId xmlns="" xmlns:a16="http://schemas.microsoft.com/office/drawing/2014/main"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 name="Rectangle 6">
            <a:extLst>
              <a:ext uri="{FF2B5EF4-FFF2-40B4-BE49-F238E27FC236}">
                <a16:creationId xmlns="" xmlns:a16="http://schemas.microsoft.com/office/drawing/2014/main" id="{72DA4614-6011-48EF-8280-B51B32C19888}"/>
              </a:ext>
            </a:extLst>
          </p:cNvPr>
          <p:cNvSpPr/>
          <p:nvPr/>
        </p:nvSpPr>
        <p:spPr>
          <a:xfrm>
            <a:off x="8689680" y="400993"/>
            <a:ext cx="2736327" cy="677108"/>
          </a:xfrm>
          <a:prstGeom prst="rect">
            <a:avLst/>
          </a:prstGeom>
        </p:spPr>
        <p:txBody>
          <a:bodyPr wrap="none">
            <a:spAutoFit/>
          </a:bodyPr>
          <a:lstStyle/>
          <a:p>
            <a:pPr marL="230187" marR="0" lvl="0" algn="r" rtl="1">
              <a:spcBef>
                <a:spcPts val="0"/>
              </a:spcBef>
              <a:spcAft>
                <a:spcPts val="0"/>
              </a:spcAft>
              <a:buClr>
                <a:schemeClr val="bg1"/>
              </a:buClr>
              <a:buSzPct val="70000"/>
            </a:pPr>
            <a:r>
              <a:rPr lang="ar-SA" sz="3800" dirty="0" smtClean="0">
                <a:solidFill>
                  <a:schemeClr val="bg1"/>
                </a:solidFill>
                <a:latin typeface="Arial" panose="020B0604020202020204" pitchFamily="34" charset="0"/>
                <a:ea typeface="Calibri" panose="020F0502020204030204" pitchFamily="34" charset="0"/>
                <a:cs typeface="Sultan bold" pitchFamily="2" charset="-78"/>
              </a:rPr>
              <a:t>التنمية البشرية</a:t>
            </a:r>
            <a:endParaRPr lang="en-US" sz="3800" b="1" dirty="0">
              <a:solidFill>
                <a:schemeClr val="bg1"/>
              </a:solidFill>
              <a:latin typeface="Arial" panose="020B0604020202020204" pitchFamily="34" charset="0"/>
              <a:ea typeface="Times New Roman" panose="02020603050405020304" pitchFamily="18" charset="0"/>
              <a:cs typeface="Sultan bold" pitchFamily="2" charset="-78"/>
            </a:endParaRPr>
          </a:p>
        </p:txBody>
      </p:sp>
      <p:sp>
        <p:nvSpPr>
          <p:cNvPr id="28" name="TextBox 27">
            <a:extLst>
              <a:ext uri="{FF2B5EF4-FFF2-40B4-BE49-F238E27FC236}">
                <a16:creationId xmlns:a16="http://schemas.microsoft.com/office/drawing/2014/main" xmlns=""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a:t>
            </a:r>
            <a:r>
              <a:rPr lang="ar-SA" sz="2000" b="1" dirty="0" smtClean="0">
                <a:solidFill>
                  <a:srgbClr val="3F5378"/>
                </a:solidFill>
                <a:latin typeface="Sakkal Majalla" panose="02000000000000000000" pitchFamily="2" charset="-78"/>
                <a:cs typeface="Sakkal Majalla" panose="02000000000000000000" pitchFamily="2" charset="-78"/>
              </a:rPr>
              <a:t>312</a:t>
            </a:r>
            <a:r>
              <a:rPr lang="ar-BH" sz="2000" b="1" dirty="0" smtClean="0">
                <a:solidFill>
                  <a:srgbClr val="3F5378"/>
                </a:solidFill>
                <a:latin typeface="Sakkal Majalla" panose="02000000000000000000" pitchFamily="2" charset="-78"/>
                <a:cs typeface="Sakkal Majalla" panose="02000000000000000000" pitchFamily="2" charset="-78"/>
              </a:rPr>
              <a:t>                     الاقتصاد                  </a:t>
            </a:r>
            <a:r>
              <a:rPr lang="ar-BH" sz="2000" b="1" dirty="0">
                <a:solidFill>
                  <a:srgbClr val="3F5378"/>
                </a:solidFill>
                <a:latin typeface="Sakkal Majalla" panose="02000000000000000000" pitchFamily="2" charset="-78"/>
                <a:cs typeface="Sakkal Majalla" panose="02000000000000000000" pitchFamily="2" charset="-78"/>
              </a:rPr>
              <a:t>الفصل الدراسي </a:t>
            </a:r>
            <a:r>
              <a:rPr lang="ar-BH" sz="2000" b="1" dirty="0" smtClean="0">
                <a:solidFill>
                  <a:srgbClr val="3F5378"/>
                </a:solidFill>
                <a:latin typeface="Sakkal Majalla" panose="02000000000000000000" pitchFamily="2" charset="-78"/>
                <a:cs typeface="Sakkal Majalla" panose="02000000000000000000" pitchFamily="2" charset="-78"/>
              </a:rPr>
              <a:t>ال</a:t>
            </a:r>
            <a:r>
              <a:rPr lang="ar-SA" sz="2000" b="1" dirty="0" smtClean="0">
                <a:solidFill>
                  <a:srgbClr val="3F5378"/>
                </a:solidFill>
                <a:latin typeface="Sakkal Majalla" panose="02000000000000000000" pitchFamily="2" charset="-78"/>
                <a:cs typeface="Sakkal Majalla" panose="02000000000000000000" pitchFamily="2" charset="-78"/>
              </a:rPr>
              <a:t>أول</a:t>
            </a:r>
            <a:r>
              <a:rPr lang="ar-BH" sz="2000" b="1" dirty="0" smtClean="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3</a:t>
            </a:r>
            <a:r>
              <a:rPr lang="ar-BH" sz="2000" b="1" dirty="0" smtClean="0">
                <a:solidFill>
                  <a:srgbClr val="3F5378"/>
                </a:solidFill>
                <a:latin typeface="Sakkal Majalla" panose="02000000000000000000" pitchFamily="2" charset="-78"/>
                <a:cs typeface="Sakkal Majalla" panose="02000000000000000000" pitchFamily="2" charset="-78"/>
              </a:rPr>
              <a:t>-</a:t>
            </a:r>
            <a:r>
              <a:rPr lang="ar-SA" sz="2000" b="1" dirty="0" smtClean="0">
                <a:solidFill>
                  <a:srgbClr val="3F5378"/>
                </a:solidFill>
                <a:latin typeface="Sakkal Majalla" panose="02000000000000000000" pitchFamily="2" charset="-78"/>
                <a:cs typeface="Sakkal Majalla" panose="02000000000000000000" pitchFamily="2" charset="-78"/>
              </a:rPr>
              <a:t>4:  التنمية الاقتصادية</a:t>
            </a:r>
            <a:endParaRPr lang="ar-SA" sz="2000" b="1" dirty="0">
              <a:solidFill>
                <a:srgbClr val="3F5378"/>
              </a:solidFill>
              <a:latin typeface="Sakkal Majalla" panose="02000000000000000000" pitchFamily="2" charset="-78"/>
              <a:cs typeface="Sakkal Majalla" panose="02000000000000000000" pitchFamily="2" charset="-78"/>
            </a:endParaRPr>
          </a:p>
        </p:txBody>
      </p:sp>
      <p:sp>
        <p:nvSpPr>
          <p:cNvPr id="26" name="مستطيل مستدير الزوايا 5">
            <a:hlinkClick r:id="rId2" action="ppaction://hlinksldjump"/>
            <a:extLst>
              <a:ext uri="{FF2B5EF4-FFF2-40B4-BE49-F238E27FC236}">
                <a16:creationId xmlns="" xmlns:a16="http://schemas.microsoft.com/office/drawing/2014/main" id="{43E9C12C-5BC2-40AE-ACC5-04FA6747C583}"/>
              </a:ext>
            </a:extLst>
          </p:cNvPr>
          <p:cNvSpPr/>
          <p:nvPr/>
        </p:nvSpPr>
        <p:spPr>
          <a:xfrm>
            <a:off x="10518976" y="1572008"/>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27" name="مستطيل مستدير الزوايا 11">
            <a:hlinkClick r:id="rId3" action="ppaction://hlinksldjump"/>
            <a:extLst>
              <a:ext uri="{FF2B5EF4-FFF2-40B4-BE49-F238E27FC236}">
                <a16:creationId xmlns="" xmlns:a16="http://schemas.microsoft.com/office/drawing/2014/main" id="{26A7B993-6928-4D4E-A625-2F80AE4E59C8}"/>
              </a:ext>
            </a:extLst>
          </p:cNvPr>
          <p:cNvSpPr/>
          <p:nvPr/>
        </p:nvSpPr>
        <p:spPr>
          <a:xfrm>
            <a:off x="10533532" y="225266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29" name="مستطيل مستدير الزوايا 16">
            <a:hlinkClick r:id="rId4" action="ppaction://hlinksldjump"/>
            <a:extLst>
              <a:ext uri="{FF2B5EF4-FFF2-40B4-BE49-F238E27FC236}">
                <a16:creationId xmlns="" xmlns:a16="http://schemas.microsoft.com/office/drawing/2014/main" id="{FCAA9A9D-66D9-4C62-9EA9-08AEB5B5C91D}"/>
              </a:ext>
            </a:extLst>
          </p:cNvPr>
          <p:cNvSpPr/>
          <p:nvPr/>
        </p:nvSpPr>
        <p:spPr>
          <a:xfrm>
            <a:off x="10515902" y="549971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31" name="مستطيل مستدير الزوايا 12">
            <a:hlinkClick r:id="rId5" action="ppaction://hlinksldjump"/>
            <a:extLst>
              <a:ext uri="{FF2B5EF4-FFF2-40B4-BE49-F238E27FC236}">
                <a16:creationId xmlns="" xmlns:a16="http://schemas.microsoft.com/office/drawing/2014/main" id="{02C9A14A-8535-4363-81B7-4E9E0BA9039D}"/>
              </a:ext>
            </a:extLst>
          </p:cNvPr>
          <p:cNvSpPr/>
          <p:nvPr/>
        </p:nvSpPr>
        <p:spPr>
          <a:xfrm>
            <a:off x="10528251" y="293331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32" name="مستطيل مستدير الزوايا 11">
            <a:hlinkClick r:id="rId3" action="ppaction://hlinksldjump"/>
            <a:extLst>
              <a:ext uri="{FF2B5EF4-FFF2-40B4-BE49-F238E27FC236}">
                <a16:creationId xmlns="" xmlns:a16="http://schemas.microsoft.com/office/drawing/2014/main" id="{26A7B993-6928-4D4E-A625-2F80AE4E59C8}"/>
              </a:ext>
            </a:extLst>
          </p:cNvPr>
          <p:cNvSpPr/>
          <p:nvPr/>
        </p:nvSpPr>
        <p:spPr>
          <a:xfrm>
            <a:off x="10539239" y="359350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الثالث    </a:t>
            </a:r>
            <a:endParaRPr lang="ar-BH" sz="2000" dirty="0">
              <a:solidFill>
                <a:srgbClr val="3F5378"/>
              </a:solidFill>
              <a:latin typeface="Arial Black" panose="020B0A04020102020204" pitchFamily="34" charset="0"/>
              <a:cs typeface="Sultan bold" pitchFamily="2" charset="-78"/>
            </a:endParaRPr>
          </a:p>
        </p:txBody>
      </p:sp>
      <p:sp>
        <p:nvSpPr>
          <p:cNvPr id="33" name="مستطيل مستدير الزوايا 12">
            <a:hlinkClick r:id="rId5" action="ppaction://hlinksldjump"/>
            <a:extLst>
              <a:ext uri="{FF2B5EF4-FFF2-40B4-BE49-F238E27FC236}">
                <a16:creationId xmlns="" xmlns:a16="http://schemas.microsoft.com/office/drawing/2014/main" id="{02C9A14A-8535-4363-81B7-4E9E0BA9039D}"/>
              </a:ext>
            </a:extLst>
          </p:cNvPr>
          <p:cNvSpPr/>
          <p:nvPr/>
        </p:nvSpPr>
        <p:spPr>
          <a:xfrm>
            <a:off x="10539239" y="4253692"/>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الرابع   </a:t>
            </a:r>
            <a:endParaRPr lang="ar-BH" sz="2000" dirty="0">
              <a:solidFill>
                <a:srgbClr val="3F5378"/>
              </a:solidFill>
              <a:latin typeface="Arial Black" panose="020B0A04020102020204" pitchFamily="34" charset="0"/>
              <a:cs typeface="Sultan bold" pitchFamily="2" charset="-78"/>
            </a:endParaRPr>
          </a:p>
        </p:txBody>
      </p:sp>
      <p:sp>
        <p:nvSpPr>
          <p:cNvPr id="34" name="مستطيل مستدير الزوايا 12">
            <a:hlinkClick r:id="rId5" action="ppaction://hlinksldjump"/>
            <a:extLst>
              <a:ext uri="{FF2B5EF4-FFF2-40B4-BE49-F238E27FC236}">
                <a16:creationId xmlns="" xmlns:a16="http://schemas.microsoft.com/office/drawing/2014/main" id="{02C9A14A-8535-4363-81B7-4E9E0BA9039D}"/>
              </a:ext>
            </a:extLst>
          </p:cNvPr>
          <p:cNvSpPr/>
          <p:nvPr/>
        </p:nvSpPr>
        <p:spPr>
          <a:xfrm>
            <a:off x="10539239" y="4876702"/>
            <a:ext cx="2353079" cy="548640"/>
          </a:xfrm>
          <a:prstGeom prst="roundRect">
            <a:avLst>
              <a:gd name="adj" fmla="val 10356"/>
            </a:avLst>
          </a:prstGeom>
          <a:solidFill>
            <a:srgbClr val="FB9A2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الخامس </a:t>
            </a:r>
            <a:endParaRPr lang="ar-BH" sz="2000" dirty="0">
              <a:solidFill>
                <a:srgbClr val="3F5378"/>
              </a:solidFill>
              <a:latin typeface="Arial Black" panose="020B0A04020102020204" pitchFamily="34" charset="0"/>
              <a:cs typeface="Sultan bold" pitchFamily="2" charset="-78"/>
            </a:endParaRPr>
          </a:p>
        </p:txBody>
      </p:sp>
    </p:spTree>
    <p:extLst>
      <p:ext uri="{BB962C8B-B14F-4D97-AF65-F5344CB8AC3E}">
        <p14:creationId xmlns:p14="http://schemas.microsoft.com/office/powerpoint/2010/main" val="37266197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 xmlns:a16="http://schemas.microsoft.com/office/drawing/2014/main" id="{F8EBF62B-66D0-49F2-9126-12F8652B5BF2}"/>
              </a:ext>
            </a:extLst>
          </p:cNvPr>
          <p:cNvSpPr/>
          <p:nvPr/>
        </p:nvSpPr>
        <p:spPr>
          <a:xfrm>
            <a:off x="33064" y="1364342"/>
            <a:ext cx="10337323" cy="5091884"/>
          </a:xfrm>
          <a:prstGeom prst="roundRect">
            <a:avLst>
              <a:gd name="adj" fmla="val 1416"/>
            </a:avLst>
          </a:prstGeom>
          <a:solidFill>
            <a:srgbClr val="CF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rtl="1"/>
            <a:r>
              <a:rPr lang="ar-BH" sz="3200" dirty="0">
                <a:solidFill>
                  <a:schemeClr val="tx1"/>
                </a:solidFill>
                <a:latin typeface="Sakkal Majalla" panose="02000000000000000000" pitchFamily="2" charset="-78"/>
                <a:cs typeface="Sakkal Majalla" panose="02000000000000000000" pitchFamily="2" charset="-78"/>
              </a:rPr>
              <a:t> </a:t>
            </a:r>
            <a:r>
              <a:rPr lang="ar-SA" sz="3200" b="1" dirty="0">
                <a:solidFill>
                  <a:schemeClr val="tx1"/>
                </a:solidFill>
                <a:latin typeface="Sakkal Majalla" panose="02000000000000000000" pitchFamily="2" charset="-78"/>
                <a:cs typeface="Sakkal Majalla" panose="02000000000000000000" pitchFamily="2" charset="-78"/>
              </a:rPr>
              <a:t>قياس التنمية </a:t>
            </a:r>
            <a:r>
              <a:rPr lang="ar-SA" sz="3200" b="1" dirty="0" smtClean="0">
                <a:solidFill>
                  <a:schemeClr val="tx1"/>
                </a:solidFill>
                <a:latin typeface="Sakkal Majalla" panose="02000000000000000000" pitchFamily="2" charset="-78"/>
                <a:cs typeface="Sakkal Majalla" panose="02000000000000000000" pitchFamily="2" charset="-78"/>
              </a:rPr>
              <a:t>البشرية</a:t>
            </a:r>
          </a:p>
          <a:p>
            <a:pPr algn="ctr" rtl="1"/>
            <a:endParaRPr lang="ar-SA" sz="3200" b="1" dirty="0" smtClean="0">
              <a:solidFill>
                <a:schemeClr val="tx1"/>
              </a:solidFill>
              <a:latin typeface="Sakkal Majalla" panose="02000000000000000000" pitchFamily="2" charset="-78"/>
              <a:cs typeface="Sakkal Majalla" panose="02000000000000000000" pitchFamily="2" charset="-78"/>
            </a:endParaRPr>
          </a:p>
          <a:p>
            <a:pPr algn="r" rtl="1"/>
            <a:r>
              <a:rPr lang="ar-BH" sz="3200" dirty="0">
                <a:solidFill>
                  <a:schemeClr val="tx1"/>
                </a:solidFill>
                <a:latin typeface="Sakkal Majalla" panose="02000000000000000000" pitchFamily="2" charset="-78"/>
                <a:cs typeface="Sakkal Majalla" panose="02000000000000000000" pitchFamily="2" charset="-78"/>
              </a:rPr>
              <a:t> تركز الأمم المتحدة في تقاريرها السنوية للتنمية البشرية على ثلاثة عناصر أساسية لقياس مؤشرات التنمية البشرية في دولةٍ ما، وهي</a:t>
            </a:r>
            <a:r>
              <a:rPr lang="ar-BH" sz="3200" dirty="0" smtClean="0">
                <a:solidFill>
                  <a:schemeClr val="tx1"/>
                </a:solidFill>
                <a:latin typeface="Sakkal Majalla" panose="02000000000000000000" pitchFamily="2" charset="-78"/>
                <a:cs typeface="Sakkal Majalla" panose="02000000000000000000" pitchFamily="2" charset="-78"/>
              </a:rPr>
              <a:t>:</a:t>
            </a:r>
            <a:endParaRPr lang="ar-SA" sz="3200" dirty="0" smtClean="0">
              <a:solidFill>
                <a:schemeClr val="tx1"/>
              </a:solidFill>
              <a:latin typeface="Sakkal Majalla" panose="02000000000000000000" pitchFamily="2" charset="-78"/>
              <a:cs typeface="Sakkal Majalla" panose="02000000000000000000" pitchFamily="2" charset="-78"/>
            </a:endParaRPr>
          </a:p>
          <a:p>
            <a:pPr algn="r" rtl="1"/>
            <a:endParaRPr lang="en-US" sz="1200" dirty="0">
              <a:solidFill>
                <a:schemeClr val="tx1"/>
              </a:solidFill>
              <a:latin typeface="Sakkal Majalla" panose="02000000000000000000" pitchFamily="2" charset="-78"/>
              <a:cs typeface="Sakkal Majalla" panose="02000000000000000000" pitchFamily="2" charset="-78"/>
            </a:endParaRPr>
          </a:p>
          <a:p>
            <a:pPr marL="457200" lvl="0" indent="-457200" algn="r" rtl="1">
              <a:lnSpc>
                <a:spcPct val="150000"/>
              </a:lnSpc>
              <a:buFont typeface="Arial" panose="020B0604020202020204" pitchFamily="34" charset="0"/>
              <a:buChar char="•"/>
            </a:pPr>
            <a:r>
              <a:rPr lang="ar-BH" sz="3200" dirty="0">
                <a:solidFill>
                  <a:schemeClr val="tx1"/>
                </a:solidFill>
                <a:latin typeface="Sakkal Majalla" panose="02000000000000000000" pitchFamily="2" charset="-78"/>
                <a:cs typeface="Sakkal Majalla" panose="02000000000000000000" pitchFamily="2" charset="-78"/>
              </a:rPr>
              <a:t>المستوى الصحي (متوسط العمر)، ويقصد به الحياة الطويلة والصحية.</a:t>
            </a:r>
            <a:endParaRPr lang="en-US" sz="3200" dirty="0">
              <a:solidFill>
                <a:schemeClr val="tx1"/>
              </a:solidFill>
              <a:latin typeface="Sakkal Majalla" panose="02000000000000000000" pitchFamily="2" charset="-78"/>
              <a:cs typeface="Sakkal Majalla" panose="02000000000000000000" pitchFamily="2" charset="-78"/>
            </a:endParaRPr>
          </a:p>
          <a:p>
            <a:pPr marL="457200" lvl="0" indent="-457200" algn="r" rtl="1">
              <a:lnSpc>
                <a:spcPct val="150000"/>
              </a:lnSpc>
              <a:buFont typeface="Arial" panose="020B0604020202020204" pitchFamily="34" charset="0"/>
              <a:buChar char="•"/>
            </a:pPr>
            <a:r>
              <a:rPr lang="ar-BH" sz="3200" dirty="0">
                <a:solidFill>
                  <a:schemeClr val="tx1"/>
                </a:solidFill>
                <a:latin typeface="Sakkal Majalla" panose="02000000000000000000" pitchFamily="2" charset="-78"/>
                <a:cs typeface="Sakkal Majalla" panose="02000000000000000000" pitchFamily="2" charset="-78"/>
              </a:rPr>
              <a:t>المستوى التعليمي (المعرفة)، ويقصد به اكتساب المعرفة.</a:t>
            </a:r>
            <a:endParaRPr lang="en-US" sz="3200" dirty="0">
              <a:solidFill>
                <a:schemeClr val="tx1"/>
              </a:solidFill>
              <a:latin typeface="Sakkal Majalla" panose="02000000000000000000" pitchFamily="2" charset="-78"/>
              <a:cs typeface="Sakkal Majalla" panose="02000000000000000000" pitchFamily="2" charset="-78"/>
            </a:endParaRPr>
          </a:p>
          <a:p>
            <a:pPr marL="457200" lvl="0" indent="-457200" algn="r" rtl="1">
              <a:lnSpc>
                <a:spcPct val="150000"/>
              </a:lnSpc>
              <a:buFont typeface="Arial" panose="020B0604020202020204" pitchFamily="34" charset="0"/>
              <a:buChar char="•"/>
            </a:pPr>
            <a:r>
              <a:rPr lang="ar-BH" sz="3200" dirty="0">
                <a:solidFill>
                  <a:schemeClr val="tx1"/>
                </a:solidFill>
                <a:latin typeface="Sakkal Majalla" panose="02000000000000000000" pitchFamily="2" charset="-78"/>
                <a:cs typeface="Sakkal Majalla" panose="02000000000000000000" pitchFamily="2" charset="-78"/>
              </a:rPr>
              <a:t>مستوى الدخل (مستوى دخل الفرد)، ويقصد به الحصول على المواد اللازمة لتحقيق مستوى معيشي لائق.</a:t>
            </a:r>
            <a:endParaRPr lang="en-US" sz="3200" dirty="0">
              <a:solidFill>
                <a:schemeClr val="tx1"/>
              </a:solidFill>
              <a:latin typeface="Sakkal Majalla" panose="02000000000000000000" pitchFamily="2" charset="-78"/>
              <a:cs typeface="Sakkal Majalla" panose="02000000000000000000" pitchFamily="2" charset="-78"/>
            </a:endParaRPr>
          </a:p>
        </p:txBody>
      </p:sp>
      <p:sp>
        <p:nvSpPr>
          <p:cNvPr id="9" name="Rectangle 6">
            <a:extLst>
              <a:ext uri="{FF2B5EF4-FFF2-40B4-BE49-F238E27FC236}">
                <a16:creationId xmlns="" xmlns:a16="http://schemas.microsoft.com/office/drawing/2014/main"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 xmlns:a16="http://schemas.microsoft.com/office/drawing/2014/main"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 xmlns:a16="http://schemas.microsoft.com/office/drawing/2014/main" id="{EC34A592-DBF2-4D18-9F2F-AFE685E57A40}"/>
              </a:ext>
            </a:extLst>
          </p:cNvPr>
          <p:cNvSpPr/>
          <p:nvPr/>
        </p:nvSpPr>
        <p:spPr>
          <a:xfrm>
            <a:off x="3934326" y="177021"/>
            <a:ext cx="8547234" cy="1080000"/>
          </a:xfrm>
          <a:prstGeom prst="roundRect">
            <a:avLst>
              <a:gd name="adj" fmla="val 10356"/>
            </a:avLst>
          </a:prstGeom>
          <a:solidFill>
            <a:srgbClr val="3A617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grpSp>
        <p:nvGrpSpPr>
          <p:cNvPr id="24" name="Google Shape;536;p37">
            <a:extLst>
              <a:ext uri="{FF2B5EF4-FFF2-40B4-BE49-F238E27FC236}">
                <a16:creationId xmlns="" xmlns:a16="http://schemas.microsoft.com/office/drawing/2014/main" id="{DEBBF910-303B-4310-AA45-DE8D1C52012D}"/>
              </a:ext>
            </a:extLst>
          </p:cNvPr>
          <p:cNvGrpSpPr/>
          <p:nvPr/>
        </p:nvGrpSpPr>
        <p:grpSpPr>
          <a:xfrm>
            <a:off x="11544713" y="300115"/>
            <a:ext cx="616789" cy="833812"/>
            <a:chOff x="590250" y="244200"/>
            <a:chExt cx="407975" cy="532175"/>
          </a:xfrm>
        </p:grpSpPr>
        <p:sp>
          <p:nvSpPr>
            <p:cNvPr id="32" name="Google Shape;537;p37">
              <a:extLst>
                <a:ext uri="{FF2B5EF4-FFF2-40B4-BE49-F238E27FC236}">
                  <a16:creationId xmlns="" xmlns:a16="http://schemas.microsoft.com/office/drawing/2014/main"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 xmlns:a16="http://schemas.microsoft.com/office/drawing/2014/main"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 xmlns:a16="http://schemas.microsoft.com/office/drawing/2014/main"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 xmlns:a16="http://schemas.microsoft.com/office/drawing/2014/main"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 xmlns:a16="http://schemas.microsoft.com/office/drawing/2014/main"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 xmlns:a16="http://schemas.microsoft.com/office/drawing/2014/main"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 xmlns:a16="http://schemas.microsoft.com/office/drawing/2014/main"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 xmlns:a16="http://schemas.microsoft.com/office/drawing/2014/main"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 xmlns:a16="http://schemas.microsoft.com/office/drawing/2014/main"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 xmlns:a16="http://schemas.microsoft.com/office/drawing/2014/main"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 xmlns:a16="http://schemas.microsoft.com/office/drawing/2014/main"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 xmlns:a16="http://schemas.microsoft.com/office/drawing/2014/main"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 xmlns:a16="http://schemas.microsoft.com/office/drawing/2014/main"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 xmlns:a16="http://schemas.microsoft.com/office/drawing/2014/main"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TextBox 56">
            <a:extLst>
              <a:ext uri="{FF2B5EF4-FFF2-40B4-BE49-F238E27FC236}">
                <a16:creationId xmlns="" xmlns:a16="http://schemas.microsoft.com/office/drawing/2014/main"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
        <p:nvSpPr>
          <p:cNvPr id="30" name="TextBox 29">
            <a:extLst>
              <a:ext uri="{FF2B5EF4-FFF2-40B4-BE49-F238E27FC236}">
                <a16:creationId xmlns:a16="http://schemas.microsoft.com/office/drawing/2014/main" xmlns=""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a:t>
            </a:r>
            <a:r>
              <a:rPr lang="ar-SA" sz="2000" b="1" dirty="0" smtClean="0">
                <a:solidFill>
                  <a:srgbClr val="3F5378"/>
                </a:solidFill>
                <a:latin typeface="Sakkal Majalla" panose="02000000000000000000" pitchFamily="2" charset="-78"/>
                <a:cs typeface="Sakkal Majalla" panose="02000000000000000000" pitchFamily="2" charset="-78"/>
              </a:rPr>
              <a:t>312</a:t>
            </a:r>
            <a:r>
              <a:rPr lang="ar-BH" sz="2000" b="1" dirty="0" smtClean="0">
                <a:solidFill>
                  <a:srgbClr val="3F5378"/>
                </a:solidFill>
                <a:latin typeface="Sakkal Majalla" panose="02000000000000000000" pitchFamily="2" charset="-78"/>
                <a:cs typeface="Sakkal Majalla" panose="02000000000000000000" pitchFamily="2" charset="-78"/>
              </a:rPr>
              <a:t>                     الاقتصاد                  </a:t>
            </a:r>
            <a:r>
              <a:rPr lang="ar-BH" sz="2000" b="1" dirty="0">
                <a:solidFill>
                  <a:srgbClr val="3F5378"/>
                </a:solidFill>
                <a:latin typeface="Sakkal Majalla" panose="02000000000000000000" pitchFamily="2" charset="-78"/>
                <a:cs typeface="Sakkal Majalla" panose="02000000000000000000" pitchFamily="2" charset="-78"/>
              </a:rPr>
              <a:t>الفصل الدراسي </a:t>
            </a:r>
            <a:r>
              <a:rPr lang="ar-BH" sz="2000" b="1" dirty="0" smtClean="0">
                <a:solidFill>
                  <a:srgbClr val="3F5378"/>
                </a:solidFill>
                <a:latin typeface="Sakkal Majalla" panose="02000000000000000000" pitchFamily="2" charset="-78"/>
                <a:cs typeface="Sakkal Majalla" panose="02000000000000000000" pitchFamily="2" charset="-78"/>
              </a:rPr>
              <a:t>ال</a:t>
            </a:r>
            <a:r>
              <a:rPr lang="ar-SA" sz="2000" b="1" dirty="0" smtClean="0">
                <a:solidFill>
                  <a:srgbClr val="3F5378"/>
                </a:solidFill>
                <a:latin typeface="Sakkal Majalla" panose="02000000000000000000" pitchFamily="2" charset="-78"/>
                <a:cs typeface="Sakkal Majalla" panose="02000000000000000000" pitchFamily="2" charset="-78"/>
              </a:rPr>
              <a:t>أول</a:t>
            </a:r>
            <a:r>
              <a:rPr lang="ar-BH" sz="2000" b="1" dirty="0" smtClean="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3</a:t>
            </a:r>
            <a:r>
              <a:rPr lang="ar-BH" sz="2000" b="1" dirty="0" smtClean="0">
                <a:solidFill>
                  <a:srgbClr val="3F5378"/>
                </a:solidFill>
                <a:latin typeface="Sakkal Majalla" panose="02000000000000000000" pitchFamily="2" charset="-78"/>
                <a:cs typeface="Sakkal Majalla" panose="02000000000000000000" pitchFamily="2" charset="-78"/>
              </a:rPr>
              <a:t>-</a:t>
            </a:r>
            <a:r>
              <a:rPr lang="ar-SA" sz="2000" b="1" dirty="0" smtClean="0">
                <a:solidFill>
                  <a:srgbClr val="3F5378"/>
                </a:solidFill>
                <a:latin typeface="Sakkal Majalla" panose="02000000000000000000" pitchFamily="2" charset="-78"/>
                <a:cs typeface="Sakkal Majalla" panose="02000000000000000000" pitchFamily="2" charset="-78"/>
              </a:rPr>
              <a:t>4:  التنمية الاقتصادية</a:t>
            </a:r>
            <a:endParaRPr lang="ar-SA" sz="2000" b="1" dirty="0">
              <a:solidFill>
                <a:srgbClr val="3F5378"/>
              </a:solidFill>
              <a:latin typeface="Sakkal Majalla" panose="02000000000000000000" pitchFamily="2" charset="-78"/>
              <a:cs typeface="Sakkal Majalla" panose="02000000000000000000" pitchFamily="2" charset="-78"/>
            </a:endParaRPr>
          </a:p>
        </p:txBody>
      </p:sp>
      <p:sp>
        <p:nvSpPr>
          <p:cNvPr id="31" name="Rectangle 6">
            <a:extLst>
              <a:ext uri="{FF2B5EF4-FFF2-40B4-BE49-F238E27FC236}">
                <a16:creationId xmlns="" xmlns:a16="http://schemas.microsoft.com/office/drawing/2014/main" id="{72DA4614-6011-48EF-8280-B51B32C19888}"/>
              </a:ext>
            </a:extLst>
          </p:cNvPr>
          <p:cNvSpPr/>
          <p:nvPr/>
        </p:nvSpPr>
        <p:spPr>
          <a:xfrm>
            <a:off x="8689680" y="400993"/>
            <a:ext cx="2736327" cy="677108"/>
          </a:xfrm>
          <a:prstGeom prst="rect">
            <a:avLst/>
          </a:prstGeom>
        </p:spPr>
        <p:txBody>
          <a:bodyPr wrap="none">
            <a:spAutoFit/>
          </a:bodyPr>
          <a:lstStyle/>
          <a:p>
            <a:pPr marL="230187" marR="0" lvl="0" algn="r" rtl="1">
              <a:spcBef>
                <a:spcPts val="0"/>
              </a:spcBef>
              <a:spcAft>
                <a:spcPts val="0"/>
              </a:spcAft>
              <a:buClr>
                <a:schemeClr val="bg1"/>
              </a:buClr>
              <a:buSzPct val="70000"/>
            </a:pPr>
            <a:r>
              <a:rPr lang="ar-SA" sz="3800" dirty="0" smtClean="0">
                <a:solidFill>
                  <a:schemeClr val="bg1"/>
                </a:solidFill>
                <a:latin typeface="Arial" panose="020B0604020202020204" pitchFamily="34" charset="0"/>
                <a:ea typeface="Calibri" panose="020F0502020204030204" pitchFamily="34" charset="0"/>
                <a:cs typeface="Sultan bold" pitchFamily="2" charset="-78"/>
              </a:rPr>
              <a:t>التنمية البشرية</a:t>
            </a:r>
            <a:endParaRPr lang="en-US" sz="3800" b="1" dirty="0">
              <a:solidFill>
                <a:schemeClr val="bg1"/>
              </a:solidFill>
              <a:latin typeface="Arial" panose="020B0604020202020204" pitchFamily="34" charset="0"/>
              <a:ea typeface="Times New Roman" panose="02020603050405020304" pitchFamily="18" charset="0"/>
              <a:cs typeface="Sultan bold" pitchFamily="2" charset="-78"/>
            </a:endParaRPr>
          </a:p>
        </p:txBody>
      </p:sp>
      <p:sp>
        <p:nvSpPr>
          <p:cNvPr id="25" name="مستطيل مستدير الزوايا 5">
            <a:hlinkClick r:id="rId2" action="ppaction://hlinksldjump"/>
            <a:extLst>
              <a:ext uri="{FF2B5EF4-FFF2-40B4-BE49-F238E27FC236}">
                <a16:creationId xmlns="" xmlns:a16="http://schemas.microsoft.com/office/drawing/2014/main" id="{43E9C12C-5BC2-40AE-ACC5-04FA6747C583}"/>
              </a:ext>
            </a:extLst>
          </p:cNvPr>
          <p:cNvSpPr/>
          <p:nvPr/>
        </p:nvSpPr>
        <p:spPr>
          <a:xfrm>
            <a:off x="10518976" y="1572008"/>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26" name="مستطيل مستدير الزوايا 11">
            <a:hlinkClick r:id="rId3" action="ppaction://hlinksldjump"/>
            <a:extLst>
              <a:ext uri="{FF2B5EF4-FFF2-40B4-BE49-F238E27FC236}">
                <a16:creationId xmlns="" xmlns:a16="http://schemas.microsoft.com/office/drawing/2014/main" id="{26A7B993-6928-4D4E-A625-2F80AE4E59C8}"/>
              </a:ext>
            </a:extLst>
          </p:cNvPr>
          <p:cNvSpPr/>
          <p:nvPr/>
        </p:nvSpPr>
        <p:spPr>
          <a:xfrm>
            <a:off x="10533532" y="225266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27" name="مستطيل مستدير الزوايا 16">
            <a:hlinkClick r:id="rId4" action="ppaction://hlinksldjump"/>
            <a:extLst>
              <a:ext uri="{FF2B5EF4-FFF2-40B4-BE49-F238E27FC236}">
                <a16:creationId xmlns="" xmlns:a16="http://schemas.microsoft.com/office/drawing/2014/main" id="{FCAA9A9D-66D9-4C62-9EA9-08AEB5B5C91D}"/>
              </a:ext>
            </a:extLst>
          </p:cNvPr>
          <p:cNvSpPr/>
          <p:nvPr/>
        </p:nvSpPr>
        <p:spPr>
          <a:xfrm>
            <a:off x="10515902" y="549971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28" name="مستطيل مستدير الزوايا 12">
            <a:hlinkClick r:id="rId5" action="ppaction://hlinksldjump"/>
            <a:extLst>
              <a:ext uri="{FF2B5EF4-FFF2-40B4-BE49-F238E27FC236}">
                <a16:creationId xmlns="" xmlns:a16="http://schemas.microsoft.com/office/drawing/2014/main" id="{02C9A14A-8535-4363-81B7-4E9E0BA9039D}"/>
              </a:ext>
            </a:extLst>
          </p:cNvPr>
          <p:cNvSpPr/>
          <p:nvPr/>
        </p:nvSpPr>
        <p:spPr>
          <a:xfrm>
            <a:off x="10528251" y="293331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37" name="مستطيل مستدير الزوايا 11">
            <a:hlinkClick r:id="rId3" action="ppaction://hlinksldjump"/>
            <a:extLst>
              <a:ext uri="{FF2B5EF4-FFF2-40B4-BE49-F238E27FC236}">
                <a16:creationId xmlns="" xmlns:a16="http://schemas.microsoft.com/office/drawing/2014/main" id="{26A7B993-6928-4D4E-A625-2F80AE4E59C8}"/>
              </a:ext>
            </a:extLst>
          </p:cNvPr>
          <p:cNvSpPr/>
          <p:nvPr/>
        </p:nvSpPr>
        <p:spPr>
          <a:xfrm>
            <a:off x="10539239" y="359350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الثالث    </a:t>
            </a:r>
            <a:endParaRPr lang="ar-BH" sz="2000" dirty="0">
              <a:solidFill>
                <a:srgbClr val="3F5378"/>
              </a:solidFill>
              <a:latin typeface="Arial Black" panose="020B0A04020102020204" pitchFamily="34" charset="0"/>
              <a:cs typeface="Sultan bold" pitchFamily="2" charset="-78"/>
            </a:endParaRPr>
          </a:p>
        </p:txBody>
      </p:sp>
      <p:sp>
        <p:nvSpPr>
          <p:cNvPr id="38" name="مستطيل مستدير الزوايا 12">
            <a:hlinkClick r:id="rId5" action="ppaction://hlinksldjump"/>
            <a:extLst>
              <a:ext uri="{FF2B5EF4-FFF2-40B4-BE49-F238E27FC236}">
                <a16:creationId xmlns="" xmlns:a16="http://schemas.microsoft.com/office/drawing/2014/main" id="{02C9A14A-8535-4363-81B7-4E9E0BA9039D}"/>
              </a:ext>
            </a:extLst>
          </p:cNvPr>
          <p:cNvSpPr/>
          <p:nvPr/>
        </p:nvSpPr>
        <p:spPr>
          <a:xfrm>
            <a:off x="10539239" y="4253692"/>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الرابع   </a:t>
            </a:r>
            <a:endParaRPr lang="ar-BH" sz="2000" dirty="0">
              <a:solidFill>
                <a:srgbClr val="3F5378"/>
              </a:solidFill>
              <a:latin typeface="Arial Black" panose="020B0A04020102020204" pitchFamily="34" charset="0"/>
              <a:cs typeface="Sultan bold" pitchFamily="2" charset="-78"/>
            </a:endParaRPr>
          </a:p>
        </p:txBody>
      </p:sp>
      <p:sp>
        <p:nvSpPr>
          <p:cNvPr id="39" name="مستطيل مستدير الزوايا 12">
            <a:hlinkClick r:id="rId5" action="ppaction://hlinksldjump"/>
            <a:extLst>
              <a:ext uri="{FF2B5EF4-FFF2-40B4-BE49-F238E27FC236}">
                <a16:creationId xmlns="" xmlns:a16="http://schemas.microsoft.com/office/drawing/2014/main" id="{02C9A14A-8535-4363-81B7-4E9E0BA9039D}"/>
              </a:ext>
            </a:extLst>
          </p:cNvPr>
          <p:cNvSpPr/>
          <p:nvPr/>
        </p:nvSpPr>
        <p:spPr>
          <a:xfrm>
            <a:off x="10539239" y="4876702"/>
            <a:ext cx="2353079" cy="548640"/>
          </a:xfrm>
          <a:prstGeom prst="roundRect">
            <a:avLst>
              <a:gd name="adj" fmla="val 10356"/>
            </a:avLst>
          </a:prstGeom>
          <a:solidFill>
            <a:srgbClr val="FB9A2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الخامس </a:t>
            </a:r>
            <a:endParaRPr lang="ar-BH" sz="2000" dirty="0">
              <a:solidFill>
                <a:srgbClr val="3F5378"/>
              </a:solidFill>
              <a:latin typeface="Arial Black" panose="020B0A04020102020204" pitchFamily="34" charset="0"/>
              <a:cs typeface="Sultan bold" pitchFamily="2" charset="-78"/>
            </a:endParaRPr>
          </a:p>
        </p:txBody>
      </p:sp>
    </p:spTree>
    <p:extLst>
      <p:ext uri="{BB962C8B-B14F-4D97-AF65-F5344CB8AC3E}">
        <p14:creationId xmlns:p14="http://schemas.microsoft.com/office/powerpoint/2010/main" val="40819920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 xmlns:a16="http://schemas.microsoft.com/office/drawing/2014/main" id="{F8EBF62B-66D0-49F2-9126-12F8652B5BF2}"/>
              </a:ext>
            </a:extLst>
          </p:cNvPr>
          <p:cNvSpPr/>
          <p:nvPr/>
        </p:nvSpPr>
        <p:spPr>
          <a:xfrm>
            <a:off x="136460" y="1329892"/>
            <a:ext cx="10337323" cy="5091884"/>
          </a:xfrm>
          <a:prstGeom prst="roundRect">
            <a:avLst>
              <a:gd name="adj" fmla="val 1416"/>
            </a:avLst>
          </a:prstGeom>
          <a:solidFill>
            <a:srgbClr val="CF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60325" algn="ctr" rtl="1"/>
            <a:endParaRPr lang="ar-SA" sz="3200" dirty="0" smtClean="0">
              <a:solidFill>
                <a:schemeClr val="tx1"/>
              </a:solidFill>
              <a:latin typeface="Sakkal Majalla" panose="02000000000000000000" pitchFamily="2" charset="-78"/>
              <a:cs typeface="Sakkal Majalla" panose="02000000000000000000" pitchFamily="2" charset="-78"/>
            </a:endParaRPr>
          </a:p>
          <a:p>
            <a:pPr marL="60325" algn="ctr" rtl="1"/>
            <a:r>
              <a:rPr lang="ar-BH" sz="3200" dirty="0">
                <a:solidFill>
                  <a:schemeClr val="tx1"/>
                </a:solidFill>
                <a:latin typeface="Sakkal Majalla" panose="02000000000000000000" pitchFamily="2" charset="-78"/>
                <a:cs typeface="Sakkal Majalla" panose="02000000000000000000" pitchFamily="2" charset="-78"/>
              </a:rPr>
              <a:t>حددت مملكة البحرين مرتكزات لبناء الإنسان وطورت ونشرت الخدمات الأساسية لرعايته صحيًا وتعليميًا، ونفذت إنجازات واسعة من الضمانات والخدمات والبرامج في شتى مجالات التنمية البشرية، ومن هذه الخدمات</a:t>
            </a:r>
            <a:r>
              <a:rPr lang="ar-BH" sz="3200" dirty="0" smtClean="0">
                <a:solidFill>
                  <a:schemeClr val="tx1"/>
                </a:solidFill>
                <a:latin typeface="Sakkal Majalla" panose="02000000000000000000" pitchFamily="2" charset="-78"/>
                <a:cs typeface="Sakkal Majalla" panose="02000000000000000000" pitchFamily="2" charset="-78"/>
              </a:rPr>
              <a:t>:</a:t>
            </a:r>
            <a:endParaRPr lang="ar-SA" sz="3200" dirty="0" smtClean="0">
              <a:solidFill>
                <a:schemeClr val="tx1"/>
              </a:solidFill>
              <a:latin typeface="Sakkal Majalla" panose="02000000000000000000" pitchFamily="2" charset="-78"/>
              <a:cs typeface="Sakkal Majalla" panose="02000000000000000000" pitchFamily="2" charset="-78"/>
            </a:endParaRPr>
          </a:p>
          <a:p>
            <a:pPr marL="60325" algn="ctr" rtl="1"/>
            <a:endParaRPr lang="ar-BH" sz="3200" dirty="0">
              <a:solidFill>
                <a:schemeClr val="tx1"/>
              </a:solidFill>
              <a:latin typeface="Sakkal Majalla" panose="02000000000000000000" pitchFamily="2" charset="-78"/>
              <a:cs typeface="Sakkal Majalla" panose="02000000000000000000" pitchFamily="2" charset="-78"/>
            </a:endParaRPr>
          </a:p>
        </p:txBody>
      </p:sp>
      <p:sp>
        <p:nvSpPr>
          <p:cNvPr id="9" name="Rectangle 6">
            <a:extLst>
              <a:ext uri="{FF2B5EF4-FFF2-40B4-BE49-F238E27FC236}">
                <a16:creationId xmlns="" xmlns:a16="http://schemas.microsoft.com/office/drawing/2014/main"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 xmlns:a16="http://schemas.microsoft.com/office/drawing/2014/main"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 xmlns:a16="http://schemas.microsoft.com/office/drawing/2014/main" id="{EC34A592-DBF2-4D18-9F2F-AFE685E57A40}"/>
              </a:ext>
            </a:extLst>
          </p:cNvPr>
          <p:cNvSpPr/>
          <p:nvPr/>
        </p:nvSpPr>
        <p:spPr>
          <a:xfrm>
            <a:off x="4328160" y="177021"/>
            <a:ext cx="8153400" cy="1080000"/>
          </a:xfrm>
          <a:prstGeom prst="roundRect">
            <a:avLst>
              <a:gd name="adj" fmla="val 10356"/>
            </a:avLst>
          </a:prstGeom>
          <a:solidFill>
            <a:srgbClr val="3A617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3" name="Rectangle 6">
            <a:extLst>
              <a:ext uri="{FF2B5EF4-FFF2-40B4-BE49-F238E27FC236}">
                <a16:creationId xmlns="" xmlns:a16="http://schemas.microsoft.com/office/drawing/2014/main" id="{E78E3F30-EF5E-4302-B73F-67E8AB2EFBBA}"/>
              </a:ext>
            </a:extLst>
          </p:cNvPr>
          <p:cNvSpPr/>
          <p:nvPr/>
        </p:nvSpPr>
        <p:spPr>
          <a:xfrm>
            <a:off x="4405996" y="368593"/>
            <a:ext cx="6797054" cy="830997"/>
          </a:xfrm>
          <a:prstGeom prst="rect">
            <a:avLst/>
          </a:prstGeom>
        </p:spPr>
        <p:txBody>
          <a:bodyPr wrap="none">
            <a:spAutoFit/>
          </a:bodyPr>
          <a:lstStyle/>
          <a:p>
            <a:pPr algn="r" rtl="1">
              <a:spcBef>
                <a:spcPts val="0"/>
              </a:spcBef>
              <a:spcAft>
                <a:spcPts val="1000"/>
              </a:spcAft>
            </a:pPr>
            <a:r>
              <a:rPr lang="ar-SA" sz="4800" dirty="0" smtClean="0">
                <a:solidFill>
                  <a:schemeClr val="bg1"/>
                </a:solidFill>
                <a:latin typeface="Sakkal Majalla" panose="02000000000000000000" pitchFamily="2" charset="-78"/>
                <a:cs typeface="Sultan bold" pitchFamily="2" charset="-78"/>
              </a:rPr>
              <a:t>التنمية البشرية في مملكة البحرين</a:t>
            </a:r>
            <a:endParaRPr lang="ar-BH" sz="4800" dirty="0">
              <a:solidFill>
                <a:schemeClr val="bg1"/>
              </a:solidFill>
              <a:latin typeface="Sakkal Majalla" panose="02000000000000000000" pitchFamily="2" charset="-78"/>
              <a:cs typeface="Sultan bold" pitchFamily="2" charset="-78"/>
            </a:endParaRPr>
          </a:p>
        </p:txBody>
      </p:sp>
      <p:grpSp>
        <p:nvGrpSpPr>
          <p:cNvPr id="24" name="Google Shape;536;p37">
            <a:extLst>
              <a:ext uri="{FF2B5EF4-FFF2-40B4-BE49-F238E27FC236}">
                <a16:creationId xmlns="" xmlns:a16="http://schemas.microsoft.com/office/drawing/2014/main"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 xmlns:a16="http://schemas.microsoft.com/office/drawing/2014/main"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 xmlns:a16="http://schemas.microsoft.com/office/drawing/2014/main"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 xmlns:a16="http://schemas.microsoft.com/office/drawing/2014/main"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 xmlns:a16="http://schemas.microsoft.com/office/drawing/2014/main"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 xmlns:a16="http://schemas.microsoft.com/office/drawing/2014/main"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 xmlns:a16="http://schemas.microsoft.com/office/drawing/2014/main"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 xmlns:a16="http://schemas.microsoft.com/office/drawing/2014/main"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 xmlns:a16="http://schemas.microsoft.com/office/drawing/2014/main"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 xmlns:a16="http://schemas.microsoft.com/office/drawing/2014/main"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 xmlns:a16="http://schemas.microsoft.com/office/drawing/2014/main"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 xmlns:a16="http://schemas.microsoft.com/office/drawing/2014/main"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 xmlns:a16="http://schemas.microsoft.com/office/drawing/2014/main"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 xmlns:a16="http://schemas.microsoft.com/office/drawing/2014/main"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 xmlns:a16="http://schemas.microsoft.com/office/drawing/2014/main"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 name="TextBox 54">
            <a:extLst>
              <a:ext uri="{FF2B5EF4-FFF2-40B4-BE49-F238E27FC236}">
                <a16:creationId xmlns="" xmlns:a16="http://schemas.microsoft.com/office/drawing/2014/main"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
        <p:nvSpPr>
          <p:cNvPr id="66" name="Rounded Rectangle 65"/>
          <p:cNvSpPr/>
          <p:nvPr/>
        </p:nvSpPr>
        <p:spPr>
          <a:xfrm>
            <a:off x="136460" y="3334783"/>
            <a:ext cx="10233927" cy="29320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r-SA" sz="4800" b="1" dirty="0" smtClean="0">
                <a:solidFill>
                  <a:schemeClr val="tx1"/>
                </a:solidFill>
              </a:rPr>
              <a:t>1</a:t>
            </a:r>
          </a:p>
          <a:p>
            <a:pPr algn="ctr"/>
            <a:r>
              <a:rPr lang="ar-SA" sz="3200" b="1" dirty="0" smtClean="0">
                <a:solidFill>
                  <a:schemeClr val="tx1"/>
                </a:solidFill>
              </a:rPr>
              <a:t>الصحة:</a:t>
            </a:r>
          </a:p>
          <a:p>
            <a:pPr algn="ctr"/>
            <a:r>
              <a:rPr lang="ar-BH" sz="3200" dirty="0"/>
              <a:t>أولت مملكة البحرين الخدمات الصـحية عنايتها، واهتمت بتحسين الوضع الصحي لأبنائها.  فطوَّرت المؤسسات القائمة، واستحدثت مؤسسات أخرى، وتؤمن مختلف خدمات الرعاية الصحية المجَّانية لجميع سكان البلاد.</a:t>
            </a:r>
            <a:r>
              <a:rPr lang="en-US" sz="3200" dirty="0"/>
              <a:t> </a:t>
            </a:r>
            <a:endParaRPr lang="en-US" sz="3200" b="1" dirty="0">
              <a:solidFill>
                <a:schemeClr val="tx1"/>
              </a:solidFill>
            </a:endParaRPr>
          </a:p>
        </p:txBody>
      </p:sp>
      <p:sp>
        <p:nvSpPr>
          <p:cNvPr id="37" name="TextBox 36">
            <a:extLst>
              <a:ext uri="{FF2B5EF4-FFF2-40B4-BE49-F238E27FC236}">
                <a16:creationId xmlns:a16="http://schemas.microsoft.com/office/drawing/2014/main" xmlns=""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a:t>
            </a:r>
            <a:r>
              <a:rPr lang="ar-SA" sz="2000" b="1" dirty="0" smtClean="0">
                <a:solidFill>
                  <a:srgbClr val="3F5378"/>
                </a:solidFill>
                <a:latin typeface="Sakkal Majalla" panose="02000000000000000000" pitchFamily="2" charset="-78"/>
                <a:cs typeface="Sakkal Majalla" panose="02000000000000000000" pitchFamily="2" charset="-78"/>
              </a:rPr>
              <a:t>312</a:t>
            </a:r>
            <a:r>
              <a:rPr lang="ar-BH" sz="2000" b="1" dirty="0" smtClean="0">
                <a:solidFill>
                  <a:srgbClr val="3F5378"/>
                </a:solidFill>
                <a:latin typeface="Sakkal Majalla" panose="02000000000000000000" pitchFamily="2" charset="-78"/>
                <a:cs typeface="Sakkal Majalla" panose="02000000000000000000" pitchFamily="2" charset="-78"/>
              </a:rPr>
              <a:t>                     الاقتصاد                  </a:t>
            </a:r>
            <a:r>
              <a:rPr lang="ar-BH" sz="2000" b="1" dirty="0">
                <a:solidFill>
                  <a:srgbClr val="3F5378"/>
                </a:solidFill>
                <a:latin typeface="Sakkal Majalla" panose="02000000000000000000" pitchFamily="2" charset="-78"/>
                <a:cs typeface="Sakkal Majalla" panose="02000000000000000000" pitchFamily="2" charset="-78"/>
              </a:rPr>
              <a:t>الفصل الدراسي </a:t>
            </a:r>
            <a:r>
              <a:rPr lang="ar-BH" sz="2000" b="1" dirty="0" smtClean="0">
                <a:solidFill>
                  <a:srgbClr val="3F5378"/>
                </a:solidFill>
                <a:latin typeface="Sakkal Majalla" panose="02000000000000000000" pitchFamily="2" charset="-78"/>
                <a:cs typeface="Sakkal Majalla" panose="02000000000000000000" pitchFamily="2" charset="-78"/>
              </a:rPr>
              <a:t>ال</a:t>
            </a:r>
            <a:r>
              <a:rPr lang="ar-SA" sz="2000" b="1" dirty="0" smtClean="0">
                <a:solidFill>
                  <a:srgbClr val="3F5378"/>
                </a:solidFill>
                <a:latin typeface="Sakkal Majalla" panose="02000000000000000000" pitchFamily="2" charset="-78"/>
                <a:cs typeface="Sakkal Majalla" panose="02000000000000000000" pitchFamily="2" charset="-78"/>
              </a:rPr>
              <a:t>أول</a:t>
            </a:r>
            <a:r>
              <a:rPr lang="ar-BH" sz="2000" b="1" dirty="0" smtClean="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3</a:t>
            </a:r>
            <a:r>
              <a:rPr lang="ar-BH" sz="2000" b="1" dirty="0" smtClean="0">
                <a:solidFill>
                  <a:srgbClr val="3F5378"/>
                </a:solidFill>
                <a:latin typeface="Sakkal Majalla" panose="02000000000000000000" pitchFamily="2" charset="-78"/>
                <a:cs typeface="Sakkal Majalla" panose="02000000000000000000" pitchFamily="2" charset="-78"/>
              </a:rPr>
              <a:t>-</a:t>
            </a:r>
            <a:r>
              <a:rPr lang="ar-SA" sz="2000" b="1" dirty="0" smtClean="0">
                <a:solidFill>
                  <a:srgbClr val="3F5378"/>
                </a:solidFill>
                <a:latin typeface="Sakkal Majalla" panose="02000000000000000000" pitchFamily="2" charset="-78"/>
                <a:cs typeface="Sakkal Majalla" panose="02000000000000000000" pitchFamily="2" charset="-78"/>
              </a:rPr>
              <a:t>4:  التنمية الاقتصادية</a:t>
            </a:r>
            <a:endParaRPr lang="ar-SA" sz="2000" b="1" dirty="0">
              <a:solidFill>
                <a:srgbClr val="3F5378"/>
              </a:solidFill>
              <a:latin typeface="Sakkal Majalla" panose="02000000000000000000" pitchFamily="2" charset="-78"/>
              <a:cs typeface="Sakkal Majalla" panose="02000000000000000000" pitchFamily="2" charset="-78"/>
            </a:endParaRPr>
          </a:p>
        </p:txBody>
      </p:sp>
      <p:sp>
        <p:nvSpPr>
          <p:cNvPr id="26" name="مستطيل مستدير الزوايا 5">
            <a:hlinkClick r:id="rId2" action="ppaction://hlinksldjump"/>
            <a:extLst>
              <a:ext uri="{FF2B5EF4-FFF2-40B4-BE49-F238E27FC236}">
                <a16:creationId xmlns="" xmlns:a16="http://schemas.microsoft.com/office/drawing/2014/main" id="{43E9C12C-5BC2-40AE-ACC5-04FA6747C583}"/>
              </a:ext>
            </a:extLst>
          </p:cNvPr>
          <p:cNvSpPr/>
          <p:nvPr/>
        </p:nvSpPr>
        <p:spPr>
          <a:xfrm>
            <a:off x="10518976" y="1572008"/>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27" name="مستطيل مستدير الزوايا 11">
            <a:hlinkClick r:id="rId3" action="ppaction://hlinksldjump"/>
            <a:extLst>
              <a:ext uri="{FF2B5EF4-FFF2-40B4-BE49-F238E27FC236}">
                <a16:creationId xmlns="" xmlns:a16="http://schemas.microsoft.com/office/drawing/2014/main" id="{26A7B993-6928-4D4E-A625-2F80AE4E59C8}"/>
              </a:ext>
            </a:extLst>
          </p:cNvPr>
          <p:cNvSpPr/>
          <p:nvPr/>
        </p:nvSpPr>
        <p:spPr>
          <a:xfrm>
            <a:off x="10533532" y="225266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28" name="مستطيل مستدير الزوايا 16">
            <a:hlinkClick r:id="rId4" action="ppaction://hlinksldjump"/>
            <a:extLst>
              <a:ext uri="{FF2B5EF4-FFF2-40B4-BE49-F238E27FC236}">
                <a16:creationId xmlns="" xmlns:a16="http://schemas.microsoft.com/office/drawing/2014/main" id="{FCAA9A9D-66D9-4C62-9EA9-08AEB5B5C91D}"/>
              </a:ext>
            </a:extLst>
          </p:cNvPr>
          <p:cNvSpPr/>
          <p:nvPr/>
        </p:nvSpPr>
        <p:spPr>
          <a:xfrm>
            <a:off x="10515902" y="549971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30" name="مستطيل مستدير الزوايا 12">
            <a:hlinkClick r:id="rId5" action="ppaction://hlinksldjump"/>
            <a:extLst>
              <a:ext uri="{FF2B5EF4-FFF2-40B4-BE49-F238E27FC236}">
                <a16:creationId xmlns="" xmlns:a16="http://schemas.microsoft.com/office/drawing/2014/main" id="{02C9A14A-8535-4363-81B7-4E9E0BA9039D}"/>
              </a:ext>
            </a:extLst>
          </p:cNvPr>
          <p:cNvSpPr/>
          <p:nvPr/>
        </p:nvSpPr>
        <p:spPr>
          <a:xfrm>
            <a:off x="10528251" y="293331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31" name="مستطيل مستدير الزوايا 11">
            <a:hlinkClick r:id="rId3" action="ppaction://hlinksldjump"/>
            <a:extLst>
              <a:ext uri="{FF2B5EF4-FFF2-40B4-BE49-F238E27FC236}">
                <a16:creationId xmlns="" xmlns:a16="http://schemas.microsoft.com/office/drawing/2014/main" id="{26A7B993-6928-4D4E-A625-2F80AE4E59C8}"/>
              </a:ext>
            </a:extLst>
          </p:cNvPr>
          <p:cNvSpPr/>
          <p:nvPr/>
        </p:nvSpPr>
        <p:spPr>
          <a:xfrm>
            <a:off x="10539239" y="359350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الثالث    </a:t>
            </a:r>
            <a:endParaRPr lang="ar-BH" sz="2000" dirty="0">
              <a:solidFill>
                <a:srgbClr val="3F5378"/>
              </a:solidFill>
              <a:latin typeface="Arial Black" panose="020B0A04020102020204" pitchFamily="34" charset="0"/>
              <a:cs typeface="Sultan bold" pitchFamily="2" charset="-78"/>
            </a:endParaRPr>
          </a:p>
        </p:txBody>
      </p:sp>
      <p:sp>
        <p:nvSpPr>
          <p:cNvPr id="38" name="مستطيل مستدير الزوايا 12">
            <a:hlinkClick r:id="rId5" action="ppaction://hlinksldjump"/>
            <a:extLst>
              <a:ext uri="{FF2B5EF4-FFF2-40B4-BE49-F238E27FC236}">
                <a16:creationId xmlns="" xmlns:a16="http://schemas.microsoft.com/office/drawing/2014/main" id="{02C9A14A-8535-4363-81B7-4E9E0BA9039D}"/>
              </a:ext>
            </a:extLst>
          </p:cNvPr>
          <p:cNvSpPr/>
          <p:nvPr/>
        </p:nvSpPr>
        <p:spPr>
          <a:xfrm>
            <a:off x="10539239" y="425369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الرابع   </a:t>
            </a:r>
            <a:endParaRPr lang="ar-BH" sz="2000" dirty="0">
              <a:solidFill>
                <a:srgbClr val="3F5378"/>
              </a:solidFill>
              <a:latin typeface="Arial Black" panose="020B0A04020102020204" pitchFamily="34" charset="0"/>
              <a:cs typeface="Sultan bold" pitchFamily="2" charset="-78"/>
            </a:endParaRPr>
          </a:p>
        </p:txBody>
      </p:sp>
      <p:sp>
        <p:nvSpPr>
          <p:cNvPr id="39" name="مستطيل مستدير الزوايا 12">
            <a:hlinkClick r:id="rId5" action="ppaction://hlinksldjump"/>
            <a:extLst>
              <a:ext uri="{FF2B5EF4-FFF2-40B4-BE49-F238E27FC236}">
                <a16:creationId xmlns="" xmlns:a16="http://schemas.microsoft.com/office/drawing/2014/main" id="{02C9A14A-8535-4363-81B7-4E9E0BA9039D}"/>
              </a:ext>
            </a:extLst>
          </p:cNvPr>
          <p:cNvSpPr/>
          <p:nvPr/>
        </p:nvSpPr>
        <p:spPr>
          <a:xfrm>
            <a:off x="10539239" y="4876702"/>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الخامس </a:t>
            </a:r>
            <a:endParaRPr lang="ar-BH" sz="2000" dirty="0">
              <a:solidFill>
                <a:srgbClr val="3F5378"/>
              </a:solidFill>
              <a:latin typeface="Arial Black" panose="020B0A04020102020204" pitchFamily="34" charset="0"/>
              <a:cs typeface="Sultan bold" pitchFamily="2" charset="-78"/>
            </a:endParaRPr>
          </a:p>
        </p:txBody>
      </p:sp>
    </p:spTree>
    <p:extLst>
      <p:ext uri="{BB962C8B-B14F-4D97-AF65-F5344CB8AC3E}">
        <p14:creationId xmlns:p14="http://schemas.microsoft.com/office/powerpoint/2010/main" val="310577826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 xmlns:a16="http://schemas.microsoft.com/office/drawing/2014/main" id="{F8EBF62B-66D0-49F2-9126-12F8652B5BF2}"/>
              </a:ext>
            </a:extLst>
          </p:cNvPr>
          <p:cNvSpPr/>
          <p:nvPr/>
        </p:nvSpPr>
        <p:spPr>
          <a:xfrm>
            <a:off x="55416" y="1378628"/>
            <a:ext cx="10337323" cy="5091884"/>
          </a:xfrm>
          <a:prstGeom prst="roundRect">
            <a:avLst>
              <a:gd name="adj" fmla="val 1416"/>
            </a:avLst>
          </a:prstGeom>
          <a:solidFill>
            <a:srgbClr val="CF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justLow" rtl="1" eaLnBrk="0" fontAlgn="base" hangingPunct="0">
              <a:spcBef>
                <a:spcPct val="0"/>
              </a:spcBef>
              <a:spcAft>
                <a:spcPct val="0"/>
              </a:spcAft>
            </a:pPr>
            <a:endParaRPr lang="en-US" altLang="en-US" sz="2800" dirty="0" smtClean="0">
              <a:solidFill>
                <a:schemeClr val="tx1"/>
              </a:solidFill>
            </a:endParaRPr>
          </a:p>
          <a:p>
            <a:pPr marL="5486400" algn="just" rtl="1"/>
            <a:r>
              <a:rPr lang="ar-BH" sz="2800" dirty="0" smtClean="0">
                <a:solidFill>
                  <a:schemeClr val="tx1"/>
                </a:solidFill>
                <a:latin typeface="Sakkal Majalla" panose="02000000000000000000" pitchFamily="2" charset="-78"/>
                <a:cs typeface="Sakkal Majalla" panose="02000000000000000000" pitchFamily="2" charset="-78"/>
              </a:rPr>
              <a:t> </a:t>
            </a:r>
            <a:endParaRPr lang="en-US" sz="2800" dirty="0">
              <a:solidFill>
                <a:schemeClr val="tx1"/>
              </a:solidFill>
              <a:latin typeface="Sakkal Majalla" panose="02000000000000000000" pitchFamily="2" charset="-78"/>
              <a:cs typeface="Sakkal Majalla" panose="02000000000000000000" pitchFamily="2" charset="-78"/>
            </a:endParaRPr>
          </a:p>
        </p:txBody>
      </p:sp>
      <p:sp>
        <p:nvSpPr>
          <p:cNvPr id="9" name="Rectangle 6">
            <a:extLst>
              <a:ext uri="{FF2B5EF4-FFF2-40B4-BE49-F238E27FC236}">
                <a16:creationId xmlns="" xmlns:a16="http://schemas.microsoft.com/office/drawing/2014/main"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 xmlns:a16="http://schemas.microsoft.com/office/drawing/2014/main"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 xmlns:a16="http://schemas.microsoft.com/office/drawing/2014/main" id="{EC34A592-DBF2-4D18-9F2F-AFE685E57A40}"/>
              </a:ext>
            </a:extLst>
          </p:cNvPr>
          <p:cNvSpPr/>
          <p:nvPr/>
        </p:nvSpPr>
        <p:spPr>
          <a:xfrm>
            <a:off x="3838197" y="177021"/>
            <a:ext cx="8643363" cy="1080000"/>
          </a:xfrm>
          <a:prstGeom prst="roundRect">
            <a:avLst>
              <a:gd name="adj" fmla="val 10356"/>
            </a:avLst>
          </a:prstGeom>
          <a:solidFill>
            <a:srgbClr val="3A617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3" name="Rectangle 6">
            <a:extLst>
              <a:ext uri="{FF2B5EF4-FFF2-40B4-BE49-F238E27FC236}">
                <a16:creationId xmlns="" xmlns:a16="http://schemas.microsoft.com/office/drawing/2014/main" id="{E78E3F30-EF5E-4302-B73F-67E8AB2EFBBA}"/>
              </a:ext>
            </a:extLst>
          </p:cNvPr>
          <p:cNvSpPr/>
          <p:nvPr/>
        </p:nvSpPr>
        <p:spPr>
          <a:xfrm>
            <a:off x="7801156" y="373985"/>
            <a:ext cx="2932213" cy="646331"/>
          </a:xfrm>
          <a:prstGeom prst="rect">
            <a:avLst/>
          </a:prstGeom>
        </p:spPr>
        <p:txBody>
          <a:bodyPr wrap="none">
            <a:spAutoFit/>
          </a:bodyPr>
          <a:lstStyle/>
          <a:p>
            <a:pPr rtl="1"/>
            <a:r>
              <a:rPr lang="ar-SA" sz="3600" dirty="0" smtClean="0">
                <a:solidFill>
                  <a:schemeClr val="bg1"/>
                </a:solidFill>
                <a:cs typeface="Sultan bold" pitchFamily="2" charset="-78"/>
              </a:rPr>
              <a:t>طريقة المنتج النهائي</a:t>
            </a:r>
            <a:endParaRPr lang="en-US" sz="3600" dirty="0">
              <a:solidFill>
                <a:schemeClr val="bg1"/>
              </a:solidFill>
              <a:cs typeface="+mj-cs"/>
            </a:endParaRPr>
          </a:p>
        </p:txBody>
      </p:sp>
      <p:grpSp>
        <p:nvGrpSpPr>
          <p:cNvPr id="24" name="Google Shape;536;p37">
            <a:extLst>
              <a:ext uri="{FF2B5EF4-FFF2-40B4-BE49-F238E27FC236}">
                <a16:creationId xmlns="" xmlns:a16="http://schemas.microsoft.com/office/drawing/2014/main"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 xmlns:a16="http://schemas.microsoft.com/office/drawing/2014/main"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 xmlns:a16="http://schemas.microsoft.com/office/drawing/2014/main"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 xmlns:a16="http://schemas.microsoft.com/office/drawing/2014/main"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 xmlns:a16="http://schemas.microsoft.com/office/drawing/2014/main"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 xmlns:a16="http://schemas.microsoft.com/office/drawing/2014/main"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 xmlns:a16="http://schemas.microsoft.com/office/drawing/2014/main"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 xmlns:a16="http://schemas.microsoft.com/office/drawing/2014/main"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 xmlns:a16="http://schemas.microsoft.com/office/drawing/2014/main"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 xmlns:a16="http://schemas.microsoft.com/office/drawing/2014/main"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 xmlns:a16="http://schemas.microsoft.com/office/drawing/2014/main"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 xmlns:a16="http://schemas.microsoft.com/office/drawing/2014/main"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 xmlns:a16="http://schemas.microsoft.com/office/drawing/2014/main"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 xmlns:a16="http://schemas.microsoft.com/office/drawing/2014/main"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 xmlns:a16="http://schemas.microsoft.com/office/drawing/2014/main"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 name="TextBox 55">
            <a:extLst>
              <a:ext uri="{FF2B5EF4-FFF2-40B4-BE49-F238E27FC236}">
                <a16:creationId xmlns="" xmlns:a16="http://schemas.microsoft.com/office/drawing/2014/main"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
        <p:nvSpPr>
          <p:cNvPr id="37" name="TextBox 36">
            <a:extLst>
              <a:ext uri="{FF2B5EF4-FFF2-40B4-BE49-F238E27FC236}">
                <a16:creationId xmlns:a16="http://schemas.microsoft.com/office/drawing/2014/main" xmlns=""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a:t>
            </a:r>
            <a:r>
              <a:rPr lang="ar-SA" sz="2000" b="1" dirty="0" smtClean="0">
                <a:solidFill>
                  <a:srgbClr val="3F5378"/>
                </a:solidFill>
                <a:latin typeface="Sakkal Majalla" panose="02000000000000000000" pitchFamily="2" charset="-78"/>
                <a:cs typeface="Sakkal Majalla" panose="02000000000000000000" pitchFamily="2" charset="-78"/>
              </a:rPr>
              <a:t>312</a:t>
            </a:r>
            <a:r>
              <a:rPr lang="ar-BH" sz="2000" b="1" dirty="0" smtClean="0">
                <a:solidFill>
                  <a:srgbClr val="3F5378"/>
                </a:solidFill>
                <a:latin typeface="Sakkal Majalla" panose="02000000000000000000" pitchFamily="2" charset="-78"/>
                <a:cs typeface="Sakkal Majalla" panose="02000000000000000000" pitchFamily="2" charset="-78"/>
              </a:rPr>
              <a:t>                     الاقتصاد                  </a:t>
            </a:r>
            <a:r>
              <a:rPr lang="ar-BH" sz="2000" b="1" dirty="0">
                <a:solidFill>
                  <a:srgbClr val="3F5378"/>
                </a:solidFill>
                <a:latin typeface="Sakkal Majalla" panose="02000000000000000000" pitchFamily="2" charset="-78"/>
                <a:cs typeface="Sakkal Majalla" panose="02000000000000000000" pitchFamily="2" charset="-78"/>
              </a:rPr>
              <a:t>الفصل الدراسي </a:t>
            </a:r>
            <a:r>
              <a:rPr lang="ar-BH" sz="2000" b="1" dirty="0" smtClean="0">
                <a:solidFill>
                  <a:srgbClr val="3F5378"/>
                </a:solidFill>
                <a:latin typeface="Sakkal Majalla" panose="02000000000000000000" pitchFamily="2" charset="-78"/>
                <a:cs typeface="Sakkal Majalla" panose="02000000000000000000" pitchFamily="2" charset="-78"/>
              </a:rPr>
              <a:t>ال</a:t>
            </a:r>
            <a:r>
              <a:rPr lang="ar-SA" sz="2000" b="1" dirty="0" smtClean="0">
                <a:solidFill>
                  <a:srgbClr val="3F5378"/>
                </a:solidFill>
                <a:latin typeface="Sakkal Majalla" panose="02000000000000000000" pitchFamily="2" charset="-78"/>
                <a:cs typeface="Sakkal Majalla" panose="02000000000000000000" pitchFamily="2" charset="-78"/>
              </a:rPr>
              <a:t>أول</a:t>
            </a:r>
            <a:r>
              <a:rPr lang="ar-BH" sz="2000" b="1" dirty="0" smtClean="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3</a:t>
            </a:r>
            <a:r>
              <a:rPr lang="ar-BH" sz="2000" b="1" dirty="0" smtClean="0">
                <a:solidFill>
                  <a:srgbClr val="3F5378"/>
                </a:solidFill>
                <a:latin typeface="Sakkal Majalla" panose="02000000000000000000" pitchFamily="2" charset="-78"/>
                <a:cs typeface="Sakkal Majalla" panose="02000000000000000000" pitchFamily="2" charset="-78"/>
              </a:rPr>
              <a:t>-</a:t>
            </a:r>
            <a:r>
              <a:rPr lang="ar-SA" sz="2000" b="1" dirty="0" smtClean="0">
                <a:solidFill>
                  <a:srgbClr val="3F5378"/>
                </a:solidFill>
                <a:latin typeface="Sakkal Majalla" panose="02000000000000000000" pitchFamily="2" charset="-78"/>
                <a:cs typeface="Sakkal Majalla" panose="02000000000000000000" pitchFamily="2" charset="-78"/>
              </a:rPr>
              <a:t>4:  التنمية الاقتصادية</a:t>
            </a:r>
            <a:endParaRPr lang="ar-SA" sz="2000" b="1" dirty="0">
              <a:solidFill>
                <a:srgbClr val="3F5378"/>
              </a:solidFill>
              <a:latin typeface="Sakkal Majalla" panose="02000000000000000000" pitchFamily="2" charset="-78"/>
              <a:cs typeface="Sakkal Majalla" panose="02000000000000000000" pitchFamily="2" charset="-78"/>
            </a:endParaRPr>
          </a:p>
        </p:txBody>
      </p:sp>
      <p:sp>
        <p:nvSpPr>
          <p:cNvPr id="38" name="Rounded Rectangle 37"/>
          <p:cNvSpPr/>
          <p:nvPr/>
        </p:nvSpPr>
        <p:spPr>
          <a:xfrm>
            <a:off x="626677" y="1561764"/>
            <a:ext cx="9194800" cy="47033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r-SA" sz="4800" b="1" dirty="0" smtClean="0">
                <a:solidFill>
                  <a:schemeClr val="tx1"/>
                </a:solidFill>
              </a:rPr>
              <a:t>2</a:t>
            </a:r>
          </a:p>
          <a:p>
            <a:pPr algn="ctr"/>
            <a:r>
              <a:rPr lang="ar-SA" sz="3200" b="1" dirty="0" smtClean="0">
                <a:solidFill>
                  <a:schemeClr val="tx1"/>
                </a:solidFill>
              </a:rPr>
              <a:t>التعليم:</a:t>
            </a:r>
          </a:p>
          <a:p>
            <a:pPr algn="ctr"/>
            <a:r>
              <a:rPr lang="ar-BH" sz="3200" dirty="0"/>
              <a:t>كانت مملكة البحرين في طليعة الدول العربية التي اهتمت بالقطاع التعليمي، لأنه يشكل دعامة أساسيَّة في تنمية مواردها البشرية.  وبعد عام 1971م، استكملت البحرين اهتمامها بالقطاع التعليمي، فطوَّرت المؤسسات والخدمات التعليمية على اختلافها، ورعت مستلزمات تطوير المناهج الدراسية، بغية إعداد كوادر وطنية قادرة على إنجاز الأهداف الموضوعة لعملية التنمية الاقتصادية الشاملة.</a:t>
            </a:r>
            <a:endParaRPr lang="en-US" sz="3200" dirty="0"/>
          </a:p>
        </p:txBody>
      </p:sp>
      <p:sp>
        <p:nvSpPr>
          <p:cNvPr id="26" name="مستطيل مستدير الزوايا 5">
            <a:hlinkClick r:id="rId2" action="ppaction://hlinksldjump"/>
            <a:extLst>
              <a:ext uri="{FF2B5EF4-FFF2-40B4-BE49-F238E27FC236}">
                <a16:creationId xmlns="" xmlns:a16="http://schemas.microsoft.com/office/drawing/2014/main" id="{43E9C12C-5BC2-40AE-ACC5-04FA6747C583}"/>
              </a:ext>
            </a:extLst>
          </p:cNvPr>
          <p:cNvSpPr/>
          <p:nvPr/>
        </p:nvSpPr>
        <p:spPr>
          <a:xfrm>
            <a:off x="10518976" y="1572008"/>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27" name="مستطيل مستدير الزوايا 11">
            <a:hlinkClick r:id="rId3" action="ppaction://hlinksldjump"/>
            <a:extLst>
              <a:ext uri="{FF2B5EF4-FFF2-40B4-BE49-F238E27FC236}">
                <a16:creationId xmlns="" xmlns:a16="http://schemas.microsoft.com/office/drawing/2014/main" id="{26A7B993-6928-4D4E-A625-2F80AE4E59C8}"/>
              </a:ext>
            </a:extLst>
          </p:cNvPr>
          <p:cNvSpPr/>
          <p:nvPr/>
        </p:nvSpPr>
        <p:spPr>
          <a:xfrm>
            <a:off x="10533532" y="225266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28" name="مستطيل مستدير الزوايا 16">
            <a:hlinkClick r:id="rId4" action="ppaction://hlinksldjump"/>
            <a:extLst>
              <a:ext uri="{FF2B5EF4-FFF2-40B4-BE49-F238E27FC236}">
                <a16:creationId xmlns="" xmlns:a16="http://schemas.microsoft.com/office/drawing/2014/main" id="{FCAA9A9D-66D9-4C62-9EA9-08AEB5B5C91D}"/>
              </a:ext>
            </a:extLst>
          </p:cNvPr>
          <p:cNvSpPr/>
          <p:nvPr/>
        </p:nvSpPr>
        <p:spPr>
          <a:xfrm>
            <a:off x="10515902" y="549971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30" name="مستطيل مستدير الزوايا 12">
            <a:hlinkClick r:id="rId5" action="ppaction://hlinksldjump"/>
            <a:extLst>
              <a:ext uri="{FF2B5EF4-FFF2-40B4-BE49-F238E27FC236}">
                <a16:creationId xmlns="" xmlns:a16="http://schemas.microsoft.com/office/drawing/2014/main" id="{02C9A14A-8535-4363-81B7-4E9E0BA9039D}"/>
              </a:ext>
            </a:extLst>
          </p:cNvPr>
          <p:cNvSpPr/>
          <p:nvPr/>
        </p:nvSpPr>
        <p:spPr>
          <a:xfrm>
            <a:off x="10528251" y="293331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31" name="مستطيل مستدير الزوايا 11">
            <a:hlinkClick r:id="rId3" action="ppaction://hlinksldjump"/>
            <a:extLst>
              <a:ext uri="{FF2B5EF4-FFF2-40B4-BE49-F238E27FC236}">
                <a16:creationId xmlns="" xmlns:a16="http://schemas.microsoft.com/office/drawing/2014/main" id="{26A7B993-6928-4D4E-A625-2F80AE4E59C8}"/>
              </a:ext>
            </a:extLst>
          </p:cNvPr>
          <p:cNvSpPr/>
          <p:nvPr/>
        </p:nvSpPr>
        <p:spPr>
          <a:xfrm>
            <a:off x="10539239" y="359350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الثالث    </a:t>
            </a:r>
            <a:endParaRPr lang="ar-BH" sz="2000" dirty="0">
              <a:solidFill>
                <a:srgbClr val="3F5378"/>
              </a:solidFill>
              <a:latin typeface="Arial Black" panose="020B0A04020102020204" pitchFamily="34" charset="0"/>
              <a:cs typeface="Sultan bold" pitchFamily="2" charset="-78"/>
            </a:endParaRPr>
          </a:p>
        </p:txBody>
      </p:sp>
      <p:sp>
        <p:nvSpPr>
          <p:cNvPr id="39" name="مستطيل مستدير الزوايا 12">
            <a:hlinkClick r:id="rId5" action="ppaction://hlinksldjump"/>
            <a:extLst>
              <a:ext uri="{FF2B5EF4-FFF2-40B4-BE49-F238E27FC236}">
                <a16:creationId xmlns="" xmlns:a16="http://schemas.microsoft.com/office/drawing/2014/main" id="{02C9A14A-8535-4363-81B7-4E9E0BA9039D}"/>
              </a:ext>
            </a:extLst>
          </p:cNvPr>
          <p:cNvSpPr/>
          <p:nvPr/>
        </p:nvSpPr>
        <p:spPr>
          <a:xfrm>
            <a:off x="10539239" y="425369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الرابع   </a:t>
            </a:r>
            <a:endParaRPr lang="ar-BH" sz="2000" dirty="0">
              <a:solidFill>
                <a:srgbClr val="3F5378"/>
              </a:solidFill>
              <a:latin typeface="Arial Black" panose="020B0A04020102020204" pitchFamily="34" charset="0"/>
              <a:cs typeface="Sultan bold" pitchFamily="2" charset="-78"/>
            </a:endParaRPr>
          </a:p>
        </p:txBody>
      </p:sp>
      <p:sp>
        <p:nvSpPr>
          <p:cNvPr id="40" name="مستطيل مستدير الزوايا 12">
            <a:hlinkClick r:id="rId5" action="ppaction://hlinksldjump"/>
            <a:extLst>
              <a:ext uri="{FF2B5EF4-FFF2-40B4-BE49-F238E27FC236}">
                <a16:creationId xmlns="" xmlns:a16="http://schemas.microsoft.com/office/drawing/2014/main" id="{02C9A14A-8535-4363-81B7-4E9E0BA9039D}"/>
              </a:ext>
            </a:extLst>
          </p:cNvPr>
          <p:cNvSpPr/>
          <p:nvPr/>
        </p:nvSpPr>
        <p:spPr>
          <a:xfrm>
            <a:off x="10539239" y="4876702"/>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الخامس </a:t>
            </a:r>
            <a:endParaRPr lang="ar-BH" sz="2000" dirty="0">
              <a:solidFill>
                <a:srgbClr val="3F5378"/>
              </a:solidFill>
              <a:latin typeface="Arial Black" panose="020B0A04020102020204" pitchFamily="34" charset="0"/>
              <a:cs typeface="Sultan bold" pitchFamily="2" charset="-78"/>
            </a:endParaRPr>
          </a:p>
        </p:txBody>
      </p:sp>
    </p:spTree>
    <p:extLst>
      <p:ext uri="{BB962C8B-B14F-4D97-AF65-F5344CB8AC3E}">
        <p14:creationId xmlns:p14="http://schemas.microsoft.com/office/powerpoint/2010/main" val="13686285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 xmlns:a16="http://schemas.microsoft.com/office/drawing/2014/main" id="{F8EBF62B-66D0-49F2-9126-12F8652B5BF2}"/>
              </a:ext>
            </a:extLst>
          </p:cNvPr>
          <p:cNvSpPr/>
          <p:nvPr/>
        </p:nvSpPr>
        <p:spPr>
          <a:xfrm>
            <a:off x="55416" y="1378628"/>
            <a:ext cx="10337323" cy="5091884"/>
          </a:xfrm>
          <a:prstGeom prst="roundRect">
            <a:avLst>
              <a:gd name="adj" fmla="val 1416"/>
            </a:avLst>
          </a:prstGeom>
          <a:solidFill>
            <a:srgbClr val="CF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294640" marR="3240405" indent="-228600" algn="just" rtl="1">
              <a:lnSpc>
                <a:spcPct val="115000"/>
              </a:lnSpc>
              <a:spcBef>
                <a:spcPts val="0"/>
              </a:spcBef>
              <a:spcAft>
                <a:spcPts val="0"/>
              </a:spcAft>
              <a:tabLst>
                <a:tab pos="849630" algn="l"/>
                <a:tab pos="1140460" algn="l"/>
              </a:tabLst>
            </a:pPr>
            <a:endParaRPr lang="en-US" sz="1600" dirty="0">
              <a:ea typeface="Calibri" panose="020F0502020204030204" pitchFamily="34" charset="0"/>
              <a:cs typeface="Arial" panose="020B0604020202020204" pitchFamily="34" charset="0"/>
            </a:endParaRPr>
          </a:p>
        </p:txBody>
      </p:sp>
      <p:sp>
        <p:nvSpPr>
          <p:cNvPr id="9" name="Rectangle 6">
            <a:extLst>
              <a:ext uri="{FF2B5EF4-FFF2-40B4-BE49-F238E27FC236}">
                <a16:creationId xmlns="" xmlns:a16="http://schemas.microsoft.com/office/drawing/2014/main"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 xmlns:a16="http://schemas.microsoft.com/office/drawing/2014/main"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 xmlns:a16="http://schemas.microsoft.com/office/drawing/2014/main" id="{EC34A592-DBF2-4D18-9F2F-AFE685E57A40}"/>
              </a:ext>
            </a:extLst>
          </p:cNvPr>
          <p:cNvSpPr/>
          <p:nvPr/>
        </p:nvSpPr>
        <p:spPr>
          <a:xfrm>
            <a:off x="3838197" y="177021"/>
            <a:ext cx="8643363" cy="1080000"/>
          </a:xfrm>
          <a:prstGeom prst="roundRect">
            <a:avLst>
              <a:gd name="adj" fmla="val 10356"/>
            </a:avLst>
          </a:prstGeom>
          <a:solidFill>
            <a:srgbClr val="3A617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3" name="Rectangle 6">
            <a:extLst>
              <a:ext uri="{FF2B5EF4-FFF2-40B4-BE49-F238E27FC236}">
                <a16:creationId xmlns="" xmlns:a16="http://schemas.microsoft.com/office/drawing/2014/main" id="{E78E3F30-EF5E-4302-B73F-67E8AB2EFBBA}"/>
              </a:ext>
            </a:extLst>
          </p:cNvPr>
          <p:cNvSpPr/>
          <p:nvPr/>
        </p:nvSpPr>
        <p:spPr>
          <a:xfrm>
            <a:off x="3978905" y="452943"/>
            <a:ext cx="7318029" cy="584775"/>
          </a:xfrm>
          <a:prstGeom prst="rect">
            <a:avLst/>
          </a:prstGeom>
        </p:spPr>
        <p:txBody>
          <a:bodyPr wrap="none">
            <a:spAutoFit/>
          </a:bodyPr>
          <a:lstStyle/>
          <a:p>
            <a:pPr rtl="1"/>
            <a:r>
              <a:rPr lang="ar-SA" sz="3200" dirty="0">
                <a:solidFill>
                  <a:schemeClr val="bg1"/>
                </a:solidFill>
                <a:cs typeface="Sultan bold" pitchFamily="2" charset="-78"/>
              </a:rPr>
              <a:t>أداء مملكة البحرين في تقارير ومؤشرات التنافسية الدولية</a:t>
            </a:r>
            <a:endParaRPr lang="en-US" sz="3200" dirty="0">
              <a:solidFill>
                <a:schemeClr val="bg1"/>
              </a:solidFill>
              <a:cs typeface="Sultan bold" pitchFamily="2" charset="-78"/>
            </a:endParaRPr>
          </a:p>
        </p:txBody>
      </p:sp>
      <p:grpSp>
        <p:nvGrpSpPr>
          <p:cNvPr id="24" name="Google Shape;536;p37">
            <a:extLst>
              <a:ext uri="{FF2B5EF4-FFF2-40B4-BE49-F238E27FC236}">
                <a16:creationId xmlns="" xmlns:a16="http://schemas.microsoft.com/office/drawing/2014/main"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 xmlns:a16="http://schemas.microsoft.com/office/drawing/2014/main"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 xmlns:a16="http://schemas.microsoft.com/office/drawing/2014/main"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 xmlns:a16="http://schemas.microsoft.com/office/drawing/2014/main"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 xmlns:a16="http://schemas.microsoft.com/office/drawing/2014/main"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 xmlns:a16="http://schemas.microsoft.com/office/drawing/2014/main"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 xmlns:a16="http://schemas.microsoft.com/office/drawing/2014/main"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 xmlns:a16="http://schemas.microsoft.com/office/drawing/2014/main"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 xmlns:a16="http://schemas.microsoft.com/office/drawing/2014/main"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 xmlns:a16="http://schemas.microsoft.com/office/drawing/2014/main"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 xmlns:a16="http://schemas.microsoft.com/office/drawing/2014/main"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 xmlns:a16="http://schemas.microsoft.com/office/drawing/2014/main"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 xmlns:a16="http://schemas.microsoft.com/office/drawing/2014/main"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 xmlns:a16="http://schemas.microsoft.com/office/drawing/2014/main"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 xmlns:a16="http://schemas.microsoft.com/office/drawing/2014/main"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 name="TextBox 53">
            <a:extLst>
              <a:ext uri="{FF2B5EF4-FFF2-40B4-BE49-F238E27FC236}">
                <a16:creationId xmlns="" xmlns:a16="http://schemas.microsoft.com/office/drawing/2014/main"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
        <p:nvSpPr>
          <p:cNvPr id="31" name="TextBox 30">
            <a:extLst>
              <a:ext uri="{FF2B5EF4-FFF2-40B4-BE49-F238E27FC236}">
                <a16:creationId xmlns:a16="http://schemas.microsoft.com/office/drawing/2014/main" xmlns=""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a:t>
            </a:r>
            <a:r>
              <a:rPr lang="ar-SA" sz="2000" b="1" dirty="0" smtClean="0">
                <a:solidFill>
                  <a:srgbClr val="3F5378"/>
                </a:solidFill>
                <a:latin typeface="Sakkal Majalla" panose="02000000000000000000" pitchFamily="2" charset="-78"/>
                <a:cs typeface="Sakkal Majalla" panose="02000000000000000000" pitchFamily="2" charset="-78"/>
              </a:rPr>
              <a:t>312</a:t>
            </a:r>
            <a:r>
              <a:rPr lang="ar-BH" sz="2000" b="1" dirty="0" smtClean="0">
                <a:solidFill>
                  <a:srgbClr val="3F5378"/>
                </a:solidFill>
                <a:latin typeface="Sakkal Majalla" panose="02000000000000000000" pitchFamily="2" charset="-78"/>
                <a:cs typeface="Sakkal Majalla" panose="02000000000000000000" pitchFamily="2" charset="-78"/>
              </a:rPr>
              <a:t>                     الاقتصاد                  </a:t>
            </a:r>
            <a:r>
              <a:rPr lang="ar-BH" sz="2000" b="1" dirty="0">
                <a:solidFill>
                  <a:srgbClr val="3F5378"/>
                </a:solidFill>
                <a:latin typeface="Sakkal Majalla" panose="02000000000000000000" pitchFamily="2" charset="-78"/>
                <a:cs typeface="Sakkal Majalla" panose="02000000000000000000" pitchFamily="2" charset="-78"/>
              </a:rPr>
              <a:t>الفصل الدراسي </a:t>
            </a:r>
            <a:r>
              <a:rPr lang="ar-BH" sz="2000" b="1" dirty="0" smtClean="0">
                <a:solidFill>
                  <a:srgbClr val="3F5378"/>
                </a:solidFill>
                <a:latin typeface="Sakkal Majalla" panose="02000000000000000000" pitchFamily="2" charset="-78"/>
                <a:cs typeface="Sakkal Majalla" panose="02000000000000000000" pitchFamily="2" charset="-78"/>
              </a:rPr>
              <a:t>ال</a:t>
            </a:r>
            <a:r>
              <a:rPr lang="ar-SA" sz="2000" b="1" dirty="0" smtClean="0">
                <a:solidFill>
                  <a:srgbClr val="3F5378"/>
                </a:solidFill>
                <a:latin typeface="Sakkal Majalla" panose="02000000000000000000" pitchFamily="2" charset="-78"/>
                <a:cs typeface="Sakkal Majalla" panose="02000000000000000000" pitchFamily="2" charset="-78"/>
              </a:rPr>
              <a:t>أول</a:t>
            </a:r>
            <a:r>
              <a:rPr lang="ar-BH" sz="2000" b="1" dirty="0" smtClean="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3</a:t>
            </a:r>
            <a:r>
              <a:rPr lang="ar-BH" sz="2000" b="1" dirty="0" smtClean="0">
                <a:solidFill>
                  <a:srgbClr val="3F5378"/>
                </a:solidFill>
                <a:latin typeface="Sakkal Majalla" panose="02000000000000000000" pitchFamily="2" charset="-78"/>
                <a:cs typeface="Sakkal Majalla" panose="02000000000000000000" pitchFamily="2" charset="-78"/>
              </a:rPr>
              <a:t>-</a:t>
            </a:r>
            <a:r>
              <a:rPr lang="ar-SA" sz="2000" b="1" dirty="0" smtClean="0">
                <a:solidFill>
                  <a:srgbClr val="3F5378"/>
                </a:solidFill>
                <a:latin typeface="Sakkal Majalla" panose="02000000000000000000" pitchFamily="2" charset="-78"/>
                <a:cs typeface="Sakkal Majalla" panose="02000000000000000000" pitchFamily="2" charset="-78"/>
              </a:rPr>
              <a:t>4:  التنمية الاقتصادية</a:t>
            </a:r>
            <a:endParaRPr lang="ar-SA" sz="2000" b="1" dirty="0">
              <a:solidFill>
                <a:srgbClr val="3F5378"/>
              </a:solidFill>
              <a:latin typeface="Sakkal Majalla" panose="02000000000000000000" pitchFamily="2" charset="-78"/>
              <a:cs typeface="Sakkal Majalla" panose="02000000000000000000" pitchFamily="2" charset="-78"/>
            </a:endParaRPr>
          </a:p>
        </p:txBody>
      </p:sp>
      <p:sp>
        <p:nvSpPr>
          <p:cNvPr id="37" name="Rounded Rectangle 36"/>
          <p:cNvSpPr/>
          <p:nvPr/>
        </p:nvSpPr>
        <p:spPr>
          <a:xfrm>
            <a:off x="583836" y="2029000"/>
            <a:ext cx="9398364" cy="34173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r-SA" sz="4800" b="1" dirty="0" smtClean="0">
                <a:solidFill>
                  <a:schemeClr val="tx1"/>
                </a:solidFill>
              </a:rPr>
              <a:t>3</a:t>
            </a:r>
          </a:p>
          <a:p>
            <a:pPr algn="ctr"/>
            <a:r>
              <a:rPr lang="ar-SA" sz="3200" b="1" dirty="0" smtClean="0">
                <a:solidFill>
                  <a:schemeClr val="tx1"/>
                </a:solidFill>
              </a:rPr>
              <a:t>الإسكان:</a:t>
            </a:r>
          </a:p>
          <a:p>
            <a:pPr algn="ctr"/>
            <a:r>
              <a:rPr lang="ar-BH" sz="3200" dirty="0"/>
              <a:t>خَطَت حكومة مملكة البحرين خطوات كبيرة في موضوع الإسكان.  فهي تعمل على "توفير المسكن الصحي الملائم لكل أسرة بحرينية لا تملك أو لا تستطيع أن تنشئ مثل هذا المسكن."</a:t>
            </a:r>
            <a:endParaRPr lang="en-US" sz="3200" b="1" dirty="0">
              <a:solidFill>
                <a:schemeClr val="tx1"/>
              </a:solidFill>
            </a:endParaRPr>
          </a:p>
        </p:txBody>
      </p:sp>
      <p:sp>
        <p:nvSpPr>
          <p:cNvPr id="26" name="مستطيل مستدير الزوايا 5">
            <a:hlinkClick r:id="rId2" action="ppaction://hlinksldjump"/>
            <a:extLst>
              <a:ext uri="{FF2B5EF4-FFF2-40B4-BE49-F238E27FC236}">
                <a16:creationId xmlns="" xmlns:a16="http://schemas.microsoft.com/office/drawing/2014/main" id="{43E9C12C-5BC2-40AE-ACC5-04FA6747C583}"/>
              </a:ext>
            </a:extLst>
          </p:cNvPr>
          <p:cNvSpPr/>
          <p:nvPr/>
        </p:nvSpPr>
        <p:spPr>
          <a:xfrm>
            <a:off x="10518976" y="1572008"/>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27" name="مستطيل مستدير الزوايا 11">
            <a:hlinkClick r:id="rId3" action="ppaction://hlinksldjump"/>
            <a:extLst>
              <a:ext uri="{FF2B5EF4-FFF2-40B4-BE49-F238E27FC236}">
                <a16:creationId xmlns="" xmlns:a16="http://schemas.microsoft.com/office/drawing/2014/main" id="{26A7B993-6928-4D4E-A625-2F80AE4E59C8}"/>
              </a:ext>
            </a:extLst>
          </p:cNvPr>
          <p:cNvSpPr/>
          <p:nvPr/>
        </p:nvSpPr>
        <p:spPr>
          <a:xfrm>
            <a:off x="10533532" y="225266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28" name="مستطيل مستدير الزوايا 16">
            <a:hlinkClick r:id="rId4" action="ppaction://hlinksldjump"/>
            <a:extLst>
              <a:ext uri="{FF2B5EF4-FFF2-40B4-BE49-F238E27FC236}">
                <a16:creationId xmlns="" xmlns:a16="http://schemas.microsoft.com/office/drawing/2014/main" id="{FCAA9A9D-66D9-4C62-9EA9-08AEB5B5C91D}"/>
              </a:ext>
            </a:extLst>
          </p:cNvPr>
          <p:cNvSpPr/>
          <p:nvPr/>
        </p:nvSpPr>
        <p:spPr>
          <a:xfrm>
            <a:off x="10515902" y="549971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30" name="مستطيل مستدير الزوايا 12">
            <a:hlinkClick r:id="rId5" action="ppaction://hlinksldjump"/>
            <a:extLst>
              <a:ext uri="{FF2B5EF4-FFF2-40B4-BE49-F238E27FC236}">
                <a16:creationId xmlns="" xmlns:a16="http://schemas.microsoft.com/office/drawing/2014/main" id="{02C9A14A-8535-4363-81B7-4E9E0BA9039D}"/>
              </a:ext>
            </a:extLst>
          </p:cNvPr>
          <p:cNvSpPr/>
          <p:nvPr/>
        </p:nvSpPr>
        <p:spPr>
          <a:xfrm>
            <a:off x="10528251" y="293331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38" name="مستطيل مستدير الزوايا 11">
            <a:hlinkClick r:id="rId3" action="ppaction://hlinksldjump"/>
            <a:extLst>
              <a:ext uri="{FF2B5EF4-FFF2-40B4-BE49-F238E27FC236}">
                <a16:creationId xmlns="" xmlns:a16="http://schemas.microsoft.com/office/drawing/2014/main" id="{26A7B993-6928-4D4E-A625-2F80AE4E59C8}"/>
              </a:ext>
            </a:extLst>
          </p:cNvPr>
          <p:cNvSpPr/>
          <p:nvPr/>
        </p:nvSpPr>
        <p:spPr>
          <a:xfrm>
            <a:off x="10539239" y="359350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الثالث    </a:t>
            </a:r>
            <a:endParaRPr lang="ar-BH" sz="2000" dirty="0">
              <a:solidFill>
                <a:srgbClr val="3F5378"/>
              </a:solidFill>
              <a:latin typeface="Arial Black" panose="020B0A04020102020204" pitchFamily="34" charset="0"/>
              <a:cs typeface="Sultan bold" pitchFamily="2" charset="-78"/>
            </a:endParaRPr>
          </a:p>
        </p:txBody>
      </p:sp>
      <p:sp>
        <p:nvSpPr>
          <p:cNvPr id="39" name="مستطيل مستدير الزوايا 12">
            <a:hlinkClick r:id="rId5" action="ppaction://hlinksldjump"/>
            <a:extLst>
              <a:ext uri="{FF2B5EF4-FFF2-40B4-BE49-F238E27FC236}">
                <a16:creationId xmlns="" xmlns:a16="http://schemas.microsoft.com/office/drawing/2014/main" id="{02C9A14A-8535-4363-81B7-4E9E0BA9039D}"/>
              </a:ext>
            </a:extLst>
          </p:cNvPr>
          <p:cNvSpPr/>
          <p:nvPr/>
        </p:nvSpPr>
        <p:spPr>
          <a:xfrm>
            <a:off x="10539239" y="425369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الرابع   </a:t>
            </a:r>
            <a:endParaRPr lang="ar-BH" sz="2000" dirty="0">
              <a:solidFill>
                <a:srgbClr val="3F5378"/>
              </a:solidFill>
              <a:latin typeface="Arial Black" panose="020B0A04020102020204" pitchFamily="34" charset="0"/>
              <a:cs typeface="Sultan bold" pitchFamily="2" charset="-78"/>
            </a:endParaRPr>
          </a:p>
        </p:txBody>
      </p:sp>
      <p:sp>
        <p:nvSpPr>
          <p:cNvPr id="40" name="مستطيل مستدير الزوايا 12">
            <a:hlinkClick r:id="rId5" action="ppaction://hlinksldjump"/>
            <a:extLst>
              <a:ext uri="{FF2B5EF4-FFF2-40B4-BE49-F238E27FC236}">
                <a16:creationId xmlns="" xmlns:a16="http://schemas.microsoft.com/office/drawing/2014/main" id="{02C9A14A-8535-4363-81B7-4E9E0BA9039D}"/>
              </a:ext>
            </a:extLst>
          </p:cNvPr>
          <p:cNvSpPr/>
          <p:nvPr/>
        </p:nvSpPr>
        <p:spPr>
          <a:xfrm>
            <a:off x="10539239" y="4876702"/>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الخامس </a:t>
            </a:r>
            <a:endParaRPr lang="ar-BH" sz="2000" dirty="0">
              <a:solidFill>
                <a:srgbClr val="3F5378"/>
              </a:solidFill>
              <a:latin typeface="Arial Black" panose="020B0A04020102020204" pitchFamily="34" charset="0"/>
              <a:cs typeface="Sultan bold" pitchFamily="2" charset="-78"/>
            </a:endParaRPr>
          </a:p>
        </p:txBody>
      </p:sp>
    </p:spTree>
    <p:extLst>
      <p:ext uri="{BB962C8B-B14F-4D97-AF65-F5344CB8AC3E}">
        <p14:creationId xmlns:p14="http://schemas.microsoft.com/office/powerpoint/2010/main" val="281047843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l="31068" t="20073" r="51009" b="49005"/>
          <a:stretch/>
        </p:blipFill>
        <p:spPr>
          <a:xfrm>
            <a:off x="1298652" y="1007970"/>
            <a:ext cx="4239216" cy="4112023"/>
          </a:xfrm>
          <a:prstGeom prst="rect">
            <a:avLst/>
          </a:prstGeom>
        </p:spPr>
      </p:pic>
      <p:sp>
        <p:nvSpPr>
          <p:cNvPr id="7" name="Parallelogram 6">
            <a:extLst>
              <a:ext uri="{FF2B5EF4-FFF2-40B4-BE49-F238E27FC236}">
                <a16:creationId xmlns="" xmlns:a16="http://schemas.microsoft.com/office/drawing/2014/main" id="{58578253-5B9C-4212-99D5-D54F93781CE6}"/>
              </a:ext>
            </a:extLst>
          </p:cNvPr>
          <p:cNvSpPr/>
          <p:nvPr/>
        </p:nvSpPr>
        <p:spPr>
          <a:xfrm>
            <a:off x="2239991" y="2312988"/>
            <a:ext cx="11974772" cy="3856903"/>
          </a:xfrm>
          <a:prstGeom prst="parallelogram">
            <a:avLst>
              <a:gd name="adj" fmla="val 52022"/>
            </a:avLst>
          </a:prstGeom>
          <a:solidFill>
            <a:srgbClr val="3A617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عنوان 1">
            <a:extLst>
              <a:ext uri="{FF2B5EF4-FFF2-40B4-BE49-F238E27FC236}">
                <a16:creationId xmlns="" xmlns:a16="http://schemas.microsoft.com/office/drawing/2014/main" id="{617D9E4E-BEA6-4D5C-8473-E0A1958A7B94}"/>
              </a:ext>
            </a:extLst>
          </p:cNvPr>
          <p:cNvSpPr txBox="1">
            <a:spLocks/>
          </p:cNvSpPr>
          <p:nvPr/>
        </p:nvSpPr>
        <p:spPr>
          <a:xfrm>
            <a:off x="4654109" y="2442881"/>
            <a:ext cx="6715615" cy="15239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SA" sz="8000" dirty="0">
                <a:solidFill>
                  <a:srgbClr val="F29223"/>
                </a:solidFill>
                <a:effectLst>
                  <a:innerShdw blurRad="63500" dist="50800" dir="10800000">
                    <a:prstClr val="black">
                      <a:alpha val="50000"/>
                    </a:prstClr>
                  </a:innerShdw>
                </a:effectLst>
                <a:latin typeface="Arial Black" panose="020B0A04020102020204" pitchFamily="34" charset="0"/>
                <a:cs typeface="Sultan bold" pitchFamily="2" charset="-78"/>
              </a:rPr>
              <a:t>ال</a:t>
            </a:r>
            <a:r>
              <a:rPr lang="ar-BH" sz="8000" dirty="0">
                <a:solidFill>
                  <a:srgbClr val="F29223"/>
                </a:solidFill>
                <a:effectLst>
                  <a:innerShdw blurRad="63500" dist="50800" dir="10800000">
                    <a:prstClr val="black">
                      <a:alpha val="50000"/>
                    </a:prstClr>
                  </a:innerShdw>
                </a:effectLst>
                <a:latin typeface="Arial Black" panose="020B0A04020102020204" pitchFamily="34" charset="0"/>
                <a:cs typeface="Sultan bold" pitchFamily="2" charset="-78"/>
              </a:rPr>
              <a:t>وحدة </a:t>
            </a:r>
            <a:r>
              <a:rPr lang="ar-SA" sz="8000" dirty="0" smtClean="0">
                <a:solidFill>
                  <a:srgbClr val="F29223"/>
                </a:solidFill>
                <a:effectLst>
                  <a:innerShdw blurRad="63500" dist="50800" dir="10800000">
                    <a:prstClr val="black">
                      <a:alpha val="50000"/>
                    </a:prstClr>
                  </a:innerShdw>
                </a:effectLst>
                <a:latin typeface="Arial Black" panose="020B0A04020102020204" pitchFamily="34" charset="0"/>
                <a:cs typeface="Sultan bold" pitchFamily="2" charset="-78"/>
              </a:rPr>
              <a:t>الثالثة</a:t>
            </a:r>
            <a:endParaRPr lang="en-US" sz="8000" dirty="0">
              <a:solidFill>
                <a:srgbClr val="F29223"/>
              </a:solidFill>
              <a:effectLst>
                <a:innerShdw blurRad="63500" dist="50800" dir="10800000">
                  <a:prstClr val="black">
                    <a:alpha val="50000"/>
                  </a:prstClr>
                </a:innerShdw>
              </a:effectLst>
              <a:latin typeface="Arial Black" panose="020B0A04020102020204" pitchFamily="34" charset="0"/>
              <a:cs typeface="Sultan bold" pitchFamily="2" charset="-78"/>
            </a:endParaRPr>
          </a:p>
        </p:txBody>
      </p:sp>
      <p:sp>
        <p:nvSpPr>
          <p:cNvPr id="9" name="مستطيل 7">
            <a:extLst>
              <a:ext uri="{FF2B5EF4-FFF2-40B4-BE49-F238E27FC236}">
                <a16:creationId xmlns="" xmlns:a16="http://schemas.microsoft.com/office/drawing/2014/main" id="{0B73313E-3D21-4EAF-B04F-252807E1786C}"/>
              </a:ext>
            </a:extLst>
          </p:cNvPr>
          <p:cNvSpPr/>
          <p:nvPr/>
        </p:nvSpPr>
        <p:spPr>
          <a:xfrm>
            <a:off x="4688129" y="3698278"/>
            <a:ext cx="6378669" cy="2554545"/>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ar-SA" sz="8000" dirty="0" smtClean="0">
                <a:ln>
                  <a:solidFill>
                    <a:srgbClr val="3A616A"/>
                  </a:solidFill>
                </a:ln>
                <a:solidFill>
                  <a:schemeClr val="bg1"/>
                </a:solidFill>
                <a:latin typeface="Arial Black" panose="020B0A04020102020204" pitchFamily="34" charset="0"/>
                <a:cs typeface="Sultan bold" pitchFamily="2" charset="-78"/>
              </a:rPr>
              <a:t>الحسابات القومية </a:t>
            </a:r>
          </a:p>
          <a:p>
            <a:pPr algn="ctr"/>
            <a:r>
              <a:rPr lang="ar-SA" sz="8000" dirty="0" smtClean="0">
                <a:ln>
                  <a:solidFill>
                    <a:srgbClr val="3A616A"/>
                  </a:solidFill>
                </a:ln>
                <a:solidFill>
                  <a:schemeClr val="bg1"/>
                </a:solidFill>
                <a:latin typeface="Arial Black" panose="020B0A04020102020204" pitchFamily="34" charset="0"/>
                <a:cs typeface="Sultan bold" pitchFamily="2" charset="-78"/>
              </a:rPr>
              <a:t>والتنمية الاقتصادية</a:t>
            </a:r>
            <a:endParaRPr lang="ar-SA" sz="11500" cap="none" spc="0" dirty="0">
              <a:ln>
                <a:solidFill>
                  <a:srgbClr val="3A616A"/>
                </a:solidFill>
              </a:ln>
              <a:solidFill>
                <a:schemeClr val="bg1"/>
              </a:solidFill>
              <a:effectLst/>
              <a:latin typeface="Arial Black" panose="020B0A04020102020204" pitchFamily="34" charset="0"/>
              <a:cs typeface="Sultan bold" pitchFamily="2" charset="-78"/>
            </a:endParaRPr>
          </a:p>
        </p:txBody>
      </p:sp>
      <p:pic>
        <p:nvPicPr>
          <p:cNvPr id="3" name="Picture 2">
            <a:extLst>
              <a:ext uri="{FF2B5EF4-FFF2-40B4-BE49-F238E27FC236}">
                <a16:creationId xmlns="" xmlns:a16="http://schemas.microsoft.com/office/drawing/2014/main" id="{43C86C6B-F3D9-4D33-AC2E-D5A2EAFBD9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5307" y="116078"/>
            <a:ext cx="1762982" cy="1783785"/>
          </a:xfrm>
          <a:prstGeom prst="rect">
            <a:avLst/>
          </a:prstGeom>
        </p:spPr>
      </p:pic>
    </p:spTree>
    <p:extLst>
      <p:ext uri="{BB962C8B-B14F-4D97-AF65-F5344CB8AC3E}">
        <p14:creationId xmlns:p14="http://schemas.microsoft.com/office/powerpoint/2010/main" val="2337973886"/>
      </p:ext>
    </p:extLst>
  </p:cSld>
  <p:clrMapOvr>
    <a:masterClrMapping/>
  </p:clrMapOvr>
  <p:transition spd="slow">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 xmlns:a16="http://schemas.microsoft.com/office/drawing/2014/main" id="{F8EBF62B-66D0-49F2-9126-12F8652B5BF2}"/>
              </a:ext>
            </a:extLst>
          </p:cNvPr>
          <p:cNvSpPr/>
          <p:nvPr/>
        </p:nvSpPr>
        <p:spPr>
          <a:xfrm>
            <a:off x="55416" y="1378628"/>
            <a:ext cx="10337323" cy="5091884"/>
          </a:xfrm>
          <a:prstGeom prst="roundRect">
            <a:avLst>
              <a:gd name="adj" fmla="val 1416"/>
            </a:avLst>
          </a:prstGeom>
          <a:solidFill>
            <a:srgbClr val="CF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457200" indent="-457200" algn="just" rtl="1">
              <a:lnSpc>
                <a:spcPct val="115000"/>
              </a:lnSpc>
              <a:buFont typeface="Arial" panose="020B0604020202020204" pitchFamily="34" charset="0"/>
              <a:buChar char="•"/>
            </a:pPr>
            <a:r>
              <a:rPr lang="ar-BH" sz="3200" dirty="0" smtClean="0">
                <a:solidFill>
                  <a:schemeClr val="tx1"/>
                </a:solidFill>
                <a:latin typeface="Sakkal Majalla" panose="02000000000000000000" pitchFamily="2" charset="-78"/>
                <a:cs typeface="Sakkal Majalla" panose="02000000000000000000" pitchFamily="2" charset="-78"/>
              </a:rPr>
              <a:t>يمتاز </a:t>
            </a:r>
            <a:r>
              <a:rPr lang="ar-BH" sz="3200" dirty="0">
                <a:solidFill>
                  <a:schemeClr val="tx1"/>
                </a:solidFill>
                <a:latin typeface="Sakkal Majalla" panose="02000000000000000000" pitchFamily="2" charset="-78"/>
                <a:cs typeface="Sakkal Majalla" panose="02000000000000000000" pitchFamily="2" charset="-78"/>
              </a:rPr>
              <a:t>اقتصاد مملكة البحرين بكونه أحد أكثر الاقتصادات تنوعًا في المنطقة، إذ يشكل القطاع غير النفطي حوالي 83.1% من الناتج المحلي الإجمالي بالأسعار الثابتة وفقًا للنتائج الأولية للعام 2022م. </a:t>
            </a:r>
            <a:endParaRPr lang="ar-SA" sz="3200" dirty="0" smtClean="0">
              <a:solidFill>
                <a:schemeClr val="tx1"/>
              </a:solidFill>
              <a:latin typeface="Sakkal Majalla" panose="02000000000000000000" pitchFamily="2" charset="-78"/>
              <a:cs typeface="Sakkal Majalla" panose="02000000000000000000" pitchFamily="2" charset="-78"/>
            </a:endParaRPr>
          </a:p>
          <a:p>
            <a:pPr algn="just" rtl="1">
              <a:lnSpc>
                <a:spcPct val="115000"/>
              </a:lnSpc>
            </a:pPr>
            <a:endParaRPr lang="ar-SA" sz="1200" dirty="0" smtClean="0">
              <a:solidFill>
                <a:schemeClr val="tx1"/>
              </a:solidFill>
              <a:latin typeface="Sakkal Majalla" panose="02000000000000000000" pitchFamily="2" charset="-78"/>
              <a:cs typeface="Sakkal Majalla" panose="02000000000000000000" pitchFamily="2" charset="-78"/>
            </a:endParaRPr>
          </a:p>
          <a:p>
            <a:pPr algn="just" rtl="1">
              <a:lnSpc>
                <a:spcPct val="115000"/>
              </a:lnSpc>
            </a:pPr>
            <a:r>
              <a:rPr lang="ar-SA" sz="3200" b="1" dirty="0" smtClean="0">
                <a:solidFill>
                  <a:schemeClr val="tx1"/>
                </a:solidFill>
                <a:latin typeface="Sakkal Majalla" panose="02000000000000000000" pitchFamily="2" charset="-78"/>
                <a:cs typeface="Sakkal Majalla" panose="02000000000000000000" pitchFamily="2" charset="-78"/>
              </a:rPr>
              <a:t>مجلس التنمية الاقتصادية:</a:t>
            </a:r>
            <a:endParaRPr lang="en-US" sz="3200" b="1" dirty="0">
              <a:solidFill>
                <a:schemeClr val="tx1"/>
              </a:solidFill>
              <a:latin typeface="Sakkal Majalla" panose="02000000000000000000" pitchFamily="2" charset="-78"/>
              <a:cs typeface="Sakkal Majalla" panose="02000000000000000000" pitchFamily="2" charset="-78"/>
            </a:endParaRPr>
          </a:p>
          <a:p>
            <a:pPr algn="just" rtl="1">
              <a:lnSpc>
                <a:spcPct val="115000"/>
              </a:lnSpc>
            </a:pPr>
            <a:r>
              <a:rPr lang="ar-BH" sz="3200" dirty="0">
                <a:solidFill>
                  <a:schemeClr val="tx1"/>
                </a:solidFill>
                <a:latin typeface="Sakkal Majalla" panose="02000000000000000000" pitchFamily="2" charset="-78"/>
                <a:cs typeface="Sakkal Majalla" panose="02000000000000000000" pitchFamily="2" charset="-78"/>
              </a:rPr>
              <a:t>مجلس التنمية الاقتصادي هيئة عامة أُسست عام 2000م، ويعمل بالتعاون مع الحكومة ومجموعة من الشركاء، على تنفيذ عدد من المبادرات الرئيسة التي رفعت مستوى أداء الاقتصاد الوطني.  ويركز المجلس بشكل كبير على رفع القدرة التنافسية الاقتصادية وزيادة الإنتاجية وخلق قوة عاملة ماهرة في المملكة</a:t>
            </a:r>
            <a:r>
              <a:rPr lang="en-US" sz="3200" dirty="0">
                <a:solidFill>
                  <a:schemeClr val="tx1"/>
                </a:solidFill>
                <a:latin typeface="Sakkal Majalla" panose="02000000000000000000" pitchFamily="2" charset="-78"/>
                <a:cs typeface="Sakkal Majalla" panose="02000000000000000000" pitchFamily="2" charset="-78"/>
              </a:rPr>
              <a:t>. </a:t>
            </a:r>
          </a:p>
          <a:p>
            <a:pPr algn="just" rtl="1">
              <a:lnSpc>
                <a:spcPct val="115000"/>
              </a:lnSpc>
            </a:pPr>
            <a:endParaRPr lang="en-US" sz="2600" dirty="0" smtClean="0">
              <a:solidFill>
                <a:schemeClr val="tx1"/>
              </a:solidFill>
              <a:latin typeface="Calibri" panose="020F0502020204030204" pitchFamily="34" charset="0"/>
              <a:ea typeface="Calibri" panose="020F0502020204030204" pitchFamily="34" charset="0"/>
              <a:cs typeface="Sakkal Majalla" panose="02000000000000000000" pitchFamily="2" charset="-78"/>
            </a:endParaRPr>
          </a:p>
          <a:p>
            <a:pPr algn="just" rtl="1">
              <a:lnSpc>
                <a:spcPct val="115000"/>
              </a:lnSpc>
            </a:pPr>
            <a:endParaRPr lang="en-US" sz="2600" dirty="0">
              <a:solidFill>
                <a:schemeClr val="tx1"/>
              </a:solidFill>
              <a:latin typeface="Calibri" panose="020F0502020204030204" pitchFamily="34" charset="0"/>
              <a:ea typeface="Calibri" panose="020F0502020204030204" pitchFamily="34" charset="0"/>
              <a:cs typeface="Sakkal Majalla" panose="02000000000000000000" pitchFamily="2" charset="-78"/>
            </a:endParaRPr>
          </a:p>
          <a:p>
            <a:pPr algn="just" rtl="1">
              <a:lnSpc>
                <a:spcPct val="115000"/>
              </a:lnSpc>
            </a:pPr>
            <a:endParaRPr lang="ar-SA" sz="2600" dirty="0" smtClean="0">
              <a:solidFill>
                <a:schemeClr val="tx1"/>
              </a:solidFill>
              <a:latin typeface="Calibri" panose="020F0502020204030204" pitchFamily="34" charset="0"/>
              <a:ea typeface="Calibri" panose="020F0502020204030204" pitchFamily="34" charset="0"/>
              <a:cs typeface="Sakkal Majalla" panose="02000000000000000000" pitchFamily="2" charset="-78"/>
            </a:endParaRPr>
          </a:p>
          <a:p>
            <a:pPr algn="just" rtl="1">
              <a:lnSpc>
                <a:spcPct val="115000"/>
              </a:lnSpc>
            </a:pPr>
            <a:endParaRPr lang="ar-SA" sz="2600" dirty="0">
              <a:solidFill>
                <a:schemeClr val="tx1"/>
              </a:solidFill>
              <a:latin typeface="Calibri" panose="020F0502020204030204" pitchFamily="34" charset="0"/>
              <a:ea typeface="Calibri" panose="020F0502020204030204" pitchFamily="34" charset="0"/>
              <a:cs typeface="Sakkal Majalla" panose="02000000000000000000" pitchFamily="2" charset="-78"/>
            </a:endParaRPr>
          </a:p>
          <a:p>
            <a:pPr algn="just" rtl="1">
              <a:lnSpc>
                <a:spcPct val="115000"/>
              </a:lnSpc>
            </a:pPr>
            <a:endParaRPr lang="en-US" sz="2600" dirty="0" smtClean="0">
              <a:solidFill>
                <a:schemeClr val="tx1"/>
              </a:solidFill>
              <a:latin typeface="Calibri" panose="020F0502020204030204" pitchFamily="34" charset="0"/>
              <a:ea typeface="Calibri" panose="020F0502020204030204" pitchFamily="34" charset="0"/>
              <a:cs typeface="Sakkal Majalla" panose="02000000000000000000" pitchFamily="2" charset="-78"/>
            </a:endParaRPr>
          </a:p>
          <a:p>
            <a:pPr algn="r" rtl="1">
              <a:lnSpc>
                <a:spcPct val="115000"/>
              </a:lnSpc>
            </a:pPr>
            <a:endParaRPr lang="ar-BH" sz="2600" dirty="0">
              <a:solidFill>
                <a:schemeClr val="tx1"/>
              </a:solidFill>
              <a:latin typeface="Sakkal Majalla" panose="02000000000000000000" pitchFamily="2" charset="-78"/>
              <a:cs typeface="Sakkal Majalla" panose="02000000000000000000" pitchFamily="2" charset="-78"/>
            </a:endParaRPr>
          </a:p>
        </p:txBody>
      </p:sp>
      <p:sp>
        <p:nvSpPr>
          <p:cNvPr id="9" name="Rectangle 6">
            <a:extLst>
              <a:ext uri="{FF2B5EF4-FFF2-40B4-BE49-F238E27FC236}">
                <a16:creationId xmlns="" xmlns:a16="http://schemas.microsoft.com/office/drawing/2014/main"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 xmlns:a16="http://schemas.microsoft.com/office/drawing/2014/main"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 xmlns:a16="http://schemas.microsoft.com/office/drawing/2014/main" id="{EC34A592-DBF2-4D18-9F2F-AFE685E57A40}"/>
              </a:ext>
            </a:extLst>
          </p:cNvPr>
          <p:cNvSpPr/>
          <p:nvPr/>
        </p:nvSpPr>
        <p:spPr>
          <a:xfrm>
            <a:off x="3838197" y="177021"/>
            <a:ext cx="8643363" cy="1080000"/>
          </a:xfrm>
          <a:prstGeom prst="roundRect">
            <a:avLst>
              <a:gd name="adj" fmla="val 10356"/>
            </a:avLst>
          </a:prstGeom>
          <a:solidFill>
            <a:srgbClr val="3A617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grpSp>
        <p:nvGrpSpPr>
          <p:cNvPr id="24" name="Google Shape;536;p37">
            <a:extLst>
              <a:ext uri="{FF2B5EF4-FFF2-40B4-BE49-F238E27FC236}">
                <a16:creationId xmlns="" xmlns:a16="http://schemas.microsoft.com/office/drawing/2014/main"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 xmlns:a16="http://schemas.microsoft.com/office/drawing/2014/main"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 xmlns:a16="http://schemas.microsoft.com/office/drawing/2014/main"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 xmlns:a16="http://schemas.microsoft.com/office/drawing/2014/main"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 xmlns:a16="http://schemas.microsoft.com/office/drawing/2014/main"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 xmlns:a16="http://schemas.microsoft.com/office/drawing/2014/main"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 xmlns:a16="http://schemas.microsoft.com/office/drawing/2014/main"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 xmlns:a16="http://schemas.microsoft.com/office/drawing/2014/main"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 xmlns:a16="http://schemas.microsoft.com/office/drawing/2014/main"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 xmlns:a16="http://schemas.microsoft.com/office/drawing/2014/main"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 xmlns:a16="http://schemas.microsoft.com/office/drawing/2014/main"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 xmlns:a16="http://schemas.microsoft.com/office/drawing/2014/main"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 xmlns:a16="http://schemas.microsoft.com/office/drawing/2014/main"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 xmlns:a16="http://schemas.microsoft.com/office/drawing/2014/main"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 xmlns:a16="http://schemas.microsoft.com/office/drawing/2014/main"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 name="TextBox 52">
            <a:extLst>
              <a:ext uri="{FF2B5EF4-FFF2-40B4-BE49-F238E27FC236}">
                <a16:creationId xmlns="" xmlns:a16="http://schemas.microsoft.com/office/drawing/2014/main"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
        <p:nvSpPr>
          <p:cNvPr id="31" name="Rectangle 6">
            <a:extLst>
              <a:ext uri="{FF2B5EF4-FFF2-40B4-BE49-F238E27FC236}">
                <a16:creationId xmlns="" xmlns:a16="http://schemas.microsoft.com/office/drawing/2014/main" id="{E78E3F30-EF5E-4302-B73F-67E8AB2EFBBA}"/>
              </a:ext>
            </a:extLst>
          </p:cNvPr>
          <p:cNvSpPr/>
          <p:nvPr/>
        </p:nvSpPr>
        <p:spPr>
          <a:xfrm>
            <a:off x="6031453" y="478569"/>
            <a:ext cx="4988866" cy="584775"/>
          </a:xfrm>
          <a:prstGeom prst="rect">
            <a:avLst/>
          </a:prstGeom>
        </p:spPr>
        <p:txBody>
          <a:bodyPr wrap="none">
            <a:spAutoFit/>
          </a:bodyPr>
          <a:lstStyle/>
          <a:p>
            <a:pPr rtl="1"/>
            <a:r>
              <a:rPr lang="ar-SA" sz="3200" dirty="0" smtClean="0">
                <a:solidFill>
                  <a:schemeClr val="bg1"/>
                </a:solidFill>
                <a:cs typeface="Sultan bold" pitchFamily="2" charset="-78"/>
              </a:rPr>
              <a:t>التنمية الاقتصادية في مملكة البحرين</a:t>
            </a:r>
            <a:endParaRPr lang="en-US" sz="3200" dirty="0">
              <a:solidFill>
                <a:schemeClr val="bg1"/>
              </a:solidFill>
              <a:cs typeface="Sultan bold" pitchFamily="2" charset="-78"/>
            </a:endParaRPr>
          </a:p>
        </p:txBody>
      </p:sp>
      <p:sp>
        <p:nvSpPr>
          <p:cNvPr id="30" name="TextBox 29">
            <a:extLst>
              <a:ext uri="{FF2B5EF4-FFF2-40B4-BE49-F238E27FC236}">
                <a16:creationId xmlns:a16="http://schemas.microsoft.com/office/drawing/2014/main" xmlns=""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a:t>
            </a:r>
            <a:r>
              <a:rPr lang="ar-SA" sz="2000" b="1" dirty="0" smtClean="0">
                <a:solidFill>
                  <a:srgbClr val="3F5378"/>
                </a:solidFill>
                <a:latin typeface="Sakkal Majalla" panose="02000000000000000000" pitchFamily="2" charset="-78"/>
                <a:cs typeface="Sakkal Majalla" panose="02000000000000000000" pitchFamily="2" charset="-78"/>
              </a:rPr>
              <a:t>312</a:t>
            </a:r>
            <a:r>
              <a:rPr lang="ar-BH" sz="2000" b="1" dirty="0" smtClean="0">
                <a:solidFill>
                  <a:srgbClr val="3F5378"/>
                </a:solidFill>
                <a:latin typeface="Sakkal Majalla" panose="02000000000000000000" pitchFamily="2" charset="-78"/>
                <a:cs typeface="Sakkal Majalla" panose="02000000000000000000" pitchFamily="2" charset="-78"/>
              </a:rPr>
              <a:t>                     الاقتصاد                  </a:t>
            </a:r>
            <a:r>
              <a:rPr lang="ar-BH" sz="2000" b="1" dirty="0">
                <a:solidFill>
                  <a:srgbClr val="3F5378"/>
                </a:solidFill>
                <a:latin typeface="Sakkal Majalla" panose="02000000000000000000" pitchFamily="2" charset="-78"/>
                <a:cs typeface="Sakkal Majalla" panose="02000000000000000000" pitchFamily="2" charset="-78"/>
              </a:rPr>
              <a:t>الفصل الدراسي </a:t>
            </a:r>
            <a:r>
              <a:rPr lang="ar-BH" sz="2000" b="1" dirty="0" smtClean="0">
                <a:solidFill>
                  <a:srgbClr val="3F5378"/>
                </a:solidFill>
                <a:latin typeface="Sakkal Majalla" panose="02000000000000000000" pitchFamily="2" charset="-78"/>
                <a:cs typeface="Sakkal Majalla" panose="02000000000000000000" pitchFamily="2" charset="-78"/>
              </a:rPr>
              <a:t>ال</a:t>
            </a:r>
            <a:r>
              <a:rPr lang="ar-SA" sz="2000" b="1" dirty="0" smtClean="0">
                <a:solidFill>
                  <a:srgbClr val="3F5378"/>
                </a:solidFill>
                <a:latin typeface="Sakkal Majalla" panose="02000000000000000000" pitchFamily="2" charset="-78"/>
                <a:cs typeface="Sakkal Majalla" panose="02000000000000000000" pitchFamily="2" charset="-78"/>
              </a:rPr>
              <a:t>أول</a:t>
            </a:r>
            <a:r>
              <a:rPr lang="ar-BH" sz="2000" b="1" dirty="0" smtClean="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3</a:t>
            </a:r>
            <a:r>
              <a:rPr lang="ar-BH" sz="2000" b="1" dirty="0" smtClean="0">
                <a:solidFill>
                  <a:srgbClr val="3F5378"/>
                </a:solidFill>
                <a:latin typeface="Sakkal Majalla" panose="02000000000000000000" pitchFamily="2" charset="-78"/>
                <a:cs typeface="Sakkal Majalla" panose="02000000000000000000" pitchFamily="2" charset="-78"/>
              </a:rPr>
              <a:t>-</a:t>
            </a:r>
            <a:r>
              <a:rPr lang="ar-SA" sz="2000" b="1" dirty="0" smtClean="0">
                <a:solidFill>
                  <a:srgbClr val="3F5378"/>
                </a:solidFill>
                <a:latin typeface="Sakkal Majalla" panose="02000000000000000000" pitchFamily="2" charset="-78"/>
                <a:cs typeface="Sakkal Majalla" panose="02000000000000000000" pitchFamily="2" charset="-78"/>
              </a:rPr>
              <a:t>4:  التنمية الاقتصادية</a:t>
            </a:r>
            <a:endParaRPr lang="ar-SA" sz="2000" b="1" dirty="0">
              <a:solidFill>
                <a:srgbClr val="3F5378"/>
              </a:solidFill>
              <a:latin typeface="Sakkal Majalla" panose="02000000000000000000" pitchFamily="2" charset="-78"/>
              <a:cs typeface="Sakkal Majalla" panose="02000000000000000000" pitchFamily="2" charset="-78"/>
            </a:endParaRPr>
          </a:p>
        </p:txBody>
      </p:sp>
      <p:sp>
        <p:nvSpPr>
          <p:cNvPr id="25" name="مستطيل مستدير الزوايا 5">
            <a:hlinkClick r:id="rId2" action="ppaction://hlinksldjump"/>
            <a:extLst>
              <a:ext uri="{FF2B5EF4-FFF2-40B4-BE49-F238E27FC236}">
                <a16:creationId xmlns="" xmlns:a16="http://schemas.microsoft.com/office/drawing/2014/main" id="{43E9C12C-5BC2-40AE-ACC5-04FA6747C583}"/>
              </a:ext>
            </a:extLst>
          </p:cNvPr>
          <p:cNvSpPr/>
          <p:nvPr/>
        </p:nvSpPr>
        <p:spPr>
          <a:xfrm>
            <a:off x="10518976" y="1572008"/>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26" name="مستطيل مستدير الزوايا 11">
            <a:hlinkClick r:id="rId3" action="ppaction://hlinksldjump"/>
            <a:extLst>
              <a:ext uri="{FF2B5EF4-FFF2-40B4-BE49-F238E27FC236}">
                <a16:creationId xmlns="" xmlns:a16="http://schemas.microsoft.com/office/drawing/2014/main" id="{26A7B993-6928-4D4E-A625-2F80AE4E59C8}"/>
              </a:ext>
            </a:extLst>
          </p:cNvPr>
          <p:cNvSpPr/>
          <p:nvPr/>
        </p:nvSpPr>
        <p:spPr>
          <a:xfrm>
            <a:off x="10533532" y="225266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27" name="مستطيل مستدير الزوايا 16">
            <a:hlinkClick r:id="rId4" action="ppaction://hlinksldjump"/>
            <a:extLst>
              <a:ext uri="{FF2B5EF4-FFF2-40B4-BE49-F238E27FC236}">
                <a16:creationId xmlns="" xmlns:a16="http://schemas.microsoft.com/office/drawing/2014/main" id="{FCAA9A9D-66D9-4C62-9EA9-08AEB5B5C91D}"/>
              </a:ext>
            </a:extLst>
          </p:cNvPr>
          <p:cNvSpPr/>
          <p:nvPr/>
        </p:nvSpPr>
        <p:spPr>
          <a:xfrm>
            <a:off x="10515902" y="549971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28" name="مستطيل مستدير الزوايا 12">
            <a:hlinkClick r:id="rId5" action="ppaction://hlinksldjump"/>
            <a:extLst>
              <a:ext uri="{FF2B5EF4-FFF2-40B4-BE49-F238E27FC236}">
                <a16:creationId xmlns="" xmlns:a16="http://schemas.microsoft.com/office/drawing/2014/main" id="{02C9A14A-8535-4363-81B7-4E9E0BA9039D}"/>
              </a:ext>
            </a:extLst>
          </p:cNvPr>
          <p:cNvSpPr/>
          <p:nvPr/>
        </p:nvSpPr>
        <p:spPr>
          <a:xfrm>
            <a:off x="10528251" y="293331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37" name="مستطيل مستدير الزوايا 11">
            <a:hlinkClick r:id="rId3" action="ppaction://hlinksldjump"/>
            <a:extLst>
              <a:ext uri="{FF2B5EF4-FFF2-40B4-BE49-F238E27FC236}">
                <a16:creationId xmlns="" xmlns:a16="http://schemas.microsoft.com/office/drawing/2014/main" id="{26A7B993-6928-4D4E-A625-2F80AE4E59C8}"/>
              </a:ext>
            </a:extLst>
          </p:cNvPr>
          <p:cNvSpPr/>
          <p:nvPr/>
        </p:nvSpPr>
        <p:spPr>
          <a:xfrm>
            <a:off x="10539239" y="359350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الثالث    </a:t>
            </a:r>
            <a:endParaRPr lang="ar-BH" sz="2000" dirty="0">
              <a:solidFill>
                <a:srgbClr val="3F5378"/>
              </a:solidFill>
              <a:latin typeface="Arial Black" panose="020B0A04020102020204" pitchFamily="34" charset="0"/>
              <a:cs typeface="Sultan bold" pitchFamily="2" charset="-78"/>
            </a:endParaRPr>
          </a:p>
        </p:txBody>
      </p:sp>
      <p:sp>
        <p:nvSpPr>
          <p:cNvPr id="38" name="مستطيل مستدير الزوايا 12">
            <a:hlinkClick r:id="rId5" action="ppaction://hlinksldjump"/>
            <a:extLst>
              <a:ext uri="{FF2B5EF4-FFF2-40B4-BE49-F238E27FC236}">
                <a16:creationId xmlns="" xmlns:a16="http://schemas.microsoft.com/office/drawing/2014/main" id="{02C9A14A-8535-4363-81B7-4E9E0BA9039D}"/>
              </a:ext>
            </a:extLst>
          </p:cNvPr>
          <p:cNvSpPr/>
          <p:nvPr/>
        </p:nvSpPr>
        <p:spPr>
          <a:xfrm>
            <a:off x="10539239" y="425369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الرابع   </a:t>
            </a:r>
            <a:endParaRPr lang="ar-BH" sz="2000" dirty="0">
              <a:solidFill>
                <a:srgbClr val="3F5378"/>
              </a:solidFill>
              <a:latin typeface="Arial Black" panose="020B0A04020102020204" pitchFamily="34" charset="0"/>
              <a:cs typeface="Sultan bold" pitchFamily="2" charset="-78"/>
            </a:endParaRPr>
          </a:p>
        </p:txBody>
      </p:sp>
      <p:sp>
        <p:nvSpPr>
          <p:cNvPr id="39" name="مستطيل مستدير الزوايا 12">
            <a:hlinkClick r:id="rId5" action="ppaction://hlinksldjump"/>
            <a:extLst>
              <a:ext uri="{FF2B5EF4-FFF2-40B4-BE49-F238E27FC236}">
                <a16:creationId xmlns="" xmlns:a16="http://schemas.microsoft.com/office/drawing/2014/main" id="{02C9A14A-8535-4363-81B7-4E9E0BA9039D}"/>
              </a:ext>
            </a:extLst>
          </p:cNvPr>
          <p:cNvSpPr/>
          <p:nvPr/>
        </p:nvSpPr>
        <p:spPr>
          <a:xfrm>
            <a:off x="10539239" y="4876702"/>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الخامس </a:t>
            </a:r>
            <a:endParaRPr lang="ar-BH" sz="2000" dirty="0">
              <a:solidFill>
                <a:srgbClr val="3F5378"/>
              </a:solidFill>
              <a:latin typeface="Arial Black" panose="020B0A04020102020204" pitchFamily="34" charset="0"/>
              <a:cs typeface="Sultan bold" pitchFamily="2" charset="-78"/>
            </a:endParaRPr>
          </a:p>
        </p:txBody>
      </p:sp>
    </p:spTree>
    <p:extLst>
      <p:ext uri="{BB962C8B-B14F-4D97-AF65-F5344CB8AC3E}">
        <p14:creationId xmlns:p14="http://schemas.microsoft.com/office/powerpoint/2010/main" val="797522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 xmlns:a16="http://schemas.microsoft.com/office/drawing/2014/main" id="{F8EBF62B-66D0-49F2-9126-12F8652B5BF2}"/>
              </a:ext>
            </a:extLst>
          </p:cNvPr>
          <p:cNvSpPr/>
          <p:nvPr/>
        </p:nvSpPr>
        <p:spPr>
          <a:xfrm>
            <a:off x="55416" y="1378628"/>
            <a:ext cx="10337323" cy="5091884"/>
          </a:xfrm>
          <a:prstGeom prst="roundRect">
            <a:avLst>
              <a:gd name="adj" fmla="val 1416"/>
            </a:avLst>
          </a:prstGeom>
          <a:solidFill>
            <a:srgbClr val="CF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r>
              <a:rPr lang="ar-BH" sz="3200" dirty="0">
                <a:solidFill>
                  <a:schemeClr val="tx1"/>
                </a:solidFill>
                <a:latin typeface="Sakkal Majalla" panose="02000000000000000000" pitchFamily="2" charset="-78"/>
                <a:cs typeface="Sakkal Majalla" panose="02000000000000000000" pitchFamily="2" charset="-78"/>
              </a:rPr>
              <a:t>ومن أولويات استراتيجية التنمية الوطنية الآتي:</a:t>
            </a:r>
            <a:endParaRPr lang="en-US" sz="3200" dirty="0">
              <a:solidFill>
                <a:schemeClr val="tx1"/>
              </a:solidFill>
              <a:latin typeface="Sakkal Majalla" panose="02000000000000000000" pitchFamily="2" charset="-78"/>
              <a:cs typeface="Sakkal Majalla" panose="02000000000000000000" pitchFamily="2" charset="-78"/>
            </a:endParaRPr>
          </a:p>
          <a:p>
            <a:pPr marL="514350" lvl="0" indent="-514350" algn="r" rtl="1">
              <a:buFont typeface="+mj-lt"/>
              <a:buAutoNum type="arabicPeriod"/>
            </a:pPr>
            <a:r>
              <a:rPr lang="ar-SA" sz="3200" dirty="0">
                <a:solidFill>
                  <a:schemeClr val="tx1"/>
                </a:solidFill>
                <a:latin typeface="Sakkal Majalla" panose="02000000000000000000" pitchFamily="2" charset="-78"/>
                <a:cs typeface="Sakkal Majalla" panose="02000000000000000000" pitchFamily="2" charset="-78"/>
              </a:rPr>
              <a:t>الحفاظ على بيئة آمنة وممتعة، وتعميق الشعور بروح المجتمع.  مع تأمين فرص جذابة للترفيه والاستجمام، وبيئة اجتماعية تتمتع بالمرونة</a:t>
            </a:r>
            <a:r>
              <a:rPr lang="ar-SA" sz="3200" dirty="0" smtClean="0">
                <a:solidFill>
                  <a:schemeClr val="tx1"/>
                </a:solidFill>
                <a:latin typeface="Sakkal Majalla" panose="02000000000000000000" pitchFamily="2" charset="-78"/>
                <a:cs typeface="Sakkal Majalla" panose="02000000000000000000" pitchFamily="2" charset="-78"/>
              </a:rPr>
              <a:t>.</a:t>
            </a:r>
          </a:p>
          <a:p>
            <a:pPr marL="514350" lvl="0" indent="-514350" algn="r" rtl="1">
              <a:buFont typeface="+mj-lt"/>
              <a:buAutoNum type="arabicPeriod"/>
            </a:pPr>
            <a:endParaRPr lang="en-US" sz="3200" dirty="0">
              <a:solidFill>
                <a:schemeClr val="tx1"/>
              </a:solidFill>
              <a:latin typeface="Sakkal Majalla" panose="02000000000000000000" pitchFamily="2" charset="-78"/>
              <a:cs typeface="Sakkal Majalla" panose="02000000000000000000" pitchFamily="2" charset="-78"/>
            </a:endParaRPr>
          </a:p>
          <a:p>
            <a:pPr marL="514350" lvl="0" indent="-514350" algn="r" rtl="1">
              <a:buFont typeface="+mj-lt"/>
              <a:buAutoNum type="arabicPeriod"/>
            </a:pPr>
            <a:r>
              <a:rPr lang="ar-SA" sz="3200" dirty="0">
                <a:solidFill>
                  <a:schemeClr val="tx1"/>
                </a:solidFill>
                <a:latin typeface="Sakkal Majalla" panose="02000000000000000000" pitchFamily="2" charset="-78"/>
                <a:cs typeface="Sakkal Majalla" panose="02000000000000000000" pitchFamily="2" charset="-78"/>
              </a:rPr>
              <a:t>تحقيق نمو مستدام الجودة، ووضع القطاع الخاص في طليعة قيادة التنمية، من خلال السياسات التي تعزز روح المبادرة والنمو والابتكار</a:t>
            </a:r>
            <a:r>
              <a:rPr lang="ar-SA" sz="3200" dirty="0" smtClean="0">
                <a:solidFill>
                  <a:schemeClr val="tx1"/>
                </a:solidFill>
                <a:latin typeface="Sakkal Majalla" panose="02000000000000000000" pitchFamily="2" charset="-78"/>
                <a:cs typeface="Sakkal Majalla" panose="02000000000000000000" pitchFamily="2" charset="-78"/>
              </a:rPr>
              <a:t>.</a:t>
            </a:r>
          </a:p>
          <a:p>
            <a:pPr marL="514350" lvl="0" indent="-514350" algn="r" rtl="1">
              <a:buFont typeface="+mj-lt"/>
              <a:buAutoNum type="arabicPeriod"/>
            </a:pPr>
            <a:endParaRPr lang="en-US" sz="3200" dirty="0">
              <a:solidFill>
                <a:schemeClr val="tx1"/>
              </a:solidFill>
              <a:latin typeface="Sakkal Majalla" panose="02000000000000000000" pitchFamily="2" charset="-78"/>
              <a:cs typeface="Sakkal Majalla" panose="02000000000000000000" pitchFamily="2" charset="-78"/>
            </a:endParaRPr>
          </a:p>
          <a:p>
            <a:pPr marL="514350" lvl="0" indent="-514350" algn="r" rtl="1">
              <a:buFont typeface="+mj-lt"/>
              <a:buAutoNum type="arabicPeriod"/>
            </a:pPr>
            <a:r>
              <a:rPr lang="ar-SA" sz="3200" dirty="0">
                <a:solidFill>
                  <a:schemeClr val="tx1"/>
                </a:solidFill>
                <a:latin typeface="Sakkal Majalla" panose="02000000000000000000" pitchFamily="2" charset="-78"/>
                <a:cs typeface="Sakkal Majalla" panose="02000000000000000000" pitchFamily="2" charset="-78"/>
              </a:rPr>
              <a:t>ضمان التميز في مجال البنية التحتية، وضمان التخطيط السليم والتنسيق الفعّال من أجل تقديم بنية تحتية عالية الجودة ومرافق عامة والنقل العام.</a:t>
            </a:r>
            <a:endParaRPr lang="en-US" sz="3200" dirty="0">
              <a:solidFill>
                <a:schemeClr val="tx1"/>
              </a:solidFill>
              <a:latin typeface="Sakkal Majalla" panose="02000000000000000000" pitchFamily="2" charset="-78"/>
              <a:cs typeface="Sakkal Majalla" panose="02000000000000000000" pitchFamily="2" charset="-78"/>
            </a:endParaRPr>
          </a:p>
          <a:p>
            <a:pPr marL="514350" indent="-514350" algn="just" rtl="1">
              <a:lnSpc>
                <a:spcPct val="115000"/>
              </a:lnSpc>
              <a:buFont typeface="+mj-lt"/>
              <a:buAutoNum type="arabicPeriod"/>
            </a:pPr>
            <a:endParaRPr lang="en-US" sz="3200" dirty="0">
              <a:solidFill>
                <a:schemeClr val="tx1"/>
              </a:solidFill>
              <a:latin typeface="Sakkal Majalla" panose="02000000000000000000" pitchFamily="2" charset="-78"/>
              <a:cs typeface="Sakkal Majalla" panose="02000000000000000000" pitchFamily="2" charset="-78"/>
            </a:endParaRPr>
          </a:p>
          <a:p>
            <a:pPr algn="just" rtl="1">
              <a:lnSpc>
                <a:spcPct val="115000"/>
              </a:lnSpc>
            </a:pPr>
            <a:endParaRPr lang="en-US" sz="3200" dirty="0">
              <a:solidFill>
                <a:schemeClr val="tx1"/>
              </a:solidFill>
              <a:latin typeface="Sakkal Majalla" panose="02000000000000000000" pitchFamily="2" charset="-78"/>
              <a:cs typeface="Sakkal Majalla" panose="02000000000000000000" pitchFamily="2" charset="-78"/>
            </a:endParaRPr>
          </a:p>
          <a:p>
            <a:pPr algn="just" rtl="1">
              <a:lnSpc>
                <a:spcPct val="115000"/>
              </a:lnSpc>
            </a:pPr>
            <a:endParaRPr lang="ar-SA" sz="3200" dirty="0">
              <a:solidFill>
                <a:schemeClr val="tx1"/>
              </a:solidFill>
              <a:latin typeface="Sakkal Majalla" panose="02000000000000000000" pitchFamily="2" charset="-78"/>
              <a:cs typeface="Sakkal Majalla" panose="02000000000000000000" pitchFamily="2" charset="-78"/>
            </a:endParaRPr>
          </a:p>
          <a:p>
            <a:pPr algn="just" rtl="1">
              <a:lnSpc>
                <a:spcPct val="115000"/>
              </a:lnSpc>
            </a:pPr>
            <a:endParaRPr lang="ar-SA" sz="3200" dirty="0">
              <a:solidFill>
                <a:schemeClr val="tx1"/>
              </a:solidFill>
              <a:latin typeface="Sakkal Majalla" panose="02000000000000000000" pitchFamily="2" charset="-78"/>
              <a:cs typeface="Sakkal Majalla" panose="02000000000000000000" pitchFamily="2" charset="-78"/>
            </a:endParaRPr>
          </a:p>
          <a:p>
            <a:pPr algn="just" rtl="1">
              <a:lnSpc>
                <a:spcPct val="115000"/>
              </a:lnSpc>
            </a:pPr>
            <a:endParaRPr lang="en-US" sz="3200" dirty="0">
              <a:solidFill>
                <a:schemeClr val="tx1"/>
              </a:solidFill>
              <a:latin typeface="Sakkal Majalla" panose="02000000000000000000" pitchFamily="2" charset="-78"/>
              <a:cs typeface="Sakkal Majalla" panose="02000000000000000000" pitchFamily="2" charset="-78"/>
            </a:endParaRPr>
          </a:p>
          <a:p>
            <a:pPr algn="r" rtl="1">
              <a:lnSpc>
                <a:spcPct val="115000"/>
              </a:lnSpc>
            </a:pPr>
            <a:endParaRPr lang="ar-BH" sz="3200" dirty="0">
              <a:solidFill>
                <a:schemeClr val="tx1"/>
              </a:solidFill>
              <a:latin typeface="Sakkal Majalla" panose="02000000000000000000" pitchFamily="2" charset="-78"/>
              <a:cs typeface="Sakkal Majalla" panose="02000000000000000000" pitchFamily="2" charset="-78"/>
            </a:endParaRPr>
          </a:p>
        </p:txBody>
      </p:sp>
      <p:sp>
        <p:nvSpPr>
          <p:cNvPr id="9" name="Rectangle 6">
            <a:extLst>
              <a:ext uri="{FF2B5EF4-FFF2-40B4-BE49-F238E27FC236}">
                <a16:creationId xmlns="" xmlns:a16="http://schemas.microsoft.com/office/drawing/2014/main"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 xmlns:a16="http://schemas.microsoft.com/office/drawing/2014/main"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 xmlns:a16="http://schemas.microsoft.com/office/drawing/2014/main" id="{EC34A592-DBF2-4D18-9F2F-AFE685E57A40}"/>
              </a:ext>
            </a:extLst>
          </p:cNvPr>
          <p:cNvSpPr/>
          <p:nvPr/>
        </p:nvSpPr>
        <p:spPr>
          <a:xfrm>
            <a:off x="3838197" y="177021"/>
            <a:ext cx="8643363" cy="1080000"/>
          </a:xfrm>
          <a:prstGeom prst="roundRect">
            <a:avLst>
              <a:gd name="adj" fmla="val 10356"/>
            </a:avLst>
          </a:prstGeom>
          <a:solidFill>
            <a:srgbClr val="3A617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grpSp>
        <p:nvGrpSpPr>
          <p:cNvPr id="24" name="Google Shape;536;p37">
            <a:extLst>
              <a:ext uri="{FF2B5EF4-FFF2-40B4-BE49-F238E27FC236}">
                <a16:creationId xmlns="" xmlns:a16="http://schemas.microsoft.com/office/drawing/2014/main"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 xmlns:a16="http://schemas.microsoft.com/office/drawing/2014/main"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 xmlns:a16="http://schemas.microsoft.com/office/drawing/2014/main"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 xmlns:a16="http://schemas.microsoft.com/office/drawing/2014/main"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 xmlns:a16="http://schemas.microsoft.com/office/drawing/2014/main"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 xmlns:a16="http://schemas.microsoft.com/office/drawing/2014/main"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 xmlns:a16="http://schemas.microsoft.com/office/drawing/2014/main"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 xmlns:a16="http://schemas.microsoft.com/office/drawing/2014/main"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 xmlns:a16="http://schemas.microsoft.com/office/drawing/2014/main"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 xmlns:a16="http://schemas.microsoft.com/office/drawing/2014/main"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 xmlns:a16="http://schemas.microsoft.com/office/drawing/2014/main"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 xmlns:a16="http://schemas.microsoft.com/office/drawing/2014/main"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 xmlns:a16="http://schemas.microsoft.com/office/drawing/2014/main"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 xmlns:a16="http://schemas.microsoft.com/office/drawing/2014/main"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 xmlns:a16="http://schemas.microsoft.com/office/drawing/2014/main"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 name="TextBox 52">
            <a:extLst>
              <a:ext uri="{FF2B5EF4-FFF2-40B4-BE49-F238E27FC236}">
                <a16:creationId xmlns="" xmlns:a16="http://schemas.microsoft.com/office/drawing/2014/main"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
        <p:nvSpPr>
          <p:cNvPr id="31" name="Rectangle 6">
            <a:extLst>
              <a:ext uri="{FF2B5EF4-FFF2-40B4-BE49-F238E27FC236}">
                <a16:creationId xmlns="" xmlns:a16="http://schemas.microsoft.com/office/drawing/2014/main" id="{E78E3F30-EF5E-4302-B73F-67E8AB2EFBBA}"/>
              </a:ext>
            </a:extLst>
          </p:cNvPr>
          <p:cNvSpPr/>
          <p:nvPr/>
        </p:nvSpPr>
        <p:spPr>
          <a:xfrm>
            <a:off x="6031453" y="478569"/>
            <a:ext cx="4988866" cy="584775"/>
          </a:xfrm>
          <a:prstGeom prst="rect">
            <a:avLst/>
          </a:prstGeom>
        </p:spPr>
        <p:txBody>
          <a:bodyPr wrap="none">
            <a:spAutoFit/>
          </a:bodyPr>
          <a:lstStyle/>
          <a:p>
            <a:pPr rtl="1"/>
            <a:r>
              <a:rPr lang="ar-SA" sz="3200" dirty="0" smtClean="0">
                <a:solidFill>
                  <a:schemeClr val="bg1"/>
                </a:solidFill>
                <a:cs typeface="Sultan bold" pitchFamily="2" charset="-78"/>
              </a:rPr>
              <a:t>التنمية الاقتصادية في مملكة البحرين</a:t>
            </a:r>
            <a:endParaRPr lang="en-US" sz="3200" dirty="0">
              <a:solidFill>
                <a:schemeClr val="bg1"/>
              </a:solidFill>
              <a:cs typeface="Sultan bold" pitchFamily="2" charset="-78"/>
            </a:endParaRPr>
          </a:p>
        </p:txBody>
      </p:sp>
      <p:sp>
        <p:nvSpPr>
          <p:cNvPr id="30" name="TextBox 29">
            <a:extLst>
              <a:ext uri="{FF2B5EF4-FFF2-40B4-BE49-F238E27FC236}">
                <a16:creationId xmlns:a16="http://schemas.microsoft.com/office/drawing/2014/main" xmlns=""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a:t>
            </a:r>
            <a:r>
              <a:rPr lang="ar-SA" sz="2000" b="1" dirty="0" smtClean="0">
                <a:solidFill>
                  <a:srgbClr val="3F5378"/>
                </a:solidFill>
                <a:latin typeface="Sakkal Majalla" panose="02000000000000000000" pitchFamily="2" charset="-78"/>
                <a:cs typeface="Sakkal Majalla" panose="02000000000000000000" pitchFamily="2" charset="-78"/>
              </a:rPr>
              <a:t>312</a:t>
            </a:r>
            <a:r>
              <a:rPr lang="ar-BH" sz="2000" b="1" dirty="0" smtClean="0">
                <a:solidFill>
                  <a:srgbClr val="3F5378"/>
                </a:solidFill>
                <a:latin typeface="Sakkal Majalla" panose="02000000000000000000" pitchFamily="2" charset="-78"/>
                <a:cs typeface="Sakkal Majalla" panose="02000000000000000000" pitchFamily="2" charset="-78"/>
              </a:rPr>
              <a:t>                     الاقتصاد                  </a:t>
            </a:r>
            <a:r>
              <a:rPr lang="ar-BH" sz="2000" b="1" dirty="0">
                <a:solidFill>
                  <a:srgbClr val="3F5378"/>
                </a:solidFill>
                <a:latin typeface="Sakkal Majalla" panose="02000000000000000000" pitchFamily="2" charset="-78"/>
                <a:cs typeface="Sakkal Majalla" panose="02000000000000000000" pitchFamily="2" charset="-78"/>
              </a:rPr>
              <a:t>الفصل الدراسي </a:t>
            </a:r>
            <a:r>
              <a:rPr lang="ar-BH" sz="2000" b="1" dirty="0" smtClean="0">
                <a:solidFill>
                  <a:srgbClr val="3F5378"/>
                </a:solidFill>
                <a:latin typeface="Sakkal Majalla" panose="02000000000000000000" pitchFamily="2" charset="-78"/>
                <a:cs typeface="Sakkal Majalla" panose="02000000000000000000" pitchFamily="2" charset="-78"/>
              </a:rPr>
              <a:t>ال</a:t>
            </a:r>
            <a:r>
              <a:rPr lang="ar-SA" sz="2000" b="1" dirty="0" smtClean="0">
                <a:solidFill>
                  <a:srgbClr val="3F5378"/>
                </a:solidFill>
                <a:latin typeface="Sakkal Majalla" panose="02000000000000000000" pitchFamily="2" charset="-78"/>
                <a:cs typeface="Sakkal Majalla" panose="02000000000000000000" pitchFamily="2" charset="-78"/>
              </a:rPr>
              <a:t>أول</a:t>
            </a:r>
            <a:r>
              <a:rPr lang="ar-BH" sz="2000" b="1" dirty="0" smtClean="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3</a:t>
            </a:r>
            <a:r>
              <a:rPr lang="ar-BH" sz="2000" b="1" dirty="0" smtClean="0">
                <a:solidFill>
                  <a:srgbClr val="3F5378"/>
                </a:solidFill>
                <a:latin typeface="Sakkal Majalla" panose="02000000000000000000" pitchFamily="2" charset="-78"/>
                <a:cs typeface="Sakkal Majalla" panose="02000000000000000000" pitchFamily="2" charset="-78"/>
              </a:rPr>
              <a:t>-</a:t>
            </a:r>
            <a:r>
              <a:rPr lang="ar-SA" sz="2000" b="1" dirty="0" smtClean="0">
                <a:solidFill>
                  <a:srgbClr val="3F5378"/>
                </a:solidFill>
                <a:latin typeface="Sakkal Majalla" panose="02000000000000000000" pitchFamily="2" charset="-78"/>
                <a:cs typeface="Sakkal Majalla" panose="02000000000000000000" pitchFamily="2" charset="-78"/>
              </a:rPr>
              <a:t>4:  التنمية الاقتصادية</a:t>
            </a:r>
            <a:endParaRPr lang="ar-SA" sz="2000" b="1" dirty="0">
              <a:solidFill>
                <a:srgbClr val="3F5378"/>
              </a:solidFill>
              <a:latin typeface="Sakkal Majalla" panose="02000000000000000000" pitchFamily="2" charset="-78"/>
              <a:cs typeface="Sakkal Majalla" panose="02000000000000000000" pitchFamily="2" charset="-78"/>
            </a:endParaRPr>
          </a:p>
        </p:txBody>
      </p:sp>
      <p:sp>
        <p:nvSpPr>
          <p:cNvPr id="25" name="مستطيل مستدير الزوايا 5">
            <a:hlinkClick r:id="rId2" action="ppaction://hlinksldjump"/>
            <a:extLst>
              <a:ext uri="{FF2B5EF4-FFF2-40B4-BE49-F238E27FC236}">
                <a16:creationId xmlns="" xmlns:a16="http://schemas.microsoft.com/office/drawing/2014/main" id="{43E9C12C-5BC2-40AE-ACC5-04FA6747C583}"/>
              </a:ext>
            </a:extLst>
          </p:cNvPr>
          <p:cNvSpPr/>
          <p:nvPr/>
        </p:nvSpPr>
        <p:spPr>
          <a:xfrm>
            <a:off x="10518976" y="1572008"/>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26" name="مستطيل مستدير الزوايا 11">
            <a:hlinkClick r:id="rId3" action="ppaction://hlinksldjump"/>
            <a:extLst>
              <a:ext uri="{FF2B5EF4-FFF2-40B4-BE49-F238E27FC236}">
                <a16:creationId xmlns="" xmlns:a16="http://schemas.microsoft.com/office/drawing/2014/main" id="{26A7B993-6928-4D4E-A625-2F80AE4E59C8}"/>
              </a:ext>
            </a:extLst>
          </p:cNvPr>
          <p:cNvSpPr/>
          <p:nvPr/>
        </p:nvSpPr>
        <p:spPr>
          <a:xfrm>
            <a:off x="10533532" y="225266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27" name="مستطيل مستدير الزوايا 16">
            <a:hlinkClick r:id="rId4" action="ppaction://hlinksldjump"/>
            <a:extLst>
              <a:ext uri="{FF2B5EF4-FFF2-40B4-BE49-F238E27FC236}">
                <a16:creationId xmlns="" xmlns:a16="http://schemas.microsoft.com/office/drawing/2014/main" id="{FCAA9A9D-66D9-4C62-9EA9-08AEB5B5C91D}"/>
              </a:ext>
            </a:extLst>
          </p:cNvPr>
          <p:cNvSpPr/>
          <p:nvPr/>
        </p:nvSpPr>
        <p:spPr>
          <a:xfrm>
            <a:off x="10515902" y="549971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28" name="مستطيل مستدير الزوايا 12">
            <a:hlinkClick r:id="rId5" action="ppaction://hlinksldjump"/>
            <a:extLst>
              <a:ext uri="{FF2B5EF4-FFF2-40B4-BE49-F238E27FC236}">
                <a16:creationId xmlns="" xmlns:a16="http://schemas.microsoft.com/office/drawing/2014/main" id="{02C9A14A-8535-4363-81B7-4E9E0BA9039D}"/>
              </a:ext>
            </a:extLst>
          </p:cNvPr>
          <p:cNvSpPr/>
          <p:nvPr/>
        </p:nvSpPr>
        <p:spPr>
          <a:xfrm>
            <a:off x="10528251" y="293331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37" name="مستطيل مستدير الزوايا 11">
            <a:hlinkClick r:id="rId3" action="ppaction://hlinksldjump"/>
            <a:extLst>
              <a:ext uri="{FF2B5EF4-FFF2-40B4-BE49-F238E27FC236}">
                <a16:creationId xmlns="" xmlns:a16="http://schemas.microsoft.com/office/drawing/2014/main" id="{26A7B993-6928-4D4E-A625-2F80AE4E59C8}"/>
              </a:ext>
            </a:extLst>
          </p:cNvPr>
          <p:cNvSpPr/>
          <p:nvPr/>
        </p:nvSpPr>
        <p:spPr>
          <a:xfrm>
            <a:off x="10539239" y="359350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الثالث    </a:t>
            </a:r>
            <a:endParaRPr lang="ar-BH" sz="2000" dirty="0">
              <a:solidFill>
                <a:srgbClr val="3F5378"/>
              </a:solidFill>
              <a:latin typeface="Arial Black" panose="020B0A04020102020204" pitchFamily="34" charset="0"/>
              <a:cs typeface="Sultan bold" pitchFamily="2" charset="-78"/>
            </a:endParaRPr>
          </a:p>
        </p:txBody>
      </p:sp>
      <p:sp>
        <p:nvSpPr>
          <p:cNvPr id="38" name="مستطيل مستدير الزوايا 12">
            <a:hlinkClick r:id="rId5" action="ppaction://hlinksldjump"/>
            <a:extLst>
              <a:ext uri="{FF2B5EF4-FFF2-40B4-BE49-F238E27FC236}">
                <a16:creationId xmlns="" xmlns:a16="http://schemas.microsoft.com/office/drawing/2014/main" id="{02C9A14A-8535-4363-81B7-4E9E0BA9039D}"/>
              </a:ext>
            </a:extLst>
          </p:cNvPr>
          <p:cNvSpPr/>
          <p:nvPr/>
        </p:nvSpPr>
        <p:spPr>
          <a:xfrm>
            <a:off x="10539239" y="425369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الرابع   </a:t>
            </a:r>
            <a:endParaRPr lang="ar-BH" sz="2000" dirty="0">
              <a:solidFill>
                <a:srgbClr val="3F5378"/>
              </a:solidFill>
              <a:latin typeface="Arial Black" panose="020B0A04020102020204" pitchFamily="34" charset="0"/>
              <a:cs typeface="Sultan bold" pitchFamily="2" charset="-78"/>
            </a:endParaRPr>
          </a:p>
        </p:txBody>
      </p:sp>
      <p:sp>
        <p:nvSpPr>
          <p:cNvPr id="39" name="مستطيل مستدير الزوايا 12">
            <a:hlinkClick r:id="rId5" action="ppaction://hlinksldjump"/>
            <a:extLst>
              <a:ext uri="{FF2B5EF4-FFF2-40B4-BE49-F238E27FC236}">
                <a16:creationId xmlns="" xmlns:a16="http://schemas.microsoft.com/office/drawing/2014/main" id="{02C9A14A-8535-4363-81B7-4E9E0BA9039D}"/>
              </a:ext>
            </a:extLst>
          </p:cNvPr>
          <p:cNvSpPr/>
          <p:nvPr/>
        </p:nvSpPr>
        <p:spPr>
          <a:xfrm>
            <a:off x="10539239" y="4876702"/>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الخامس </a:t>
            </a:r>
            <a:endParaRPr lang="ar-BH" sz="2000" dirty="0">
              <a:solidFill>
                <a:srgbClr val="3F5378"/>
              </a:solidFill>
              <a:latin typeface="Arial Black" panose="020B0A04020102020204" pitchFamily="34" charset="0"/>
              <a:cs typeface="Sultan bold" pitchFamily="2" charset="-78"/>
            </a:endParaRPr>
          </a:p>
        </p:txBody>
      </p:sp>
    </p:spTree>
    <p:extLst>
      <p:ext uri="{BB962C8B-B14F-4D97-AF65-F5344CB8AC3E}">
        <p14:creationId xmlns:p14="http://schemas.microsoft.com/office/powerpoint/2010/main" val="173254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 xmlns:a16="http://schemas.microsoft.com/office/drawing/2014/main" id="{F8EBF62B-66D0-49F2-9126-12F8652B5BF2}"/>
              </a:ext>
            </a:extLst>
          </p:cNvPr>
          <p:cNvSpPr/>
          <p:nvPr/>
        </p:nvSpPr>
        <p:spPr>
          <a:xfrm>
            <a:off x="55416" y="1378628"/>
            <a:ext cx="10337323" cy="5091884"/>
          </a:xfrm>
          <a:prstGeom prst="roundRect">
            <a:avLst>
              <a:gd name="adj" fmla="val 1416"/>
            </a:avLst>
          </a:prstGeom>
          <a:solidFill>
            <a:srgbClr val="CF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514350" lvl="0" indent="-514350" algn="r" rtl="1">
              <a:buFont typeface="+mj-lt"/>
              <a:buAutoNum type="arabicPeriod" startAt="4"/>
            </a:pPr>
            <a:r>
              <a:rPr lang="ar-SA" sz="3200" dirty="0" smtClean="0">
                <a:solidFill>
                  <a:schemeClr val="tx1"/>
                </a:solidFill>
                <a:latin typeface="Sakkal Majalla" panose="02000000000000000000" pitchFamily="2" charset="-78"/>
                <a:cs typeface="Sakkal Majalla" panose="02000000000000000000" pitchFamily="2" charset="-78"/>
              </a:rPr>
              <a:t>تعزيز أداء الحكومة وكفاءتها، وتحديث الخدمات الحكومية من خلال التحسين المستمر لخططها الاستراتيجية وعملياتها الداخلية واستخدامها للتكنولوجيا.</a:t>
            </a:r>
          </a:p>
          <a:p>
            <a:pPr marL="514350" lvl="0" indent="-514350" algn="r" rtl="1">
              <a:buFont typeface="+mj-lt"/>
              <a:buAutoNum type="arabicPeriod" startAt="4"/>
            </a:pPr>
            <a:endParaRPr lang="en-US" sz="3200" dirty="0" smtClean="0">
              <a:solidFill>
                <a:schemeClr val="tx1"/>
              </a:solidFill>
              <a:latin typeface="Sakkal Majalla" panose="02000000000000000000" pitchFamily="2" charset="-78"/>
              <a:cs typeface="Sakkal Majalla" panose="02000000000000000000" pitchFamily="2" charset="-78"/>
            </a:endParaRPr>
          </a:p>
          <a:p>
            <a:pPr marL="514350" lvl="0" indent="-514350" algn="r" rtl="1">
              <a:buFont typeface="+mj-lt"/>
              <a:buAutoNum type="arabicPeriod" startAt="4"/>
            </a:pPr>
            <a:r>
              <a:rPr lang="ar-SA" sz="3200" dirty="0" smtClean="0">
                <a:solidFill>
                  <a:schemeClr val="tx1"/>
                </a:solidFill>
                <a:latin typeface="Sakkal Majalla" panose="02000000000000000000" pitchFamily="2" charset="-78"/>
                <a:cs typeface="Sakkal Majalla" panose="02000000000000000000" pitchFamily="2" charset="-78"/>
              </a:rPr>
              <a:t>تعزيز نوعية الخدمات الاجتماعية وإمكانية الوصول إليها، وتهيئة الظروف التي تتيح لجميع الأفراد فرص متساوية للمشاركة في التنمية الاقتصادية والاجتماعية للمملكة.</a:t>
            </a:r>
          </a:p>
          <a:p>
            <a:pPr marL="514350" lvl="0" indent="-514350" algn="r" rtl="1">
              <a:buFont typeface="+mj-lt"/>
              <a:buAutoNum type="arabicPeriod" startAt="4"/>
            </a:pPr>
            <a:endParaRPr lang="en-US" sz="3200" dirty="0" smtClean="0">
              <a:solidFill>
                <a:schemeClr val="tx1"/>
              </a:solidFill>
              <a:latin typeface="Sakkal Majalla" panose="02000000000000000000" pitchFamily="2" charset="-78"/>
              <a:cs typeface="Sakkal Majalla" panose="02000000000000000000" pitchFamily="2" charset="-78"/>
            </a:endParaRPr>
          </a:p>
          <a:p>
            <a:pPr marL="514350" lvl="0" indent="-514350" algn="r" rtl="1">
              <a:buFont typeface="+mj-lt"/>
              <a:buAutoNum type="arabicPeriod" startAt="4"/>
            </a:pPr>
            <a:r>
              <a:rPr lang="ar-SA" sz="3200" dirty="0" smtClean="0">
                <a:solidFill>
                  <a:schemeClr val="tx1"/>
                </a:solidFill>
                <a:latin typeface="Sakkal Majalla" panose="02000000000000000000" pitchFamily="2" charset="-78"/>
                <a:cs typeface="Sakkal Majalla" panose="02000000000000000000" pitchFamily="2" charset="-78"/>
              </a:rPr>
              <a:t>ضمان التنمية المستدامة للموارد الاستراتيجية، والبحث عن حلول أكثر ذكاء للحد من تأثير الموارد المحدودة حيثما أمكن.</a:t>
            </a:r>
            <a:endParaRPr lang="en-US" sz="3200" dirty="0" smtClean="0">
              <a:solidFill>
                <a:schemeClr val="tx1"/>
              </a:solidFill>
              <a:latin typeface="Sakkal Majalla" panose="02000000000000000000" pitchFamily="2" charset="-78"/>
              <a:cs typeface="Sakkal Majalla" panose="02000000000000000000" pitchFamily="2" charset="-78"/>
            </a:endParaRPr>
          </a:p>
          <a:p>
            <a:pPr marL="514350" indent="-514350" algn="just" rtl="1">
              <a:lnSpc>
                <a:spcPct val="115000"/>
              </a:lnSpc>
              <a:buFont typeface="+mj-lt"/>
              <a:buAutoNum type="arabicPeriod" startAt="4"/>
            </a:pPr>
            <a:endParaRPr lang="en-US" sz="3200" dirty="0">
              <a:solidFill>
                <a:schemeClr val="tx1"/>
              </a:solidFill>
              <a:latin typeface="Sakkal Majalla" panose="02000000000000000000" pitchFamily="2" charset="-78"/>
              <a:cs typeface="Sakkal Majalla" panose="02000000000000000000" pitchFamily="2" charset="-78"/>
            </a:endParaRPr>
          </a:p>
          <a:p>
            <a:pPr algn="just" rtl="1">
              <a:lnSpc>
                <a:spcPct val="115000"/>
              </a:lnSpc>
            </a:pPr>
            <a:endParaRPr lang="en-US" sz="3200" dirty="0">
              <a:solidFill>
                <a:schemeClr val="tx1"/>
              </a:solidFill>
              <a:latin typeface="Sakkal Majalla" panose="02000000000000000000" pitchFamily="2" charset="-78"/>
              <a:cs typeface="Sakkal Majalla" panose="02000000000000000000" pitchFamily="2" charset="-78"/>
            </a:endParaRPr>
          </a:p>
          <a:p>
            <a:pPr algn="just" rtl="1">
              <a:lnSpc>
                <a:spcPct val="115000"/>
              </a:lnSpc>
            </a:pPr>
            <a:endParaRPr lang="ar-SA" sz="3200" dirty="0">
              <a:solidFill>
                <a:schemeClr val="tx1"/>
              </a:solidFill>
              <a:latin typeface="Sakkal Majalla" panose="02000000000000000000" pitchFamily="2" charset="-78"/>
              <a:cs typeface="Sakkal Majalla" panose="02000000000000000000" pitchFamily="2" charset="-78"/>
            </a:endParaRPr>
          </a:p>
          <a:p>
            <a:pPr algn="just" rtl="1">
              <a:lnSpc>
                <a:spcPct val="115000"/>
              </a:lnSpc>
            </a:pPr>
            <a:endParaRPr lang="ar-SA" sz="3200" dirty="0">
              <a:solidFill>
                <a:schemeClr val="tx1"/>
              </a:solidFill>
              <a:latin typeface="Sakkal Majalla" panose="02000000000000000000" pitchFamily="2" charset="-78"/>
              <a:cs typeface="Sakkal Majalla" panose="02000000000000000000" pitchFamily="2" charset="-78"/>
            </a:endParaRPr>
          </a:p>
          <a:p>
            <a:pPr algn="just" rtl="1">
              <a:lnSpc>
                <a:spcPct val="115000"/>
              </a:lnSpc>
            </a:pPr>
            <a:endParaRPr lang="en-US" sz="3200" dirty="0">
              <a:solidFill>
                <a:schemeClr val="tx1"/>
              </a:solidFill>
              <a:latin typeface="Sakkal Majalla" panose="02000000000000000000" pitchFamily="2" charset="-78"/>
              <a:cs typeface="Sakkal Majalla" panose="02000000000000000000" pitchFamily="2" charset="-78"/>
            </a:endParaRPr>
          </a:p>
          <a:p>
            <a:pPr algn="r" rtl="1">
              <a:lnSpc>
                <a:spcPct val="115000"/>
              </a:lnSpc>
            </a:pPr>
            <a:endParaRPr lang="ar-BH" sz="3200" dirty="0">
              <a:solidFill>
                <a:schemeClr val="tx1"/>
              </a:solidFill>
              <a:latin typeface="Sakkal Majalla" panose="02000000000000000000" pitchFamily="2" charset="-78"/>
              <a:cs typeface="Sakkal Majalla" panose="02000000000000000000" pitchFamily="2" charset="-78"/>
            </a:endParaRPr>
          </a:p>
        </p:txBody>
      </p:sp>
      <p:sp>
        <p:nvSpPr>
          <p:cNvPr id="9" name="Rectangle 6">
            <a:extLst>
              <a:ext uri="{FF2B5EF4-FFF2-40B4-BE49-F238E27FC236}">
                <a16:creationId xmlns="" xmlns:a16="http://schemas.microsoft.com/office/drawing/2014/main"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 xmlns:a16="http://schemas.microsoft.com/office/drawing/2014/main"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 xmlns:a16="http://schemas.microsoft.com/office/drawing/2014/main" id="{EC34A592-DBF2-4D18-9F2F-AFE685E57A40}"/>
              </a:ext>
            </a:extLst>
          </p:cNvPr>
          <p:cNvSpPr/>
          <p:nvPr/>
        </p:nvSpPr>
        <p:spPr>
          <a:xfrm>
            <a:off x="3838197" y="177021"/>
            <a:ext cx="8643363" cy="1080000"/>
          </a:xfrm>
          <a:prstGeom prst="roundRect">
            <a:avLst>
              <a:gd name="adj" fmla="val 10356"/>
            </a:avLst>
          </a:prstGeom>
          <a:solidFill>
            <a:srgbClr val="3A617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grpSp>
        <p:nvGrpSpPr>
          <p:cNvPr id="24" name="Google Shape;536;p37">
            <a:extLst>
              <a:ext uri="{FF2B5EF4-FFF2-40B4-BE49-F238E27FC236}">
                <a16:creationId xmlns="" xmlns:a16="http://schemas.microsoft.com/office/drawing/2014/main"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 xmlns:a16="http://schemas.microsoft.com/office/drawing/2014/main"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 xmlns:a16="http://schemas.microsoft.com/office/drawing/2014/main"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 xmlns:a16="http://schemas.microsoft.com/office/drawing/2014/main"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 xmlns:a16="http://schemas.microsoft.com/office/drawing/2014/main"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 xmlns:a16="http://schemas.microsoft.com/office/drawing/2014/main"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 xmlns:a16="http://schemas.microsoft.com/office/drawing/2014/main"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 xmlns:a16="http://schemas.microsoft.com/office/drawing/2014/main"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 xmlns:a16="http://schemas.microsoft.com/office/drawing/2014/main"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 xmlns:a16="http://schemas.microsoft.com/office/drawing/2014/main"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 xmlns:a16="http://schemas.microsoft.com/office/drawing/2014/main"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 xmlns:a16="http://schemas.microsoft.com/office/drawing/2014/main"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 xmlns:a16="http://schemas.microsoft.com/office/drawing/2014/main"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 xmlns:a16="http://schemas.microsoft.com/office/drawing/2014/main"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 xmlns:a16="http://schemas.microsoft.com/office/drawing/2014/main"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 name="TextBox 52">
            <a:extLst>
              <a:ext uri="{FF2B5EF4-FFF2-40B4-BE49-F238E27FC236}">
                <a16:creationId xmlns="" xmlns:a16="http://schemas.microsoft.com/office/drawing/2014/main"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
        <p:nvSpPr>
          <p:cNvPr id="31" name="Rectangle 6">
            <a:extLst>
              <a:ext uri="{FF2B5EF4-FFF2-40B4-BE49-F238E27FC236}">
                <a16:creationId xmlns="" xmlns:a16="http://schemas.microsoft.com/office/drawing/2014/main" id="{E78E3F30-EF5E-4302-B73F-67E8AB2EFBBA}"/>
              </a:ext>
            </a:extLst>
          </p:cNvPr>
          <p:cNvSpPr/>
          <p:nvPr/>
        </p:nvSpPr>
        <p:spPr>
          <a:xfrm>
            <a:off x="6031453" y="478569"/>
            <a:ext cx="4988866" cy="584775"/>
          </a:xfrm>
          <a:prstGeom prst="rect">
            <a:avLst/>
          </a:prstGeom>
        </p:spPr>
        <p:txBody>
          <a:bodyPr wrap="none">
            <a:spAutoFit/>
          </a:bodyPr>
          <a:lstStyle/>
          <a:p>
            <a:pPr rtl="1"/>
            <a:r>
              <a:rPr lang="ar-SA" sz="3200" dirty="0" smtClean="0">
                <a:solidFill>
                  <a:schemeClr val="bg1"/>
                </a:solidFill>
                <a:cs typeface="Sultan bold" pitchFamily="2" charset="-78"/>
              </a:rPr>
              <a:t>التنمية الاقتصادية في مملكة البحرين</a:t>
            </a:r>
            <a:endParaRPr lang="en-US" sz="3200" dirty="0">
              <a:solidFill>
                <a:schemeClr val="bg1"/>
              </a:solidFill>
              <a:cs typeface="Sultan bold" pitchFamily="2" charset="-78"/>
            </a:endParaRPr>
          </a:p>
        </p:txBody>
      </p:sp>
      <p:sp>
        <p:nvSpPr>
          <p:cNvPr id="30" name="TextBox 29">
            <a:extLst>
              <a:ext uri="{FF2B5EF4-FFF2-40B4-BE49-F238E27FC236}">
                <a16:creationId xmlns:a16="http://schemas.microsoft.com/office/drawing/2014/main" xmlns=""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a:t>
            </a:r>
            <a:r>
              <a:rPr lang="ar-SA" sz="2000" b="1" dirty="0" smtClean="0">
                <a:solidFill>
                  <a:srgbClr val="3F5378"/>
                </a:solidFill>
                <a:latin typeface="Sakkal Majalla" panose="02000000000000000000" pitchFamily="2" charset="-78"/>
                <a:cs typeface="Sakkal Majalla" panose="02000000000000000000" pitchFamily="2" charset="-78"/>
              </a:rPr>
              <a:t>312</a:t>
            </a:r>
            <a:r>
              <a:rPr lang="ar-BH" sz="2000" b="1" dirty="0" smtClean="0">
                <a:solidFill>
                  <a:srgbClr val="3F5378"/>
                </a:solidFill>
                <a:latin typeface="Sakkal Majalla" panose="02000000000000000000" pitchFamily="2" charset="-78"/>
                <a:cs typeface="Sakkal Majalla" panose="02000000000000000000" pitchFamily="2" charset="-78"/>
              </a:rPr>
              <a:t>                     الاقتصاد                  </a:t>
            </a:r>
            <a:r>
              <a:rPr lang="ar-BH" sz="2000" b="1" dirty="0">
                <a:solidFill>
                  <a:srgbClr val="3F5378"/>
                </a:solidFill>
                <a:latin typeface="Sakkal Majalla" panose="02000000000000000000" pitchFamily="2" charset="-78"/>
                <a:cs typeface="Sakkal Majalla" panose="02000000000000000000" pitchFamily="2" charset="-78"/>
              </a:rPr>
              <a:t>الفصل الدراسي </a:t>
            </a:r>
            <a:r>
              <a:rPr lang="ar-BH" sz="2000" b="1" dirty="0" smtClean="0">
                <a:solidFill>
                  <a:srgbClr val="3F5378"/>
                </a:solidFill>
                <a:latin typeface="Sakkal Majalla" panose="02000000000000000000" pitchFamily="2" charset="-78"/>
                <a:cs typeface="Sakkal Majalla" panose="02000000000000000000" pitchFamily="2" charset="-78"/>
              </a:rPr>
              <a:t>ال</a:t>
            </a:r>
            <a:r>
              <a:rPr lang="ar-SA" sz="2000" b="1" dirty="0" smtClean="0">
                <a:solidFill>
                  <a:srgbClr val="3F5378"/>
                </a:solidFill>
                <a:latin typeface="Sakkal Majalla" panose="02000000000000000000" pitchFamily="2" charset="-78"/>
                <a:cs typeface="Sakkal Majalla" panose="02000000000000000000" pitchFamily="2" charset="-78"/>
              </a:rPr>
              <a:t>أول</a:t>
            </a:r>
            <a:r>
              <a:rPr lang="ar-BH" sz="2000" b="1" dirty="0" smtClean="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3</a:t>
            </a:r>
            <a:r>
              <a:rPr lang="ar-BH" sz="2000" b="1" dirty="0" smtClean="0">
                <a:solidFill>
                  <a:srgbClr val="3F5378"/>
                </a:solidFill>
                <a:latin typeface="Sakkal Majalla" panose="02000000000000000000" pitchFamily="2" charset="-78"/>
                <a:cs typeface="Sakkal Majalla" panose="02000000000000000000" pitchFamily="2" charset="-78"/>
              </a:rPr>
              <a:t>-</a:t>
            </a:r>
            <a:r>
              <a:rPr lang="ar-SA" sz="2000" b="1" dirty="0" smtClean="0">
                <a:solidFill>
                  <a:srgbClr val="3F5378"/>
                </a:solidFill>
                <a:latin typeface="Sakkal Majalla" panose="02000000000000000000" pitchFamily="2" charset="-78"/>
                <a:cs typeface="Sakkal Majalla" panose="02000000000000000000" pitchFamily="2" charset="-78"/>
              </a:rPr>
              <a:t>4:  التنمية الاقتصادية</a:t>
            </a:r>
            <a:endParaRPr lang="ar-SA" sz="2000" b="1" dirty="0">
              <a:solidFill>
                <a:srgbClr val="3F5378"/>
              </a:solidFill>
              <a:latin typeface="Sakkal Majalla" panose="02000000000000000000" pitchFamily="2" charset="-78"/>
              <a:cs typeface="Sakkal Majalla" panose="02000000000000000000" pitchFamily="2" charset="-78"/>
            </a:endParaRPr>
          </a:p>
        </p:txBody>
      </p:sp>
      <p:sp>
        <p:nvSpPr>
          <p:cNvPr id="25" name="مستطيل مستدير الزوايا 5">
            <a:hlinkClick r:id="rId2" action="ppaction://hlinksldjump"/>
            <a:extLst>
              <a:ext uri="{FF2B5EF4-FFF2-40B4-BE49-F238E27FC236}">
                <a16:creationId xmlns="" xmlns:a16="http://schemas.microsoft.com/office/drawing/2014/main" id="{43E9C12C-5BC2-40AE-ACC5-04FA6747C583}"/>
              </a:ext>
            </a:extLst>
          </p:cNvPr>
          <p:cNvSpPr/>
          <p:nvPr/>
        </p:nvSpPr>
        <p:spPr>
          <a:xfrm>
            <a:off x="10518976" y="1572008"/>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26" name="مستطيل مستدير الزوايا 11">
            <a:hlinkClick r:id="rId3" action="ppaction://hlinksldjump"/>
            <a:extLst>
              <a:ext uri="{FF2B5EF4-FFF2-40B4-BE49-F238E27FC236}">
                <a16:creationId xmlns="" xmlns:a16="http://schemas.microsoft.com/office/drawing/2014/main" id="{26A7B993-6928-4D4E-A625-2F80AE4E59C8}"/>
              </a:ext>
            </a:extLst>
          </p:cNvPr>
          <p:cNvSpPr/>
          <p:nvPr/>
        </p:nvSpPr>
        <p:spPr>
          <a:xfrm>
            <a:off x="10533532" y="225266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27" name="مستطيل مستدير الزوايا 16">
            <a:hlinkClick r:id="rId4" action="ppaction://hlinksldjump"/>
            <a:extLst>
              <a:ext uri="{FF2B5EF4-FFF2-40B4-BE49-F238E27FC236}">
                <a16:creationId xmlns="" xmlns:a16="http://schemas.microsoft.com/office/drawing/2014/main" id="{FCAA9A9D-66D9-4C62-9EA9-08AEB5B5C91D}"/>
              </a:ext>
            </a:extLst>
          </p:cNvPr>
          <p:cNvSpPr/>
          <p:nvPr/>
        </p:nvSpPr>
        <p:spPr>
          <a:xfrm>
            <a:off x="10515902" y="549971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28" name="مستطيل مستدير الزوايا 12">
            <a:hlinkClick r:id="rId5" action="ppaction://hlinksldjump"/>
            <a:extLst>
              <a:ext uri="{FF2B5EF4-FFF2-40B4-BE49-F238E27FC236}">
                <a16:creationId xmlns="" xmlns:a16="http://schemas.microsoft.com/office/drawing/2014/main" id="{02C9A14A-8535-4363-81B7-4E9E0BA9039D}"/>
              </a:ext>
            </a:extLst>
          </p:cNvPr>
          <p:cNvSpPr/>
          <p:nvPr/>
        </p:nvSpPr>
        <p:spPr>
          <a:xfrm>
            <a:off x="10528251" y="293331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37" name="مستطيل مستدير الزوايا 11">
            <a:hlinkClick r:id="rId3" action="ppaction://hlinksldjump"/>
            <a:extLst>
              <a:ext uri="{FF2B5EF4-FFF2-40B4-BE49-F238E27FC236}">
                <a16:creationId xmlns="" xmlns:a16="http://schemas.microsoft.com/office/drawing/2014/main" id="{26A7B993-6928-4D4E-A625-2F80AE4E59C8}"/>
              </a:ext>
            </a:extLst>
          </p:cNvPr>
          <p:cNvSpPr/>
          <p:nvPr/>
        </p:nvSpPr>
        <p:spPr>
          <a:xfrm>
            <a:off x="10539239" y="359350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الثالث    </a:t>
            </a:r>
            <a:endParaRPr lang="ar-BH" sz="2000" dirty="0">
              <a:solidFill>
                <a:srgbClr val="3F5378"/>
              </a:solidFill>
              <a:latin typeface="Arial Black" panose="020B0A04020102020204" pitchFamily="34" charset="0"/>
              <a:cs typeface="Sultan bold" pitchFamily="2" charset="-78"/>
            </a:endParaRPr>
          </a:p>
        </p:txBody>
      </p:sp>
      <p:sp>
        <p:nvSpPr>
          <p:cNvPr id="38" name="مستطيل مستدير الزوايا 12">
            <a:hlinkClick r:id="rId5" action="ppaction://hlinksldjump"/>
            <a:extLst>
              <a:ext uri="{FF2B5EF4-FFF2-40B4-BE49-F238E27FC236}">
                <a16:creationId xmlns="" xmlns:a16="http://schemas.microsoft.com/office/drawing/2014/main" id="{02C9A14A-8535-4363-81B7-4E9E0BA9039D}"/>
              </a:ext>
            </a:extLst>
          </p:cNvPr>
          <p:cNvSpPr/>
          <p:nvPr/>
        </p:nvSpPr>
        <p:spPr>
          <a:xfrm>
            <a:off x="10539239" y="425369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الرابع   </a:t>
            </a:r>
            <a:endParaRPr lang="ar-BH" sz="2000" dirty="0">
              <a:solidFill>
                <a:srgbClr val="3F5378"/>
              </a:solidFill>
              <a:latin typeface="Arial Black" panose="020B0A04020102020204" pitchFamily="34" charset="0"/>
              <a:cs typeface="Sultan bold" pitchFamily="2" charset="-78"/>
            </a:endParaRPr>
          </a:p>
        </p:txBody>
      </p:sp>
      <p:sp>
        <p:nvSpPr>
          <p:cNvPr id="39" name="مستطيل مستدير الزوايا 12">
            <a:hlinkClick r:id="rId5" action="ppaction://hlinksldjump"/>
            <a:extLst>
              <a:ext uri="{FF2B5EF4-FFF2-40B4-BE49-F238E27FC236}">
                <a16:creationId xmlns="" xmlns:a16="http://schemas.microsoft.com/office/drawing/2014/main" id="{02C9A14A-8535-4363-81B7-4E9E0BA9039D}"/>
              </a:ext>
            </a:extLst>
          </p:cNvPr>
          <p:cNvSpPr/>
          <p:nvPr/>
        </p:nvSpPr>
        <p:spPr>
          <a:xfrm>
            <a:off x="10539239" y="4876702"/>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الخامس </a:t>
            </a:r>
            <a:endParaRPr lang="ar-BH" sz="2000" dirty="0">
              <a:solidFill>
                <a:srgbClr val="3F5378"/>
              </a:solidFill>
              <a:latin typeface="Arial Black" panose="020B0A04020102020204" pitchFamily="34" charset="0"/>
              <a:cs typeface="Sultan bold" pitchFamily="2" charset="-78"/>
            </a:endParaRPr>
          </a:p>
        </p:txBody>
      </p:sp>
    </p:spTree>
    <p:extLst>
      <p:ext uri="{BB962C8B-B14F-4D97-AF65-F5344CB8AC3E}">
        <p14:creationId xmlns:p14="http://schemas.microsoft.com/office/powerpoint/2010/main" val="29170865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 xmlns:a16="http://schemas.microsoft.com/office/drawing/2014/main" id="{F8EBF62B-66D0-49F2-9126-12F8652B5BF2}"/>
              </a:ext>
            </a:extLst>
          </p:cNvPr>
          <p:cNvSpPr/>
          <p:nvPr/>
        </p:nvSpPr>
        <p:spPr>
          <a:xfrm>
            <a:off x="107143" y="1342936"/>
            <a:ext cx="10337323" cy="5091884"/>
          </a:xfrm>
          <a:prstGeom prst="roundRect">
            <a:avLst>
              <a:gd name="adj" fmla="val 1416"/>
            </a:avLst>
          </a:prstGeom>
          <a:solidFill>
            <a:srgbClr val="CF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r" rtl="1"/>
            <a:r>
              <a:rPr lang="ar-BH" sz="3600" b="1" dirty="0">
                <a:solidFill>
                  <a:schemeClr val="tx1"/>
                </a:solidFill>
                <a:latin typeface="Sakkal Majalla" panose="02000000000000000000" pitchFamily="2" charset="-78"/>
                <a:cs typeface="Sakkal Majalla" panose="02000000000000000000" pitchFamily="2" charset="-78"/>
              </a:rPr>
              <a:t>1. </a:t>
            </a:r>
            <a:r>
              <a:rPr lang="ar-SA" sz="3600" b="1" dirty="0" smtClean="0">
                <a:solidFill>
                  <a:schemeClr val="tx1"/>
                </a:solidFill>
                <a:latin typeface="Sakkal Majalla" panose="02000000000000000000" pitchFamily="2" charset="-78"/>
                <a:cs typeface="Sakkal Majalla" panose="02000000000000000000" pitchFamily="2" charset="-78"/>
              </a:rPr>
              <a:t>هو </a:t>
            </a:r>
            <a:r>
              <a:rPr lang="ar-BH" sz="3600" b="1" dirty="0" smtClean="0">
                <a:solidFill>
                  <a:schemeClr val="tx1"/>
                </a:solidFill>
                <a:latin typeface="Sakkal Majalla" panose="02000000000000000000" pitchFamily="2" charset="-78"/>
                <a:cs typeface="Sakkal Majalla" panose="02000000000000000000" pitchFamily="2" charset="-78"/>
              </a:rPr>
              <a:t>عبارة </a:t>
            </a:r>
            <a:r>
              <a:rPr lang="ar-BH" sz="3600" b="1" dirty="0">
                <a:solidFill>
                  <a:schemeClr val="tx1"/>
                </a:solidFill>
                <a:latin typeface="Sakkal Majalla" panose="02000000000000000000" pitchFamily="2" charset="-78"/>
                <a:cs typeface="Sakkal Majalla" panose="02000000000000000000" pitchFamily="2" charset="-78"/>
              </a:rPr>
              <a:t>عن الزيادة في الناتج القومي الإجمالي الحقيقي أو الناتج المحلي الإجمالي عبر الزمن.</a:t>
            </a:r>
            <a:endParaRPr lang="en-US" sz="3600" b="1" dirty="0">
              <a:solidFill>
                <a:schemeClr val="tx1"/>
              </a:solidFill>
              <a:latin typeface="Sakkal Majalla" panose="02000000000000000000" pitchFamily="2" charset="-78"/>
              <a:cs typeface="Sakkal Majalla" panose="02000000000000000000" pitchFamily="2" charset="-78"/>
            </a:endParaRPr>
          </a:p>
          <a:p>
            <a:pPr algn="just" rtl="1">
              <a:lnSpc>
                <a:spcPct val="115000"/>
              </a:lnSpc>
              <a:spcAft>
                <a:spcPts val="800"/>
              </a:spcAft>
            </a:pPr>
            <a:endParaRPr lang="en-US" sz="4000" dirty="0">
              <a:solidFill>
                <a:schemeClr val="tx1"/>
              </a:solidFill>
              <a:latin typeface="Calibri" panose="020F0502020204030204" pitchFamily="34" charset="0"/>
              <a:ea typeface="Calibri" panose="020F0502020204030204" pitchFamily="34" charset="0"/>
              <a:cs typeface="Sultan bold" pitchFamily="2" charset="-78"/>
            </a:endParaRPr>
          </a:p>
        </p:txBody>
      </p:sp>
      <p:sp>
        <p:nvSpPr>
          <p:cNvPr id="8" name="مستطيل مستدير الزوايا 13">
            <a:extLst>
              <a:ext uri="{FF2B5EF4-FFF2-40B4-BE49-F238E27FC236}">
                <a16:creationId xmlns="" xmlns:a16="http://schemas.microsoft.com/office/drawing/2014/main" id="{DBA5813B-13F4-4751-9329-774E2F9D07DA}"/>
              </a:ext>
            </a:extLst>
          </p:cNvPr>
          <p:cNvSpPr/>
          <p:nvPr/>
        </p:nvSpPr>
        <p:spPr>
          <a:xfrm>
            <a:off x="4328160" y="177021"/>
            <a:ext cx="8153400" cy="1080000"/>
          </a:xfrm>
          <a:prstGeom prst="roundRect">
            <a:avLst>
              <a:gd name="adj" fmla="val 10356"/>
            </a:avLst>
          </a:prstGeom>
          <a:solidFill>
            <a:srgbClr val="3A617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5" name="Rectangle 6">
            <a:extLst>
              <a:ext uri="{FF2B5EF4-FFF2-40B4-BE49-F238E27FC236}">
                <a16:creationId xmlns="" xmlns:a16="http://schemas.microsoft.com/office/drawing/2014/main" id="{71FAE08D-445D-4F51-B33F-A087EA61B8D8}"/>
              </a:ext>
            </a:extLst>
          </p:cNvPr>
          <p:cNvSpPr/>
          <p:nvPr/>
        </p:nvSpPr>
        <p:spPr>
          <a:xfrm>
            <a:off x="6714881" y="255539"/>
            <a:ext cx="1683474"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Sultan bold" pitchFamily="2" charset="-78"/>
              </a:rPr>
              <a:t>التقويم</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6" name="Rectangle 3">
            <a:extLst>
              <a:ext uri="{FF2B5EF4-FFF2-40B4-BE49-F238E27FC236}">
                <a16:creationId xmlns="" xmlns:a16="http://schemas.microsoft.com/office/drawing/2014/main" id="{E780412B-F418-412D-B1BA-7800BF5012D9}"/>
              </a:ext>
            </a:extLst>
          </p:cNvPr>
          <p:cNvSpPr/>
          <p:nvPr/>
        </p:nvSpPr>
        <p:spPr>
          <a:xfrm flipH="1">
            <a:off x="11053783" y="-114335"/>
            <a:ext cx="707366" cy="1862048"/>
          </a:xfrm>
          <a:prstGeom prst="rect">
            <a:avLst/>
          </a:prstGeom>
          <a:noFill/>
          <a:ln w="28575">
            <a:noFill/>
          </a:ln>
        </p:spPr>
        <p:txBody>
          <a:bodyPr wrap="square" lIns="91440" tIns="45720" rIns="91440" bIns="45720">
            <a:spAutoFit/>
          </a:bodyPr>
          <a:lstStyle/>
          <a:p>
            <a:pPr rtl="1"/>
            <a:r>
              <a:rPr lang="ar-SA" sz="11500" b="1" cap="none" spc="0" dirty="0">
                <a:ln w="19050">
                  <a:solidFill>
                    <a:srgbClr val="FF9933"/>
                  </a:solidFill>
                  <a:prstDash val="solid"/>
                </a:ln>
                <a:noFill/>
                <a:latin typeface="Arial" panose="020B0604020202020204" pitchFamily="34" charset="0"/>
                <a:cs typeface="Arial" panose="020B0604020202020204" pitchFamily="34" charset="0"/>
              </a:rPr>
              <a:t>؟</a:t>
            </a:r>
            <a:endParaRPr lang="en-US" sz="11500" b="1" cap="none" spc="0" dirty="0">
              <a:ln w="19050">
                <a:solidFill>
                  <a:srgbClr val="FF9933"/>
                </a:solidFill>
                <a:prstDash val="solid"/>
              </a:ln>
              <a:noFill/>
              <a:latin typeface="Arial" panose="020B0604020202020204" pitchFamily="34" charset="0"/>
              <a:cs typeface="Arial" panose="020B0604020202020204" pitchFamily="34" charset="0"/>
            </a:endParaRPr>
          </a:p>
        </p:txBody>
      </p:sp>
      <p:sp>
        <p:nvSpPr>
          <p:cNvPr id="12" name="Rectangle: Rounded Corners 3">
            <a:hlinkClick r:id="rId2" action="ppaction://hlinksldjump"/>
            <a:extLst>
              <a:ext uri="{FF2B5EF4-FFF2-40B4-BE49-F238E27FC236}">
                <a16:creationId xmlns="" xmlns:a16="http://schemas.microsoft.com/office/drawing/2014/main" id="{407E2F86-E26B-437A-AD37-88315BB37024}"/>
              </a:ext>
            </a:extLst>
          </p:cNvPr>
          <p:cNvSpPr/>
          <p:nvPr/>
        </p:nvSpPr>
        <p:spPr>
          <a:xfrm>
            <a:off x="5597378" y="4047529"/>
            <a:ext cx="4524925"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3600" b="1" dirty="0" smtClean="0">
                <a:solidFill>
                  <a:schemeClr val="tx1"/>
                </a:solidFill>
                <a:latin typeface="Sakkal Majalla" panose="02000000000000000000" pitchFamily="2" charset="-78"/>
                <a:cs typeface="Sakkal Majalla" panose="02000000000000000000" pitchFamily="2" charset="-78"/>
              </a:rPr>
              <a:t>أ.  النمو الاقتصادي</a:t>
            </a:r>
            <a:endParaRPr lang="ar-SA" sz="3600" b="1" dirty="0">
              <a:solidFill>
                <a:schemeClr val="tx1"/>
              </a:solidFill>
              <a:latin typeface="Sakkal Majalla" panose="02000000000000000000" pitchFamily="2" charset="-78"/>
              <a:cs typeface="Sakkal Majalla" panose="02000000000000000000" pitchFamily="2" charset="-78"/>
            </a:endParaRPr>
          </a:p>
        </p:txBody>
      </p:sp>
      <p:sp>
        <p:nvSpPr>
          <p:cNvPr id="13" name="Rectangle: Rounded Corners 4">
            <a:hlinkClick r:id="rId3" action="ppaction://hlinksldjump"/>
            <a:extLst>
              <a:ext uri="{FF2B5EF4-FFF2-40B4-BE49-F238E27FC236}">
                <a16:creationId xmlns="" xmlns:a16="http://schemas.microsoft.com/office/drawing/2014/main" id="{F5FEF5D8-A5ED-45AD-A9E7-3296958E11F9}"/>
              </a:ext>
            </a:extLst>
          </p:cNvPr>
          <p:cNvSpPr/>
          <p:nvPr/>
        </p:nvSpPr>
        <p:spPr>
          <a:xfrm>
            <a:off x="362928" y="4047530"/>
            <a:ext cx="4524925"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3600" b="1" dirty="0" smtClean="0">
                <a:solidFill>
                  <a:schemeClr val="tx1"/>
                </a:solidFill>
                <a:latin typeface="Sakkal Majalla" panose="02000000000000000000" pitchFamily="2" charset="-78"/>
                <a:cs typeface="Sakkal Majalla" panose="02000000000000000000" pitchFamily="2" charset="-78"/>
              </a:rPr>
              <a:t>ب.  التنمية الاقتصادية</a:t>
            </a:r>
            <a:endParaRPr lang="ar-SA" sz="3600" b="1" dirty="0">
              <a:solidFill>
                <a:schemeClr val="tx1"/>
              </a:solidFill>
              <a:latin typeface="Sakkal Majalla" panose="02000000000000000000" pitchFamily="2" charset="-78"/>
              <a:cs typeface="Sakkal Majalla" panose="02000000000000000000" pitchFamily="2" charset="-78"/>
            </a:endParaRPr>
          </a:p>
        </p:txBody>
      </p:sp>
      <p:sp>
        <p:nvSpPr>
          <p:cNvPr id="32" name="TextBox 31">
            <a:extLst>
              <a:ext uri="{FF2B5EF4-FFF2-40B4-BE49-F238E27FC236}">
                <a16:creationId xmlns="" xmlns:a16="http://schemas.microsoft.com/office/drawing/2014/main"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
        <p:nvSpPr>
          <p:cNvPr id="16" name="TextBox 15">
            <a:extLst>
              <a:ext uri="{FF2B5EF4-FFF2-40B4-BE49-F238E27FC236}">
                <a16:creationId xmlns="" xmlns:a16="http://schemas.microsoft.com/office/drawing/2014/main"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a:t>
            </a:r>
            <a:r>
              <a:rPr lang="ar-SA" sz="2000" b="1" dirty="0" smtClean="0">
                <a:solidFill>
                  <a:srgbClr val="3F5378"/>
                </a:solidFill>
                <a:latin typeface="Sakkal Majalla" panose="02000000000000000000" pitchFamily="2" charset="-78"/>
                <a:cs typeface="Sakkal Majalla" panose="02000000000000000000" pitchFamily="2" charset="-78"/>
              </a:rPr>
              <a:t>312</a:t>
            </a:r>
            <a:r>
              <a:rPr lang="ar-BH" sz="2000" b="1" dirty="0" smtClean="0">
                <a:solidFill>
                  <a:srgbClr val="3F5378"/>
                </a:solidFill>
                <a:latin typeface="Sakkal Majalla" panose="02000000000000000000" pitchFamily="2" charset="-78"/>
                <a:cs typeface="Sakkal Majalla" panose="02000000000000000000" pitchFamily="2" charset="-78"/>
              </a:rPr>
              <a:t>                     الاقتصاد                  </a:t>
            </a:r>
            <a:r>
              <a:rPr lang="ar-BH" sz="2000" b="1" dirty="0">
                <a:solidFill>
                  <a:srgbClr val="3F5378"/>
                </a:solidFill>
                <a:latin typeface="Sakkal Majalla" panose="02000000000000000000" pitchFamily="2" charset="-78"/>
                <a:cs typeface="Sakkal Majalla" panose="02000000000000000000" pitchFamily="2" charset="-78"/>
              </a:rPr>
              <a:t>الفصل الدراسي </a:t>
            </a:r>
            <a:r>
              <a:rPr lang="ar-BH" sz="2000" b="1" dirty="0" smtClean="0">
                <a:solidFill>
                  <a:srgbClr val="3F5378"/>
                </a:solidFill>
                <a:latin typeface="Sakkal Majalla" panose="02000000000000000000" pitchFamily="2" charset="-78"/>
                <a:cs typeface="Sakkal Majalla" panose="02000000000000000000" pitchFamily="2" charset="-78"/>
              </a:rPr>
              <a:t>ال</a:t>
            </a:r>
            <a:r>
              <a:rPr lang="ar-SA" sz="2000" b="1" dirty="0" smtClean="0">
                <a:solidFill>
                  <a:srgbClr val="3F5378"/>
                </a:solidFill>
                <a:latin typeface="Sakkal Majalla" panose="02000000000000000000" pitchFamily="2" charset="-78"/>
                <a:cs typeface="Sakkal Majalla" panose="02000000000000000000" pitchFamily="2" charset="-78"/>
              </a:rPr>
              <a:t>أول</a:t>
            </a:r>
            <a:r>
              <a:rPr lang="ar-BH" sz="2000" b="1" dirty="0" smtClean="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3</a:t>
            </a:r>
            <a:r>
              <a:rPr lang="ar-BH" sz="2000" b="1" dirty="0" smtClean="0">
                <a:solidFill>
                  <a:srgbClr val="3F5378"/>
                </a:solidFill>
                <a:latin typeface="Sakkal Majalla" panose="02000000000000000000" pitchFamily="2" charset="-78"/>
                <a:cs typeface="Sakkal Majalla" panose="02000000000000000000" pitchFamily="2" charset="-78"/>
              </a:rPr>
              <a:t>-</a:t>
            </a:r>
            <a:r>
              <a:rPr lang="ar-SA" sz="2000" b="1" dirty="0" smtClean="0">
                <a:solidFill>
                  <a:srgbClr val="3F5378"/>
                </a:solidFill>
                <a:latin typeface="Sakkal Majalla" panose="02000000000000000000" pitchFamily="2" charset="-78"/>
                <a:cs typeface="Sakkal Majalla" panose="02000000000000000000" pitchFamily="2" charset="-78"/>
              </a:rPr>
              <a:t>2:  التنمية الاقتصادية</a:t>
            </a:r>
            <a:endParaRPr lang="ar-SA" sz="2000" b="1" dirty="0">
              <a:solidFill>
                <a:srgbClr val="3F5378"/>
              </a:solidFill>
              <a:latin typeface="Sakkal Majalla" panose="02000000000000000000" pitchFamily="2" charset="-78"/>
              <a:cs typeface="Sakkal Majalla" panose="02000000000000000000" pitchFamily="2" charset="-78"/>
            </a:endParaRPr>
          </a:p>
        </p:txBody>
      </p:sp>
      <p:sp>
        <p:nvSpPr>
          <p:cNvPr id="15" name="مستطيل مستدير الزوايا 5">
            <a:hlinkClick r:id="rId4" action="ppaction://hlinksldjump"/>
            <a:extLst>
              <a:ext uri="{FF2B5EF4-FFF2-40B4-BE49-F238E27FC236}">
                <a16:creationId xmlns="" xmlns:a16="http://schemas.microsoft.com/office/drawing/2014/main" id="{43E9C12C-5BC2-40AE-ACC5-04FA6747C583}"/>
              </a:ext>
            </a:extLst>
          </p:cNvPr>
          <p:cNvSpPr/>
          <p:nvPr/>
        </p:nvSpPr>
        <p:spPr>
          <a:xfrm>
            <a:off x="10518976" y="1572008"/>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17" name="مستطيل مستدير الزوايا 11">
            <a:hlinkClick r:id="rId5" action="ppaction://hlinksldjump"/>
            <a:extLst>
              <a:ext uri="{FF2B5EF4-FFF2-40B4-BE49-F238E27FC236}">
                <a16:creationId xmlns="" xmlns:a16="http://schemas.microsoft.com/office/drawing/2014/main" id="{26A7B993-6928-4D4E-A625-2F80AE4E59C8}"/>
              </a:ext>
            </a:extLst>
          </p:cNvPr>
          <p:cNvSpPr/>
          <p:nvPr/>
        </p:nvSpPr>
        <p:spPr>
          <a:xfrm>
            <a:off x="10533532" y="225266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18" name="مستطيل مستدير الزوايا 16">
            <a:hlinkClick r:id="rId6" action="ppaction://hlinksldjump"/>
            <a:extLst>
              <a:ext uri="{FF2B5EF4-FFF2-40B4-BE49-F238E27FC236}">
                <a16:creationId xmlns="" xmlns:a16="http://schemas.microsoft.com/office/drawing/2014/main" id="{FCAA9A9D-66D9-4C62-9EA9-08AEB5B5C91D}"/>
              </a:ext>
            </a:extLst>
          </p:cNvPr>
          <p:cNvSpPr/>
          <p:nvPr/>
        </p:nvSpPr>
        <p:spPr>
          <a:xfrm>
            <a:off x="10515902" y="5499712"/>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19" name="مستطيل مستدير الزوايا 12">
            <a:hlinkClick r:id="rId7" action="ppaction://hlinksldjump"/>
            <a:extLst>
              <a:ext uri="{FF2B5EF4-FFF2-40B4-BE49-F238E27FC236}">
                <a16:creationId xmlns="" xmlns:a16="http://schemas.microsoft.com/office/drawing/2014/main" id="{02C9A14A-8535-4363-81B7-4E9E0BA9039D}"/>
              </a:ext>
            </a:extLst>
          </p:cNvPr>
          <p:cNvSpPr/>
          <p:nvPr/>
        </p:nvSpPr>
        <p:spPr>
          <a:xfrm>
            <a:off x="10528251" y="293331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20" name="مستطيل مستدير الزوايا 11">
            <a:hlinkClick r:id="rId5" action="ppaction://hlinksldjump"/>
            <a:extLst>
              <a:ext uri="{FF2B5EF4-FFF2-40B4-BE49-F238E27FC236}">
                <a16:creationId xmlns="" xmlns:a16="http://schemas.microsoft.com/office/drawing/2014/main" id="{26A7B993-6928-4D4E-A625-2F80AE4E59C8}"/>
              </a:ext>
            </a:extLst>
          </p:cNvPr>
          <p:cNvSpPr/>
          <p:nvPr/>
        </p:nvSpPr>
        <p:spPr>
          <a:xfrm>
            <a:off x="10539239" y="359350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الثالث    </a:t>
            </a:r>
            <a:endParaRPr lang="ar-BH" sz="2000" dirty="0">
              <a:solidFill>
                <a:srgbClr val="3F5378"/>
              </a:solidFill>
              <a:latin typeface="Arial Black" panose="020B0A04020102020204" pitchFamily="34" charset="0"/>
              <a:cs typeface="Sultan bold" pitchFamily="2" charset="-78"/>
            </a:endParaRPr>
          </a:p>
        </p:txBody>
      </p:sp>
      <p:sp>
        <p:nvSpPr>
          <p:cNvPr id="21" name="مستطيل مستدير الزوايا 12">
            <a:hlinkClick r:id="rId7" action="ppaction://hlinksldjump"/>
            <a:extLst>
              <a:ext uri="{FF2B5EF4-FFF2-40B4-BE49-F238E27FC236}">
                <a16:creationId xmlns="" xmlns:a16="http://schemas.microsoft.com/office/drawing/2014/main" id="{02C9A14A-8535-4363-81B7-4E9E0BA9039D}"/>
              </a:ext>
            </a:extLst>
          </p:cNvPr>
          <p:cNvSpPr/>
          <p:nvPr/>
        </p:nvSpPr>
        <p:spPr>
          <a:xfrm>
            <a:off x="10539239" y="425369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الرابع   </a:t>
            </a:r>
            <a:endParaRPr lang="ar-BH" sz="2000" dirty="0">
              <a:solidFill>
                <a:srgbClr val="3F5378"/>
              </a:solidFill>
              <a:latin typeface="Arial Black" panose="020B0A04020102020204" pitchFamily="34" charset="0"/>
              <a:cs typeface="Sultan bold" pitchFamily="2" charset="-78"/>
            </a:endParaRPr>
          </a:p>
        </p:txBody>
      </p:sp>
      <p:sp>
        <p:nvSpPr>
          <p:cNvPr id="22" name="مستطيل مستدير الزوايا 12">
            <a:hlinkClick r:id="rId7" action="ppaction://hlinksldjump"/>
            <a:extLst>
              <a:ext uri="{FF2B5EF4-FFF2-40B4-BE49-F238E27FC236}">
                <a16:creationId xmlns="" xmlns:a16="http://schemas.microsoft.com/office/drawing/2014/main" id="{02C9A14A-8535-4363-81B7-4E9E0BA9039D}"/>
              </a:ext>
            </a:extLst>
          </p:cNvPr>
          <p:cNvSpPr/>
          <p:nvPr/>
        </p:nvSpPr>
        <p:spPr>
          <a:xfrm>
            <a:off x="10539239" y="487670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الخامس </a:t>
            </a:r>
            <a:endParaRPr lang="ar-BH" sz="2000" dirty="0">
              <a:solidFill>
                <a:srgbClr val="3F5378"/>
              </a:solidFill>
              <a:latin typeface="Arial Black" panose="020B0A04020102020204" pitchFamily="34" charset="0"/>
              <a:cs typeface="Sultan bold" pitchFamily="2" charset="-78"/>
            </a:endParaRPr>
          </a:p>
        </p:txBody>
      </p:sp>
    </p:spTree>
    <p:extLst>
      <p:ext uri="{BB962C8B-B14F-4D97-AF65-F5344CB8AC3E}">
        <p14:creationId xmlns:p14="http://schemas.microsoft.com/office/powerpoint/2010/main" val="99844912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 xmlns:a16="http://schemas.microsoft.com/office/drawing/2014/main" id="{F8EBF62B-66D0-49F2-9126-12F8652B5BF2}"/>
              </a:ext>
            </a:extLst>
          </p:cNvPr>
          <p:cNvSpPr/>
          <p:nvPr/>
        </p:nvSpPr>
        <p:spPr>
          <a:xfrm>
            <a:off x="107143" y="1342936"/>
            <a:ext cx="10337323" cy="5091884"/>
          </a:xfrm>
          <a:prstGeom prst="roundRect">
            <a:avLst>
              <a:gd name="adj" fmla="val 1416"/>
            </a:avLst>
          </a:prstGeom>
          <a:solidFill>
            <a:srgbClr val="CF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517525" indent="-517525" algn="just" rtl="1"/>
            <a:r>
              <a:rPr lang="ar-BH" sz="3600" b="1" dirty="0">
                <a:solidFill>
                  <a:schemeClr val="tx1"/>
                </a:solidFill>
                <a:latin typeface="Sakkal Majalla" panose="02000000000000000000" pitchFamily="2" charset="-78"/>
                <a:cs typeface="Sakkal Majalla" panose="02000000000000000000" pitchFamily="2" charset="-78"/>
              </a:rPr>
              <a:t>2. </a:t>
            </a:r>
            <a:r>
              <a:rPr lang="ar-SA" sz="3600" dirty="0" smtClean="0">
                <a:solidFill>
                  <a:schemeClr val="tx1"/>
                </a:solidFill>
                <a:latin typeface="Sakkal Majalla" panose="02000000000000000000" pitchFamily="2" charset="-78"/>
                <a:cs typeface="Sakkal Majalla" panose="02000000000000000000" pitchFamily="2" charset="-78"/>
              </a:rPr>
              <a:t>نطاق التنمية الاقتصادية يتمثل في حدوث زيادة في ثروة المجتمع فقط.</a:t>
            </a:r>
            <a:endParaRPr lang="en-US" sz="3600" b="1" dirty="0">
              <a:solidFill>
                <a:schemeClr val="tx1"/>
              </a:solidFill>
              <a:latin typeface="Sakkal Majalla" panose="02000000000000000000" pitchFamily="2" charset="-78"/>
              <a:cs typeface="Sakkal Majalla" panose="02000000000000000000" pitchFamily="2" charset="-78"/>
            </a:endParaRPr>
          </a:p>
          <a:p>
            <a:pPr marL="517525" lvl="0" indent="-517525" algn="just" rtl="1"/>
            <a:endParaRPr lang="en-US" sz="3600" b="1" dirty="0">
              <a:solidFill>
                <a:schemeClr val="tx1"/>
              </a:solidFill>
              <a:latin typeface="Sakkal Majalla" panose="02000000000000000000" pitchFamily="2" charset="-78"/>
              <a:cs typeface="Sakkal Majalla" panose="02000000000000000000" pitchFamily="2" charset="-78"/>
            </a:endParaRPr>
          </a:p>
          <a:p>
            <a:pPr algn="just" rtl="1">
              <a:lnSpc>
                <a:spcPct val="115000"/>
              </a:lnSpc>
              <a:spcAft>
                <a:spcPts val="800"/>
              </a:spcAft>
            </a:pPr>
            <a:endParaRPr lang="en-US" sz="4000" dirty="0">
              <a:solidFill>
                <a:schemeClr val="tx1"/>
              </a:solidFill>
              <a:latin typeface="Calibri" panose="020F0502020204030204" pitchFamily="34" charset="0"/>
              <a:ea typeface="Calibri" panose="020F0502020204030204" pitchFamily="34" charset="0"/>
              <a:cs typeface="Sultan bold" pitchFamily="2" charset="-78"/>
            </a:endParaRPr>
          </a:p>
        </p:txBody>
      </p:sp>
      <p:sp>
        <p:nvSpPr>
          <p:cNvPr id="8" name="مستطيل مستدير الزوايا 13">
            <a:extLst>
              <a:ext uri="{FF2B5EF4-FFF2-40B4-BE49-F238E27FC236}">
                <a16:creationId xmlns="" xmlns:a16="http://schemas.microsoft.com/office/drawing/2014/main" id="{DBA5813B-13F4-4751-9329-774E2F9D07DA}"/>
              </a:ext>
            </a:extLst>
          </p:cNvPr>
          <p:cNvSpPr/>
          <p:nvPr/>
        </p:nvSpPr>
        <p:spPr>
          <a:xfrm>
            <a:off x="4328160" y="177021"/>
            <a:ext cx="8153400" cy="1080000"/>
          </a:xfrm>
          <a:prstGeom prst="roundRect">
            <a:avLst>
              <a:gd name="adj" fmla="val 10356"/>
            </a:avLst>
          </a:prstGeom>
          <a:solidFill>
            <a:srgbClr val="3A617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5" name="Rectangle 6">
            <a:extLst>
              <a:ext uri="{FF2B5EF4-FFF2-40B4-BE49-F238E27FC236}">
                <a16:creationId xmlns="" xmlns:a16="http://schemas.microsoft.com/office/drawing/2014/main" id="{71FAE08D-445D-4F51-B33F-A087EA61B8D8}"/>
              </a:ext>
            </a:extLst>
          </p:cNvPr>
          <p:cNvSpPr/>
          <p:nvPr/>
        </p:nvSpPr>
        <p:spPr>
          <a:xfrm>
            <a:off x="6714881" y="255539"/>
            <a:ext cx="1683474"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Sultan bold" pitchFamily="2" charset="-78"/>
              </a:rPr>
              <a:t>التقويم</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6" name="Rectangle 3">
            <a:extLst>
              <a:ext uri="{FF2B5EF4-FFF2-40B4-BE49-F238E27FC236}">
                <a16:creationId xmlns="" xmlns:a16="http://schemas.microsoft.com/office/drawing/2014/main" id="{E780412B-F418-412D-B1BA-7800BF5012D9}"/>
              </a:ext>
            </a:extLst>
          </p:cNvPr>
          <p:cNvSpPr/>
          <p:nvPr/>
        </p:nvSpPr>
        <p:spPr>
          <a:xfrm flipH="1">
            <a:off x="11053783" y="-114335"/>
            <a:ext cx="707366" cy="1862048"/>
          </a:xfrm>
          <a:prstGeom prst="rect">
            <a:avLst/>
          </a:prstGeom>
          <a:noFill/>
          <a:ln w="28575">
            <a:noFill/>
          </a:ln>
        </p:spPr>
        <p:txBody>
          <a:bodyPr wrap="square" lIns="91440" tIns="45720" rIns="91440" bIns="45720">
            <a:spAutoFit/>
          </a:bodyPr>
          <a:lstStyle/>
          <a:p>
            <a:pPr rtl="1"/>
            <a:r>
              <a:rPr lang="ar-SA" sz="11500" b="1" cap="none" spc="0" dirty="0">
                <a:ln w="19050">
                  <a:solidFill>
                    <a:srgbClr val="FF9933"/>
                  </a:solidFill>
                  <a:prstDash val="solid"/>
                </a:ln>
                <a:noFill/>
                <a:latin typeface="Arial" panose="020B0604020202020204" pitchFamily="34" charset="0"/>
                <a:cs typeface="Arial" panose="020B0604020202020204" pitchFamily="34" charset="0"/>
              </a:rPr>
              <a:t>؟</a:t>
            </a:r>
            <a:endParaRPr lang="en-US" sz="11500" b="1" cap="none" spc="0" dirty="0">
              <a:ln w="19050">
                <a:solidFill>
                  <a:srgbClr val="FF9933"/>
                </a:solidFill>
                <a:prstDash val="solid"/>
              </a:ln>
              <a:noFill/>
              <a:latin typeface="Arial" panose="020B0604020202020204" pitchFamily="34" charset="0"/>
              <a:cs typeface="Arial" panose="020B0604020202020204" pitchFamily="34" charset="0"/>
            </a:endParaRPr>
          </a:p>
        </p:txBody>
      </p:sp>
      <p:sp>
        <p:nvSpPr>
          <p:cNvPr id="7" name="Rectangle: Rounded Corners 6">
            <a:hlinkClick r:id="rId2" action="ppaction://hlinksldjump"/>
            <a:extLst>
              <a:ext uri="{FF2B5EF4-FFF2-40B4-BE49-F238E27FC236}">
                <a16:creationId xmlns="" xmlns:a16="http://schemas.microsoft.com/office/drawing/2014/main" id="{469466EF-3A64-44F2-AC2B-86CE8E7AE58A}"/>
              </a:ext>
            </a:extLst>
          </p:cNvPr>
          <p:cNvSpPr/>
          <p:nvPr/>
        </p:nvSpPr>
        <p:spPr>
          <a:xfrm>
            <a:off x="5600860" y="3881480"/>
            <a:ext cx="2936949" cy="856343"/>
          </a:xfrm>
          <a:prstGeom prst="roundRect">
            <a:avLst>
              <a:gd name="adj" fmla="val 50000"/>
            </a:avLst>
          </a:prstGeom>
          <a:solidFill>
            <a:srgbClr val="C13018"/>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5400" b="1" dirty="0">
                <a:solidFill>
                  <a:schemeClr val="bg1"/>
                </a:solidFill>
                <a:latin typeface="Sakkal Majalla" panose="02000000000000000000" pitchFamily="2" charset="-78"/>
                <a:cs typeface="Sakkal Majalla" panose="02000000000000000000" pitchFamily="2" charset="-78"/>
              </a:rPr>
              <a:t>صح</a:t>
            </a:r>
            <a:endParaRPr lang="ar-SA" sz="3600" b="1" dirty="0">
              <a:solidFill>
                <a:schemeClr val="bg1"/>
              </a:solidFill>
              <a:latin typeface="Sakkal Majalla" panose="02000000000000000000" pitchFamily="2" charset="-78"/>
              <a:cs typeface="Sakkal Majalla" panose="02000000000000000000" pitchFamily="2" charset="-78"/>
            </a:endParaRPr>
          </a:p>
        </p:txBody>
      </p:sp>
      <p:sp>
        <p:nvSpPr>
          <p:cNvPr id="9" name="Rectangle: Rounded Corners 8">
            <a:hlinkClick r:id="rId3" action="ppaction://hlinksldjump"/>
            <a:extLst>
              <a:ext uri="{FF2B5EF4-FFF2-40B4-BE49-F238E27FC236}">
                <a16:creationId xmlns="" xmlns:a16="http://schemas.microsoft.com/office/drawing/2014/main" id="{338B36B0-4587-4AF3-B569-C62CF62A8977}"/>
              </a:ext>
            </a:extLst>
          </p:cNvPr>
          <p:cNvSpPr/>
          <p:nvPr/>
        </p:nvSpPr>
        <p:spPr>
          <a:xfrm>
            <a:off x="1825829" y="3881480"/>
            <a:ext cx="2936949" cy="856343"/>
          </a:xfrm>
          <a:prstGeom prst="roundRect">
            <a:avLst>
              <a:gd name="adj" fmla="val 50000"/>
            </a:avLst>
          </a:prstGeom>
          <a:solidFill>
            <a:srgbClr val="3A617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5400" b="1" dirty="0">
                <a:solidFill>
                  <a:schemeClr val="bg1"/>
                </a:solidFill>
                <a:latin typeface="Sakkal Majalla" panose="02000000000000000000" pitchFamily="2" charset="-78"/>
                <a:cs typeface="Sakkal Majalla" panose="02000000000000000000" pitchFamily="2" charset="-78"/>
              </a:rPr>
              <a:t>خطأ</a:t>
            </a:r>
          </a:p>
        </p:txBody>
      </p:sp>
      <p:sp>
        <p:nvSpPr>
          <p:cNvPr id="28" name="TextBox 27">
            <a:extLst>
              <a:ext uri="{FF2B5EF4-FFF2-40B4-BE49-F238E27FC236}">
                <a16:creationId xmlns="" xmlns:a16="http://schemas.microsoft.com/office/drawing/2014/main"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
        <p:nvSpPr>
          <p:cNvPr id="16" name="TextBox 15">
            <a:extLst>
              <a:ext uri="{FF2B5EF4-FFF2-40B4-BE49-F238E27FC236}">
                <a16:creationId xmlns="" xmlns:a16="http://schemas.microsoft.com/office/drawing/2014/main"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a:t>
            </a:r>
            <a:r>
              <a:rPr lang="ar-SA" sz="2000" b="1" dirty="0" smtClean="0">
                <a:solidFill>
                  <a:srgbClr val="3F5378"/>
                </a:solidFill>
                <a:latin typeface="Sakkal Majalla" panose="02000000000000000000" pitchFamily="2" charset="-78"/>
                <a:cs typeface="Sakkal Majalla" panose="02000000000000000000" pitchFamily="2" charset="-78"/>
              </a:rPr>
              <a:t>312</a:t>
            </a:r>
            <a:r>
              <a:rPr lang="ar-BH" sz="2000" b="1" dirty="0" smtClean="0">
                <a:solidFill>
                  <a:srgbClr val="3F5378"/>
                </a:solidFill>
                <a:latin typeface="Sakkal Majalla" panose="02000000000000000000" pitchFamily="2" charset="-78"/>
                <a:cs typeface="Sakkal Majalla" panose="02000000000000000000" pitchFamily="2" charset="-78"/>
              </a:rPr>
              <a:t>                     الاقتصاد                  </a:t>
            </a:r>
            <a:r>
              <a:rPr lang="ar-BH" sz="2000" b="1" dirty="0">
                <a:solidFill>
                  <a:srgbClr val="3F5378"/>
                </a:solidFill>
                <a:latin typeface="Sakkal Majalla" panose="02000000000000000000" pitchFamily="2" charset="-78"/>
                <a:cs typeface="Sakkal Majalla" panose="02000000000000000000" pitchFamily="2" charset="-78"/>
              </a:rPr>
              <a:t>الفصل الدراسي </a:t>
            </a:r>
            <a:r>
              <a:rPr lang="ar-BH" sz="2000" b="1" dirty="0" smtClean="0">
                <a:solidFill>
                  <a:srgbClr val="3F5378"/>
                </a:solidFill>
                <a:latin typeface="Sakkal Majalla" panose="02000000000000000000" pitchFamily="2" charset="-78"/>
                <a:cs typeface="Sakkal Majalla" panose="02000000000000000000" pitchFamily="2" charset="-78"/>
              </a:rPr>
              <a:t>ال</a:t>
            </a:r>
            <a:r>
              <a:rPr lang="ar-SA" sz="2000" b="1" dirty="0" smtClean="0">
                <a:solidFill>
                  <a:srgbClr val="3F5378"/>
                </a:solidFill>
                <a:latin typeface="Sakkal Majalla" panose="02000000000000000000" pitchFamily="2" charset="-78"/>
                <a:cs typeface="Sakkal Majalla" panose="02000000000000000000" pitchFamily="2" charset="-78"/>
              </a:rPr>
              <a:t>أول</a:t>
            </a:r>
            <a:r>
              <a:rPr lang="ar-BH" sz="2000" b="1" dirty="0" smtClean="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3</a:t>
            </a:r>
            <a:r>
              <a:rPr lang="ar-BH" sz="2000" b="1" dirty="0" smtClean="0">
                <a:solidFill>
                  <a:srgbClr val="3F5378"/>
                </a:solidFill>
                <a:latin typeface="Sakkal Majalla" panose="02000000000000000000" pitchFamily="2" charset="-78"/>
                <a:cs typeface="Sakkal Majalla" panose="02000000000000000000" pitchFamily="2" charset="-78"/>
              </a:rPr>
              <a:t>-</a:t>
            </a:r>
            <a:r>
              <a:rPr lang="ar-SA" sz="2000" b="1" dirty="0" smtClean="0">
                <a:solidFill>
                  <a:srgbClr val="3F5378"/>
                </a:solidFill>
                <a:latin typeface="Sakkal Majalla" panose="02000000000000000000" pitchFamily="2" charset="-78"/>
                <a:cs typeface="Sakkal Majalla" panose="02000000000000000000" pitchFamily="2" charset="-78"/>
              </a:rPr>
              <a:t>2:  التنمية الاقتصادية</a:t>
            </a:r>
            <a:endParaRPr lang="ar-SA" sz="2000" b="1" dirty="0">
              <a:solidFill>
                <a:srgbClr val="3F5378"/>
              </a:solidFill>
              <a:latin typeface="Sakkal Majalla" panose="02000000000000000000" pitchFamily="2" charset="-78"/>
              <a:cs typeface="Sakkal Majalla" panose="02000000000000000000" pitchFamily="2" charset="-78"/>
            </a:endParaRPr>
          </a:p>
        </p:txBody>
      </p:sp>
      <p:sp>
        <p:nvSpPr>
          <p:cNvPr id="15" name="مستطيل مستدير الزوايا 5">
            <a:hlinkClick r:id="rId4" action="ppaction://hlinksldjump"/>
            <a:extLst>
              <a:ext uri="{FF2B5EF4-FFF2-40B4-BE49-F238E27FC236}">
                <a16:creationId xmlns="" xmlns:a16="http://schemas.microsoft.com/office/drawing/2014/main" id="{43E9C12C-5BC2-40AE-ACC5-04FA6747C583}"/>
              </a:ext>
            </a:extLst>
          </p:cNvPr>
          <p:cNvSpPr/>
          <p:nvPr/>
        </p:nvSpPr>
        <p:spPr>
          <a:xfrm>
            <a:off x="10518976" y="1572008"/>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17" name="مستطيل مستدير الزوايا 11">
            <a:hlinkClick r:id="rId5" action="ppaction://hlinksldjump"/>
            <a:extLst>
              <a:ext uri="{FF2B5EF4-FFF2-40B4-BE49-F238E27FC236}">
                <a16:creationId xmlns="" xmlns:a16="http://schemas.microsoft.com/office/drawing/2014/main" id="{26A7B993-6928-4D4E-A625-2F80AE4E59C8}"/>
              </a:ext>
            </a:extLst>
          </p:cNvPr>
          <p:cNvSpPr/>
          <p:nvPr/>
        </p:nvSpPr>
        <p:spPr>
          <a:xfrm>
            <a:off x="10533532" y="225266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18" name="مستطيل مستدير الزوايا 16">
            <a:hlinkClick r:id="rId6" action="ppaction://hlinksldjump"/>
            <a:extLst>
              <a:ext uri="{FF2B5EF4-FFF2-40B4-BE49-F238E27FC236}">
                <a16:creationId xmlns="" xmlns:a16="http://schemas.microsoft.com/office/drawing/2014/main" id="{FCAA9A9D-66D9-4C62-9EA9-08AEB5B5C91D}"/>
              </a:ext>
            </a:extLst>
          </p:cNvPr>
          <p:cNvSpPr/>
          <p:nvPr/>
        </p:nvSpPr>
        <p:spPr>
          <a:xfrm>
            <a:off x="10515902" y="5499712"/>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19" name="مستطيل مستدير الزوايا 12">
            <a:hlinkClick r:id="rId7" action="ppaction://hlinksldjump"/>
            <a:extLst>
              <a:ext uri="{FF2B5EF4-FFF2-40B4-BE49-F238E27FC236}">
                <a16:creationId xmlns="" xmlns:a16="http://schemas.microsoft.com/office/drawing/2014/main" id="{02C9A14A-8535-4363-81B7-4E9E0BA9039D}"/>
              </a:ext>
            </a:extLst>
          </p:cNvPr>
          <p:cNvSpPr/>
          <p:nvPr/>
        </p:nvSpPr>
        <p:spPr>
          <a:xfrm>
            <a:off x="10528251" y="293331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20" name="مستطيل مستدير الزوايا 11">
            <a:hlinkClick r:id="rId5" action="ppaction://hlinksldjump"/>
            <a:extLst>
              <a:ext uri="{FF2B5EF4-FFF2-40B4-BE49-F238E27FC236}">
                <a16:creationId xmlns="" xmlns:a16="http://schemas.microsoft.com/office/drawing/2014/main" id="{26A7B993-6928-4D4E-A625-2F80AE4E59C8}"/>
              </a:ext>
            </a:extLst>
          </p:cNvPr>
          <p:cNvSpPr/>
          <p:nvPr/>
        </p:nvSpPr>
        <p:spPr>
          <a:xfrm>
            <a:off x="10539239" y="359350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الثالث    </a:t>
            </a:r>
            <a:endParaRPr lang="ar-BH" sz="2000" dirty="0">
              <a:solidFill>
                <a:srgbClr val="3F5378"/>
              </a:solidFill>
              <a:latin typeface="Arial Black" panose="020B0A04020102020204" pitchFamily="34" charset="0"/>
              <a:cs typeface="Sultan bold" pitchFamily="2" charset="-78"/>
            </a:endParaRPr>
          </a:p>
        </p:txBody>
      </p:sp>
      <p:sp>
        <p:nvSpPr>
          <p:cNvPr id="21" name="مستطيل مستدير الزوايا 12">
            <a:hlinkClick r:id="rId7" action="ppaction://hlinksldjump"/>
            <a:extLst>
              <a:ext uri="{FF2B5EF4-FFF2-40B4-BE49-F238E27FC236}">
                <a16:creationId xmlns="" xmlns:a16="http://schemas.microsoft.com/office/drawing/2014/main" id="{02C9A14A-8535-4363-81B7-4E9E0BA9039D}"/>
              </a:ext>
            </a:extLst>
          </p:cNvPr>
          <p:cNvSpPr/>
          <p:nvPr/>
        </p:nvSpPr>
        <p:spPr>
          <a:xfrm>
            <a:off x="10539239" y="425369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الرابع   </a:t>
            </a:r>
            <a:endParaRPr lang="ar-BH" sz="2000" dirty="0">
              <a:solidFill>
                <a:srgbClr val="3F5378"/>
              </a:solidFill>
              <a:latin typeface="Arial Black" panose="020B0A04020102020204" pitchFamily="34" charset="0"/>
              <a:cs typeface="Sultan bold" pitchFamily="2" charset="-78"/>
            </a:endParaRPr>
          </a:p>
        </p:txBody>
      </p:sp>
      <p:sp>
        <p:nvSpPr>
          <p:cNvPr id="22" name="مستطيل مستدير الزوايا 12">
            <a:hlinkClick r:id="rId7" action="ppaction://hlinksldjump"/>
            <a:extLst>
              <a:ext uri="{FF2B5EF4-FFF2-40B4-BE49-F238E27FC236}">
                <a16:creationId xmlns="" xmlns:a16="http://schemas.microsoft.com/office/drawing/2014/main" id="{02C9A14A-8535-4363-81B7-4E9E0BA9039D}"/>
              </a:ext>
            </a:extLst>
          </p:cNvPr>
          <p:cNvSpPr/>
          <p:nvPr/>
        </p:nvSpPr>
        <p:spPr>
          <a:xfrm>
            <a:off x="10539239" y="487670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الخامس </a:t>
            </a:r>
            <a:endParaRPr lang="ar-BH" sz="2000" dirty="0">
              <a:solidFill>
                <a:srgbClr val="3F5378"/>
              </a:solidFill>
              <a:latin typeface="Arial Black" panose="020B0A04020102020204" pitchFamily="34" charset="0"/>
              <a:cs typeface="Sultan bold" pitchFamily="2" charset="-78"/>
            </a:endParaRPr>
          </a:p>
        </p:txBody>
      </p:sp>
    </p:spTree>
    <p:extLst>
      <p:ext uri="{BB962C8B-B14F-4D97-AF65-F5344CB8AC3E}">
        <p14:creationId xmlns:p14="http://schemas.microsoft.com/office/powerpoint/2010/main" val="15267588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 xmlns:a16="http://schemas.microsoft.com/office/drawing/2014/main" id="{F8EBF62B-66D0-49F2-9126-12F8652B5BF2}"/>
              </a:ext>
            </a:extLst>
          </p:cNvPr>
          <p:cNvSpPr/>
          <p:nvPr/>
        </p:nvSpPr>
        <p:spPr>
          <a:xfrm>
            <a:off x="107143" y="1342936"/>
            <a:ext cx="10337323" cy="5091884"/>
          </a:xfrm>
          <a:prstGeom prst="roundRect">
            <a:avLst>
              <a:gd name="adj" fmla="val 1416"/>
            </a:avLst>
          </a:prstGeom>
          <a:solidFill>
            <a:srgbClr val="CF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461963" indent="-461963" algn="just" rtl="1"/>
            <a:r>
              <a:rPr lang="ar-BH" sz="3600" b="1" dirty="0">
                <a:solidFill>
                  <a:schemeClr val="tx1"/>
                </a:solidFill>
                <a:latin typeface="Sakkal Majalla" panose="02000000000000000000" pitchFamily="2" charset="-78"/>
                <a:cs typeface="Sakkal Majalla" panose="02000000000000000000" pitchFamily="2" charset="-78"/>
              </a:rPr>
              <a:t>3. </a:t>
            </a:r>
            <a:r>
              <a:rPr lang="ar-BH" sz="3600" dirty="0" smtClean="0">
                <a:solidFill>
                  <a:schemeClr val="tx1"/>
                </a:solidFill>
                <a:latin typeface="Sakkal Majalla" panose="02000000000000000000" pitchFamily="2" charset="-78"/>
                <a:cs typeface="Sakkal Majalla" panose="02000000000000000000" pitchFamily="2" charset="-78"/>
              </a:rPr>
              <a:t>تشمل </a:t>
            </a:r>
            <a:r>
              <a:rPr lang="ar-BH" sz="3600" dirty="0">
                <a:solidFill>
                  <a:schemeClr val="tx1"/>
                </a:solidFill>
                <a:latin typeface="Sakkal Majalla" panose="02000000000000000000" pitchFamily="2" charset="-78"/>
                <a:cs typeface="Sakkal Majalla" panose="02000000000000000000" pitchFamily="2" charset="-78"/>
              </a:rPr>
              <a:t>أثر عملية التنمية على حياة الفرد، مثل انخفاض معدل الوفاة، وتحسن الوضع الصحي، وتوفر الحاجات الأساسية.</a:t>
            </a:r>
            <a:endParaRPr lang="en-US" sz="3600" dirty="0">
              <a:solidFill>
                <a:schemeClr val="tx1"/>
              </a:solidFill>
              <a:latin typeface="Sakkal Majalla" panose="02000000000000000000" pitchFamily="2" charset="-78"/>
              <a:cs typeface="Sakkal Majalla" panose="02000000000000000000" pitchFamily="2" charset="-78"/>
            </a:endParaRPr>
          </a:p>
        </p:txBody>
      </p:sp>
      <p:sp>
        <p:nvSpPr>
          <p:cNvPr id="8" name="مستطيل مستدير الزوايا 13">
            <a:extLst>
              <a:ext uri="{FF2B5EF4-FFF2-40B4-BE49-F238E27FC236}">
                <a16:creationId xmlns="" xmlns:a16="http://schemas.microsoft.com/office/drawing/2014/main" id="{DBA5813B-13F4-4751-9329-774E2F9D07DA}"/>
              </a:ext>
            </a:extLst>
          </p:cNvPr>
          <p:cNvSpPr/>
          <p:nvPr/>
        </p:nvSpPr>
        <p:spPr>
          <a:xfrm>
            <a:off x="4328160" y="177021"/>
            <a:ext cx="8153400" cy="1080000"/>
          </a:xfrm>
          <a:prstGeom prst="roundRect">
            <a:avLst>
              <a:gd name="adj" fmla="val 10356"/>
            </a:avLst>
          </a:prstGeom>
          <a:solidFill>
            <a:srgbClr val="3A617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5" name="Rectangle 6">
            <a:extLst>
              <a:ext uri="{FF2B5EF4-FFF2-40B4-BE49-F238E27FC236}">
                <a16:creationId xmlns="" xmlns:a16="http://schemas.microsoft.com/office/drawing/2014/main" id="{71FAE08D-445D-4F51-B33F-A087EA61B8D8}"/>
              </a:ext>
            </a:extLst>
          </p:cNvPr>
          <p:cNvSpPr/>
          <p:nvPr/>
        </p:nvSpPr>
        <p:spPr>
          <a:xfrm>
            <a:off x="6714881" y="255539"/>
            <a:ext cx="1683474"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Sultan bold" pitchFamily="2" charset="-78"/>
              </a:rPr>
              <a:t>التقويم</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6" name="Rectangle 3">
            <a:extLst>
              <a:ext uri="{FF2B5EF4-FFF2-40B4-BE49-F238E27FC236}">
                <a16:creationId xmlns="" xmlns:a16="http://schemas.microsoft.com/office/drawing/2014/main" id="{E780412B-F418-412D-B1BA-7800BF5012D9}"/>
              </a:ext>
            </a:extLst>
          </p:cNvPr>
          <p:cNvSpPr/>
          <p:nvPr/>
        </p:nvSpPr>
        <p:spPr>
          <a:xfrm flipH="1">
            <a:off x="11053783" y="-114335"/>
            <a:ext cx="707366" cy="1862048"/>
          </a:xfrm>
          <a:prstGeom prst="rect">
            <a:avLst/>
          </a:prstGeom>
          <a:noFill/>
          <a:ln w="28575">
            <a:noFill/>
          </a:ln>
        </p:spPr>
        <p:txBody>
          <a:bodyPr wrap="square" lIns="91440" tIns="45720" rIns="91440" bIns="45720">
            <a:spAutoFit/>
          </a:bodyPr>
          <a:lstStyle/>
          <a:p>
            <a:pPr rtl="1"/>
            <a:r>
              <a:rPr lang="ar-SA" sz="11500" b="1" cap="none" spc="0" dirty="0">
                <a:ln w="19050">
                  <a:solidFill>
                    <a:srgbClr val="FF9933"/>
                  </a:solidFill>
                  <a:prstDash val="solid"/>
                </a:ln>
                <a:noFill/>
                <a:latin typeface="Arial" panose="020B0604020202020204" pitchFamily="34" charset="0"/>
                <a:cs typeface="Arial" panose="020B0604020202020204" pitchFamily="34" charset="0"/>
              </a:rPr>
              <a:t>؟</a:t>
            </a:r>
            <a:endParaRPr lang="en-US" sz="11500" b="1" cap="none" spc="0" dirty="0">
              <a:ln w="19050">
                <a:solidFill>
                  <a:srgbClr val="FF9933"/>
                </a:solidFill>
                <a:prstDash val="solid"/>
              </a:ln>
              <a:noFill/>
              <a:latin typeface="Arial" panose="020B0604020202020204" pitchFamily="34" charset="0"/>
              <a:cs typeface="Arial" panose="020B0604020202020204" pitchFamily="34" charset="0"/>
            </a:endParaRPr>
          </a:p>
        </p:txBody>
      </p:sp>
      <p:sp>
        <p:nvSpPr>
          <p:cNvPr id="27" name="Rectangle: Rounded Corners 2">
            <a:hlinkClick r:id="rId2" action="ppaction://hlinksldjump"/>
            <a:extLst>
              <a:ext uri="{FF2B5EF4-FFF2-40B4-BE49-F238E27FC236}">
                <a16:creationId xmlns="" xmlns:a16="http://schemas.microsoft.com/office/drawing/2014/main" id="{86D5D5C4-2DE2-4494-8116-6849C431DC9B}"/>
              </a:ext>
            </a:extLst>
          </p:cNvPr>
          <p:cNvSpPr/>
          <p:nvPr/>
        </p:nvSpPr>
        <p:spPr>
          <a:xfrm>
            <a:off x="5717695" y="3533232"/>
            <a:ext cx="4524925"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2600" b="1" dirty="0" smtClean="0">
                <a:solidFill>
                  <a:schemeClr val="tx1"/>
                </a:solidFill>
                <a:latin typeface="Sakkal Majalla" panose="02000000000000000000" pitchFamily="2" charset="-78"/>
                <a:cs typeface="Sakkal Majalla" panose="02000000000000000000" pitchFamily="2" charset="-78"/>
              </a:rPr>
              <a:t>أ.  المعايير الاجتماعية</a:t>
            </a:r>
            <a:endParaRPr lang="ar-SA" sz="2600" b="1" dirty="0">
              <a:solidFill>
                <a:schemeClr val="tx1"/>
              </a:solidFill>
              <a:latin typeface="Sakkal Majalla" panose="02000000000000000000" pitchFamily="2" charset="-78"/>
              <a:cs typeface="Sakkal Majalla" panose="02000000000000000000" pitchFamily="2" charset="-78"/>
            </a:endParaRPr>
          </a:p>
        </p:txBody>
      </p:sp>
      <p:sp>
        <p:nvSpPr>
          <p:cNvPr id="29" name="Rectangle: Rounded Corners 4">
            <a:hlinkClick r:id="rId3" action="ppaction://hlinksldjump"/>
            <a:extLst>
              <a:ext uri="{FF2B5EF4-FFF2-40B4-BE49-F238E27FC236}">
                <a16:creationId xmlns="" xmlns:a16="http://schemas.microsoft.com/office/drawing/2014/main" id="{F56E8443-92AB-41DD-A40E-BDEBBBD89C9C}"/>
              </a:ext>
            </a:extLst>
          </p:cNvPr>
          <p:cNvSpPr/>
          <p:nvPr/>
        </p:nvSpPr>
        <p:spPr>
          <a:xfrm>
            <a:off x="399023" y="3533232"/>
            <a:ext cx="4524925"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2600" b="1" dirty="0">
                <a:solidFill>
                  <a:schemeClr val="tx1"/>
                </a:solidFill>
                <a:latin typeface="Sakkal Majalla" panose="02000000000000000000" pitchFamily="2" charset="-78"/>
                <a:cs typeface="Sakkal Majalla" panose="02000000000000000000" pitchFamily="2" charset="-78"/>
              </a:rPr>
              <a:t>ج.  </a:t>
            </a:r>
            <a:r>
              <a:rPr lang="ar-SA" sz="2600" b="1" dirty="0" smtClean="0">
                <a:solidFill>
                  <a:schemeClr val="tx1"/>
                </a:solidFill>
                <a:latin typeface="Sakkal Majalla" panose="02000000000000000000" pitchFamily="2" charset="-78"/>
                <a:cs typeface="Sakkal Majalla" panose="02000000000000000000" pitchFamily="2" charset="-78"/>
              </a:rPr>
              <a:t>المعايير الاقتصادية</a:t>
            </a:r>
            <a:endParaRPr lang="ar-SA" sz="2600" b="1" dirty="0">
              <a:solidFill>
                <a:schemeClr val="tx1"/>
              </a:solidFill>
              <a:latin typeface="Sakkal Majalla" panose="02000000000000000000" pitchFamily="2" charset="-78"/>
              <a:cs typeface="Sakkal Majalla" panose="02000000000000000000" pitchFamily="2" charset="-78"/>
            </a:endParaRPr>
          </a:p>
        </p:txBody>
      </p:sp>
      <p:sp>
        <p:nvSpPr>
          <p:cNvPr id="36" name="TextBox 35">
            <a:extLst>
              <a:ext uri="{FF2B5EF4-FFF2-40B4-BE49-F238E27FC236}">
                <a16:creationId xmlns="" xmlns:a16="http://schemas.microsoft.com/office/drawing/2014/main"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
        <p:nvSpPr>
          <p:cNvPr id="16" name="TextBox 15">
            <a:extLst>
              <a:ext uri="{FF2B5EF4-FFF2-40B4-BE49-F238E27FC236}">
                <a16:creationId xmlns="" xmlns:a16="http://schemas.microsoft.com/office/drawing/2014/main"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a:t>
            </a:r>
            <a:r>
              <a:rPr lang="ar-SA" sz="2000" b="1" dirty="0" smtClean="0">
                <a:solidFill>
                  <a:srgbClr val="3F5378"/>
                </a:solidFill>
                <a:latin typeface="Sakkal Majalla" panose="02000000000000000000" pitchFamily="2" charset="-78"/>
                <a:cs typeface="Sakkal Majalla" panose="02000000000000000000" pitchFamily="2" charset="-78"/>
              </a:rPr>
              <a:t>312</a:t>
            </a:r>
            <a:r>
              <a:rPr lang="ar-BH" sz="2000" b="1" dirty="0" smtClean="0">
                <a:solidFill>
                  <a:srgbClr val="3F5378"/>
                </a:solidFill>
                <a:latin typeface="Sakkal Majalla" panose="02000000000000000000" pitchFamily="2" charset="-78"/>
                <a:cs typeface="Sakkal Majalla" panose="02000000000000000000" pitchFamily="2" charset="-78"/>
              </a:rPr>
              <a:t>                     الاقتصاد                  </a:t>
            </a:r>
            <a:r>
              <a:rPr lang="ar-BH" sz="2000" b="1" dirty="0">
                <a:solidFill>
                  <a:srgbClr val="3F5378"/>
                </a:solidFill>
                <a:latin typeface="Sakkal Majalla" panose="02000000000000000000" pitchFamily="2" charset="-78"/>
                <a:cs typeface="Sakkal Majalla" panose="02000000000000000000" pitchFamily="2" charset="-78"/>
              </a:rPr>
              <a:t>الفصل الدراسي </a:t>
            </a:r>
            <a:r>
              <a:rPr lang="ar-BH" sz="2000" b="1" dirty="0" smtClean="0">
                <a:solidFill>
                  <a:srgbClr val="3F5378"/>
                </a:solidFill>
                <a:latin typeface="Sakkal Majalla" panose="02000000000000000000" pitchFamily="2" charset="-78"/>
                <a:cs typeface="Sakkal Majalla" panose="02000000000000000000" pitchFamily="2" charset="-78"/>
              </a:rPr>
              <a:t>ال</a:t>
            </a:r>
            <a:r>
              <a:rPr lang="ar-SA" sz="2000" b="1" dirty="0" smtClean="0">
                <a:solidFill>
                  <a:srgbClr val="3F5378"/>
                </a:solidFill>
                <a:latin typeface="Sakkal Majalla" panose="02000000000000000000" pitchFamily="2" charset="-78"/>
                <a:cs typeface="Sakkal Majalla" panose="02000000000000000000" pitchFamily="2" charset="-78"/>
              </a:rPr>
              <a:t>أول</a:t>
            </a:r>
            <a:r>
              <a:rPr lang="ar-BH" sz="2000" b="1" dirty="0" smtClean="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3</a:t>
            </a:r>
            <a:r>
              <a:rPr lang="ar-BH" sz="2000" b="1" dirty="0" smtClean="0">
                <a:solidFill>
                  <a:srgbClr val="3F5378"/>
                </a:solidFill>
                <a:latin typeface="Sakkal Majalla" panose="02000000000000000000" pitchFamily="2" charset="-78"/>
                <a:cs typeface="Sakkal Majalla" panose="02000000000000000000" pitchFamily="2" charset="-78"/>
              </a:rPr>
              <a:t>-</a:t>
            </a:r>
            <a:r>
              <a:rPr lang="ar-SA" sz="2000" b="1" dirty="0" smtClean="0">
                <a:solidFill>
                  <a:srgbClr val="3F5378"/>
                </a:solidFill>
                <a:latin typeface="Sakkal Majalla" panose="02000000000000000000" pitchFamily="2" charset="-78"/>
                <a:cs typeface="Sakkal Majalla" panose="02000000000000000000" pitchFamily="2" charset="-78"/>
              </a:rPr>
              <a:t>2:  التنمية الاقتصادية</a:t>
            </a:r>
            <a:endParaRPr lang="ar-SA" sz="2000" b="1" dirty="0">
              <a:solidFill>
                <a:srgbClr val="3F5378"/>
              </a:solidFill>
              <a:latin typeface="Sakkal Majalla" panose="02000000000000000000" pitchFamily="2" charset="-78"/>
              <a:cs typeface="Sakkal Majalla" panose="02000000000000000000" pitchFamily="2" charset="-78"/>
            </a:endParaRPr>
          </a:p>
        </p:txBody>
      </p:sp>
      <p:sp>
        <p:nvSpPr>
          <p:cNvPr id="15" name="مستطيل مستدير الزوايا 5">
            <a:hlinkClick r:id="rId4" action="ppaction://hlinksldjump"/>
            <a:extLst>
              <a:ext uri="{FF2B5EF4-FFF2-40B4-BE49-F238E27FC236}">
                <a16:creationId xmlns="" xmlns:a16="http://schemas.microsoft.com/office/drawing/2014/main" id="{43E9C12C-5BC2-40AE-ACC5-04FA6747C583}"/>
              </a:ext>
            </a:extLst>
          </p:cNvPr>
          <p:cNvSpPr/>
          <p:nvPr/>
        </p:nvSpPr>
        <p:spPr>
          <a:xfrm>
            <a:off x="10518976" y="1572008"/>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17" name="مستطيل مستدير الزوايا 11">
            <a:hlinkClick r:id="rId5" action="ppaction://hlinksldjump"/>
            <a:extLst>
              <a:ext uri="{FF2B5EF4-FFF2-40B4-BE49-F238E27FC236}">
                <a16:creationId xmlns="" xmlns:a16="http://schemas.microsoft.com/office/drawing/2014/main" id="{26A7B993-6928-4D4E-A625-2F80AE4E59C8}"/>
              </a:ext>
            </a:extLst>
          </p:cNvPr>
          <p:cNvSpPr/>
          <p:nvPr/>
        </p:nvSpPr>
        <p:spPr>
          <a:xfrm>
            <a:off x="10533532" y="225266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18" name="مستطيل مستدير الزوايا 16">
            <a:hlinkClick r:id="rId6" action="ppaction://hlinksldjump"/>
            <a:extLst>
              <a:ext uri="{FF2B5EF4-FFF2-40B4-BE49-F238E27FC236}">
                <a16:creationId xmlns="" xmlns:a16="http://schemas.microsoft.com/office/drawing/2014/main" id="{FCAA9A9D-66D9-4C62-9EA9-08AEB5B5C91D}"/>
              </a:ext>
            </a:extLst>
          </p:cNvPr>
          <p:cNvSpPr/>
          <p:nvPr/>
        </p:nvSpPr>
        <p:spPr>
          <a:xfrm>
            <a:off x="10515902" y="5499712"/>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19" name="مستطيل مستدير الزوايا 12">
            <a:hlinkClick r:id="rId7" action="ppaction://hlinksldjump"/>
            <a:extLst>
              <a:ext uri="{FF2B5EF4-FFF2-40B4-BE49-F238E27FC236}">
                <a16:creationId xmlns="" xmlns:a16="http://schemas.microsoft.com/office/drawing/2014/main" id="{02C9A14A-8535-4363-81B7-4E9E0BA9039D}"/>
              </a:ext>
            </a:extLst>
          </p:cNvPr>
          <p:cNvSpPr/>
          <p:nvPr/>
        </p:nvSpPr>
        <p:spPr>
          <a:xfrm>
            <a:off x="10528251" y="293331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20" name="مستطيل مستدير الزوايا 11">
            <a:hlinkClick r:id="rId5" action="ppaction://hlinksldjump"/>
            <a:extLst>
              <a:ext uri="{FF2B5EF4-FFF2-40B4-BE49-F238E27FC236}">
                <a16:creationId xmlns="" xmlns:a16="http://schemas.microsoft.com/office/drawing/2014/main" id="{26A7B993-6928-4D4E-A625-2F80AE4E59C8}"/>
              </a:ext>
            </a:extLst>
          </p:cNvPr>
          <p:cNvSpPr/>
          <p:nvPr/>
        </p:nvSpPr>
        <p:spPr>
          <a:xfrm>
            <a:off x="10539239" y="359350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الثالث    </a:t>
            </a:r>
            <a:endParaRPr lang="ar-BH" sz="2000" dirty="0">
              <a:solidFill>
                <a:srgbClr val="3F5378"/>
              </a:solidFill>
              <a:latin typeface="Arial Black" panose="020B0A04020102020204" pitchFamily="34" charset="0"/>
              <a:cs typeface="Sultan bold" pitchFamily="2" charset="-78"/>
            </a:endParaRPr>
          </a:p>
        </p:txBody>
      </p:sp>
      <p:sp>
        <p:nvSpPr>
          <p:cNvPr id="21" name="مستطيل مستدير الزوايا 12">
            <a:hlinkClick r:id="rId7" action="ppaction://hlinksldjump"/>
            <a:extLst>
              <a:ext uri="{FF2B5EF4-FFF2-40B4-BE49-F238E27FC236}">
                <a16:creationId xmlns="" xmlns:a16="http://schemas.microsoft.com/office/drawing/2014/main" id="{02C9A14A-8535-4363-81B7-4E9E0BA9039D}"/>
              </a:ext>
            </a:extLst>
          </p:cNvPr>
          <p:cNvSpPr/>
          <p:nvPr/>
        </p:nvSpPr>
        <p:spPr>
          <a:xfrm>
            <a:off x="10539239" y="425369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الرابع   </a:t>
            </a:r>
            <a:endParaRPr lang="ar-BH" sz="2000" dirty="0">
              <a:solidFill>
                <a:srgbClr val="3F5378"/>
              </a:solidFill>
              <a:latin typeface="Arial Black" panose="020B0A04020102020204" pitchFamily="34" charset="0"/>
              <a:cs typeface="Sultan bold" pitchFamily="2" charset="-78"/>
            </a:endParaRPr>
          </a:p>
        </p:txBody>
      </p:sp>
      <p:sp>
        <p:nvSpPr>
          <p:cNvPr id="22" name="مستطيل مستدير الزوايا 12">
            <a:hlinkClick r:id="rId7" action="ppaction://hlinksldjump"/>
            <a:extLst>
              <a:ext uri="{FF2B5EF4-FFF2-40B4-BE49-F238E27FC236}">
                <a16:creationId xmlns="" xmlns:a16="http://schemas.microsoft.com/office/drawing/2014/main" id="{02C9A14A-8535-4363-81B7-4E9E0BA9039D}"/>
              </a:ext>
            </a:extLst>
          </p:cNvPr>
          <p:cNvSpPr/>
          <p:nvPr/>
        </p:nvSpPr>
        <p:spPr>
          <a:xfrm>
            <a:off x="10539239" y="487670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الخامس </a:t>
            </a:r>
            <a:endParaRPr lang="ar-BH" sz="2000" dirty="0">
              <a:solidFill>
                <a:srgbClr val="3F5378"/>
              </a:solidFill>
              <a:latin typeface="Arial Black" panose="020B0A04020102020204" pitchFamily="34" charset="0"/>
              <a:cs typeface="Sultan bold" pitchFamily="2" charset="-78"/>
            </a:endParaRPr>
          </a:p>
        </p:txBody>
      </p:sp>
    </p:spTree>
    <p:extLst>
      <p:ext uri="{BB962C8B-B14F-4D97-AF65-F5344CB8AC3E}">
        <p14:creationId xmlns:p14="http://schemas.microsoft.com/office/powerpoint/2010/main" val="21592946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 xmlns:a16="http://schemas.microsoft.com/office/drawing/2014/main" id="{F8EBF62B-66D0-49F2-9126-12F8652B5BF2}"/>
              </a:ext>
            </a:extLst>
          </p:cNvPr>
          <p:cNvSpPr/>
          <p:nvPr/>
        </p:nvSpPr>
        <p:spPr>
          <a:xfrm>
            <a:off x="107143" y="1342936"/>
            <a:ext cx="10337323" cy="5091884"/>
          </a:xfrm>
          <a:prstGeom prst="roundRect">
            <a:avLst>
              <a:gd name="adj" fmla="val 1416"/>
            </a:avLst>
          </a:prstGeom>
          <a:solidFill>
            <a:srgbClr val="CF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517525" lvl="0" indent="-517525" algn="just" rtl="1"/>
            <a:r>
              <a:rPr lang="ar-SA" sz="3600" b="1" dirty="0" smtClean="0">
                <a:solidFill>
                  <a:schemeClr val="tx1"/>
                </a:solidFill>
                <a:latin typeface="Sakkal Majalla" panose="02000000000000000000" pitchFamily="2" charset="-78"/>
                <a:cs typeface="Sakkal Majalla" panose="02000000000000000000" pitchFamily="2" charset="-78"/>
              </a:rPr>
              <a:t>4</a:t>
            </a:r>
            <a:r>
              <a:rPr lang="ar-BH" sz="3600" b="1" dirty="0" smtClean="0">
                <a:solidFill>
                  <a:schemeClr val="tx1"/>
                </a:solidFill>
                <a:latin typeface="Sakkal Majalla" panose="02000000000000000000" pitchFamily="2" charset="-78"/>
                <a:cs typeface="Sakkal Majalla" panose="02000000000000000000" pitchFamily="2" charset="-78"/>
              </a:rPr>
              <a:t>. </a:t>
            </a:r>
            <a:r>
              <a:rPr lang="ar-SA" sz="3600" dirty="0" smtClean="0">
                <a:solidFill>
                  <a:schemeClr val="tx1"/>
                </a:solidFill>
                <a:latin typeface="Sakkal Majalla" panose="02000000000000000000" pitchFamily="2" charset="-78"/>
                <a:cs typeface="Sakkal Majalla" panose="02000000000000000000" pitchFamily="2" charset="-78"/>
              </a:rPr>
              <a:t>التطبيق في النمو الاقتصادي يتمثل في حدوث تغيرات كمية في بعض الجوانب الاقتصادية</a:t>
            </a:r>
            <a:r>
              <a:rPr lang="ar-BH" sz="3600" b="1" dirty="0" smtClean="0">
                <a:solidFill>
                  <a:schemeClr val="tx1"/>
                </a:solidFill>
                <a:latin typeface="Sakkal Majalla" panose="02000000000000000000" pitchFamily="2" charset="-78"/>
                <a:cs typeface="Sakkal Majalla" panose="02000000000000000000" pitchFamily="2" charset="-78"/>
              </a:rPr>
              <a:t>.</a:t>
            </a:r>
            <a:r>
              <a:rPr lang="en-US" sz="3600" b="1" dirty="0" smtClean="0">
                <a:solidFill>
                  <a:schemeClr val="tx1"/>
                </a:solidFill>
                <a:latin typeface="Sakkal Majalla" panose="02000000000000000000" pitchFamily="2" charset="-78"/>
                <a:cs typeface="Sakkal Majalla" panose="02000000000000000000" pitchFamily="2" charset="-78"/>
              </a:rPr>
              <a:t>  </a:t>
            </a:r>
            <a:endParaRPr lang="en-US" sz="3600" b="1" dirty="0">
              <a:solidFill>
                <a:schemeClr val="tx1"/>
              </a:solidFill>
              <a:latin typeface="Sakkal Majalla" panose="02000000000000000000" pitchFamily="2" charset="-78"/>
              <a:cs typeface="Sakkal Majalla" panose="02000000000000000000" pitchFamily="2" charset="-78"/>
            </a:endParaRPr>
          </a:p>
          <a:p>
            <a:pPr marL="517525" indent="-517525" algn="just" rtl="1"/>
            <a:endParaRPr lang="en-US" sz="3600" b="1" dirty="0">
              <a:solidFill>
                <a:schemeClr val="tx1"/>
              </a:solidFill>
              <a:latin typeface="Sakkal Majalla" panose="02000000000000000000" pitchFamily="2" charset="-78"/>
              <a:cs typeface="Sakkal Majalla" panose="02000000000000000000" pitchFamily="2" charset="-78"/>
            </a:endParaRPr>
          </a:p>
          <a:p>
            <a:pPr marL="517525" lvl="0" indent="-517525" algn="just" rtl="1"/>
            <a:endParaRPr lang="en-US" sz="3600" b="1" dirty="0">
              <a:solidFill>
                <a:schemeClr val="tx1"/>
              </a:solidFill>
              <a:latin typeface="Sakkal Majalla" panose="02000000000000000000" pitchFamily="2" charset="-78"/>
              <a:cs typeface="Sakkal Majalla" panose="02000000000000000000" pitchFamily="2" charset="-78"/>
            </a:endParaRPr>
          </a:p>
        </p:txBody>
      </p:sp>
      <p:sp>
        <p:nvSpPr>
          <p:cNvPr id="8" name="مستطيل مستدير الزوايا 13">
            <a:extLst>
              <a:ext uri="{FF2B5EF4-FFF2-40B4-BE49-F238E27FC236}">
                <a16:creationId xmlns="" xmlns:a16="http://schemas.microsoft.com/office/drawing/2014/main" id="{DBA5813B-13F4-4751-9329-774E2F9D07DA}"/>
              </a:ext>
            </a:extLst>
          </p:cNvPr>
          <p:cNvSpPr/>
          <p:nvPr/>
        </p:nvSpPr>
        <p:spPr>
          <a:xfrm>
            <a:off x="4328160" y="177021"/>
            <a:ext cx="8153400" cy="1080000"/>
          </a:xfrm>
          <a:prstGeom prst="roundRect">
            <a:avLst>
              <a:gd name="adj" fmla="val 10356"/>
            </a:avLst>
          </a:prstGeom>
          <a:solidFill>
            <a:srgbClr val="3A617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5" name="Rectangle 6">
            <a:extLst>
              <a:ext uri="{FF2B5EF4-FFF2-40B4-BE49-F238E27FC236}">
                <a16:creationId xmlns="" xmlns:a16="http://schemas.microsoft.com/office/drawing/2014/main" id="{71FAE08D-445D-4F51-B33F-A087EA61B8D8}"/>
              </a:ext>
            </a:extLst>
          </p:cNvPr>
          <p:cNvSpPr/>
          <p:nvPr/>
        </p:nvSpPr>
        <p:spPr>
          <a:xfrm>
            <a:off x="6714881" y="255539"/>
            <a:ext cx="1683474"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Sultan bold" pitchFamily="2" charset="-78"/>
              </a:rPr>
              <a:t>التقويم</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6" name="Rectangle 3">
            <a:extLst>
              <a:ext uri="{FF2B5EF4-FFF2-40B4-BE49-F238E27FC236}">
                <a16:creationId xmlns="" xmlns:a16="http://schemas.microsoft.com/office/drawing/2014/main" id="{E780412B-F418-412D-B1BA-7800BF5012D9}"/>
              </a:ext>
            </a:extLst>
          </p:cNvPr>
          <p:cNvSpPr/>
          <p:nvPr/>
        </p:nvSpPr>
        <p:spPr>
          <a:xfrm flipH="1">
            <a:off x="11053783" y="-114335"/>
            <a:ext cx="707366" cy="1862048"/>
          </a:xfrm>
          <a:prstGeom prst="rect">
            <a:avLst/>
          </a:prstGeom>
          <a:noFill/>
          <a:ln w="28575">
            <a:noFill/>
          </a:ln>
        </p:spPr>
        <p:txBody>
          <a:bodyPr wrap="square" lIns="91440" tIns="45720" rIns="91440" bIns="45720">
            <a:spAutoFit/>
          </a:bodyPr>
          <a:lstStyle/>
          <a:p>
            <a:pPr rtl="1"/>
            <a:r>
              <a:rPr lang="ar-SA" sz="11500" b="1" cap="none" spc="0" dirty="0">
                <a:ln w="19050">
                  <a:solidFill>
                    <a:srgbClr val="FF9933"/>
                  </a:solidFill>
                  <a:prstDash val="solid"/>
                </a:ln>
                <a:noFill/>
                <a:latin typeface="Arial" panose="020B0604020202020204" pitchFamily="34" charset="0"/>
                <a:cs typeface="Arial" panose="020B0604020202020204" pitchFamily="34" charset="0"/>
              </a:rPr>
              <a:t>؟</a:t>
            </a:r>
            <a:endParaRPr lang="en-US" sz="11500" b="1" cap="none" spc="0" dirty="0">
              <a:ln w="19050">
                <a:solidFill>
                  <a:srgbClr val="FF9933"/>
                </a:solidFill>
                <a:prstDash val="solid"/>
              </a:ln>
              <a:noFill/>
              <a:latin typeface="Arial" panose="020B0604020202020204" pitchFamily="34" charset="0"/>
              <a:cs typeface="Arial" panose="020B0604020202020204" pitchFamily="34" charset="0"/>
            </a:endParaRPr>
          </a:p>
        </p:txBody>
      </p:sp>
      <p:sp>
        <p:nvSpPr>
          <p:cNvPr id="7" name="Rectangle: Rounded Corners 6">
            <a:hlinkClick r:id="rId2" action="ppaction://hlinksldjump"/>
            <a:extLst>
              <a:ext uri="{FF2B5EF4-FFF2-40B4-BE49-F238E27FC236}">
                <a16:creationId xmlns="" xmlns:a16="http://schemas.microsoft.com/office/drawing/2014/main" id="{469466EF-3A64-44F2-AC2B-86CE8E7AE58A}"/>
              </a:ext>
            </a:extLst>
          </p:cNvPr>
          <p:cNvSpPr/>
          <p:nvPr/>
        </p:nvSpPr>
        <p:spPr>
          <a:xfrm>
            <a:off x="5600860" y="3881480"/>
            <a:ext cx="2936949" cy="856343"/>
          </a:xfrm>
          <a:prstGeom prst="roundRect">
            <a:avLst>
              <a:gd name="adj" fmla="val 50000"/>
            </a:avLst>
          </a:prstGeom>
          <a:solidFill>
            <a:srgbClr val="C13018"/>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5400" b="1" dirty="0">
                <a:solidFill>
                  <a:schemeClr val="bg1"/>
                </a:solidFill>
                <a:latin typeface="Sakkal Majalla" panose="02000000000000000000" pitchFamily="2" charset="-78"/>
                <a:cs typeface="Sakkal Majalla" panose="02000000000000000000" pitchFamily="2" charset="-78"/>
              </a:rPr>
              <a:t>صح</a:t>
            </a:r>
            <a:endParaRPr lang="ar-SA" sz="3600" b="1" dirty="0">
              <a:solidFill>
                <a:schemeClr val="bg1"/>
              </a:solidFill>
              <a:latin typeface="Sakkal Majalla" panose="02000000000000000000" pitchFamily="2" charset="-78"/>
              <a:cs typeface="Sakkal Majalla" panose="02000000000000000000" pitchFamily="2" charset="-78"/>
            </a:endParaRPr>
          </a:p>
        </p:txBody>
      </p:sp>
      <p:sp>
        <p:nvSpPr>
          <p:cNvPr id="9" name="Rectangle: Rounded Corners 8">
            <a:hlinkClick r:id="rId3" action="ppaction://hlinksldjump"/>
            <a:extLst>
              <a:ext uri="{FF2B5EF4-FFF2-40B4-BE49-F238E27FC236}">
                <a16:creationId xmlns="" xmlns:a16="http://schemas.microsoft.com/office/drawing/2014/main" id="{338B36B0-4587-4AF3-B569-C62CF62A8977}"/>
              </a:ext>
            </a:extLst>
          </p:cNvPr>
          <p:cNvSpPr/>
          <p:nvPr/>
        </p:nvSpPr>
        <p:spPr>
          <a:xfrm>
            <a:off x="1825829" y="3881480"/>
            <a:ext cx="2936949" cy="856343"/>
          </a:xfrm>
          <a:prstGeom prst="roundRect">
            <a:avLst>
              <a:gd name="adj" fmla="val 50000"/>
            </a:avLst>
          </a:prstGeom>
          <a:solidFill>
            <a:srgbClr val="3A617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5400" b="1" dirty="0">
                <a:solidFill>
                  <a:schemeClr val="bg1"/>
                </a:solidFill>
                <a:latin typeface="Sakkal Majalla" panose="02000000000000000000" pitchFamily="2" charset="-78"/>
                <a:cs typeface="Sakkal Majalla" panose="02000000000000000000" pitchFamily="2" charset="-78"/>
              </a:rPr>
              <a:t>خطأ</a:t>
            </a:r>
          </a:p>
        </p:txBody>
      </p:sp>
      <p:sp>
        <p:nvSpPr>
          <p:cNvPr id="28" name="TextBox 27">
            <a:extLst>
              <a:ext uri="{FF2B5EF4-FFF2-40B4-BE49-F238E27FC236}">
                <a16:creationId xmlns="" xmlns:a16="http://schemas.microsoft.com/office/drawing/2014/main"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
        <p:nvSpPr>
          <p:cNvPr id="16" name="TextBox 15">
            <a:extLst>
              <a:ext uri="{FF2B5EF4-FFF2-40B4-BE49-F238E27FC236}">
                <a16:creationId xmlns="" xmlns:a16="http://schemas.microsoft.com/office/drawing/2014/main"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a:t>
            </a:r>
            <a:r>
              <a:rPr lang="ar-SA" sz="2000" b="1" dirty="0" smtClean="0">
                <a:solidFill>
                  <a:srgbClr val="3F5378"/>
                </a:solidFill>
                <a:latin typeface="Sakkal Majalla" panose="02000000000000000000" pitchFamily="2" charset="-78"/>
                <a:cs typeface="Sakkal Majalla" panose="02000000000000000000" pitchFamily="2" charset="-78"/>
              </a:rPr>
              <a:t>312</a:t>
            </a:r>
            <a:r>
              <a:rPr lang="ar-BH" sz="2000" b="1" dirty="0" smtClean="0">
                <a:solidFill>
                  <a:srgbClr val="3F5378"/>
                </a:solidFill>
                <a:latin typeface="Sakkal Majalla" panose="02000000000000000000" pitchFamily="2" charset="-78"/>
                <a:cs typeface="Sakkal Majalla" panose="02000000000000000000" pitchFamily="2" charset="-78"/>
              </a:rPr>
              <a:t>                     الاقتصاد                  </a:t>
            </a:r>
            <a:r>
              <a:rPr lang="ar-BH" sz="2000" b="1" dirty="0">
                <a:solidFill>
                  <a:srgbClr val="3F5378"/>
                </a:solidFill>
                <a:latin typeface="Sakkal Majalla" panose="02000000000000000000" pitchFamily="2" charset="-78"/>
                <a:cs typeface="Sakkal Majalla" panose="02000000000000000000" pitchFamily="2" charset="-78"/>
              </a:rPr>
              <a:t>الفصل الدراسي </a:t>
            </a:r>
            <a:r>
              <a:rPr lang="ar-BH" sz="2000" b="1" dirty="0" smtClean="0">
                <a:solidFill>
                  <a:srgbClr val="3F5378"/>
                </a:solidFill>
                <a:latin typeface="Sakkal Majalla" panose="02000000000000000000" pitchFamily="2" charset="-78"/>
                <a:cs typeface="Sakkal Majalla" panose="02000000000000000000" pitchFamily="2" charset="-78"/>
              </a:rPr>
              <a:t>ال</a:t>
            </a:r>
            <a:r>
              <a:rPr lang="ar-SA" sz="2000" b="1" dirty="0" smtClean="0">
                <a:solidFill>
                  <a:srgbClr val="3F5378"/>
                </a:solidFill>
                <a:latin typeface="Sakkal Majalla" panose="02000000000000000000" pitchFamily="2" charset="-78"/>
                <a:cs typeface="Sakkal Majalla" panose="02000000000000000000" pitchFamily="2" charset="-78"/>
              </a:rPr>
              <a:t>أول</a:t>
            </a:r>
            <a:r>
              <a:rPr lang="ar-BH" sz="2000" b="1" dirty="0" smtClean="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3</a:t>
            </a:r>
            <a:r>
              <a:rPr lang="ar-BH" sz="2000" b="1" dirty="0" smtClean="0">
                <a:solidFill>
                  <a:srgbClr val="3F5378"/>
                </a:solidFill>
                <a:latin typeface="Sakkal Majalla" panose="02000000000000000000" pitchFamily="2" charset="-78"/>
                <a:cs typeface="Sakkal Majalla" panose="02000000000000000000" pitchFamily="2" charset="-78"/>
              </a:rPr>
              <a:t>-</a:t>
            </a:r>
            <a:r>
              <a:rPr lang="ar-SA" sz="2000" b="1" dirty="0" smtClean="0">
                <a:solidFill>
                  <a:srgbClr val="3F5378"/>
                </a:solidFill>
                <a:latin typeface="Sakkal Majalla" panose="02000000000000000000" pitchFamily="2" charset="-78"/>
                <a:cs typeface="Sakkal Majalla" panose="02000000000000000000" pitchFamily="2" charset="-78"/>
              </a:rPr>
              <a:t>2:  التنمية الاقتصادية</a:t>
            </a:r>
            <a:endParaRPr lang="ar-SA" sz="2000" b="1" dirty="0">
              <a:solidFill>
                <a:srgbClr val="3F5378"/>
              </a:solidFill>
              <a:latin typeface="Sakkal Majalla" panose="02000000000000000000" pitchFamily="2" charset="-78"/>
              <a:cs typeface="Sakkal Majalla" panose="02000000000000000000" pitchFamily="2" charset="-78"/>
            </a:endParaRPr>
          </a:p>
        </p:txBody>
      </p:sp>
      <p:sp>
        <p:nvSpPr>
          <p:cNvPr id="15" name="مستطيل مستدير الزوايا 5">
            <a:hlinkClick r:id="rId4" action="ppaction://hlinksldjump"/>
            <a:extLst>
              <a:ext uri="{FF2B5EF4-FFF2-40B4-BE49-F238E27FC236}">
                <a16:creationId xmlns="" xmlns:a16="http://schemas.microsoft.com/office/drawing/2014/main" id="{43E9C12C-5BC2-40AE-ACC5-04FA6747C583}"/>
              </a:ext>
            </a:extLst>
          </p:cNvPr>
          <p:cNvSpPr/>
          <p:nvPr/>
        </p:nvSpPr>
        <p:spPr>
          <a:xfrm>
            <a:off x="10518976" y="1572008"/>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17" name="مستطيل مستدير الزوايا 11">
            <a:hlinkClick r:id="rId5" action="ppaction://hlinksldjump"/>
            <a:extLst>
              <a:ext uri="{FF2B5EF4-FFF2-40B4-BE49-F238E27FC236}">
                <a16:creationId xmlns="" xmlns:a16="http://schemas.microsoft.com/office/drawing/2014/main" id="{26A7B993-6928-4D4E-A625-2F80AE4E59C8}"/>
              </a:ext>
            </a:extLst>
          </p:cNvPr>
          <p:cNvSpPr/>
          <p:nvPr/>
        </p:nvSpPr>
        <p:spPr>
          <a:xfrm>
            <a:off x="10533532" y="225266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18" name="مستطيل مستدير الزوايا 16">
            <a:hlinkClick r:id="rId6" action="ppaction://hlinksldjump"/>
            <a:extLst>
              <a:ext uri="{FF2B5EF4-FFF2-40B4-BE49-F238E27FC236}">
                <a16:creationId xmlns="" xmlns:a16="http://schemas.microsoft.com/office/drawing/2014/main" id="{FCAA9A9D-66D9-4C62-9EA9-08AEB5B5C91D}"/>
              </a:ext>
            </a:extLst>
          </p:cNvPr>
          <p:cNvSpPr/>
          <p:nvPr/>
        </p:nvSpPr>
        <p:spPr>
          <a:xfrm>
            <a:off x="10515902" y="5499712"/>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19" name="مستطيل مستدير الزوايا 12">
            <a:hlinkClick r:id="rId7" action="ppaction://hlinksldjump"/>
            <a:extLst>
              <a:ext uri="{FF2B5EF4-FFF2-40B4-BE49-F238E27FC236}">
                <a16:creationId xmlns="" xmlns:a16="http://schemas.microsoft.com/office/drawing/2014/main" id="{02C9A14A-8535-4363-81B7-4E9E0BA9039D}"/>
              </a:ext>
            </a:extLst>
          </p:cNvPr>
          <p:cNvSpPr/>
          <p:nvPr/>
        </p:nvSpPr>
        <p:spPr>
          <a:xfrm>
            <a:off x="10528251" y="293331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20" name="مستطيل مستدير الزوايا 11">
            <a:hlinkClick r:id="rId5" action="ppaction://hlinksldjump"/>
            <a:extLst>
              <a:ext uri="{FF2B5EF4-FFF2-40B4-BE49-F238E27FC236}">
                <a16:creationId xmlns="" xmlns:a16="http://schemas.microsoft.com/office/drawing/2014/main" id="{26A7B993-6928-4D4E-A625-2F80AE4E59C8}"/>
              </a:ext>
            </a:extLst>
          </p:cNvPr>
          <p:cNvSpPr/>
          <p:nvPr/>
        </p:nvSpPr>
        <p:spPr>
          <a:xfrm>
            <a:off x="10539239" y="359350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الثالث    </a:t>
            </a:r>
            <a:endParaRPr lang="ar-BH" sz="2000" dirty="0">
              <a:solidFill>
                <a:srgbClr val="3F5378"/>
              </a:solidFill>
              <a:latin typeface="Arial Black" panose="020B0A04020102020204" pitchFamily="34" charset="0"/>
              <a:cs typeface="Sultan bold" pitchFamily="2" charset="-78"/>
            </a:endParaRPr>
          </a:p>
        </p:txBody>
      </p:sp>
      <p:sp>
        <p:nvSpPr>
          <p:cNvPr id="21" name="مستطيل مستدير الزوايا 12">
            <a:hlinkClick r:id="rId7" action="ppaction://hlinksldjump"/>
            <a:extLst>
              <a:ext uri="{FF2B5EF4-FFF2-40B4-BE49-F238E27FC236}">
                <a16:creationId xmlns="" xmlns:a16="http://schemas.microsoft.com/office/drawing/2014/main" id="{02C9A14A-8535-4363-81B7-4E9E0BA9039D}"/>
              </a:ext>
            </a:extLst>
          </p:cNvPr>
          <p:cNvSpPr/>
          <p:nvPr/>
        </p:nvSpPr>
        <p:spPr>
          <a:xfrm>
            <a:off x="10539239" y="425369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الرابع   </a:t>
            </a:r>
            <a:endParaRPr lang="ar-BH" sz="2000" dirty="0">
              <a:solidFill>
                <a:srgbClr val="3F5378"/>
              </a:solidFill>
              <a:latin typeface="Arial Black" panose="020B0A04020102020204" pitchFamily="34" charset="0"/>
              <a:cs typeface="Sultan bold" pitchFamily="2" charset="-78"/>
            </a:endParaRPr>
          </a:p>
        </p:txBody>
      </p:sp>
      <p:sp>
        <p:nvSpPr>
          <p:cNvPr id="22" name="مستطيل مستدير الزوايا 12">
            <a:hlinkClick r:id="rId7" action="ppaction://hlinksldjump"/>
            <a:extLst>
              <a:ext uri="{FF2B5EF4-FFF2-40B4-BE49-F238E27FC236}">
                <a16:creationId xmlns="" xmlns:a16="http://schemas.microsoft.com/office/drawing/2014/main" id="{02C9A14A-8535-4363-81B7-4E9E0BA9039D}"/>
              </a:ext>
            </a:extLst>
          </p:cNvPr>
          <p:cNvSpPr/>
          <p:nvPr/>
        </p:nvSpPr>
        <p:spPr>
          <a:xfrm>
            <a:off x="10539239" y="487670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الخامس </a:t>
            </a:r>
            <a:endParaRPr lang="ar-BH" sz="2000" dirty="0">
              <a:solidFill>
                <a:srgbClr val="3F5378"/>
              </a:solidFill>
              <a:latin typeface="Arial Black" panose="020B0A04020102020204" pitchFamily="34" charset="0"/>
              <a:cs typeface="Sultan bold" pitchFamily="2" charset="-78"/>
            </a:endParaRPr>
          </a:p>
        </p:txBody>
      </p:sp>
    </p:spTree>
    <p:extLst>
      <p:ext uri="{BB962C8B-B14F-4D97-AF65-F5344CB8AC3E}">
        <p14:creationId xmlns:p14="http://schemas.microsoft.com/office/powerpoint/2010/main" val="8390375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 xmlns:a16="http://schemas.microsoft.com/office/drawing/2014/main" id="{F8EBF62B-66D0-49F2-9126-12F8652B5BF2}"/>
              </a:ext>
            </a:extLst>
          </p:cNvPr>
          <p:cNvSpPr/>
          <p:nvPr/>
        </p:nvSpPr>
        <p:spPr>
          <a:xfrm>
            <a:off x="107143" y="1342936"/>
            <a:ext cx="10337323" cy="5091884"/>
          </a:xfrm>
          <a:prstGeom prst="roundRect">
            <a:avLst>
              <a:gd name="adj" fmla="val 1416"/>
            </a:avLst>
          </a:prstGeom>
          <a:solidFill>
            <a:srgbClr val="CF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461963" indent="-461963" algn="just" rtl="1"/>
            <a:r>
              <a:rPr lang="ar-BH" sz="3600" b="1" dirty="0">
                <a:solidFill>
                  <a:schemeClr val="tx1"/>
                </a:solidFill>
                <a:latin typeface="Sakkal Majalla" panose="02000000000000000000" pitchFamily="2" charset="-78"/>
                <a:cs typeface="Sakkal Majalla" panose="02000000000000000000" pitchFamily="2" charset="-78"/>
              </a:rPr>
              <a:t>1. </a:t>
            </a:r>
            <a:r>
              <a:rPr lang="ar-BH" sz="3600" dirty="0">
                <a:solidFill>
                  <a:schemeClr val="tx1"/>
                </a:solidFill>
                <a:latin typeface="Sakkal Majalla" panose="02000000000000000000" pitchFamily="2" charset="-78"/>
                <a:cs typeface="Sakkal Majalla" panose="02000000000000000000" pitchFamily="2" charset="-78"/>
              </a:rPr>
              <a:t>عملية تغيير تهدف إلى تطوير وتنظيم النشاط الاقتصادي من خلال رفع الكفاية الإنتاجية، وتحسين مستوى المعيشة لمختلف أفراد وفئات المجتمع، وإشباع حاجاتهم المادية.</a:t>
            </a:r>
            <a:endParaRPr lang="en-US" sz="3600" dirty="0">
              <a:solidFill>
                <a:schemeClr val="tx1"/>
              </a:solidFill>
              <a:latin typeface="Sakkal Majalla" panose="02000000000000000000" pitchFamily="2" charset="-78"/>
              <a:cs typeface="Sakkal Majalla" panose="02000000000000000000" pitchFamily="2" charset="-78"/>
            </a:endParaRPr>
          </a:p>
          <a:p>
            <a:pPr marL="461963" lvl="0" indent="-461963" algn="just" rtl="1"/>
            <a:endParaRPr lang="en-US" sz="3600" b="1" dirty="0">
              <a:solidFill>
                <a:schemeClr val="tx1"/>
              </a:solidFill>
              <a:latin typeface="Sakkal Majalla" panose="02000000000000000000" pitchFamily="2" charset="-78"/>
              <a:cs typeface="Sakkal Majalla" panose="02000000000000000000" pitchFamily="2" charset="-78"/>
            </a:endParaRPr>
          </a:p>
          <a:p>
            <a:pPr algn="just" rtl="1">
              <a:lnSpc>
                <a:spcPct val="115000"/>
              </a:lnSpc>
              <a:spcAft>
                <a:spcPts val="800"/>
              </a:spcAft>
            </a:pPr>
            <a:endParaRPr lang="en-US" sz="4000" dirty="0">
              <a:solidFill>
                <a:schemeClr val="tx1"/>
              </a:solidFill>
              <a:latin typeface="Calibri" panose="020F0502020204030204" pitchFamily="34" charset="0"/>
              <a:ea typeface="Calibri" panose="020F0502020204030204" pitchFamily="34" charset="0"/>
              <a:cs typeface="Sultan bold" pitchFamily="2" charset="-78"/>
            </a:endParaRPr>
          </a:p>
        </p:txBody>
      </p:sp>
      <p:sp>
        <p:nvSpPr>
          <p:cNvPr id="8" name="مستطيل مستدير الزوايا 13">
            <a:extLst>
              <a:ext uri="{FF2B5EF4-FFF2-40B4-BE49-F238E27FC236}">
                <a16:creationId xmlns="" xmlns:a16="http://schemas.microsoft.com/office/drawing/2014/main" id="{DBA5813B-13F4-4751-9329-774E2F9D07DA}"/>
              </a:ext>
            </a:extLst>
          </p:cNvPr>
          <p:cNvSpPr/>
          <p:nvPr/>
        </p:nvSpPr>
        <p:spPr>
          <a:xfrm>
            <a:off x="4328160" y="177021"/>
            <a:ext cx="8153400" cy="1080000"/>
          </a:xfrm>
          <a:prstGeom prst="roundRect">
            <a:avLst>
              <a:gd name="adj" fmla="val 10356"/>
            </a:avLst>
          </a:prstGeom>
          <a:solidFill>
            <a:srgbClr val="3A617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5" name="Rectangle 6">
            <a:extLst>
              <a:ext uri="{FF2B5EF4-FFF2-40B4-BE49-F238E27FC236}">
                <a16:creationId xmlns="" xmlns:a16="http://schemas.microsoft.com/office/drawing/2014/main" id="{71FAE08D-445D-4F51-B33F-A087EA61B8D8}"/>
              </a:ext>
            </a:extLst>
          </p:cNvPr>
          <p:cNvSpPr/>
          <p:nvPr/>
        </p:nvSpPr>
        <p:spPr>
          <a:xfrm>
            <a:off x="6714881" y="255539"/>
            <a:ext cx="1683474"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Sultan bold" pitchFamily="2" charset="-78"/>
              </a:rPr>
              <a:t>التقويم</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6" name="Rectangle 3">
            <a:extLst>
              <a:ext uri="{FF2B5EF4-FFF2-40B4-BE49-F238E27FC236}">
                <a16:creationId xmlns="" xmlns:a16="http://schemas.microsoft.com/office/drawing/2014/main" id="{E780412B-F418-412D-B1BA-7800BF5012D9}"/>
              </a:ext>
            </a:extLst>
          </p:cNvPr>
          <p:cNvSpPr/>
          <p:nvPr/>
        </p:nvSpPr>
        <p:spPr>
          <a:xfrm flipH="1">
            <a:off x="11053783" y="-114335"/>
            <a:ext cx="707366" cy="1862048"/>
          </a:xfrm>
          <a:prstGeom prst="rect">
            <a:avLst/>
          </a:prstGeom>
          <a:noFill/>
          <a:ln w="28575">
            <a:noFill/>
          </a:ln>
        </p:spPr>
        <p:txBody>
          <a:bodyPr wrap="square" lIns="91440" tIns="45720" rIns="91440" bIns="45720">
            <a:spAutoFit/>
          </a:bodyPr>
          <a:lstStyle/>
          <a:p>
            <a:pPr rtl="1"/>
            <a:r>
              <a:rPr lang="ar-SA" sz="11500" b="1" cap="none" spc="0" dirty="0">
                <a:ln w="19050">
                  <a:solidFill>
                    <a:srgbClr val="FF9933"/>
                  </a:solidFill>
                  <a:prstDash val="solid"/>
                </a:ln>
                <a:noFill/>
                <a:latin typeface="Arial" panose="020B0604020202020204" pitchFamily="34" charset="0"/>
                <a:cs typeface="Arial" panose="020B0604020202020204" pitchFamily="34" charset="0"/>
              </a:rPr>
              <a:t>؟</a:t>
            </a:r>
            <a:endParaRPr lang="en-US" sz="11500" b="1" cap="none" spc="0" dirty="0">
              <a:ln w="19050">
                <a:solidFill>
                  <a:srgbClr val="FF9933"/>
                </a:solidFill>
                <a:prstDash val="solid"/>
              </a:ln>
              <a:noFill/>
              <a:latin typeface="Arial" panose="020B0604020202020204" pitchFamily="34" charset="0"/>
              <a:cs typeface="Arial" panose="020B0604020202020204" pitchFamily="34" charset="0"/>
            </a:endParaRPr>
          </a:p>
        </p:txBody>
      </p:sp>
      <p:sp>
        <p:nvSpPr>
          <p:cNvPr id="12" name="Rectangle: Rounded Corners 3">
            <a:hlinkClick r:id="rId2" action="ppaction://hlinksldjump"/>
            <a:extLst>
              <a:ext uri="{FF2B5EF4-FFF2-40B4-BE49-F238E27FC236}">
                <a16:creationId xmlns="" xmlns:a16="http://schemas.microsoft.com/office/drawing/2014/main" id="{407E2F86-E26B-437A-AD37-88315BB37024}"/>
              </a:ext>
            </a:extLst>
          </p:cNvPr>
          <p:cNvSpPr/>
          <p:nvPr/>
        </p:nvSpPr>
        <p:spPr>
          <a:xfrm>
            <a:off x="5597378" y="4047529"/>
            <a:ext cx="4524925"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3600" b="1" dirty="0" smtClean="0">
                <a:solidFill>
                  <a:schemeClr val="tx1"/>
                </a:solidFill>
                <a:latin typeface="Sakkal Majalla" panose="02000000000000000000" pitchFamily="2" charset="-78"/>
                <a:cs typeface="Sakkal Majalla" panose="02000000000000000000" pitchFamily="2" charset="-78"/>
              </a:rPr>
              <a:t>أ.  التنمية الاقتصادية</a:t>
            </a:r>
            <a:endParaRPr lang="ar-SA" sz="3600" b="1" dirty="0">
              <a:solidFill>
                <a:schemeClr val="tx1"/>
              </a:solidFill>
              <a:latin typeface="Sakkal Majalla" panose="02000000000000000000" pitchFamily="2" charset="-78"/>
              <a:cs typeface="Sakkal Majalla" panose="02000000000000000000" pitchFamily="2" charset="-78"/>
            </a:endParaRPr>
          </a:p>
        </p:txBody>
      </p:sp>
      <p:sp>
        <p:nvSpPr>
          <p:cNvPr id="13" name="Rectangle: Rounded Corners 4">
            <a:hlinkClick r:id="rId3" action="ppaction://hlinksldjump"/>
            <a:extLst>
              <a:ext uri="{FF2B5EF4-FFF2-40B4-BE49-F238E27FC236}">
                <a16:creationId xmlns="" xmlns:a16="http://schemas.microsoft.com/office/drawing/2014/main" id="{F5FEF5D8-A5ED-45AD-A9E7-3296958E11F9}"/>
              </a:ext>
            </a:extLst>
          </p:cNvPr>
          <p:cNvSpPr/>
          <p:nvPr/>
        </p:nvSpPr>
        <p:spPr>
          <a:xfrm>
            <a:off x="362928" y="4047530"/>
            <a:ext cx="4524925"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3600" b="1" dirty="0" smtClean="0">
                <a:solidFill>
                  <a:schemeClr val="tx1"/>
                </a:solidFill>
                <a:latin typeface="Sakkal Majalla" panose="02000000000000000000" pitchFamily="2" charset="-78"/>
                <a:cs typeface="Sakkal Majalla" panose="02000000000000000000" pitchFamily="2" charset="-78"/>
              </a:rPr>
              <a:t>ب.  التنمية البشرية</a:t>
            </a:r>
            <a:endParaRPr lang="ar-SA" sz="3600" b="1" dirty="0">
              <a:solidFill>
                <a:schemeClr val="tx1"/>
              </a:solidFill>
              <a:latin typeface="Sakkal Majalla" panose="02000000000000000000" pitchFamily="2" charset="-78"/>
              <a:cs typeface="Sakkal Majalla" panose="02000000000000000000" pitchFamily="2" charset="-78"/>
            </a:endParaRPr>
          </a:p>
        </p:txBody>
      </p:sp>
      <p:sp>
        <p:nvSpPr>
          <p:cNvPr id="32" name="TextBox 31">
            <a:extLst>
              <a:ext uri="{FF2B5EF4-FFF2-40B4-BE49-F238E27FC236}">
                <a16:creationId xmlns="" xmlns:a16="http://schemas.microsoft.com/office/drawing/2014/main"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
        <p:nvSpPr>
          <p:cNvPr id="33" name="مستطيل مستدير الزوايا 5">
            <a:hlinkClick r:id="rId4" action="ppaction://hlinksldjump"/>
            <a:extLst>
              <a:ext uri="{FF2B5EF4-FFF2-40B4-BE49-F238E27FC236}">
                <a16:creationId xmlns="" xmlns:a16="http://schemas.microsoft.com/office/drawing/2014/main" id="{43E9C12C-5BC2-40AE-ACC5-04FA6747C583}"/>
              </a:ext>
            </a:extLst>
          </p:cNvPr>
          <p:cNvSpPr/>
          <p:nvPr/>
        </p:nvSpPr>
        <p:spPr>
          <a:xfrm>
            <a:off x="10518976" y="1572008"/>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34" name="مستطيل مستدير الزوايا 11">
            <a:hlinkClick r:id="rId5" action="ppaction://hlinksldjump"/>
            <a:extLst>
              <a:ext uri="{FF2B5EF4-FFF2-40B4-BE49-F238E27FC236}">
                <a16:creationId xmlns="" xmlns:a16="http://schemas.microsoft.com/office/drawing/2014/main" id="{26A7B993-6928-4D4E-A625-2F80AE4E59C8}"/>
              </a:ext>
            </a:extLst>
          </p:cNvPr>
          <p:cNvSpPr/>
          <p:nvPr/>
        </p:nvSpPr>
        <p:spPr>
          <a:xfrm>
            <a:off x="10502557" y="2409390"/>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35" name="مستطيل مستدير الزوايا 12">
            <a:hlinkClick r:id="rId6" action="ppaction://hlinksldjump"/>
            <a:extLst>
              <a:ext uri="{FF2B5EF4-FFF2-40B4-BE49-F238E27FC236}">
                <a16:creationId xmlns="" xmlns:a16="http://schemas.microsoft.com/office/drawing/2014/main" id="{02C9A14A-8535-4363-81B7-4E9E0BA9039D}"/>
              </a:ext>
            </a:extLst>
          </p:cNvPr>
          <p:cNvSpPr/>
          <p:nvPr/>
        </p:nvSpPr>
        <p:spPr>
          <a:xfrm>
            <a:off x="10502558" y="4115255"/>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الثالث    </a:t>
            </a:r>
            <a:endParaRPr lang="ar-BH" sz="2000" dirty="0">
              <a:solidFill>
                <a:srgbClr val="3F5378"/>
              </a:solidFill>
              <a:latin typeface="Arial Black" panose="020B0A04020102020204" pitchFamily="34" charset="0"/>
              <a:cs typeface="Sultan bold" pitchFamily="2" charset="-78"/>
            </a:endParaRPr>
          </a:p>
        </p:txBody>
      </p:sp>
      <p:sp>
        <p:nvSpPr>
          <p:cNvPr id="36" name="مستطيل مستدير الزوايا 16">
            <a:hlinkClick r:id="rId7" action="ppaction://hlinksldjump"/>
            <a:extLst>
              <a:ext uri="{FF2B5EF4-FFF2-40B4-BE49-F238E27FC236}">
                <a16:creationId xmlns="" xmlns:a16="http://schemas.microsoft.com/office/drawing/2014/main" id="{FCAA9A9D-66D9-4C62-9EA9-08AEB5B5C91D}"/>
              </a:ext>
            </a:extLst>
          </p:cNvPr>
          <p:cNvSpPr/>
          <p:nvPr/>
        </p:nvSpPr>
        <p:spPr>
          <a:xfrm>
            <a:off x="10499298" y="4952637"/>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37" name="مستطيل مستدير الزوايا 12">
            <a:hlinkClick r:id="rId6" action="ppaction://hlinksldjump"/>
            <a:extLst>
              <a:ext uri="{FF2B5EF4-FFF2-40B4-BE49-F238E27FC236}">
                <a16:creationId xmlns="" xmlns:a16="http://schemas.microsoft.com/office/drawing/2014/main" id="{02C9A14A-8535-4363-81B7-4E9E0BA9039D}"/>
              </a:ext>
            </a:extLst>
          </p:cNvPr>
          <p:cNvSpPr/>
          <p:nvPr/>
        </p:nvSpPr>
        <p:spPr>
          <a:xfrm>
            <a:off x="10499299" y="325317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16" name="TextBox 15">
            <a:extLst>
              <a:ext uri="{FF2B5EF4-FFF2-40B4-BE49-F238E27FC236}">
                <a16:creationId xmlns:a16="http://schemas.microsoft.com/office/drawing/2014/main" xmlns=""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a:t>
            </a:r>
            <a:r>
              <a:rPr lang="ar-SA" sz="2000" b="1" dirty="0" smtClean="0">
                <a:solidFill>
                  <a:srgbClr val="3F5378"/>
                </a:solidFill>
                <a:latin typeface="Sakkal Majalla" panose="02000000000000000000" pitchFamily="2" charset="-78"/>
                <a:cs typeface="Sakkal Majalla" panose="02000000000000000000" pitchFamily="2" charset="-78"/>
              </a:rPr>
              <a:t>312</a:t>
            </a:r>
            <a:r>
              <a:rPr lang="ar-BH" sz="2000" b="1" dirty="0" smtClean="0">
                <a:solidFill>
                  <a:srgbClr val="3F5378"/>
                </a:solidFill>
                <a:latin typeface="Sakkal Majalla" panose="02000000000000000000" pitchFamily="2" charset="-78"/>
                <a:cs typeface="Sakkal Majalla" panose="02000000000000000000" pitchFamily="2" charset="-78"/>
              </a:rPr>
              <a:t>                     الاقتصاد                  </a:t>
            </a:r>
            <a:r>
              <a:rPr lang="ar-BH" sz="2000" b="1" dirty="0">
                <a:solidFill>
                  <a:srgbClr val="3F5378"/>
                </a:solidFill>
                <a:latin typeface="Sakkal Majalla" panose="02000000000000000000" pitchFamily="2" charset="-78"/>
                <a:cs typeface="Sakkal Majalla" panose="02000000000000000000" pitchFamily="2" charset="-78"/>
              </a:rPr>
              <a:t>الفصل الدراسي </a:t>
            </a:r>
            <a:r>
              <a:rPr lang="ar-BH" sz="2000" b="1" dirty="0" smtClean="0">
                <a:solidFill>
                  <a:srgbClr val="3F5378"/>
                </a:solidFill>
                <a:latin typeface="Sakkal Majalla" panose="02000000000000000000" pitchFamily="2" charset="-78"/>
                <a:cs typeface="Sakkal Majalla" panose="02000000000000000000" pitchFamily="2" charset="-78"/>
              </a:rPr>
              <a:t>ال</a:t>
            </a:r>
            <a:r>
              <a:rPr lang="ar-SA" sz="2000" b="1" dirty="0" smtClean="0">
                <a:solidFill>
                  <a:srgbClr val="3F5378"/>
                </a:solidFill>
                <a:latin typeface="Sakkal Majalla" panose="02000000000000000000" pitchFamily="2" charset="-78"/>
                <a:cs typeface="Sakkal Majalla" panose="02000000000000000000" pitchFamily="2" charset="-78"/>
              </a:rPr>
              <a:t>أول</a:t>
            </a:r>
            <a:r>
              <a:rPr lang="ar-BH" sz="2000" b="1" dirty="0" smtClean="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3</a:t>
            </a:r>
            <a:r>
              <a:rPr lang="ar-BH" sz="2000" b="1" dirty="0" smtClean="0">
                <a:solidFill>
                  <a:srgbClr val="3F5378"/>
                </a:solidFill>
                <a:latin typeface="Sakkal Majalla" panose="02000000000000000000" pitchFamily="2" charset="-78"/>
                <a:cs typeface="Sakkal Majalla" panose="02000000000000000000" pitchFamily="2" charset="-78"/>
              </a:rPr>
              <a:t>-</a:t>
            </a:r>
            <a:r>
              <a:rPr lang="ar-SA" sz="2000" b="1" dirty="0" smtClean="0">
                <a:solidFill>
                  <a:srgbClr val="3F5378"/>
                </a:solidFill>
                <a:latin typeface="Sakkal Majalla" panose="02000000000000000000" pitchFamily="2" charset="-78"/>
                <a:cs typeface="Sakkal Majalla" panose="02000000000000000000" pitchFamily="2" charset="-78"/>
              </a:rPr>
              <a:t>4:  التنمية الاقتصادية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89656598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 xmlns:a16="http://schemas.microsoft.com/office/drawing/2014/main" id="{F8EBF62B-66D0-49F2-9126-12F8652B5BF2}"/>
              </a:ext>
            </a:extLst>
          </p:cNvPr>
          <p:cNvSpPr/>
          <p:nvPr/>
        </p:nvSpPr>
        <p:spPr>
          <a:xfrm>
            <a:off x="107143" y="1342936"/>
            <a:ext cx="10337323" cy="5091884"/>
          </a:xfrm>
          <a:prstGeom prst="roundRect">
            <a:avLst>
              <a:gd name="adj" fmla="val 1416"/>
            </a:avLst>
          </a:prstGeom>
          <a:solidFill>
            <a:srgbClr val="CF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517525" indent="-517525" algn="just" rtl="1"/>
            <a:r>
              <a:rPr lang="ar-BH" sz="3600" b="1" dirty="0">
                <a:solidFill>
                  <a:schemeClr val="tx1"/>
                </a:solidFill>
                <a:latin typeface="Sakkal Majalla" panose="02000000000000000000" pitchFamily="2" charset="-78"/>
                <a:cs typeface="Sakkal Majalla" panose="02000000000000000000" pitchFamily="2" charset="-78"/>
              </a:rPr>
              <a:t>2. </a:t>
            </a:r>
            <a:r>
              <a:rPr lang="ar-BH" sz="3600" dirty="0">
                <a:solidFill>
                  <a:schemeClr val="tx1"/>
                </a:solidFill>
                <a:latin typeface="Sakkal Majalla" panose="02000000000000000000" pitchFamily="2" charset="-78"/>
                <a:cs typeface="Sakkal Majalla" panose="02000000000000000000" pitchFamily="2" charset="-78"/>
              </a:rPr>
              <a:t>تركز الأمم المتحدة في تقاريرها السنوية للتنمية البشرية على ثلاثة عناصر أساسية لقياس مؤشرات التنمية البشرية في دولةٍ ما، </a:t>
            </a:r>
            <a:r>
              <a:rPr lang="ar-BH" sz="3600" dirty="0" smtClean="0">
                <a:solidFill>
                  <a:schemeClr val="tx1"/>
                </a:solidFill>
                <a:latin typeface="Sakkal Majalla" panose="02000000000000000000" pitchFamily="2" charset="-78"/>
                <a:cs typeface="Sakkal Majalla" panose="02000000000000000000" pitchFamily="2" charset="-78"/>
              </a:rPr>
              <a:t>وهي</a:t>
            </a:r>
            <a:r>
              <a:rPr lang="ar-SA" sz="3600" dirty="0" smtClean="0">
                <a:solidFill>
                  <a:schemeClr val="tx1"/>
                </a:solidFill>
                <a:latin typeface="Sakkal Majalla" panose="02000000000000000000" pitchFamily="2" charset="-78"/>
                <a:cs typeface="Sakkal Majalla" panose="02000000000000000000" pitchFamily="2" charset="-78"/>
              </a:rPr>
              <a:t> 1.نوع الخدمة 2.الزراعي 3.الاجتماعي.</a:t>
            </a:r>
            <a:endParaRPr lang="en-US" sz="3600" dirty="0">
              <a:solidFill>
                <a:schemeClr val="tx1"/>
              </a:solidFill>
              <a:latin typeface="Sakkal Majalla" panose="02000000000000000000" pitchFamily="2" charset="-78"/>
              <a:cs typeface="Sakkal Majalla" panose="02000000000000000000" pitchFamily="2" charset="-78"/>
            </a:endParaRPr>
          </a:p>
          <a:p>
            <a:pPr algn="just" rtl="1">
              <a:lnSpc>
                <a:spcPct val="115000"/>
              </a:lnSpc>
              <a:spcAft>
                <a:spcPts val="800"/>
              </a:spcAft>
            </a:pPr>
            <a:endParaRPr lang="en-US" sz="4000" dirty="0">
              <a:solidFill>
                <a:schemeClr val="tx1"/>
              </a:solidFill>
              <a:latin typeface="Calibri" panose="020F0502020204030204" pitchFamily="34" charset="0"/>
              <a:ea typeface="Calibri" panose="020F0502020204030204" pitchFamily="34" charset="0"/>
              <a:cs typeface="Sultan bold" pitchFamily="2" charset="-78"/>
            </a:endParaRPr>
          </a:p>
        </p:txBody>
      </p:sp>
      <p:sp>
        <p:nvSpPr>
          <p:cNvPr id="8" name="مستطيل مستدير الزوايا 13">
            <a:extLst>
              <a:ext uri="{FF2B5EF4-FFF2-40B4-BE49-F238E27FC236}">
                <a16:creationId xmlns="" xmlns:a16="http://schemas.microsoft.com/office/drawing/2014/main" id="{DBA5813B-13F4-4751-9329-774E2F9D07DA}"/>
              </a:ext>
            </a:extLst>
          </p:cNvPr>
          <p:cNvSpPr/>
          <p:nvPr/>
        </p:nvSpPr>
        <p:spPr>
          <a:xfrm>
            <a:off x="4328160" y="177021"/>
            <a:ext cx="8153400" cy="1080000"/>
          </a:xfrm>
          <a:prstGeom prst="roundRect">
            <a:avLst>
              <a:gd name="adj" fmla="val 10356"/>
            </a:avLst>
          </a:prstGeom>
          <a:solidFill>
            <a:srgbClr val="3A617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5" name="Rectangle 6">
            <a:extLst>
              <a:ext uri="{FF2B5EF4-FFF2-40B4-BE49-F238E27FC236}">
                <a16:creationId xmlns="" xmlns:a16="http://schemas.microsoft.com/office/drawing/2014/main" id="{71FAE08D-445D-4F51-B33F-A087EA61B8D8}"/>
              </a:ext>
            </a:extLst>
          </p:cNvPr>
          <p:cNvSpPr/>
          <p:nvPr/>
        </p:nvSpPr>
        <p:spPr>
          <a:xfrm>
            <a:off x="6714881" y="255539"/>
            <a:ext cx="1683474"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Sultan bold" pitchFamily="2" charset="-78"/>
              </a:rPr>
              <a:t>التقويم</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6" name="Rectangle 3">
            <a:extLst>
              <a:ext uri="{FF2B5EF4-FFF2-40B4-BE49-F238E27FC236}">
                <a16:creationId xmlns="" xmlns:a16="http://schemas.microsoft.com/office/drawing/2014/main" id="{E780412B-F418-412D-B1BA-7800BF5012D9}"/>
              </a:ext>
            </a:extLst>
          </p:cNvPr>
          <p:cNvSpPr/>
          <p:nvPr/>
        </p:nvSpPr>
        <p:spPr>
          <a:xfrm flipH="1">
            <a:off x="11053783" y="-114335"/>
            <a:ext cx="707366" cy="1862048"/>
          </a:xfrm>
          <a:prstGeom prst="rect">
            <a:avLst/>
          </a:prstGeom>
          <a:noFill/>
          <a:ln w="28575">
            <a:noFill/>
          </a:ln>
        </p:spPr>
        <p:txBody>
          <a:bodyPr wrap="square" lIns="91440" tIns="45720" rIns="91440" bIns="45720">
            <a:spAutoFit/>
          </a:bodyPr>
          <a:lstStyle/>
          <a:p>
            <a:pPr rtl="1"/>
            <a:r>
              <a:rPr lang="ar-SA" sz="11500" b="1" cap="none" spc="0" dirty="0">
                <a:ln w="19050">
                  <a:solidFill>
                    <a:srgbClr val="FF9933"/>
                  </a:solidFill>
                  <a:prstDash val="solid"/>
                </a:ln>
                <a:noFill/>
                <a:latin typeface="Arial" panose="020B0604020202020204" pitchFamily="34" charset="0"/>
                <a:cs typeface="Arial" panose="020B0604020202020204" pitchFamily="34" charset="0"/>
              </a:rPr>
              <a:t>؟</a:t>
            </a:r>
            <a:endParaRPr lang="en-US" sz="11500" b="1" cap="none" spc="0" dirty="0">
              <a:ln w="19050">
                <a:solidFill>
                  <a:srgbClr val="FF9933"/>
                </a:solidFill>
                <a:prstDash val="solid"/>
              </a:ln>
              <a:noFill/>
              <a:latin typeface="Arial" panose="020B0604020202020204" pitchFamily="34" charset="0"/>
              <a:cs typeface="Arial" panose="020B0604020202020204" pitchFamily="34" charset="0"/>
            </a:endParaRPr>
          </a:p>
        </p:txBody>
      </p:sp>
      <p:sp>
        <p:nvSpPr>
          <p:cNvPr id="7" name="Rectangle: Rounded Corners 6">
            <a:hlinkClick r:id="rId2" action="ppaction://hlinksldjump"/>
            <a:extLst>
              <a:ext uri="{FF2B5EF4-FFF2-40B4-BE49-F238E27FC236}">
                <a16:creationId xmlns="" xmlns:a16="http://schemas.microsoft.com/office/drawing/2014/main" id="{469466EF-3A64-44F2-AC2B-86CE8E7AE58A}"/>
              </a:ext>
            </a:extLst>
          </p:cNvPr>
          <p:cNvSpPr/>
          <p:nvPr/>
        </p:nvSpPr>
        <p:spPr>
          <a:xfrm>
            <a:off x="5600860" y="3881480"/>
            <a:ext cx="2936949" cy="856343"/>
          </a:xfrm>
          <a:prstGeom prst="roundRect">
            <a:avLst>
              <a:gd name="adj" fmla="val 50000"/>
            </a:avLst>
          </a:prstGeom>
          <a:solidFill>
            <a:srgbClr val="C13018"/>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5400" b="1" dirty="0">
                <a:solidFill>
                  <a:schemeClr val="bg1"/>
                </a:solidFill>
                <a:latin typeface="Sakkal Majalla" panose="02000000000000000000" pitchFamily="2" charset="-78"/>
                <a:cs typeface="Sakkal Majalla" panose="02000000000000000000" pitchFamily="2" charset="-78"/>
              </a:rPr>
              <a:t>صح</a:t>
            </a:r>
            <a:endParaRPr lang="ar-SA" sz="3600" b="1" dirty="0">
              <a:solidFill>
                <a:schemeClr val="bg1"/>
              </a:solidFill>
              <a:latin typeface="Sakkal Majalla" panose="02000000000000000000" pitchFamily="2" charset="-78"/>
              <a:cs typeface="Sakkal Majalla" panose="02000000000000000000" pitchFamily="2" charset="-78"/>
            </a:endParaRPr>
          </a:p>
        </p:txBody>
      </p:sp>
      <p:sp>
        <p:nvSpPr>
          <p:cNvPr id="9" name="Rectangle: Rounded Corners 8">
            <a:hlinkClick r:id="rId3" action="ppaction://hlinksldjump"/>
            <a:extLst>
              <a:ext uri="{FF2B5EF4-FFF2-40B4-BE49-F238E27FC236}">
                <a16:creationId xmlns="" xmlns:a16="http://schemas.microsoft.com/office/drawing/2014/main" id="{338B36B0-4587-4AF3-B569-C62CF62A8977}"/>
              </a:ext>
            </a:extLst>
          </p:cNvPr>
          <p:cNvSpPr/>
          <p:nvPr/>
        </p:nvSpPr>
        <p:spPr>
          <a:xfrm>
            <a:off x="1825829" y="3881480"/>
            <a:ext cx="2936949" cy="856343"/>
          </a:xfrm>
          <a:prstGeom prst="roundRect">
            <a:avLst>
              <a:gd name="adj" fmla="val 50000"/>
            </a:avLst>
          </a:prstGeom>
          <a:solidFill>
            <a:srgbClr val="3A617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5400" b="1" dirty="0">
                <a:solidFill>
                  <a:schemeClr val="bg1"/>
                </a:solidFill>
                <a:latin typeface="Sakkal Majalla" panose="02000000000000000000" pitchFamily="2" charset="-78"/>
                <a:cs typeface="Sakkal Majalla" panose="02000000000000000000" pitchFamily="2" charset="-78"/>
              </a:rPr>
              <a:t>خطأ</a:t>
            </a:r>
          </a:p>
        </p:txBody>
      </p:sp>
      <p:sp>
        <p:nvSpPr>
          <p:cNvPr id="28" name="TextBox 27">
            <a:extLst>
              <a:ext uri="{FF2B5EF4-FFF2-40B4-BE49-F238E27FC236}">
                <a16:creationId xmlns="" xmlns:a16="http://schemas.microsoft.com/office/drawing/2014/main"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
        <p:nvSpPr>
          <p:cNvPr id="29" name="مستطيل مستدير الزوايا 5">
            <a:hlinkClick r:id="rId4" action="ppaction://hlinksldjump"/>
            <a:extLst>
              <a:ext uri="{FF2B5EF4-FFF2-40B4-BE49-F238E27FC236}">
                <a16:creationId xmlns="" xmlns:a16="http://schemas.microsoft.com/office/drawing/2014/main" id="{43E9C12C-5BC2-40AE-ACC5-04FA6747C583}"/>
              </a:ext>
            </a:extLst>
          </p:cNvPr>
          <p:cNvSpPr/>
          <p:nvPr/>
        </p:nvSpPr>
        <p:spPr>
          <a:xfrm>
            <a:off x="10518976" y="1572008"/>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30" name="مستطيل مستدير الزوايا 11">
            <a:hlinkClick r:id="rId5" action="ppaction://hlinksldjump"/>
            <a:extLst>
              <a:ext uri="{FF2B5EF4-FFF2-40B4-BE49-F238E27FC236}">
                <a16:creationId xmlns="" xmlns:a16="http://schemas.microsoft.com/office/drawing/2014/main" id="{26A7B993-6928-4D4E-A625-2F80AE4E59C8}"/>
              </a:ext>
            </a:extLst>
          </p:cNvPr>
          <p:cNvSpPr/>
          <p:nvPr/>
        </p:nvSpPr>
        <p:spPr>
          <a:xfrm>
            <a:off x="10502557" y="2409390"/>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31" name="مستطيل مستدير الزوايا 12">
            <a:hlinkClick r:id="rId6" action="ppaction://hlinksldjump"/>
            <a:extLst>
              <a:ext uri="{FF2B5EF4-FFF2-40B4-BE49-F238E27FC236}">
                <a16:creationId xmlns="" xmlns:a16="http://schemas.microsoft.com/office/drawing/2014/main" id="{02C9A14A-8535-4363-81B7-4E9E0BA9039D}"/>
              </a:ext>
            </a:extLst>
          </p:cNvPr>
          <p:cNvSpPr/>
          <p:nvPr/>
        </p:nvSpPr>
        <p:spPr>
          <a:xfrm>
            <a:off x="10502558" y="4115255"/>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الثالث    </a:t>
            </a:r>
            <a:endParaRPr lang="ar-BH" sz="2000" dirty="0">
              <a:solidFill>
                <a:srgbClr val="3F5378"/>
              </a:solidFill>
              <a:latin typeface="Arial Black" panose="020B0A04020102020204" pitchFamily="34" charset="0"/>
              <a:cs typeface="Sultan bold" pitchFamily="2" charset="-78"/>
            </a:endParaRPr>
          </a:p>
        </p:txBody>
      </p:sp>
      <p:sp>
        <p:nvSpPr>
          <p:cNvPr id="32" name="مستطيل مستدير الزوايا 16">
            <a:hlinkClick r:id="rId7" action="ppaction://hlinksldjump"/>
            <a:extLst>
              <a:ext uri="{FF2B5EF4-FFF2-40B4-BE49-F238E27FC236}">
                <a16:creationId xmlns="" xmlns:a16="http://schemas.microsoft.com/office/drawing/2014/main" id="{FCAA9A9D-66D9-4C62-9EA9-08AEB5B5C91D}"/>
              </a:ext>
            </a:extLst>
          </p:cNvPr>
          <p:cNvSpPr/>
          <p:nvPr/>
        </p:nvSpPr>
        <p:spPr>
          <a:xfrm>
            <a:off x="10499298" y="4952637"/>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33" name="مستطيل مستدير الزوايا 12">
            <a:hlinkClick r:id="rId6" action="ppaction://hlinksldjump"/>
            <a:extLst>
              <a:ext uri="{FF2B5EF4-FFF2-40B4-BE49-F238E27FC236}">
                <a16:creationId xmlns="" xmlns:a16="http://schemas.microsoft.com/office/drawing/2014/main" id="{02C9A14A-8535-4363-81B7-4E9E0BA9039D}"/>
              </a:ext>
            </a:extLst>
          </p:cNvPr>
          <p:cNvSpPr/>
          <p:nvPr/>
        </p:nvSpPr>
        <p:spPr>
          <a:xfrm>
            <a:off x="10499299" y="325317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17" name="TextBox 16">
            <a:extLst>
              <a:ext uri="{FF2B5EF4-FFF2-40B4-BE49-F238E27FC236}">
                <a16:creationId xmlns:a16="http://schemas.microsoft.com/office/drawing/2014/main" xmlns=""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a:t>
            </a:r>
            <a:r>
              <a:rPr lang="ar-SA" sz="2000" b="1" dirty="0" smtClean="0">
                <a:solidFill>
                  <a:srgbClr val="3F5378"/>
                </a:solidFill>
                <a:latin typeface="Sakkal Majalla" panose="02000000000000000000" pitchFamily="2" charset="-78"/>
                <a:cs typeface="Sakkal Majalla" panose="02000000000000000000" pitchFamily="2" charset="-78"/>
              </a:rPr>
              <a:t>312</a:t>
            </a:r>
            <a:r>
              <a:rPr lang="ar-BH" sz="2000" b="1" dirty="0" smtClean="0">
                <a:solidFill>
                  <a:srgbClr val="3F5378"/>
                </a:solidFill>
                <a:latin typeface="Sakkal Majalla" panose="02000000000000000000" pitchFamily="2" charset="-78"/>
                <a:cs typeface="Sakkal Majalla" panose="02000000000000000000" pitchFamily="2" charset="-78"/>
              </a:rPr>
              <a:t>                     الاقتصاد                  </a:t>
            </a:r>
            <a:r>
              <a:rPr lang="ar-BH" sz="2000" b="1" dirty="0">
                <a:solidFill>
                  <a:srgbClr val="3F5378"/>
                </a:solidFill>
                <a:latin typeface="Sakkal Majalla" panose="02000000000000000000" pitchFamily="2" charset="-78"/>
                <a:cs typeface="Sakkal Majalla" panose="02000000000000000000" pitchFamily="2" charset="-78"/>
              </a:rPr>
              <a:t>الفصل الدراسي </a:t>
            </a:r>
            <a:r>
              <a:rPr lang="ar-BH" sz="2000" b="1" dirty="0" smtClean="0">
                <a:solidFill>
                  <a:srgbClr val="3F5378"/>
                </a:solidFill>
                <a:latin typeface="Sakkal Majalla" panose="02000000000000000000" pitchFamily="2" charset="-78"/>
                <a:cs typeface="Sakkal Majalla" panose="02000000000000000000" pitchFamily="2" charset="-78"/>
              </a:rPr>
              <a:t>ال</a:t>
            </a:r>
            <a:r>
              <a:rPr lang="ar-SA" sz="2000" b="1" dirty="0" smtClean="0">
                <a:solidFill>
                  <a:srgbClr val="3F5378"/>
                </a:solidFill>
                <a:latin typeface="Sakkal Majalla" panose="02000000000000000000" pitchFamily="2" charset="-78"/>
                <a:cs typeface="Sakkal Majalla" panose="02000000000000000000" pitchFamily="2" charset="-78"/>
              </a:rPr>
              <a:t>أول</a:t>
            </a:r>
            <a:r>
              <a:rPr lang="ar-BH" sz="2000" b="1" dirty="0" smtClean="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3</a:t>
            </a:r>
            <a:r>
              <a:rPr lang="ar-BH" sz="2000" b="1" dirty="0" smtClean="0">
                <a:solidFill>
                  <a:srgbClr val="3F5378"/>
                </a:solidFill>
                <a:latin typeface="Sakkal Majalla" panose="02000000000000000000" pitchFamily="2" charset="-78"/>
                <a:cs typeface="Sakkal Majalla" panose="02000000000000000000" pitchFamily="2" charset="-78"/>
              </a:rPr>
              <a:t>-</a:t>
            </a:r>
            <a:r>
              <a:rPr lang="ar-SA" sz="2000" b="1" dirty="0" smtClean="0">
                <a:solidFill>
                  <a:srgbClr val="3F5378"/>
                </a:solidFill>
                <a:latin typeface="Sakkal Majalla" panose="02000000000000000000" pitchFamily="2" charset="-78"/>
                <a:cs typeface="Sakkal Majalla" panose="02000000000000000000" pitchFamily="2" charset="-78"/>
              </a:rPr>
              <a:t>4:  التنمية الاقتصادية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7288415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 xmlns:a16="http://schemas.microsoft.com/office/drawing/2014/main" id="{F8EBF62B-66D0-49F2-9126-12F8652B5BF2}"/>
              </a:ext>
            </a:extLst>
          </p:cNvPr>
          <p:cNvSpPr/>
          <p:nvPr/>
        </p:nvSpPr>
        <p:spPr>
          <a:xfrm>
            <a:off x="109266" y="1335539"/>
            <a:ext cx="10337323" cy="5091884"/>
          </a:xfrm>
          <a:prstGeom prst="roundRect">
            <a:avLst>
              <a:gd name="adj" fmla="val 1416"/>
            </a:avLst>
          </a:prstGeom>
          <a:solidFill>
            <a:srgbClr val="CF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just" rtl="1">
              <a:lnSpc>
                <a:spcPct val="107000"/>
              </a:lnSpc>
              <a:spcAft>
                <a:spcPts val="800"/>
              </a:spcAft>
            </a:pPr>
            <a:endParaRPr lang="en-US" sz="3400" b="1" dirty="0">
              <a:solidFill>
                <a:srgbClr val="000000"/>
              </a:solidFill>
              <a:latin typeface="Calibri" panose="020F0502020204030204" pitchFamily="34" charset="0"/>
              <a:cs typeface="Sakkal Majalla" panose="02000000000000000000" pitchFamily="2" charset="-78"/>
            </a:endParaRPr>
          </a:p>
        </p:txBody>
      </p:sp>
      <p:sp>
        <p:nvSpPr>
          <p:cNvPr id="8" name="مستطيل مستدير الزوايا 13">
            <a:extLst>
              <a:ext uri="{FF2B5EF4-FFF2-40B4-BE49-F238E27FC236}">
                <a16:creationId xmlns="" xmlns:a16="http://schemas.microsoft.com/office/drawing/2014/main" id="{DBA5813B-13F4-4751-9329-774E2F9D07DA}"/>
              </a:ext>
            </a:extLst>
          </p:cNvPr>
          <p:cNvSpPr/>
          <p:nvPr/>
        </p:nvSpPr>
        <p:spPr>
          <a:xfrm>
            <a:off x="4328160" y="177021"/>
            <a:ext cx="8153400" cy="1080000"/>
          </a:xfrm>
          <a:prstGeom prst="roundRect">
            <a:avLst>
              <a:gd name="adj" fmla="val 10356"/>
            </a:avLst>
          </a:prstGeom>
          <a:solidFill>
            <a:srgbClr val="3A617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5" name="Rectangle 6">
            <a:extLst>
              <a:ext uri="{FF2B5EF4-FFF2-40B4-BE49-F238E27FC236}">
                <a16:creationId xmlns="" xmlns:a16="http://schemas.microsoft.com/office/drawing/2014/main" id="{71FAE08D-445D-4F51-B33F-A087EA61B8D8}"/>
              </a:ext>
            </a:extLst>
          </p:cNvPr>
          <p:cNvSpPr/>
          <p:nvPr/>
        </p:nvSpPr>
        <p:spPr>
          <a:xfrm>
            <a:off x="6714881" y="255539"/>
            <a:ext cx="1683474"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Sultan bold" pitchFamily="2" charset="-78"/>
              </a:rPr>
              <a:t>التقويم</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6" name="Rectangle 3">
            <a:extLst>
              <a:ext uri="{FF2B5EF4-FFF2-40B4-BE49-F238E27FC236}">
                <a16:creationId xmlns="" xmlns:a16="http://schemas.microsoft.com/office/drawing/2014/main" id="{E780412B-F418-412D-B1BA-7800BF5012D9}"/>
              </a:ext>
            </a:extLst>
          </p:cNvPr>
          <p:cNvSpPr/>
          <p:nvPr/>
        </p:nvSpPr>
        <p:spPr>
          <a:xfrm flipH="1">
            <a:off x="11053783" y="-114335"/>
            <a:ext cx="707366" cy="1862048"/>
          </a:xfrm>
          <a:prstGeom prst="rect">
            <a:avLst/>
          </a:prstGeom>
          <a:noFill/>
          <a:ln w="28575">
            <a:noFill/>
          </a:ln>
        </p:spPr>
        <p:txBody>
          <a:bodyPr wrap="square" lIns="91440" tIns="45720" rIns="91440" bIns="45720">
            <a:spAutoFit/>
          </a:bodyPr>
          <a:lstStyle/>
          <a:p>
            <a:pPr rtl="1"/>
            <a:r>
              <a:rPr lang="ar-SA" sz="11500" b="1" cap="none" spc="0" dirty="0">
                <a:ln w="19050">
                  <a:solidFill>
                    <a:srgbClr val="FF9933"/>
                  </a:solidFill>
                  <a:prstDash val="solid"/>
                </a:ln>
                <a:noFill/>
                <a:latin typeface="Arial" panose="020B0604020202020204" pitchFamily="34" charset="0"/>
                <a:cs typeface="Arial" panose="020B0604020202020204" pitchFamily="34" charset="0"/>
              </a:rPr>
              <a:t>؟</a:t>
            </a:r>
            <a:endParaRPr lang="en-US" sz="11500" b="1" cap="none" spc="0" dirty="0">
              <a:ln w="19050">
                <a:solidFill>
                  <a:srgbClr val="FF9933"/>
                </a:solidFill>
                <a:prstDash val="solid"/>
              </a:ln>
              <a:noFill/>
              <a:latin typeface="Arial" panose="020B0604020202020204" pitchFamily="34" charset="0"/>
              <a:cs typeface="Arial" panose="020B0604020202020204" pitchFamily="34" charset="0"/>
            </a:endParaRPr>
          </a:p>
        </p:txBody>
      </p:sp>
      <p:grpSp>
        <p:nvGrpSpPr>
          <p:cNvPr id="34" name="Shape 401">
            <a:extLst>
              <a:ext uri="{FF2B5EF4-FFF2-40B4-BE49-F238E27FC236}">
                <a16:creationId xmlns="" xmlns:a16="http://schemas.microsoft.com/office/drawing/2014/main" id="{4A139AB9-5351-42D2-ADEF-F82CD8101DD4}"/>
              </a:ext>
            </a:extLst>
          </p:cNvPr>
          <p:cNvGrpSpPr/>
          <p:nvPr/>
        </p:nvGrpSpPr>
        <p:grpSpPr>
          <a:xfrm>
            <a:off x="768340" y="3326001"/>
            <a:ext cx="5043757" cy="907708"/>
            <a:chOff x="-1535283" y="1287960"/>
            <a:chExt cx="11486579" cy="2067200"/>
          </a:xfrm>
        </p:grpSpPr>
        <p:sp>
          <p:nvSpPr>
            <p:cNvPr id="35" name="Shape 402">
              <a:extLst>
                <a:ext uri="{FF2B5EF4-FFF2-40B4-BE49-F238E27FC236}">
                  <a16:creationId xmlns="" xmlns:a16="http://schemas.microsoft.com/office/drawing/2014/main" id="{4E74A183-FC63-4404-92E6-A535E8FF9473}"/>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37" name="Shape 403">
              <a:extLst>
                <a:ext uri="{FF2B5EF4-FFF2-40B4-BE49-F238E27FC236}">
                  <a16:creationId xmlns="" xmlns:a16="http://schemas.microsoft.com/office/drawing/2014/main" id="{8F005254-6D07-4D7D-885A-2D1BFF0764D6}"/>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38" name="Shape 404">
              <a:extLst>
                <a:ext uri="{FF2B5EF4-FFF2-40B4-BE49-F238E27FC236}">
                  <a16:creationId xmlns="" xmlns:a16="http://schemas.microsoft.com/office/drawing/2014/main" id="{8806E541-53E4-432D-9833-EF823790CFA3}"/>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39" name="Shape 405">
              <a:extLst>
                <a:ext uri="{FF2B5EF4-FFF2-40B4-BE49-F238E27FC236}">
                  <a16:creationId xmlns="" xmlns:a16="http://schemas.microsoft.com/office/drawing/2014/main" id="{103098C6-C0D4-459F-A23D-C1F6DC1E868B}"/>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40" name="Shape 406">
              <a:extLst>
                <a:ext uri="{FF2B5EF4-FFF2-40B4-BE49-F238E27FC236}">
                  <a16:creationId xmlns="" xmlns:a16="http://schemas.microsoft.com/office/drawing/2014/main" id="{2111E602-598F-4BD6-AC92-97453190D8D9}"/>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grpSp>
      <p:sp>
        <p:nvSpPr>
          <p:cNvPr id="41" name="Shape 408">
            <a:extLst>
              <a:ext uri="{FF2B5EF4-FFF2-40B4-BE49-F238E27FC236}">
                <a16:creationId xmlns="" xmlns:a16="http://schemas.microsoft.com/office/drawing/2014/main" id="{ADB5ED7F-6199-43B9-BAD2-CF34C922D888}"/>
              </a:ext>
            </a:extLst>
          </p:cNvPr>
          <p:cNvSpPr txBox="1">
            <a:spLocks/>
          </p:cNvSpPr>
          <p:nvPr/>
        </p:nvSpPr>
        <p:spPr>
          <a:xfrm>
            <a:off x="1334784" y="4628557"/>
            <a:ext cx="3800807" cy="463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ar-SA" b="1" dirty="0">
                <a:solidFill>
                  <a:srgbClr val="3F5378"/>
                </a:solidFill>
                <a:latin typeface="Sakkal Majalla" panose="02000000000000000000" pitchFamily="2" charset="-78"/>
                <a:cs typeface="Sakkal Majalla" panose="02000000000000000000" pitchFamily="2" charset="-78"/>
              </a:rPr>
              <a:t>أجب على </a:t>
            </a:r>
            <a:r>
              <a:rPr lang="ar-BH" b="1" dirty="0">
                <a:solidFill>
                  <a:srgbClr val="3F5378"/>
                </a:solidFill>
                <a:latin typeface="Sakkal Majalla" panose="02000000000000000000" pitchFamily="2" charset="-78"/>
                <a:cs typeface="Sakkal Majalla" panose="02000000000000000000" pitchFamily="2" charset="-78"/>
              </a:rPr>
              <a:t>أسئلة الدرس </a:t>
            </a:r>
            <a:r>
              <a:rPr lang="ar-SA" b="1" dirty="0">
                <a:solidFill>
                  <a:srgbClr val="3F5378"/>
                </a:solidFill>
                <a:latin typeface="Sakkal Majalla" panose="02000000000000000000" pitchFamily="2" charset="-78"/>
                <a:cs typeface="Sakkal Majalla" panose="02000000000000000000" pitchFamily="2" charset="-78"/>
              </a:rPr>
              <a:t>في الكتاب المدرسي صفحة</a:t>
            </a:r>
            <a:r>
              <a:rPr lang="ar-BH" b="1" dirty="0">
                <a:solidFill>
                  <a:srgbClr val="3F5378"/>
                </a:solidFill>
                <a:latin typeface="Sakkal Majalla" panose="02000000000000000000" pitchFamily="2" charset="-78"/>
                <a:cs typeface="Sakkal Majalla" panose="02000000000000000000" pitchFamily="2" charset="-78"/>
              </a:rPr>
              <a:t> </a:t>
            </a:r>
            <a:r>
              <a:rPr lang="ar-SA" b="1" dirty="0" smtClean="0">
                <a:solidFill>
                  <a:srgbClr val="3F5378"/>
                </a:solidFill>
                <a:latin typeface="Sakkal Majalla" panose="02000000000000000000" pitchFamily="2" charset="-78"/>
                <a:cs typeface="Sakkal Majalla" panose="02000000000000000000" pitchFamily="2" charset="-78"/>
              </a:rPr>
              <a:t>94.</a:t>
            </a:r>
            <a:endParaRPr lang="en-US" b="1" dirty="0">
              <a:solidFill>
                <a:srgbClr val="3F5378"/>
              </a:solidFill>
              <a:latin typeface="Sakkal Majalla" panose="02000000000000000000" pitchFamily="2" charset="-78"/>
              <a:cs typeface="Sakkal Majalla" panose="02000000000000000000" pitchFamily="2" charset="-78"/>
            </a:endParaRPr>
          </a:p>
        </p:txBody>
      </p:sp>
      <p:sp>
        <p:nvSpPr>
          <p:cNvPr id="42" name="Shape 407">
            <a:extLst>
              <a:ext uri="{FF2B5EF4-FFF2-40B4-BE49-F238E27FC236}">
                <a16:creationId xmlns="" xmlns:a16="http://schemas.microsoft.com/office/drawing/2014/main" id="{675ADF1D-6610-4E3E-9572-58440F586AED}"/>
              </a:ext>
            </a:extLst>
          </p:cNvPr>
          <p:cNvSpPr txBox="1">
            <a:spLocks/>
          </p:cNvSpPr>
          <p:nvPr/>
        </p:nvSpPr>
        <p:spPr>
          <a:xfrm>
            <a:off x="1334784" y="3503568"/>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SA" sz="3200" dirty="0">
                <a:solidFill>
                  <a:schemeClr val="bg1"/>
                </a:solidFill>
                <a:latin typeface="Arial Black" panose="020B0A04020102020204" pitchFamily="34" charset="0"/>
                <a:cs typeface="Sultan bold" pitchFamily="2" charset="-78"/>
              </a:rPr>
              <a:t>نشاط إضافي</a:t>
            </a:r>
          </a:p>
        </p:txBody>
      </p:sp>
      <p:pic>
        <p:nvPicPr>
          <p:cNvPr id="28" name="Picture 27"/>
          <p:cNvPicPr>
            <a:picLocks noChangeAspect="1"/>
          </p:cNvPicPr>
          <p:nvPr/>
        </p:nvPicPr>
        <p:blipFill rotWithShape="1">
          <a:blip r:embed="rId2"/>
          <a:srcRect l="38862" t="22626" r="38351" b="19808"/>
          <a:stretch/>
        </p:blipFill>
        <p:spPr>
          <a:xfrm>
            <a:off x="6568509" y="1426727"/>
            <a:ext cx="3456695" cy="4909508"/>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43" name="TextBox 42">
            <a:extLst>
              <a:ext uri="{FF2B5EF4-FFF2-40B4-BE49-F238E27FC236}">
                <a16:creationId xmlns="" xmlns:a16="http://schemas.microsoft.com/office/drawing/2014/main"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
        <p:nvSpPr>
          <p:cNvPr id="23" name="TextBox 22">
            <a:extLst>
              <a:ext uri="{FF2B5EF4-FFF2-40B4-BE49-F238E27FC236}">
                <a16:creationId xmlns="" xmlns:a16="http://schemas.microsoft.com/office/drawing/2014/main"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a:t>
            </a:r>
            <a:r>
              <a:rPr lang="ar-SA" sz="2000" b="1" dirty="0" smtClean="0">
                <a:solidFill>
                  <a:srgbClr val="3F5378"/>
                </a:solidFill>
                <a:latin typeface="Sakkal Majalla" panose="02000000000000000000" pitchFamily="2" charset="-78"/>
                <a:cs typeface="Sakkal Majalla" panose="02000000000000000000" pitchFamily="2" charset="-78"/>
              </a:rPr>
              <a:t>312</a:t>
            </a:r>
            <a:r>
              <a:rPr lang="ar-BH" sz="2000" b="1" dirty="0" smtClean="0">
                <a:solidFill>
                  <a:srgbClr val="3F5378"/>
                </a:solidFill>
                <a:latin typeface="Sakkal Majalla" panose="02000000000000000000" pitchFamily="2" charset="-78"/>
                <a:cs typeface="Sakkal Majalla" panose="02000000000000000000" pitchFamily="2" charset="-78"/>
              </a:rPr>
              <a:t>                     الاقتصاد                  </a:t>
            </a:r>
            <a:r>
              <a:rPr lang="ar-BH" sz="2000" b="1" dirty="0">
                <a:solidFill>
                  <a:srgbClr val="3F5378"/>
                </a:solidFill>
                <a:latin typeface="Sakkal Majalla" panose="02000000000000000000" pitchFamily="2" charset="-78"/>
                <a:cs typeface="Sakkal Majalla" panose="02000000000000000000" pitchFamily="2" charset="-78"/>
              </a:rPr>
              <a:t>الفصل الدراسي </a:t>
            </a:r>
            <a:r>
              <a:rPr lang="ar-BH" sz="2000" b="1" dirty="0" smtClean="0">
                <a:solidFill>
                  <a:srgbClr val="3F5378"/>
                </a:solidFill>
                <a:latin typeface="Sakkal Majalla" panose="02000000000000000000" pitchFamily="2" charset="-78"/>
                <a:cs typeface="Sakkal Majalla" panose="02000000000000000000" pitchFamily="2" charset="-78"/>
              </a:rPr>
              <a:t>ال</a:t>
            </a:r>
            <a:r>
              <a:rPr lang="ar-SA" sz="2000" b="1" dirty="0" smtClean="0">
                <a:solidFill>
                  <a:srgbClr val="3F5378"/>
                </a:solidFill>
                <a:latin typeface="Sakkal Majalla" panose="02000000000000000000" pitchFamily="2" charset="-78"/>
                <a:cs typeface="Sakkal Majalla" panose="02000000000000000000" pitchFamily="2" charset="-78"/>
              </a:rPr>
              <a:t>أول</a:t>
            </a:r>
            <a:r>
              <a:rPr lang="ar-BH" sz="2000" b="1" dirty="0" smtClean="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3</a:t>
            </a:r>
            <a:r>
              <a:rPr lang="ar-BH" sz="2000" b="1" dirty="0" smtClean="0">
                <a:solidFill>
                  <a:srgbClr val="3F5378"/>
                </a:solidFill>
                <a:latin typeface="Sakkal Majalla" panose="02000000000000000000" pitchFamily="2" charset="-78"/>
                <a:cs typeface="Sakkal Majalla" panose="02000000000000000000" pitchFamily="2" charset="-78"/>
              </a:rPr>
              <a:t>-</a:t>
            </a:r>
            <a:r>
              <a:rPr lang="ar-SA" sz="2000" b="1" dirty="0" smtClean="0">
                <a:solidFill>
                  <a:srgbClr val="3F5378"/>
                </a:solidFill>
                <a:latin typeface="Sakkal Majalla" panose="02000000000000000000" pitchFamily="2" charset="-78"/>
                <a:cs typeface="Sakkal Majalla" panose="02000000000000000000" pitchFamily="2" charset="-78"/>
              </a:rPr>
              <a:t>2:  التنمية الاقتصادية</a:t>
            </a:r>
            <a:endParaRPr lang="ar-SA" sz="2000" b="1" dirty="0">
              <a:solidFill>
                <a:srgbClr val="3F5378"/>
              </a:solidFill>
              <a:latin typeface="Sakkal Majalla" panose="02000000000000000000" pitchFamily="2" charset="-78"/>
              <a:cs typeface="Sakkal Majalla" panose="02000000000000000000" pitchFamily="2" charset="-78"/>
            </a:endParaRPr>
          </a:p>
        </p:txBody>
      </p:sp>
      <p:sp>
        <p:nvSpPr>
          <p:cNvPr id="22" name="مستطيل مستدير الزوايا 5">
            <a:hlinkClick r:id="rId3" action="ppaction://hlinksldjump"/>
            <a:extLst>
              <a:ext uri="{FF2B5EF4-FFF2-40B4-BE49-F238E27FC236}">
                <a16:creationId xmlns="" xmlns:a16="http://schemas.microsoft.com/office/drawing/2014/main" id="{43E9C12C-5BC2-40AE-ACC5-04FA6747C583}"/>
              </a:ext>
            </a:extLst>
          </p:cNvPr>
          <p:cNvSpPr/>
          <p:nvPr/>
        </p:nvSpPr>
        <p:spPr>
          <a:xfrm>
            <a:off x="10518976" y="1572008"/>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24" name="مستطيل مستدير الزوايا 11">
            <a:hlinkClick r:id="rId4" action="ppaction://hlinksldjump"/>
            <a:extLst>
              <a:ext uri="{FF2B5EF4-FFF2-40B4-BE49-F238E27FC236}">
                <a16:creationId xmlns="" xmlns:a16="http://schemas.microsoft.com/office/drawing/2014/main" id="{26A7B993-6928-4D4E-A625-2F80AE4E59C8}"/>
              </a:ext>
            </a:extLst>
          </p:cNvPr>
          <p:cNvSpPr/>
          <p:nvPr/>
        </p:nvSpPr>
        <p:spPr>
          <a:xfrm>
            <a:off x="10533532" y="225266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27" name="مستطيل مستدير الزوايا 16">
            <a:hlinkClick r:id="rId5" action="ppaction://hlinksldjump"/>
            <a:extLst>
              <a:ext uri="{FF2B5EF4-FFF2-40B4-BE49-F238E27FC236}">
                <a16:creationId xmlns="" xmlns:a16="http://schemas.microsoft.com/office/drawing/2014/main" id="{FCAA9A9D-66D9-4C62-9EA9-08AEB5B5C91D}"/>
              </a:ext>
            </a:extLst>
          </p:cNvPr>
          <p:cNvSpPr/>
          <p:nvPr/>
        </p:nvSpPr>
        <p:spPr>
          <a:xfrm>
            <a:off x="10515902" y="5499712"/>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29" name="مستطيل مستدير الزوايا 12">
            <a:hlinkClick r:id="rId6" action="ppaction://hlinksldjump"/>
            <a:extLst>
              <a:ext uri="{FF2B5EF4-FFF2-40B4-BE49-F238E27FC236}">
                <a16:creationId xmlns="" xmlns:a16="http://schemas.microsoft.com/office/drawing/2014/main" id="{02C9A14A-8535-4363-81B7-4E9E0BA9039D}"/>
              </a:ext>
            </a:extLst>
          </p:cNvPr>
          <p:cNvSpPr/>
          <p:nvPr/>
        </p:nvSpPr>
        <p:spPr>
          <a:xfrm>
            <a:off x="10528251" y="293331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30" name="مستطيل مستدير الزوايا 11">
            <a:hlinkClick r:id="rId4" action="ppaction://hlinksldjump"/>
            <a:extLst>
              <a:ext uri="{FF2B5EF4-FFF2-40B4-BE49-F238E27FC236}">
                <a16:creationId xmlns="" xmlns:a16="http://schemas.microsoft.com/office/drawing/2014/main" id="{26A7B993-6928-4D4E-A625-2F80AE4E59C8}"/>
              </a:ext>
            </a:extLst>
          </p:cNvPr>
          <p:cNvSpPr/>
          <p:nvPr/>
        </p:nvSpPr>
        <p:spPr>
          <a:xfrm>
            <a:off x="10539239" y="359350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الثالث    </a:t>
            </a:r>
            <a:endParaRPr lang="ar-BH" sz="2000" dirty="0">
              <a:solidFill>
                <a:srgbClr val="3F5378"/>
              </a:solidFill>
              <a:latin typeface="Arial Black" panose="020B0A04020102020204" pitchFamily="34" charset="0"/>
              <a:cs typeface="Sultan bold" pitchFamily="2" charset="-78"/>
            </a:endParaRPr>
          </a:p>
        </p:txBody>
      </p:sp>
      <p:sp>
        <p:nvSpPr>
          <p:cNvPr id="31" name="مستطيل مستدير الزوايا 12">
            <a:hlinkClick r:id="rId6" action="ppaction://hlinksldjump"/>
            <a:extLst>
              <a:ext uri="{FF2B5EF4-FFF2-40B4-BE49-F238E27FC236}">
                <a16:creationId xmlns="" xmlns:a16="http://schemas.microsoft.com/office/drawing/2014/main" id="{02C9A14A-8535-4363-81B7-4E9E0BA9039D}"/>
              </a:ext>
            </a:extLst>
          </p:cNvPr>
          <p:cNvSpPr/>
          <p:nvPr/>
        </p:nvSpPr>
        <p:spPr>
          <a:xfrm>
            <a:off x="10539239" y="425369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الرابع   </a:t>
            </a:r>
            <a:endParaRPr lang="ar-BH" sz="2000" dirty="0">
              <a:solidFill>
                <a:srgbClr val="3F5378"/>
              </a:solidFill>
              <a:latin typeface="Arial Black" panose="020B0A04020102020204" pitchFamily="34" charset="0"/>
              <a:cs typeface="Sultan bold" pitchFamily="2" charset="-78"/>
            </a:endParaRPr>
          </a:p>
        </p:txBody>
      </p:sp>
      <p:sp>
        <p:nvSpPr>
          <p:cNvPr id="32" name="مستطيل مستدير الزوايا 12">
            <a:hlinkClick r:id="rId6" action="ppaction://hlinksldjump"/>
            <a:extLst>
              <a:ext uri="{FF2B5EF4-FFF2-40B4-BE49-F238E27FC236}">
                <a16:creationId xmlns="" xmlns:a16="http://schemas.microsoft.com/office/drawing/2014/main" id="{02C9A14A-8535-4363-81B7-4E9E0BA9039D}"/>
              </a:ext>
            </a:extLst>
          </p:cNvPr>
          <p:cNvSpPr/>
          <p:nvPr/>
        </p:nvSpPr>
        <p:spPr>
          <a:xfrm>
            <a:off x="10539239" y="487670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الخامس </a:t>
            </a:r>
            <a:endParaRPr lang="ar-BH" sz="2000" dirty="0">
              <a:solidFill>
                <a:srgbClr val="3F5378"/>
              </a:solidFill>
              <a:latin typeface="Arial Black" panose="020B0A04020102020204" pitchFamily="34" charset="0"/>
              <a:cs typeface="Sultan bold" pitchFamily="2" charset="-78"/>
            </a:endParaRPr>
          </a:p>
        </p:txBody>
      </p:sp>
    </p:spTree>
    <p:extLst>
      <p:ext uri="{BB962C8B-B14F-4D97-AF65-F5344CB8AC3E}">
        <p14:creationId xmlns:p14="http://schemas.microsoft.com/office/powerpoint/2010/main" val="38689870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3"/>
          <a:srcRect l="38862" t="22626" r="38351" b="19808"/>
          <a:stretch/>
        </p:blipFill>
        <p:spPr>
          <a:xfrm>
            <a:off x="297793" y="47000"/>
            <a:ext cx="2778907" cy="4037118"/>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17" name="Parallelogram 16">
            <a:extLst>
              <a:ext uri="{FF2B5EF4-FFF2-40B4-BE49-F238E27FC236}">
                <a16:creationId xmlns="" xmlns:a16="http://schemas.microsoft.com/office/drawing/2014/main" id="{692DBBBB-07CC-4EC3-B4DF-08342525B19D}"/>
              </a:ext>
            </a:extLst>
          </p:cNvPr>
          <p:cNvSpPr/>
          <p:nvPr/>
        </p:nvSpPr>
        <p:spPr>
          <a:xfrm>
            <a:off x="2239991" y="2312988"/>
            <a:ext cx="11974772" cy="3856903"/>
          </a:xfrm>
          <a:prstGeom prst="parallelogram">
            <a:avLst>
              <a:gd name="adj" fmla="val 52022"/>
            </a:avLst>
          </a:prstGeom>
          <a:solidFill>
            <a:srgbClr val="3A617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Google Shape;221;p14">
            <a:extLst>
              <a:ext uri="{FF2B5EF4-FFF2-40B4-BE49-F238E27FC236}">
                <a16:creationId xmlns="" xmlns:a16="http://schemas.microsoft.com/office/drawing/2014/main" id="{C765A8CE-6C7D-4071-824A-3E2A21650527}"/>
              </a:ext>
            </a:extLst>
          </p:cNvPr>
          <p:cNvSpPr txBox="1">
            <a:spLocks/>
          </p:cNvSpPr>
          <p:nvPr/>
        </p:nvSpPr>
        <p:spPr>
          <a:xfrm>
            <a:off x="3076700" y="2378692"/>
            <a:ext cx="9935307" cy="1159800"/>
          </a:xfrm>
          <a:prstGeom prst="rect">
            <a:avLst/>
          </a:prstGeom>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SA" sz="8000" dirty="0" smtClean="0">
                <a:ln>
                  <a:solidFill>
                    <a:srgbClr val="3A616A"/>
                  </a:solidFill>
                </a:ln>
                <a:solidFill>
                  <a:schemeClr val="bg1"/>
                </a:solidFill>
                <a:effectLst>
                  <a:innerShdw blurRad="63500" dist="50800" dir="13500000">
                    <a:prstClr val="black">
                      <a:alpha val="50000"/>
                    </a:prstClr>
                  </a:innerShdw>
                </a:effectLst>
                <a:latin typeface="Arial Black" panose="020B0A04020102020204" pitchFamily="34" charset="0"/>
                <a:ea typeface="+mn-ea"/>
                <a:cs typeface="Sultan bold" pitchFamily="2" charset="-78"/>
              </a:rPr>
              <a:t>التنمية الاقتصادية</a:t>
            </a:r>
            <a:endParaRPr lang="en-US" sz="8000" dirty="0">
              <a:ln>
                <a:solidFill>
                  <a:srgbClr val="3A616A"/>
                </a:solidFill>
              </a:ln>
              <a:solidFill>
                <a:schemeClr val="bg1"/>
              </a:solidFill>
              <a:effectLst>
                <a:innerShdw blurRad="63500" dist="50800" dir="13500000">
                  <a:prstClr val="black">
                    <a:alpha val="50000"/>
                  </a:prstClr>
                </a:innerShdw>
              </a:effectLst>
              <a:latin typeface="Arial Black" panose="020B0A04020102020204" pitchFamily="34" charset="0"/>
              <a:ea typeface="+mn-ea"/>
              <a:cs typeface="Sultan bold" pitchFamily="2" charset="-78"/>
            </a:endParaRPr>
          </a:p>
        </p:txBody>
      </p:sp>
      <p:sp>
        <p:nvSpPr>
          <p:cNvPr id="14" name="TextBox 13">
            <a:extLst>
              <a:ext uri="{FF2B5EF4-FFF2-40B4-BE49-F238E27FC236}">
                <a16:creationId xmlns="" xmlns:a16="http://schemas.microsoft.com/office/drawing/2014/main"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a:t>
            </a:r>
            <a:r>
              <a:rPr lang="ar-SA" sz="2000" b="1" dirty="0" smtClean="0">
                <a:solidFill>
                  <a:srgbClr val="3F5378"/>
                </a:solidFill>
                <a:latin typeface="Sakkal Majalla" panose="02000000000000000000" pitchFamily="2" charset="-78"/>
                <a:cs typeface="Sakkal Majalla" panose="02000000000000000000" pitchFamily="2" charset="-78"/>
              </a:rPr>
              <a:t>312</a:t>
            </a:r>
            <a:r>
              <a:rPr lang="ar-BH" sz="2000" b="1" dirty="0" smtClean="0">
                <a:solidFill>
                  <a:srgbClr val="3F5378"/>
                </a:solidFill>
                <a:latin typeface="Sakkal Majalla" panose="02000000000000000000" pitchFamily="2" charset="-78"/>
                <a:cs typeface="Sakkal Majalla" panose="02000000000000000000" pitchFamily="2" charset="-78"/>
              </a:rPr>
              <a:t>                     الاقتصاد                  </a:t>
            </a:r>
            <a:r>
              <a:rPr lang="ar-BH" sz="2000" b="1" dirty="0">
                <a:solidFill>
                  <a:srgbClr val="3F5378"/>
                </a:solidFill>
                <a:latin typeface="Sakkal Majalla" panose="02000000000000000000" pitchFamily="2" charset="-78"/>
                <a:cs typeface="Sakkal Majalla" panose="02000000000000000000" pitchFamily="2" charset="-78"/>
              </a:rPr>
              <a:t>الفصل الدراسي </a:t>
            </a:r>
            <a:r>
              <a:rPr lang="ar-BH" sz="2000" b="1" dirty="0" smtClean="0">
                <a:solidFill>
                  <a:srgbClr val="3F5378"/>
                </a:solidFill>
                <a:latin typeface="Sakkal Majalla" panose="02000000000000000000" pitchFamily="2" charset="-78"/>
                <a:cs typeface="Sakkal Majalla" panose="02000000000000000000" pitchFamily="2" charset="-78"/>
              </a:rPr>
              <a:t>ال</a:t>
            </a:r>
            <a:r>
              <a:rPr lang="ar-SA" sz="2000" b="1" dirty="0" smtClean="0">
                <a:solidFill>
                  <a:srgbClr val="3F5378"/>
                </a:solidFill>
                <a:latin typeface="Sakkal Majalla" panose="02000000000000000000" pitchFamily="2" charset="-78"/>
                <a:cs typeface="Sakkal Majalla" panose="02000000000000000000" pitchFamily="2" charset="-78"/>
              </a:rPr>
              <a:t>أول</a:t>
            </a:r>
            <a:r>
              <a:rPr lang="ar-BH" sz="2000" b="1" dirty="0" smtClean="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3</a:t>
            </a:r>
            <a:r>
              <a:rPr lang="ar-BH" sz="2000" b="1" dirty="0" smtClean="0">
                <a:solidFill>
                  <a:srgbClr val="3F5378"/>
                </a:solidFill>
                <a:latin typeface="Sakkal Majalla" panose="02000000000000000000" pitchFamily="2" charset="-78"/>
                <a:cs typeface="Sakkal Majalla" panose="02000000000000000000" pitchFamily="2" charset="-78"/>
              </a:rPr>
              <a:t>-</a:t>
            </a:r>
            <a:r>
              <a:rPr lang="ar-SA" sz="2000" b="1" dirty="0" smtClean="0">
                <a:solidFill>
                  <a:srgbClr val="3F5378"/>
                </a:solidFill>
                <a:latin typeface="Sakkal Majalla" panose="02000000000000000000" pitchFamily="2" charset="-78"/>
                <a:cs typeface="Sakkal Majalla" panose="02000000000000000000" pitchFamily="2" charset="-78"/>
              </a:rPr>
              <a:t>2  التنمية الاقتصادية</a:t>
            </a:r>
            <a:endParaRPr lang="ar-SA" sz="2000" b="1" dirty="0">
              <a:solidFill>
                <a:srgbClr val="3F5378"/>
              </a:solidFill>
              <a:latin typeface="Sakkal Majalla" panose="02000000000000000000" pitchFamily="2" charset="-78"/>
              <a:cs typeface="Sakkal Majalla" panose="02000000000000000000" pitchFamily="2" charset="-78"/>
            </a:endParaRPr>
          </a:p>
        </p:txBody>
      </p:sp>
      <p:sp>
        <p:nvSpPr>
          <p:cNvPr id="2" name="TextBox 1">
            <a:extLst>
              <a:ext uri="{FF2B5EF4-FFF2-40B4-BE49-F238E27FC236}">
                <a16:creationId xmlns="" xmlns:a16="http://schemas.microsoft.com/office/drawing/2014/main" id="{6F4BC838-6151-4F09-899B-BF5CDE9A791F}"/>
              </a:ext>
            </a:extLst>
          </p:cNvPr>
          <p:cNvSpPr txBox="1"/>
          <p:nvPr/>
        </p:nvSpPr>
        <p:spPr>
          <a:xfrm>
            <a:off x="1066800" y="3536028"/>
            <a:ext cx="10881489" cy="3046988"/>
          </a:xfrm>
          <a:prstGeom prst="rect">
            <a:avLst/>
          </a:prstGeom>
          <a:noFill/>
        </p:spPr>
        <p:txBody>
          <a:bodyPr wrap="square" rtlCol="0">
            <a:spAutoFit/>
          </a:bodyPr>
          <a:lstStyle/>
          <a:p>
            <a:pPr marL="687387" marR="0" lvl="0" indent="-457200" algn="r" rtl="1">
              <a:spcBef>
                <a:spcPts val="0"/>
              </a:spcBef>
              <a:spcAft>
                <a:spcPts val="0"/>
              </a:spcAft>
              <a:buClr>
                <a:schemeClr val="bg1"/>
              </a:buClr>
              <a:buSzPct val="70000"/>
              <a:buFont typeface="Arial" panose="020B0604020202020204" pitchFamily="34" charset="0"/>
              <a:buChar char="•"/>
            </a:pPr>
            <a:r>
              <a:rPr lang="ar-SA" sz="3200" dirty="0" smtClean="0">
                <a:solidFill>
                  <a:schemeClr val="bg1"/>
                </a:solidFill>
                <a:latin typeface="Arial" panose="020B0604020202020204" pitchFamily="34" charset="0"/>
                <a:ea typeface="Calibri" panose="020F0502020204030204" pitchFamily="34" charset="0"/>
                <a:cs typeface="Sakkal Majalla" panose="02000000000000000000" pitchFamily="2" charset="-78"/>
              </a:rPr>
              <a:t>نعرف مفهوم التنمية</a:t>
            </a:r>
            <a:r>
              <a:rPr lang="ar-BH" sz="3200" dirty="0" smtClean="0">
                <a:solidFill>
                  <a:schemeClr val="bg1"/>
                </a:solidFill>
                <a:latin typeface="Arial" panose="020B0604020202020204" pitchFamily="34" charset="0"/>
                <a:ea typeface="Calibri" panose="020F0502020204030204" pitchFamily="34" charset="0"/>
                <a:cs typeface="Sakkal Majalla" panose="02000000000000000000" pitchFamily="2" charset="-78"/>
              </a:rPr>
              <a:t>.</a:t>
            </a:r>
            <a:endParaRPr lang="ar-SA" sz="3200" dirty="0">
              <a:solidFill>
                <a:schemeClr val="bg1"/>
              </a:solidFill>
              <a:latin typeface="Arial" panose="020B0604020202020204" pitchFamily="34" charset="0"/>
              <a:ea typeface="Calibri" panose="020F0502020204030204" pitchFamily="34" charset="0"/>
              <a:cs typeface="Sakkal Majalla" panose="02000000000000000000" pitchFamily="2" charset="-78"/>
            </a:endParaRPr>
          </a:p>
          <a:p>
            <a:pPr marL="687387" marR="0" lvl="0" indent="-457200" algn="r" rtl="1">
              <a:spcBef>
                <a:spcPts val="0"/>
              </a:spcBef>
              <a:spcAft>
                <a:spcPts val="0"/>
              </a:spcAft>
              <a:buClr>
                <a:schemeClr val="bg1"/>
              </a:buClr>
              <a:buSzPct val="70000"/>
              <a:buFont typeface="Arial" panose="020B0604020202020204" pitchFamily="34" charset="0"/>
              <a:buChar char="•"/>
            </a:pPr>
            <a:r>
              <a:rPr lang="ar-SA" sz="3200" dirty="0" smtClean="0">
                <a:solidFill>
                  <a:schemeClr val="bg1"/>
                </a:solidFill>
                <a:latin typeface="Arial" panose="020B0604020202020204" pitchFamily="34" charset="0"/>
                <a:ea typeface="Calibri" panose="020F0502020204030204" pitchFamily="34" charset="0"/>
                <a:cs typeface="Sakkal Majalla" panose="02000000000000000000" pitchFamily="2" charset="-78"/>
              </a:rPr>
              <a:t>نميز بين النمو الاقتصادي والتنمية الاقتصادية</a:t>
            </a:r>
            <a:r>
              <a:rPr lang="ar-SA" sz="3200" dirty="0" smtClean="0">
                <a:solidFill>
                  <a:schemeClr val="bg1"/>
                </a:solidFill>
                <a:latin typeface="Arial" panose="020B0604020202020204" pitchFamily="34" charset="0"/>
                <a:cs typeface="Sakkal Majalla" panose="02000000000000000000" pitchFamily="2" charset="-78"/>
              </a:rPr>
              <a:t>.</a:t>
            </a:r>
            <a:endParaRPr lang="en-US" sz="3200" dirty="0" smtClean="0">
              <a:solidFill>
                <a:schemeClr val="bg1"/>
              </a:solidFill>
              <a:latin typeface="Arial" panose="020B0604020202020204" pitchFamily="34" charset="0"/>
              <a:cs typeface="Sakkal Majalla" panose="02000000000000000000" pitchFamily="2" charset="-78"/>
            </a:endParaRPr>
          </a:p>
          <a:p>
            <a:pPr marL="687387" marR="0" lvl="0" indent="-457200" algn="r" rtl="1">
              <a:spcBef>
                <a:spcPts val="0"/>
              </a:spcBef>
              <a:spcAft>
                <a:spcPts val="0"/>
              </a:spcAft>
              <a:buClr>
                <a:schemeClr val="bg1"/>
              </a:buClr>
              <a:buSzPct val="70000"/>
              <a:buFont typeface="Arial" panose="020B0604020202020204" pitchFamily="34" charset="0"/>
              <a:buChar char="•"/>
            </a:pPr>
            <a:r>
              <a:rPr lang="ar-SA" sz="3200" dirty="0">
                <a:solidFill>
                  <a:schemeClr val="bg1"/>
                </a:solidFill>
                <a:latin typeface="Arial" panose="020B0604020202020204" pitchFamily="34" charset="0"/>
                <a:ea typeface="Calibri" panose="020F0502020204030204" pitchFamily="34" charset="0"/>
                <a:cs typeface="Sakkal Majalla" panose="02000000000000000000" pitchFamily="2" charset="-78"/>
              </a:rPr>
              <a:t>نحدد مفهوم التنمية الاقتصادية وأهدافها</a:t>
            </a:r>
            <a:r>
              <a:rPr lang="ar-BH" sz="3200" dirty="0">
                <a:solidFill>
                  <a:schemeClr val="bg1"/>
                </a:solidFill>
                <a:latin typeface="Arial" panose="020B0604020202020204" pitchFamily="34" charset="0"/>
                <a:ea typeface="Calibri" panose="020F0502020204030204" pitchFamily="34" charset="0"/>
                <a:cs typeface="Sakkal Majalla" panose="02000000000000000000" pitchFamily="2" charset="-78"/>
              </a:rPr>
              <a:t>.</a:t>
            </a:r>
            <a:endParaRPr lang="ar-SA" sz="3200" dirty="0">
              <a:solidFill>
                <a:schemeClr val="bg1"/>
              </a:solidFill>
              <a:latin typeface="Arial" panose="020B0604020202020204" pitchFamily="34" charset="0"/>
              <a:ea typeface="Calibri" panose="020F0502020204030204" pitchFamily="34" charset="0"/>
              <a:cs typeface="Sakkal Majalla" panose="02000000000000000000" pitchFamily="2" charset="-78"/>
            </a:endParaRPr>
          </a:p>
          <a:p>
            <a:pPr marL="687387" marR="0" lvl="0" indent="-457200" algn="r" rtl="1">
              <a:spcBef>
                <a:spcPts val="0"/>
              </a:spcBef>
              <a:spcAft>
                <a:spcPts val="0"/>
              </a:spcAft>
              <a:buClr>
                <a:schemeClr val="bg1"/>
              </a:buClr>
              <a:buSzPct val="70000"/>
              <a:buFont typeface="Arial" panose="020B0604020202020204" pitchFamily="34" charset="0"/>
              <a:buChar char="•"/>
            </a:pPr>
            <a:r>
              <a:rPr lang="ar-SA" sz="3200" dirty="0">
                <a:solidFill>
                  <a:schemeClr val="bg1"/>
                </a:solidFill>
                <a:latin typeface="Arial" panose="020B0604020202020204" pitchFamily="34" charset="0"/>
                <a:ea typeface="Calibri" panose="020F0502020204030204" pitchFamily="34" charset="0"/>
                <a:cs typeface="Sakkal Majalla" panose="02000000000000000000" pitchFamily="2" charset="-78"/>
              </a:rPr>
              <a:t>نعرف التنمية البشرية</a:t>
            </a:r>
            <a:endParaRPr lang="ar-SA" sz="3200" dirty="0">
              <a:solidFill>
                <a:schemeClr val="bg1"/>
              </a:solidFill>
              <a:latin typeface="Arial" panose="020B0604020202020204" pitchFamily="34" charset="0"/>
              <a:cs typeface="Sakkal Majalla" panose="02000000000000000000" pitchFamily="2" charset="-78"/>
            </a:endParaRPr>
          </a:p>
          <a:p>
            <a:pPr marL="687387" marR="0" lvl="0" indent="-457200" algn="r" rtl="1">
              <a:spcBef>
                <a:spcPts val="0"/>
              </a:spcBef>
              <a:spcAft>
                <a:spcPts val="0"/>
              </a:spcAft>
              <a:buClr>
                <a:schemeClr val="bg1"/>
              </a:buClr>
              <a:buSzPct val="70000"/>
              <a:buFont typeface="Arial" panose="020B0604020202020204" pitchFamily="34" charset="0"/>
              <a:buChar char="•"/>
            </a:pPr>
            <a:r>
              <a:rPr lang="ar-SA" sz="3200" dirty="0">
                <a:solidFill>
                  <a:schemeClr val="bg1"/>
                </a:solidFill>
                <a:latin typeface="Arial" panose="020B0604020202020204" pitchFamily="34" charset="0"/>
                <a:ea typeface="Calibri" panose="020F0502020204030204" pitchFamily="34" charset="0"/>
                <a:cs typeface="Sakkal Majalla" panose="02000000000000000000" pitchFamily="2" charset="-78"/>
              </a:rPr>
              <a:t>نقدر جهود مملكة البحرين في مجال التنمية البشرية والتنمية الاقتصادية</a:t>
            </a:r>
            <a:endParaRPr lang="ar-BH" sz="3200" dirty="0">
              <a:solidFill>
                <a:schemeClr val="bg1"/>
              </a:solidFill>
              <a:latin typeface="Arial" panose="020B0604020202020204" pitchFamily="34" charset="0"/>
              <a:ea typeface="Calibri" panose="020F0502020204030204" pitchFamily="34" charset="0"/>
              <a:cs typeface="Sakkal Majalla" panose="02000000000000000000" pitchFamily="2" charset="-78"/>
            </a:endParaRPr>
          </a:p>
          <a:p>
            <a:pPr marL="687387" marR="0" lvl="0" indent="-457200" algn="r" rtl="1">
              <a:spcBef>
                <a:spcPts val="0"/>
              </a:spcBef>
              <a:spcAft>
                <a:spcPts val="0"/>
              </a:spcAft>
              <a:buClr>
                <a:schemeClr val="bg1"/>
              </a:buClr>
              <a:buSzPct val="70000"/>
              <a:buFont typeface="Arial" panose="020B0604020202020204" pitchFamily="34" charset="0"/>
              <a:buChar char="•"/>
            </a:pPr>
            <a:endParaRPr lang="ar-SA" sz="3200" dirty="0" smtClean="0">
              <a:solidFill>
                <a:schemeClr val="bg1"/>
              </a:solidFill>
              <a:latin typeface="Arial" panose="020B0604020202020204" pitchFamily="34" charset="0"/>
              <a:cs typeface="Sakkal Majalla" panose="02000000000000000000" pitchFamily="2" charset="-78"/>
            </a:endParaRPr>
          </a:p>
        </p:txBody>
      </p:sp>
      <p:sp>
        <p:nvSpPr>
          <p:cNvPr id="16" name="عنوان 1">
            <a:extLst>
              <a:ext uri="{FF2B5EF4-FFF2-40B4-BE49-F238E27FC236}">
                <a16:creationId xmlns="" xmlns:a16="http://schemas.microsoft.com/office/drawing/2014/main" id="{E8700E5D-830D-41C4-A075-7914114366E5}"/>
              </a:ext>
            </a:extLst>
          </p:cNvPr>
          <p:cNvSpPr txBox="1">
            <a:spLocks/>
          </p:cNvSpPr>
          <p:nvPr/>
        </p:nvSpPr>
        <p:spPr>
          <a:xfrm>
            <a:off x="4351183" y="1094757"/>
            <a:ext cx="6715615" cy="15239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BH" sz="5400" dirty="0">
                <a:ln>
                  <a:solidFill>
                    <a:srgbClr val="3F5378"/>
                  </a:solidFill>
                </a:ln>
                <a:solidFill>
                  <a:srgbClr val="F29223"/>
                </a:solidFill>
                <a:effectLst>
                  <a:innerShdw blurRad="63500" dist="50800" dir="10800000">
                    <a:prstClr val="black">
                      <a:alpha val="50000"/>
                    </a:prstClr>
                  </a:innerShdw>
                </a:effectLst>
                <a:latin typeface="Arial Black" panose="020B0A04020102020204" pitchFamily="34" charset="0"/>
                <a:cs typeface="Sultan bold" pitchFamily="2" charset="-78"/>
              </a:rPr>
              <a:t>الدرس </a:t>
            </a:r>
            <a:r>
              <a:rPr lang="ar-SA" sz="5400" dirty="0" smtClean="0">
                <a:ln>
                  <a:solidFill>
                    <a:srgbClr val="3F5378"/>
                  </a:solidFill>
                </a:ln>
                <a:solidFill>
                  <a:srgbClr val="F29223"/>
                </a:solidFill>
                <a:effectLst>
                  <a:innerShdw blurRad="63500" dist="50800" dir="10800000">
                    <a:prstClr val="black">
                      <a:alpha val="50000"/>
                    </a:prstClr>
                  </a:innerShdw>
                </a:effectLst>
                <a:latin typeface="Arial Black" panose="020B0A04020102020204" pitchFamily="34" charset="0"/>
                <a:cs typeface="Sultan bold" pitchFamily="2" charset="-78"/>
              </a:rPr>
              <a:t>العاشر</a:t>
            </a:r>
            <a:endParaRPr lang="en-US" sz="5400" dirty="0">
              <a:ln>
                <a:solidFill>
                  <a:srgbClr val="3F5378"/>
                </a:solidFill>
              </a:ln>
              <a:solidFill>
                <a:srgbClr val="F29223"/>
              </a:solidFill>
              <a:effectLst>
                <a:innerShdw blurRad="63500" dist="50800" dir="10800000">
                  <a:prstClr val="black">
                    <a:alpha val="50000"/>
                  </a:prstClr>
                </a:innerShdw>
              </a:effectLst>
              <a:latin typeface="Arial Black" panose="020B0A04020102020204" pitchFamily="34" charset="0"/>
              <a:cs typeface="Sultan bold" pitchFamily="2" charset="-78"/>
            </a:endParaRPr>
          </a:p>
        </p:txBody>
      </p:sp>
      <p:pic>
        <p:nvPicPr>
          <p:cNvPr id="15" name="Picture 14">
            <a:extLst>
              <a:ext uri="{FF2B5EF4-FFF2-40B4-BE49-F238E27FC236}">
                <a16:creationId xmlns="" xmlns:a16="http://schemas.microsoft.com/office/drawing/2014/main" id="{E5F28265-F09D-4739-9F2C-FD4C8A5E23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85307" y="116078"/>
            <a:ext cx="1762982" cy="1783785"/>
          </a:xfrm>
          <a:prstGeom prst="rect">
            <a:avLst/>
          </a:prstGeom>
        </p:spPr>
      </p:pic>
      <p:sp>
        <p:nvSpPr>
          <p:cNvPr id="9" name="Rectangle 8">
            <a:extLst>
              <a:ext uri="{FF2B5EF4-FFF2-40B4-BE49-F238E27FC236}">
                <a16:creationId xmlns="" xmlns:a16="http://schemas.microsoft.com/office/drawing/2014/main" id="{16A66CD8-A06B-4D00-BF1B-32A5C6F2E5D3}"/>
              </a:ext>
            </a:extLst>
          </p:cNvPr>
          <p:cNvSpPr/>
          <p:nvPr/>
        </p:nvSpPr>
        <p:spPr>
          <a:xfrm>
            <a:off x="179033" y="2312988"/>
            <a:ext cx="3016426" cy="461665"/>
          </a:xfrm>
          <a:prstGeom prst="rect">
            <a:avLst/>
          </a:prstGeom>
          <a:solidFill>
            <a:srgbClr val="C00000"/>
          </a:solidFill>
        </p:spPr>
        <p:txBody>
          <a:bodyPr wrap="square" lIns="91440" tIns="45720" rIns="91440" bIns="45720">
            <a:spAutoFit/>
          </a:bodyPr>
          <a:lstStyle/>
          <a:p>
            <a:pPr algn="ctr"/>
            <a:r>
              <a:rPr lang="ar-BH" sz="24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Sultan bold" pitchFamily="2" charset="-78"/>
              </a:rPr>
              <a:t>الصفحات </a:t>
            </a:r>
            <a:r>
              <a:rPr lang="ar-SA" sz="2400" b="0" cap="none" spc="0" dirty="0" smtClean="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Sultan bold" pitchFamily="2" charset="-78"/>
              </a:rPr>
              <a:t>84-94</a:t>
            </a:r>
            <a:endParaRPr lang="ar-SA" sz="2400" b="1"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mj-cs"/>
            </a:endParaRPr>
          </a:p>
        </p:txBody>
      </p:sp>
      <p:sp>
        <p:nvSpPr>
          <p:cNvPr id="13" name="TextBox 12">
            <a:extLst>
              <a:ext uri="{FF2B5EF4-FFF2-40B4-BE49-F238E27FC236}">
                <a16:creationId xmlns="" xmlns:a16="http://schemas.microsoft.com/office/drawing/2014/main"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111366717"/>
      </p:ext>
    </p:extLst>
  </p:cSld>
  <p:clrMapOvr>
    <a:masterClrMapping/>
  </p:clrMapOvr>
  <p:transition spd="med">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5" name="Diamond 44">
            <a:extLst>
              <a:ext uri="{FF2B5EF4-FFF2-40B4-BE49-F238E27FC236}">
                <a16:creationId xmlns="" xmlns:a16="http://schemas.microsoft.com/office/drawing/2014/main" id="{F2E6B44F-BA01-4BDD-BCD6-75AF033F4C95}"/>
              </a:ext>
            </a:extLst>
          </p:cNvPr>
          <p:cNvSpPr/>
          <p:nvPr/>
        </p:nvSpPr>
        <p:spPr>
          <a:xfrm>
            <a:off x="6330171" y="3521887"/>
            <a:ext cx="2547047" cy="2534492"/>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6" name="Diamond 45">
            <a:extLst>
              <a:ext uri="{FF2B5EF4-FFF2-40B4-BE49-F238E27FC236}">
                <a16:creationId xmlns="" xmlns:a16="http://schemas.microsoft.com/office/drawing/2014/main" id="{43F39B9C-B604-4378-BEDF-46A2C8C2B9CE}"/>
              </a:ext>
            </a:extLst>
          </p:cNvPr>
          <p:cNvSpPr/>
          <p:nvPr/>
        </p:nvSpPr>
        <p:spPr>
          <a:xfrm>
            <a:off x="5846853" y="1021330"/>
            <a:ext cx="2547047" cy="2534492"/>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7" name="Diamond 46">
            <a:extLst>
              <a:ext uri="{FF2B5EF4-FFF2-40B4-BE49-F238E27FC236}">
                <a16:creationId xmlns="" xmlns:a16="http://schemas.microsoft.com/office/drawing/2014/main" id="{AD1C7783-B6B3-4C8B-B414-74A7C6A3A418}"/>
              </a:ext>
            </a:extLst>
          </p:cNvPr>
          <p:cNvSpPr/>
          <p:nvPr/>
        </p:nvSpPr>
        <p:spPr>
          <a:xfrm>
            <a:off x="2816488" y="2060119"/>
            <a:ext cx="2547047" cy="2534492"/>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8" name="Diamond 47">
            <a:extLst>
              <a:ext uri="{FF2B5EF4-FFF2-40B4-BE49-F238E27FC236}">
                <a16:creationId xmlns="" xmlns:a16="http://schemas.microsoft.com/office/drawing/2014/main" id="{E4336F76-E6B8-47E0-A93F-7A48B065319C}"/>
              </a:ext>
            </a:extLst>
          </p:cNvPr>
          <p:cNvSpPr/>
          <p:nvPr/>
        </p:nvSpPr>
        <p:spPr>
          <a:xfrm>
            <a:off x="5741231" y="131108"/>
            <a:ext cx="684000" cy="684000"/>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9" name="Diamond 48">
            <a:extLst>
              <a:ext uri="{FF2B5EF4-FFF2-40B4-BE49-F238E27FC236}">
                <a16:creationId xmlns="" xmlns:a16="http://schemas.microsoft.com/office/drawing/2014/main" id="{45EFDABE-0AFC-43D8-A6AF-74DD48D04491}"/>
              </a:ext>
            </a:extLst>
          </p:cNvPr>
          <p:cNvSpPr/>
          <p:nvPr/>
        </p:nvSpPr>
        <p:spPr>
          <a:xfrm>
            <a:off x="3136764" y="394895"/>
            <a:ext cx="5893994" cy="5864941"/>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0" name="Diamond 49">
            <a:extLst>
              <a:ext uri="{FF2B5EF4-FFF2-40B4-BE49-F238E27FC236}">
                <a16:creationId xmlns="" xmlns:a16="http://schemas.microsoft.com/office/drawing/2014/main" id="{18E19D18-2756-4D41-9F68-9DB69A84C13B}"/>
              </a:ext>
            </a:extLst>
          </p:cNvPr>
          <p:cNvSpPr/>
          <p:nvPr/>
        </p:nvSpPr>
        <p:spPr>
          <a:xfrm>
            <a:off x="3473034" y="696461"/>
            <a:ext cx="5220395" cy="5194662"/>
          </a:xfrm>
          <a:prstGeom prst="diamond">
            <a:avLst/>
          </a:prstGeom>
          <a:solidFill>
            <a:schemeClr val="bg1"/>
          </a:solidFill>
          <a:ln w="7620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51" name="Group 50">
            <a:extLst>
              <a:ext uri="{FF2B5EF4-FFF2-40B4-BE49-F238E27FC236}">
                <a16:creationId xmlns="" xmlns:a16="http://schemas.microsoft.com/office/drawing/2014/main" id="{FD12E1D9-2028-4948-986E-ACA22B638234}"/>
              </a:ext>
            </a:extLst>
          </p:cNvPr>
          <p:cNvGrpSpPr/>
          <p:nvPr/>
        </p:nvGrpSpPr>
        <p:grpSpPr>
          <a:xfrm>
            <a:off x="5140851" y="995486"/>
            <a:ext cx="1818511" cy="942048"/>
            <a:chOff x="5140851" y="893888"/>
            <a:chExt cx="1818511" cy="942048"/>
          </a:xfrm>
        </p:grpSpPr>
        <p:cxnSp>
          <p:nvCxnSpPr>
            <p:cNvPr id="52" name="Straight Connector 51">
              <a:extLst>
                <a:ext uri="{FF2B5EF4-FFF2-40B4-BE49-F238E27FC236}">
                  <a16:creationId xmlns="" xmlns:a16="http://schemas.microsoft.com/office/drawing/2014/main" id="{D0161EC6-8881-4565-B733-7EC3BE3D43E0}"/>
                </a:ext>
              </a:extLst>
            </p:cNvPr>
            <p:cNvCxnSpPr/>
            <p:nvPr/>
          </p:nvCxnSpPr>
          <p:spPr>
            <a:xfrm flipH="1">
              <a:off x="5140851" y="945807"/>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 xmlns:a16="http://schemas.microsoft.com/office/drawing/2014/main" id="{E91F7985-31C2-452F-A6E0-6DEF795D00CF}"/>
                </a:ext>
              </a:extLst>
            </p:cNvPr>
            <p:cNvCxnSpPr>
              <a:cxnSpLocks/>
            </p:cNvCxnSpPr>
            <p:nvPr/>
          </p:nvCxnSpPr>
          <p:spPr>
            <a:xfrm flipH="1" flipV="1">
              <a:off x="6069233" y="893888"/>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 xmlns:a16="http://schemas.microsoft.com/office/drawing/2014/main" id="{58226416-2743-483D-A111-55268B783333}"/>
              </a:ext>
            </a:extLst>
          </p:cNvPr>
          <p:cNvGrpSpPr/>
          <p:nvPr/>
        </p:nvGrpSpPr>
        <p:grpSpPr>
          <a:xfrm flipV="1">
            <a:off x="5140851" y="4691354"/>
            <a:ext cx="1818511" cy="942048"/>
            <a:chOff x="5140851" y="893888"/>
            <a:chExt cx="1818511" cy="942048"/>
          </a:xfrm>
        </p:grpSpPr>
        <p:cxnSp>
          <p:nvCxnSpPr>
            <p:cNvPr id="55" name="Straight Connector 54">
              <a:extLst>
                <a:ext uri="{FF2B5EF4-FFF2-40B4-BE49-F238E27FC236}">
                  <a16:creationId xmlns="" xmlns:a16="http://schemas.microsoft.com/office/drawing/2014/main" id="{04AB96C8-A485-49AE-93D7-1AD74616113C}"/>
                </a:ext>
              </a:extLst>
            </p:cNvPr>
            <p:cNvCxnSpPr/>
            <p:nvPr/>
          </p:nvCxnSpPr>
          <p:spPr>
            <a:xfrm flipH="1">
              <a:off x="5140851" y="945807"/>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 xmlns:a16="http://schemas.microsoft.com/office/drawing/2014/main" id="{0C38210C-A2E7-4EF0-B4C0-881E141B8207}"/>
                </a:ext>
              </a:extLst>
            </p:cNvPr>
            <p:cNvCxnSpPr>
              <a:cxnSpLocks/>
            </p:cNvCxnSpPr>
            <p:nvPr/>
          </p:nvCxnSpPr>
          <p:spPr>
            <a:xfrm flipH="1" flipV="1">
              <a:off x="6069233" y="893888"/>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grpSp>
      <p:sp>
        <p:nvSpPr>
          <p:cNvPr id="57" name="Google Shape;503;p34">
            <a:extLst>
              <a:ext uri="{FF2B5EF4-FFF2-40B4-BE49-F238E27FC236}">
                <a16:creationId xmlns="" xmlns:a16="http://schemas.microsoft.com/office/drawing/2014/main" id="{F8305BD8-436A-43D6-B8F0-84B5DF4F958A}"/>
              </a:ext>
            </a:extLst>
          </p:cNvPr>
          <p:cNvSpPr txBox="1">
            <a:spLocks/>
          </p:cNvSpPr>
          <p:nvPr/>
        </p:nvSpPr>
        <p:spPr>
          <a:xfrm>
            <a:off x="2688047" y="2600636"/>
            <a:ext cx="6762371" cy="1079708"/>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50000"/>
              </a:lnSpc>
              <a:defRPr/>
            </a:pPr>
            <a:r>
              <a:rPr lang="ar-BH" sz="4000" dirty="0">
                <a:solidFill>
                  <a:srgbClr val="3A6172"/>
                </a:solidFill>
                <a:effectLst>
                  <a:outerShdw blurRad="38100" dist="38100" dir="2700000" algn="tl">
                    <a:srgbClr val="000000">
                      <a:alpha val="43137"/>
                    </a:srgbClr>
                  </a:outerShdw>
                </a:effectLst>
                <a:latin typeface="Simplified Arabic" panose="02020603050405020304" pitchFamily="18" charset="-78"/>
                <a:cs typeface="Sultan bold" pitchFamily="2" charset="-78"/>
              </a:rPr>
              <a:t>نهاية </a:t>
            </a:r>
            <a:r>
              <a:rPr lang="ar-SA" sz="4000" dirty="0">
                <a:solidFill>
                  <a:srgbClr val="3A6172"/>
                </a:solidFill>
                <a:effectLst>
                  <a:outerShdw blurRad="38100" dist="38100" dir="2700000" algn="tl">
                    <a:srgbClr val="000000">
                      <a:alpha val="43137"/>
                    </a:srgbClr>
                  </a:outerShdw>
                </a:effectLst>
                <a:latin typeface="Simplified Arabic" panose="02020603050405020304" pitchFamily="18" charset="-78"/>
                <a:cs typeface="Sultan bold" pitchFamily="2" charset="-78"/>
              </a:rPr>
              <a:t>الدرس</a:t>
            </a:r>
            <a:endParaRPr lang="ar-BH" sz="4000" dirty="0">
              <a:solidFill>
                <a:srgbClr val="3A6172"/>
              </a:solidFill>
              <a:effectLst>
                <a:outerShdw blurRad="38100" dist="38100" dir="2700000" algn="tl">
                  <a:srgbClr val="000000">
                    <a:alpha val="43137"/>
                  </a:srgbClr>
                </a:outerShdw>
              </a:effectLst>
              <a:latin typeface="Simplified Arabic" panose="02020603050405020304" pitchFamily="18" charset="-78"/>
              <a:cs typeface="Sultan bold" pitchFamily="2" charset="-78"/>
            </a:endParaRPr>
          </a:p>
          <a:p>
            <a:pPr algn="ctr" rtl="1">
              <a:lnSpc>
                <a:spcPct val="150000"/>
              </a:lnSpc>
              <a:defRPr/>
            </a:pPr>
            <a:r>
              <a:rPr lang="ar-BH" sz="4000" dirty="0">
                <a:solidFill>
                  <a:srgbClr val="3A6172"/>
                </a:solidFill>
                <a:effectLst>
                  <a:outerShdw blurRad="38100" dist="38100" dir="2700000" algn="tl">
                    <a:srgbClr val="000000">
                      <a:alpha val="43137"/>
                    </a:srgbClr>
                  </a:outerShdw>
                </a:effectLst>
                <a:latin typeface="Simplified Arabic" panose="02020603050405020304" pitchFamily="18" charset="-78"/>
                <a:cs typeface="Sultan bold" pitchFamily="2" charset="-78"/>
              </a:rPr>
              <a:t>شكراً لكم ،، وفقكم الله</a:t>
            </a:r>
          </a:p>
        </p:txBody>
      </p:sp>
      <p:sp>
        <p:nvSpPr>
          <p:cNvPr id="20" name="TextBox 19">
            <a:extLst>
              <a:ext uri="{FF2B5EF4-FFF2-40B4-BE49-F238E27FC236}">
                <a16:creationId xmlns="" xmlns:a16="http://schemas.microsoft.com/office/drawing/2014/main"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
        <p:nvSpPr>
          <p:cNvPr id="18" name="TextBox 17">
            <a:extLst>
              <a:ext uri="{FF2B5EF4-FFF2-40B4-BE49-F238E27FC236}">
                <a16:creationId xmlns="" xmlns:a16="http://schemas.microsoft.com/office/drawing/2014/main"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a:t>
            </a:r>
            <a:r>
              <a:rPr lang="ar-SA" sz="2000" b="1" dirty="0" smtClean="0">
                <a:solidFill>
                  <a:srgbClr val="3F5378"/>
                </a:solidFill>
                <a:latin typeface="Sakkal Majalla" panose="02000000000000000000" pitchFamily="2" charset="-78"/>
                <a:cs typeface="Sakkal Majalla" panose="02000000000000000000" pitchFamily="2" charset="-78"/>
              </a:rPr>
              <a:t>312</a:t>
            </a:r>
            <a:r>
              <a:rPr lang="ar-BH" sz="2000" b="1" dirty="0" smtClean="0">
                <a:solidFill>
                  <a:srgbClr val="3F5378"/>
                </a:solidFill>
                <a:latin typeface="Sakkal Majalla" panose="02000000000000000000" pitchFamily="2" charset="-78"/>
                <a:cs typeface="Sakkal Majalla" panose="02000000000000000000" pitchFamily="2" charset="-78"/>
              </a:rPr>
              <a:t>                     الاقتصاد                  </a:t>
            </a:r>
            <a:r>
              <a:rPr lang="ar-BH" sz="2000" b="1" dirty="0">
                <a:solidFill>
                  <a:srgbClr val="3F5378"/>
                </a:solidFill>
                <a:latin typeface="Sakkal Majalla" panose="02000000000000000000" pitchFamily="2" charset="-78"/>
                <a:cs typeface="Sakkal Majalla" panose="02000000000000000000" pitchFamily="2" charset="-78"/>
              </a:rPr>
              <a:t>الفصل الدراسي </a:t>
            </a:r>
            <a:r>
              <a:rPr lang="ar-BH" sz="2000" b="1" dirty="0" smtClean="0">
                <a:solidFill>
                  <a:srgbClr val="3F5378"/>
                </a:solidFill>
                <a:latin typeface="Sakkal Majalla" panose="02000000000000000000" pitchFamily="2" charset="-78"/>
                <a:cs typeface="Sakkal Majalla" panose="02000000000000000000" pitchFamily="2" charset="-78"/>
              </a:rPr>
              <a:t>ال</a:t>
            </a:r>
            <a:r>
              <a:rPr lang="ar-SA" sz="2000" b="1" dirty="0" smtClean="0">
                <a:solidFill>
                  <a:srgbClr val="3F5378"/>
                </a:solidFill>
                <a:latin typeface="Sakkal Majalla" panose="02000000000000000000" pitchFamily="2" charset="-78"/>
                <a:cs typeface="Sakkal Majalla" panose="02000000000000000000" pitchFamily="2" charset="-78"/>
              </a:rPr>
              <a:t>أول</a:t>
            </a:r>
            <a:r>
              <a:rPr lang="ar-BH" sz="2000" b="1" dirty="0" smtClean="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3</a:t>
            </a:r>
            <a:r>
              <a:rPr lang="ar-BH" sz="2000" b="1" dirty="0" smtClean="0">
                <a:solidFill>
                  <a:srgbClr val="3F5378"/>
                </a:solidFill>
                <a:latin typeface="Sakkal Majalla" panose="02000000000000000000" pitchFamily="2" charset="-78"/>
                <a:cs typeface="Sakkal Majalla" panose="02000000000000000000" pitchFamily="2" charset="-78"/>
              </a:rPr>
              <a:t>-</a:t>
            </a:r>
            <a:r>
              <a:rPr lang="ar-SA" sz="2000" b="1" dirty="0" smtClean="0">
                <a:solidFill>
                  <a:srgbClr val="3F5378"/>
                </a:solidFill>
                <a:latin typeface="Sakkal Majalla" panose="02000000000000000000" pitchFamily="2" charset="-78"/>
                <a:cs typeface="Sakkal Majalla" panose="02000000000000000000" pitchFamily="2" charset="-78"/>
              </a:rPr>
              <a:t>2:  التنمية الاقتصادية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9866993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p15:prstTrans prst="origami"/>
      </p:transition>
    </mc:Choice>
    <mc:Fallback xmlns="">
      <p:transition spd="slow" advClick="0">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Flowchart: Terminator 5">
            <a:hlinkClick r:id="rId2" action="ppaction://hlinksldjump"/>
            <a:extLst>
              <a:ext uri="{FF2B5EF4-FFF2-40B4-BE49-F238E27FC236}">
                <a16:creationId xmlns="" xmlns:a16="http://schemas.microsoft.com/office/drawing/2014/main" id="{3E37897C-CA66-43FB-B84C-AAE8CDCA8A55}"/>
              </a:ext>
            </a:extLst>
          </p:cNvPr>
          <p:cNvSpPr/>
          <p:nvPr/>
        </p:nvSpPr>
        <p:spPr>
          <a:xfrm>
            <a:off x="217386" y="5869898"/>
            <a:ext cx="1360098"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tx1"/>
                </a:solidFill>
                <a:latin typeface="Sakkal Majalla" panose="02000000000000000000" pitchFamily="2" charset="-78"/>
                <a:cs typeface="Sakkal Majalla" panose="02000000000000000000" pitchFamily="2" charset="-78"/>
              </a:rPr>
              <a:t>التالي</a:t>
            </a:r>
            <a:endParaRPr lang="en-US" sz="2100" b="1" dirty="0">
              <a:solidFill>
                <a:schemeClr val="tx1"/>
              </a:solidFill>
              <a:latin typeface="Sakkal Majalla" panose="02000000000000000000" pitchFamily="2" charset="-78"/>
              <a:cs typeface="Sakkal Majalla" panose="02000000000000000000" pitchFamily="2" charset="-78"/>
            </a:endParaRPr>
          </a:p>
        </p:txBody>
      </p:sp>
      <p:pic>
        <p:nvPicPr>
          <p:cNvPr id="18" name="صورة 3">
            <a:extLst>
              <a:ext uri="{FF2B5EF4-FFF2-40B4-BE49-F238E27FC236}">
                <a16:creationId xmlns="" xmlns:a16="http://schemas.microsoft.com/office/drawing/2014/main" id="{B7637F84-64EB-4425-A22B-BB7702414C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7150" y="1364343"/>
            <a:ext cx="5191125" cy="4005943"/>
          </a:xfrm>
          <a:prstGeom prst="rect">
            <a:avLst/>
          </a:prstGeom>
        </p:spPr>
      </p:pic>
      <p:sp>
        <p:nvSpPr>
          <p:cNvPr id="9" name="TextBox 8">
            <a:extLst>
              <a:ext uri="{FF2B5EF4-FFF2-40B4-BE49-F238E27FC236}">
                <a16:creationId xmlns="" xmlns:a16="http://schemas.microsoft.com/office/drawing/2014/main"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
        <p:nvSpPr>
          <p:cNvPr id="7" name="TextBox 6">
            <a:extLst>
              <a:ext uri="{FF2B5EF4-FFF2-40B4-BE49-F238E27FC236}">
                <a16:creationId xmlns="" xmlns:a16="http://schemas.microsoft.com/office/drawing/2014/main"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a:t>
            </a:r>
            <a:r>
              <a:rPr lang="ar-SA" sz="2000" b="1" dirty="0" smtClean="0">
                <a:solidFill>
                  <a:srgbClr val="3F5378"/>
                </a:solidFill>
                <a:latin typeface="Sakkal Majalla" panose="02000000000000000000" pitchFamily="2" charset="-78"/>
                <a:cs typeface="Sakkal Majalla" panose="02000000000000000000" pitchFamily="2" charset="-78"/>
              </a:rPr>
              <a:t>312</a:t>
            </a:r>
            <a:r>
              <a:rPr lang="ar-BH" sz="2000" b="1" dirty="0" smtClean="0">
                <a:solidFill>
                  <a:srgbClr val="3F5378"/>
                </a:solidFill>
                <a:latin typeface="Sakkal Majalla" panose="02000000000000000000" pitchFamily="2" charset="-78"/>
                <a:cs typeface="Sakkal Majalla" panose="02000000000000000000" pitchFamily="2" charset="-78"/>
              </a:rPr>
              <a:t>                     الاقتصاد                  </a:t>
            </a:r>
            <a:r>
              <a:rPr lang="ar-BH" sz="2000" b="1" dirty="0">
                <a:solidFill>
                  <a:srgbClr val="3F5378"/>
                </a:solidFill>
                <a:latin typeface="Sakkal Majalla" panose="02000000000000000000" pitchFamily="2" charset="-78"/>
                <a:cs typeface="Sakkal Majalla" panose="02000000000000000000" pitchFamily="2" charset="-78"/>
              </a:rPr>
              <a:t>الفصل الدراسي </a:t>
            </a:r>
            <a:r>
              <a:rPr lang="ar-BH" sz="2000" b="1" dirty="0" smtClean="0">
                <a:solidFill>
                  <a:srgbClr val="3F5378"/>
                </a:solidFill>
                <a:latin typeface="Sakkal Majalla" panose="02000000000000000000" pitchFamily="2" charset="-78"/>
                <a:cs typeface="Sakkal Majalla" panose="02000000000000000000" pitchFamily="2" charset="-78"/>
              </a:rPr>
              <a:t>ال</a:t>
            </a:r>
            <a:r>
              <a:rPr lang="ar-SA" sz="2000" b="1" dirty="0" smtClean="0">
                <a:solidFill>
                  <a:srgbClr val="3F5378"/>
                </a:solidFill>
                <a:latin typeface="Sakkal Majalla" panose="02000000000000000000" pitchFamily="2" charset="-78"/>
                <a:cs typeface="Sakkal Majalla" panose="02000000000000000000" pitchFamily="2" charset="-78"/>
              </a:rPr>
              <a:t>أول</a:t>
            </a:r>
            <a:r>
              <a:rPr lang="ar-BH" sz="2000" b="1" dirty="0" smtClean="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3</a:t>
            </a:r>
            <a:r>
              <a:rPr lang="ar-BH" sz="2000" b="1" dirty="0" smtClean="0">
                <a:solidFill>
                  <a:srgbClr val="3F5378"/>
                </a:solidFill>
                <a:latin typeface="Sakkal Majalla" panose="02000000000000000000" pitchFamily="2" charset="-78"/>
                <a:cs typeface="Sakkal Majalla" panose="02000000000000000000" pitchFamily="2" charset="-78"/>
              </a:rPr>
              <a:t>-</a:t>
            </a:r>
            <a:r>
              <a:rPr lang="ar-SA" sz="2000" b="1" dirty="0" smtClean="0">
                <a:solidFill>
                  <a:srgbClr val="3F5378"/>
                </a:solidFill>
                <a:latin typeface="Sakkal Majalla" panose="02000000000000000000" pitchFamily="2" charset="-78"/>
                <a:cs typeface="Sakkal Majalla" panose="02000000000000000000" pitchFamily="2" charset="-78"/>
              </a:rPr>
              <a:t>2:  التنمية الاقتصادية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8200212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Flowchart: Terminator 5">
            <a:hlinkClick r:id="rId2" action="ppaction://hlinksldjump"/>
            <a:extLst>
              <a:ext uri="{FF2B5EF4-FFF2-40B4-BE49-F238E27FC236}">
                <a16:creationId xmlns="" xmlns:a16="http://schemas.microsoft.com/office/drawing/2014/main" id="{74B33132-AC2E-4AD8-807A-18E45498A969}"/>
              </a:ext>
            </a:extLst>
          </p:cNvPr>
          <p:cNvSpPr/>
          <p:nvPr/>
        </p:nvSpPr>
        <p:spPr>
          <a:xfrm>
            <a:off x="217386" y="5869898"/>
            <a:ext cx="1360098" cy="448207"/>
          </a:xfrm>
          <a:prstGeom prst="flowChartTerminator">
            <a:avLst/>
          </a:prstGeom>
          <a:solidFill>
            <a:srgbClr val="C13018"/>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a:solidFill>
                  <a:schemeClr val="bg1"/>
                </a:solidFill>
                <a:latin typeface="Sakkal Majalla" panose="02000000000000000000" pitchFamily="2" charset="-78"/>
                <a:cs typeface="Sakkal Majalla" panose="02000000000000000000" pitchFamily="2" charset="-78"/>
              </a:rPr>
              <a:t>رجوع</a:t>
            </a:r>
            <a:endParaRPr lang="en-US" sz="2100" b="1" dirty="0">
              <a:solidFill>
                <a:schemeClr val="bg1"/>
              </a:solidFill>
              <a:latin typeface="Sakkal Majalla" panose="02000000000000000000" pitchFamily="2" charset="-78"/>
              <a:cs typeface="Sakkal Majalla" panose="02000000000000000000" pitchFamily="2" charset="-78"/>
            </a:endParaRPr>
          </a:p>
        </p:txBody>
      </p:sp>
      <p:pic>
        <p:nvPicPr>
          <p:cNvPr id="7" name="صورة 4">
            <a:extLst>
              <a:ext uri="{FF2B5EF4-FFF2-40B4-BE49-F238E27FC236}">
                <a16:creationId xmlns="" xmlns:a16="http://schemas.microsoft.com/office/drawing/2014/main" id="{25F6354A-7F96-43F7-AEC1-14F05DE91D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0424" y="1095338"/>
            <a:ext cx="4691151" cy="4658403"/>
          </a:xfrm>
          <a:prstGeom prst="rect">
            <a:avLst/>
          </a:prstGeom>
        </p:spPr>
      </p:pic>
      <p:sp>
        <p:nvSpPr>
          <p:cNvPr id="10" name="TextBox 9">
            <a:extLst>
              <a:ext uri="{FF2B5EF4-FFF2-40B4-BE49-F238E27FC236}">
                <a16:creationId xmlns="" xmlns:a16="http://schemas.microsoft.com/office/drawing/2014/main"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
        <p:nvSpPr>
          <p:cNvPr id="8" name="TextBox 7">
            <a:extLst>
              <a:ext uri="{FF2B5EF4-FFF2-40B4-BE49-F238E27FC236}">
                <a16:creationId xmlns="" xmlns:a16="http://schemas.microsoft.com/office/drawing/2014/main"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a:t>
            </a:r>
            <a:r>
              <a:rPr lang="ar-SA" sz="2000" b="1" dirty="0" smtClean="0">
                <a:solidFill>
                  <a:srgbClr val="3F5378"/>
                </a:solidFill>
                <a:latin typeface="Sakkal Majalla" panose="02000000000000000000" pitchFamily="2" charset="-78"/>
                <a:cs typeface="Sakkal Majalla" panose="02000000000000000000" pitchFamily="2" charset="-78"/>
              </a:rPr>
              <a:t>312</a:t>
            </a:r>
            <a:r>
              <a:rPr lang="ar-BH" sz="2000" b="1" dirty="0" smtClean="0">
                <a:solidFill>
                  <a:srgbClr val="3F5378"/>
                </a:solidFill>
                <a:latin typeface="Sakkal Majalla" panose="02000000000000000000" pitchFamily="2" charset="-78"/>
                <a:cs typeface="Sakkal Majalla" panose="02000000000000000000" pitchFamily="2" charset="-78"/>
              </a:rPr>
              <a:t>                     الاقتصاد                  </a:t>
            </a:r>
            <a:r>
              <a:rPr lang="ar-BH" sz="2000" b="1" dirty="0">
                <a:solidFill>
                  <a:srgbClr val="3F5378"/>
                </a:solidFill>
                <a:latin typeface="Sakkal Majalla" panose="02000000000000000000" pitchFamily="2" charset="-78"/>
                <a:cs typeface="Sakkal Majalla" panose="02000000000000000000" pitchFamily="2" charset="-78"/>
              </a:rPr>
              <a:t>الفصل الدراسي </a:t>
            </a:r>
            <a:r>
              <a:rPr lang="ar-BH" sz="2000" b="1" dirty="0" smtClean="0">
                <a:solidFill>
                  <a:srgbClr val="3F5378"/>
                </a:solidFill>
                <a:latin typeface="Sakkal Majalla" panose="02000000000000000000" pitchFamily="2" charset="-78"/>
                <a:cs typeface="Sakkal Majalla" panose="02000000000000000000" pitchFamily="2" charset="-78"/>
              </a:rPr>
              <a:t>ال</a:t>
            </a:r>
            <a:r>
              <a:rPr lang="ar-SA" sz="2000" b="1" dirty="0" smtClean="0">
                <a:solidFill>
                  <a:srgbClr val="3F5378"/>
                </a:solidFill>
                <a:latin typeface="Sakkal Majalla" panose="02000000000000000000" pitchFamily="2" charset="-78"/>
                <a:cs typeface="Sakkal Majalla" panose="02000000000000000000" pitchFamily="2" charset="-78"/>
              </a:rPr>
              <a:t>أول</a:t>
            </a:r>
            <a:r>
              <a:rPr lang="ar-BH" sz="2000" b="1" dirty="0" smtClean="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3</a:t>
            </a:r>
            <a:r>
              <a:rPr lang="ar-BH" sz="2000" b="1" dirty="0" smtClean="0">
                <a:solidFill>
                  <a:srgbClr val="3F5378"/>
                </a:solidFill>
                <a:latin typeface="Sakkal Majalla" panose="02000000000000000000" pitchFamily="2" charset="-78"/>
                <a:cs typeface="Sakkal Majalla" panose="02000000000000000000" pitchFamily="2" charset="-78"/>
              </a:rPr>
              <a:t>-</a:t>
            </a:r>
            <a:r>
              <a:rPr lang="ar-SA" sz="2000" b="1" dirty="0" smtClean="0">
                <a:solidFill>
                  <a:srgbClr val="3F5378"/>
                </a:solidFill>
                <a:latin typeface="Sakkal Majalla" panose="02000000000000000000" pitchFamily="2" charset="-78"/>
                <a:cs typeface="Sakkal Majalla" panose="02000000000000000000" pitchFamily="2" charset="-78"/>
              </a:rPr>
              <a:t>2:  التنمية الاقتصادية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5675105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Flowchart: Terminator 5">
            <a:hlinkClick r:id="rId2" action="ppaction://hlinksldjump"/>
            <a:extLst>
              <a:ext uri="{FF2B5EF4-FFF2-40B4-BE49-F238E27FC236}">
                <a16:creationId xmlns="" xmlns:a16="http://schemas.microsoft.com/office/drawing/2014/main" id="{3E37897C-CA66-43FB-B84C-AAE8CDCA8A55}"/>
              </a:ext>
            </a:extLst>
          </p:cNvPr>
          <p:cNvSpPr/>
          <p:nvPr/>
        </p:nvSpPr>
        <p:spPr>
          <a:xfrm>
            <a:off x="217386" y="5869898"/>
            <a:ext cx="1360098"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tx1"/>
                </a:solidFill>
                <a:latin typeface="Sakkal Majalla" panose="02000000000000000000" pitchFamily="2" charset="-78"/>
                <a:cs typeface="Sakkal Majalla" panose="02000000000000000000" pitchFamily="2" charset="-78"/>
              </a:rPr>
              <a:t>التالي</a:t>
            </a:r>
            <a:endParaRPr lang="en-US" sz="2100" b="1" dirty="0">
              <a:solidFill>
                <a:schemeClr val="tx1"/>
              </a:solidFill>
              <a:latin typeface="Sakkal Majalla" panose="02000000000000000000" pitchFamily="2" charset="-78"/>
              <a:cs typeface="Sakkal Majalla" panose="02000000000000000000" pitchFamily="2" charset="-78"/>
            </a:endParaRPr>
          </a:p>
        </p:txBody>
      </p:sp>
      <p:pic>
        <p:nvPicPr>
          <p:cNvPr id="18" name="صورة 3">
            <a:extLst>
              <a:ext uri="{FF2B5EF4-FFF2-40B4-BE49-F238E27FC236}">
                <a16:creationId xmlns="" xmlns:a16="http://schemas.microsoft.com/office/drawing/2014/main" id="{B7637F84-64EB-4425-A22B-BB7702414C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7150" y="1364343"/>
            <a:ext cx="5191125" cy="4005943"/>
          </a:xfrm>
          <a:prstGeom prst="rect">
            <a:avLst/>
          </a:prstGeom>
        </p:spPr>
      </p:pic>
      <p:sp>
        <p:nvSpPr>
          <p:cNvPr id="9" name="TextBox 8">
            <a:extLst>
              <a:ext uri="{FF2B5EF4-FFF2-40B4-BE49-F238E27FC236}">
                <a16:creationId xmlns="" xmlns:a16="http://schemas.microsoft.com/office/drawing/2014/main"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
        <p:nvSpPr>
          <p:cNvPr id="7" name="TextBox 6">
            <a:extLst>
              <a:ext uri="{FF2B5EF4-FFF2-40B4-BE49-F238E27FC236}">
                <a16:creationId xmlns="" xmlns:a16="http://schemas.microsoft.com/office/drawing/2014/main"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a:t>
            </a:r>
            <a:r>
              <a:rPr lang="ar-SA" sz="2000" b="1" dirty="0" smtClean="0">
                <a:solidFill>
                  <a:srgbClr val="3F5378"/>
                </a:solidFill>
                <a:latin typeface="Sakkal Majalla" panose="02000000000000000000" pitchFamily="2" charset="-78"/>
                <a:cs typeface="Sakkal Majalla" panose="02000000000000000000" pitchFamily="2" charset="-78"/>
              </a:rPr>
              <a:t>312</a:t>
            </a:r>
            <a:r>
              <a:rPr lang="ar-BH" sz="2000" b="1" dirty="0" smtClean="0">
                <a:solidFill>
                  <a:srgbClr val="3F5378"/>
                </a:solidFill>
                <a:latin typeface="Sakkal Majalla" panose="02000000000000000000" pitchFamily="2" charset="-78"/>
                <a:cs typeface="Sakkal Majalla" panose="02000000000000000000" pitchFamily="2" charset="-78"/>
              </a:rPr>
              <a:t>                     الاقتصاد                  </a:t>
            </a:r>
            <a:r>
              <a:rPr lang="ar-BH" sz="2000" b="1" dirty="0">
                <a:solidFill>
                  <a:srgbClr val="3F5378"/>
                </a:solidFill>
                <a:latin typeface="Sakkal Majalla" panose="02000000000000000000" pitchFamily="2" charset="-78"/>
                <a:cs typeface="Sakkal Majalla" panose="02000000000000000000" pitchFamily="2" charset="-78"/>
              </a:rPr>
              <a:t>الفصل الدراسي </a:t>
            </a:r>
            <a:r>
              <a:rPr lang="ar-BH" sz="2000" b="1" dirty="0" smtClean="0">
                <a:solidFill>
                  <a:srgbClr val="3F5378"/>
                </a:solidFill>
                <a:latin typeface="Sakkal Majalla" panose="02000000000000000000" pitchFamily="2" charset="-78"/>
                <a:cs typeface="Sakkal Majalla" panose="02000000000000000000" pitchFamily="2" charset="-78"/>
              </a:rPr>
              <a:t>ال</a:t>
            </a:r>
            <a:r>
              <a:rPr lang="ar-SA" sz="2000" b="1" dirty="0" smtClean="0">
                <a:solidFill>
                  <a:srgbClr val="3F5378"/>
                </a:solidFill>
                <a:latin typeface="Sakkal Majalla" panose="02000000000000000000" pitchFamily="2" charset="-78"/>
                <a:cs typeface="Sakkal Majalla" panose="02000000000000000000" pitchFamily="2" charset="-78"/>
              </a:rPr>
              <a:t>أول</a:t>
            </a:r>
            <a:r>
              <a:rPr lang="ar-BH" sz="2000" b="1" dirty="0" smtClean="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3</a:t>
            </a:r>
            <a:r>
              <a:rPr lang="ar-BH" sz="2000" b="1" dirty="0" smtClean="0">
                <a:solidFill>
                  <a:srgbClr val="3F5378"/>
                </a:solidFill>
                <a:latin typeface="Sakkal Majalla" panose="02000000000000000000" pitchFamily="2" charset="-78"/>
                <a:cs typeface="Sakkal Majalla" panose="02000000000000000000" pitchFamily="2" charset="-78"/>
              </a:rPr>
              <a:t>-</a:t>
            </a:r>
            <a:r>
              <a:rPr lang="ar-SA" sz="2000" b="1" dirty="0" smtClean="0">
                <a:solidFill>
                  <a:srgbClr val="3F5378"/>
                </a:solidFill>
                <a:latin typeface="Sakkal Majalla" panose="02000000000000000000" pitchFamily="2" charset="-78"/>
                <a:cs typeface="Sakkal Majalla" panose="02000000000000000000" pitchFamily="2" charset="-78"/>
              </a:rPr>
              <a:t>2:  التنمية الاقتصادية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6414545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Flowchart: Terminator 5">
            <a:hlinkClick r:id="rId2" action="ppaction://hlinksldjump"/>
            <a:extLst>
              <a:ext uri="{FF2B5EF4-FFF2-40B4-BE49-F238E27FC236}">
                <a16:creationId xmlns="" xmlns:a16="http://schemas.microsoft.com/office/drawing/2014/main" id="{74B33132-AC2E-4AD8-807A-18E45498A969}"/>
              </a:ext>
            </a:extLst>
          </p:cNvPr>
          <p:cNvSpPr/>
          <p:nvPr/>
        </p:nvSpPr>
        <p:spPr>
          <a:xfrm>
            <a:off x="217386" y="5869898"/>
            <a:ext cx="1360098" cy="448207"/>
          </a:xfrm>
          <a:prstGeom prst="flowChartTerminator">
            <a:avLst/>
          </a:prstGeom>
          <a:solidFill>
            <a:srgbClr val="C13018"/>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a:solidFill>
                  <a:schemeClr val="bg1"/>
                </a:solidFill>
                <a:latin typeface="Sakkal Majalla" panose="02000000000000000000" pitchFamily="2" charset="-78"/>
                <a:cs typeface="Sakkal Majalla" panose="02000000000000000000" pitchFamily="2" charset="-78"/>
              </a:rPr>
              <a:t>رجوع</a:t>
            </a:r>
            <a:endParaRPr lang="en-US" sz="2100" b="1" dirty="0">
              <a:solidFill>
                <a:schemeClr val="bg1"/>
              </a:solidFill>
              <a:latin typeface="Sakkal Majalla" panose="02000000000000000000" pitchFamily="2" charset="-78"/>
              <a:cs typeface="Sakkal Majalla" panose="02000000000000000000" pitchFamily="2" charset="-78"/>
            </a:endParaRPr>
          </a:p>
        </p:txBody>
      </p:sp>
      <p:pic>
        <p:nvPicPr>
          <p:cNvPr id="7" name="صورة 4">
            <a:extLst>
              <a:ext uri="{FF2B5EF4-FFF2-40B4-BE49-F238E27FC236}">
                <a16:creationId xmlns="" xmlns:a16="http://schemas.microsoft.com/office/drawing/2014/main" id="{25F6354A-7F96-43F7-AEC1-14F05DE91D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7625" y="1149126"/>
            <a:ext cx="4691151" cy="4658403"/>
          </a:xfrm>
          <a:prstGeom prst="rect">
            <a:avLst/>
          </a:prstGeom>
        </p:spPr>
      </p:pic>
      <p:sp>
        <p:nvSpPr>
          <p:cNvPr id="10" name="TextBox 9">
            <a:extLst>
              <a:ext uri="{FF2B5EF4-FFF2-40B4-BE49-F238E27FC236}">
                <a16:creationId xmlns="" xmlns:a16="http://schemas.microsoft.com/office/drawing/2014/main"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
        <p:nvSpPr>
          <p:cNvPr id="8" name="TextBox 7">
            <a:extLst>
              <a:ext uri="{FF2B5EF4-FFF2-40B4-BE49-F238E27FC236}">
                <a16:creationId xmlns="" xmlns:a16="http://schemas.microsoft.com/office/drawing/2014/main"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a:t>
            </a:r>
            <a:r>
              <a:rPr lang="ar-SA" sz="2000" b="1" dirty="0" smtClean="0">
                <a:solidFill>
                  <a:srgbClr val="3F5378"/>
                </a:solidFill>
                <a:latin typeface="Sakkal Majalla" panose="02000000000000000000" pitchFamily="2" charset="-78"/>
                <a:cs typeface="Sakkal Majalla" panose="02000000000000000000" pitchFamily="2" charset="-78"/>
              </a:rPr>
              <a:t>312</a:t>
            </a:r>
            <a:r>
              <a:rPr lang="ar-BH" sz="2000" b="1" dirty="0" smtClean="0">
                <a:solidFill>
                  <a:srgbClr val="3F5378"/>
                </a:solidFill>
                <a:latin typeface="Sakkal Majalla" panose="02000000000000000000" pitchFamily="2" charset="-78"/>
                <a:cs typeface="Sakkal Majalla" panose="02000000000000000000" pitchFamily="2" charset="-78"/>
              </a:rPr>
              <a:t>                     الاقتصاد                  </a:t>
            </a:r>
            <a:r>
              <a:rPr lang="ar-BH" sz="2000" b="1" dirty="0">
                <a:solidFill>
                  <a:srgbClr val="3F5378"/>
                </a:solidFill>
                <a:latin typeface="Sakkal Majalla" panose="02000000000000000000" pitchFamily="2" charset="-78"/>
                <a:cs typeface="Sakkal Majalla" panose="02000000000000000000" pitchFamily="2" charset="-78"/>
              </a:rPr>
              <a:t>الفصل الدراسي </a:t>
            </a:r>
            <a:r>
              <a:rPr lang="ar-BH" sz="2000" b="1" dirty="0" smtClean="0">
                <a:solidFill>
                  <a:srgbClr val="3F5378"/>
                </a:solidFill>
                <a:latin typeface="Sakkal Majalla" panose="02000000000000000000" pitchFamily="2" charset="-78"/>
                <a:cs typeface="Sakkal Majalla" panose="02000000000000000000" pitchFamily="2" charset="-78"/>
              </a:rPr>
              <a:t>ال</a:t>
            </a:r>
            <a:r>
              <a:rPr lang="ar-SA" sz="2000" b="1" dirty="0" smtClean="0">
                <a:solidFill>
                  <a:srgbClr val="3F5378"/>
                </a:solidFill>
                <a:latin typeface="Sakkal Majalla" panose="02000000000000000000" pitchFamily="2" charset="-78"/>
                <a:cs typeface="Sakkal Majalla" panose="02000000000000000000" pitchFamily="2" charset="-78"/>
              </a:rPr>
              <a:t>أول</a:t>
            </a:r>
            <a:r>
              <a:rPr lang="ar-BH" sz="2000" b="1" dirty="0" smtClean="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3</a:t>
            </a:r>
            <a:r>
              <a:rPr lang="ar-BH" sz="2000" b="1" dirty="0" smtClean="0">
                <a:solidFill>
                  <a:srgbClr val="3F5378"/>
                </a:solidFill>
                <a:latin typeface="Sakkal Majalla" panose="02000000000000000000" pitchFamily="2" charset="-78"/>
                <a:cs typeface="Sakkal Majalla" panose="02000000000000000000" pitchFamily="2" charset="-78"/>
              </a:rPr>
              <a:t>-</a:t>
            </a:r>
            <a:r>
              <a:rPr lang="ar-SA" sz="2000" b="1" dirty="0" smtClean="0">
                <a:solidFill>
                  <a:srgbClr val="3F5378"/>
                </a:solidFill>
                <a:latin typeface="Sakkal Majalla" panose="02000000000000000000" pitchFamily="2" charset="-78"/>
                <a:cs typeface="Sakkal Majalla" panose="02000000000000000000" pitchFamily="2" charset="-78"/>
              </a:rPr>
              <a:t>2:  التنمية الاقتصادية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7381757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Flowchart: Terminator 5">
            <a:hlinkClick r:id="rId2" action="ppaction://hlinksldjump"/>
            <a:extLst>
              <a:ext uri="{FF2B5EF4-FFF2-40B4-BE49-F238E27FC236}">
                <a16:creationId xmlns="" xmlns:a16="http://schemas.microsoft.com/office/drawing/2014/main" id="{3E37897C-CA66-43FB-B84C-AAE8CDCA8A55}"/>
              </a:ext>
            </a:extLst>
          </p:cNvPr>
          <p:cNvSpPr/>
          <p:nvPr/>
        </p:nvSpPr>
        <p:spPr>
          <a:xfrm>
            <a:off x="217386" y="5869898"/>
            <a:ext cx="1360098"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tx1"/>
                </a:solidFill>
                <a:latin typeface="Sakkal Majalla" panose="02000000000000000000" pitchFamily="2" charset="-78"/>
                <a:cs typeface="Sakkal Majalla" panose="02000000000000000000" pitchFamily="2" charset="-78"/>
              </a:rPr>
              <a:t>التالي</a:t>
            </a:r>
            <a:endParaRPr lang="en-US" sz="2100" b="1" dirty="0">
              <a:solidFill>
                <a:schemeClr val="tx1"/>
              </a:solidFill>
              <a:latin typeface="Sakkal Majalla" panose="02000000000000000000" pitchFamily="2" charset="-78"/>
              <a:cs typeface="Sakkal Majalla" panose="02000000000000000000" pitchFamily="2" charset="-78"/>
            </a:endParaRPr>
          </a:p>
        </p:txBody>
      </p:sp>
      <p:pic>
        <p:nvPicPr>
          <p:cNvPr id="18" name="صورة 3">
            <a:extLst>
              <a:ext uri="{FF2B5EF4-FFF2-40B4-BE49-F238E27FC236}">
                <a16:creationId xmlns="" xmlns:a16="http://schemas.microsoft.com/office/drawing/2014/main" id="{B7637F84-64EB-4425-A22B-BB7702414C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7150" y="1364343"/>
            <a:ext cx="5191125" cy="4005943"/>
          </a:xfrm>
          <a:prstGeom prst="rect">
            <a:avLst/>
          </a:prstGeom>
        </p:spPr>
      </p:pic>
      <p:sp>
        <p:nvSpPr>
          <p:cNvPr id="9" name="TextBox 8">
            <a:extLst>
              <a:ext uri="{FF2B5EF4-FFF2-40B4-BE49-F238E27FC236}">
                <a16:creationId xmlns="" xmlns:a16="http://schemas.microsoft.com/office/drawing/2014/main"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
        <p:nvSpPr>
          <p:cNvPr id="7" name="TextBox 6">
            <a:extLst>
              <a:ext uri="{FF2B5EF4-FFF2-40B4-BE49-F238E27FC236}">
                <a16:creationId xmlns="" xmlns:a16="http://schemas.microsoft.com/office/drawing/2014/main"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a:t>
            </a:r>
            <a:r>
              <a:rPr lang="ar-SA" sz="2000" b="1" dirty="0" smtClean="0">
                <a:solidFill>
                  <a:srgbClr val="3F5378"/>
                </a:solidFill>
                <a:latin typeface="Sakkal Majalla" panose="02000000000000000000" pitchFamily="2" charset="-78"/>
                <a:cs typeface="Sakkal Majalla" panose="02000000000000000000" pitchFamily="2" charset="-78"/>
              </a:rPr>
              <a:t>312</a:t>
            </a:r>
            <a:r>
              <a:rPr lang="ar-BH" sz="2000" b="1" dirty="0" smtClean="0">
                <a:solidFill>
                  <a:srgbClr val="3F5378"/>
                </a:solidFill>
                <a:latin typeface="Sakkal Majalla" panose="02000000000000000000" pitchFamily="2" charset="-78"/>
                <a:cs typeface="Sakkal Majalla" panose="02000000000000000000" pitchFamily="2" charset="-78"/>
              </a:rPr>
              <a:t>                     الاقتصاد                  </a:t>
            </a:r>
            <a:r>
              <a:rPr lang="ar-BH" sz="2000" b="1" dirty="0">
                <a:solidFill>
                  <a:srgbClr val="3F5378"/>
                </a:solidFill>
                <a:latin typeface="Sakkal Majalla" panose="02000000000000000000" pitchFamily="2" charset="-78"/>
                <a:cs typeface="Sakkal Majalla" panose="02000000000000000000" pitchFamily="2" charset="-78"/>
              </a:rPr>
              <a:t>الفصل الدراسي </a:t>
            </a:r>
            <a:r>
              <a:rPr lang="ar-BH" sz="2000" b="1" dirty="0" smtClean="0">
                <a:solidFill>
                  <a:srgbClr val="3F5378"/>
                </a:solidFill>
                <a:latin typeface="Sakkal Majalla" panose="02000000000000000000" pitchFamily="2" charset="-78"/>
                <a:cs typeface="Sakkal Majalla" panose="02000000000000000000" pitchFamily="2" charset="-78"/>
              </a:rPr>
              <a:t>ال</a:t>
            </a:r>
            <a:r>
              <a:rPr lang="ar-SA" sz="2000" b="1" dirty="0" smtClean="0">
                <a:solidFill>
                  <a:srgbClr val="3F5378"/>
                </a:solidFill>
                <a:latin typeface="Sakkal Majalla" panose="02000000000000000000" pitchFamily="2" charset="-78"/>
                <a:cs typeface="Sakkal Majalla" panose="02000000000000000000" pitchFamily="2" charset="-78"/>
              </a:rPr>
              <a:t>أول</a:t>
            </a:r>
            <a:r>
              <a:rPr lang="ar-BH" sz="2000" b="1" dirty="0" smtClean="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3</a:t>
            </a:r>
            <a:r>
              <a:rPr lang="ar-BH" sz="2000" b="1" dirty="0" smtClean="0">
                <a:solidFill>
                  <a:srgbClr val="3F5378"/>
                </a:solidFill>
                <a:latin typeface="Sakkal Majalla" panose="02000000000000000000" pitchFamily="2" charset="-78"/>
                <a:cs typeface="Sakkal Majalla" panose="02000000000000000000" pitchFamily="2" charset="-78"/>
              </a:rPr>
              <a:t>-</a:t>
            </a:r>
            <a:r>
              <a:rPr lang="ar-SA" sz="2000" b="1" dirty="0" smtClean="0">
                <a:solidFill>
                  <a:srgbClr val="3F5378"/>
                </a:solidFill>
                <a:latin typeface="Sakkal Majalla" panose="02000000000000000000" pitchFamily="2" charset="-78"/>
                <a:cs typeface="Sakkal Majalla" panose="02000000000000000000" pitchFamily="2" charset="-78"/>
              </a:rPr>
              <a:t>2:  التنمية الاقتصادية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4068789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Flowchart: Terminator 5">
            <a:hlinkClick r:id="rId2" action="ppaction://hlinksldjump"/>
            <a:extLst>
              <a:ext uri="{FF2B5EF4-FFF2-40B4-BE49-F238E27FC236}">
                <a16:creationId xmlns="" xmlns:a16="http://schemas.microsoft.com/office/drawing/2014/main" id="{74B33132-AC2E-4AD8-807A-18E45498A969}"/>
              </a:ext>
            </a:extLst>
          </p:cNvPr>
          <p:cNvSpPr/>
          <p:nvPr/>
        </p:nvSpPr>
        <p:spPr>
          <a:xfrm>
            <a:off x="217386" y="5869898"/>
            <a:ext cx="1360098" cy="448207"/>
          </a:xfrm>
          <a:prstGeom prst="flowChartTerminator">
            <a:avLst/>
          </a:prstGeom>
          <a:solidFill>
            <a:srgbClr val="C13018"/>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a:solidFill>
                  <a:schemeClr val="bg1"/>
                </a:solidFill>
                <a:latin typeface="Sakkal Majalla" panose="02000000000000000000" pitchFamily="2" charset="-78"/>
                <a:cs typeface="Sakkal Majalla" panose="02000000000000000000" pitchFamily="2" charset="-78"/>
              </a:rPr>
              <a:t>رجوع</a:t>
            </a:r>
            <a:endParaRPr lang="en-US" sz="2100" b="1" dirty="0">
              <a:solidFill>
                <a:schemeClr val="bg1"/>
              </a:solidFill>
              <a:latin typeface="Sakkal Majalla" panose="02000000000000000000" pitchFamily="2" charset="-78"/>
              <a:cs typeface="Sakkal Majalla" panose="02000000000000000000" pitchFamily="2" charset="-78"/>
            </a:endParaRPr>
          </a:p>
        </p:txBody>
      </p:sp>
      <p:pic>
        <p:nvPicPr>
          <p:cNvPr id="7" name="صورة 4">
            <a:extLst>
              <a:ext uri="{FF2B5EF4-FFF2-40B4-BE49-F238E27FC236}">
                <a16:creationId xmlns="" xmlns:a16="http://schemas.microsoft.com/office/drawing/2014/main" id="{25F6354A-7F96-43F7-AEC1-14F05DE91D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7625" y="1149126"/>
            <a:ext cx="4691151" cy="4658403"/>
          </a:xfrm>
          <a:prstGeom prst="rect">
            <a:avLst/>
          </a:prstGeom>
        </p:spPr>
      </p:pic>
      <p:sp>
        <p:nvSpPr>
          <p:cNvPr id="10" name="TextBox 9">
            <a:extLst>
              <a:ext uri="{FF2B5EF4-FFF2-40B4-BE49-F238E27FC236}">
                <a16:creationId xmlns="" xmlns:a16="http://schemas.microsoft.com/office/drawing/2014/main"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
        <p:nvSpPr>
          <p:cNvPr id="8" name="TextBox 7">
            <a:extLst>
              <a:ext uri="{FF2B5EF4-FFF2-40B4-BE49-F238E27FC236}">
                <a16:creationId xmlns="" xmlns:a16="http://schemas.microsoft.com/office/drawing/2014/main"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a:t>
            </a:r>
            <a:r>
              <a:rPr lang="ar-SA" sz="2000" b="1" dirty="0" smtClean="0">
                <a:solidFill>
                  <a:srgbClr val="3F5378"/>
                </a:solidFill>
                <a:latin typeface="Sakkal Majalla" panose="02000000000000000000" pitchFamily="2" charset="-78"/>
                <a:cs typeface="Sakkal Majalla" panose="02000000000000000000" pitchFamily="2" charset="-78"/>
              </a:rPr>
              <a:t>312</a:t>
            </a:r>
            <a:r>
              <a:rPr lang="ar-BH" sz="2000" b="1" dirty="0" smtClean="0">
                <a:solidFill>
                  <a:srgbClr val="3F5378"/>
                </a:solidFill>
                <a:latin typeface="Sakkal Majalla" panose="02000000000000000000" pitchFamily="2" charset="-78"/>
                <a:cs typeface="Sakkal Majalla" panose="02000000000000000000" pitchFamily="2" charset="-78"/>
              </a:rPr>
              <a:t>                     الاقتصاد                  </a:t>
            </a:r>
            <a:r>
              <a:rPr lang="ar-BH" sz="2000" b="1" dirty="0">
                <a:solidFill>
                  <a:srgbClr val="3F5378"/>
                </a:solidFill>
                <a:latin typeface="Sakkal Majalla" panose="02000000000000000000" pitchFamily="2" charset="-78"/>
                <a:cs typeface="Sakkal Majalla" panose="02000000000000000000" pitchFamily="2" charset="-78"/>
              </a:rPr>
              <a:t>الفصل الدراسي </a:t>
            </a:r>
            <a:r>
              <a:rPr lang="ar-BH" sz="2000" b="1" dirty="0" smtClean="0">
                <a:solidFill>
                  <a:srgbClr val="3F5378"/>
                </a:solidFill>
                <a:latin typeface="Sakkal Majalla" panose="02000000000000000000" pitchFamily="2" charset="-78"/>
                <a:cs typeface="Sakkal Majalla" panose="02000000000000000000" pitchFamily="2" charset="-78"/>
              </a:rPr>
              <a:t>ال</a:t>
            </a:r>
            <a:r>
              <a:rPr lang="ar-SA" sz="2000" b="1" dirty="0" smtClean="0">
                <a:solidFill>
                  <a:srgbClr val="3F5378"/>
                </a:solidFill>
                <a:latin typeface="Sakkal Majalla" panose="02000000000000000000" pitchFamily="2" charset="-78"/>
                <a:cs typeface="Sakkal Majalla" panose="02000000000000000000" pitchFamily="2" charset="-78"/>
              </a:rPr>
              <a:t>أول</a:t>
            </a:r>
            <a:r>
              <a:rPr lang="ar-BH" sz="2000" b="1" dirty="0" smtClean="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3</a:t>
            </a:r>
            <a:r>
              <a:rPr lang="ar-BH" sz="2000" b="1" dirty="0" smtClean="0">
                <a:solidFill>
                  <a:srgbClr val="3F5378"/>
                </a:solidFill>
                <a:latin typeface="Sakkal Majalla" panose="02000000000000000000" pitchFamily="2" charset="-78"/>
                <a:cs typeface="Sakkal Majalla" panose="02000000000000000000" pitchFamily="2" charset="-78"/>
              </a:rPr>
              <a:t>-</a:t>
            </a:r>
            <a:r>
              <a:rPr lang="ar-SA" sz="2000" b="1" dirty="0" smtClean="0">
                <a:solidFill>
                  <a:srgbClr val="3F5378"/>
                </a:solidFill>
                <a:latin typeface="Sakkal Majalla" panose="02000000000000000000" pitchFamily="2" charset="-78"/>
                <a:cs typeface="Sakkal Majalla" panose="02000000000000000000" pitchFamily="2" charset="-78"/>
              </a:rPr>
              <a:t>2:  التنمية الاقتصادية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0595829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Flowchart: Terminator 5">
            <a:hlinkClick r:id="rId2" action="ppaction://hlinksldjump"/>
            <a:extLst>
              <a:ext uri="{FF2B5EF4-FFF2-40B4-BE49-F238E27FC236}">
                <a16:creationId xmlns="" xmlns:a16="http://schemas.microsoft.com/office/drawing/2014/main" id="{3E37897C-CA66-43FB-B84C-AAE8CDCA8A55}"/>
              </a:ext>
            </a:extLst>
          </p:cNvPr>
          <p:cNvSpPr/>
          <p:nvPr/>
        </p:nvSpPr>
        <p:spPr>
          <a:xfrm>
            <a:off x="217386" y="5869898"/>
            <a:ext cx="1360098"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tx1"/>
                </a:solidFill>
                <a:latin typeface="Sakkal Majalla" panose="02000000000000000000" pitchFamily="2" charset="-78"/>
                <a:cs typeface="Sakkal Majalla" panose="02000000000000000000" pitchFamily="2" charset="-78"/>
              </a:rPr>
              <a:t>التالي</a:t>
            </a:r>
            <a:endParaRPr lang="en-US" sz="2100" b="1" dirty="0">
              <a:solidFill>
                <a:schemeClr val="tx1"/>
              </a:solidFill>
              <a:latin typeface="Sakkal Majalla" panose="02000000000000000000" pitchFamily="2" charset="-78"/>
              <a:cs typeface="Sakkal Majalla" panose="02000000000000000000" pitchFamily="2" charset="-78"/>
            </a:endParaRPr>
          </a:p>
        </p:txBody>
      </p:sp>
      <p:pic>
        <p:nvPicPr>
          <p:cNvPr id="18" name="صورة 3">
            <a:extLst>
              <a:ext uri="{FF2B5EF4-FFF2-40B4-BE49-F238E27FC236}">
                <a16:creationId xmlns="" xmlns:a16="http://schemas.microsoft.com/office/drawing/2014/main" id="{B7637F84-64EB-4425-A22B-BB7702414C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7150" y="1364343"/>
            <a:ext cx="5191125" cy="4005943"/>
          </a:xfrm>
          <a:prstGeom prst="rect">
            <a:avLst/>
          </a:prstGeom>
        </p:spPr>
      </p:pic>
      <p:sp>
        <p:nvSpPr>
          <p:cNvPr id="9" name="TextBox 8">
            <a:extLst>
              <a:ext uri="{FF2B5EF4-FFF2-40B4-BE49-F238E27FC236}">
                <a16:creationId xmlns="" xmlns:a16="http://schemas.microsoft.com/office/drawing/2014/main"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
        <p:nvSpPr>
          <p:cNvPr id="7" name="TextBox 6">
            <a:extLst>
              <a:ext uri="{FF2B5EF4-FFF2-40B4-BE49-F238E27FC236}">
                <a16:creationId xmlns="" xmlns:a16="http://schemas.microsoft.com/office/drawing/2014/main"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a:t>
            </a:r>
            <a:r>
              <a:rPr lang="ar-SA" sz="2000" b="1" dirty="0" smtClean="0">
                <a:solidFill>
                  <a:srgbClr val="3F5378"/>
                </a:solidFill>
                <a:latin typeface="Sakkal Majalla" panose="02000000000000000000" pitchFamily="2" charset="-78"/>
                <a:cs typeface="Sakkal Majalla" panose="02000000000000000000" pitchFamily="2" charset="-78"/>
              </a:rPr>
              <a:t>312</a:t>
            </a:r>
            <a:r>
              <a:rPr lang="ar-BH" sz="2000" b="1" dirty="0" smtClean="0">
                <a:solidFill>
                  <a:srgbClr val="3F5378"/>
                </a:solidFill>
                <a:latin typeface="Sakkal Majalla" panose="02000000000000000000" pitchFamily="2" charset="-78"/>
                <a:cs typeface="Sakkal Majalla" panose="02000000000000000000" pitchFamily="2" charset="-78"/>
              </a:rPr>
              <a:t>                     الاقتصاد                  </a:t>
            </a:r>
            <a:r>
              <a:rPr lang="ar-BH" sz="2000" b="1" dirty="0">
                <a:solidFill>
                  <a:srgbClr val="3F5378"/>
                </a:solidFill>
                <a:latin typeface="Sakkal Majalla" panose="02000000000000000000" pitchFamily="2" charset="-78"/>
                <a:cs typeface="Sakkal Majalla" panose="02000000000000000000" pitchFamily="2" charset="-78"/>
              </a:rPr>
              <a:t>الفصل الدراسي </a:t>
            </a:r>
            <a:r>
              <a:rPr lang="ar-BH" sz="2000" b="1" dirty="0" smtClean="0">
                <a:solidFill>
                  <a:srgbClr val="3F5378"/>
                </a:solidFill>
                <a:latin typeface="Sakkal Majalla" panose="02000000000000000000" pitchFamily="2" charset="-78"/>
                <a:cs typeface="Sakkal Majalla" panose="02000000000000000000" pitchFamily="2" charset="-78"/>
              </a:rPr>
              <a:t>ال</a:t>
            </a:r>
            <a:r>
              <a:rPr lang="ar-SA" sz="2000" b="1" dirty="0" smtClean="0">
                <a:solidFill>
                  <a:srgbClr val="3F5378"/>
                </a:solidFill>
                <a:latin typeface="Sakkal Majalla" panose="02000000000000000000" pitchFamily="2" charset="-78"/>
                <a:cs typeface="Sakkal Majalla" panose="02000000000000000000" pitchFamily="2" charset="-78"/>
              </a:rPr>
              <a:t>أول</a:t>
            </a:r>
            <a:r>
              <a:rPr lang="ar-BH" sz="2000" b="1" dirty="0" smtClean="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3</a:t>
            </a:r>
            <a:r>
              <a:rPr lang="ar-BH" sz="2000" b="1" dirty="0" smtClean="0">
                <a:solidFill>
                  <a:srgbClr val="3F5378"/>
                </a:solidFill>
                <a:latin typeface="Sakkal Majalla" panose="02000000000000000000" pitchFamily="2" charset="-78"/>
                <a:cs typeface="Sakkal Majalla" panose="02000000000000000000" pitchFamily="2" charset="-78"/>
              </a:rPr>
              <a:t>-</a:t>
            </a:r>
            <a:r>
              <a:rPr lang="ar-SA" sz="2000" b="1" dirty="0" smtClean="0">
                <a:solidFill>
                  <a:srgbClr val="3F5378"/>
                </a:solidFill>
                <a:latin typeface="Sakkal Majalla" panose="02000000000000000000" pitchFamily="2" charset="-78"/>
                <a:cs typeface="Sakkal Majalla" panose="02000000000000000000" pitchFamily="2" charset="-78"/>
              </a:rPr>
              <a:t>2:  التنمية الاقتصادية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4486391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Flowchart: Terminator 5">
            <a:hlinkClick r:id="rId2" action="ppaction://hlinksldjump"/>
            <a:extLst>
              <a:ext uri="{FF2B5EF4-FFF2-40B4-BE49-F238E27FC236}">
                <a16:creationId xmlns="" xmlns:a16="http://schemas.microsoft.com/office/drawing/2014/main" id="{74B33132-AC2E-4AD8-807A-18E45498A969}"/>
              </a:ext>
            </a:extLst>
          </p:cNvPr>
          <p:cNvSpPr/>
          <p:nvPr/>
        </p:nvSpPr>
        <p:spPr>
          <a:xfrm>
            <a:off x="217386" y="5869898"/>
            <a:ext cx="1360098" cy="448207"/>
          </a:xfrm>
          <a:prstGeom prst="flowChartTerminator">
            <a:avLst/>
          </a:prstGeom>
          <a:solidFill>
            <a:srgbClr val="C13018"/>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a:solidFill>
                  <a:schemeClr val="bg1"/>
                </a:solidFill>
                <a:latin typeface="Sakkal Majalla" panose="02000000000000000000" pitchFamily="2" charset="-78"/>
                <a:cs typeface="Sakkal Majalla" panose="02000000000000000000" pitchFamily="2" charset="-78"/>
              </a:rPr>
              <a:t>رجوع</a:t>
            </a:r>
            <a:endParaRPr lang="en-US" sz="2100" b="1" dirty="0">
              <a:solidFill>
                <a:schemeClr val="bg1"/>
              </a:solidFill>
              <a:latin typeface="Sakkal Majalla" panose="02000000000000000000" pitchFamily="2" charset="-78"/>
              <a:cs typeface="Sakkal Majalla" panose="02000000000000000000" pitchFamily="2" charset="-78"/>
            </a:endParaRPr>
          </a:p>
        </p:txBody>
      </p:sp>
      <p:pic>
        <p:nvPicPr>
          <p:cNvPr id="7" name="صورة 4">
            <a:extLst>
              <a:ext uri="{FF2B5EF4-FFF2-40B4-BE49-F238E27FC236}">
                <a16:creationId xmlns="" xmlns:a16="http://schemas.microsoft.com/office/drawing/2014/main" id="{25F6354A-7F96-43F7-AEC1-14F05DE91D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7625" y="1149126"/>
            <a:ext cx="4691151" cy="4658403"/>
          </a:xfrm>
          <a:prstGeom prst="rect">
            <a:avLst/>
          </a:prstGeom>
        </p:spPr>
      </p:pic>
      <p:sp>
        <p:nvSpPr>
          <p:cNvPr id="10" name="TextBox 9">
            <a:extLst>
              <a:ext uri="{FF2B5EF4-FFF2-40B4-BE49-F238E27FC236}">
                <a16:creationId xmlns="" xmlns:a16="http://schemas.microsoft.com/office/drawing/2014/main"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
        <p:nvSpPr>
          <p:cNvPr id="8" name="TextBox 7">
            <a:extLst>
              <a:ext uri="{FF2B5EF4-FFF2-40B4-BE49-F238E27FC236}">
                <a16:creationId xmlns="" xmlns:a16="http://schemas.microsoft.com/office/drawing/2014/main"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a:t>
            </a:r>
            <a:r>
              <a:rPr lang="ar-SA" sz="2000" b="1" dirty="0" smtClean="0">
                <a:solidFill>
                  <a:srgbClr val="3F5378"/>
                </a:solidFill>
                <a:latin typeface="Sakkal Majalla" panose="02000000000000000000" pitchFamily="2" charset="-78"/>
                <a:cs typeface="Sakkal Majalla" panose="02000000000000000000" pitchFamily="2" charset="-78"/>
              </a:rPr>
              <a:t>312</a:t>
            </a:r>
            <a:r>
              <a:rPr lang="ar-BH" sz="2000" b="1" dirty="0" smtClean="0">
                <a:solidFill>
                  <a:srgbClr val="3F5378"/>
                </a:solidFill>
                <a:latin typeface="Sakkal Majalla" panose="02000000000000000000" pitchFamily="2" charset="-78"/>
                <a:cs typeface="Sakkal Majalla" panose="02000000000000000000" pitchFamily="2" charset="-78"/>
              </a:rPr>
              <a:t>                     الاقتصاد                  </a:t>
            </a:r>
            <a:r>
              <a:rPr lang="ar-BH" sz="2000" b="1" dirty="0">
                <a:solidFill>
                  <a:srgbClr val="3F5378"/>
                </a:solidFill>
                <a:latin typeface="Sakkal Majalla" panose="02000000000000000000" pitchFamily="2" charset="-78"/>
                <a:cs typeface="Sakkal Majalla" panose="02000000000000000000" pitchFamily="2" charset="-78"/>
              </a:rPr>
              <a:t>الفصل الدراسي </a:t>
            </a:r>
            <a:r>
              <a:rPr lang="ar-BH" sz="2000" b="1" dirty="0" smtClean="0">
                <a:solidFill>
                  <a:srgbClr val="3F5378"/>
                </a:solidFill>
                <a:latin typeface="Sakkal Majalla" panose="02000000000000000000" pitchFamily="2" charset="-78"/>
                <a:cs typeface="Sakkal Majalla" panose="02000000000000000000" pitchFamily="2" charset="-78"/>
              </a:rPr>
              <a:t>ال</a:t>
            </a:r>
            <a:r>
              <a:rPr lang="ar-SA" sz="2000" b="1" dirty="0" smtClean="0">
                <a:solidFill>
                  <a:srgbClr val="3F5378"/>
                </a:solidFill>
                <a:latin typeface="Sakkal Majalla" panose="02000000000000000000" pitchFamily="2" charset="-78"/>
                <a:cs typeface="Sakkal Majalla" panose="02000000000000000000" pitchFamily="2" charset="-78"/>
              </a:rPr>
              <a:t>أول</a:t>
            </a:r>
            <a:r>
              <a:rPr lang="ar-BH" sz="2000" b="1" dirty="0" smtClean="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3</a:t>
            </a:r>
            <a:r>
              <a:rPr lang="ar-BH" sz="2000" b="1" dirty="0" smtClean="0">
                <a:solidFill>
                  <a:srgbClr val="3F5378"/>
                </a:solidFill>
                <a:latin typeface="Sakkal Majalla" panose="02000000000000000000" pitchFamily="2" charset="-78"/>
                <a:cs typeface="Sakkal Majalla" panose="02000000000000000000" pitchFamily="2" charset="-78"/>
              </a:rPr>
              <a:t>-</a:t>
            </a:r>
            <a:r>
              <a:rPr lang="ar-SA" sz="2000" b="1" dirty="0" smtClean="0">
                <a:solidFill>
                  <a:srgbClr val="3F5378"/>
                </a:solidFill>
                <a:latin typeface="Sakkal Majalla" panose="02000000000000000000" pitchFamily="2" charset="-78"/>
                <a:cs typeface="Sakkal Majalla" panose="02000000000000000000" pitchFamily="2" charset="-78"/>
              </a:rPr>
              <a:t>2:  التنمية الاقتصادية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7661353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Flowchart: Terminator 5">
            <a:hlinkClick r:id="rId2" action="ppaction://hlinksldjump"/>
            <a:extLst>
              <a:ext uri="{FF2B5EF4-FFF2-40B4-BE49-F238E27FC236}">
                <a16:creationId xmlns="" xmlns:a16="http://schemas.microsoft.com/office/drawing/2014/main" id="{3E37897C-CA66-43FB-B84C-AAE8CDCA8A55}"/>
              </a:ext>
            </a:extLst>
          </p:cNvPr>
          <p:cNvSpPr/>
          <p:nvPr/>
        </p:nvSpPr>
        <p:spPr>
          <a:xfrm>
            <a:off x="217386" y="5869898"/>
            <a:ext cx="1360098"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tx1"/>
                </a:solidFill>
                <a:latin typeface="Sakkal Majalla" panose="02000000000000000000" pitchFamily="2" charset="-78"/>
                <a:cs typeface="Sakkal Majalla" panose="02000000000000000000" pitchFamily="2" charset="-78"/>
              </a:rPr>
              <a:t>التالي</a:t>
            </a:r>
            <a:endParaRPr lang="en-US" sz="2100" b="1" dirty="0">
              <a:solidFill>
                <a:schemeClr val="tx1"/>
              </a:solidFill>
              <a:latin typeface="Sakkal Majalla" panose="02000000000000000000" pitchFamily="2" charset="-78"/>
              <a:cs typeface="Sakkal Majalla" panose="02000000000000000000" pitchFamily="2" charset="-78"/>
            </a:endParaRPr>
          </a:p>
        </p:txBody>
      </p:sp>
      <p:pic>
        <p:nvPicPr>
          <p:cNvPr id="18" name="صورة 3">
            <a:extLst>
              <a:ext uri="{FF2B5EF4-FFF2-40B4-BE49-F238E27FC236}">
                <a16:creationId xmlns="" xmlns:a16="http://schemas.microsoft.com/office/drawing/2014/main" id="{B7637F84-64EB-4425-A22B-BB7702414C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7150" y="1364343"/>
            <a:ext cx="5191125" cy="4005943"/>
          </a:xfrm>
          <a:prstGeom prst="rect">
            <a:avLst/>
          </a:prstGeom>
        </p:spPr>
      </p:pic>
      <p:sp>
        <p:nvSpPr>
          <p:cNvPr id="9" name="TextBox 8">
            <a:extLst>
              <a:ext uri="{FF2B5EF4-FFF2-40B4-BE49-F238E27FC236}">
                <a16:creationId xmlns="" xmlns:a16="http://schemas.microsoft.com/office/drawing/2014/main"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
        <p:nvSpPr>
          <p:cNvPr id="7" name="TextBox 6">
            <a:extLst>
              <a:ext uri="{FF2B5EF4-FFF2-40B4-BE49-F238E27FC236}">
                <a16:creationId xmlns="" xmlns:a16="http://schemas.microsoft.com/office/drawing/2014/main"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a:t>
            </a:r>
            <a:r>
              <a:rPr lang="ar-SA" sz="2000" b="1" dirty="0" smtClean="0">
                <a:solidFill>
                  <a:srgbClr val="3F5378"/>
                </a:solidFill>
                <a:latin typeface="Sakkal Majalla" panose="02000000000000000000" pitchFamily="2" charset="-78"/>
                <a:cs typeface="Sakkal Majalla" panose="02000000000000000000" pitchFamily="2" charset="-78"/>
              </a:rPr>
              <a:t>312</a:t>
            </a:r>
            <a:r>
              <a:rPr lang="ar-BH" sz="2000" b="1" dirty="0" smtClean="0">
                <a:solidFill>
                  <a:srgbClr val="3F5378"/>
                </a:solidFill>
                <a:latin typeface="Sakkal Majalla" panose="02000000000000000000" pitchFamily="2" charset="-78"/>
                <a:cs typeface="Sakkal Majalla" panose="02000000000000000000" pitchFamily="2" charset="-78"/>
              </a:rPr>
              <a:t>                     الاقتصاد                  </a:t>
            </a:r>
            <a:r>
              <a:rPr lang="ar-BH" sz="2000" b="1" dirty="0">
                <a:solidFill>
                  <a:srgbClr val="3F5378"/>
                </a:solidFill>
                <a:latin typeface="Sakkal Majalla" panose="02000000000000000000" pitchFamily="2" charset="-78"/>
                <a:cs typeface="Sakkal Majalla" panose="02000000000000000000" pitchFamily="2" charset="-78"/>
              </a:rPr>
              <a:t>الفصل الدراسي </a:t>
            </a:r>
            <a:r>
              <a:rPr lang="ar-BH" sz="2000" b="1" dirty="0" smtClean="0">
                <a:solidFill>
                  <a:srgbClr val="3F5378"/>
                </a:solidFill>
                <a:latin typeface="Sakkal Majalla" panose="02000000000000000000" pitchFamily="2" charset="-78"/>
                <a:cs typeface="Sakkal Majalla" panose="02000000000000000000" pitchFamily="2" charset="-78"/>
              </a:rPr>
              <a:t>ال</a:t>
            </a:r>
            <a:r>
              <a:rPr lang="ar-SA" sz="2000" b="1" dirty="0" smtClean="0">
                <a:solidFill>
                  <a:srgbClr val="3F5378"/>
                </a:solidFill>
                <a:latin typeface="Sakkal Majalla" panose="02000000000000000000" pitchFamily="2" charset="-78"/>
                <a:cs typeface="Sakkal Majalla" panose="02000000000000000000" pitchFamily="2" charset="-78"/>
              </a:rPr>
              <a:t>أول</a:t>
            </a:r>
            <a:r>
              <a:rPr lang="ar-BH" sz="2000" b="1" dirty="0" smtClean="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3</a:t>
            </a:r>
            <a:r>
              <a:rPr lang="ar-BH" sz="2000" b="1" dirty="0" smtClean="0">
                <a:solidFill>
                  <a:srgbClr val="3F5378"/>
                </a:solidFill>
                <a:latin typeface="Sakkal Majalla" panose="02000000000000000000" pitchFamily="2" charset="-78"/>
                <a:cs typeface="Sakkal Majalla" panose="02000000000000000000" pitchFamily="2" charset="-78"/>
              </a:rPr>
              <a:t>-</a:t>
            </a:r>
            <a:r>
              <a:rPr lang="ar-SA" sz="2000" b="1" dirty="0" smtClean="0">
                <a:solidFill>
                  <a:srgbClr val="3F5378"/>
                </a:solidFill>
                <a:latin typeface="Sakkal Majalla" panose="02000000000000000000" pitchFamily="2" charset="-78"/>
                <a:cs typeface="Sakkal Majalla" panose="02000000000000000000" pitchFamily="2" charset="-78"/>
              </a:rPr>
              <a:t>2:  التنمية الاقتصادية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8189901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 xmlns:a16="http://schemas.microsoft.com/office/drawing/2014/main" id="{F8EBF62B-66D0-49F2-9126-12F8652B5BF2}"/>
              </a:ext>
            </a:extLst>
          </p:cNvPr>
          <p:cNvSpPr/>
          <p:nvPr/>
        </p:nvSpPr>
        <p:spPr>
          <a:xfrm>
            <a:off x="109266" y="1335539"/>
            <a:ext cx="10337323" cy="5091884"/>
          </a:xfrm>
          <a:prstGeom prst="roundRect">
            <a:avLst>
              <a:gd name="adj" fmla="val 1416"/>
            </a:avLst>
          </a:prstGeom>
          <a:solidFill>
            <a:srgbClr val="CF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266700" algn="r" rtl="1"/>
            <a:r>
              <a:rPr lang="ar-SA" sz="3600" b="1" dirty="0" smtClean="0">
                <a:solidFill>
                  <a:srgbClr val="C00000"/>
                </a:solidFill>
                <a:latin typeface="Sakkal Majalla" panose="02000000000000000000" pitchFamily="2" charset="-78"/>
                <a:cs typeface="Sakkal Majalla" panose="02000000000000000000" pitchFamily="2" charset="-78"/>
              </a:rPr>
              <a:t>يُتَوَقَع </a:t>
            </a:r>
            <a:r>
              <a:rPr lang="ar-SA" sz="3600" b="1" dirty="0">
                <a:solidFill>
                  <a:srgbClr val="C00000"/>
                </a:solidFill>
                <a:latin typeface="Sakkal Majalla" panose="02000000000000000000" pitchFamily="2" charset="-78"/>
                <a:cs typeface="Sakkal Majalla" panose="02000000000000000000" pitchFamily="2" charset="-78"/>
              </a:rPr>
              <a:t>من الطالب بعد الانتهاء من هذا الدرس أن</a:t>
            </a:r>
            <a:r>
              <a:rPr lang="ar-SA" sz="3600" b="1" dirty="0" smtClean="0">
                <a:solidFill>
                  <a:srgbClr val="C00000"/>
                </a:solidFill>
                <a:latin typeface="Sakkal Majalla" panose="02000000000000000000" pitchFamily="2" charset="-78"/>
                <a:cs typeface="Sakkal Majalla" panose="02000000000000000000" pitchFamily="2" charset="-78"/>
              </a:rPr>
              <a:t>:</a:t>
            </a:r>
          </a:p>
          <a:p>
            <a:pPr lvl="0" algn="r" rtl="1"/>
            <a:endParaRPr lang="ar-SA" sz="1400" dirty="0" smtClean="0">
              <a:solidFill>
                <a:schemeClr val="tx1"/>
              </a:solidFill>
              <a:latin typeface="Sakkal Majalla" panose="02000000000000000000" pitchFamily="2" charset="-78"/>
              <a:cs typeface="Sakkal Majalla" panose="02000000000000000000" pitchFamily="2" charset="-78"/>
            </a:endParaRPr>
          </a:p>
          <a:p>
            <a:pPr marL="973137" marR="0" lvl="0" indent="-742950" algn="r" rtl="1">
              <a:spcBef>
                <a:spcPts val="0"/>
              </a:spcBef>
              <a:spcAft>
                <a:spcPts val="0"/>
              </a:spcAft>
              <a:buSzPct val="70000"/>
              <a:buFont typeface="+mj-lt"/>
              <a:buAutoNum type="arabicPeriod"/>
            </a:pPr>
            <a:r>
              <a:rPr lang="ar-SA" sz="4000" dirty="0" smtClean="0">
                <a:solidFill>
                  <a:schemeClr val="tx1"/>
                </a:solidFill>
                <a:latin typeface="Sakkal Majalla" panose="02000000000000000000" pitchFamily="2" charset="-78"/>
                <a:cs typeface="Sakkal Majalla" panose="02000000000000000000" pitchFamily="2" charset="-78"/>
              </a:rPr>
              <a:t>نعرف مفهوم التنمية.</a:t>
            </a:r>
            <a:endParaRPr lang="ar-SA" sz="4000" dirty="0">
              <a:solidFill>
                <a:schemeClr val="tx1"/>
              </a:solidFill>
              <a:latin typeface="Sakkal Majalla" panose="02000000000000000000" pitchFamily="2" charset="-78"/>
              <a:cs typeface="Sakkal Majalla" panose="02000000000000000000" pitchFamily="2" charset="-78"/>
            </a:endParaRPr>
          </a:p>
          <a:p>
            <a:pPr marL="973137" marR="0" lvl="0" indent="-742950" algn="r" rtl="1">
              <a:spcBef>
                <a:spcPts val="0"/>
              </a:spcBef>
              <a:spcAft>
                <a:spcPts val="0"/>
              </a:spcAft>
              <a:buSzPct val="70000"/>
              <a:buFont typeface="+mj-lt"/>
              <a:buAutoNum type="arabicPeriod"/>
            </a:pPr>
            <a:r>
              <a:rPr lang="ar-SA" sz="4000" dirty="0" smtClean="0">
                <a:solidFill>
                  <a:schemeClr val="tx1"/>
                </a:solidFill>
                <a:latin typeface="Sakkal Majalla" panose="02000000000000000000" pitchFamily="2" charset="-78"/>
                <a:cs typeface="Sakkal Majalla" panose="02000000000000000000" pitchFamily="2" charset="-78"/>
              </a:rPr>
              <a:t>نميز بين النمو الاقتصادي والتنمية الاقتصادية.</a:t>
            </a:r>
          </a:p>
          <a:p>
            <a:pPr marL="973137" marR="0" lvl="0" indent="-742950" algn="r" rtl="1">
              <a:spcBef>
                <a:spcPts val="0"/>
              </a:spcBef>
              <a:spcAft>
                <a:spcPts val="0"/>
              </a:spcAft>
              <a:buSzPct val="70000"/>
              <a:buFont typeface="+mj-lt"/>
              <a:buAutoNum type="arabicPeriod"/>
            </a:pPr>
            <a:r>
              <a:rPr lang="ar-SA" sz="4000" dirty="0">
                <a:solidFill>
                  <a:schemeClr val="tx1"/>
                </a:solidFill>
                <a:latin typeface="Sakkal Majalla" panose="02000000000000000000" pitchFamily="2" charset="-78"/>
                <a:cs typeface="Sakkal Majalla" panose="02000000000000000000" pitchFamily="2" charset="-78"/>
              </a:rPr>
              <a:t>نحدد مفهوم التنمية الاقتصادية وأهدافها.</a:t>
            </a:r>
          </a:p>
          <a:p>
            <a:pPr marL="973137" marR="0" lvl="0" indent="-742950" algn="r" rtl="1">
              <a:spcBef>
                <a:spcPts val="0"/>
              </a:spcBef>
              <a:spcAft>
                <a:spcPts val="0"/>
              </a:spcAft>
              <a:buSzPct val="70000"/>
              <a:buFont typeface="+mj-lt"/>
              <a:buAutoNum type="arabicPeriod"/>
            </a:pPr>
            <a:r>
              <a:rPr lang="ar-SA" sz="4000" dirty="0">
                <a:solidFill>
                  <a:schemeClr val="tx1"/>
                </a:solidFill>
                <a:latin typeface="Sakkal Majalla" panose="02000000000000000000" pitchFamily="2" charset="-78"/>
                <a:cs typeface="Sakkal Majalla" panose="02000000000000000000" pitchFamily="2" charset="-78"/>
              </a:rPr>
              <a:t>نعرف التنمية البشرية.</a:t>
            </a:r>
          </a:p>
          <a:p>
            <a:pPr marL="973137" marR="0" lvl="0" indent="-742950" algn="r" rtl="1">
              <a:spcBef>
                <a:spcPts val="0"/>
              </a:spcBef>
              <a:spcAft>
                <a:spcPts val="0"/>
              </a:spcAft>
              <a:buSzPct val="70000"/>
              <a:buFont typeface="+mj-lt"/>
              <a:buAutoNum type="arabicPeriod"/>
            </a:pPr>
            <a:r>
              <a:rPr lang="ar-SA" sz="4000" dirty="0">
                <a:solidFill>
                  <a:schemeClr val="tx1"/>
                </a:solidFill>
                <a:latin typeface="Sakkal Majalla" panose="02000000000000000000" pitchFamily="2" charset="-78"/>
                <a:cs typeface="Sakkal Majalla" panose="02000000000000000000" pitchFamily="2" charset="-78"/>
              </a:rPr>
              <a:t>نقدر جهود مملكة البحرين في مجال التنمية البشرية والتنمية الاقتصادية.</a:t>
            </a:r>
            <a:endParaRPr lang="ar-BH" sz="4000" dirty="0">
              <a:solidFill>
                <a:schemeClr val="tx1"/>
              </a:solidFill>
              <a:latin typeface="Sakkal Majalla" panose="02000000000000000000" pitchFamily="2" charset="-78"/>
              <a:cs typeface="Sakkal Majalla" panose="02000000000000000000" pitchFamily="2" charset="-78"/>
            </a:endParaRPr>
          </a:p>
          <a:p>
            <a:pPr marL="973137" marR="0" lvl="0" indent="-742950" algn="r" rtl="1">
              <a:lnSpc>
                <a:spcPct val="150000"/>
              </a:lnSpc>
              <a:spcBef>
                <a:spcPts val="0"/>
              </a:spcBef>
              <a:spcAft>
                <a:spcPts val="0"/>
              </a:spcAft>
              <a:buSzPct val="70000"/>
              <a:buFont typeface="+mj-lt"/>
              <a:buAutoNum type="arabicPeriod"/>
            </a:pPr>
            <a:endParaRPr lang="ar-SA" sz="4000" dirty="0">
              <a:solidFill>
                <a:schemeClr val="tx1"/>
              </a:solidFill>
              <a:latin typeface="Sakkal Majalla" panose="02000000000000000000" pitchFamily="2" charset="-78"/>
              <a:cs typeface="Sakkal Majalla" panose="02000000000000000000" pitchFamily="2" charset="-78"/>
            </a:endParaRPr>
          </a:p>
          <a:p>
            <a:pPr marL="266700" algn="r" rtl="1"/>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8" name="مستطيل مستدير الزوايا 13">
            <a:extLst>
              <a:ext uri="{FF2B5EF4-FFF2-40B4-BE49-F238E27FC236}">
                <a16:creationId xmlns="" xmlns:a16="http://schemas.microsoft.com/office/drawing/2014/main" id="{DBA5813B-13F4-4751-9329-774E2F9D07DA}"/>
              </a:ext>
            </a:extLst>
          </p:cNvPr>
          <p:cNvSpPr/>
          <p:nvPr/>
        </p:nvSpPr>
        <p:spPr>
          <a:xfrm>
            <a:off x="4328160" y="84661"/>
            <a:ext cx="8153400" cy="1080000"/>
          </a:xfrm>
          <a:prstGeom prst="roundRect">
            <a:avLst>
              <a:gd name="adj" fmla="val 10356"/>
            </a:avLst>
          </a:prstGeom>
          <a:solidFill>
            <a:srgbClr val="3A617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9" name="Rectangle 6">
            <a:extLst>
              <a:ext uri="{FF2B5EF4-FFF2-40B4-BE49-F238E27FC236}">
                <a16:creationId xmlns="" xmlns:a16="http://schemas.microsoft.com/office/drawing/2014/main" id="{06026ACD-4FC9-499D-A4D4-602A071AD132}"/>
              </a:ext>
            </a:extLst>
          </p:cNvPr>
          <p:cNvSpPr/>
          <p:nvPr/>
        </p:nvSpPr>
        <p:spPr>
          <a:xfrm>
            <a:off x="6151418" y="190887"/>
            <a:ext cx="2810385"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Sultan bold" pitchFamily="2" charset="-78"/>
              </a:rPr>
              <a:t>أهداف الدرس</a:t>
            </a:r>
            <a:endParaRPr lang="en-US" sz="5400" dirty="0">
              <a:ln w="9525">
                <a:noFill/>
                <a:prstDash val="solid"/>
              </a:ln>
              <a:solidFill>
                <a:schemeClr val="bg1"/>
              </a:solidFill>
              <a:latin typeface="Arial Black" panose="020B0A04020102020204" pitchFamily="34" charset="0"/>
              <a:cs typeface="Sultan bold" pitchFamily="2" charset="-78"/>
            </a:endParaRPr>
          </a:p>
        </p:txBody>
      </p:sp>
      <p:grpSp>
        <p:nvGrpSpPr>
          <p:cNvPr id="12" name="Shape 631">
            <a:extLst>
              <a:ext uri="{FF2B5EF4-FFF2-40B4-BE49-F238E27FC236}">
                <a16:creationId xmlns="" xmlns:a16="http://schemas.microsoft.com/office/drawing/2014/main" id="{26404733-55D9-4213-B05C-D0BE9C60E1F9}"/>
              </a:ext>
            </a:extLst>
          </p:cNvPr>
          <p:cNvGrpSpPr/>
          <p:nvPr/>
        </p:nvGrpSpPr>
        <p:grpSpPr>
          <a:xfrm flipH="1">
            <a:off x="11056602" y="237991"/>
            <a:ext cx="827524" cy="848823"/>
            <a:chOff x="5961125" y="1623900"/>
            <a:chExt cx="427450" cy="448175"/>
          </a:xfrm>
        </p:grpSpPr>
        <p:sp>
          <p:nvSpPr>
            <p:cNvPr id="13" name="Shape 632">
              <a:extLst>
                <a:ext uri="{FF2B5EF4-FFF2-40B4-BE49-F238E27FC236}">
                  <a16:creationId xmlns="" xmlns:a16="http://schemas.microsoft.com/office/drawing/2014/main" id="{FBC4067F-F4D1-46EE-BB67-7B23C1260126}"/>
                </a:ext>
              </a:extLst>
            </p:cNvPr>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14" name="Shape 633">
              <a:extLst>
                <a:ext uri="{FF2B5EF4-FFF2-40B4-BE49-F238E27FC236}">
                  <a16:creationId xmlns="" xmlns:a16="http://schemas.microsoft.com/office/drawing/2014/main" id="{0F970148-B9AF-453B-949B-66702049C424}"/>
                </a:ext>
              </a:extLst>
            </p:cNvPr>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15" name="Shape 634">
              <a:extLst>
                <a:ext uri="{FF2B5EF4-FFF2-40B4-BE49-F238E27FC236}">
                  <a16:creationId xmlns="" xmlns:a16="http://schemas.microsoft.com/office/drawing/2014/main" id="{0EFE44E9-6915-4BEF-BAA1-1164CF41B1E6}"/>
                </a:ext>
              </a:extLst>
            </p:cNvPr>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16" name="Shape 635">
              <a:extLst>
                <a:ext uri="{FF2B5EF4-FFF2-40B4-BE49-F238E27FC236}">
                  <a16:creationId xmlns="" xmlns:a16="http://schemas.microsoft.com/office/drawing/2014/main" id="{F5254662-978C-494C-A5CC-7B6AF784ACF5}"/>
                </a:ext>
              </a:extLst>
            </p:cNvPr>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17" name="Shape 636">
              <a:extLst>
                <a:ext uri="{FF2B5EF4-FFF2-40B4-BE49-F238E27FC236}">
                  <a16:creationId xmlns="" xmlns:a16="http://schemas.microsoft.com/office/drawing/2014/main" id="{AF18F426-07A8-46FD-9319-42DFAD7570F6}"/>
                </a:ext>
              </a:extLst>
            </p:cNvPr>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18" name="Shape 637">
              <a:extLst>
                <a:ext uri="{FF2B5EF4-FFF2-40B4-BE49-F238E27FC236}">
                  <a16:creationId xmlns="" xmlns:a16="http://schemas.microsoft.com/office/drawing/2014/main" id="{BE1E9959-7B11-4D58-A979-FA1BC56BCCE5}"/>
                </a:ext>
              </a:extLst>
            </p:cNvPr>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19" name="Shape 638">
              <a:extLst>
                <a:ext uri="{FF2B5EF4-FFF2-40B4-BE49-F238E27FC236}">
                  <a16:creationId xmlns="" xmlns:a16="http://schemas.microsoft.com/office/drawing/2014/main" id="{AD1312A7-F816-48E9-89F3-EE8D60ACF512}"/>
                </a:ext>
              </a:extLst>
            </p:cNvPr>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grpSp>
      <p:sp>
        <p:nvSpPr>
          <p:cNvPr id="37" name="مستطيل مستدير الزوايا 5">
            <a:hlinkClick r:id="rId3" action="ppaction://hlinksldjump"/>
            <a:extLst>
              <a:ext uri="{FF2B5EF4-FFF2-40B4-BE49-F238E27FC236}">
                <a16:creationId xmlns="" xmlns:a16="http://schemas.microsoft.com/office/drawing/2014/main" id="{43E9C12C-5BC2-40AE-ACC5-04FA6747C583}"/>
              </a:ext>
            </a:extLst>
          </p:cNvPr>
          <p:cNvSpPr/>
          <p:nvPr/>
        </p:nvSpPr>
        <p:spPr>
          <a:xfrm>
            <a:off x="10518976" y="1572008"/>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38" name="مستطيل مستدير الزوايا 11">
            <a:hlinkClick r:id="rId4" action="ppaction://hlinksldjump"/>
            <a:extLst>
              <a:ext uri="{FF2B5EF4-FFF2-40B4-BE49-F238E27FC236}">
                <a16:creationId xmlns="" xmlns:a16="http://schemas.microsoft.com/office/drawing/2014/main" id="{26A7B993-6928-4D4E-A625-2F80AE4E59C8}"/>
              </a:ext>
            </a:extLst>
          </p:cNvPr>
          <p:cNvSpPr/>
          <p:nvPr/>
        </p:nvSpPr>
        <p:spPr>
          <a:xfrm>
            <a:off x="10533532" y="225266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41" name="مستطيل مستدير الزوايا 16">
            <a:hlinkClick r:id="rId5" action="ppaction://hlinksldjump"/>
            <a:extLst>
              <a:ext uri="{FF2B5EF4-FFF2-40B4-BE49-F238E27FC236}">
                <a16:creationId xmlns="" xmlns:a16="http://schemas.microsoft.com/office/drawing/2014/main" id="{FCAA9A9D-66D9-4C62-9EA9-08AEB5B5C91D}"/>
              </a:ext>
            </a:extLst>
          </p:cNvPr>
          <p:cNvSpPr/>
          <p:nvPr/>
        </p:nvSpPr>
        <p:spPr>
          <a:xfrm>
            <a:off x="10515902" y="549971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22" name="TextBox 21">
            <a:extLst>
              <a:ext uri="{FF2B5EF4-FFF2-40B4-BE49-F238E27FC236}">
                <a16:creationId xmlns="" xmlns:a16="http://schemas.microsoft.com/office/drawing/2014/main"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
        <p:nvSpPr>
          <p:cNvPr id="23" name="مستطيل مستدير الزوايا 12">
            <a:hlinkClick r:id="rId6" action="ppaction://hlinksldjump"/>
            <a:extLst>
              <a:ext uri="{FF2B5EF4-FFF2-40B4-BE49-F238E27FC236}">
                <a16:creationId xmlns="" xmlns:a16="http://schemas.microsoft.com/office/drawing/2014/main" id="{02C9A14A-8535-4363-81B7-4E9E0BA9039D}"/>
              </a:ext>
            </a:extLst>
          </p:cNvPr>
          <p:cNvSpPr/>
          <p:nvPr/>
        </p:nvSpPr>
        <p:spPr>
          <a:xfrm>
            <a:off x="10528251" y="293331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21" name="TextBox 20">
            <a:extLst>
              <a:ext uri="{FF2B5EF4-FFF2-40B4-BE49-F238E27FC236}">
                <a16:creationId xmlns="" xmlns:a16="http://schemas.microsoft.com/office/drawing/2014/main"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a:t>
            </a:r>
            <a:r>
              <a:rPr lang="ar-SA" sz="2000" b="1" dirty="0" smtClean="0">
                <a:solidFill>
                  <a:srgbClr val="3F5378"/>
                </a:solidFill>
                <a:latin typeface="Sakkal Majalla" panose="02000000000000000000" pitchFamily="2" charset="-78"/>
                <a:cs typeface="Sakkal Majalla" panose="02000000000000000000" pitchFamily="2" charset="-78"/>
              </a:rPr>
              <a:t>312</a:t>
            </a:r>
            <a:r>
              <a:rPr lang="ar-BH" sz="2000" b="1" dirty="0" smtClean="0">
                <a:solidFill>
                  <a:srgbClr val="3F5378"/>
                </a:solidFill>
                <a:latin typeface="Sakkal Majalla" panose="02000000000000000000" pitchFamily="2" charset="-78"/>
                <a:cs typeface="Sakkal Majalla" panose="02000000000000000000" pitchFamily="2" charset="-78"/>
              </a:rPr>
              <a:t>                     الاقتصاد                  </a:t>
            </a:r>
            <a:r>
              <a:rPr lang="ar-BH" sz="2000" b="1" dirty="0">
                <a:solidFill>
                  <a:srgbClr val="3F5378"/>
                </a:solidFill>
                <a:latin typeface="Sakkal Majalla" panose="02000000000000000000" pitchFamily="2" charset="-78"/>
                <a:cs typeface="Sakkal Majalla" panose="02000000000000000000" pitchFamily="2" charset="-78"/>
              </a:rPr>
              <a:t>الفصل الدراسي </a:t>
            </a:r>
            <a:r>
              <a:rPr lang="ar-BH" sz="2000" b="1" dirty="0" smtClean="0">
                <a:solidFill>
                  <a:srgbClr val="3F5378"/>
                </a:solidFill>
                <a:latin typeface="Sakkal Majalla" panose="02000000000000000000" pitchFamily="2" charset="-78"/>
                <a:cs typeface="Sakkal Majalla" panose="02000000000000000000" pitchFamily="2" charset="-78"/>
              </a:rPr>
              <a:t>ال</a:t>
            </a:r>
            <a:r>
              <a:rPr lang="ar-SA" sz="2000" b="1" dirty="0" smtClean="0">
                <a:solidFill>
                  <a:srgbClr val="3F5378"/>
                </a:solidFill>
                <a:latin typeface="Sakkal Majalla" panose="02000000000000000000" pitchFamily="2" charset="-78"/>
                <a:cs typeface="Sakkal Majalla" panose="02000000000000000000" pitchFamily="2" charset="-78"/>
              </a:rPr>
              <a:t>أول</a:t>
            </a:r>
            <a:r>
              <a:rPr lang="ar-BH" sz="2000" b="1" dirty="0" smtClean="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3</a:t>
            </a:r>
            <a:r>
              <a:rPr lang="ar-BH" sz="2000" b="1" dirty="0" smtClean="0">
                <a:solidFill>
                  <a:srgbClr val="3F5378"/>
                </a:solidFill>
                <a:latin typeface="Sakkal Majalla" panose="02000000000000000000" pitchFamily="2" charset="-78"/>
                <a:cs typeface="Sakkal Majalla" panose="02000000000000000000" pitchFamily="2" charset="-78"/>
              </a:rPr>
              <a:t>-</a:t>
            </a:r>
            <a:r>
              <a:rPr lang="ar-SA" sz="2000" b="1" dirty="0" smtClean="0">
                <a:solidFill>
                  <a:srgbClr val="3F5378"/>
                </a:solidFill>
                <a:latin typeface="Sakkal Majalla" panose="02000000000000000000" pitchFamily="2" charset="-78"/>
                <a:cs typeface="Sakkal Majalla" panose="02000000000000000000" pitchFamily="2" charset="-78"/>
              </a:rPr>
              <a:t>2:  التنمية الاقتصادية</a:t>
            </a:r>
            <a:endParaRPr lang="ar-SA" sz="2000" b="1" dirty="0">
              <a:solidFill>
                <a:srgbClr val="3F5378"/>
              </a:solidFill>
              <a:latin typeface="Sakkal Majalla" panose="02000000000000000000" pitchFamily="2" charset="-78"/>
              <a:cs typeface="Sakkal Majalla" panose="02000000000000000000" pitchFamily="2" charset="-78"/>
            </a:endParaRPr>
          </a:p>
        </p:txBody>
      </p:sp>
      <p:sp>
        <p:nvSpPr>
          <p:cNvPr id="20" name="مستطيل مستدير الزوايا 11">
            <a:hlinkClick r:id="rId4" action="ppaction://hlinksldjump"/>
            <a:extLst>
              <a:ext uri="{FF2B5EF4-FFF2-40B4-BE49-F238E27FC236}">
                <a16:creationId xmlns="" xmlns:a16="http://schemas.microsoft.com/office/drawing/2014/main" id="{26A7B993-6928-4D4E-A625-2F80AE4E59C8}"/>
              </a:ext>
            </a:extLst>
          </p:cNvPr>
          <p:cNvSpPr/>
          <p:nvPr/>
        </p:nvSpPr>
        <p:spPr>
          <a:xfrm>
            <a:off x="10539239" y="359350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الثالث    </a:t>
            </a:r>
            <a:endParaRPr lang="ar-BH" sz="2000" dirty="0">
              <a:solidFill>
                <a:srgbClr val="3F5378"/>
              </a:solidFill>
              <a:latin typeface="Arial Black" panose="020B0A04020102020204" pitchFamily="34" charset="0"/>
              <a:cs typeface="Sultan bold" pitchFamily="2" charset="-78"/>
            </a:endParaRPr>
          </a:p>
        </p:txBody>
      </p:sp>
      <p:sp>
        <p:nvSpPr>
          <p:cNvPr id="24" name="مستطيل مستدير الزوايا 12">
            <a:hlinkClick r:id="rId6" action="ppaction://hlinksldjump"/>
            <a:extLst>
              <a:ext uri="{FF2B5EF4-FFF2-40B4-BE49-F238E27FC236}">
                <a16:creationId xmlns="" xmlns:a16="http://schemas.microsoft.com/office/drawing/2014/main" id="{02C9A14A-8535-4363-81B7-4E9E0BA9039D}"/>
              </a:ext>
            </a:extLst>
          </p:cNvPr>
          <p:cNvSpPr/>
          <p:nvPr/>
        </p:nvSpPr>
        <p:spPr>
          <a:xfrm>
            <a:off x="10539239" y="425369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الرابع   </a:t>
            </a:r>
            <a:endParaRPr lang="ar-BH" sz="2000" dirty="0">
              <a:solidFill>
                <a:srgbClr val="3F5378"/>
              </a:solidFill>
              <a:latin typeface="Arial Black" panose="020B0A04020102020204" pitchFamily="34" charset="0"/>
              <a:cs typeface="Sultan bold" pitchFamily="2" charset="-78"/>
            </a:endParaRPr>
          </a:p>
        </p:txBody>
      </p:sp>
      <p:sp>
        <p:nvSpPr>
          <p:cNvPr id="25" name="مستطيل مستدير الزوايا 12">
            <a:hlinkClick r:id="rId6" action="ppaction://hlinksldjump"/>
            <a:extLst>
              <a:ext uri="{FF2B5EF4-FFF2-40B4-BE49-F238E27FC236}">
                <a16:creationId xmlns="" xmlns:a16="http://schemas.microsoft.com/office/drawing/2014/main" id="{02C9A14A-8535-4363-81B7-4E9E0BA9039D}"/>
              </a:ext>
            </a:extLst>
          </p:cNvPr>
          <p:cNvSpPr/>
          <p:nvPr/>
        </p:nvSpPr>
        <p:spPr>
          <a:xfrm>
            <a:off x="10539239" y="487670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الخامس </a:t>
            </a:r>
            <a:endParaRPr lang="ar-BH" sz="2000" dirty="0">
              <a:solidFill>
                <a:srgbClr val="3F5378"/>
              </a:solidFill>
              <a:latin typeface="Arial Black" panose="020B0A04020102020204" pitchFamily="34" charset="0"/>
              <a:cs typeface="Sultan bold" pitchFamily="2" charset="-78"/>
            </a:endParaRPr>
          </a:p>
        </p:txBody>
      </p:sp>
    </p:spTree>
    <p:extLst>
      <p:ext uri="{BB962C8B-B14F-4D97-AF65-F5344CB8AC3E}">
        <p14:creationId xmlns:p14="http://schemas.microsoft.com/office/powerpoint/2010/main" val="16539421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Flowchart: Terminator 5">
            <a:hlinkClick r:id="rId2" action="ppaction://hlinksldjump"/>
            <a:extLst>
              <a:ext uri="{FF2B5EF4-FFF2-40B4-BE49-F238E27FC236}">
                <a16:creationId xmlns="" xmlns:a16="http://schemas.microsoft.com/office/drawing/2014/main" id="{74B33132-AC2E-4AD8-807A-18E45498A969}"/>
              </a:ext>
            </a:extLst>
          </p:cNvPr>
          <p:cNvSpPr/>
          <p:nvPr/>
        </p:nvSpPr>
        <p:spPr>
          <a:xfrm>
            <a:off x="217386" y="5869898"/>
            <a:ext cx="1360098" cy="448207"/>
          </a:xfrm>
          <a:prstGeom prst="flowChartTerminator">
            <a:avLst/>
          </a:prstGeom>
          <a:solidFill>
            <a:srgbClr val="C13018"/>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bg1"/>
                </a:solidFill>
                <a:latin typeface="Sakkal Majalla" panose="02000000000000000000" pitchFamily="2" charset="-78"/>
                <a:cs typeface="Sakkal Majalla" panose="02000000000000000000" pitchFamily="2" charset="-78"/>
              </a:rPr>
              <a:t>رجوع</a:t>
            </a:r>
            <a:endParaRPr lang="en-US" sz="2100" b="1" dirty="0">
              <a:solidFill>
                <a:schemeClr val="bg1"/>
              </a:solidFill>
              <a:latin typeface="Sakkal Majalla" panose="02000000000000000000" pitchFamily="2" charset="-78"/>
              <a:cs typeface="Sakkal Majalla" panose="02000000000000000000" pitchFamily="2" charset="-78"/>
            </a:endParaRPr>
          </a:p>
        </p:txBody>
      </p:sp>
      <p:pic>
        <p:nvPicPr>
          <p:cNvPr id="7" name="صورة 4">
            <a:extLst>
              <a:ext uri="{FF2B5EF4-FFF2-40B4-BE49-F238E27FC236}">
                <a16:creationId xmlns="" xmlns:a16="http://schemas.microsoft.com/office/drawing/2014/main" id="{25F6354A-7F96-43F7-AEC1-14F05DE91D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7625" y="1149126"/>
            <a:ext cx="4691151" cy="4658403"/>
          </a:xfrm>
          <a:prstGeom prst="rect">
            <a:avLst/>
          </a:prstGeom>
        </p:spPr>
      </p:pic>
      <p:sp>
        <p:nvSpPr>
          <p:cNvPr id="5" name="TextBox 4">
            <a:extLst>
              <a:ext uri="{FF2B5EF4-FFF2-40B4-BE49-F238E27FC236}">
                <a16:creationId xmlns="" xmlns:a16="http://schemas.microsoft.com/office/drawing/2014/main"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
        <p:nvSpPr>
          <p:cNvPr id="8" name="TextBox 7">
            <a:extLst>
              <a:ext uri="{FF2B5EF4-FFF2-40B4-BE49-F238E27FC236}">
                <a16:creationId xmlns="" xmlns:a16="http://schemas.microsoft.com/office/drawing/2014/main"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a:t>
            </a:r>
            <a:r>
              <a:rPr lang="ar-SA" sz="2000" b="1" dirty="0" smtClean="0">
                <a:solidFill>
                  <a:srgbClr val="3F5378"/>
                </a:solidFill>
                <a:latin typeface="Sakkal Majalla" panose="02000000000000000000" pitchFamily="2" charset="-78"/>
                <a:cs typeface="Sakkal Majalla" panose="02000000000000000000" pitchFamily="2" charset="-78"/>
              </a:rPr>
              <a:t>312</a:t>
            </a:r>
            <a:r>
              <a:rPr lang="ar-BH" sz="2000" b="1" dirty="0" smtClean="0">
                <a:solidFill>
                  <a:srgbClr val="3F5378"/>
                </a:solidFill>
                <a:latin typeface="Sakkal Majalla" panose="02000000000000000000" pitchFamily="2" charset="-78"/>
                <a:cs typeface="Sakkal Majalla" panose="02000000000000000000" pitchFamily="2" charset="-78"/>
              </a:rPr>
              <a:t>                     الاقتصاد                  </a:t>
            </a:r>
            <a:r>
              <a:rPr lang="ar-BH" sz="2000" b="1" dirty="0">
                <a:solidFill>
                  <a:srgbClr val="3F5378"/>
                </a:solidFill>
                <a:latin typeface="Sakkal Majalla" panose="02000000000000000000" pitchFamily="2" charset="-78"/>
                <a:cs typeface="Sakkal Majalla" panose="02000000000000000000" pitchFamily="2" charset="-78"/>
              </a:rPr>
              <a:t>الفصل الدراسي </a:t>
            </a:r>
            <a:r>
              <a:rPr lang="ar-BH" sz="2000" b="1" dirty="0" smtClean="0">
                <a:solidFill>
                  <a:srgbClr val="3F5378"/>
                </a:solidFill>
                <a:latin typeface="Sakkal Majalla" panose="02000000000000000000" pitchFamily="2" charset="-78"/>
                <a:cs typeface="Sakkal Majalla" panose="02000000000000000000" pitchFamily="2" charset="-78"/>
              </a:rPr>
              <a:t>ال</a:t>
            </a:r>
            <a:r>
              <a:rPr lang="ar-SA" sz="2000" b="1" dirty="0" smtClean="0">
                <a:solidFill>
                  <a:srgbClr val="3F5378"/>
                </a:solidFill>
                <a:latin typeface="Sakkal Majalla" panose="02000000000000000000" pitchFamily="2" charset="-78"/>
                <a:cs typeface="Sakkal Majalla" panose="02000000000000000000" pitchFamily="2" charset="-78"/>
              </a:rPr>
              <a:t>أول</a:t>
            </a:r>
            <a:r>
              <a:rPr lang="ar-BH" sz="2000" b="1" dirty="0" smtClean="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3</a:t>
            </a:r>
            <a:r>
              <a:rPr lang="ar-BH" sz="2000" b="1" dirty="0" smtClean="0">
                <a:solidFill>
                  <a:srgbClr val="3F5378"/>
                </a:solidFill>
                <a:latin typeface="Sakkal Majalla" panose="02000000000000000000" pitchFamily="2" charset="-78"/>
                <a:cs typeface="Sakkal Majalla" panose="02000000000000000000" pitchFamily="2" charset="-78"/>
              </a:rPr>
              <a:t>-</a:t>
            </a:r>
            <a:r>
              <a:rPr lang="ar-SA" sz="2000" b="1" dirty="0" smtClean="0">
                <a:solidFill>
                  <a:srgbClr val="3F5378"/>
                </a:solidFill>
                <a:latin typeface="Sakkal Majalla" panose="02000000000000000000" pitchFamily="2" charset="-78"/>
                <a:cs typeface="Sakkal Majalla" panose="02000000000000000000" pitchFamily="2" charset="-78"/>
              </a:rPr>
              <a:t>2:  التنمية الاقتصادية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366843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Flowchart: Terminator 5">
            <a:hlinkClick r:id="rId2" action="ppaction://hlinksldjump"/>
            <a:extLst>
              <a:ext uri="{FF2B5EF4-FFF2-40B4-BE49-F238E27FC236}">
                <a16:creationId xmlns="" xmlns:a16="http://schemas.microsoft.com/office/drawing/2014/main" id="{3E37897C-CA66-43FB-B84C-AAE8CDCA8A55}"/>
              </a:ext>
            </a:extLst>
          </p:cNvPr>
          <p:cNvSpPr/>
          <p:nvPr/>
        </p:nvSpPr>
        <p:spPr>
          <a:xfrm>
            <a:off x="217386" y="5869898"/>
            <a:ext cx="1360098"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tx1"/>
                </a:solidFill>
                <a:latin typeface="Sakkal Majalla" panose="02000000000000000000" pitchFamily="2" charset="-78"/>
                <a:cs typeface="Sakkal Majalla" panose="02000000000000000000" pitchFamily="2" charset="-78"/>
              </a:rPr>
              <a:t>التالي</a:t>
            </a:r>
            <a:endParaRPr lang="en-US" sz="2100" b="1" dirty="0">
              <a:solidFill>
                <a:schemeClr val="tx1"/>
              </a:solidFill>
              <a:latin typeface="Sakkal Majalla" panose="02000000000000000000" pitchFamily="2" charset="-78"/>
              <a:cs typeface="Sakkal Majalla" panose="02000000000000000000" pitchFamily="2" charset="-78"/>
            </a:endParaRPr>
          </a:p>
        </p:txBody>
      </p:sp>
      <p:pic>
        <p:nvPicPr>
          <p:cNvPr id="18" name="صورة 3">
            <a:extLst>
              <a:ext uri="{FF2B5EF4-FFF2-40B4-BE49-F238E27FC236}">
                <a16:creationId xmlns="" xmlns:a16="http://schemas.microsoft.com/office/drawing/2014/main" id="{B7637F84-64EB-4425-A22B-BB7702414C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7150" y="1364343"/>
            <a:ext cx="5191125" cy="4005943"/>
          </a:xfrm>
          <a:prstGeom prst="rect">
            <a:avLst/>
          </a:prstGeom>
        </p:spPr>
      </p:pic>
      <p:sp>
        <p:nvSpPr>
          <p:cNvPr id="9" name="TextBox 8">
            <a:extLst>
              <a:ext uri="{FF2B5EF4-FFF2-40B4-BE49-F238E27FC236}">
                <a16:creationId xmlns="" xmlns:a16="http://schemas.microsoft.com/office/drawing/2014/main"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
        <p:nvSpPr>
          <p:cNvPr id="7" name="TextBox 6">
            <a:extLst>
              <a:ext uri="{FF2B5EF4-FFF2-40B4-BE49-F238E27FC236}">
                <a16:creationId xmlns:a16="http://schemas.microsoft.com/office/drawing/2014/main" xmlns=""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a:t>
            </a:r>
            <a:r>
              <a:rPr lang="ar-SA" sz="2000" b="1" dirty="0" smtClean="0">
                <a:solidFill>
                  <a:srgbClr val="3F5378"/>
                </a:solidFill>
                <a:latin typeface="Sakkal Majalla" panose="02000000000000000000" pitchFamily="2" charset="-78"/>
                <a:cs typeface="Sakkal Majalla" panose="02000000000000000000" pitchFamily="2" charset="-78"/>
              </a:rPr>
              <a:t>312</a:t>
            </a:r>
            <a:r>
              <a:rPr lang="ar-BH" sz="2000" b="1" dirty="0" smtClean="0">
                <a:solidFill>
                  <a:srgbClr val="3F5378"/>
                </a:solidFill>
                <a:latin typeface="Sakkal Majalla" panose="02000000000000000000" pitchFamily="2" charset="-78"/>
                <a:cs typeface="Sakkal Majalla" panose="02000000000000000000" pitchFamily="2" charset="-78"/>
              </a:rPr>
              <a:t>                     الاقتصاد                  </a:t>
            </a:r>
            <a:r>
              <a:rPr lang="ar-BH" sz="2000" b="1" dirty="0">
                <a:solidFill>
                  <a:srgbClr val="3F5378"/>
                </a:solidFill>
                <a:latin typeface="Sakkal Majalla" panose="02000000000000000000" pitchFamily="2" charset="-78"/>
                <a:cs typeface="Sakkal Majalla" panose="02000000000000000000" pitchFamily="2" charset="-78"/>
              </a:rPr>
              <a:t>الفصل الدراسي </a:t>
            </a:r>
            <a:r>
              <a:rPr lang="ar-BH" sz="2000" b="1" dirty="0" smtClean="0">
                <a:solidFill>
                  <a:srgbClr val="3F5378"/>
                </a:solidFill>
                <a:latin typeface="Sakkal Majalla" panose="02000000000000000000" pitchFamily="2" charset="-78"/>
                <a:cs typeface="Sakkal Majalla" panose="02000000000000000000" pitchFamily="2" charset="-78"/>
              </a:rPr>
              <a:t>ال</a:t>
            </a:r>
            <a:r>
              <a:rPr lang="ar-SA" sz="2000" b="1" dirty="0" smtClean="0">
                <a:solidFill>
                  <a:srgbClr val="3F5378"/>
                </a:solidFill>
                <a:latin typeface="Sakkal Majalla" panose="02000000000000000000" pitchFamily="2" charset="-78"/>
                <a:cs typeface="Sakkal Majalla" panose="02000000000000000000" pitchFamily="2" charset="-78"/>
              </a:rPr>
              <a:t>أول</a:t>
            </a:r>
            <a:r>
              <a:rPr lang="ar-BH" sz="2000" b="1" dirty="0" smtClean="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3</a:t>
            </a:r>
            <a:r>
              <a:rPr lang="ar-BH" sz="2000" b="1" dirty="0" smtClean="0">
                <a:solidFill>
                  <a:srgbClr val="3F5378"/>
                </a:solidFill>
                <a:latin typeface="Sakkal Majalla" panose="02000000000000000000" pitchFamily="2" charset="-78"/>
                <a:cs typeface="Sakkal Majalla" panose="02000000000000000000" pitchFamily="2" charset="-78"/>
              </a:rPr>
              <a:t>-</a:t>
            </a:r>
            <a:r>
              <a:rPr lang="ar-SA" sz="2000" b="1" dirty="0" smtClean="0">
                <a:solidFill>
                  <a:srgbClr val="3F5378"/>
                </a:solidFill>
                <a:latin typeface="Sakkal Majalla" panose="02000000000000000000" pitchFamily="2" charset="-78"/>
                <a:cs typeface="Sakkal Majalla" panose="02000000000000000000" pitchFamily="2" charset="-78"/>
              </a:rPr>
              <a:t>4:  التنمية الاقتصادية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1909597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Flowchart: Terminator 5">
            <a:hlinkClick r:id="rId2" action="ppaction://hlinksldjump"/>
            <a:extLst>
              <a:ext uri="{FF2B5EF4-FFF2-40B4-BE49-F238E27FC236}">
                <a16:creationId xmlns="" xmlns:a16="http://schemas.microsoft.com/office/drawing/2014/main" id="{74B33132-AC2E-4AD8-807A-18E45498A969}"/>
              </a:ext>
            </a:extLst>
          </p:cNvPr>
          <p:cNvSpPr/>
          <p:nvPr/>
        </p:nvSpPr>
        <p:spPr>
          <a:xfrm>
            <a:off x="217386" y="5869898"/>
            <a:ext cx="1360098" cy="448207"/>
          </a:xfrm>
          <a:prstGeom prst="flowChartTerminator">
            <a:avLst/>
          </a:prstGeom>
          <a:solidFill>
            <a:srgbClr val="C13018"/>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bg1"/>
                </a:solidFill>
                <a:latin typeface="Sakkal Majalla" panose="02000000000000000000" pitchFamily="2" charset="-78"/>
                <a:cs typeface="Sakkal Majalla" panose="02000000000000000000" pitchFamily="2" charset="-78"/>
              </a:rPr>
              <a:t>رجوع</a:t>
            </a:r>
            <a:endParaRPr lang="en-US" sz="2100" b="1" dirty="0">
              <a:solidFill>
                <a:schemeClr val="bg1"/>
              </a:solidFill>
              <a:latin typeface="Sakkal Majalla" panose="02000000000000000000" pitchFamily="2" charset="-78"/>
              <a:cs typeface="Sakkal Majalla" panose="02000000000000000000" pitchFamily="2" charset="-78"/>
            </a:endParaRPr>
          </a:p>
        </p:txBody>
      </p:sp>
      <p:pic>
        <p:nvPicPr>
          <p:cNvPr id="7" name="صورة 4">
            <a:extLst>
              <a:ext uri="{FF2B5EF4-FFF2-40B4-BE49-F238E27FC236}">
                <a16:creationId xmlns="" xmlns:a16="http://schemas.microsoft.com/office/drawing/2014/main" id="{25F6354A-7F96-43F7-AEC1-14F05DE91D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7625" y="1149126"/>
            <a:ext cx="4691151" cy="4658403"/>
          </a:xfrm>
          <a:prstGeom prst="rect">
            <a:avLst/>
          </a:prstGeom>
        </p:spPr>
      </p:pic>
      <p:sp>
        <p:nvSpPr>
          <p:cNvPr id="5" name="TextBox 4">
            <a:extLst>
              <a:ext uri="{FF2B5EF4-FFF2-40B4-BE49-F238E27FC236}">
                <a16:creationId xmlns="" xmlns:a16="http://schemas.microsoft.com/office/drawing/2014/main"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
        <p:nvSpPr>
          <p:cNvPr id="8" name="TextBox 7">
            <a:extLst>
              <a:ext uri="{FF2B5EF4-FFF2-40B4-BE49-F238E27FC236}">
                <a16:creationId xmlns:a16="http://schemas.microsoft.com/office/drawing/2014/main" xmlns=""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a:t>
            </a:r>
            <a:r>
              <a:rPr lang="ar-SA" sz="2000" b="1" dirty="0" smtClean="0">
                <a:solidFill>
                  <a:srgbClr val="3F5378"/>
                </a:solidFill>
                <a:latin typeface="Sakkal Majalla" panose="02000000000000000000" pitchFamily="2" charset="-78"/>
                <a:cs typeface="Sakkal Majalla" panose="02000000000000000000" pitchFamily="2" charset="-78"/>
              </a:rPr>
              <a:t>312</a:t>
            </a:r>
            <a:r>
              <a:rPr lang="ar-BH" sz="2000" b="1" dirty="0" smtClean="0">
                <a:solidFill>
                  <a:srgbClr val="3F5378"/>
                </a:solidFill>
                <a:latin typeface="Sakkal Majalla" panose="02000000000000000000" pitchFamily="2" charset="-78"/>
                <a:cs typeface="Sakkal Majalla" panose="02000000000000000000" pitchFamily="2" charset="-78"/>
              </a:rPr>
              <a:t>                     الاقتصاد                  </a:t>
            </a:r>
            <a:r>
              <a:rPr lang="ar-BH" sz="2000" b="1" dirty="0">
                <a:solidFill>
                  <a:srgbClr val="3F5378"/>
                </a:solidFill>
                <a:latin typeface="Sakkal Majalla" panose="02000000000000000000" pitchFamily="2" charset="-78"/>
                <a:cs typeface="Sakkal Majalla" panose="02000000000000000000" pitchFamily="2" charset="-78"/>
              </a:rPr>
              <a:t>الفصل الدراسي </a:t>
            </a:r>
            <a:r>
              <a:rPr lang="ar-BH" sz="2000" b="1" dirty="0" smtClean="0">
                <a:solidFill>
                  <a:srgbClr val="3F5378"/>
                </a:solidFill>
                <a:latin typeface="Sakkal Majalla" panose="02000000000000000000" pitchFamily="2" charset="-78"/>
                <a:cs typeface="Sakkal Majalla" panose="02000000000000000000" pitchFamily="2" charset="-78"/>
              </a:rPr>
              <a:t>ال</a:t>
            </a:r>
            <a:r>
              <a:rPr lang="ar-SA" sz="2000" b="1" dirty="0" smtClean="0">
                <a:solidFill>
                  <a:srgbClr val="3F5378"/>
                </a:solidFill>
                <a:latin typeface="Sakkal Majalla" panose="02000000000000000000" pitchFamily="2" charset="-78"/>
                <a:cs typeface="Sakkal Majalla" panose="02000000000000000000" pitchFamily="2" charset="-78"/>
              </a:rPr>
              <a:t>أول</a:t>
            </a:r>
            <a:r>
              <a:rPr lang="ar-BH" sz="2000" b="1" dirty="0" smtClean="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3</a:t>
            </a:r>
            <a:r>
              <a:rPr lang="ar-BH" sz="2000" b="1" dirty="0" smtClean="0">
                <a:solidFill>
                  <a:srgbClr val="3F5378"/>
                </a:solidFill>
                <a:latin typeface="Sakkal Majalla" panose="02000000000000000000" pitchFamily="2" charset="-78"/>
                <a:cs typeface="Sakkal Majalla" panose="02000000000000000000" pitchFamily="2" charset="-78"/>
              </a:rPr>
              <a:t>-</a:t>
            </a:r>
            <a:r>
              <a:rPr lang="ar-SA" sz="2000" b="1" dirty="0" smtClean="0">
                <a:solidFill>
                  <a:srgbClr val="3F5378"/>
                </a:solidFill>
                <a:latin typeface="Sakkal Majalla" panose="02000000000000000000" pitchFamily="2" charset="-78"/>
                <a:cs typeface="Sakkal Majalla" panose="02000000000000000000" pitchFamily="2" charset="-78"/>
              </a:rPr>
              <a:t>4:  التنمية الاقتصادية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1680568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Flowchart: Terminator 5">
            <a:hlinkClick r:id="rId2" action="ppaction://hlinksldjump"/>
            <a:extLst>
              <a:ext uri="{FF2B5EF4-FFF2-40B4-BE49-F238E27FC236}">
                <a16:creationId xmlns="" xmlns:a16="http://schemas.microsoft.com/office/drawing/2014/main" id="{3E37897C-CA66-43FB-B84C-AAE8CDCA8A55}"/>
              </a:ext>
            </a:extLst>
          </p:cNvPr>
          <p:cNvSpPr/>
          <p:nvPr/>
        </p:nvSpPr>
        <p:spPr>
          <a:xfrm>
            <a:off x="217386" y="5869898"/>
            <a:ext cx="1360098"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tx1"/>
                </a:solidFill>
                <a:latin typeface="Sakkal Majalla" panose="02000000000000000000" pitchFamily="2" charset="-78"/>
                <a:cs typeface="Sakkal Majalla" panose="02000000000000000000" pitchFamily="2" charset="-78"/>
              </a:rPr>
              <a:t>التالي</a:t>
            </a:r>
            <a:endParaRPr lang="en-US" sz="2100" b="1" dirty="0">
              <a:solidFill>
                <a:schemeClr val="tx1"/>
              </a:solidFill>
              <a:latin typeface="Sakkal Majalla" panose="02000000000000000000" pitchFamily="2" charset="-78"/>
              <a:cs typeface="Sakkal Majalla" panose="02000000000000000000" pitchFamily="2" charset="-78"/>
            </a:endParaRPr>
          </a:p>
        </p:txBody>
      </p:sp>
      <p:pic>
        <p:nvPicPr>
          <p:cNvPr id="18" name="صورة 3">
            <a:extLst>
              <a:ext uri="{FF2B5EF4-FFF2-40B4-BE49-F238E27FC236}">
                <a16:creationId xmlns="" xmlns:a16="http://schemas.microsoft.com/office/drawing/2014/main" id="{B7637F84-64EB-4425-A22B-BB7702414C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7150" y="1364343"/>
            <a:ext cx="5191125" cy="4005943"/>
          </a:xfrm>
          <a:prstGeom prst="rect">
            <a:avLst/>
          </a:prstGeom>
        </p:spPr>
      </p:pic>
      <p:sp>
        <p:nvSpPr>
          <p:cNvPr id="9" name="TextBox 8">
            <a:extLst>
              <a:ext uri="{FF2B5EF4-FFF2-40B4-BE49-F238E27FC236}">
                <a16:creationId xmlns="" xmlns:a16="http://schemas.microsoft.com/office/drawing/2014/main"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
        <p:nvSpPr>
          <p:cNvPr id="8" name="TextBox 7">
            <a:extLst>
              <a:ext uri="{FF2B5EF4-FFF2-40B4-BE49-F238E27FC236}">
                <a16:creationId xmlns:a16="http://schemas.microsoft.com/office/drawing/2014/main" xmlns=""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a:t>
            </a:r>
            <a:r>
              <a:rPr lang="ar-SA" sz="2000" b="1" dirty="0" smtClean="0">
                <a:solidFill>
                  <a:srgbClr val="3F5378"/>
                </a:solidFill>
                <a:latin typeface="Sakkal Majalla" panose="02000000000000000000" pitchFamily="2" charset="-78"/>
                <a:cs typeface="Sakkal Majalla" panose="02000000000000000000" pitchFamily="2" charset="-78"/>
              </a:rPr>
              <a:t>312</a:t>
            </a:r>
            <a:r>
              <a:rPr lang="ar-BH" sz="2000" b="1" dirty="0" smtClean="0">
                <a:solidFill>
                  <a:srgbClr val="3F5378"/>
                </a:solidFill>
                <a:latin typeface="Sakkal Majalla" panose="02000000000000000000" pitchFamily="2" charset="-78"/>
                <a:cs typeface="Sakkal Majalla" panose="02000000000000000000" pitchFamily="2" charset="-78"/>
              </a:rPr>
              <a:t>                     الاقتصاد                  </a:t>
            </a:r>
            <a:r>
              <a:rPr lang="ar-BH" sz="2000" b="1" dirty="0">
                <a:solidFill>
                  <a:srgbClr val="3F5378"/>
                </a:solidFill>
                <a:latin typeface="Sakkal Majalla" panose="02000000000000000000" pitchFamily="2" charset="-78"/>
                <a:cs typeface="Sakkal Majalla" panose="02000000000000000000" pitchFamily="2" charset="-78"/>
              </a:rPr>
              <a:t>الفصل الدراسي </a:t>
            </a:r>
            <a:r>
              <a:rPr lang="ar-BH" sz="2000" b="1" dirty="0" smtClean="0">
                <a:solidFill>
                  <a:srgbClr val="3F5378"/>
                </a:solidFill>
                <a:latin typeface="Sakkal Majalla" panose="02000000000000000000" pitchFamily="2" charset="-78"/>
                <a:cs typeface="Sakkal Majalla" panose="02000000000000000000" pitchFamily="2" charset="-78"/>
              </a:rPr>
              <a:t>ال</a:t>
            </a:r>
            <a:r>
              <a:rPr lang="ar-SA" sz="2000" b="1" dirty="0" smtClean="0">
                <a:solidFill>
                  <a:srgbClr val="3F5378"/>
                </a:solidFill>
                <a:latin typeface="Sakkal Majalla" panose="02000000000000000000" pitchFamily="2" charset="-78"/>
                <a:cs typeface="Sakkal Majalla" panose="02000000000000000000" pitchFamily="2" charset="-78"/>
              </a:rPr>
              <a:t>أول</a:t>
            </a:r>
            <a:r>
              <a:rPr lang="ar-BH" sz="2000" b="1" dirty="0" smtClean="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3</a:t>
            </a:r>
            <a:r>
              <a:rPr lang="ar-BH" sz="2000" b="1" dirty="0" smtClean="0">
                <a:solidFill>
                  <a:srgbClr val="3F5378"/>
                </a:solidFill>
                <a:latin typeface="Sakkal Majalla" panose="02000000000000000000" pitchFamily="2" charset="-78"/>
                <a:cs typeface="Sakkal Majalla" panose="02000000000000000000" pitchFamily="2" charset="-78"/>
              </a:rPr>
              <a:t>-</a:t>
            </a:r>
            <a:r>
              <a:rPr lang="ar-SA" sz="2000" b="1" dirty="0" smtClean="0">
                <a:solidFill>
                  <a:srgbClr val="3F5378"/>
                </a:solidFill>
                <a:latin typeface="Sakkal Majalla" panose="02000000000000000000" pitchFamily="2" charset="-78"/>
                <a:cs typeface="Sakkal Majalla" panose="02000000000000000000" pitchFamily="2" charset="-78"/>
              </a:rPr>
              <a:t>4:  التنمية الاقتصادية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5435808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Flowchart: Terminator 5">
            <a:hlinkClick r:id="rId2" action="ppaction://hlinksldjump"/>
            <a:extLst>
              <a:ext uri="{FF2B5EF4-FFF2-40B4-BE49-F238E27FC236}">
                <a16:creationId xmlns="" xmlns:a16="http://schemas.microsoft.com/office/drawing/2014/main" id="{74B33132-AC2E-4AD8-807A-18E45498A969}"/>
              </a:ext>
            </a:extLst>
          </p:cNvPr>
          <p:cNvSpPr/>
          <p:nvPr/>
        </p:nvSpPr>
        <p:spPr>
          <a:xfrm>
            <a:off x="217386" y="5869898"/>
            <a:ext cx="1360098" cy="448207"/>
          </a:xfrm>
          <a:prstGeom prst="flowChartTerminator">
            <a:avLst/>
          </a:prstGeom>
          <a:solidFill>
            <a:srgbClr val="C13018"/>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bg1"/>
                </a:solidFill>
                <a:latin typeface="Sakkal Majalla" panose="02000000000000000000" pitchFamily="2" charset="-78"/>
                <a:cs typeface="Sakkal Majalla" panose="02000000000000000000" pitchFamily="2" charset="-78"/>
              </a:rPr>
              <a:t>رجوع</a:t>
            </a:r>
            <a:endParaRPr lang="en-US" sz="2100" b="1" dirty="0">
              <a:solidFill>
                <a:schemeClr val="bg1"/>
              </a:solidFill>
              <a:latin typeface="Sakkal Majalla" panose="02000000000000000000" pitchFamily="2" charset="-78"/>
              <a:cs typeface="Sakkal Majalla" panose="02000000000000000000" pitchFamily="2" charset="-78"/>
            </a:endParaRPr>
          </a:p>
        </p:txBody>
      </p:sp>
      <p:pic>
        <p:nvPicPr>
          <p:cNvPr id="7" name="صورة 4">
            <a:extLst>
              <a:ext uri="{FF2B5EF4-FFF2-40B4-BE49-F238E27FC236}">
                <a16:creationId xmlns="" xmlns:a16="http://schemas.microsoft.com/office/drawing/2014/main" id="{25F6354A-7F96-43F7-AEC1-14F05DE91D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0424" y="1095338"/>
            <a:ext cx="4691151" cy="4658403"/>
          </a:xfrm>
          <a:prstGeom prst="rect">
            <a:avLst/>
          </a:prstGeom>
        </p:spPr>
      </p:pic>
      <p:sp>
        <p:nvSpPr>
          <p:cNvPr id="10" name="TextBox 9">
            <a:extLst>
              <a:ext uri="{FF2B5EF4-FFF2-40B4-BE49-F238E27FC236}">
                <a16:creationId xmlns="" xmlns:a16="http://schemas.microsoft.com/office/drawing/2014/main"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
        <p:nvSpPr>
          <p:cNvPr id="8" name="TextBox 7">
            <a:extLst>
              <a:ext uri="{FF2B5EF4-FFF2-40B4-BE49-F238E27FC236}">
                <a16:creationId xmlns:a16="http://schemas.microsoft.com/office/drawing/2014/main" xmlns=""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a:t>
            </a:r>
            <a:r>
              <a:rPr lang="ar-SA" sz="2000" b="1" dirty="0" smtClean="0">
                <a:solidFill>
                  <a:srgbClr val="3F5378"/>
                </a:solidFill>
                <a:latin typeface="Sakkal Majalla" panose="02000000000000000000" pitchFamily="2" charset="-78"/>
                <a:cs typeface="Sakkal Majalla" panose="02000000000000000000" pitchFamily="2" charset="-78"/>
              </a:rPr>
              <a:t>312</a:t>
            </a:r>
            <a:r>
              <a:rPr lang="ar-BH" sz="2000" b="1" dirty="0" smtClean="0">
                <a:solidFill>
                  <a:srgbClr val="3F5378"/>
                </a:solidFill>
                <a:latin typeface="Sakkal Majalla" panose="02000000000000000000" pitchFamily="2" charset="-78"/>
                <a:cs typeface="Sakkal Majalla" panose="02000000000000000000" pitchFamily="2" charset="-78"/>
              </a:rPr>
              <a:t>                     الاقتصاد                  </a:t>
            </a:r>
            <a:r>
              <a:rPr lang="ar-BH" sz="2000" b="1" dirty="0">
                <a:solidFill>
                  <a:srgbClr val="3F5378"/>
                </a:solidFill>
                <a:latin typeface="Sakkal Majalla" panose="02000000000000000000" pitchFamily="2" charset="-78"/>
                <a:cs typeface="Sakkal Majalla" panose="02000000000000000000" pitchFamily="2" charset="-78"/>
              </a:rPr>
              <a:t>الفصل الدراسي </a:t>
            </a:r>
            <a:r>
              <a:rPr lang="ar-BH" sz="2000" b="1" dirty="0" smtClean="0">
                <a:solidFill>
                  <a:srgbClr val="3F5378"/>
                </a:solidFill>
                <a:latin typeface="Sakkal Majalla" panose="02000000000000000000" pitchFamily="2" charset="-78"/>
                <a:cs typeface="Sakkal Majalla" panose="02000000000000000000" pitchFamily="2" charset="-78"/>
              </a:rPr>
              <a:t>ال</a:t>
            </a:r>
            <a:r>
              <a:rPr lang="ar-SA" sz="2000" b="1" dirty="0" smtClean="0">
                <a:solidFill>
                  <a:srgbClr val="3F5378"/>
                </a:solidFill>
                <a:latin typeface="Sakkal Majalla" panose="02000000000000000000" pitchFamily="2" charset="-78"/>
                <a:cs typeface="Sakkal Majalla" panose="02000000000000000000" pitchFamily="2" charset="-78"/>
              </a:rPr>
              <a:t>أول</a:t>
            </a:r>
            <a:r>
              <a:rPr lang="ar-BH" sz="2000" b="1" dirty="0" smtClean="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3</a:t>
            </a:r>
            <a:r>
              <a:rPr lang="ar-BH" sz="2000" b="1" dirty="0" smtClean="0">
                <a:solidFill>
                  <a:srgbClr val="3F5378"/>
                </a:solidFill>
                <a:latin typeface="Sakkal Majalla" panose="02000000000000000000" pitchFamily="2" charset="-78"/>
                <a:cs typeface="Sakkal Majalla" panose="02000000000000000000" pitchFamily="2" charset="-78"/>
              </a:rPr>
              <a:t>-</a:t>
            </a:r>
            <a:r>
              <a:rPr lang="ar-SA" sz="2000" b="1" dirty="0" smtClean="0">
                <a:solidFill>
                  <a:srgbClr val="3F5378"/>
                </a:solidFill>
                <a:latin typeface="Sakkal Majalla" panose="02000000000000000000" pitchFamily="2" charset="-78"/>
                <a:cs typeface="Sakkal Majalla" panose="02000000000000000000" pitchFamily="2" charset="-78"/>
              </a:rPr>
              <a:t>4:  التنمية الاقتصادية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7434461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 xmlns:a16="http://schemas.microsoft.com/office/drawing/2014/main" id="{F8EBF62B-66D0-49F2-9126-12F8652B5BF2}"/>
              </a:ext>
            </a:extLst>
          </p:cNvPr>
          <p:cNvSpPr/>
          <p:nvPr/>
        </p:nvSpPr>
        <p:spPr>
          <a:xfrm>
            <a:off x="65526" y="1330247"/>
            <a:ext cx="10337323" cy="5091884"/>
          </a:xfrm>
          <a:prstGeom prst="roundRect">
            <a:avLst>
              <a:gd name="adj" fmla="val 1416"/>
            </a:avLst>
          </a:prstGeom>
          <a:solidFill>
            <a:srgbClr val="CF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266700" algn="r" rtl="1"/>
            <a:endParaRPr lang="en-US" sz="3600" b="1" dirty="0">
              <a:effectLst/>
              <a:latin typeface="Arial" panose="020B0604020202020204" pitchFamily="34" charset="0"/>
              <a:ea typeface="Times New Roman" panose="02020603050405020304" pitchFamily="18" charset="0"/>
              <a:cs typeface="Wingdings 3" panose="05040102010807070707" pitchFamily="18" charset="2"/>
            </a:endParaRPr>
          </a:p>
          <a:p>
            <a:pPr marL="266700" algn="r" rtl="1"/>
            <a:endParaRPr lang="ar-BH" sz="3200" dirty="0">
              <a:solidFill>
                <a:schemeClr val="tx1"/>
              </a:solidFill>
              <a:latin typeface="Times New Roman" panose="02020603050405020304" pitchFamily="18" charset="0"/>
              <a:cs typeface="Times New Roman" panose="02020603050405020304" pitchFamily="18" charset="0"/>
            </a:endParaRPr>
          </a:p>
          <a:p>
            <a:pPr marL="266700" algn="r" rtl="1"/>
            <a:endParaRPr lang="ar-BH" sz="4800" dirty="0">
              <a:solidFill>
                <a:schemeClr val="tx1"/>
              </a:solidFill>
              <a:latin typeface="Times New Roman" panose="02020603050405020304" pitchFamily="18" charset="0"/>
              <a:cs typeface="Times New Roman" panose="02020603050405020304" pitchFamily="18" charset="0"/>
            </a:endParaRPr>
          </a:p>
          <a:p>
            <a:pPr algn="ctr" rtl="1"/>
            <a:r>
              <a:rPr lang="en-US" sz="4400" dirty="0" err="1" smtClean="0">
                <a:solidFill>
                  <a:schemeClr val="tx1"/>
                </a:solidFill>
                <a:latin typeface="Sakkal Majalla" panose="02000000000000000000" pitchFamily="2" charset="-78"/>
                <a:cs typeface="Sakkal Majalla" panose="02000000000000000000" pitchFamily="2" charset="-78"/>
              </a:rPr>
              <a:t>ناقش</a:t>
            </a:r>
            <a:r>
              <a:rPr lang="en-US" sz="4400" dirty="0" smtClean="0">
                <a:solidFill>
                  <a:schemeClr val="tx1"/>
                </a:solidFill>
                <a:latin typeface="Sakkal Majalla" panose="02000000000000000000" pitchFamily="2" charset="-78"/>
                <a:cs typeface="Sakkal Majalla" panose="02000000000000000000" pitchFamily="2" charset="-78"/>
              </a:rPr>
              <a:t> </a:t>
            </a:r>
            <a:r>
              <a:rPr lang="en-US" sz="4400" dirty="0" err="1">
                <a:solidFill>
                  <a:schemeClr val="tx1"/>
                </a:solidFill>
                <a:latin typeface="Sakkal Majalla" panose="02000000000000000000" pitchFamily="2" charset="-78"/>
                <a:cs typeface="Sakkal Majalla" panose="02000000000000000000" pitchFamily="2" charset="-78"/>
              </a:rPr>
              <a:t>مع</a:t>
            </a:r>
            <a:r>
              <a:rPr lang="en-US" sz="4400" dirty="0">
                <a:solidFill>
                  <a:schemeClr val="tx1"/>
                </a:solidFill>
                <a:latin typeface="Sakkal Majalla" panose="02000000000000000000" pitchFamily="2" charset="-78"/>
                <a:cs typeface="Sakkal Majalla" panose="02000000000000000000" pitchFamily="2" charset="-78"/>
              </a:rPr>
              <a:t> </a:t>
            </a:r>
            <a:r>
              <a:rPr lang="en-US" sz="4400" dirty="0" err="1">
                <a:solidFill>
                  <a:schemeClr val="tx1"/>
                </a:solidFill>
                <a:latin typeface="Sakkal Majalla" panose="02000000000000000000" pitchFamily="2" charset="-78"/>
                <a:cs typeface="Sakkal Majalla" panose="02000000000000000000" pitchFamily="2" charset="-78"/>
              </a:rPr>
              <a:t>زملائك</a:t>
            </a:r>
            <a:r>
              <a:rPr lang="en-US" sz="4400" dirty="0">
                <a:solidFill>
                  <a:schemeClr val="tx1"/>
                </a:solidFill>
                <a:latin typeface="Sakkal Majalla" panose="02000000000000000000" pitchFamily="2" charset="-78"/>
                <a:cs typeface="Sakkal Majalla" panose="02000000000000000000" pitchFamily="2" charset="-78"/>
              </a:rPr>
              <a:t>، </a:t>
            </a:r>
            <a:r>
              <a:rPr lang="ar-SA" sz="4400" dirty="0" smtClean="0">
                <a:solidFill>
                  <a:schemeClr val="tx1"/>
                </a:solidFill>
                <a:latin typeface="Sakkal Majalla" panose="02000000000000000000" pitchFamily="2" charset="-78"/>
                <a:cs typeface="Sakkal Majalla" panose="02000000000000000000" pitchFamily="2" charset="-78"/>
              </a:rPr>
              <a:t>ما المقصود بالتنمية الاقتصادية؟ وما أبرز مجالاتها</a:t>
            </a:r>
            <a:r>
              <a:rPr lang="ar-BH" sz="4400" dirty="0" smtClean="0">
                <a:solidFill>
                  <a:schemeClr val="tx1"/>
                </a:solidFill>
                <a:latin typeface="Sakkal Majalla" panose="02000000000000000000" pitchFamily="2" charset="-78"/>
                <a:cs typeface="Sakkal Majalla" panose="02000000000000000000" pitchFamily="2" charset="-78"/>
              </a:rPr>
              <a:t>؟ </a:t>
            </a:r>
            <a:endParaRPr lang="en-US" sz="4400" dirty="0">
              <a:solidFill>
                <a:schemeClr val="tx1"/>
              </a:solidFill>
              <a:latin typeface="Sakkal Majalla" panose="02000000000000000000" pitchFamily="2" charset="-78"/>
              <a:cs typeface="Sakkal Majalla" panose="02000000000000000000" pitchFamily="2" charset="-78"/>
            </a:endParaRPr>
          </a:p>
          <a:p>
            <a:pPr lvl="0" algn="ctr" rtl="1"/>
            <a:endParaRPr lang="en-US" sz="6600" dirty="0">
              <a:solidFill>
                <a:schemeClr val="tx1"/>
              </a:solidFill>
              <a:latin typeface="Sakkal Majalla" panose="02000000000000000000" pitchFamily="2" charset="-78"/>
              <a:cs typeface="Sakkal Majalla" panose="02000000000000000000" pitchFamily="2" charset="-78"/>
            </a:endParaRPr>
          </a:p>
        </p:txBody>
      </p:sp>
      <p:sp>
        <p:nvSpPr>
          <p:cNvPr id="9" name="Rectangle 6">
            <a:extLst>
              <a:ext uri="{FF2B5EF4-FFF2-40B4-BE49-F238E27FC236}">
                <a16:creationId xmlns="" xmlns:a16="http://schemas.microsoft.com/office/drawing/2014/main"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7" name="مستطيل مستدير الزوايا 13">
            <a:extLst>
              <a:ext uri="{FF2B5EF4-FFF2-40B4-BE49-F238E27FC236}">
                <a16:creationId xmlns="" xmlns:a16="http://schemas.microsoft.com/office/drawing/2014/main" id="{20F8A3CA-C715-485C-812D-6F72208D3EA7}"/>
              </a:ext>
            </a:extLst>
          </p:cNvPr>
          <p:cNvSpPr/>
          <p:nvPr/>
        </p:nvSpPr>
        <p:spPr>
          <a:xfrm>
            <a:off x="4328674" y="127330"/>
            <a:ext cx="8153400" cy="1080000"/>
          </a:xfrm>
          <a:prstGeom prst="roundRect">
            <a:avLst>
              <a:gd name="adj" fmla="val 10356"/>
            </a:avLst>
          </a:prstGeom>
          <a:solidFill>
            <a:srgbClr val="3A617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Google Shape;618;p37">
            <a:extLst>
              <a:ext uri="{FF2B5EF4-FFF2-40B4-BE49-F238E27FC236}">
                <a16:creationId xmlns="" xmlns:a16="http://schemas.microsoft.com/office/drawing/2014/main" id="{FBF02DDA-0566-4B25-86FB-B206521E6298}"/>
              </a:ext>
            </a:extLst>
          </p:cNvPr>
          <p:cNvSpPr/>
          <p:nvPr/>
        </p:nvSpPr>
        <p:spPr>
          <a:xfrm flipH="1">
            <a:off x="11405735" y="370299"/>
            <a:ext cx="690113" cy="738922"/>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Rectangle 6">
            <a:extLst>
              <a:ext uri="{FF2B5EF4-FFF2-40B4-BE49-F238E27FC236}">
                <a16:creationId xmlns="" xmlns:a16="http://schemas.microsoft.com/office/drawing/2014/main" id="{FE32205A-58AD-428C-99A5-EA27E50EEEB8}"/>
              </a:ext>
            </a:extLst>
          </p:cNvPr>
          <p:cNvSpPr/>
          <p:nvPr/>
        </p:nvSpPr>
        <p:spPr>
          <a:xfrm>
            <a:off x="6117786" y="218233"/>
            <a:ext cx="2601995"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في البدء ....</a:t>
            </a:r>
            <a:endParaRPr lang="en-US" sz="5400" dirty="0">
              <a:ln w="9525">
                <a:noFill/>
                <a:prstDash val="solid"/>
              </a:ln>
              <a:solidFill>
                <a:schemeClr val="bg1"/>
              </a:solidFill>
              <a:latin typeface="Arial Black" panose="020B0A04020102020204" pitchFamily="34" charset="0"/>
              <a:cs typeface="Sultan bold" pitchFamily="2" charset="-78"/>
            </a:endParaRPr>
          </a:p>
        </p:txBody>
      </p:sp>
      <p:pic>
        <p:nvPicPr>
          <p:cNvPr id="10" name="Picture 9">
            <a:extLst>
              <a:ext uri="{FF2B5EF4-FFF2-40B4-BE49-F238E27FC236}">
                <a16:creationId xmlns="" xmlns:a16="http://schemas.microsoft.com/office/drawing/2014/main" id="{C0CDF952-ED3F-4F0C-B462-2B59A4775B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52" y="32591"/>
            <a:ext cx="1332614" cy="1348338"/>
          </a:xfrm>
          <a:prstGeom prst="rect">
            <a:avLst/>
          </a:prstGeom>
        </p:spPr>
      </p:pic>
      <p:sp>
        <p:nvSpPr>
          <p:cNvPr id="25" name="TextBox 24">
            <a:extLst>
              <a:ext uri="{FF2B5EF4-FFF2-40B4-BE49-F238E27FC236}">
                <a16:creationId xmlns="" xmlns:a16="http://schemas.microsoft.com/office/drawing/2014/main"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
        <p:nvSpPr>
          <p:cNvPr id="16" name="TextBox 15">
            <a:extLst>
              <a:ext uri="{FF2B5EF4-FFF2-40B4-BE49-F238E27FC236}">
                <a16:creationId xmlns="" xmlns:a16="http://schemas.microsoft.com/office/drawing/2014/main"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a:t>
            </a:r>
            <a:r>
              <a:rPr lang="ar-SA" sz="2000" b="1" dirty="0" smtClean="0">
                <a:solidFill>
                  <a:srgbClr val="3F5378"/>
                </a:solidFill>
                <a:latin typeface="Sakkal Majalla" panose="02000000000000000000" pitchFamily="2" charset="-78"/>
                <a:cs typeface="Sakkal Majalla" panose="02000000000000000000" pitchFamily="2" charset="-78"/>
              </a:rPr>
              <a:t>312</a:t>
            </a:r>
            <a:r>
              <a:rPr lang="ar-BH" sz="2000" b="1" dirty="0" smtClean="0">
                <a:solidFill>
                  <a:srgbClr val="3F5378"/>
                </a:solidFill>
                <a:latin typeface="Sakkal Majalla" panose="02000000000000000000" pitchFamily="2" charset="-78"/>
                <a:cs typeface="Sakkal Majalla" panose="02000000000000000000" pitchFamily="2" charset="-78"/>
              </a:rPr>
              <a:t>                     الاقتصاد                  </a:t>
            </a:r>
            <a:r>
              <a:rPr lang="ar-BH" sz="2000" b="1" dirty="0">
                <a:solidFill>
                  <a:srgbClr val="3F5378"/>
                </a:solidFill>
                <a:latin typeface="Sakkal Majalla" panose="02000000000000000000" pitchFamily="2" charset="-78"/>
                <a:cs typeface="Sakkal Majalla" panose="02000000000000000000" pitchFamily="2" charset="-78"/>
              </a:rPr>
              <a:t>الفصل الدراسي </a:t>
            </a:r>
            <a:r>
              <a:rPr lang="ar-BH" sz="2000" b="1" dirty="0" smtClean="0">
                <a:solidFill>
                  <a:srgbClr val="3F5378"/>
                </a:solidFill>
                <a:latin typeface="Sakkal Majalla" panose="02000000000000000000" pitchFamily="2" charset="-78"/>
                <a:cs typeface="Sakkal Majalla" panose="02000000000000000000" pitchFamily="2" charset="-78"/>
              </a:rPr>
              <a:t>ال</a:t>
            </a:r>
            <a:r>
              <a:rPr lang="ar-SA" sz="2000" b="1" dirty="0" smtClean="0">
                <a:solidFill>
                  <a:srgbClr val="3F5378"/>
                </a:solidFill>
                <a:latin typeface="Sakkal Majalla" panose="02000000000000000000" pitchFamily="2" charset="-78"/>
                <a:cs typeface="Sakkal Majalla" panose="02000000000000000000" pitchFamily="2" charset="-78"/>
              </a:rPr>
              <a:t>أول</a:t>
            </a:r>
            <a:r>
              <a:rPr lang="ar-BH" sz="2000" b="1" dirty="0" smtClean="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3</a:t>
            </a:r>
            <a:r>
              <a:rPr lang="ar-BH" sz="2000" b="1" dirty="0" smtClean="0">
                <a:solidFill>
                  <a:srgbClr val="3F5378"/>
                </a:solidFill>
                <a:latin typeface="Sakkal Majalla" panose="02000000000000000000" pitchFamily="2" charset="-78"/>
                <a:cs typeface="Sakkal Majalla" panose="02000000000000000000" pitchFamily="2" charset="-78"/>
              </a:rPr>
              <a:t>-</a:t>
            </a:r>
            <a:r>
              <a:rPr lang="ar-SA" sz="2000" b="1" dirty="0" smtClean="0">
                <a:solidFill>
                  <a:srgbClr val="3F5378"/>
                </a:solidFill>
                <a:latin typeface="Sakkal Majalla" panose="02000000000000000000" pitchFamily="2" charset="-78"/>
                <a:cs typeface="Sakkal Majalla" panose="02000000000000000000" pitchFamily="2" charset="-78"/>
              </a:rPr>
              <a:t>2:  التنمية الاقتصادية</a:t>
            </a:r>
            <a:endParaRPr lang="ar-SA" sz="2000" b="1" dirty="0">
              <a:solidFill>
                <a:srgbClr val="3F5378"/>
              </a:solidFill>
              <a:latin typeface="Sakkal Majalla" panose="02000000000000000000" pitchFamily="2" charset="-78"/>
              <a:cs typeface="Sakkal Majalla" panose="02000000000000000000" pitchFamily="2" charset="-78"/>
            </a:endParaRPr>
          </a:p>
        </p:txBody>
      </p:sp>
      <p:sp>
        <p:nvSpPr>
          <p:cNvPr id="15" name="مستطيل مستدير الزوايا 5">
            <a:hlinkClick r:id="rId3" action="ppaction://hlinksldjump"/>
            <a:extLst>
              <a:ext uri="{FF2B5EF4-FFF2-40B4-BE49-F238E27FC236}">
                <a16:creationId xmlns="" xmlns:a16="http://schemas.microsoft.com/office/drawing/2014/main" id="{43E9C12C-5BC2-40AE-ACC5-04FA6747C583}"/>
              </a:ext>
            </a:extLst>
          </p:cNvPr>
          <p:cNvSpPr/>
          <p:nvPr/>
        </p:nvSpPr>
        <p:spPr>
          <a:xfrm>
            <a:off x="10518976" y="1572008"/>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17" name="مستطيل مستدير الزوايا 11">
            <a:hlinkClick r:id="rId4" action="ppaction://hlinksldjump"/>
            <a:extLst>
              <a:ext uri="{FF2B5EF4-FFF2-40B4-BE49-F238E27FC236}">
                <a16:creationId xmlns="" xmlns:a16="http://schemas.microsoft.com/office/drawing/2014/main" id="{26A7B993-6928-4D4E-A625-2F80AE4E59C8}"/>
              </a:ext>
            </a:extLst>
          </p:cNvPr>
          <p:cNvSpPr/>
          <p:nvPr/>
        </p:nvSpPr>
        <p:spPr>
          <a:xfrm>
            <a:off x="10533532" y="225266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18" name="مستطيل مستدير الزوايا 16">
            <a:hlinkClick r:id="rId5" action="ppaction://hlinksldjump"/>
            <a:extLst>
              <a:ext uri="{FF2B5EF4-FFF2-40B4-BE49-F238E27FC236}">
                <a16:creationId xmlns="" xmlns:a16="http://schemas.microsoft.com/office/drawing/2014/main" id="{FCAA9A9D-66D9-4C62-9EA9-08AEB5B5C91D}"/>
              </a:ext>
            </a:extLst>
          </p:cNvPr>
          <p:cNvSpPr/>
          <p:nvPr/>
        </p:nvSpPr>
        <p:spPr>
          <a:xfrm>
            <a:off x="10515902" y="549971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19" name="مستطيل مستدير الزوايا 12">
            <a:hlinkClick r:id="rId6" action="ppaction://hlinksldjump"/>
            <a:extLst>
              <a:ext uri="{FF2B5EF4-FFF2-40B4-BE49-F238E27FC236}">
                <a16:creationId xmlns="" xmlns:a16="http://schemas.microsoft.com/office/drawing/2014/main" id="{02C9A14A-8535-4363-81B7-4E9E0BA9039D}"/>
              </a:ext>
            </a:extLst>
          </p:cNvPr>
          <p:cNvSpPr/>
          <p:nvPr/>
        </p:nvSpPr>
        <p:spPr>
          <a:xfrm>
            <a:off x="10528251" y="293331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20" name="مستطيل مستدير الزوايا 11">
            <a:hlinkClick r:id="rId4" action="ppaction://hlinksldjump"/>
            <a:extLst>
              <a:ext uri="{FF2B5EF4-FFF2-40B4-BE49-F238E27FC236}">
                <a16:creationId xmlns="" xmlns:a16="http://schemas.microsoft.com/office/drawing/2014/main" id="{26A7B993-6928-4D4E-A625-2F80AE4E59C8}"/>
              </a:ext>
            </a:extLst>
          </p:cNvPr>
          <p:cNvSpPr/>
          <p:nvPr/>
        </p:nvSpPr>
        <p:spPr>
          <a:xfrm>
            <a:off x="10539239" y="359350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الثالث    </a:t>
            </a:r>
            <a:endParaRPr lang="ar-BH" sz="2000" dirty="0">
              <a:solidFill>
                <a:srgbClr val="3F5378"/>
              </a:solidFill>
              <a:latin typeface="Arial Black" panose="020B0A04020102020204" pitchFamily="34" charset="0"/>
              <a:cs typeface="Sultan bold" pitchFamily="2" charset="-78"/>
            </a:endParaRPr>
          </a:p>
        </p:txBody>
      </p:sp>
      <p:sp>
        <p:nvSpPr>
          <p:cNvPr id="21" name="مستطيل مستدير الزوايا 12">
            <a:hlinkClick r:id="rId6" action="ppaction://hlinksldjump"/>
            <a:extLst>
              <a:ext uri="{FF2B5EF4-FFF2-40B4-BE49-F238E27FC236}">
                <a16:creationId xmlns="" xmlns:a16="http://schemas.microsoft.com/office/drawing/2014/main" id="{02C9A14A-8535-4363-81B7-4E9E0BA9039D}"/>
              </a:ext>
            </a:extLst>
          </p:cNvPr>
          <p:cNvSpPr/>
          <p:nvPr/>
        </p:nvSpPr>
        <p:spPr>
          <a:xfrm>
            <a:off x="10539239" y="425369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الرابع   </a:t>
            </a:r>
            <a:endParaRPr lang="ar-BH" sz="2000" dirty="0">
              <a:solidFill>
                <a:srgbClr val="3F5378"/>
              </a:solidFill>
              <a:latin typeface="Arial Black" panose="020B0A04020102020204" pitchFamily="34" charset="0"/>
              <a:cs typeface="Sultan bold" pitchFamily="2" charset="-78"/>
            </a:endParaRPr>
          </a:p>
        </p:txBody>
      </p:sp>
      <p:sp>
        <p:nvSpPr>
          <p:cNvPr id="22" name="مستطيل مستدير الزوايا 12">
            <a:hlinkClick r:id="rId6" action="ppaction://hlinksldjump"/>
            <a:extLst>
              <a:ext uri="{FF2B5EF4-FFF2-40B4-BE49-F238E27FC236}">
                <a16:creationId xmlns="" xmlns:a16="http://schemas.microsoft.com/office/drawing/2014/main" id="{02C9A14A-8535-4363-81B7-4E9E0BA9039D}"/>
              </a:ext>
            </a:extLst>
          </p:cNvPr>
          <p:cNvSpPr/>
          <p:nvPr/>
        </p:nvSpPr>
        <p:spPr>
          <a:xfrm>
            <a:off x="10539239" y="487670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الخامس </a:t>
            </a:r>
            <a:endParaRPr lang="ar-BH" sz="2000" dirty="0">
              <a:solidFill>
                <a:srgbClr val="3F5378"/>
              </a:solidFill>
              <a:latin typeface="Arial Black" panose="020B0A04020102020204" pitchFamily="34" charset="0"/>
              <a:cs typeface="Sultan bold" pitchFamily="2" charset="-78"/>
            </a:endParaRPr>
          </a:p>
        </p:txBody>
      </p:sp>
    </p:spTree>
    <p:extLst>
      <p:ext uri="{BB962C8B-B14F-4D97-AF65-F5344CB8AC3E}">
        <p14:creationId xmlns:p14="http://schemas.microsoft.com/office/powerpoint/2010/main" val="1748535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 xmlns:a16="http://schemas.microsoft.com/office/drawing/2014/main" id="{F8EBF62B-66D0-49F2-9126-12F8652B5BF2}"/>
              </a:ext>
            </a:extLst>
          </p:cNvPr>
          <p:cNvSpPr/>
          <p:nvPr/>
        </p:nvSpPr>
        <p:spPr>
          <a:xfrm>
            <a:off x="175870" y="1366992"/>
            <a:ext cx="10337323" cy="5091884"/>
          </a:xfrm>
          <a:prstGeom prst="roundRect">
            <a:avLst>
              <a:gd name="adj" fmla="val 1416"/>
            </a:avLst>
          </a:prstGeom>
          <a:solidFill>
            <a:srgbClr val="CF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0" marR="0" algn="just" rtl="1">
              <a:lnSpc>
                <a:spcPct val="115000"/>
              </a:lnSpc>
              <a:spcBef>
                <a:spcPts val="0"/>
              </a:spcBef>
              <a:spcAft>
                <a:spcPts val="0"/>
              </a:spcAft>
            </a:pPr>
            <a:endParaRPr lang="ar-SA" sz="2000" dirty="0" smtClean="0">
              <a:solidFill>
                <a:schemeClr val="accent1">
                  <a:lumMod val="50000"/>
                </a:schemeClr>
              </a:solidFill>
              <a:effectLst/>
              <a:latin typeface="Calibri" panose="020F0502020204030204" pitchFamily="34" charset="0"/>
              <a:ea typeface="Calibri" panose="020F0502020204030204" pitchFamily="34" charset="0"/>
              <a:cs typeface="Sakkal Majalla" panose="02000000000000000000" pitchFamily="2" charset="-78"/>
            </a:endParaRPr>
          </a:p>
          <a:p>
            <a:pPr marL="0" marR="0" algn="just" rtl="1">
              <a:lnSpc>
                <a:spcPct val="115000"/>
              </a:lnSpc>
              <a:spcBef>
                <a:spcPts val="0"/>
              </a:spcBef>
              <a:spcAft>
                <a:spcPts val="0"/>
              </a:spcAft>
            </a:pPr>
            <a:endParaRPr lang="ar-SA" sz="2000" dirty="0">
              <a:solidFill>
                <a:schemeClr val="accent1">
                  <a:lumMod val="50000"/>
                </a:schemeClr>
              </a:solidFill>
              <a:latin typeface="Calibri" panose="020F0502020204030204" pitchFamily="34" charset="0"/>
              <a:ea typeface="Calibri" panose="020F0502020204030204" pitchFamily="34" charset="0"/>
              <a:cs typeface="Sakkal Majalla" panose="02000000000000000000" pitchFamily="2" charset="-78"/>
            </a:endParaRPr>
          </a:p>
          <a:p>
            <a:pPr marL="0" marR="0" algn="just" rtl="1">
              <a:lnSpc>
                <a:spcPct val="115000"/>
              </a:lnSpc>
              <a:spcBef>
                <a:spcPts val="0"/>
              </a:spcBef>
              <a:spcAft>
                <a:spcPts val="0"/>
              </a:spcAft>
            </a:pPr>
            <a:endParaRPr lang="ar-SA" sz="2000" dirty="0" smtClean="0">
              <a:solidFill>
                <a:schemeClr val="accent1">
                  <a:lumMod val="50000"/>
                </a:schemeClr>
              </a:solidFill>
              <a:effectLst/>
              <a:latin typeface="Calibri" panose="020F0502020204030204" pitchFamily="34" charset="0"/>
              <a:ea typeface="Calibri" panose="020F0502020204030204" pitchFamily="34" charset="0"/>
              <a:cs typeface="Sakkal Majalla" panose="02000000000000000000" pitchFamily="2" charset="-78"/>
            </a:endParaRPr>
          </a:p>
          <a:p>
            <a:pPr marL="0" marR="0" algn="just" rtl="1">
              <a:lnSpc>
                <a:spcPct val="115000"/>
              </a:lnSpc>
              <a:spcBef>
                <a:spcPts val="0"/>
              </a:spcBef>
              <a:spcAft>
                <a:spcPts val="0"/>
              </a:spcAft>
            </a:pPr>
            <a:endParaRPr lang="ar-SA" sz="2000" dirty="0">
              <a:solidFill>
                <a:schemeClr val="accent1">
                  <a:lumMod val="50000"/>
                </a:schemeClr>
              </a:solidFill>
              <a:latin typeface="Calibri" panose="020F0502020204030204" pitchFamily="34" charset="0"/>
              <a:ea typeface="Calibri" panose="020F0502020204030204" pitchFamily="34" charset="0"/>
              <a:cs typeface="Sakkal Majalla" panose="02000000000000000000" pitchFamily="2" charset="-78"/>
            </a:endParaRPr>
          </a:p>
          <a:p>
            <a:pPr marL="0" marR="0" algn="just" rtl="1">
              <a:lnSpc>
                <a:spcPct val="115000"/>
              </a:lnSpc>
              <a:spcBef>
                <a:spcPts val="0"/>
              </a:spcBef>
              <a:spcAft>
                <a:spcPts val="0"/>
              </a:spcAft>
            </a:pPr>
            <a:endParaRPr lang="ar-SA" sz="2000" dirty="0" smtClean="0">
              <a:solidFill>
                <a:schemeClr val="accent1">
                  <a:lumMod val="50000"/>
                </a:schemeClr>
              </a:solidFill>
              <a:effectLst/>
              <a:latin typeface="Calibri" panose="020F0502020204030204" pitchFamily="34" charset="0"/>
              <a:ea typeface="Calibri" panose="020F0502020204030204" pitchFamily="34" charset="0"/>
              <a:cs typeface="Sakkal Majalla" panose="02000000000000000000" pitchFamily="2" charset="-78"/>
            </a:endParaRPr>
          </a:p>
          <a:p>
            <a:pPr marL="0" marR="0" algn="just" rtl="1">
              <a:lnSpc>
                <a:spcPct val="115000"/>
              </a:lnSpc>
              <a:spcBef>
                <a:spcPts val="0"/>
              </a:spcBef>
              <a:spcAft>
                <a:spcPts val="0"/>
              </a:spcAft>
            </a:pPr>
            <a:endParaRPr lang="ar-SA" sz="2000" dirty="0">
              <a:solidFill>
                <a:schemeClr val="accent1">
                  <a:lumMod val="50000"/>
                </a:schemeClr>
              </a:solidFill>
              <a:latin typeface="Calibri" panose="020F0502020204030204" pitchFamily="34" charset="0"/>
              <a:ea typeface="Calibri" panose="020F0502020204030204" pitchFamily="34" charset="0"/>
              <a:cs typeface="Sakkal Majalla" panose="02000000000000000000" pitchFamily="2" charset="-78"/>
            </a:endParaRPr>
          </a:p>
          <a:p>
            <a:pPr marL="0" marR="0" algn="just" rtl="1">
              <a:lnSpc>
                <a:spcPct val="115000"/>
              </a:lnSpc>
              <a:spcBef>
                <a:spcPts val="0"/>
              </a:spcBef>
              <a:spcAft>
                <a:spcPts val="0"/>
              </a:spcAft>
            </a:pPr>
            <a:endParaRPr lang="ar-SA" sz="2000" dirty="0" smtClean="0">
              <a:solidFill>
                <a:schemeClr val="accent1">
                  <a:lumMod val="50000"/>
                </a:schemeClr>
              </a:solidFill>
              <a:effectLst/>
              <a:latin typeface="Calibri" panose="020F0502020204030204" pitchFamily="34" charset="0"/>
              <a:ea typeface="Calibri" panose="020F0502020204030204" pitchFamily="34" charset="0"/>
              <a:cs typeface="Sakkal Majalla" panose="02000000000000000000" pitchFamily="2" charset="-78"/>
            </a:endParaRPr>
          </a:p>
          <a:p>
            <a:pPr marL="0" marR="0" algn="just" rtl="1">
              <a:lnSpc>
                <a:spcPct val="115000"/>
              </a:lnSpc>
              <a:spcBef>
                <a:spcPts val="0"/>
              </a:spcBef>
              <a:spcAft>
                <a:spcPts val="0"/>
              </a:spcAft>
            </a:pPr>
            <a:endParaRPr lang="ar-SA" sz="2000" dirty="0" smtClean="0">
              <a:solidFill>
                <a:schemeClr val="accent1">
                  <a:lumMod val="50000"/>
                </a:schemeClr>
              </a:solidFill>
              <a:latin typeface="Calibri" panose="020F0502020204030204" pitchFamily="34" charset="0"/>
              <a:ea typeface="Calibri" panose="020F0502020204030204" pitchFamily="34" charset="0"/>
              <a:cs typeface="Sakkal Majalla" panose="02000000000000000000" pitchFamily="2" charset="-78"/>
            </a:endParaRPr>
          </a:p>
          <a:p>
            <a:pPr marL="0" marR="0" algn="just" rtl="1">
              <a:lnSpc>
                <a:spcPct val="115000"/>
              </a:lnSpc>
              <a:spcBef>
                <a:spcPts val="0"/>
              </a:spcBef>
              <a:spcAft>
                <a:spcPts val="0"/>
              </a:spcAft>
            </a:pPr>
            <a:endParaRPr lang="ar-SA" sz="2000" dirty="0">
              <a:solidFill>
                <a:schemeClr val="accent1">
                  <a:lumMod val="50000"/>
                </a:schemeClr>
              </a:solidFill>
              <a:latin typeface="Calibri" panose="020F0502020204030204" pitchFamily="34" charset="0"/>
              <a:ea typeface="Calibri" panose="020F0502020204030204" pitchFamily="34" charset="0"/>
              <a:cs typeface="Sakkal Majalla" panose="02000000000000000000" pitchFamily="2" charset="-78"/>
            </a:endParaRPr>
          </a:p>
          <a:p>
            <a:pPr marL="0" marR="0" algn="just" rtl="1">
              <a:lnSpc>
                <a:spcPct val="115000"/>
              </a:lnSpc>
              <a:spcBef>
                <a:spcPts val="0"/>
              </a:spcBef>
              <a:spcAft>
                <a:spcPts val="0"/>
              </a:spcAft>
            </a:pPr>
            <a:endParaRPr lang="ar-SA" sz="2000" dirty="0">
              <a:solidFill>
                <a:schemeClr val="accent1">
                  <a:lumMod val="50000"/>
                </a:schemeClr>
              </a:solidFill>
              <a:latin typeface="Calibri" panose="020F0502020204030204" pitchFamily="34" charset="0"/>
              <a:ea typeface="Calibri" panose="020F0502020204030204" pitchFamily="34" charset="0"/>
              <a:cs typeface="Sakkal Majalla" panose="02000000000000000000" pitchFamily="2" charset="-78"/>
            </a:endParaRPr>
          </a:p>
          <a:p>
            <a:pPr marL="457200" lvl="0" indent="-457200" algn="r" rtl="1">
              <a:buFont typeface="+mj-lt"/>
              <a:buAutoNum type="arabicPeriod"/>
            </a:pPr>
            <a:r>
              <a:rPr lang="ar-BH" sz="3200" dirty="0">
                <a:solidFill>
                  <a:schemeClr val="tx1"/>
                </a:solidFill>
                <a:latin typeface="Sakkal Majalla" panose="02000000000000000000" pitchFamily="2" charset="-78"/>
                <a:cs typeface="Sakkal Majalla" panose="02000000000000000000" pitchFamily="2" charset="-78"/>
              </a:rPr>
              <a:t>حدد تسمية كل شعار.  والهدف من كل منهما.</a:t>
            </a:r>
            <a:endParaRPr lang="en-US" sz="3200" dirty="0">
              <a:solidFill>
                <a:schemeClr val="tx1"/>
              </a:solidFill>
              <a:latin typeface="Sakkal Majalla" panose="02000000000000000000" pitchFamily="2" charset="-78"/>
              <a:cs typeface="Sakkal Majalla" panose="02000000000000000000" pitchFamily="2" charset="-78"/>
            </a:endParaRPr>
          </a:p>
          <a:p>
            <a:pPr marL="457200" lvl="0" indent="-457200" algn="r" rtl="1">
              <a:buFont typeface="+mj-lt"/>
              <a:buAutoNum type="arabicPeriod"/>
            </a:pPr>
            <a:r>
              <a:rPr lang="ar-BH" sz="3200" dirty="0">
                <a:solidFill>
                  <a:schemeClr val="tx1"/>
                </a:solidFill>
                <a:latin typeface="Sakkal Majalla" panose="02000000000000000000" pitchFamily="2" charset="-78"/>
                <a:cs typeface="Sakkal Majalla" panose="02000000000000000000" pitchFamily="2" charset="-78"/>
              </a:rPr>
              <a:t>من الجهة/الدولة المسؤولة عن كلِ شعار؟  وما علاقة الشعارين بالتنمية؟</a:t>
            </a:r>
            <a:endParaRPr lang="en-US" sz="3200" dirty="0">
              <a:solidFill>
                <a:schemeClr val="tx1"/>
              </a:solidFill>
              <a:latin typeface="Sakkal Majalla" panose="02000000000000000000" pitchFamily="2" charset="-78"/>
              <a:cs typeface="Sakkal Majalla" panose="02000000000000000000" pitchFamily="2" charset="-78"/>
            </a:endParaRPr>
          </a:p>
          <a:p>
            <a:pPr marL="457200" lvl="0" indent="-457200" algn="r" rtl="1">
              <a:buFont typeface="+mj-lt"/>
              <a:buAutoNum type="arabicPeriod"/>
            </a:pPr>
            <a:r>
              <a:rPr lang="ar-BH" sz="3200" dirty="0">
                <a:solidFill>
                  <a:schemeClr val="tx1"/>
                </a:solidFill>
                <a:latin typeface="Sakkal Majalla" panose="02000000000000000000" pitchFamily="2" charset="-78"/>
                <a:cs typeface="Sakkal Majalla" panose="02000000000000000000" pitchFamily="2" charset="-78"/>
              </a:rPr>
              <a:t>اعد مع زملائك عرض تقديمي عن التطور الاقتصادي في مملكة البحرين.</a:t>
            </a:r>
            <a:endParaRPr lang="en-US" sz="3200" dirty="0">
              <a:solidFill>
                <a:schemeClr val="tx1"/>
              </a:solidFill>
              <a:latin typeface="Sakkal Majalla" panose="02000000000000000000" pitchFamily="2" charset="-78"/>
              <a:cs typeface="Sakkal Majalla" panose="02000000000000000000" pitchFamily="2" charset="-78"/>
            </a:endParaRPr>
          </a:p>
          <a:p>
            <a:pPr marL="0" marR="0" algn="r" rtl="1">
              <a:lnSpc>
                <a:spcPct val="115000"/>
              </a:lnSpc>
              <a:spcBef>
                <a:spcPts val="0"/>
              </a:spcBef>
              <a:spcAft>
                <a:spcPts val="0"/>
              </a:spcAft>
            </a:pPr>
            <a:endParaRPr lang="ar-BH" sz="2000" dirty="0">
              <a:solidFill>
                <a:schemeClr val="accent1">
                  <a:lumMod val="50000"/>
                </a:schemeClr>
              </a:solidFill>
              <a:latin typeface="Calibri" panose="020F0502020204030204" pitchFamily="34" charset="0"/>
              <a:ea typeface="Calibri" panose="020F0502020204030204" pitchFamily="34" charset="0"/>
              <a:cs typeface="Sakkal Majalla" panose="02000000000000000000" pitchFamily="2" charset="-78"/>
            </a:endParaRPr>
          </a:p>
        </p:txBody>
      </p:sp>
      <p:sp>
        <p:nvSpPr>
          <p:cNvPr id="9" name="Rectangle 6">
            <a:extLst>
              <a:ext uri="{FF2B5EF4-FFF2-40B4-BE49-F238E27FC236}">
                <a16:creationId xmlns="" xmlns:a16="http://schemas.microsoft.com/office/drawing/2014/main"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 xmlns:a16="http://schemas.microsoft.com/office/drawing/2014/main"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 xmlns:a16="http://schemas.microsoft.com/office/drawing/2014/main" id="{EC34A592-DBF2-4D18-9F2F-AFE685E57A40}"/>
              </a:ext>
            </a:extLst>
          </p:cNvPr>
          <p:cNvSpPr/>
          <p:nvPr/>
        </p:nvSpPr>
        <p:spPr>
          <a:xfrm>
            <a:off x="4328160" y="177021"/>
            <a:ext cx="8153400" cy="1080000"/>
          </a:xfrm>
          <a:prstGeom prst="roundRect">
            <a:avLst>
              <a:gd name="adj" fmla="val 10356"/>
            </a:avLst>
          </a:prstGeom>
          <a:solidFill>
            <a:srgbClr val="3A617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grpSp>
        <p:nvGrpSpPr>
          <p:cNvPr id="24" name="Google Shape;536;p37">
            <a:extLst>
              <a:ext uri="{FF2B5EF4-FFF2-40B4-BE49-F238E27FC236}">
                <a16:creationId xmlns="" xmlns:a16="http://schemas.microsoft.com/office/drawing/2014/main"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 xmlns:a16="http://schemas.microsoft.com/office/drawing/2014/main"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 xmlns:a16="http://schemas.microsoft.com/office/drawing/2014/main"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 xmlns:a16="http://schemas.microsoft.com/office/drawing/2014/main"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 xmlns:a16="http://schemas.microsoft.com/office/drawing/2014/main"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 xmlns:a16="http://schemas.microsoft.com/office/drawing/2014/main"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 xmlns:a16="http://schemas.microsoft.com/office/drawing/2014/main"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 xmlns:a16="http://schemas.microsoft.com/office/drawing/2014/main"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 xmlns:a16="http://schemas.microsoft.com/office/drawing/2014/main"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 xmlns:a16="http://schemas.microsoft.com/office/drawing/2014/main"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 xmlns:a16="http://schemas.microsoft.com/office/drawing/2014/main"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 xmlns:a16="http://schemas.microsoft.com/office/drawing/2014/main"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 xmlns:a16="http://schemas.microsoft.com/office/drawing/2014/main"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 xmlns:a16="http://schemas.microsoft.com/office/drawing/2014/main"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 xmlns:a16="http://schemas.microsoft.com/office/drawing/2014/main"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p:cNvSpPr/>
          <p:nvPr/>
        </p:nvSpPr>
        <p:spPr>
          <a:xfrm>
            <a:off x="720160" y="1480993"/>
            <a:ext cx="9621793" cy="3434786"/>
          </a:xfrm>
          <a:prstGeom prst="rect">
            <a:avLst/>
          </a:prstGeom>
        </p:spPr>
        <p:txBody>
          <a:bodyPr wrap="square">
            <a:spAutoFit/>
          </a:bodyPr>
          <a:lstStyle/>
          <a:p>
            <a:pPr lvl="0" algn="r" rtl="1"/>
            <a:r>
              <a:rPr lang="ar-BH" sz="2400" dirty="0"/>
              <a:t>تمعن الصورتين، ثم أجب عن الأسئلة الآتية:</a:t>
            </a:r>
            <a:endParaRPr lang="en-US" sz="2400" dirty="0"/>
          </a:p>
          <a:p>
            <a:pPr algn="justLow" rtl="1">
              <a:lnSpc>
                <a:spcPct val="115000"/>
              </a:lnSpc>
            </a:pPr>
            <a:endParaRPr lang="ar-SA" sz="2400" dirty="0">
              <a:latin typeface="Sakkal Majalla" panose="02000000000000000000" pitchFamily="2" charset="-78"/>
              <a:cs typeface="Sakkal Majalla" panose="02000000000000000000" pitchFamily="2" charset="-78"/>
            </a:endParaRPr>
          </a:p>
          <a:p>
            <a:pPr algn="justLow" rtl="1">
              <a:lnSpc>
                <a:spcPct val="115000"/>
              </a:lnSpc>
            </a:pPr>
            <a:endParaRPr lang="ar-SA" sz="2400" dirty="0" smtClean="0">
              <a:latin typeface="Sakkal Majalla" panose="02000000000000000000" pitchFamily="2" charset="-78"/>
              <a:cs typeface="Sakkal Majalla" panose="02000000000000000000" pitchFamily="2" charset="-78"/>
            </a:endParaRPr>
          </a:p>
          <a:p>
            <a:pPr algn="justLow" rtl="1">
              <a:lnSpc>
                <a:spcPct val="115000"/>
              </a:lnSpc>
            </a:pPr>
            <a:endParaRPr lang="ar-SA" sz="2400" dirty="0">
              <a:latin typeface="Sakkal Majalla" panose="02000000000000000000" pitchFamily="2" charset="-78"/>
              <a:cs typeface="Sakkal Majalla" panose="02000000000000000000" pitchFamily="2" charset="-78"/>
            </a:endParaRPr>
          </a:p>
          <a:p>
            <a:pPr algn="justLow" rtl="1">
              <a:lnSpc>
                <a:spcPct val="115000"/>
              </a:lnSpc>
            </a:pPr>
            <a:endParaRPr lang="ar-SA" sz="2400" dirty="0" smtClean="0">
              <a:latin typeface="Sakkal Majalla" panose="02000000000000000000" pitchFamily="2" charset="-78"/>
              <a:cs typeface="Sakkal Majalla" panose="02000000000000000000" pitchFamily="2" charset="-78"/>
            </a:endParaRPr>
          </a:p>
          <a:p>
            <a:pPr algn="justLow" rtl="1">
              <a:lnSpc>
                <a:spcPct val="115000"/>
              </a:lnSpc>
            </a:pPr>
            <a:endParaRPr lang="ar-SA" sz="2400" dirty="0" smtClean="0">
              <a:latin typeface="Sakkal Majalla" panose="02000000000000000000" pitchFamily="2" charset="-78"/>
              <a:cs typeface="Sakkal Majalla" panose="02000000000000000000" pitchFamily="2" charset="-78"/>
            </a:endParaRPr>
          </a:p>
          <a:p>
            <a:pPr algn="justLow" rtl="1">
              <a:lnSpc>
                <a:spcPct val="115000"/>
              </a:lnSpc>
            </a:pPr>
            <a:endParaRPr lang="ar-SA" sz="2400" dirty="0">
              <a:latin typeface="Sakkal Majalla" panose="02000000000000000000" pitchFamily="2" charset="-78"/>
              <a:cs typeface="Sakkal Majalla" panose="02000000000000000000" pitchFamily="2" charset="-78"/>
            </a:endParaRPr>
          </a:p>
          <a:p>
            <a:pPr algn="justLow" rtl="1">
              <a:lnSpc>
                <a:spcPct val="115000"/>
              </a:lnSpc>
            </a:pPr>
            <a:endParaRPr lang="en-US" sz="2400" dirty="0">
              <a:latin typeface="Sakkal Majalla" panose="02000000000000000000" pitchFamily="2" charset="-78"/>
              <a:cs typeface="Sakkal Majalla" panose="02000000000000000000" pitchFamily="2" charset="-78"/>
            </a:endParaRPr>
          </a:p>
        </p:txBody>
      </p:sp>
      <p:sp>
        <p:nvSpPr>
          <p:cNvPr id="57" name="TextBox 56">
            <a:extLst>
              <a:ext uri="{FF2B5EF4-FFF2-40B4-BE49-F238E27FC236}">
                <a16:creationId xmlns="" xmlns:a16="http://schemas.microsoft.com/office/drawing/2014/main"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
        <p:nvSpPr>
          <p:cNvPr id="37" name="TextBox 36">
            <a:extLst>
              <a:ext uri="{FF2B5EF4-FFF2-40B4-BE49-F238E27FC236}">
                <a16:creationId xmlns="" xmlns:a16="http://schemas.microsoft.com/office/drawing/2014/main"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a:t>
            </a:r>
            <a:r>
              <a:rPr lang="ar-SA" sz="2000" b="1" dirty="0" smtClean="0">
                <a:solidFill>
                  <a:srgbClr val="3F5378"/>
                </a:solidFill>
                <a:latin typeface="Sakkal Majalla" panose="02000000000000000000" pitchFamily="2" charset="-78"/>
                <a:cs typeface="Sakkal Majalla" panose="02000000000000000000" pitchFamily="2" charset="-78"/>
              </a:rPr>
              <a:t>312</a:t>
            </a:r>
            <a:r>
              <a:rPr lang="ar-BH" sz="2000" b="1" dirty="0" smtClean="0">
                <a:solidFill>
                  <a:srgbClr val="3F5378"/>
                </a:solidFill>
                <a:latin typeface="Sakkal Majalla" panose="02000000000000000000" pitchFamily="2" charset="-78"/>
                <a:cs typeface="Sakkal Majalla" panose="02000000000000000000" pitchFamily="2" charset="-78"/>
              </a:rPr>
              <a:t>                     الاقتصاد                  </a:t>
            </a:r>
            <a:r>
              <a:rPr lang="ar-BH" sz="2000" b="1" dirty="0">
                <a:solidFill>
                  <a:srgbClr val="3F5378"/>
                </a:solidFill>
                <a:latin typeface="Sakkal Majalla" panose="02000000000000000000" pitchFamily="2" charset="-78"/>
                <a:cs typeface="Sakkal Majalla" panose="02000000000000000000" pitchFamily="2" charset="-78"/>
              </a:rPr>
              <a:t>الفصل الدراسي </a:t>
            </a:r>
            <a:r>
              <a:rPr lang="ar-BH" sz="2000" b="1" dirty="0" smtClean="0">
                <a:solidFill>
                  <a:srgbClr val="3F5378"/>
                </a:solidFill>
                <a:latin typeface="Sakkal Majalla" panose="02000000000000000000" pitchFamily="2" charset="-78"/>
                <a:cs typeface="Sakkal Majalla" panose="02000000000000000000" pitchFamily="2" charset="-78"/>
              </a:rPr>
              <a:t>ال</a:t>
            </a:r>
            <a:r>
              <a:rPr lang="ar-SA" sz="2000" b="1" dirty="0" smtClean="0">
                <a:solidFill>
                  <a:srgbClr val="3F5378"/>
                </a:solidFill>
                <a:latin typeface="Sakkal Majalla" panose="02000000000000000000" pitchFamily="2" charset="-78"/>
                <a:cs typeface="Sakkal Majalla" panose="02000000000000000000" pitchFamily="2" charset="-78"/>
              </a:rPr>
              <a:t>أول</a:t>
            </a:r>
            <a:r>
              <a:rPr lang="ar-BH" sz="2000" b="1" dirty="0" smtClean="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3</a:t>
            </a:r>
            <a:r>
              <a:rPr lang="ar-BH" sz="2000" b="1" dirty="0" smtClean="0">
                <a:solidFill>
                  <a:srgbClr val="3F5378"/>
                </a:solidFill>
                <a:latin typeface="Sakkal Majalla" panose="02000000000000000000" pitchFamily="2" charset="-78"/>
                <a:cs typeface="Sakkal Majalla" panose="02000000000000000000" pitchFamily="2" charset="-78"/>
              </a:rPr>
              <a:t>-</a:t>
            </a:r>
            <a:r>
              <a:rPr lang="ar-SA" sz="2000" b="1" dirty="0" smtClean="0">
                <a:solidFill>
                  <a:srgbClr val="3F5378"/>
                </a:solidFill>
                <a:latin typeface="Sakkal Majalla" panose="02000000000000000000" pitchFamily="2" charset="-78"/>
                <a:cs typeface="Sakkal Majalla" panose="02000000000000000000" pitchFamily="2" charset="-78"/>
              </a:rPr>
              <a:t>2:  التنمية الاقتصادية</a:t>
            </a:r>
            <a:endParaRPr lang="ar-SA" sz="2000" b="1" dirty="0">
              <a:solidFill>
                <a:srgbClr val="3F5378"/>
              </a:solidFill>
              <a:latin typeface="Sakkal Majalla" panose="02000000000000000000" pitchFamily="2" charset="-78"/>
              <a:cs typeface="Sakkal Majalla" panose="02000000000000000000" pitchFamily="2" charset="-78"/>
            </a:endParaRPr>
          </a:p>
        </p:txBody>
      </p:sp>
      <p:sp>
        <p:nvSpPr>
          <p:cNvPr id="38" name="Rectangle 37">
            <a:extLst>
              <a:ext uri="{FF2B5EF4-FFF2-40B4-BE49-F238E27FC236}">
                <a16:creationId xmlns:a16="http://schemas.microsoft.com/office/drawing/2014/main" xmlns="" id="{938784B7-A21D-42E6-A84E-E594FFD3E5F8}"/>
              </a:ext>
            </a:extLst>
          </p:cNvPr>
          <p:cNvSpPr/>
          <p:nvPr/>
        </p:nvSpPr>
        <p:spPr>
          <a:xfrm>
            <a:off x="721437" y="575678"/>
            <a:ext cx="2953147" cy="526967"/>
          </a:xfrm>
          <a:prstGeom prst="rect">
            <a:avLst/>
          </a:prstGeom>
          <a:solidFill>
            <a:srgbClr val="5A6F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60325" marR="0" algn="ctr" rtl="1">
              <a:spcBef>
                <a:spcPts val="0"/>
              </a:spcBef>
              <a:spcAft>
                <a:spcPts val="0"/>
              </a:spcAft>
            </a:pPr>
            <a:r>
              <a:rPr lang="ar-BH" sz="2800" dirty="0">
                <a:ea typeface="Calibri" panose="020F0502020204030204" pitchFamily="34" charset="0"/>
                <a:cs typeface="Sultan bold"/>
              </a:rPr>
              <a:t>نشاط جماعي </a:t>
            </a:r>
            <a:r>
              <a:rPr lang="ar-BH" sz="2800" b="1" dirty="0" smtClean="0">
                <a:ea typeface="Calibri" panose="020F0502020204030204" pitchFamily="34" charset="0"/>
              </a:rPr>
              <a:t>(</a:t>
            </a:r>
            <a:r>
              <a:rPr lang="ar-SA" sz="2800" b="1" dirty="0" smtClean="0">
                <a:ea typeface="Calibri" panose="020F0502020204030204" pitchFamily="34" charset="0"/>
              </a:rPr>
              <a:t>3</a:t>
            </a:r>
            <a:r>
              <a:rPr lang="ar-BH" sz="2800" b="1" dirty="0" smtClean="0">
                <a:ea typeface="Calibri" panose="020F0502020204030204" pitchFamily="34" charset="0"/>
              </a:rPr>
              <a:t>-</a:t>
            </a:r>
            <a:r>
              <a:rPr lang="ar-SA" sz="2800" b="1" dirty="0" smtClean="0">
                <a:ea typeface="Calibri" panose="020F0502020204030204" pitchFamily="34" charset="0"/>
              </a:rPr>
              <a:t>3</a:t>
            </a:r>
            <a:r>
              <a:rPr lang="ar-BH" sz="2800" b="1" dirty="0" smtClean="0">
                <a:ea typeface="Calibri" panose="020F0502020204030204" pitchFamily="34" charset="0"/>
              </a:rPr>
              <a:t>-1</a:t>
            </a:r>
            <a:r>
              <a:rPr lang="ar-BH" sz="2800" b="1" dirty="0">
                <a:ea typeface="Calibri" panose="020F0502020204030204" pitchFamily="34" charset="0"/>
              </a:rPr>
              <a:t>)</a:t>
            </a:r>
            <a:endParaRPr lang="en-US" b="1" dirty="0">
              <a:effectLst/>
              <a:ea typeface="Calibri" panose="020F0502020204030204" pitchFamily="34" charset="0"/>
            </a:endParaRPr>
          </a:p>
          <a:p>
            <a:pPr marL="0" marR="0" algn="l" rtl="1">
              <a:lnSpc>
                <a:spcPct val="107000"/>
              </a:lnSpc>
              <a:spcBef>
                <a:spcPts val="0"/>
              </a:spcBef>
              <a:spcAft>
                <a:spcPts val="0"/>
              </a:spcAft>
            </a:pPr>
            <a:r>
              <a:rPr lang="en-US" sz="1600" dirty="0">
                <a:effectLst/>
                <a:ea typeface="Calibri" panose="020F0502020204030204" pitchFamily="34" charset="0"/>
                <a:cs typeface="Sultan bold"/>
              </a:rPr>
              <a:t> </a:t>
            </a:r>
            <a:endParaRPr lang="en-US" sz="1100" dirty="0">
              <a:effectLst/>
              <a:ea typeface="Calibri" panose="020F0502020204030204" pitchFamily="34" charset="0"/>
              <a:cs typeface="Arial" panose="020B0604020202020204" pitchFamily="34" charset="0"/>
            </a:endParaRPr>
          </a:p>
        </p:txBody>
      </p:sp>
      <p:pic>
        <p:nvPicPr>
          <p:cNvPr id="39" name="Picture 38"/>
          <p:cNvPicPr/>
          <p:nvPr/>
        </p:nvPicPr>
        <p:blipFill>
          <a:blip r:embed="rId2">
            <a:extLst>
              <a:ext uri="{28A0092B-C50C-407E-A947-70E740481C1C}">
                <a14:useLocalDpi xmlns:a14="http://schemas.microsoft.com/office/drawing/2010/main" val="0"/>
              </a:ext>
            </a:extLst>
          </a:blip>
          <a:stretch>
            <a:fillRect/>
          </a:stretch>
        </p:blipFill>
        <p:spPr>
          <a:xfrm>
            <a:off x="6541647" y="2098245"/>
            <a:ext cx="3074052" cy="20074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0" name="Picture 39"/>
          <p:cNvPicPr/>
          <p:nvPr/>
        </p:nvPicPr>
        <p:blipFill>
          <a:blip r:embed="rId3" cstate="print">
            <a:extLst>
              <a:ext uri="{28A0092B-C50C-407E-A947-70E740481C1C}">
                <a14:useLocalDpi xmlns:a14="http://schemas.microsoft.com/office/drawing/2010/main" val="0"/>
              </a:ext>
            </a:extLst>
          </a:blip>
          <a:stretch>
            <a:fillRect/>
          </a:stretch>
        </p:blipFill>
        <p:spPr>
          <a:xfrm>
            <a:off x="2420422" y="2098245"/>
            <a:ext cx="3072384" cy="20074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5" name="Table 4"/>
          <p:cNvGraphicFramePr>
            <a:graphicFrameLocks noGrp="1"/>
          </p:cNvGraphicFramePr>
          <p:nvPr>
            <p:extLst/>
          </p:nvPr>
        </p:nvGraphicFramePr>
        <p:xfrm>
          <a:off x="2440039" y="4297952"/>
          <a:ext cx="6680200" cy="373776"/>
        </p:xfrm>
        <a:graphic>
          <a:graphicData uri="http://schemas.openxmlformats.org/drawingml/2006/table">
            <a:tbl>
              <a:tblPr rtl="1" firstRow="1" firstCol="1" bandRow="1">
                <a:tableStyleId>{5C22544A-7EE6-4342-B048-85BDC9FD1C3A}</a:tableStyleId>
              </a:tblPr>
              <a:tblGrid>
                <a:gridCol w="2862943"/>
                <a:gridCol w="954314"/>
                <a:gridCol w="2862943"/>
              </a:tblGrid>
              <a:tr h="373776">
                <a:tc>
                  <a:txBody>
                    <a:bodyPr/>
                    <a:lstStyle/>
                    <a:p>
                      <a:pPr marL="0" marR="0" algn="ctr" rtl="1">
                        <a:lnSpc>
                          <a:spcPct val="107000"/>
                        </a:lnSpc>
                        <a:spcBef>
                          <a:spcPts val="0"/>
                        </a:spcBef>
                        <a:spcAft>
                          <a:spcPts val="0"/>
                        </a:spcAft>
                        <a:tabLst>
                          <a:tab pos="849630" algn="l"/>
                          <a:tab pos="1140460" algn="l"/>
                        </a:tabLst>
                      </a:pPr>
                      <a:r>
                        <a:rPr lang="ar-BH" sz="1400" dirty="0">
                          <a:ln>
                            <a:noFill/>
                          </a:ln>
                          <a:solidFill>
                            <a:sysClr val="windowText" lastClr="000000"/>
                          </a:solidFill>
                          <a:effectLst/>
                        </a:rPr>
                        <a:t>شعار ( أ )</a:t>
                      </a:r>
                      <a:endParaRPr lang="en-US" sz="1100" dirty="0">
                        <a:ln>
                          <a:noFill/>
                        </a:ln>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algn="ctr" rtl="1">
                        <a:lnSpc>
                          <a:spcPct val="107000"/>
                        </a:lnSpc>
                        <a:spcBef>
                          <a:spcPts val="0"/>
                        </a:spcBef>
                        <a:spcAft>
                          <a:spcPts val="0"/>
                        </a:spcAft>
                        <a:tabLst>
                          <a:tab pos="849630" algn="l"/>
                          <a:tab pos="1140460" algn="l"/>
                        </a:tabLst>
                      </a:pPr>
                      <a:r>
                        <a:rPr lang="ar-BH" sz="1400" dirty="0">
                          <a:ln>
                            <a:noFill/>
                          </a:ln>
                          <a:solidFill>
                            <a:sysClr val="windowText" lastClr="000000"/>
                          </a:solidFill>
                          <a:effectLst/>
                        </a:rPr>
                        <a:t> </a:t>
                      </a:r>
                      <a:endParaRPr lang="en-US" sz="1100" dirty="0">
                        <a:ln>
                          <a:noFill/>
                        </a:ln>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algn="ctr" rtl="1">
                        <a:lnSpc>
                          <a:spcPct val="107000"/>
                        </a:lnSpc>
                        <a:spcBef>
                          <a:spcPts val="0"/>
                        </a:spcBef>
                        <a:spcAft>
                          <a:spcPts val="0"/>
                        </a:spcAft>
                        <a:tabLst>
                          <a:tab pos="849630" algn="l"/>
                          <a:tab pos="1140460" algn="l"/>
                        </a:tabLst>
                      </a:pPr>
                      <a:r>
                        <a:rPr lang="ar-BH" sz="1400" dirty="0">
                          <a:ln>
                            <a:noFill/>
                          </a:ln>
                          <a:solidFill>
                            <a:sysClr val="windowText" lastClr="000000"/>
                          </a:solidFill>
                          <a:effectLst/>
                        </a:rPr>
                        <a:t>شعار ( ب )</a:t>
                      </a:r>
                      <a:endParaRPr lang="en-US" sz="1100" dirty="0">
                        <a:ln>
                          <a:noFill/>
                        </a:ln>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41" name="مستطيل مستدير الزوايا 5">
            <a:hlinkClick r:id="rId4" action="ppaction://hlinksldjump"/>
            <a:extLst>
              <a:ext uri="{FF2B5EF4-FFF2-40B4-BE49-F238E27FC236}">
                <a16:creationId xmlns="" xmlns:a16="http://schemas.microsoft.com/office/drawing/2014/main" id="{43E9C12C-5BC2-40AE-ACC5-04FA6747C583}"/>
              </a:ext>
            </a:extLst>
          </p:cNvPr>
          <p:cNvSpPr/>
          <p:nvPr/>
        </p:nvSpPr>
        <p:spPr>
          <a:xfrm>
            <a:off x="10518976" y="1572008"/>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42" name="مستطيل مستدير الزوايا 11">
            <a:hlinkClick r:id="rId5" action="ppaction://hlinksldjump"/>
            <a:extLst>
              <a:ext uri="{FF2B5EF4-FFF2-40B4-BE49-F238E27FC236}">
                <a16:creationId xmlns="" xmlns:a16="http://schemas.microsoft.com/office/drawing/2014/main" id="{26A7B993-6928-4D4E-A625-2F80AE4E59C8}"/>
              </a:ext>
            </a:extLst>
          </p:cNvPr>
          <p:cNvSpPr/>
          <p:nvPr/>
        </p:nvSpPr>
        <p:spPr>
          <a:xfrm>
            <a:off x="10533532" y="2252661"/>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43" name="مستطيل مستدير الزوايا 16">
            <a:hlinkClick r:id="rId6" action="ppaction://hlinksldjump"/>
            <a:extLst>
              <a:ext uri="{FF2B5EF4-FFF2-40B4-BE49-F238E27FC236}">
                <a16:creationId xmlns="" xmlns:a16="http://schemas.microsoft.com/office/drawing/2014/main" id="{FCAA9A9D-66D9-4C62-9EA9-08AEB5B5C91D}"/>
              </a:ext>
            </a:extLst>
          </p:cNvPr>
          <p:cNvSpPr/>
          <p:nvPr/>
        </p:nvSpPr>
        <p:spPr>
          <a:xfrm>
            <a:off x="10515902" y="549971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53" name="مستطيل مستدير الزوايا 12">
            <a:hlinkClick r:id="rId7" action="ppaction://hlinksldjump"/>
            <a:extLst>
              <a:ext uri="{FF2B5EF4-FFF2-40B4-BE49-F238E27FC236}">
                <a16:creationId xmlns="" xmlns:a16="http://schemas.microsoft.com/office/drawing/2014/main" id="{02C9A14A-8535-4363-81B7-4E9E0BA9039D}"/>
              </a:ext>
            </a:extLst>
          </p:cNvPr>
          <p:cNvSpPr/>
          <p:nvPr/>
        </p:nvSpPr>
        <p:spPr>
          <a:xfrm>
            <a:off x="10528251" y="293331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54" name="مستطيل مستدير الزوايا 11">
            <a:hlinkClick r:id="rId5" action="ppaction://hlinksldjump"/>
            <a:extLst>
              <a:ext uri="{FF2B5EF4-FFF2-40B4-BE49-F238E27FC236}">
                <a16:creationId xmlns="" xmlns:a16="http://schemas.microsoft.com/office/drawing/2014/main" id="{26A7B993-6928-4D4E-A625-2F80AE4E59C8}"/>
              </a:ext>
            </a:extLst>
          </p:cNvPr>
          <p:cNvSpPr/>
          <p:nvPr/>
        </p:nvSpPr>
        <p:spPr>
          <a:xfrm>
            <a:off x="10539239" y="359350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الثالث    </a:t>
            </a:r>
            <a:endParaRPr lang="ar-BH" sz="2000" dirty="0">
              <a:solidFill>
                <a:srgbClr val="3F5378"/>
              </a:solidFill>
              <a:latin typeface="Arial Black" panose="020B0A04020102020204" pitchFamily="34" charset="0"/>
              <a:cs typeface="Sultan bold" pitchFamily="2" charset="-78"/>
            </a:endParaRPr>
          </a:p>
        </p:txBody>
      </p:sp>
      <p:sp>
        <p:nvSpPr>
          <p:cNvPr id="55" name="مستطيل مستدير الزوايا 12">
            <a:hlinkClick r:id="rId7" action="ppaction://hlinksldjump"/>
            <a:extLst>
              <a:ext uri="{FF2B5EF4-FFF2-40B4-BE49-F238E27FC236}">
                <a16:creationId xmlns="" xmlns:a16="http://schemas.microsoft.com/office/drawing/2014/main" id="{02C9A14A-8535-4363-81B7-4E9E0BA9039D}"/>
              </a:ext>
            </a:extLst>
          </p:cNvPr>
          <p:cNvSpPr/>
          <p:nvPr/>
        </p:nvSpPr>
        <p:spPr>
          <a:xfrm>
            <a:off x="10539239" y="425369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الرابع   </a:t>
            </a:r>
            <a:endParaRPr lang="ar-BH" sz="2000" dirty="0">
              <a:solidFill>
                <a:srgbClr val="3F5378"/>
              </a:solidFill>
              <a:latin typeface="Arial Black" panose="020B0A04020102020204" pitchFamily="34" charset="0"/>
              <a:cs typeface="Sultan bold" pitchFamily="2" charset="-78"/>
            </a:endParaRPr>
          </a:p>
        </p:txBody>
      </p:sp>
      <p:sp>
        <p:nvSpPr>
          <p:cNvPr id="56" name="مستطيل مستدير الزوايا 12">
            <a:hlinkClick r:id="rId7" action="ppaction://hlinksldjump"/>
            <a:extLst>
              <a:ext uri="{FF2B5EF4-FFF2-40B4-BE49-F238E27FC236}">
                <a16:creationId xmlns="" xmlns:a16="http://schemas.microsoft.com/office/drawing/2014/main" id="{02C9A14A-8535-4363-81B7-4E9E0BA9039D}"/>
              </a:ext>
            </a:extLst>
          </p:cNvPr>
          <p:cNvSpPr/>
          <p:nvPr/>
        </p:nvSpPr>
        <p:spPr>
          <a:xfrm>
            <a:off x="10539239" y="487670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الخامس </a:t>
            </a:r>
            <a:endParaRPr lang="ar-BH" sz="2000" dirty="0">
              <a:solidFill>
                <a:srgbClr val="3F5378"/>
              </a:solidFill>
              <a:latin typeface="Arial Black" panose="020B0A04020102020204" pitchFamily="34" charset="0"/>
              <a:cs typeface="Sultan bold" pitchFamily="2" charset="-78"/>
            </a:endParaRPr>
          </a:p>
        </p:txBody>
      </p:sp>
      <p:sp>
        <p:nvSpPr>
          <p:cNvPr id="59" name="Rectangle 6">
            <a:extLst>
              <a:ext uri="{FF2B5EF4-FFF2-40B4-BE49-F238E27FC236}">
                <a16:creationId xmlns="" xmlns:a16="http://schemas.microsoft.com/office/drawing/2014/main" id="{72DA4614-6011-48EF-8280-B51B32C19888}"/>
              </a:ext>
            </a:extLst>
          </p:cNvPr>
          <p:cNvSpPr/>
          <p:nvPr/>
        </p:nvSpPr>
        <p:spPr>
          <a:xfrm>
            <a:off x="8979825" y="400993"/>
            <a:ext cx="2446182" cy="677108"/>
          </a:xfrm>
          <a:prstGeom prst="rect">
            <a:avLst/>
          </a:prstGeom>
        </p:spPr>
        <p:txBody>
          <a:bodyPr wrap="none">
            <a:spAutoFit/>
          </a:bodyPr>
          <a:lstStyle/>
          <a:p>
            <a:pPr marL="230187" marR="0" lvl="0" algn="r" rtl="1">
              <a:spcBef>
                <a:spcPts val="0"/>
              </a:spcBef>
              <a:spcAft>
                <a:spcPts val="0"/>
              </a:spcAft>
              <a:buClr>
                <a:schemeClr val="bg1"/>
              </a:buClr>
              <a:buSzPct val="70000"/>
            </a:pPr>
            <a:r>
              <a:rPr lang="ar-BH" sz="3800" dirty="0">
                <a:solidFill>
                  <a:schemeClr val="bg1"/>
                </a:solidFill>
                <a:latin typeface="Arial" panose="020B0604020202020204" pitchFamily="34" charset="0"/>
                <a:ea typeface="Calibri" panose="020F0502020204030204" pitchFamily="34" charset="0"/>
                <a:cs typeface="Sultan bold" pitchFamily="2" charset="-78"/>
              </a:rPr>
              <a:t>مفهوم </a:t>
            </a:r>
            <a:r>
              <a:rPr lang="ar-SA" sz="3800" dirty="0" smtClean="0">
                <a:solidFill>
                  <a:schemeClr val="bg1"/>
                </a:solidFill>
                <a:latin typeface="Arial" panose="020B0604020202020204" pitchFamily="34" charset="0"/>
                <a:ea typeface="Calibri" panose="020F0502020204030204" pitchFamily="34" charset="0"/>
                <a:cs typeface="Sultan bold" pitchFamily="2" charset="-78"/>
              </a:rPr>
              <a:t>التنمية</a:t>
            </a:r>
            <a:endParaRPr lang="en-US" sz="3800" b="1" dirty="0">
              <a:solidFill>
                <a:schemeClr val="bg1"/>
              </a:solidFill>
              <a:latin typeface="Arial" panose="020B0604020202020204" pitchFamily="34" charset="0"/>
              <a:ea typeface="Times New Roman" panose="02020603050405020304" pitchFamily="18" charset="0"/>
              <a:cs typeface="Sultan bold" pitchFamily="2" charset="-78"/>
            </a:endParaRPr>
          </a:p>
        </p:txBody>
      </p:sp>
    </p:spTree>
    <p:extLst>
      <p:ext uri="{BB962C8B-B14F-4D97-AF65-F5344CB8AC3E}">
        <p14:creationId xmlns:p14="http://schemas.microsoft.com/office/powerpoint/2010/main" val="247730580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 xmlns:a16="http://schemas.microsoft.com/office/drawing/2014/main" id="{F8EBF62B-66D0-49F2-9126-12F8652B5BF2}"/>
              </a:ext>
            </a:extLst>
          </p:cNvPr>
          <p:cNvSpPr/>
          <p:nvPr/>
        </p:nvSpPr>
        <p:spPr>
          <a:xfrm>
            <a:off x="51183" y="1342219"/>
            <a:ext cx="10337323" cy="5091884"/>
          </a:xfrm>
          <a:prstGeom prst="roundRect">
            <a:avLst>
              <a:gd name="adj" fmla="val 1416"/>
            </a:avLst>
          </a:prstGeom>
          <a:solidFill>
            <a:srgbClr val="CF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r" rtl="1"/>
            <a:endParaRPr lang="ar-SA" sz="3200" dirty="0" smtClean="0">
              <a:solidFill>
                <a:schemeClr val="tx1"/>
              </a:solidFill>
              <a:highlight>
                <a:srgbClr val="FFFF00"/>
              </a:highlight>
              <a:latin typeface="Sakkal Majalla" panose="02000000000000000000" pitchFamily="2" charset="-78"/>
              <a:cs typeface="Sultan bold" pitchFamily="2" charset="-78"/>
            </a:endParaRPr>
          </a:p>
          <a:p>
            <a:pPr lvl="0" algn="r" rtl="1"/>
            <a:r>
              <a:rPr lang="ar-SA" sz="3200" dirty="0">
                <a:solidFill>
                  <a:schemeClr val="tx1"/>
                </a:solidFill>
                <a:highlight>
                  <a:srgbClr val="FFFF00"/>
                </a:highlight>
                <a:latin typeface="Sakkal Majalla" panose="02000000000000000000" pitchFamily="2" charset="-78"/>
                <a:cs typeface="Sultan bold" pitchFamily="2" charset="-78"/>
              </a:rPr>
              <a:t>التنمية </a:t>
            </a:r>
            <a:r>
              <a:rPr lang="en-US" sz="3200" dirty="0">
                <a:solidFill>
                  <a:schemeClr val="tx1"/>
                </a:solidFill>
                <a:highlight>
                  <a:srgbClr val="FFFF00"/>
                </a:highlight>
                <a:latin typeface="Sakkal Majalla" panose="02000000000000000000" pitchFamily="2" charset="-78"/>
                <a:cs typeface="Sultan bold" pitchFamily="2" charset="-78"/>
              </a:rPr>
              <a:t>Development</a:t>
            </a:r>
            <a:r>
              <a:rPr lang="ar-SA" sz="3200" dirty="0" smtClean="0">
                <a:solidFill>
                  <a:schemeClr val="tx1"/>
                </a:solidFill>
                <a:highlight>
                  <a:srgbClr val="FFFF00"/>
                </a:highlight>
                <a:latin typeface="Sakkal Majalla" panose="02000000000000000000" pitchFamily="2" charset="-78"/>
                <a:cs typeface="Sultan bold" pitchFamily="2" charset="-78"/>
              </a:rPr>
              <a:t>:</a:t>
            </a:r>
          </a:p>
          <a:p>
            <a:pPr lvl="0" algn="r" rtl="1"/>
            <a:endParaRPr lang="ar-SA" sz="1600" dirty="0">
              <a:solidFill>
                <a:schemeClr val="tx1"/>
              </a:solidFill>
              <a:highlight>
                <a:srgbClr val="FFFF00"/>
              </a:highlight>
              <a:latin typeface="Sakkal Majalla" panose="02000000000000000000" pitchFamily="2" charset="-78"/>
              <a:cs typeface="Sultan bold" pitchFamily="2" charset="-78"/>
            </a:endParaRPr>
          </a:p>
          <a:p>
            <a:pPr algn="justLow" rtl="1">
              <a:lnSpc>
                <a:spcPct val="150000"/>
              </a:lnSpc>
            </a:pPr>
            <a:r>
              <a:rPr lang="ar-BH" sz="4000" dirty="0">
                <a:solidFill>
                  <a:schemeClr val="tx1"/>
                </a:solidFill>
                <a:latin typeface="Sakkal Majalla" panose="02000000000000000000" pitchFamily="2" charset="-78"/>
                <a:cs typeface="Sakkal Majalla" panose="02000000000000000000" pitchFamily="2" charset="-78"/>
              </a:rPr>
              <a:t>عملية انتقال المجتمع من الوضع الحالي إلى وضع أفضل، من خلال التغيير الجذري الشامل بأشكاله المختلفة:  الاجتماعية، والاقتصادية، والثقافية، والإدارية، ... إلخ.</a:t>
            </a:r>
            <a:endParaRPr lang="en-US" sz="4000" dirty="0">
              <a:solidFill>
                <a:schemeClr val="tx1"/>
              </a:solidFill>
              <a:latin typeface="Sakkal Majalla" panose="02000000000000000000" pitchFamily="2" charset="-78"/>
              <a:cs typeface="Sakkal Majalla" panose="02000000000000000000" pitchFamily="2" charset="-78"/>
            </a:endParaRPr>
          </a:p>
          <a:p>
            <a:pPr lvl="0" algn="r" rtl="1"/>
            <a:endParaRPr lang="ar-SA" sz="3200" dirty="0" smtClean="0">
              <a:solidFill>
                <a:schemeClr val="tx1"/>
              </a:solidFill>
              <a:latin typeface="Sakkal Majalla" panose="02000000000000000000" pitchFamily="2" charset="-78"/>
              <a:cs typeface="Sakkal Majalla" panose="02000000000000000000" pitchFamily="2" charset="-78"/>
            </a:endParaRPr>
          </a:p>
          <a:p>
            <a:pPr lvl="0" algn="r" rtl="1"/>
            <a:endParaRPr lang="ar-SA" sz="3200" dirty="0" smtClean="0">
              <a:solidFill>
                <a:schemeClr val="tx1"/>
              </a:solidFill>
              <a:latin typeface="Sakkal Majalla" panose="02000000000000000000" pitchFamily="2" charset="-78"/>
              <a:cs typeface="Sakkal Majalla" panose="02000000000000000000" pitchFamily="2" charset="-78"/>
            </a:endParaRPr>
          </a:p>
          <a:p>
            <a:pPr lvl="0" algn="r" rtl="1"/>
            <a:endParaRPr lang="ar-SA" sz="3200" dirty="0" smtClean="0">
              <a:solidFill>
                <a:schemeClr val="tx1"/>
              </a:solidFill>
              <a:latin typeface="Sakkal Majalla" panose="02000000000000000000" pitchFamily="2" charset="-78"/>
              <a:cs typeface="Sakkal Majalla" panose="02000000000000000000" pitchFamily="2" charset="-78"/>
            </a:endParaRPr>
          </a:p>
          <a:p>
            <a:pPr lvl="0" algn="r" rtl="1"/>
            <a:endParaRPr lang="ar-SA" sz="3200" dirty="0">
              <a:solidFill>
                <a:schemeClr val="tx1"/>
              </a:solidFill>
              <a:latin typeface="Sakkal Majalla" panose="02000000000000000000" pitchFamily="2" charset="-78"/>
              <a:cs typeface="Sakkal Majalla" panose="02000000000000000000" pitchFamily="2" charset="-78"/>
            </a:endParaRPr>
          </a:p>
          <a:p>
            <a:pPr lvl="0" algn="r" rtl="1"/>
            <a:endParaRPr lang="en-US" sz="3200" dirty="0">
              <a:solidFill>
                <a:schemeClr val="tx1"/>
              </a:solidFill>
              <a:latin typeface="Sakkal Majalla" panose="02000000000000000000" pitchFamily="2" charset="-78"/>
              <a:cs typeface="Sakkal Majalla" panose="02000000000000000000" pitchFamily="2" charset="-78"/>
            </a:endParaRPr>
          </a:p>
        </p:txBody>
      </p:sp>
      <p:sp>
        <p:nvSpPr>
          <p:cNvPr id="9" name="Rectangle 6">
            <a:extLst>
              <a:ext uri="{FF2B5EF4-FFF2-40B4-BE49-F238E27FC236}">
                <a16:creationId xmlns="" xmlns:a16="http://schemas.microsoft.com/office/drawing/2014/main"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 xmlns:a16="http://schemas.microsoft.com/office/drawing/2014/main"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 xmlns:a16="http://schemas.microsoft.com/office/drawing/2014/main" id="{EC34A592-DBF2-4D18-9F2F-AFE685E57A40}"/>
              </a:ext>
            </a:extLst>
          </p:cNvPr>
          <p:cNvSpPr/>
          <p:nvPr/>
        </p:nvSpPr>
        <p:spPr>
          <a:xfrm>
            <a:off x="4328160" y="177021"/>
            <a:ext cx="8153400" cy="1080000"/>
          </a:xfrm>
          <a:prstGeom prst="roundRect">
            <a:avLst>
              <a:gd name="adj" fmla="val 10356"/>
            </a:avLst>
          </a:prstGeom>
          <a:solidFill>
            <a:srgbClr val="3A617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3" name="Rectangle 6">
            <a:extLst>
              <a:ext uri="{FF2B5EF4-FFF2-40B4-BE49-F238E27FC236}">
                <a16:creationId xmlns="" xmlns:a16="http://schemas.microsoft.com/office/drawing/2014/main" id="{E78E3F30-EF5E-4302-B73F-67E8AB2EFBBA}"/>
              </a:ext>
            </a:extLst>
          </p:cNvPr>
          <p:cNvSpPr/>
          <p:nvPr/>
        </p:nvSpPr>
        <p:spPr>
          <a:xfrm>
            <a:off x="8899673" y="400993"/>
            <a:ext cx="2526334" cy="677108"/>
          </a:xfrm>
          <a:prstGeom prst="rect">
            <a:avLst/>
          </a:prstGeom>
        </p:spPr>
        <p:txBody>
          <a:bodyPr wrap="none">
            <a:spAutoFit/>
          </a:bodyPr>
          <a:lstStyle/>
          <a:p>
            <a:pPr marL="230187" marR="0" lvl="0" algn="r" rtl="1">
              <a:spcBef>
                <a:spcPts val="0"/>
              </a:spcBef>
              <a:spcAft>
                <a:spcPts val="0"/>
              </a:spcAft>
              <a:buClr>
                <a:schemeClr val="bg1"/>
              </a:buClr>
              <a:buSzPct val="70000"/>
            </a:pPr>
            <a:r>
              <a:rPr lang="ar-BH" sz="3800" dirty="0">
                <a:solidFill>
                  <a:schemeClr val="bg1"/>
                </a:solidFill>
                <a:latin typeface="Arial" panose="020B0604020202020204" pitchFamily="34" charset="0"/>
                <a:ea typeface="Calibri" panose="020F0502020204030204" pitchFamily="34" charset="0"/>
                <a:cs typeface="Sultan bold" pitchFamily="2" charset="-78"/>
              </a:rPr>
              <a:t>مفهوم </a:t>
            </a:r>
            <a:r>
              <a:rPr lang="ar-SA" sz="3800" dirty="0" smtClean="0">
                <a:solidFill>
                  <a:schemeClr val="bg1"/>
                </a:solidFill>
                <a:latin typeface="Arial" panose="020B0604020202020204" pitchFamily="34" charset="0"/>
                <a:ea typeface="Calibri" panose="020F0502020204030204" pitchFamily="34" charset="0"/>
                <a:cs typeface="Sultan bold" pitchFamily="2" charset="-78"/>
              </a:rPr>
              <a:t> التنمية</a:t>
            </a:r>
            <a:endParaRPr lang="en-US" sz="3800" b="1" dirty="0">
              <a:solidFill>
                <a:schemeClr val="bg1"/>
              </a:solidFill>
              <a:latin typeface="Arial" panose="020B0604020202020204" pitchFamily="34" charset="0"/>
              <a:ea typeface="Times New Roman" panose="02020603050405020304" pitchFamily="18" charset="0"/>
              <a:cs typeface="Sultan bold" pitchFamily="2" charset="-78"/>
            </a:endParaRPr>
          </a:p>
        </p:txBody>
      </p:sp>
      <p:grpSp>
        <p:nvGrpSpPr>
          <p:cNvPr id="24" name="Google Shape;536;p37">
            <a:extLst>
              <a:ext uri="{FF2B5EF4-FFF2-40B4-BE49-F238E27FC236}">
                <a16:creationId xmlns="" xmlns:a16="http://schemas.microsoft.com/office/drawing/2014/main"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 xmlns:a16="http://schemas.microsoft.com/office/drawing/2014/main"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 xmlns:a16="http://schemas.microsoft.com/office/drawing/2014/main"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 xmlns:a16="http://schemas.microsoft.com/office/drawing/2014/main"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 xmlns:a16="http://schemas.microsoft.com/office/drawing/2014/main"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 xmlns:a16="http://schemas.microsoft.com/office/drawing/2014/main"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 xmlns:a16="http://schemas.microsoft.com/office/drawing/2014/main"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 xmlns:a16="http://schemas.microsoft.com/office/drawing/2014/main"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 xmlns:a16="http://schemas.microsoft.com/office/drawing/2014/main"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 xmlns:a16="http://schemas.microsoft.com/office/drawing/2014/main"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 xmlns:a16="http://schemas.microsoft.com/office/drawing/2014/main"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 xmlns:a16="http://schemas.microsoft.com/office/drawing/2014/main"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 xmlns:a16="http://schemas.microsoft.com/office/drawing/2014/main"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 xmlns:a16="http://schemas.microsoft.com/office/drawing/2014/main"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 xmlns:a16="http://schemas.microsoft.com/office/drawing/2014/main"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 name="TextBox 41">
            <a:extLst>
              <a:ext uri="{FF2B5EF4-FFF2-40B4-BE49-F238E27FC236}">
                <a16:creationId xmlns="" xmlns:a16="http://schemas.microsoft.com/office/drawing/2014/main"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
        <p:nvSpPr>
          <p:cNvPr id="31" name="TextBox 30">
            <a:extLst>
              <a:ext uri="{FF2B5EF4-FFF2-40B4-BE49-F238E27FC236}">
                <a16:creationId xmlns="" xmlns:a16="http://schemas.microsoft.com/office/drawing/2014/main"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a:t>
            </a:r>
            <a:r>
              <a:rPr lang="ar-SA" sz="2000" b="1" dirty="0" smtClean="0">
                <a:solidFill>
                  <a:srgbClr val="3F5378"/>
                </a:solidFill>
                <a:latin typeface="Sakkal Majalla" panose="02000000000000000000" pitchFamily="2" charset="-78"/>
                <a:cs typeface="Sakkal Majalla" panose="02000000000000000000" pitchFamily="2" charset="-78"/>
              </a:rPr>
              <a:t>312</a:t>
            </a:r>
            <a:r>
              <a:rPr lang="ar-BH" sz="2000" b="1" dirty="0" smtClean="0">
                <a:solidFill>
                  <a:srgbClr val="3F5378"/>
                </a:solidFill>
                <a:latin typeface="Sakkal Majalla" panose="02000000000000000000" pitchFamily="2" charset="-78"/>
                <a:cs typeface="Sakkal Majalla" panose="02000000000000000000" pitchFamily="2" charset="-78"/>
              </a:rPr>
              <a:t>                     الاقتصاد                  </a:t>
            </a:r>
            <a:r>
              <a:rPr lang="ar-BH" sz="2000" b="1" dirty="0">
                <a:solidFill>
                  <a:srgbClr val="3F5378"/>
                </a:solidFill>
                <a:latin typeface="Sakkal Majalla" panose="02000000000000000000" pitchFamily="2" charset="-78"/>
                <a:cs typeface="Sakkal Majalla" panose="02000000000000000000" pitchFamily="2" charset="-78"/>
              </a:rPr>
              <a:t>الفصل الدراسي </a:t>
            </a:r>
            <a:r>
              <a:rPr lang="ar-BH" sz="2000" b="1" dirty="0" smtClean="0">
                <a:solidFill>
                  <a:srgbClr val="3F5378"/>
                </a:solidFill>
                <a:latin typeface="Sakkal Majalla" panose="02000000000000000000" pitchFamily="2" charset="-78"/>
                <a:cs typeface="Sakkal Majalla" panose="02000000000000000000" pitchFamily="2" charset="-78"/>
              </a:rPr>
              <a:t>ال</a:t>
            </a:r>
            <a:r>
              <a:rPr lang="ar-SA" sz="2000" b="1" dirty="0" smtClean="0">
                <a:solidFill>
                  <a:srgbClr val="3F5378"/>
                </a:solidFill>
                <a:latin typeface="Sakkal Majalla" panose="02000000000000000000" pitchFamily="2" charset="-78"/>
                <a:cs typeface="Sakkal Majalla" panose="02000000000000000000" pitchFamily="2" charset="-78"/>
              </a:rPr>
              <a:t>أول</a:t>
            </a:r>
            <a:r>
              <a:rPr lang="ar-BH" sz="2000" b="1" dirty="0" smtClean="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3</a:t>
            </a:r>
            <a:r>
              <a:rPr lang="ar-BH" sz="2000" b="1" dirty="0" smtClean="0">
                <a:solidFill>
                  <a:srgbClr val="3F5378"/>
                </a:solidFill>
                <a:latin typeface="Sakkal Majalla" panose="02000000000000000000" pitchFamily="2" charset="-78"/>
                <a:cs typeface="Sakkal Majalla" panose="02000000000000000000" pitchFamily="2" charset="-78"/>
              </a:rPr>
              <a:t>-</a:t>
            </a:r>
            <a:r>
              <a:rPr lang="ar-SA" sz="2000" b="1" dirty="0" smtClean="0">
                <a:solidFill>
                  <a:srgbClr val="3F5378"/>
                </a:solidFill>
                <a:latin typeface="Sakkal Majalla" panose="02000000000000000000" pitchFamily="2" charset="-78"/>
                <a:cs typeface="Sakkal Majalla" panose="02000000000000000000" pitchFamily="2" charset="-78"/>
              </a:rPr>
              <a:t>2:  التنمية الاقتصادية</a:t>
            </a:r>
            <a:endParaRPr lang="ar-SA" sz="2000" b="1" dirty="0">
              <a:solidFill>
                <a:srgbClr val="3F5378"/>
              </a:solidFill>
              <a:latin typeface="Sakkal Majalla" panose="02000000000000000000" pitchFamily="2" charset="-78"/>
              <a:cs typeface="Sakkal Majalla" panose="02000000000000000000" pitchFamily="2" charset="-78"/>
            </a:endParaRPr>
          </a:p>
        </p:txBody>
      </p:sp>
      <p:sp>
        <p:nvSpPr>
          <p:cNvPr id="30" name="مستطيل مستدير الزوايا 5">
            <a:hlinkClick r:id="rId2" action="ppaction://hlinksldjump"/>
            <a:extLst>
              <a:ext uri="{FF2B5EF4-FFF2-40B4-BE49-F238E27FC236}">
                <a16:creationId xmlns="" xmlns:a16="http://schemas.microsoft.com/office/drawing/2014/main" id="{43E9C12C-5BC2-40AE-ACC5-04FA6747C583}"/>
              </a:ext>
            </a:extLst>
          </p:cNvPr>
          <p:cNvSpPr/>
          <p:nvPr/>
        </p:nvSpPr>
        <p:spPr>
          <a:xfrm>
            <a:off x="10518976" y="1572008"/>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37" name="مستطيل مستدير الزوايا 11">
            <a:hlinkClick r:id="rId3" action="ppaction://hlinksldjump"/>
            <a:extLst>
              <a:ext uri="{FF2B5EF4-FFF2-40B4-BE49-F238E27FC236}">
                <a16:creationId xmlns="" xmlns:a16="http://schemas.microsoft.com/office/drawing/2014/main" id="{26A7B993-6928-4D4E-A625-2F80AE4E59C8}"/>
              </a:ext>
            </a:extLst>
          </p:cNvPr>
          <p:cNvSpPr/>
          <p:nvPr/>
        </p:nvSpPr>
        <p:spPr>
          <a:xfrm>
            <a:off x="10533532" y="2252661"/>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38" name="مستطيل مستدير الزوايا 16">
            <a:hlinkClick r:id="rId4" action="ppaction://hlinksldjump"/>
            <a:extLst>
              <a:ext uri="{FF2B5EF4-FFF2-40B4-BE49-F238E27FC236}">
                <a16:creationId xmlns="" xmlns:a16="http://schemas.microsoft.com/office/drawing/2014/main" id="{FCAA9A9D-66D9-4C62-9EA9-08AEB5B5C91D}"/>
              </a:ext>
            </a:extLst>
          </p:cNvPr>
          <p:cNvSpPr/>
          <p:nvPr/>
        </p:nvSpPr>
        <p:spPr>
          <a:xfrm>
            <a:off x="10515902" y="549971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39" name="مستطيل مستدير الزوايا 12">
            <a:hlinkClick r:id="rId5" action="ppaction://hlinksldjump"/>
            <a:extLst>
              <a:ext uri="{FF2B5EF4-FFF2-40B4-BE49-F238E27FC236}">
                <a16:creationId xmlns="" xmlns:a16="http://schemas.microsoft.com/office/drawing/2014/main" id="{02C9A14A-8535-4363-81B7-4E9E0BA9039D}"/>
              </a:ext>
            </a:extLst>
          </p:cNvPr>
          <p:cNvSpPr/>
          <p:nvPr/>
        </p:nvSpPr>
        <p:spPr>
          <a:xfrm>
            <a:off x="10528251" y="293331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40" name="مستطيل مستدير الزوايا 11">
            <a:hlinkClick r:id="rId3" action="ppaction://hlinksldjump"/>
            <a:extLst>
              <a:ext uri="{FF2B5EF4-FFF2-40B4-BE49-F238E27FC236}">
                <a16:creationId xmlns="" xmlns:a16="http://schemas.microsoft.com/office/drawing/2014/main" id="{26A7B993-6928-4D4E-A625-2F80AE4E59C8}"/>
              </a:ext>
            </a:extLst>
          </p:cNvPr>
          <p:cNvSpPr/>
          <p:nvPr/>
        </p:nvSpPr>
        <p:spPr>
          <a:xfrm>
            <a:off x="10539239" y="359350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الثالث    </a:t>
            </a:r>
            <a:endParaRPr lang="ar-BH" sz="2000" dirty="0">
              <a:solidFill>
                <a:srgbClr val="3F5378"/>
              </a:solidFill>
              <a:latin typeface="Arial Black" panose="020B0A04020102020204" pitchFamily="34" charset="0"/>
              <a:cs typeface="Sultan bold" pitchFamily="2" charset="-78"/>
            </a:endParaRPr>
          </a:p>
        </p:txBody>
      </p:sp>
      <p:sp>
        <p:nvSpPr>
          <p:cNvPr id="41" name="مستطيل مستدير الزوايا 12">
            <a:hlinkClick r:id="rId5" action="ppaction://hlinksldjump"/>
            <a:extLst>
              <a:ext uri="{FF2B5EF4-FFF2-40B4-BE49-F238E27FC236}">
                <a16:creationId xmlns="" xmlns:a16="http://schemas.microsoft.com/office/drawing/2014/main" id="{02C9A14A-8535-4363-81B7-4E9E0BA9039D}"/>
              </a:ext>
            </a:extLst>
          </p:cNvPr>
          <p:cNvSpPr/>
          <p:nvPr/>
        </p:nvSpPr>
        <p:spPr>
          <a:xfrm>
            <a:off x="10539239" y="425369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الرابع   </a:t>
            </a:r>
            <a:endParaRPr lang="ar-BH" sz="2000" dirty="0">
              <a:solidFill>
                <a:srgbClr val="3F5378"/>
              </a:solidFill>
              <a:latin typeface="Arial Black" panose="020B0A04020102020204" pitchFamily="34" charset="0"/>
              <a:cs typeface="Sultan bold" pitchFamily="2" charset="-78"/>
            </a:endParaRPr>
          </a:p>
        </p:txBody>
      </p:sp>
      <p:sp>
        <p:nvSpPr>
          <p:cNvPr id="54" name="مستطيل مستدير الزوايا 12">
            <a:hlinkClick r:id="rId5" action="ppaction://hlinksldjump"/>
            <a:extLst>
              <a:ext uri="{FF2B5EF4-FFF2-40B4-BE49-F238E27FC236}">
                <a16:creationId xmlns="" xmlns:a16="http://schemas.microsoft.com/office/drawing/2014/main" id="{02C9A14A-8535-4363-81B7-4E9E0BA9039D}"/>
              </a:ext>
            </a:extLst>
          </p:cNvPr>
          <p:cNvSpPr/>
          <p:nvPr/>
        </p:nvSpPr>
        <p:spPr>
          <a:xfrm>
            <a:off x="10539239" y="487670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الخامس </a:t>
            </a:r>
            <a:endParaRPr lang="ar-BH" sz="2000" dirty="0">
              <a:solidFill>
                <a:srgbClr val="3F5378"/>
              </a:solidFill>
              <a:latin typeface="Arial Black" panose="020B0A04020102020204" pitchFamily="34" charset="0"/>
              <a:cs typeface="Sultan bold" pitchFamily="2" charset="-78"/>
            </a:endParaRPr>
          </a:p>
        </p:txBody>
      </p:sp>
    </p:spTree>
    <p:extLst>
      <p:ext uri="{BB962C8B-B14F-4D97-AF65-F5344CB8AC3E}">
        <p14:creationId xmlns:p14="http://schemas.microsoft.com/office/powerpoint/2010/main" val="191183044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 xmlns:a16="http://schemas.microsoft.com/office/drawing/2014/main" id="{F8EBF62B-66D0-49F2-9126-12F8652B5BF2}"/>
              </a:ext>
            </a:extLst>
          </p:cNvPr>
          <p:cNvSpPr/>
          <p:nvPr/>
        </p:nvSpPr>
        <p:spPr>
          <a:xfrm>
            <a:off x="51183" y="1342219"/>
            <a:ext cx="10337323" cy="5091884"/>
          </a:xfrm>
          <a:prstGeom prst="roundRect">
            <a:avLst>
              <a:gd name="adj" fmla="val 1416"/>
            </a:avLst>
          </a:prstGeom>
          <a:solidFill>
            <a:srgbClr val="CF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 rtl="1">
              <a:lnSpc>
                <a:spcPct val="115000"/>
              </a:lnSpc>
            </a:pPr>
            <a:r>
              <a:rPr lang="ar-BH" sz="3200" dirty="0">
                <a:solidFill>
                  <a:schemeClr val="tx1"/>
                </a:solidFill>
                <a:latin typeface="Sakkal Majalla" panose="02000000000000000000" pitchFamily="2" charset="-78"/>
                <a:cs typeface="Sakkal Majalla" panose="02000000000000000000" pitchFamily="2" charset="-78"/>
              </a:rPr>
              <a:t>معايير </a:t>
            </a:r>
            <a:r>
              <a:rPr lang="ar-BH" sz="3200" dirty="0" smtClean="0">
                <a:solidFill>
                  <a:schemeClr val="tx1"/>
                </a:solidFill>
                <a:latin typeface="Sakkal Majalla" panose="02000000000000000000" pitchFamily="2" charset="-78"/>
                <a:cs typeface="Sakkal Majalla" panose="02000000000000000000" pitchFamily="2" charset="-78"/>
              </a:rPr>
              <a:t>التن</a:t>
            </a:r>
            <a:r>
              <a:rPr lang="ar-SA" sz="3200" dirty="0" smtClean="0">
                <a:solidFill>
                  <a:schemeClr val="tx1"/>
                </a:solidFill>
                <a:latin typeface="Sakkal Majalla" panose="02000000000000000000" pitchFamily="2" charset="-78"/>
                <a:cs typeface="Sakkal Majalla" panose="02000000000000000000" pitchFamily="2" charset="-78"/>
              </a:rPr>
              <a:t>مي</a:t>
            </a:r>
            <a:r>
              <a:rPr lang="ar-BH" sz="3200" dirty="0" smtClean="0">
                <a:solidFill>
                  <a:schemeClr val="tx1"/>
                </a:solidFill>
                <a:latin typeface="Sakkal Majalla" panose="02000000000000000000" pitchFamily="2" charset="-78"/>
                <a:cs typeface="Sakkal Majalla" panose="02000000000000000000" pitchFamily="2" charset="-78"/>
              </a:rPr>
              <a:t>ة </a:t>
            </a:r>
            <a:r>
              <a:rPr lang="ar-BH" sz="3200" dirty="0">
                <a:solidFill>
                  <a:schemeClr val="tx1"/>
                </a:solidFill>
                <a:latin typeface="Sakkal Majalla" panose="02000000000000000000" pitchFamily="2" charset="-78"/>
                <a:cs typeface="Sakkal Majalla" panose="02000000000000000000" pitchFamily="2" charset="-78"/>
              </a:rPr>
              <a:t>هي الأساس التي يقاس من خلالها مدى تحقيق التنمية لأهدافها، وهناك نوعان من هذه </a:t>
            </a:r>
            <a:r>
              <a:rPr lang="ar-BH" sz="3200" dirty="0" smtClean="0">
                <a:solidFill>
                  <a:schemeClr val="tx1"/>
                </a:solidFill>
                <a:latin typeface="Sakkal Majalla" panose="02000000000000000000" pitchFamily="2" charset="-78"/>
                <a:cs typeface="Sakkal Majalla" panose="02000000000000000000" pitchFamily="2" charset="-78"/>
              </a:rPr>
              <a:t>المعايير</a:t>
            </a:r>
            <a:r>
              <a:rPr lang="ar-SA" sz="3200" dirty="0" smtClean="0">
                <a:solidFill>
                  <a:schemeClr val="tx1"/>
                </a:solidFill>
                <a:latin typeface="Sakkal Majalla" panose="02000000000000000000" pitchFamily="2" charset="-78"/>
                <a:cs typeface="Sakkal Majalla" panose="02000000000000000000" pitchFamily="2" charset="-78"/>
              </a:rPr>
              <a:t>:</a:t>
            </a:r>
          </a:p>
          <a:p>
            <a:pPr algn="r" rtl="1">
              <a:lnSpc>
                <a:spcPct val="115000"/>
              </a:lnSpc>
            </a:pPr>
            <a:endParaRPr lang="en-US" sz="3200" dirty="0">
              <a:solidFill>
                <a:schemeClr val="tx1"/>
              </a:solidFill>
              <a:latin typeface="Sakkal Majalla" panose="02000000000000000000" pitchFamily="2" charset="-78"/>
              <a:cs typeface="Sakkal Majalla" panose="02000000000000000000" pitchFamily="2" charset="-78"/>
            </a:endParaRPr>
          </a:p>
          <a:p>
            <a:pPr marL="514350" lvl="0" indent="-514350" algn="just" rtl="1">
              <a:buFont typeface="+mj-lt"/>
              <a:buAutoNum type="arabicPeriod"/>
            </a:pPr>
            <a:r>
              <a:rPr lang="ar-BH" sz="3200" b="1" dirty="0">
                <a:solidFill>
                  <a:schemeClr val="tx1"/>
                </a:solidFill>
                <a:latin typeface="Sakkal Majalla" panose="02000000000000000000" pitchFamily="2" charset="-78"/>
                <a:cs typeface="Sakkal Majalla" panose="02000000000000000000" pitchFamily="2" charset="-78"/>
              </a:rPr>
              <a:t>المعايير الاجتماعية:  </a:t>
            </a:r>
            <a:r>
              <a:rPr lang="ar-BH" sz="3200" dirty="0">
                <a:solidFill>
                  <a:schemeClr val="tx1"/>
                </a:solidFill>
                <a:latin typeface="Sakkal Majalla" panose="02000000000000000000" pitchFamily="2" charset="-78"/>
                <a:cs typeface="Sakkal Majalla" panose="02000000000000000000" pitchFamily="2" charset="-78"/>
              </a:rPr>
              <a:t>وتشمل أثر عملية التنمية على حياة الفرد، مثل انخفاض معدل الوفاة، وتحسن الوضع الصحي، وتوفر الحاجات الأساسية</a:t>
            </a:r>
            <a:r>
              <a:rPr lang="ar-BH" sz="3200" dirty="0" smtClean="0">
                <a:solidFill>
                  <a:schemeClr val="tx1"/>
                </a:solidFill>
                <a:latin typeface="Sakkal Majalla" panose="02000000000000000000" pitchFamily="2" charset="-78"/>
                <a:cs typeface="Sakkal Majalla" panose="02000000000000000000" pitchFamily="2" charset="-78"/>
              </a:rPr>
              <a:t>.</a:t>
            </a:r>
            <a:endParaRPr lang="ar-SA" sz="3200" dirty="0" smtClean="0">
              <a:solidFill>
                <a:schemeClr val="tx1"/>
              </a:solidFill>
              <a:latin typeface="Sakkal Majalla" panose="02000000000000000000" pitchFamily="2" charset="-78"/>
              <a:cs typeface="Sakkal Majalla" panose="02000000000000000000" pitchFamily="2" charset="-78"/>
            </a:endParaRPr>
          </a:p>
          <a:p>
            <a:pPr marL="514350" lvl="0" indent="-514350" algn="just" rtl="1">
              <a:buFont typeface="+mj-lt"/>
              <a:buAutoNum type="arabicPeriod"/>
            </a:pPr>
            <a:endParaRPr lang="en-US" sz="3200" dirty="0">
              <a:solidFill>
                <a:schemeClr val="tx1"/>
              </a:solidFill>
              <a:latin typeface="Sakkal Majalla" panose="02000000000000000000" pitchFamily="2" charset="-78"/>
              <a:cs typeface="Sakkal Majalla" panose="02000000000000000000" pitchFamily="2" charset="-78"/>
            </a:endParaRPr>
          </a:p>
          <a:p>
            <a:pPr marL="514350" lvl="0" indent="-514350" algn="just" rtl="1">
              <a:buFont typeface="+mj-lt"/>
              <a:buAutoNum type="arabicPeriod"/>
            </a:pPr>
            <a:r>
              <a:rPr lang="ar-BH" sz="3200" b="1" dirty="0">
                <a:solidFill>
                  <a:schemeClr val="tx1"/>
                </a:solidFill>
                <a:latin typeface="Sakkal Majalla" panose="02000000000000000000" pitchFamily="2" charset="-78"/>
                <a:cs typeface="Sakkal Majalla" panose="02000000000000000000" pitchFamily="2" charset="-78"/>
              </a:rPr>
              <a:t>المعايير الاقتصادية:  </a:t>
            </a:r>
            <a:r>
              <a:rPr lang="ar-BH" sz="3200" dirty="0">
                <a:solidFill>
                  <a:schemeClr val="tx1"/>
                </a:solidFill>
                <a:latin typeface="Sakkal Majalla" panose="02000000000000000000" pitchFamily="2" charset="-78"/>
                <a:cs typeface="Sakkal Majalla" panose="02000000000000000000" pitchFamily="2" charset="-78"/>
              </a:rPr>
              <a:t>وتشمل المتغيرات التي تؤثر على حياة الفرد، مثل زيادة الإنتاجية، وارتفاع معدلات الدخل القومي، وارتفاع معدل الدخل الفردي، والذي يعتبر من أهم المعايير في قياس التنمية.</a:t>
            </a:r>
            <a:endParaRPr lang="en-US" sz="3200" dirty="0">
              <a:solidFill>
                <a:schemeClr val="tx1"/>
              </a:solidFill>
              <a:latin typeface="Sakkal Majalla" panose="02000000000000000000" pitchFamily="2" charset="-78"/>
              <a:cs typeface="Sakkal Majalla" panose="02000000000000000000" pitchFamily="2" charset="-78"/>
            </a:endParaRPr>
          </a:p>
          <a:p>
            <a:pPr marL="177800" marR="0" algn="r" rtl="1">
              <a:lnSpc>
                <a:spcPct val="107000"/>
              </a:lnSpc>
              <a:spcBef>
                <a:spcPts val="0"/>
              </a:spcBef>
              <a:spcAft>
                <a:spcPts val="0"/>
              </a:spcAft>
            </a:pPr>
            <a:endParaRPr lang="en-US" sz="3200" dirty="0">
              <a:solidFill>
                <a:schemeClr val="tx1"/>
              </a:solidFill>
              <a:latin typeface="Sakkal Majalla" panose="02000000000000000000" pitchFamily="2" charset="-78"/>
              <a:cs typeface="Sakkal Majalla" panose="02000000000000000000" pitchFamily="2" charset="-78"/>
            </a:endParaRPr>
          </a:p>
        </p:txBody>
      </p:sp>
      <p:sp>
        <p:nvSpPr>
          <p:cNvPr id="9" name="Rectangle 6">
            <a:extLst>
              <a:ext uri="{FF2B5EF4-FFF2-40B4-BE49-F238E27FC236}">
                <a16:creationId xmlns="" xmlns:a16="http://schemas.microsoft.com/office/drawing/2014/main"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 xmlns:a16="http://schemas.microsoft.com/office/drawing/2014/main"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 xmlns:a16="http://schemas.microsoft.com/office/drawing/2014/main" id="{EC34A592-DBF2-4D18-9F2F-AFE685E57A40}"/>
              </a:ext>
            </a:extLst>
          </p:cNvPr>
          <p:cNvSpPr/>
          <p:nvPr/>
        </p:nvSpPr>
        <p:spPr>
          <a:xfrm>
            <a:off x="4328160" y="177021"/>
            <a:ext cx="8153400" cy="1080000"/>
          </a:xfrm>
          <a:prstGeom prst="roundRect">
            <a:avLst>
              <a:gd name="adj" fmla="val 10356"/>
            </a:avLst>
          </a:prstGeom>
          <a:solidFill>
            <a:srgbClr val="3A617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grpSp>
        <p:nvGrpSpPr>
          <p:cNvPr id="24" name="Google Shape;536;p37">
            <a:extLst>
              <a:ext uri="{FF2B5EF4-FFF2-40B4-BE49-F238E27FC236}">
                <a16:creationId xmlns="" xmlns:a16="http://schemas.microsoft.com/office/drawing/2014/main"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 xmlns:a16="http://schemas.microsoft.com/office/drawing/2014/main"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 xmlns:a16="http://schemas.microsoft.com/office/drawing/2014/main"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 xmlns:a16="http://schemas.microsoft.com/office/drawing/2014/main"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 xmlns:a16="http://schemas.microsoft.com/office/drawing/2014/main"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 xmlns:a16="http://schemas.microsoft.com/office/drawing/2014/main"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 xmlns:a16="http://schemas.microsoft.com/office/drawing/2014/main"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 xmlns:a16="http://schemas.microsoft.com/office/drawing/2014/main"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 xmlns:a16="http://schemas.microsoft.com/office/drawing/2014/main"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 xmlns:a16="http://schemas.microsoft.com/office/drawing/2014/main"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 xmlns:a16="http://schemas.microsoft.com/office/drawing/2014/main"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 xmlns:a16="http://schemas.microsoft.com/office/drawing/2014/main"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 xmlns:a16="http://schemas.microsoft.com/office/drawing/2014/main"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 xmlns:a16="http://schemas.microsoft.com/office/drawing/2014/main"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 xmlns:a16="http://schemas.microsoft.com/office/drawing/2014/main"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 name="Rectangle 6">
            <a:extLst>
              <a:ext uri="{FF2B5EF4-FFF2-40B4-BE49-F238E27FC236}">
                <a16:creationId xmlns="" xmlns:a16="http://schemas.microsoft.com/office/drawing/2014/main" id="{72DA4614-6011-48EF-8280-B51B32C19888}"/>
              </a:ext>
            </a:extLst>
          </p:cNvPr>
          <p:cNvSpPr/>
          <p:nvPr/>
        </p:nvSpPr>
        <p:spPr>
          <a:xfrm>
            <a:off x="8979825" y="400993"/>
            <a:ext cx="2446182" cy="677108"/>
          </a:xfrm>
          <a:prstGeom prst="rect">
            <a:avLst/>
          </a:prstGeom>
        </p:spPr>
        <p:txBody>
          <a:bodyPr wrap="none">
            <a:spAutoFit/>
          </a:bodyPr>
          <a:lstStyle/>
          <a:p>
            <a:pPr marL="230187" marR="0" lvl="0" algn="r" rtl="1">
              <a:spcBef>
                <a:spcPts val="0"/>
              </a:spcBef>
              <a:spcAft>
                <a:spcPts val="0"/>
              </a:spcAft>
              <a:buClr>
                <a:schemeClr val="bg1"/>
              </a:buClr>
              <a:buSzPct val="70000"/>
            </a:pPr>
            <a:r>
              <a:rPr lang="ar-BH" sz="3800" dirty="0">
                <a:solidFill>
                  <a:schemeClr val="bg1"/>
                </a:solidFill>
                <a:latin typeface="Arial" panose="020B0604020202020204" pitchFamily="34" charset="0"/>
                <a:ea typeface="Calibri" panose="020F0502020204030204" pitchFamily="34" charset="0"/>
                <a:cs typeface="Sultan bold" pitchFamily="2" charset="-78"/>
              </a:rPr>
              <a:t>مفهوم </a:t>
            </a:r>
            <a:r>
              <a:rPr lang="ar-SA" sz="3800" dirty="0" smtClean="0">
                <a:solidFill>
                  <a:schemeClr val="bg1"/>
                </a:solidFill>
                <a:latin typeface="Arial" panose="020B0604020202020204" pitchFamily="34" charset="0"/>
                <a:ea typeface="Calibri" panose="020F0502020204030204" pitchFamily="34" charset="0"/>
                <a:cs typeface="Sultan bold" pitchFamily="2" charset="-78"/>
              </a:rPr>
              <a:t>التنمية</a:t>
            </a:r>
            <a:endParaRPr lang="en-US" sz="3800" b="1" dirty="0">
              <a:solidFill>
                <a:schemeClr val="bg1"/>
              </a:solidFill>
              <a:latin typeface="Arial" panose="020B0604020202020204" pitchFamily="34" charset="0"/>
              <a:ea typeface="Times New Roman" panose="02020603050405020304" pitchFamily="18" charset="0"/>
              <a:cs typeface="Sultan bold" pitchFamily="2" charset="-78"/>
            </a:endParaRPr>
          </a:p>
        </p:txBody>
      </p:sp>
      <p:sp>
        <p:nvSpPr>
          <p:cNvPr id="57" name="TextBox 56">
            <a:extLst>
              <a:ext uri="{FF2B5EF4-FFF2-40B4-BE49-F238E27FC236}">
                <a16:creationId xmlns="" xmlns:a16="http://schemas.microsoft.com/office/drawing/2014/main"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
        <p:nvSpPr>
          <p:cNvPr id="30" name="TextBox 29">
            <a:extLst>
              <a:ext uri="{FF2B5EF4-FFF2-40B4-BE49-F238E27FC236}">
                <a16:creationId xmlns="" xmlns:a16="http://schemas.microsoft.com/office/drawing/2014/main"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a:t>
            </a:r>
            <a:r>
              <a:rPr lang="ar-SA" sz="2000" b="1" dirty="0" smtClean="0">
                <a:solidFill>
                  <a:srgbClr val="3F5378"/>
                </a:solidFill>
                <a:latin typeface="Sakkal Majalla" panose="02000000000000000000" pitchFamily="2" charset="-78"/>
                <a:cs typeface="Sakkal Majalla" panose="02000000000000000000" pitchFamily="2" charset="-78"/>
              </a:rPr>
              <a:t>312</a:t>
            </a:r>
            <a:r>
              <a:rPr lang="ar-BH" sz="2000" b="1" dirty="0" smtClean="0">
                <a:solidFill>
                  <a:srgbClr val="3F5378"/>
                </a:solidFill>
                <a:latin typeface="Sakkal Majalla" panose="02000000000000000000" pitchFamily="2" charset="-78"/>
                <a:cs typeface="Sakkal Majalla" panose="02000000000000000000" pitchFamily="2" charset="-78"/>
              </a:rPr>
              <a:t>                     الاقتصاد                  </a:t>
            </a:r>
            <a:r>
              <a:rPr lang="ar-BH" sz="2000" b="1" dirty="0">
                <a:solidFill>
                  <a:srgbClr val="3F5378"/>
                </a:solidFill>
                <a:latin typeface="Sakkal Majalla" panose="02000000000000000000" pitchFamily="2" charset="-78"/>
                <a:cs typeface="Sakkal Majalla" panose="02000000000000000000" pitchFamily="2" charset="-78"/>
              </a:rPr>
              <a:t>الفصل الدراسي </a:t>
            </a:r>
            <a:r>
              <a:rPr lang="ar-BH" sz="2000" b="1" dirty="0" smtClean="0">
                <a:solidFill>
                  <a:srgbClr val="3F5378"/>
                </a:solidFill>
                <a:latin typeface="Sakkal Majalla" panose="02000000000000000000" pitchFamily="2" charset="-78"/>
                <a:cs typeface="Sakkal Majalla" panose="02000000000000000000" pitchFamily="2" charset="-78"/>
              </a:rPr>
              <a:t>ال</a:t>
            </a:r>
            <a:r>
              <a:rPr lang="ar-SA" sz="2000" b="1" dirty="0" smtClean="0">
                <a:solidFill>
                  <a:srgbClr val="3F5378"/>
                </a:solidFill>
                <a:latin typeface="Sakkal Majalla" panose="02000000000000000000" pitchFamily="2" charset="-78"/>
                <a:cs typeface="Sakkal Majalla" panose="02000000000000000000" pitchFamily="2" charset="-78"/>
              </a:rPr>
              <a:t>أول</a:t>
            </a:r>
            <a:r>
              <a:rPr lang="ar-BH" sz="2000" b="1" dirty="0" smtClean="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3</a:t>
            </a:r>
            <a:r>
              <a:rPr lang="ar-BH" sz="2000" b="1" dirty="0" smtClean="0">
                <a:solidFill>
                  <a:srgbClr val="3F5378"/>
                </a:solidFill>
                <a:latin typeface="Sakkal Majalla" panose="02000000000000000000" pitchFamily="2" charset="-78"/>
                <a:cs typeface="Sakkal Majalla" panose="02000000000000000000" pitchFamily="2" charset="-78"/>
              </a:rPr>
              <a:t>-</a:t>
            </a:r>
            <a:r>
              <a:rPr lang="ar-SA" sz="2000" b="1" dirty="0" smtClean="0">
                <a:solidFill>
                  <a:srgbClr val="3F5378"/>
                </a:solidFill>
                <a:latin typeface="Sakkal Majalla" panose="02000000000000000000" pitchFamily="2" charset="-78"/>
                <a:cs typeface="Sakkal Majalla" panose="02000000000000000000" pitchFamily="2" charset="-78"/>
              </a:rPr>
              <a:t>2:  التنمية الاقتصادية</a:t>
            </a:r>
            <a:endParaRPr lang="ar-SA" sz="2000" b="1" dirty="0">
              <a:solidFill>
                <a:srgbClr val="3F5378"/>
              </a:solidFill>
              <a:latin typeface="Sakkal Majalla" panose="02000000000000000000" pitchFamily="2" charset="-78"/>
              <a:cs typeface="Sakkal Majalla" panose="02000000000000000000" pitchFamily="2" charset="-78"/>
            </a:endParaRPr>
          </a:p>
        </p:txBody>
      </p:sp>
      <p:sp>
        <p:nvSpPr>
          <p:cNvPr id="31" name="مستطيل مستدير الزوايا 5">
            <a:hlinkClick r:id="rId2" action="ppaction://hlinksldjump"/>
            <a:extLst>
              <a:ext uri="{FF2B5EF4-FFF2-40B4-BE49-F238E27FC236}">
                <a16:creationId xmlns="" xmlns:a16="http://schemas.microsoft.com/office/drawing/2014/main" id="{43E9C12C-5BC2-40AE-ACC5-04FA6747C583}"/>
              </a:ext>
            </a:extLst>
          </p:cNvPr>
          <p:cNvSpPr/>
          <p:nvPr/>
        </p:nvSpPr>
        <p:spPr>
          <a:xfrm>
            <a:off x="10518976" y="1572008"/>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37" name="مستطيل مستدير الزوايا 11">
            <a:hlinkClick r:id="rId3" action="ppaction://hlinksldjump"/>
            <a:extLst>
              <a:ext uri="{FF2B5EF4-FFF2-40B4-BE49-F238E27FC236}">
                <a16:creationId xmlns="" xmlns:a16="http://schemas.microsoft.com/office/drawing/2014/main" id="{26A7B993-6928-4D4E-A625-2F80AE4E59C8}"/>
              </a:ext>
            </a:extLst>
          </p:cNvPr>
          <p:cNvSpPr/>
          <p:nvPr/>
        </p:nvSpPr>
        <p:spPr>
          <a:xfrm>
            <a:off x="10533532" y="2252661"/>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38" name="مستطيل مستدير الزوايا 16">
            <a:hlinkClick r:id="rId4" action="ppaction://hlinksldjump"/>
            <a:extLst>
              <a:ext uri="{FF2B5EF4-FFF2-40B4-BE49-F238E27FC236}">
                <a16:creationId xmlns="" xmlns:a16="http://schemas.microsoft.com/office/drawing/2014/main" id="{FCAA9A9D-66D9-4C62-9EA9-08AEB5B5C91D}"/>
              </a:ext>
            </a:extLst>
          </p:cNvPr>
          <p:cNvSpPr/>
          <p:nvPr/>
        </p:nvSpPr>
        <p:spPr>
          <a:xfrm>
            <a:off x="10515902" y="549971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39" name="مستطيل مستدير الزوايا 12">
            <a:hlinkClick r:id="rId5" action="ppaction://hlinksldjump"/>
            <a:extLst>
              <a:ext uri="{FF2B5EF4-FFF2-40B4-BE49-F238E27FC236}">
                <a16:creationId xmlns="" xmlns:a16="http://schemas.microsoft.com/office/drawing/2014/main" id="{02C9A14A-8535-4363-81B7-4E9E0BA9039D}"/>
              </a:ext>
            </a:extLst>
          </p:cNvPr>
          <p:cNvSpPr/>
          <p:nvPr/>
        </p:nvSpPr>
        <p:spPr>
          <a:xfrm>
            <a:off x="10528251" y="293331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40" name="مستطيل مستدير الزوايا 11">
            <a:hlinkClick r:id="rId3" action="ppaction://hlinksldjump"/>
            <a:extLst>
              <a:ext uri="{FF2B5EF4-FFF2-40B4-BE49-F238E27FC236}">
                <a16:creationId xmlns="" xmlns:a16="http://schemas.microsoft.com/office/drawing/2014/main" id="{26A7B993-6928-4D4E-A625-2F80AE4E59C8}"/>
              </a:ext>
            </a:extLst>
          </p:cNvPr>
          <p:cNvSpPr/>
          <p:nvPr/>
        </p:nvSpPr>
        <p:spPr>
          <a:xfrm>
            <a:off x="10539239" y="359350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الثالث    </a:t>
            </a:r>
            <a:endParaRPr lang="ar-BH" sz="2000" dirty="0">
              <a:solidFill>
                <a:srgbClr val="3F5378"/>
              </a:solidFill>
              <a:latin typeface="Arial Black" panose="020B0A04020102020204" pitchFamily="34" charset="0"/>
              <a:cs typeface="Sultan bold" pitchFamily="2" charset="-78"/>
            </a:endParaRPr>
          </a:p>
        </p:txBody>
      </p:sp>
      <p:sp>
        <p:nvSpPr>
          <p:cNvPr id="41" name="مستطيل مستدير الزوايا 12">
            <a:hlinkClick r:id="rId5" action="ppaction://hlinksldjump"/>
            <a:extLst>
              <a:ext uri="{FF2B5EF4-FFF2-40B4-BE49-F238E27FC236}">
                <a16:creationId xmlns="" xmlns:a16="http://schemas.microsoft.com/office/drawing/2014/main" id="{02C9A14A-8535-4363-81B7-4E9E0BA9039D}"/>
              </a:ext>
            </a:extLst>
          </p:cNvPr>
          <p:cNvSpPr/>
          <p:nvPr/>
        </p:nvSpPr>
        <p:spPr>
          <a:xfrm>
            <a:off x="10539239" y="425369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الرابع   </a:t>
            </a:r>
            <a:endParaRPr lang="ar-BH" sz="2000" dirty="0">
              <a:solidFill>
                <a:srgbClr val="3F5378"/>
              </a:solidFill>
              <a:latin typeface="Arial Black" panose="020B0A04020102020204" pitchFamily="34" charset="0"/>
              <a:cs typeface="Sultan bold" pitchFamily="2" charset="-78"/>
            </a:endParaRPr>
          </a:p>
        </p:txBody>
      </p:sp>
      <p:sp>
        <p:nvSpPr>
          <p:cNvPr id="42" name="مستطيل مستدير الزوايا 12">
            <a:hlinkClick r:id="rId5" action="ppaction://hlinksldjump"/>
            <a:extLst>
              <a:ext uri="{FF2B5EF4-FFF2-40B4-BE49-F238E27FC236}">
                <a16:creationId xmlns="" xmlns:a16="http://schemas.microsoft.com/office/drawing/2014/main" id="{02C9A14A-8535-4363-81B7-4E9E0BA9039D}"/>
              </a:ext>
            </a:extLst>
          </p:cNvPr>
          <p:cNvSpPr/>
          <p:nvPr/>
        </p:nvSpPr>
        <p:spPr>
          <a:xfrm>
            <a:off x="10539239" y="487670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الخامس </a:t>
            </a:r>
            <a:endParaRPr lang="ar-BH" sz="2000" dirty="0">
              <a:solidFill>
                <a:srgbClr val="3F5378"/>
              </a:solidFill>
              <a:latin typeface="Arial Black" panose="020B0A04020102020204" pitchFamily="34" charset="0"/>
              <a:cs typeface="Sultan bold" pitchFamily="2" charset="-78"/>
            </a:endParaRPr>
          </a:p>
        </p:txBody>
      </p:sp>
    </p:spTree>
    <p:extLst>
      <p:ext uri="{BB962C8B-B14F-4D97-AF65-F5344CB8AC3E}">
        <p14:creationId xmlns:p14="http://schemas.microsoft.com/office/powerpoint/2010/main" val="164369847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مستطيل مستدير الزوايا 15">
            <a:extLst>
              <a:ext uri="{FF2B5EF4-FFF2-40B4-BE49-F238E27FC236}">
                <a16:creationId xmlns="" xmlns:a16="http://schemas.microsoft.com/office/drawing/2014/main" id="{F8EBF62B-66D0-49F2-9126-12F8652B5BF2}"/>
              </a:ext>
            </a:extLst>
          </p:cNvPr>
          <p:cNvSpPr/>
          <p:nvPr/>
        </p:nvSpPr>
        <p:spPr>
          <a:xfrm>
            <a:off x="67511" y="1385474"/>
            <a:ext cx="10337323" cy="5091884"/>
          </a:xfrm>
          <a:prstGeom prst="roundRect">
            <a:avLst>
              <a:gd name="adj" fmla="val 1416"/>
            </a:avLst>
          </a:prstGeom>
          <a:solidFill>
            <a:srgbClr val="CF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r>
              <a:rPr lang="ar-BH" sz="3200" dirty="0" smtClean="0"/>
              <a:t> </a:t>
            </a:r>
            <a:endParaRPr lang="ar-SA" sz="3200" dirty="0" smtClean="0"/>
          </a:p>
          <a:p>
            <a:pPr algn="r" rtl="1"/>
            <a:endParaRPr lang="ar-SA" sz="3200" dirty="0">
              <a:solidFill>
                <a:schemeClr val="tx1"/>
              </a:solidFill>
              <a:highlight>
                <a:srgbClr val="FFFF00"/>
              </a:highlight>
              <a:latin typeface="Sakkal Majalla" panose="02000000000000000000" pitchFamily="2" charset="-78"/>
              <a:cs typeface="Sultan bold" pitchFamily="2" charset="-78"/>
            </a:endParaRPr>
          </a:p>
          <a:p>
            <a:pPr algn="r" rtl="1"/>
            <a:r>
              <a:rPr lang="ar-SA" sz="3200" dirty="0" smtClean="0">
                <a:solidFill>
                  <a:schemeClr val="tx1"/>
                </a:solidFill>
                <a:highlight>
                  <a:srgbClr val="FFFF00"/>
                </a:highlight>
                <a:latin typeface="Sakkal Majalla" panose="02000000000000000000" pitchFamily="2" charset="-78"/>
                <a:cs typeface="Sultan bold" pitchFamily="2" charset="-78"/>
              </a:rPr>
              <a:t>النمو </a:t>
            </a:r>
            <a:r>
              <a:rPr lang="ar-SA" sz="3200" dirty="0">
                <a:solidFill>
                  <a:schemeClr val="tx1"/>
                </a:solidFill>
                <a:highlight>
                  <a:srgbClr val="FFFF00"/>
                </a:highlight>
                <a:latin typeface="Sakkal Majalla" panose="02000000000000000000" pitchFamily="2" charset="-78"/>
                <a:cs typeface="Sultan bold" pitchFamily="2" charset="-78"/>
              </a:rPr>
              <a:t>الاقتصادي </a:t>
            </a:r>
            <a:r>
              <a:rPr lang="en-US" sz="3200" dirty="0">
                <a:solidFill>
                  <a:schemeClr val="tx1"/>
                </a:solidFill>
                <a:highlight>
                  <a:srgbClr val="FFFF00"/>
                </a:highlight>
                <a:latin typeface="Sakkal Majalla" panose="02000000000000000000" pitchFamily="2" charset="-78"/>
                <a:cs typeface="Sultan bold" pitchFamily="2" charset="-78"/>
              </a:rPr>
              <a:t>Economic Growth</a:t>
            </a:r>
            <a:endParaRPr lang="ar-BH" sz="3200" dirty="0">
              <a:solidFill>
                <a:schemeClr val="tx1"/>
              </a:solidFill>
              <a:highlight>
                <a:srgbClr val="FFFF00"/>
              </a:highlight>
              <a:latin typeface="Sakkal Majalla" panose="02000000000000000000" pitchFamily="2" charset="-78"/>
              <a:cs typeface="Sultan bold" pitchFamily="2" charset="-78"/>
            </a:endParaRPr>
          </a:p>
          <a:p>
            <a:pPr algn="r" rtl="1"/>
            <a:endParaRPr lang="ar-SA" sz="2000" dirty="0" smtClean="0"/>
          </a:p>
          <a:p>
            <a:pPr lvl="0" algn="r" rtl="1"/>
            <a:r>
              <a:rPr lang="ar-BH" sz="4000" dirty="0">
                <a:solidFill>
                  <a:schemeClr val="tx1"/>
                </a:solidFill>
                <a:latin typeface="Sakkal Majalla" panose="02000000000000000000" pitchFamily="2" charset="-78"/>
                <a:cs typeface="Sakkal Majalla" panose="02000000000000000000" pitchFamily="2" charset="-78"/>
              </a:rPr>
              <a:t>هو عبارة عن الزيادة في الناتج القومي الإجمالي الحقيقي أو الناتج المحلي الإجمالي عبر الزمن.</a:t>
            </a:r>
            <a:endParaRPr lang="en-US" sz="4000" dirty="0">
              <a:solidFill>
                <a:schemeClr val="tx1"/>
              </a:solidFill>
              <a:latin typeface="Sakkal Majalla" panose="02000000000000000000" pitchFamily="2" charset="-78"/>
              <a:cs typeface="Sakkal Majalla" panose="02000000000000000000" pitchFamily="2" charset="-78"/>
            </a:endParaRPr>
          </a:p>
          <a:p>
            <a:pPr algn="r" rtl="1"/>
            <a:endParaRPr lang="en-US" sz="3200" dirty="0" smtClean="0">
              <a:solidFill>
                <a:schemeClr val="tx1"/>
              </a:solidFill>
              <a:latin typeface="Sakkal Majalla" panose="02000000000000000000" pitchFamily="2" charset="-78"/>
              <a:cs typeface="Sakkal Majalla" panose="02000000000000000000" pitchFamily="2" charset="-78"/>
            </a:endParaRPr>
          </a:p>
        </p:txBody>
      </p:sp>
      <p:sp>
        <p:nvSpPr>
          <p:cNvPr id="5" name="مستطيل مستدير الزوايا 13">
            <a:extLst>
              <a:ext uri="{FF2B5EF4-FFF2-40B4-BE49-F238E27FC236}">
                <a16:creationId xmlns="" xmlns:a16="http://schemas.microsoft.com/office/drawing/2014/main" id="{EC34A592-DBF2-4D18-9F2F-AFE685E57A40}"/>
              </a:ext>
            </a:extLst>
          </p:cNvPr>
          <p:cNvSpPr/>
          <p:nvPr/>
        </p:nvSpPr>
        <p:spPr>
          <a:xfrm>
            <a:off x="4328160" y="177021"/>
            <a:ext cx="8153400" cy="1080000"/>
          </a:xfrm>
          <a:prstGeom prst="roundRect">
            <a:avLst>
              <a:gd name="adj" fmla="val 10356"/>
            </a:avLst>
          </a:prstGeom>
          <a:solidFill>
            <a:srgbClr val="3A617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cxnSp>
        <p:nvCxnSpPr>
          <p:cNvPr id="6" name="Straight Connector 5"/>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 xmlns:a16="http://schemas.microsoft.com/office/drawing/2014/main"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grpSp>
        <p:nvGrpSpPr>
          <p:cNvPr id="10" name="Google Shape;536;p37">
            <a:extLst>
              <a:ext uri="{FF2B5EF4-FFF2-40B4-BE49-F238E27FC236}">
                <a16:creationId xmlns="" xmlns:a16="http://schemas.microsoft.com/office/drawing/2014/main" id="{DEBBF910-303B-4310-AA45-DE8D1C52012D}"/>
              </a:ext>
            </a:extLst>
          </p:cNvPr>
          <p:cNvGrpSpPr/>
          <p:nvPr/>
        </p:nvGrpSpPr>
        <p:grpSpPr>
          <a:xfrm>
            <a:off x="11300601" y="293301"/>
            <a:ext cx="616789" cy="833812"/>
            <a:chOff x="590250" y="244200"/>
            <a:chExt cx="407975" cy="532175"/>
          </a:xfrm>
        </p:grpSpPr>
        <p:sp>
          <p:nvSpPr>
            <p:cNvPr id="11" name="Google Shape;537;p37">
              <a:extLst>
                <a:ext uri="{FF2B5EF4-FFF2-40B4-BE49-F238E27FC236}">
                  <a16:creationId xmlns="" xmlns:a16="http://schemas.microsoft.com/office/drawing/2014/main"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38;p37">
              <a:extLst>
                <a:ext uri="{FF2B5EF4-FFF2-40B4-BE49-F238E27FC236}">
                  <a16:creationId xmlns="" xmlns:a16="http://schemas.microsoft.com/office/drawing/2014/main"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39;p37">
              <a:extLst>
                <a:ext uri="{FF2B5EF4-FFF2-40B4-BE49-F238E27FC236}">
                  <a16:creationId xmlns="" xmlns:a16="http://schemas.microsoft.com/office/drawing/2014/main"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40;p37">
              <a:extLst>
                <a:ext uri="{FF2B5EF4-FFF2-40B4-BE49-F238E27FC236}">
                  <a16:creationId xmlns="" xmlns:a16="http://schemas.microsoft.com/office/drawing/2014/main"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41;p37">
              <a:extLst>
                <a:ext uri="{FF2B5EF4-FFF2-40B4-BE49-F238E27FC236}">
                  <a16:creationId xmlns="" xmlns:a16="http://schemas.microsoft.com/office/drawing/2014/main"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42;p37">
              <a:extLst>
                <a:ext uri="{FF2B5EF4-FFF2-40B4-BE49-F238E27FC236}">
                  <a16:creationId xmlns="" xmlns:a16="http://schemas.microsoft.com/office/drawing/2014/main"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43;p37">
              <a:extLst>
                <a:ext uri="{FF2B5EF4-FFF2-40B4-BE49-F238E27FC236}">
                  <a16:creationId xmlns="" xmlns:a16="http://schemas.microsoft.com/office/drawing/2014/main"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44;p37">
              <a:extLst>
                <a:ext uri="{FF2B5EF4-FFF2-40B4-BE49-F238E27FC236}">
                  <a16:creationId xmlns="" xmlns:a16="http://schemas.microsoft.com/office/drawing/2014/main"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45;p37">
              <a:extLst>
                <a:ext uri="{FF2B5EF4-FFF2-40B4-BE49-F238E27FC236}">
                  <a16:creationId xmlns="" xmlns:a16="http://schemas.microsoft.com/office/drawing/2014/main"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46;p37">
              <a:extLst>
                <a:ext uri="{FF2B5EF4-FFF2-40B4-BE49-F238E27FC236}">
                  <a16:creationId xmlns="" xmlns:a16="http://schemas.microsoft.com/office/drawing/2014/main"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47;p37">
              <a:extLst>
                <a:ext uri="{FF2B5EF4-FFF2-40B4-BE49-F238E27FC236}">
                  <a16:creationId xmlns="" xmlns:a16="http://schemas.microsoft.com/office/drawing/2014/main"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48;p37">
              <a:extLst>
                <a:ext uri="{FF2B5EF4-FFF2-40B4-BE49-F238E27FC236}">
                  <a16:creationId xmlns="" xmlns:a16="http://schemas.microsoft.com/office/drawing/2014/main"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49;p37">
              <a:extLst>
                <a:ext uri="{FF2B5EF4-FFF2-40B4-BE49-F238E27FC236}">
                  <a16:creationId xmlns="" xmlns:a16="http://schemas.microsoft.com/office/drawing/2014/main"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50;p37">
              <a:extLst>
                <a:ext uri="{FF2B5EF4-FFF2-40B4-BE49-F238E27FC236}">
                  <a16:creationId xmlns="" xmlns:a16="http://schemas.microsoft.com/office/drawing/2014/main"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 name="Rectangle 6">
            <a:extLst>
              <a:ext uri="{FF2B5EF4-FFF2-40B4-BE49-F238E27FC236}">
                <a16:creationId xmlns="" xmlns:a16="http://schemas.microsoft.com/office/drawing/2014/main" id="{72DA4614-6011-48EF-8280-B51B32C19888}"/>
              </a:ext>
            </a:extLst>
          </p:cNvPr>
          <p:cNvSpPr/>
          <p:nvPr/>
        </p:nvSpPr>
        <p:spPr>
          <a:xfrm>
            <a:off x="4268598" y="400993"/>
            <a:ext cx="7157409" cy="677108"/>
          </a:xfrm>
          <a:prstGeom prst="rect">
            <a:avLst/>
          </a:prstGeom>
        </p:spPr>
        <p:txBody>
          <a:bodyPr wrap="none">
            <a:spAutoFit/>
          </a:bodyPr>
          <a:lstStyle/>
          <a:p>
            <a:pPr marL="230187" marR="0" lvl="0" algn="r" rtl="1">
              <a:spcBef>
                <a:spcPts val="0"/>
              </a:spcBef>
              <a:spcAft>
                <a:spcPts val="0"/>
              </a:spcAft>
              <a:buClr>
                <a:schemeClr val="bg1"/>
              </a:buClr>
              <a:buSzPct val="70000"/>
            </a:pPr>
            <a:r>
              <a:rPr lang="ar-SA" sz="3800" dirty="0" smtClean="0">
                <a:solidFill>
                  <a:schemeClr val="bg1"/>
                </a:solidFill>
                <a:latin typeface="Arial" panose="020B0604020202020204" pitchFamily="34" charset="0"/>
                <a:ea typeface="Calibri" panose="020F0502020204030204" pitchFamily="34" charset="0"/>
                <a:cs typeface="Sultan bold" pitchFamily="2" charset="-78"/>
              </a:rPr>
              <a:t>الفرق بين التنمية الاقتصادية والنمو الاقتصادي</a:t>
            </a:r>
            <a:endParaRPr lang="en-US" sz="3800" b="1" dirty="0">
              <a:solidFill>
                <a:schemeClr val="bg1"/>
              </a:solidFill>
              <a:latin typeface="Arial" panose="020B0604020202020204" pitchFamily="34" charset="0"/>
              <a:ea typeface="Times New Roman" panose="02020603050405020304" pitchFamily="18" charset="0"/>
              <a:cs typeface="Sultan bold" pitchFamily="2" charset="-78"/>
            </a:endParaRPr>
          </a:p>
        </p:txBody>
      </p:sp>
      <p:sp>
        <p:nvSpPr>
          <p:cNvPr id="28" name="TextBox 27">
            <a:extLst>
              <a:ext uri="{FF2B5EF4-FFF2-40B4-BE49-F238E27FC236}">
                <a16:creationId xmlns="" xmlns:a16="http://schemas.microsoft.com/office/drawing/2014/main"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a:t>
            </a:r>
            <a:r>
              <a:rPr lang="ar-SA" sz="2000" b="1" dirty="0" smtClean="0">
                <a:solidFill>
                  <a:srgbClr val="3F5378"/>
                </a:solidFill>
                <a:latin typeface="Sakkal Majalla" panose="02000000000000000000" pitchFamily="2" charset="-78"/>
                <a:cs typeface="Sakkal Majalla" panose="02000000000000000000" pitchFamily="2" charset="-78"/>
              </a:rPr>
              <a:t>312</a:t>
            </a:r>
            <a:r>
              <a:rPr lang="ar-BH" sz="2000" b="1" dirty="0" smtClean="0">
                <a:solidFill>
                  <a:srgbClr val="3F5378"/>
                </a:solidFill>
                <a:latin typeface="Sakkal Majalla" panose="02000000000000000000" pitchFamily="2" charset="-78"/>
                <a:cs typeface="Sakkal Majalla" panose="02000000000000000000" pitchFamily="2" charset="-78"/>
              </a:rPr>
              <a:t>                     الاقتصاد                  </a:t>
            </a:r>
            <a:r>
              <a:rPr lang="ar-BH" sz="2000" b="1" dirty="0">
                <a:solidFill>
                  <a:srgbClr val="3F5378"/>
                </a:solidFill>
                <a:latin typeface="Sakkal Majalla" panose="02000000000000000000" pitchFamily="2" charset="-78"/>
                <a:cs typeface="Sakkal Majalla" panose="02000000000000000000" pitchFamily="2" charset="-78"/>
              </a:rPr>
              <a:t>الفصل الدراسي </a:t>
            </a:r>
            <a:r>
              <a:rPr lang="ar-BH" sz="2000" b="1" dirty="0" smtClean="0">
                <a:solidFill>
                  <a:srgbClr val="3F5378"/>
                </a:solidFill>
                <a:latin typeface="Sakkal Majalla" panose="02000000000000000000" pitchFamily="2" charset="-78"/>
                <a:cs typeface="Sakkal Majalla" panose="02000000000000000000" pitchFamily="2" charset="-78"/>
              </a:rPr>
              <a:t>ال</a:t>
            </a:r>
            <a:r>
              <a:rPr lang="ar-SA" sz="2000" b="1" dirty="0" smtClean="0">
                <a:solidFill>
                  <a:srgbClr val="3F5378"/>
                </a:solidFill>
                <a:latin typeface="Sakkal Majalla" panose="02000000000000000000" pitchFamily="2" charset="-78"/>
                <a:cs typeface="Sakkal Majalla" panose="02000000000000000000" pitchFamily="2" charset="-78"/>
              </a:rPr>
              <a:t>أول</a:t>
            </a:r>
            <a:r>
              <a:rPr lang="ar-BH" sz="2000" b="1" dirty="0" smtClean="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3</a:t>
            </a:r>
            <a:r>
              <a:rPr lang="ar-BH" sz="2000" b="1" dirty="0" smtClean="0">
                <a:solidFill>
                  <a:srgbClr val="3F5378"/>
                </a:solidFill>
                <a:latin typeface="Sakkal Majalla" panose="02000000000000000000" pitchFamily="2" charset="-78"/>
                <a:cs typeface="Sakkal Majalla" panose="02000000000000000000" pitchFamily="2" charset="-78"/>
              </a:rPr>
              <a:t>-</a:t>
            </a:r>
            <a:r>
              <a:rPr lang="ar-SA" sz="2000" b="1" dirty="0" smtClean="0">
                <a:solidFill>
                  <a:srgbClr val="3F5378"/>
                </a:solidFill>
                <a:latin typeface="Sakkal Majalla" panose="02000000000000000000" pitchFamily="2" charset="-78"/>
                <a:cs typeface="Sakkal Majalla" panose="02000000000000000000" pitchFamily="2" charset="-78"/>
              </a:rPr>
              <a:t>2:  التنمية الاقتصادية</a:t>
            </a:r>
            <a:endParaRPr lang="ar-SA" sz="2000" b="1" dirty="0">
              <a:solidFill>
                <a:srgbClr val="3F5378"/>
              </a:solidFill>
              <a:latin typeface="Sakkal Majalla" panose="02000000000000000000" pitchFamily="2" charset="-78"/>
              <a:cs typeface="Sakkal Majalla" panose="02000000000000000000" pitchFamily="2" charset="-78"/>
            </a:endParaRPr>
          </a:p>
        </p:txBody>
      </p:sp>
      <p:sp>
        <p:nvSpPr>
          <p:cNvPr id="27" name="مستطيل مستدير الزوايا 5">
            <a:hlinkClick r:id="rId2" action="ppaction://hlinksldjump"/>
            <a:extLst>
              <a:ext uri="{FF2B5EF4-FFF2-40B4-BE49-F238E27FC236}">
                <a16:creationId xmlns="" xmlns:a16="http://schemas.microsoft.com/office/drawing/2014/main" id="{43E9C12C-5BC2-40AE-ACC5-04FA6747C583}"/>
              </a:ext>
            </a:extLst>
          </p:cNvPr>
          <p:cNvSpPr/>
          <p:nvPr/>
        </p:nvSpPr>
        <p:spPr>
          <a:xfrm>
            <a:off x="10518976" y="1572008"/>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29" name="مستطيل مستدير الزوايا 11">
            <a:hlinkClick r:id="rId3" action="ppaction://hlinksldjump"/>
            <a:extLst>
              <a:ext uri="{FF2B5EF4-FFF2-40B4-BE49-F238E27FC236}">
                <a16:creationId xmlns="" xmlns:a16="http://schemas.microsoft.com/office/drawing/2014/main" id="{26A7B993-6928-4D4E-A625-2F80AE4E59C8}"/>
              </a:ext>
            </a:extLst>
          </p:cNvPr>
          <p:cNvSpPr/>
          <p:nvPr/>
        </p:nvSpPr>
        <p:spPr>
          <a:xfrm>
            <a:off x="10533532" y="225266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33" name="مستطيل مستدير الزوايا 16">
            <a:hlinkClick r:id="rId4" action="ppaction://hlinksldjump"/>
            <a:extLst>
              <a:ext uri="{FF2B5EF4-FFF2-40B4-BE49-F238E27FC236}">
                <a16:creationId xmlns="" xmlns:a16="http://schemas.microsoft.com/office/drawing/2014/main" id="{FCAA9A9D-66D9-4C62-9EA9-08AEB5B5C91D}"/>
              </a:ext>
            </a:extLst>
          </p:cNvPr>
          <p:cNvSpPr/>
          <p:nvPr/>
        </p:nvSpPr>
        <p:spPr>
          <a:xfrm>
            <a:off x="10515902" y="549971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36" name="مستطيل مستدير الزوايا 12">
            <a:hlinkClick r:id="rId5" action="ppaction://hlinksldjump"/>
            <a:extLst>
              <a:ext uri="{FF2B5EF4-FFF2-40B4-BE49-F238E27FC236}">
                <a16:creationId xmlns="" xmlns:a16="http://schemas.microsoft.com/office/drawing/2014/main" id="{02C9A14A-8535-4363-81B7-4E9E0BA9039D}"/>
              </a:ext>
            </a:extLst>
          </p:cNvPr>
          <p:cNvSpPr/>
          <p:nvPr/>
        </p:nvSpPr>
        <p:spPr>
          <a:xfrm>
            <a:off x="10528251" y="2933314"/>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37" name="مستطيل مستدير الزوايا 11">
            <a:hlinkClick r:id="rId3" action="ppaction://hlinksldjump"/>
            <a:extLst>
              <a:ext uri="{FF2B5EF4-FFF2-40B4-BE49-F238E27FC236}">
                <a16:creationId xmlns="" xmlns:a16="http://schemas.microsoft.com/office/drawing/2014/main" id="{26A7B993-6928-4D4E-A625-2F80AE4E59C8}"/>
              </a:ext>
            </a:extLst>
          </p:cNvPr>
          <p:cNvSpPr/>
          <p:nvPr/>
        </p:nvSpPr>
        <p:spPr>
          <a:xfrm>
            <a:off x="10539239" y="359350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الثالث    </a:t>
            </a:r>
            <a:endParaRPr lang="ar-BH" sz="2000" dirty="0">
              <a:solidFill>
                <a:srgbClr val="3F5378"/>
              </a:solidFill>
              <a:latin typeface="Arial Black" panose="020B0A04020102020204" pitchFamily="34" charset="0"/>
              <a:cs typeface="Sultan bold" pitchFamily="2" charset="-78"/>
            </a:endParaRPr>
          </a:p>
        </p:txBody>
      </p:sp>
      <p:sp>
        <p:nvSpPr>
          <p:cNvPr id="38" name="مستطيل مستدير الزوايا 12">
            <a:hlinkClick r:id="rId5" action="ppaction://hlinksldjump"/>
            <a:extLst>
              <a:ext uri="{FF2B5EF4-FFF2-40B4-BE49-F238E27FC236}">
                <a16:creationId xmlns="" xmlns:a16="http://schemas.microsoft.com/office/drawing/2014/main" id="{02C9A14A-8535-4363-81B7-4E9E0BA9039D}"/>
              </a:ext>
            </a:extLst>
          </p:cNvPr>
          <p:cNvSpPr/>
          <p:nvPr/>
        </p:nvSpPr>
        <p:spPr>
          <a:xfrm>
            <a:off x="10539239" y="425369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الرابع   </a:t>
            </a:r>
            <a:endParaRPr lang="ar-BH" sz="2000" dirty="0">
              <a:solidFill>
                <a:srgbClr val="3F5378"/>
              </a:solidFill>
              <a:latin typeface="Arial Black" panose="020B0A04020102020204" pitchFamily="34" charset="0"/>
              <a:cs typeface="Sultan bold" pitchFamily="2" charset="-78"/>
            </a:endParaRPr>
          </a:p>
        </p:txBody>
      </p:sp>
      <p:sp>
        <p:nvSpPr>
          <p:cNvPr id="39" name="مستطيل مستدير الزوايا 12">
            <a:hlinkClick r:id="rId5" action="ppaction://hlinksldjump"/>
            <a:extLst>
              <a:ext uri="{FF2B5EF4-FFF2-40B4-BE49-F238E27FC236}">
                <a16:creationId xmlns="" xmlns:a16="http://schemas.microsoft.com/office/drawing/2014/main" id="{02C9A14A-8535-4363-81B7-4E9E0BA9039D}"/>
              </a:ext>
            </a:extLst>
          </p:cNvPr>
          <p:cNvSpPr/>
          <p:nvPr/>
        </p:nvSpPr>
        <p:spPr>
          <a:xfrm>
            <a:off x="10539239" y="487670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الخامس </a:t>
            </a:r>
            <a:endParaRPr lang="ar-BH" sz="2000" dirty="0">
              <a:solidFill>
                <a:srgbClr val="3F5378"/>
              </a:solidFill>
              <a:latin typeface="Arial Black" panose="020B0A04020102020204" pitchFamily="34" charset="0"/>
              <a:cs typeface="Sultan bold" pitchFamily="2" charset="-78"/>
            </a:endParaRPr>
          </a:p>
        </p:txBody>
      </p:sp>
    </p:spTree>
    <p:extLst>
      <p:ext uri="{BB962C8B-B14F-4D97-AF65-F5344CB8AC3E}">
        <p14:creationId xmlns:p14="http://schemas.microsoft.com/office/powerpoint/2010/main" val="42858998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 TMPLT (2)</Template>
  <TotalTime>2510</TotalTime>
  <Words>2712</Words>
  <Application>Microsoft Office PowerPoint</Application>
  <PresentationFormat>Widescreen</PresentationFormat>
  <Paragraphs>528</Paragraphs>
  <Slides>44</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44</vt:i4>
      </vt:variant>
    </vt:vector>
  </HeadingPairs>
  <TitlesOfParts>
    <vt:vector size="55" baseType="lpstr">
      <vt:lpstr>Arial</vt:lpstr>
      <vt:lpstr>Arial Black</vt:lpstr>
      <vt:lpstr>Arvo</vt:lpstr>
      <vt:lpstr>Calibri</vt:lpstr>
      <vt:lpstr>Calibri Light</vt:lpstr>
      <vt:lpstr>Sakkal Majalla</vt:lpstr>
      <vt:lpstr>Simplified Arabic</vt:lpstr>
      <vt:lpstr>Sultan bold</vt:lpstr>
      <vt:lpstr>Times New Roman</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Mariam Jassim Khadem</cp:lastModifiedBy>
  <cp:revision>144</cp:revision>
  <dcterms:created xsi:type="dcterms:W3CDTF">2020-03-09T08:29:54Z</dcterms:created>
  <dcterms:modified xsi:type="dcterms:W3CDTF">2023-09-05T06:58:45Z</dcterms:modified>
</cp:coreProperties>
</file>