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32"/>
  </p:notesMasterIdLst>
  <p:sldIdLst>
    <p:sldId id="498" r:id="rId3"/>
    <p:sldId id="499" r:id="rId4"/>
    <p:sldId id="426" r:id="rId5"/>
    <p:sldId id="461" r:id="rId6"/>
    <p:sldId id="475" r:id="rId7"/>
    <p:sldId id="500" r:id="rId8"/>
    <p:sldId id="501" r:id="rId9"/>
    <p:sldId id="488" r:id="rId10"/>
    <p:sldId id="489" r:id="rId11"/>
    <p:sldId id="502" r:id="rId12"/>
    <p:sldId id="503" r:id="rId13"/>
    <p:sldId id="504" r:id="rId14"/>
    <p:sldId id="315" r:id="rId15"/>
    <p:sldId id="394" r:id="rId16"/>
    <p:sldId id="397" r:id="rId17"/>
    <p:sldId id="400" r:id="rId18"/>
    <p:sldId id="452" r:id="rId19"/>
    <p:sldId id="486" r:id="rId20"/>
    <p:sldId id="455" r:id="rId21"/>
    <p:sldId id="321" r:id="rId22"/>
    <p:sldId id="322" r:id="rId23"/>
    <p:sldId id="395" r:id="rId24"/>
    <p:sldId id="396" r:id="rId25"/>
    <p:sldId id="398" r:id="rId26"/>
    <p:sldId id="399" r:id="rId27"/>
    <p:sldId id="407" r:id="rId28"/>
    <p:sldId id="474" r:id="rId29"/>
    <p:sldId id="484" r:id="rId30"/>
    <p:sldId id="4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D3B0"/>
    <a:srgbClr val="171717"/>
    <a:srgbClr val="080628"/>
    <a:srgbClr val="2E20E0"/>
    <a:srgbClr val="0000FF"/>
    <a:srgbClr val="F797C9"/>
    <a:srgbClr val="C3FCBA"/>
    <a:srgbClr val="FF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96" autoAdjust="0"/>
    <p:restoredTop sz="94662" autoAdjust="0"/>
  </p:normalViewPr>
  <p:slideViewPr>
    <p:cSldViewPr>
      <p:cViewPr varScale="1">
        <p:scale>
          <a:sx n="70" d="100"/>
          <a:sy n="70" d="100"/>
        </p:scale>
        <p:origin x="12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8/27/2023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BH"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17253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8/27/2023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8/27/2023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8/27/2023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8/27/2023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8/27/2023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8/27/2023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8/27/2023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4.xml"/></Relationships>
</file>

<file path=ppt/slides/_rels/slide1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17.xml"/></Relationships>
</file>

<file path=ppt/slides/_rels/slide2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17.xml"/></Relationships>
</file>

<file path=ppt/slides/_rels/slide2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xmlns="" id="{4480F12F-3684-4F40-A1B9-D3BA9923DD19}"/>
              </a:ext>
            </a:extLst>
          </p:cNvPr>
          <p:cNvSpPr txBox="1">
            <a:spLocks/>
          </p:cNvSpPr>
          <p:nvPr/>
        </p:nvSpPr>
        <p:spPr>
          <a:xfrm>
            <a:off x="-203518" y="4423107"/>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ar-BH" sz="4000" dirty="0" smtClean="0">
                <a:solidFill>
                  <a:srgbClr val="3F5378"/>
                </a:solidFill>
                <a:latin typeface="Arial Black" panose="020B0A04020102020204" pitchFamily="34" charset="0"/>
                <a:cs typeface="Sultan bold" pitchFamily="2" charset="-78"/>
              </a:rPr>
              <a:t>ا</a:t>
            </a:r>
            <a:r>
              <a:rPr lang="ar-BH" sz="4800" dirty="0" smtClean="0">
                <a:solidFill>
                  <a:srgbClr val="3F5378"/>
                </a:solidFill>
                <a:latin typeface="Arial Black" panose="020B0A04020102020204" pitchFamily="34" charset="0"/>
                <a:cs typeface="Sultan bold" pitchFamily="2" charset="-78"/>
              </a:rPr>
              <a:t>لاقتصاد</a:t>
            </a:r>
            <a:endParaRPr lang="ar-BH" sz="4800" dirty="0">
              <a:solidFill>
                <a:srgbClr val="3F5378"/>
              </a:solidFill>
              <a:latin typeface="Arial Black" panose="020B0A04020102020204" pitchFamily="34" charset="0"/>
              <a:cs typeface="Sultan bold" pitchFamily="2" charset="-78"/>
            </a:endParaRPr>
          </a:p>
          <a:p>
            <a:pPr defTabSz="685800">
              <a:defRPr/>
            </a:pPr>
            <a:endParaRPr lang="ar-SA" sz="1600" dirty="0">
              <a:solidFill>
                <a:srgbClr val="3F5378"/>
              </a:solidFill>
              <a:latin typeface="Arial Black" panose="020B0A04020102020204" pitchFamily="34" charset="0"/>
              <a:cs typeface="Sultan bold" pitchFamily="2" charset="-78"/>
            </a:endParaRPr>
          </a:p>
          <a:p>
            <a:pPr defTabSz="685800">
              <a:defRPr/>
            </a:pPr>
            <a:r>
              <a:rPr lang="ar-BH" sz="5400" b="1" dirty="0">
                <a:solidFill>
                  <a:srgbClr val="FF9800"/>
                </a:solidFill>
                <a:latin typeface="Sakkal Majalla" panose="02000000000000000000" pitchFamily="2" charset="-78"/>
                <a:cs typeface="Sakkal Majalla" panose="02000000000000000000" pitchFamily="2" charset="-78"/>
              </a:rPr>
              <a:t>قصد </a:t>
            </a:r>
            <a:r>
              <a:rPr lang="ar-BH" sz="5400" b="1" dirty="0" smtClean="0">
                <a:solidFill>
                  <a:srgbClr val="FF9800"/>
                </a:solidFill>
                <a:latin typeface="Sakkal Majalla" panose="02000000000000000000" pitchFamily="2" charset="-78"/>
                <a:cs typeface="Sakkal Majalla" panose="02000000000000000000" pitchFamily="2" charset="-78"/>
              </a:rPr>
              <a:t>312</a:t>
            </a:r>
            <a:endParaRPr lang="ar-SA" sz="5400" b="1" dirty="0">
              <a:solidFill>
                <a:srgbClr val="FF9800"/>
              </a:solidFill>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xmlns="" id="{80FC989E-D4CE-4CFB-96D2-FB65D6210524}"/>
              </a:ext>
            </a:extLst>
          </p:cNvPr>
          <p:cNvSpPr/>
          <p:nvPr/>
        </p:nvSpPr>
        <p:spPr>
          <a:xfrm>
            <a:off x="4914257" y="4242006"/>
            <a:ext cx="3431526" cy="623248"/>
          </a:xfrm>
          <a:prstGeom prst="rect">
            <a:avLst/>
          </a:prstGeom>
          <a:solidFill>
            <a:srgbClr val="C00000"/>
          </a:solidFill>
        </p:spPr>
        <p:txBody>
          <a:bodyPr wrap="square" lIns="68580" tIns="34290" rIns="68580" bIns="34290">
            <a:spAutoFit/>
          </a:bodyPr>
          <a:lstStyle/>
          <a:p>
            <a:pPr algn="ctr" defTabSz="685800">
              <a:defRPr/>
            </a:pPr>
            <a:r>
              <a:rPr lang="ar-SA"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الفصل الدراسي </a:t>
            </a:r>
            <a:r>
              <a:rPr lang="ar-BH" sz="36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الأول</a:t>
            </a:r>
            <a:endParaRPr lang="en-US" sz="36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a16="http://schemas.microsoft.com/office/drawing/2014/main" xmlns="" id="{165F5DA4-2CA6-43A2-98A4-464A9E98B87D}"/>
              </a:ext>
            </a:extLst>
          </p:cNvPr>
          <p:cNvSpPr/>
          <p:nvPr/>
        </p:nvSpPr>
        <p:spPr>
          <a:xfrm>
            <a:off x="4248439" y="5252371"/>
            <a:ext cx="4763163" cy="1300356"/>
          </a:xfrm>
          <a:prstGeom prst="rect">
            <a:avLst/>
          </a:prstGeom>
          <a:noFill/>
        </p:spPr>
        <p:txBody>
          <a:bodyPr wrap="none" lIns="68580" tIns="34290" rIns="68580" bIns="34290">
            <a:spAutoFit/>
          </a:bodyPr>
          <a:lstStyle/>
          <a:p>
            <a:pPr algn="ctr" defTabSz="685800">
              <a:defRPr/>
            </a:pPr>
            <a:r>
              <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للصف </a:t>
            </a:r>
            <a:r>
              <a:rPr lang="ar-BH"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ال</a:t>
            </a:r>
            <a:r>
              <a:rPr lang="ar-SA"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ثالث الثانوي / توحيد المسارات</a:t>
            </a:r>
            <a:endParaRPr lang="en-US" sz="2800" b="1" dirty="0" smtClean="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4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defTabSz="685800">
              <a:defRPr/>
            </a:pPr>
            <a:endParaRPr lang="ar-SA" sz="28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xmlns=""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sp>
        <p:nvSpPr>
          <p:cNvPr id="14" name="Rectangle 13">
            <a:extLst>
              <a:ext uri="{FF2B5EF4-FFF2-40B4-BE49-F238E27FC236}">
                <a16:creationId xmlns:a16="http://schemas.microsoft.com/office/drawing/2014/main" xmlns="" id="{F7AA5C27-B266-EC7F-A04F-ACDB41FB7396}"/>
              </a:ext>
            </a:extLst>
          </p:cNvPr>
          <p:cNvSpPr/>
          <p:nvPr/>
        </p:nvSpPr>
        <p:spPr>
          <a:xfrm>
            <a:off x="1081164" y="6151007"/>
            <a:ext cx="2361548" cy="461665"/>
          </a:xfrm>
          <a:prstGeom prst="rect">
            <a:avLst/>
          </a:prstGeom>
          <a:solidFill>
            <a:srgbClr val="C00000"/>
          </a:solidFill>
        </p:spPr>
        <p:txBody>
          <a:bodyPr wrap="square" lIns="91440" tIns="45720" rIns="91440" bIns="45720">
            <a:spAutoFit/>
          </a:bodyPr>
          <a:lstStyle/>
          <a:p>
            <a:pPr algn="ctr"/>
            <a:r>
              <a:rPr lang="ar-BH" sz="2400"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الصفحات </a:t>
            </a:r>
            <a:r>
              <a:rPr lang="ar-BH" sz="2400" dirty="0" smtClean="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Sultan bold" pitchFamily="2" charset="-78"/>
              </a:rPr>
              <a:t>11 - 17</a:t>
            </a:r>
            <a:endParaRPr lang="ar-SA" sz="2400" b="1" dirty="0">
              <a:ln w="0"/>
              <a:solidFill>
                <a:prstClr val="white"/>
              </a:solidFill>
              <a:effectLst>
                <a:outerShdw blurRad="38100" dist="19050" dir="2700000" algn="tl" rotWithShape="0">
                  <a:prstClr val="black">
                    <a:alpha val="40000"/>
                  </a:prstClr>
                </a:outerShdw>
              </a:effectLst>
              <a:latin typeface="Arial Black" panose="020B0A04020102020204" pitchFamily="34" charset="0"/>
              <a:cs typeface="Times New Roman" panose="02020603050405020304" pitchFamily="18" charset="0"/>
            </a:endParaRPr>
          </a:p>
        </p:txBody>
      </p:sp>
      <p:pic>
        <p:nvPicPr>
          <p:cNvPr id="3" name="Picture 2"/>
          <p:cNvPicPr>
            <a:picLocks noChangeAspect="1"/>
          </p:cNvPicPr>
          <p:nvPr/>
        </p:nvPicPr>
        <p:blipFill rotWithShape="1">
          <a:blip r:embed="rId3"/>
          <a:srcRect l="12519" t="23959" r="35358" b="6250"/>
          <a:stretch/>
        </p:blipFill>
        <p:spPr>
          <a:xfrm>
            <a:off x="257369" y="1805546"/>
            <a:ext cx="4009138" cy="2391353"/>
          </a:xfrm>
          <a:prstGeom prst="rect">
            <a:avLst/>
          </a:prstGeom>
        </p:spPr>
      </p:pic>
      <p:pic>
        <p:nvPicPr>
          <p:cNvPr id="4" name="Picture 3"/>
          <p:cNvPicPr>
            <a:picLocks noChangeAspect="1"/>
          </p:cNvPicPr>
          <p:nvPr/>
        </p:nvPicPr>
        <p:blipFill rotWithShape="1">
          <a:blip r:embed="rId4"/>
          <a:srcRect l="23612" t="60342" r="36530" b="14584"/>
          <a:stretch/>
        </p:blipFill>
        <p:spPr>
          <a:xfrm>
            <a:off x="4266507" y="2163579"/>
            <a:ext cx="4412754" cy="1560787"/>
          </a:xfrm>
          <a:prstGeom prst="rect">
            <a:avLst/>
          </a:prstGeom>
        </p:spPr>
      </p:pic>
    </p:spTree>
    <p:extLst>
      <p:ext uri="{BB962C8B-B14F-4D97-AF65-F5344CB8AC3E}">
        <p14:creationId xmlns:p14="http://schemas.microsoft.com/office/powerpoint/2010/main" val="1588270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مفهوم النقود وخصائصها</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0" y="1389150"/>
            <a:ext cx="9057409" cy="5152180"/>
          </a:xfrm>
          <a:prstGeom prst="rect">
            <a:avLst/>
          </a:prstGeom>
        </p:spPr>
        <p:txBody>
          <a:bodyPr wrap="square">
            <a:spAutoFit/>
          </a:bodyPr>
          <a:lstStyle/>
          <a:p>
            <a:pPr algn="just" rtl="1">
              <a:lnSpc>
                <a:spcPct val="150000"/>
              </a:lnSpc>
            </a:pPr>
            <a:r>
              <a:rPr lang="ar-BH" sz="2400" b="1" dirty="0">
                <a:ea typeface="Calibri" panose="020F0502020204030204" pitchFamily="34" charset="0"/>
                <a:cs typeface="Sakkal Majalla" panose="02000000000000000000"/>
              </a:rPr>
              <a:t>ولكي تؤدي النقود وظائفها بكفاءة وفعالية عالية، ينبغي أن يتوافر فيها بعض الخصائص التي نلخصها كما يأتي </a:t>
            </a:r>
            <a:r>
              <a:rPr lang="ar-BH" sz="2400" b="1" dirty="0" smtClean="0">
                <a:cs typeface="Sakkal Majalla" panose="02000000000000000000"/>
              </a:rPr>
              <a:t>:</a:t>
            </a:r>
          </a:p>
          <a:p>
            <a:pPr algn="just" rtl="1">
              <a:lnSpc>
                <a:spcPct val="150000"/>
              </a:lnSpc>
            </a:pPr>
            <a:endParaRPr lang="ar-BH" sz="1600" b="1" dirty="0" smtClean="0">
              <a:cs typeface="Sakkal Majalla" panose="02000000000000000000"/>
            </a:endParaRPr>
          </a:p>
          <a:p>
            <a:pPr marL="342900" marR="0" lvl="0" indent="-342900" algn="just" rtl="1">
              <a:lnSpc>
                <a:spcPct val="115000"/>
              </a:lnSpc>
              <a:spcBef>
                <a:spcPts val="0"/>
              </a:spcBef>
              <a:spcAft>
                <a:spcPts val="0"/>
              </a:spcAft>
              <a:buClr>
                <a:srgbClr val="2D71A9"/>
              </a:buClr>
              <a:buSzPts val="1600"/>
              <a:buFont typeface="Arial" panose="020B0604020202020204" pitchFamily="34" charset="0"/>
              <a:buChar char="•"/>
            </a:pP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سهولة الحمل: </a:t>
            </a:r>
            <a:r>
              <a:rPr lang="ar-BH" sz="2400" dirty="0">
                <a:latin typeface="Calibri" panose="020F0502020204030204" pitchFamily="34" charset="0"/>
                <a:ea typeface="Calibri" panose="020F0502020204030204" pitchFamily="34" charset="0"/>
                <a:cs typeface="Sakkal Majalla" panose="02000000000000000000"/>
              </a:rPr>
              <a:t>تعتبر هذه الخاصية من الخصائص المهمة التي يجب توافرها في وحدات النقد، فهي تعني سهولة نقل النقود من مكان إلى آخر لاستعمالها.  أما إذا كانت تتسم بصعوبة نقلها أدى ذلك إلى صعوبة استعمالها على نطاق واسع</a:t>
            </a:r>
            <a:r>
              <a:rPr lang="ar-BH" sz="2400" dirty="0" smtClean="0">
                <a:latin typeface="Calibri" panose="020F0502020204030204" pitchFamily="34" charset="0"/>
                <a:ea typeface="Calibri" panose="020F0502020204030204" pitchFamily="34" charset="0"/>
                <a:cs typeface="Sakkal Majalla" panose="02000000000000000000"/>
              </a:rPr>
              <a:t>.</a:t>
            </a:r>
          </a:p>
          <a:p>
            <a:pPr marR="0" lvl="0" algn="just" rtl="1">
              <a:lnSpc>
                <a:spcPct val="115000"/>
              </a:lnSpc>
              <a:spcBef>
                <a:spcPts val="0"/>
              </a:spcBef>
              <a:spcAft>
                <a:spcPts val="0"/>
              </a:spcAft>
              <a:buClr>
                <a:srgbClr val="2D71A9"/>
              </a:buClr>
              <a:buSzPts val="1600"/>
            </a:pP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D71A9"/>
              </a:buClr>
              <a:buSzPts val="1600"/>
              <a:buFont typeface="Arial" panose="020B0604020202020204" pitchFamily="34" charset="0"/>
              <a:buChar char="•"/>
            </a:pPr>
            <a:r>
              <a:rPr lang="ar-BH" sz="2400" b="1" dirty="0">
                <a:solidFill>
                  <a:srgbClr val="2D71A9"/>
                </a:solidFill>
                <a:latin typeface="Calibri" panose="020F0502020204030204" pitchFamily="34" charset="0"/>
                <a:ea typeface="Calibri" panose="020F0502020204030204" pitchFamily="34" charset="0"/>
                <a:cs typeface="Sakkal Majalla" panose="02000000000000000000"/>
              </a:rPr>
              <a:t>قوة التحمل:</a:t>
            </a:r>
            <a:r>
              <a:rPr lang="ar-BH" sz="2400" b="1" dirty="0">
                <a:solidFill>
                  <a:srgbClr val="538135"/>
                </a:solidFill>
                <a:latin typeface="Calibri" panose="020F0502020204030204" pitchFamily="34" charset="0"/>
                <a:ea typeface="Calibri" panose="020F0502020204030204" pitchFamily="34" charset="0"/>
                <a:cs typeface="Sakkal Majalla" panose="02000000000000000000"/>
              </a:rPr>
              <a:t> </a:t>
            </a:r>
            <a:r>
              <a:rPr lang="ar-BH" sz="2400" dirty="0">
                <a:latin typeface="Calibri" panose="020F0502020204030204" pitchFamily="34" charset="0"/>
                <a:ea typeface="Calibri" panose="020F0502020204030204" pitchFamily="34" charset="0"/>
                <a:cs typeface="Sakkal Majalla" panose="02000000000000000000"/>
              </a:rPr>
              <a:t>أي عدم قابليتها للتلف والهلاك بسرعة، فإن كانت وحدة النقد ضعيفة التحمل، فهذا يعني عدم إمكانية بقائها في دائرة التداول لفترة طويلة.  فإن هلكت وحدة النقد أو تلفت تكون قد فقدت قيمتها كوحدة نقد.  وتتعلق هذه الخاصية بالمادة التي صنعت منها هذه الوحدة</a:t>
            </a:r>
            <a:r>
              <a:rPr lang="ar-BH" sz="2400" dirty="0" smtClean="0">
                <a:latin typeface="Calibri" panose="020F0502020204030204" pitchFamily="34" charset="0"/>
                <a:ea typeface="Calibri" panose="020F0502020204030204" pitchFamily="34" charset="0"/>
                <a:cs typeface="Sakkal Majalla" panose="0200000000000000000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77596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مفهوم النقود وخصائصها</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152400" y="1389150"/>
            <a:ext cx="8905009" cy="4930902"/>
          </a:xfrm>
          <a:prstGeom prst="rect">
            <a:avLst/>
          </a:prstGeom>
        </p:spPr>
        <p:txBody>
          <a:bodyPr wrap="square">
            <a:spAutoFit/>
          </a:bodyPr>
          <a:lstStyle/>
          <a:p>
            <a:pPr marL="342900" lvl="0" indent="-342900" algn="just" rtl="1">
              <a:lnSpc>
                <a:spcPct val="115000"/>
              </a:lnSpc>
              <a:buClr>
                <a:srgbClr val="2D71A9"/>
              </a:buClr>
              <a:buSzPts val="1600"/>
              <a:buFont typeface="Arial" panose="020B0604020202020204" pitchFamily="34" charset="0"/>
              <a:buChar char="•"/>
            </a:pPr>
            <a:r>
              <a:rPr lang="ar-BH" sz="2500" b="1" dirty="0">
                <a:solidFill>
                  <a:srgbClr val="2D71A9"/>
                </a:solidFill>
                <a:latin typeface="Calibri" panose="020F0502020204030204" pitchFamily="34" charset="0"/>
                <a:ea typeface="Calibri" panose="020F0502020204030204" pitchFamily="34" charset="0"/>
                <a:cs typeface="Sakkal Majalla" panose="02000000000000000000"/>
              </a:rPr>
              <a:t>القابلية للتجزئة:</a:t>
            </a:r>
            <a:r>
              <a:rPr lang="ar-BH" sz="2500" b="1" dirty="0">
                <a:solidFill>
                  <a:srgbClr val="538135"/>
                </a:solidFill>
                <a:latin typeface="Calibri" panose="020F0502020204030204" pitchFamily="34" charset="0"/>
                <a:ea typeface="Calibri" panose="020F0502020204030204" pitchFamily="34" charset="0"/>
                <a:cs typeface="Sakkal Majalla" panose="02000000000000000000"/>
              </a:rPr>
              <a:t> </a:t>
            </a:r>
            <a:r>
              <a:rPr lang="ar-BH" sz="2500" dirty="0">
                <a:solidFill>
                  <a:prstClr val="black"/>
                </a:solidFill>
                <a:latin typeface="Calibri" panose="020F0502020204030204" pitchFamily="34" charset="0"/>
                <a:ea typeface="Calibri" panose="020F0502020204030204" pitchFamily="34" charset="0"/>
                <a:cs typeface="Sakkal Majalla" panose="02000000000000000000"/>
              </a:rPr>
              <a:t>أي إمكانية تجزئتها إلى وحدات نقدية أصغر ومتساوية القيمة، مما يُسهل إجراء عمليات التبادل الصغيرة، فكلما أمكن تجزئة النقود إلى وحدات صغيرة زادت عمليات التبادل في المعاملات سواء أكانت كبيرة أو صغيرة</a:t>
            </a:r>
            <a:r>
              <a:rPr lang="ar-BH" sz="2500" dirty="0" smtClean="0">
                <a:solidFill>
                  <a:prstClr val="black"/>
                </a:solidFill>
                <a:latin typeface="Calibri" panose="020F0502020204030204" pitchFamily="34" charset="0"/>
                <a:ea typeface="Calibri" panose="020F0502020204030204" pitchFamily="34" charset="0"/>
                <a:cs typeface="Sakkal Majalla" panose="02000000000000000000"/>
              </a:rPr>
              <a:t>.</a:t>
            </a:r>
          </a:p>
          <a:p>
            <a:pPr lvl="0" algn="just" rtl="1">
              <a:lnSpc>
                <a:spcPct val="115000"/>
              </a:lnSpc>
              <a:buClr>
                <a:srgbClr val="2D71A9"/>
              </a:buClr>
              <a:buSzPts val="1600"/>
            </a:pPr>
            <a:endParaRPr lang="en-US" sz="25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Clr>
                <a:srgbClr val="2D71A9"/>
              </a:buClr>
              <a:buSzPts val="1600"/>
              <a:buFont typeface="Arial" panose="020B0604020202020204" pitchFamily="34" charset="0"/>
              <a:buChar char="•"/>
            </a:pPr>
            <a:r>
              <a:rPr lang="ar-BH" sz="2500" b="1" dirty="0">
                <a:solidFill>
                  <a:srgbClr val="2D71A9"/>
                </a:solidFill>
                <a:latin typeface="Calibri" panose="020F0502020204030204" pitchFamily="34" charset="0"/>
                <a:ea typeface="Calibri" panose="020F0502020204030204" pitchFamily="34" charset="0"/>
                <a:cs typeface="Sakkal Majalla" panose="02000000000000000000"/>
              </a:rPr>
              <a:t>تجانس وحدات النقود:</a:t>
            </a:r>
            <a:r>
              <a:rPr lang="ar-BH" sz="2500" b="1" dirty="0">
                <a:solidFill>
                  <a:srgbClr val="538135"/>
                </a:solidFill>
                <a:latin typeface="Calibri" panose="020F0502020204030204" pitchFamily="34" charset="0"/>
                <a:ea typeface="Calibri" panose="020F0502020204030204" pitchFamily="34" charset="0"/>
                <a:cs typeface="Sakkal Majalla" panose="02000000000000000000"/>
              </a:rPr>
              <a:t> </a:t>
            </a:r>
            <a:r>
              <a:rPr lang="ar-BH" sz="2500" dirty="0">
                <a:solidFill>
                  <a:prstClr val="black"/>
                </a:solidFill>
                <a:latin typeface="Calibri" panose="020F0502020204030204" pitchFamily="34" charset="0"/>
                <a:ea typeface="Calibri" panose="020F0502020204030204" pitchFamily="34" charset="0"/>
                <a:cs typeface="Sakkal Majalla" panose="02000000000000000000"/>
              </a:rPr>
              <a:t>يجب أن تكون وحدات النقد متجانسة أي متشابهة في كل النواحي، سواء من ناحية المادة التي صنعت منها أو من ناحية الشكل أو الصفات المميزة لكلّ وحدة نقدية</a:t>
            </a:r>
            <a:r>
              <a:rPr lang="ar-BH" sz="2500" dirty="0" smtClean="0">
                <a:solidFill>
                  <a:prstClr val="black"/>
                </a:solidFill>
                <a:latin typeface="Calibri" panose="020F0502020204030204" pitchFamily="34" charset="0"/>
                <a:ea typeface="Calibri" panose="020F0502020204030204" pitchFamily="34" charset="0"/>
                <a:cs typeface="Sakkal Majalla" panose="02000000000000000000"/>
              </a:rPr>
              <a:t>.</a:t>
            </a:r>
          </a:p>
          <a:p>
            <a:pPr lvl="0" algn="just" rtl="1">
              <a:lnSpc>
                <a:spcPct val="115000"/>
              </a:lnSpc>
              <a:buClr>
                <a:srgbClr val="2D71A9"/>
              </a:buClr>
              <a:buSzPts val="1600"/>
            </a:pPr>
            <a:endParaRPr lang="en-US" sz="25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Clr>
                <a:srgbClr val="2D71A9"/>
              </a:buClr>
              <a:buSzPts val="1600"/>
              <a:buFont typeface="Arial" panose="020B0604020202020204" pitchFamily="34" charset="0"/>
              <a:buChar char="•"/>
            </a:pPr>
            <a:r>
              <a:rPr lang="ar-BH" sz="2500" b="1" dirty="0">
                <a:solidFill>
                  <a:srgbClr val="2D71A9"/>
                </a:solidFill>
                <a:latin typeface="Calibri" panose="020F0502020204030204" pitchFamily="34" charset="0"/>
                <a:ea typeface="Calibri" panose="020F0502020204030204" pitchFamily="34" charset="0"/>
                <a:cs typeface="Sakkal Majalla" panose="02000000000000000000"/>
              </a:rPr>
              <a:t>سهولة التعرف على وحدات النقود:</a:t>
            </a:r>
            <a:r>
              <a:rPr lang="ar-BH" sz="2500" b="1" dirty="0">
                <a:solidFill>
                  <a:srgbClr val="538135"/>
                </a:solidFill>
                <a:latin typeface="Calibri" panose="020F0502020204030204" pitchFamily="34" charset="0"/>
                <a:ea typeface="Calibri" panose="020F0502020204030204" pitchFamily="34" charset="0"/>
                <a:cs typeface="Sakkal Majalla" panose="02000000000000000000"/>
              </a:rPr>
              <a:t> </a:t>
            </a:r>
            <a:r>
              <a:rPr lang="ar-BH" sz="2500" dirty="0">
                <a:solidFill>
                  <a:prstClr val="black"/>
                </a:solidFill>
                <a:latin typeface="Calibri" panose="020F0502020204030204" pitchFamily="34" charset="0"/>
                <a:ea typeface="Calibri" panose="020F0502020204030204" pitchFamily="34" charset="0"/>
                <a:cs typeface="Sakkal Majalla" panose="02000000000000000000"/>
              </a:rPr>
              <a:t>يقصد بها ضرورة تعرف الأفراد على وحدات النقد بسهولة؛ لأن صعوبة التعرف على وحدة النقد تجعلها لا تلقى قبولاً عامًا من الأفراد.</a:t>
            </a:r>
            <a:endParaRPr lang="en-US" sz="25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2087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400" b="1" dirty="0">
                <a:cs typeface="+mj-cs"/>
              </a:rPr>
              <a:t>       </a:t>
            </a:r>
            <a:r>
              <a:rPr lang="ar-BH" sz="4400" b="1" dirty="0"/>
              <a:t> </a:t>
            </a:r>
            <a:r>
              <a:rPr lang="ar-BH" sz="4400" b="1" dirty="0" smtClean="0"/>
              <a:t>مفهوم النقود وخصائصها</a:t>
            </a:r>
            <a:endParaRPr lang="ar-BH" sz="44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436181"/>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جماعي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22895" y="1406247"/>
            <a:ext cx="9057408" cy="461665"/>
          </a:xfrm>
          <a:prstGeom prst="rect">
            <a:avLst/>
          </a:prstGeom>
        </p:spPr>
        <p:txBody>
          <a:bodyPr wrap="square">
            <a:spAutoFit/>
          </a:bodyPr>
          <a:lstStyle/>
          <a:p>
            <a:pPr algn="r" rtl="1"/>
            <a:r>
              <a:rPr lang="ar-BH" sz="2400" b="1" dirty="0" smtClean="0">
                <a:cs typeface="Sakkal Majalla" panose="02000000000000000000"/>
              </a:rPr>
              <a:t>أجب عن الآتي:</a:t>
            </a:r>
            <a:endParaRPr lang="ar-BH" sz="2400" b="1" dirty="0">
              <a:cs typeface="Sakkal Majalla" panose="02000000000000000000"/>
            </a:endParaRPr>
          </a:p>
        </p:txBody>
      </p:sp>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9" name="Picture 8"/>
          <p:cNvPicPr>
            <a:picLocks noChangeAspect="1"/>
          </p:cNvPicPr>
          <p:nvPr/>
        </p:nvPicPr>
        <p:blipFill rotWithShape="1">
          <a:blip r:embed="rId3"/>
          <a:srcRect l="14860" t="28125" r="23645" b="19792"/>
          <a:stretch/>
        </p:blipFill>
        <p:spPr>
          <a:xfrm>
            <a:off x="152400" y="2111505"/>
            <a:ext cx="8905009" cy="3810000"/>
          </a:xfrm>
          <a:prstGeom prst="rect">
            <a:avLst/>
          </a:prstGeom>
        </p:spPr>
      </p:pic>
    </p:spTree>
    <p:extLst>
      <p:ext uri="{BB962C8B-B14F-4D97-AF65-F5344CB8AC3E}">
        <p14:creationId xmlns:p14="http://schemas.microsoft.com/office/powerpoint/2010/main" val="1042832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1753"/>
            <a:ext cx="8905009" cy="492443"/>
          </a:xfrm>
          <a:prstGeom prst="rect">
            <a:avLst/>
          </a:prstGeom>
          <a:solidFill>
            <a:srgbClr val="CDDEE6"/>
          </a:solidFill>
          <a:effectLst/>
        </p:spPr>
        <p:txBody>
          <a:bodyPr wrap="square" rtlCol="0">
            <a:spAutoFit/>
          </a:bodyPr>
          <a:lstStyle/>
          <a:p>
            <a:pPr marL="457200" indent="-457200" algn="just" rtl="1">
              <a:buFont typeface="+mj-lt"/>
              <a:buAutoNum type="arabicPeriod"/>
            </a:pPr>
            <a:r>
              <a:rPr lang="ar-SA" sz="2500" b="1" dirty="0" smtClean="0">
                <a:solidFill>
                  <a:prstClr val="black"/>
                </a:solidFill>
                <a:latin typeface="Sakkal Majalla" panose="02000000000000000000" pitchFamily="2" charset="-78"/>
                <a:cs typeface="Sakkal Majalla" panose="02000000000000000000" pitchFamily="2" charset="-78"/>
              </a:rPr>
              <a:t>من خصائص النقود</a:t>
            </a:r>
            <a:r>
              <a:rPr lang="ar-BH" sz="2600" b="1" dirty="0" smtClean="0">
                <a:solidFill>
                  <a:srgbClr val="0D0D0D"/>
                </a:solidFill>
                <a:latin typeface="Calibri" panose="020F0502020204030204" pitchFamily="34" charset="0"/>
                <a:ea typeface="Calibri" panose="020F0502020204030204" pitchFamily="34" charset="0"/>
                <a:cs typeface="Sakkal Majalla" panose="02000000000000000000" pitchFamily="2" charset="-78"/>
              </a:rPr>
              <a:t>:</a:t>
            </a:r>
            <a:endParaRPr lang="ar-BH" sz="2600" b="1"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p:txBody>
      </p:sp>
      <p:sp>
        <p:nvSpPr>
          <p:cNvPr id="6" name="Flowchart: Terminator 5">
            <a:hlinkClick r:id="rId3" action="ppaction://hlinksldjump"/>
          </p:cNvPr>
          <p:cNvSpPr/>
          <p:nvPr/>
        </p:nvSpPr>
        <p:spPr>
          <a:xfrm>
            <a:off x="5020495" y="3198170"/>
            <a:ext cx="3812746" cy="99283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800" b="1" dirty="0" smtClean="0">
                <a:solidFill>
                  <a:schemeClr val="tx1"/>
                </a:solidFill>
                <a:latin typeface="Sakkal Majalla" panose="02000000000000000000" pitchFamily="2" charset="-78"/>
                <a:cs typeface="Sakkal Majalla" panose="02000000000000000000" pitchFamily="2" charset="-78"/>
              </a:rPr>
              <a:t>سهولة الحمل</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2656610" y="1354003"/>
            <a:ext cx="6400800"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1" name="Flowchart: Terminator 10">
            <a:hlinkClick r:id="rId5" action="ppaction://hlinksldjump"/>
          </p:cNvPr>
          <p:cNvSpPr/>
          <p:nvPr/>
        </p:nvSpPr>
        <p:spPr>
          <a:xfrm>
            <a:off x="457200" y="31851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عدم قابليتها للتجزئة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Flowchart: Terminator 11">
            <a:hlinkClick r:id="rId5" action="ppaction://hlinksldjump"/>
          </p:cNvPr>
          <p:cNvSpPr/>
          <p:nvPr/>
        </p:nvSpPr>
        <p:spPr>
          <a:xfrm>
            <a:off x="489397" y="44043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سرعة التلف</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Flowchart: Terminator 12">
            <a:hlinkClick r:id="rId5" action="ppaction://hlinksldjump"/>
          </p:cNvPr>
          <p:cNvSpPr/>
          <p:nvPr/>
        </p:nvSpPr>
        <p:spPr>
          <a:xfrm>
            <a:off x="4982932" y="4404320"/>
            <a:ext cx="3835284" cy="1005880"/>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صعوبة الحمل</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TextBox 13">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2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698874"/>
            <a:ext cx="8905009" cy="523220"/>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2. </a:t>
            </a:r>
            <a:r>
              <a:rPr lang="ar-SA" sz="2800" b="1" dirty="0" smtClean="0">
                <a:latin typeface="Sakkal Majalla" panose="02000000000000000000" pitchFamily="2" charset="-78"/>
                <a:cs typeface="Sakkal Majalla" panose="02000000000000000000" pitchFamily="2" charset="-78"/>
              </a:rPr>
              <a:t>من صعوبات</a:t>
            </a:r>
            <a:r>
              <a:rPr lang="ar-BH" sz="2800" b="1" dirty="0" smtClean="0">
                <a:latin typeface="Sakkal Majalla" panose="02000000000000000000" pitchFamily="2" charset="-78"/>
                <a:cs typeface="Sakkal Majalla" panose="02000000000000000000" pitchFamily="2" charset="-78"/>
              </a:rPr>
              <a:t> المقايضة</a:t>
            </a:r>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a:t>
            </a:r>
            <a:endParaRPr lang="ar-BH" sz="28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625591" y="4055683"/>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كل </a:t>
            </a:r>
            <a:r>
              <a:rPr lang="ar-BH" sz="2800" b="1" dirty="0" smtClean="0">
                <a:solidFill>
                  <a:schemeClr val="tx1"/>
                </a:solidFill>
                <a:latin typeface="Sakkal Majalla" panose="02000000000000000000" pitchFamily="2" charset="-78"/>
                <a:cs typeface="Sakkal Majalla" panose="02000000000000000000" pitchFamily="2" charset="-78"/>
              </a:rPr>
              <a:t>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4876800" y="4038600"/>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a:solidFill>
                  <a:schemeClr val="tx1"/>
                </a:solidFill>
                <a:latin typeface="Sakkal Majalla" panose="02000000000000000000" pitchFamily="2" charset="-78"/>
                <a:cs typeface="Sakkal Majalla" panose="02000000000000000000" pitchFamily="2" charset="-78"/>
              </a:rPr>
              <a:t>عدم قابلية بعض السلع </a:t>
            </a:r>
            <a:r>
              <a:rPr lang="ar-BH" sz="2800" b="1" dirty="0" smtClean="0">
                <a:solidFill>
                  <a:schemeClr val="tx1"/>
                </a:solidFill>
                <a:latin typeface="Sakkal Majalla" panose="02000000000000000000" pitchFamily="2" charset="-78"/>
                <a:cs typeface="Sakkal Majalla" panose="02000000000000000000" pitchFamily="2" charset="-78"/>
              </a:rPr>
              <a:t>للتجزئة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88FC2E14-D5C7-4EE4-357E-27C30B823542}"/>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Terminator 9">
            <a:hlinkClick r:id="rId4" action="ppaction://hlinksldjump"/>
          </p:cNvPr>
          <p:cNvSpPr/>
          <p:nvPr/>
        </p:nvSpPr>
        <p:spPr>
          <a:xfrm>
            <a:off x="625591" y="2736433"/>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400" b="1" dirty="0" smtClean="0">
                <a:solidFill>
                  <a:schemeClr val="tx1"/>
                </a:solidFill>
                <a:latin typeface="Sakkal Majalla" panose="02000000000000000000" pitchFamily="2" charset="-78"/>
                <a:cs typeface="Sakkal Majalla" panose="02000000000000000000" pitchFamily="2" charset="-78"/>
              </a:rPr>
              <a:t>عدم وجود وحدة قياس مقبولة من قبل أطراف المبادلة</a:t>
            </a:r>
            <a:endParaRPr lang="en-US" sz="2400" b="1" dirty="0">
              <a:solidFill>
                <a:schemeClr val="tx1"/>
              </a:solidFill>
              <a:latin typeface="Sakkal Majalla" panose="02000000000000000000" pitchFamily="2" charset="-78"/>
              <a:cs typeface="Sakkal Majalla" panose="02000000000000000000" pitchFamily="2" charset="-78"/>
            </a:endParaRPr>
          </a:p>
        </p:txBody>
      </p:sp>
      <p:sp>
        <p:nvSpPr>
          <p:cNvPr id="11" name="Flowchart: Terminator 10">
            <a:hlinkClick r:id="rId4" action="ppaction://hlinksldjump"/>
          </p:cNvPr>
          <p:cNvSpPr/>
          <p:nvPr/>
        </p:nvSpPr>
        <p:spPr>
          <a:xfrm>
            <a:off x="4876800" y="2736432"/>
            <a:ext cx="3835284" cy="943739"/>
          </a:xfrm>
          <a:prstGeom prst="flowChartTerminator">
            <a:avLst/>
          </a:prstGeom>
          <a:solidFill>
            <a:schemeClr val="accent6">
              <a:lumMod val="40000"/>
              <a:lumOff val="60000"/>
            </a:schemeClr>
          </a:soli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2800" b="1" dirty="0" smtClean="0">
                <a:solidFill>
                  <a:schemeClr val="tx1"/>
                </a:solidFill>
                <a:latin typeface="Sakkal Majalla" panose="02000000000000000000" pitchFamily="2" charset="-78"/>
                <a:cs typeface="Sakkal Majalla" panose="02000000000000000000" pitchFamily="2" charset="-78"/>
              </a:rPr>
              <a:t>عدم التوافق بين رغبات الأفراد</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2" name="TextBox 11">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954107"/>
          </a:xfrm>
          <a:prstGeom prst="rect">
            <a:avLst/>
          </a:prstGeom>
          <a:solidFill>
            <a:srgbClr val="CDDEE6"/>
          </a:solidFill>
          <a:effectLst/>
        </p:spPr>
        <p:txBody>
          <a:bodyPr wrap="square" rtlCol="0">
            <a:spAutoFit/>
          </a:bodyPr>
          <a:lstStyle/>
          <a:p>
            <a:pPr algn="just" rtl="1"/>
            <a:r>
              <a:rPr lang="ar-BH" sz="2800" b="1" dirty="0" smtClean="0">
                <a:latin typeface="Sakkal Majalla" panose="02000000000000000000" pitchFamily="2" charset="-78"/>
                <a:cs typeface="Sakkal Majalla" panose="02000000000000000000" pitchFamily="2" charset="-78"/>
              </a:rPr>
              <a:t>3- في </a:t>
            </a:r>
            <a:r>
              <a:rPr lang="ar-BH" sz="2800" b="1" dirty="0">
                <a:latin typeface="Sakkal Majalla" panose="02000000000000000000" pitchFamily="2" charset="-78"/>
                <a:cs typeface="Sakkal Majalla" panose="02000000000000000000" pitchFamily="2" charset="-78"/>
              </a:rPr>
              <a:t>زمن المقايضة يمكن تجزئة جميع السلع بيسر وسهولة من أجل مبادلتها بسلع أخرى.</a:t>
            </a:r>
          </a:p>
        </p:txBody>
      </p:sp>
      <p:sp>
        <p:nvSpPr>
          <p:cNvPr id="6" name="Flowchart: Terminator 5">
            <a:hlinkClick r:id="rId3" action="ppaction://hlinksldjump"/>
          </p:cNvPr>
          <p:cNvSpPr/>
          <p:nvPr/>
        </p:nvSpPr>
        <p:spPr>
          <a:xfrm>
            <a:off x="5257800" y="3048000"/>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38400" y="3048000"/>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1D166BC7-3948-8C84-FF3E-6DCE04DED168}"/>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764" y="1544046"/>
            <a:ext cx="8915401" cy="954107"/>
          </a:xfrm>
          <a:prstGeom prst="rect">
            <a:avLst/>
          </a:prstGeom>
          <a:solidFill>
            <a:srgbClr val="CDDEE6"/>
          </a:solidFill>
          <a:effectLst/>
        </p:spPr>
        <p:txBody>
          <a:bodyPr wrap="square" rtlCol="0">
            <a:spAutoFit/>
          </a:bodyPr>
          <a:lstStyle/>
          <a:p>
            <a:pPr algn="just" rtl="1"/>
            <a:r>
              <a:rPr lang="ar-BH" sz="2800" b="1" dirty="0" smtClean="0">
                <a:solidFill>
                  <a:schemeClr val="tx1">
                    <a:lumMod val="95000"/>
                    <a:lumOff val="5000"/>
                  </a:schemeClr>
                </a:solidFill>
                <a:latin typeface="Sakkal Majalla" panose="02000000000000000000" pitchFamily="2" charset="-78"/>
                <a:cs typeface="Sakkal Majalla" panose="02000000000000000000" pitchFamily="2" charset="-78"/>
              </a:rPr>
              <a:t>4.</a:t>
            </a:r>
            <a:r>
              <a:rPr lang="ar-SA" sz="2800" b="1" dirty="0">
                <a:latin typeface="Sakkal Majalla" panose="02000000000000000000" pitchFamily="2" charset="-78"/>
                <a:cs typeface="Sakkal Majalla" panose="02000000000000000000" pitchFamily="2" charset="-78"/>
              </a:rPr>
              <a:t> </a:t>
            </a:r>
            <a:r>
              <a:rPr lang="ar-SA" sz="2800" b="1" dirty="0" smtClean="0">
                <a:latin typeface="Sakkal Majalla" panose="02000000000000000000" pitchFamily="2" charset="-78"/>
                <a:cs typeface="Sakkal Majalla" panose="02000000000000000000" pitchFamily="2" charset="-78"/>
              </a:rPr>
              <a:t>من </a:t>
            </a:r>
            <a:r>
              <a:rPr lang="ar-SA" sz="2800" b="1" dirty="0">
                <a:latin typeface="Sakkal Majalla" panose="02000000000000000000" pitchFamily="2" charset="-78"/>
                <a:cs typeface="Sakkal Majalla" panose="02000000000000000000" pitchFamily="2" charset="-78"/>
              </a:rPr>
              <a:t>خصائص النقود القابلة للتجزئة، أي إمكانية تجزئتها إلى وحدات نقدية أصغر ومتساوية القيمة، مما يُسهل إجراء عمليات التبادل الصغيرة.</a:t>
            </a:r>
            <a:endParaRPr lang="ar-BH" sz="28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Flowchart: Terminator 5">
            <a:hlinkClick r:id="rId3" action="ppaction://hlinksldjump"/>
          </p:cNvPr>
          <p:cNvSpPr/>
          <p:nvPr/>
        </p:nvSpPr>
        <p:spPr>
          <a:xfrm>
            <a:off x="5181600" y="3118945"/>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4" action="ppaction://hlinksldjump"/>
          </p:cNvPr>
          <p:cNvSpPr/>
          <p:nvPr/>
        </p:nvSpPr>
        <p:spPr>
          <a:xfrm>
            <a:off x="2440071" y="3118945"/>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xmlns=""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xmlns="" id="{495B6AB7-183C-96AE-2613-372280B033A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49610" y="1723067"/>
            <a:ext cx="8837710" cy="4570482"/>
          </a:xfrm>
          <a:prstGeom prst="rect">
            <a:avLst/>
          </a:prstGeom>
          <a:solidFill>
            <a:srgbClr val="CDDEE6"/>
          </a:solidFill>
          <a:effectLst/>
        </p:spPr>
        <p:txBody>
          <a:bodyPr wrap="square" rtlCol="0">
            <a:spAutoFit/>
          </a:bodyPr>
          <a:lstStyle/>
          <a:p>
            <a:pPr algn="just" rtl="1"/>
            <a:endParaRPr lang="ar-BH" sz="11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514350" indent="-514350" algn="just" rtl="1">
              <a:buAutoNum type="arabicPeriod"/>
            </a:pPr>
            <a:r>
              <a:rPr lang="ar-BH" sz="26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عدد وظائف النقود.</a:t>
            </a:r>
          </a:p>
          <a:p>
            <a:pPr algn="just" rtl="1"/>
            <a:endParaRPr lang="ar-BH" sz="11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6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2. في </a:t>
            </a:r>
            <a:r>
              <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ضوء دراستك لموضوع خصائص النقود، ضع علامة ( </a:t>
            </a:r>
            <a:r>
              <a:rPr lang="ar-BH" sz="26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r>
              <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أمام كل عبارة </a:t>
            </a:r>
            <a:r>
              <a:rPr lang="ar-BH" sz="26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تعبرّ </a:t>
            </a:r>
            <a:r>
              <a:rPr lang="ar-BH" sz="26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عن ذلك: </a:t>
            </a:r>
          </a:p>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p>
          <a:p>
            <a:pPr marL="457200" indent="-457200" algn="just" rtl="1">
              <a:buAutoNum type="arabicPeriod"/>
            </a:pPr>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marL="457200" indent="-457200" algn="just" rtl="1">
              <a:buAutoNum type="arabicPeriod"/>
            </a:pPr>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0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a:extLst>
              <a:ext uri="{FF2B5EF4-FFF2-40B4-BE49-F238E27FC236}">
                <a16:creationId xmlns:a16="http://schemas.microsoft.com/office/drawing/2014/main" xmlns=""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a:t>
            </a:r>
            <a:r>
              <a:rPr lang="ar-BH" sz="3200" b="1" dirty="0" smtClean="0">
                <a:solidFill>
                  <a:schemeClr val="bg1"/>
                </a:solidFill>
                <a:latin typeface="Sakkal Majalla" panose="02000000000000000000" pitchFamily="2" charset="-78"/>
                <a:cs typeface="Sakkal Majalla" panose="02000000000000000000" pitchFamily="2" charset="-78"/>
              </a:rPr>
              <a:t>عن الآتي: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6" name="Flowchart: Terminator 5">
            <a:hlinkClick r:id="rId3" action="ppaction://hlinksldjump"/>
            <a:extLst>
              <a:ext uri="{FF2B5EF4-FFF2-40B4-BE49-F238E27FC236}">
                <a16:creationId xmlns="" xmlns:a16="http://schemas.microsoft.com/office/drawing/2014/main" id="{EA17CA2C-463F-4C03-9FAE-D86355B014EA}"/>
              </a:ext>
            </a:extLst>
          </p:cNvPr>
          <p:cNvSpPr/>
          <p:nvPr/>
        </p:nvSpPr>
        <p:spPr>
          <a:xfrm>
            <a:off x="217386" y="6028793"/>
            <a:ext cx="1766690" cy="413641"/>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6" name="Picture 5"/>
          <p:cNvPicPr>
            <a:picLocks noChangeAspect="1"/>
          </p:cNvPicPr>
          <p:nvPr/>
        </p:nvPicPr>
        <p:blipFill rotWithShape="1">
          <a:blip r:embed="rId4"/>
          <a:srcRect l="24817" t="43750" r="30088" b="18750"/>
          <a:stretch/>
        </p:blipFill>
        <p:spPr>
          <a:xfrm>
            <a:off x="1953369" y="3285593"/>
            <a:ext cx="5867400" cy="2743200"/>
          </a:xfrm>
          <a:prstGeom prst="rect">
            <a:avLst/>
          </a:prstGeom>
        </p:spPr>
      </p:pic>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xmlns=""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xmlns="" id="{115E78F7-6D47-1803-C4E3-C2DFD67950AE}"/>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13C263F1-0B7E-2F73-B11C-B977FDD08240}"/>
              </a:ext>
            </a:extLst>
          </p:cNvPr>
          <p:cNvSpPr txBox="1"/>
          <p:nvPr/>
        </p:nvSpPr>
        <p:spPr>
          <a:xfrm>
            <a:off x="155216" y="1171494"/>
            <a:ext cx="8826497" cy="5262979"/>
          </a:xfrm>
          <a:prstGeom prst="rect">
            <a:avLst/>
          </a:prstGeom>
          <a:solidFill>
            <a:srgbClr val="CDDEE6"/>
          </a:solidFill>
          <a:effectLst/>
        </p:spPr>
        <p:txBody>
          <a:bodyPr wrap="square" rtlCol="0">
            <a:spAutoFit/>
          </a:bodyPr>
          <a:lstStyle/>
          <a:p>
            <a:pPr algn="just" rtl="1"/>
            <a:r>
              <a:rPr lang="ar-BH" sz="2400" b="1" dirty="0" smtClean="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a:t>
            </a:r>
          </a:p>
          <a:p>
            <a:pPr marL="342900" indent="-342900" algn="just" rtl="1">
              <a:buFont typeface="Arial" panose="020B0604020202020204" pitchFamily="34" charset="0"/>
              <a:buChar char="•"/>
            </a:pPr>
            <a:r>
              <a:rPr lang="ar-BH" sz="2400" dirty="0" smtClean="0">
                <a:latin typeface="Sakkal Majalla" panose="02000000000000000000" pitchFamily="2" charset="-78"/>
                <a:ea typeface="Calibri" panose="020F0502020204030204" pitchFamily="34" charset="0"/>
                <a:cs typeface="Sakkal Majalla" panose="02000000000000000000" pitchFamily="2" charset="-78"/>
              </a:rPr>
              <a:t>وسيط للتبادل</a:t>
            </a:r>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marL="342900" indent="-342900" algn="just" rtl="1">
              <a:buFont typeface="Arial" panose="020B0604020202020204" pitchFamily="34" charset="0"/>
              <a:buChar char="•"/>
            </a:pPr>
            <a:r>
              <a:rPr lang="ar-BH" sz="2400" dirty="0" smtClean="0">
                <a:latin typeface="Sakkal Majalla" panose="02000000000000000000" pitchFamily="2" charset="-78"/>
                <a:ea typeface="Calibri" panose="020F0502020204030204" pitchFamily="34" charset="0"/>
                <a:cs typeface="Sakkal Majalla" panose="02000000000000000000" pitchFamily="2" charset="-78"/>
              </a:rPr>
              <a:t>مقياس للقيمة</a:t>
            </a:r>
          </a:p>
          <a:p>
            <a:pPr marL="342900" indent="-342900" algn="just" rtl="1">
              <a:buFont typeface="Arial" panose="020B0604020202020204" pitchFamily="34" charset="0"/>
              <a:buChar char="•"/>
            </a:pPr>
            <a:r>
              <a:rPr lang="ar-BH" sz="2400" dirty="0" smtClean="0">
                <a:latin typeface="Sakkal Majalla" panose="02000000000000000000" pitchFamily="2" charset="-78"/>
                <a:ea typeface="Calibri" panose="020F0502020204030204" pitchFamily="34" charset="0"/>
                <a:cs typeface="Sakkal Majalla" panose="02000000000000000000" pitchFamily="2" charset="-78"/>
              </a:rPr>
              <a:t>مستودع للقيمة</a:t>
            </a:r>
          </a:p>
          <a:p>
            <a:pPr marL="342900" indent="-342900" algn="just" rtl="1">
              <a:buFont typeface="Arial" panose="020B0604020202020204" pitchFamily="34" charset="0"/>
              <a:buChar char="•"/>
            </a:pPr>
            <a:r>
              <a:rPr lang="ar-BH" sz="2400" dirty="0" smtClean="0">
                <a:latin typeface="Sakkal Majalla" panose="02000000000000000000" pitchFamily="2" charset="-78"/>
                <a:ea typeface="Calibri" panose="020F0502020204030204" pitchFamily="34" charset="0"/>
                <a:cs typeface="Sakkal Majalla" panose="02000000000000000000" pitchFamily="2" charset="-78"/>
              </a:rPr>
              <a:t>معيار للمدفوعات الآجلة</a:t>
            </a:r>
          </a:p>
          <a:p>
            <a:pPr marL="342900" indent="-342900" algn="just" rtl="1">
              <a:buFont typeface="Arial" panose="020B0604020202020204" pitchFamily="34" charset="0"/>
              <a:buChar char="•"/>
            </a:pPr>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400" b="1" dirty="0" smtClean="0">
                <a:latin typeface="Sakkal Majalla" panose="02000000000000000000" pitchFamily="2" charset="-78"/>
                <a:ea typeface="Calibri" panose="020F0502020204030204" pitchFamily="34" charset="0"/>
                <a:cs typeface="Sakkal Majalla" panose="02000000000000000000" pitchFamily="2" charset="-78"/>
              </a:rPr>
              <a:t>ج</a:t>
            </a:r>
            <a:r>
              <a:rPr lang="ar-BH" sz="2400" dirty="0" smtClean="0">
                <a:latin typeface="Sakkal Majalla" panose="02000000000000000000" pitchFamily="2" charset="-78"/>
                <a:ea typeface="Calibri" panose="020F0502020204030204" pitchFamily="34" charset="0"/>
                <a:cs typeface="Sakkal Majalla" panose="02000000000000000000" pitchFamily="2" charset="-78"/>
              </a:rPr>
              <a:t>2.</a:t>
            </a: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smtClean="0">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ar-BH" sz="24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16" name="TextBox 15">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17" name="Picture 16"/>
          <p:cNvPicPr>
            <a:picLocks noChangeAspect="1"/>
          </p:cNvPicPr>
          <p:nvPr/>
        </p:nvPicPr>
        <p:blipFill rotWithShape="1">
          <a:blip r:embed="rId3"/>
          <a:srcRect l="24817" t="43750" r="30088" b="18750"/>
          <a:stretch/>
        </p:blipFill>
        <p:spPr>
          <a:xfrm>
            <a:off x="1828800" y="3505200"/>
            <a:ext cx="5867400" cy="2825467"/>
          </a:xfrm>
          <a:prstGeom prst="rect">
            <a:avLst/>
          </a:prstGeom>
        </p:spPr>
      </p:pic>
      <p:sp>
        <p:nvSpPr>
          <p:cNvPr id="5" name="TextBox 4"/>
          <p:cNvSpPr txBox="1"/>
          <p:nvPr/>
        </p:nvSpPr>
        <p:spPr>
          <a:xfrm>
            <a:off x="6781800" y="4114800"/>
            <a:ext cx="457200" cy="461665"/>
          </a:xfrm>
          <a:prstGeom prst="rect">
            <a:avLst/>
          </a:prstGeom>
          <a:noFill/>
        </p:spPr>
        <p:txBody>
          <a:bodyPr wrap="square" rtlCol="1">
            <a:spAutoFit/>
          </a:bodyPr>
          <a:lstStyle/>
          <a:p>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400" dirty="0">
              <a:solidFill>
                <a:srgbClr val="FF0000"/>
              </a:solidFill>
            </a:endParaRPr>
          </a:p>
        </p:txBody>
      </p:sp>
      <p:sp>
        <p:nvSpPr>
          <p:cNvPr id="19" name="TextBox 18"/>
          <p:cNvSpPr txBox="1"/>
          <p:nvPr/>
        </p:nvSpPr>
        <p:spPr>
          <a:xfrm>
            <a:off x="6781800" y="4687100"/>
            <a:ext cx="457200" cy="461665"/>
          </a:xfrm>
          <a:prstGeom prst="rect">
            <a:avLst/>
          </a:prstGeom>
          <a:noFill/>
        </p:spPr>
        <p:txBody>
          <a:bodyPr wrap="square" rtlCol="1">
            <a:spAutoFit/>
          </a:bodyPr>
          <a:lstStyle/>
          <a:p>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400" dirty="0">
              <a:solidFill>
                <a:srgbClr val="FF0000"/>
              </a:solidFill>
            </a:endParaRPr>
          </a:p>
        </p:txBody>
      </p:sp>
      <p:sp>
        <p:nvSpPr>
          <p:cNvPr id="20" name="TextBox 19"/>
          <p:cNvSpPr txBox="1"/>
          <p:nvPr/>
        </p:nvSpPr>
        <p:spPr>
          <a:xfrm>
            <a:off x="6754504" y="5797260"/>
            <a:ext cx="457200" cy="461665"/>
          </a:xfrm>
          <a:prstGeom prst="rect">
            <a:avLst/>
          </a:prstGeom>
          <a:noFill/>
        </p:spPr>
        <p:txBody>
          <a:bodyPr wrap="square" rtlCol="1">
            <a:spAutoFit/>
          </a:bodyPr>
          <a:lstStyle/>
          <a:p>
            <a:r>
              <a:rPr lang="ar-BH" sz="24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endParaRPr lang="ar-BH" sz="2400" dirty="0">
              <a:solidFill>
                <a:srgbClr val="FF0000"/>
              </a:solidFill>
            </a:endParaRPr>
          </a:p>
        </p:txBody>
      </p:sp>
    </p:spTree>
    <p:extLst>
      <p:ext uri="{BB962C8B-B14F-4D97-AF65-F5344CB8AC3E}">
        <p14:creationId xmlns:p14="http://schemas.microsoft.com/office/powerpoint/2010/main" val="183216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xmlns=""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a16="http://schemas.microsoft.com/office/drawing/2014/main" xmlns="" id="{B033209D-CE19-B10C-F943-82DE6AC7C173}"/>
              </a:ext>
            </a:extLst>
          </p:cNvPr>
          <p:cNvSpPr/>
          <p:nvPr/>
        </p:nvSpPr>
        <p:spPr>
          <a:xfrm>
            <a:off x="3581400" y="5105400"/>
            <a:ext cx="5410200" cy="12686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a:t>
            </a:r>
            <a:r>
              <a:rPr lang="ar-BH" sz="2400" dirty="0" smtClean="0">
                <a:latin typeface="Sakkal Majalla" panose="02000000000000000000" pitchFamily="2" charset="-78"/>
                <a:cs typeface="Sakkal Majalla" panose="02000000000000000000" pitchFamily="2" charset="-78"/>
              </a:rPr>
              <a:t>ص23)</a:t>
            </a:r>
            <a:endParaRPr lang="en-US" sz="2400"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sp>
        <p:nvSpPr>
          <p:cNvPr id="8" name="Rectangle 7">
            <a:extLst>
              <a:ext uri="{FF2B5EF4-FFF2-40B4-BE49-F238E27FC236}">
                <a16:creationId xmlns:a16="http://schemas.microsoft.com/office/drawing/2014/main" xmlns="" id="{FB160124-8B51-A48E-9CF0-AE4D42CE3BB8}"/>
              </a:ext>
            </a:extLst>
          </p:cNvPr>
          <p:cNvSpPr/>
          <p:nvPr/>
        </p:nvSpPr>
        <p:spPr>
          <a:xfrm>
            <a:off x="228600" y="2286000"/>
            <a:ext cx="9225887" cy="1431161"/>
          </a:xfrm>
          <a:prstGeom prst="rect">
            <a:avLst/>
          </a:prstGeom>
          <a:noFill/>
        </p:spPr>
        <p:txBody>
          <a:bodyPr wrap="square" lIns="91440" tIns="45720" rIns="91440" bIns="45720">
            <a:spAutoFit/>
          </a:bodyPr>
          <a:lstStyle/>
          <a:p>
            <a:pPr algn="ctr"/>
            <a:endParaRPr lang="ar-BH" sz="1200" b="1" dirty="0">
              <a:ln w="0"/>
              <a:solidFill>
                <a:srgbClr val="70AD47">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r>
              <a:rPr lang="ar-SA" sz="6600" b="1" dirty="0" smtClean="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rPr>
              <a:t>أهداف الوحدة-النقود وأنواعها</a:t>
            </a:r>
            <a:endParaRPr lang="ar-BH" sz="6600" b="1" dirty="0">
              <a:ln w="0"/>
              <a:solidFill>
                <a:srgbClr val="5B9BD5">
                  <a:lumMod val="50000"/>
                </a:srgbClr>
              </a:solidFill>
              <a:effectLst>
                <a:outerShdw blurRad="38100" dist="19050" dir="2700000" algn="tl" rotWithShape="0">
                  <a:prstClr val="black">
                    <a:alpha val="40000"/>
                  </a:prstClr>
                </a:outerShdw>
              </a:effectLst>
              <a:latin typeface="Sakkal Majalla" panose="02000000000000000000" pitchFamily="2" charset="-78"/>
              <a:cs typeface="Sakkal Majalla" panose="02000000000000000000" pitchFamily="2" charset="-78"/>
            </a:endParaRPr>
          </a:p>
          <a:p>
            <a:pPr algn="ctr"/>
            <a:endParaRPr lang="ar-BH" sz="900" dirty="0">
              <a:ln w="0"/>
              <a:solidFill>
                <a:prstClr val="black">
                  <a:lumMod val="95000"/>
                  <a:lumOff val="5000"/>
                </a:prstClr>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3"/>
          <a:stretch>
            <a:fillRect/>
          </a:stretch>
        </p:blipFill>
        <p:spPr>
          <a:xfrm rot="20499523">
            <a:off x="396917" y="586930"/>
            <a:ext cx="2867335" cy="1762684"/>
          </a:xfrm>
          <a:prstGeom prst="rect">
            <a:avLst/>
          </a:prstGeom>
        </p:spPr>
      </p:pic>
      <p:sp>
        <p:nvSpPr>
          <p:cNvPr id="6" name="Rectangle 5"/>
          <p:cNvSpPr/>
          <p:nvPr/>
        </p:nvSpPr>
        <p:spPr>
          <a:xfrm>
            <a:off x="815454" y="3448120"/>
            <a:ext cx="8077200" cy="2482667"/>
          </a:xfrm>
          <a:prstGeom prst="rect">
            <a:avLst/>
          </a:prstGeom>
        </p:spPr>
        <p:txBody>
          <a:bodyPr wrap="square">
            <a:spAutoFit/>
          </a:bodyPr>
          <a:lstStyle/>
          <a:p>
            <a:pPr marL="571500" indent="-571500" algn="just" rtl="1">
              <a:lnSpc>
                <a:spcPct val="150000"/>
              </a:lnSpc>
              <a:buFont typeface="Arial" panose="020B0604020202020204" pitchFamily="34" charset="0"/>
              <a:buChar char="•"/>
            </a:pPr>
            <a:r>
              <a:rPr lang="ar-BH" sz="3600" dirty="0">
                <a:cs typeface="Sakkal Majalla" panose="02000000000000000000"/>
              </a:rPr>
              <a:t>يعدد وظائف النقود وخصائصها</a:t>
            </a:r>
            <a:r>
              <a:rPr lang="ar-BH" sz="3600" dirty="0" smtClean="0">
                <a:cs typeface="Sakkal Majalla" panose="02000000000000000000"/>
              </a:rPr>
              <a:t>.</a:t>
            </a:r>
          </a:p>
          <a:p>
            <a:pPr marL="571500" indent="-571500" algn="just" rtl="1">
              <a:lnSpc>
                <a:spcPct val="150000"/>
              </a:lnSpc>
              <a:buFont typeface="Arial" panose="020B0604020202020204" pitchFamily="34" charset="0"/>
              <a:buChar char="•"/>
            </a:pPr>
            <a:r>
              <a:rPr lang="ar-BH" sz="3600" dirty="0">
                <a:cs typeface="Sakkal Majalla" panose="02000000000000000000"/>
              </a:rPr>
              <a:t>يميز بين أنواع النقود ومراحل تطورها.</a:t>
            </a:r>
          </a:p>
          <a:p>
            <a:pPr marL="571500" indent="-571500" algn="just" rtl="1">
              <a:lnSpc>
                <a:spcPct val="150000"/>
              </a:lnSpc>
              <a:buFont typeface="Arial" panose="020B0604020202020204" pitchFamily="34" charset="0"/>
              <a:buChar char="•"/>
            </a:pPr>
            <a:r>
              <a:rPr lang="ar-BH" sz="3600" dirty="0" smtClean="0">
                <a:cs typeface="Sakkal Majalla" panose="02000000000000000000"/>
              </a:rPr>
              <a:t>يتعرف </a:t>
            </a:r>
            <a:r>
              <a:rPr lang="ar-BH" sz="3600" dirty="0">
                <a:cs typeface="Sakkal Majalla" panose="02000000000000000000"/>
              </a:rPr>
              <a:t>على تاريخ النقود في مملكة البحرين.</a:t>
            </a:r>
          </a:p>
        </p:txBody>
      </p:sp>
    </p:spTree>
    <p:extLst>
      <p:ext uri="{BB962C8B-B14F-4D97-AF65-F5344CB8AC3E}">
        <p14:creationId xmlns:p14="http://schemas.microsoft.com/office/powerpoint/2010/main" val="157316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0554"/>
              <a:ext cx="1371600" cy="114980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78311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66354"/>
            <a:chOff x="609600" y="457200"/>
            <a:chExt cx="6119327"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73534"/>
              <a:ext cx="1371600" cy="1150019"/>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997876"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7439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79316"/>
              <a:ext cx="1371600" cy="1144237"/>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7677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22498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01371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335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0" y="398170"/>
            <a:ext cx="6119328" cy="5766354"/>
            <a:chOff x="609599" y="457200"/>
            <a:chExt cx="6119328" cy="5766354"/>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599" y="5080554"/>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199" y="5080554"/>
              <a:ext cx="1691599"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3010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xmlns="" id="{3BB61EA3-3486-F0A7-FD3D-B6659C1BD2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95164A0-1DBE-7625-33C9-FEC000DB39CF}"/>
              </a:ext>
            </a:extLst>
          </p:cNvPr>
          <p:cNvSpPr txBox="1"/>
          <p:nvPr/>
        </p:nvSpPr>
        <p:spPr>
          <a:xfrm>
            <a:off x="838200" y="1828800"/>
            <a:ext cx="7924800" cy="3416320"/>
          </a:xfrm>
          <a:prstGeom prst="rect">
            <a:avLst/>
          </a:prstGeom>
          <a:noFill/>
        </p:spPr>
        <p:txBody>
          <a:bodyPr wrap="square" rtlCol="0">
            <a:spAutoFit/>
          </a:bodyPr>
          <a:lstStyle/>
          <a:p>
            <a:pPr algn="just" rtl="1">
              <a:lnSpc>
                <a:spcPct val="150000"/>
              </a:lnSpc>
            </a:pPr>
            <a:r>
              <a:rPr lang="ar-SA" sz="3200" b="1" dirty="0">
                <a:solidFill>
                  <a:srgbClr val="C00000"/>
                </a:solidFill>
                <a:latin typeface="Sakkal Majalla" panose="02000000000000000000" pitchFamily="2" charset="-78"/>
                <a:cs typeface="Sakkal Majalla" panose="02000000000000000000"/>
              </a:rPr>
              <a:t>يُتَوَقَع من الطالب </a:t>
            </a:r>
            <a:r>
              <a:rPr lang="ar-BH" sz="3200" b="1" dirty="0">
                <a:solidFill>
                  <a:srgbClr val="C00000"/>
                </a:solidFill>
                <a:latin typeface="Sakkal Majalla" panose="02000000000000000000" pitchFamily="2" charset="-78"/>
                <a:cs typeface="Sakkal Majalla" panose="02000000000000000000"/>
              </a:rPr>
              <a:t>في نهاية </a:t>
            </a:r>
            <a:r>
              <a:rPr lang="ar-SA" sz="3200" b="1" dirty="0">
                <a:solidFill>
                  <a:srgbClr val="C00000"/>
                </a:solidFill>
                <a:latin typeface="Sakkal Majalla" panose="02000000000000000000" pitchFamily="2" charset="-78"/>
                <a:cs typeface="Sakkal Majalla" panose="02000000000000000000"/>
              </a:rPr>
              <a:t>هذا الدرس أن:</a:t>
            </a:r>
            <a:endParaRPr lang="ar-BH" sz="3200" b="1" dirty="0">
              <a:solidFill>
                <a:srgbClr val="C00000"/>
              </a:solidFill>
              <a:latin typeface="Sakkal Majalla" panose="02000000000000000000" pitchFamily="2" charset="-78"/>
              <a:cs typeface="Sakkal Majalla" panose="02000000000000000000"/>
            </a:endParaRPr>
          </a:p>
          <a:p>
            <a:pPr algn="just" rtl="1">
              <a:lnSpc>
                <a:spcPct val="150000"/>
              </a:lnSpc>
            </a:pPr>
            <a:endParaRPr lang="ar-BH" sz="1050" dirty="0">
              <a:solidFill>
                <a:schemeClr val="tx1">
                  <a:lumMod val="95000"/>
                  <a:lumOff val="5000"/>
                </a:schemeClr>
              </a:solidFill>
              <a:latin typeface="Sakkal Majalla" panose="02000000000000000000" pitchFamily="2" charset="-78"/>
              <a:cs typeface="Sakkal Majalla" panose="02000000000000000000"/>
            </a:endParaRPr>
          </a:p>
          <a:p>
            <a:pPr algn="just" rtl="1">
              <a:lnSpc>
                <a:spcPct val="150000"/>
              </a:lnSpc>
            </a:pPr>
            <a:r>
              <a:rPr lang="ar-BH" sz="3200" dirty="0" smtClean="0">
                <a:cs typeface="Sakkal Majalla" panose="02000000000000000000"/>
              </a:rPr>
              <a:t>1. نتعرف نشأة النقود، </a:t>
            </a:r>
            <a:r>
              <a:rPr lang="ar-BH" sz="3200" dirty="0">
                <a:cs typeface="Sakkal Majalla" panose="02000000000000000000"/>
              </a:rPr>
              <a:t>و</a:t>
            </a:r>
            <a:r>
              <a:rPr lang="ar-BH" sz="3200" dirty="0" smtClean="0">
                <a:cs typeface="Sakkal Majalla" panose="02000000000000000000"/>
              </a:rPr>
              <a:t>عيوب المقايضة</a:t>
            </a:r>
            <a:r>
              <a:rPr lang="ar-BH" sz="3200" dirty="0">
                <a:cs typeface="Sakkal Majalla" panose="02000000000000000000"/>
              </a:rPr>
              <a:t>.</a:t>
            </a:r>
          </a:p>
          <a:p>
            <a:pPr algn="just" rtl="1">
              <a:lnSpc>
                <a:spcPct val="150000"/>
              </a:lnSpc>
            </a:pPr>
            <a:r>
              <a:rPr lang="ar-BH" sz="3200" dirty="0">
                <a:cs typeface="Sakkal Majalla" panose="02000000000000000000"/>
              </a:rPr>
              <a:t>2. نحدد وظائف النقود.</a:t>
            </a:r>
          </a:p>
          <a:p>
            <a:pPr algn="just" rtl="1">
              <a:lnSpc>
                <a:spcPct val="150000"/>
              </a:lnSpc>
            </a:pPr>
            <a:r>
              <a:rPr lang="ar-BH" sz="3200" dirty="0">
                <a:cs typeface="Sakkal Majalla" panose="02000000000000000000"/>
              </a:rPr>
              <a:t>3. نعرف النقود ونعدد </a:t>
            </a:r>
            <a:r>
              <a:rPr lang="ar-BH" sz="3200" dirty="0" smtClean="0">
                <a:cs typeface="Sakkal Majalla" panose="02000000000000000000"/>
              </a:rPr>
              <a:t>خصائصها.</a:t>
            </a:r>
            <a:endParaRPr lang="ar-BH" sz="3200" dirty="0">
              <a:solidFill>
                <a:schemeClr val="tx1">
                  <a:lumMod val="95000"/>
                  <a:lumOff val="5000"/>
                </a:schemeClr>
              </a:solidFill>
              <a:latin typeface="Sakkal Majalla" panose="02000000000000000000" pitchFamily="2" charset="-78"/>
              <a:cs typeface="Sakkal Majalla" panose="02000000000000000000"/>
            </a:endParaRPr>
          </a:p>
        </p:txBody>
      </p:sp>
      <p:sp>
        <p:nvSpPr>
          <p:cNvPr id="8" name="TextBox 7">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pic>
        <p:nvPicPr>
          <p:cNvPr id="2" name="Picture 1">
            <a:extLst>
              <a:ext uri="{FF2B5EF4-FFF2-40B4-BE49-F238E27FC236}">
                <a16:creationId xmlns:a16="http://schemas.microsoft.com/office/drawing/2014/main" xmlns=""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19" name="TextBox 18">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rotWithShape="1">
          <a:blip r:embed="rId3"/>
          <a:srcRect l="20718" t="18751" r="31845" b="18749"/>
          <a:stretch/>
        </p:blipFill>
        <p:spPr>
          <a:xfrm>
            <a:off x="248881" y="1358547"/>
            <a:ext cx="8808527" cy="4963981"/>
          </a:xfrm>
          <a:prstGeom prst="rect">
            <a:avLst/>
          </a:prstGeom>
        </p:spPr>
      </p:pic>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   نشأة النقود</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2" name="Rectangle 1"/>
          <p:cNvSpPr/>
          <p:nvPr/>
        </p:nvSpPr>
        <p:spPr>
          <a:xfrm>
            <a:off x="0" y="1249114"/>
            <a:ext cx="9057409" cy="5447645"/>
          </a:xfrm>
          <a:prstGeom prst="rect">
            <a:avLst/>
          </a:prstGeom>
        </p:spPr>
        <p:txBody>
          <a:bodyPr wrap="square">
            <a:spAutoFit/>
          </a:bodyPr>
          <a:lstStyle/>
          <a:p>
            <a:pPr algn="just" rtl="1">
              <a:lnSpc>
                <a:spcPct val="150000"/>
              </a:lnSpc>
            </a:pPr>
            <a:r>
              <a:rPr lang="ar-BH" sz="2500" b="1" dirty="0" smtClean="0">
                <a:cs typeface="Sakkal Majalla" panose="02000000000000000000"/>
              </a:rPr>
              <a:t>كان </a:t>
            </a:r>
            <a:r>
              <a:rPr lang="ar-BH" sz="2500" b="1" dirty="0">
                <a:cs typeface="Sakkal Majalla" panose="02000000000000000000"/>
              </a:rPr>
              <a:t>التبادل التجاري في البداية تبادلاً مباشرًا للسلع من خلال عملية المقايضة، أو ما يعرف بالنقود السلعية لإشباع حاجاته.  إلا أن للمقايضة صعوبات عديدة، </a:t>
            </a:r>
            <a:r>
              <a:rPr lang="ar-BH" sz="2500" b="1" dirty="0" smtClean="0">
                <a:cs typeface="Sakkal Majalla" panose="02000000000000000000"/>
              </a:rPr>
              <a:t>أبرزها:</a:t>
            </a:r>
            <a:endParaRPr lang="ar-BH" sz="2500" dirty="0" smtClean="0">
              <a:cs typeface="Sakkal Majalla" panose="02000000000000000000"/>
            </a:endParaRPr>
          </a:p>
          <a:p>
            <a:pPr marL="342900" indent="-342900" algn="just" rtl="1">
              <a:lnSpc>
                <a:spcPct val="150000"/>
              </a:lnSpc>
              <a:buFont typeface="Wingdings" panose="05000000000000000000" pitchFamily="2" charset="2"/>
              <a:buChar char="ü"/>
            </a:pPr>
            <a:r>
              <a:rPr lang="ar-BH" sz="2500" dirty="0" smtClean="0">
                <a:cs typeface="Sakkal Majalla" panose="02000000000000000000"/>
              </a:rPr>
              <a:t>عدم </a:t>
            </a:r>
            <a:r>
              <a:rPr lang="ar-BH" sz="2500" dirty="0">
                <a:cs typeface="Sakkal Majalla" panose="02000000000000000000"/>
              </a:rPr>
              <a:t>التوافق بين رغبات الأفراد الأمر الذي يطيل سلسلة المبادلات </a:t>
            </a:r>
            <a:r>
              <a:rPr lang="ar-BH" sz="2500" dirty="0" smtClean="0">
                <a:cs typeface="Sakkal Majalla" panose="02000000000000000000"/>
              </a:rPr>
              <a:t>اللازمة للحصول </a:t>
            </a:r>
            <a:r>
              <a:rPr lang="ar-BH" sz="2500" dirty="0">
                <a:cs typeface="Sakkal Majalla" panose="02000000000000000000"/>
              </a:rPr>
              <a:t>على سلعة معينة.</a:t>
            </a:r>
          </a:p>
          <a:p>
            <a:pPr marL="342900" indent="-342900" algn="just" rtl="1">
              <a:lnSpc>
                <a:spcPct val="150000"/>
              </a:lnSpc>
              <a:buFont typeface="Wingdings" panose="05000000000000000000" pitchFamily="2" charset="2"/>
              <a:buChar char="ü"/>
            </a:pPr>
            <a:r>
              <a:rPr lang="ar-BH" sz="2500" dirty="0" smtClean="0">
                <a:cs typeface="Sakkal Majalla" panose="02000000000000000000"/>
              </a:rPr>
              <a:t>عدم </a:t>
            </a:r>
            <a:r>
              <a:rPr lang="ar-BH" sz="2500" dirty="0">
                <a:cs typeface="Sakkal Majalla" panose="02000000000000000000"/>
              </a:rPr>
              <a:t>وجود وحدة قياس مقبولة من قبل </a:t>
            </a:r>
            <a:r>
              <a:rPr lang="ar-BH" sz="2500" dirty="0" smtClean="0">
                <a:cs typeface="Sakkal Majalla" panose="02000000000000000000"/>
              </a:rPr>
              <a:t>أطراف </a:t>
            </a:r>
            <a:r>
              <a:rPr lang="ar-BH" sz="2500" dirty="0">
                <a:cs typeface="Sakkal Majalla" panose="02000000000000000000"/>
              </a:rPr>
              <a:t>المبادلة.</a:t>
            </a:r>
          </a:p>
          <a:p>
            <a:pPr marL="342900" indent="-342900" algn="just" rtl="1">
              <a:lnSpc>
                <a:spcPct val="150000"/>
              </a:lnSpc>
              <a:buFont typeface="Wingdings" panose="05000000000000000000" pitchFamily="2" charset="2"/>
              <a:buChar char="ü"/>
            </a:pPr>
            <a:r>
              <a:rPr lang="ar-BH" sz="2500" dirty="0" smtClean="0">
                <a:cs typeface="Sakkal Majalla" panose="02000000000000000000"/>
              </a:rPr>
              <a:t>عدم </a:t>
            </a:r>
            <a:r>
              <a:rPr lang="ar-BH" sz="2500" dirty="0">
                <a:cs typeface="Sakkal Majalla" panose="02000000000000000000"/>
              </a:rPr>
              <a:t>قابلية بعض </a:t>
            </a:r>
            <a:r>
              <a:rPr lang="ar-BH" sz="2500" dirty="0" smtClean="0">
                <a:cs typeface="Sakkal Majalla" panose="02000000000000000000"/>
              </a:rPr>
              <a:t>السلع </a:t>
            </a:r>
            <a:r>
              <a:rPr lang="ar-BH" sz="2500" dirty="0">
                <a:cs typeface="Sakkal Majalla" panose="02000000000000000000"/>
              </a:rPr>
              <a:t>للتجزئة.</a:t>
            </a:r>
          </a:p>
          <a:p>
            <a:pPr marL="342900" indent="-342900" algn="just" rtl="1">
              <a:lnSpc>
                <a:spcPct val="150000"/>
              </a:lnSpc>
              <a:buFont typeface="Wingdings" panose="05000000000000000000" pitchFamily="2" charset="2"/>
              <a:buChar char="ü"/>
            </a:pPr>
            <a:r>
              <a:rPr lang="ar-BH" sz="2500" dirty="0" smtClean="0">
                <a:cs typeface="Sakkal Majalla" panose="02000000000000000000"/>
              </a:rPr>
              <a:t>صعوبة إيجاد وسيلة للادخار وعمليات الدفع المؤجل، فالنظام يعجز عن تقديم وسيلة صالحة لاختزان القيم،  لأنه إ</a:t>
            </a:r>
            <a:r>
              <a:rPr lang="ar-SA" sz="2500" dirty="0">
                <a:latin typeface="Sakkal Majalla" panose="02000000000000000000" pitchFamily="2" charset="-78"/>
                <a:cs typeface="Sakkal Majalla" panose="02000000000000000000"/>
              </a:rPr>
              <a:t>ذ</a:t>
            </a:r>
            <a:r>
              <a:rPr lang="ar-BH" sz="2500" dirty="0" smtClean="0">
                <a:cs typeface="Sakkal Majalla" panose="02000000000000000000"/>
              </a:rPr>
              <a:t>ا زاد إنتاج الفرد سيضطر إلى تخزينه في شكل سلعة، ولن يستطيع </a:t>
            </a:r>
            <a:r>
              <a:rPr lang="ar-SA" sz="2500" dirty="0" smtClean="0">
                <a:latin typeface="Sakkal Majalla" panose="02000000000000000000" pitchFamily="2" charset="-78"/>
                <a:cs typeface="Sakkal Majalla" panose="02000000000000000000"/>
              </a:rPr>
              <a:t>ذ</a:t>
            </a:r>
            <a:r>
              <a:rPr lang="ar-BH" sz="2500" dirty="0" smtClean="0">
                <a:latin typeface="Sakkal Majalla" panose="02000000000000000000" pitchFamily="2" charset="-78"/>
                <a:cs typeface="Sakkal Majalla" panose="02000000000000000000"/>
              </a:rPr>
              <a:t>لك إ</a:t>
            </a:r>
            <a:r>
              <a:rPr lang="ar-SA" sz="2500" dirty="0">
                <a:latin typeface="Sakkal Majalla" panose="02000000000000000000" pitchFamily="2" charset="-78"/>
                <a:cs typeface="Sakkal Majalla" panose="02000000000000000000"/>
              </a:rPr>
              <a:t> </a:t>
            </a:r>
            <a:r>
              <a:rPr lang="ar-SA" sz="2500" dirty="0" smtClean="0">
                <a:latin typeface="Sakkal Majalla" panose="02000000000000000000" pitchFamily="2" charset="-78"/>
                <a:cs typeface="Sakkal Majalla" panose="02000000000000000000"/>
              </a:rPr>
              <a:t>ذ</a:t>
            </a:r>
            <a:r>
              <a:rPr lang="ar-BH" sz="2500" dirty="0" smtClean="0">
                <a:latin typeface="Sakkal Majalla" panose="02000000000000000000" pitchFamily="2" charset="-78"/>
                <a:cs typeface="Sakkal Majalla" panose="02000000000000000000"/>
              </a:rPr>
              <a:t>ا كانت السلعة قابلة للتلف.</a:t>
            </a:r>
            <a:endParaRPr lang="ar-BH" sz="2500" dirty="0">
              <a:cs typeface="Sakkal Majalla" panose="0200000000000000000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4919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وظائف النقود</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80443" y="1447800"/>
            <a:ext cx="8993910" cy="222964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smtClean="0">
                <a:solidFill>
                  <a:srgbClr val="C13018"/>
                </a:solidFill>
                <a:cs typeface="PT Bold Heading" panose="02010400000000000000" pitchFamily="2" charset="-78"/>
              </a:rPr>
              <a:t>وسيط للتبادل</a:t>
            </a:r>
            <a:endParaRPr lang="ar-SA" sz="2400" b="1" dirty="0">
              <a:solidFill>
                <a:srgbClr val="C13018"/>
              </a:solidFill>
              <a:cs typeface="PT Bold Heading" panose="02010400000000000000" pitchFamily="2" charset="-78"/>
            </a:endParaRPr>
          </a:p>
          <a:p>
            <a:pPr lvl="0" rtl="1"/>
            <a:r>
              <a:rPr lang="ar-BH" sz="2400" b="1" dirty="0">
                <a:solidFill>
                  <a:schemeClr val="tx1"/>
                </a:solidFill>
                <a:cs typeface="Sakkal Majalla" panose="02000000000000000000"/>
              </a:rPr>
              <a:t>مما لا شك فيه أننا نستعمل النقود في إتمام عملية التبادل.  فبوجود النقود يمكننا شراء ما نحتاجه من السلع والخدمات من دون أن يفرض علينا البائع نوعًا معينًا من السلع هو في حاجة إليه كوسيط للتبادل كما كان الأمر في عصر المقايضة.  فالنقود ألغت عملية الارتباط بين عمليتي الشراء والبيع، وأصبحت هي نقطة الارتباط بين البائع والمشتري في السوق.</a:t>
            </a:r>
            <a:endParaRPr lang="en-US" sz="2400" b="1" dirty="0">
              <a:solidFill>
                <a:schemeClr val="tx1"/>
              </a:solidFill>
              <a:cs typeface="Sakkal Majalla" panose="02000000000000000000"/>
            </a:endParaRPr>
          </a:p>
        </p:txBody>
      </p:sp>
      <p:sp>
        <p:nvSpPr>
          <p:cNvPr id="12" name="Rectangle: Rounded Corners 1">
            <a:extLst>
              <a:ext uri="{FF2B5EF4-FFF2-40B4-BE49-F238E27FC236}">
                <a16:creationId xmlns="" xmlns:a16="http://schemas.microsoft.com/office/drawing/2014/main" id="{BD423D89-EABD-43EF-96BE-C6CA2448C67A}"/>
              </a:ext>
            </a:extLst>
          </p:cNvPr>
          <p:cNvSpPr/>
          <p:nvPr/>
        </p:nvSpPr>
        <p:spPr>
          <a:xfrm>
            <a:off x="80443" y="3883089"/>
            <a:ext cx="8993910" cy="2365311"/>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dirty="0" smtClean="0">
                <a:solidFill>
                  <a:srgbClr val="C13018"/>
                </a:solidFill>
                <a:cs typeface="PT Bold Heading" panose="02010400000000000000" pitchFamily="2" charset="-78"/>
              </a:rPr>
              <a:t>مقياس للقيمة</a:t>
            </a:r>
            <a:endParaRPr lang="ar-SA" sz="2400" b="1" dirty="0">
              <a:solidFill>
                <a:srgbClr val="C13018"/>
              </a:solidFill>
              <a:cs typeface="PT Bold Heading" panose="02010400000000000000" pitchFamily="2" charset="-78"/>
            </a:endParaRPr>
          </a:p>
          <a:p>
            <a:pPr algn="just" rtl="1"/>
            <a:r>
              <a:rPr lang="ar-BH" sz="2400" b="1" dirty="0" smtClean="0">
                <a:solidFill>
                  <a:schemeClr val="tx1"/>
                </a:solidFill>
                <a:cs typeface="Sakkal Majalla" panose="02000000000000000000"/>
              </a:rPr>
              <a:t>من الطبيعي </a:t>
            </a:r>
            <a:r>
              <a:rPr lang="ar-BH" sz="2400" b="1" dirty="0">
                <a:solidFill>
                  <a:schemeClr val="tx1"/>
                </a:solidFill>
                <a:cs typeface="Sakkal Majalla" panose="02000000000000000000"/>
              </a:rPr>
              <a:t>أن تكون قيمة </a:t>
            </a:r>
            <a:r>
              <a:rPr lang="ar-BH" sz="2400" b="1" dirty="0" smtClean="0">
                <a:solidFill>
                  <a:schemeClr val="tx1"/>
                </a:solidFill>
                <a:cs typeface="Sakkal Majalla" panose="02000000000000000000"/>
              </a:rPr>
              <a:t>السيارة كسلة أعلى </a:t>
            </a:r>
            <a:r>
              <a:rPr lang="ar-BH" sz="2400" b="1" dirty="0">
                <a:solidFill>
                  <a:schemeClr val="tx1"/>
                </a:solidFill>
                <a:cs typeface="Sakkal Majalla" panose="02000000000000000000"/>
              </a:rPr>
              <a:t>من قيمة الدراجة </a:t>
            </a:r>
            <a:r>
              <a:rPr lang="ar-BH" sz="2400" b="1" dirty="0" smtClean="0">
                <a:solidFill>
                  <a:schemeClr val="tx1"/>
                </a:solidFill>
                <a:cs typeface="Sakkal Majalla" panose="02000000000000000000"/>
              </a:rPr>
              <a:t>كسلعة</a:t>
            </a:r>
            <a:r>
              <a:rPr lang="ar-BH" sz="2400" b="1" dirty="0">
                <a:solidFill>
                  <a:schemeClr val="tx1"/>
                </a:solidFill>
                <a:cs typeface="Sakkal Majalla" panose="02000000000000000000"/>
              </a:rPr>
              <a:t>. ولكن ما المعيار</a:t>
            </a:r>
          </a:p>
          <a:p>
            <a:pPr algn="just" rtl="1"/>
            <a:r>
              <a:rPr lang="ar-BH" sz="2400" b="1" dirty="0">
                <a:solidFill>
                  <a:schemeClr val="tx1"/>
                </a:solidFill>
                <a:cs typeface="Sakkal Majalla" panose="02000000000000000000"/>
              </a:rPr>
              <a:t>الذي </a:t>
            </a:r>
            <a:r>
              <a:rPr lang="ar-BH" sz="2400" b="1" dirty="0" smtClean="0">
                <a:solidFill>
                  <a:schemeClr val="tx1"/>
                </a:solidFill>
                <a:cs typeface="Sakkal Majalla" panose="02000000000000000000"/>
              </a:rPr>
              <a:t>استعملناه </a:t>
            </a:r>
            <a:r>
              <a:rPr lang="ar-BH" sz="2400" b="1" dirty="0">
                <a:solidFill>
                  <a:schemeClr val="tx1"/>
                </a:solidFill>
                <a:cs typeface="Sakkal Majalla" panose="02000000000000000000"/>
              </a:rPr>
              <a:t>في هذا التقييم؟ المعيار هو </a:t>
            </a:r>
            <a:r>
              <a:rPr lang="ar-BH" sz="2400" b="1" dirty="0" smtClean="0">
                <a:solidFill>
                  <a:schemeClr val="tx1"/>
                </a:solidFill>
                <a:cs typeface="Sakkal Majalla" panose="02000000000000000000"/>
              </a:rPr>
              <a:t>الثمن </a:t>
            </a:r>
            <a:r>
              <a:rPr lang="ar-BH" sz="2400" b="1" dirty="0">
                <a:solidFill>
                  <a:schemeClr val="tx1"/>
                </a:solidFill>
                <a:cs typeface="Sakkal Majalla" panose="02000000000000000000"/>
              </a:rPr>
              <a:t>النقدي. أي أن النقود قد </a:t>
            </a:r>
            <a:r>
              <a:rPr lang="ar-BH" sz="2400" b="1" dirty="0" smtClean="0">
                <a:solidFill>
                  <a:schemeClr val="tx1"/>
                </a:solidFill>
                <a:cs typeface="Sakkal Majalla" panose="02000000000000000000"/>
              </a:rPr>
              <a:t>استعملت </a:t>
            </a:r>
            <a:r>
              <a:rPr lang="ar-BH" sz="2400" b="1" dirty="0">
                <a:solidFill>
                  <a:schemeClr val="tx1"/>
                </a:solidFill>
                <a:cs typeface="Sakkal Majalla" panose="02000000000000000000"/>
              </a:rPr>
              <a:t>معيار </a:t>
            </a:r>
            <a:r>
              <a:rPr lang="ar-BH" sz="2400" b="1" dirty="0" smtClean="0">
                <a:solidFill>
                  <a:schemeClr val="tx1"/>
                </a:solidFill>
                <a:cs typeface="Sakkal Majalla" panose="02000000000000000000"/>
              </a:rPr>
              <a:t>للتفرقة بين السلعتين. وبالفعل فقد اتفق على </a:t>
            </a:r>
            <a:r>
              <a:rPr lang="ar-BH" sz="2400" b="1" dirty="0">
                <a:solidFill>
                  <a:schemeClr val="tx1"/>
                </a:solidFill>
                <a:cs typeface="Sakkal Majalla" panose="02000000000000000000"/>
              </a:rPr>
              <a:t>اعتبار أن النقود هي وحدة </a:t>
            </a:r>
            <a:r>
              <a:rPr lang="ar-BH" sz="2400" b="1" dirty="0" smtClean="0">
                <a:solidFill>
                  <a:schemeClr val="tx1"/>
                </a:solidFill>
                <a:cs typeface="Sakkal Majalla" panose="02000000000000000000"/>
              </a:rPr>
              <a:t>التحاسب التي تستعملها </a:t>
            </a:r>
            <a:r>
              <a:rPr lang="ar-BH" sz="2400" b="1" dirty="0">
                <a:solidFill>
                  <a:schemeClr val="tx1"/>
                </a:solidFill>
                <a:cs typeface="Sakkal Majalla" panose="02000000000000000000"/>
              </a:rPr>
              <a:t>في كل </a:t>
            </a:r>
            <a:r>
              <a:rPr lang="ar-BH" sz="2400" b="1" dirty="0" smtClean="0">
                <a:solidFill>
                  <a:schemeClr val="tx1"/>
                </a:solidFill>
                <a:cs typeface="Sakkal Majalla" panose="02000000000000000000"/>
              </a:rPr>
              <a:t>حساباتها فعلى أساسها تحسب </a:t>
            </a:r>
            <a:r>
              <a:rPr lang="ar-BH" sz="2400" b="1" dirty="0">
                <a:solidFill>
                  <a:schemeClr val="tx1"/>
                </a:solidFill>
                <a:cs typeface="Sakkal Majalla" panose="02000000000000000000"/>
              </a:rPr>
              <a:t>قيم الإنتاج والتكاليف و </a:t>
            </a:r>
            <a:r>
              <a:rPr lang="ar-BH" sz="2400" b="1" dirty="0" smtClean="0">
                <a:solidFill>
                  <a:schemeClr val="tx1"/>
                </a:solidFill>
                <a:cs typeface="Sakkal Majalla" panose="02000000000000000000"/>
              </a:rPr>
              <a:t>بالتالي </a:t>
            </a:r>
            <a:r>
              <a:rPr lang="ar-BH" sz="2400" b="1" dirty="0">
                <a:solidFill>
                  <a:schemeClr val="tx1"/>
                </a:solidFill>
                <a:cs typeface="Sakkal Majalla" panose="02000000000000000000"/>
              </a:rPr>
              <a:t>نحدد قيمة الاحتياجات </a:t>
            </a:r>
            <a:r>
              <a:rPr lang="ar-BH" sz="2400" b="1" dirty="0" smtClean="0">
                <a:solidFill>
                  <a:schemeClr val="tx1"/>
                </a:solidFill>
                <a:cs typeface="Sakkal Majalla" panose="02000000000000000000"/>
              </a:rPr>
              <a:t>والضرائب والفوائد </a:t>
            </a:r>
            <a:r>
              <a:rPr lang="ar-BH" sz="2400" b="1" dirty="0">
                <a:solidFill>
                  <a:schemeClr val="tx1"/>
                </a:solidFill>
                <a:cs typeface="Sakkal Majalla" panose="02000000000000000000"/>
              </a:rPr>
              <a:t>... إلخ.</a:t>
            </a:r>
            <a:endParaRPr lang="ar-SA" sz="2400" b="1" dirty="0">
              <a:solidFill>
                <a:schemeClr val="tx1"/>
              </a:solidFill>
              <a:latin typeface="Sakkal Majalla" panose="02000000000000000000" pitchFamily="2" charset="-78"/>
              <a:cs typeface="Sakkal Majalla" panose="02000000000000000000"/>
            </a:endParaRPr>
          </a:p>
        </p:txBody>
      </p:sp>
    </p:spTree>
    <p:extLst>
      <p:ext uri="{BB962C8B-B14F-4D97-AF65-F5344CB8AC3E}">
        <p14:creationId xmlns:p14="http://schemas.microsoft.com/office/powerpoint/2010/main" val="2752656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6000" b="1" dirty="0" smtClean="0"/>
              <a:t>وظائف النقود</a:t>
            </a:r>
            <a:endParaRPr lang="ar-BH" sz="60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3" name="TextBox 12">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9" name="Rectangle: Rounded Corners 1">
            <a:extLst>
              <a:ext uri="{FF2B5EF4-FFF2-40B4-BE49-F238E27FC236}">
                <a16:creationId xmlns="" xmlns:a16="http://schemas.microsoft.com/office/drawing/2014/main" id="{BD423D89-EABD-43EF-96BE-C6CA2448C67A}"/>
              </a:ext>
            </a:extLst>
          </p:cNvPr>
          <p:cNvSpPr/>
          <p:nvPr/>
        </p:nvSpPr>
        <p:spPr>
          <a:xfrm>
            <a:off x="80443" y="1447800"/>
            <a:ext cx="8993910" cy="2229640"/>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smtClean="0">
                <a:solidFill>
                  <a:srgbClr val="C13018"/>
                </a:solidFill>
                <a:cs typeface="PT Bold Heading" panose="02010400000000000000" pitchFamily="2" charset="-78"/>
              </a:rPr>
              <a:t>مستودع للقيمة</a:t>
            </a:r>
            <a:endParaRPr lang="ar-SA" sz="2400" b="1" dirty="0">
              <a:solidFill>
                <a:srgbClr val="C13018"/>
              </a:solidFill>
              <a:cs typeface="PT Bold Heading" panose="02010400000000000000" pitchFamily="2" charset="-78"/>
            </a:endParaRPr>
          </a:p>
          <a:p>
            <a:pPr marL="1612900" algn="just" rtl="1"/>
            <a:r>
              <a:rPr lang="ar-SA" sz="2400" b="1" dirty="0" smtClean="0">
                <a:solidFill>
                  <a:schemeClr val="tx1"/>
                </a:solidFill>
                <a:latin typeface="Sakkal Majalla" panose="02000000000000000000" pitchFamily="2" charset="-78"/>
                <a:cs typeface="Sakkal Majalla" panose="02000000000000000000" pitchFamily="2" charset="-78"/>
              </a:rPr>
              <a:t>يحتفظ الكثير من الأفراد بأجزاء دخولهم بغرض استعمالها في المستقبل. وهنا يقال إن هؤلاء الأفراد قاموا بتخزين قيمة النقود لاستعمالها في المستقبل، لأن البديل لذلك هو شراء السلع وتخزينها.، وهذا البديل غير مقبول.</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2" name="Rectangle: Rounded Corners 1">
            <a:extLst>
              <a:ext uri="{FF2B5EF4-FFF2-40B4-BE49-F238E27FC236}">
                <a16:creationId xmlns="" xmlns:a16="http://schemas.microsoft.com/office/drawing/2014/main" id="{BD423D89-EABD-43EF-96BE-C6CA2448C67A}"/>
              </a:ext>
            </a:extLst>
          </p:cNvPr>
          <p:cNvSpPr/>
          <p:nvPr/>
        </p:nvSpPr>
        <p:spPr>
          <a:xfrm>
            <a:off x="80443" y="3883089"/>
            <a:ext cx="8993910" cy="2365311"/>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SA" sz="2400" dirty="0" smtClean="0">
                <a:solidFill>
                  <a:srgbClr val="C13018"/>
                </a:solidFill>
                <a:cs typeface="PT Bold Heading" panose="02010400000000000000" pitchFamily="2" charset="-78"/>
              </a:rPr>
              <a:t>معيار للمدفوعات الآجلة</a:t>
            </a:r>
            <a:endParaRPr lang="ar-SA" sz="2400" b="1" dirty="0">
              <a:solidFill>
                <a:srgbClr val="C13018"/>
              </a:solidFill>
              <a:cs typeface="PT Bold Heading" panose="02010400000000000000" pitchFamily="2" charset="-78"/>
            </a:endParaRPr>
          </a:p>
          <a:p>
            <a:pPr algn="just" rtl="1"/>
            <a:r>
              <a:rPr lang="ar-BH" sz="2400" b="1" dirty="0">
                <a:solidFill>
                  <a:schemeClr val="tx1"/>
                </a:solidFill>
                <a:cs typeface="Sakkal Majalla" panose="02000000000000000000"/>
              </a:rPr>
              <a:t>أدى </a:t>
            </a:r>
            <a:r>
              <a:rPr lang="ar-BH" sz="2400" b="1" dirty="0" smtClean="0">
                <a:solidFill>
                  <a:schemeClr val="tx1"/>
                </a:solidFill>
                <a:cs typeface="Sakkal Majalla" panose="02000000000000000000"/>
              </a:rPr>
              <a:t>التخصيص وتقسيم </a:t>
            </a:r>
            <a:r>
              <a:rPr lang="ar-BH" sz="2400" b="1" dirty="0">
                <a:solidFill>
                  <a:schemeClr val="tx1"/>
                </a:solidFill>
                <a:cs typeface="Sakkal Majalla" panose="02000000000000000000"/>
              </a:rPr>
              <a:t>العمل إلى </a:t>
            </a:r>
            <a:r>
              <a:rPr lang="ar-BH" sz="2400" b="1" dirty="0" smtClean="0">
                <a:solidFill>
                  <a:schemeClr val="tx1"/>
                </a:solidFill>
                <a:cs typeface="Sakkal Majalla" panose="02000000000000000000"/>
              </a:rPr>
              <a:t>زيادة </a:t>
            </a:r>
            <a:r>
              <a:rPr lang="ar-BH" sz="2400" b="1" dirty="0">
                <a:solidFill>
                  <a:schemeClr val="tx1"/>
                </a:solidFill>
                <a:cs typeface="Sakkal Majalla" panose="02000000000000000000"/>
              </a:rPr>
              <a:t>الإنتاج </a:t>
            </a:r>
            <a:r>
              <a:rPr lang="ar-BH" sz="2400" b="1" dirty="0" smtClean="0">
                <a:solidFill>
                  <a:schemeClr val="tx1"/>
                </a:solidFill>
                <a:cs typeface="Sakkal Majalla" panose="02000000000000000000"/>
              </a:rPr>
              <a:t>ومنعًا </a:t>
            </a:r>
            <a:r>
              <a:rPr lang="ar-BH" sz="2400" b="1" dirty="0">
                <a:solidFill>
                  <a:schemeClr val="tx1"/>
                </a:solidFill>
                <a:cs typeface="Sakkal Majalla" panose="02000000000000000000"/>
              </a:rPr>
              <a:t>لتكدس </a:t>
            </a:r>
            <a:r>
              <a:rPr lang="ar-BH" sz="2400" b="1" dirty="0" smtClean="0">
                <a:solidFill>
                  <a:schemeClr val="tx1"/>
                </a:solidFill>
                <a:cs typeface="Sakkal Majalla" panose="02000000000000000000"/>
              </a:rPr>
              <a:t>السلع، اقتضى النظام الاقتصادي تسويق السلع على أساس التعاقدات الآجلة، أي الاتفاق على بيع السلع بأسعار معينة على أن يتم تسديد قيمتها في وقت لاحق</a:t>
            </a:r>
            <a:r>
              <a:rPr lang="ar-BH" sz="2400" b="1" dirty="0">
                <a:solidFill>
                  <a:schemeClr val="tx1"/>
                </a:solidFill>
                <a:cs typeface="Sakkal Majalla" panose="02000000000000000000"/>
              </a:rPr>
              <a:t>. لذلك</a:t>
            </a:r>
            <a:r>
              <a:rPr lang="ar-BH" sz="2400" b="1" dirty="0" smtClean="0">
                <a:solidFill>
                  <a:schemeClr val="tx1"/>
                </a:solidFill>
                <a:cs typeface="Sakkal Majalla" panose="02000000000000000000"/>
              </a:rPr>
              <a:t>، لا بد من وجود معيار يتم على أساسه احتساب القيم الآجلة، وقد أصبح ذلك ممكنًا بفضل النقود.</a:t>
            </a:r>
            <a:endParaRPr lang="ar-SA" sz="2400" b="1" dirty="0">
              <a:solidFill>
                <a:schemeClr val="tx1"/>
              </a:solidFill>
              <a:latin typeface="Sakkal Majalla" panose="02000000000000000000" pitchFamily="2" charset="-78"/>
              <a:cs typeface="Sakkal Majalla" panose="02000000000000000000"/>
            </a:endParaRPr>
          </a:p>
        </p:txBody>
      </p:sp>
    </p:spTree>
    <p:extLst>
      <p:ext uri="{BB962C8B-B14F-4D97-AF65-F5344CB8AC3E}">
        <p14:creationId xmlns:p14="http://schemas.microsoft.com/office/powerpoint/2010/main" val="913229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ind.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6000" b="1" dirty="0">
                <a:cs typeface="+mj-cs"/>
              </a:rPr>
              <a:t>       </a:t>
            </a:r>
            <a:r>
              <a:rPr lang="ar-BH" sz="6000" b="1" dirty="0"/>
              <a:t> </a:t>
            </a:r>
            <a:r>
              <a:rPr lang="ar-BH" sz="6000" b="1" dirty="0" smtClean="0"/>
              <a:t>وظائف النقود</a:t>
            </a:r>
            <a:endParaRPr lang="ar-BH" sz="6000" b="1" dirty="0"/>
          </a:p>
        </p:txBody>
      </p:sp>
      <p:sp>
        <p:nvSpPr>
          <p:cNvPr id="12" name="Rectangle 11">
            <a:extLst>
              <a:ext uri="{FF2B5EF4-FFF2-40B4-BE49-F238E27FC236}">
                <a16:creationId xmlns:a16="http://schemas.microsoft.com/office/drawing/2014/main" xmlns="" id="{67639C5F-FB42-BB64-1E9E-1CBBD254E704}"/>
              </a:ext>
            </a:extLst>
          </p:cNvPr>
          <p:cNvSpPr/>
          <p:nvPr/>
        </p:nvSpPr>
        <p:spPr>
          <a:xfrm>
            <a:off x="0" y="1530918"/>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a:t>
            </a:r>
            <a:r>
              <a:rPr lang="ar-BH"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فردي</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xmlns=""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7" name="Rectangle 6"/>
          <p:cNvSpPr/>
          <p:nvPr/>
        </p:nvSpPr>
        <p:spPr>
          <a:xfrm>
            <a:off x="-18472" y="2344213"/>
            <a:ext cx="9057408" cy="584775"/>
          </a:xfrm>
          <a:prstGeom prst="rect">
            <a:avLst/>
          </a:prstGeom>
        </p:spPr>
        <p:txBody>
          <a:bodyPr wrap="square">
            <a:spAutoFit/>
          </a:bodyPr>
          <a:lstStyle/>
          <a:p>
            <a:pPr algn="r" rtl="1"/>
            <a:r>
              <a:rPr lang="ar-BH" sz="3200" dirty="0" smtClean="0">
                <a:cs typeface="Sakkal Majalla" panose="02000000000000000000"/>
              </a:rPr>
              <a:t>أجب عن السؤال الآتي:</a:t>
            </a:r>
            <a:endParaRPr lang="ar-BH" sz="3200" dirty="0">
              <a:cs typeface="Sakkal Majalla" panose="02000000000000000000"/>
            </a:endParaRPr>
          </a:p>
        </p:txBody>
      </p:sp>
      <p:sp>
        <p:nvSpPr>
          <p:cNvPr id="10" name="Rectangle 9"/>
          <p:cNvSpPr/>
          <p:nvPr/>
        </p:nvSpPr>
        <p:spPr>
          <a:xfrm>
            <a:off x="392386" y="3026965"/>
            <a:ext cx="8657062" cy="584775"/>
          </a:xfrm>
          <a:prstGeom prst="rect">
            <a:avLst/>
          </a:prstGeom>
        </p:spPr>
        <p:txBody>
          <a:bodyPr wrap="square">
            <a:spAutoFit/>
          </a:bodyPr>
          <a:lstStyle/>
          <a:p>
            <a:pPr marL="457200" lvl="0" indent="-457200" algn="r" rtl="1">
              <a:buFont typeface="Arial" panose="020B0604020202020204" pitchFamily="34" charset="0"/>
              <a:buChar char="•"/>
            </a:pPr>
            <a:r>
              <a:rPr lang="ar-BH" sz="3200" dirty="0"/>
              <a:t>تُستعمل النقود كوسيلة للتبادل، وضح ذلك.</a:t>
            </a:r>
            <a:endParaRPr lang="en-US" sz="3200" dirty="0"/>
          </a:p>
        </p:txBody>
      </p:sp>
      <p:grpSp>
        <p:nvGrpSpPr>
          <p:cNvPr id="15" name="Shape 851">
            <a:extLst>
              <a:ext uri="{FF2B5EF4-FFF2-40B4-BE49-F238E27FC236}">
                <a16:creationId xmlns="" xmlns:a16="http://schemas.microsoft.com/office/drawing/2014/main" id="{FDD3763B-A17B-475E-BBE4-B1BDB2386A88}"/>
              </a:ext>
            </a:extLst>
          </p:cNvPr>
          <p:cNvGrpSpPr/>
          <p:nvPr/>
        </p:nvGrpSpPr>
        <p:grpSpPr>
          <a:xfrm>
            <a:off x="633818" y="113574"/>
            <a:ext cx="1347381" cy="1267243"/>
            <a:chOff x="6649150" y="309350"/>
            <a:chExt cx="395800" cy="395800"/>
          </a:xfrm>
        </p:grpSpPr>
        <p:sp>
          <p:nvSpPr>
            <p:cNvPr id="16" name="Shape 852">
              <a:extLst>
                <a:ext uri="{FF2B5EF4-FFF2-40B4-BE49-F238E27FC236}">
                  <a16:creationId xmlns="" xmlns:a16="http://schemas.microsoft.com/office/drawing/2014/main" id="{0A66746B-C7EF-4E88-950B-2FB02F8EBC1C}"/>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7" name="Shape 853">
              <a:extLst>
                <a:ext uri="{FF2B5EF4-FFF2-40B4-BE49-F238E27FC236}">
                  <a16:creationId xmlns="" xmlns:a16="http://schemas.microsoft.com/office/drawing/2014/main" id="{281A963A-E0BF-4C5E-AAC5-583B710122EF}"/>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8" name="Shape 854">
              <a:extLst>
                <a:ext uri="{FF2B5EF4-FFF2-40B4-BE49-F238E27FC236}">
                  <a16:creationId xmlns="" xmlns:a16="http://schemas.microsoft.com/office/drawing/2014/main" id="{056F4824-889D-4AF1-B354-071C00CC8C6E}"/>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9" name="Shape 855">
              <a:extLst>
                <a:ext uri="{FF2B5EF4-FFF2-40B4-BE49-F238E27FC236}">
                  <a16:creationId xmlns="" xmlns:a16="http://schemas.microsoft.com/office/drawing/2014/main" id="{E1AB3456-1319-45EF-8F0F-665E008BEA4C}"/>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0" name="Shape 856">
              <a:extLst>
                <a:ext uri="{FF2B5EF4-FFF2-40B4-BE49-F238E27FC236}">
                  <a16:creationId xmlns="" xmlns:a16="http://schemas.microsoft.com/office/drawing/2014/main" id="{FD8AB733-EB5D-46FA-A196-268C3970C311}"/>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1" name="Shape 857">
              <a:extLst>
                <a:ext uri="{FF2B5EF4-FFF2-40B4-BE49-F238E27FC236}">
                  <a16:creationId xmlns="" xmlns:a16="http://schemas.microsoft.com/office/drawing/2014/main" id="{E63A03F4-0342-498D-8999-79DBB8959CC1}"/>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2" name="Shape 858">
              <a:extLst>
                <a:ext uri="{FF2B5EF4-FFF2-40B4-BE49-F238E27FC236}">
                  <a16:creationId xmlns="" xmlns:a16="http://schemas.microsoft.com/office/drawing/2014/main" id="{E97C267D-A891-4B90-8DBD-17EBC38DD47F}"/>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 name="Shape 859">
              <a:extLst>
                <a:ext uri="{FF2B5EF4-FFF2-40B4-BE49-F238E27FC236}">
                  <a16:creationId xmlns="" xmlns:a16="http://schemas.microsoft.com/office/drawing/2014/main" id="{901F4144-6B53-444B-A2D8-6E42455A59F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4" name="Shape 860">
              <a:extLst>
                <a:ext uri="{FF2B5EF4-FFF2-40B4-BE49-F238E27FC236}">
                  <a16:creationId xmlns="" xmlns:a16="http://schemas.microsoft.com/office/drawing/2014/main" id="{DE878F6C-08DB-4916-A834-CB8C04EE2745}"/>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5" name="Shape 861">
              <a:extLst>
                <a:ext uri="{FF2B5EF4-FFF2-40B4-BE49-F238E27FC236}">
                  <a16:creationId xmlns="" xmlns:a16="http://schemas.microsoft.com/office/drawing/2014/main" id="{2AFB8F0E-FED5-459A-9C32-24DB3DDC7AEB}"/>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6" name="Shape 862">
              <a:extLst>
                <a:ext uri="{FF2B5EF4-FFF2-40B4-BE49-F238E27FC236}">
                  <a16:creationId xmlns="" xmlns:a16="http://schemas.microsoft.com/office/drawing/2014/main" id="{9D37B643-DFE5-4BCD-ABDD-1DB428C356ED}"/>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7" name="Shape 863">
              <a:extLst>
                <a:ext uri="{FF2B5EF4-FFF2-40B4-BE49-F238E27FC236}">
                  <a16:creationId xmlns="" xmlns:a16="http://schemas.microsoft.com/office/drawing/2014/main" id="{65A65870-FEA8-45C6-9E2D-FFFA25AC118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8" name="Shape 864">
              <a:extLst>
                <a:ext uri="{FF2B5EF4-FFF2-40B4-BE49-F238E27FC236}">
                  <a16:creationId xmlns="" xmlns:a16="http://schemas.microsoft.com/office/drawing/2014/main" id="{5EC91901-3B9B-443A-9BEB-8432649B66BA}"/>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9" name="Shape 865">
              <a:extLst>
                <a:ext uri="{FF2B5EF4-FFF2-40B4-BE49-F238E27FC236}">
                  <a16:creationId xmlns="" xmlns:a16="http://schemas.microsoft.com/office/drawing/2014/main" id="{BB17F187-A264-403B-9D9C-C845B6185E7C}"/>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0" name="Shape 866">
              <a:extLst>
                <a:ext uri="{FF2B5EF4-FFF2-40B4-BE49-F238E27FC236}">
                  <a16:creationId xmlns="" xmlns:a16="http://schemas.microsoft.com/office/drawing/2014/main" id="{33E0BE78-FB24-475A-80D7-4E5EBC200147}"/>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867">
              <a:extLst>
                <a:ext uri="{FF2B5EF4-FFF2-40B4-BE49-F238E27FC236}">
                  <a16:creationId xmlns="" xmlns:a16="http://schemas.microsoft.com/office/drawing/2014/main" id="{94F89CCA-B849-45B6-BD2D-0ED5FF5756D1}"/>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868">
              <a:extLst>
                <a:ext uri="{FF2B5EF4-FFF2-40B4-BE49-F238E27FC236}">
                  <a16:creationId xmlns="" xmlns:a16="http://schemas.microsoft.com/office/drawing/2014/main" id="{291C7F5C-369C-4637-AB81-31C84786BD39}"/>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869">
              <a:extLst>
                <a:ext uri="{FF2B5EF4-FFF2-40B4-BE49-F238E27FC236}">
                  <a16:creationId xmlns="" xmlns:a16="http://schemas.microsoft.com/office/drawing/2014/main" id="{DF101BE2-0F9F-481C-8ED5-519C3773B3FC}"/>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870">
              <a:extLst>
                <a:ext uri="{FF2B5EF4-FFF2-40B4-BE49-F238E27FC236}">
                  <a16:creationId xmlns="" xmlns:a16="http://schemas.microsoft.com/office/drawing/2014/main" id="{C4F7936E-BD17-4466-8B84-2E545F38FAF4}"/>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871">
              <a:extLst>
                <a:ext uri="{FF2B5EF4-FFF2-40B4-BE49-F238E27FC236}">
                  <a16:creationId xmlns="" xmlns:a16="http://schemas.microsoft.com/office/drawing/2014/main" id="{8019BBDE-E221-496E-9532-99A830571C37}"/>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872">
              <a:extLst>
                <a:ext uri="{FF2B5EF4-FFF2-40B4-BE49-F238E27FC236}">
                  <a16:creationId xmlns="" xmlns:a16="http://schemas.microsoft.com/office/drawing/2014/main" id="{2BB145C1-E84F-4295-9C4D-70D93F55A095}"/>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7" name="Shape 873">
              <a:extLst>
                <a:ext uri="{FF2B5EF4-FFF2-40B4-BE49-F238E27FC236}">
                  <a16:creationId xmlns="" xmlns:a16="http://schemas.microsoft.com/office/drawing/2014/main" id="{795FA47E-E1E9-4112-AB2E-BACAD9B375A1}"/>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8" name="Shape 874">
              <a:extLst>
                <a:ext uri="{FF2B5EF4-FFF2-40B4-BE49-F238E27FC236}">
                  <a16:creationId xmlns="" xmlns:a16="http://schemas.microsoft.com/office/drawing/2014/main" id="{0E52B689-4114-4774-9B8B-8520C7AF06C6}"/>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40" name="Rectangle 39"/>
          <p:cNvSpPr/>
          <p:nvPr/>
        </p:nvSpPr>
        <p:spPr>
          <a:xfrm>
            <a:off x="952160" y="573682"/>
            <a:ext cx="713657" cy="369332"/>
          </a:xfrm>
          <a:prstGeom prst="rect">
            <a:avLst/>
          </a:prstGeom>
        </p:spPr>
        <p:txBody>
          <a:bodyPr wrap="none">
            <a:spAutoFit/>
          </a:bodyPr>
          <a:lstStyle/>
          <a:p>
            <a:pPr lvl="0" algn="ctr" rtl="1"/>
            <a:r>
              <a:rPr lang="ar-SA" b="1" dirty="0">
                <a:solidFill>
                  <a:srgbClr val="3C6070"/>
                </a:solidFill>
                <a:latin typeface="Sakkal Majalla" panose="02000000000000000000" pitchFamily="2" charset="-78"/>
                <a:cs typeface="Sakkal Majalla" panose="02000000000000000000" pitchFamily="2" charset="-78"/>
              </a:rPr>
              <a:t>دقيقتان</a:t>
            </a:r>
          </a:p>
        </p:txBody>
      </p:sp>
      <p:sp>
        <p:nvSpPr>
          <p:cNvPr id="41" name="TextBox 40">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7350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nodeType="clickEffect">
                                  <p:stCondLst>
                                    <p:cond delay="0"/>
                                  </p:stCondLst>
                                  <p:childTnLst>
                                    <p:animEffect transition="out" filter="plus(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3" presetClass="exit" presetSubtype="32" fill="hold" grpId="0" nodeType="withEffect">
                                  <p:stCondLst>
                                    <p:cond delay="0"/>
                                  </p:stCondLst>
                                  <p:childTnLst>
                                    <p:animEffect transition="out" filter="plus(out)">
                                      <p:cBhvr>
                                        <p:cTn id="9" dur="2000"/>
                                        <p:tgtEl>
                                          <p:spTgt spid="40"/>
                                        </p:tgtEl>
                                      </p:cBhvr>
                                    </p:animEffect>
                                    <p:set>
                                      <p:cBhvr>
                                        <p:cTn id="10" dur="1" fill="hold">
                                          <p:stCondLst>
                                            <p:cond delay="1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xmlns="" id="{2679F63F-9D47-F403-7151-58894BC9E918}"/>
              </a:ext>
            </a:extLst>
          </p:cNvPr>
          <p:cNvSpPr/>
          <p:nvPr/>
        </p:nvSpPr>
        <p:spPr>
          <a:xfrm>
            <a:off x="2656609" y="123853"/>
            <a:ext cx="6400800" cy="901228"/>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t>   مفهوم النقود وخصائصها</a:t>
            </a:r>
            <a:endParaRPr lang="ar-BH" sz="4400" b="1" dirty="0"/>
          </a:p>
        </p:txBody>
      </p:sp>
      <p:pic>
        <p:nvPicPr>
          <p:cNvPr id="6" name="Picture 5">
            <a:extLst>
              <a:ext uri="{FF2B5EF4-FFF2-40B4-BE49-F238E27FC236}">
                <a16:creationId xmlns:a16="http://schemas.microsoft.com/office/drawing/2014/main" xmlns=""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177032" y="113108"/>
            <a:ext cx="809336" cy="854299"/>
          </a:xfrm>
          <a:prstGeom prst="rect">
            <a:avLst/>
          </a:prstGeom>
        </p:spPr>
      </p:pic>
      <p:sp>
        <p:nvSpPr>
          <p:cNvPr id="10" name="Rectangle 9"/>
          <p:cNvSpPr/>
          <p:nvPr/>
        </p:nvSpPr>
        <p:spPr>
          <a:xfrm>
            <a:off x="152400" y="1295400"/>
            <a:ext cx="8763000" cy="461665"/>
          </a:xfrm>
          <a:prstGeom prst="rect">
            <a:avLst/>
          </a:prstGeom>
        </p:spPr>
        <p:txBody>
          <a:bodyPr wrap="square">
            <a:spAutoFit/>
          </a:bodyPr>
          <a:lstStyle/>
          <a:p>
            <a:pPr algn="just" rtl="1"/>
            <a:endParaRPr lang="ar-BH" sz="2400" dirty="0">
              <a:cs typeface="Sakkal Majalla" panose="02000000000000000000"/>
            </a:endParaRPr>
          </a:p>
        </p:txBody>
      </p:sp>
      <p:sp>
        <p:nvSpPr>
          <p:cNvPr id="12" name="Rectangle 11"/>
          <p:cNvSpPr/>
          <p:nvPr/>
        </p:nvSpPr>
        <p:spPr>
          <a:xfrm>
            <a:off x="223368" y="2438400"/>
            <a:ext cx="8763000" cy="430887"/>
          </a:xfrm>
          <a:prstGeom prst="rect">
            <a:avLst/>
          </a:prstGeom>
        </p:spPr>
        <p:txBody>
          <a:bodyPr wrap="square">
            <a:spAutoFit/>
          </a:bodyPr>
          <a:lstStyle/>
          <a:p>
            <a:pPr algn="just" rtl="1"/>
            <a:r>
              <a:rPr lang="ar-BH" sz="2200" dirty="0" smtClean="0">
                <a:latin typeface="Calibri" panose="020F0502020204030204" pitchFamily="34" charset="0"/>
                <a:ea typeface="Calibri" panose="020F0502020204030204" pitchFamily="34" charset="0"/>
                <a:cs typeface="Sakkal Majalla" panose="02000000000000000000"/>
              </a:rPr>
              <a:t>وبدراسة </a:t>
            </a:r>
            <a:r>
              <a:rPr lang="ar-BH" sz="2200" dirty="0">
                <a:latin typeface="Calibri" panose="020F0502020204030204" pitchFamily="34" charset="0"/>
                <a:ea typeface="Calibri" panose="020F0502020204030204" pitchFamily="34" charset="0"/>
                <a:cs typeface="Sakkal Majalla" panose="02000000000000000000"/>
              </a:rPr>
              <a:t>مكونات هذا التعريف نجد أنه يتضمن عدة جوانب أساسية هي:</a:t>
            </a:r>
            <a:endParaRPr lang="ar-BH" sz="2200" dirty="0">
              <a:cs typeface="Sakkal Majalla" panose="02000000000000000000"/>
            </a:endParaRPr>
          </a:p>
        </p:txBody>
      </p:sp>
      <p:sp>
        <p:nvSpPr>
          <p:cNvPr id="13" name="Rectangle: Rounded Corners 1">
            <a:extLst>
              <a:ext uri="{FF2B5EF4-FFF2-40B4-BE49-F238E27FC236}">
                <a16:creationId xmlns="" xmlns:a16="http://schemas.microsoft.com/office/drawing/2014/main" id="{BD423D89-EABD-43EF-96BE-C6CA2448C67A}"/>
              </a:ext>
            </a:extLst>
          </p:cNvPr>
          <p:cNvSpPr/>
          <p:nvPr/>
        </p:nvSpPr>
        <p:spPr>
          <a:xfrm>
            <a:off x="112824" y="1144684"/>
            <a:ext cx="8944585" cy="1276464"/>
          </a:xfrm>
          <a:prstGeom prst="roundRect">
            <a:avLst>
              <a:gd name="adj" fmla="val 12184"/>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400" dirty="0" smtClean="0">
                <a:solidFill>
                  <a:srgbClr val="C13018"/>
                </a:solidFill>
                <a:cs typeface="PT Bold Heading" panose="02010400000000000000" pitchFamily="2" charset="-78"/>
              </a:rPr>
              <a:t>النقود (</a:t>
            </a:r>
            <a:r>
              <a:rPr lang="en-US" sz="2400" dirty="0" smtClean="0">
                <a:solidFill>
                  <a:srgbClr val="C13018"/>
                </a:solidFill>
                <a:cs typeface="PT Bold Heading" panose="02010400000000000000" pitchFamily="2" charset="-78"/>
              </a:rPr>
              <a:t>Money</a:t>
            </a:r>
            <a:r>
              <a:rPr lang="ar-SA" sz="2400" b="1" dirty="0" smtClean="0">
                <a:solidFill>
                  <a:srgbClr val="C13018"/>
                </a:solidFill>
                <a:cs typeface="PT Bold Heading" panose="02010400000000000000" pitchFamily="2" charset="-78"/>
              </a:rPr>
              <a:t>):</a:t>
            </a:r>
            <a:endParaRPr lang="ar-SA" sz="2400" b="1" dirty="0">
              <a:solidFill>
                <a:srgbClr val="C13018"/>
              </a:solidFill>
              <a:cs typeface="PT Bold Heading" panose="02010400000000000000" pitchFamily="2" charset="-78"/>
            </a:endParaRPr>
          </a:p>
          <a:p>
            <a:pPr algn="just" rtl="1"/>
            <a:r>
              <a:rPr lang="ar-SA" sz="2400" b="1" dirty="0" smtClean="0">
                <a:solidFill>
                  <a:schemeClr val="tx1"/>
                </a:solidFill>
                <a:cs typeface="Sakkal Majalla" panose="02000000000000000000"/>
              </a:rPr>
              <a:t>كل </a:t>
            </a:r>
            <a:r>
              <a:rPr lang="ar-SA" sz="2400" b="1" dirty="0">
                <a:solidFill>
                  <a:schemeClr val="tx1"/>
                </a:solidFill>
                <a:cs typeface="Sakkal Majalla" panose="02000000000000000000"/>
              </a:rPr>
              <a:t>شيء يمكن استعماله كوسيط للتبادل ومخزن للقيمة ووحدة لقياس القيمة ومعيار للمدفوعات الآجلة، شريطة أن يلقى قبولاً عامًا في التبادل بين أفراد المجتمع</a:t>
            </a:r>
            <a:r>
              <a:rPr lang="en-US" sz="2400" b="1" dirty="0" smtClean="0">
                <a:solidFill>
                  <a:schemeClr val="tx1"/>
                </a:solidFill>
              </a:rPr>
              <a:t>.</a:t>
            </a:r>
            <a:endParaRPr lang="en-US" sz="2400" b="1" dirty="0">
              <a:solidFill>
                <a:schemeClr val="tx1"/>
              </a:solidFill>
            </a:endParaRPr>
          </a:p>
        </p:txBody>
      </p:sp>
      <p:sp>
        <p:nvSpPr>
          <p:cNvPr id="14" name="Rectangle 13"/>
          <p:cNvSpPr/>
          <p:nvPr/>
        </p:nvSpPr>
        <p:spPr>
          <a:xfrm>
            <a:off x="0" y="2819400"/>
            <a:ext cx="9109075" cy="1235595"/>
          </a:xfrm>
          <a:prstGeom prst="rect">
            <a:avLst/>
          </a:prstGeom>
        </p:spPr>
        <p:txBody>
          <a:bodyPr wrap="square">
            <a:spAutoFit/>
          </a:bodyPr>
          <a:lstStyle/>
          <a:p>
            <a:pPr marL="342900" marR="0" lvl="0" indent="-342900" algn="justLow" rtl="1">
              <a:lnSpc>
                <a:spcPct val="115000"/>
              </a:lnSpc>
              <a:spcBef>
                <a:spcPts val="0"/>
              </a:spcBef>
              <a:spcAft>
                <a:spcPts val="0"/>
              </a:spcAft>
              <a:buClr>
                <a:srgbClr val="2D71A9"/>
              </a:buClr>
              <a:buSzPts val="1200"/>
              <a:buFont typeface="Wingdings 3" panose="05040102010807070707" pitchFamily="18" charset="2"/>
              <a:buChar char=""/>
            </a:pPr>
            <a:r>
              <a:rPr lang="ar-BH" sz="2200" b="1" dirty="0">
                <a:solidFill>
                  <a:srgbClr val="2D71A9"/>
                </a:solidFill>
                <a:latin typeface="Calibri" panose="020F0502020204030204" pitchFamily="34" charset="0"/>
                <a:ea typeface="Calibri" panose="020F0502020204030204" pitchFamily="34" charset="0"/>
                <a:cs typeface="Sakkal Majalla" panose="02000000000000000000"/>
              </a:rPr>
              <a:t>تعبير كل شيء:</a:t>
            </a:r>
            <a:r>
              <a:rPr lang="ar-BH" sz="2200" dirty="0">
                <a:solidFill>
                  <a:srgbClr val="2D71A9"/>
                </a:solidFill>
                <a:latin typeface="Calibri" panose="020F0502020204030204" pitchFamily="34" charset="0"/>
                <a:ea typeface="Calibri" panose="020F0502020204030204" pitchFamily="34" charset="0"/>
                <a:cs typeface="Sakkal Majalla" panose="02000000000000000000"/>
              </a:rPr>
              <a:t>  </a:t>
            </a:r>
            <a:r>
              <a:rPr lang="ar-BH" sz="2200" dirty="0">
                <a:latin typeface="Calibri" panose="020F0502020204030204" pitchFamily="34" charset="0"/>
                <a:ea typeface="Calibri" panose="020F0502020204030204" pitchFamily="34" charset="0"/>
                <a:cs typeface="Sakkal Majalla" panose="02000000000000000000"/>
              </a:rPr>
              <a:t>إن هذا التعبير وضع عن قصد؛ وذلك لأن الأشياء التي استعملت كنقود غير محدودة، فقد استعملت أشياء كثيرة كنقود (على مر العصور)، قبل أن نصل إلى وحدة النقد الورقية الحالية، وكذلك النقود الإلكترونية التي تعتبر أحدث أنواع </a:t>
            </a:r>
            <a:r>
              <a:rPr lang="ar-BH" sz="2200" dirty="0" smtClean="0">
                <a:latin typeface="Calibri" panose="020F0502020204030204" pitchFamily="34" charset="0"/>
                <a:ea typeface="Calibri" panose="020F0502020204030204" pitchFamily="34" charset="0"/>
                <a:cs typeface="Sakkal Majalla" panose="02000000000000000000"/>
              </a:rPr>
              <a:t>النقود.</a:t>
            </a:r>
            <a:endParaRPr lang="en-US" sz="2200" dirty="0">
              <a:effectLst/>
              <a:latin typeface="Calibri" panose="020F0502020204030204" pitchFamily="34" charset="0"/>
              <a:ea typeface="Calibri" panose="020F0502020204030204" pitchFamily="34" charset="0"/>
              <a:cs typeface="Wingdings 3" panose="05040102010807070707" pitchFamily="18" charset="2"/>
            </a:endParaRPr>
          </a:p>
        </p:txBody>
      </p:sp>
      <p:sp>
        <p:nvSpPr>
          <p:cNvPr id="15" name="TextBox 14">
            <a:extLst>
              <a:ext uri="{FF2B5EF4-FFF2-40B4-BE49-F238E27FC236}">
                <a16:creationId xmlns:a16="http://schemas.microsoft.com/office/drawing/2014/main" xmlns="" id="{971946AB-A7A6-1814-0FEE-2ACB144443AE}"/>
              </a:ext>
            </a:extLst>
          </p:cNvPr>
          <p:cNvSpPr txBox="1"/>
          <p:nvPr/>
        </p:nvSpPr>
        <p:spPr>
          <a:xfrm>
            <a:off x="-187325" y="6477225"/>
            <a:ext cx="9296400" cy="338554"/>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وزارة التربية والتعليم –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a:t>
            </a:r>
            <a:r>
              <a:rPr kumimoji="0" lang="ar-BH"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عام </a:t>
            </a:r>
            <a:r>
              <a:rPr kumimoji="0" lang="ar-SA" sz="1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الدراسي </a:t>
            </a:r>
            <a:r>
              <a:rPr kumimoji="0" lang="ar-BH" sz="1600" b="1" i="0" u="none" strike="noStrike" kern="1200" cap="none" spc="0" normalizeH="0" baseline="0" noProof="0" dirty="0" smtClean="0">
                <a:ln>
                  <a:noFill/>
                </a:ln>
                <a:solidFill>
                  <a:prstClr val="black"/>
                </a:solidFill>
                <a:effectLst/>
                <a:uLnTx/>
                <a:uFillTx/>
                <a:latin typeface="Sakkal Majalla" panose="02000000000000000000" pitchFamily="2" charset="-78"/>
                <a:cs typeface="Sakkal Majalla" panose="02000000000000000000" pitchFamily="2" charset="-78"/>
              </a:rPr>
              <a:t>2023-2024            </a:t>
            </a:r>
            <a:r>
              <a:rPr lang="ar-BH" sz="1600" b="1" dirty="0">
                <a:solidFill>
                  <a:srgbClr val="3F5378"/>
                </a:solidFill>
                <a:latin typeface="Sakkal Majalla" panose="02000000000000000000" pitchFamily="2" charset="-78"/>
                <a:cs typeface="Sakkal Majalla" panose="02000000000000000000" pitchFamily="2" charset="-78"/>
              </a:rPr>
              <a:t>قصد </a:t>
            </a:r>
            <a:r>
              <a:rPr lang="ar-BH" sz="1600" b="1" dirty="0" smtClean="0">
                <a:solidFill>
                  <a:srgbClr val="3F5378"/>
                </a:solidFill>
                <a:latin typeface="Sakkal Majalla" panose="02000000000000000000" pitchFamily="2" charset="-78"/>
                <a:cs typeface="Sakkal Majalla" panose="02000000000000000000" pitchFamily="2" charset="-78"/>
              </a:rPr>
              <a:t>312                  الاقتصاد                </a:t>
            </a:r>
            <a:r>
              <a:rPr lang="ar-SA" sz="1600" b="1" dirty="0">
                <a:solidFill>
                  <a:srgbClr val="3F5378"/>
                </a:solidFill>
                <a:latin typeface="Sakkal Majalla" panose="02000000000000000000" pitchFamily="2" charset="-78"/>
                <a:cs typeface="Sakkal Majalla" panose="02000000000000000000" pitchFamily="2" charset="-78"/>
              </a:rPr>
              <a:t>الدرس: </a:t>
            </a:r>
            <a:r>
              <a:rPr lang="ar-BH" sz="1600" b="1" dirty="0" smtClean="0">
                <a:solidFill>
                  <a:srgbClr val="3F5378"/>
                </a:solidFill>
                <a:latin typeface="Sakkal Majalla" panose="02000000000000000000" pitchFamily="2" charset="-78"/>
                <a:cs typeface="Sakkal Majalla" panose="02000000000000000000" pitchFamily="2" charset="-78"/>
              </a:rPr>
              <a:t>النقود وأنواعها</a:t>
            </a:r>
            <a:endParaRPr lang="ar-BH" sz="1600" b="1" dirty="0">
              <a:solidFill>
                <a:srgbClr val="3F5378"/>
              </a:solidFill>
              <a:latin typeface="Sakkal Majalla" panose="02000000000000000000" pitchFamily="2" charset="-78"/>
              <a:cs typeface="Sakkal Majalla" panose="02000000000000000000" pitchFamily="2" charset="-78"/>
            </a:endParaRPr>
          </a:p>
        </p:txBody>
      </p:sp>
      <p:sp>
        <p:nvSpPr>
          <p:cNvPr id="16" name="Rectangle 15"/>
          <p:cNvSpPr/>
          <p:nvPr/>
        </p:nvSpPr>
        <p:spPr>
          <a:xfrm>
            <a:off x="-27198" y="4038600"/>
            <a:ext cx="9136273" cy="1235595"/>
          </a:xfrm>
          <a:prstGeom prst="rect">
            <a:avLst/>
          </a:prstGeom>
        </p:spPr>
        <p:txBody>
          <a:bodyPr wrap="square">
            <a:spAutoFit/>
          </a:bodyPr>
          <a:lstStyle/>
          <a:p>
            <a:pPr marL="342900" marR="0" lvl="0" indent="-342900" algn="justLow" rtl="1">
              <a:lnSpc>
                <a:spcPct val="115000"/>
              </a:lnSpc>
              <a:spcBef>
                <a:spcPts val="0"/>
              </a:spcBef>
              <a:spcAft>
                <a:spcPts val="0"/>
              </a:spcAft>
              <a:buClr>
                <a:srgbClr val="2D71A9"/>
              </a:buClr>
              <a:buSzPts val="1200"/>
              <a:buFont typeface="Wingdings 3" panose="05040102010807070707" pitchFamily="18" charset="2"/>
              <a:buChar char=""/>
            </a:pPr>
            <a:r>
              <a:rPr lang="ar-BH" sz="2200" b="1" dirty="0">
                <a:solidFill>
                  <a:srgbClr val="2D71A9"/>
                </a:solidFill>
                <a:latin typeface="Calibri" panose="020F0502020204030204" pitchFamily="34" charset="0"/>
                <a:ea typeface="Calibri" panose="020F0502020204030204" pitchFamily="34" charset="0"/>
                <a:cs typeface="Sakkal Majalla" panose="02000000000000000000"/>
              </a:rPr>
              <a:t>تعبير وسيطًا للتبادل ومقياس للقيمة:</a:t>
            </a:r>
            <a:r>
              <a:rPr lang="ar-BH" sz="2200" dirty="0">
                <a:latin typeface="Calibri" panose="020F0502020204030204" pitchFamily="34" charset="0"/>
                <a:ea typeface="Calibri" panose="020F0502020204030204" pitchFamily="34" charset="0"/>
                <a:cs typeface="Sakkal Majalla" panose="02000000000000000000"/>
              </a:rPr>
              <a:t>  </a:t>
            </a:r>
            <a:r>
              <a:rPr lang="ar-BH" sz="2200" dirty="0" smtClean="0">
                <a:latin typeface="Calibri" panose="020F0502020204030204" pitchFamily="34" charset="0"/>
                <a:ea typeface="Calibri" panose="020F0502020204030204" pitchFamily="34" charset="0"/>
                <a:cs typeface="Sakkal Majalla" panose="02000000000000000000"/>
              </a:rPr>
              <a:t>إن </a:t>
            </a:r>
            <a:r>
              <a:rPr lang="ar-BH" sz="2200" dirty="0">
                <a:latin typeface="Calibri" panose="020F0502020204030204" pitchFamily="34" charset="0"/>
                <a:ea typeface="Calibri" panose="020F0502020204030204" pitchFamily="34" charset="0"/>
                <a:cs typeface="Sakkal Majalla" panose="02000000000000000000"/>
              </a:rPr>
              <a:t>هذا التركيز قد وضع عن قصد أيضًا؛ وذلك لأن كل وظائف النقود تنبع من هاتين الوظيفتين.  فوظيفة النقود كمستودع للقيمة ووظيفتها كمعيار للمدفوعات الآجلة تنبع من وظيفة النقود كوسيط للتبادل وكمقياس للقيمة.</a:t>
            </a:r>
            <a:endParaRPr lang="en-US" sz="2200" dirty="0">
              <a:effectLst/>
              <a:latin typeface="Calibri" panose="020F0502020204030204" pitchFamily="34" charset="0"/>
              <a:ea typeface="Calibri" panose="020F0502020204030204" pitchFamily="34" charset="0"/>
              <a:cs typeface="Wingdings 3" panose="05040102010807070707" pitchFamily="18" charset="2"/>
            </a:endParaRPr>
          </a:p>
        </p:txBody>
      </p:sp>
      <p:sp>
        <p:nvSpPr>
          <p:cNvPr id="17" name="Rectangle 16"/>
          <p:cNvSpPr/>
          <p:nvPr/>
        </p:nvSpPr>
        <p:spPr>
          <a:xfrm>
            <a:off x="-5687" y="5257800"/>
            <a:ext cx="9136273" cy="1235595"/>
          </a:xfrm>
          <a:prstGeom prst="rect">
            <a:avLst/>
          </a:prstGeom>
        </p:spPr>
        <p:txBody>
          <a:bodyPr wrap="square">
            <a:spAutoFit/>
          </a:bodyPr>
          <a:lstStyle/>
          <a:p>
            <a:pPr marL="342900" marR="0" lvl="0" indent="-342900" algn="justLow" rtl="1">
              <a:lnSpc>
                <a:spcPct val="115000"/>
              </a:lnSpc>
              <a:spcBef>
                <a:spcPts val="0"/>
              </a:spcBef>
              <a:spcAft>
                <a:spcPts val="0"/>
              </a:spcAft>
              <a:buClr>
                <a:srgbClr val="2D71A9"/>
              </a:buClr>
              <a:buSzPts val="1200"/>
              <a:buFont typeface="Wingdings 3" panose="05040102010807070707" pitchFamily="18" charset="2"/>
              <a:buChar char=""/>
            </a:pPr>
            <a:r>
              <a:rPr lang="ar-BH" sz="2200" b="1" dirty="0">
                <a:solidFill>
                  <a:srgbClr val="2D71A9"/>
                </a:solidFill>
                <a:ea typeface="Calibri" panose="020F0502020204030204" pitchFamily="34" charset="0"/>
                <a:cs typeface="Sakkal Majalla" panose="02000000000000000000"/>
              </a:rPr>
              <a:t>تعبير مقبولاً قبولاً عامًا:</a:t>
            </a:r>
            <a:r>
              <a:rPr lang="ar-BH" sz="2200" dirty="0">
                <a:ea typeface="Calibri" panose="020F0502020204030204" pitchFamily="34" charset="0"/>
                <a:cs typeface="Sakkal Majalla" panose="02000000000000000000"/>
              </a:rPr>
              <a:t>  يقصد بهذا التعبير ضرورة قبول وحدة النقد من جميع أفراد المجتمع بشكلٍ عام ومن دون استثناء، بمعنى وجود اتفاق عام على استعمال هذا الشيء المتفق عليه كنقود في أداء وظائف النقود </a:t>
            </a:r>
            <a:r>
              <a:rPr lang="ar-BH" sz="2200" dirty="0" smtClean="0">
                <a:ea typeface="Calibri" panose="020F0502020204030204" pitchFamily="34" charset="0"/>
                <a:cs typeface="Sakkal Majalla" panose="02000000000000000000"/>
              </a:rPr>
              <a:t>السابقة.</a:t>
            </a:r>
            <a:endParaRPr lang="en-US" sz="2200" dirty="0">
              <a:effectLst/>
              <a:latin typeface="Calibri" panose="020F0502020204030204" pitchFamily="34" charset="0"/>
              <a:ea typeface="Calibri" panose="020F0502020204030204" pitchFamily="34" charset="0"/>
              <a:cs typeface="Wingdings 3" panose="05040102010807070707" pitchFamily="18" charset="2"/>
            </a:endParaRPr>
          </a:p>
        </p:txBody>
      </p:sp>
    </p:spTree>
    <p:extLst>
      <p:ext uri="{BB962C8B-B14F-4D97-AF65-F5344CB8AC3E}">
        <p14:creationId xmlns:p14="http://schemas.microsoft.com/office/powerpoint/2010/main" val="110533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 calcmode="lin" valueType="num">
                                      <p:cBhvr additive="base">
                                        <p:cTn id="3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 calcmode="lin" valueType="num">
                                      <p:cBhvr additive="base">
                                        <p:cTn id="4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17095</TotalTime>
  <Words>1506</Words>
  <Application>Microsoft Office PowerPoint</Application>
  <PresentationFormat>On-screen Show (4:3)</PresentationFormat>
  <Paragraphs>162</Paragraphs>
  <Slides>29</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Arial Black</vt:lpstr>
      <vt:lpstr>Calibri</vt:lpstr>
      <vt:lpstr>Calibri Light</vt:lpstr>
      <vt:lpstr>PT Bold Heading</vt:lpstr>
      <vt:lpstr>Sakkal Majalla</vt:lpstr>
      <vt:lpstr>Simplified Arabic</vt:lpstr>
      <vt:lpstr>Sultan bold</vt:lpstr>
      <vt:lpstr>Times New Roman</vt:lpstr>
      <vt:lpstr>Wingdings</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Abdullah Falamerzi</cp:lastModifiedBy>
  <cp:revision>1355</cp:revision>
  <dcterms:created xsi:type="dcterms:W3CDTF">2020-03-03T05:49:03Z</dcterms:created>
  <dcterms:modified xsi:type="dcterms:W3CDTF">2023-08-27T08:20:06Z</dcterms:modified>
</cp:coreProperties>
</file>