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302" r:id="rId6"/>
    <p:sldId id="261" r:id="rId7"/>
    <p:sldId id="265" r:id="rId8"/>
    <p:sldId id="266" r:id="rId9"/>
    <p:sldId id="267" r:id="rId10"/>
    <p:sldId id="268" r:id="rId11"/>
    <p:sldId id="269" r:id="rId12"/>
    <p:sldId id="282" r:id="rId13"/>
    <p:sldId id="281" r:id="rId14"/>
    <p:sldId id="298" r:id="rId15"/>
    <p:sldId id="294" r:id="rId16"/>
    <p:sldId id="303" r:id="rId17"/>
    <p:sldId id="283" r:id="rId18"/>
    <p:sldId id="305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6" r:id="rId28"/>
    <p:sldId id="301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2FF"/>
    <a:srgbClr val="FFBF00"/>
    <a:srgbClr val="9DC1E2"/>
    <a:srgbClr val="66CCFF"/>
    <a:srgbClr val="C43A4E"/>
    <a:srgbClr val="CF6363"/>
    <a:srgbClr val="0070C0"/>
    <a:srgbClr val="F3EAA5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-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4554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4951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4213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478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908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649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2318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9867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90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38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5614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274254" y="1806913"/>
            <a:ext cx="5429250" cy="15208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/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مبادئ الاقتصاد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قصد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043489" y="3571441"/>
            <a:ext cx="5890780" cy="2084388"/>
          </a:xfr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SA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الرابعة</a:t>
            </a:r>
            <a:endParaRPr lang="ar-BH" altLang="en-US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اقتصاد مملكة البحرين</a:t>
            </a:r>
            <a:endParaRPr lang="ar-BH" altLang="en-US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SA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عشر</a:t>
            </a:r>
            <a:endParaRPr lang="ar-BH" altLang="en-US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الإلكترونية في مملكة البحرين</a:t>
            </a:r>
            <a:endParaRPr lang="ar-BH" altLang="en-US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15736" y="6419545"/>
            <a:ext cx="237626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 -</a:t>
            </a:r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2023</a:t>
            </a:r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/202</a:t>
            </a:r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5339" y="642541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الأول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72" y="6509697"/>
            <a:ext cx="165618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</a:t>
            </a:r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113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048" t="9457" r="41357" b="19513"/>
          <a:stretch/>
        </p:blipFill>
        <p:spPr>
          <a:xfrm>
            <a:off x="981739" y="1806913"/>
            <a:ext cx="2913321" cy="40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3055434" y="571790"/>
            <a:ext cx="5944187" cy="972344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خامساً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الإلكترونية في مملكة البحرين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1617" y="6555709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05204" y="1544134"/>
            <a:ext cx="8690653" cy="4782866"/>
            <a:chOff x="508612" y="349115"/>
            <a:chExt cx="10710336" cy="62087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5448" t="22205" r="33417" b="14811"/>
            <a:stretch/>
          </p:blipFill>
          <p:spPr>
            <a:xfrm>
              <a:off x="508612" y="349115"/>
              <a:ext cx="10710336" cy="62039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5447" t="67194" r="65704" b="20102"/>
            <a:stretch/>
          </p:blipFill>
          <p:spPr>
            <a:xfrm>
              <a:off x="1382907" y="6461489"/>
              <a:ext cx="7604603" cy="96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1302" y="6555709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622565" y="644322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1588169" y="799824"/>
            <a:ext cx="8503046" cy="1198935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الاستراتيجية</a:t>
            </a:r>
            <a:r>
              <a:rPr lang="ar-SA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الوطنية للتجارة الإلكترونية في مملكة البحرين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5788" t="43599" r="26348" b="17854"/>
          <a:stretch/>
        </p:blipFill>
        <p:spPr>
          <a:xfrm>
            <a:off x="627125" y="2088698"/>
            <a:ext cx="10947253" cy="41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1588169" y="799824"/>
            <a:ext cx="8503046" cy="1198935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مؤشرات الأداء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396" t="24929" r="38387" b="64184"/>
          <a:stretch/>
        </p:blipFill>
        <p:spPr>
          <a:xfrm>
            <a:off x="4378762" y="2103767"/>
            <a:ext cx="7243011" cy="10026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7396" t="38473" r="38387" b="51859"/>
          <a:stretch/>
        </p:blipFill>
        <p:spPr>
          <a:xfrm>
            <a:off x="3373218" y="3172342"/>
            <a:ext cx="7243011" cy="8903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7396" t="50753" r="38387" b="36182"/>
          <a:stretch/>
        </p:blipFill>
        <p:spPr>
          <a:xfrm>
            <a:off x="1588169" y="4128641"/>
            <a:ext cx="7243011" cy="12031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396" t="66431" r="38387" b="22640"/>
          <a:stretch/>
        </p:blipFill>
        <p:spPr>
          <a:xfrm>
            <a:off x="269356" y="5397762"/>
            <a:ext cx="7243011" cy="10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198" t="44968" r="32845" b="20646"/>
          <a:stretch/>
        </p:blipFill>
        <p:spPr>
          <a:xfrm>
            <a:off x="207525" y="2498103"/>
            <a:ext cx="11776950" cy="3735087"/>
          </a:xfrm>
          <a:prstGeom prst="rect">
            <a:avLst/>
          </a:prstGeom>
        </p:spPr>
      </p:pic>
      <p:sp>
        <p:nvSpPr>
          <p:cNvPr id="17" name="Title 5"/>
          <p:cNvSpPr txBox="1">
            <a:spLocks/>
          </p:cNvSpPr>
          <p:nvPr/>
        </p:nvSpPr>
        <p:spPr>
          <a:xfrm>
            <a:off x="207525" y="737422"/>
            <a:ext cx="10188332" cy="1676497"/>
          </a:xfrm>
          <a:prstGeom prst="downArrowCallout">
            <a:avLst>
              <a:gd name="adj1" fmla="val 25000"/>
              <a:gd name="adj2" fmla="val 32529"/>
              <a:gd name="adj3" fmla="val 25000"/>
              <a:gd name="adj4" fmla="val 64977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جهود حكومة مملكة البحرين للحد من جرائم النصب والاحتيال التي تصاحب بعض أنواع التجارة الإلكترونية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2196" y="1762528"/>
            <a:ext cx="9777754" cy="4351337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marL="365760" lvl="1" indent="-256032" algn="r" rtl="1">
              <a:lnSpc>
                <a:spcPct val="150000"/>
              </a:lnSpc>
              <a:spcBef>
                <a:spcPts val="1000"/>
              </a:spcBef>
              <a:buNone/>
              <a:defRPr/>
            </a:pPr>
            <a:r>
              <a:rPr lang="ar-SA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مفهوم التجارة الإلكترونية هو </a:t>
            </a:r>
            <a:r>
              <a:rPr lang="ar-SA" alt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</a:t>
            </a:r>
            <a:r>
              <a:rPr lang="ar-SA" altLang="en-US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متكاملة من عمليات عقد الصفقات وتأسيس الروابط التجارية، وتوزيع وتسويق وبيع المنتجات بوسائط إلكترونية</a:t>
            </a:r>
            <a:r>
              <a:rPr lang="ar-SA" alt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ar-BH" sz="3200" dirty="0" smtClean="0"/>
          </a:p>
          <a:p>
            <a:pPr marL="624078" indent="-514350" algn="r" rtl="1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956053" y="4130441"/>
            <a:ext cx="372618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خطأ</a:t>
            </a:r>
            <a:endParaRPr lang="en-US" sz="2400" dirty="0"/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6475095" y="4130441"/>
            <a:ext cx="372618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صح</a:t>
            </a:r>
            <a:endParaRPr lang="en-US" sz="2400" dirty="0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1875559" y="448253"/>
            <a:ext cx="7886700" cy="1063625"/>
          </a:xfr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 eaLnBrk="1" hangingPunct="1"/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914400" y="1380554"/>
            <a:ext cx="10065269" cy="46201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r" rtl="1">
              <a:lnSpc>
                <a:spcPct val="150000"/>
              </a:lnSpc>
              <a:buNone/>
              <a:defRPr/>
            </a:pPr>
            <a:r>
              <a:rPr lang="ar-SA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نوع من أنواع التجارة الإلكترونية </a:t>
            </a:r>
            <a:r>
              <a:rPr lang="ar-SA" alt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تتم </a:t>
            </a:r>
            <a:r>
              <a:rPr lang="ar-SA" altLang="en-US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فيها إقامة علاقات تجارة إلكترونية بين الشركات والمستهلكين النهائيين.</a:t>
            </a:r>
            <a:endParaRPr lang="ar-BH" altLang="en-US" sz="3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65760" indent="-256032" algn="r" rtl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ar-BH" sz="36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>
              <a:lnSpc>
                <a:spcPct val="150000"/>
              </a:lnSpc>
              <a:buNone/>
              <a:defRPr/>
            </a:pPr>
            <a:endParaRPr lang="ar-BH" sz="36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>
              <a:buFont typeface="Wingdings 3"/>
              <a:buNone/>
              <a:defRPr/>
            </a:pPr>
            <a:endParaRPr lang="ar-BH" sz="3200" dirty="0" smtClean="0"/>
          </a:p>
          <a:p>
            <a:pPr marL="624078" indent="-514350" algn="r" rtl="1">
              <a:buFont typeface="Wingdings 3"/>
              <a:buNone/>
              <a:defRPr/>
            </a:pPr>
            <a:endParaRPr lang="en-US" sz="3200" dirty="0"/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6113138" y="2809357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lnSpc>
                <a:spcPct val="70000"/>
              </a:lnSpc>
              <a:buFont typeface="+mj-lt"/>
              <a:buAutoNum type="arabicPeriod"/>
            </a:pPr>
            <a:r>
              <a:rPr lang="ar-SA" alt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الشركات </a:t>
            </a:r>
            <a:r>
              <a:rPr lang="en-US" alt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B2B</a:t>
            </a:r>
            <a:endParaRPr lang="ar-SA" alt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583666" y="2809357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+mj-lt"/>
              <a:buAutoNum type="arabicPeriod" startAt="2"/>
            </a:pPr>
            <a:r>
              <a:rPr lang="ar-SA" alt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المستهلك إلى الإدارة </a:t>
            </a:r>
            <a:r>
              <a:rPr lang="en-US" alt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C2A</a:t>
            </a:r>
            <a:endParaRPr lang="ar-SA" alt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5" action="ppaction://hlinksldjump"/>
          </p:cNvPr>
          <p:cNvSpPr/>
          <p:nvPr/>
        </p:nvSpPr>
        <p:spPr>
          <a:xfrm>
            <a:off x="1583666" y="4287378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+mj-lt"/>
              <a:buAutoNum type="arabicPeriod" startAt="4"/>
            </a:pPr>
            <a:r>
              <a:rPr lang="ar-SA" alt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الشركات إلى المستهلك </a:t>
            </a:r>
            <a:r>
              <a:rPr lang="en-US" alt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B2C</a:t>
            </a:r>
            <a:endParaRPr lang="ar-SA" alt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6113138" y="4287378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+mj-lt"/>
              <a:buAutoNum type="arabicPeriod" startAt="3"/>
            </a:pPr>
            <a:r>
              <a:rPr lang="ar-SA" alt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المستهلكين </a:t>
            </a:r>
            <a:r>
              <a:rPr lang="en-US" alt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C2C</a:t>
            </a:r>
            <a:endParaRPr lang="ar-SA" alt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834390" y="1268068"/>
            <a:ext cx="10065269" cy="4732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SA" altLang="en-US" sz="1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alt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3 . </a:t>
            </a:r>
            <a:r>
              <a:rPr lang="ar-SA" altLang="en-US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أهمية </a:t>
            </a:r>
            <a:r>
              <a:rPr lang="ar-SA" altLang="en-US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الإلكترونية:</a:t>
            </a:r>
            <a:endParaRPr lang="en-US" altLang="en-US" sz="3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>
              <a:lnSpc>
                <a:spcPct val="150000"/>
              </a:lnSpc>
              <a:buNone/>
              <a:defRPr/>
            </a:pPr>
            <a:endParaRPr lang="ar-BH" sz="36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>
              <a:buFont typeface="Wingdings 3"/>
              <a:buNone/>
              <a:defRPr/>
            </a:pPr>
            <a:endParaRPr lang="ar-BH" sz="3200" dirty="0" smtClean="0"/>
          </a:p>
          <a:p>
            <a:pPr marL="624078" indent="-514350" algn="r" rtl="1">
              <a:buFont typeface="Wingdings 3"/>
              <a:buNone/>
              <a:defRPr/>
            </a:pPr>
            <a:endParaRPr lang="en-US" sz="3200" dirty="0"/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21270" y="2934996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توسيع العلاقة التجارية</a:t>
            </a:r>
            <a:r>
              <a:rPr lang="ar-SA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alt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491798" y="2934996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eriod" startAt="2"/>
            </a:pPr>
            <a:r>
              <a:rPr lang="ar-SA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أكثر ملاءمة لظروف العملاء.</a:t>
            </a: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491798" y="4413017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eriod" startAt="4"/>
            </a:pP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جميع ما ذكر صحيح.</a:t>
            </a:r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6021270" y="4413017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eriod" startAt="3"/>
            </a:pPr>
            <a:r>
              <a:rPr lang="ar-SA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تكاليف قليلة مقابل زيادة في الأرباح.</a:t>
            </a:r>
          </a:p>
        </p:txBody>
      </p:sp>
    </p:spTree>
    <p:extLst>
      <p:ext uri="{BB962C8B-B14F-4D97-AF65-F5344CB8AC3E}">
        <p14:creationId xmlns:p14="http://schemas.microsoft.com/office/powerpoint/2010/main" val="175256075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754380" y="1265113"/>
            <a:ext cx="10412730" cy="4638869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marL="365760" indent="-256032" algn="just" rtl="1">
              <a:lnSpc>
                <a:spcPct val="150000"/>
              </a:lnSpc>
              <a:buNone/>
              <a:defRPr/>
            </a:pPr>
            <a:r>
              <a:rPr lang="ar-SA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3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الأعمدة الرئيسية للاستراتيجية الوطنية للتجارة الإلكترونية</a:t>
            </a:r>
            <a:r>
              <a:rPr lang="ar-SA" altLang="en-US" sz="3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altLang="en-US" sz="3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ar-BH" sz="3200" dirty="0" smtClean="0"/>
          </a:p>
          <a:p>
            <a:pPr marL="624078" indent="-514350" algn="r" rtl="1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ar-BH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6281057" y="2934996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alt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الإجراءات التنظيمية.</a:t>
            </a:r>
            <a:endParaRPr lang="ar-SA" alt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751585" y="2934996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eriod" startAt="2"/>
            </a:pPr>
            <a:r>
              <a:rPr lang="ar-SA" altLang="en-US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سلسلة القيمة للتجارة الإلكترونية.</a:t>
            </a:r>
            <a:endParaRPr lang="ar-SA" alt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5" action="ppaction://hlinksldjump"/>
          </p:cNvPr>
          <p:cNvSpPr/>
          <p:nvPr/>
        </p:nvSpPr>
        <p:spPr>
          <a:xfrm>
            <a:off x="1751585" y="4413017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+mj-lt"/>
              <a:buAutoNum type="arabicPeriod" startAt="4"/>
            </a:pP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جميع ما ذكر صحيح.</a:t>
            </a:r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6281057" y="4413017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eriod" startAt="3"/>
            </a:pPr>
            <a:r>
              <a:rPr lang="ar-SA" altLang="en-US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الوعي العام والثقة.</a:t>
            </a:r>
            <a:endParaRPr lang="ar-SA" alt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252196" y="1356690"/>
            <a:ext cx="10065269" cy="46201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r" rtl="1">
              <a:lnSpc>
                <a:spcPct val="150000"/>
              </a:lnSpc>
              <a:buNone/>
              <a:defRPr/>
            </a:pPr>
            <a:r>
              <a:rPr lang="ar-SA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أهداف الاستراتيجية الوطنية للتجارة الإلكترونية في مملكة البحرين.</a:t>
            </a:r>
            <a:endParaRPr lang="ar-BH" sz="36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>
              <a:lnSpc>
                <a:spcPct val="150000"/>
              </a:lnSpc>
              <a:buNone/>
              <a:defRPr/>
            </a:pPr>
            <a:endParaRPr lang="ar-BH" sz="36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4078" indent="-514350" algn="r" rtl="1">
              <a:buFont typeface="Wingdings 3"/>
              <a:buNone/>
              <a:defRPr/>
            </a:pPr>
            <a:endParaRPr lang="ar-BH" sz="3200" dirty="0" smtClean="0"/>
          </a:p>
          <a:p>
            <a:pPr marL="624078" indent="-514350" algn="r" rtl="1">
              <a:buFont typeface="Wingdings 3"/>
              <a:buNone/>
              <a:defRPr/>
            </a:pPr>
            <a:endParaRPr lang="en-US" sz="3200" dirty="0"/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370186" y="3180748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AutoNum type="arabicPeriod"/>
            </a:pP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تعزيز القدرة التنافسية التصديرية لمملكة البحرين</a:t>
            </a:r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452094" y="3184558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+mj-lt"/>
              <a:buAutoNum type="arabicPeriod" startAt="2"/>
            </a:pP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رفع مستوى معايير التجارة الالكترونية.</a:t>
            </a:r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452094" y="4642978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+mj-lt"/>
              <a:buAutoNum type="arabicPeriod" startAt="3"/>
            </a:pP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جميع ما ذكر </a:t>
            </a: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صحيح.</a:t>
            </a:r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6370186" y="4630720"/>
            <a:ext cx="4114800" cy="845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+mj-lt"/>
              <a:buAutoNum type="arabicPeriod" startAt="4"/>
            </a:pP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تمكين المؤسسات الصغيرة والمتوسطة.</a:t>
            </a:r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954117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9710" y="610136"/>
            <a:ext cx="29787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0070C0"/>
                </a:solidFill>
                <a:sym typeface="Wingdings"/>
              </a:rPr>
              <a:t></a:t>
            </a:r>
            <a:endParaRPr lang="en-US" sz="40000" dirty="0">
              <a:solidFill>
                <a:srgbClr val="0070C0"/>
              </a:solidFill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  </a:t>
            </a:r>
            <a:r>
              <a:rPr lang="en-US" sz="2800" dirty="0" smtClean="0">
                <a:solidFill>
                  <a:schemeClr val="tx1"/>
                </a:solidFill>
              </a:rPr>
              <a:t>Next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590801" y="1399308"/>
            <a:ext cx="6747164" cy="817419"/>
          </a:xfrm>
          <a:prstGeom prst="downArrowCallout">
            <a:avLst/>
          </a:prstGeom>
          <a:solidFill>
            <a:srgbClr val="FFC000"/>
          </a:solidFill>
          <a:ln cmpd="dbl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الأهداف: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008552" y="2216727"/>
            <a:ext cx="10515600" cy="3774999"/>
          </a:xfr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marL="681038" indent="-571500" algn="r" rtl="1" eaLnBrk="1" fontAlgn="auto" hangingPunct="1">
              <a:spcAft>
                <a:spcPts val="0"/>
              </a:spcAft>
              <a:defRPr/>
            </a:pPr>
            <a:r>
              <a:rPr lang="ar-BH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المتعلم في نهاية هذه الوحدة أن يكون قادرًا على:</a:t>
            </a:r>
          </a:p>
          <a:p>
            <a:pPr marL="681038" indent="-571500" algn="r" rt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ar-BH" altLang="en-US" sz="1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22325" lvl="1" indent="-45720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altLang="en-US" sz="3200" dirty="0" smtClean="0"/>
              <a:t>نتعرّف </a:t>
            </a:r>
            <a:r>
              <a:rPr lang="ar-SA" altLang="en-US" sz="3200" dirty="0" smtClean="0"/>
              <a:t>التجارة الإلكترونية.</a:t>
            </a:r>
            <a:endParaRPr lang="ar-SA" altLang="en-US" sz="3200" dirty="0" smtClean="0"/>
          </a:p>
          <a:p>
            <a:pPr marL="822325" lvl="1" indent="-45720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altLang="en-US" sz="3200" dirty="0" smtClean="0"/>
              <a:t>نعدّد أنواع التجارة الإلكترونية.</a:t>
            </a:r>
            <a:endParaRPr lang="ar-SA" altLang="en-US" sz="3200" dirty="0" smtClean="0"/>
          </a:p>
          <a:p>
            <a:pPr marL="822325" lvl="1" indent="-45720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altLang="en-US" sz="3200" dirty="0" smtClean="0"/>
              <a:t>نلخّص أهمية التجارة الإلكترونية.</a:t>
            </a:r>
          </a:p>
          <a:p>
            <a:pPr marL="822325" lvl="1" indent="-45720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altLang="en-US" sz="3200" dirty="0" smtClean="0"/>
              <a:t>نُميّز بين التجارة الإلكترونية والتجارة التقليدية.</a:t>
            </a:r>
          </a:p>
          <a:p>
            <a:pPr marL="822325" lvl="1" indent="-45720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altLang="en-US" sz="3200" dirty="0" smtClean="0"/>
              <a:t>نعتز بجهود مملكة البحرين في دعم التجارة الإلكترونية.</a:t>
            </a:r>
            <a:endParaRPr lang="en-US" altLang="en-US" sz="3200" dirty="0" smtClean="0"/>
          </a:p>
          <a:p>
            <a:pPr marL="822325" lvl="1" indent="-45720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ar-BH" altLang="en-US" sz="2000" dirty="0" smtClean="0"/>
          </a:p>
          <a:p>
            <a:pPr marL="936625" lvl="1" indent="-571500" algn="r" rtl="1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endParaRPr lang="ar-BH" altLang="en-US" sz="2000" dirty="0" smtClean="0"/>
          </a:p>
          <a:p>
            <a:pPr marL="681038" indent="-571500" algn="r" rtl="1" eaLnBrk="1" fontAlgn="auto" hangingPunct="1">
              <a:spcAft>
                <a:spcPts val="0"/>
              </a:spcAft>
              <a:buFont typeface="Lucida Sans Unicode" pitchFamily="34" charset="0"/>
              <a:buAutoNum type="romanUcPeriod"/>
              <a:defRPr/>
            </a:pPr>
            <a:endParaRPr lang="en-US" altLang="en-US" sz="2000" dirty="0" smtClean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3" y="346364"/>
            <a:ext cx="289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en-US" sz="40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Next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218" y="193962"/>
            <a:ext cx="22721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0070C0"/>
                </a:solidFill>
                <a:sym typeface="Wingdings"/>
              </a:rPr>
              <a:t></a:t>
            </a:r>
            <a:endParaRPr lang="en-US" sz="40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3" y="346364"/>
            <a:ext cx="289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en-US" sz="40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/>
              <a:t>     </a:t>
            </a:r>
            <a:r>
              <a:rPr lang="en-US" sz="2800" dirty="0" smtClean="0">
                <a:solidFill>
                  <a:schemeClr val="tx1"/>
                </a:solidFill>
              </a:rPr>
              <a:t>Back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Next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5345" y="610136"/>
            <a:ext cx="30757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0070C0"/>
                </a:solidFill>
                <a:sym typeface="Wingdings"/>
              </a:rPr>
              <a:t></a:t>
            </a:r>
            <a:endParaRPr lang="en-US" sz="400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3" y="346364"/>
            <a:ext cx="289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en-US" sz="40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Back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953193" y="499976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Next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5345" y="610136"/>
            <a:ext cx="30757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0070C0"/>
                </a:solidFill>
                <a:sym typeface="Wingdings"/>
              </a:rPr>
              <a:t></a:t>
            </a:r>
            <a:endParaRPr lang="en-US" sz="40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3" y="346364"/>
            <a:ext cx="289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en-US" sz="40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Back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252196" y="5095546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Next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5345" y="610136"/>
            <a:ext cx="30757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0070C0"/>
                </a:solidFill>
                <a:sym typeface="Wingdings"/>
              </a:rPr>
              <a:t></a:t>
            </a:r>
            <a:endParaRPr lang="en-US" sz="40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3" y="346364"/>
            <a:ext cx="289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en-US" sz="40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1136073" y="5056910"/>
            <a:ext cx="2078182" cy="1163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Back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159341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2240280" y="1796415"/>
            <a:ext cx="8313833" cy="3067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marL="822325" lvl="1" indent="-457200">
              <a:buFont typeface="+mj-lt"/>
              <a:buAutoNum type="arabicPeriod"/>
              <a:defRPr/>
            </a:pPr>
            <a:r>
              <a:rPr lang="ar-SA" altLang="en-US" sz="3200" dirty="0" smtClean="0"/>
              <a:t>نتعرّف </a:t>
            </a:r>
            <a:r>
              <a:rPr lang="ar-SA" altLang="en-US" sz="3200" dirty="0"/>
              <a:t>التجارة الإلكترونية.</a:t>
            </a:r>
          </a:p>
          <a:p>
            <a:pPr marL="822325" lvl="1" indent="-457200">
              <a:buFont typeface="+mj-lt"/>
              <a:buAutoNum type="arabicPeriod"/>
              <a:defRPr/>
            </a:pPr>
            <a:r>
              <a:rPr lang="ar-SA" altLang="en-US" sz="3200" dirty="0"/>
              <a:t>نعدّد أنواع التجارة الإلكترونية.</a:t>
            </a:r>
          </a:p>
          <a:p>
            <a:pPr marL="822325" lvl="1" indent="-457200">
              <a:buFont typeface="+mj-lt"/>
              <a:buAutoNum type="arabicPeriod"/>
              <a:defRPr/>
            </a:pPr>
            <a:r>
              <a:rPr lang="ar-SA" altLang="en-US" sz="3200" dirty="0"/>
              <a:t>نلخّص أهمية التجارة الإلكترونية.</a:t>
            </a:r>
          </a:p>
          <a:p>
            <a:pPr marL="822325" lvl="1" indent="-457200">
              <a:buFont typeface="+mj-lt"/>
              <a:buAutoNum type="arabicPeriod"/>
              <a:defRPr/>
            </a:pPr>
            <a:r>
              <a:rPr lang="ar-SA" altLang="en-US" sz="3200" dirty="0"/>
              <a:t>نُميّز بين التجارة الإلكترونية والتجارة التقليدية.</a:t>
            </a:r>
          </a:p>
          <a:p>
            <a:pPr marL="822325" lvl="1" indent="-457200">
              <a:buFont typeface="+mj-lt"/>
              <a:buAutoNum type="arabicPeriod"/>
              <a:defRPr/>
            </a:pPr>
            <a:r>
              <a:rPr lang="ar-SA" altLang="en-US" sz="3200" dirty="0"/>
              <a:t>نعتز بجهود مملكة البحرين في دعم التجارة الإلكترونية.</a:t>
            </a:r>
            <a:endParaRPr lang="en-US" altLang="en-US" sz="3200" dirty="0"/>
          </a:p>
          <a:p>
            <a:pPr marL="365125" lvl="1" indent="0">
              <a:buNone/>
              <a:defRPr/>
            </a:pPr>
            <a:endParaRPr lang="ar-BH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566894" y="5113421"/>
            <a:ext cx="4987219" cy="1216224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زيارة البوابة التعليمية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1773432" y="5501085"/>
            <a:ext cx="1531476" cy="65002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7884842" y="1038784"/>
            <a:ext cx="2669271" cy="815934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649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ertical Scroll 10"/>
          <p:cNvSpPr/>
          <p:nvPr/>
        </p:nvSpPr>
        <p:spPr>
          <a:xfrm>
            <a:off x="458663" y="1634835"/>
            <a:ext cx="11091653" cy="3922400"/>
          </a:xfrm>
          <a:prstGeom prst="verticalScroll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53167" y="2308985"/>
            <a:ext cx="9395569" cy="303267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lvl="1" algn="just" rtl="1" eaLnBrk="1" hangingPunct="1">
              <a:lnSpc>
                <a:spcPct val="150000"/>
              </a:lnSpc>
              <a:buFont typeface="Verdana" pitchFamily="34" charset="0"/>
              <a:buNone/>
            </a:pPr>
            <a:r>
              <a:rPr lang="ar-SA" altLang="en-US" sz="4000" dirty="0" smtClean="0"/>
              <a:t>مجموعة متكاملة من عمليات عقد الصفقات وتأسيس الروابط التجارية، وتوزيع وتسويق وبيع المنتجات بوسائط إلكترونية.</a:t>
            </a:r>
            <a:endParaRPr lang="ar-BH" altLang="en-US" sz="4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8205" y="733647"/>
            <a:ext cx="567778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أولاً: </a:t>
            </a:r>
            <a:r>
              <a:rPr lang="ar-SA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التجارة الإلكترونية: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818167" y="491011"/>
            <a:ext cx="8120660" cy="1143000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التجارة الإلكترونية الرئيسية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441236" y="1690252"/>
            <a:ext cx="3136392" cy="4572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lnSpc>
                <a:spcPct val="70000"/>
              </a:lnSpc>
            </a:pPr>
            <a:endParaRPr lang="ar-SA" altLang="en-US" sz="1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70000"/>
              </a:lnSpc>
            </a:pPr>
            <a:r>
              <a:rPr lang="ar-SA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الشركات </a:t>
            </a:r>
            <a:r>
              <a:rPr lang="en-US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B2B</a:t>
            </a:r>
            <a:endParaRPr lang="ar-SA" altLang="en-US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lnSpc>
                <a:spcPct val="70000"/>
              </a:lnSpc>
              <a:buNone/>
            </a:pPr>
            <a:endParaRPr lang="ar-SA" altLang="en-US" sz="45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 eaLnBrk="1" hangingPunct="1">
              <a:buNone/>
            </a:pPr>
            <a:r>
              <a:rPr lang="ar-SA" altLang="en-US" sz="27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تشمل جميع المعاملات الإلكترونية للسلع أو الخدمات التي تتم بين الشركات </a:t>
            </a:r>
            <a:endParaRPr lang="ar-BH" altLang="en-US" sz="27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61804" y="1690252"/>
            <a:ext cx="3136905" cy="457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ar-SA" altLang="en-US" sz="1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الشركات إلى المستهلك </a:t>
            </a:r>
            <a:r>
              <a:rPr lang="en-US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B2C</a:t>
            </a:r>
            <a:endParaRPr lang="ar-SA" altLang="en-US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altLang="en-US" sz="1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altLang="en-US" sz="27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تتم فيها إقامة علاقات تجارة إلكترونية بين الشركات والمستهلكين النهائيين.</a:t>
            </a:r>
            <a:endParaRPr lang="ar-BH" altLang="en-US" sz="27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 3" pitchFamily="18" charset="2"/>
              <a:buNone/>
            </a:pPr>
            <a:endParaRPr lang="ar-BH" altLang="en-US" dirty="0" smtClean="0"/>
          </a:p>
          <a:p>
            <a:pPr algn="r" rtl="1"/>
            <a:endParaRPr lang="en-US" altLang="en-US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2067" y="1690252"/>
            <a:ext cx="3136392" cy="457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SA" altLang="en-US" sz="1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المستهلكين </a:t>
            </a:r>
            <a:r>
              <a:rPr lang="en-US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C2C</a:t>
            </a:r>
            <a:endParaRPr lang="ar-SA" altLang="en-US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altLang="en-US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altLang="en-US" sz="27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تتم جميع المعاملات الإلكترونية للسلع أو الخدمات بين المستهلكين.</a:t>
            </a:r>
            <a:endParaRPr lang="ar-BH" altLang="en-US" sz="27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 3" pitchFamily="18" charset="2"/>
              <a:buNone/>
            </a:pPr>
            <a:endParaRPr lang="ar-BH" altLang="en-US" dirty="0" smtClean="0"/>
          </a:p>
          <a:p>
            <a:pPr algn="r" rt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14" grpId="0" build="allAtOnce" animBg="1"/>
      <p:bldP spid="1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818167" y="491011"/>
            <a:ext cx="8120660" cy="1143000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التجارة الإلكترونية الرئيسية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15667" y="1690252"/>
            <a:ext cx="3136392" cy="4572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lnSpc>
                <a:spcPct val="70000"/>
              </a:lnSpc>
            </a:pPr>
            <a:endParaRPr lang="ar-SA" altLang="en-US" sz="1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70000"/>
              </a:lnSpc>
            </a:pPr>
            <a:r>
              <a:rPr lang="ar-SA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المستهلك إلى الشركات </a:t>
            </a:r>
            <a:r>
              <a:rPr lang="en-US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C2B</a:t>
            </a:r>
            <a:endParaRPr lang="ar-SA" altLang="en-US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lnSpc>
                <a:spcPct val="70000"/>
              </a:lnSpc>
              <a:buNone/>
            </a:pPr>
            <a:endParaRPr lang="ar-SA" altLang="en-US" sz="2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 eaLnBrk="1" hangingPunct="1">
              <a:buNone/>
            </a:pPr>
            <a:r>
              <a:rPr lang="ar-SA" altLang="en-US" sz="27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هذا النوع يكون شائع في المشاريع القائمة على التعهد الاجتماعي حيث يقوم الأفراد بعرض خدماتهم ومنتجاتهم للبيع للشركات التي تبحث عن هذا النوع من الخدمات والمنتجات.</a:t>
            </a:r>
            <a:endParaRPr lang="ar-BH" altLang="en-US" dirty="0" smtClean="0"/>
          </a:p>
          <a:p>
            <a:pPr algn="r" rtl="1" eaLnBrk="1" hangingPunct="1"/>
            <a:endParaRPr lang="en-US" alt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27441" y="1690252"/>
            <a:ext cx="3136392" cy="457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ar-SA" altLang="en-US" sz="1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الشركات إلى الإدارات </a:t>
            </a:r>
            <a:r>
              <a:rPr lang="en-US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B2A</a:t>
            </a:r>
            <a:endParaRPr lang="ar-SA" altLang="en-US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alt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altLang="en-US" sz="27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المعاملات التي تتم عبر الإنترنت بين الشركات المختلفة والمؤسسات الإدارية الحكومية.</a:t>
            </a:r>
            <a:endParaRPr lang="ar-BH" altLang="en-US" sz="27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 3" pitchFamily="18" charset="2"/>
              <a:buNone/>
            </a:pPr>
            <a:endParaRPr lang="ar-BH" altLang="en-US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37691" y="1690252"/>
            <a:ext cx="3136392" cy="457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SA" altLang="en-US" sz="1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المستهلك إلى الإدارة </a:t>
            </a:r>
            <a:r>
              <a:rPr lang="en-US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C2A</a:t>
            </a:r>
            <a:endParaRPr lang="ar-SA" altLang="en-US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altLang="en-US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altLang="en-US" sz="27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 هذا النوع من التجارة الإلكترونية على جميع المعاملات الإلكترونية بين الأفراد والإدارات الحكومية.</a:t>
            </a:r>
            <a:endParaRPr lang="ar-BH" altLang="en-US" sz="27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 3" pitchFamily="18" charset="2"/>
              <a:buNone/>
            </a:pPr>
            <a:endParaRPr lang="ar-BH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00382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14" grpId="0" build="allAtOnce" animBg="1"/>
      <p:bldP spid="1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802379" y="517247"/>
            <a:ext cx="8229600" cy="1143000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ثانياً: </a:t>
            </a:r>
            <a:r>
              <a:rPr lang="ar-SA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أهمية وفوائد التجارة الإلكترونية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3961" y="2809244"/>
            <a:ext cx="10214987" cy="3419194"/>
          </a:xfrm>
          <a:solidFill>
            <a:srgbClr val="97D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pPr algn="just" rtl="1" eaLnBrk="1" hangingPunct="1"/>
            <a:endParaRPr lang="ar-SA" altLang="en-US" sz="1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just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ar-SA" altLang="en-US" sz="3100" dirty="0" smtClean="0"/>
              <a:t>توسيع العلاقة التجارية.</a:t>
            </a:r>
          </a:p>
          <a:p>
            <a:pPr marL="514350" indent="-514350" algn="just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ar-SA" altLang="en-US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أكثر ملاءمة لظروف العملاء.</a:t>
            </a:r>
          </a:p>
          <a:p>
            <a:pPr marL="514350" indent="-514350" algn="just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ar-SA" altLang="en-US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تكاليف قليلة مقابل زيادة في الأرباح.</a:t>
            </a:r>
          </a:p>
          <a:p>
            <a:pPr marL="514350" indent="-514350" algn="just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ar-SA" altLang="en-US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توفر خصوصية للمستهلك على عملية التسويق.</a:t>
            </a:r>
          </a:p>
          <a:p>
            <a:pPr marL="514350" indent="-514350" algn="just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ar-SA" altLang="en-US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توسيع الفئات المستهدفة.</a:t>
            </a:r>
            <a:endParaRPr lang="ar-BH" altLang="en-US" sz="36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60961" y="1719020"/>
            <a:ext cx="6208685" cy="988637"/>
            <a:chOff x="2860961" y="1719020"/>
            <a:chExt cx="6208685" cy="988637"/>
          </a:xfrm>
        </p:grpSpPr>
        <p:sp>
          <p:nvSpPr>
            <p:cNvPr id="13" name="Rectangle 12"/>
            <p:cNvSpPr/>
            <p:nvPr/>
          </p:nvSpPr>
          <p:spPr>
            <a:xfrm>
              <a:off x="2860961" y="1719020"/>
              <a:ext cx="6208685" cy="584775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 rtl="1"/>
              <a:r>
                <a:rPr lang="ar-SA" altLang="en-US" sz="32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أهمية التجارة الإلكترونية:</a:t>
              </a:r>
              <a:endParaRPr lang="en-US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710687" y="2362568"/>
              <a:ext cx="473546" cy="345089"/>
            </a:xfrm>
            <a:prstGeom prst="downArrow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1730" y="616238"/>
            <a:ext cx="6208685" cy="942363"/>
            <a:chOff x="2841730" y="616238"/>
            <a:chExt cx="6208685" cy="942363"/>
          </a:xfrm>
        </p:grpSpPr>
        <p:sp>
          <p:nvSpPr>
            <p:cNvPr id="14" name="Rectangle 13"/>
            <p:cNvSpPr/>
            <p:nvPr/>
          </p:nvSpPr>
          <p:spPr>
            <a:xfrm>
              <a:off x="2841730" y="616238"/>
              <a:ext cx="6208685" cy="584775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 rtl="1"/>
              <a:r>
                <a:rPr lang="ar-SA" altLang="en-US" sz="32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أهمية التجارة الإلكترونية:</a:t>
              </a:r>
              <a:endParaRPr lang="en-US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5790897" y="1213512"/>
              <a:ext cx="473546" cy="345089"/>
            </a:xfrm>
            <a:prstGeom prst="downArrow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595" t="33120" r="34977" b="18275"/>
          <a:stretch/>
        </p:blipFill>
        <p:spPr>
          <a:xfrm>
            <a:off x="481263" y="1571100"/>
            <a:ext cx="10467474" cy="4775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21545" y="411118"/>
            <a:ext cx="7748909" cy="1293335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رابعًا: التجارة الإلكترونية والتجارة التقليدية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226" t="41403" r="30987" b="28421"/>
          <a:stretch/>
        </p:blipFill>
        <p:spPr>
          <a:xfrm>
            <a:off x="216568" y="1889912"/>
            <a:ext cx="11825472" cy="341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454442" y="458122"/>
            <a:ext cx="6955609" cy="1071732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 بين التجارة الإلكترونية والتجارة التقليدية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-202</a:t>
            </a:r>
            <a:r>
              <a:rPr lang="ar-SA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211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8762" y="-2667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القطاعات الصناعية في مملكة البحرين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169" t="29571" r="34003" b="12258"/>
          <a:stretch/>
        </p:blipFill>
        <p:spPr>
          <a:xfrm>
            <a:off x="1636295" y="1547265"/>
            <a:ext cx="8301108" cy="48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قالب الدروس الإلكترونية المعتم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 الإلكترونية المعتمد</Template>
  <TotalTime>1433</TotalTime>
  <Words>1064</Words>
  <Application>Microsoft Office PowerPoint</Application>
  <PresentationFormat>Widescreen</PresentationFormat>
  <Paragraphs>202</Paragraphs>
  <Slides>29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Lucida Sans Unicode</vt:lpstr>
      <vt:lpstr>Sakkal Majalla</vt:lpstr>
      <vt:lpstr>Verdana</vt:lpstr>
      <vt:lpstr>Wingdings</vt:lpstr>
      <vt:lpstr>Wingdings 3</vt:lpstr>
      <vt:lpstr>قالب الدروس الإلكترونية المعتمد</vt:lpstr>
      <vt:lpstr>مبادئ الاقتصاد (قصد- 211)</vt:lpstr>
      <vt:lpstr>الأهداف:</vt:lpstr>
      <vt:lpstr>PowerPoint Presentation</vt:lpstr>
      <vt:lpstr>أنواع التجارة الإلكترونية الرئيسية</vt:lpstr>
      <vt:lpstr>أنواع التجارة الإلكترونية الرئيسية</vt:lpstr>
      <vt:lpstr>ثانياً: أهمية وفوائد التجارة الإلكترونية</vt:lpstr>
      <vt:lpstr>PowerPoint Presentation</vt:lpstr>
      <vt:lpstr>رابعًا: التجارة الإلكترونية والتجارة التقليدية</vt:lpstr>
      <vt:lpstr>مقارنة بين التجارة الإلكترونية والتجارة التقليدية</vt:lpstr>
      <vt:lpstr>خامساً: التجارة الإلكترونية في مملكة البحرين</vt:lpstr>
      <vt:lpstr>أهداف الاستراتيجية الوطنية للتجارة الإلكترونية في مملكة البحرين</vt:lpstr>
      <vt:lpstr>مؤشرات الأداء</vt:lpstr>
      <vt:lpstr>PowerPoint Presentation</vt:lpstr>
      <vt:lpstr>التقويم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Mariam Jassim Khadem</cp:lastModifiedBy>
  <cp:revision>237</cp:revision>
  <dcterms:created xsi:type="dcterms:W3CDTF">2020-03-04T10:47:58Z</dcterms:created>
  <dcterms:modified xsi:type="dcterms:W3CDTF">2023-02-21T08:33:19Z</dcterms:modified>
</cp:coreProperties>
</file>