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302" r:id="rId6"/>
    <p:sldId id="261" r:id="rId7"/>
    <p:sldId id="265" r:id="rId8"/>
    <p:sldId id="267" r:id="rId9"/>
    <p:sldId id="281" r:id="rId10"/>
    <p:sldId id="282" r:id="rId11"/>
    <p:sldId id="298" r:id="rId12"/>
    <p:sldId id="284" r:id="rId13"/>
    <p:sldId id="285" r:id="rId14"/>
    <p:sldId id="286" r:id="rId15"/>
    <p:sldId id="287" r:id="rId16"/>
    <p:sldId id="288" r:id="rId17"/>
    <p:sldId id="289"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1E2"/>
    <a:srgbClr val="66CCFF"/>
    <a:srgbClr val="C43A4E"/>
    <a:srgbClr val="CF6363"/>
    <a:srgbClr val="0070C0"/>
    <a:srgbClr val="F3EAA5"/>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5" autoAdjust="0"/>
    <p:restoredTop sz="94660"/>
  </p:normalViewPr>
  <p:slideViewPr>
    <p:cSldViewPr snapToGrid="0">
      <p:cViewPr varScale="1">
        <p:scale>
          <a:sx n="84" d="100"/>
          <a:sy n="84" d="100"/>
        </p:scale>
        <p:origin x="120" y="4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385145541"/>
      </p:ext>
    </p:extLst>
  </p:cSld>
  <p:clrMapOvr>
    <a:masterClrMapping/>
  </p:clrMapOvr>
  <p:transition spd="slow">
    <p:pull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664449516"/>
      </p:ext>
    </p:extLst>
  </p:cSld>
  <p:clrMapOvr>
    <a:masterClrMapping/>
  </p:clrMapOvr>
  <p:transition spd="slow">
    <p:pull dir="l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235742130"/>
      </p:ext>
    </p:extLst>
  </p:cSld>
  <p:clrMapOvr>
    <a:masterClrMapping/>
  </p:clrMapOvr>
  <p:transition spd="slow">
    <p:pull dir="l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153904784"/>
      </p:ext>
    </p:extLst>
  </p:cSld>
  <p:clrMapOvr>
    <a:masterClrMapping/>
  </p:clrMapOvr>
  <p:transition spd="slow">
    <p:pull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490319089"/>
      </p:ext>
    </p:extLst>
  </p:cSld>
  <p:clrMapOvr>
    <a:masterClrMapping/>
  </p:clrMapOvr>
  <p:transition spd="slow">
    <p:pull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812486498"/>
      </p:ext>
    </p:extLst>
  </p:cSld>
  <p:clrMapOvr>
    <a:masterClrMapping/>
  </p:clrMapOvr>
  <p:transition spd="slow">
    <p:pull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pPr/>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608023183"/>
      </p:ext>
    </p:extLst>
  </p:cSld>
  <p:clrMapOvr>
    <a:masterClrMapping/>
  </p:clrMapOvr>
  <p:transition spd="slow">
    <p:pull dir="l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pPr/>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993798672"/>
      </p:ext>
    </p:extLst>
  </p:cSld>
  <p:clrMapOvr>
    <a:masterClrMapping/>
  </p:clrMapOvr>
  <p:transition spd="slow">
    <p:pull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67027904"/>
      </p:ext>
    </p:extLst>
  </p:cSld>
  <p:clrMapOvr>
    <a:masterClrMapping/>
  </p:clrMapOvr>
  <p:transition spd="slow">
    <p:pull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59132381"/>
      </p:ext>
    </p:extLst>
  </p:cSld>
  <p:clrMapOvr>
    <a:masterClrMapping/>
  </p:clrMapOvr>
  <p:transition spd="slow">
    <p:pull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979856140"/>
      </p:ext>
    </p:extLst>
  </p:cSld>
  <p:clrMapOvr>
    <a:masterClrMapping/>
  </p:clrMapOvr>
  <p:transition spd="slow">
    <p:pull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2/20/2023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val="2629520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dir="ld"/>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5274254" y="1806913"/>
            <a:ext cx="5429250" cy="15208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1" hangingPunct="1"/>
            <a:r>
              <a:rPr lang="ar-SA" sz="3600" b="1" dirty="0" smtClean="0">
                <a:latin typeface="Sakkal Majalla" panose="02000000000000000000" pitchFamily="2" charset="-78"/>
                <a:cs typeface="Sakkal Majalla" panose="02000000000000000000" pitchFamily="2" charset="-78"/>
              </a:rPr>
              <a:t>مبادئ الاقتصاد</a:t>
            </a:r>
            <a:r>
              <a:rPr lang="ar-BH" sz="3600" b="1" dirty="0" smtClean="0">
                <a:latin typeface="Sakkal Majalla" panose="02000000000000000000" pitchFamily="2" charset="-78"/>
                <a:cs typeface="Sakkal Majalla" panose="02000000000000000000" pitchFamily="2" charset="-78"/>
              </a:rPr>
              <a:t/>
            </a:r>
            <a:br>
              <a:rPr lang="ar-BH" sz="3600" b="1" dirty="0" smtClean="0">
                <a:latin typeface="Sakkal Majalla" panose="02000000000000000000" pitchFamily="2" charset="-78"/>
                <a:cs typeface="Sakkal Majalla" panose="02000000000000000000" pitchFamily="2" charset="-78"/>
              </a:rPr>
            </a:br>
            <a:r>
              <a:rPr lang="ar-BH" sz="3600" b="1" dirty="0" smtClean="0">
                <a:latin typeface="Sakkal Majalla" panose="02000000000000000000" pitchFamily="2" charset="-78"/>
                <a:cs typeface="Sakkal Majalla" panose="02000000000000000000" pitchFamily="2" charset="-78"/>
              </a:rPr>
              <a:t>(</a:t>
            </a:r>
            <a:r>
              <a:rPr lang="ar-SA" sz="3600" b="1" dirty="0" smtClean="0">
                <a:latin typeface="Sakkal Majalla" panose="02000000000000000000" pitchFamily="2" charset="-78"/>
                <a:cs typeface="Sakkal Majalla" panose="02000000000000000000" pitchFamily="2" charset="-78"/>
              </a:rPr>
              <a:t>قصد</a:t>
            </a:r>
            <a:r>
              <a:rPr lang="ar-BH" sz="3600" b="1" dirty="0" smtClean="0">
                <a:latin typeface="Sakkal Majalla" panose="02000000000000000000" pitchFamily="2" charset="-78"/>
                <a:cs typeface="Sakkal Majalla" panose="02000000000000000000" pitchFamily="2" charset="-78"/>
              </a:rPr>
              <a:t>- </a:t>
            </a:r>
            <a:r>
              <a:rPr lang="ar-SA" sz="3600" b="1" dirty="0" smtClean="0">
                <a:latin typeface="Sakkal Majalla" panose="02000000000000000000" pitchFamily="2" charset="-78"/>
                <a:cs typeface="Sakkal Majalla" panose="02000000000000000000" pitchFamily="2" charset="-78"/>
              </a:rPr>
              <a:t>211</a:t>
            </a:r>
            <a:r>
              <a:rPr lang="ar-BH" sz="3600" b="1" dirty="0" smtClean="0">
                <a:latin typeface="Sakkal Majalla" panose="02000000000000000000" pitchFamily="2" charset="-78"/>
                <a:cs typeface="Sakkal Majalla" panose="02000000000000000000" pitchFamily="2" charset="-78"/>
              </a:rPr>
              <a:t>)</a:t>
            </a:r>
            <a:endParaRPr lang="en-US" sz="3600" b="1" dirty="0" smtClean="0">
              <a:latin typeface="Sakkal Majalla" panose="02000000000000000000" pitchFamily="2" charset="-78"/>
              <a:cs typeface="Sakkal Majalla" panose="02000000000000000000" pitchFamily="2" charset="-78"/>
            </a:endParaRPr>
          </a:p>
        </p:txBody>
      </p:sp>
      <p:sp>
        <p:nvSpPr>
          <p:cNvPr id="4" name="Subtitle 2"/>
          <p:cNvSpPr>
            <a:spLocks noGrp="1"/>
          </p:cNvSpPr>
          <p:nvPr>
            <p:ph type="subTitle" idx="1"/>
          </p:nvPr>
        </p:nvSpPr>
        <p:spPr>
          <a:xfrm>
            <a:off x="5043489" y="3571441"/>
            <a:ext cx="5890780" cy="2084388"/>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nchor="ctr"/>
          <a:lstStyle/>
          <a:p>
            <a:pPr eaLnBrk="1" hangingPunct="1">
              <a:lnSpc>
                <a:spcPct val="80000"/>
              </a:lnSpc>
            </a:pPr>
            <a:r>
              <a:rPr lang="ar-BH" altLang="en-US" sz="3200" b="1" dirty="0" smtClean="0">
                <a:latin typeface="Sakkal Majalla" panose="02000000000000000000" pitchFamily="2" charset="-78"/>
                <a:cs typeface="Sakkal Majalla" panose="02000000000000000000" pitchFamily="2" charset="-78"/>
              </a:rPr>
              <a:t>الوحدة </a:t>
            </a:r>
            <a:r>
              <a:rPr lang="ar-SA" altLang="en-US" sz="3200" b="1" dirty="0" smtClean="0">
                <a:latin typeface="Sakkal Majalla" panose="02000000000000000000" pitchFamily="2" charset="-78"/>
                <a:cs typeface="Sakkal Majalla" panose="02000000000000000000" pitchFamily="2" charset="-78"/>
              </a:rPr>
              <a:t>الرابعة</a:t>
            </a:r>
            <a:endParaRPr lang="ar-BH" altLang="en-US" sz="3200" b="1" dirty="0" smtClean="0">
              <a:latin typeface="Sakkal Majalla" panose="02000000000000000000" pitchFamily="2" charset="-78"/>
              <a:cs typeface="Sakkal Majalla" panose="02000000000000000000" pitchFamily="2" charset="-78"/>
            </a:endParaRPr>
          </a:p>
          <a:p>
            <a:pPr eaLnBrk="1" hangingPunct="1">
              <a:lnSpc>
                <a:spcPct val="80000"/>
              </a:lnSpc>
            </a:pPr>
            <a:r>
              <a:rPr lang="ar-BH" altLang="en-US" sz="3200" b="1" dirty="0" smtClean="0">
                <a:latin typeface="Sakkal Majalla" panose="02000000000000000000" pitchFamily="2" charset="-78"/>
                <a:cs typeface="Sakkal Majalla" panose="02000000000000000000" pitchFamily="2" charset="-78"/>
              </a:rPr>
              <a:t> </a:t>
            </a:r>
            <a:r>
              <a:rPr lang="ar-SA" altLang="en-US" sz="3200" b="1" dirty="0" smtClean="0">
                <a:solidFill>
                  <a:srgbClr val="FF0000"/>
                </a:solidFill>
                <a:latin typeface="Sakkal Majalla" panose="02000000000000000000" pitchFamily="2" charset="-78"/>
                <a:cs typeface="Sakkal Majalla" panose="02000000000000000000" pitchFamily="2" charset="-78"/>
              </a:rPr>
              <a:t>اقتصاد مملكة البحرين</a:t>
            </a:r>
            <a:endParaRPr lang="ar-BH" altLang="en-US" sz="3200" b="1" dirty="0" smtClean="0">
              <a:solidFill>
                <a:srgbClr val="FF0000"/>
              </a:solidFill>
              <a:latin typeface="Sakkal Majalla" panose="02000000000000000000" pitchFamily="2" charset="-78"/>
              <a:cs typeface="Sakkal Majalla" panose="02000000000000000000" pitchFamily="2" charset="-78"/>
            </a:endParaRPr>
          </a:p>
          <a:p>
            <a:pPr eaLnBrk="1" hangingPunct="1">
              <a:lnSpc>
                <a:spcPct val="80000"/>
              </a:lnSpc>
            </a:pPr>
            <a:r>
              <a:rPr lang="ar-BH" altLang="en-US" sz="3200" b="1" dirty="0" smtClean="0">
                <a:solidFill>
                  <a:srgbClr val="FF0000"/>
                </a:solidFill>
                <a:latin typeface="Sakkal Majalla" panose="02000000000000000000" pitchFamily="2" charset="-78"/>
                <a:cs typeface="Sakkal Majalla" panose="02000000000000000000" pitchFamily="2" charset="-78"/>
              </a:rPr>
              <a:t>الدرس </a:t>
            </a:r>
            <a:r>
              <a:rPr lang="ar-SA" altLang="en-US" sz="3200" b="1" dirty="0" smtClean="0">
                <a:solidFill>
                  <a:srgbClr val="FF0000"/>
                </a:solidFill>
                <a:latin typeface="Sakkal Majalla" panose="02000000000000000000" pitchFamily="2" charset="-78"/>
                <a:cs typeface="Sakkal Majalla" panose="02000000000000000000" pitchFamily="2" charset="-78"/>
              </a:rPr>
              <a:t>الحادي عشر</a:t>
            </a:r>
            <a:endParaRPr lang="ar-BH" altLang="en-US" sz="3200" b="1" dirty="0" smtClean="0">
              <a:latin typeface="Sakkal Majalla" panose="02000000000000000000" pitchFamily="2" charset="-78"/>
              <a:cs typeface="Sakkal Majalla" panose="02000000000000000000" pitchFamily="2" charset="-78"/>
            </a:endParaRPr>
          </a:p>
          <a:p>
            <a:pPr eaLnBrk="1" hangingPunct="1">
              <a:lnSpc>
                <a:spcPct val="80000"/>
              </a:lnSpc>
            </a:pPr>
            <a:r>
              <a:rPr lang="ar-SA" altLang="en-US" sz="3200" b="1" dirty="0" smtClean="0">
                <a:latin typeface="Sakkal Majalla" panose="02000000000000000000" pitchFamily="2" charset="-78"/>
                <a:cs typeface="Sakkal Majalla" panose="02000000000000000000" pitchFamily="2" charset="-78"/>
              </a:rPr>
              <a:t>اقتصاد مملكة البحرين</a:t>
            </a:r>
            <a:endParaRPr lang="ar-BH" altLang="en-US" sz="3200" b="1" dirty="0" smtClean="0">
              <a:latin typeface="Sakkal Majalla" panose="02000000000000000000" pitchFamily="2" charset="-78"/>
              <a:cs typeface="Sakkal Majalla" panose="02000000000000000000" pitchFamily="2" charset="-78"/>
            </a:endParaRPr>
          </a:p>
        </p:txBody>
      </p:sp>
      <p:sp>
        <p:nvSpPr>
          <p:cNvPr id="5" name="Rectangle 4"/>
          <p:cNvSpPr/>
          <p:nvPr/>
        </p:nvSpPr>
        <p:spPr>
          <a:xfrm>
            <a:off x="9815736" y="6419545"/>
            <a:ext cx="2376264"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a:t>
            </a:r>
            <a:r>
              <a:rPr lang="ar-SA" sz="1400" b="1" dirty="0" smtClean="0">
                <a:solidFill>
                  <a:srgbClr val="FF0000"/>
                </a:solidFill>
                <a:latin typeface="Sakkal Majalla" panose="02000000000000000000" pitchFamily="2" charset="-78"/>
                <a:cs typeface="Sakkal Majalla" panose="02000000000000000000" pitchFamily="2" charset="-78"/>
              </a:rPr>
              <a:t>2023</a:t>
            </a:r>
            <a:r>
              <a:rPr lang="ar-BH" sz="1400" b="1" dirty="0" smtClean="0">
                <a:solidFill>
                  <a:srgbClr val="FF0000"/>
                </a:solidFill>
                <a:latin typeface="Sakkal Majalla" panose="02000000000000000000" pitchFamily="2" charset="-78"/>
                <a:cs typeface="Sakkal Majalla" panose="02000000000000000000" pitchFamily="2" charset="-78"/>
              </a:rPr>
              <a:t>/202</a:t>
            </a:r>
            <a:r>
              <a:rPr lang="ar-SA" sz="1400" b="1" dirty="0" smtClean="0">
                <a:solidFill>
                  <a:srgbClr val="FF0000"/>
                </a:solidFill>
                <a:latin typeface="Sakkal Majalla" panose="02000000000000000000" pitchFamily="2" charset="-78"/>
                <a:cs typeface="Sakkal Majalla" panose="02000000000000000000" pitchFamily="2" charset="-78"/>
              </a:rPr>
              <a:t>2</a:t>
            </a:r>
            <a:r>
              <a:rPr lang="ar-BH" sz="1400" b="1" dirty="0" smtClean="0">
                <a:solidFill>
                  <a:srgbClr val="FF0000"/>
                </a:solidFill>
                <a:latin typeface="Sakkal Majalla" panose="02000000000000000000" pitchFamily="2" charset="-78"/>
                <a:cs typeface="Sakkal Majalla" panose="02000000000000000000" pitchFamily="2" charset="-78"/>
              </a:rPr>
              <a:t>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5205339" y="642541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الأول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15872" y="6509697"/>
            <a:ext cx="1656184"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a:t>
            </a:r>
            <a:r>
              <a:rPr lang="ar-SA" sz="1400" b="1" dirty="0" smtClean="0">
                <a:solidFill>
                  <a:srgbClr val="FF0000"/>
                </a:solidFill>
                <a:latin typeface="Sakkal Majalla" panose="02000000000000000000" pitchFamily="2" charset="-78"/>
                <a:cs typeface="Sakkal Majalla" panose="02000000000000000000" pitchFamily="2" charset="-78"/>
              </a:rPr>
              <a:t>101</a:t>
            </a:r>
            <a:r>
              <a:rPr lang="ar-BH" sz="1400" b="1" dirty="0" smtClean="0">
                <a:solidFill>
                  <a:srgbClr val="FF0000"/>
                </a:solidFill>
                <a:latin typeface="Sakkal Majalla" panose="02000000000000000000" pitchFamily="2" charset="-78"/>
                <a:cs typeface="Sakkal Majalla" panose="02000000000000000000" pitchFamily="2" charset="-78"/>
              </a:rPr>
              <a:t>- </a:t>
            </a:r>
            <a:r>
              <a:rPr lang="ar-SA" sz="1400" b="1" dirty="0" smtClean="0">
                <a:solidFill>
                  <a:srgbClr val="FF0000"/>
                </a:solidFill>
                <a:latin typeface="Sakkal Majalla" panose="02000000000000000000" pitchFamily="2" charset="-78"/>
                <a:cs typeface="Sakkal Majalla" panose="02000000000000000000" pitchFamily="2" charset="-78"/>
              </a:rPr>
              <a:t>113</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3"/>
          <a:srcRect l="27048" t="9457" r="41357" b="19513"/>
          <a:stretch/>
        </p:blipFill>
        <p:spPr>
          <a:xfrm>
            <a:off x="981739" y="1806913"/>
            <a:ext cx="2913321" cy="4093535"/>
          </a:xfrm>
          <a:prstGeom prst="rect">
            <a:avLst/>
          </a:prstGeom>
        </p:spPr>
      </p:pic>
    </p:spTree>
    <p:extLst>
      <p:ext uri="{BB962C8B-B14F-4D97-AF65-F5344CB8AC3E}">
        <p14:creationId xmlns:p14="http://schemas.microsoft.com/office/powerpoint/2010/main" val="3255457237"/>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fade">
                                      <p:cBhvr>
                                        <p:cTn id="10" dur="2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2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85850" y="1380554"/>
            <a:ext cx="9813867" cy="4708981"/>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1" algn="just" rtl="1">
              <a:lnSpc>
                <a:spcPct val="150000"/>
              </a:lnSpc>
            </a:pPr>
            <a:r>
              <a:rPr lang="ar-BH" altLang="en-US" sz="3600" dirty="0" smtClean="0">
                <a:solidFill>
                  <a:srgbClr val="C00000"/>
                </a:solidFill>
                <a:latin typeface="Sakkal Majalla" panose="02000000000000000000" pitchFamily="2" charset="-78"/>
                <a:cs typeface="Sakkal Majalla" panose="02000000000000000000" pitchFamily="2" charset="-78"/>
              </a:rPr>
              <a:t>2.</a:t>
            </a:r>
            <a:r>
              <a:rPr lang="ar-SA" altLang="en-US" sz="3600" dirty="0"/>
              <a:t> </a:t>
            </a:r>
            <a:r>
              <a:rPr lang="ar-SA" altLang="en-US" sz="3200" dirty="0">
                <a:solidFill>
                  <a:srgbClr val="C00000"/>
                </a:solidFill>
                <a:latin typeface="Sakkal Majalla" panose="02000000000000000000" pitchFamily="2" charset="-78"/>
                <a:cs typeface="Sakkal Majalla" panose="02000000000000000000" pitchFamily="2" charset="-78"/>
              </a:rPr>
              <a:t>من مزايا اختيار منطقة البحرين اللوجستية كمركز أساسي للأعمال في المنطقة</a:t>
            </a:r>
            <a:r>
              <a:rPr lang="ar-SA" altLang="en-US" sz="3200" dirty="0" smtClean="0">
                <a:solidFill>
                  <a:srgbClr val="C00000"/>
                </a:solidFill>
                <a:latin typeface="Sakkal Majalla" panose="02000000000000000000" pitchFamily="2" charset="-78"/>
                <a:cs typeface="Sakkal Majalla" panose="02000000000000000000" pitchFamily="2" charset="-78"/>
              </a:rPr>
              <a:t>.</a:t>
            </a:r>
          </a:p>
          <a:p>
            <a:pPr lvl="1" algn="just" rtl="1">
              <a:lnSpc>
                <a:spcPct val="150000"/>
              </a:lnSpc>
            </a:pPr>
            <a:endParaRPr lang="ar-SA" altLang="en-US" sz="3200" dirty="0" smtClean="0">
              <a:solidFill>
                <a:srgbClr val="C00000"/>
              </a:solidFill>
              <a:latin typeface="Sakkal Majalla" panose="02000000000000000000" pitchFamily="2" charset="-78"/>
              <a:cs typeface="Sakkal Majalla" panose="02000000000000000000" pitchFamily="2" charset="-78"/>
            </a:endParaRPr>
          </a:p>
          <a:p>
            <a:pPr lvl="1" algn="just" rtl="1">
              <a:lnSpc>
                <a:spcPct val="150000"/>
              </a:lnSpc>
            </a:pPr>
            <a:endParaRPr lang="ar-SA" altLang="en-US" sz="3200" dirty="0" smtClean="0">
              <a:solidFill>
                <a:srgbClr val="C00000"/>
              </a:solidFill>
              <a:latin typeface="Sakkal Majalla" panose="02000000000000000000" pitchFamily="2" charset="-78"/>
              <a:cs typeface="Sakkal Majalla" panose="02000000000000000000" pitchFamily="2" charset="-78"/>
            </a:endParaRPr>
          </a:p>
          <a:p>
            <a:pPr lvl="1" algn="just" rtl="1">
              <a:lnSpc>
                <a:spcPct val="150000"/>
              </a:lnSpc>
            </a:pPr>
            <a:endParaRPr lang="ar-SA" altLang="en-US" sz="3200" dirty="0">
              <a:solidFill>
                <a:srgbClr val="C00000"/>
              </a:solidFill>
              <a:latin typeface="Sakkal Majalla" panose="02000000000000000000" pitchFamily="2" charset="-78"/>
              <a:cs typeface="Sakkal Majalla" panose="02000000000000000000" pitchFamily="2" charset="-78"/>
            </a:endParaRPr>
          </a:p>
          <a:p>
            <a:pPr lvl="1" algn="just" rtl="1">
              <a:lnSpc>
                <a:spcPct val="150000"/>
              </a:lnSpc>
            </a:pPr>
            <a:endParaRPr lang="ar-SA" altLang="en-US" sz="3200" dirty="0" smtClean="0">
              <a:solidFill>
                <a:srgbClr val="C00000"/>
              </a:solidFill>
              <a:latin typeface="Sakkal Majalla" panose="02000000000000000000" pitchFamily="2" charset="-78"/>
              <a:cs typeface="Sakkal Majalla" panose="02000000000000000000" pitchFamily="2" charset="-78"/>
            </a:endParaRPr>
          </a:p>
          <a:p>
            <a:pPr marL="852488" indent="-742950" algn="r" rtl="1">
              <a:lnSpc>
                <a:spcPct val="150000"/>
              </a:lnSpc>
            </a:pPr>
            <a:r>
              <a:rPr lang="ar-BH" altLang="en-US" sz="3600" dirty="0" smtClean="0">
                <a:solidFill>
                  <a:schemeClr val="accent1"/>
                </a:solidFill>
              </a:rPr>
              <a:t>  </a:t>
            </a:r>
            <a:r>
              <a:rPr lang="ar-BH" altLang="en-US" sz="3600" dirty="0" smtClean="0">
                <a:latin typeface="Sakkal Majalla" panose="02000000000000000000" pitchFamily="2" charset="-78"/>
                <a:cs typeface="Sakkal Majalla" panose="02000000000000000000" pitchFamily="2" charset="-78"/>
              </a:rPr>
              <a:t> </a:t>
            </a:r>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Rectangle 8"/>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6155211" y="3047482"/>
            <a:ext cx="420624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24078" indent="-514350" algn="r" rtl="1">
              <a:lnSpc>
                <a:spcPct val="150000"/>
              </a:lnSpc>
              <a:buFont typeface="+mj-lt"/>
              <a:buAutoNum type="arabicPeriod"/>
              <a:defRPr/>
            </a:pPr>
            <a:r>
              <a:rPr lang="ar-SA" altLang="en-US" sz="2400" dirty="0">
                <a:latin typeface="Sakkal Majalla" panose="02000000000000000000" pitchFamily="2" charset="-78"/>
                <a:cs typeface="Sakkal Majalla" panose="02000000000000000000" pitchFamily="2" charset="-78"/>
              </a:rPr>
              <a:t>توفر خدمات أساسية مثل إدارة المرافق</a:t>
            </a:r>
            <a:r>
              <a:rPr lang="ar-SA" altLang="en-US" sz="2400" dirty="0" smtClean="0">
                <a:latin typeface="Sakkal Majalla" panose="02000000000000000000" pitchFamily="2" charset="-78"/>
                <a:cs typeface="Sakkal Majalla" panose="02000000000000000000" pitchFamily="2" charset="-78"/>
              </a:rPr>
              <a:t>.</a:t>
            </a:r>
            <a:endParaRPr lang="ar-BH" altLang="en-US" sz="2400" dirty="0">
              <a:latin typeface="Sakkal Majalla" panose="02000000000000000000" pitchFamily="2" charset="-78"/>
              <a:cs typeface="Sakkal Majalla" panose="02000000000000000000" pitchFamily="2" charset="-78"/>
            </a:endParaRPr>
          </a:p>
        </p:txBody>
      </p:sp>
      <p:sp>
        <p:nvSpPr>
          <p:cNvPr id="14" name="Rounded Rectangle 13">
            <a:hlinkClick r:id="rId4" action="ppaction://hlinksldjump"/>
          </p:cNvPr>
          <p:cNvSpPr/>
          <p:nvPr/>
        </p:nvSpPr>
        <p:spPr>
          <a:xfrm>
            <a:off x="1625739" y="3047482"/>
            <a:ext cx="420624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514350" indent="-514350" algn="r" rtl="1">
              <a:buFont typeface="+mj-lt"/>
              <a:buAutoNum type="arabicPeriod" startAt="2"/>
            </a:pPr>
            <a:r>
              <a:rPr lang="ar-SA" altLang="en-US" sz="2400" dirty="0">
                <a:latin typeface="Sakkal Majalla" panose="02000000000000000000" pitchFamily="2" charset="-78"/>
                <a:cs typeface="Sakkal Majalla" panose="02000000000000000000" pitchFamily="2" charset="-78"/>
              </a:rPr>
              <a:t>خيارات مرنة لمساحات الأراضي.</a:t>
            </a:r>
          </a:p>
        </p:txBody>
      </p:sp>
      <p:sp>
        <p:nvSpPr>
          <p:cNvPr id="15" name="Rounded Rectangle 14">
            <a:hlinkClick r:id="rId5" action="ppaction://hlinksldjump"/>
          </p:cNvPr>
          <p:cNvSpPr/>
          <p:nvPr/>
        </p:nvSpPr>
        <p:spPr>
          <a:xfrm>
            <a:off x="1625739" y="4525503"/>
            <a:ext cx="420624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mj-lt"/>
              <a:buAutoNum type="arabicPeriod" startAt="4"/>
            </a:pPr>
            <a:r>
              <a:rPr lang="ar-SA" altLang="en-US" sz="2400" dirty="0" smtClean="0">
                <a:latin typeface="Sakkal Majalla" panose="02000000000000000000" pitchFamily="2" charset="-78"/>
                <a:cs typeface="Sakkal Majalla" panose="02000000000000000000" pitchFamily="2" charset="-78"/>
              </a:rPr>
              <a:t>جميع ما ذكر صحيح.</a:t>
            </a:r>
            <a:endParaRPr lang="ar-SA" altLang="en-US" sz="2400" dirty="0">
              <a:latin typeface="Sakkal Majalla" panose="02000000000000000000" pitchFamily="2" charset="-78"/>
              <a:cs typeface="Sakkal Majalla" panose="02000000000000000000" pitchFamily="2" charset="-78"/>
            </a:endParaRPr>
          </a:p>
        </p:txBody>
      </p:sp>
      <p:sp>
        <p:nvSpPr>
          <p:cNvPr id="16" name="Rounded Rectangle 15">
            <a:hlinkClick r:id="rId4" action="ppaction://hlinksldjump"/>
          </p:cNvPr>
          <p:cNvSpPr/>
          <p:nvPr/>
        </p:nvSpPr>
        <p:spPr>
          <a:xfrm>
            <a:off x="6155211" y="4525503"/>
            <a:ext cx="420624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514350" indent="-514350" algn="r" rtl="1">
              <a:buFont typeface="+mj-lt"/>
              <a:buAutoNum type="arabicPeriod" startAt="3"/>
            </a:pPr>
            <a:r>
              <a:rPr lang="ar-SA" altLang="en-US" sz="2400" dirty="0">
                <a:latin typeface="Sakkal Majalla" panose="02000000000000000000" pitchFamily="2" charset="-78"/>
                <a:cs typeface="Sakkal Majalla" panose="02000000000000000000" pitchFamily="2" charset="-78"/>
              </a:rPr>
              <a:t>السماح بملكية الأجانب للشركات بنسبة 100%.</a:t>
            </a: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2000"/>
                                        <p:tgtEl>
                                          <p:spTgt spid="5">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1252196" y="1401994"/>
            <a:ext cx="9777754" cy="4351337"/>
          </a:xfr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rmAutofit/>
          </a:bodyPr>
          <a:lstStyle/>
          <a:p>
            <a:pPr marL="365760" indent="-256032" algn="r" rtl="1">
              <a:lnSpc>
                <a:spcPct val="150000"/>
              </a:lnSpc>
              <a:buNone/>
              <a:defRPr/>
            </a:pPr>
            <a:r>
              <a:rPr lang="ar-BH" sz="3200" dirty="0" smtClean="0">
                <a:solidFill>
                  <a:srgbClr val="C00000"/>
                </a:solidFill>
                <a:latin typeface="Sakkal Majalla" panose="02000000000000000000" pitchFamily="2" charset="-78"/>
                <a:cs typeface="Sakkal Majalla" panose="02000000000000000000" pitchFamily="2" charset="-78"/>
              </a:rPr>
              <a:t>3.</a:t>
            </a:r>
            <a:r>
              <a:rPr lang="ar-SA" sz="3200" dirty="0" smtClean="0">
                <a:solidFill>
                  <a:srgbClr val="C00000"/>
                </a:solidFill>
                <a:latin typeface="Sakkal Majalla" panose="02000000000000000000" pitchFamily="2" charset="-78"/>
                <a:cs typeface="Sakkal Majalla" panose="02000000000000000000" pitchFamily="2" charset="-78"/>
              </a:rPr>
              <a:t> </a:t>
            </a:r>
            <a:r>
              <a:rPr lang="ar-SA" altLang="en-US" dirty="0">
                <a:solidFill>
                  <a:srgbClr val="C00000"/>
                </a:solidFill>
                <a:latin typeface="Sakkal Majalla" panose="02000000000000000000" pitchFamily="2" charset="-78"/>
                <a:cs typeface="Sakkal Majalla" panose="02000000000000000000" pitchFamily="2" charset="-78"/>
              </a:rPr>
              <a:t>تقوم مملكة البحرين بمبادرات مستمرة بالتعاون مع المنظمات والمؤسسات الدولية في مجال تكنولوجيا المعلومات والاتصالات وذلك التزاماً بدورها في اكتساب وتبادل الخبرات في مجال الحكومة </a:t>
            </a:r>
            <a:r>
              <a:rPr lang="ar-SA" altLang="en-US" dirty="0" smtClean="0">
                <a:solidFill>
                  <a:srgbClr val="C00000"/>
                </a:solidFill>
                <a:latin typeface="Sakkal Majalla" panose="02000000000000000000" pitchFamily="2" charset="-78"/>
                <a:cs typeface="Sakkal Majalla" panose="02000000000000000000" pitchFamily="2" charset="-78"/>
              </a:rPr>
              <a:t>الإلكترونية.</a:t>
            </a:r>
            <a:endParaRPr lang="ar-BH" sz="3200" dirty="0">
              <a:solidFill>
                <a:srgbClr val="C00000"/>
              </a:solidFill>
              <a:latin typeface="Sakkal Majalla" panose="02000000000000000000" pitchFamily="2" charset="-78"/>
              <a:cs typeface="Sakkal Majalla" panose="02000000000000000000" pitchFamily="2" charset="-78"/>
            </a:endParaRPr>
          </a:p>
          <a:p>
            <a:pPr marL="624078" indent="-514350" algn="r" rtl="1" eaLnBrk="1" fontAlgn="auto" hangingPunct="1">
              <a:spcAft>
                <a:spcPts val="0"/>
              </a:spcAft>
              <a:buFont typeface="Wingdings 3"/>
              <a:buNone/>
              <a:defRPr/>
            </a:pPr>
            <a:endParaRPr lang="en-US" sz="3200" dirty="0"/>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Rectangle 8"/>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965960" y="4137660"/>
            <a:ext cx="372618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خطأ</a:t>
            </a:r>
            <a:endParaRPr lang="en-US" sz="2400" dirty="0"/>
          </a:p>
        </p:txBody>
      </p:sp>
      <p:sp>
        <p:nvSpPr>
          <p:cNvPr id="12" name="Rounded Rectangle 11">
            <a:hlinkClick r:id="rId5" action="ppaction://hlinksldjump"/>
          </p:cNvPr>
          <p:cNvSpPr/>
          <p:nvPr/>
        </p:nvSpPr>
        <p:spPr>
          <a:xfrm>
            <a:off x="6301740" y="4137660"/>
            <a:ext cx="372618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2400" dirty="0" smtClean="0"/>
              <a:t>صح</a:t>
            </a:r>
            <a:endParaRPr lang="en-US" sz="2400" dirty="0"/>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99710" y="610136"/>
            <a:ext cx="2978728" cy="6247864"/>
          </a:xfrm>
          <a:prstGeom prst="rect">
            <a:avLst/>
          </a:prstGeom>
          <a:noFill/>
        </p:spPr>
        <p:txBody>
          <a:bodyPr wrap="square" rtlCol="0">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6" name="Left Arrow 5">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Back</a:t>
            </a: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4" name="Rectangle 3"/>
          <p:cNvSpPr/>
          <p:nvPr/>
        </p:nvSpPr>
        <p:spPr>
          <a:xfrm>
            <a:off x="4932218" y="193962"/>
            <a:ext cx="2272146"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7" name="Rectangle 6"/>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t>     </a:t>
            </a:r>
            <a:r>
              <a:rPr lang="en-US" sz="2800" dirty="0" smtClean="0">
                <a:solidFill>
                  <a:schemeClr val="tx1"/>
                </a:solidFill>
              </a:rPr>
              <a:t>Back</a:t>
            </a:r>
            <a:endParaRPr lang="en-US" sz="2800" dirty="0">
              <a:solidFill>
                <a:schemeClr val="tx1"/>
              </a:solidFill>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4" name="Rectangle 13"/>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Next</a:t>
            </a:r>
            <a:endParaRPr lang="en-US" sz="2800" dirty="0">
              <a:solidFill>
                <a:schemeClr val="tx1"/>
              </a:solidFill>
            </a:endParaRPr>
          </a:p>
        </p:txBody>
      </p:sp>
      <p:sp>
        <p:nvSpPr>
          <p:cNvPr id="4" name="Rectangle 3"/>
          <p:cNvSpPr/>
          <p:nvPr/>
        </p:nvSpPr>
        <p:spPr>
          <a:xfrm>
            <a:off x="5015345" y="610136"/>
            <a:ext cx="3075710" cy="6247864"/>
          </a:xfrm>
          <a:prstGeom prst="rect">
            <a:avLst/>
          </a:prstGeom>
        </p:spPr>
        <p:txBody>
          <a:bodyPr wrap="square">
            <a:spAutoFit/>
          </a:bodyPr>
          <a:lstStyle/>
          <a:p>
            <a:pPr algn="ctr"/>
            <a:r>
              <a:rPr lang="en-US" sz="40000" dirty="0" smtClean="0">
                <a:solidFill>
                  <a:srgbClr val="0070C0"/>
                </a:solidFill>
                <a:sym typeface="Wingdings"/>
              </a:rPr>
              <a:t></a:t>
            </a:r>
            <a:endParaRPr lang="en-US" sz="40000" dirty="0">
              <a:solidFill>
                <a:srgbClr val="0070C0"/>
              </a:solidFill>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16583" y="346364"/>
            <a:ext cx="2895600" cy="6247864"/>
          </a:xfrm>
          <a:prstGeom prst="rect">
            <a:avLst/>
          </a:prstGeom>
          <a:noFill/>
        </p:spPr>
        <p:txBody>
          <a:bodyPr wrap="square" rtlCol="0">
            <a:spAutoFit/>
          </a:bodyPr>
          <a:lstStyle/>
          <a:p>
            <a:pPr algn="ctr"/>
            <a:r>
              <a:rPr lang="en-US" sz="40000" dirty="0" smtClean="0">
                <a:solidFill>
                  <a:srgbClr val="FF0000"/>
                </a:solidFill>
                <a:sym typeface="Wingdings"/>
              </a:rPr>
              <a:t></a:t>
            </a:r>
            <a:endParaRPr lang="en-US" sz="40000" dirty="0">
              <a:solidFill>
                <a:srgbClr val="FF0000"/>
              </a:solidFill>
            </a:endParaRPr>
          </a:p>
        </p:txBody>
      </p:sp>
      <p:sp>
        <p:nvSpPr>
          <p:cNvPr id="3" name="Left Arrow 2">
            <a:hlinkClick r:id="rId3" action="ppaction://hlinksldjump"/>
          </p:cNvPr>
          <p:cNvSpPr/>
          <p:nvPr/>
        </p:nvSpPr>
        <p:spPr>
          <a:xfrm>
            <a:off x="1136073" y="5056910"/>
            <a:ext cx="2078182" cy="1163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2800" dirty="0" smtClean="0">
                <a:solidFill>
                  <a:schemeClr val="tx1"/>
                </a:solidFill>
              </a:rPr>
              <a:t>   </a:t>
            </a:r>
            <a:r>
              <a:rPr lang="en-US" sz="2800" dirty="0" smtClean="0">
                <a:solidFill>
                  <a:schemeClr val="tx1"/>
                </a:solidFill>
              </a:rPr>
              <a:t>Back</a:t>
            </a:r>
            <a:endParaRPr lang="en-US" sz="2800" dirty="0">
              <a:solidFill>
                <a:schemeClr val="tx1"/>
              </a:solidFill>
            </a:endParaRPr>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1520190" y="1898846"/>
            <a:ext cx="9033923" cy="2483732"/>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a:no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BH" sz="3200" b="1" dirty="0">
                <a:solidFill>
                  <a:srgbClr val="FF0000"/>
                </a:solidFill>
                <a:latin typeface="Sakkal Majalla" panose="02000000000000000000" pitchFamily="2" charset="-78"/>
                <a:cs typeface="Sakkal Majalla" panose="02000000000000000000" pitchFamily="2" charset="-78"/>
              </a:rPr>
              <a:t>أن يكون حقق الطالب أهداف الدرس:</a:t>
            </a:r>
          </a:p>
          <a:p>
            <a:pPr marL="681038" indent="-571500">
              <a:buNone/>
              <a:defRPr/>
            </a:pPr>
            <a:endParaRPr lang="ar-BH" altLang="en-US" sz="800" dirty="0"/>
          </a:p>
          <a:p>
            <a:pPr marL="822325" lvl="1" indent="-457200">
              <a:buFont typeface="+mj-lt"/>
              <a:buAutoNum type="arabicPeriod"/>
              <a:defRPr/>
            </a:pPr>
            <a:r>
              <a:rPr lang="ar-SA" altLang="en-US" sz="2800" dirty="0"/>
              <a:t>نوضح أبرز خدمات القطاع اللوجستي في مملكة البحرين.</a:t>
            </a:r>
          </a:p>
          <a:p>
            <a:pPr marL="822325" lvl="1" indent="-457200">
              <a:buFont typeface="+mj-lt"/>
              <a:buAutoNum type="arabicPeriod"/>
              <a:defRPr/>
            </a:pPr>
            <a:r>
              <a:rPr lang="ar-SA" altLang="en-US" sz="2800" dirty="0"/>
              <a:t>نحدد جهود مملكة البحرين في قطاع تكنلوجيا المعلومات والاتصالات.</a:t>
            </a:r>
            <a:endParaRPr lang="ar-BH" altLang="en-US" sz="2800" dirty="0"/>
          </a:p>
          <a:p>
            <a:pPr marL="365125" lvl="1" indent="0">
              <a:buNone/>
              <a:defRPr/>
            </a:pPr>
            <a:endParaRPr lang="ar-BH" altLang="en-US" sz="2800" dirty="0">
              <a:latin typeface="Sakkal Majalla" panose="02000000000000000000" pitchFamily="2" charset="-78"/>
              <a:cs typeface="Sakkal Majalla" panose="02000000000000000000" pitchFamily="2" charset="-78"/>
            </a:endParaRPr>
          </a:p>
        </p:txBody>
      </p:sp>
      <p:sp>
        <p:nvSpPr>
          <p:cNvPr id="3" name="Rectangular Callout 2"/>
          <p:cNvSpPr/>
          <p:nvPr/>
        </p:nvSpPr>
        <p:spPr>
          <a:xfrm>
            <a:off x="5566894" y="4529932"/>
            <a:ext cx="4987219" cy="1799713"/>
          </a:xfrm>
          <a:prstGeom prst="wedgeRectCallout">
            <a:avLst>
              <a:gd name="adj1" fmla="val -90011"/>
              <a:gd name="adj2" fmla="val 9546"/>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dirty="0">
                <a:solidFill>
                  <a:srgbClr val="FF0000"/>
                </a:solidFill>
                <a:latin typeface="Sakkal Majalla" panose="02000000000000000000" pitchFamily="2" charset="-78"/>
                <a:cs typeface="Sakkal Majalla" panose="02000000000000000000" pitchFamily="2" charset="-78"/>
              </a:rPr>
              <a:t>لمزيد من المعلومات:</a:t>
            </a:r>
            <a:endParaRPr lang="en-US" sz="3200" b="1" dirty="0">
              <a:solidFill>
                <a:srgbClr val="FF0000"/>
              </a:solidFill>
              <a:latin typeface="Sakkal Majalla" panose="02000000000000000000" pitchFamily="2" charset="-78"/>
              <a:cs typeface="Sakkal Majalla" panose="02000000000000000000" pitchFamily="2" charset="-78"/>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800" b="1" dirty="0">
                <a:solidFill>
                  <a:schemeClr val="tx1"/>
                </a:solidFill>
                <a:latin typeface="Sakkal Majalla" panose="02000000000000000000" pitchFamily="2" charset="-78"/>
                <a:cs typeface="Sakkal Majalla" panose="02000000000000000000" pitchFamily="2" charset="-78"/>
              </a:rPr>
              <a:t> زيارة البوابة التعليمية </a:t>
            </a:r>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4" name="Picture 3">
            <a:extLst>
              <a:ext uri="{FF2B5EF4-FFF2-40B4-BE49-F238E27FC236}">
                <a16:creationId xmlns=""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1051537" y="5368737"/>
            <a:ext cx="1531476" cy="650025"/>
          </a:xfrm>
          <a:prstGeom prst="rect">
            <a:avLst/>
          </a:prstGeom>
        </p:spPr>
      </p:pic>
      <p:sp>
        <p:nvSpPr>
          <p:cNvPr id="5" name="Horizontal Scroll 4"/>
          <p:cNvSpPr/>
          <p:nvPr/>
        </p:nvSpPr>
        <p:spPr>
          <a:xfrm>
            <a:off x="7884842" y="1038784"/>
            <a:ext cx="2669271" cy="815934"/>
          </a:xfrm>
          <a:prstGeom prst="horizontalScroll">
            <a:avLst/>
          </a:prstGeom>
          <a:solidFill>
            <a:srgbClr val="92D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Rectangle 8"/>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1970736491"/>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2590801" y="1399308"/>
            <a:ext cx="6747164" cy="817419"/>
          </a:xfrm>
          <a:prstGeom prst="downArrowCallout">
            <a:avLst/>
          </a:prstGeom>
          <a:solidFill>
            <a:srgbClr val="FFC000"/>
          </a:solidFill>
          <a:ln cmpd="dbl">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Autofit/>
          </a:bodyPr>
          <a:lstStyle/>
          <a:p>
            <a:pPr algn="r" rtl="1" eaLnBrk="1" fontAlgn="auto" hangingPunct="1">
              <a:spcAft>
                <a:spcPts val="0"/>
              </a:spcAft>
              <a:defRPr/>
            </a:pPr>
            <a:r>
              <a:rPr lang="ar-BH" sz="3200" b="1" dirty="0" smtClean="0">
                <a:solidFill>
                  <a:srgbClr val="C00000"/>
                </a:solidFill>
                <a:latin typeface="Sakkal Majalla" panose="02000000000000000000" pitchFamily="2" charset="-78"/>
                <a:cs typeface="Sakkal Majalla" panose="02000000000000000000" pitchFamily="2" charset="-78"/>
              </a:rPr>
              <a:t>الأهداف:</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5" name="Content Placeholder 1"/>
          <p:cNvSpPr>
            <a:spLocks noGrp="1"/>
          </p:cNvSpPr>
          <p:nvPr>
            <p:ph idx="1"/>
          </p:nvPr>
        </p:nvSpPr>
        <p:spPr>
          <a:xfrm>
            <a:off x="1008552" y="2796276"/>
            <a:ext cx="10515600" cy="2400192"/>
          </a:xfr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rmAutofit/>
          </a:bodyPr>
          <a:lstStyle/>
          <a:p>
            <a:pPr marL="681038" indent="-571500" algn="r" rtl="1" eaLnBrk="1" fontAlgn="auto" hangingPunct="1">
              <a:spcAft>
                <a:spcPts val="0"/>
              </a:spcAft>
              <a:defRPr/>
            </a:pPr>
            <a:r>
              <a:rPr lang="ar-BH" altLang="en-US" sz="3200" b="1" dirty="0" smtClean="0">
                <a:solidFill>
                  <a:srgbClr val="C00000"/>
                </a:solidFill>
                <a:latin typeface="Sakkal Majalla" panose="02000000000000000000" pitchFamily="2" charset="-78"/>
                <a:cs typeface="Sakkal Majalla" panose="02000000000000000000" pitchFamily="2" charset="-78"/>
              </a:rPr>
              <a:t>يتوقع من المتعلم في نهاية هذه الوحدة أن يكون قادرًا على:</a:t>
            </a:r>
          </a:p>
          <a:p>
            <a:pPr marL="681038" indent="-571500" algn="r" rtl="1" eaLnBrk="1" fontAlgn="auto" hangingPunct="1">
              <a:spcAft>
                <a:spcPts val="0"/>
              </a:spcAft>
              <a:buFont typeface="Wingdings 3" pitchFamily="18" charset="2"/>
              <a:buNone/>
              <a:defRPr/>
            </a:pPr>
            <a:endParaRPr lang="ar-BH" altLang="en-US" sz="2800" b="1" dirty="0" smtClean="0">
              <a:latin typeface="Sakkal Majalla" panose="02000000000000000000" pitchFamily="2" charset="-78"/>
              <a:cs typeface="Sakkal Majalla" panose="02000000000000000000" pitchFamily="2" charset="-78"/>
            </a:endParaRPr>
          </a:p>
          <a:p>
            <a:pPr marL="822325" lvl="1" indent="-457200" algn="r" rtl="1" eaLnBrk="1" fontAlgn="auto" hangingPunct="1">
              <a:spcAft>
                <a:spcPts val="0"/>
              </a:spcAft>
              <a:buFont typeface="+mj-lt"/>
              <a:buAutoNum type="arabicPeriod"/>
              <a:defRPr/>
            </a:pPr>
            <a:r>
              <a:rPr lang="ar-SA" altLang="en-US" sz="2000" dirty="0" smtClean="0"/>
              <a:t>نوضح أبرز خدمات القطاع اللوجستي في مملكة البحرين.</a:t>
            </a:r>
          </a:p>
          <a:p>
            <a:pPr marL="822325" lvl="1" indent="-457200" algn="r" rtl="1" eaLnBrk="1" fontAlgn="auto" hangingPunct="1">
              <a:spcAft>
                <a:spcPts val="0"/>
              </a:spcAft>
              <a:buFont typeface="+mj-lt"/>
              <a:buAutoNum type="arabicPeriod"/>
              <a:defRPr/>
            </a:pPr>
            <a:r>
              <a:rPr lang="ar-SA" altLang="en-US" sz="2000" dirty="0" smtClean="0"/>
              <a:t>نحدد جهود مملكة البحرين في قطاع تكنلوجيا المعلومات والاتصالات</a:t>
            </a:r>
            <a:r>
              <a:rPr lang="ar-SA" altLang="en-US" sz="2000" dirty="0"/>
              <a:t>.</a:t>
            </a:r>
            <a:endParaRPr lang="ar-BH" altLang="en-US" sz="2000" dirty="0" smtClean="0"/>
          </a:p>
          <a:p>
            <a:pPr marL="936625" lvl="1" indent="-571500" algn="r" rtl="1" eaLnBrk="1" fontAlgn="auto" hangingPunct="1">
              <a:spcAft>
                <a:spcPts val="0"/>
              </a:spcAft>
              <a:buFont typeface="Verdana" pitchFamily="34" charset="0"/>
              <a:buNone/>
              <a:defRPr/>
            </a:pPr>
            <a:endParaRPr lang="ar-BH" altLang="en-US" sz="2000" dirty="0" smtClean="0"/>
          </a:p>
          <a:p>
            <a:pPr marL="681038" indent="-571500" algn="r" rtl="1" eaLnBrk="1" fontAlgn="auto" hangingPunct="1">
              <a:spcAft>
                <a:spcPts val="0"/>
              </a:spcAft>
              <a:buFont typeface="Lucida Sans Unicode" pitchFamily="34" charset="0"/>
              <a:buAutoNum type="romanUcPeriod"/>
              <a:defRPr/>
            </a:pPr>
            <a:endParaRPr lang="en-US" altLang="en-US" sz="2000" dirty="0" smtClean="0"/>
          </a:p>
        </p:txBody>
      </p:sp>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3317508"/>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Vertical Scroll 10"/>
          <p:cNvSpPr/>
          <p:nvPr/>
        </p:nvSpPr>
        <p:spPr>
          <a:xfrm>
            <a:off x="458663" y="1634835"/>
            <a:ext cx="9937193" cy="3922400"/>
          </a:xfrm>
          <a:prstGeom prst="verticalScroll">
            <a:avLst/>
          </a:prstGeom>
          <a:solidFill>
            <a:schemeClr val="bg2">
              <a:lumMod val="75000"/>
            </a:schemeClr>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4508205" y="733647"/>
            <a:ext cx="5677786" cy="584775"/>
          </a:xfrm>
          <a:prstGeom prst="rect">
            <a:avLst/>
          </a:prstGeom>
          <a:solidFill>
            <a:srgbClr val="FFC000"/>
          </a:solidFill>
        </p:spPr>
        <p:txBody>
          <a:bodyPr wrap="square" rtlCol="0">
            <a:spAutoFit/>
          </a:bodyPr>
          <a:lstStyle/>
          <a:p>
            <a:pPr algn="r" rtl="1"/>
            <a:r>
              <a:rPr lang="ar-SA" sz="3200" b="1" dirty="0" smtClean="0">
                <a:solidFill>
                  <a:srgbClr val="C00000"/>
                </a:solidFill>
                <a:latin typeface="Sakkal Majalla" panose="02000000000000000000" pitchFamily="2" charset="-78"/>
                <a:cs typeface="Sakkal Majalla" panose="02000000000000000000" pitchFamily="2" charset="-78"/>
              </a:rPr>
              <a:t>رابعاً: قطاع الخدمات اللوجستية:</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rotWithShape="1">
          <a:blip r:embed="rId4"/>
          <a:srcRect l="38644" t="31862" r="25409" b="50958"/>
          <a:stretch/>
        </p:blipFill>
        <p:spPr>
          <a:xfrm>
            <a:off x="1485900" y="2468880"/>
            <a:ext cx="8074496" cy="2411730"/>
          </a:xfrm>
          <a:prstGeom prst="rect">
            <a:avLst/>
          </a:prstGeom>
        </p:spPr>
      </p:pic>
    </p:spTree>
    <p:extLst>
      <p:ext uri="{BB962C8B-B14F-4D97-AF65-F5344CB8AC3E}">
        <p14:creationId xmlns:p14="http://schemas.microsoft.com/office/powerpoint/2010/main" val="2319036605"/>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a:xfrm>
            <a:off x="1763697" y="794473"/>
            <a:ext cx="8120660" cy="1143000"/>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a:defRPr/>
            </a:pPr>
            <a:r>
              <a:rPr lang="ar-SA" sz="3600" b="1" dirty="0">
                <a:solidFill>
                  <a:srgbClr val="C00000"/>
                </a:solidFill>
                <a:latin typeface="Sakkal Majalla" panose="02000000000000000000" pitchFamily="2" charset="-78"/>
                <a:cs typeface="Sakkal Majalla" panose="02000000000000000000" pitchFamily="2" charset="-78"/>
              </a:rPr>
              <a:t>قطاع الخدمات اللوجستية</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Content Placeholder 2"/>
          <p:cNvSpPr>
            <a:spLocks noGrp="1"/>
          </p:cNvSpPr>
          <p:nvPr>
            <p:ph idx="1"/>
          </p:nvPr>
        </p:nvSpPr>
        <p:spPr>
          <a:xfrm>
            <a:off x="695325" y="2049959"/>
            <a:ext cx="10801350" cy="3469992"/>
          </a:xfrm>
          <a:solidFill>
            <a:schemeClr val="accent1">
              <a:lumMod val="60000"/>
              <a:lumOff val="40000"/>
            </a:schemeClr>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pPr marL="0" indent="0" algn="just" rtl="1" eaLnBrk="1" hangingPunct="1">
              <a:lnSpc>
                <a:spcPct val="150000"/>
              </a:lnSpc>
              <a:buNone/>
            </a:pPr>
            <a:r>
              <a:rPr lang="ar-SA" altLang="en-US" sz="3200" dirty="0" smtClean="0">
                <a:latin typeface="Sakkal Majalla" panose="02000000000000000000" pitchFamily="2" charset="-78"/>
                <a:cs typeface="Sakkal Majalla" panose="02000000000000000000" pitchFamily="2" charset="-78"/>
              </a:rPr>
              <a:t>وتلبية لاحتياجات الشركات العاملة في القطاع اللوجستي في مملكة البحرين مهما كان حجم أعمالها أو طبيعتها، تم إنشاء المنطقة اللوجستية في عام 2008 من الأرض المحاذية لميناء خليفة بن سلمان، والتي تتولى شؤون الموانئ والملاحة البحرية بوزارة المواصلات والاتصالات تشغيلها، وتعد هذه المنطقة الأولى من نوعها في منطقة الخليج العربي حيث توفر لمستأجريها من الشركات المحلية والعالمية قاعدة عمل عالية الجودة في منطقة جمركية معفاة من الضريبة وذات موقع استراتيجي.</a:t>
            </a:r>
            <a:endParaRPr lang="ar-BH" altLang="en-US" sz="3200" dirty="0" smtClean="0">
              <a:latin typeface="Sakkal Majalla" panose="02000000000000000000" pitchFamily="2" charset="-78"/>
              <a:cs typeface="Sakkal Majalla" panose="02000000000000000000" pitchFamily="2" charset="-78"/>
            </a:endParaRPr>
          </a:p>
          <a:p>
            <a:pPr marL="0" indent="0" algn="r" rtl="1" eaLnBrk="1" hangingPunct="1">
              <a:buNone/>
            </a:pPr>
            <a:endParaRPr lang="ar-BH" altLang="en-US" dirty="0" smtClean="0"/>
          </a:p>
          <a:p>
            <a:pPr algn="r" rtl="1" eaLnBrk="1" hangingPunct="1">
              <a:buFont typeface="Wingdings 3" pitchFamily="18" charset="2"/>
              <a:buNone/>
            </a:pPr>
            <a:endParaRPr lang="en-US" altLang="en-US" dirty="0" smtClean="0"/>
          </a:p>
        </p:txBody>
      </p:sp>
    </p:spTree>
    <p:extLst>
      <p:ext uri="{BB962C8B-B14F-4D97-AF65-F5344CB8AC3E}">
        <p14:creationId xmlns:p14="http://schemas.microsoft.com/office/powerpoint/2010/main" val="2319036605"/>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bg/>
                                          </p:spTgt>
                                        </p:tgtEl>
                                        <p:attrNameLst>
                                          <p:attrName>style.visibility</p:attrName>
                                        </p:attrNameLst>
                                      </p:cBhvr>
                                      <p:to>
                                        <p:strVal val="visible"/>
                                      </p:to>
                                    </p:set>
                                    <p:anim calcmode="lin" valueType="num">
                                      <p:cBhvr additive="base">
                                        <p:cTn id="1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additive="base">
                                        <p:cTn id="1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818167" y="491011"/>
            <a:ext cx="8120660" cy="1143000"/>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a:defRPr/>
            </a:pPr>
            <a:r>
              <a:rPr lang="ar-SA" sz="3600" b="1" dirty="0">
                <a:solidFill>
                  <a:srgbClr val="C00000"/>
                </a:solidFill>
                <a:latin typeface="Sakkal Majalla" panose="02000000000000000000" pitchFamily="2" charset="-78"/>
                <a:cs typeface="Sakkal Majalla" panose="02000000000000000000" pitchFamily="2" charset="-78"/>
              </a:rPr>
              <a:t>قطاع الخدمات اللوجستية</a:t>
            </a:r>
            <a:endParaRPr lang="en-US" sz="3600" b="1" dirty="0">
              <a:solidFill>
                <a:srgbClr val="C0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2" name="Rectangle 11"/>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Content Placeholder 2"/>
          <p:cNvSpPr>
            <a:spLocks noGrp="1"/>
          </p:cNvSpPr>
          <p:nvPr>
            <p:ph idx="1"/>
          </p:nvPr>
        </p:nvSpPr>
        <p:spPr>
          <a:xfrm>
            <a:off x="468630" y="1634011"/>
            <a:ext cx="10801350" cy="1394939"/>
          </a:xfrm>
          <a:solidFill>
            <a:schemeClr val="accent1">
              <a:lumMod val="60000"/>
              <a:lumOff val="40000"/>
            </a:schemeClr>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pPr marL="0" indent="0" algn="just" rtl="1" eaLnBrk="1" hangingPunct="1">
              <a:lnSpc>
                <a:spcPct val="150000"/>
              </a:lnSpc>
              <a:buNone/>
            </a:pPr>
            <a:r>
              <a:rPr lang="ar-SA" altLang="en-US" sz="3200" dirty="0" smtClean="0">
                <a:latin typeface="Sakkal Majalla" panose="02000000000000000000" pitchFamily="2" charset="-78"/>
                <a:cs typeface="Sakkal Majalla" panose="02000000000000000000" pitchFamily="2" charset="-78"/>
              </a:rPr>
              <a:t>تتيح منطقة البحرين اللوجستية أفضل فعالية للتكاليف بالنسبة لإدارة الأعمال في شمال منطقة الخليج العربي. وتتضمن مزايا اختيار منطقة البحرين اللوجستية كمركز أساسي للأعمال في المنطقة:</a:t>
            </a:r>
            <a:endParaRPr lang="ar-BH" altLang="en-US" sz="3200" dirty="0" smtClean="0">
              <a:latin typeface="Sakkal Majalla" panose="02000000000000000000" pitchFamily="2" charset="-78"/>
              <a:cs typeface="Sakkal Majalla" panose="02000000000000000000" pitchFamily="2" charset="-78"/>
            </a:endParaRPr>
          </a:p>
          <a:p>
            <a:pPr marL="0" indent="0" algn="r" rtl="1" eaLnBrk="1" hangingPunct="1">
              <a:buNone/>
            </a:pPr>
            <a:endParaRPr lang="ar-BH" altLang="en-US" dirty="0" smtClean="0"/>
          </a:p>
          <a:p>
            <a:pPr algn="r" rtl="1" eaLnBrk="1" hangingPunct="1">
              <a:buFont typeface="Wingdings 3" pitchFamily="18" charset="2"/>
              <a:buNone/>
            </a:pPr>
            <a:endParaRPr lang="en-US" altLang="en-US" dirty="0" smtClean="0"/>
          </a:p>
        </p:txBody>
      </p:sp>
      <p:sp>
        <p:nvSpPr>
          <p:cNvPr id="17" name="Content Placeholder 1"/>
          <p:cNvSpPr txBox="1">
            <a:spLocks/>
          </p:cNvSpPr>
          <p:nvPr/>
        </p:nvSpPr>
        <p:spPr>
          <a:xfrm>
            <a:off x="804013" y="3394893"/>
            <a:ext cx="9966752" cy="2925898"/>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r" rtl="1">
              <a:buFont typeface="Wingdings 3" pitchFamily="18" charset="2"/>
              <a:buAutoNum type="arabicPeriod"/>
            </a:pPr>
            <a:endParaRPr lang="ar-SA" altLang="en-US" sz="100" dirty="0" smtClean="0">
              <a:latin typeface="Sakkal Majalla" panose="02000000000000000000" pitchFamily="2" charset="-78"/>
              <a:cs typeface="Sakkal Majalla" panose="02000000000000000000" pitchFamily="2" charset="-78"/>
            </a:endParaRPr>
          </a:p>
          <a:p>
            <a:pPr marL="514350" indent="-514350" algn="r" rtl="1">
              <a:buFont typeface="Wingdings 3" pitchFamily="18" charset="2"/>
              <a:buAutoNum type="arabicPeriod"/>
            </a:pPr>
            <a:r>
              <a:rPr lang="ar-SA" altLang="en-US" sz="3200" dirty="0" smtClean="0">
                <a:latin typeface="Sakkal Majalla" panose="02000000000000000000" pitchFamily="2" charset="-78"/>
                <a:cs typeface="Sakkal Majalla" panose="02000000000000000000" pitchFamily="2" charset="-78"/>
              </a:rPr>
              <a:t>السماح بملكية الأجانب للشركات بنسبة 100%.</a:t>
            </a:r>
          </a:p>
          <a:p>
            <a:pPr marL="514350" indent="-514350" algn="r" rtl="1">
              <a:buFont typeface="Wingdings 3" pitchFamily="18" charset="2"/>
              <a:buAutoNum type="arabicPeriod"/>
            </a:pPr>
            <a:r>
              <a:rPr lang="ar-SA" altLang="en-US" sz="3200" dirty="0" smtClean="0">
                <a:latin typeface="Sakkal Majalla" panose="02000000000000000000" pitchFamily="2" charset="-78"/>
                <a:cs typeface="Sakkal Majalla" panose="02000000000000000000" pitchFamily="2" charset="-78"/>
              </a:rPr>
              <a:t>إمكانية الوصول بوسائل نقل متعددة من البر والبحر والجو.</a:t>
            </a:r>
          </a:p>
          <a:p>
            <a:pPr marL="514350" indent="-514350" algn="r" rtl="1">
              <a:buFont typeface="Wingdings 3" pitchFamily="18" charset="2"/>
              <a:buAutoNum type="arabicPeriod"/>
            </a:pPr>
            <a:r>
              <a:rPr lang="ar-SA" altLang="en-US" sz="3200" dirty="0" smtClean="0">
                <a:latin typeface="Sakkal Majalla" panose="02000000000000000000" pitchFamily="2" charset="-78"/>
                <a:cs typeface="Sakkal Majalla" panose="02000000000000000000" pitchFamily="2" charset="-78"/>
              </a:rPr>
              <a:t>خيارات مرنة لمساحات الأراضي.</a:t>
            </a:r>
          </a:p>
          <a:p>
            <a:pPr marL="514350" indent="-514350" algn="r" rtl="1">
              <a:buFont typeface="Wingdings 3" pitchFamily="18" charset="2"/>
              <a:buAutoNum type="arabicPeriod"/>
            </a:pPr>
            <a:r>
              <a:rPr lang="ar-SA" altLang="en-US" sz="3200" dirty="0" smtClean="0">
                <a:latin typeface="Sakkal Majalla" panose="02000000000000000000" pitchFamily="2" charset="-78"/>
                <a:cs typeface="Sakkal Majalla" panose="02000000000000000000" pitchFamily="2" charset="-78"/>
              </a:rPr>
              <a:t>بنية تحتية بنيت لخدمة أهداف معينة وشبكة طرق ممتدة ونقاط دخول للمساحات المختلفة مصممة بحيث تسهل مرور سيارات الشحن.</a:t>
            </a:r>
          </a:p>
          <a:p>
            <a:pPr marL="514350" indent="-514350" algn="r" rtl="1">
              <a:buFont typeface="Wingdings 3" pitchFamily="18" charset="2"/>
              <a:buAutoNum type="arabicPeriod"/>
            </a:pPr>
            <a:r>
              <a:rPr lang="ar-SA" altLang="en-US" sz="3200" dirty="0" smtClean="0">
                <a:latin typeface="Sakkal Majalla" panose="02000000000000000000" pitchFamily="2" charset="-78"/>
                <a:cs typeface="Sakkal Majalla" panose="02000000000000000000" pitchFamily="2" charset="-78"/>
              </a:rPr>
              <a:t>خدمات متوفرة للتخليص الجمركي على مدار الساعة.</a:t>
            </a:r>
          </a:p>
          <a:p>
            <a:pPr marL="514350" indent="-514350" algn="r" rtl="1">
              <a:buFont typeface="Wingdings 3" pitchFamily="18" charset="2"/>
              <a:buAutoNum type="arabicPeriod"/>
            </a:pPr>
            <a:r>
              <a:rPr lang="ar-SA" altLang="en-US" sz="3200" dirty="0" smtClean="0">
                <a:latin typeface="Sakkal Majalla" panose="02000000000000000000" pitchFamily="2" charset="-78"/>
                <a:cs typeface="Sakkal Majalla" panose="02000000000000000000" pitchFamily="2" charset="-78"/>
              </a:rPr>
              <a:t>توفر خدمات أساسية مثل إدارة المرافق.</a:t>
            </a:r>
            <a:endParaRPr lang="ar-BH" altLang="en-US" sz="3200" dirty="0" smtClean="0">
              <a:latin typeface="Sakkal Majalla" panose="02000000000000000000" pitchFamily="2" charset="-78"/>
              <a:cs typeface="Sakkal Majalla" panose="02000000000000000000" pitchFamily="2" charset="-78"/>
            </a:endParaRPr>
          </a:p>
        </p:txBody>
      </p:sp>
      <p:sp>
        <p:nvSpPr>
          <p:cNvPr id="18" name="Down Arrow 17"/>
          <p:cNvSpPr/>
          <p:nvPr/>
        </p:nvSpPr>
        <p:spPr>
          <a:xfrm>
            <a:off x="5452109" y="3028950"/>
            <a:ext cx="643889" cy="365943"/>
          </a:xfrm>
          <a:prstGeom prst="downArrow">
            <a:avLst/>
          </a:prstGeom>
          <a:solidFill>
            <a:srgbClr val="9DC1E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003828"/>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 calcmode="lin" valueType="num">
                                      <p:cBhvr additive="base">
                                        <p:cTn id="13"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bg/>
                                          </p:spTgt>
                                        </p:tgtEl>
                                        <p:attrNameLst>
                                          <p:attrName>style.visibility</p:attrName>
                                        </p:attrNameLst>
                                      </p:cBhvr>
                                      <p:to>
                                        <p:strVal val="visible"/>
                                      </p:to>
                                    </p:set>
                                    <p:anim calcmode="lin" valueType="num">
                                      <p:cBhvr additive="base">
                                        <p:cTn id="2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 calcmode="lin" valueType="num">
                                      <p:cBhvr additive="base">
                                        <p:cTn id="2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xEl>
                                              <p:pRg st="2" end="2"/>
                                            </p:txEl>
                                          </p:spTgt>
                                        </p:tgtEl>
                                        <p:attrNameLst>
                                          <p:attrName>style.visibility</p:attrName>
                                        </p:attrNameLst>
                                      </p:cBhvr>
                                      <p:to>
                                        <p:strVal val="visible"/>
                                      </p:to>
                                    </p:set>
                                    <p:anim calcmode="lin" valueType="num">
                                      <p:cBhvr additive="base">
                                        <p:cTn id="3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 calcmode="lin" valueType="num">
                                      <p:cBhvr additive="base">
                                        <p:cTn id="3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 calcmode="lin" valueType="num">
                                      <p:cBhvr additive="base">
                                        <p:cTn id="3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xEl>
                                              <p:pRg st="5" end="5"/>
                                            </p:txEl>
                                          </p:spTgt>
                                        </p:tgtEl>
                                        <p:attrNameLst>
                                          <p:attrName>style.visibility</p:attrName>
                                        </p:attrNameLst>
                                      </p:cBhvr>
                                      <p:to>
                                        <p:strVal val="visible"/>
                                      </p:to>
                                    </p:set>
                                    <p:anim calcmode="lin" valueType="num">
                                      <p:cBhvr additive="base">
                                        <p:cTn id="43"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xEl>
                                              <p:pRg st="6" end="6"/>
                                            </p:txEl>
                                          </p:spTgt>
                                        </p:tgtEl>
                                        <p:attrNameLst>
                                          <p:attrName>style.visibility</p:attrName>
                                        </p:attrNameLst>
                                      </p:cBhvr>
                                      <p:to>
                                        <p:strVal val="visible"/>
                                      </p:to>
                                    </p:set>
                                    <p:anim calcmode="lin" valueType="num">
                                      <p:cBhvr additive="base">
                                        <p:cTn id="47"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build="allAtOnce" animBg="1"/>
      <p:bldP spid="17"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1709227" y="884081"/>
            <a:ext cx="8229600" cy="1143000"/>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eaLnBrk="1" fontAlgn="auto" hangingPunct="1">
              <a:spcAft>
                <a:spcPts val="0"/>
              </a:spcAft>
              <a:defRPr/>
            </a:pPr>
            <a:r>
              <a:rPr lang="ar-SA" sz="3200" b="1" dirty="0" smtClean="0">
                <a:solidFill>
                  <a:srgbClr val="C00000"/>
                </a:solidFill>
                <a:latin typeface="Sakkal Majalla" panose="02000000000000000000" pitchFamily="2" charset="-78"/>
                <a:cs typeface="Sakkal Majalla" panose="02000000000000000000" pitchFamily="2" charset="-78"/>
              </a:rPr>
              <a:t>خامساً: قطاع تكنولوجيا المعلومات والاتصالات</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Content Placeholder 2"/>
          <p:cNvSpPr>
            <a:spLocks noGrp="1"/>
          </p:cNvSpPr>
          <p:nvPr>
            <p:ph idx="1"/>
          </p:nvPr>
        </p:nvSpPr>
        <p:spPr>
          <a:xfrm>
            <a:off x="695325" y="2136548"/>
            <a:ext cx="10801350" cy="3064102"/>
          </a:xfrm>
          <a:solidFill>
            <a:schemeClr val="accent1">
              <a:lumMod val="60000"/>
              <a:lumOff val="40000"/>
            </a:schemeClr>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just" rtl="1" eaLnBrk="1" hangingPunct="1">
              <a:lnSpc>
                <a:spcPct val="150000"/>
              </a:lnSpc>
              <a:buNone/>
            </a:pPr>
            <a:r>
              <a:rPr lang="ar-SA" altLang="en-US" sz="3200" dirty="0" smtClean="0">
                <a:latin typeface="Sakkal Majalla" panose="02000000000000000000" pitchFamily="2" charset="-78"/>
                <a:cs typeface="Sakkal Majalla" panose="02000000000000000000" pitchFamily="2" charset="-78"/>
              </a:rPr>
              <a:t>تقوم مملكة البحرين بمبادرات مستمرة بالتعاون مع المنظمات والمؤسسات الدولية في مجال تكنولوجيا المعلومات والاتصالات وذلك التزاماً بدورها في اكتساب وتبادل الخبرات في مجال الحكومة الإلكترونية والحرص على تقديم مبادرات جديدة ومبتكرة للمواطنين والمقيمين بهدف رفع مستوى الخدمات</a:t>
            </a:r>
            <a:endParaRPr lang="ar-BH" altLang="en-US" sz="3200" dirty="0" smtClean="0">
              <a:latin typeface="Sakkal Majalla" panose="02000000000000000000" pitchFamily="2" charset="-78"/>
              <a:cs typeface="Sakkal Majalla" panose="02000000000000000000" pitchFamily="2" charset="-78"/>
            </a:endParaRPr>
          </a:p>
          <a:p>
            <a:pPr marL="0" indent="0" algn="r" rtl="1" eaLnBrk="1" hangingPunct="1">
              <a:buNone/>
            </a:pPr>
            <a:endParaRPr lang="ar-BH" altLang="en-US" dirty="0" smtClean="0"/>
          </a:p>
          <a:p>
            <a:pPr algn="r" rtl="1" eaLnBrk="1" hangingPunct="1">
              <a:buFont typeface="Wingdings 3" pitchFamily="18" charset="2"/>
              <a:buNone/>
            </a:pPr>
            <a:endParaRPr lang="en-US" altLang="en-US" dirty="0" smtClean="0"/>
          </a:p>
        </p:txBody>
      </p:sp>
    </p:spTree>
    <p:extLst>
      <p:ext uri="{BB962C8B-B14F-4D97-AF65-F5344CB8AC3E}">
        <p14:creationId xmlns:p14="http://schemas.microsoft.com/office/powerpoint/2010/main" val="2319036605"/>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calcmode="lin" valueType="num">
                                      <p:cBhvr additive="base">
                                        <p:cTn id="12"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 calcmode="lin" valueType="num">
                                      <p:cBhvr additive="base">
                                        <p:cTn id="1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54863" y="1565910"/>
            <a:ext cx="11775687" cy="58477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SA" altLang="en-US" sz="3200" dirty="0" smtClean="0">
                <a:latin typeface="Sakkal Majalla" panose="02000000000000000000" pitchFamily="2" charset="-78"/>
                <a:cs typeface="Sakkal Majalla" panose="02000000000000000000" pitchFamily="2" charset="-78"/>
              </a:rPr>
              <a:t>انجازات مملكة البحرين في قطاع تكنولوجيا المعلومات والاتصالات</a:t>
            </a:r>
            <a:endParaRPr lang="en-US" altLang="en-US" sz="3200" dirty="0" smtClean="0">
              <a:latin typeface="Sakkal Majalla" panose="02000000000000000000" pitchFamily="2" charset="-78"/>
              <a:cs typeface="Sakkal Majalla" panose="02000000000000000000" pitchFamily="2" charset="-78"/>
            </a:endParaRPr>
          </a:p>
        </p:txBody>
      </p:sp>
      <p:sp>
        <p:nvSpPr>
          <p:cNvPr id="9" name="Rectangle 8"/>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4" name="Down Arrow 3"/>
          <p:cNvSpPr/>
          <p:nvPr/>
        </p:nvSpPr>
        <p:spPr>
          <a:xfrm>
            <a:off x="5528009" y="2147117"/>
            <a:ext cx="575813" cy="47163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5"/>
          <p:cNvSpPr>
            <a:spLocks noGrp="1"/>
          </p:cNvSpPr>
          <p:nvPr>
            <p:ph type="title"/>
          </p:nvPr>
        </p:nvSpPr>
        <p:spPr>
          <a:xfrm>
            <a:off x="1709227" y="513066"/>
            <a:ext cx="8200583" cy="1052844"/>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algn="ctr" eaLnBrk="1" fontAlgn="auto" hangingPunct="1">
              <a:spcAft>
                <a:spcPts val="0"/>
              </a:spcAft>
              <a:defRPr/>
            </a:pPr>
            <a:r>
              <a:rPr lang="ar-SA" sz="3200" b="1" dirty="0" smtClean="0">
                <a:solidFill>
                  <a:srgbClr val="C00000"/>
                </a:solidFill>
                <a:latin typeface="Sakkal Majalla" panose="02000000000000000000" pitchFamily="2" charset="-78"/>
                <a:cs typeface="Sakkal Majalla" panose="02000000000000000000" pitchFamily="2" charset="-78"/>
              </a:rPr>
              <a:t>خامساً: قطاع تكنولوجيا المعلومات والاتصالات</a:t>
            </a:r>
            <a:endParaRPr lang="en-US" sz="3200" b="1" dirty="0">
              <a:solidFill>
                <a:srgbClr val="C00000"/>
              </a:solidFill>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rotWithShape="1">
          <a:blip r:embed="rId4">
            <a:duotone>
              <a:prstClr val="black"/>
              <a:schemeClr val="accent2">
                <a:lumMod val="60000"/>
                <a:lumOff val="40000"/>
                <a:tint val="45000"/>
                <a:satMod val="400000"/>
              </a:schemeClr>
            </a:duotone>
          </a:blip>
          <a:srcRect l="16868" t="37834" r="35941" b="24495"/>
          <a:stretch/>
        </p:blipFill>
        <p:spPr>
          <a:xfrm>
            <a:off x="445770" y="2669655"/>
            <a:ext cx="10835640" cy="3696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p:cNvSpPr/>
          <p:nvPr/>
        </p:nvSpPr>
        <p:spPr>
          <a:xfrm>
            <a:off x="254863" y="777240"/>
            <a:ext cx="997333" cy="6629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3200" b="1" dirty="0" smtClean="0">
                <a:solidFill>
                  <a:srgbClr val="FF0000"/>
                </a:solidFill>
              </a:rPr>
              <a:t>1</a:t>
            </a:r>
            <a:endParaRPr lang="en-US" sz="3200" b="1" dirty="0">
              <a:solidFill>
                <a:srgbClr val="FF0000"/>
              </a:solidFill>
            </a:endParaRPr>
          </a:p>
        </p:txBody>
      </p:sp>
    </p:spTree>
    <p:extLst>
      <p:ext uri="{BB962C8B-B14F-4D97-AF65-F5344CB8AC3E}">
        <p14:creationId xmlns:p14="http://schemas.microsoft.com/office/powerpoint/2010/main" val="2319036605"/>
      </p:ext>
    </p:extLst>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477000"/>
            <a:ext cx="12192000" cy="381002"/>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4" name="Rectangle 13"/>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266353" y="1488106"/>
            <a:ext cx="11775687" cy="58477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ar-SA" altLang="en-US" sz="3200" dirty="0" smtClean="0">
                <a:latin typeface="Sakkal Majalla" panose="02000000000000000000" pitchFamily="2" charset="-78"/>
                <a:cs typeface="Sakkal Majalla" panose="02000000000000000000" pitchFamily="2" charset="-78"/>
              </a:rPr>
              <a:t>انجازات مملكة البحرين في قطاع تكنولوجيا المعلومات والاتصالات</a:t>
            </a:r>
            <a:endParaRPr lang="en-US" altLang="en-US" sz="3200" dirty="0" smtClean="0">
              <a:latin typeface="Sakkal Majalla" panose="02000000000000000000" pitchFamily="2" charset="-78"/>
              <a:cs typeface="Sakkal Majalla" panose="02000000000000000000" pitchFamily="2" charset="-78"/>
            </a:endParaRPr>
          </a:p>
        </p:txBody>
      </p:sp>
      <p:sp>
        <p:nvSpPr>
          <p:cNvPr id="12" name="Down Arrow 11"/>
          <p:cNvSpPr/>
          <p:nvPr/>
        </p:nvSpPr>
        <p:spPr>
          <a:xfrm>
            <a:off x="5520187" y="2076058"/>
            <a:ext cx="575813" cy="47163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5"/>
          <p:cNvSpPr txBox="1">
            <a:spLocks/>
          </p:cNvSpPr>
          <p:nvPr/>
        </p:nvSpPr>
        <p:spPr>
          <a:xfrm>
            <a:off x="1723735" y="429351"/>
            <a:ext cx="8200583" cy="1052844"/>
          </a:xfrm>
          <a:prstGeom prst="downArrowCallout">
            <a:avLst/>
          </a:prstGeom>
          <a:solidFill>
            <a:srgbClr val="FFC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ar-SA" sz="3200" b="1" smtClean="0">
                <a:solidFill>
                  <a:srgbClr val="C00000"/>
                </a:solidFill>
                <a:latin typeface="Sakkal Majalla" panose="02000000000000000000" pitchFamily="2" charset="-78"/>
                <a:cs typeface="Sakkal Majalla" panose="02000000000000000000" pitchFamily="2" charset="-78"/>
              </a:rPr>
              <a:t>خامساً: قطاع تكنولوجيا المعلومات والاتصالات</a:t>
            </a:r>
            <a:endParaRPr lang="en-US" sz="3200" b="1" dirty="0">
              <a:solidFill>
                <a:srgbClr val="C00000"/>
              </a:solidFill>
              <a:latin typeface="Sakkal Majalla" panose="02000000000000000000" pitchFamily="2" charset="-78"/>
              <a:cs typeface="Sakkal Majalla" panose="02000000000000000000" pitchFamily="2" charset="-78"/>
            </a:endParaRPr>
          </a:p>
        </p:txBody>
      </p:sp>
      <p:grpSp>
        <p:nvGrpSpPr>
          <p:cNvPr id="17" name="Group 16"/>
          <p:cNvGrpSpPr/>
          <p:nvPr/>
        </p:nvGrpSpPr>
        <p:grpSpPr>
          <a:xfrm>
            <a:off x="717326" y="2627564"/>
            <a:ext cx="10873740" cy="3274967"/>
            <a:chOff x="803910" y="2674620"/>
            <a:chExt cx="10584180" cy="3858623"/>
          </a:xfrm>
        </p:grpSpPr>
        <p:pic>
          <p:nvPicPr>
            <p:cNvPr id="18" name="Picture 17"/>
            <p:cNvPicPr>
              <a:picLocks noChangeAspect="1"/>
            </p:cNvPicPr>
            <p:nvPr/>
          </p:nvPicPr>
          <p:blipFill rotWithShape="1">
            <a:blip r:embed="rId4">
              <a:duotone>
                <a:prstClr val="black"/>
                <a:schemeClr val="accent2">
                  <a:lumMod val="60000"/>
                  <a:lumOff val="40000"/>
                  <a:tint val="45000"/>
                  <a:satMod val="400000"/>
                </a:schemeClr>
              </a:duotone>
            </a:blip>
            <a:srcRect l="7163" t="44078" r="31652" b="9122"/>
            <a:stretch/>
          </p:blipFill>
          <p:spPr>
            <a:xfrm>
              <a:off x="803910" y="2674620"/>
              <a:ext cx="10584180" cy="3858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rotWithShape="1">
            <a:blip r:embed="rId4">
              <a:duotone>
                <a:prstClr val="black"/>
                <a:schemeClr val="accent2">
                  <a:lumMod val="60000"/>
                  <a:lumOff val="40000"/>
                  <a:tint val="45000"/>
                  <a:satMod val="400000"/>
                </a:schemeClr>
              </a:duotone>
            </a:blip>
            <a:srcRect l="7163" t="51360" r="91031" b="46838"/>
            <a:stretch/>
          </p:blipFill>
          <p:spPr>
            <a:xfrm>
              <a:off x="952565" y="2674620"/>
              <a:ext cx="277707" cy="91440"/>
            </a:xfrm>
            <a:prstGeom prst="rect">
              <a:avLst/>
            </a:prstGeom>
          </p:spPr>
        </p:pic>
      </p:grpSp>
      <p:sp>
        <p:nvSpPr>
          <p:cNvPr id="20" name="Oval 19"/>
          <p:cNvSpPr/>
          <p:nvPr/>
        </p:nvSpPr>
        <p:spPr>
          <a:xfrm>
            <a:off x="266353" y="715147"/>
            <a:ext cx="997333" cy="6629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3200" b="1" dirty="0" smtClean="0">
                <a:solidFill>
                  <a:srgbClr val="FF0000"/>
                </a:solidFill>
              </a:rPr>
              <a:t>2</a:t>
            </a:r>
            <a:endParaRPr lang="en-US" sz="3200" b="1" dirty="0">
              <a:solidFill>
                <a:srgbClr val="FF0000"/>
              </a:solidFill>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5"/>
          <p:cNvSpPr>
            <a:spLocks noGrp="1"/>
          </p:cNvSpPr>
          <p:nvPr>
            <p:ph type="title"/>
          </p:nvPr>
        </p:nvSpPr>
        <p:spPr>
          <a:xfrm>
            <a:off x="1875559" y="448253"/>
            <a:ext cx="7886700" cy="1063625"/>
          </a:xfr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eaLnBrk="1" hangingPunct="1"/>
            <a:r>
              <a:rPr lang="ar-BH" sz="3600" b="1" dirty="0" smtClean="0">
                <a:latin typeface="Sakkal Majalla" panose="02000000000000000000" pitchFamily="2" charset="-78"/>
                <a:cs typeface="Sakkal Majalla" panose="02000000000000000000" pitchFamily="2" charset="-78"/>
              </a:rPr>
              <a:t>التقويم</a:t>
            </a:r>
            <a:endParaRPr lang="en-US" sz="3600" b="1" dirty="0" smtClean="0">
              <a:latin typeface="Sakkal Majalla" panose="02000000000000000000" pitchFamily="2" charset="-78"/>
              <a:cs typeface="Sakkal Majalla" panose="02000000000000000000" pitchFamily="2" charset="-78"/>
            </a:endParaRPr>
          </a:p>
        </p:txBody>
      </p:sp>
      <p:sp>
        <p:nvSpPr>
          <p:cNvPr id="9" name="Content Placeholder 1"/>
          <p:cNvSpPr>
            <a:spLocks noGrp="1"/>
          </p:cNvSpPr>
          <p:nvPr>
            <p:ph idx="1"/>
          </p:nvPr>
        </p:nvSpPr>
        <p:spPr>
          <a:xfrm>
            <a:off x="754380" y="1792992"/>
            <a:ext cx="10138410" cy="4159084"/>
          </a:xfr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lvl="1" algn="r" rtl="1">
              <a:lnSpc>
                <a:spcPct val="150000"/>
              </a:lnSpc>
              <a:buNone/>
            </a:pPr>
            <a:r>
              <a:rPr lang="ar-BH" altLang="en-US" sz="3200" dirty="0" smtClean="0">
                <a:solidFill>
                  <a:srgbClr val="C00000"/>
                </a:solidFill>
                <a:latin typeface="Sakkal Majalla" panose="02000000000000000000" pitchFamily="2" charset="-78"/>
                <a:cs typeface="Sakkal Majalla" panose="02000000000000000000" pitchFamily="2" charset="-78"/>
              </a:rPr>
              <a:t>1. </a:t>
            </a:r>
            <a:r>
              <a:rPr lang="ar-SA" altLang="en-US" sz="3200" dirty="0">
                <a:solidFill>
                  <a:srgbClr val="C00000"/>
                </a:solidFill>
                <a:latin typeface="Sakkal Majalla" panose="02000000000000000000" pitchFamily="2" charset="-78"/>
                <a:cs typeface="Sakkal Majalla" panose="02000000000000000000" pitchFamily="2" charset="-78"/>
              </a:rPr>
              <a:t>تم إنشاء المنطقة اللوجستية في عام </a:t>
            </a:r>
            <a:r>
              <a:rPr lang="ar-BH" altLang="en-US" sz="3200" dirty="0" smtClean="0">
                <a:solidFill>
                  <a:srgbClr val="C00000"/>
                </a:solidFill>
                <a:latin typeface="Sakkal Majalla" panose="02000000000000000000" pitchFamily="2" charset="-78"/>
                <a:cs typeface="Sakkal Majalla" panose="02000000000000000000" pitchFamily="2" charset="-78"/>
              </a:rPr>
              <a:t>:</a:t>
            </a:r>
          </a:p>
          <a:p>
            <a:pPr lvl="1" algn="r" rtl="1" eaLnBrk="1" hangingPunct="1">
              <a:buFont typeface="Lucida Sans Unicode" pitchFamily="34" charset="0"/>
              <a:buAutoNum type="alphaLcParenR"/>
            </a:pPr>
            <a:endParaRPr lang="ar-BH" altLang="en-US" sz="3200" dirty="0" smtClean="0"/>
          </a:p>
          <a:p>
            <a:pPr marL="852488" indent="-742950" algn="r" rtl="1" eaLnBrk="1" hangingPunct="1">
              <a:buNone/>
            </a:pPr>
            <a:endParaRPr lang="en-US" altLang="en-US" sz="4400" dirty="0" smtClean="0"/>
          </a:p>
        </p:txBody>
      </p:sp>
      <p:sp>
        <p:nvSpPr>
          <p:cNvPr id="6" name="Rectangle 5"/>
          <p:cNvSpPr/>
          <p:nvPr/>
        </p:nvSpPr>
        <p:spPr>
          <a:xfrm>
            <a:off x="0" y="6589486"/>
            <a:ext cx="12192000" cy="268515"/>
          </a:xfrm>
          <a:prstGeom prst="rect">
            <a:avLst/>
          </a:prstGeom>
          <a:solidFill>
            <a:schemeClr val="bg2"/>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p:nvPr/>
        </p:nvSpPr>
        <p:spPr>
          <a:xfrm>
            <a:off x="-6602" y="0"/>
            <a:ext cx="1258798"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قصد 211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Rectangle 11"/>
          <p:cNvSpPr/>
          <p:nvPr/>
        </p:nvSpPr>
        <p:spPr>
          <a:xfrm>
            <a:off x="4378762" y="-2667"/>
            <a:ext cx="2376264" cy="348303"/>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1400" b="1" dirty="0" smtClean="0">
                <a:solidFill>
                  <a:srgbClr val="FF0000"/>
                </a:solidFill>
                <a:latin typeface="Sakkal Majalla" panose="02000000000000000000" pitchFamily="2" charset="-78"/>
                <a:cs typeface="Sakkal Majalla" panose="02000000000000000000" pitchFamily="2" charset="-78"/>
              </a:rPr>
              <a:t>القطاعات الصناعية في مملكة البحرين</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6120921" y="3047482"/>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24078" indent="-514350" algn="r" rtl="1">
              <a:lnSpc>
                <a:spcPct val="150000"/>
              </a:lnSpc>
              <a:buFont typeface="+mj-lt"/>
              <a:buAutoNum type="arabicPeriod"/>
              <a:defRPr/>
            </a:pPr>
            <a:r>
              <a:rPr lang="en-US" altLang="en-US" sz="2400" dirty="0" smtClean="0">
                <a:latin typeface="Sakkal Majalla" panose="02000000000000000000" pitchFamily="2" charset="-78"/>
                <a:cs typeface="Sakkal Majalla" panose="02000000000000000000" pitchFamily="2" charset="-78"/>
              </a:rPr>
              <a:t>2018</a:t>
            </a:r>
            <a:r>
              <a:rPr lang="ar-SA" altLang="en-US" sz="2400" dirty="0" smtClean="0">
                <a:latin typeface="Sakkal Majalla" panose="02000000000000000000" pitchFamily="2" charset="-78"/>
                <a:cs typeface="Sakkal Majalla" panose="02000000000000000000" pitchFamily="2" charset="-78"/>
              </a:rPr>
              <a:t>م.</a:t>
            </a:r>
            <a:endParaRPr lang="en-US" altLang="en-US" sz="2400" dirty="0">
              <a:latin typeface="Sakkal Majalla" panose="02000000000000000000" pitchFamily="2" charset="-78"/>
              <a:cs typeface="Sakkal Majalla" panose="02000000000000000000" pitchFamily="2" charset="-78"/>
            </a:endParaRPr>
          </a:p>
        </p:txBody>
      </p:sp>
      <p:sp>
        <p:nvSpPr>
          <p:cNvPr id="14" name="Rounded Rectangle 13">
            <a:hlinkClick r:id="rId4" action="ppaction://hlinksldjump"/>
          </p:cNvPr>
          <p:cNvSpPr/>
          <p:nvPr/>
        </p:nvSpPr>
        <p:spPr>
          <a:xfrm>
            <a:off x="1591449" y="3047482"/>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24078" indent="-514350" algn="r" rtl="1">
              <a:lnSpc>
                <a:spcPct val="150000"/>
              </a:lnSpc>
              <a:buFont typeface="+mj-lt"/>
              <a:buAutoNum type="arabicPeriod" startAt="2"/>
              <a:defRPr/>
            </a:pPr>
            <a:r>
              <a:rPr lang="en-US" altLang="en-US" sz="2400" dirty="0" smtClean="0">
                <a:latin typeface="Sakkal Majalla" panose="02000000000000000000" pitchFamily="2" charset="-78"/>
                <a:cs typeface="Sakkal Majalla" panose="02000000000000000000" pitchFamily="2" charset="-78"/>
              </a:rPr>
              <a:t>2006</a:t>
            </a:r>
            <a:r>
              <a:rPr lang="ar-SA" altLang="en-US" sz="2400" dirty="0" smtClean="0">
                <a:latin typeface="Sakkal Majalla" panose="02000000000000000000" pitchFamily="2" charset="-78"/>
                <a:cs typeface="Sakkal Majalla" panose="02000000000000000000" pitchFamily="2" charset="-78"/>
              </a:rPr>
              <a:t>م.</a:t>
            </a:r>
            <a:endParaRPr lang="ar-SA" altLang="en-US" sz="2400" dirty="0">
              <a:latin typeface="Sakkal Majalla" panose="02000000000000000000" pitchFamily="2" charset="-78"/>
              <a:cs typeface="Sakkal Majalla" panose="02000000000000000000" pitchFamily="2" charset="-78"/>
            </a:endParaRPr>
          </a:p>
        </p:txBody>
      </p:sp>
      <p:sp>
        <p:nvSpPr>
          <p:cNvPr id="15" name="Rounded Rectangle 14">
            <a:hlinkClick r:id="rId5" action="ppaction://hlinksldjump"/>
          </p:cNvPr>
          <p:cNvSpPr/>
          <p:nvPr/>
        </p:nvSpPr>
        <p:spPr>
          <a:xfrm>
            <a:off x="1591449" y="4525503"/>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mj-lt"/>
              <a:buAutoNum type="arabicPeriod" startAt="4"/>
            </a:pPr>
            <a:r>
              <a:rPr lang="en-US" altLang="en-US" sz="2400" dirty="0" smtClean="0">
                <a:latin typeface="Sakkal Majalla" panose="02000000000000000000" pitchFamily="2" charset="-78"/>
                <a:cs typeface="Sakkal Majalla" panose="02000000000000000000" pitchFamily="2" charset="-78"/>
              </a:rPr>
              <a:t>2008</a:t>
            </a:r>
            <a:r>
              <a:rPr lang="ar-SA" altLang="en-US" sz="2400" dirty="0" smtClean="0">
                <a:latin typeface="Sakkal Majalla" panose="02000000000000000000" pitchFamily="2" charset="-78"/>
                <a:cs typeface="Sakkal Majalla" panose="02000000000000000000" pitchFamily="2" charset="-78"/>
              </a:rPr>
              <a:t>م.</a:t>
            </a:r>
            <a:endParaRPr lang="ar-SA" altLang="en-US" sz="2400" dirty="0">
              <a:latin typeface="Sakkal Majalla" panose="02000000000000000000" pitchFamily="2" charset="-78"/>
              <a:cs typeface="Sakkal Majalla" panose="02000000000000000000" pitchFamily="2" charset="-78"/>
            </a:endParaRPr>
          </a:p>
        </p:txBody>
      </p:sp>
      <p:sp>
        <p:nvSpPr>
          <p:cNvPr id="16" name="Rounded Rectangle 15">
            <a:hlinkClick r:id="rId4" action="ppaction://hlinksldjump"/>
          </p:cNvPr>
          <p:cNvSpPr/>
          <p:nvPr/>
        </p:nvSpPr>
        <p:spPr>
          <a:xfrm>
            <a:off x="6120921" y="4525503"/>
            <a:ext cx="4114800" cy="845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624078" indent="-514350" algn="r" rtl="1">
              <a:lnSpc>
                <a:spcPct val="150000"/>
              </a:lnSpc>
              <a:buFont typeface="+mj-lt"/>
              <a:buAutoNum type="arabicPeriod" startAt="3"/>
              <a:defRPr/>
            </a:pPr>
            <a:r>
              <a:rPr lang="en-US" altLang="en-US" sz="2400" dirty="0" smtClean="0">
                <a:latin typeface="Sakkal Majalla" panose="02000000000000000000" pitchFamily="2" charset="-78"/>
                <a:cs typeface="Sakkal Majalla" panose="02000000000000000000" pitchFamily="2" charset="-78"/>
              </a:rPr>
              <a:t>2016</a:t>
            </a:r>
            <a:r>
              <a:rPr lang="ar-SA" altLang="en-US" sz="2400" dirty="0" smtClean="0">
                <a:latin typeface="Sakkal Majalla" panose="02000000000000000000" pitchFamily="2" charset="-78"/>
                <a:cs typeface="Sakkal Majalla" panose="02000000000000000000" pitchFamily="2" charset="-78"/>
              </a:rPr>
              <a:t>م.</a:t>
            </a:r>
            <a:endParaRPr lang="ar-SA" alt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19036605"/>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500"/>
                                        <p:tgtEl>
                                          <p:spTgt spid="9">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build="p" animBg="1"/>
      <p:bldP spid="13" grpId="0" animBg="1"/>
      <p:bldP spid="14" grpId="0" animBg="1"/>
      <p:bldP spid="15" grpId="0" animBg="1"/>
      <p:bldP spid="16" grpId="0" animBg="1"/>
    </p:bldLst>
  </p:timing>
</p:sld>
</file>

<file path=ppt/theme/theme1.xml><?xml version="1.0" encoding="utf-8"?>
<a:theme xmlns:a="http://schemas.openxmlformats.org/drawingml/2006/main" name="قالب الدروس الإلكترونية المعتمد">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قالب الدروس الإلكترونية المعتمد</Template>
  <TotalTime>1500</TotalTime>
  <Words>777</Words>
  <Application>Microsoft Office PowerPoint</Application>
  <PresentationFormat>Widescreen</PresentationFormat>
  <Paragraphs>122</Paragraphs>
  <Slides>18</Slides>
  <Notes>0</Notes>
  <HiddenSlides>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Lucida Sans Unicode</vt:lpstr>
      <vt:lpstr>Sakkal Majalla</vt:lpstr>
      <vt:lpstr>Verdana</vt:lpstr>
      <vt:lpstr>Wingdings</vt:lpstr>
      <vt:lpstr>Wingdings 3</vt:lpstr>
      <vt:lpstr>قالب الدروس الإلكترونية المعتمد</vt:lpstr>
      <vt:lpstr>مبادئ الاقتصاد (قصد- 211)</vt:lpstr>
      <vt:lpstr>الأهداف:</vt:lpstr>
      <vt:lpstr>PowerPoint Presentation</vt:lpstr>
      <vt:lpstr>قطاع الخدمات اللوجستية</vt:lpstr>
      <vt:lpstr>قطاع الخدمات اللوجستية</vt:lpstr>
      <vt:lpstr>خامساً: قطاع تكنولوجيا المعلومات والاتصالات</vt:lpstr>
      <vt:lpstr>خامساً: قطاع تكنولوجيا المعلومات والاتصالات</vt:lpstr>
      <vt:lpstr>PowerPoint Presentation</vt:lpstr>
      <vt:lpstr>التقويم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Mariam Jassim Khadem</cp:lastModifiedBy>
  <cp:revision>234</cp:revision>
  <dcterms:created xsi:type="dcterms:W3CDTF">2020-03-04T10:47:58Z</dcterms:created>
  <dcterms:modified xsi:type="dcterms:W3CDTF">2023-02-20T09:47:08Z</dcterms:modified>
</cp:coreProperties>
</file>