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302" r:id="rId6"/>
    <p:sldId id="261" r:id="rId7"/>
    <p:sldId id="265" r:id="rId8"/>
    <p:sldId id="266" r:id="rId9"/>
    <p:sldId id="267" r:id="rId10"/>
    <p:sldId id="268" r:id="rId11"/>
    <p:sldId id="269" r:id="rId12"/>
    <p:sldId id="281" r:id="rId13"/>
    <p:sldId id="282" r:id="rId14"/>
    <p:sldId id="298" r:id="rId15"/>
    <p:sldId id="294" r:id="rId16"/>
    <p:sldId id="283" r:id="rId17"/>
    <p:sldId id="303" r:id="rId18"/>
    <p:sldId id="304" r:id="rId19"/>
    <p:sldId id="305" r:id="rId20"/>
    <p:sldId id="284" r:id="rId21"/>
    <p:sldId id="285" r:id="rId22"/>
    <p:sldId id="286" r:id="rId23"/>
    <p:sldId id="287" r:id="rId24"/>
    <p:sldId id="288" r:id="rId25"/>
    <p:sldId id="289" r:id="rId26"/>
    <p:sldId id="290" r:id="rId27"/>
    <p:sldId id="291" r:id="rId28"/>
    <p:sldId id="296" r:id="rId29"/>
    <p:sldId id="301" r:id="rId30"/>
    <p:sldId id="306" r:id="rId31"/>
    <p:sldId id="307" r:id="rId32"/>
    <p:sldId id="308" r:id="rId33"/>
    <p:sldId id="309" r:id="rId34"/>
    <p:sldId id="310" r:id="rId35"/>
    <p:sldId id="311"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43A4E"/>
    <a:srgbClr val="CF6363"/>
    <a:srgbClr val="0070C0"/>
    <a:srgbClr val="F3EAA5"/>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5" autoAdjust="0"/>
    <p:restoredTop sz="94660"/>
  </p:normalViewPr>
  <p:slideViewPr>
    <p:cSldViewPr snapToGrid="0">
      <p:cViewPr varScale="1">
        <p:scale>
          <a:sx n="84" d="100"/>
          <a:sy n="84" d="100"/>
        </p:scale>
        <p:origin x="120" y="-6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385145541"/>
      </p:ext>
    </p:extLst>
  </p:cSld>
  <p:clrMapOvr>
    <a:masterClrMapping/>
  </p:clrMapOvr>
  <p:transition spd="slow">
    <p:pull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664449516"/>
      </p:ext>
    </p:extLst>
  </p:cSld>
  <p:clrMapOvr>
    <a:masterClrMapping/>
  </p:clrMapOvr>
  <p:transition spd="slow">
    <p:pull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235742130"/>
      </p:ext>
    </p:extLst>
  </p:cSld>
  <p:clrMapOvr>
    <a:masterClrMapping/>
  </p:clrMapOvr>
  <p:transition spd="slow">
    <p:pull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153904784"/>
      </p:ext>
    </p:extLst>
  </p:cSld>
  <p:clrMapOvr>
    <a:masterClrMapping/>
  </p:clrMapOvr>
  <p:transition spd="slow">
    <p:pull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90319089"/>
      </p:ext>
    </p:extLst>
  </p:cSld>
  <p:clrMapOvr>
    <a:masterClrMapping/>
  </p:clrMapOvr>
  <p:transition spd="slow">
    <p:pull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2486498"/>
      </p:ext>
    </p:extLst>
  </p:cSld>
  <p:clrMapOvr>
    <a:masterClrMapping/>
  </p:clrMapOvr>
  <p:transition spd="slow">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608023183"/>
      </p:ext>
    </p:extLst>
  </p:cSld>
  <p:clrMapOvr>
    <a:masterClrMapping/>
  </p:clrMapOvr>
  <p:transition spd="slow">
    <p:pull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93798672"/>
      </p:ext>
    </p:extLst>
  </p:cSld>
  <p:clrMapOvr>
    <a:masterClrMapping/>
  </p:clrMapOvr>
  <p:transition spd="slow">
    <p:pull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67027904"/>
      </p:ext>
    </p:extLst>
  </p:cSld>
  <p:clrMapOvr>
    <a:masterClrMapping/>
  </p:clrMapOvr>
  <p:transition spd="slow">
    <p:pull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59132381"/>
      </p:ext>
    </p:extLst>
  </p:cSld>
  <p:clrMapOvr>
    <a:masterClrMapping/>
  </p:clrMapOvr>
  <p:transition spd="slow">
    <p:pull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79856140"/>
      </p:ext>
    </p:extLst>
  </p:cSld>
  <p:clrMapOvr>
    <a:masterClrMapping/>
  </p:clrMapOvr>
  <p:transition spd="slow">
    <p:pull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2629520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ld"/>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1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274254" y="1806913"/>
            <a:ext cx="5429250" cy="15208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1" hangingPunct="1"/>
            <a:r>
              <a:rPr lang="ar-SA" sz="3600" b="1" dirty="0" smtClean="0">
                <a:latin typeface="Sakkal Majalla" panose="02000000000000000000" pitchFamily="2" charset="-78"/>
                <a:cs typeface="Sakkal Majalla" panose="02000000000000000000" pitchFamily="2" charset="-78"/>
              </a:rPr>
              <a:t>مبادئ الاقتصاد</a:t>
            </a:r>
            <a:r>
              <a:rPr lang="ar-BH" sz="3600" b="1" dirty="0" smtClean="0">
                <a:latin typeface="Sakkal Majalla" panose="02000000000000000000" pitchFamily="2" charset="-78"/>
                <a:cs typeface="Sakkal Majalla" panose="02000000000000000000" pitchFamily="2" charset="-78"/>
              </a:rPr>
              <a:t/>
            </a:r>
            <a:br>
              <a:rPr lang="ar-BH" sz="3600" b="1" dirty="0" smtClean="0">
                <a:latin typeface="Sakkal Majalla" panose="02000000000000000000" pitchFamily="2" charset="-78"/>
                <a:cs typeface="Sakkal Majalla" panose="02000000000000000000" pitchFamily="2" charset="-78"/>
              </a:rPr>
            </a:br>
            <a:r>
              <a:rPr lang="ar-BH" sz="3600" b="1" dirty="0" smtClean="0">
                <a:latin typeface="Sakkal Majalla" panose="02000000000000000000" pitchFamily="2" charset="-78"/>
                <a:cs typeface="Sakkal Majalla" panose="02000000000000000000" pitchFamily="2" charset="-78"/>
              </a:rPr>
              <a:t>(</a:t>
            </a:r>
            <a:r>
              <a:rPr lang="ar-SA" sz="3600" b="1" dirty="0" smtClean="0">
                <a:latin typeface="Sakkal Majalla" panose="02000000000000000000" pitchFamily="2" charset="-78"/>
                <a:cs typeface="Sakkal Majalla" panose="02000000000000000000" pitchFamily="2" charset="-78"/>
              </a:rPr>
              <a:t>قصد</a:t>
            </a:r>
            <a:r>
              <a:rPr lang="ar-BH" sz="3600" b="1" dirty="0" smtClean="0">
                <a:latin typeface="Sakkal Majalla" panose="02000000000000000000" pitchFamily="2" charset="-78"/>
                <a:cs typeface="Sakkal Majalla" panose="02000000000000000000" pitchFamily="2" charset="-78"/>
              </a:rPr>
              <a:t>- </a:t>
            </a:r>
            <a:r>
              <a:rPr lang="ar-SA" sz="3600" b="1" dirty="0" smtClean="0">
                <a:latin typeface="Sakkal Majalla" panose="02000000000000000000" pitchFamily="2" charset="-78"/>
                <a:cs typeface="Sakkal Majalla" panose="02000000000000000000" pitchFamily="2" charset="-78"/>
              </a:rPr>
              <a:t>211</a:t>
            </a:r>
            <a:r>
              <a:rPr lang="ar-BH" sz="3600" b="1" dirty="0" smtClean="0">
                <a:latin typeface="Sakkal Majalla" panose="02000000000000000000" pitchFamily="2" charset="-78"/>
                <a:cs typeface="Sakkal Majalla" panose="02000000000000000000" pitchFamily="2" charset="-78"/>
              </a:rPr>
              <a:t>)</a:t>
            </a:r>
            <a:endParaRPr lang="en-US" sz="3600" b="1" dirty="0" smtClean="0">
              <a:latin typeface="Sakkal Majalla" panose="02000000000000000000" pitchFamily="2" charset="-78"/>
              <a:cs typeface="Sakkal Majalla" panose="02000000000000000000" pitchFamily="2" charset="-78"/>
            </a:endParaRPr>
          </a:p>
        </p:txBody>
      </p:sp>
      <p:sp>
        <p:nvSpPr>
          <p:cNvPr id="4" name="Subtitle 2"/>
          <p:cNvSpPr>
            <a:spLocks noGrp="1"/>
          </p:cNvSpPr>
          <p:nvPr>
            <p:ph type="subTitle" idx="1"/>
          </p:nvPr>
        </p:nvSpPr>
        <p:spPr>
          <a:xfrm>
            <a:off x="5043489" y="3571441"/>
            <a:ext cx="5890780" cy="2084388"/>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nchor="ctr"/>
          <a:lstStyle/>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الوحدة </a:t>
            </a:r>
            <a:r>
              <a:rPr lang="ar-SA" altLang="en-US" sz="3200" b="1" dirty="0" smtClean="0">
                <a:latin typeface="Sakkal Majalla" panose="02000000000000000000" pitchFamily="2" charset="-78"/>
                <a:cs typeface="Sakkal Majalla" panose="02000000000000000000" pitchFamily="2" charset="-78"/>
              </a:rPr>
              <a:t>الرابعة</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 </a:t>
            </a:r>
            <a:r>
              <a:rPr lang="ar-SA" altLang="en-US" sz="3200" b="1" dirty="0" smtClean="0">
                <a:solidFill>
                  <a:srgbClr val="FF0000"/>
                </a:solidFill>
                <a:latin typeface="Sakkal Majalla" panose="02000000000000000000" pitchFamily="2" charset="-78"/>
                <a:cs typeface="Sakkal Majalla" panose="02000000000000000000" pitchFamily="2" charset="-78"/>
              </a:rPr>
              <a:t>اقتصاد مملكة البحرين</a:t>
            </a:r>
            <a:endParaRPr lang="ar-BH" altLang="en-US" sz="3200" b="1" dirty="0" smtClean="0">
              <a:solidFill>
                <a:srgbClr val="FF0000"/>
              </a:solidFill>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solidFill>
                  <a:srgbClr val="FF0000"/>
                </a:solidFill>
                <a:latin typeface="Sakkal Majalla" panose="02000000000000000000" pitchFamily="2" charset="-78"/>
                <a:cs typeface="Sakkal Majalla" panose="02000000000000000000" pitchFamily="2" charset="-78"/>
              </a:rPr>
              <a:t>الدرس </a:t>
            </a:r>
            <a:r>
              <a:rPr lang="ar-SA" altLang="en-US" sz="3200" b="1" dirty="0" smtClean="0">
                <a:solidFill>
                  <a:srgbClr val="FF0000"/>
                </a:solidFill>
                <a:latin typeface="Sakkal Majalla" panose="02000000000000000000" pitchFamily="2" charset="-78"/>
                <a:cs typeface="Sakkal Majalla" panose="02000000000000000000" pitchFamily="2" charset="-78"/>
              </a:rPr>
              <a:t>العاشر</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SA" altLang="en-US" sz="3200" b="1" dirty="0" smtClean="0">
                <a:latin typeface="Sakkal Majalla" panose="02000000000000000000" pitchFamily="2" charset="-78"/>
                <a:cs typeface="Sakkal Majalla" panose="02000000000000000000" pitchFamily="2" charset="-78"/>
              </a:rPr>
              <a:t>اقتصاد مملكة البحرين</a:t>
            </a:r>
            <a:endParaRPr lang="ar-BH" altLang="en-US" sz="3200" b="1" dirty="0" smtClean="0">
              <a:latin typeface="Sakkal Majalla" panose="02000000000000000000" pitchFamily="2" charset="-78"/>
              <a:cs typeface="Sakkal Majalla" panose="02000000000000000000" pitchFamily="2" charset="-78"/>
            </a:endParaRPr>
          </a:p>
        </p:txBody>
      </p:sp>
      <p:sp>
        <p:nvSpPr>
          <p:cNvPr id="5" name="Rectangle 4"/>
          <p:cNvSpPr/>
          <p:nvPr/>
        </p:nvSpPr>
        <p:spPr>
          <a:xfrm>
            <a:off x="9815736" y="6419545"/>
            <a:ext cx="237626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a:t>
            </a:r>
            <a:r>
              <a:rPr lang="ar-SA" sz="1400" b="1" dirty="0" smtClean="0">
                <a:solidFill>
                  <a:srgbClr val="FF0000"/>
                </a:solidFill>
                <a:latin typeface="Sakkal Majalla" panose="02000000000000000000" pitchFamily="2" charset="-78"/>
                <a:cs typeface="Sakkal Majalla" panose="02000000000000000000" pitchFamily="2" charset="-78"/>
              </a:rPr>
              <a:t>2023</a:t>
            </a:r>
            <a:r>
              <a:rPr lang="ar-BH" sz="1400" b="1" dirty="0" smtClean="0">
                <a:solidFill>
                  <a:srgbClr val="FF0000"/>
                </a:solidFill>
                <a:latin typeface="Sakkal Majalla" panose="02000000000000000000" pitchFamily="2" charset="-78"/>
                <a:cs typeface="Sakkal Majalla" panose="02000000000000000000" pitchFamily="2" charset="-78"/>
              </a:rPr>
              <a:t>/202</a:t>
            </a:r>
            <a:r>
              <a:rPr lang="ar-SA" sz="1400" b="1" dirty="0" smtClean="0">
                <a:solidFill>
                  <a:srgbClr val="FF0000"/>
                </a:solidFill>
                <a:latin typeface="Sakkal Majalla" panose="02000000000000000000" pitchFamily="2" charset="-78"/>
                <a:cs typeface="Sakkal Majalla" panose="02000000000000000000" pitchFamily="2" charset="-78"/>
              </a:rPr>
              <a:t>2</a:t>
            </a:r>
            <a:r>
              <a:rPr lang="ar-BH" sz="1400" b="1" dirty="0" smtClean="0">
                <a:solidFill>
                  <a:srgbClr val="FF0000"/>
                </a:solidFill>
                <a:latin typeface="Sakkal Majalla" panose="02000000000000000000" pitchFamily="2" charset="-78"/>
                <a:cs typeface="Sakkal Majalla" panose="02000000000000000000" pitchFamily="2" charset="-78"/>
              </a:rPr>
              <a:t>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5205339" y="642541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الأول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15872" y="6509697"/>
            <a:ext cx="165618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a:t>
            </a:r>
            <a:r>
              <a:rPr lang="ar-SA" sz="1400" b="1" dirty="0" smtClean="0">
                <a:solidFill>
                  <a:srgbClr val="FF0000"/>
                </a:solidFill>
                <a:latin typeface="Sakkal Majalla" panose="02000000000000000000" pitchFamily="2" charset="-78"/>
                <a:cs typeface="Sakkal Majalla" panose="02000000000000000000" pitchFamily="2" charset="-78"/>
              </a:rPr>
              <a:t>101</a:t>
            </a:r>
            <a:r>
              <a:rPr lang="ar-BH" sz="1400" b="1" dirty="0" smtClean="0">
                <a:solidFill>
                  <a:srgbClr val="FF0000"/>
                </a:solidFill>
                <a:latin typeface="Sakkal Majalla" panose="02000000000000000000" pitchFamily="2" charset="-78"/>
                <a:cs typeface="Sakkal Majalla" panose="02000000000000000000" pitchFamily="2" charset="-78"/>
              </a:rPr>
              <a:t>- </a:t>
            </a:r>
            <a:r>
              <a:rPr lang="ar-SA" sz="1400" b="1" dirty="0" smtClean="0">
                <a:solidFill>
                  <a:srgbClr val="FF0000"/>
                </a:solidFill>
                <a:latin typeface="Sakkal Majalla" panose="02000000000000000000" pitchFamily="2" charset="-78"/>
                <a:cs typeface="Sakkal Majalla" panose="02000000000000000000" pitchFamily="2" charset="-78"/>
              </a:rPr>
              <a:t>113</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srcRect l="27048" t="9457" r="41357" b="19513"/>
          <a:stretch/>
        </p:blipFill>
        <p:spPr>
          <a:xfrm>
            <a:off x="981739" y="1806913"/>
            <a:ext cx="2913321" cy="4093535"/>
          </a:xfrm>
          <a:prstGeom prst="rect">
            <a:avLst/>
          </a:prstGeom>
        </p:spPr>
      </p:pic>
    </p:spTree>
    <p:extLst>
      <p:ext uri="{BB962C8B-B14F-4D97-AF65-F5344CB8AC3E}">
        <p14:creationId xmlns:p14="http://schemas.microsoft.com/office/powerpoint/2010/main" val="3255457237"/>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2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3055434" y="571789"/>
            <a:ext cx="6294628" cy="1325563"/>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BH" sz="3600" b="1" dirty="0" smtClean="0">
                <a:solidFill>
                  <a:srgbClr val="C00000"/>
                </a:solidFill>
                <a:latin typeface="Sakkal Majalla" panose="02000000000000000000" pitchFamily="2" charset="-78"/>
                <a:cs typeface="Sakkal Majalla" panose="02000000000000000000" pitchFamily="2" charset="-78"/>
              </a:rPr>
              <a:t>ثالثًا: </a:t>
            </a:r>
            <a:r>
              <a:rPr lang="ar-SA" sz="3600" b="1" dirty="0" smtClean="0">
                <a:solidFill>
                  <a:srgbClr val="C00000"/>
                </a:solidFill>
                <a:latin typeface="Sakkal Majalla" panose="02000000000000000000" pitchFamily="2" charset="-78"/>
                <a:cs typeface="Sakkal Majalla" panose="02000000000000000000" pitchFamily="2" charset="-78"/>
              </a:rPr>
              <a:t>القطاع المصرفي والمالي في مملكة البحرين</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31617" y="6555709"/>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13686" t="26999" r="35908" b="52023"/>
          <a:stretch/>
        </p:blipFill>
        <p:spPr>
          <a:xfrm>
            <a:off x="706536" y="2353560"/>
            <a:ext cx="10992423" cy="3037947"/>
          </a:xfrm>
          <a:prstGeom prst="rect">
            <a:avLst/>
          </a:prstGeom>
        </p:spPr>
      </p:pic>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131617" y="6555709"/>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22565" y="644322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grpSp>
        <p:nvGrpSpPr>
          <p:cNvPr id="16" name="Group 15"/>
          <p:cNvGrpSpPr/>
          <p:nvPr/>
        </p:nvGrpSpPr>
        <p:grpSpPr>
          <a:xfrm>
            <a:off x="131092" y="1717288"/>
            <a:ext cx="11929291" cy="2182963"/>
            <a:chOff x="131092" y="1717288"/>
            <a:chExt cx="11929291" cy="2182963"/>
          </a:xfrm>
        </p:grpSpPr>
        <p:grpSp>
          <p:nvGrpSpPr>
            <p:cNvPr id="14" name="Group 13"/>
            <p:cNvGrpSpPr/>
            <p:nvPr/>
          </p:nvGrpSpPr>
          <p:grpSpPr>
            <a:xfrm>
              <a:off x="131092" y="1717288"/>
              <a:ext cx="11929291" cy="2182963"/>
              <a:chOff x="131092" y="1717288"/>
              <a:chExt cx="11929291" cy="2182963"/>
            </a:xfrm>
          </p:grpSpPr>
          <p:pic>
            <p:nvPicPr>
              <p:cNvPr id="6" name="Picture 5"/>
              <p:cNvPicPr>
                <a:picLocks noChangeAspect="1"/>
              </p:cNvPicPr>
              <p:nvPr/>
            </p:nvPicPr>
            <p:blipFill rotWithShape="1">
              <a:blip r:embed="rId4"/>
              <a:srcRect l="12995" t="33675" r="39340" b="52369"/>
              <a:stretch/>
            </p:blipFill>
            <p:spPr>
              <a:xfrm>
                <a:off x="131092" y="1717288"/>
                <a:ext cx="11929291" cy="2182962"/>
              </a:xfrm>
              <a:prstGeom prst="rect">
                <a:avLst/>
              </a:prstGeom>
            </p:spPr>
          </p:pic>
          <p:sp>
            <p:nvSpPr>
              <p:cNvPr id="12" name="Rectangle 11"/>
              <p:cNvSpPr/>
              <p:nvPr/>
            </p:nvSpPr>
            <p:spPr>
              <a:xfrm>
                <a:off x="334537" y="3345367"/>
                <a:ext cx="5232357" cy="55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285034" y="1984671"/>
                <a:ext cx="712401" cy="55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1090941" y="2427703"/>
              <a:ext cx="712401" cy="277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rotWithShape="1">
          <a:blip r:embed="rId5"/>
          <a:srcRect l="32261" t="50015" r="40331" b="25443"/>
          <a:stretch/>
        </p:blipFill>
        <p:spPr>
          <a:xfrm>
            <a:off x="3983161" y="4012735"/>
            <a:ext cx="5033367" cy="2103815"/>
          </a:xfrm>
          <a:prstGeom prst="rect">
            <a:avLst/>
          </a:prstGeom>
        </p:spPr>
      </p:pic>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1875559" y="448253"/>
            <a:ext cx="7886700" cy="1063625"/>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eaLnBrk="1" hangingPunct="1"/>
            <a:r>
              <a:rPr lang="ar-BH" sz="3600" b="1" dirty="0" smtClean="0">
                <a:latin typeface="Sakkal Majalla" panose="02000000000000000000" pitchFamily="2" charset="-78"/>
                <a:cs typeface="Sakkal Majalla" panose="02000000000000000000" pitchFamily="2" charset="-78"/>
              </a:rPr>
              <a:t>التقويم</a:t>
            </a:r>
            <a:endParaRPr lang="en-US" sz="3600" b="1" dirty="0" smtClean="0">
              <a:latin typeface="Sakkal Majalla" panose="02000000000000000000" pitchFamily="2" charset="-78"/>
              <a:cs typeface="Sakkal Majalla" panose="02000000000000000000" pitchFamily="2" charset="-78"/>
            </a:endParaRPr>
          </a:p>
        </p:txBody>
      </p:sp>
      <p:sp>
        <p:nvSpPr>
          <p:cNvPr id="9" name="Content Placeholder 1"/>
          <p:cNvSpPr>
            <a:spLocks noGrp="1"/>
          </p:cNvSpPr>
          <p:nvPr>
            <p:ph idx="1"/>
          </p:nvPr>
        </p:nvSpPr>
        <p:spPr>
          <a:xfrm>
            <a:off x="754380" y="1792992"/>
            <a:ext cx="10138410" cy="4159084"/>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1" algn="r" rtl="1" eaLnBrk="1" hangingPunct="1">
              <a:lnSpc>
                <a:spcPct val="150000"/>
              </a:lnSpc>
              <a:buFont typeface="Verdana" pitchFamily="34" charset="0"/>
              <a:buNone/>
            </a:pPr>
            <a:r>
              <a:rPr lang="ar-BH" altLang="en-US" sz="3200" dirty="0" smtClean="0">
                <a:solidFill>
                  <a:srgbClr val="C00000"/>
                </a:solidFill>
                <a:latin typeface="Sakkal Majalla" panose="02000000000000000000" pitchFamily="2" charset="-78"/>
                <a:cs typeface="Sakkal Majalla" panose="02000000000000000000" pitchFamily="2" charset="-78"/>
              </a:rPr>
              <a:t>1. </a:t>
            </a:r>
            <a:r>
              <a:rPr lang="ar-SA" altLang="en-US" sz="3200" dirty="0" smtClean="0">
                <a:solidFill>
                  <a:srgbClr val="C00000"/>
                </a:solidFill>
                <a:latin typeface="Sakkal Majalla" panose="02000000000000000000" pitchFamily="2" charset="-78"/>
                <a:cs typeface="Sakkal Majalla" panose="02000000000000000000" pitchFamily="2" charset="-78"/>
              </a:rPr>
              <a:t>تم اكتشاف النفط في مملكة البحرين عام</a:t>
            </a:r>
            <a:r>
              <a:rPr lang="ar-BH" altLang="en-US" sz="3200" dirty="0" smtClean="0">
                <a:solidFill>
                  <a:srgbClr val="C00000"/>
                </a:solidFill>
                <a:latin typeface="Sakkal Majalla" panose="02000000000000000000" pitchFamily="2" charset="-78"/>
                <a:cs typeface="Sakkal Majalla" panose="02000000000000000000" pitchFamily="2" charset="-78"/>
              </a:rPr>
              <a:t>:</a:t>
            </a:r>
            <a:endParaRPr lang="ar-BH" altLang="en-US" sz="3200" dirty="0" smtClean="0">
              <a:solidFill>
                <a:srgbClr val="C00000"/>
              </a:solidFill>
              <a:latin typeface="Sakkal Majalla" panose="02000000000000000000" pitchFamily="2" charset="-78"/>
              <a:cs typeface="Sakkal Majalla" panose="02000000000000000000" pitchFamily="2" charset="-78"/>
            </a:endParaRPr>
          </a:p>
          <a:p>
            <a:pPr lvl="1" algn="r" rtl="1" eaLnBrk="1" hangingPunct="1">
              <a:buFont typeface="Lucida Sans Unicode" pitchFamily="34" charset="0"/>
              <a:buAutoNum type="alphaLcParenR"/>
            </a:pPr>
            <a:endParaRPr lang="ar-BH" altLang="en-US" sz="3200" dirty="0" smtClean="0"/>
          </a:p>
          <a:p>
            <a:pPr marL="852488" indent="-742950" algn="r" rtl="1" eaLnBrk="1" hangingPunct="1">
              <a:buNone/>
            </a:pPr>
            <a:endParaRPr lang="en-US" altLang="en-US" sz="4400" dirty="0" smtClean="0"/>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6120921" y="3047482"/>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a:defRPr/>
            </a:pPr>
            <a:r>
              <a:rPr lang="en-US" altLang="en-US" sz="2400" dirty="0" smtClean="0">
                <a:latin typeface="Sakkal Majalla" panose="02000000000000000000" pitchFamily="2" charset="-78"/>
                <a:cs typeface="Sakkal Majalla" panose="02000000000000000000" pitchFamily="2" charset="-78"/>
              </a:rPr>
              <a:t>1933</a:t>
            </a:r>
            <a:r>
              <a:rPr lang="ar-SA" altLang="en-US" sz="2400" dirty="0" smtClean="0">
                <a:latin typeface="Sakkal Majalla" panose="02000000000000000000" pitchFamily="2" charset="-78"/>
                <a:cs typeface="Sakkal Majalla" panose="02000000000000000000" pitchFamily="2" charset="-78"/>
              </a:rPr>
              <a:t>م.</a:t>
            </a:r>
            <a:endParaRPr lang="en-US" altLang="en-US" sz="2400" dirty="0">
              <a:latin typeface="Sakkal Majalla" panose="02000000000000000000" pitchFamily="2" charset="-78"/>
              <a:cs typeface="Sakkal Majalla" panose="02000000000000000000" pitchFamily="2" charset="-78"/>
            </a:endParaRPr>
          </a:p>
        </p:txBody>
      </p:sp>
      <p:sp>
        <p:nvSpPr>
          <p:cNvPr id="14" name="Rounded Rectangle 13">
            <a:hlinkClick r:id="rId4" action="ppaction://hlinksldjump"/>
          </p:cNvPr>
          <p:cNvSpPr/>
          <p:nvPr/>
        </p:nvSpPr>
        <p:spPr>
          <a:xfrm>
            <a:off x="1591449" y="3047482"/>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2"/>
              <a:defRPr/>
            </a:pPr>
            <a:r>
              <a:rPr lang="ar-SA" altLang="en-US" sz="2400" dirty="0" smtClean="0">
                <a:latin typeface="Sakkal Majalla" panose="02000000000000000000" pitchFamily="2" charset="-78"/>
                <a:cs typeface="Sakkal Majalla" panose="02000000000000000000" pitchFamily="2" charset="-78"/>
              </a:rPr>
              <a:t>1923م.</a:t>
            </a:r>
            <a:endParaRPr lang="ar-SA" altLang="en-US" sz="2400" dirty="0">
              <a:latin typeface="Sakkal Majalla" panose="02000000000000000000" pitchFamily="2" charset="-78"/>
              <a:cs typeface="Sakkal Majalla" panose="02000000000000000000" pitchFamily="2" charset="-78"/>
            </a:endParaRPr>
          </a:p>
        </p:txBody>
      </p:sp>
      <p:sp>
        <p:nvSpPr>
          <p:cNvPr id="15" name="Rounded Rectangle 14">
            <a:hlinkClick r:id="rId5" action="ppaction://hlinksldjump"/>
          </p:cNvPr>
          <p:cNvSpPr/>
          <p:nvPr/>
        </p:nvSpPr>
        <p:spPr>
          <a:xfrm>
            <a:off x="1591449" y="4525503"/>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ar-SA" altLang="en-US" sz="2400" dirty="0" smtClean="0">
                <a:latin typeface="Sakkal Majalla" panose="02000000000000000000" pitchFamily="2" charset="-78"/>
                <a:cs typeface="Sakkal Majalla" panose="02000000000000000000" pitchFamily="2" charset="-78"/>
              </a:rPr>
              <a:t>1932م.</a:t>
            </a:r>
            <a:endParaRPr lang="ar-SA" altLang="en-US" sz="2400" dirty="0">
              <a:latin typeface="Sakkal Majalla" panose="02000000000000000000" pitchFamily="2" charset="-78"/>
              <a:cs typeface="Sakkal Majalla" panose="02000000000000000000" pitchFamily="2" charset="-78"/>
            </a:endParaRPr>
          </a:p>
        </p:txBody>
      </p:sp>
      <p:sp>
        <p:nvSpPr>
          <p:cNvPr id="16" name="Rounded Rectangle 15">
            <a:hlinkClick r:id="rId4" action="ppaction://hlinksldjump"/>
          </p:cNvPr>
          <p:cNvSpPr/>
          <p:nvPr/>
        </p:nvSpPr>
        <p:spPr>
          <a:xfrm>
            <a:off x="6120921" y="4525503"/>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3"/>
              <a:defRPr/>
            </a:pPr>
            <a:r>
              <a:rPr lang="ar-SA" altLang="en-US" sz="2400" dirty="0" smtClean="0">
                <a:latin typeface="Sakkal Majalla" panose="02000000000000000000" pitchFamily="2" charset="-78"/>
                <a:cs typeface="Sakkal Majalla" panose="02000000000000000000" pitchFamily="2" charset="-78"/>
              </a:rPr>
              <a:t>1983م.</a:t>
            </a:r>
            <a:endParaRPr lang="ar-SA" alt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00893" y="1942708"/>
            <a:ext cx="9310254" cy="3901068"/>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just" rtl="1">
              <a:lnSpc>
                <a:spcPct val="150000"/>
              </a:lnSpc>
            </a:pPr>
            <a:r>
              <a:rPr lang="ar-BH" altLang="en-US" sz="3600" dirty="0" smtClean="0">
                <a:solidFill>
                  <a:srgbClr val="C00000"/>
                </a:solidFill>
                <a:latin typeface="Sakkal Majalla" panose="02000000000000000000" pitchFamily="2" charset="-78"/>
                <a:cs typeface="Sakkal Majalla" panose="02000000000000000000" pitchFamily="2" charset="-78"/>
              </a:rPr>
              <a:t>2</a:t>
            </a:r>
            <a:r>
              <a:rPr lang="ar-BH" altLang="en-US" sz="3600" dirty="0" smtClean="0">
                <a:solidFill>
                  <a:srgbClr val="C00000"/>
                </a:solidFill>
                <a:latin typeface="Sakkal Majalla" panose="02000000000000000000" pitchFamily="2" charset="-78"/>
                <a:cs typeface="Sakkal Majalla" panose="02000000000000000000" pitchFamily="2" charset="-78"/>
              </a:rPr>
              <a:t>.</a:t>
            </a:r>
            <a:r>
              <a:rPr lang="ar-SA" altLang="en-US" sz="3600" dirty="0"/>
              <a:t> </a:t>
            </a:r>
            <a:r>
              <a:rPr lang="ar-SA" altLang="en-US" sz="3200" dirty="0">
                <a:solidFill>
                  <a:srgbClr val="C00000"/>
                </a:solidFill>
                <a:latin typeface="Sakkal Majalla" panose="02000000000000000000" pitchFamily="2" charset="-78"/>
                <a:cs typeface="Sakkal Majalla" panose="02000000000000000000" pitchFamily="2" charset="-78"/>
              </a:rPr>
              <a:t>يعد إنتاج البترول من </a:t>
            </a:r>
            <a:r>
              <a:rPr lang="ar-SA" altLang="en-US" sz="3200" dirty="0" smtClean="0">
                <a:solidFill>
                  <a:srgbClr val="C00000"/>
                </a:solidFill>
                <a:latin typeface="Sakkal Majalla" panose="02000000000000000000" pitchFamily="2" charset="-78"/>
                <a:cs typeface="Sakkal Majalla" panose="02000000000000000000" pitchFamily="2" charset="-78"/>
              </a:rPr>
              <a:t>أقل المنتجات </a:t>
            </a:r>
            <a:r>
              <a:rPr lang="ar-SA" altLang="en-US" sz="3200" dirty="0">
                <a:solidFill>
                  <a:srgbClr val="C00000"/>
                </a:solidFill>
                <a:latin typeface="Sakkal Majalla" panose="02000000000000000000" pitchFamily="2" charset="-78"/>
                <a:cs typeface="Sakkal Majalla" panose="02000000000000000000" pitchFamily="2" charset="-78"/>
              </a:rPr>
              <a:t>المصدرة في مملكة البحرين</a:t>
            </a:r>
            <a:r>
              <a:rPr lang="ar-SA" altLang="en-US" sz="3200" dirty="0" smtClean="0">
                <a:solidFill>
                  <a:srgbClr val="C00000"/>
                </a:solidFill>
                <a:latin typeface="Sakkal Majalla" panose="02000000000000000000" pitchFamily="2" charset="-78"/>
                <a:cs typeface="Sakkal Majalla" panose="02000000000000000000" pitchFamily="2" charset="-78"/>
              </a:rPr>
              <a:t>.</a:t>
            </a:r>
          </a:p>
          <a:p>
            <a:pPr lvl="1" algn="just" rtl="1">
              <a:lnSpc>
                <a:spcPct val="150000"/>
              </a:lnSpc>
            </a:pPr>
            <a:endParaRPr lang="ar-SA" altLang="en-US" sz="3200" dirty="0" smtClean="0">
              <a:solidFill>
                <a:srgbClr val="C00000"/>
              </a:solidFill>
              <a:latin typeface="Sakkal Majalla" panose="02000000000000000000" pitchFamily="2" charset="-78"/>
              <a:cs typeface="Sakkal Majalla" panose="02000000000000000000" pitchFamily="2" charset="-78"/>
            </a:endParaRPr>
          </a:p>
          <a:p>
            <a:pPr lvl="1" algn="just" rtl="1">
              <a:lnSpc>
                <a:spcPct val="150000"/>
              </a:lnSpc>
            </a:pPr>
            <a:endParaRPr lang="ar-SA" altLang="en-US" sz="3200" dirty="0">
              <a:solidFill>
                <a:srgbClr val="C00000"/>
              </a:solidFill>
              <a:latin typeface="Sakkal Majalla" panose="02000000000000000000" pitchFamily="2" charset="-78"/>
              <a:cs typeface="Sakkal Majalla" panose="02000000000000000000" pitchFamily="2" charset="-78"/>
            </a:endParaRPr>
          </a:p>
          <a:p>
            <a:pPr lvl="1" algn="just" rtl="1">
              <a:lnSpc>
                <a:spcPct val="150000"/>
              </a:lnSpc>
            </a:pPr>
            <a:endParaRPr lang="ar-SA" altLang="en-US" sz="3200" dirty="0" smtClean="0">
              <a:solidFill>
                <a:srgbClr val="C00000"/>
              </a:solidFill>
              <a:latin typeface="Sakkal Majalla" panose="02000000000000000000" pitchFamily="2" charset="-78"/>
              <a:cs typeface="Sakkal Majalla" panose="02000000000000000000" pitchFamily="2" charset="-78"/>
            </a:endParaRPr>
          </a:p>
          <a:p>
            <a:pPr marL="852488" indent="-742950" algn="r" rtl="1">
              <a:lnSpc>
                <a:spcPct val="150000"/>
              </a:lnSpc>
            </a:pPr>
            <a:r>
              <a:rPr lang="ar-BH" altLang="en-US" sz="3600" dirty="0" smtClean="0">
                <a:solidFill>
                  <a:schemeClr val="accent1"/>
                </a:solidFill>
              </a:rPr>
              <a:t>  </a:t>
            </a:r>
            <a:r>
              <a:rPr lang="ar-BH" altLang="en-US" sz="3600" dirty="0" smtClean="0">
                <a:latin typeface="Sakkal Majalla" panose="02000000000000000000" pitchFamily="2" charset="-78"/>
                <a:cs typeface="Sakkal Majalla" panose="02000000000000000000" pitchFamily="2" charset="-78"/>
              </a:rPr>
              <a:t> </a:t>
            </a:r>
            <a:endParaRPr lang="ar-BH" altLang="en-US" sz="3600" dirty="0" smtClean="0">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2205990" y="384048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خطأ</a:t>
            </a:r>
            <a:endParaRPr lang="en-US" sz="2400" dirty="0"/>
          </a:p>
        </p:txBody>
      </p:sp>
      <p:sp>
        <p:nvSpPr>
          <p:cNvPr id="12" name="Rounded Rectangle 11">
            <a:hlinkClick r:id="rId5" action="ppaction://hlinksldjump"/>
          </p:cNvPr>
          <p:cNvSpPr/>
          <p:nvPr/>
        </p:nvSpPr>
        <p:spPr>
          <a:xfrm>
            <a:off x="6541770" y="384048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صح</a:t>
            </a:r>
            <a:endParaRPr lang="en-US" sz="2400" dirty="0"/>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252196" y="1401994"/>
            <a:ext cx="9777754" cy="4351337"/>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365760" indent="-256032" algn="r" rtl="1">
              <a:lnSpc>
                <a:spcPct val="150000"/>
              </a:lnSpc>
              <a:buNone/>
              <a:defRPr/>
            </a:pPr>
            <a:r>
              <a:rPr lang="ar-BH" sz="3200" dirty="0">
                <a:solidFill>
                  <a:srgbClr val="C00000"/>
                </a:solidFill>
                <a:latin typeface="Sakkal Majalla" panose="02000000000000000000" pitchFamily="2" charset="-78"/>
                <a:cs typeface="Sakkal Majalla" panose="02000000000000000000" pitchFamily="2" charset="-78"/>
              </a:rPr>
              <a:t>3.</a:t>
            </a:r>
            <a:r>
              <a:rPr lang="ar-SA" sz="3200" dirty="0">
                <a:solidFill>
                  <a:srgbClr val="C00000"/>
                </a:solidFill>
                <a:latin typeface="Sakkal Majalla" panose="02000000000000000000" pitchFamily="2" charset="-78"/>
                <a:cs typeface="Sakkal Majalla" panose="02000000000000000000" pitchFamily="2" charset="-78"/>
              </a:rPr>
              <a:t> </a:t>
            </a:r>
            <a:r>
              <a:rPr lang="ar-SA" sz="3200" dirty="0" smtClean="0">
                <a:solidFill>
                  <a:srgbClr val="C00000"/>
                </a:solidFill>
                <a:latin typeface="Sakkal Majalla" panose="02000000000000000000" pitchFamily="2" charset="-78"/>
                <a:cs typeface="Sakkal Majalla" panose="02000000000000000000" pitchFamily="2" charset="-78"/>
              </a:rPr>
              <a:t>صناعة تجهيز الأغذية من القطاعات </a:t>
            </a:r>
            <a:r>
              <a:rPr lang="ar-SA" sz="3200" dirty="0">
                <a:solidFill>
                  <a:srgbClr val="C00000"/>
                </a:solidFill>
                <a:latin typeface="Sakkal Majalla" panose="02000000000000000000" pitchFamily="2" charset="-78"/>
                <a:cs typeface="Sakkal Majalla" panose="02000000000000000000" pitchFamily="2" charset="-78"/>
              </a:rPr>
              <a:t>الصناعية التي تتميز بها مملكة </a:t>
            </a:r>
            <a:r>
              <a:rPr lang="ar-SA" sz="3200" dirty="0" smtClean="0">
                <a:solidFill>
                  <a:srgbClr val="C00000"/>
                </a:solidFill>
                <a:latin typeface="Sakkal Majalla" panose="02000000000000000000" pitchFamily="2" charset="-78"/>
                <a:cs typeface="Sakkal Majalla" panose="02000000000000000000" pitchFamily="2" charset="-78"/>
              </a:rPr>
              <a:t>البحرين</a:t>
            </a:r>
            <a:r>
              <a:rPr lang="ar-BH" sz="3600" dirty="0" smtClean="0">
                <a:solidFill>
                  <a:srgbClr val="C00000"/>
                </a:solidFill>
                <a:latin typeface="Sakkal Majalla" panose="02000000000000000000" pitchFamily="2" charset="-78"/>
                <a:cs typeface="Sakkal Majalla" panose="02000000000000000000" pitchFamily="2" charset="-78"/>
              </a:rPr>
              <a:t>.</a:t>
            </a:r>
            <a:endParaRPr lang="ar-BH" sz="3600" dirty="0" smtClean="0">
              <a:solidFill>
                <a:srgbClr val="C00000"/>
              </a:solidFill>
              <a:latin typeface="Sakkal Majalla" panose="02000000000000000000" pitchFamily="2" charset="-78"/>
              <a:cs typeface="Sakkal Majalla" panose="02000000000000000000" pitchFamily="2" charset="-78"/>
            </a:endParaRPr>
          </a:p>
          <a:p>
            <a:pPr marL="624078" indent="-514350" algn="r" rtl="1" eaLnBrk="1" fontAlgn="auto" hangingPunct="1">
              <a:spcAft>
                <a:spcPts val="0"/>
              </a:spcAft>
              <a:buFont typeface="Wingdings 3"/>
              <a:buNone/>
              <a:defRPr/>
            </a:pPr>
            <a:endParaRPr lang="ar-BH" sz="3200" dirty="0" smtClean="0"/>
          </a:p>
          <a:p>
            <a:pPr marL="624078" indent="-514350" algn="r" rtl="1" eaLnBrk="1" fontAlgn="auto" hangingPunct="1">
              <a:spcAft>
                <a:spcPts val="0"/>
              </a:spcAft>
              <a:buFont typeface="Wingdings 3"/>
              <a:buNone/>
              <a:defRPr/>
            </a:pPr>
            <a:endParaRPr lang="en-US" sz="3200" dirty="0"/>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920240" y="331470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خطأ</a:t>
            </a:r>
            <a:endParaRPr lang="en-US" sz="2400" dirty="0"/>
          </a:p>
        </p:txBody>
      </p:sp>
      <p:sp>
        <p:nvSpPr>
          <p:cNvPr id="12" name="Rounded Rectangle 11">
            <a:hlinkClick r:id="rId5" action="ppaction://hlinksldjump"/>
          </p:cNvPr>
          <p:cNvSpPr/>
          <p:nvPr/>
        </p:nvSpPr>
        <p:spPr>
          <a:xfrm>
            <a:off x="6256020" y="331470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صح</a:t>
            </a:r>
            <a:endParaRPr lang="en-US" sz="2400" dirty="0"/>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3"/>
          <p:cNvSpPr txBox="1">
            <a:spLocks/>
          </p:cNvSpPr>
          <p:nvPr/>
        </p:nvSpPr>
        <p:spPr>
          <a:xfrm>
            <a:off x="914400" y="1380554"/>
            <a:ext cx="10065269" cy="4620196"/>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gn="r" rtl="1">
              <a:lnSpc>
                <a:spcPct val="150000"/>
              </a:lnSpc>
              <a:buFont typeface="Arial" panose="020B0604020202020204" pitchFamily="34" charset="0"/>
              <a:buNone/>
              <a:defRPr/>
            </a:pPr>
            <a:r>
              <a:rPr lang="ar-SA" sz="3200" dirty="0" smtClean="0">
                <a:solidFill>
                  <a:srgbClr val="C00000"/>
                </a:solidFill>
                <a:latin typeface="Sakkal Majalla" panose="02000000000000000000" pitchFamily="2" charset="-78"/>
                <a:cs typeface="Sakkal Majalla" panose="02000000000000000000" pitchFamily="2" charset="-78"/>
              </a:rPr>
              <a:t>4</a:t>
            </a:r>
            <a:r>
              <a:rPr lang="ar-BH" sz="3200" dirty="0" smtClean="0">
                <a:solidFill>
                  <a:srgbClr val="C00000"/>
                </a:solidFill>
                <a:latin typeface="Sakkal Majalla" panose="02000000000000000000" pitchFamily="2" charset="-78"/>
                <a:cs typeface="Sakkal Majalla" panose="02000000000000000000" pitchFamily="2" charset="-78"/>
              </a:rPr>
              <a:t>.</a:t>
            </a:r>
            <a:r>
              <a:rPr lang="ar-SA" sz="3200" dirty="0" smtClean="0">
                <a:solidFill>
                  <a:srgbClr val="C00000"/>
                </a:solidFill>
                <a:latin typeface="Sakkal Majalla" panose="02000000000000000000" pitchFamily="2" charset="-78"/>
                <a:cs typeface="Sakkal Majalla" panose="02000000000000000000" pitchFamily="2" charset="-78"/>
              </a:rPr>
              <a:t> من القطاعات الصناعية التي تتميز بها مملكة البحرين</a:t>
            </a:r>
            <a:r>
              <a:rPr lang="ar-BH" sz="3600" dirty="0" smtClean="0">
                <a:solidFill>
                  <a:srgbClr val="C00000"/>
                </a:solidFill>
                <a:latin typeface="Sakkal Majalla" panose="02000000000000000000" pitchFamily="2" charset="-78"/>
                <a:cs typeface="Sakkal Majalla" panose="02000000000000000000" pitchFamily="2" charset="-78"/>
              </a:rPr>
              <a:t>.</a:t>
            </a:r>
          </a:p>
          <a:p>
            <a:pPr marL="624078" indent="-514350" algn="r" rtl="1">
              <a:lnSpc>
                <a:spcPct val="150000"/>
              </a:lnSpc>
              <a:buNone/>
              <a:defRPr/>
            </a:pPr>
            <a:endParaRPr lang="ar-BH" sz="3600" dirty="0" smtClean="0">
              <a:latin typeface="Sakkal Majalla" panose="02000000000000000000" pitchFamily="2" charset="-78"/>
              <a:cs typeface="Sakkal Majalla" panose="02000000000000000000" pitchFamily="2" charset="-78"/>
            </a:endParaRPr>
          </a:p>
          <a:p>
            <a:pPr marL="624078" indent="-514350" algn="r" rtl="1">
              <a:buFont typeface="Wingdings 3"/>
              <a:buNone/>
              <a:defRPr/>
            </a:pPr>
            <a:endParaRPr lang="ar-BH" sz="3200" dirty="0" smtClean="0"/>
          </a:p>
          <a:p>
            <a:pPr marL="624078" indent="-514350" algn="r" rtl="1">
              <a:buFont typeface="Wingdings 3"/>
              <a:buNone/>
              <a:defRPr/>
            </a:pPr>
            <a:endParaRPr lang="en-US" sz="3200" dirty="0"/>
          </a:p>
        </p:txBody>
      </p:sp>
      <p:sp>
        <p:nvSpPr>
          <p:cNvPr id="11" name="Rounded Rectangle 10">
            <a:hlinkClick r:id="rId4" action="ppaction://hlinksldjump"/>
          </p:cNvPr>
          <p:cNvSpPr/>
          <p:nvPr/>
        </p:nvSpPr>
        <p:spPr>
          <a:xfrm>
            <a:off x="6113138" y="2809357"/>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a:defRPr/>
            </a:pPr>
            <a:r>
              <a:rPr lang="ar-SA" altLang="en-US" sz="2400" dirty="0">
                <a:latin typeface="Sakkal Majalla" panose="02000000000000000000" pitchFamily="2" charset="-78"/>
                <a:cs typeface="Sakkal Majalla" panose="02000000000000000000" pitchFamily="2" charset="-78"/>
              </a:rPr>
              <a:t>صناعة البتروكيماويات والبلاستيك.</a:t>
            </a:r>
            <a:endParaRPr lang="en-US" altLang="en-US" sz="2400" dirty="0">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1583666" y="2809357"/>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2"/>
              <a:defRPr/>
            </a:pPr>
            <a:r>
              <a:rPr lang="ar-SA" altLang="en-US" sz="2400" dirty="0">
                <a:latin typeface="Sakkal Majalla" panose="02000000000000000000" pitchFamily="2" charset="-78"/>
                <a:cs typeface="Sakkal Majalla" panose="02000000000000000000" pitchFamily="2" charset="-78"/>
              </a:rPr>
              <a:t>الصناعات الهندسية.</a:t>
            </a:r>
            <a:endParaRPr lang="ar-SA" altLang="en-US" sz="2400" dirty="0">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583666" y="4287378"/>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ar-SA" altLang="en-US" sz="2400" dirty="0">
                <a:latin typeface="Sakkal Majalla" panose="02000000000000000000" pitchFamily="2" charset="-78"/>
                <a:cs typeface="Sakkal Majalla" panose="02000000000000000000" pitchFamily="2" charset="-78"/>
              </a:rPr>
              <a:t>جميع ما ذكر صحيح</a:t>
            </a:r>
            <a:r>
              <a:rPr lang="ar-SA" altLang="en-US" sz="2400" dirty="0" smtClean="0">
                <a:latin typeface="Sakkal Majalla" panose="02000000000000000000" pitchFamily="2" charset="-78"/>
                <a:cs typeface="Sakkal Majalla" panose="02000000000000000000" pitchFamily="2" charset="-78"/>
              </a:rPr>
              <a:t>.</a:t>
            </a:r>
            <a:endParaRPr lang="ar-SA" altLang="en-US" sz="2400" dirty="0">
              <a:latin typeface="Sakkal Majalla" panose="02000000000000000000" pitchFamily="2" charset="-78"/>
              <a:cs typeface="Sakkal Majalla" panose="02000000000000000000" pitchFamily="2" charset="-78"/>
            </a:endParaRPr>
          </a:p>
        </p:txBody>
      </p:sp>
      <p:sp>
        <p:nvSpPr>
          <p:cNvPr id="14" name="Rounded Rectangle 13">
            <a:hlinkClick r:id="rId4" action="ppaction://hlinksldjump"/>
          </p:cNvPr>
          <p:cNvSpPr/>
          <p:nvPr/>
        </p:nvSpPr>
        <p:spPr>
          <a:xfrm>
            <a:off x="6113138" y="4287378"/>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3"/>
              <a:defRPr/>
            </a:pPr>
            <a:r>
              <a:rPr lang="ar-SA" altLang="en-US" sz="2400" dirty="0">
                <a:latin typeface="Sakkal Majalla" panose="02000000000000000000" pitchFamily="2" charset="-78"/>
                <a:cs typeface="Sakkal Majalla" panose="02000000000000000000" pitchFamily="2" charset="-78"/>
              </a:rPr>
              <a:t>الحرف اليدوية.</a:t>
            </a: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754380" y="1265113"/>
            <a:ext cx="10412730" cy="4638869"/>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marL="365760" indent="-256032" algn="just" rtl="1">
              <a:lnSpc>
                <a:spcPct val="150000"/>
              </a:lnSpc>
              <a:buNone/>
              <a:defRPr/>
            </a:pPr>
            <a:r>
              <a:rPr lang="en-US" sz="3200" dirty="0" smtClean="0">
                <a:solidFill>
                  <a:srgbClr val="C00000"/>
                </a:solidFill>
                <a:latin typeface="Sakkal Majalla" panose="02000000000000000000" pitchFamily="2" charset="-78"/>
                <a:cs typeface="Sakkal Majalla" panose="02000000000000000000" pitchFamily="2" charset="-78"/>
              </a:rPr>
              <a:t>5</a:t>
            </a:r>
            <a:r>
              <a:rPr lang="ar-BH" sz="3200" dirty="0" smtClean="0">
                <a:solidFill>
                  <a:srgbClr val="C00000"/>
                </a:solidFill>
                <a:latin typeface="Sakkal Majalla" panose="02000000000000000000" pitchFamily="2" charset="-78"/>
                <a:cs typeface="Sakkal Majalla" panose="02000000000000000000" pitchFamily="2" charset="-78"/>
              </a:rPr>
              <a:t>. </a:t>
            </a:r>
            <a:r>
              <a:rPr lang="ar-SA" sz="3000" dirty="0">
                <a:solidFill>
                  <a:srgbClr val="C00000"/>
                </a:solidFill>
                <a:latin typeface="Sakkal Majalla" panose="02000000000000000000" pitchFamily="2" charset="-78"/>
                <a:cs typeface="Sakkal Majalla" panose="02000000000000000000" pitchFamily="2" charset="-78"/>
              </a:rPr>
              <a:t>السياحة </a:t>
            </a:r>
            <a:r>
              <a:rPr lang="ar-SA" altLang="en-US" sz="3000" dirty="0">
                <a:solidFill>
                  <a:srgbClr val="C00000"/>
                </a:solidFill>
                <a:latin typeface="Sakkal Majalla" panose="02000000000000000000" pitchFamily="2" charset="-78"/>
                <a:cs typeface="Sakkal Majalla" panose="02000000000000000000" pitchFamily="2" charset="-78"/>
              </a:rPr>
              <a:t>هي </a:t>
            </a:r>
            <a:r>
              <a:rPr lang="ar-SA" altLang="en-US" sz="3000" dirty="0">
                <a:solidFill>
                  <a:srgbClr val="C00000"/>
                </a:solidFill>
                <a:latin typeface="Sakkal Majalla" panose="02000000000000000000" pitchFamily="2" charset="-78"/>
                <a:cs typeface="Sakkal Majalla" panose="02000000000000000000" pitchFamily="2" charset="-78"/>
              </a:rPr>
              <a:t>انتقال الإنسان مؤقتًا من بلد إقامته المعتاد إلى بلد آخر أو منطقة أخرى مدة تزيد عن 24 ساعة، وتقل عن عام واحد، لأي غرض غير الهجرة (الإقامة الدائمة) أو قبول العمل.</a:t>
            </a:r>
            <a:endParaRPr lang="ar-BH" altLang="en-US" sz="3000" dirty="0">
              <a:solidFill>
                <a:srgbClr val="C00000"/>
              </a:solidFill>
              <a:latin typeface="Sakkal Majalla" panose="02000000000000000000" pitchFamily="2" charset="-78"/>
              <a:cs typeface="Sakkal Majalla" panose="02000000000000000000" pitchFamily="2" charset="-78"/>
            </a:endParaRPr>
          </a:p>
          <a:p>
            <a:pPr marL="624078" indent="-514350" algn="r" rtl="1" eaLnBrk="1" fontAlgn="auto" hangingPunct="1">
              <a:spcAft>
                <a:spcPts val="0"/>
              </a:spcAft>
              <a:buFont typeface="Wingdings 3"/>
              <a:buNone/>
              <a:defRPr/>
            </a:pPr>
            <a:endParaRPr lang="ar-BH" sz="3200" dirty="0" smtClean="0"/>
          </a:p>
          <a:p>
            <a:pPr marL="624078" indent="-514350" algn="r" rtl="1" eaLnBrk="1" fontAlgn="auto" hangingPunct="1">
              <a:spcAft>
                <a:spcPts val="0"/>
              </a:spcAft>
              <a:buFont typeface="Wingdings 3"/>
              <a:buNone/>
              <a:defRPr/>
            </a:pPr>
            <a:endParaRPr lang="ar-BH" sz="3200" dirty="0" smtClean="0"/>
          </a:p>
        </p:txBody>
      </p:sp>
      <p:sp>
        <p:nvSpPr>
          <p:cNvPr id="5" name="Rectangle 4"/>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 name="Rounded Rectangle 2">
            <a:hlinkClick r:id="rId4" action="ppaction://hlinksldjump"/>
          </p:cNvPr>
          <p:cNvSpPr/>
          <p:nvPr/>
        </p:nvSpPr>
        <p:spPr>
          <a:xfrm>
            <a:off x="1840714" y="386334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خطأ</a:t>
            </a:r>
            <a:endParaRPr lang="en-US" sz="2400" dirty="0"/>
          </a:p>
        </p:txBody>
      </p:sp>
      <p:sp>
        <p:nvSpPr>
          <p:cNvPr id="10" name="Rounded Rectangle 9">
            <a:hlinkClick r:id="rId5" action="ppaction://hlinksldjump"/>
          </p:cNvPr>
          <p:cNvSpPr/>
          <p:nvPr/>
        </p:nvSpPr>
        <p:spPr>
          <a:xfrm>
            <a:off x="6176494" y="386334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صح</a:t>
            </a:r>
            <a:endParaRPr lang="en-US" sz="2400" dirty="0"/>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3"/>
          <p:cNvSpPr txBox="1">
            <a:spLocks/>
          </p:cNvSpPr>
          <p:nvPr/>
        </p:nvSpPr>
        <p:spPr>
          <a:xfrm>
            <a:off x="834390" y="1380554"/>
            <a:ext cx="10065269" cy="4620196"/>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gn="r" rtl="1">
              <a:lnSpc>
                <a:spcPct val="150000"/>
              </a:lnSpc>
              <a:buNone/>
              <a:defRPr/>
            </a:pPr>
            <a:r>
              <a:rPr lang="en-US" sz="3200" dirty="0" smtClean="0">
                <a:solidFill>
                  <a:srgbClr val="C00000"/>
                </a:solidFill>
                <a:latin typeface="Sakkal Majalla" panose="02000000000000000000" pitchFamily="2" charset="-78"/>
                <a:cs typeface="Sakkal Majalla" panose="02000000000000000000" pitchFamily="2" charset="-78"/>
              </a:rPr>
              <a:t>6</a:t>
            </a:r>
            <a:r>
              <a:rPr lang="ar-BH" sz="3200" dirty="0" smtClean="0">
                <a:solidFill>
                  <a:srgbClr val="C00000"/>
                </a:solidFill>
                <a:latin typeface="Sakkal Majalla" panose="02000000000000000000" pitchFamily="2" charset="-78"/>
                <a:cs typeface="Sakkal Majalla" panose="02000000000000000000" pitchFamily="2" charset="-78"/>
              </a:rPr>
              <a:t>.</a:t>
            </a:r>
            <a:r>
              <a:rPr lang="ar-SA" sz="3200" dirty="0" smtClean="0">
                <a:solidFill>
                  <a:srgbClr val="C00000"/>
                </a:solidFill>
                <a:latin typeface="Sakkal Majalla" panose="02000000000000000000" pitchFamily="2" charset="-78"/>
                <a:cs typeface="Sakkal Majalla" panose="02000000000000000000" pitchFamily="2" charset="-78"/>
              </a:rPr>
              <a:t> </a:t>
            </a:r>
            <a:r>
              <a:rPr lang="ar-SA" altLang="en-US" sz="3200" dirty="0" smtClean="0">
                <a:solidFill>
                  <a:srgbClr val="C00000"/>
                </a:solidFill>
                <a:latin typeface="Sakkal Majalla" panose="02000000000000000000" pitchFamily="2" charset="-78"/>
                <a:cs typeface="Sakkal Majalla" panose="02000000000000000000" pitchFamily="2" charset="-78"/>
              </a:rPr>
              <a:t>اهتمت </a:t>
            </a:r>
            <a:r>
              <a:rPr lang="ar-SA" altLang="en-US" sz="3200" dirty="0">
                <a:solidFill>
                  <a:srgbClr val="C00000"/>
                </a:solidFill>
                <a:latin typeface="Sakkal Majalla" panose="02000000000000000000" pitchFamily="2" charset="-78"/>
                <a:cs typeface="Sakkal Majalla" panose="02000000000000000000" pitchFamily="2" charset="-78"/>
              </a:rPr>
              <a:t>حكومة مملكة البحرين ممثلة في وزارة السياحة وهيئة البحرين للسياحة والمعارض بتنشيط السياحة لعدة أسباب </a:t>
            </a:r>
            <a:r>
              <a:rPr lang="ar-SA" altLang="en-US" sz="3200" dirty="0" smtClean="0">
                <a:solidFill>
                  <a:srgbClr val="C00000"/>
                </a:solidFill>
                <a:latin typeface="Sakkal Majalla" panose="02000000000000000000" pitchFamily="2" charset="-78"/>
                <a:cs typeface="Sakkal Majalla" panose="02000000000000000000" pitchFamily="2" charset="-78"/>
              </a:rPr>
              <a:t>أبرزها</a:t>
            </a:r>
            <a:r>
              <a:rPr lang="en-US" altLang="en-US" sz="3200" dirty="0">
                <a:solidFill>
                  <a:srgbClr val="C00000"/>
                </a:solidFill>
                <a:latin typeface="Sakkal Majalla" panose="02000000000000000000" pitchFamily="2" charset="-78"/>
                <a:cs typeface="Sakkal Majalla" panose="02000000000000000000" pitchFamily="2" charset="-78"/>
              </a:rPr>
              <a:t>.</a:t>
            </a:r>
            <a:endParaRPr lang="ar-BH" sz="3600" dirty="0" smtClean="0">
              <a:solidFill>
                <a:srgbClr val="C00000"/>
              </a:solidFill>
              <a:latin typeface="Sakkal Majalla" panose="02000000000000000000" pitchFamily="2" charset="-78"/>
              <a:cs typeface="Sakkal Majalla" panose="02000000000000000000" pitchFamily="2" charset="-78"/>
            </a:endParaRPr>
          </a:p>
          <a:p>
            <a:pPr marL="624078" indent="-514350" algn="r" rtl="1">
              <a:lnSpc>
                <a:spcPct val="150000"/>
              </a:lnSpc>
              <a:buNone/>
              <a:defRPr/>
            </a:pPr>
            <a:endParaRPr lang="ar-BH" sz="3600" dirty="0" smtClean="0">
              <a:latin typeface="Sakkal Majalla" panose="02000000000000000000" pitchFamily="2" charset="-78"/>
              <a:cs typeface="Sakkal Majalla" panose="02000000000000000000" pitchFamily="2" charset="-78"/>
            </a:endParaRPr>
          </a:p>
          <a:p>
            <a:pPr marL="624078" indent="-514350" algn="r" rtl="1">
              <a:buFont typeface="Wingdings 3"/>
              <a:buNone/>
              <a:defRPr/>
            </a:pPr>
            <a:endParaRPr lang="ar-BH" sz="3200" dirty="0" smtClean="0"/>
          </a:p>
          <a:p>
            <a:pPr marL="624078" indent="-514350" algn="r" rtl="1">
              <a:buFont typeface="Wingdings 3"/>
              <a:buNone/>
              <a:defRPr/>
            </a:pPr>
            <a:endParaRPr lang="en-US" sz="3200" dirty="0"/>
          </a:p>
        </p:txBody>
      </p:sp>
      <p:sp>
        <p:nvSpPr>
          <p:cNvPr id="11" name="Rounded Rectangle 10">
            <a:hlinkClick r:id="rId3" action="ppaction://hlinksldjump"/>
          </p:cNvPr>
          <p:cNvSpPr/>
          <p:nvPr/>
        </p:nvSpPr>
        <p:spPr>
          <a:xfrm>
            <a:off x="6370186" y="3152699"/>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r" rtl="1">
              <a:buAutoNum type="arabicPeriod"/>
            </a:pPr>
            <a:r>
              <a:rPr lang="ar-SA" sz="2400" dirty="0">
                <a:latin typeface="Sakkal Majalla" panose="02000000000000000000" pitchFamily="2" charset="-78"/>
                <a:cs typeface="Sakkal Majalla" panose="02000000000000000000" pitchFamily="2" charset="-78"/>
              </a:rPr>
              <a:t>زيادة الدخل الاقتصادي.</a:t>
            </a:r>
            <a:endParaRPr lang="ar-SA" sz="2400" dirty="0">
              <a:latin typeface="Sakkal Majalla" panose="02000000000000000000" pitchFamily="2" charset="-78"/>
              <a:cs typeface="Sakkal Majalla" panose="02000000000000000000" pitchFamily="2" charset="-78"/>
            </a:endParaRPr>
          </a:p>
        </p:txBody>
      </p:sp>
      <p:sp>
        <p:nvSpPr>
          <p:cNvPr id="12" name="Rounded Rectangle 11">
            <a:hlinkClick r:id="rId3" action="ppaction://hlinksldjump"/>
          </p:cNvPr>
          <p:cNvSpPr/>
          <p:nvPr/>
        </p:nvSpPr>
        <p:spPr>
          <a:xfrm>
            <a:off x="1840714" y="3152699"/>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2"/>
            </a:pPr>
            <a:r>
              <a:rPr lang="ar-SA" sz="2400" dirty="0" smtClean="0">
                <a:latin typeface="Sakkal Majalla" panose="02000000000000000000" pitchFamily="2" charset="-78"/>
                <a:cs typeface="Sakkal Majalla" panose="02000000000000000000" pitchFamily="2" charset="-78"/>
              </a:rPr>
              <a:t>تعزيز </a:t>
            </a:r>
            <a:r>
              <a:rPr lang="ar-SA" sz="2400" dirty="0">
                <a:latin typeface="Sakkal Majalla" panose="02000000000000000000" pitchFamily="2" charset="-78"/>
                <a:cs typeface="Sakkal Majalla" panose="02000000000000000000" pitchFamily="2" charset="-78"/>
              </a:rPr>
              <a:t>الاستثمار.</a:t>
            </a:r>
            <a:endParaRPr lang="ar-SA" sz="2400" dirty="0">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840714" y="4630720"/>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3"/>
            </a:pPr>
            <a:r>
              <a:rPr lang="ar-SA" sz="2400" dirty="0" smtClean="0">
                <a:latin typeface="Sakkal Majalla" panose="02000000000000000000" pitchFamily="2" charset="-78"/>
                <a:cs typeface="Sakkal Majalla" panose="02000000000000000000" pitchFamily="2" charset="-78"/>
              </a:rPr>
              <a:t>جميع ما ذكر صحيح.</a:t>
            </a:r>
            <a:endParaRPr lang="ar-SA" sz="2400" dirty="0">
              <a:latin typeface="Sakkal Majalla" panose="02000000000000000000" pitchFamily="2" charset="-78"/>
              <a:cs typeface="Sakkal Majalla" panose="02000000000000000000" pitchFamily="2" charset="-78"/>
            </a:endParaRPr>
          </a:p>
        </p:txBody>
      </p:sp>
      <p:sp>
        <p:nvSpPr>
          <p:cNvPr id="14" name="Rounded Rectangle 13">
            <a:hlinkClick r:id="rId3" action="ppaction://hlinksldjump"/>
          </p:cNvPr>
          <p:cNvSpPr/>
          <p:nvPr/>
        </p:nvSpPr>
        <p:spPr>
          <a:xfrm>
            <a:off x="6370186" y="4630720"/>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ar-SA" sz="2400" dirty="0">
                <a:latin typeface="Sakkal Majalla" panose="02000000000000000000" pitchFamily="2" charset="-78"/>
                <a:cs typeface="Sakkal Majalla" panose="02000000000000000000" pitchFamily="2" charset="-78"/>
              </a:rPr>
              <a:t>إبراز المكانة التاريخية والحضارية للبلاد.</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256075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3"/>
          <p:cNvSpPr txBox="1">
            <a:spLocks/>
          </p:cNvSpPr>
          <p:nvPr/>
        </p:nvSpPr>
        <p:spPr>
          <a:xfrm>
            <a:off x="834390" y="1380554"/>
            <a:ext cx="10065269" cy="4620196"/>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gn="r" rtl="1">
              <a:lnSpc>
                <a:spcPct val="150000"/>
              </a:lnSpc>
              <a:buNone/>
              <a:defRPr/>
            </a:pPr>
            <a:r>
              <a:rPr lang="ar-SA" sz="3200" dirty="0" smtClean="0">
                <a:solidFill>
                  <a:srgbClr val="C00000"/>
                </a:solidFill>
                <a:latin typeface="Sakkal Majalla" panose="02000000000000000000" pitchFamily="2" charset="-78"/>
                <a:cs typeface="Sakkal Majalla" panose="02000000000000000000" pitchFamily="2" charset="-78"/>
              </a:rPr>
              <a:t>7</a:t>
            </a:r>
            <a:r>
              <a:rPr lang="ar-BH" sz="3200" dirty="0" smtClean="0">
                <a:solidFill>
                  <a:srgbClr val="C00000"/>
                </a:solidFill>
                <a:latin typeface="Sakkal Majalla" panose="02000000000000000000" pitchFamily="2" charset="-78"/>
                <a:cs typeface="Sakkal Majalla" panose="02000000000000000000" pitchFamily="2" charset="-78"/>
              </a:rPr>
              <a:t>.</a:t>
            </a:r>
            <a:r>
              <a:rPr lang="ar-SA" sz="3200" dirty="0" smtClean="0">
                <a:solidFill>
                  <a:srgbClr val="C00000"/>
                </a:solidFill>
                <a:latin typeface="Sakkal Majalla" panose="02000000000000000000" pitchFamily="2" charset="-78"/>
                <a:cs typeface="Sakkal Majalla" panose="02000000000000000000" pitchFamily="2" charset="-78"/>
              </a:rPr>
              <a:t> يعتبر </a:t>
            </a:r>
            <a:r>
              <a:rPr lang="ar-SA" altLang="en-US" sz="3200" dirty="0">
                <a:solidFill>
                  <a:srgbClr val="C00000"/>
                </a:solidFill>
                <a:latin typeface="Sakkal Majalla" panose="02000000000000000000" pitchFamily="2" charset="-78"/>
                <a:cs typeface="Sakkal Majalla" panose="02000000000000000000" pitchFamily="2" charset="-78"/>
              </a:rPr>
              <a:t>وجود </a:t>
            </a:r>
            <a:r>
              <a:rPr lang="ar-SA" altLang="en-US" sz="3200" dirty="0">
                <a:solidFill>
                  <a:srgbClr val="C00000"/>
                </a:solidFill>
                <a:latin typeface="Sakkal Majalla" panose="02000000000000000000" pitchFamily="2" charset="-78"/>
                <a:cs typeface="Sakkal Majalla" panose="02000000000000000000" pitchFamily="2" charset="-78"/>
              </a:rPr>
              <a:t>شبكة مواصلات برية ومطار البحرين الدولي وجسر الملك فهد الذي يربط مملكة البحرين بالمملكة العربية السعودية </a:t>
            </a:r>
            <a:r>
              <a:rPr lang="ar-SA" altLang="en-US" sz="3200" dirty="0">
                <a:solidFill>
                  <a:srgbClr val="C00000"/>
                </a:solidFill>
                <a:latin typeface="Sakkal Majalla" panose="02000000000000000000" pitchFamily="2" charset="-78"/>
                <a:cs typeface="Sakkal Majalla" panose="02000000000000000000" pitchFamily="2" charset="-78"/>
              </a:rPr>
              <a:t>الشقيق من المقومات السياحية لمملكة البحرين</a:t>
            </a:r>
            <a:r>
              <a:rPr lang="en-US" altLang="en-US" sz="3200" dirty="0" smtClean="0">
                <a:solidFill>
                  <a:srgbClr val="C00000"/>
                </a:solidFill>
                <a:latin typeface="Sakkal Majalla" panose="02000000000000000000" pitchFamily="2" charset="-78"/>
                <a:cs typeface="Sakkal Majalla" panose="02000000000000000000" pitchFamily="2" charset="-78"/>
              </a:rPr>
              <a:t>.</a:t>
            </a:r>
            <a:endParaRPr lang="ar-BH" sz="3600" dirty="0" smtClean="0">
              <a:solidFill>
                <a:srgbClr val="C00000"/>
              </a:solidFill>
              <a:latin typeface="Sakkal Majalla" panose="02000000000000000000" pitchFamily="2" charset="-78"/>
              <a:cs typeface="Sakkal Majalla" panose="02000000000000000000" pitchFamily="2" charset="-78"/>
            </a:endParaRPr>
          </a:p>
          <a:p>
            <a:pPr marL="624078" indent="-514350" algn="r" rtl="1">
              <a:lnSpc>
                <a:spcPct val="150000"/>
              </a:lnSpc>
              <a:buNone/>
              <a:defRPr/>
            </a:pPr>
            <a:endParaRPr lang="ar-BH" sz="3600" dirty="0" smtClean="0">
              <a:latin typeface="Sakkal Majalla" panose="02000000000000000000" pitchFamily="2" charset="-78"/>
              <a:cs typeface="Sakkal Majalla" panose="02000000000000000000" pitchFamily="2" charset="-78"/>
            </a:endParaRPr>
          </a:p>
          <a:p>
            <a:pPr marL="624078" indent="-514350" algn="r" rtl="1">
              <a:buFont typeface="Wingdings 3"/>
              <a:buNone/>
              <a:defRPr/>
            </a:pPr>
            <a:endParaRPr lang="ar-BH" sz="3200" dirty="0" smtClean="0"/>
          </a:p>
          <a:p>
            <a:pPr marL="624078" indent="-514350" algn="r" rtl="1">
              <a:buFont typeface="Wingdings 3"/>
              <a:buNone/>
              <a:defRPr/>
            </a:pPr>
            <a:endParaRPr lang="en-US" sz="3200" dirty="0"/>
          </a:p>
        </p:txBody>
      </p:sp>
      <p:sp>
        <p:nvSpPr>
          <p:cNvPr id="15" name="Rounded Rectangle 14">
            <a:hlinkClick r:id="rId3" action="ppaction://hlinksldjump"/>
          </p:cNvPr>
          <p:cNvSpPr/>
          <p:nvPr/>
        </p:nvSpPr>
        <p:spPr>
          <a:xfrm>
            <a:off x="1840714" y="386334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خطأ</a:t>
            </a:r>
            <a:endParaRPr lang="en-US" sz="2400" dirty="0"/>
          </a:p>
        </p:txBody>
      </p:sp>
      <p:sp>
        <p:nvSpPr>
          <p:cNvPr id="16" name="Rounded Rectangle 15">
            <a:hlinkClick r:id="rId4" action="ppaction://hlinksldjump"/>
          </p:cNvPr>
          <p:cNvSpPr/>
          <p:nvPr/>
        </p:nvSpPr>
        <p:spPr>
          <a:xfrm>
            <a:off x="6176494" y="386334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صح</a:t>
            </a:r>
            <a:endParaRPr lang="en-US" sz="2400" dirty="0"/>
          </a:p>
        </p:txBody>
      </p:sp>
    </p:spTree>
    <p:extLst>
      <p:ext uri="{BB962C8B-B14F-4D97-AF65-F5344CB8AC3E}">
        <p14:creationId xmlns:p14="http://schemas.microsoft.com/office/powerpoint/2010/main" val="70549323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3"/>
          <p:cNvSpPr txBox="1">
            <a:spLocks/>
          </p:cNvSpPr>
          <p:nvPr/>
        </p:nvSpPr>
        <p:spPr>
          <a:xfrm>
            <a:off x="834390" y="1380554"/>
            <a:ext cx="10065269" cy="4620196"/>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gn="r" rtl="1">
              <a:lnSpc>
                <a:spcPct val="150000"/>
              </a:lnSpc>
              <a:buNone/>
              <a:defRPr/>
            </a:pPr>
            <a:r>
              <a:rPr lang="ar-SA" sz="3200" dirty="0" smtClean="0">
                <a:solidFill>
                  <a:srgbClr val="C00000"/>
                </a:solidFill>
                <a:latin typeface="Sakkal Majalla" panose="02000000000000000000" pitchFamily="2" charset="-78"/>
                <a:cs typeface="Sakkal Majalla" panose="02000000000000000000" pitchFamily="2" charset="-78"/>
              </a:rPr>
              <a:t>8</a:t>
            </a:r>
            <a:r>
              <a:rPr lang="ar-BH" sz="3200" dirty="0" smtClean="0">
                <a:solidFill>
                  <a:srgbClr val="C00000"/>
                </a:solidFill>
                <a:latin typeface="Sakkal Majalla" panose="02000000000000000000" pitchFamily="2" charset="-78"/>
                <a:cs typeface="Sakkal Majalla" panose="02000000000000000000" pitchFamily="2" charset="-78"/>
              </a:rPr>
              <a:t>.</a:t>
            </a:r>
            <a:r>
              <a:rPr lang="ar-SA" sz="3200" dirty="0" smtClean="0">
                <a:solidFill>
                  <a:srgbClr val="C00000"/>
                </a:solidFill>
                <a:latin typeface="Sakkal Majalla" panose="02000000000000000000" pitchFamily="2" charset="-78"/>
                <a:cs typeface="Sakkal Majalla" panose="02000000000000000000" pitchFamily="2" charset="-78"/>
              </a:rPr>
              <a:t> </a:t>
            </a:r>
            <a:r>
              <a:rPr lang="ar-SA" altLang="en-US" sz="3200" dirty="0" smtClean="0">
                <a:solidFill>
                  <a:srgbClr val="C00000"/>
                </a:solidFill>
                <a:latin typeface="Sakkal Majalla" panose="02000000000000000000" pitchFamily="2" charset="-78"/>
                <a:cs typeface="Sakkal Majalla" panose="02000000000000000000" pitchFamily="2" charset="-78"/>
              </a:rPr>
              <a:t>من عوامل نمو القطاع المصرفي في مملكة البحرين.</a:t>
            </a:r>
            <a:endParaRPr lang="ar-BH" sz="3600" dirty="0" smtClean="0">
              <a:solidFill>
                <a:srgbClr val="C00000"/>
              </a:solidFill>
              <a:latin typeface="Sakkal Majalla" panose="02000000000000000000" pitchFamily="2" charset="-78"/>
              <a:cs typeface="Sakkal Majalla" panose="02000000000000000000" pitchFamily="2" charset="-78"/>
            </a:endParaRPr>
          </a:p>
          <a:p>
            <a:pPr marL="624078" indent="-514350" algn="r" rtl="1">
              <a:lnSpc>
                <a:spcPct val="150000"/>
              </a:lnSpc>
              <a:buNone/>
              <a:defRPr/>
            </a:pPr>
            <a:endParaRPr lang="ar-BH" sz="3600" dirty="0" smtClean="0">
              <a:latin typeface="Sakkal Majalla" panose="02000000000000000000" pitchFamily="2" charset="-78"/>
              <a:cs typeface="Sakkal Majalla" panose="02000000000000000000" pitchFamily="2" charset="-78"/>
            </a:endParaRPr>
          </a:p>
          <a:p>
            <a:pPr marL="624078" indent="-514350" algn="r" rtl="1">
              <a:buFont typeface="Wingdings 3"/>
              <a:buNone/>
              <a:defRPr/>
            </a:pPr>
            <a:endParaRPr lang="ar-BH" sz="3200" dirty="0" smtClean="0"/>
          </a:p>
          <a:p>
            <a:pPr marL="624078" indent="-514350" algn="r" rtl="1">
              <a:buFont typeface="Wingdings 3"/>
              <a:buNone/>
              <a:defRPr/>
            </a:pPr>
            <a:endParaRPr lang="en-US" sz="3200" dirty="0"/>
          </a:p>
        </p:txBody>
      </p:sp>
      <p:sp>
        <p:nvSpPr>
          <p:cNvPr id="11" name="Rounded Rectangle 10">
            <a:hlinkClick r:id="rId3" action="ppaction://hlinksldjump"/>
          </p:cNvPr>
          <p:cNvSpPr/>
          <p:nvPr/>
        </p:nvSpPr>
        <p:spPr>
          <a:xfrm>
            <a:off x="6370186" y="3152699"/>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r" rtl="1">
              <a:buAutoNum type="arabicPeriod"/>
            </a:pPr>
            <a:r>
              <a:rPr lang="ar-SA" sz="2400" dirty="0" smtClean="0">
                <a:latin typeface="Sakkal Majalla" panose="02000000000000000000" pitchFamily="2" charset="-78"/>
                <a:cs typeface="Sakkal Majalla" panose="02000000000000000000" pitchFamily="2" charset="-78"/>
              </a:rPr>
              <a:t>وجود عمالة محلية قوية ومؤهلة تأهيلا جيداً.</a:t>
            </a:r>
            <a:endParaRPr lang="ar-SA" sz="2400" dirty="0">
              <a:latin typeface="Sakkal Majalla" panose="02000000000000000000" pitchFamily="2" charset="-78"/>
              <a:cs typeface="Sakkal Majalla" panose="02000000000000000000" pitchFamily="2" charset="-78"/>
            </a:endParaRPr>
          </a:p>
        </p:txBody>
      </p:sp>
      <p:sp>
        <p:nvSpPr>
          <p:cNvPr id="12" name="Rounded Rectangle 11">
            <a:hlinkClick r:id="rId3" action="ppaction://hlinksldjump"/>
          </p:cNvPr>
          <p:cNvSpPr/>
          <p:nvPr/>
        </p:nvSpPr>
        <p:spPr>
          <a:xfrm>
            <a:off x="1840714" y="3152699"/>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2"/>
            </a:pPr>
            <a:r>
              <a:rPr lang="ar-SA" sz="2400" dirty="0" smtClean="0">
                <a:latin typeface="Sakkal Majalla" panose="02000000000000000000" pitchFamily="2" charset="-78"/>
                <a:cs typeface="Sakkal Majalla" panose="02000000000000000000" pitchFamily="2" charset="-78"/>
              </a:rPr>
              <a:t>اقتصاد السوق المفتوح المتبع في المملكة.</a:t>
            </a:r>
            <a:endParaRPr lang="ar-SA" sz="2400" dirty="0">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840714" y="4630720"/>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3"/>
            </a:pPr>
            <a:r>
              <a:rPr lang="ar-SA" sz="2400" dirty="0" smtClean="0">
                <a:latin typeface="Sakkal Majalla" panose="02000000000000000000" pitchFamily="2" charset="-78"/>
                <a:cs typeface="Sakkal Majalla" panose="02000000000000000000" pitchFamily="2" charset="-78"/>
              </a:rPr>
              <a:t>جميع ما ذكر صحيح</a:t>
            </a:r>
            <a:endParaRPr lang="ar-SA" sz="2400" dirty="0">
              <a:latin typeface="Sakkal Majalla" panose="02000000000000000000" pitchFamily="2" charset="-78"/>
              <a:cs typeface="Sakkal Majalla" panose="02000000000000000000" pitchFamily="2" charset="-78"/>
            </a:endParaRPr>
          </a:p>
        </p:txBody>
      </p:sp>
      <p:sp>
        <p:nvSpPr>
          <p:cNvPr id="14" name="Rounded Rectangle 13">
            <a:hlinkClick r:id="rId3" action="ppaction://hlinksldjump"/>
          </p:cNvPr>
          <p:cNvSpPr/>
          <p:nvPr/>
        </p:nvSpPr>
        <p:spPr>
          <a:xfrm>
            <a:off x="6370186" y="4630720"/>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ar-SA" sz="2400" dirty="0" smtClean="0">
                <a:latin typeface="Sakkal Majalla" panose="02000000000000000000" pitchFamily="2" charset="-78"/>
                <a:cs typeface="Sakkal Majalla" panose="02000000000000000000" pitchFamily="2" charset="-78"/>
              </a:rPr>
              <a:t>السياسات المالية المستقرة والحكيمة على الصعيد الاقتصادي الكلي.</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954117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2590801" y="1399308"/>
            <a:ext cx="6747164" cy="817419"/>
          </a:xfrm>
          <a:prstGeom prst="downArrowCallout">
            <a:avLst/>
          </a:prstGeom>
          <a:solidFill>
            <a:srgbClr val="FFC000"/>
          </a:solidFill>
          <a:ln cmpd="dbl">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algn="r" rtl="1" eaLnBrk="1" fontAlgn="auto" hangingPunct="1">
              <a:spcAft>
                <a:spcPts val="0"/>
              </a:spcAft>
              <a:defRPr/>
            </a:pPr>
            <a:r>
              <a:rPr lang="ar-BH" sz="3200" b="1" dirty="0" smtClean="0">
                <a:solidFill>
                  <a:srgbClr val="C00000"/>
                </a:solidFill>
                <a:latin typeface="Sakkal Majalla" panose="02000000000000000000" pitchFamily="2" charset="-78"/>
                <a:cs typeface="Sakkal Majalla" panose="02000000000000000000" pitchFamily="2" charset="-78"/>
              </a:rPr>
              <a:t>الأهداف:</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5" name="Content Placeholder 1"/>
          <p:cNvSpPr>
            <a:spLocks noGrp="1"/>
          </p:cNvSpPr>
          <p:nvPr>
            <p:ph idx="1"/>
          </p:nvPr>
        </p:nvSpPr>
        <p:spPr>
          <a:xfrm>
            <a:off x="1008552" y="2796276"/>
            <a:ext cx="10515600" cy="2400192"/>
          </a:xfr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681038" indent="-571500" algn="r" rtl="1" eaLnBrk="1" fontAlgn="auto" hangingPunct="1">
              <a:spcAft>
                <a:spcPts val="0"/>
              </a:spcAft>
              <a:defRPr/>
            </a:pPr>
            <a:r>
              <a:rPr lang="ar-BH" altLang="en-US" sz="3200" b="1" dirty="0" smtClean="0">
                <a:solidFill>
                  <a:srgbClr val="C00000"/>
                </a:solidFill>
                <a:latin typeface="Sakkal Majalla" panose="02000000000000000000" pitchFamily="2" charset="-78"/>
                <a:cs typeface="Sakkal Majalla" panose="02000000000000000000" pitchFamily="2" charset="-78"/>
              </a:rPr>
              <a:t>يتوقع من المتعلم في نهاية هذه الوحدة أن يكون قادرًا على:</a:t>
            </a:r>
          </a:p>
          <a:p>
            <a:pPr marL="681038" indent="-571500" algn="r" rtl="1" eaLnBrk="1" fontAlgn="auto" hangingPunct="1">
              <a:spcAft>
                <a:spcPts val="0"/>
              </a:spcAft>
              <a:buFont typeface="Wingdings 3" pitchFamily="18" charset="2"/>
              <a:buNone/>
              <a:defRPr/>
            </a:pPr>
            <a:endParaRPr lang="ar-BH" altLang="en-US" sz="2800" b="1" dirty="0" smtClean="0">
              <a:latin typeface="Sakkal Majalla" panose="02000000000000000000" pitchFamily="2" charset="-78"/>
              <a:cs typeface="Sakkal Majalla" panose="02000000000000000000" pitchFamily="2" charset="-78"/>
            </a:endParaRPr>
          </a:p>
          <a:p>
            <a:pPr marL="822325" lvl="1" indent="-457200" algn="r" rtl="1" eaLnBrk="1" fontAlgn="auto" hangingPunct="1">
              <a:spcAft>
                <a:spcPts val="0"/>
              </a:spcAft>
              <a:buFont typeface="+mj-lt"/>
              <a:buAutoNum type="arabicPeriod"/>
              <a:defRPr/>
            </a:pPr>
            <a:r>
              <a:rPr lang="ar-SA" altLang="en-US" sz="2000" dirty="0" smtClean="0"/>
              <a:t>نتعرف القطاعات الصناعية في مملكة البحرين.</a:t>
            </a:r>
          </a:p>
          <a:p>
            <a:pPr marL="822325" lvl="1" indent="-457200" algn="r" rtl="1" eaLnBrk="1" fontAlgn="auto" hangingPunct="1">
              <a:spcAft>
                <a:spcPts val="0"/>
              </a:spcAft>
              <a:buFont typeface="+mj-lt"/>
              <a:buAutoNum type="arabicPeriod"/>
              <a:defRPr/>
            </a:pPr>
            <a:r>
              <a:rPr lang="ar-SA" altLang="en-US" sz="2000" dirty="0" smtClean="0"/>
              <a:t>نكتشف المقومات السياحية لمملكة البحرين.</a:t>
            </a:r>
          </a:p>
          <a:p>
            <a:pPr marL="822325" lvl="1" indent="-457200" algn="r" rtl="1" eaLnBrk="1" fontAlgn="auto" hangingPunct="1">
              <a:spcAft>
                <a:spcPts val="0"/>
              </a:spcAft>
              <a:buFont typeface="+mj-lt"/>
              <a:buAutoNum type="arabicPeriod"/>
              <a:defRPr/>
            </a:pPr>
            <a:r>
              <a:rPr lang="ar-SA" altLang="en-US" sz="2000" dirty="0" smtClean="0"/>
              <a:t>ندرك أهمية القطاع المالي والمصرفي في مملكة البحرين.</a:t>
            </a:r>
            <a:endParaRPr lang="en-US" altLang="en-US" sz="2000" dirty="0" smtClean="0"/>
          </a:p>
          <a:p>
            <a:pPr marL="822325" lvl="1" indent="-457200" algn="r" rtl="1" eaLnBrk="1" fontAlgn="auto" hangingPunct="1">
              <a:spcAft>
                <a:spcPts val="0"/>
              </a:spcAft>
              <a:buFont typeface="+mj-lt"/>
              <a:buAutoNum type="arabicPeriod"/>
              <a:defRPr/>
            </a:pPr>
            <a:endParaRPr lang="ar-BH" altLang="en-US" sz="2000" dirty="0" smtClean="0"/>
          </a:p>
          <a:p>
            <a:pPr marL="936625" lvl="1" indent="-571500" algn="r" rtl="1" eaLnBrk="1" fontAlgn="auto" hangingPunct="1">
              <a:spcAft>
                <a:spcPts val="0"/>
              </a:spcAft>
              <a:buFont typeface="Verdana" pitchFamily="34" charset="0"/>
              <a:buNone/>
              <a:defRPr/>
            </a:pPr>
            <a:endParaRPr lang="ar-BH" altLang="en-US" sz="2000" dirty="0" smtClean="0"/>
          </a:p>
          <a:p>
            <a:pPr marL="681038" indent="-571500" algn="r" rtl="1" eaLnBrk="1" fontAlgn="auto" hangingPunct="1">
              <a:spcAft>
                <a:spcPts val="0"/>
              </a:spcAft>
              <a:buFont typeface="Lucida Sans Unicode" pitchFamily="34" charset="0"/>
              <a:buAutoNum type="romanUcPeriod"/>
              <a:defRPr/>
            </a:pPr>
            <a:endParaRPr lang="en-US" altLang="en-US" sz="2000" dirty="0" smtClean="0"/>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99710" y="610136"/>
            <a:ext cx="2978728" cy="6247864"/>
          </a:xfrm>
          <a:prstGeom prst="rect">
            <a:avLst/>
          </a:prstGeom>
          <a:noFill/>
        </p:spPr>
        <p:txBody>
          <a:bodyPr wrap="square" rtlCol="0">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6" name="Left Arrow 5">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Back</a:t>
            </a: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4932218" y="193962"/>
            <a:ext cx="2272146"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4" name="Rectangle 13"/>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953193" y="499976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252196" y="5095546"/>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2"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61593417"/>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Vertical Scroll 10"/>
          <p:cNvSpPr/>
          <p:nvPr/>
        </p:nvSpPr>
        <p:spPr>
          <a:xfrm>
            <a:off x="458663" y="1634835"/>
            <a:ext cx="9937193" cy="3922400"/>
          </a:xfrm>
          <a:prstGeom prst="verticalScroll">
            <a:avLst/>
          </a:prstGeom>
          <a:solidFill>
            <a:schemeClr val="bg2">
              <a:lumMod val="75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
          </p:nvPr>
        </p:nvSpPr>
        <p:spPr>
          <a:xfrm>
            <a:off x="1553167" y="2308985"/>
            <a:ext cx="8406329" cy="303267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lvl="1" algn="just" rtl="1" eaLnBrk="1" hangingPunct="1">
              <a:lnSpc>
                <a:spcPct val="150000"/>
              </a:lnSpc>
              <a:buFont typeface="Verdana" pitchFamily="34" charset="0"/>
              <a:buNone/>
            </a:pPr>
            <a:r>
              <a:rPr lang="ar-SA" altLang="en-US" dirty="0" smtClean="0"/>
              <a:t>تبقى صناعة النفط والذي يعود اكتشافه في مملكة البحرين إلى عام 1932م الركيزة الأساسية التي يقوم عليها الاقتصاد البحريني منذ عقود، وذلك نظراً للأهمية الكبيرة التي يمثلها قطاع النفط باعتباره أحد المرتكزات الأساسية لدعم الاقتصاد الوطني في المملكة حيث يعد إنتاج البترول من أكثر المنتجات المصدرة في مملكة البحرين.</a:t>
            </a:r>
            <a:endParaRPr lang="ar-BH" alt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4508205" y="733647"/>
            <a:ext cx="5677786" cy="584775"/>
          </a:xfrm>
          <a:prstGeom prst="rect">
            <a:avLst/>
          </a:prstGeom>
          <a:solidFill>
            <a:srgbClr val="FFC000"/>
          </a:solidFill>
        </p:spPr>
        <p:txBody>
          <a:bodyPr wrap="square" rtlCol="0">
            <a:spAutoFit/>
          </a:bodyPr>
          <a:lstStyle/>
          <a:p>
            <a:pPr algn="r" rtl="1"/>
            <a:r>
              <a:rPr lang="ar-SA" sz="3200" b="1" dirty="0">
                <a:solidFill>
                  <a:srgbClr val="C00000"/>
                </a:solidFill>
                <a:latin typeface="Sakkal Majalla" panose="02000000000000000000" pitchFamily="2" charset="-78"/>
                <a:cs typeface="Sakkal Majalla" panose="02000000000000000000" pitchFamily="2" charset="-78"/>
              </a:rPr>
              <a:t>أولاً: القطاعات الصناعية في مملكة البحرين</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Left Arrow 2">
            <a:hlinkClick r:id="rId2"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826221"/>
      </p:ext>
    </p:extLst>
  </p:cSld>
  <p:clrMapOvr>
    <a:masterClrMapping/>
  </p:clrMapOvr>
  <p:transition spd="slow">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2"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6481612"/>
      </p:ext>
    </p:extLst>
  </p:cSld>
  <p:clrMapOvr>
    <a:masterClrMapping/>
  </p:clrMapOvr>
  <p:transition spd="slow">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Left Arrow 2">
            <a:hlinkClick r:id="rId2" action="ppaction://hlinksldjump"/>
          </p:cNvPr>
          <p:cNvSpPr/>
          <p:nvPr/>
        </p:nvSpPr>
        <p:spPr>
          <a:xfrm>
            <a:off x="953193" y="499976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87432857"/>
      </p:ext>
    </p:extLst>
  </p:cSld>
  <p:clrMapOvr>
    <a:masterClrMapping/>
  </p:clrMapOvr>
  <p:transition spd="slow">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2"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93471069"/>
      </p:ext>
    </p:extLst>
  </p:cSld>
  <p:clrMapOvr>
    <a:masterClrMapping/>
  </p:clrMapOvr>
  <p:transition spd="slow">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Left Arrow 2">
            <a:hlinkClick r:id="rId2" action="ppaction://hlinksldjump"/>
          </p:cNvPr>
          <p:cNvSpPr/>
          <p:nvPr/>
        </p:nvSpPr>
        <p:spPr>
          <a:xfrm>
            <a:off x="1252196" y="5095546"/>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0409341"/>
      </p:ext>
    </p:extLst>
  </p:cSld>
  <p:clrMapOvr>
    <a:masterClrMapping/>
  </p:clrMapOvr>
  <p:transition spd="slow">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2"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72111810"/>
      </p:ext>
    </p:extLst>
  </p:cSld>
  <p:clrMapOvr>
    <a:masterClrMapping/>
  </p:clrMapOvr>
  <p:transition spd="slow">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2240280" y="1898846"/>
            <a:ext cx="8313833" cy="2483732"/>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BH" sz="3200" b="1" dirty="0">
                <a:solidFill>
                  <a:srgbClr val="FF0000"/>
                </a:solidFill>
                <a:latin typeface="Sakkal Majalla" panose="02000000000000000000" pitchFamily="2" charset="-78"/>
                <a:cs typeface="Sakkal Majalla" panose="02000000000000000000" pitchFamily="2" charset="-78"/>
              </a:rPr>
              <a:t>أن يكون حقق الطالب أهداف الدرس:</a:t>
            </a:r>
          </a:p>
          <a:p>
            <a:pPr marL="681038" indent="-571500">
              <a:buNone/>
              <a:defRPr/>
            </a:pPr>
            <a:endParaRPr lang="ar-BH" altLang="en-US" sz="800" dirty="0"/>
          </a:p>
          <a:p>
            <a:pPr marL="822325" lvl="1" indent="-457200">
              <a:buFont typeface="+mj-lt"/>
              <a:buAutoNum type="arabicPeriod"/>
              <a:defRPr/>
            </a:pPr>
            <a:r>
              <a:rPr lang="ar-SA" altLang="en-US" sz="2800" dirty="0"/>
              <a:t>نتعرف القطاعات الصناعية في مملكة البحرين.</a:t>
            </a:r>
          </a:p>
          <a:p>
            <a:pPr marL="822325" lvl="1" indent="-457200">
              <a:buFont typeface="+mj-lt"/>
              <a:buAutoNum type="arabicPeriod"/>
              <a:defRPr/>
            </a:pPr>
            <a:r>
              <a:rPr lang="ar-SA" altLang="en-US" sz="2800" dirty="0"/>
              <a:t>نكتشف المقومات السياحية لمملكة البحرين.</a:t>
            </a:r>
          </a:p>
          <a:p>
            <a:pPr marL="822325" lvl="1" indent="-457200">
              <a:buFont typeface="+mj-lt"/>
              <a:buAutoNum type="arabicPeriod"/>
              <a:defRPr/>
            </a:pPr>
            <a:r>
              <a:rPr lang="ar-SA" altLang="en-US" sz="2800" dirty="0"/>
              <a:t>ندرك أهمية القطاع المالي والمصرفي في مملكة البحرين.</a:t>
            </a:r>
            <a:endParaRPr lang="en-US" altLang="en-US" sz="2800" dirty="0"/>
          </a:p>
          <a:p>
            <a:pPr marL="365125" lvl="1" indent="0">
              <a:buNone/>
              <a:defRPr/>
            </a:pPr>
            <a:endParaRPr lang="ar-BH" altLang="en-US" sz="2800" dirty="0">
              <a:latin typeface="Sakkal Majalla" panose="02000000000000000000" pitchFamily="2" charset="-78"/>
              <a:cs typeface="Sakkal Majalla" panose="02000000000000000000" pitchFamily="2" charset="-78"/>
            </a:endParaRPr>
          </a:p>
        </p:txBody>
      </p:sp>
      <p:sp>
        <p:nvSpPr>
          <p:cNvPr id="3" name="Rectangular Callout 2"/>
          <p:cNvSpPr/>
          <p:nvPr/>
        </p:nvSpPr>
        <p:spPr>
          <a:xfrm>
            <a:off x="5566894" y="4529932"/>
            <a:ext cx="4987219" cy="1799713"/>
          </a:xfrm>
          <a:prstGeom prst="wedgeRectCallout">
            <a:avLst>
              <a:gd name="adj1" fmla="val -90011"/>
              <a:gd name="adj2" fmla="val 9546"/>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dirty="0">
                <a:solidFill>
                  <a:srgbClr val="FF0000"/>
                </a:solidFill>
                <a:latin typeface="Sakkal Majalla" panose="02000000000000000000" pitchFamily="2" charset="-78"/>
                <a:cs typeface="Sakkal Majalla" panose="02000000000000000000" pitchFamily="2" charset="-78"/>
              </a:rPr>
              <a:t>لمزيد من المعلومات:</a:t>
            </a:r>
            <a:endParaRPr lang="en-US" sz="3200" b="1" dirty="0">
              <a:solidFill>
                <a:srgbClr val="FF0000"/>
              </a:solidFill>
              <a:latin typeface="Sakkal Majalla" panose="02000000000000000000" pitchFamily="2" charset="-78"/>
              <a:cs typeface="Sakkal Majalla" panose="02000000000000000000" pitchFamily="2" charset="-78"/>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4" name="Picture 3">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1051537" y="5368737"/>
            <a:ext cx="1531476" cy="650025"/>
          </a:xfrm>
          <a:prstGeom prst="rect">
            <a:avLst/>
          </a:prstGeom>
        </p:spPr>
      </p:pic>
      <p:sp>
        <p:nvSpPr>
          <p:cNvPr id="5" name="Horizontal Scroll 4"/>
          <p:cNvSpPr/>
          <p:nvPr/>
        </p:nvSpPr>
        <p:spPr>
          <a:xfrm>
            <a:off x="7884842" y="1038784"/>
            <a:ext cx="266927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97073649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80">
                                          <p:stCondLst>
                                            <p:cond delay="0"/>
                                          </p:stCondLst>
                                        </p:cTn>
                                        <p:tgtEl>
                                          <p:spTgt spid="2">
                                            <p:txEl>
                                              <p:pRg st="2" end="2"/>
                                            </p:txEl>
                                          </p:spTgt>
                                        </p:tgtEl>
                                      </p:cBhvr>
                                    </p:animEffect>
                                    <p:anim calcmode="lin" valueType="num">
                                      <p:cBhvr>
                                        <p:cTn id="13"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2" end="2"/>
                                            </p:txEl>
                                          </p:spTgt>
                                        </p:tgtEl>
                                      </p:cBhvr>
                                      <p:to x="100000" y="60000"/>
                                    </p:animScale>
                                    <p:animScale>
                                      <p:cBhvr>
                                        <p:cTn id="19" dur="166" decel="50000">
                                          <p:stCondLst>
                                            <p:cond delay="676"/>
                                          </p:stCondLst>
                                        </p:cTn>
                                        <p:tgtEl>
                                          <p:spTgt spid="2">
                                            <p:txEl>
                                              <p:pRg st="2" end="2"/>
                                            </p:txEl>
                                          </p:spTgt>
                                        </p:tgtEl>
                                      </p:cBhvr>
                                      <p:to x="100000" y="100000"/>
                                    </p:animScale>
                                    <p:animScale>
                                      <p:cBhvr>
                                        <p:cTn id="20" dur="26">
                                          <p:stCondLst>
                                            <p:cond delay="1312"/>
                                          </p:stCondLst>
                                        </p:cTn>
                                        <p:tgtEl>
                                          <p:spTgt spid="2">
                                            <p:txEl>
                                              <p:pRg st="2" end="2"/>
                                            </p:txEl>
                                          </p:spTgt>
                                        </p:tgtEl>
                                      </p:cBhvr>
                                      <p:to x="100000" y="80000"/>
                                    </p:animScale>
                                    <p:animScale>
                                      <p:cBhvr>
                                        <p:cTn id="21" dur="166" decel="50000">
                                          <p:stCondLst>
                                            <p:cond delay="1338"/>
                                          </p:stCondLst>
                                        </p:cTn>
                                        <p:tgtEl>
                                          <p:spTgt spid="2">
                                            <p:txEl>
                                              <p:pRg st="2" end="2"/>
                                            </p:txEl>
                                          </p:spTgt>
                                        </p:tgtEl>
                                      </p:cBhvr>
                                      <p:to x="100000" y="100000"/>
                                    </p:animScale>
                                    <p:animScale>
                                      <p:cBhvr>
                                        <p:cTn id="22" dur="26">
                                          <p:stCondLst>
                                            <p:cond delay="1642"/>
                                          </p:stCondLst>
                                        </p:cTn>
                                        <p:tgtEl>
                                          <p:spTgt spid="2">
                                            <p:txEl>
                                              <p:pRg st="2" end="2"/>
                                            </p:txEl>
                                          </p:spTgt>
                                        </p:tgtEl>
                                      </p:cBhvr>
                                      <p:to x="100000" y="90000"/>
                                    </p:animScale>
                                    <p:animScale>
                                      <p:cBhvr>
                                        <p:cTn id="23" dur="166" decel="50000">
                                          <p:stCondLst>
                                            <p:cond delay="1668"/>
                                          </p:stCondLst>
                                        </p:cTn>
                                        <p:tgtEl>
                                          <p:spTgt spid="2">
                                            <p:txEl>
                                              <p:pRg st="2" end="2"/>
                                            </p:txEl>
                                          </p:spTgt>
                                        </p:tgtEl>
                                      </p:cBhvr>
                                      <p:to x="100000" y="100000"/>
                                    </p:animScale>
                                    <p:animScale>
                                      <p:cBhvr>
                                        <p:cTn id="24" dur="26">
                                          <p:stCondLst>
                                            <p:cond delay="1808"/>
                                          </p:stCondLst>
                                        </p:cTn>
                                        <p:tgtEl>
                                          <p:spTgt spid="2">
                                            <p:txEl>
                                              <p:pRg st="2" end="2"/>
                                            </p:txEl>
                                          </p:spTgt>
                                        </p:tgtEl>
                                      </p:cBhvr>
                                      <p:to x="100000" y="95000"/>
                                    </p:animScale>
                                    <p:animScale>
                                      <p:cBhvr>
                                        <p:cTn id="25" dur="166" decel="50000">
                                          <p:stCondLst>
                                            <p:cond delay="1834"/>
                                          </p:stCondLst>
                                        </p:cTn>
                                        <p:tgtEl>
                                          <p:spTgt spid="2">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down)">
                                      <p:cBhvr>
                                        <p:cTn id="30" dur="580">
                                          <p:stCondLst>
                                            <p:cond delay="0"/>
                                          </p:stCondLst>
                                        </p:cTn>
                                        <p:tgtEl>
                                          <p:spTgt spid="2">
                                            <p:txEl>
                                              <p:pRg st="3" end="3"/>
                                            </p:txEl>
                                          </p:spTgt>
                                        </p:tgtEl>
                                      </p:cBhvr>
                                    </p:animEffect>
                                    <p:anim calcmode="lin" valueType="num">
                                      <p:cBhvr>
                                        <p:cTn id="31"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3" end="3"/>
                                            </p:txEl>
                                          </p:spTgt>
                                        </p:tgtEl>
                                      </p:cBhvr>
                                      <p:to x="100000" y="60000"/>
                                    </p:animScale>
                                    <p:animScale>
                                      <p:cBhvr>
                                        <p:cTn id="37" dur="166" decel="50000">
                                          <p:stCondLst>
                                            <p:cond delay="676"/>
                                          </p:stCondLst>
                                        </p:cTn>
                                        <p:tgtEl>
                                          <p:spTgt spid="2">
                                            <p:txEl>
                                              <p:pRg st="3" end="3"/>
                                            </p:txEl>
                                          </p:spTgt>
                                        </p:tgtEl>
                                      </p:cBhvr>
                                      <p:to x="100000" y="100000"/>
                                    </p:animScale>
                                    <p:animScale>
                                      <p:cBhvr>
                                        <p:cTn id="38" dur="26">
                                          <p:stCondLst>
                                            <p:cond delay="1312"/>
                                          </p:stCondLst>
                                        </p:cTn>
                                        <p:tgtEl>
                                          <p:spTgt spid="2">
                                            <p:txEl>
                                              <p:pRg st="3" end="3"/>
                                            </p:txEl>
                                          </p:spTgt>
                                        </p:tgtEl>
                                      </p:cBhvr>
                                      <p:to x="100000" y="80000"/>
                                    </p:animScale>
                                    <p:animScale>
                                      <p:cBhvr>
                                        <p:cTn id="39" dur="166" decel="50000">
                                          <p:stCondLst>
                                            <p:cond delay="1338"/>
                                          </p:stCondLst>
                                        </p:cTn>
                                        <p:tgtEl>
                                          <p:spTgt spid="2">
                                            <p:txEl>
                                              <p:pRg st="3" end="3"/>
                                            </p:txEl>
                                          </p:spTgt>
                                        </p:tgtEl>
                                      </p:cBhvr>
                                      <p:to x="100000" y="100000"/>
                                    </p:animScale>
                                    <p:animScale>
                                      <p:cBhvr>
                                        <p:cTn id="40" dur="26">
                                          <p:stCondLst>
                                            <p:cond delay="1642"/>
                                          </p:stCondLst>
                                        </p:cTn>
                                        <p:tgtEl>
                                          <p:spTgt spid="2">
                                            <p:txEl>
                                              <p:pRg st="3" end="3"/>
                                            </p:txEl>
                                          </p:spTgt>
                                        </p:tgtEl>
                                      </p:cBhvr>
                                      <p:to x="100000" y="90000"/>
                                    </p:animScale>
                                    <p:animScale>
                                      <p:cBhvr>
                                        <p:cTn id="41" dur="166" decel="50000">
                                          <p:stCondLst>
                                            <p:cond delay="1668"/>
                                          </p:stCondLst>
                                        </p:cTn>
                                        <p:tgtEl>
                                          <p:spTgt spid="2">
                                            <p:txEl>
                                              <p:pRg st="3" end="3"/>
                                            </p:txEl>
                                          </p:spTgt>
                                        </p:tgtEl>
                                      </p:cBhvr>
                                      <p:to x="100000" y="100000"/>
                                    </p:animScale>
                                    <p:animScale>
                                      <p:cBhvr>
                                        <p:cTn id="42" dur="26">
                                          <p:stCondLst>
                                            <p:cond delay="1808"/>
                                          </p:stCondLst>
                                        </p:cTn>
                                        <p:tgtEl>
                                          <p:spTgt spid="2">
                                            <p:txEl>
                                              <p:pRg st="3" end="3"/>
                                            </p:txEl>
                                          </p:spTgt>
                                        </p:tgtEl>
                                      </p:cBhvr>
                                      <p:to x="100000" y="95000"/>
                                    </p:animScale>
                                    <p:animScale>
                                      <p:cBhvr>
                                        <p:cTn id="43" dur="166" decel="50000">
                                          <p:stCondLst>
                                            <p:cond delay="1834"/>
                                          </p:stCondLst>
                                        </p:cTn>
                                        <p:tgtEl>
                                          <p:spTgt spid="2">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80">
                                          <p:stCondLst>
                                            <p:cond delay="0"/>
                                          </p:stCondLst>
                                        </p:cTn>
                                        <p:tgtEl>
                                          <p:spTgt spid="2">
                                            <p:txEl>
                                              <p:pRg st="4" end="4"/>
                                            </p:txEl>
                                          </p:spTgt>
                                        </p:tgtEl>
                                      </p:cBhvr>
                                    </p:animEffect>
                                    <p:anim calcmode="lin" valueType="num">
                                      <p:cBhvr>
                                        <p:cTn id="49"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xEl>
                                              <p:pRg st="4" end="4"/>
                                            </p:txEl>
                                          </p:spTgt>
                                        </p:tgtEl>
                                      </p:cBhvr>
                                      <p:to x="100000" y="60000"/>
                                    </p:animScale>
                                    <p:animScale>
                                      <p:cBhvr>
                                        <p:cTn id="55" dur="166" decel="50000">
                                          <p:stCondLst>
                                            <p:cond delay="676"/>
                                          </p:stCondLst>
                                        </p:cTn>
                                        <p:tgtEl>
                                          <p:spTgt spid="2">
                                            <p:txEl>
                                              <p:pRg st="4" end="4"/>
                                            </p:txEl>
                                          </p:spTgt>
                                        </p:tgtEl>
                                      </p:cBhvr>
                                      <p:to x="100000" y="100000"/>
                                    </p:animScale>
                                    <p:animScale>
                                      <p:cBhvr>
                                        <p:cTn id="56" dur="26">
                                          <p:stCondLst>
                                            <p:cond delay="1312"/>
                                          </p:stCondLst>
                                        </p:cTn>
                                        <p:tgtEl>
                                          <p:spTgt spid="2">
                                            <p:txEl>
                                              <p:pRg st="4" end="4"/>
                                            </p:txEl>
                                          </p:spTgt>
                                        </p:tgtEl>
                                      </p:cBhvr>
                                      <p:to x="100000" y="80000"/>
                                    </p:animScale>
                                    <p:animScale>
                                      <p:cBhvr>
                                        <p:cTn id="57" dur="166" decel="50000">
                                          <p:stCondLst>
                                            <p:cond delay="1338"/>
                                          </p:stCondLst>
                                        </p:cTn>
                                        <p:tgtEl>
                                          <p:spTgt spid="2">
                                            <p:txEl>
                                              <p:pRg st="4" end="4"/>
                                            </p:txEl>
                                          </p:spTgt>
                                        </p:tgtEl>
                                      </p:cBhvr>
                                      <p:to x="100000" y="100000"/>
                                    </p:animScale>
                                    <p:animScale>
                                      <p:cBhvr>
                                        <p:cTn id="58" dur="26">
                                          <p:stCondLst>
                                            <p:cond delay="1642"/>
                                          </p:stCondLst>
                                        </p:cTn>
                                        <p:tgtEl>
                                          <p:spTgt spid="2">
                                            <p:txEl>
                                              <p:pRg st="4" end="4"/>
                                            </p:txEl>
                                          </p:spTgt>
                                        </p:tgtEl>
                                      </p:cBhvr>
                                      <p:to x="100000" y="90000"/>
                                    </p:animScale>
                                    <p:animScale>
                                      <p:cBhvr>
                                        <p:cTn id="59" dur="166" decel="50000">
                                          <p:stCondLst>
                                            <p:cond delay="1668"/>
                                          </p:stCondLst>
                                        </p:cTn>
                                        <p:tgtEl>
                                          <p:spTgt spid="2">
                                            <p:txEl>
                                              <p:pRg st="4" end="4"/>
                                            </p:txEl>
                                          </p:spTgt>
                                        </p:tgtEl>
                                      </p:cBhvr>
                                      <p:to x="100000" y="100000"/>
                                    </p:animScale>
                                    <p:animScale>
                                      <p:cBhvr>
                                        <p:cTn id="60" dur="26">
                                          <p:stCondLst>
                                            <p:cond delay="1808"/>
                                          </p:stCondLst>
                                        </p:cTn>
                                        <p:tgtEl>
                                          <p:spTgt spid="2">
                                            <p:txEl>
                                              <p:pRg st="4" end="4"/>
                                            </p:txEl>
                                          </p:spTgt>
                                        </p:tgtEl>
                                      </p:cBhvr>
                                      <p:to x="100000" y="95000"/>
                                    </p:animScale>
                                    <p:animScale>
                                      <p:cBhvr>
                                        <p:cTn id="61" dur="166" decel="50000">
                                          <p:stCondLst>
                                            <p:cond delay="1834"/>
                                          </p:stCondLst>
                                        </p:cTn>
                                        <p:tgtEl>
                                          <p:spTgt spid="2">
                                            <p:txEl>
                                              <p:pRg st="4" end="4"/>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a:xfrm>
            <a:off x="1818167" y="491011"/>
            <a:ext cx="812066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SA" sz="3600" b="1" dirty="0" smtClean="0">
                <a:solidFill>
                  <a:srgbClr val="C00000"/>
                </a:solidFill>
                <a:latin typeface="Sakkal Majalla" panose="02000000000000000000" pitchFamily="2" charset="-78"/>
                <a:cs typeface="Sakkal Majalla" panose="02000000000000000000" pitchFamily="2" charset="-78"/>
              </a:rPr>
              <a:t>القطاعات الصناعية التي تتميز بها مملكة البحرين</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7441236" y="1690252"/>
            <a:ext cx="3136392" cy="4572000"/>
          </a:xfrm>
          <a:ln/>
        </p:spPr>
        <p:style>
          <a:lnRef idx="2">
            <a:schemeClr val="accent2"/>
          </a:lnRef>
          <a:fillRef idx="1">
            <a:schemeClr val="lt1"/>
          </a:fillRef>
          <a:effectRef idx="0">
            <a:schemeClr val="accent2"/>
          </a:effectRef>
          <a:fontRef idx="minor">
            <a:schemeClr val="dk1"/>
          </a:fontRef>
        </p:style>
        <p:txBody>
          <a:bodyPr>
            <a:normAutofit/>
          </a:bodyPr>
          <a:lstStyle/>
          <a:p>
            <a:pPr algn="ctr" rtl="1">
              <a:lnSpc>
                <a:spcPct val="70000"/>
              </a:lnSpc>
            </a:pPr>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ctr" rtl="1">
              <a:lnSpc>
                <a:spcPct val="70000"/>
              </a:lnSpc>
            </a:pPr>
            <a:r>
              <a:rPr lang="ar-SA" altLang="en-US" sz="3200" b="1" dirty="0" smtClean="0">
                <a:solidFill>
                  <a:srgbClr val="FF0000"/>
                </a:solidFill>
                <a:latin typeface="Sakkal Majalla" panose="02000000000000000000" pitchFamily="2" charset="-78"/>
                <a:cs typeface="Sakkal Majalla" panose="02000000000000000000" pitchFamily="2" charset="-78"/>
              </a:rPr>
              <a:t>صناعة </a:t>
            </a:r>
            <a:r>
              <a:rPr lang="ar-SA" altLang="en-US" sz="3200" b="1" dirty="0">
                <a:solidFill>
                  <a:srgbClr val="FF0000"/>
                </a:solidFill>
                <a:latin typeface="Sakkal Majalla" panose="02000000000000000000" pitchFamily="2" charset="-78"/>
                <a:cs typeface="Sakkal Majalla" panose="02000000000000000000" pitchFamily="2" charset="-78"/>
              </a:rPr>
              <a:t>الألمنيوم: </a:t>
            </a:r>
            <a:endParaRPr lang="ar-SA" altLang="en-US" sz="3200" b="1" dirty="0" smtClean="0">
              <a:solidFill>
                <a:srgbClr val="FF0000"/>
              </a:solidFill>
              <a:latin typeface="Sakkal Majalla" panose="02000000000000000000" pitchFamily="2" charset="-78"/>
              <a:cs typeface="Sakkal Majalla" panose="02000000000000000000" pitchFamily="2" charset="-78"/>
            </a:endParaRPr>
          </a:p>
          <a:p>
            <a:pPr marL="0" indent="0" algn="ctr" rtl="1">
              <a:lnSpc>
                <a:spcPct val="70000"/>
              </a:lnSpc>
              <a:buNone/>
            </a:pPr>
            <a:endParaRPr lang="ar-SA" altLang="en-US" sz="4500" b="1" dirty="0">
              <a:solidFill>
                <a:srgbClr val="FF0000"/>
              </a:solidFill>
              <a:latin typeface="Sakkal Majalla" panose="02000000000000000000" pitchFamily="2" charset="-78"/>
              <a:cs typeface="Sakkal Majalla" panose="02000000000000000000" pitchFamily="2" charset="-78"/>
            </a:endParaRPr>
          </a:p>
          <a:p>
            <a:pPr marL="0" indent="0" algn="ctr" rtl="1" eaLnBrk="1" hangingPunct="1">
              <a:buNone/>
            </a:pPr>
            <a:r>
              <a:rPr lang="ar-SA" altLang="en-US" sz="2700" dirty="0" smtClean="0">
                <a:latin typeface="Sakkal Majalla" panose="02000000000000000000" pitchFamily="2" charset="-78"/>
                <a:cs typeface="Sakkal Majalla" panose="02000000000000000000" pitchFamily="2" charset="-78"/>
              </a:rPr>
              <a:t>أسست مملكة البحرين مشروع مصنع ألمنيوم البحرين ألبا بهدف توفير الألمنيوم الخام محليا، وتعد </a:t>
            </a:r>
            <a:r>
              <a:rPr lang="ar-SA" altLang="en-US" sz="2700" dirty="0">
                <a:latin typeface="Sakkal Majalla" panose="02000000000000000000" pitchFamily="2" charset="-78"/>
                <a:cs typeface="Sakkal Majalla" panose="02000000000000000000" pitchFamily="2" charset="-78"/>
              </a:rPr>
              <a:t>شركة ألبا أكبر مصهر للألمنيوم في العالم باستثناء الصين</a:t>
            </a:r>
            <a:r>
              <a:rPr lang="ar-SA" altLang="en-US" sz="2700" dirty="0" smtClean="0">
                <a:latin typeface="Sakkal Majalla" panose="02000000000000000000" pitchFamily="2" charset="-78"/>
                <a:cs typeface="Sakkal Majalla" panose="02000000000000000000" pitchFamily="2" charset="-78"/>
              </a:rPr>
              <a:t>.</a:t>
            </a:r>
            <a:endParaRPr lang="ar-BH" altLang="en-US" sz="2700" dirty="0">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4261804" y="1690252"/>
            <a:ext cx="3136905" cy="4572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rtl="1"/>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r" rtl="1"/>
            <a:r>
              <a:rPr lang="ar-SA" altLang="en-US" sz="3200" b="1" dirty="0" smtClean="0">
                <a:solidFill>
                  <a:srgbClr val="FF0000"/>
                </a:solidFill>
                <a:latin typeface="Sakkal Majalla" panose="02000000000000000000" pitchFamily="2" charset="-78"/>
                <a:cs typeface="Sakkal Majalla" panose="02000000000000000000" pitchFamily="2" charset="-78"/>
              </a:rPr>
              <a:t>صناعة </a:t>
            </a:r>
            <a:r>
              <a:rPr lang="ar-SA" altLang="en-US" sz="3200" b="1" dirty="0">
                <a:solidFill>
                  <a:srgbClr val="FF0000"/>
                </a:solidFill>
                <a:latin typeface="Sakkal Majalla" panose="02000000000000000000" pitchFamily="2" charset="-78"/>
                <a:cs typeface="Sakkal Majalla" panose="02000000000000000000" pitchFamily="2" charset="-78"/>
              </a:rPr>
              <a:t>البتروكيماويات والبلاستيك: </a:t>
            </a:r>
            <a:endParaRPr lang="ar-SA" altLang="en-US" sz="3200" b="1" dirty="0" smtClean="0">
              <a:solidFill>
                <a:srgbClr val="FF0000"/>
              </a:solidFill>
              <a:latin typeface="Sakkal Majalla" panose="02000000000000000000" pitchFamily="2" charset="-78"/>
              <a:cs typeface="Sakkal Majalla" panose="02000000000000000000" pitchFamily="2" charset="-78"/>
            </a:endParaRPr>
          </a:p>
          <a:p>
            <a:pPr marL="0" indent="0" algn="r" rtl="1">
              <a:buNone/>
            </a:pPr>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marL="0" indent="0" algn="r" rtl="1">
              <a:buNone/>
            </a:pPr>
            <a:r>
              <a:rPr lang="ar-SA" altLang="en-US" sz="2700" dirty="0" smtClean="0">
                <a:latin typeface="Sakkal Majalla" panose="02000000000000000000" pitchFamily="2" charset="-78"/>
                <a:cs typeface="Sakkal Majalla" panose="02000000000000000000" pitchFamily="2" charset="-78"/>
              </a:rPr>
              <a:t>ساهمت صناعة الألمنيوم (ألبا) في إنشاء العديد من المصانع التحويلية التي تشكل أحد أهم روافد التنمية الاقتصادية للمملكة.</a:t>
            </a:r>
            <a:endParaRPr lang="ar-BH" altLang="en-US" sz="2700" dirty="0">
              <a:latin typeface="Sakkal Majalla" panose="02000000000000000000" pitchFamily="2" charset="-78"/>
              <a:cs typeface="Sakkal Majalla" panose="02000000000000000000" pitchFamily="2" charset="-78"/>
            </a:endParaRPr>
          </a:p>
          <a:p>
            <a:pPr algn="r" rtl="1">
              <a:buFont typeface="Wingdings 3" pitchFamily="18" charset="2"/>
              <a:buNone/>
            </a:pPr>
            <a:endParaRPr lang="ar-BH" altLang="en-US" dirty="0" smtClean="0"/>
          </a:p>
          <a:p>
            <a:pPr algn="r" rtl="1"/>
            <a:endParaRPr lang="en-US" altLang="en-US" dirty="0" smtClean="0"/>
          </a:p>
        </p:txBody>
      </p:sp>
      <p:sp>
        <p:nvSpPr>
          <p:cNvPr id="15" name="Content Placeholder 2"/>
          <p:cNvSpPr txBox="1">
            <a:spLocks/>
          </p:cNvSpPr>
          <p:nvPr/>
        </p:nvSpPr>
        <p:spPr>
          <a:xfrm>
            <a:off x="1082067" y="1690252"/>
            <a:ext cx="3136392" cy="4572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r" rtl="1"/>
            <a:r>
              <a:rPr lang="ar-SA" altLang="en-US" sz="3200" b="1" dirty="0" smtClean="0">
                <a:solidFill>
                  <a:srgbClr val="FF0000"/>
                </a:solidFill>
                <a:latin typeface="Sakkal Majalla" panose="02000000000000000000" pitchFamily="2" charset="-78"/>
                <a:cs typeface="Sakkal Majalla" panose="02000000000000000000" pitchFamily="2" charset="-78"/>
              </a:rPr>
              <a:t>تجهيز الأغذية:</a:t>
            </a:r>
          </a:p>
          <a:p>
            <a:pPr marL="0" indent="0" algn="r" rtl="1">
              <a:buNone/>
            </a:pPr>
            <a:endParaRPr lang="ar-SA" altLang="en-US" sz="3200" b="1" dirty="0" smtClean="0">
              <a:solidFill>
                <a:srgbClr val="FF0000"/>
              </a:solidFill>
              <a:latin typeface="Sakkal Majalla" panose="02000000000000000000" pitchFamily="2" charset="-78"/>
              <a:cs typeface="Sakkal Majalla" panose="02000000000000000000" pitchFamily="2" charset="-78"/>
            </a:endParaRPr>
          </a:p>
          <a:p>
            <a:pPr marL="0" indent="0" algn="ctr" rtl="1">
              <a:buNone/>
            </a:pPr>
            <a:r>
              <a:rPr lang="ar-SA" altLang="en-US" sz="2700" dirty="0">
                <a:latin typeface="Sakkal Majalla" panose="02000000000000000000" pitchFamily="2" charset="-78"/>
                <a:cs typeface="Sakkal Majalla" panose="02000000000000000000" pitchFamily="2" charset="-78"/>
              </a:rPr>
              <a:t>تركز الاستراتيجية الوطنية على تعزيز الإنتاج المحلي وتقليل الاعتماد على الواردات الغذائية.</a:t>
            </a:r>
            <a:endParaRPr lang="ar-BH" altLang="en-US" sz="2700" dirty="0">
              <a:latin typeface="Sakkal Majalla" panose="02000000000000000000" pitchFamily="2" charset="-78"/>
              <a:cs typeface="Sakkal Majalla" panose="02000000000000000000" pitchFamily="2" charset="-78"/>
            </a:endParaRPr>
          </a:p>
          <a:p>
            <a:pPr algn="r" rtl="1">
              <a:buFont typeface="Wingdings 3" pitchFamily="18" charset="2"/>
              <a:buNone/>
            </a:pPr>
            <a:endParaRPr lang="ar-BH" altLang="en-US" dirty="0" smtClean="0"/>
          </a:p>
          <a:p>
            <a:pPr algn="r" rtl="1"/>
            <a:endParaRPr lang="en-US" altLang="en-US" dirty="0" smtClean="0"/>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bg/>
                                          </p:spTgt>
                                        </p:tgtEl>
                                        <p:attrNameLst>
                                          <p:attrName>style.visibility</p:attrName>
                                        </p:attrNameLst>
                                      </p:cBhvr>
                                      <p:to>
                                        <p:strVal val="visible"/>
                                      </p:to>
                                    </p:set>
                                    <p:animEffect transition="in" filter="wipe(down)">
                                      <p:cBhvr>
                                        <p:cTn id="24" dur="500"/>
                                        <p:tgtEl>
                                          <p:spTgt spid="14">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down)">
                                      <p:cBhvr>
                                        <p:cTn id="27" dur="500"/>
                                        <p:tgtEl>
                                          <p:spTgt spid="14">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wipe(down)">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bg/>
                                          </p:spTgt>
                                        </p:tgtEl>
                                        <p:attrNameLst>
                                          <p:attrName>style.visibility</p:attrName>
                                        </p:attrNameLst>
                                      </p:cBhvr>
                                      <p:to>
                                        <p:strVal val="visible"/>
                                      </p:to>
                                    </p:set>
                                    <p:animEffect transition="in" filter="wipe(down)">
                                      <p:cBhvr>
                                        <p:cTn id="35" dur="500"/>
                                        <p:tgtEl>
                                          <p:spTgt spid="15">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Effect transition="in" filter="wipe(down)">
                                      <p:cBhvr>
                                        <p:cTn id="38" dur="500"/>
                                        <p:tgtEl>
                                          <p:spTgt spid="15">
                                            <p:txEl>
                                              <p:pRg st="1" end="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wipe(down)">
                                      <p:cBhvr>
                                        <p:cTn id="4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P spid="14" grpId="0" build="allAtOnce" animBg="1"/>
      <p:bldP spid="1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818167" y="491011"/>
            <a:ext cx="812066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SA" sz="3600" b="1" dirty="0" smtClean="0">
                <a:solidFill>
                  <a:srgbClr val="C00000"/>
                </a:solidFill>
                <a:latin typeface="Sakkal Majalla" panose="02000000000000000000" pitchFamily="2" charset="-78"/>
                <a:cs typeface="Sakkal Majalla" panose="02000000000000000000" pitchFamily="2" charset="-78"/>
              </a:rPr>
              <a:t>القطاعات الصناعية التي تتميز بها مملكة البحرين</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7515667" y="1690252"/>
            <a:ext cx="3136392" cy="4572000"/>
          </a:xfrm>
          <a:ln/>
        </p:spPr>
        <p:style>
          <a:lnRef idx="2">
            <a:schemeClr val="accent2"/>
          </a:lnRef>
          <a:fillRef idx="1">
            <a:schemeClr val="lt1"/>
          </a:fillRef>
          <a:effectRef idx="0">
            <a:schemeClr val="accent2"/>
          </a:effectRef>
          <a:fontRef idx="minor">
            <a:schemeClr val="dk1"/>
          </a:fontRef>
        </p:style>
        <p:txBody>
          <a:bodyPr>
            <a:normAutofit/>
          </a:bodyPr>
          <a:lstStyle/>
          <a:p>
            <a:pPr algn="ctr" rtl="1">
              <a:lnSpc>
                <a:spcPct val="70000"/>
              </a:lnSpc>
            </a:pPr>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ctr" rtl="1">
              <a:lnSpc>
                <a:spcPct val="70000"/>
              </a:lnSpc>
            </a:pPr>
            <a:r>
              <a:rPr lang="ar-SA" altLang="en-US" sz="3200" b="1" dirty="0" smtClean="0">
                <a:solidFill>
                  <a:srgbClr val="FF0000"/>
                </a:solidFill>
                <a:latin typeface="Sakkal Majalla" panose="02000000000000000000" pitchFamily="2" charset="-78"/>
                <a:cs typeface="Sakkal Majalla" panose="02000000000000000000" pitchFamily="2" charset="-78"/>
              </a:rPr>
              <a:t>قطاع صناعة الملابس الجاهزة: </a:t>
            </a:r>
          </a:p>
          <a:p>
            <a:pPr marL="0" indent="0" algn="ctr" rtl="1">
              <a:lnSpc>
                <a:spcPct val="70000"/>
              </a:lnSpc>
              <a:buNone/>
            </a:pPr>
            <a:endParaRPr lang="ar-SA" altLang="en-US" sz="2200" b="1" dirty="0">
              <a:solidFill>
                <a:srgbClr val="FF0000"/>
              </a:solidFill>
              <a:latin typeface="Sakkal Majalla" panose="02000000000000000000" pitchFamily="2" charset="-78"/>
              <a:cs typeface="Sakkal Majalla" panose="02000000000000000000" pitchFamily="2" charset="-78"/>
            </a:endParaRPr>
          </a:p>
          <a:p>
            <a:pPr marL="0" indent="0" algn="ctr" rtl="1" eaLnBrk="1" hangingPunct="1">
              <a:buNone/>
            </a:pPr>
            <a:r>
              <a:rPr lang="ar-SA" altLang="en-US" sz="2700" dirty="0" smtClean="0">
                <a:latin typeface="Sakkal Majalla" panose="02000000000000000000" pitchFamily="2" charset="-78"/>
                <a:cs typeface="Sakkal Majalla" panose="02000000000000000000" pitchFamily="2" charset="-78"/>
              </a:rPr>
              <a:t>بدأت صناعة الملابس في مملكة البحرين عام 1975م على نطاق ضيق ثم توسعت تدريجيا لتتحول إلى صناعة منظمة ورائدة في المملكة.</a:t>
            </a:r>
            <a:endParaRPr lang="ar-BH" altLang="en-US" sz="2700" dirty="0">
              <a:latin typeface="Sakkal Majalla" panose="02000000000000000000" pitchFamily="2" charset="-78"/>
              <a:cs typeface="Sakkal Majalla" panose="02000000000000000000" pitchFamily="2" charset="-78"/>
            </a:endParaRPr>
          </a:p>
          <a:p>
            <a:pPr algn="r" rtl="1" eaLnBrk="1" hangingPunct="1">
              <a:buFont typeface="Wingdings 3" pitchFamily="18" charset="2"/>
              <a:buNone/>
            </a:pPr>
            <a:endParaRPr lang="ar-BH" altLang="en-US" dirty="0" smtClean="0"/>
          </a:p>
          <a:p>
            <a:pPr algn="r" rtl="1" eaLnBrk="1" hangingPunct="1"/>
            <a:endParaRPr lang="en-US" altLang="en-US" dirty="0" smtClean="0"/>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4327441" y="1690252"/>
            <a:ext cx="3136392" cy="4572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rtl="1"/>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r" rtl="1"/>
            <a:r>
              <a:rPr lang="ar-SA" altLang="en-US" sz="3200" b="1" dirty="0" smtClean="0">
                <a:solidFill>
                  <a:srgbClr val="FF0000"/>
                </a:solidFill>
                <a:latin typeface="Sakkal Majalla" panose="02000000000000000000" pitchFamily="2" charset="-78"/>
                <a:cs typeface="Sakkal Majalla" panose="02000000000000000000" pitchFamily="2" charset="-78"/>
              </a:rPr>
              <a:t>الصناعات الهندسية: </a:t>
            </a:r>
          </a:p>
          <a:p>
            <a:pPr marL="0" indent="0" algn="r" rtl="1">
              <a:buNone/>
            </a:pPr>
            <a:endParaRPr lang="ar-SA" altLang="en-US" sz="3200" b="1" dirty="0">
              <a:solidFill>
                <a:srgbClr val="FF0000"/>
              </a:solidFill>
              <a:latin typeface="Sakkal Majalla" panose="02000000000000000000" pitchFamily="2" charset="-78"/>
              <a:cs typeface="Sakkal Majalla" panose="02000000000000000000" pitchFamily="2" charset="-78"/>
            </a:endParaRPr>
          </a:p>
          <a:p>
            <a:pPr marL="0" indent="0" algn="ctr" rtl="1">
              <a:buNone/>
            </a:pPr>
            <a:r>
              <a:rPr lang="ar-SA" altLang="en-US" sz="2700" dirty="0">
                <a:latin typeface="Sakkal Majalla" panose="02000000000000000000" pitchFamily="2" charset="-78"/>
                <a:cs typeface="Sakkal Majalla" panose="02000000000000000000" pitchFamily="2" charset="-78"/>
              </a:rPr>
              <a:t>يتداخل قطاع الصناعات الهندسية مع باقي القطاعات الأخرى بالشكل الذي يجعله أكبر قاعدة خدمية لغيرة من القطاعات.</a:t>
            </a:r>
            <a:endParaRPr lang="ar-BH" altLang="en-US" sz="2700" dirty="0">
              <a:latin typeface="Sakkal Majalla" panose="02000000000000000000" pitchFamily="2" charset="-78"/>
              <a:cs typeface="Sakkal Majalla" panose="02000000000000000000" pitchFamily="2" charset="-78"/>
            </a:endParaRPr>
          </a:p>
          <a:p>
            <a:pPr algn="r" rtl="1">
              <a:buFont typeface="Wingdings 3" pitchFamily="18" charset="2"/>
              <a:buNone/>
            </a:pPr>
            <a:endParaRPr lang="ar-BH" altLang="en-US" dirty="0" smtClean="0"/>
          </a:p>
          <a:p>
            <a:pPr algn="r" rtl="1"/>
            <a:endParaRPr lang="en-US" altLang="en-US" dirty="0" smtClean="0"/>
          </a:p>
        </p:txBody>
      </p:sp>
      <p:sp>
        <p:nvSpPr>
          <p:cNvPr id="15" name="Content Placeholder 2"/>
          <p:cNvSpPr txBox="1">
            <a:spLocks/>
          </p:cNvSpPr>
          <p:nvPr/>
        </p:nvSpPr>
        <p:spPr>
          <a:xfrm>
            <a:off x="1137691" y="1690252"/>
            <a:ext cx="3136392" cy="4572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endParaRPr lang="ar-SA" altLang="en-US" sz="100" b="1" dirty="0" smtClean="0">
              <a:solidFill>
                <a:srgbClr val="FF0000"/>
              </a:solidFill>
              <a:latin typeface="Sakkal Majalla" panose="02000000000000000000" pitchFamily="2" charset="-78"/>
              <a:cs typeface="Sakkal Majalla" panose="02000000000000000000" pitchFamily="2" charset="-78"/>
            </a:endParaRPr>
          </a:p>
          <a:p>
            <a:pPr algn="r" rtl="1"/>
            <a:r>
              <a:rPr lang="ar-SA" altLang="en-US" sz="3200" b="1" dirty="0" smtClean="0">
                <a:solidFill>
                  <a:srgbClr val="FF0000"/>
                </a:solidFill>
                <a:latin typeface="Sakkal Majalla" panose="02000000000000000000" pitchFamily="2" charset="-78"/>
                <a:cs typeface="Sakkal Majalla" panose="02000000000000000000" pitchFamily="2" charset="-78"/>
              </a:rPr>
              <a:t>الحرف اليدوية:</a:t>
            </a:r>
          </a:p>
          <a:p>
            <a:pPr marL="0" indent="0" algn="r" rtl="1">
              <a:buNone/>
            </a:pPr>
            <a:endParaRPr lang="ar-SA" altLang="en-US" sz="3200" b="1" dirty="0" smtClean="0">
              <a:solidFill>
                <a:srgbClr val="FF0000"/>
              </a:solidFill>
              <a:latin typeface="Sakkal Majalla" panose="02000000000000000000" pitchFamily="2" charset="-78"/>
              <a:cs typeface="Sakkal Majalla" panose="02000000000000000000" pitchFamily="2" charset="-78"/>
            </a:endParaRPr>
          </a:p>
          <a:p>
            <a:pPr marL="0" indent="0" algn="ctr" rtl="1">
              <a:buNone/>
            </a:pPr>
            <a:r>
              <a:rPr lang="ar-SA" altLang="en-US" sz="2700" dirty="0" smtClean="0">
                <a:latin typeface="Sakkal Majalla" panose="02000000000000000000" pitchFamily="2" charset="-78"/>
                <a:cs typeface="Sakkal Majalla" panose="02000000000000000000" pitchFamily="2" charset="-78"/>
              </a:rPr>
              <a:t>بالرغم من صغر مساحة مملكة البحرين كان لكل قرية أو مدينة حرفة معينة تشتهر بها.</a:t>
            </a:r>
            <a:endParaRPr lang="ar-BH" altLang="en-US" sz="2700" dirty="0">
              <a:latin typeface="Sakkal Majalla" panose="02000000000000000000" pitchFamily="2" charset="-78"/>
              <a:cs typeface="Sakkal Majalla" panose="02000000000000000000" pitchFamily="2" charset="-78"/>
            </a:endParaRPr>
          </a:p>
          <a:p>
            <a:pPr algn="r" rtl="1">
              <a:buFont typeface="Wingdings 3" pitchFamily="18" charset="2"/>
              <a:buNone/>
            </a:pPr>
            <a:endParaRPr lang="ar-BH" altLang="en-US" dirty="0" smtClean="0"/>
          </a:p>
          <a:p>
            <a:pPr algn="r" rtl="1"/>
            <a:endParaRPr lang="en-US" altLang="en-US" dirty="0" smtClean="0"/>
          </a:p>
        </p:txBody>
      </p:sp>
    </p:spTree>
    <p:extLst>
      <p:ext uri="{BB962C8B-B14F-4D97-AF65-F5344CB8AC3E}">
        <p14:creationId xmlns:p14="http://schemas.microsoft.com/office/powerpoint/2010/main" val="119600382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bg/>
                                          </p:spTgt>
                                        </p:tgtEl>
                                        <p:attrNameLst>
                                          <p:attrName>style.visibility</p:attrName>
                                        </p:attrNameLst>
                                      </p:cBhvr>
                                      <p:to>
                                        <p:strVal val="visible"/>
                                      </p:to>
                                    </p:set>
                                    <p:animEffect transition="in" filter="wipe(down)">
                                      <p:cBhvr>
                                        <p:cTn id="24" dur="500"/>
                                        <p:tgtEl>
                                          <p:spTgt spid="14">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down)">
                                      <p:cBhvr>
                                        <p:cTn id="27" dur="500"/>
                                        <p:tgtEl>
                                          <p:spTgt spid="14">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wipe(down)">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bg/>
                                          </p:spTgt>
                                        </p:tgtEl>
                                        <p:attrNameLst>
                                          <p:attrName>style.visibility</p:attrName>
                                        </p:attrNameLst>
                                      </p:cBhvr>
                                      <p:to>
                                        <p:strVal val="visible"/>
                                      </p:to>
                                    </p:set>
                                    <p:animEffect transition="in" filter="wipe(down)">
                                      <p:cBhvr>
                                        <p:cTn id="35" dur="500"/>
                                        <p:tgtEl>
                                          <p:spTgt spid="15">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Effect transition="in" filter="wipe(down)">
                                      <p:cBhvr>
                                        <p:cTn id="38" dur="500"/>
                                        <p:tgtEl>
                                          <p:spTgt spid="15">
                                            <p:txEl>
                                              <p:pRg st="1" end="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wipe(down)">
                                      <p:cBhvr>
                                        <p:cTn id="4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P spid="14" grpId="0" build="allAtOnce" animBg="1"/>
      <p:bldP spid="1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996354" y="396586"/>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SA" sz="3200" b="1" dirty="0" smtClean="0">
                <a:solidFill>
                  <a:srgbClr val="C00000"/>
                </a:solidFill>
                <a:latin typeface="Sakkal Majalla" panose="02000000000000000000" pitchFamily="2" charset="-78"/>
                <a:cs typeface="Sakkal Majalla" panose="02000000000000000000" pitchFamily="2" charset="-78"/>
              </a:rPr>
              <a:t>ثانياً: قطاع السياحة في مملكة البحرين</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871870" y="2674770"/>
            <a:ext cx="10214987" cy="2216207"/>
          </a:xfrm>
          <a:solidFill>
            <a:schemeClr val="accent1">
              <a:lumMod val="60000"/>
              <a:lumOff val="40000"/>
            </a:schemeClr>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1" eaLnBrk="1" hangingPunct="1"/>
            <a:endParaRPr lang="ar-SA" altLang="en-US" sz="1400" dirty="0" smtClean="0">
              <a:latin typeface="Sakkal Majalla" panose="02000000000000000000" pitchFamily="2" charset="-78"/>
              <a:cs typeface="Sakkal Majalla" panose="02000000000000000000" pitchFamily="2" charset="-78"/>
            </a:endParaRPr>
          </a:p>
          <a:p>
            <a:pPr algn="just" rtl="1" eaLnBrk="1" hangingPunct="1">
              <a:lnSpc>
                <a:spcPct val="150000"/>
              </a:lnSpc>
            </a:pPr>
            <a:r>
              <a:rPr lang="ar-SA" altLang="en-US" sz="3200" dirty="0" smtClean="0">
                <a:latin typeface="Sakkal Majalla" panose="02000000000000000000" pitchFamily="2" charset="-78"/>
                <a:cs typeface="Sakkal Majalla" panose="02000000000000000000" pitchFamily="2" charset="-78"/>
              </a:rPr>
              <a:t>هي انتقال الإنسان مؤقتًا من بلد إقامته المعتاد إلى بلد آخر أو منطقة أخرى مدة تزيد عن 24 ساعة، وتقل عن عام واحد، لأي غرض غير الهجرة (الإقامة الدائمة) أو قبول العمل.</a:t>
            </a:r>
            <a:endParaRPr lang="ar-BH" altLang="en-US" sz="3200" dirty="0" smtClean="0">
              <a:latin typeface="Sakkal Majalla" panose="02000000000000000000" pitchFamily="2" charset="-78"/>
              <a:cs typeface="Sakkal Majalla" panose="02000000000000000000" pitchFamily="2" charset="-78"/>
            </a:endParaRPr>
          </a:p>
          <a:p>
            <a:pPr marL="0" indent="0" algn="r" rtl="1" eaLnBrk="1" hangingPunct="1">
              <a:buNone/>
            </a:pPr>
            <a:endParaRPr lang="ar-BH" altLang="en-US" dirty="0" smtClean="0"/>
          </a:p>
          <a:p>
            <a:pPr algn="r" rtl="1" eaLnBrk="1" hangingPunct="1">
              <a:buFont typeface="Wingdings 3" pitchFamily="18" charset="2"/>
              <a:buNone/>
            </a:pPr>
            <a:endParaRPr lang="en-US" altLang="en-US" dirty="0" smtClean="0"/>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5178217" y="1901182"/>
            <a:ext cx="147792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r>
              <a:rPr lang="ar-SA" sz="3200" b="1" dirty="0">
                <a:solidFill>
                  <a:srgbClr val="C00000"/>
                </a:solidFill>
                <a:latin typeface="Sakkal Majalla" panose="02000000000000000000" pitchFamily="2" charset="-78"/>
                <a:cs typeface="Sakkal Majalla" panose="02000000000000000000" pitchFamily="2" charset="-78"/>
              </a:rPr>
              <a:t>السياحة</a:t>
            </a:r>
            <a:endParaRPr lang="en-US" sz="32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722788" y="649731"/>
            <a:ext cx="5975797" cy="1325563"/>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algn="ctr" eaLnBrk="1" fontAlgn="auto" hangingPunct="1">
              <a:spcAft>
                <a:spcPts val="0"/>
              </a:spcAft>
              <a:defRPr/>
            </a:pPr>
            <a:r>
              <a:rPr lang="ar-SA" dirty="0" smtClean="0">
                <a:solidFill>
                  <a:srgbClr val="C00000"/>
                </a:solidFill>
              </a:rPr>
              <a:t>أهمية السياحة في مملكة البحرين </a:t>
            </a:r>
            <a:endParaRPr lang="en-US" sz="3200" b="1" dirty="0">
              <a:solidFill>
                <a:srgbClr val="C00000"/>
              </a:solidFill>
            </a:endParaRPr>
          </a:p>
        </p:txBody>
      </p:sp>
      <p:sp>
        <p:nvSpPr>
          <p:cNvPr id="8" name="Rectangle 7"/>
          <p:cNvSpPr/>
          <p:nvPr/>
        </p:nvSpPr>
        <p:spPr>
          <a:xfrm>
            <a:off x="208156" y="1986431"/>
            <a:ext cx="11775687" cy="10772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altLang="en-US" sz="3200" dirty="0" smtClean="0">
                <a:latin typeface="Sakkal Majalla" panose="02000000000000000000" pitchFamily="2" charset="-78"/>
                <a:cs typeface="Sakkal Majalla" panose="02000000000000000000" pitchFamily="2" charset="-78"/>
              </a:rPr>
              <a:t>اهتمت حكومة مملكة البحرين ممثلة في وزارة السياحة وهيئة البحرين للسياحة والمعارض بتنشيط السياحة لعدة أسباب أبرزها</a:t>
            </a:r>
            <a:endParaRPr lang="en-US" altLang="en-US" sz="3200" dirty="0" smtClean="0">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2371767" y="3699720"/>
            <a:ext cx="7148613" cy="2062103"/>
          </a:xfrm>
          <a:prstGeom prst="rect">
            <a:avLst/>
          </a:prstGeom>
          <a:solidFill>
            <a:srgbClr val="66CCFF"/>
          </a:solidFill>
          <a:ln>
            <a:solidFill>
              <a:schemeClr val="accent1">
                <a:lumMod val="20000"/>
                <a:lumOff val="80000"/>
              </a:schemeClr>
            </a:solidFill>
          </a:ln>
        </p:spPr>
        <p:txBody>
          <a:bodyPr wrap="square" rtlCol="0">
            <a:spAutoFit/>
          </a:bodyPr>
          <a:lstStyle/>
          <a:p>
            <a:pPr marL="342900" indent="-342900" algn="r" rtl="1">
              <a:buAutoNum type="arabicPeriod"/>
            </a:pPr>
            <a:r>
              <a:rPr lang="ar-SA" sz="3200" dirty="0">
                <a:latin typeface="Sakkal Majalla" panose="02000000000000000000" pitchFamily="2" charset="-78"/>
                <a:cs typeface="Sakkal Majalla" panose="02000000000000000000" pitchFamily="2" charset="-78"/>
              </a:rPr>
              <a:t>زيادة الدخل الاقتصادي.</a:t>
            </a:r>
          </a:p>
          <a:p>
            <a:pPr marL="342900" indent="-342900" algn="r" rtl="1">
              <a:buAutoNum type="arabicPeriod"/>
            </a:pPr>
            <a:r>
              <a:rPr lang="ar-SA" sz="3200" dirty="0">
                <a:latin typeface="Sakkal Majalla" panose="02000000000000000000" pitchFamily="2" charset="-78"/>
                <a:cs typeface="Sakkal Majalla" panose="02000000000000000000" pitchFamily="2" charset="-78"/>
              </a:rPr>
              <a:t> تعزيز الاستثمار.</a:t>
            </a:r>
          </a:p>
          <a:p>
            <a:pPr marL="342900" indent="-342900" algn="r" rtl="1">
              <a:buAutoNum type="arabicPeriod"/>
            </a:pPr>
            <a:r>
              <a:rPr lang="ar-SA" sz="3200" dirty="0">
                <a:latin typeface="Sakkal Majalla" panose="02000000000000000000" pitchFamily="2" charset="-78"/>
                <a:cs typeface="Sakkal Majalla" panose="02000000000000000000" pitchFamily="2" charset="-78"/>
              </a:rPr>
              <a:t>الإسهام في زيادة الناتج المحلي.</a:t>
            </a:r>
          </a:p>
          <a:p>
            <a:pPr marL="342900" indent="-342900" algn="r" rtl="1">
              <a:buAutoNum type="arabicPeriod"/>
            </a:pPr>
            <a:r>
              <a:rPr lang="ar-SA" sz="3200" dirty="0">
                <a:latin typeface="Sakkal Majalla" panose="02000000000000000000" pitchFamily="2" charset="-78"/>
                <a:cs typeface="Sakkal Majalla" panose="02000000000000000000" pitchFamily="2" charset="-78"/>
              </a:rPr>
              <a:t>إبراز المكانة التاريخية والحضارية </a:t>
            </a:r>
            <a:r>
              <a:rPr lang="ar-SA" sz="3200" dirty="0" smtClean="0">
                <a:latin typeface="Sakkal Majalla" panose="02000000000000000000" pitchFamily="2" charset="-78"/>
                <a:cs typeface="Sakkal Majalla" panose="02000000000000000000" pitchFamily="2" charset="-78"/>
              </a:rPr>
              <a:t>للبلاد.</a:t>
            </a:r>
            <a:endParaRPr lang="en-US" sz="3200" dirty="0">
              <a:latin typeface="Sakkal Majalla" panose="02000000000000000000" pitchFamily="2" charset="-78"/>
              <a:cs typeface="Sakkal Majalla" panose="02000000000000000000" pitchFamily="2" charset="-78"/>
            </a:endParaRPr>
          </a:p>
        </p:txBody>
      </p:sp>
      <p:sp>
        <p:nvSpPr>
          <p:cNvPr id="4" name="Down Arrow 3"/>
          <p:cNvSpPr/>
          <p:nvPr/>
        </p:nvSpPr>
        <p:spPr>
          <a:xfrm>
            <a:off x="5325375" y="3056370"/>
            <a:ext cx="770624" cy="64335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additive="base">
                                        <p:cTn id="1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8">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21545" y="411118"/>
            <a:ext cx="7748909" cy="1293335"/>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ar-SA" dirty="0">
                <a:solidFill>
                  <a:srgbClr val="C00000"/>
                </a:solidFill>
              </a:rPr>
              <a:t>المقومات السياحية لمملكة البحرين</a:t>
            </a:r>
            <a:endParaRPr lang="en-US" dirty="0">
              <a:solidFill>
                <a:srgbClr val="C00000"/>
              </a:solidFill>
            </a:endParaRPr>
          </a:p>
        </p:txBody>
      </p:sp>
      <p:sp>
        <p:nvSpPr>
          <p:cNvPr id="6" name="Content Placeholder 1"/>
          <p:cNvSpPr>
            <a:spLocks noGrp="1"/>
          </p:cNvSpPr>
          <p:nvPr>
            <p:ph idx="1"/>
          </p:nvPr>
        </p:nvSpPr>
        <p:spPr>
          <a:xfrm>
            <a:off x="1112624" y="1732575"/>
            <a:ext cx="9966752" cy="4688182"/>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eaLnBrk="1" hangingPunct="1">
              <a:buFont typeface="Wingdings 3" pitchFamily="18" charset="2"/>
              <a:buNone/>
            </a:pPr>
            <a:r>
              <a:rPr lang="ar-BH" altLang="en-US" sz="3200" dirty="0" smtClean="0">
                <a:latin typeface="Sakkal Majalla" panose="02000000000000000000" pitchFamily="2" charset="-78"/>
                <a:cs typeface="Sakkal Majalla" panose="02000000000000000000" pitchFamily="2" charset="-78"/>
              </a:rPr>
              <a:t>1- </a:t>
            </a:r>
            <a:r>
              <a:rPr lang="ar-SA" altLang="en-US" sz="3200" dirty="0" smtClean="0">
                <a:latin typeface="Sakkal Majalla" panose="02000000000000000000" pitchFamily="2" charset="-78"/>
                <a:cs typeface="Sakkal Majalla" panose="02000000000000000000" pitchFamily="2" charset="-78"/>
              </a:rPr>
              <a:t>موقعها الاستراتيجي</a:t>
            </a:r>
            <a:r>
              <a:rPr lang="ar-BH" altLang="en-US" sz="3200" dirty="0" smtClean="0">
                <a:latin typeface="Sakkal Majalla" panose="02000000000000000000" pitchFamily="2" charset="-78"/>
                <a:cs typeface="Sakkal Majalla" panose="02000000000000000000" pitchFamily="2" charset="-78"/>
              </a:rPr>
              <a:t>.</a:t>
            </a:r>
          </a:p>
          <a:p>
            <a:pPr algn="r" rtl="1" eaLnBrk="1" hangingPunct="1">
              <a:buFont typeface="Wingdings 3" pitchFamily="18" charset="2"/>
              <a:buNone/>
            </a:pPr>
            <a:r>
              <a:rPr lang="ar-BH" altLang="en-US" sz="3200" dirty="0" smtClean="0">
                <a:latin typeface="Sakkal Majalla" panose="02000000000000000000" pitchFamily="2" charset="-78"/>
                <a:cs typeface="Sakkal Majalla" panose="02000000000000000000" pitchFamily="2" charset="-78"/>
              </a:rPr>
              <a:t>2- </a:t>
            </a:r>
            <a:r>
              <a:rPr lang="ar-SA" altLang="en-US" sz="3200" dirty="0" smtClean="0">
                <a:latin typeface="Sakkal Majalla" panose="02000000000000000000" pitchFamily="2" charset="-78"/>
                <a:cs typeface="Sakkal Majalla" panose="02000000000000000000" pitchFamily="2" charset="-78"/>
              </a:rPr>
              <a:t>الأبنية والآثار التاريخية والحضارية</a:t>
            </a:r>
            <a:r>
              <a:rPr lang="ar-BH" altLang="en-US" sz="3200" dirty="0" smtClean="0">
                <a:latin typeface="Sakkal Majalla" panose="02000000000000000000" pitchFamily="2" charset="-78"/>
                <a:cs typeface="Sakkal Majalla" panose="02000000000000000000" pitchFamily="2" charset="-78"/>
              </a:rPr>
              <a:t>.</a:t>
            </a:r>
          </a:p>
          <a:p>
            <a:pPr algn="r" rtl="1" eaLnBrk="1" hangingPunct="1">
              <a:buFont typeface="Wingdings 3" pitchFamily="18" charset="2"/>
              <a:buNone/>
            </a:pPr>
            <a:r>
              <a:rPr lang="ar-BH" altLang="en-US" sz="3200" dirty="0" smtClean="0">
                <a:latin typeface="Sakkal Majalla" panose="02000000000000000000" pitchFamily="2" charset="-78"/>
                <a:cs typeface="Sakkal Majalla" panose="02000000000000000000" pitchFamily="2" charset="-78"/>
              </a:rPr>
              <a:t>3- </a:t>
            </a:r>
            <a:r>
              <a:rPr lang="ar-SA" altLang="en-US" sz="3200" dirty="0" smtClean="0">
                <a:latin typeface="Sakkal Majalla" panose="02000000000000000000" pitchFamily="2" charset="-78"/>
                <a:cs typeface="Sakkal Majalla" panose="02000000000000000000" pitchFamily="2" charset="-78"/>
              </a:rPr>
              <a:t>توافر خدمات الاتصال الحديثة والخدمات المصرفية والمالية وشركات التأمين</a:t>
            </a:r>
            <a:r>
              <a:rPr lang="ar-BH" altLang="en-US" sz="3200" dirty="0" smtClean="0">
                <a:latin typeface="Sakkal Majalla" panose="02000000000000000000" pitchFamily="2" charset="-78"/>
                <a:cs typeface="Sakkal Majalla" panose="02000000000000000000" pitchFamily="2" charset="-78"/>
              </a:rPr>
              <a:t>.</a:t>
            </a:r>
          </a:p>
          <a:p>
            <a:pPr algn="r" rtl="1" eaLnBrk="1" hangingPunct="1">
              <a:buFont typeface="Wingdings 3" pitchFamily="18" charset="2"/>
              <a:buNone/>
            </a:pPr>
            <a:r>
              <a:rPr lang="ar-BH" altLang="en-US" sz="3200" dirty="0" smtClean="0">
                <a:latin typeface="Sakkal Majalla" panose="02000000000000000000" pitchFamily="2" charset="-78"/>
                <a:cs typeface="Sakkal Majalla" panose="02000000000000000000" pitchFamily="2" charset="-78"/>
              </a:rPr>
              <a:t>4- </a:t>
            </a:r>
            <a:r>
              <a:rPr lang="ar-SA" altLang="en-US" sz="3200" dirty="0" smtClean="0">
                <a:latin typeface="Sakkal Majalla" panose="02000000000000000000" pitchFamily="2" charset="-78"/>
                <a:cs typeface="Sakkal Majalla" panose="02000000000000000000" pitchFamily="2" charset="-78"/>
              </a:rPr>
              <a:t>الأنماط السياحية المتعددة مثل السياحة العلاجية والثقافية والرياضية وسياحة المعارض والمؤتمرات</a:t>
            </a:r>
            <a:r>
              <a:rPr lang="ar-BH" altLang="en-US" sz="3200" dirty="0" smtClean="0">
                <a:latin typeface="Sakkal Majalla" panose="02000000000000000000" pitchFamily="2" charset="-78"/>
                <a:cs typeface="Sakkal Majalla" panose="02000000000000000000" pitchFamily="2" charset="-78"/>
              </a:rPr>
              <a:t>.</a:t>
            </a:r>
            <a:endParaRPr lang="ar-SA" altLang="en-US" sz="3200" dirty="0" smtClean="0">
              <a:latin typeface="Sakkal Majalla" panose="02000000000000000000" pitchFamily="2" charset="-78"/>
              <a:cs typeface="Sakkal Majalla" panose="02000000000000000000" pitchFamily="2" charset="-78"/>
            </a:endParaRPr>
          </a:p>
          <a:p>
            <a:pPr algn="r" rtl="1" eaLnBrk="1" hangingPunct="1">
              <a:buFont typeface="Wingdings 3" pitchFamily="18" charset="2"/>
              <a:buNone/>
            </a:pPr>
            <a:r>
              <a:rPr lang="ar-SA" altLang="en-US" sz="3200" dirty="0" smtClean="0">
                <a:latin typeface="Sakkal Majalla" panose="02000000000000000000" pitchFamily="2" charset="-78"/>
                <a:cs typeface="Sakkal Majalla" panose="02000000000000000000" pitchFamily="2" charset="-78"/>
              </a:rPr>
              <a:t>5- وجود خدمات سياحية حديثة تتمثل في مجموعة من الفنادق العالمية الفخمة والمنتجعات البحرية.</a:t>
            </a:r>
          </a:p>
          <a:p>
            <a:pPr algn="r" rtl="1" eaLnBrk="1" hangingPunct="1">
              <a:buFont typeface="Wingdings 3" pitchFamily="18" charset="2"/>
              <a:buNone/>
            </a:pPr>
            <a:r>
              <a:rPr lang="ar-SA" altLang="en-US" sz="3200" dirty="0" smtClean="0">
                <a:latin typeface="Sakkal Majalla" panose="02000000000000000000" pitchFamily="2" charset="-78"/>
                <a:cs typeface="Sakkal Majalla" panose="02000000000000000000" pitchFamily="2" charset="-78"/>
              </a:rPr>
              <a:t>6- وجود شبكة مواصلات برية ومطار البحرين الدولي وجسر الملك فهد الذي يربط مملكة البحرين بالمملكة العربية السعودية الشقيقة.</a:t>
            </a:r>
            <a:endParaRPr lang="ar-BH" altLang="en-US" sz="3200" dirty="0" smtClean="0">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3467468" y="503236"/>
            <a:ext cx="5653825" cy="1325563"/>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ar-SA" dirty="0">
                <a:solidFill>
                  <a:srgbClr val="C00000"/>
                </a:solidFill>
              </a:rPr>
              <a:t>السياحة الوطنية بمملكة البحرين</a:t>
            </a:r>
            <a:endParaRPr lang="en-US" dirty="0">
              <a:solidFill>
                <a:srgbClr val="C00000"/>
              </a:solidFill>
            </a:endParaRPr>
          </a:p>
        </p:txBody>
      </p:sp>
      <p:sp>
        <p:nvSpPr>
          <p:cNvPr id="7" name="Content Placeholder 1"/>
          <p:cNvSpPr>
            <a:spLocks noGrp="1"/>
          </p:cNvSpPr>
          <p:nvPr>
            <p:ph idx="1"/>
          </p:nvPr>
        </p:nvSpPr>
        <p:spPr>
          <a:xfrm>
            <a:off x="1252196" y="1917221"/>
            <a:ext cx="9518939" cy="3165038"/>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rtl="1" eaLnBrk="1" hangingPunct="1"/>
            <a:endParaRPr lang="ar-SA" altLang="en-US" dirty="0" smtClean="0">
              <a:latin typeface="Sakkal Majalla" panose="02000000000000000000" pitchFamily="2" charset="-78"/>
              <a:cs typeface="Sakkal Majalla" panose="02000000000000000000" pitchFamily="2" charset="-78"/>
            </a:endParaRPr>
          </a:p>
          <a:p>
            <a:pPr algn="r" rtl="1" eaLnBrk="1" hangingPunct="1"/>
            <a:r>
              <a:rPr lang="ar-SA" altLang="en-US" dirty="0" smtClean="0">
                <a:latin typeface="Sakkal Majalla" panose="02000000000000000000" pitchFamily="2" charset="-78"/>
                <a:cs typeface="Sakkal Majalla" panose="02000000000000000000" pitchFamily="2" charset="-78"/>
              </a:rPr>
              <a:t>تنظيم </a:t>
            </a:r>
            <a:r>
              <a:rPr lang="ar-SA" altLang="en-US" dirty="0" smtClean="0">
                <a:latin typeface="Sakkal Majalla" panose="02000000000000000000" pitchFamily="2" charset="-78"/>
                <a:cs typeface="Sakkal Majalla" panose="02000000000000000000" pitchFamily="2" charset="-78"/>
              </a:rPr>
              <a:t>المؤتمرات</a:t>
            </a:r>
            <a:r>
              <a:rPr lang="ar-SA" altLang="en-US" dirty="0">
                <a:latin typeface="Sakkal Majalla" panose="02000000000000000000" pitchFamily="2" charset="-78"/>
                <a:cs typeface="Sakkal Majalla" panose="02000000000000000000" pitchFamily="2" charset="-78"/>
              </a:rPr>
              <a:t> </a:t>
            </a:r>
            <a:r>
              <a:rPr lang="ar-SA" altLang="en-US" dirty="0" smtClean="0">
                <a:latin typeface="Sakkal Majalla" panose="02000000000000000000" pitchFamily="2" charset="-78"/>
                <a:cs typeface="Sakkal Majalla" panose="02000000000000000000" pitchFamily="2" charset="-78"/>
              </a:rPr>
              <a:t>والمعارض التجارية في مملكة البحرين.</a:t>
            </a:r>
          </a:p>
          <a:p>
            <a:pPr algn="r" rtl="1" eaLnBrk="1" hangingPunct="1"/>
            <a:r>
              <a:rPr lang="ar-SA" altLang="en-US" dirty="0" smtClean="0">
                <a:latin typeface="Sakkal Majalla" panose="02000000000000000000" pitchFamily="2" charset="-78"/>
                <a:cs typeface="Sakkal Majalla" panose="02000000000000000000" pitchFamily="2" charset="-78"/>
              </a:rPr>
              <a:t>جذب وتشجيع عقد المؤتمرات الدولية والإقليمية والمحلية في المملكة.</a:t>
            </a:r>
          </a:p>
          <a:p>
            <a:pPr algn="r" rtl="1" eaLnBrk="1" hangingPunct="1"/>
            <a:r>
              <a:rPr lang="ar-SA" altLang="en-US" dirty="0" smtClean="0">
                <a:latin typeface="Sakkal Majalla" panose="02000000000000000000" pitchFamily="2" charset="-78"/>
                <a:cs typeface="Sakkal Majalla" panose="02000000000000000000" pitchFamily="2" charset="-78"/>
              </a:rPr>
              <a:t>إنشاء وإدارة وتسويق وصيانة مراكز للمؤتمرات والمعارض التابعة للهيئة.</a:t>
            </a:r>
          </a:p>
          <a:p>
            <a:pPr algn="r" rtl="1" eaLnBrk="1" hangingPunct="1"/>
            <a:r>
              <a:rPr lang="ar-SA" altLang="en-US" dirty="0" smtClean="0">
                <a:latin typeface="Sakkal Majalla" panose="02000000000000000000" pitchFamily="2" charset="-78"/>
                <a:cs typeface="Sakkal Majalla" panose="02000000000000000000" pitchFamily="2" charset="-78"/>
              </a:rPr>
              <a:t>منح التراخيص للمؤتمرات والمعارض التجارية والإشراف عليها وتقييمها.</a:t>
            </a:r>
          </a:p>
          <a:p>
            <a:pPr algn="r" rtl="1" eaLnBrk="1" hangingPunct="1"/>
            <a:endParaRPr lang="ar-BH" altLang="en-US" dirty="0" smtClean="0">
              <a:latin typeface="Sakkal Majalla" panose="02000000000000000000" pitchFamily="2" charset="-78"/>
              <a:cs typeface="Sakkal Majalla" panose="02000000000000000000" pitchFamily="2" charset="-78"/>
            </a:endParaRPr>
          </a:p>
          <a:p>
            <a:pPr algn="r" rtl="1" eaLnBrk="1" hangingPunct="1">
              <a:buFont typeface="Wingdings 3" pitchFamily="18" charset="2"/>
              <a:buNone/>
            </a:pPr>
            <a:endParaRPr lang="en-US" altLang="en-US" dirty="0" smtClean="0"/>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4" name="Rectangle 13"/>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animBg="1"/>
    </p:bldLst>
  </p:timing>
</p:sld>
</file>

<file path=ppt/theme/theme1.xml><?xml version="1.0" encoding="utf-8"?>
<a:theme xmlns:a="http://schemas.openxmlformats.org/drawingml/2006/main" name="قالب الدروس الإلكترونية المعتمد">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قالب الدروس الإلكترونية المعتمد</Template>
  <TotalTime>1301</TotalTime>
  <Words>1460</Words>
  <Application>Microsoft Office PowerPoint</Application>
  <PresentationFormat>Widescreen</PresentationFormat>
  <Paragraphs>253</Paragraphs>
  <Slides>36</Slides>
  <Notes>0</Notes>
  <HiddenSlides>16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Lucida Sans Unicode</vt:lpstr>
      <vt:lpstr>Sakkal Majalla</vt:lpstr>
      <vt:lpstr>Verdana</vt:lpstr>
      <vt:lpstr>Wingdings</vt:lpstr>
      <vt:lpstr>Wingdings 3</vt:lpstr>
      <vt:lpstr>قالب الدروس الإلكترونية المعتمد</vt:lpstr>
      <vt:lpstr>مبادئ الاقتصاد (قصد- 211)</vt:lpstr>
      <vt:lpstr>الأهداف:</vt:lpstr>
      <vt:lpstr>PowerPoint Presentation</vt:lpstr>
      <vt:lpstr>القطاعات الصناعية التي تتميز بها مملكة البحرين</vt:lpstr>
      <vt:lpstr>القطاعات الصناعية التي تتميز بها مملكة البحرين</vt:lpstr>
      <vt:lpstr>ثانياً: قطاع السياحة في مملكة البحرين</vt:lpstr>
      <vt:lpstr>أهمية السياحة في مملكة البحرين </vt:lpstr>
      <vt:lpstr>المقومات السياحية لمملكة البحرين</vt:lpstr>
      <vt:lpstr>السياحة الوطنية بمملكة البحرين</vt:lpstr>
      <vt:lpstr>ثالثًا: القطاع المصرفي والمالي في مملكة البحرين</vt:lpstr>
      <vt:lpstr>PowerPoint Presentation</vt:lpstr>
      <vt:lpstr>التقويم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Mariam Jassim Khadem</cp:lastModifiedBy>
  <cp:revision>224</cp:revision>
  <dcterms:created xsi:type="dcterms:W3CDTF">2020-03-04T10:47:58Z</dcterms:created>
  <dcterms:modified xsi:type="dcterms:W3CDTF">2023-02-19T06:25:15Z</dcterms:modified>
</cp:coreProperties>
</file>