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309" r:id="rId6"/>
    <p:sldId id="31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7" r:id="rId23"/>
    <p:sldId id="365" r:id="rId24"/>
    <p:sldId id="353" r:id="rId25"/>
    <p:sldId id="352" r:id="rId26"/>
    <p:sldId id="396" r:id="rId27"/>
    <p:sldId id="398" r:id="rId28"/>
    <p:sldId id="399" r:id="rId29"/>
    <p:sldId id="404" r:id="rId30"/>
    <p:sldId id="406" r:id="rId31"/>
    <p:sldId id="408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400" r:id="rId45"/>
    <p:sldId id="401" r:id="rId46"/>
    <p:sldId id="402" r:id="rId47"/>
    <p:sldId id="403" r:id="rId48"/>
    <p:sldId id="405" r:id="rId49"/>
    <p:sldId id="407" r:id="rId50"/>
    <p:sldId id="40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>
    <p:extLst>
      <p:ext uri="{19B8F6BF-5375-455C-9EA6-DF929625EA0E}">
        <p15:presenceInfo xmlns:p15="http://schemas.microsoft.com/office/powerpoint/2012/main" userId="ebe551ee1b0069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223"/>
    <a:srgbClr val="E86052"/>
    <a:srgbClr val="FFA434"/>
    <a:srgbClr val="D4DBE8"/>
    <a:srgbClr val="FF2525"/>
    <a:srgbClr val="FF7979"/>
    <a:srgbClr val="F7931F"/>
    <a:srgbClr val="3A5C84"/>
    <a:srgbClr val="7E9445"/>
    <a:srgbClr val="13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2279" autoAdjust="0"/>
  </p:normalViewPr>
  <p:slideViewPr>
    <p:cSldViewPr snapToGrid="0">
      <p:cViewPr varScale="1">
        <p:scale>
          <a:sx n="65" d="100"/>
          <a:sy n="65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34.xml"/><Relationship Id="rId7" Type="http://schemas.openxmlformats.org/officeDocument/2006/relationships/slide" Target="slide15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36.xml"/><Relationship Id="rId7" Type="http://schemas.openxmlformats.org/officeDocument/2006/relationships/slide" Target="slide15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38.xml"/><Relationship Id="rId7" Type="http://schemas.openxmlformats.org/officeDocument/2006/relationships/slide" Target="slide15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40.xml"/><Relationship Id="rId7" Type="http://schemas.openxmlformats.org/officeDocument/2006/relationships/slide" Target="slide15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43.xml"/><Relationship Id="rId7" Type="http://schemas.openxmlformats.org/officeDocument/2006/relationships/slide" Target="slide15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44.xml"/><Relationship Id="rId7" Type="http://schemas.openxmlformats.org/officeDocument/2006/relationships/slide" Target="slide15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47.xml"/><Relationship Id="rId7" Type="http://schemas.openxmlformats.org/officeDocument/2006/relationships/slide" Target="slide1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4;p11">
            <a:extLst>
              <a:ext uri="{FF2B5EF4-FFF2-40B4-BE49-F238E27FC236}">
                <a16:creationId xmlns:a16="http://schemas.microsoft.com/office/drawing/2014/main" xmlns="" id="{4480F12F-3684-4F40-A1B9-D3BA9923DD19}"/>
              </a:ext>
            </a:extLst>
          </p:cNvPr>
          <p:cNvSpPr txBox="1">
            <a:spLocks/>
          </p:cNvSpPr>
          <p:nvPr/>
        </p:nvSpPr>
        <p:spPr>
          <a:xfrm>
            <a:off x="4276435" y="1853708"/>
            <a:ext cx="7772997" cy="274809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8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التربية الاقتصادية</a:t>
            </a:r>
          </a:p>
          <a:p>
            <a:endParaRPr lang="ar-SA" sz="36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  <a:p>
            <a:r>
              <a:rPr lang="ar-BH" sz="88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</a:t>
            </a:r>
            <a:r>
              <a:rPr lang="ar-BH" sz="7200" b="1" dirty="0">
                <a:solidFill>
                  <a:srgbClr val="FF9800"/>
                </a:solidFill>
                <a:latin typeface="Sakkal Majalla" panose="02000000000000000000" pitchFamily="2" charset="-78"/>
              </a:rPr>
              <a:t>803/801/101</a:t>
            </a:r>
            <a:endParaRPr lang="ar-SA" sz="8800" b="1" dirty="0">
              <a:solidFill>
                <a:srgbClr val="FF9800"/>
              </a:solidFill>
              <a:latin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FC989E-D4CE-4CFB-96D2-FB65D6210524}"/>
              </a:ext>
            </a:extLst>
          </p:cNvPr>
          <p:cNvSpPr/>
          <p:nvPr/>
        </p:nvSpPr>
        <p:spPr>
          <a:xfrm>
            <a:off x="6818342" y="4838770"/>
            <a:ext cx="3187091" cy="52322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الفصل الدراسي </a:t>
            </a:r>
            <a:r>
              <a:rPr lang="ar-BH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الأول والثاني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5F5DA4-2CA6-43A2-98A4-464A9E98B87D}"/>
              </a:ext>
            </a:extLst>
          </p:cNvPr>
          <p:cNvSpPr/>
          <p:nvPr/>
        </p:nvSpPr>
        <p:spPr>
          <a:xfrm>
            <a:off x="5798835" y="5570965"/>
            <a:ext cx="5226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</a:t>
            </a:r>
            <a:r>
              <a:rPr lang="ar-BH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SA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الثانوي</a:t>
            </a:r>
          </a:p>
          <a:p>
            <a:pPr algn="ctr"/>
            <a:r>
              <a:rPr lang="ar-SA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توحيد المسارات</a:t>
            </a:r>
            <a:r>
              <a:rPr lang="ar-BH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– التعليم الفني والمهني</a:t>
            </a:r>
            <a:endParaRPr lang="ar-SA" sz="36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49C5AB-5BEC-440B-A1DB-C149F618A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25" y="188387"/>
            <a:ext cx="6574549" cy="1024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C136AB-3880-4755-8733-2FE350BA8F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58" t="17594" r="36289" b="11023"/>
          <a:stretch/>
        </p:blipFill>
        <p:spPr>
          <a:xfrm>
            <a:off x="199830" y="1090751"/>
            <a:ext cx="4076605" cy="5680543"/>
          </a:xfrm>
          <a:prstGeom prst="rect">
            <a:avLst/>
          </a:prstGeom>
          <a:ln>
            <a:solidFill>
              <a:srgbClr val="3F5378"/>
            </a:solidFill>
          </a:ln>
        </p:spPr>
      </p:pic>
    </p:spTree>
    <p:extLst>
      <p:ext uri="{BB962C8B-B14F-4D97-AF65-F5344CB8AC3E}">
        <p14:creationId xmlns:p14="http://schemas.microsoft.com/office/powerpoint/2010/main" val="72977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A8887"/>
              </a:buClr>
              <a:buSzPts val="1400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266749" y="325229"/>
            <a:ext cx="349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المعادلة المحاسبية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FDD012-5E66-4832-BA60-5579283C0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3" t="30086" r="25000" b="24714"/>
          <a:stretch/>
        </p:blipFill>
        <p:spPr>
          <a:xfrm>
            <a:off x="721437" y="1382594"/>
            <a:ext cx="9158881" cy="49899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20B07F9-5DA0-490E-B798-718656D14EA2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-4-2)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570F42-F415-45D6-8B94-54B9572004D8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30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AE5EDF1-4683-434E-A5CB-36EB09F13F86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9F0E4997-7179-48DC-A693-75B8EA9B009C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3D076C3-CFB2-4FEB-BE9F-BF26C897F1A0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6DDDCF88-FD3B-4E38-9C3D-BAAA0259F80A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B635B452-325A-49DA-9561-647D36A6AF4D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44E880A-BBAF-4FB2-A322-0D7948716EE1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07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أ)  </a:t>
            </a:r>
            <a:r>
              <a:rPr lang="ar-BH" sz="32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مجموع الأصول  = 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مهمات  +  سيارات  +  نقدية  +  المدينون  +  معدات  +  أوراق القبض 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 الأصول  =  600  +  2600  +  5400  +  800  +  700  +  400  =  10500  دينار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ب)  </a:t>
            </a:r>
            <a:r>
              <a:rPr lang="ar-BH" sz="32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مجموع الخصوم  = 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قرض  +  الدائنون  +  أوراق ادفع  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 الأصول  =  5200  +  1200  +  300  =  6700 دينار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ج)  </a:t>
            </a:r>
            <a:r>
              <a:rPr lang="ar-BH" sz="32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النتيجة الماليّة للشركة أرادوس = 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 الإيرادات  -  مجموع المصروفات  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النتيجة الماليّة للشركة أرادوس =  80000  -  12000  =  4000 دينار (صافي خسارة)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R="0" lvl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A8887"/>
              </a:buClr>
              <a:buSzPts val="1400"/>
            </a:pPr>
            <a:endParaRPr lang="en-US" sz="3600" b="1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266749" y="325229"/>
            <a:ext cx="349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المعادلة المحاسبية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20B07F9-5DA0-490E-B798-718656D14EA2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حل 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-4-2)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B95C9AE6-03BE-486A-B23C-AA366B428580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8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045358A2-1EB8-47B6-8E01-AB420EB69D8B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0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51F9DD86-6D0F-4CEE-A99A-00DA22060DA5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1434D80D-394E-47FC-A106-12A6749602E2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8CE6E2A-E57F-416E-8C24-310AC9704DAA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8CDB6C97-4E50-41E1-8AC3-1FDA7DD50480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54833B9-B09E-44FF-9881-57F17846EED5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675839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600" b="1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266749" y="325229"/>
            <a:ext cx="349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المعادلة المحاسبية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20B07F9-5DA0-490E-B798-718656D14EA2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-4-3)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9C37E2-143C-4EFB-96B5-55CAF6F33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3" t="25753" r="8354" b="18967"/>
          <a:stretch/>
        </p:blipFill>
        <p:spPr>
          <a:xfrm>
            <a:off x="162935" y="2253882"/>
            <a:ext cx="10113817" cy="3791109"/>
          </a:xfrm>
          <a:prstGeom prst="rect">
            <a:avLst/>
          </a:prstGeom>
        </p:spPr>
      </p:pic>
      <p:sp>
        <p:nvSpPr>
          <p:cNvPr id="26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D2DB5A7-E049-4F38-8171-510CD3DE36D2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62FF39F9-98CD-4E8F-BE63-08B67386E296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3FA7F0CE-CED1-4E43-AB7D-3D14858079FB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7495E77-E837-499A-8EED-AF8C503C0991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865233A3-9F19-4091-B2FE-600F345248EB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2741C1D0-2E0A-4EB4-82BF-86F1EBF24D2A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E7B9BEA-D11D-4FC4-9BF7-2B565E9A5F15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564585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600" b="1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266749" y="325229"/>
            <a:ext cx="349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المعادلة المحاسبية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20B07F9-5DA0-490E-B798-718656D14EA2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حل 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-4-3)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67DBCBA-E569-4B9B-AC79-EE7AE26B0E5D}"/>
              </a:ext>
            </a:extLst>
          </p:cNvPr>
          <p:cNvSpPr/>
          <p:nvPr/>
        </p:nvSpPr>
        <p:spPr>
          <a:xfrm>
            <a:off x="232229" y="1496594"/>
            <a:ext cx="990006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BH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إجمالي الإيرادات = 9000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0060" algn="just" rtl="1">
              <a:lnSpc>
                <a:spcPct val="115000"/>
              </a:lnSpc>
              <a:spcAft>
                <a:spcPts val="0"/>
              </a:spcAft>
            </a:pPr>
            <a:r>
              <a:rPr lang="ar-BH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إجمالي المصروفات = 800 + 1000 + 4000 = 5800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0060" algn="just" rtl="1">
              <a:lnSpc>
                <a:spcPct val="115000"/>
              </a:lnSpc>
              <a:spcAft>
                <a:spcPts val="0"/>
              </a:spcAft>
            </a:pPr>
            <a:r>
              <a:rPr lang="ar-BH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صافي حساب الدخل = 9000 – 5800 = 3200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ar-BH" sz="1600" dirty="0">
                <a:solidFill>
                  <a:srgbClr val="3F53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>
              <a:lnSpc>
                <a:spcPct val="115000"/>
              </a:lnSpc>
              <a:spcAft>
                <a:spcPts val="0"/>
              </a:spcAft>
            </a:pPr>
            <a:r>
              <a:rPr lang="ar-BH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2. حققت مؤسسة أوال للتجارة العامة ربحًا.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ar-BH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>
              <a:lnSpc>
                <a:spcPct val="115000"/>
              </a:lnSpc>
              <a:spcAft>
                <a:spcPts val="0"/>
              </a:spcAft>
            </a:pPr>
            <a:r>
              <a:rPr lang="ar-BH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3. تكون المؤسسة في حالة خسارة عندما يكون إجمالي المصروفات أكبر من إجمالي الإيرادات.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56640648-499B-4EDA-B62C-EDC6916C1DE4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30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CCDA11-EEBB-4668-821B-7E3561847901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F0447C6-B602-4E70-953E-B06BFEF65B83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0926CCD4-0129-40CD-9B28-25F84BC505F7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6C3A61BA-87D7-4893-82B5-8DE7E67BF0FA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04BC865-01D4-48B7-AD26-17CB5C1A6FC2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0A4A64A-6B04-4FB2-A1A6-A5E86AB04E7F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306728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600" b="1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266749" y="325229"/>
            <a:ext cx="349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المعادلة المحاسبية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7E23D2-45F9-43F8-B23E-BC8BA3D67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2" t="23960" r="13182" b="15263"/>
          <a:stretch/>
        </p:blipFill>
        <p:spPr>
          <a:xfrm>
            <a:off x="160071" y="1599790"/>
            <a:ext cx="10210316" cy="468253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B51160-D5A1-4FFA-944F-6CC4B64AA44E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5A6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نشاط جماعي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-4-2)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7EACBCE-59F3-4708-B99C-47DCA14C0CF0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31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12EBB515-76D7-4150-A5ED-8E29C927BEDF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9625069-4063-47B4-81CC-E6181AB48A4E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1F1F0E-F6B8-4B30-AC44-148EB08E9957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FA59C3E5-E523-42D1-9739-28E2BE745061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0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548418C-87DB-46A6-B4C8-F4DC628D6A89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ED54D77-DCD2-4689-8FF8-37027B5AA5B7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67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600" b="1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997718" y="325229"/>
            <a:ext cx="2768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القوائم الماليّة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94EAC9-5370-4D7D-A091-EDB38131CDE7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-4-4)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A19733-A898-44DA-B9E1-DB6EDBE3D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22" t="28822" r="13788" b="12701"/>
          <a:stretch/>
        </p:blipFill>
        <p:spPr>
          <a:xfrm>
            <a:off x="104517" y="1462900"/>
            <a:ext cx="10230654" cy="4870721"/>
          </a:xfrm>
          <a:prstGeom prst="rect">
            <a:avLst/>
          </a:prstGeom>
        </p:spPr>
      </p:pic>
      <p:sp>
        <p:nvSpPr>
          <p:cNvPr id="30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7B7FB763-4417-448F-88B9-B00F5DF07150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31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63AFCDB-08AC-4377-B4C1-24DFAB666B42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B996D62-35EC-4CB1-A4BE-334CFA10FF2F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641954D-5464-4730-B9B2-36241CDA78C7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00C95223-415C-4095-B36F-69130CED4A71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0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77FC3FF8-7580-401C-BEF0-E99661D4C985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6FCB3DE-BE61-4D27-A96C-7F4159F1C4B0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02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600" b="1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997718" y="325229"/>
            <a:ext cx="2768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القوائم الماليّة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94EAC9-5370-4D7D-A091-EDB38131CDE7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حل 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-4-4)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2C20C1-575F-4EA0-B37C-91D0833AA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00" t="25752" r="31058" b="23367"/>
          <a:stretch/>
        </p:blipFill>
        <p:spPr>
          <a:xfrm>
            <a:off x="2208648" y="1318613"/>
            <a:ext cx="6022392" cy="5154107"/>
          </a:xfrm>
          <a:prstGeom prst="rect">
            <a:avLst/>
          </a:prstGeom>
        </p:spPr>
      </p:pic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E8C4D8F8-4872-4A92-AF4C-885D2E9C6823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8C9FF7F9-3BDA-4944-9685-963CD8664919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5A9717E4-247E-44E5-AB92-90E4E1EE9AB1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EAFA87-D2EA-4891-A4B4-33D867E5E44B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0D486FDF-FA6D-4621-86D0-AA616796F1F8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C1D85039-5625-475B-93B2-F92CA520CB83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6ED644E-B458-48AB-A393-573B3CE6A4A1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72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600" b="1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997718" y="325229"/>
            <a:ext cx="2768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القوائم الماليّة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94EAC9-5370-4D7D-A091-EDB38131CDE7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حل 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-4-4)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D3577A-51F8-415F-91D9-23C0AE8B1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4" t="44228" r="34772" b="29696"/>
          <a:stretch/>
        </p:blipFill>
        <p:spPr>
          <a:xfrm>
            <a:off x="237336" y="1807505"/>
            <a:ext cx="9965015" cy="4316205"/>
          </a:xfrm>
          <a:prstGeom prst="rect">
            <a:avLst/>
          </a:prstGeom>
        </p:spPr>
      </p:pic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C0F76D78-9847-4925-8297-C9B648B25B04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1ABA2E02-D150-4820-B48D-020166AF1A26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3279F7C-E692-4593-AF9F-5C1F5C43726A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878AB320-B110-45E9-BAA9-90930BCB0328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B74DA8DF-1A4E-4648-AE8D-203AA0618ABD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3881EDC0-5BE2-4F26-8E47-8488EB032C7E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1CE8C2A-5871-4972-83F7-B8CD597A16DF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042685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600" b="1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997718" y="325229"/>
            <a:ext cx="2768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القوائم الماليّة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94EAC9-5370-4D7D-A091-EDB38131CDE7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حل 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-4-4)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0C2166-7526-40BB-B24B-536FF3D03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9" t="20683" r="35985" b="12862"/>
          <a:stretch/>
        </p:blipFill>
        <p:spPr>
          <a:xfrm>
            <a:off x="2002971" y="1291227"/>
            <a:ext cx="6545805" cy="5129669"/>
          </a:xfrm>
          <a:prstGeom prst="rect">
            <a:avLst/>
          </a:prstGeom>
        </p:spPr>
      </p:pic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A997C488-449D-4C80-9403-176E5D2A2BF0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420CDAEE-0C75-4247-96CD-7F0889F0F614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C226E9D6-D9D6-47A9-A4EE-CCD0E95B11B9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84BC1150-3BF0-49D9-9313-61220C1B88F0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45CDB32D-B175-44B4-8563-2F3AEA698596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CF9F3B65-F190-4B99-8708-6B1902F9B388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7B36E34-C530-4656-8540-534E2D5B6DEA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529932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600" b="1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997718" y="325229"/>
            <a:ext cx="2768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القوائم الماليّة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94EAC9-5370-4D7D-A091-EDB38131CDE7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-4-5)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907982-5473-467B-9034-8B3C5B3AD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7182" r="17576" b="10438"/>
          <a:stretch/>
        </p:blipFill>
        <p:spPr>
          <a:xfrm>
            <a:off x="1099128" y="1342219"/>
            <a:ext cx="8368146" cy="5113361"/>
          </a:xfrm>
          <a:prstGeom prst="rect">
            <a:avLst/>
          </a:prstGeom>
        </p:spPr>
      </p:pic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9B3BCB1-038B-4133-90F6-CF04463A26B7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FA4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F209C2A3-A7D4-41AF-879A-F74DC8AD4A8C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5D27485-8E12-4D3E-8C98-366011A9865C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0D5698-1C48-494B-A961-2126AD137DFD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DA093D8C-C471-4C48-A599-D77EA0C1CEB8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22D867A1-7EDA-4A13-A838-77B1E9E16DA8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C41739F-BBE9-4602-A5A1-4194BF400369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424862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58578253-5B9C-4212-99D5-D54F93781CE6}"/>
              </a:ext>
            </a:extLst>
          </p:cNvPr>
          <p:cNvSpPr/>
          <p:nvPr/>
        </p:nvSpPr>
        <p:spPr>
          <a:xfrm>
            <a:off x="2239991" y="2312988"/>
            <a:ext cx="11974772" cy="3856903"/>
          </a:xfrm>
          <a:prstGeom prst="parallelogram">
            <a:avLst>
              <a:gd name="adj" fmla="val 52022"/>
            </a:avLst>
          </a:prstGeom>
          <a:solidFill>
            <a:srgbClr val="3F5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xmlns="" id="{617D9E4E-BEA6-4D5C-8473-E0A1958A7B94}"/>
              </a:ext>
            </a:extLst>
          </p:cNvPr>
          <p:cNvSpPr txBox="1">
            <a:spLocks/>
          </p:cNvSpPr>
          <p:nvPr/>
        </p:nvSpPr>
        <p:spPr>
          <a:xfrm>
            <a:off x="4481601" y="2640492"/>
            <a:ext cx="671561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600" dirty="0">
                <a:solidFill>
                  <a:srgbClr val="F2922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Sultan bold" pitchFamily="2" charset="-78"/>
              </a:rPr>
              <a:t>ال</a:t>
            </a:r>
            <a:r>
              <a:rPr lang="ar-BH" sz="6600" dirty="0">
                <a:solidFill>
                  <a:srgbClr val="F2922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Sultan bold" pitchFamily="2" charset="-78"/>
              </a:rPr>
              <a:t>وحدة الثانية</a:t>
            </a:r>
            <a:endParaRPr lang="en-US" sz="6600" dirty="0">
              <a:solidFill>
                <a:srgbClr val="F29223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9" name="مستطيل 7">
            <a:extLst>
              <a:ext uri="{FF2B5EF4-FFF2-40B4-BE49-F238E27FC236}">
                <a16:creationId xmlns:a16="http://schemas.microsoft.com/office/drawing/2014/main" xmlns="" id="{0B73313E-3D21-4EAF-B04F-252807E1786C}"/>
              </a:ext>
            </a:extLst>
          </p:cNvPr>
          <p:cNvSpPr/>
          <p:nvPr/>
        </p:nvSpPr>
        <p:spPr>
          <a:xfrm>
            <a:off x="4090706" y="4115201"/>
            <a:ext cx="725230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BH" sz="1380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الثّقافة الماليّة</a:t>
            </a:r>
            <a:endParaRPr lang="ar-SA" sz="239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Sultan bold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C86C6B-F3D9-4D33-AC2E-D5A2EAFBD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307" y="116078"/>
            <a:ext cx="1762982" cy="1783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03A551-82E8-445D-993D-9F9CD80EF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539225"/>
            <a:ext cx="4626158" cy="3085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797388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600" b="1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997718" y="325229"/>
            <a:ext cx="2768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القوائم الماليّة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94EAC9-5370-4D7D-A091-EDB38131CDE7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حل 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-4-5)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9CC57D-F3B0-4441-B1AF-DD5A40C06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36" t="33687" r="16488" b="20539"/>
          <a:stretch/>
        </p:blipFill>
        <p:spPr>
          <a:xfrm>
            <a:off x="1428279" y="1380853"/>
            <a:ext cx="6819794" cy="5034815"/>
          </a:xfrm>
          <a:prstGeom prst="rect">
            <a:avLst/>
          </a:prstGeom>
        </p:spPr>
      </p:pic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E9A69007-0927-48D7-B089-8797FF01CCA7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FA4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E66DF891-DF79-456E-8401-722527019CC0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A9755874-3C81-4FB4-9780-6609FEF0C84F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1CDB72E-7E45-4550-A633-1AE1DBEEDE56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800DF654-50B0-4C45-9EC8-AEBD84EB1F82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296FE44A-52CC-4E1E-9F35-E8A4BF64FB42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B925CA3-3B88-4C5B-93E5-1A165C4D75D1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5864270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en-US" sz="3600" b="1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997718" y="325229"/>
            <a:ext cx="2768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القوائم الماليّة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94EAC9-5370-4D7D-A091-EDB38131CDE7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حل 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-4-5)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681860-44A1-474E-906F-00CD1A2D6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97" t="16078" r="25909" b="16902"/>
          <a:stretch/>
        </p:blipFill>
        <p:spPr>
          <a:xfrm>
            <a:off x="2104572" y="1315807"/>
            <a:ext cx="5500914" cy="5084923"/>
          </a:xfrm>
          <a:prstGeom prst="rect">
            <a:avLst/>
          </a:prstGeom>
        </p:spPr>
      </p:pic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DC971C02-8F5D-4FCF-A208-C4C276A31825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FA43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D3384EFC-CD0E-4745-BAE0-F261A75C6EB1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520D546-A9C3-45F5-8A62-3CFC899901E3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5B5C0672-2B82-4901-A431-E6F5C3D12829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9635BEDD-A098-48F3-B578-233471680F53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427BEB1-61A7-4F3B-84B5-9677EAF65E6B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310069C-373D-47B6-B1A3-2670680F7E7C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421247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61963" lvl="0" indent="-461963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يعبر عن المعادلة المحاسبية بالآتي: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lvl="0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FB0A8EBE-836F-49A1-A783-643002CA0AC9}"/>
              </a:ext>
            </a:extLst>
          </p:cNvPr>
          <p:cNvSpPr/>
          <p:nvPr/>
        </p:nvSpPr>
        <p:spPr>
          <a:xfrm>
            <a:off x="5585347" y="4047530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</a:t>
            </a:r>
            <a:r>
              <a:rPr lang="ar-BH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الخصوم = الأصول + حقوق الملكية</a:t>
            </a:r>
            <a:endParaRPr lang="ar-SA" sz="3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07E2F86-E26B-437A-AD37-88315BB37024}"/>
              </a:ext>
            </a:extLst>
          </p:cNvPr>
          <p:cNvSpPr/>
          <p:nvPr/>
        </p:nvSpPr>
        <p:spPr>
          <a:xfrm>
            <a:off x="5585347" y="5433488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الأصول = الخصوم – حقوق الملكية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F5FEF5D8-A5ED-45AD-A9E7-3296958E11F9}"/>
              </a:ext>
            </a:extLst>
          </p:cNvPr>
          <p:cNvSpPr/>
          <p:nvPr/>
        </p:nvSpPr>
        <p:spPr>
          <a:xfrm>
            <a:off x="362928" y="4047530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الأصول = الخصوم + حقوق الملكية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71B6A72-9638-44E3-8977-8843B7948E6D}"/>
              </a:ext>
            </a:extLst>
          </p:cNvPr>
          <p:cNvSpPr/>
          <p:nvPr/>
        </p:nvSpPr>
        <p:spPr>
          <a:xfrm>
            <a:off x="362928" y="5433488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حقوق الملكية = الخصوم + الأصول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158A55-DD59-4ADA-9EAB-33AD3190F11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D7718D0C-0C47-408F-AAD9-52883D40201A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16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658219B1-C150-4358-9B4F-12089CF2D8BE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7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EDF67218-5265-4250-9C51-AD4443108B5F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1BDA3D5B-F18C-4E8B-81EE-A1FA8FA2B257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9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F60C755A-4B8B-4669-BAF0-B5D570F721D5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0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78609BD6-E0B9-4E52-938A-8289DE99CEC5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488F8E-EF55-469B-8B47-B88895946ECE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04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كانت مجموع الإيرادات أقل من مجموع المصروفات، كانت نتيجة عمليات المنشأة خلال الفترة صافي الربح.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7525" lvl="0" indent="-517525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469466EF-3A64-44F2-AC2B-86CE8E7AE58A}"/>
              </a:ext>
            </a:extLst>
          </p:cNvPr>
          <p:cNvSpPr/>
          <p:nvPr/>
        </p:nvSpPr>
        <p:spPr>
          <a:xfrm>
            <a:off x="5600860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: Rounded Corners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338B36B0-4587-4AF3-B569-C62CF62A8977}"/>
              </a:ext>
            </a:extLst>
          </p:cNvPr>
          <p:cNvSpPr/>
          <p:nvPr/>
        </p:nvSpPr>
        <p:spPr>
          <a:xfrm>
            <a:off x="1825829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16B322-0951-4A12-9BC2-07427FC2BF80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ADA3AB1-650B-49FB-B960-73EC8FCF5061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2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E33900D4-56A6-4945-BF75-D0FD84B3D41B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0C57F4-A0D3-4D80-B4B5-129CEE545E51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4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B15FCB-DD08-4717-A843-C905C1186C69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7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55BA2A7-1348-4D52-B0B2-E196CA6727F5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8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AB16AAE1-E15C-422D-9C8C-0D7EEB366CDA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1B945B8-3802-4532-95DF-CB4C9A47E4C9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28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61963" lvl="0" indent="-461963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عندما تكون النتيجة في قائمة الدخل صفرًا؛ فالسبب يعود إلى: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FB0A8EBE-836F-49A1-A783-643002CA0AC9}"/>
              </a:ext>
            </a:extLst>
          </p:cNvPr>
          <p:cNvSpPr/>
          <p:nvPr/>
        </p:nvSpPr>
        <p:spPr>
          <a:xfrm>
            <a:off x="5585347" y="4047530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المصروفات على الإيرادات</a:t>
            </a:r>
            <a:endParaRPr lang="ar-SA" sz="3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7E2F86-E26B-437A-AD37-88315BB37024}"/>
              </a:ext>
            </a:extLst>
          </p:cNvPr>
          <p:cNvSpPr/>
          <p:nvPr/>
        </p:nvSpPr>
        <p:spPr>
          <a:xfrm>
            <a:off x="5585347" y="5433488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تساوي الإيرادات مع المصروفات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F5FEF5D8-A5ED-45AD-A9E7-3296958E11F9}"/>
              </a:ext>
            </a:extLst>
          </p:cNvPr>
          <p:cNvSpPr/>
          <p:nvPr/>
        </p:nvSpPr>
        <p:spPr>
          <a:xfrm>
            <a:off x="362928" y="4047530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زيادة الإيرادات على المصروفات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71B6A72-9638-44E3-8977-8843B7948E6D}"/>
              </a:ext>
            </a:extLst>
          </p:cNvPr>
          <p:cNvSpPr/>
          <p:nvPr/>
        </p:nvSpPr>
        <p:spPr>
          <a:xfrm>
            <a:off x="362928" y="5433488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خسارة المشروع</a:t>
            </a:r>
            <a:endParaRPr lang="ar-SA" sz="3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E85D58E-3E7C-40DD-A076-1B4DA5625DC4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F233AE8B-8983-4385-BC6C-C1B9E1211E78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9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920E94C5-C862-4D01-9770-9C2BC754D19B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0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264AAE89-F4B8-41D2-B53B-6E7EA0322039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3096198-3955-4649-8D98-F1669EE4D46E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2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7D5F92FF-B0F5-46AE-9DBF-27A04AA18248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3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20F9197D-CBC6-49EA-BDE5-D50485D55103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0FBC37E-E71D-46BB-88E9-4DCA784437C1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84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61963" lvl="0" indent="-461963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في حالة زيادة المصروفات عن الإيرادات في قائمة الدخل، يعني أن الشركة في حالة: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lvl="0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FB0A8EBE-836F-49A1-A783-643002CA0AC9}"/>
              </a:ext>
            </a:extLst>
          </p:cNvPr>
          <p:cNvSpPr/>
          <p:nvPr/>
        </p:nvSpPr>
        <p:spPr>
          <a:xfrm>
            <a:off x="5585347" y="4047530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ربح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07E2F86-E26B-437A-AD37-88315BB37024}"/>
              </a:ext>
            </a:extLst>
          </p:cNvPr>
          <p:cNvSpPr/>
          <p:nvPr/>
        </p:nvSpPr>
        <p:spPr>
          <a:xfrm>
            <a:off x="5585347" y="5433488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تساوي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F5FEF5D8-A5ED-45AD-A9E7-3296958E11F9}"/>
              </a:ext>
            </a:extLst>
          </p:cNvPr>
          <p:cNvSpPr/>
          <p:nvPr/>
        </p:nvSpPr>
        <p:spPr>
          <a:xfrm>
            <a:off x="362928" y="4047530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خسارة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71B6A72-9638-44E3-8977-8843B7948E6D}"/>
              </a:ext>
            </a:extLst>
          </p:cNvPr>
          <p:cNvSpPr/>
          <p:nvPr/>
        </p:nvSpPr>
        <p:spPr>
          <a:xfrm>
            <a:off x="362928" y="5433488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أ و ج صحيحة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158A55-DD59-4ADA-9EAB-33AD3190F11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DC38CD60-26BE-4B2F-8BD4-90E412A2D693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4A980CA9-BB38-4B93-A79D-5743DB59E2DD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4C1C66B1-F750-411A-83E2-CB3C893C9081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0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3777436B-2A82-467C-92A9-253163208153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25E9E990-6B15-40E5-A4B7-E657139C4C85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2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EC1D4BFC-8C34-4F8F-9B55-C5911FC3E51D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39FB693-AAD3-4E76-B6D4-9A582E29A76E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66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61963" lvl="0" indent="-461963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إذا كانت النتيجة في قائمة الدخل بالسالب، فهذا يعني أن: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lvl="0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FB0A8EBE-836F-49A1-A783-643002CA0AC9}"/>
              </a:ext>
            </a:extLst>
          </p:cNvPr>
          <p:cNvSpPr/>
          <p:nvPr/>
        </p:nvSpPr>
        <p:spPr>
          <a:xfrm>
            <a:off x="5585347" y="4047530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</a:t>
            </a:r>
            <a:r>
              <a:rPr lang="ar-BH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المصروفات أكبر من الإيرادات</a:t>
            </a:r>
            <a:endParaRPr lang="ar-SA" sz="3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7E2F86-E26B-437A-AD37-88315BB37024}"/>
              </a:ext>
            </a:extLst>
          </p:cNvPr>
          <p:cNvSpPr/>
          <p:nvPr/>
        </p:nvSpPr>
        <p:spPr>
          <a:xfrm>
            <a:off x="5585347" y="5433488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SA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الإيرادات تساوي المصروفات</a:t>
            </a:r>
            <a:endParaRPr lang="ar-SA" sz="3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F5FEF5D8-A5ED-45AD-A9E7-3296958E11F9}"/>
              </a:ext>
            </a:extLst>
          </p:cNvPr>
          <p:cNvSpPr/>
          <p:nvPr/>
        </p:nvSpPr>
        <p:spPr>
          <a:xfrm>
            <a:off x="362928" y="4047530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الإيرادات أكبر من المصروفات</a:t>
            </a:r>
            <a:endParaRPr lang="ar-SA" sz="3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771B6A72-9638-44E3-8977-8843B7948E6D}"/>
              </a:ext>
            </a:extLst>
          </p:cNvPr>
          <p:cNvSpPr/>
          <p:nvPr/>
        </p:nvSpPr>
        <p:spPr>
          <a:xfrm>
            <a:off x="362928" y="5433488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ما ذكر غير صحيح</a:t>
            </a:r>
            <a:endParaRPr lang="ar-SA" sz="3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158A55-DD59-4ADA-9EAB-33AD3190F11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CFB0512E-D55A-4D17-9B78-FDEFF54BF844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16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A9E3946A-E383-41AF-8197-62DDC42362CC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7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4EA245F2-E4C0-4449-A55F-ED7E1C232F33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2064DE1C-3468-4FF2-A233-5C23821D6FE1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9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1AB59572-50A9-4044-88AE-309E71F19060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0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0D8D64D7-E1C9-483E-8926-D4556DD8580A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B3D335-CDE9-49CC-AB9F-89D52753D3FC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34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61963" lvl="0" indent="-461963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إذا كانت مدة القرض 15 سنة، فإنه يسجل في قائمة المركز المالي في جانب: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lvl="0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FB0A8EBE-836F-49A1-A783-643002CA0AC9}"/>
              </a:ext>
            </a:extLst>
          </p:cNvPr>
          <p:cNvSpPr/>
          <p:nvPr/>
        </p:nvSpPr>
        <p:spPr>
          <a:xfrm>
            <a:off x="5585347" y="4047530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الأصول المتداولة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407E2F86-E26B-437A-AD37-88315BB37024}"/>
              </a:ext>
            </a:extLst>
          </p:cNvPr>
          <p:cNvSpPr/>
          <p:nvPr/>
        </p:nvSpPr>
        <p:spPr>
          <a:xfrm>
            <a:off x="5585347" y="5433488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الأصول الثابتة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F5FEF5D8-A5ED-45AD-A9E7-3296958E11F9}"/>
              </a:ext>
            </a:extLst>
          </p:cNvPr>
          <p:cNvSpPr/>
          <p:nvPr/>
        </p:nvSpPr>
        <p:spPr>
          <a:xfrm>
            <a:off x="362928" y="4047530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خصوم قصيرة الأجل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771B6A72-9638-44E3-8977-8843B7948E6D}"/>
              </a:ext>
            </a:extLst>
          </p:cNvPr>
          <p:cNvSpPr/>
          <p:nvPr/>
        </p:nvSpPr>
        <p:spPr>
          <a:xfrm>
            <a:off x="362928" y="5433488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خصوم طويل الأجل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158A55-DD59-4ADA-9EAB-33AD3190F11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D2CD9E7-537B-49B8-B80D-C5A7300B0575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16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2F57967E-D365-4FB0-9F9D-70B909F198C8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7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ABF44492-18D4-4A68-AD10-BD948FE88F31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E6607EC4-3607-4C8E-84C4-53AD6D2B5953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9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4B09FCE6-7CA4-46AC-AB89-5CBE2E016B79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0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93ADF9BF-195E-4B9D-AC98-FCF52E1AF80A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A291A24-8A67-4ADA-A4CD-23512B488D23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101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61963" lvl="0" indent="-461963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7. إذا كانت الإيرادات أكبر من المصروفات في قائمة الدخل، فإن الشركة في حالة: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lvl="0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FB0A8EBE-836F-49A1-A783-643002CA0AC9}"/>
              </a:ext>
            </a:extLst>
          </p:cNvPr>
          <p:cNvSpPr/>
          <p:nvPr/>
        </p:nvSpPr>
        <p:spPr>
          <a:xfrm>
            <a:off x="5585347" y="4047530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ربح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407E2F86-E26B-437A-AD37-88315BB37024}"/>
              </a:ext>
            </a:extLst>
          </p:cNvPr>
          <p:cNvSpPr/>
          <p:nvPr/>
        </p:nvSpPr>
        <p:spPr>
          <a:xfrm>
            <a:off x="5585347" y="5433488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تساوي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F5FEF5D8-A5ED-45AD-A9E7-3296958E11F9}"/>
              </a:ext>
            </a:extLst>
          </p:cNvPr>
          <p:cNvSpPr/>
          <p:nvPr/>
        </p:nvSpPr>
        <p:spPr>
          <a:xfrm>
            <a:off x="362928" y="4047530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خسارة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771B6A72-9638-44E3-8977-8843B7948E6D}"/>
              </a:ext>
            </a:extLst>
          </p:cNvPr>
          <p:cNvSpPr/>
          <p:nvPr/>
        </p:nvSpPr>
        <p:spPr>
          <a:xfrm>
            <a:off x="362928" y="5433488"/>
            <a:ext cx="4524925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ما ذكر غير صحيح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158A55-DD59-4ADA-9EAB-33AD3190F11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32BEA424-7B2D-40A5-8FDA-5D848610F750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16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AF404F8A-CC23-493D-9363-241A9A6B7499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7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513EA477-D026-4094-AA8C-12987352D418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8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4FF8B5E6-329D-47D8-93CA-FD190EA004D4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9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860CA5BF-4957-4157-B764-B65DBD893C08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0" name="مستطيل مستدير الزوايا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158F4FA3-D571-4464-9F34-A3942CEBC155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CCA673F-AAC7-4C8F-BBA1-38D11F41DD0F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672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lvl="0" indent="-742950" algn="just" rtl="1">
              <a:buAutoNum type="arabicPeriod" startAt="8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الجدول الآتي، من خلال إيجاد المبلغ الناقص في المعادلة المحاسبية الآتية:</a:t>
            </a:r>
          </a:p>
          <a:p>
            <a:pPr marL="742950" lvl="0" indent="-742950" algn="just" rtl="1">
              <a:buAutoNum type="arabicPeriod" startAt="8"/>
            </a:pP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lvl="0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158A55-DD59-4ADA-9EAB-33AD3190F11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C02258D-71CA-40DA-B045-A325F71EE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21297"/>
              </p:ext>
            </p:extLst>
          </p:nvPr>
        </p:nvGraphicFramePr>
        <p:xfrm>
          <a:off x="1211804" y="2730828"/>
          <a:ext cx="8127999" cy="2316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79316499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42425716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95265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حقوق الملكية</a:t>
                      </a:r>
                      <a:endParaRPr lang="en-US" sz="32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الخصوم</a:t>
                      </a:r>
                      <a:endParaRPr lang="en-US" sz="32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الأصول</a:t>
                      </a:r>
                      <a:endParaRPr lang="en-US" sz="32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795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12000 دينار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؟؟</a:t>
                      </a:r>
                      <a:endParaRPr lang="en-US" sz="3200" b="1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15000 دينار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429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3200" b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؟؟</a:t>
                      </a:r>
                      <a:endParaRPr lang="en-US" sz="3200" b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20000 دينار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55000 دينار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834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24000 دينار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6000 دينار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320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؟؟</a:t>
                      </a:r>
                      <a:endParaRPr lang="en-US" sz="3200" b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6859095"/>
                  </a:ext>
                </a:extLst>
              </a:tr>
            </a:tbl>
          </a:graphicData>
        </a:graphic>
      </p:graphicFrame>
      <p:sp>
        <p:nvSpPr>
          <p:cNvPr id="1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196418A-7F4F-4597-B794-978A538C2FB5}"/>
              </a:ext>
            </a:extLst>
          </p:cNvPr>
          <p:cNvSpPr/>
          <p:nvPr/>
        </p:nvSpPr>
        <p:spPr>
          <a:xfrm>
            <a:off x="217385" y="5717309"/>
            <a:ext cx="1829883" cy="600796"/>
          </a:xfrm>
          <a:prstGeom prst="flowChartTerminator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C0058E3-DF23-4530-A761-41C30493BCF6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1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B655A050-C631-4214-B4EA-8A5615B6D180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60F7D557-5DC0-4A2B-A1E9-E6051889EB4D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0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2A47C582-A005-4E99-81C8-1705329C9B43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3A9BB4F3-C375-46E1-BE59-3CBA53354401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09847402-8339-4173-9FD4-92CF20D4A8A4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687CCD-56AB-4F83-918C-806BD0F1D0EF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11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692DBBBB-07CC-4EC3-B4DF-08342525B19D}"/>
              </a:ext>
            </a:extLst>
          </p:cNvPr>
          <p:cNvSpPr/>
          <p:nvPr/>
        </p:nvSpPr>
        <p:spPr>
          <a:xfrm>
            <a:off x="2239991" y="2312988"/>
            <a:ext cx="11974772" cy="3856903"/>
          </a:xfrm>
          <a:prstGeom prst="parallelogram">
            <a:avLst>
              <a:gd name="adj" fmla="val 52022"/>
            </a:avLst>
          </a:prstGeom>
          <a:solidFill>
            <a:srgbClr val="3F5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21;p14">
            <a:extLst>
              <a:ext uri="{FF2B5EF4-FFF2-40B4-BE49-F238E27FC236}">
                <a16:creationId xmlns:a16="http://schemas.microsoft.com/office/drawing/2014/main" xmlns="" id="{C765A8CE-6C7D-4071-824A-3E2A21650527}"/>
              </a:ext>
            </a:extLst>
          </p:cNvPr>
          <p:cNvSpPr txBox="1">
            <a:spLocks/>
          </p:cNvSpPr>
          <p:nvPr/>
        </p:nvSpPr>
        <p:spPr>
          <a:xfrm>
            <a:off x="3076700" y="2397546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720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ea typeface="+mn-ea"/>
                <a:cs typeface="Sultan bold" pitchFamily="2" charset="-78"/>
              </a:rPr>
              <a:t>المحاسبة عن عمليات المنشأة</a:t>
            </a:r>
            <a:endParaRPr lang="en-US" sz="720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ea typeface="+mn-ea"/>
              <a:cs typeface="Sultan bol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4BC838-6151-4F09-899B-BF5CDE9A791F}"/>
              </a:ext>
            </a:extLst>
          </p:cNvPr>
          <p:cNvSpPr txBox="1"/>
          <p:nvPr/>
        </p:nvSpPr>
        <p:spPr>
          <a:xfrm>
            <a:off x="4159927" y="4078766"/>
            <a:ext cx="629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7387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chemeClr val="bg1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المعادلة المحاسبية</a:t>
            </a:r>
          </a:p>
          <a:p>
            <a:pPr marL="687387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chemeClr val="bg1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القوائم المالية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xmlns="" id="{E8700E5D-830D-41C4-A075-7914114366E5}"/>
              </a:ext>
            </a:extLst>
          </p:cNvPr>
          <p:cNvSpPr txBox="1">
            <a:spLocks/>
          </p:cNvSpPr>
          <p:nvPr/>
        </p:nvSpPr>
        <p:spPr>
          <a:xfrm>
            <a:off x="4939049" y="1137863"/>
            <a:ext cx="671561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5400" dirty="0">
                <a:ln>
                  <a:solidFill>
                    <a:srgbClr val="3F5378"/>
                  </a:solidFill>
                </a:ln>
                <a:solidFill>
                  <a:srgbClr val="F2922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Sultan bold" pitchFamily="2" charset="-78"/>
              </a:rPr>
              <a:t>الدرس الرابع</a:t>
            </a:r>
            <a:endParaRPr lang="en-US" sz="5400" dirty="0">
              <a:ln>
                <a:solidFill>
                  <a:srgbClr val="3F5378"/>
                </a:solidFill>
              </a:ln>
              <a:solidFill>
                <a:srgbClr val="F29223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Sultan bold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5F28265-F09D-4739-9F2C-FD4C8A5E2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307" y="116078"/>
            <a:ext cx="1762982" cy="1783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C477D9-2E5F-4621-95EA-0BDFE7694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58" t="17594" r="36289" b="11023"/>
          <a:stretch/>
        </p:blipFill>
        <p:spPr>
          <a:xfrm>
            <a:off x="140681" y="126717"/>
            <a:ext cx="3016426" cy="4192600"/>
          </a:xfrm>
          <a:prstGeom prst="rect">
            <a:avLst/>
          </a:prstGeom>
          <a:ln>
            <a:solidFill>
              <a:srgbClr val="3F5378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A66CD8-A06B-4D00-BF1B-32A5C6F2E5D3}"/>
              </a:ext>
            </a:extLst>
          </p:cNvPr>
          <p:cNvSpPr/>
          <p:nvPr/>
        </p:nvSpPr>
        <p:spPr>
          <a:xfrm>
            <a:off x="140682" y="2596312"/>
            <a:ext cx="3016426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Sultan bold" pitchFamily="2" charset="-78"/>
              </a:rPr>
              <a:t>الصفحات 89-97</a:t>
            </a:r>
            <a:endParaRPr lang="ar-SA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E17810-EEC9-4048-93F7-D3DFEA44519F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1366717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lvl="0" indent="-742950" algn="just" rtl="1">
              <a:buAutoNum type="arabicPeriod" startAt="9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بلغ إجمالي الأصول لشركة أوال في 31 مارس 2023م 18600 دينار بحريني، وإجمالي الخصوم 7000 دينار بحريني.  أوجد حقوق الملكية في 31 مارس 2023م.</a:t>
            </a:r>
          </a:p>
          <a:p>
            <a:pPr lvl="0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lvl="0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lvl="0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158A55-DD59-4ADA-9EAB-33AD3190F11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196418A-7F4F-4597-B794-978A538C2FB5}"/>
              </a:ext>
            </a:extLst>
          </p:cNvPr>
          <p:cNvSpPr/>
          <p:nvPr/>
        </p:nvSpPr>
        <p:spPr>
          <a:xfrm>
            <a:off x="217385" y="5717309"/>
            <a:ext cx="1829883" cy="600796"/>
          </a:xfrm>
          <a:prstGeom prst="flowChartTerminator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9895CC93-3C3B-4462-88DE-1F994F858000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13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66A0331A-5C88-467F-8942-EC038160726B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4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6482DAC0-9963-4168-ABEB-F36B87B5BE2D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5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350ECEB3-B6A1-48B7-AFDA-76D8E4A214E3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7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158BC0C4-747A-497A-AE2B-7176620ED583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73C6B827-0AD9-4F92-82A5-82E8B898A400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43934B4-98C8-4E69-8620-E94D7DFBB0B6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43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lvl="2" indent="-742950" algn="just" rtl="1">
              <a:buAutoNum type="arabicPeriod" startAt="10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البيانات الآتية استخرجت من سجلات مؤسسة ديلمون للتجارة العامة خلال شهر يناير 2023م.  (المبالغ بالدينار البحريني)</a:t>
            </a:r>
          </a:p>
          <a:p>
            <a:pPr marL="742950" lvl="2" indent="-742950" algn="just" rtl="1">
              <a:buAutoNum type="arabicPeriod" startAt="10"/>
            </a:pP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2" indent="-742950" algn="just" rtl="1">
              <a:buAutoNum type="arabicPeriod" startAt="10"/>
            </a:pP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2" indent="-742950" algn="just" rtl="1">
              <a:buAutoNum type="arabicPeriod" startAt="10"/>
            </a:pP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2" indent="-742950" algn="just" rtl="1">
              <a:buAutoNum type="arabicPeriod" startAt="10"/>
            </a:pP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2" indent="-280988" algn="just" rtl="1">
              <a:buFont typeface="Arial" panose="020B0604020202020204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أوجد إجمالي الإيرادات، وإجمالي المصروفات وصافي حساب الدخل.</a:t>
            </a:r>
          </a:p>
          <a:p>
            <a:pPr marL="742950" lvl="2" indent="-280988" algn="just" rtl="1">
              <a:buFont typeface="Arial" panose="020B0604020202020204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ماذا حققت المؤسسة (ربح أو خسارة).</a:t>
            </a:r>
          </a:p>
          <a:p>
            <a:pPr marL="742950" lvl="2" indent="-280988" algn="just" rtl="1">
              <a:buFont typeface="Arial" panose="020B0604020202020204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متى تكون المؤسسة في حالة خسارة؟</a:t>
            </a:r>
          </a:p>
          <a:p>
            <a:pPr marL="0" lvl="2" algn="just" rtl="1"/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lvl="0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lvl="0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158A55-DD59-4ADA-9EAB-33AD3190F11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196418A-7F4F-4597-B794-978A538C2FB5}"/>
              </a:ext>
            </a:extLst>
          </p:cNvPr>
          <p:cNvSpPr/>
          <p:nvPr/>
        </p:nvSpPr>
        <p:spPr>
          <a:xfrm>
            <a:off x="217385" y="5717309"/>
            <a:ext cx="1829883" cy="600796"/>
          </a:xfrm>
          <a:prstGeom prst="flowChartTerminator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B0C0CB7-9F08-40E2-B9F6-7A233942E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5015"/>
              </p:ext>
            </p:extLst>
          </p:nvPr>
        </p:nvGraphicFramePr>
        <p:xfrm>
          <a:off x="864120" y="2468880"/>
          <a:ext cx="9198941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6318">
                  <a:extLst>
                    <a:ext uri="{9D8B030D-6E8A-4147-A177-3AD203B41FA5}">
                      <a16:colId xmlns:a16="http://schemas.microsoft.com/office/drawing/2014/main" xmlns="" val="1588340946"/>
                    </a:ext>
                  </a:extLst>
                </a:gridCol>
                <a:gridCol w="3403152">
                  <a:extLst>
                    <a:ext uri="{9D8B030D-6E8A-4147-A177-3AD203B41FA5}">
                      <a16:colId xmlns:a16="http://schemas.microsoft.com/office/drawing/2014/main" xmlns="" val="3459482890"/>
                    </a:ext>
                  </a:extLst>
                </a:gridCol>
                <a:gridCol w="1066519">
                  <a:extLst>
                    <a:ext uri="{9D8B030D-6E8A-4147-A177-3AD203B41FA5}">
                      <a16:colId xmlns:a16="http://schemas.microsoft.com/office/drawing/2014/main" xmlns="" val="2854830668"/>
                    </a:ext>
                  </a:extLst>
                </a:gridCol>
                <a:gridCol w="3532952">
                  <a:extLst>
                    <a:ext uri="{9D8B030D-6E8A-4147-A177-3AD203B41FA5}">
                      <a16:colId xmlns:a16="http://schemas.microsoft.com/office/drawing/2014/main" xmlns="" val="3135201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120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التأمين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2000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إيراد الخدمات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291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مهمات مستخدمة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2000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إيراد الإيجار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323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1450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الأجور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مصروف الكهرباء والماء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4383806"/>
                  </a:ext>
                </a:extLst>
              </a:tr>
            </a:tbl>
          </a:graphicData>
        </a:graphic>
      </p:graphicFrame>
      <p:sp>
        <p:nvSpPr>
          <p:cNvPr id="12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56D9CAE-AD2E-40EF-8312-50EE2BE2A3B9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13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5A86392-7360-4A4C-BBB1-FCBFF1B73EE8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4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9769E391-BF7B-44AE-9034-16B449D0848F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5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8C1521AC-F472-4785-9B1E-50795FC8C0FB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7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7E32E5F0-E1C1-4B3E-AB82-6DB1A4EF74FB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CC01F81A-CB34-4569-BA19-2FE7E2657A7B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2BF1791-E7BD-4E0A-A161-56AA911A8877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10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9266" y="133553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endParaRPr lang="en-US" sz="3400" b="1" dirty="0">
              <a:solidFill>
                <a:srgbClr val="000000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Shape 401">
            <a:extLst>
              <a:ext uri="{FF2B5EF4-FFF2-40B4-BE49-F238E27FC236}">
                <a16:creationId xmlns:a16="http://schemas.microsoft.com/office/drawing/2014/main" xmlns="" id="{4A139AB9-5351-42D2-ADEF-F82CD8101DD4}"/>
              </a:ext>
            </a:extLst>
          </p:cNvPr>
          <p:cNvGrpSpPr/>
          <p:nvPr/>
        </p:nvGrpSpPr>
        <p:grpSpPr>
          <a:xfrm>
            <a:off x="768340" y="3326001"/>
            <a:ext cx="5043757" cy="907708"/>
            <a:chOff x="-1535283" y="1287960"/>
            <a:chExt cx="11486579" cy="2067200"/>
          </a:xfrm>
        </p:grpSpPr>
        <p:sp>
          <p:nvSpPr>
            <p:cNvPr id="35" name="Shape 402">
              <a:extLst>
                <a:ext uri="{FF2B5EF4-FFF2-40B4-BE49-F238E27FC236}">
                  <a16:creationId xmlns:a16="http://schemas.microsoft.com/office/drawing/2014/main" xmlns="" id="{4E74A183-FC63-4404-92E6-A535E8FF9473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3">
              <a:extLst>
                <a:ext uri="{FF2B5EF4-FFF2-40B4-BE49-F238E27FC236}">
                  <a16:creationId xmlns:a16="http://schemas.microsoft.com/office/drawing/2014/main" xmlns="" id="{8F005254-6D07-4D7D-885A-2D1BFF0764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" name="Shape 404">
              <a:extLst>
                <a:ext uri="{FF2B5EF4-FFF2-40B4-BE49-F238E27FC236}">
                  <a16:creationId xmlns:a16="http://schemas.microsoft.com/office/drawing/2014/main" xmlns="" id="{8806E541-53E4-432D-9833-EF823790CFA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" name="Shape 405">
              <a:extLst>
                <a:ext uri="{FF2B5EF4-FFF2-40B4-BE49-F238E27FC236}">
                  <a16:creationId xmlns:a16="http://schemas.microsoft.com/office/drawing/2014/main" xmlns="" id="{103098C6-C0D4-459F-A23D-C1F6DC1E868B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" name="Shape 406">
              <a:extLst>
                <a:ext uri="{FF2B5EF4-FFF2-40B4-BE49-F238E27FC236}">
                  <a16:creationId xmlns:a16="http://schemas.microsoft.com/office/drawing/2014/main" xmlns="" id="{2111E602-598F-4BD6-AC92-97453190D8D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" name="Shape 408">
            <a:extLst>
              <a:ext uri="{FF2B5EF4-FFF2-40B4-BE49-F238E27FC236}">
                <a16:creationId xmlns:a16="http://schemas.microsoft.com/office/drawing/2014/main" xmlns="" id="{ADB5ED7F-6199-43B9-BAD2-CF34C922D888}"/>
              </a:ext>
            </a:extLst>
          </p:cNvPr>
          <p:cNvSpPr txBox="1">
            <a:spLocks/>
          </p:cNvSpPr>
          <p:nvPr/>
        </p:nvSpPr>
        <p:spPr>
          <a:xfrm>
            <a:off x="1334784" y="4628557"/>
            <a:ext cx="3800807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</a:t>
            </a:r>
            <a:r>
              <a:rPr lang="ar-BH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أسئلة الدرس 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المدرسي صفحة</a:t>
            </a:r>
            <a:r>
              <a:rPr lang="ar-BH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97</a:t>
            </a:r>
            <a:r>
              <a:rPr lang="ar-SA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07">
            <a:extLst>
              <a:ext uri="{FF2B5EF4-FFF2-40B4-BE49-F238E27FC236}">
                <a16:creationId xmlns:a16="http://schemas.microsoft.com/office/drawing/2014/main" xmlns="" id="{675ADF1D-6610-4E3E-9572-58440F586AED}"/>
              </a:ext>
            </a:extLst>
          </p:cNvPr>
          <p:cNvSpPr txBox="1">
            <a:spLocks/>
          </p:cNvSpPr>
          <p:nvPr/>
        </p:nvSpPr>
        <p:spPr>
          <a:xfrm>
            <a:off x="1334784" y="350356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200" dirty="0"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نشاط إضافي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056BB84-96A9-478E-9806-7CABC25DC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58" t="17594" r="36289" b="11023"/>
          <a:stretch/>
        </p:blipFill>
        <p:spPr>
          <a:xfrm>
            <a:off x="6497696" y="1437311"/>
            <a:ext cx="3497732" cy="4873912"/>
          </a:xfrm>
          <a:prstGeom prst="rect">
            <a:avLst/>
          </a:prstGeom>
          <a:ln>
            <a:solidFill>
              <a:srgbClr val="3F5378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8CB1D1F-451E-4E08-90E4-9750D6559844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487A53-D5C8-4DE9-8EBE-C0FBFC1DC8CA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30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7E6719C3-F976-4053-9237-E02AF15698EA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1AFFE71-C4EA-4ED2-BC06-5BA386B1DF92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2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35B67217-0F31-4E3A-AED8-DF537DA0BBFE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3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78715CE1-A4A4-48CF-84B3-97A4C5DD25C5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6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8B16C3B8-0475-4953-8B76-BAF0C0FFF051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9B4C0A2-0932-413C-874A-E2FBAD4E9A5F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98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iamond 44">
            <a:extLst>
              <a:ext uri="{FF2B5EF4-FFF2-40B4-BE49-F238E27FC236}">
                <a16:creationId xmlns:a16="http://schemas.microsoft.com/office/drawing/2014/main" xmlns="" id="{F2E6B44F-BA01-4BDD-BCD6-75AF033F4C95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xmlns="" id="{43F39B9C-B604-4378-BEDF-46A2C8C2B9CE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xmlns="" id="{AD1C7783-B6B3-4C8B-B414-74A7C6A3A418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xmlns="" id="{E4336F76-E6B8-47E0-A93F-7A48B065319C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xmlns="" id="{45EFDABE-0AFC-43D8-A6AF-74DD48D04491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xmlns="" id="{18E19D18-2756-4D41-9F68-9DB69A84C13B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FD12E1D9-2028-4948-986E-ACA22B638234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D0161EC6-8881-4565-B733-7EC3BE3D43E0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E91F7985-31C2-452F-A6E0-6DEF795D00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58226416-2743-483D-A111-55268B78333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04AB96C8-A485-49AE-93D7-1AD74616113C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C38210C-A2E7-4EF0-B4C0-881E141B82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Google Shape;503;p34">
            <a:extLst>
              <a:ext uri="{FF2B5EF4-FFF2-40B4-BE49-F238E27FC236}">
                <a16:creationId xmlns:a16="http://schemas.microsoft.com/office/drawing/2014/main" xmlns="" id="{F8305BD8-436A-43D6-B8F0-84B5DF4F958A}"/>
              </a:ext>
            </a:extLst>
          </p:cNvPr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ultan bold" pitchFamily="2" charset="-78"/>
              </a:rPr>
              <a:t>نهاية </a:t>
            </a:r>
            <a:r>
              <a:rPr lang="ar-SA" sz="4000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ultan bold" pitchFamily="2" charset="-78"/>
              </a:rPr>
              <a:t>الدرس</a:t>
            </a:r>
            <a:endParaRPr lang="ar-BH" sz="4000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ultan bold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ultan bold" pitchFamily="2" charset="-78"/>
              </a:rPr>
              <a:t>شكراً لكم ،، وفقكم الله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6230236-F621-464B-9A1E-D3C5005D5110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5083B3-EBE5-47E2-8B72-9959CCC69056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669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E37897C-CA66-43FB-B84C-AAE8CDCA8A55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3">
            <a:extLst>
              <a:ext uri="{FF2B5EF4-FFF2-40B4-BE49-F238E27FC236}">
                <a16:creationId xmlns:a16="http://schemas.microsoft.com/office/drawing/2014/main" xmlns="" id="{B7637F84-64EB-4425-A22B-BB770241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364343"/>
            <a:ext cx="5191125" cy="4005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92D62F-9B39-48A1-AC5E-44AAEB6D019B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E35662-1D86-4979-BA2F-F3211CA497CB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0021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4B33132-AC2E-4AD8-807A-18E45498A969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4">
            <a:extLst>
              <a:ext uri="{FF2B5EF4-FFF2-40B4-BE49-F238E27FC236}">
                <a16:creationId xmlns:a16="http://schemas.microsoft.com/office/drawing/2014/main" xmlns="" id="{25F6354A-7F96-43F7-AEC1-14F05DE91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24" y="1095338"/>
            <a:ext cx="4691151" cy="4658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532070-7267-47B9-A7C3-C62D56C12AD9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6B6BCF-F1E1-46E6-AC55-B5EB33A72C73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7510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E37897C-CA66-43FB-B84C-AAE8CDCA8A55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3">
            <a:extLst>
              <a:ext uri="{FF2B5EF4-FFF2-40B4-BE49-F238E27FC236}">
                <a16:creationId xmlns:a16="http://schemas.microsoft.com/office/drawing/2014/main" xmlns="" id="{B7637F84-64EB-4425-A22B-BB770241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364343"/>
            <a:ext cx="5191125" cy="4005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65BE48-6B1F-4599-9958-BB0B24227A44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F4F789-D64D-46E1-A753-4E1FBCD16855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1454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4B33132-AC2E-4AD8-807A-18E45498A969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4">
            <a:extLst>
              <a:ext uri="{FF2B5EF4-FFF2-40B4-BE49-F238E27FC236}">
                <a16:creationId xmlns:a16="http://schemas.microsoft.com/office/drawing/2014/main" xmlns="" id="{25F6354A-7F96-43F7-AEC1-14F05DE91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1149126"/>
            <a:ext cx="4691151" cy="4658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8B7C3-F979-402E-8638-9648B29C4A9E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9F18F4-8200-4242-A6E2-7DB71D1019CB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8175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E37897C-CA66-43FB-B84C-AAE8CDCA8A55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3">
            <a:extLst>
              <a:ext uri="{FF2B5EF4-FFF2-40B4-BE49-F238E27FC236}">
                <a16:creationId xmlns:a16="http://schemas.microsoft.com/office/drawing/2014/main" xmlns="" id="{B7637F84-64EB-4425-A22B-BB770241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364343"/>
            <a:ext cx="5191125" cy="4005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34260B-D512-4CC7-95D1-347BABF87772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314B7F-B668-45DC-AE1B-DD80251076D8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6878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4B33132-AC2E-4AD8-807A-18E45498A969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4">
            <a:extLst>
              <a:ext uri="{FF2B5EF4-FFF2-40B4-BE49-F238E27FC236}">
                <a16:creationId xmlns:a16="http://schemas.microsoft.com/office/drawing/2014/main" xmlns="" id="{25F6354A-7F96-43F7-AEC1-14F05DE91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1149126"/>
            <a:ext cx="4691151" cy="4658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8A135D-9F2C-4DF3-BE97-826CF3AB83E4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6744B4-6130-48B8-924C-AF859F96862A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958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9266" y="133553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بعد الانتهاء من هذا الدرس أن:</a:t>
            </a: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R="0" lvl="0" algn="just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</a:pPr>
            <a:endParaRPr lang="ar-BH" b="1" dirty="0">
              <a:latin typeface="Arial" panose="020B060402020202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742950" lvl="0" indent="-346075" algn="just" rtl="1">
              <a:lnSpc>
                <a:spcPct val="150000"/>
              </a:lnSpc>
              <a:buFont typeface="+mj-lt"/>
              <a:buAutoNum type="arabicPeriod"/>
            </a:pP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نحلل المعادلة المحاسبية.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0" indent="-346075" algn="just" rtl="1">
              <a:lnSpc>
                <a:spcPct val="150000"/>
              </a:lnSpc>
              <a:buFont typeface="+mj-lt"/>
              <a:buAutoNum type="arabicPeriod"/>
            </a:pP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نميز بين القوائم الماليّة الأربعة.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0" indent="-346075" algn="just" rtl="1">
              <a:lnSpc>
                <a:spcPct val="150000"/>
              </a:lnSpc>
              <a:buFont typeface="+mj-lt"/>
              <a:buAutoNum type="arabicPeriod"/>
            </a:pP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نستنتج التدرج المنطقي للقوائم الماليّة.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0" indent="-346075" algn="just" rtl="1">
              <a:lnSpc>
                <a:spcPct val="150000"/>
              </a:lnSpc>
              <a:buFont typeface="+mj-lt"/>
              <a:buAutoNum type="arabicPeriod"/>
            </a:pPr>
            <a:r>
              <a:rPr lang="ar-BH" sz="4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نطبق تمارين مختلفة على القوائم الماليّة.</a:t>
            </a:r>
            <a:endParaRPr lang="en-US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8466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6151418" y="190887"/>
            <a:ext cx="28103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أهداف الدرس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grpSp>
        <p:nvGrpSpPr>
          <p:cNvPr id="12" name="Shape 631">
            <a:extLst>
              <a:ext uri="{FF2B5EF4-FFF2-40B4-BE49-F238E27FC236}">
                <a16:creationId xmlns:a16="http://schemas.microsoft.com/office/drawing/2014/main" xmlns="" id="{26404733-55D9-4213-B05C-D0BE9C60E1F9}"/>
              </a:ext>
            </a:extLst>
          </p:cNvPr>
          <p:cNvGrpSpPr/>
          <p:nvPr/>
        </p:nvGrpSpPr>
        <p:grpSpPr>
          <a:xfrm flipH="1">
            <a:off x="11056602" y="237991"/>
            <a:ext cx="827524" cy="848823"/>
            <a:chOff x="5961125" y="1623900"/>
            <a:chExt cx="427450" cy="448175"/>
          </a:xfrm>
        </p:grpSpPr>
        <p:sp>
          <p:nvSpPr>
            <p:cNvPr id="13" name="Shape 632">
              <a:extLst>
                <a:ext uri="{FF2B5EF4-FFF2-40B4-BE49-F238E27FC236}">
                  <a16:creationId xmlns:a16="http://schemas.microsoft.com/office/drawing/2014/main" xmlns="" id="{FBC4067F-F4D1-46EE-BB67-7B23C1260126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" name="Shape 633">
              <a:extLst>
                <a:ext uri="{FF2B5EF4-FFF2-40B4-BE49-F238E27FC236}">
                  <a16:creationId xmlns:a16="http://schemas.microsoft.com/office/drawing/2014/main" xmlns="" id="{0F970148-B9AF-453B-949B-66702049C424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" name="Shape 634">
              <a:extLst>
                <a:ext uri="{FF2B5EF4-FFF2-40B4-BE49-F238E27FC236}">
                  <a16:creationId xmlns:a16="http://schemas.microsoft.com/office/drawing/2014/main" xmlns="" id="{0EFE44E9-6915-4BEF-BAA1-1164CF41B1E6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6" name="Shape 635">
              <a:extLst>
                <a:ext uri="{FF2B5EF4-FFF2-40B4-BE49-F238E27FC236}">
                  <a16:creationId xmlns:a16="http://schemas.microsoft.com/office/drawing/2014/main" xmlns="" id="{F5254662-978C-494C-A5CC-7B6AF784ACF5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7" name="Shape 636">
              <a:extLst>
                <a:ext uri="{FF2B5EF4-FFF2-40B4-BE49-F238E27FC236}">
                  <a16:creationId xmlns:a16="http://schemas.microsoft.com/office/drawing/2014/main" xmlns="" id="{AF18F426-07A8-46FD-9319-42DFAD7570F6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" name="Shape 637">
              <a:extLst>
                <a:ext uri="{FF2B5EF4-FFF2-40B4-BE49-F238E27FC236}">
                  <a16:creationId xmlns:a16="http://schemas.microsoft.com/office/drawing/2014/main" xmlns="" id="{BE1E9959-7B11-4D58-A979-FA1BC56BCCE5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" name="Shape 638">
              <a:extLst>
                <a:ext uri="{FF2B5EF4-FFF2-40B4-BE49-F238E27FC236}">
                  <a16:creationId xmlns:a16="http://schemas.microsoft.com/office/drawing/2014/main" xmlns="" id="{AD1312A7-F816-48E9-89F3-EE8D60ACF512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43E9C12C-5BC2-40AE-ACC5-04FA6747C583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38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26A7B993-6928-4D4E-A625-2F80AE4E59C8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02C9A14A-8535-4363-81B7-4E9E0BA9039D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0" name="مستطيل مستدير الزوايا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F0F1F850-26EE-4CA3-86F7-9345F8C043B7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CAA9A9D-66D9-4C62-9EA9-08AEB5B5C91D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2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A6D69346-064A-43CE-86E1-9DDD1539E51B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D8137F2-B1E1-45E0-8FD4-3858AA4A7017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A640BAE-D084-421F-B5D8-738EC577EC15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39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E37897C-CA66-43FB-B84C-AAE8CDCA8A55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3">
            <a:extLst>
              <a:ext uri="{FF2B5EF4-FFF2-40B4-BE49-F238E27FC236}">
                <a16:creationId xmlns:a16="http://schemas.microsoft.com/office/drawing/2014/main" xmlns="" id="{B7637F84-64EB-4425-A22B-BB770241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364343"/>
            <a:ext cx="5191125" cy="4005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D65F77-19E1-4B00-A5F0-0039DCD60B01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D94758-2D2E-4CEB-AD4A-4283536394AB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8639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4B33132-AC2E-4AD8-807A-18E45498A969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4">
            <a:extLst>
              <a:ext uri="{FF2B5EF4-FFF2-40B4-BE49-F238E27FC236}">
                <a16:creationId xmlns:a16="http://schemas.microsoft.com/office/drawing/2014/main" xmlns="" id="{25F6354A-7F96-43F7-AEC1-14F05DE91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1149126"/>
            <a:ext cx="4691151" cy="4658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FD7525-825F-48D4-80D6-58E5893778FD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0F38D8-2E8B-41D0-9DB3-FCFFC49654FA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6135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E37897C-CA66-43FB-B84C-AAE8CDCA8A55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3">
            <a:extLst>
              <a:ext uri="{FF2B5EF4-FFF2-40B4-BE49-F238E27FC236}">
                <a16:creationId xmlns:a16="http://schemas.microsoft.com/office/drawing/2014/main" xmlns="" id="{B7637F84-64EB-4425-A22B-BB770241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364343"/>
            <a:ext cx="5191125" cy="4005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5A7CA3-C347-4DEE-8810-BE690D3A86B5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632199-612C-4B22-A501-73C863A40698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90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4B33132-AC2E-4AD8-807A-18E45498A969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4">
            <a:extLst>
              <a:ext uri="{FF2B5EF4-FFF2-40B4-BE49-F238E27FC236}">
                <a16:creationId xmlns:a16="http://schemas.microsoft.com/office/drawing/2014/main" xmlns="" id="{25F6354A-7F96-43F7-AEC1-14F05DE91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1149126"/>
            <a:ext cx="4691151" cy="4658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95D9D6-7911-495F-A654-3239EE44975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086D77-781F-4A82-BC9A-59CCED4B2B4D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684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E37897C-CA66-43FB-B84C-AAE8CDCA8A55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3">
            <a:extLst>
              <a:ext uri="{FF2B5EF4-FFF2-40B4-BE49-F238E27FC236}">
                <a16:creationId xmlns:a16="http://schemas.microsoft.com/office/drawing/2014/main" xmlns="" id="{B7637F84-64EB-4425-A22B-BB770241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364343"/>
            <a:ext cx="5191125" cy="4005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5A7CA3-C347-4DEE-8810-BE690D3A86B5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7F7470-A165-4FA6-ADA1-920AD085AB5A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1259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4B33132-AC2E-4AD8-807A-18E45498A969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4">
            <a:extLst>
              <a:ext uri="{FF2B5EF4-FFF2-40B4-BE49-F238E27FC236}">
                <a16:creationId xmlns:a16="http://schemas.microsoft.com/office/drawing/2014/main" xmlns="" id="{25F6354A-7F96-43F7-AEC1-14F05DE91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1149126"/>
            <a:ext cx="4691151" cy="4658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95D9D6-7911-495F-A654-3239EE44975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A5F4E0-6742-4F6B-BF6D-C03ECC1C0F9D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3154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E37897C-CA66-43FB-B84C-AAE8CDCA8A55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3">
            <a:extLst>
              <a:ext uri="{FF2B5EF4-FFF2-40B4-BE49-F238E27FC236}">
                <a16:creationId xmlns:a16="http://schemas.microsoft.com/office/drawing/2014/main" xmlns="" id="{B7637F84-64EB-4425-A22B-BB7702414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364343"/>
            <a:ext cx="5191125" cy="4005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5A7CA3-C347-4DEE-8810-BE690D3A86B5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5407DF-F089-43CA-B829-093859C8EFCB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3511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4B33132-AC2E-4AD8-807A-18E45498A969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4">
            <a:extLst>
              <a:ext uri="{FF2B5EF4-FFF2-40B4-BE49-F238E27FC236}">
                <a16:creationId xmlns:a16="http://schemas.microsoft.com/office/drawing/2014/main" xmlns="" id="{25F6354A-7F96-43F7-AEC1-14F05DE91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1149126"/>
            <a:ext cx="4691151" cy="4658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95D9D6-7911-495F-A654-3239EE44975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61F79D-6955-4637-9E8F-63B5008DDB22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4961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1950879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lvl="0" indent="-742950" algn="just" rtl="1">
              <a:buAutoNum type="arabicPeriod" startAt="8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الجدول الآتي، من خلال إيجاد المبلغ الناقص في المعادلة المحاسبية الآتية:</a:t>
            </a:r>
          </a:p>
          <a:p>
            <a:pPr marL="742950" lvl="0" indent="-742950" algn="just" rtl="1">
              <a:buAutoNum type="arabicPeriod" startAt="8"/>
            </a:pP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lvl="0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158A55-DD59-4ADA-9EAB-33AD3190F11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C02258D-71CA-40DA-B045-A325F71EE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17914"/>
              </p:ext>
            </p:extLst>
          </p:nvPr>
        </p:nvGraphicFramePr>
        <p:xfrm>
          <a:off x="2116155" y="2740021"/>
          <a:ext cx="8127999" cy="2316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79316499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42425716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95265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حقوق الملكية</a:t>
                      </a:r>
                      <a:endParaRPr lang="en-US" sz="32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الخصوم</a:t>
                      </a:r>
                      <a:endParaRPr lang="en-US" sz="32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الأصول</a:t>
                      </a:r>
                      <a:endParaRPr lang="en-US" sz="32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795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12000 دينار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3000 دينار</a:t>
                      </a:r>
                      <a:endParaRPr lang="en-US" sz="3200" b="1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15000 دينار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429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320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35000 دينار</a:t>
                      </a:r>
                      <a:endParaRPr lang="en-US" sz="3200" b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20000 دينار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55000 دينار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834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24000 دينار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6000 دينار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3200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30000 دينار</a:t>
                      </a:r>
                      <a:endParaRPr lang="en-US" sz="3200" b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6859095"/>
                  </a:ext>
                </a:extLst>
              </a:tr>
            </a:tbl>
          </a:graphicData>
        </a:graphic>
      </p:graphicFrame>
      <p:sp>
        <p:nvSpPr>
          <p:cNvPr id="12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9FBB794A-239D-4C11-BED3-FE42FC96B971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FD2520-C6CD-4F40-A067-7A4B692C3B14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57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1960927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lvl="0" indent="-742950" algn="just" rtl="1">
              <a:buAutoNum type="arabicPeriod" startAt="9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بلغ إجمالي الأصول لشركة أوال في 31 مارس 2023م 18600 دينار بحريني، وإجمالي الخصوم 7000 دينار بحريني.  أوجد حقوق الملكية في 31 مارس 2023م.  (مع توضيح خطوات الحل)</a:t>
            </a:r>
          </a:p>
          <a:p>
            <a:pPr lvl="0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lvl="0" algn="ctr" rtl="1"/>
            <a:r>
              <a:rPr lang="ar-BH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حقوق الملكية = 18600 – 7000 = 11600 دينار بحريني</a:t>
            </a:r>
          </a:p>
          <a:p>
            <a:pPr lvl="0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lvl="0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158A55-DD59-4ADA-9EAB-33AD3190F11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CBF53153-F0D4-42C9-A5FA-1DA610808A16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C0F660-C522-436C-9EA8-ABCF909837CF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91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82714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endParaRPr lang="en-US" sz="3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Wingdings 3" panose="05040102010807070707" pitchFamily="18" charset="2"/>
            </a:endParaRPr>
          </a:p>
          <a:p>
            <a:pPr marL="1009650" indent="-742950" algn="r" rtl="1">
              <a:buFont typeface="+mj-lt"/>
              <a:buAutoNum type="arabicPeriod"/>
            </a:pP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ar-BH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algn="r" rtl="1"/>
            <a:endParaRPr lang="ar-BH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rtl="1"/>
            <a:r>
              <a:rPr lang="ar-BH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اذكر المعادلة المحاسبية.</a:t>
            </a:r>
            <a:endParaRPr lang="en-US" sz="5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7" name="مستطيل مستدير الزوايا 13">
            <a:extLst>
              <a:ext uri="{FF2B5EF4-FFF2-40B4-BE49-F238E27FC236}">
                <a16:creationId xmlns:a16="http://schemas.microsoft.com/office/drawing/2014/main" xmlns="" id="{20F8A3CA-C715-485C-812D-6F72208D3EA7}"/>
              </a:ext>
            </a:extLst>
          </p:cNvPr>
          <p:cNvSpPr/>
          <p:nvPr/>
        </p:nvSpPr>
        <p:spPr>
          <a:xfrm>
            <a:off x="4328674" y="127330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Google Shape;618;p37">
            <a:extLst>
              <a:ext uri="{FF2B5EF4-FFF2-40B4-BE49-F238E27FC236}">
                <a16:creationId xmlns:a16="http://schemas.microsoft.com/office/drawing/2014/main" xmlns="" id="{FBF02DDA-0566-4B25-86FB-B206521E6298}"/>
              </a:ext>
            </a:extLst>
          </p:cNvPr>
          <p:cNvSpPr/>
          <p:nvPr/>
        </p:nvSpPr>
        <p:spPr>
          <a:xfrm flipH="1">
            <a:off x="11405735" y="370299"/>
            <a:ext cx="690113" cy="73892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6117786" y="218233"/>
            <a:ext cx="26019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في البدء ....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CDF952-ED3F-4F0C-B462-2B59A4775B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" y="32591"/>
            <a:ext cx="1332614" cy="13483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8DE2347-7F05-49FC-9749-1B803DC03270}"/>
              </a:ext>
            </a:extLst>
          </p:cNvPr>
          <p:cNvSpPr txBox="1"/>
          <p:nvPr/>
        </p:nvSpPr>
        <p:spPr>
          <a:xfrm>
            <a:off x="8548776" y="6501793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E4E05271-0C14-40FE-994C-2B3EE7CD6242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3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7A31A9E9-1EA8-45FC-BE4C-2CCAC24DFE45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4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A5CA7873-3245-4ECF-A6AB-4D6389BAE84A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5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1DB985C-6BDC-47D8-8F0E-E403C61F7FDF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9EA41466-F01C-4201-842D-3BD1565B6AB8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0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007BB0DB-C5A6-448A-8EFD-95058267F142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29041E6-FE8D-4AA8-8588-8E00B12178F2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8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107143" y="1342936"/>
            <a:ext cx="11981024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lvl="2" indent="-742950" algn="just" rtl="1">
              <a:buAutoNum type="arabicPeriod" startAt="10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  <a:p>
            <a:pPr marL="742950" lvl="2" indent="-225425" algn="just" rtl="1">
              <a:buFont typeface="Arial" panose="020B0604020202020204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إجمالي الإيردات </a:t>
            </a:r>
            <a:r>
              <a:rPr lang="ar-BH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2000 + 2000 = 4000 دينار</a:t>
            </a:r>
          </a:p>
          <a:p>
            <a:pPr marL="742950" lvl="2" indent="-225425" algn="just" rtl="1">
              <a:buFont typeface="Arial" panose="020B0604020202020204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إجمالي المصروفات </a:t>
            </a:r>
            <a:r>
              <a:rPr lang="ar-BH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40  + 120 + 60 + 1450 = 1670 دينار</a:t>
            </a:r>
          </a:p>
          <a:p>
            <a:pPr marL="742950" lvl="2" indent="-225425" algn="just" rtl="1">
              <a:buFont typeface="Arial" panose="020B0604020202020204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صافي حساب الدخل </a:t>
            </a:r>
            <a:r>
              <a:rPr lang="ar-BH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4000 – 1670 = 2330 دينار</a:t>
            </a:r>
          </a:p>
          <a:p>
            <a:pPr marL="742950" lvl="2" indent="-225425" algn="just" rtl="1">
              <a:buFont typeface="Arial" panose="020B0604020202020204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ماذا حققت المؤسسة (ربح أو خسارة).  </a:t>
            </a:r>
          </a:p>
          <a:p>
            <a:pPr marL="517525" lvl="2" algn="just" rtl="1"/>
            <a:r>
              <a:rPr lang="ar-BH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المؤسسة حققت ربحًا.</a:t>
            </a:r>
          </a:p>
          <a:p>
            <a:pPr marL="517525" lvl="2" algn="just" rtl="1"/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2" indent="-225425" algn="just" rtl="1">
              <a:buFont typeface="Arial" panose="020B0604020202020204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متى تكون المؤسسة في حالة خسارة؟</a:t>
            </a:r>
          </a:p>
          <a:p>
            <a:pPr marL="517525" lvl="2" algn="just" rtl="1"/>
            <a:r>
              <a:rPr lang="ar-BH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في حالة إجمالي المصروفات أكبر من إجمالي الإيرادات.</a:t>
            </a:r>
          </a:p>
          <a:p>
            <a:pPr marL="742950" lvl="2" indent="-742950" algn="just" rtl="1">
              <a:buAutoNum type="arabicPeriod" startAt="10"/>
            </a:pP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2" indent="-742950" algn="just" rtl="1">
              <a:buAutoNum type="arabicPeriod" startAt="10"/>
            </a:pP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2" indent="-280988" algn="just" rtl="1">
              <a:buFont typeface="Arial" panose="020B0604020202020204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أوجد إجمالي الإيرادات، وإجمالي المصروفات وصافي حساب الدخل.</a:t>
            </a:r>
          </a:p>
          <a:p>
            <a:pPr marL="742950" lvl="2" indent="-280988" algn="just" rtl="1">
              <a:buFont typeface="Arial" panose="020B0604020202020204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ماذا حققت المؤسسة (ربح أو خسارة).</a:t>
            </a:r>
          </a:p>
          <a:p>
            <a:pPr marL="742950" lvl="2" indent="-280988" algn="just" rtl="1">
              <a:buFont typeface="Arial" panose="020B0604020202020204" pitchFamily="34" charset="0"/>
              <a:buChar char="•"/>
            </a:pP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متى تكون المؤسسة في حالة خسارة؟</a:t>
            </a:r>
          </a:p>
          <a:p>
            <a:pPr marL="0" lvl="2" algn="just" rtl="1"/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lvl="0"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1963" lvl="0" indent="-461963" algn="just" rtl="1"/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8" name="مستطيل مستدير الزوايا 13">
            <a:extLst>
              <a:ext uri="{FF2B5EF4-FFF2-40B4-BE49-F238E27FC236}">
                <a16:creationId xmlns:a16="http://schemas.microsoft.com/office/drawing/2014/main" xmlns="" id="{DBA5813B-13F4-4751-9329-774E2F9D07DA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1FAE08D-445D-4F51-B33F-A087EA61B8D8}"/>
              </a:ext>
            </a:extLst>
          </p:cNvPr>
          <p:cNvSpPr/>
          <p:nvPr/>
        </p:nvSpPr>
        <p:spPr>
          <a:xfrm>
            <a:off x="6714881" y="255539"/>
            <a:ext cx="1683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780412B-F418-412D-B1BA-7800BF5012D9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158A55-DD59-4ADA-9EAB-33AD3190F11F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C14BE3-913E-48C8-9987-869A68E42B2B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328F7236-9E9D-4401-83DC-C78C6D69C68E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87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A8887"/>
              </a:buClr>
              <a:buSzPts val="1400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266749" y="325229"/>
            <a:ext cx="349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المعادلة المحاسبية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3859BC4-3DA4-4CFA-8D74-497AB13B10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12454" r="1346" b="15303"/>
          <a:stretch/>
        </p:blipFill>
        <p:spPr bwMode="auto">
          <a:xfrm>
            <a:off x="33064" y="2207491"/>
            <a:ext cx="10337323" cy="318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EEE6ED93-EF5C-4C29-8D7D-10898BD1438D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59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3D8B66-0685-4F30-B725-DD602EE2DE6B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6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93A0E4B5-628E-4D0A-86C3-141149215353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6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32A0B9E-15D2-46BE-B560-5AE81E2B08C1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62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E3599C2B-896F-4A6A-8E87-EF6006743CC2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63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1EF94877-0B98-4072-9ED5-2D1EE73AA1D2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2732F8F-750E-4596-99CE-127DD26B07EF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18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A8887"/>
              </a:buClr>
              <a:buSzPts val="1400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266749" y="325229"/>
            <a:ext cx="349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المعادلة المحاسبية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9F4446F-71EF-4739-B84A-E32F1A0094C8}"/>
              </a:ext>
            </a:extLst>
          </p:cNvPr>
          <p:cNvGrpSpPr/>
          <p:nvPr/>
        </p:nvGrpSpPr>
        <p:grpSpPr>
          <a:xfrm>
            <a:off x="188526" y="2400069"/>
            <a:ext cx="10062636" cy="3115712"/>
            <a:chOff x="188526" y="2400069"/>
            <a:chExt cx="10062636" cy="31157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B525A95-B0E4-4A82-889B-8ED68F9DB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591" t="34841" r="16137" b="26330"/>
            <a:stretch/>
          </p:blipFill>
          <p:spPr>
            <a:xfrm>
              <a:off x="188526" y="2400069"/>
              <a:ext cx="10062636" cy="311571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E8C78D9E-232B-4E10-B0CE-9ACDAB454032}"/>
                </a:ext>
              </a:extLst>
            </p:cNvPr>
            <p:cNvSpPr/>
            <p:nvPr/>
          </p:nvSpPr>
          <p:spPr>
            <a:xfrm>
              <a:off x="1219200" y="4571998"/>
              <a:ext cx="951345" cy="369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C7557E8-ABBF-42ED-A1DD-BF9013E78335}"/>
                </a:ext>
              </a:extLst>
            </p:cNvPr>
            <p:cNvSpPr/>
            <p:nvPr/>
          </p:nvSpPr>
          <p:spPr>
            <a:xfrm>
              <a:off x="3852487" y="4202544"/>
              <a:ext cx="951345" cy="286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28A517A-A0EA-4A25-8A03-D10638A87D7D}"/>
                </a:ext>
              </a:extLst>
            </p:cNvPr>
            <p:cNvSpPr/>
            <p:nvPr/>
          </p:nvSpPr>
          <p:spPr>
            <a:xfrm>
              <a:off x="7080938" y="5023864"/>
              <a:ext cx="951345" cy="369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3B29071-5EC1-4286-9B82-F181F7F91D38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-4-1)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333BC4B-8D40-42EE-8973-7CC1E6EF4CB3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A3780974-7A29-4262-968B-2FA0B7CE24D2}"/>
              </a:ext>
            </a:extLst>
          </p:cNvPr>
          <p:cNvSpPr/>
          <p:nvPr/>
        </p:nvSpPr>
        <p:spPr>
          <a:xfrm>
            <a:off x="10670174" y="22044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3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FCFF351-BC87-4C7B-9126-302A2CC0974E}"/>
              </a:ext>
            </a:extLst>
          </p:cNvPr>
          <p:cNvSpPr/>
          <p:nvPr/>
        </p:nvSpPr>
        <p:spPr>
          <a:xfrm>
            <a:off x="10672481" y="28459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104BF8E-1D21-4417-AC58-E9E05EA333BE}"/>
              </a:ext>
            </a:extLst>
          </p:cNvPr>
          <p:cNvSpPr/>
          <p:nvPr/>
        </p:nvSpPr>
        <p:spPr>
          <a:xfrm>
            <a:off x="10669893" y="34985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DB0BC61F-176F-400D-ACD4-439C177DDFB5}"/>
              </a:ext>
            </a:extLst>
          </p:cNvPr>
          <p:cNvSpPr/>
          <p:nvPr/>
        </p:nvSpPr>
        <p:spPr>
          <a:xfrm>
            <a:off x="10669894" y="41493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2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FFECB247-3DA9-494C-98F8-CAF4B5494998}"/>
              </a:ext>
            </a:extLst>
          </p:cNvPr>
          <p:cNvSpPr/>
          <p:nvPr/>
        </p:nvSpPr>
        <p:spPr>
          <a:xfrm>
            <a:off x="10677507" y="54702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3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80E31E5-F8CE-45B6-AC35-6A80F989FAB2}"/>
              </a:ext>
            </a:extLst>
          </p:cNvPr>
          <p:cNvSpPr/>
          <p:nvPr/>
        </p:nvSpPr>
        <p:spPr>
          <a:xfrm>
            <a:off x="10666662" y="48157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81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A8887"/>
              </a:buClr>
              <a:buSzPts val="1400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266749" y="325229"/>
            <a:ext cx="349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المعادلة المحاسبية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525A95-B0E4-4A82-889B-8ED68F9D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91" t="34841" r="16137" b="26330"/>
          <a:stretch/>
        </p:blipFill>
        <p:spPr>
          <a:xfrm>
            <a:off x="188526" y="2400069"/>
            <a:ext cx="10062636" cy="311571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2D2AEE2-70A5-46B0-8C9D-36A8DE7ABE3D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حل مثال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-4-1)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4FDA9549-F015-4FA8-BEB1-FC5ADD2BB25B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3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3DB9AF9-E40A-4028-9AD0-8D8FED2A77E6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0789270-60D0-423A-8C91-4A4DF50642DB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0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79AC93C-E8B0-47D4-92D1-6BA00F4EF619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1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AAAB2EAE-1752-4DF2-B577-46F85C2B6E07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2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283E6B14-0F7E-4433-B0C5-B23EF48E336A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39DDE9C-8B7E-4F52-B1F4-A005002A922C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296799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15">
            <a:extLst>
              <a:ext uri="{FF2B5EF4-FFF2-40B4-BE49-F238E27FC236}">
                <a16:creationId xmlns:a16="http://schemas.microsoft.com/office/drawing/2014/main" xmlns="" id="{F8EBF62B-66D0-49F2-9126-12F8652B5BF2}"/>
              </a:ext>
            </a:extLst>
          </p:cNvPr>
          <p:cNvSpPr/>
          <p:nvPr/>
        </p:nvSpPr>
        <p:spPr>
          <a:xfrm>
            <a:off x="51183" y="1342219"/>
            <a:ext cx="10337323" cy="5091884"/>
          </a:xfrm>
          <a:prstGeom prst="roundRect">
            <a:avLst>
              <a:gd name="adj" fmla="val 1416"/>
            </a:avLst>
          </a:prstGeom>
          <a:solidFill>
            <a:srgbClr val="D4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A8887"/>
              </a:buClr>
              <a:buSzPts val="1400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6026ACD-4FC9-499D-A4D4-602A071AD132}"/>
              </a:ext>
            </a:extLst>
          </p:cNvPr>
          <p:cNvSpPr/>
          <p:nvPr/>
        </p:nvSpPr>
        <p:spPr>
          <a:xfrm>
            <a:off x="5531057" y="255539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FE32205A-58AD-428C-99A5-EA27E50EEEB8}"/>
              </a:ext>
            </a:extLst>
          </p:cNvPr>
          <p:cNvSpPr/>
          <p:nvPr/>
        </p:nvSpPr>
        <p:spPr>
          <a:xfrm>
            <a:off x="4437621" y="219690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Sultan bold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EC34A592-DBF2-4D18-9F2F-AFE685E57A40}"/>
              </a:ext>
            </a:extLst>
          </p:cNvPr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E78E3F30-EF5E-4302-B73F-67E8AB2EFBBA}"/>
              </a:ext>
            </a:extLst>
          </p:cNvPr>
          <p:cNvSpPr/>
          <p:nvPr/>
        </p:nvSpPr>
        <p:spPr>
          <a:xfrm>
            <a:off x="6266749" y="325229"/>
            <a:ext cx="349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0187" marR="0" lvl="0" algn="r" rt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70000"/>
            </a:pPr>
            <a:r>
              <a:rPr lang="ar-BH" sz="4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Sultan bold" pitchFamily="2" charset="-78"/>
              </a:rPr>
              <a:t>المعادلة المحاسبية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grpSp>
        <p:nvGrpSpPr>
          <p:cNvPr id="24" name="Google Shape;536;p37">
            <a:extLst>
              <a:ext uri="{FF2B5EF4-FFF2-40B4-BE49-F238E27FC236}">
                <a16:creationId xmlns:a16="http://schemas.microsoft.com/office/drawing/2014/main" xmlns="" id="{DEBBF910-303B-4310-AA45-DE8D1C52012D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32" name="Google Shape;537;p37">
              <a:extLst>
                <a:ext uri="{FF2B5EF4-FFF2-40B4-BE49-F238E27FC236}">
                  <a16:creationId xmlns:a16="http://schemas.microsoft.com/office/drawing/2014/main" xmlns="" id="{EACEE350-D811-4AA3-9C48-F5A9C2C29F77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8;p37">
              <a:extLst>
                <a:ext uri="{FF2B5EF4-FFF2-40B4-BE49-F238E27FC236}">
                  <a16:creationId xmlns:a16="http://schemas.microsoft.com/office/drawing/2014/main" xmlns="" id="{4BDD3D02-D24D-4816-AAE5-223AB02C71AD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9;p37">
              <a:extLst>
                <a:ext uri="{FF2B5EF4-FFF2-40B4-BE49-F238E27FC236}">
                  <a16:creationId xmlns:a16="http://schemas.microsoft.com/office/drawing/2014/main" xmlns="" id="{1B786CC9-D66F-40C8-94D8-0D88707410AA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0;p37">
              <a:extLst>
                <a:ext uri="{FF2B5EF4-FFF2-40B4-BE49-F238E27FC236}">
                  <a16:creationId xmlns:a16="http://schemas.microsoft.com/office/drawing/2014/main" xmlns="" id="{886E6FCF-EDC5-4347-A7B6-6B5CF0C8129A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1;p37">
              <a:extLst>
                <a:ext uri="{FF2B5EF4-FFF2-40B4-BE49-F238E27FC236}">
                  <a16:creationId xmlns:a16="http://schemas.microsoft.com/office/drawing/2014/main" xmlns="" id="{EFB48CD6-E32B-4BB7-B335-88728C1982C0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2;p37">
              <a:extLst>
                <a:ext uri="{FF2B5EF4-FFF2-40B4-BE49-F238E27FC236}">
                  <a16:creationId xmlns:a16="http://schemas.microsoft.com/office/drawing/2014/main" xmlns="" id="{F3908AFF-C34C-4CAD-8F9F-F7914B51C4F7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3;p37">
              <a:extLst>
                <a:ext uri="{FF2B5EF4-FFF2-40B4-BE49-F238E27FC236}">
                  <a16:creationId xmlns:a16="http://schemas.microsoft.com/office/drawing/2014/main" xmlns="" id="{7897B1D6-3EF6-4ED8-8404-FDB4352C3966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4;p37">
              <a:extLst>
                <a:ext uri="{FF2B5EF4-FFF2-40B4-BE49-F238E27FC236}">
                  <a16:creationId xmlns:a16="http://schemas.microsoft.com/office/drawing/2014/main" xmlns="" id="{AE4AE456-85ED-4267-9C57-05A54751AF1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5;p37">
              <a:extLst>
                <a:ext uri="{FF2B5EF4-FFF2-40B4-BE49-F238E27FC236}">
                  <a16:creationId xmlns:a16="http://schemas.microsoft.com/office/drawing/2014/main" xmlns="" id="{9F954E1C-3F58-4FB6-A3A8-C83CED03A600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6;p37">
              <a:extLst>
                <a:ext uri="{FF2B5EF4-FFF2-40B4-BE49-F238E27FC236}">
                  <a16:creationId xmlns:a16="http://schemas.microsoft.com/office/drawing/2014/main" xmlns="" id="{B27F8D91-408F-43EB-9A35-C2833D2136EA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7;p37">
              <a:extLst>
                <a:ext uri="{FF2B5EF4-FFF2-40B4-BE49-F238E27FC236}">
                  <a16:creationId xmlns:a16="http://schemas.microsoft.com/office/drawing/2014/main" xmlns="" id="{BCB5FDF1-3C18-4C49-92D4-9C3AE5AF4511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;p37">
              <a:extLst>
                <a:ext uri="{FF2B5EF4-FFF2-40B4-BE49-F238E27FC236}">
                  <a16:creationId xmlns:a16="http://schemas.microsoft.com/office/drawing/2014/main" xmlns="" id="{BFFAC979-D55E-403A-9EC0-8D4E23A1EC14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9;p37">
              <a:extLst>
                <a:ext uri="{FF2B5EF4-FFF2-40B4-BE49-F238E27FC236}">
                  <a16:creationId xmlns:a16="http://schemas.microsoft.com/office/drawing/2014/main" xmlns="" id="{C5E7A823-92D9-464B-8BDB-5F67E1A2959F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50;p37">
              <a:extLst>
                <a:ext uri="{FF2B5EF4-FFF2-40B4-BE49-F238E27FC236}">
                  <a16:creationId xmlns:a16="http://schemas.microsoft.com/office/drawing/2014/main" xmlns="" id="{0AFBDA1B-43D8-4600-9742-718BC50740E2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78EDFDA-908D-478D-AE9C-B61A07F2B87C}"/>
              </a:ext>
            </a:extLst>
          </p:cNvPr>
          <p:cNvSpPr txBox="1"/>
          <p:nvPr/>
        </p:nvSpPr>
        <p:spPr>
          <a:xfrm>
            <a:off x="8548776" y="6539501"/>
            <a:ext cx="364322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–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2023-2024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BA39730-6585-4FC1-A070-75F9DD7F540B}"/>
              </a:ext>
            </a:extLst>
          </p:cNvPr>
          <p:cNvSpPr/>
          <p:nvPr/>
        </p:nvSpPr>
        <p:spPr>
          <a:xfrm>
            <a:off x="721437" y="575678"/>
            <a:ext cx="2953147" cy="526967"/>
          </a:xfrm>
          <a:prstGeom prst="rect">
            <a:avLst/>
          </a:prstGeom>
          <a:solidFill>
            <a:srgbClr val="5A6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0325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2800" dirty="0">
                <a:ea typeface="Calibri" panose="020F0502020204030204" pitchFamily="34" charset="0"/>
                <a:cs typeface="Sultan bold"/>
              </a:rPr>
              <a:t>نشاط جماعي </a:t>
            </a:r>
            <a:r>
              <a:rPr lang="ar-BH" sz="2800" b="1" dirty="0">
                <a:ea typeface="Calibri" panose="020F0502020204030204" pitchFamily="34" charset="0"/>
              </a:rPr>
              <a:t>(</a:t>
            </a:r>
            <a:r>
              <a:rPr lang="en-US" sz="2800" b="1" dirty="0">
                <a:ea typeface="Calibri" panose="020F0502020204030204" pitchFamily="34" charset="0"/>
              </a:rPr>
              <a:t>2</a:t>
            </a:r>
            <a:r>
              <a:rPr lang="ar-BH" sz="2800" b="1" dirty="0">
                <a:ea typeface="Calibri" panose="020F0502020204030204" pitchFamily="34" charset="0"/>
              </a:rPr>
              <a:t>-4-1)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0" marR="0" algn="l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Sultan bold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E67177-8349-49A1-858A-E7AC6E9A3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39297" r="22148" b="31313"/>
          <a:stretch/>
        </p:blipFill>
        <p:spPr>
          <a:xfrm>
            <a:off x="88128" y="2399244"/>
            <a:ext cx="10191944" cy="3023347"/>
          </a:xfrm>
          <a:prstGeom prst="rect">
            <a:avLst/>
          </a:prstGeom>
        </p:spPr>
      </p:pic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882A926-73A1-4F19-8BD6-D7E923ED13A8}"/>
              </a:ext>
            </a:extLst>
          </p:cNvPr>
          <p:cNvSpPr/>
          <p:nvPr/>
        </p:nvSpPr>
        <p:spPr>
          <a:xfrm>
            <a:off x="10517774" y="205205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2922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14400" indent="-914400" rtl="1"/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فــــي البدء ...      </a:t>
            </a:r>
          </a:p>
        </p:txBody>
      </p:sp>
      <p:sp>
        <p:nvSpPr>
          <p:cNvPr id="28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13CDF4B1-4078-4F23-A1FB-F23FD96F9C88}"/>
              </a:ext>
            </a:extLst>
          </p:cNvPr>
          <p:cNvSpPr/>
          <p:nvPr/>
        </p:nvSpPr>
        <p:spPr>
          <a:xfrm>
            <a:off x="10520081" y="2693584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E860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0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D03ACBBF-7835-43F5-93CD-329677FAAB5D}"/>
              </a:ext>
            </a:extLst>
          </p:cNvPr>
          <p:cNvSpPr/>
          <p:nvPr/>
        </p:nvSpPr>
        <p:spPr>
          <a:xfrm>
            <a:off x="10517493" y="3346163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1" name="مستطيل مستدير الزوايا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697E4A1-307F-4715-8D87-1D71685B07F5}"/>
              </a:ext>
            </a:extLst>
          </p:cNvPr>
          <p:cNvSpPr/>
          <p:nvPr/>
        </p:nvSpPr>
        <p:spPr>
          <a:xfrm>
            <a:off x="10517494" y="3996926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7" name="مستطيل مستدير الزوايا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50E7A23-F0B3-45EA-910B-4CD221AED576}"/>
              </a:ext>
            </a:extLst>
          </p:cNvPr>
          <p:cNvSpPr/>
          <p:nvPr/>
        </p:nvSpPr>
        <p:spPr>
          <a:xfrm>
            <a:off x="10525107" y="531780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8" name="مستطيل مستدير الزوايا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B1A18C65-63BF-41B0-88B1-D96BBB86DEF9}"/>
              </a:ext>
            </a:extLst>
          </p:cNvPr>
          <p:cNvSpPr/>
          <p:nvPr/>
        </p:nvSpPr>
        <p:spPr>
          <a:xfrm>
            <a:off x="10514262" y="4663317"/>
            <a:ext cx="2353079" cy="54864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الهدف </a:t>
            </a:r>
            <a:r>
              <a:rPr lang="ar-BH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الرابع</a:t>
            </a:r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Sultan bold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Sultan bold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71783BA-B695-43E1-B946-6F6C7770DED1}"/>
              </a:ext>
            </a:extLst>
          </p:cNvPr>
          <p:cNvSpPr txBox="1"/>
          <p:nvPr/>
        </p:nvSpPr>
        <p:spPr>
          <a:xfrm>
            <a:off x="-77638" y="6498220"/>
            <a:ext cx="89011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قصد 101            التربية الاقتصادية              الفصل الدراسي الأول/الثاني             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2-4</a:t>
            </a:r>
            <a:r>
              <a:rPr lang="ar-SA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المحاسبة عن عمليات المنشأة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3625504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 (2)</Template>
  <TotalTime>2558</TotalTime>
  <Words>2316</Words>
  <Application>Microsoft Office PowerPoint</Application>
  <PresentationFormat>Widescreen</PresentationFormat>
  <Paragraphs>557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Arial Black</vt:lpstr>
      <vt:lpstr>Arvo</vt:lpstr>
      <vt:lpstr>Calibri</vt:lpstr>
      <vt:lpstr>Calibri Light</vt:lpstr>
      <vt:lpstr>Sakkal Majalla</vt:lpstr>
      <vt:lpstr>Simplified Arabic</vt:lpstr>
      <vt:lpstr>Sultan bold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Majeda Majeed Asad</cp:lastModifiedBy>
  <cp:revision>142</cp:revision>
  <dcterms:created xsi:type="dcterms:W3CDTF">2020-03-09T08:29:54Z</dcterms:created>
  <dcterms:modified xsi:type="dcterms:W3CDTF">2023-09-17T07:15:14Z</dcterms:modified>
</cp:coreProperties>
</file>