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70" r:id="rId8"/>
    <p:sldId id="313" r:id="rId9"/>
    <p:sldId id="372" r:id="rId10"/>
    <p:sldId id="368" r:id="rId11"/>
    <p:sldId id="371" r:id="rId12"/>
    <p:sldId id="373" r:id="rId13"/>
    <p:sldId id="342" r:id="rId14"/>
    <p:sldId id="346" r:id="rId15"/>
    <p:sldId id="374" r:id="rId16"/>
    <p:sldId id="375" r:id="rId17"/>
    <p:sldId id="376" r:id="rId18"/>
    <p:sldId id="377" r:id="rId19"/>
    <p:sldId id="363" r:id="rId20"/>
    <p:sldId id="378" r:id="rId21"/>
    <p:sldId id="379" r:id="rId22"/>
    <p:sldId id="380" r:id="rId23"/>
    <p:sldId id="369" r:id="rId24"/>
    <p:sldId id="365" r:id="rId25"/>
    <p:sldId id="337" r:id="rId26"/>
    <p:sldId id="353" r:id="rId27"/>
    <p:sldId id="352" r:id="rId28"/>
    <p:sldId id="351"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223"/>
    <a:srgbClr val="E86052"/>
    <a:srgbClr val="D4DBE8"/>
    <a:srgbClr val="FF2525"/>
    <a:srgbClr val="FF7979"/>
    <a:srgbClr val="F7931F"/>
    <a:srgbClr val="3A5C84"/>
    <a:srgbClr val="7E9445"/>
    <a:srgbClr val="13A1D9"/>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68" d="100"/>
          <a:sy n="68" d="100"/>
        </p:scale>
        <p:origin x="2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E4395-A533-483C-BC6C-4989B3418CCB}"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44ACB670-71D4-468F-AF06-951C8563F9D2}">
      <dgm:prSet phldrT="[Text]"/>
      <dgm:spPr/>
      <dgm:t>
        <a:bodyPr/>
        <a:lstStyle/>
        <a:p>
          <a:r>
            <a:rPr lang="ar-BH" b="1" dirty="0">
              <a:solidFill>
                <a:schemeClr val="tx1"/>
              </a:solidFill>
              <a:latin typeface="Sakkal Majalla" panose="02000000000000000000" pitchFamily="2" charset="-78"/>
              <a:cs typeface="Sakkal Majalla" panose="02000000000000000000" pitchFamily="2" charset="-78"/>
            </a:rPr>
            <a:t>المحاسبة</a:t>
          </a:r>
          <a:endParaRPr lang="en-US" b="1" dirty="0">
            <a:solidFill>
              <a:schemeClr val="tx1"/>
            </a:solidFill>
            <a:latin typeface="Sakkal Majalla" panose="02000000000000000000" pitchFamily="2" charset="-78"/>
            <a:cs typeface="Sakkal Majalla" panose="02000000000000000000" pitchFamily="2" charset="-78"/>
          </a:endParaRPr>
        </a:p>
      </dgm:t>
    </dgm:pt>
    <dgm:pt modelId="{AE405FAC-6955-4178-A9F3-C6064A85641E}" type="parTrans" cxnId="{0939EC93-6049-4E3A-93D3-FA8DDBAFAB05}">
      <dgm:prSet/>
      <dgm:spPr/>
      <dgm:t>
        <a:bodyPr/>
        <a:lstStyle/>
        <a:p>
          <a:endParaRPr lang="en-US"/>
        </a:p>
      </dgm:t>
    </dgm:pt>
    <dgm:pt modelId="{D288D557-373F-436D-8C1E-E68683505495}" type="sibTrans" cxnId="{0939EC93-6049-4E3A-93D3-FA8DDBAFAB05}">
      <dgm:prSet/>
      <dgm:spPr/>
      <dgm:t>
        <a:bodyPr/>
        <a:lstStyle/>
        <a:p>
          <a:endParaRPr lang="en-US"/>
        </a:p>
      </dgm:t>
    </dgm:pt>
    <dgm:pt modelId="{D010C3C3-2A99-4B92-8117-6D574853B603}">
      <dgm:prSet phldrT="[Text]" custT="1"/>
      <dgm:spPr/>
      <dgm:t>
        <a:bodyPr/>
        <a:lstStyle/>
        <a:p>
          <a:pPr algn="just" rtl="1">
            <a:buClr>
              <a:srgbClr val="ED7D31"/>
            </a:buClr>
            <a:buSzPts val="1400"/>
            <a:buFont typeface="Wingdings 3" panose="05040102010807070707" pitchFamily="18" charset="2"/>
            <a:buNone/>
          </a:pPr>
          <a:r>
            <a:rPr lang="ar-BH" sz="3200" b="1" dirty="0">
              <a:latin typeface="Sakkal Majalla" panose="02000000000000000000" pitchFamily="2" charset="-78"/>
              <a:cs typeface="Sakkal Majalla" panose="02000000000000000000" pitchFamily="2" charset="-78"/>
            </a:rPr>
            <a:t>مجموعة من المبادئ العلمية المتعارف عليها والتي تحكم تسجيل وتبويب وتحليل العمليات ذات القيم الماليّة المتعلقة بوحدة محاسبية (أي مشروع) في مجموعة من الدفاتر والسجلات بقصد تحديد نتيجة أعمال المشروع من ربح أو خسارة في خلال مدة معينة وكذلك المركز المالي لهذا المشروع في نهاية المدة.</a:t>
          </a:r>
          <a:endParaRPr lang="en-US" sz="3200" b="1" dirty="0">
            <a:latin typeface="Sakkal Majalla" panose="02000000000000000000" pitchFamily="2" charset="-78"/>
            <a:cs typeface="Sakkal Majalla" panose="02000000000000000000" pitchFamily="2" charset="-78"/>
          </a:endParaRPr>
        </a:p>
      </dgm:t>
    </dgm:pt>
    <dgm:pt modelId="{CE1444CE-CD1C-41DC-A613-3228B9707792}" type="parTrans" cxnId="{15C14764-FC39-42AD-B360-06B41042A600}">
      <dgm:prSet/>
      <dgm:spPr/>
      <dgm:t>
        <a:bodyPr/>
        <a:lstStyle/>
        <a:p>
          <a:endParaRPr lang="en-US"/>
        </a:p>
      </dgm:t>
    </dgm:pt>
    <dgm:pt modelId="{7E555C66-46F8-4DB2-BC49-4697AB9CA59C}" type="sibTrans" cxnId="{15C14764-FC39-42AD-B360-06B41042A600}">
      <dgm:prSet/>
      <dgm:spPr/>
      <dgm:t>
        <a:bodyPr/>
        <a:lstStyle/>
        <a:p>
          <a:endParaRPr lang="en-US"/>
        </a:p>
      </dgm:t>
    </dgm:pt>
    <dgm:pt modelId="{FD4A00EA-1A19-4C98-94F2-750E40F6D840}" type="pres">
      <dgm:prSet presAssocID="{353E4395-A533-483C-BC6C-4989B3418CCB}" presName="Name0" presStyleCnt="0">
        <dgm:presLayoutVars>
          <dgm:dir val="rev"/>
          <dgm:animLvl val="lvl"/>
          <dgm:resizeHandles val="exact"/>
        </dgm:presLayoutVars>
      </dgm:prSet>
      <dgm:spPr/>
      <dgm:t>
        <a:bodyPr/>
        <a:lstStyle/>
        <a:p>
          <a:pPr rtl="1"/>
          <a:endParaRPr lang="ar-BH"/>
        </a:p>
      </dgm:t>
    </dgm:pt>
    <dgm:pt modelId="{EC44512F-8DD7-4223-A13E-4682E954408A}" type="pres">
      <dgm:prSet presAssocID="{44ACB670-71D4-468F-AF06-951C8563F9D2}" presName="linNode" presStyleCnt="0"/>
      <dgm:spPr/>
    </dgm:pt>
    <dgm:pt modelId="{0C0B7D29-8A64-41F6-A2D2-50E98D3378E9}" type="pres">
      <dgm:prSet presAssocID="{44ACB670-71D4-468F-AF06-951C8563F9D2}" presName="parentText" presStyleLbl="node1" presStyleIdx="0" presStyleCnt="1" custScaleX="74403" custScaleY="72881">
        <dgm:presLayoutVars>
          <dgm:chMax val="1"/>
          <dgm:bulletEnabled val="1"/>
        </dgm:presLayoutVars>
      </dgm:prSet>
      <dgm:spPr/>
      <dgm:t>
        <a:bodyPr/>
        <a:lstStyle/>
        <a:p>
          <a:pPr rtl="1"/>
          <a:endParaRPr lang="ar-BH"/>
        </a:p>
      </dgm:t>
    </dgm:pt>
    <dgm:pt modelId="{F06B93E3-C35A-459F-9294-F76B4543DF29}" type="pres">
      <dgm:prSet presAssocID="{44ACB670-71D4-468F-AF06-951C8563F9D2}" presName="descendantText" presStyleLbl="alignAccFollowNode1" presStyleIdx="0" presStyleCnt="1" custScaleX="142243" custScaleY="103575">
        <dgm:presLayoutVars>
          <dgm:bulletEnabled val="1"/>
        </dgm:presLayoutVars>
      </dgm:prSet>
      <dgm:spPr/>
      <dgm:t>
        <a:bodyPr/>
        <a:lstStyle/>
        <a:p>
          <a:pPr rtl="1"/>
          <a:endParaRPr lang="ar-BH"/>
        </a:p>
      </dgm:t>
    </dgm:pt>
  </dgm:ptLst>
  <dgm:cxnLst>
    <dgm:cxn modelId="{15C14764-FC39-42AD-B360-06B41042A600}" srcId="{44ACB670-71D4-468F-AF06-951C8563F9D2}" destId="{D010C3C3-2A99-4B92-8117-6D574853B603}" srcOrd="0" destOrd="0" parTransId="{CE1444CE-CD1C-41DC-A613-3228B9707792}" sibTransId="{7E555C66-46F8-4DB2-BC49-4697AB9CA59C}"/>
    <dgm:cxn modelId="{0DA9B589-F64A-4BBB-ADFF-8C7FD0841D63}" type="presOf" srcId="{353E4395-A533-483C-BC6C-4989B3418CCB}" destId="{FD4A00EA-1A19-4C98-94F2-750E40F6D840}" srcOrd="0" destOrd="0" presId="urn:microsoft.com/office/officeart/2005/8/layout/vList5"/>
    <dgm:cxn modelId="{73992523-2D40-44FF-8F71-BA4F964B778F}" type="presOf" srcId="{D010C3C3-2A99-4B92-8117-6D574853B603}" destId="{F06B93E3-C35A-459F-9294-F76B4543DF29}" srcOrd="0" destOrd="0" presId="urn:microsoft.com/office/officeart/2005/8/layout/vList5"/>
    <dgm:cxn modelId="{0939EC93-6049-4E3A-93D3-FA8DDBAFAB05}" srcId="{353E4395-A533-483C-BC6C-4989B3418CCB}" destId="{44ACB670-71D4-468F-AF06-951C8563F9D2}" srcOrd="0" destOrd="0" parTransId="{AE405FAC-6955-4178-A9F3-C6064A85641E}" sibTransId="{D288D557-373F-436D-8C1E-E68683505495}"/>
    <dgm:cxn modelId="{6E73891C-E59D-4101-8169-6D47412F7507}" type="presOf" srcId="{44ACB670-71D4-468F-AF06-951C8563F9D2}" destId="{0C0B7D29-8A64-41F6-A2D2-50E98D3378E9}" srcOrd="0" destOrd="0" presId="urn:microsoft.com/office/officeart/2005/8/layout/vList5"/>
    <dgm:cxn modelId="{1315E4C0-151C-41A0-8379-0ABF1D4017E4}" type="presParOf" srcId="{FD4A00EA-1A19-4C98-94F2-750E40F6D840}" destId="{EC44512F-8DD7-4223-A13E-4682E954408A}" srcOrd="0" destOrd="0" presId="urn:microsoft.com/office/officeart/2005/8/layout/vList5"/>
    <dgm:cxn modelId="{0729DD92-6C2E-4CD1-B5B7-3A5C56A30148}" type="presParOf" srcId="{EC44512F-8DD7-4223-A13E-4682E954408A}" destId="{0C0B7D29-8A64-41F6-A2D2-50E98D3378E9}" srcOrd="0" destOrd="0" presId="urn:microsoft.com/office/officeart/2005/8/layout/vList5"/>
    <dgm:cxn modelId="{61587BEF-4FB1-4DB3-A0E5-84596DA8D0E5}" type="presParOf" srcId="{EC44512F-8DD7-4223-A13E-4682E954408A}" destId="{F06B93E3-C35A-459F-9294-F76B4543DF2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2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1.xml"/><Relationship Id="rId7" Type="http://schemas.openxmlformats.org/officeDocument/2006/relationships/slide" Target="slide15.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3.xml"/><Relationship Id="rId7" Type="http://schemas.openxmlformats.org/officeDocument/2006/relationships/slide" Target="slide15.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5.xml"/><Relationship Id="rId7" Type="http://schemas.openxmlformats.org/officeDocument/2006/relationships/slide" Target="slide15.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7.xml"/><Relationship Id="rId7" Type="http://schemas.openxmlformats.org/officeDocument/2006/relationships/slide" Target="slide15.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9.xml"/><Relationship Id="rId7" Type="http://schemas.openxmlformats.org/officeDocument/2006/relationships/slide" Target="slide15.xml"/><Relationship Id="rId2"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3.xml"/></Relationships>
</file>

<file path=ppt/slides/_rels/slide2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2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8.xml"/><Relationship Id="rId10" Type="http://schemas.openxmlformats.org/officeDocument/2006/relationships/image" Target="../media/image6.jpeg"/><Relationship Id="rId4" Type="http://schemas.openxmlformats.org/officeDocument/2006/relationships/slide" Target="slide6.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13" Type="http://schemas.microsoft.com/office/2007/relationships/diagramDrawing" Target="../diagrams/drawing1.xml"/><Relationship Id="rId3" Type="http://schemas.openxmlformats.org/officeDocument/2006/relationships/slide" Target="slide6.xml"/><Relationship Id="rId7" Type="http://schemas.openxmlformats.org/officeDocument/2006/relationships/slide" Target="slide13.xml"/><Relationship Id="rId12" Type="http://schemas.openxmlformats.org/officeDocument/2006/relationships/diagramColors" Target="../diagrams/colors1.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diagramQuickStyle" Target="../diagrams/quickStyle1.xml"/><Relationship Id="rId5" Type="http://schemas.openxmlformats.org/officeDocument/2006/relationships/slide" Target="slide15.xml"/><Relationship Id="rId10" Type="http://schemas.openxmlformats.org/officeDocument/2006/relationships/diagramLayout" Target="../diagrams/layout1.xml"/><Relationship Id="rId4" Type="http://schemas.openxmlformats.org/officeDocument/2006/relationships/slide" Target="slide8.xml"/><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5.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4545106" y="1871954"/>
            <a:ext cx="7395882" cy="2748098"/>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000" dirty="0">
                <a:solidFill>
                  <a:srgbClr val="3F5378"/>
                </a:solidFill>
                <a:latin typeface="Arial Black" panose="020B0A04020102020204" pitchFamily="34" charset="0"/>
                <a:cs typeface="Sultan bold" pitchFamily="2" charset="-78"/>
              </a:rPr>
              <a:t>التربية الاقتصادية</a:t>
            </a:r>
          </a:p>
          <a:p>
            <a:endParaRPr lang="ar-SA" sz="3600" dirty="0">
              <a:solidFill>
                <a:srgbClr val="3F5378"/>
              </a:solidFill>
              <a:latin typeface="Arial Black" panose="020B0A04020102020204" pitchFamily="34" charset="0"/>
              <a:cs typeface="Sultan bold" pitchFamily="2" charset="-78"/>
            </a:endParaRPr>
          </a:p>
          <a:p>
            <a:r>
              <a:rPr lang="ar-BH" sz="7000" b="1" dirty="0">
                <a:solidFill>
                  <a:srgbClr val="FF9800"/>
                </a:solidFill>
                <a:latin typeface="Sakkal Majalla" panose="02000000000000000000" pitchFamily="2" charset="-78"/>
                <a:cs typeface="Sakkal Majalla" panose="02000000000000000000" pitchFamily="2" charset="-78"/>
              </a:rPr>
              <a:t>قصد </a:t>
            </a:r>
            <a:r>
              <a:rPr lang="ar-BH" sz="7000" b="1" dirty="0">
                <a:solidFill>
                  <a:srgbClr val="FF9800"/>
                </a:solidFill>
                <a:latin typeface="Sakkal Majalla" panose="02000000000000000000" pitchFamily="2" charset="-78"/>
              </a:rPr>
              <a:t>803/801/101</a:t>
            </a:r>
            <a:endParaRPr lang="ar-SA" sz="7000" b="1" dirty="0">
              <a:solidFill>
                <a:srgbClr val="FF9800"/>
              </a:solidFill>
              <a:latin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6818342" y="4838770"/>
            <a:ext cx="3187091"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BH"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 والثاني</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5895818" y="5570965"/>
            <a:ext cx="5032147"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الأول</a:t>
            </a: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الثانوي</a:t>
            </a: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r>
              <a:rPr lang="ar-BH"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 التعليم الفني والمهني</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9" name="Picture 8">
            <a:extLst>
              <a:ext uri="{FF2B5EF4-FFF2-40B4-BE49-F238E27FC236}">
                <a16:creationId xmlns:a16="http://schemas.microsoft.com/office/drawing/2014/main" xmlns="" id="{22C136AB-3880-4755-8733-2FE350BA8FC8}"/>
              </a:ext>
            </a:extLst>
          </p:cNvPr>
          <p:cNvPicPr>
            <a:picLocks noChangeAspect="1"/>
          </p:cNvPicPr>
          <p:nvPr/>
        </p:nvPicPr>
        <p:blipFill rotWithShape="1">
          <a:blip r:embed="rId3"/>
          <a:srcRect l="35258" t="17594" r="36289" b="11023"/>
          <a:stretch/>
        </p:blipFill>
        <p:spPr>
          <a:xfrm>
            <a:off x="199830" y="1090751"/>
            <a:ext cx="4076605" cy="5680543"/>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528719" y="313171"/>
            <a:ext cx="326724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المعادلة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0ECF0221-9D47-4F30-9920-28B9104ADB4B}"/>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40" name="Picture 39">
            <a:extLst>
              <a:ext uri="{FF2B5EF4-FFF2-40B4-BE49-F238E27FC236}">
                <a16:creationId xmlns:a16="http://schemas.microsoft.com/office/drawing/2014/main" xmlns="" id="{19E24DF2-5940-4E6B-8E7F-6E702105AE35}"/>
              </a:ext>
            </a:extLst>
          </p:cNvPr>
          <p:cNvPicPr/>
          <p:nvPr/>
        </p:nvPicPr>
        <p:blipFill rotWithShape="1">
          <a:blip r:embed="rId9">
            <a:extLst>
              <a:ext uri="{28A0092B-C50C-407E-A947-70E740481C1C}">
                <a14:useLocalDpi xmlns:a14="http://schemas.microsoft.com/office/drawing/2010/main" val="0"/>
              </a:ext>
            </a:extLst>
          </a:blip>
          <a:srcRect l="1409" t="12454" r="1346" b="15303"/>
          <a:stretch/>
        </p:blipFill>
        <p:spPr bwMode="auto">
          <a:xfrm>
            <a:off x="33064" y="2207491"/>
            <a:ext cx="10337323" cy="3186544"/>
          </a:xfrm>
          <a:prstGeom prst="rect">
            <a:avLst/>
          </a:prstGeom>
          <a:ln>
            <a:noFill/>
          </a:ln>
          <a:extLst>
            <a:ext uri="{53640926-AAD7-44D8-BBD7-CCE9431645EC}">
              <a14:shadowObscured xmlns:a14="http://schemas.microsoft.com/office/drawing/2010/main"/>
            </a:ext>
          </a:extLst>
        </p:spPr>
      </p:pic>
      <p:sp>
        <p:nvSpPr>
          <p:cNvPr id="43" name="TextBox 42">
            <a:extLst>
              <a:ext uri="{FF2B5EF4-FFF2-40B4-BE49-F238E27FC236}">
                <a16:creationId xmlns:a16="http://schemas.microsoft.com/office/drawing/2014/main" xmlns="" id="{60D4E201-34CB-48FC-B369-D535C6693D52}"/>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94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2800" b="1" dirty="0">
                <a:solidFill>
                  <a:schemeClr val="tx1"/>
                </a:solidFill>
                <a:latin typeface="Sakkal Majalla" panose="02000000000000000000" pitchFamily="2" charset="-78"/>
                <a:cs typeface="Sakkal Majalla" panose="02000000000000000000" pitchFamily="2" charset="-78"/>
              </a:rPr>
              <a:t> كما سبق أن أوضحنا أن معادلة الميزانية (المعادلة المحاسبية</a:t>
            </a:r>
            <a:r>
              <a:rPr lang="en-US" sz="2800" b="1" dirty="0">
                <a:solidFill>
                  <a:schemeClr val="tx1"/>
                </a:solidFill>
                <a:latin typeface="Sakkal Majalla" panose="02000000000000000000" pitchFamily="2" charset="-78"/>
                <a:cs typeface="Sakkal Majalla" panose="02000000000000000000" pitchFamily="2" charset="-78"/>
              </a:rPr>
              <a:t>Accounting Equation </a:t>
            </a:r>
            <a:r>
              <a:rPr lang="ar-BH" sz="2800" b="1" dirty="0">
                <a:solidFill>
                  <a:schemeClr val="tx1"/>
                </a:solidFill>
                <a:latin typeface="Sakkal Majalla" panose="02000000000000000000" pitchFamily="2" charset="-78"/>
                <a:cs typeface="Sakkal Majalla" panose="02000000000000000000" pitchFamily="2" charset="-78"/>
              </a:rPr>
              <a:t>) توضح العلاقة بين ممتلكات المنشأة ومصادر تمويل هذه الممتلكات.  وتتكون المعادلة من:</a:t>
            </a:r>
            <a:endParaRPr lang="en-US" sz="2800" b="1" dirty="0">
              <a:solidFill>
                <a:schemeClr val="tx1"/>
              </a:solidFill>
              <a:latin typeface="Sakkal Majalla" panose="02000000000000000000" pitchFamily="2" charset="-78"/>
              <a:cs typeface="Sakkal Majalla" panose="02000000000000000000" pitchFamily="2" charset="-78"/>
            </a:endParaRPr>
          </a:p>
          <a:p>
            <a:pPr lvl="0" algn="just" rtl="1"/>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الأصول </a:t>
            </a:r>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Assets</a:t>
            </a:r>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تعبر عن الموارد الاقتصاديّة للمنشأة والتي لها منافع مستقبلية مثل النقدية والبضاعة والأثاث والأراضي والمباني وتمثل ممتلكات المنشأة أو أوجه استثمار أموال المنشأة.  وتتكون الأصول من الأصول الثابتة والأصول المتداولة.</a:t>
            </a:r>
            <a:endParaRPr lang="en-US" sz="2800" b="1" dirty="0">
              <a:solidFill>
                <a:schemeClr val="tx1"/>
              </a:solidFill>
              <a:latin typeface="Sakkal Majalla" panose="02000000000000000000" pitchFamily="2" charset="-78"/>
              <a:cs typeface="Sakkal Majalla" panose="02000000000000000000" pitchFamily="2" charset="-78"/>
            </a:endParaRPr>
          </a:p>
          <a:p>
            <a:pPr lvl="0" algn="just" rtl="1"/>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الخصوم </a:t>
            </a:r>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Liabilities</a:t>
            </a:r>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وتمثل الديون على المنشأة للغير وتتمثل في القروض قصيرة أو طويلة الأجل والتي تم الحصول عليها من مصادر خارجية كالمقرضين والبنوك.</a:t>
            </a:r>
            <a:endParaRPr lang="en-US" sz="2800" b="1" dirty="0">
              <a:solidFill>
                <a:schemeClr val="tx1"/>
              </a:solidFill>
              <a:latin typeface="Sakkal Majalla" panose="02000000000000000000" pitchFamily="2" charset="-78"/>
              <a:cs typeface="Sakkal Majalla" panose="02000000000000000000" pitchFamily="2" charset="-78"/>
            </a:endParaRPr>
          </a:p>
          <a:p>
            <a:pPr lvl="0" algn="just" rtl="1"/>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حقوق الملكية </a:t>
            </a:r>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Owners’ Equity</a:t>
            </a:r>
            <a:r>
              <a:rPr lang="ar-BH" sz="2800" b="1" dirty="0">
                <a:solidFill>
                  <a:schemeClr val="tx1"/>
                </a:solidFill>
                <a:highlight>
                  <a:srgbClr val="FFFF00"/>
                </a:highlight>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وتمثل رأس المال </a:t>
            </a:r>
            <a:r>
              <a:rPr lang="en-US" sz="2800" b="1" dirty="0">
                <a:solidFill>
                  <a:schemeClr val="tx1"/>
                </a:solidFill>
                <a:latin typeface="Sakkal Majalla" panose="02000000000000000000" pitchFamily="2" charset="-78"/>
                <a:cs typeface="Sakkal Majalla" panose="02000000000000000000" pitchFamily="2" charset="-78"/>
              </a:rPr>
              <a:t>Capital</a:t>
            </a:r>
            <a:r>
              <a:rPr lang="ar-BH" sz="2800" b="1" dirty="0">
                <a:solidFill>
                  <a:schemeClr val="tx1"/>
                </a:solidFill>
                <a:latin typeface="Sakkal Majalla" panose="02000000000000000000" pitchFamily="2" charset="-78"/>
                <a:cs typeface="Sakkal Majalla" panose="02000000000000000000" pitchFamily="2" charset="-78"/>
              </a:rPr>
              <a:t> الذي قدمه صاحب أو أصحاب المنشأة للاستثمار في المنشأة والأرباح المحتجزة التي يُعَدُّ استثمارها داخل المنشأة.  ويمكن التعبير عن معادلة المركز المالي بإحدى الصور الثلاث الآتية:  الأصول = الخصوم + حقوق الملكية</a:t>
            </a:r>
            <a:endParaRPr lang="en-US" sz="2800" b="1" dirty="0">
              <a:solidFill>
                <a:schemeClr val="tx1"/>
              </a:solidFill>
              <a:latin typeface="Sakkal Majalla" panose="02000000000000000000" pitchFamily="2" charset="-78"/>
              <a:cs typeface="Sakkal Majalla" panose="02000000000000000000" pitchFamily="2" charset="-78"/>
            </a:endParaRPr>
          </a:p>
          <a:p>
            <a:pPr algn="just" rtl="1"/>
            <a:r>
              <a:rPr lang="ar-BH" sz="2800" b="1" dirty="0">
                <a:solidFill>
                  <a:schemeClr val="tx1"/>
                </a:solidFill>
                <a:latin typeface="Sakkal Majalla" panose="02000000000000000000" pitchFamily="2" charset="-78"/>
                <a:cs typeface="Sakkal Majalla" panose="02000000000000000000" pitchFamily="2" charset="-78"/>
              </a:rPr>
              <a:t>أو           الخصوم = الأصول – حقوق الملكية</a:t>
            </a:r>
          </a:p>
          <a:p>
            <a:pPr algn="just" rtl="1"/>
            <a:r>
              <a:rPr lang="ar-BH" sz="2800" b="1" dirty="0">
                <a:solidFill>
                  <a:schemeClr val="tx1"/>
                </a:solidFill>
                <a:latin typeface="Sakkal Majalla" panose="02000000000000000000" pitchFamily="2" charset="-78"/>
                <a:cs typeface="Sakkal Majalla" panose="02000000000000000000" pitchFamily="2" charset="-78"/>
              </a:rPr>
              <a:t>أو          حقوق الملكية = الأصول – الخصوم     ويعبر عن حقوق الملكية بصافي الأصول </a:t>
            </a:r>
            <a:r>
              <a:rPr lang="en-US" sz="2800" b="1" dirty="0">
                <a:solidFill>
                  <a:schemeClr val="tx1"/>
                </a:solidFill>
                <a:latin typeface="Sakkal Majalla" panose="02000000000000000000" pitchFamily="2" charset="-78"/>
                <a:cs typeface="Sakkal Majalla" panose="02000000000000000000" pitchFamily="2" charset="-78"/>
              </a:rPr>
              <a:t>Net Assets</a:t>
            </a:r>
            <a:r>
              <a:rPr lang="ar-BH" sz="2800" b="1" dirty="0">
                <a:solidFill>
                  <a:schemeClr val="tx1"/>
                </a:solidFill>
                <a:latin typeface="Sakkal Majalla" panose="02000000000000000000" pitchFamily="2" charset="-78"/>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528719" y="313171"/>
            <a:ext cx="326724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المعادلة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0ECF0221-9D47-4F30-9920-28B9104ADB4B}"/>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58" name="TextBox 57">
            <a:extLst>
              <a:ext uri="{FF2B5EF4-FFF2-40B4-BE49-F238E27FC236}">
                <a16:creationId xmlns:a16="http://schemas.microsoft.com/office/drawing/2014/main" xmlns="" id="{9B0FAD8E-F356-439E-8BE2-E363ABB288BA}"/>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260329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ar-BH" sz="4000" dirty="0">
              <a:solidFill>
                <a:schemeClr val="tx1"/>
              </a:solidFill>
              <a:latin typeface="Sakkal Majalla" panose="02000000000000000000" pitchFamily="2" charset="-78"/>
              <a:cs typeface="Sakkal Majalla" panose="02000000000000000000" pitchFamily="2" charset="-78"/>
            </a:endParaRPr>
          </a:p>
          <a:p>
            <a:pPr lvl="0" algn="just" rtl="1"/>
            <a:endParaRPr lang="ar-BH" sz="4000" dirty="0">
              <a:solidFill>
                <a:schemeClr val="tx1"/>
              </a:solidFill>
              <a:latin typeface="Sakkal Majalla" panose="02000000000000000000" pitchFamily="2" charset="-78"/>
              <a:cs typeface="Sakkal Majalla" panose="02000000000000000000" pitchFamily="2" charset="-78"/>
            </a:endParaRPr>
          </a:p>
          <a:p>
            <a:pPr algn="just" rtl="1"/>
            <a:r>
              <a:rPr lang="ar-SA" sz="4000" dirty="0">
                <a:solidFill>
                  <a:schemeClr val="tx1"/>
                </a:solidFill>
                <a:latin typeface="Sakkal Majalla" panose="02000000000000000000" pitchFamily="2" charset="-78"/>
                <a:cs typeface="Sakkal Majalla" panose="02000000000000000000" pitchFamily="2" charset="-78"/>
              </a:rPr>
              <a:t>اشرح المعادلة المحاسبية مبينًا الصور المختلفة لها.</a:t>
            </a:r>
            <a:endParaRPr lang="en-US" sz="4000" dirty="0">
              <a:solidFill>
                <a:schemeClr val="tx1"/>
              </a:solidFill>
              <a:latin typeface="Sakkal Majalla" panose="02000000000000000000" pitchFamily="2" charset="-78"/>
              <a:cs typeface="Sakkal Majalla" panose="02000000000000000000" pitchFamily="2" charset="-78"/>
            </a:endParaRPr>
          </a:p>
          <a:p>
            <a:pPr lvl="0" algn="just" rtl="1">
              <a:lnSpc>
                <a:spcPct val="107000"/>
              </a:lnSpc>
              <a:spcAft>
                <a:spcPts val="800"/>
              </a:spcAft>
              <a:buClr>
                <a:srgbClr val="5A8887"/>
              </a:buClr>
              <a:buSzPts val="1200"/>
            </a:pPr>
            <a:endParaRPr lang="en-US" sz="9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BF62C7DC-1826-4890-B9EF-E4CE23C7306A}"/>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Rectangle 41">
            <a:extLst>
              <a:ext uri="{FF2B5EF4-FFF2-40B4-BE49-F238E27FC236}">
                <a16:creationId xmlns:a16="http://schemas.microsoft.com/office/drawing/2014/main" xmlns="" id="{7C040393-42FD-4D74-A289-F41E2F775134}"/>
              </a:ext>
            </a:extLst>
          </p:cNvPr>
          <p:cNvSpPr/>
          <p:nvPr/>
        </p:nvSpPr>
        <p:spPr>
          <a:xfrm>
            <a:off x="721437" y="575678"/>
            <a:ext cx="2953147" cy="52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فردي </a:t>
            </a:r>
            <a:r>
              <a:rPr lang="ar-BH" sz="2800" b="1" dirty="0">
                <a:ea typeface="Calibri" panose="020F0502020204030204" pitchFamily="34" charset="0"/>
              </a:rPr>
              <a:t>(</a:t>
            </a:r>
            <a:r>
              <a:rPr lang="en-US" sz="2800" b="1" dirty="0">
                <a:ea typeface="Calibri" panose="020F0502020204030204" pitchFamily="34" charset="0"/>
              </a:rPr>
              <a:t>2</a:t>
            </a:r>
            <a:r>
              <a:rPr lang="ar-BH" sz="2800" b="1" dirty="0">
                <a:ea typeface="Calibri" panose="020F0502020204030204" pitchFamily="34" charset="0"/>
              </a:rPr>
              <a:t>-3-2)</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9" name="Rectangle 6">
            <a:extLst>
              <a:ext uri="{FF2B5EF4-FFF2-40B4-BE49-F238E27FC236}">
                <a16:creationId xmlns:a16="http://schemas.microsoft.com/office/drawing/2014/main" xmlns="" id="{150BD27B-C3C6-44F6-90DF-8B5C7E7EF034}"/>
              </a:ext>
            </a:extLst>
          </p:cNvPr>
          <p:cNvSpPr/>
          <p:nvPr/>
        </p:nvSpPr>
        <p:spPr>
          <a:xfrm>
            <a:off x="6528719" y="313171"/>
            <a:ext cx="3267241"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المعادلة المحاسبية</a:t>
            </a:r>
          </a:p>
        </p:txBody>
      </p:sp>
      <p:sp>
        <p:nvSpPr>
          <p:cNvPr id="40" name="TextBox 39">
            <a:extLst>
              <a:ext uri="{FF2B5EF4-FFF2-40B4-BE49-F238E27FC236}">
                <a16:creationId xmlns:a16="http://schemas.microsoft.com/office/drawing/2014/main" xmlns="" id="{42603368-68D0-48D2-9BC2-BC57E416E7A0}"/>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379055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36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389454" y="229633"/>
            <a:ext cx="4192676" cy="1015663"/>
          </a:xfrm>
          <a:prstGeom prst="rect">
            <a:avLst/>
          </a:prstGeom>
        </p:spPr>
        <p:txBody>
          <a:bodyPr wrap="square">
            <a:spAutoFit/>
          </a:bodyPr>
          <a:lstStyle/>
          <a:p>
            <a:pPr algn="r" rtl="1">
              <a:spcBef>
                <a:spcPts val="0"/>
              </a:spcBef>
              <a:spcAft>
                <a:spcPts val="1000"/>
              </a:spcAft>
            </a:pPr>
            <a:r>
              <a:rPr lang="ar-BH" sz="6000" dirty="0">
                <a:solidFill>
                  <a:schemeClr val="bg1"/>
                </a:solidFill>
                <a:latin typeface="Sakkal Majalla" panose="02000000000000000000" pitchFamily="2" charset="-78"/>
                <a:cs typeface="Sultan bold" pitchFamily="2" charset="-78"/>
              </a:rPr>
              <a:t>الدورة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مستطيل مستدير الزوايا 5">
            <a:hlinkClick r:id="rId2" action="ppaction://hlinksldjump"/>
            <a:extLst>
              <a:ext uri="{FF2B5EF4-FFF2-40B4-BE49-F238E27FC236}">
                <a16:creationId xmlns:a16="http://schemas.microsoft.com/office/drawing/2014/main" xmlns="" id="{8620F711-4A1F-4010-BF02-D311372EBF6C}"/>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0" name="مستطيل مستدير الزوايا 11">
            <a:hlinkClick r:id="rId3" action="ppaction://hlinksldjump"/>
            <a:extLst>
              <a:ext uri="{FF2B5EF4-FFF2-40B4-BE49-F238E27FC236}">
                <a16:creationId xmlns:a16="http://schemas.microsoft.com/office/drawing/2014/main" xmlns="" id="{AABFC1EA-BBF6-4EAE-8B7D-A324FBB3FD0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2">
            <a:hlinkClick r:id="rId4" action="ppaction://hlinksldjump"/>
            <a:extLst>
              <a:ext uri="{FF2B5EF4-FFF2-40B4-BE49-F238E27FC236}">
                <a16:creationId xmlns:a16="http://schemas.microsoft.com/office/drawing/2014/main" xmlns="" id="{CF58BC54-80AC-482E-924D-BC10BC916E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5" action="ppaction://hlinksldjump"/>
            <a:extLst>
              <a:ext uri="{FF2B5EF4-FFF2-40B4-BE49-F238E27FC236}">
                <a16:creationId xmlns:a16="http://schemas.microsoft.com/office/drawing/2014/main" xmlns="" id="{818E4C2D-8200-4C3E-9DAB-30F45106467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6" action="ppaction://hlinksldjump"/>
            <a:extLst>
              <a:ext uri="{FF2B5EF4-FFF2-40B4-BE49-F238E27FC236}">
                <a16:creationId xmlns:a16="http://schemas.microsoft.com/office/drawing/2014/main" xmlns="" id="{24692112-9BF1-4B8A-924A-CE70531C58C5}"/>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7" action="ppaction://hlinksldjump"/>
            <a:extLst>
              <a:ext uri="{FF2B5EF4-FFF2-40B4-BE49-F238E27FC236}">
                <a16:creationId xmlns:a16="http://schemas.microsoft.com/office/drawing/2014/main" xmlns="" id="{086C5099-4D57-4152-B829-D08317401D51}"/>
              </a:ext>
            </a:extLst>
          </p:cNvPr>
          <p:cNvSpPr/>
          <p:nvPr/>
        </p:nvSpPr>
        <p:spPr>
          <a:xfrm>
            <a:off x="10514262" y="392440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8" action="ppaction://hlinksldjump"/>
            <a:extLst>
              <a:ext uri="{FF2B5EF4-FFF2-40B4-BE49-F238E27FC236}">
                <a16:creationId xmlns:a16="http://schemas.microsoft.com/office/drawing/2014/main" xmlns="" id="{B276C693-C267-47A6-96D5-A71E34C65544}"/>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41" name="مستطيل مستدير الزوايا 16">
            <a:hlinkClick r:id="rId8" action="ppaction://hlinksldjump"/>
            <a:extLst>
              <a:ext uri="{FF2B5EF4-FFF2-40B4-BE49-F238E27FC236}">
                <a16:creationId xmlns:a16="http://schemas.microsoft.com/office/drawing/2014/main" xmlns="" id="{FC2B007B-3EEB-402C-ACB0-8F568035288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3" name="TextBox 52">
            <a:extLst>
              <a:ext uri="{FF2B5EF4-FFF2-40B4-BE49-F238E27FC236}">
                <a16:creationId xmlns:a16="http://schemas.microsoft.com/office/drawing/2014/main" xmlns="" id="{5D6A125C-66A1-4849-AEE8-2B16DB87EAA7}"/>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42" name="Picture 41">
            <a:extLst>
              <a:ext uri="{FF2B5EF4-FFF2-40B4-BE49-F238E27FC236}">
                <a16:creationId xmlns:a16="http://schemas.microsoft.com/office/drawing/2014/main" xmlns="" id="{2B7C9373-2CA0-4571-8014-6D9E2A193473}"/>
              </a:ext>
            </a:extLst>
          </p:cNvPr>
          <p:cNvPicPr/>
          <p:nvPr/>
        </p:nvPicPr>
        <p:blipFill rotWithShape="1">
          <a:blip r:embed="rId9">
            <a:extLst>
              <a:ext uri="{28A0092B-C50C-407E-A947-70E740481C1C}">
                <a14:useLocalDpi xmlns:a14="http://schemas.microsoft.com/office/drawing/2010/main" val="0"/>
              </a:ext>
            </a:extLst>
          </a:blip>
          <a:srcRect t="7097"/>
          <a:stretch/>
        </p:blipFill>
        <p:spPr>
          <a:xfrm>
            <a:off x="2558473" y="1412609"/>
            <a:ext cx="5097755" cy="5189852"/>
          </a:xfrm>
          <a:prstGeom prst="rect">
            <a:avLst/>
          </a:prstGeom>
        </p:spPr>
      </p:pic>
      <p:sp>
        <p:nvSpPr>
          <p:cNvPr id="43" name="TextBox 42">
            <a:extLst>
              <a:ext uri="{FF2B5EF4-FFF2-40B4-BE49-F238E27FC236}">
                <a16:creationId xmlns:a16="http://schemas.microsoft.com/office/drawing/2014/main" xmlns="" id="{1FE0CC95-EA96-44D1-B92C-5E2A48108355}"/>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7468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3000" dirty="0">
                <a:solidFill>
                  <a:srgbClr val="C00000"/>
                </a:solidFill>
                <a:highlight>
                  <a:srgbClr val="FFFF00"/>
                </a:highlight>
                <a:latin typeface="Sakkal Majalla" panose="02000000000000000000" pitchFamily="2" charset="-78"/>
                <a:cs typeface="Sultan bold" pitchFamily="2" charset="-78"/>
              </a:rPr>
              <a:t>الخطوة </a:t>
            </a:r>
            <a:r>
              <a:rPr lang="en-US" sz="3000" dirty="0">
                <a:solidFill>
                  <a:srgbClr val="C00000"/>
                </a:solidFill>
                <a:highlight>
                  <a:srgbClr val="FFFF00"/>
                </a:highlight>
                <a:latin typeface="Sakkal Majalla" panose="02000000000000000000" pitchFamily="2" charset="-78"/>
                <a:cs typeface="Sultan bold" pitchFamily="2" charset="-78"/>
                <a:sym typeface="Wingdings" panose="05000000000000000000" pitchFamily="2" charset="2"/>
              </a:rPr>
              <a:t></a:t>
            </a:r>
            <a:r>
              <a:rPr lang="ar-BH" sz="3000" dirty="0">
                <a:solidFill>
                  <a:srgbClr val="C00000"/>
                </a:solidFill>
                <a:highlight>
                  <a:srgbClr val="FFFF00"/>
                </a:highlight>
                <a:latin typeface="Sakkal Majalla" panose="02000000000000000000" pitchFamily="2" charset="-78"/>
                <a:cs typeface="Sultan bold" pitchFamily="2" charset="-78"/>
              </a:rPr>
              <a:t>:  </a:t>
            </a:r>
            <a:r>
              <a:rPr lang="ar-BH" sz="3000" b="1" u="sng" dirty="0">
                <a:solidFill>
                  <a:schemeClr val="accent5">
                    <a:lumMod val="75000"/>
                  </a:schemeClr>
                </a:solidFill>
                <a:latin typeface="Sakkal Majalla" panose="02000000000000000000" pitchFamily="2" charset="-78"/>
                <a:cs typeface="Sakkal Majalla" panose="02000000000000000000" pitchFamily="2" charset="-78"/>
              </a:rPr>
              <a:t>تحليل المعاملات </a:t>
            </a:r>
            <a:r>
              <a:rPr lang="en-US" sz="3000" b="1" u="sng" dirty="0">
                <a:solidFill>
                  <a:schemeClr val="accent5">
                    <a:lumMod val="75000"/>
                  </a:schemeClr>
                </a:solidFill>
                <a:latin typeface="Sakkal Majalla" panose="02000000000000000000" pitchFamily="2" charset="-78"/>
                <a:cs typeface="Sakkal Majalla" panose="02000000000000000000" pitchFamily="2" charset="-78"/>
              </a:rPr>
              <a:t>Transactions Analysis</a:t>
            </a:r>
            <a:r>
              <a:rPr lang="ar-BH" sz="3000" b="1" u="sng" dirty="0">
                <a:solidFill>
                  <a:schemeClr val="accent5">
                    <a:lumMod val="75000"/>
                  </a:schemeClr>
                </a:solidFill>
                <a:latin typeface="Sakkal Majalla" panose="02000000000000000000" pitchFamily="2" charset="-78"/>
                <a:cs typeface="Sakkal Majalla" panose="02000000000000000000" pitchFamily="2" charset="-78"/>
              </a:rPr>
              <a:t> </a:t>
            </a:r>
            <a:r>
              <a:rPr lang="ar-BH" sz="3000" b="1" dirty="0">
                <a:solidFill>
                  <a:schemeClr val="tx1"/>
                </a:solidFill>
                <a:latin typeface="Sakkal Majalla" panose="02000000000000000000" pitchFamily="2" charset="-78"/>
                <a:cs typeface="Sakkal Majalla" panose="02000000000000000000" pitchFamily="2" charset="-78"/>
              </a:rPr>
              <a:t>إلى أطرافها المستفيدة والمعبرة عنها بالحسابات المدينة والدائنة.</a:t>
            </a:r>
          </a:p>
          <a:p>
            <a:pPr algn="just" rtl="1"/>
            <a:endParaRPr lang="en-US" sz="1200" b="1" dirty="0">
              <a:solidFill>
                <a:schemeClr val="tx1"/>
              </a:solidFill>
              <a:latin typeface="Sakkal Majalla" panose="02000000000000000000" pitchFamily="2" charset="-78"/>
              <a:cs typeface="Sakkal Majalla" panose="02000000000000000000" pitchFamily="2" charset="-78"/>
            </a:endParaRPr>
          </a:p>
          <a:p>
            <a:pPr algn="just" rtl="1"/>
            <a:r>
              <a:rPr lang="ar-BH" sz="3000" dirty="0">
                <a:solidFill>
                  <a:srgbClr val="C00000"/>
                </a:solidFill>
                <a:highlight>
                  <a:srgbClr val="FFFF00"/>
                </a:highlight>
                <a:latin typeface="Sakkal Majalla" panose="02000000000000000000" pitchFamily="2" charset="-78"/>
                <a:cs typeface="Sultan bold" pitchFamily="2" charset="-78"/>
              </a:rPr>
              <a:t>الخطوة </a:t>
            </a:r>
            <a:r>
              <a:rPr lang="en-US" sz="3000" dirty="0">
                <a:solidFill>
                  <a:srgbClr val="C00000"/>
                </a:solidFill>
                <a:highlight>
                  <a:srgbClr val="FFFF00"/>
                </a:highlight>
                <a:latin typeface="Sakkal Majalla" panose="02000000000000000000" pitchFamily="2" charset="-78"/>
                <a:cs typeface="Sultan bold" pitchFamily="2" charset="-78"/>
                <a:sym typeface="Wingdings" panose="05000000000000000000" pitchFamily="2" charset="2"/>
              </a:rPr>
              <a:t></a:t>
            </a:r>
            <a:r>
              <a:rPr lang="ar-BH" sz="3000" dirty="0">
                <a:solidFill>
                  <a:srgbClr val="C00000"/>
                </a:solidFill>
                <a:highlight>
                  <a:srgbClr val="FFFF00"/>
                </a:highlight>
                <a:latin typeface="Sakkal Majalla" panose="02000000000000000000" pitchFamily="2" charset="-78"/>
                <a:cs typeface="Sultan bold" pitchFamily="2" charset="-78"/>
              </a:rPr>
              <a:t>:  </a:t>
            </a:r>
            <a:r>
              <a:rPr lang="ar-BH" sz="3000" b="1" dirty="0">
                <a:solidFill>
                  <a:schemeClr val="tx1"/>
                </a:solidFill>
                <a:latin typeface="Sakkal Majalla" panose="02000000000000000000" pitchFamily="2" charset="-78"/>
                <a:cs typeface="Sakkal Majalla" panose="02000000000000000000" pitchFamily="2" charset="-78"/>
              </a:rPr>
              <a:t>إثبات </a:t>
            </a:r>
            <a:r>
              <a:rPr lang="ar-BH" sz="3000" b="1" u="sng" dirty="0">
                <a:solidFill>
                  <a:schemeClr val="accent5">
                    <a:lumMod val="75000"/>
                  </a:schemeClr>
                </a:solidFill>
                <a:latin typeface="Sakkal Majalla" panose="02000000000000000000" pitchFamily="2" charset="-78"/>
                <a:cs typeface="Sakkal Majalla" panose="02000000000000000000" pitchFamily="2" charset="-78"/>
              </a:rPr>
              <a:t>القيود المحاسبية وتسجيلها في دفتر اليومية العامة </a:t>
            </a:r>
            <a:r>
              <a:rPr lang="en-US" sz="3000" b="1" u="sng" dirty="0">
                <a:solidFill>
                  <a:schemeClr val="accent5">
                    <a:lumMod val="75000"/>
                  </a:schemeClr>
                </a:solidFill>
                <a:latin typeface="Sakkal Majalla" panose="02000000000000000000" pitchFamily="2" charset="-78"/>
                <a:cs typeface="Sakkal Majalla" panose="02000000000000000000" pitchFamily="2" charset="-78"/>
              </a:rPr>
              <a:t>Journalizing </a:t>
            </a:r>
            <a:r>
              <a:rPr lang="ar-BH" sz="3000" b="1" dirty="0">
                <a:solidFill>
                  <a:schemeClr val="tx1"/>
                </a:solidFill>
                <a:latin typeface="Sakkal Majalla" panose="02000000000000000000" pitchFamily="2" charset="-78"/>
                <a:cs typeface="Sakkal Majalla" panose="02000000000000000000" pitchFamily="2" charset="-78"/>
              </a:rPr>
              <a:t>- تُعَدُّ هذه المرحلة نقطة الانطلاق والبداية لدراسة المحاسبة وفهم مراحل الدورة المحاسبية.</a:t>
            </a:r>
          </a:p>
          <a:p>
            <a:pPr algn="just" rtl="1"/>
            <a:endParaRPr lang="en-US" sz="1200" b="1" dirty="0">
              <a:solidFill>
                <a:schemeClr val="tx1"/>
              </a:solidFill>
              <a:latin typeface="Sakkal Majalla" panose="02000000000000000000" pitchFamily="2" charset="-78"/>
              <a:cs typeface="Sakkal Majalla" panose="02000000000000000000" pitchFamily="2" charset="-78"/>
            </a:endParaRPr>
          </a:p>
          <a:p>
            <a:pPr algn="just" rtl="1"/>
            <a:r>
              <a:rPr lang="ar-BH" sz="3000" dirty="0">
                <a:solidFill>
                  <a:srgbClr val="C00000"/>
                </a:solidFill>
                <a:highlight>
                  <a:srgbClr val="FFFF00"/>
                </a:highlight>
                <a:latin typeface="Sakkal Majalla" panose="02000000000000000000" pitchFamily="2" charset="-78"/>
                <a:cs typeface="Sultan bold" pitchFamily="2" charset="-78"/>
              </a:rPr>
              <a:t>الخطوة </a:t>
            </a:r>
            <a:r>
              <a:rPr lang="en-US" sz="3000" dirty="0">
                <a:solidFill>
                  <a:srgbClr val="C00000"/>
                </a:solidFill>
                <a:highlight>
                  <a:srgbClr val="FFFF00"/>
                </a:highlight>
                <a:latin typeface="Sakkal Majalla" panose="02000000000000000000" pitchFamily="2" charset="-78"/>
                <a:cs typeface="Sultan bold" pitchFamily="2" charset="-78"/>
                <a:sym typeface="Wingdings" panose="05000000000000000000" pitchFamily="2" charset="2"/>
              </a:rPr>
              <a:t></a:t>
            </a:r>
            <a:r>
              <a:rPr lang="ar-BH" sz="3000" dirty="0">
                <a:solidFill>
                  <a:srgbClr val="C00000"/>
                </a:solidFill>
                <a:highlight>
                  <a:srgbClr val="FFFF00"/>
                </a:highlight>
                <a:latin typeface="Sakkal Majalla" panose="02000000000000000000" pitchFamily="2" charset="-78"/>
                <a:cs typeface="Sultan bold" pitchFamily="2" charset="-78"/>
              </a:rPr>
              <a:t>: </a:t>
            </a:r>
            <a:r>
              <a:rPr lang="ar-BH" sz="3000" b="1" u="sng" dirty="0">
                <a:solidFill>
                  <a:schemeClr val="accent5">
                    <a:lumMod val="75000"/>
                  </a:schemeClr>
                </a:solidFill>
                <a:latin typeface="Sakkal Majalla" panose="02000000000000000000" pitchFamily="2" charset="-78"/>
                <a:cs typeface="Sakkal Majalla" panose="02000000000000000000" pitchFamily="2" charset="-78"/>
              </a:rPr>
              <a:t>الترحيل إلى دفتر الأستاذ العام </a:t>
            </a:r>
            <a:r>
              <a:rPr lang="en-US" sz="3000" b="1" u="sng" dirty="0">
                <a:solidFill>
                  <a:schemeClr val="accent5">
                    <a:lumMod val="75000"/>
                  </a:schemeClr>
                </a:solidFill>
                <a:latin typeface="Sakkal Majalla" panose="02000000000000000000" pitchFamily="2" charset="-78"/>
                <a:cs typeface="Sakkal Majalla" panose="02000000000000000000" pitchFamily="2" charset="-78"/>
              </a:rPr>
              <a:t>Posting to Ledger Account</a:t>
            </a:r>
            <a:r>
              <a:rPr lang="ar-BH" sz="3000" b="1" dirty="0">
                <a:solidFill>
                  <a:schemeClr val="tx1"/>
                </a:solidFill>
                <a:latin typeface="Sakkal Majalla" panose="02000000000000000000" pitchFamily="2" charset="-78"/>
                <a:cs typeface="Sakkal Majalla" panose="02000000000000000000" pitchFamily="2" charset="-78"/>
              </a:rPr>
              <a:t> - يتم في هذه المرحلة واستكمالاً للمرحلة التي سبقتها فتح الحسابات المختصة في دفتر الأستاذ العام طبقًا للقيد الافتتاحي بالنسبة إلى حسابات الأصول والالتزامات وحقوق الملكية، وكذلك طبقًا للعمليات التي تجري بداية السنة الماليّة الحالية بالنسبة إلى حسابات المصروفات والإيرادات، ومن ثم يتم ترحيل القيود المحاسبية المسجلة في دفتر اليومية العامة إلى الحسابات الخاصة بها في دفتر الأستاذ العام؛ وذلك بحسب طرفه المدين والدائن.</a:t>
            </a:r>
            <a:endParaRPr lang="en-US" sz="3000" b="1" dirty="0">
              <a:solidFill>
                <a:schemeClr val="tx1"/>
              </a:solidFill>
              <a:latin typeface="Sakkal Majalla" panose="02000000000000000000" pitchFamily="2" charset="-78"/>
              <a:cs typeface="Sakkal Majalla" panose="02000000000000000000" pitchFamily="2" charset="-78"/>
            </a:endParaRPr>
          </a:p>
          <a:p>
            <a:pPr algn="just" rtl="1"/>
            <a:endPar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35206E6B-0D97-4D0A-BBF9-ADC962C6435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xmlns="" id="{48403BDE-7871-4A67-9944-B876240ECF31}"/>
              </a:ext>
            </a:extLst>
          </p:cNvPr>
          <p:cNvSpPr txBox="1"/>
          <p:nvPr/>
        </p:nvSpPr>
        <p:spPr>
          <a:xfrm>
            <a:off x="-77638" y="6507456"/>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0009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3000" dirty="0">
                <a:solidFill>
                  <a:srgbClr val="C00000"/>
                </a:solidFill>
                <a:highlight>
                  <a:srgbClr val="FFFF00"/>
                </a:highlight>
                <a:latin typeface="Sakkal Majalla" panose="02000000000000000000" pitchFamily="2" charset="-78"/>
                <a:cs typeface="Sultan bold" pitchFamily="2" charset="-78"/>
              </a:rPr>
              <a:t>الخطوة </a:t>
            </a:r>
            <a:r>
              <a:rPr lang="en-US" sz="3000" dirty="0">
                <a:solidFill>
                  <a:srgbClr val="C00000"/>
                </a:solidFill>
                <a:highlight>
                  <a:srgbClr val="FFFF00"/>
                </a:highlight>
                <a:latin typeface="Sakkal Majalla" panose="02000000000000000000" pitchFamily="2" charset="-78"/>
                <a:cs typeface="Sultan bold" pitchFamily="2" charset="-78"/>
                <a:sym typeface="Wingdings" panose="05000000000000000000" pitchFamily="2" charset="2"/>
              </a:rPr>
              <a:t></a:t>
            </a:r>
            <a:r>
              <a:rPr lang="ar-BH" sz="3000" dirty="0">
                <a:solidFill>
                  <a:srgbClr val="C00000"/>
                </a:solidFill>
                <a:highlight>
                  <a:srgbClr val="FFFF00"/>
                </a:highlight>
                <a:latin typeface="Sakkal Majalla" panose="02000000000000000000" pitchFamily="2" charset="-78"/>
                <a:cs typeface="Sultan bold" pitchFamily="2" charset="-78"/>
              </a:rPr>
              <a:t>:  </a:t>
            </a:r>
            <a:r>
              <a:rPr lang="ar-BH" sz="3000" b="1" u="sng" dirty="0">
                <a:solidFill>
                  <a:schemeClr val="accent5">
                    <a:lumMod val="75000"/>
                  </a:schemeClr>
                </a:solidFill>
                <a:latin typeface="Sakkal Majalla" panose="02000000000000000000" pitchFamily="2" charset="-78"/>
                <a:cs typeface="Sakkal Majalla" panose="02000000000000000000" pitchFamily="2" charset="-78"/>
              </a:rPr>
              <a:t>إعداد موازين المراجعة </a:t>
            </a:r>
            <a:r>
              <a:rPr lang="en-US" sz="3000" b="1" u="sng" dirty="0">
                <a:solidFill>
                  <a:schemeClr val="accent5">
                    <a:lumMod val="75000"/>
                  </a:schemeClr>
                </a:solidFill>
                <a:latin typeface="Sakkal Majalla" panose="02000000000000000000" pitchFamily="2" charset="-78"/>
                <a:cs typeface="Sakkal Majalla" panose="02000000000000000000" pitchFamily="2" charset="-78"/>
              </a:rPr>
              <a:t>Trail Balance</a:t>
            </a:r>
            <a:r>
              <a:rPr lang="ar-BH" sz="3000" b="1" u="sng" dirty="0">
                <a:solidFill>
                  <a:schemeClr val="accent5">
                    <a:lumMod val="75000"/>
                  </a:schemeClr>
                </a:solidFill>
                <a:latin typeface="Sakkal Majalla" panose="02000000000000000000" pitchFamily="2" charset="-78"/>
                <a:cs typeface="Sakkal Majalla" panose="02000000000000000000" pitchFamily="2" charset="-78"/>
              </a:rPr>
              <a:t> </a:t>
            </a:r>
            <a:r>
              <a:rPr lang="ar-BH" sz="3000" b="1" dirty="0">
                <a:solidFill>
                  <a:schemeClr val="tx1"/>
                </a:solidFill>
                <a:latin typeface="Sakkal Majalla" panose="02000000000000000000" pitchFamily="2" charset="-78"/>
                <a:cs typeface="Sakkal Majalla" panose="02000000000000000000" pitchFamily="2" charset="-78"/>
              </a:rPr>
              <a:t>- بناء على الأرصدة التي تم الحصول عليها من المرحلة السابقة يتم إعداد موازين المراجعة بالأرصدة سواء كانت شهرية أو فصلية أو نصف سنوية، وفي جميع الأحوال لابد من إعدادها سنويًا، كما بالإمكان إعداد ميزان المراجعة بالمجاميع، وطبقًا لهذا النوع من الموازين يتضمن كل حساب جانبين أحدهما للمبالغ المدينة والآخر للمبالغ الدائنة.</a:t>
            </a:r>
            <a:endParaRPr lang="en-US" sz="3000" b="1" dirty="0">
              <a:solidFill>
                <a:schemeClr val="tx1"/>
              </a:solidFill>
              <a:latin typeface="Sakkal Majalla" panose="02000000000000000000" pitchFamily="2" charset="-78"/>
              <a:cs typeface="Sakkal Majalla" panose="02000000000000000000" pitchFamily="2" charset="-78"/>
            </a:endParaRPr>
          </a:p>
          <a:p>
            <a:pPr algn="just" rtl="1"/>
            <a:r>
              <a:rPr lang="ar-BH" sz="3000" dirty="0">
                <a:solidFill>
                  <a:srgbClr val="C00000"/>
                </a:solidFill>
                <a:highlight>
                  <a:srgbClr val="FFFF00"/>
                </a:highlight>
                <a:latin typeface="Sakkal Majalla" panose="02000000000000000000" pitchFamily="2" charset="-78"/>
                <a:cs typeface="Sultan bold" pitchFamily="2" charset="-78"/>
              </a:rPr>
              <a:t>الخطوة </a:t>
            </a:r>
            <a:r>
              <a:rPr lang="en-US" sz="3000" dirty="0">
                <a:solidFill>
                  <a:srgbClr val="C00000"/>
                </a:solidFill>
                <a:highlight>
                  <a:srgbClr val="FFFF00"/>
                </a:highlight>
                <a:latin typeface="Sakkal Majalla" panose="02000000000000000000" pitchFamily="2" charset="-78"/>
                <a:cs typeface="Sultan bold" pitchFamily="2" charset="-78"/>
                <a:sym typeface="Wingdings" panose="05000000000000000000" pitchFamily="2" charset="2"/>
              </a:rPr>
              <a:t></a:t>
            </a:r>
            <a:r>
              <a:rPr lang="ar-BH" sz="3000" dirty="0">
                <a:solidFill>
                  <a:srgbClr val="C00000"/>
                </a:solidFill>
                <a:highlight>
                  <a:srgbClr val="FFFF00"/>
                </a:highlight>
                <a:latin typeface="Sakkal Majalla" panose="02000000000000000000" pitchFamily="2" charset="-78"/>
                <a:cs typeface="Sultan bold" pitchFamily="2" charset="-78"/>
              </a:rPr>
              <a:t>:  </a:t>
            </a:r>
            <a:r>
              <a:rPr lang="ar-BH" sz="3000" b="1" u="sng" dirty="0">
                <a:solidFill>
                  <a:schemeClr val="accent5">
                    <a:lumMod val="75000"/>
                  </a:schemeClr>
                </a:solidFill>
                <a:latin typeface="Sakkal Majalla" panose="02000000000000000000" pitchFamily="2" charset="-78"/>
                <a:cs typeface="Sakkal Majalla" panose="02000000000000000000" pitchFamily="2" charset="-78"/>
              </a:rPr>
              <a:t>إجراء عمليات الجرد</a:t>
            </a:r>
            <a:r>
              <a:rPr lang="en-US" sz="3000" b="1" u="sng" dirty="0">
                <a:solidFill>
                  <a:schemeClr val="accent5">
                    <a:lumMod val="75000"/>
                  </a:schemeClr>
                </a:solidFill>
                <a:latin typeface="Sakkal Majalla" panose="02000000000000000000" pitchFamily="2" charset="-78"/>
                <a:cs typeface="Sakkal Majalla" panose="02000000000000000000" pitchFamily="2" charset="-78"/>
              </a:rPr>
              <a:t>Adjustment </a:t>
            </a:r>
            <a:r>
              <a:rPr lang="ar-BH" sz="3000" b="1" dirty="0">
                <a:solidFill>
                  <a:schemeClr val="tx1"/>
                </a:solidFill>
                <a:latin typeface="Sakkal Majalla" panose="02000000000000000000" pitchFamily="2" charset="-78"/>
                <a:cs typeface="Sakkal Majalla" panose="02000000000000000000" pitchFamily="2" charset="-78"/>
              </a:rPr>
              <a:t> - مما لا شك فيه أن أي وحدة اقتصادية مهما كان مستوى كفاءة النظام المحاسبي ومدى تأهيل الكادر المحاسبي ودرجة تقنيات الحاسوب الحديثة المستعملة في المحاسبة، لا بد لها من إجراء عمليات المطابقة ما بين الواقع الفعلي والأرصدة الدفترية التي تظهرها السجلات والكشوف المحاسبية متمثلة بميزان المراجعة؛ للوقوف على صحة العمل المحاسبي، واكتشاف مواطن الضعف والخلل، وحتى محاولات التلاعب والغش والسرقة عدا عن محاولات الالتزام بالأسس والقواعد المحاسبية. </a:t>
            </a:r>
            <a:endParaRPr lang="en-US" sz="3000" b="1" dirty="0">
              <a:solidFill>
                <a:schemeClr val="tx1"/>
              </a:solidFill>
              <a:latin typeface="Sakkal Majalla" panose="02000000000000000000" pitchFamily="2" charset="-78"/>
              <a:cs typeface="Sakkal Majalla" panose="02000000000000000000" pitchFamily="2" charset="-78"/>
            </a:endParaRPr>
          </a:p>
          <a:p>
            <a:pPr algn="just" rtl="1"/>
            <a:endPar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35206E6B-0D97-4D0A-BBF9-ADC962C6435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xmlns="" id="{93A49062-C45D-4318-A03A-E79685FA7E9C}"/>
              </a:ext>
            </a:extLst>
          </p:cNvPr>
          <p:cNvSpPr txBox="1"/>
          <p:nvPr/>
        </p:nvSpPr>
        <p:spPr>
          <a:xfrm>
            <a:off x="-77638" y="6516692"/>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79478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3000" dirty="0">
                <a:solidFill>
                  <a:srgbClr val="C00000"/>
                </a:solidFill>
                <a:highlight>
                  <a:srgbClr val="FFFF00"/>
                </a:highlight>
                <a:latin typeface="Sakkal Majalla" panose="02000000000000000000" pitchFamily="2" charset="-78"/>
                <a:cs typeface="Sultan bold" pitchFamily="2" charset="-78"/>
              </a:rPr>
              <a:t>الخطوة </a:t>
            </a:r>
            <a:r>
              <a:rPr lang="en-US" sz="3000" dirty="0">
                <a:solidFill>
                  <a:srgbClr val="C00000"/>
                </a:solidFill>
                <a:highlight>
                  <a:srgbClr val="FFFF00"/>
                </a:highlight>
                <a:latin typeface="Sakkal Majalla" panose="02000000000000000000" pitchFamily="2" charset="-78"/>
                <a:cs typeface="Sultan bold" pitchFamily="2" charset="-78"/>
                <a:sym typeface="Wingdings" panose="05000000000000000000" pitchFamily="2" charset="2"/>
              </a:rPr>
              <a:t></a:t>
            </a:r>
            <a:r>
              <a:rPr lang="ar-BH" sz="3000" dirty="0">
                <a:solidFill>
                  <a:srgbClr val="C00000"/>
                </a:solidFill>
                <a:highlight>
                  <a:srgbClr val="FFFF00"/>
                </a:highlight>
                <a:latin typeface="Sakkal Majalla" panose="02000000000000000000" pitchFamily="2" charset="-78"/>
                <a:cs typeface="Sultan bold" pitchFamily="2" charset="-78"/>
              </a:rPr>
              <a:t>:  </a:t>
            </a:r>
            <a:r>
              <a:rPr lang="ar-BH" sz="3600" b="1" u="sng" dirty="0">
                <a:solidFill>
                  <a:schemeClr val="accent5">
                    <a:lumMod val="75000"/>
                  </a:schemeClr>
                </a:solidFill>
                <a:latin typeface="Sakkal Majalla" panose="02000000000000000000" pitchFamily="2" charset="-78"/>
                <a:cs typeface="Sakkal Majalla" panose="02000000000000000000" pitchFamily="2" charset="-78"/>
              </a:rPr>
              <a:t>إعداد ميزان المراجعة بعد التسويات </a:t>
            </a:r>
            <a:r>
              <a:rPr lang="en-US" sz="3600" b="1" u="sng" dirty="0">
                <a:solidFill>
                  <a:schemeClr val="accent5">
                    <a:lumMod val="75000"/>
                  </a:schemeClr>
                </a:solidFill>
                <a:latin typeface="Sakkal Majalla" panose="02000000000000000000" pitchFamily="2" charset="-78"/>
                <a:cs typeface="Sakkal Majalla" panose="02000000000000000000" pitchFamily="2" charset="-78"/>
              </a:rPr>
              <a:t>Adjusted Trail Balance</a:t>
            </a:r>
            <a:r>
              <a:rPr lang="ar-BH" sz="3600" b="1" u="sng" dirty="0">
                <a:solidFill>
                  <a:schemeClr val="accent5">
                    <a:lumMod val="75000"/>
                  </a:schemeClr>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يتم توضيح الأرصدة المدينة والدائنة بعد إجراء التُعَدُّيلات المطلوبة من خلال عمليات الجرد السابقة.</a:t>
            </a:r>
            <a:endParaRPr lang="en-US" sz="3600" b="1" dirty="0">
              <a:solidFill>
                <a:schemeClr val="tx1"/>
              </a:solidFill>
              <a:latin typeface="Sakkal Majalla" panose="02000000000000000000" pitchFamily="2" charset="-78"/>
              <a:cs typeface="Sakkal Majalla" panose="02000000000000000000" pitchFamily="2" charset="-78"/>
            </a:endParaRPr>
          </a:p>
          <a:p>
            <a:pPr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r>
              <a:rPr lang="ar-BH" sz="3000" dirty="0">
                <a:solidFill>
                  <a:srgbClr val="C00000"/>
                </a:solidFill>
                <a:highlight>
                  <a:srgbClr val="FFFF00"/>
                </a:highlight>
                <a:latin typeface="Sakkal Majalla" panose="02000000000000000000" pitchFamily="2" charset="-78"/>
                <a:cs typeface="Sultan bold" pitchFamily="2" charset="-78"/>
              </a:rPr>
              <a:t>الخطوة </a:t>
            </a:r>
            <a:r>
              <a:rPr lang="en-US" sz="3000" dirty="0">
                <a:solidFill>
                  <a:srgbClr val="C00000"/>
                </a:solidFill>
                <a:highlight>
                  <a:srgbClr val="FFFF00"/>
                </a:highlight>
                <a:latin typeface="Sakkal Majalla" panose="02000000000000000000" pitchFamily="2" charset="-78"/>
                <a:cs typeface="Sultan bold" pitchFamily="2" charset="-78"/>
                <a:sym typeface="Wingdings" panose="05000000000000000000" pitchFamily="2" charset="2"/>
              </a:rPr>
              <a:t></a:t>
            </a:r>
            <a:r>
              <a:rPr lang="ar-BH" sz="3000" dirty="0">
                <a:solidFill>
                  <a:srgbClr val="C00000"/>
                </a:solidFill>
                <a:highlight>
                  <a:srgbClr val="FFFF00"/>
                </a:highlight>
                <a:latin typeface="Sakkal Majalla" panose="02000000000000000000" pitchFamily="2" charset="-78"/>
                <a:cs typeface="Sultan bold" pitchFamily="2" charset="-78"/>
              </a:rPr>
              <a:t>:  </a:t>
            </a:r>
            <a:r>
              <a:rPr lang="ar-BH" sz="3600" b="1" u="sng" dirty="0">
                <a:solidFill>
                  <a:schemeClr val="accent5">
                    <a:lumMod val="75000"/>
                  </a:schemeClr>
                </a:solidFill>
                <a:latin typeface="Sakkal Majalla" panose="02000000000000000000" pitchFamily="2" charset="-78"/>
                <a:cs typeface="Sakkal Majalla" panose="02000000000000000000" pitchFamily="2" charset="-78"/>
              </a:rPr>
              <a:t>مرحلة إعداد القوائم الماليّة</a:t>
            </a:r>
            <a:r>
              <a:rPr lang="en-US" sz="3600" b="1" u="sng" dirty="0">
                <a:solidFill>
                  <a:schemeClr val="accent5">
                    <a:lumMod val="75000"/>
                  </a:schemeClr>
                </a:solidFill>
                <a:latin typeface="Sakkal Majalla" panose="02000000000000000000" pitchFamily="2" charset="-78"/>
                <a:cs typeface="Sakkal Majalla" panose="02000000000000000000" pitchFamily="2" charset="-78"/>
              </a:rPr>
              <a:t>Financial Statement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 إن ميزان المراجعة بالأرصدة المعدلة تشكل القاعدة الأساسية؛ لإعداد القوائم الماليّة في نهاية السنة الماليّة، ومن ضمنها الحسابات الختامية وهي: </a:t>
            </a:r>
            <a:endParaRPr lang="en-US" sz="3600" b="1" dirty="0">
              <a:solidFill>
                <a:schemeClr val="tx1"/>
              </a:solidFill>
              <a:latin typeface="Sakkal Majalla" panose="02000000000000000000" pitchFamily="2" charset="-78"/>
              <a:cs typeface="Sakkal Majalla" panose="02000000000000000000" pitchFamily="2" charset="-78"/>
            </a:endParaRPr>
          </a:p>
          <a:p>
            <a:pPr algn="just" rtl="1"/>
            <a:endParaRPr lang="ar-BH" sz="4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35206E6B-0D97-4D0A-BBF9-ADC962C6435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xmlns="" id="{84335ED3-F97B-4AFF-9AD3-5C44EF718ACB}"/>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684992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lvl="0" indent="-514350" algn="just" rtl="1">
              <a:buFont typeface="+mj-lt"/>
              <a:buAutoNum type="arabicParenR"/>
            </a:pPr>
            <a:r>
              <a:rPr lang="ar-BH" sz="2800" dirty="0">
                <a:solidFill>
                  <a:schemeClr val="accent6">
                    <a:lumMod val="75000"/>
                  </a:schemeClr>
                </a:solidFill>
                <a:latin typeface="Sakkal Majalla" panose="02000000000000000000" pitchFamily="2" charset="-78"/>
                <a:cs typeface="Sultan bold" pitchFamily="2" charset="-78"/>
              </a:rPr>
              <a:t>قائمة الدخل</a:t>
            </a:r>
            <a:r>
              <a:rPr lang="en-US" sz="2800" dirty="0">
                <a:solidFill>
                  <a:schemeClr val="accent6">
                    <a:lumMod val="75000"/>
                  </a:schemeClr>
                </a:solidFill>
                <a:latin typeface="Sakkal Majalla" panose="02000000000000000000" pitchFamily="2" charset="-78"/>
                <a:cs typeface="Sultan bold" pitchFamily="2" charset="-78"/>
              </a:rPr>
              <a:t>Income Statement </a:t>
            </a:r>
            <a:r>
              <a:rPr lang="ar-BH" sz="2800" dirty="0">
                <a:solidFill>
                  <a:schemeClr val="accent6">
                    <a:lumMod val="75000"/>
                  </a:schemeClr>
                </a:solidFill>
                <a:latin typeface="Sakkal Majalla" panose="02000000000000000000" pitchFamily="2" charset="-78"/>
                <a:cs typeface="Sultan bold" pitchFamily="2" charset="-78"/>
              </a:rPr>
              <a:t>:  </a:t>
            </a:r>
            <a:r>
              <a:rPr lang="ar-BH" sz="2800" dirty="0">
                <a:solidFill>
                  <a:schemeClr val="tx1"/>
                </a:solidFill>
                <a:latin typeface="Sakkal Majalla" panose="02000000000000000000" pitchFamily="2" charset="-78"/>
                <a:cs typeface="Sakkal Majalla" panose="02000000000000000000" pitchFamily="2" charset="-78"/>
              </a:rPr>
              <a:t>هي قائمة تظهر تفصيل الإيرادات والمصروفات خلال فترة معينة.  فإذا زاد مجموع الإيرادات على مجموع المصروفات كانت نتيجة عمليات المنشأة خلال الفترة صافي الربح، وإذا حدث العكس وكانت مجموع الإيرادات أقل من مجموع المصروفات كانت النتيجة صافي الخسارة خلال الفترة.</a:t>
            </a:r>
            <a:endParaRPr lang="en-US" sz="2800" dirty="0">
              <a:solidFill>
                <a:schemeClr val="tx1"/>
              </a:solidFill>
              <a:latin typeface="Sakkal Majalla" panose="02000000000000000000" pitchFamily="2" charset="-78"/>
              <a:cs typeface="Sakkal Majalla" panose="02000000000000000000" pitchFamily="2" charset="-78"/>
            </a:endParaRPr>
          </a:p>
          <a:p>
            <a:pPr algn="ctr" rtl="1"/>
            <a:r>
              <a:rPr lang="ar-BH" sz="2800" b="1" dirty="0">
                <a:solidFill>
                  <a:schemeClr val="tx1"/>
                </a:solidFill>
                <a:highlight>
                  <a:srgbClr val="FFFF00"/>
                </a:highlight>
                <a:latin typeface="Sakkal Majalla" panose="02000000000000000000" pitchFamily="2" charset="-78"/>
                <a:cs typeface="Sultan bold" pitchFamily="2" charset="-78"/>
              </a:rPr>
              <a:t>صافي الربح = مجموع الإيرادات  –  مجموع المصروفات</a:t>
            </a:r>
            <a:endParaRPr lang="en-US" sz="2800" dirty="0">
              <a:solidFill>
                <a:schemeClr val="tx1"/>
              </a:solidFill>
              <a:highlight>
                <a:srgbClr val="FFFF00"/>
              </a:highlight>
              <a:latin typeface="Sakkal Majalla" panose="02000000000000000000" pitchFamily="2" charset="-78"/>
              <a:cs typeface="Sultan bold" pitchFamily="2" charset="-78"/>
            </a:endParaRPr>
          </a:p>
          <a:p>
            <a:pPr algn="just" rtl="1"/>
            <a:r>
              <a:rPr lang="ar-BH" sz="2800" dirty="0">
                <a:solidFill>
                  <a:schemeClr val="tx1"/>
                </a:solidFill>
                <a:latin typeface="Sakkal Majalla" panose="02000000000000000000" pitchFamily="2" charset="-78"/>
                <a:cs typeface="Sakkal Majalla" panose="02000000000000000000" pitchFamily="2" charset="-78"/>
              </a:rPr>
              <a:t>     وتشمل الإيرادات والمصروفات على الآتي:</a:t>
            </a:r>
            <a:endParaRPr lang="en-US" sz="2800" dirty="0">
              <a:solidFill>
                <a:schemeClr val="tx1"/>
              </a:solidFill>
              <a:latin typeface="Sakkal Majalla" panose="02000000000000000000" pitchFamily="2" charset="-78"/>
              <a:cs typeface="Sakkal Majalla" panose="02000000000000000000" pitchFamily="2" charset="-78"/>
            </a:endParaRPr>
          </a:p>
          <a:p>
            <a:pPr marL="969963"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الإيرادات:</a:t>
            </a:r>
            <a:r>
              <a:rPr lang="en-US" sz="2800" dirty="0">
                <a:solidFill>
                  <a:schemeClr val="tx1"/>
                </a:solidFill>
                <a:latin typeface="Sakkal Majalla" panose="02000000000000000000" pitchFamily="2" charset="-78"/>
                <a:cs typeface="Sakkal Majalla" panose="02000000000000000000" pitchFamily="2" charset="-78"/>
              </a:rPr>
              <a:t>  </a:t>
            </a:r>
            <a:r>
              <a:rPr lang="ar-BH" sz="2800" dirty="0">
                <a:solidFill>
                  <a:schemeClr val="tx1"/>
                </a:solidFill>
                <a:latin typeface="Sakkal Majalla" panose="02000000000000000000" pitchFamily="2" charset="-78"/>
                <a:cs typeface="Sakkal Majalla" panose="02000000000000000000" pitchFamily="2" charset="-78"/>
              </a:rPr>
              <a:t>إيراد خدمات.</a:t>
            </a:r>
            <a:endParaRPr lang="en-US" sz="2800" dirty="0">
              <a:solidFill>
                <a:schemeClr val="tx1"/>
              </a:solidFill>
              <a:latin typeface="Sakkal Majalla" panose="02000000000000000000" pitchFamily="2" charset="-78"/>
              <a:cs typeface="Sakkal Majalla" panose="02000000000000000000" pitchFamily="2" charset="-78"/>
            </a:endParaRPr>
          </a:p>
          <a:p>
            <a:pPr marL="969963"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المصروفات:</a:t>
            </a:r>
            <a:r>
              <a:rPr lang="ar-BH" sz="2800" dirty="0">
                <a:solidFill>
                  <a:schemeClr val="tx1"/>
                </a:solidFill>
                <a:latin typeface="Sakkal Majalla" panose="02000000000000000000" pitchFamily="2" charset="-78"/>
                <a:cs typeface="Sakkal Majalla" panose="02000000000000000000" pitchFamily="2" charset="-78"/>
              </a:rPr>
              <a:t>  مصروف الإيجار – مصروف الكهرباء والماء – مصروف الرواتب والأجور – مصروف الإعلان – مصروف التأمين – مصروف الصيانة.</a:t>
            </a:r>
            <a:endParaRPr lang="en-US" sz="2800" dirty="0">
              <a:solidFill>
                <a:schemeClr val="tx1"/>
              </a:solidFill>
              <a:latin typeface="Sakkal Majalla" panose="02000000000000000000" pitchFamily="2" charset="-78"/>
              <a:cs typeface="Sakkal Majalla" panose="02000000000000000000" pitchFamily="2" charset="-78"/>
            </a:endParaRPr>
          </a:p>
          <a:p>
            <a:pPr algn="just" rtl="1"/>
            <a:r>
              <a:rPr lang="ar-BH" sz="2800" dirty="0">
                <a:solidFill>
                  <a:schemeClr val="accent6">
                    <a:lumMod val="75000"/>
                  </a:schemeClr>
                </a:solidFill>
                <a:latin typeface="Sakkal Majalla" panose="02000000000000000000" pitchFamily="2" charset="-78"/>
                <a:cs typeface="+mj-cs"/>
              </a:rPr>
              <a:t>2)   </a:t>
            </a:r>
            <a:r>
              <a:rPr lang="en-US" sz="2800" dirty="0">
                <a:solidFill>
                  <a:schemeClr val="accent6">
                    <a:lumMod val="75000"/>
                  </a:schemeClr>
                </a:solidFill>
                <a:latin typeface="Sakkal Majalla" panose="02000000000000000000" pitchFamily="2" charset="-78"/>
                <a:cs typeface="+mj-cs"/>
              </a:rPr>
              <a:t> </a:t>
            </a:r>
            <a:r>
              <a:rPr lang="ar-BH" sz="2800" dirty="0">
                <a:solidFill>
                  <a:schemeClr val="accent6">
                    <a:lumMod val="75000"/>
                  </a:schemeClr>
                </a:solidFill>
                <a:latin typeface="Sakkal Majalla" panose="02000000000000000000" pitchFamily="2" charset="-78"/>
                <a:cs typeface="Sultan bold" pitchFamily="2" charset="-78"/>
              </a:rPr>
              <a:t>قائمة رأس المال</a:t>
            </a:r>
            <a:r>
              <a:rPr lang="en-US" sz="2800" dirty="0">
                <a:solidFill>
                  <a:schemeClr val="accent6">
                    <a:lumMod val="75000"/>
                  </a:schemeClr>
                </a:solidFill>
                <a:latin typeface="Sakkal Majalla" panose="02000000000000000000" pitchFamily="2" charset="-78"/>
                <a:cs typeface="Sultan bold" pitchFamily="2" charset="-78"/>
              </a:rPr>
              <a:t>Statements of Owners’ Equity </a:t>
            </a:r>
            <a:r>
              <a:rPr lang="ar-BH" sz="2800" dirty="0">
                <a:solidFill>
                  <a:schemeClr val="accent6">
                    <a:lumMod val="75000"/>
                  </a:schemeClr>
                </a:solidFill>
                <a:latin typeface="Sakkal Majalla" panose="02000000000000000000" pitchFamily="2" charset="-78"/>
                <a:cs typeface="Sultan bold" pitchFamily="2" charset="-78"/>
              </a:rPr>
              <a:t>:  </a:t>
            </a:r>
            <a:r>
              <a:rPr lang="ar-BH" sz="2800" dirty="0">
                <a:solidFill>
                  <a:schemeClr val="tx1"/>
                </a:solidFill>
                <a:latin typeface="Sakkal Majalla" panose="02000000000000000000" pitchFamily="2" charset="-78"/>
                <a:cs typeface="Sakkal Majalla" panose="02000000000000000000" pitchFamily="2" charset="-78"/>
              </a:rPr>
              <a:t>يتم فيها توضيح رأس المال في بداية المدة مضافًا إليه الربح (من قائمة الدخل) أو مخصومًا منه الخسارة والمسحوبات الشخصية، والنتيجة النهائية هي عبارة عن رأس المال في نهاية المدة التجارية حيث يظهر في الميزانية العمومية.</a:t>
            </a:r>
            <a:endParaRPr lang="en-US" sz="2800" dirty="0">
              <a:solidFill>
                <a:schemeClr val="tx1"/>
              </a:solidFill>
              <a:latin typeface="Sakkal Majalla" panose="02000000000000000000" pitchFamily="2" charset="-78"/>
              <a:cs typeface="Sakkal Majalla" panose="02000000000000000000" pitchFamily="2" charset="-78"/>
            </a:endParaRPr>
          </a:p>
          <a:p>
            <a:pPr algn="just" rtl="1"/>
            <a:endParaRPr lang="ar-BH" sz="6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35206E6B-0D97-4D0A-BBF9-ADC962C6435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xmlns="" id="{6CDCCA74-6DC9-4075-9159-319CD2B860C6}"/>
              </a:ext>
            </a:extLst>
          </p:cNvPr>
          <p:cNvSpPr txBox="1"/>
          <p:nvPr/>
        </p:nvSpPr>
        <p:spPr>
          <a:xfrm>
            <a:off x="-77638" y="6507456"/>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795859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60772" y="1350757"/>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BH" sz="2800" dirty="0">
                <a:solidFill>
                  <a:schemeClr val="accent6">
                    <a:lumMod val="75000"/>
                  </a:schemeClr>
                </a:solidFill>
                <a:latin typeface="Sakkal Majalla" panose="02000000000000000000" pitchFamily="2" charset="-78"/>
                <a:cs typeface="Sultan bold" pitchFamily="2" charset="-78"/>
              </a:rPr>
              <a:t>3) </a:t>
            </a:r>
            <a:r>
              <a:rPr lang="en-US" sz="2800" dirty="0">
                <a:solidFill>
                  <a:schemeClr val="accent6">
                    <a:lumMod val="75000"/>
                  </a:schemeClr>
                </a:solidFill>
                <a:latin typeface="Sakkal Majalla" panose="02000000000000000000" pitchFamily="2" charset="-78"/>
                <a:cs typeface="Sultan bold" pitchFamily="2" charset="-78"/>
              </a:rPr>
              <a:t> </a:t>
            </a:r>
            <a:r>
              <a:rPr lang="ar-BH" sz="2800" dirty="0">
                <a:solidFill>
                  <a:schemeClr val="accent6">
                    <a:lumMod val="75000"/>
                  </a:schemeClr>
                </a:solidFill>
                <a:latin typeface="Sakkal Majalla" panose="02000000000000000000" pitchFamily="2" charset="-78"/>
                <a:cs typeface="Sultan bold" pitchFamily="2" charset="-78"/>
              </a:rPr>
              <a:t>الميزانية العمومية </a:t>
            </a:r>
            <a:r>
              <a:rPr lang="en-US" sz="2800" dirty="0">
                <a:solidFill>
                  <a:schemeClr val="accent6">
                    <a:lumMod val="75000"/>
                  </a:schemeClr>
                </a:solidFill>
                <a:latin typeface="Sakkal Majalla" panose="02000000000000000000" pitchFamily="2" charset="-78"/>
                <a:cs typeface="Sultan bold" pitchFamily="2" charset="-78"/>
              </a:rPr>
              <a:t>Balance Sheet</a:t>
            </a:r>
            <a:r>
              <a:rPr lang="ar-BH" sz="2800" dirty="0">
                <a:solidFill>
                  <a:schemeClr val="accent6">
                    <a:lumMod val="75000"/>
                  </a:schemeClr>
                </a:solidFill>
                <a:latin typeface="Sakkal Majalla" panose="02000000000000000000" pitchFamily="2" charset="-78"/>
                <a:cs typeface="Sultan bold" pitchFamily="2" charset="-78"/>
              </a:rPr>
              <a:t>:  </a:t>
            </a:r>
            <a:r>
              <a:rPr lang="ar-BH" sz="2800" b="1" dirty="0">
                <a:solidFill>
                  <a:schemeClr val="tx1"/>
                </a:solidFill>
                <a:latin typeface="Sakkal Majalla" panose="02000000000000000000" pitchFamily="2" charset="-78"/>
                <a:cs typeface="Sakkal Majalla" panose="02000000000000000000" pitchFamily="2" charset="-78"/>
              </a:rPr>
              <a:t>إعداد قائمة المركز المالي وتشتمل على الأصول والخصوم وحقوق الملكية، ويمكن الحصول عليها من ميزان المراجعة، كما أننا نحتاج إلى قيمة الأرباح أو الخسائر لإضافتها إلى حقوق الملكية أو خصمها منه، ويمكن الحصول عليها من قائمة الدخل.  وتتضمن الحسابات الآتية:</a:t>
            </a:r>
            <a:endParaRPr lang="en-US" sz="2800" b="1" dirty="0">
              <a:solidFill>
                <a:schemeClr val="tx1"/>
              </a:solidFill>
              <a:latin typeface="Sakkal Majalla" panose="02000000000000000000" pitchFamily="2" charset="-78"/>
              <a:cs typeface="Sakkal Majalla" panose="02000000000000000000" pitchFamily="2" charset="-78"/>
            </a:endParaRPr>
          </a:p>
          <a:p>
            <a:pPr lvl="0" algn="just" rtl="1"/>
            <a:r>
              <a:rPr lang="ar-BH" sz="2800" dirty="0">
                <a:solidFill>
                  <a:schemeClr val="accent5">
                    <a:lumMod val="75000"/>
                  </a:schemeClr>
                </a:solidFill>
                <a:latin typeface="Sakkal Majalla" panose="02000000000000000000" pitchFamily="2" charset="-78"/>
                <a:cs typeface="Sultan bold" pitchFamily="2" charset="-78"/>
              </a:rPr>
              <a:t>أ. الأصول:  </a:t>
            </a:r>
            <a:r>
              <a:rPr lang="ar-BH" sz="2800" b="1" dirty="0">
                <a:solidFill>
                  <a:schemeClr val="tx1"/>
                </a:solidFill>
                <a:latin typeface="Sakkal Majalla" panose="02000000000000000000" pitchFamily="2" charset="-78"/>
                <a:cs typeface="Sakkal Majalla" panose="02000000000000000000" pitchFamily="2" charset="-78"/>
              </a:rPr>
              <a:t>وتنقسم إلى:</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الأصول المتداولة:  نقدية – مهمات – حسابات القبض (مدينون) – أوراق القبض.</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الأصول الثابتة:  أثاث – مباني – سيارات – آلات – معدات.</a:t>
            </a:r>
            <a:endParaRPr lang="en-US" sz="2800" b="1" dirty="0">
              <a:solidFill>
                <a:schemeClr val="tx1"/>
              </a:solidFill>
              <a:latin typeface="Sakkal Majalla" panose="02000000000000000000" pitchFamily="2" charset="-78"/>
              <a:cs typeface="Sakkal Majalla" panose="02000000000000000000" pitchFamily="2" charset="-78"/>
            </a:endParaRPr>
          </a:p>
          <a:p>
            <a:pPr lvl="0" algn="just" rtl="1"/>
            <a:r>
              <a:rPr lang="ar-BH" sz="2800" dirty="0">
                <a:solidFill>
                  <a:schemeClr val="accent5">
                    <a:lumMod val="75000"/>
                  </a:schemeClr>
                </a:solidFill>
                <a:latin typeface="Sakkal Majalla" panose="02000000000000000000" pitchFamily="2" charset="-78"/>
                <a:cs typeface="Sultan bold" pitchFamily="2" charset="-78"/>
              </a:rPr>
              <a:t>ب. الخصوم:  </a:t>
            </a:r>
            <a:r>
              <a:rPr lang="ar-BH" sz="2800" b="1" dirty="0">
                <a:solidFill>
                  <a:schemeClr val="tx1"/>
                </a:solidFill>
                <a:latin typeface="Sakkal Majalla" panose="02000000000000000000" pitchFamily="2" charset="-78"/>
                <a:cs typeface="Sakkal Majalla" panose="02000000000000000000" pitchFamily="2" charset="-78"/>
              </a:rPr>
              <a:t>وتنقسم إلى:</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400" b="1" dirty="0">
                <a:solidFill>
                  <a:schemeClr val="tx1"/>
                </a:solidFill>
                <a:latin typeface="Sakkal Majalla" panose="02000000000000000000" pitchFamily="2" charset="-78"/>
                <a:cs typeface="Sakkal Majalla" panose="02000000000000000000" pitchFamily="2" charset="-78"/>
              </a:rPr>
              <a:t>خصوم قصيرة الأجل:  حسابات الدفع (دائنون) – أوراق الدفع – قروض قصيرة الأجل (سنة واحدة فقط).</a:t>
            </a:r>
            <a:endParaRPr lang="en-US" sz="2400" b="1" dirty="0">
              <a:solidFill>
                <a:schemeClr val="tx1"/>
              </a:solidFill>
              <a:latin typeface="Sakkal Majalla" panose="02000000000000000000" pitchFamily="2" charset="-78"/>
              <a:cs typeface="Sakkal Majalla" panose="02000000000000000000" pitchFamily="2" charset="-78"/>
            </a:endParaRPr>
          </a:p>
          <a:p>
            <a:pPr marL="457200" lvl="0" indent="-457200" algn="just" rtl="1">
              <a:buFont typeface="Arial" panose="020B0604020202020204" pitchFamily="34" charset="0"/>
              <a:buChar char="•"/>
            </a:pPr>
            <a:r>
              <a:rPr lang="ar-BH" sz="2400" b="1" dirty="0">
                <a:solidFill>
                  <a:schemeClr val="tx1"/>
                </a:solidFill>
                <a:latin typeface="Sakkal Majalla" panose="02000000000000000000" pitchFamily="2" charset="-78"/>
                <a:cs typeface="Sakkal Majalla" panose="02000000000000000000" pitchFamily="2" charset="-78"/>
              </a:rPr>
              <a:t>خصوم طويلة الأجل:  قروض طويلة الأجل (من سنتين فما فوق).</a:t>
            </a:r>
            <a:endParaRPr lang="en-US" sz="2400" b="1" dirty="0">
              <a:solidFill>
                <a:schemeClr val="tx1"/>
              </a:solidFill>
              <a:latin typeface="Sakkal Majalla" panose="02000000000000000000" pitchFamily="2" charset="-78"/>
              <a:cs typeface="Sakkal Majalla" panose="02000000000000000000" pitchFamily="2" charset="-78"/>
            </a:endParaRPr>
          </a:p>
          <a:p>
            <a:pPr algn="just" rtl="1"/>
            <a:r>
              <a:rPr lang="ar-BH" sz="2800" b="1" dirty="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a:p>
            <a:pPr algn="just" rtl="1"/>
            <a:r>
              <a:rPr lang="ar-BH" sz="2800" dirty="0">
                <a:solidFill>
                  <a:schemeClr val="accent5">
                    <a:lumMod val="75000"/>
                  </a:schemeClr>
                </a:solidFill>
                <a:latin typeface="Sakkal Majalla" panose="02000000000000000000" pitchFamily="2" charset="-78"/>
                <a:cs typeface="Sultan bold" pitchFamily="2" charset="-78"/>
              </a:rPr>
              <a:t> ج. حقوق الملكية:  </a:t>
            </a:r>
            <a:r>
              <a:rPr lang="ar-BH" sz="2800" b="1" dirty="0">
                <a:solidFill>
                  <a:schemeClr val="tx1"/>
                </a:solidFill>
                <a:latin typeface="Sakkal Majalla" panose="02000000000000000000" pitchFamily="2" charset="-78"/>
                <a:cs typeface="Sakkal Majalla" panose="02000000000000000000" pitchFamily="2" charset="-78"/>
              </a:rPr>
              <a:t>رأس المال أول المدة.</a:t>
            </a:r>
            <a:endParaRPr lang="en-US" sz="2800" b="1" dirty="0">
              <a:solidFill>
                <a:schemeClr val="tx1"/>
              </a:solidFill>
              <a:latin typeface="Sakkal Majalla" panose="02000000000000000000" pitchFamily="2" charset="-78"/>
              <a:cs typeface="Sakkal Majalla" panose="02000000000000000000" pitchFamily="2" charset="-78"/>
            </a:endParaRPr>
          </a:p>
          <a:p>
            <a:pPr algn="just" rtl="1"/>
            <a:endParaRPr lang="ar-BH" sz="6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35206E6B-0D97-4D0A-BBF9-ADC962C6435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0" name="TextBox 39">
            <a:extLst>
              <a:ext uri="{FF2B5EF4-FFF2-40B4-BE49-F238E27FC236}">
                <a16:creationId xmlns:a16="http://schemas.microsoft.com/office/drawing/2014/main" xmlns="" id="{2C5958EC-1BDB-4F19-A90C-2BD32106AF1C}"/>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27858469"/>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Rectangle 24">
            <a:extLst>
              <a:ext uri="{FF2B5EF4-FFF2-40B4-BE49-F238E27FC236}">
                <a16:creationId xmlns:a16="http://schemas.microsoft.com/office/drawing/2014/main" xmlns="" id="{72B76F67-6944-4C39-A4B1-246EBEAA6462}"/>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a:ea typeface="Calibri" panose="020F0502020204030204" pitchFamily="34" charset="0"/>
              </a:rPr>
              <a:t>(</a:t>
            </a:r>
            <a:r>
              <a:rPr lang="en-US" sz="2800" b="1" dirty="0">
                <a:ea typeface="Calibri" panose="020F0502020204030204" pitchFamily="34" charset="0"/>
              </a:rPr>
              <a:t>2</a:t>
            </a:r>
            <a:r>
              <a:rPr lang="ar-BH" sz="2800" b="1" dirty="0">
                <a:ea typeface="Calibri" panose="020F0502020204030204" pitchFamily="34" charset="0"/>
              </a:rPr>
              <a:t>-3-</a:t>
            </a:r>
            <a:r>
              <a:rPr lang="en-US" sz="2800" b="1" dirty="0">
                <a:ea typeface="Calibri" panose="020F0502020204030204" pitchFamily="34" charset="0"/>
              </a:rPr>
              <a:t>3</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8017EB40-4A01-4336-8864-6D871B20993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Rectangle 6">
            <a:extLst>
              <a:ext uri="{FF2B5EF4-FFF2-40B4-BE49-F238E27FC236}">
                <a16:creationId xmlns:a16="http://schemas.microsoft.com/office/drawing/2014/main" xmlns="" id="{C4EB7B81-A829-4299-8689-8902B8B9326F}"/>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pic>
        <p:nvPicPr>
          <p:cNvPr id="2" name="Picture 1">
            <a:extLst>
              <a:ext uri="{FF2B5EF4-FFF2-40B4-BE49-F238E27FC236}">
                <a16:creationId xmlns:a16="http://schemas.microsoft.com/office/drawing/2014/main" xmlns="" id="{8DE41DEF-8262-4508-A4D9-954F18AA7D45}"/>
              </a:ext>
            </a:extLst>
          </p:cNvPr>
          <p:cNvPicPr>
            <a:picLocks noChangeAspect="1"/>
          </p:cNvPicPr>
          <p:nvPr/>
        </p:nvPicPr>
        <p:blipFill rotWithShape="1">
          <a:blip r:embed="rId9"/>
          <a:srcRect l="21894" t="24647" r="22046" b="11515"/>
          <a:stretch/>
        </p:blipFill>
        <p:spPr>
          <a:xfrm>
            <a:off x="967409" y="1454852"/>
            <a:ext cx="8155204" cy="4971752"/>
          </a:xfrm>
          <a:prstGeom prst="rect">
            <a:avLst/>
          </a:prstGeom>
        </p:spPr>
      </p:pic>
      <p:sp>
        <p:nvSpPr>
          <p:cNvPr id="43" name="TextBox 42">
            <a:extLst>
              <a:ext uri="{FF2B5EF4-FFF2-40B4-BE49-F238E27FC236}">
                <a16:creationId xmlns:a16="http://schemas.microsoft.com/office/drawing/2014/main" xmlns="" id="{A3B89EEB-27EF-487D-BCD5-5BCA627BBF8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23710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xmlns="" id="{58578253-5B9C-4212-99D5-D54F93781CE6}"/>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عنوان 1">
            <a:extLst>
              <a:ext uri="{FF2B5EF4-FFF2-40B4-BE49-F238E27FC236}">
                <a16:creationId xmlns:a16="http://schemas.microsoft.com/office/drawing/2014/main" xmlns="" id="{617D9E4E-BEA6-4D5C-8473-E0A1958A7B94}"/>
              </a:ext>
            </a:extLst>
          </p:cNvPr>
          <p:cNvSpPr txBox="1">
            <a:spLocks/>
          </p:cNvSpPr>
          <p:nvPr/>
        </p:nvSpPr>
        <p:spPr>
          <a:xfrm>
            <a:off x="4481601" y="2640492"/>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الثانية</a:t>
            </a:r>
            <a:endParaRPr lang="en-US" sz="66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a16="http://schemas.microsoft.com/office/drawing/2014/main" xmlns="" id="{0B73313E-3D21-4EAF-B04F-252807E1786C}"/>
              </a:ext>
            </a:extLst>
          </p:cNvPr>
          <p:cNvSpPr/>
          <p:nvPr/>
        </p:nvSpPr>
        <p:spPr>
          <a:xfrm>
            <a:off x="4090706" y="4115201"/>
            <a:ext cx="7252306" cy="221599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BH" sz="13800" dirty="0">
                <a:ln>
                  <a:solidFill>
                    <a:srgbClr val="3A616A"/>
                  </a:solidFill>
                </a:ln>
                <a:solidFill>
                  <a:schemeClr val="bg1"/>
                </a:solidFill>
                <a:latin typeface="Arial Black" panose="020B0A04020102020204" pitchFamily="34" charset="0"/>
                <a:cs typeface="Sultan bold" pitchFamily="2" charset="-78"/>
              </a:rPr>
              <a:t>الثّقافة الماليّة</a:t>
            </a:r>
            <a:endParaRPr lang="ar-SA" sz="239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8" name="Picture 7">
            <a:extLst>
              <a:ext uri="{FF2B5EF4-FFF2-40B4-BE49-F238E27FC236}">
                <a16:creationId xmlns:a16="http://schemas.microsoft.com/office/drawing/2014/main" xmlns="" id="{BE03A551-82E8-445D-993D-9F9CD80EF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023" y="539225"/>
            <a:ext cx="4626158" cy="30853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8017EB40-4A01-4336-8864-6D871B20993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Rectangle 6">
            <a:extLst>
              <a:ext uri="{FF2B5EF4-FFF2-40B4-BE49-F238E27FC236}">
                <a16:creationId xmlns:a16="http://schemas.microsoft.com/office/drawing/2014/main" xmlns="" id="{C4EB7B81-A829-4299-8689-8902B8B9326F}"/>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sp>
        <p:nvSpPr>
          <p:cNvPr id="3" name="Rectangle 2">
            <a:extLst>
              <a:ext uri="{FF2B5EF4-FFF2-40B4-BE49-F238E27FC236}">
                <a16:creationId xmlns:a16="http://schemas.microsoft.com/office/drawing/2014/main" xmlns="" id="{9503FB11-FB6C-4A26-B20E-7B5CF85CC7D8}"/>
              </a:ext>
            </a:extLst>
          </p:cNvPr>
          <p:cNvSpPr/>
          <p:nvPr/>
        </p:nvSpPr>
        <p:spPr>
          <a:xfrm>
            <a:off x="203200" y="1378628"/>
            <a:ext cx="10030690" cy="4622804"/>
          </a:xfrm>
          <a:prstGeom prst="rect">
            <a:avLst/>
          </a:prstGeom>
        </p:spPr>
        <p:txBody>
          <a:bodyPr wrap="square">
            <a:spAutoFit/>
          </a:bodyPr>
          <a:lstStyle/>
          <a:p>
            <a:pPr lvl="0" algn="just" rtl="1">
              <a:lnSpc>
                <a:spcPct val="115000"/>
              </a:lnSpc>
              <a:spcAft>
                <a:spcPts val="0"/>
              </a:spcAft>
              <a:buClr>
                <a:srgbClr val="538135"/>
              </a:buClr>
            </a:pPr>
            <a:r>
              <a:rPr lang="ar-BH" sz="3200" b="1" dirty="0">
                <a:solidFill>
                  <a:srgbClr val="538135"/>
                </a:solidFill>
                <a:latin typeface="Calibri" panose="020F0502020204030204" pitchFamily="34" charset="0"/>
                <a:ea typeface="Calibri" panose="020F0502020204030204" pitchFamily="34" charset="0"/>
                <a:cs typeface="Sakkal Majalla" panose="02000000000000000000" pitchFamily="2" charset="-78"/>
              </a:rPr>
              <a:t>4) قائمة التدفقات النقدية</a:t>
            </a:r>
            <a:r>
              <a:rPr lang="ar-BH" sz="3200" b="1" dirty="0">
                <a:latin typeface="Calibri" panose="020F0502020204030204" pitchFamily="34" charset="0"/>
                <a:ea typeface="Calibri" panose="020F0502020204030204" pitchFamily="34" charset="0"/>
                <a:cs typeface="Sakkal Majalla" panose="02000000000000000000" pitchFamily="2" charset="-78"/>
              </a:rPr>
              <a:t> </a:t>
            </a:r>
            <a:r>
              <a:rPr lang="en-US" sz="3200" b="1" dirty="0">
                <a:solidFill>
                  <a:srgbClr val="538135"/>
                </a:solidFill>
                <a:latin typeface="Sakkal Majalla" panose="02000000000000000000" pitchFamily="2" charset="-78"/>
                <a:ea typeface="Calibri" panose="020F0502020204030204" pitchFamily="34" charset="0"/>
                <a:cs typeface="Times New Roman" panose="02020603050405020304" pitchFamily="18" charset="0"/>
              </a:rPr>
              <a:t>Cash Flow Statement</a:t>
            </a:r>
            <a:r>
              <a:rPr lang="ar-BH" sz="3200" b="1" dirty="0">
                <a:solidFill>
                  <a:srgbClr val="538135"/>
                </a:solidFill>
                <a:latin typeface="Calibri" panose="020F0502020204030204" pitchFamily="34" charset="0"/>
                <a:ea typeface="Calibri" panose="020F0502020204030204" pitchFamily="34" charset="0"/>
                <a:cs typeface="Sakkal Majalla" panose="02000000000000000000" pitchFamily="2" charset="-78"/>
              </a:rPr>
              <a:t>:  </a:t>
            </a:r>
            <a:r>
              <a:rPr lang="ar-BH" sz="3200" dirty="0">
                <a:latin typeface="Calibri" panose="020F0502020204030204" pitchFamily="34" charset="0"/>
                <a:ea typeface="Calibri" panose="020F0502020204030204" pitchFamily="34" charset="0"/>
                <a:cs typeface="Sakkal Majalla" panose="02000000000000000000" pitchFamily="2" charset="-78"/>
              </a:rPr>
              <a:t>وهي قائمة توضح الأثر النقدي لكل النشاطات التي قامت بها الشركة خلال الفترة الماليّة مع بيان طبيعة هذا الأثر بصفته يشكل تدفقًا نقديًا داخلاً للشركة أو خارجًا منها.</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algn="r" rtl="1">
              <a:lnSpc>
                <a:spcPct val="115000"/>
              </a:lnSpc>
              <a:spcAft>
                <a:spcPts val="0"/>
              </a:spcAft>
            </a:pPr>
            <a:r>
              <a:rPr lang="ar-BH" sz="3200" dirty="0">
                <a:latin typeface="Calibri" panose="020F0502020204030204" pitchFamily="34" charset="0"/>
                <a:ea typeface="Calibri" panose="020F0502020204030204" pitchFamily="34" charset="0"/>
                <a:cs typeface="Sakkal Majalla" panose="02000000000000000000" pitchFamily="2" charset="-78"/>
              </a:rPr>
              <a:t> </a:t>
            </a:r>
            <a:endParaRPr lang="en-US" sz="3200" dirty="0">
              <a:latin typeface="Calibri" panose="020F0502020204030204" pitchFamily="34" charset="0"/>
              <a:ea typeface="Calibri" panose="020F0502020204030204" pitchFamily="34" charset="0"/>
              <a:cs typeface="Arial" panose="020B0604020202020204" pitchFamily="34" charset="0"/>
            </a:endParaRPr>
          </a:p>
          <a:p>
            <a:pPr marL="822960" indent="-822960" algn="just" rtl="1">
              <a:lnSpc>
                <a:spcPct val="115000"/>
              </a:lnSpc>
              <a:spcAft>
                <a:spcPts val="0"/>
              </a:spcAft>
            </a:pPr>
            <a:r>
              <a:rPr lang="ar-BH" sz="3200" dirty="0">
                <a:solidFill>
                  <a:srgbClr val="FF0000"/>
                </a:solidFill>
                <a:highlight>
                  <a:srgbClr val="FFFF00"/>
                </a:highlight>
                <a:latin typeface="Calibri" panose="020F0502020204030204" pitchFamily="34" charset="0"/>
                <a:ea typeface="Calibri" panose="020F0502020204030204" pitchFamily="34" charset="0"/>
                <a:cs typeface="Sultan bold" pitchFamily="2" charset="-78"/>
              </a:rPr>
              <a:t>الخطوة</a:t>
            </a:r>
            <a:r>
              <a:rPr lang="ar-BH" sz="3200" b="1" dirty="0">
                <a:highlight>
                  <a:srgbClr val="FFFF00"/>
                </a:highlight>
                <a:latin typeface="Calibri" panose="020F0502020204030204" pitchFamily="34" charset="0"/>
                <a:ea typeface="Calibri" panose="020F0502020204030204" pitchFamily="34" charset="0"/>
                <a:cs typeface="Sultan bold" pitchFamily="2" charset="-78"/>
              </a:rPr>
              <a:t> </a:t>
            </a:r>
            <a:r>
              <a:rPr lang="en-US" sz="3200" dirty="0">
                <a:solidFill>
                  <a:srgbClr val="FF0000"/>
                </a:solidFill>
                <a:highlight>
                  <a:srgbClr val="FFFF00"/>
                </a:highlight>
                <a:latin typeface="Sakkal Majalla" panose="02000000000000000000" pitchFamily="2" charset="-78"/>
                <a:ea typeface="Calibri" panose="020F0502020204030204" pitchFamily="34" charset="0"/>
                <a:cs typeface="Sultan bold" pitchFamily="2" charset="-78"/>
                <a:sym typeface="Wingdings" panose="05000000000000000000" pitchFamily="2" charset="2"/>
              </a:rPr>
              <a:t></a:t>
            </a:r>
            <a:r>
              <a:rPr lang="ar-BH" sz="3200" b="1" dirty="0">
                <a:solidFill>
                  <a:srgbClr val="FF0000"/>
                </a:solidFill>
                <a:highlight>
                  <a:srgbClr val="FFFF00"/>
                </a:highlight>
                <a:latin typeface="Calibri" panose="020F0502020204030204" pitchFamily="34" charset="0"/>
                <a:ea typeface="Calibri" panose="020F0502020204030204" pitchFamily="34" charset="0"/>
                <a:cs typeface="Sultan bold" pitchFamily="2" charset="-78"/>
              </a:rPr>
              <a:t>:</a:t>
            </a:r>
            <a:r>
              <a:rPr lang="ar-BH" sz="3200" b="1" dirty="0">
                <a:highlight>
                  <a:srgbClr val="FFFF00"/>
                </a:highlight>
                <a:latin typeface="Calibri" panose="020F0502020204030204" pitchFamily="34" charset="0"/>
                <a:ea typeface="Calibri" panose="020F0502020204030204" pitchFamily="34" charset="0"/>
                <a:cs typeface="Sultan bold" pitchFamily="2" charset="-78"/>
              </a:rPr>
              <a:t>  </a:t>
            </a:r>
            <a:r>
              <a:rPr lang="ar-BH" sz="3200" b="1" u="sng" dirty="0">
                <a:solidFill>
                  <a:schemeClr val="accent5">
                    <a:lumMod val="75000"/>
                  </a:schemeClr>
                </a:solidFill>
                <a:latin typeface="Calibri" panose="020F0502020204030204" pitchFamily="34" charset="0"/>
                <a:ea typeface="Calibri" panose="020F0502020204030204" pitchFamily="34" charset="0"/>
                <a:cs typeface="Sakkal Majalla" panose="02000000000000000000" pitchFamily="2" charset="-78"/>
              </a:rPr>
              <a:t>إعداد قيود الإقفال</a:t>
            </a:r>
            <a:r>
              <a:rPr lang="en-US" sz="3200" b="1" u="sng" dirty="0">
                <a:solidFill>
                  <a:schemeClr val="accent5">
                    <a:lumMod val="75000"/>
                  </a:schemeClr>
                </a:solidFill>
                <a:latin typeface="Sakkal Majalla" panose="02000000000000000000" pitchFamily="2" charset="-78"/>
                <a:ea typeface="Calibri" panose="020F0502020204030204" pitchFamily="34" charset="0"/>
                <a:cs typeface="Arial" panose="020B0604020202020204" pitchFamily="34" charset="0"/>
              </a:rPr>
              <a:t> Closing Entries  </a:t>
            </a:r>
            <a:r>
              <a:rPr lang="ar-BH" sz="3200" b="1" dirty="0">
                <a:latin typeface="Calibri" panose="020F0502020204030204" pitchFamily="34" charset="0"/>
                <a:ea typeface="Calibri" panose="020F0502020204030204" pitchFamily="34" charset="0"/>
                <a:cs typeface="Sakkal Majalla" panose="02000000000000000000" pitchFamily="2" charset="-78"/>
              </a:rPr>
              <a:t>- </a:t>
            </a:r>
            <a:r>
              <a:rPr lang="ar-BH" sz="3200" dirty="0">
                <a:latin typeface="Calibri" panose="020F0502020204030204" pitchFamily="34" charset="0"/>
                <a:ea typeface="Calibri" panose="020F0502020204030204" pitchFamily="34" charset="0"/>
                <a:cs typeface="Sakkal Majalla" panose="02000000000000000000" pitchFamily="2" charset="-78"/>
              </a:rPr>
              <a:t>عند نهاية الفترة المحاسبية وبعد إعداد القوائم الماليّة نقوم بعمل قيود الإقفال وذلك لما يلي:  حتى تكون أرصدة الحسابات المؤقتة (الإيرادات، المصروفات، المسحوبات الشخصية) مساوية للصفر، بحيث تكون مهيئة لتسجيل العمليات الماليّة لفترة محاسبية لاحقة.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F9FAB2B7-5A15-4EE7-A5D0-019B978B193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07758267"/>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8017EB40-4A01-4336-8864-6D871B20993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Rectangle 6">
            <a:extLst>
              <a:ext uri="{FF2B5EF4-FFF2-40B4-BE49-F238E27FC236}">
                <a16:creationId xmlns:a16="http://schemas.microsoft.com/office/drawing/2014/main" xmlns="" id="{C4EB7B81-A829-4299-8689-8902B8B9326F}"/>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sp>
        <p:nvSpPr>
          <p:cNvPr id="2" name="Rectangle 1">
            <a:extLst>
              <a:ext uri="{FF2B5EF4-FFF2-40B4-BE49-F238E27FC236}">
                <a16:creationId xmlns:a16="http://schemas.microsoft.com/office/drawing/2014/main" xmlns="" id="{DED6DC05-EC4E-471C-9FA3-8BC7E0D25CEF}"/>
              </a:ext>
            </a:extLst>
          </p:cNvPr>
          <p:cNvSpPr/>
          <p:nvPr/>
        </p:nvSpPr>
        <p:spPr>
          <a:xfrm>
            <a:off x="350981" y="2002851"/>
            <a:ext cx="9901382" cy="4339650"/>
          </a:xfrm>
          <a:prstGeom prst="rect">
            <a:avLst/>
          </a:prstGeom>
        </p:spPr>
        <p:txBody>
          <a:bodyPr wrap="square">
            <a:spAutoFit/>
          </a:bodyPr>
          <a:lstStyle/>
          <a:p>
            <a:pPr marL="822960" indent="-800100" algn="just" rtl="1">
              <a:lnSpc>
                <a:spcPct val="115000"/>
              </a:lnSpc>
              <a:spcAft>
                <a:spcPts val="0"/>
              </a:spcAft>
            </a:pPr>
            <a:r>
              <a:rPr lang="ar-BH" sz="4000" dirty="0">
                <a:solidFill>
                  <a:srgbClr val="FF0000"/>
                </a:solidFill>
                <a:highlight>
                  <a:srgbClr val="FFFF00"/>
                </a:highlight>
                <a:latin typeface="Calibri" panose="020F0502020204030204" pitchFamily="34" charset="0"/>
                <a:ea typeface="Calibri" panose="020F0502020204030204" pitchFamily="34" charset="0"/>
                <a:cs typeface="Sultan bold" pitchFamily="2" charset="-78"/>
              </a:rPr>
              <a:t>الخطوة</a:t>
            </a:r>
            <a:r>
              <a:rPr lang="ar-BH" sz="4000" b="1" dirty="0">
                <a:highlight>
                  <a:srgbClr val="FFFF00"/>
                </a:highlight>
                <a:latin typeface="Calibri" panose="020F0502020204030204" pitchFamily="34" charset="0"/>
                <a:ea typeface="Calibri" panose="020F0502020204030204" pitchFamily="34" charset="0"/>
                <a:cs typeface="Sultan bold" pitchFamily="2" charset="-78"/>
              </a:rPr>
              <a:t> </a:t>
            </a:r>
            <a:r>
              <a:rPr lang="en-US" sz="4000" dirty="0">
                <a:solidFill>
                  <a:srgbClr val="FF0000"/>
                </a:solidFill>
                <a:highlight>
                  <a:srgbClr val="FFFF00"/>
                </a:highlight>
                <a:latin typeface="Sakkal Majalla" panose="02000000000000000000" pitchFamily="2" charset="-78"/>
                <a:ea typeface="Calibri" panose="020F0502020204030204" pitchFamily="34" charset="0"/>
                <a:cs typeface="Sultan bold" pitchFamily="2" charset="-78"/>
                <a:sym typeface="Wingdings" panose="05000000000000000000" pitchFamily="2" charset="2"/>
              </a:rPr>
              <a:t></a:t>
            </a:r>
            <a:r>
              <a:rPr lang="ar-BH" sz="4000" b="1" dirty="0">
                <a:solidFill>
                  <a:srgbClr val="FF0000"/>
                </a:solidFill>
                <a:highlight>
                  <a:srgbClr val="FFFF00"/>
                </a:highlight>
                <a:latin typeface="Calibri" panose="020F0502020204030204" pitchFamily="34" charset="0"/>
                <a:ea typeface="Calibri" panose="020F0502020204030204" pitchFamily="34" charset="0"/>
                <a:cs typeface="Sultan bold" pitchFamily="2" charset="-78"/>
              </a:rPr>
              <a:t>:</a:t>
            </a:r>
            <a:r>
              <a:rPr lang="ar-BH" sz="4000" b="1" dirty="0">
                <a:highlight>
                  <a:srgbClr val="FFFF00"/>
                </a:highlight>
                <a:latin typeface="Calibri" panose="020F0502020204030204" pitchFamily="34" charset="0"/>
                <a:ea typeface="Calibri" panose="020F0502020204030204" pitchFamily="34" charset="0"/>
                <a:cs typeface="Sultan bold" pitchFamily="2" charset="-78"/>
              </a:rPr>
              <a:t>  </a:t>
            </a:r>
            <a:r>
              <a:rPr lang="ar-BH" sz="4000" b="1" u="sng" dirty="0">
                <a:solidFill>
                  <a:schemeClr val="accent5">
                    <a:lumMod val="75000"/>
                  </a:schemeClr>
                </a:solidFill>
                <a:latin typeface="Calibri" panose="020F0502020204030204" pitchFamily="34" charset="0"/>
                <a:ea typeface="Calibri" panose="020F0502020204030204" pitchFamily="34" charset="0"/>
                <a:cs typeface="Sakkal Majalla" panose="02000000000000000000" pitchFamily="2" charset="-78"/>
              </a:rPr>
              <a:t>إعداد ميزان المراجعة بعد الأقفال</a:t>
            </a:r>
            <a:r>
              <a:rPr lang="en-US" sz="4000" b="1" u="sng" dirty="0">
                <a:solidFill>
                  <a:schemeClr val="accent5">
                    <a:lumMod val="75000"/>
                  </a:schemeClr>
                </a:solidFill>
                <a:latin typeface="Sakkal Majalla" panose="02000000000000000000" pitchFamily="2" charset="-78"/>
                <a:ea typeface="Calibri" panose="020F0502020204030204" pitchFamily="34" charset="0"/>
                <a:cs typeface="Arial" panose="020B0604020202020204" pitchFamily="34" charset="0"/>
              </a:rPr>
              <a:t>Post Trial Balance </a:t>
            </a:r>
            <a:r>
              <a:rPr lang="ar-BH" sz="4000" b="1" u="sng" dirty="0">
                <a:solidFill>
                  <a:schemeClr val="accent5">
                    <a:lumMod val="75000"/>
                  </a:schemeClr>
                </a:solidFill>
                <a:latin typeface="Calibri" panose="020F0502020204030204" pitchFamily="34" charset="0"/>
                <a:ea typeface="Calibri" panose="020F0502020204030204" pitchFamily="34" charset="0"/>
                <a:cs typeface="Sakkal Majalla" panose="02000000000000000000" pitchFamily="2" charset="-78"/>
              </a:rPr>
              <a:t>- </a:t>
            </a:r>
            <a:r>
              <a:rPr lang="ar-BH" sz="4000" b="1" dirty="0">
                <a:latin typeface="Calibri" panose="020F0502020204030204" pitchFamily="34" charset="0"/>
                <a:ea typeface="Calibri" panose="020F0502020204030204" pitchFamily="34" charset="0"/>
                <a:cs typeface="Sakkal Majalla" panose="02000000000000000000" pitchFamily="2" charset="-78"/>
              </a:rPr>
              <a:t>و</a:t>
            </a:r>
            <a:r>
              <a:rPr lang="ar-BH" sz="4000" dirty="0">
                <a:latin typeface="Calibri" panose="020F0502020204030204" pitchFamily="34" charset="0"/>
                <a:ea typeface="Calibri" panose="020F0502020204030204" pitchFamily="34" charset="0"/>
                <a:cs typeface="Sakkal Majalla" panose="02000000000000000000" pitchFamily="2" charset="-78"/>
              </a:rPr>
              <a:t>تضمن الحسابات الدائمة فقط بسبب أن جميع الحسابات المؤقتة أصبح رصيدها مساوي للصفر.  الهدف من ميزان المراجعة بعد الإقفال هو التحقق من توازن أرصدة الحسابات الدائمة والتي سيتم استعمالها في الفترات المحاسبية اللاحقة.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7CDD85C0-B958-4F9D-9FBE-29BE34A65750}"/>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904777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8017EB40-4A01-4336-8864-6D871B20993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Rectangle 6">
            <a:extLst>
              <a:ext uri="{FF2B5EF4-FFF2-40B4-BE49-F238E27FC236}">
                <a16:creationId xmlns:a16="http://schemas.microsoft.com/office/drawing/2014/main" xmlns="" id="{C4EB7B81-A829-4299-8689-8902B8B9326F}"/>
              </a:ext>
            </a:extLst>
          </p:cNvPr>
          <p:cNvSpPr/>
          <p:nvPr/>
        </p:nvSpPr>
        <p:spPr>
          <a:xfrm>
            <a:off x="5894242" y="324615"/>
            <a:ext cx="4498347"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خطوات الدورة المحاسبية</a:t>
            </a:r>
          </a:p>
        </p:txBody>
      </p:sp>
      <p:sp>
        <p:nvSpPr>
          <p:cNvPr id="3" name="Rectangle 2">
            <a:extLst>
              <a:ext uri="{FF2B5EF4-FFF2-40B4-BE49-F238E27FC236}">
                <a16:creationId xmlns:a16="http://schemas.microsoft.com/office/drawing/2014/main" xmlns="" id="{BE001962-B4B6-4176-8566-427B579F3297}"/>
              </a:ext>
            </a:extLst>
          </p:cNvPr>
          <p:cNvSpPr/>
          <p:nvPr/>
        </p:nvSpPr>
        <p:spPr>
          <a:xfrm>
            <a:off x="277091" y="2583280"/>
            <a:ext cx="9799781" cy="2215991"/>
          </a:xfrm>
          <a:prstGeom prst="rect">
            <a:avLst/>
          </a:prstGeom>
        </p:spPr>
        <p:txBody>
          <a:bodyPr wrap="square">
            <a:spAutoFit/>
          </a:bodyPr>
          <a:lstStyle/>
          <a:p>
            <a:pPr marL="342900" lvl="0" indent="-342900" algn="just" rtl="1">
              <a:lnSpc>
                <a:spcPct val="115000"/>
              </a:lnSpc>
              <a:spcAft>
                <a:spcPts val="0"/>
              </a:spcAft>
              <a:buClr>
                <a:srgbClr val="5B9BD5"/>
              </a:buClr>
              <a:buSzPts val="1400"/>
              <a:buFont typeface="Wingdings 3" panose="05040102010807070707" pitchFamily="18" charset="2"/>
              <a:buChar char=""/>
            </a:pPr>
            <a:r>
              <a:rPr lang="ar-SA" sz="4000" dirty="0">
                <a:solidFill>
                  <a:srgbClr val="000000"/>
                </a:solidFill>
                <a:latin typeface="Times New Roman" panose="02020603050405020304" pitchFamily="18" charset="0"/>
                <a:ea typeface="Times New Roman" panose="02020603050405020304" pitchFamily="18" charset="0"/>
                <a:cs typeface="Sakkal Majalla" panose="02000000000000000000" pitchFamily="2" charset="-78"/>
              </a:rPr>
              <a:t>بلغ إجمالي الأصول لشركة تايلوس في 31 مارس 2022م 18600 دينار بحريني، وإجمالي الخصوم 7000 دينار بحريني.  أوجد حقوق المكلية في 31 مارس 2022م.</a:t>
            </a:r>
            <a:endParaRPr lang="en-US" sz="3200" dirty="0">
              <a:effectLst/>
              <a:latin typeface="Times New Roman" panose="02020603050405020304" pitchFamily="18" charset="0"/>
              <a:ea typeface="Times New Roman" panose="02020603050405020304" pitchFamily="18" charset="0"/>
              <a:cs typeface="Wingdings 3" panose="05040102010807070707" pitchFamily="18" charset="2"/>
            </a:endParaRPr>
          </a:p>
        </p:txBody>
      </p:sp>
      <p:sp>
        <p:nvSpPr>
          <p:cNvPr id="41" name="Rectangle 40">
            <a:extLst>
              <a:ext uri="{FF2B5EF4-FFF2-40B4-BE49-F238E27FC236}">
                <a16:creationId xmlns:a16="http://schemas.microsoft.com/office/drawing/2014/main" xmlns="" id="{65B7E3EA-0F03-44E8-94B5-6B2528C3AB15}"/>
              </a:ext>
            </a:extLst>
          </p:cNvPr>
          <p:cNvSpPr/>
          <p:nvPr/>
        </p:nvSpPr>
        <p:spPr>
          <a:xfrm>
            <a:off x="721437" y="575678"/>
            <a:ext cx="2953147" cy="52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فردي </a:t>
            </a:r>
            <a:r>
              <a:rPr lang="ar-BH" sz="2800" b="1" dirty="0">
                <a:ea typeface="Calibri" panose="020F0502020204030204" pitchFamily="34" charset="0"/>
              </a:rPr>
              <a:t>(</a:t>
            </a:r>
            <a:r>
              <a:rPr lang="en-US" sz="2800" b="1" dirty="0">
                <a:ea typeface="Calibri" panose="020F0502020204030204" pitchFamily="34" charset="0"/>
              </a:rPr>
              <a:t>2</a:t>
            </a:r>
            <a:r>
              <a:rPr lang="ar-BH" sz="2800" b="1" dirty="0">
                <a:ea typeface="Calibri" panose="020F0502020204030204" pitchFamily="34" charset="0"/>
              </a:rPr>
              <a:t>-3-4)</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0B979086-B269-4497-BF09-ED3DCC26AEE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6846032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5416" y="1378628"/>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ar-BH" sz="4800" b="1" dirty="0">
              <a:solidFill>
                <a:schemeClr val="tx1"/>
              </a:solidFill>
              <a:latin typeface="Sakkal Majalla" panose="02000000000000000000" pitchFamily="2" charset="-78"/>
              <a:cs typeface="Sakkal Majalla" panose="02000000000000000000" pitchFamily="2" charset="-78"/>
            </a:endParaRPr>
          </a:p>
          <a:p>
            <a:pPr lvl="0" algn="just" rtl="1"/>
            <a:endParaRPr lang="ar-BH" sz="2800" b="1" dirty="0">
              <a:solidFill>
                <a:schemeClr val="tx1"/>
              </a:solidFill>
              <a:latin typeface="Sakkal Majalla" panose="02000000000000000000" pitchFamily="2" charset="-78"/>
              <a:cs typeface="Sakkal Majalla" panose="02000000000000000000" pitchFamily="2" charset="-78"/>
            </a:endParaRPr>
          </a:p>
          <a:p>
            <a:pPr lvl="0" algn="just" rtl="1"/>
            <a:r>
              <a:rPr lang="ar-BH" sz="3600" dirty="0">
                <a:solidFill>
                  <a:schemeClr val="tx1"/>
                </a:solidFill>
                <a:latin typeface="Sakkal Majalla" panose="02000000000000000000" pitchFamily="2" charset="-78"/>
                <a:cs typeface="Sakkal Majalla" panose="02000000000000000000" pitchFamily="2" charset="-78"/>
              </a:rPr>
              <a:t>الأنشطة المحاسبية للقياس والأفصاح:  هي الأنشطة التي يقوم بها النظام المحاسبي لقياس مدخلات النظام (العمليات التبادلية وغير التبادلية)، وتسجيلها وتبويبها وتلخيصها والإفصاح عنها في شكل قوائم وتقارير ماليّة.  وتعني العماليات التبادلية:  العمليات بين المنشأة وأصحابها أو بين المنشأة وغيرهم.  وتعني العمليات غير التبادلية:  أي عمليات تتم داخل المنشأة مثل استهلاك الآلات، واستخدام المعدات والسيارات.</a:t>
            </a:r>
            <a:endParaRPr lang="en-US" sz="3600" dirty="0">
              <a:solidFill>
                <a:schemeClr val="tx1"/>
              </a:solidFill>
              <a:latin typeface="Sakkal Majalla" panose="02000000000000000000" pitchFamily="2" charset="-78"/>
              <a:cs typeface="Sakkal Majalla" panose="02000000000000000000" pitchFamily="2" charset="-78"/>
            </a:endParaRPr>
          </a:p>
          <a:p>
            <a:pPr algn="just" rtl="1"/>
            <a:endPar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3838197" y="177021"/>
            <a:ext cx="8643363"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6" name="مستطيل مستدير الزوايا 5">
            <a:hlinkClick r:id="rId2" action="ppaction://hlinksldjump"/>
            <a:extLst>
              <a:ext uri="{FF2B5EF4-FFF2-40B4-BE49-F238E27FC236}">
                <a16:creationId xmlns:a16="http://schemas.microsoft.com/office/drawing/2014/main" xmlns="" id="{020AC7B4-EBBC-4ED7-917E-0C8CA6E1179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7" name="مستطيل مستدير الزوايا 11">
            <a:hlinkClick r:id="rId3" action="ppaction://hlinksldjump"/>
            <a:extLst>
              <a:ext uri="{FF2B5EF4-FFF2-40B4-BE49-F238E27FC236}">
                <a16:creationId xmlns:a16="http://schemas.microsoft.com/office/drawing/2014/main" xmlns="" id="{71F4EEDB-9D6F-447F-A541-3B37FDB9A0B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2">
            <a:hlinkClick r:id="rId4" action="ppaction://hlinksldjump"/>
            <a:extLst>
              <a:ext uri="{FF2B5EF4-FFF2-40B4-BE49-F238E27FC236}">
                <a16:creationId xmlns:a16="http://schemas.microsoft.com/office/drawing/2014/main" xmlns="" id="{A1922569-CEF9-4FCB-9035-FA70DED907BC}"/>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5" action="ppaction://hlinksldjump"/>
            <a:extLst>
              <a:ext uri="{FF2B5EF4-FFF2-40B4-BE49-F238E27FC236}">
                <a16:creationId xmlns:a16="http://schemas.microsoft.com/office/drawing/2014/main" xmlns="" id="{D23D2A2C-8ACC-49A0-A6CB-9E08C70307F1}"/>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6" action="ppaction://hlinksldjump"/>
            <a:extLst>
              <a:ext uri="{FF2B5EF4-FFF2-40B4-BE49-F238E27FC236}">
                <a16:creationId xmlns:a16="http://schemas.microsoft.com/office/drawing/2014/main" xmlns="" id="{1F5CA33A-D139-4F27-9F89-83C636A788C0}"/>
              </a:ext>
            </a:extLst>
          </p:cNvPr>
          <p:cNvSpPr/>
          <p:nvPr/>
        </p:nvSpPr>
        <p:spPr>
          <a:xfrm>
            <a:off x="10534343"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7" action="ppaction://hlinksldjump"/>
            <a:extLst>
              <a:ext uri="{FF2B5EF4-FFF2-40B4-BE49-F238E27FC236}">
                <a16:creationId xmlns:a16="http://schemas.microsoft.com/office/drawing/2014/main" xmlns="" id="{5BE9E564-F99C-424F-AD39-B4FA18EE69A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6">
            <a:hlinkClick r:id="rId8" action="ppaction://hlinksldjump"/>
            <a:extLst>
              <a:ext uri="{FF2B5EF4-FFF2-40B4-BE49-F238E27FC236}">
                <a16:creationId xmlns:a16="http://schemas.microsoft.com/office/drawing/2014/main" xmlns="" id="{6C1CB045-705C-4E42-A039-B96CEA71E7DF}"/>
              </a:ext>
            </a:extLst>
          </p:cNvPr>
          <p:cNvSpPr/>
          <p:nvPr/>
        </p:nvSpPr>
        <p:spPr>
          <a:xfrm>
            <a:off x="10517774" y="5227222"/>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9" name="مستطيل مستدير الزوايا 16">
            <a:hlinkClick r:id="rId8" action="ppaction://hlinksldjump"/>
            <a:extLst>
              <a:ext uri="{FF2B5EF4-FFF2-40B4-BE49-F238E27FC236}">
                <a16:creationId xmlns:a16="http://schemas.microsoft.com/office/drawing/2014/main" xmlns="" id="{FF6C6CD6-4B31-43FF-8E49-A9B31EA1FA8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0" name="TextBox 39">
            <a:extLst>
              <a:ext uri="{FF2B5EF4-FFF2-40B4-BE49-F238E27FC236}">
                <a16:creationId xmlns:a16="http://schemas.microsoft.com/office/drawing/2014/main" xmlns="" id="{EF40FC0D-0290-408A-A30C-0220164AA8E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Rectangle 6">
            <a:extLst>
              <a:ext uri="{FF2B5EF4-FFF2-40B4-BE49-F238E27FC236}">
                <a16:creationId xmlns:a16="http://schemas.microsoft.com/office/drawing/2014/main" xmlns="" id="{A216697C-7F6E-469C-8622-82587F0F2949}"/>
              </a:ext>
            </a:extLst>
          </p:cNvPr>
          <p:cNvSpPr/>
          <p:nvPr/>
        </p:nvSpPr>
        <p:spPr>
          <a:xfrm>
            <a:off x="6832553" y="245042"/>
            <a:ext cx="1619354" cy="1107996"/>
          </a:xfrm>
          <a:prstGeom prst="rect">
            <a:avLst/>
          </a:prstGeom>
        </p:spPr>
        <p:txBody>
          <a:bodyPr wrap="none">
            <a:spAutoFit/>
          </a:bodyPr>
          <a:lstStyle/>
          <a:p>
            <a:pPr algn="r" rtl="1">
              <a:spcBef>
                <a:spcPts val="0"/>
              </a:spcBef>
              <a:spcAft>
                <a:spcPts val="1000"/>
              </a:spcAft>
            </a:pPr>
            <a:r>
              <a:rPr lang="ar-BH" sz="6600" dirty="0">
                <a:solidFill>
                  <a:schemeClr val="bg1"/>
                </a:solidFill>
                <a:latin typeface="Sakkal Majalla" panose="02000000000000000000" pitchFamily="2" charset="-78"/>
                <a:cs typeface="Sultan bold" pitchFamily="2" charset="-78"/>
              </a:rPr>
              <a:t>إضاءة</a:t>
            </a:r>
          </a:p>
        </p:txBody>
      </p:sp>
      <p:grpSp>
        <p:nvGrpSpPr>
          <p:cNvPr id="43" name="Shape 901">
            <a:extLst>
              <a:ext uri="{FF2B5EF4-FFF2-40B4-BE49-F238E27FC236}">
                <a16:creationId xmlns:a16="http://schemas.microsoft.com/office/drawing/2014/main" xmlns="" id="{FC8E1979-3B29-4886-934B-396AB33BF6D8}"/>
              </a:ext>
            </a:extLst>
          </p:cNvPr>
          <p:cNvGrpSpPr/>
          <p:nvPr/>
        </p:nvGrpSpPr>
        <p:grpSpPr>
          <a:xfrm>
            <a:off x="10939114" y="258392"/>
            <a:ext cx="585230" cy="945829"/>
            <a:chOff x="6718575" y="2318625"/>
            <a:chExt cx="256950" cy="407375"/>
          </a:xfrm>
        </p:grpSpPr>
        <p:sp>
          <p:nvSpPr>
            <p:cNvPr id="53" name="Shape 902">
              <a:extLst>
                <a:ext uri="{FF2B5EF4-FFF2-40B4-BE49-F238E27FC236}">
                  <a16:creationId xmlns:a16="http://schemas.microsoft.com/office/drawing/2014/main" xmlns="" id="{1A8BD0A0-4812-42CB-85D2-49B70987569F}"/>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4" name="Shape 903">
              <a:extLst>
                <a:ext uri="{FF2B5EF4-FFF2-40B4-BE49-F238E27FC236}">
                  <a16:creationId xmlns:a16="http://schemas.microsoft.com/office/drawing/2014/main" xmlns="" id="{53091114-C594-4008-B637-F2CBDD001F7F}"/>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5" name="Shape 904">
              <a:extLst>
                <a:ext uri="{FF2B5EF4-FFF2-40B4-BE49-F238E27FC236}">
                  <a16:creationId xmlns:a16="http://schemas.microsoft.com/office/drawing/2014/main" xmlns="" id="{A74ADF5A-4D51-408C-B693-C016AB8E2590}"/>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6" name="Shape 905">
              <a:extLst>
                <a:ext uri="{FF2B5EF4-FFF2-40B4-BE49-F238E27FC236}">
                  <a16:creationId xmlns:a16="http://schemas.microsoft.com/office/drawing/2014/main" xmlns="" id="{366694C4-7E1E-41E2-8848-6193A54CD8D0}"/>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7" name="Shape 906">
              <a:extLst>
                <a:ext uri="{FF2B5EF4-FFF2-40B4-BE49-F238E27FC236}">
                  <a16:creationId xmlns:a16="http://schemas.microsoft.com/office/drawing/2014/main" xmlns="" id="{76F36F1E-C08E-4F36-AAC7-02DFC969CE4F}"/>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907">
              <a:extLst>
                <a:ext uri="{FF2B5EF4-FFF2-40B4-BE49-F238E27FC236}">
                  <a16:creationId xmlns:a16="http://schemas.microsoft.com/office/drawing/2014/main" xmlns="" id="{7C3DFD45-8321-48C1-8549-BECDCDC44496}"/>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908">
              <a:extLst>
                <a:ext uri="{FF2B5EF4-FFF2-40B4-BE49-F238E27FC236}">
                  <a16:creationId xmlns:a16="http://schemas.microsoft.com/office/drawing/2014/main" xmlns="" id="{1C6A05DF-192B-480B-AACF-254E5688908B}"/>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909">
              <a:extLst>
                <a:ext uri="{FF2B5EF4-FFF2-40B4-BE49-F238E27FC236}">
                  <a16:creationId xmlns:a16="http://schemas.microsoft.com/office/drawing/2014/main" xmlns="" id="{61CC478C-996F-4A62-89F8-3BFC67451049}"/>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32" name="TextBox 31">
            <a:extLst>
              <a:ext uri="{FF2B5EF4-FFF2-40B4-BE49-F238E27FC236}">
                <a16:creationId xmlns:a16="http://schemas.microsoft.com/office/drawing/2014/main" xmlns="" id="{F5DEE3E1-F608-4B64-843C-00FECAD9D0DA}"/>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25467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600" b="1" dirty="0">
                <a:solidFill>
                  <a:schemeClr val="tx1"/>
                </a:solidFill>
                <a:latin typeface="Sakkal Majalla" panose="02000000000000000000" pitchFamily="2" charset="-78"/>
                <a:cs typeface="Sakkal Majalla" panose="02000000000000000000" pitchFamily="2" charset="-78"/>
              </a:rPr>
              <a:t>1.  </a:t>
            </a:r>
            <a:r>
              <a:rPr lang="ar-SA" sz="3600" b="1" dirty="0">
                <a:solidFill>
                  <a:schemeClr val="tx1"/>
                </a:solidFill>
                <a:latin typeface="Sakkal Majalla" panose="02000000000000000000" pitchFamily="2" charset="-78"/>
                <a:cs typeface="Sakkal Majalla" panose="02000000000000000000" pitchFamily="2" charset="-78"/>
              </a:rPr>
              <a:t>تتمثل المعادلة المحاسبية في: الأصول = الخصوم – حقوق الملكية</a:t>
            </a:r>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AF9CFB77-B053-4AFB-9B75-887AD474FA9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D4217F56-9927-49E2-9FD3-3CAB8A1DAE1A}"/>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BB2DEDD-F186-47C7-9CAC-23A34E8FCB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EE0CF630-54A6-441C-8F73-34C4E38B31D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EC1463C-8A49-415F-B0C8-624628CFCEA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E2B710FB-CC4C-4306-A39A-93DFB443E45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E5E1DB4E-9238-4D86-A1DA-09196F7877F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0" action="ppaction://hlinksldjump"/>
            <a:extLst>
              <a:ext uri="{FF2B5EF4-FFF2-40B4-BE49-F238E27FC236}">
                <a16:creationId xmlns:a16="http://schemas.microsoft.com/office/drawing/2014/main" xmlns="" id="{7EC70540-314D-4C12-89D6-0406C0F96D9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a16="http://schemas.microsoft.com/office/drawing/2014/main" xmlns="" id="{B516B322-0951-4A12-9BC2-07427FC2BF8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xmlns="" id="{C59875A5-5F43-409D-A0AF-2813911F72F5}"/>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82804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2. </a:t>
            </a:r>
            <a:r>
              <a:rPr lang="ar-SA" sz="3600" b="1" dirty="0">
                <a:solidFill>
                  <a:schemeClr val="tx1"/>
                </a:solidFill>
                <a:latin typeface="Sakkal Majalla" panose="02000000000000000000" pitchFamily="2" charset="-78"/>
                <a:cs typeface="Sakkal Majalla" panose="02000000000000000000" pitchFamily="2" charset="-78"/>
              </a:rPr>
              <a:t>تُعَدُّ أوراق الدفع من الخصوم طويلة الأجل.</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AF9CFB77-B053-4AFB-9B75-887AD474FA9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D4217F56-9927-49E2-9FD3-3CAB8A1DAE1A}"/>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BB2DEDD-F186-47C7-9CAC-23A34E8FCB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EE0CF630-54A6-441C-8F73-34C4E38B31D8}"/>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EC1463C-8A49-415F-B0C8-624628CFCEAA}"/>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E2B710FB-CC4C-4306-A39A-93DFB443E456}"/>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E5E1DB4E-9238-4D86-A1DA-09196F7877FB}"/>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0" action="ppaction://hlinksldjump"/>
            <a:extLst>
              <a:ext uri="{FF2B5EF4-FFF2-40B4-BE49-F238E27FC236}">
                <a16:creationId xmlns:a16="http://schemas.microsoft.com/office/drawing/2014/main" xmlns="" id="{7EC70540-314D-4C12-89D6-0406C0F96D9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a16="http://schemas.microsoft.com/office/drawing/2014/main" xmlns="" id="{263CF119-8C99-474C-8D0A-65EC9A74654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xmlns="" id="{7435C475-78A3-4A10-8745-8BC8FBFC8B32}"/>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en-US" sz="3600" b="1" dirty="0">
                <a:solidFill>
                  <a:schemeClr val="tx1"/>
                </a:solidFill>
                <a:latin typeface="Sakkal Majalla" panose="02000000000000000000" pitchFamily="2" charset="-78"/>
                <a:cs typeface="Sakkal Majalla" panose="02000000000000000000" pitchFamily="2" charset="-78"/>
              </a:rPr>
              <a:t>3</a:t>
            </a:r>
            <a:r>
              <a:rPr lang="ar-BH" sz="3600" b="1" dirty="0">
                <a:solidFill>
                  <a:schemeClr val="tx1"/>
                </a:solidFill>
                <a:latin typeface="Sakkal Majalla" panose="02000000000000000000" pitchFamily="2" charset="-78"/>
                <a:cs typeface="Sakkal Majalla" panose="02000000000000000000" pitchFamily="2" charset="-78"/>
              </a:rPr>
              <a:t>. السيارات تسجل في الميزانية العمومية في جانب:</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خصوم قصيرة الأجل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3"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chemeClr val="tx1"/>
                </a:solidFill>
                <a:latin typeface="Sakkal Majalla" panose="02000000000000000000" pitchFamily="2" charset="-78"/>
                <a:cs typeface="Sakkal Majalla" panose="02000000000000000000" pitchFamily="2" charset="-78"/>
              </a:rPr>
              <a:t>ج</a:t>
            </a:r>
            <a:r>
              <a:rPr lang="ar-SA"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الأصول الثابتة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chemeClr val="tx1"/>
                </a:solidFill>
                <a:latin typeface="Sakkal Majalla" panose="02000000000000000000" pitchFamily="2" charset="-78"/>
                <a:cs typeface="Sakkal Majalla" panose="02000000000000000000" pitchFamily="2" charset="-78"/>
              </a:rPr>
              <a:t>ب</a:t>
            </a:r>
            <a:r>
              <a:rPr lang="ar-SA"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خصوم طويلة الأجل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2"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الأصول المتداولة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xmlns="" id="{9C241E82-FD15-43C4-9963-06ED6840B26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xmlns="" id="{20FB4F93-F669-4255-9D17-05F0952FF57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xmlns="" id="{9BAF2324-EC4A-4075-B8C8-DAC5B4071AD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xmlns="" id="{F3316084-A286-4BC9-BE96-7B98A90FF1EE}"/>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xmlns="" id="{CA9692DE-8253-4F9A-BC93-D9D5BA1B68D7}"/>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xmlns="" id="{970CCA26-6C03-4EF9-9EA0-DDF450EC383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xmlns="" id="{FDD3C18B-73D8-48CF-9B41-FC09124577AD}"/>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0" action="ppaction://hlinksldjump"/>
            <a:extLst>
              <a:ext uri="{FF2B5EF4-FFF2-40B4-BE49-F238E27FC236}">
                <a16:creationId xmlns:a16="http://schemas.microsoft.com/office/drawing/2014/main" xmlns="" id="{326B1A81-845E-47BF-ADD1-38803F924154}"/>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7E85D58E-3E7C-40DD-A076-1B4DA5625DC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xmlns="" id="{F36A1337-B54C-4310-B092-EDBFD5E04E6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4. أوراق القبض تسجل في الميزانية العمومية في جانب:</a:t>
            </a:r>
            <a:endParaRPr lang="en-US" sz="3600" b="1"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marL="461963" lvl="0"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0" name="Rectangle: Rounded Corners 2">
            <a:hlinkClick r:id="rId2" action="ppaction://hlinksldjump"/>
            <a:extLst>
              <a:ext uri="{FF2B5EF4-FFF2-40B4-BE49-F238E27FC236}">
                <a16:creationId xmlns:a16="http://schemas.microsoft.com/office/drawing/2014/main" xmlns="" id="{FB0A8EBE-836F-49A1-A783-643002CA0AC9}"/>
              </a:ext>
            </a:extLst>
          </p:cNvPr>
          <p:cNvSpPr/>
          <p:nvPr/>
        </p:nvSpPr>
        <p:spPr>
          <a:xfrm>
            <a:off x="5585347"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a:t>
            </a:r>
            <a:r>
              <a:rPr lang="ar-BH" sz="3600" b="1" dirty="0">
                <a:solidFill>
                  <a:schemeClr val="tx1"/>
                </a:solidFill>
                <a:latin typeface="Sakkal Majalla" panose="02000000000000000000" pitchFamily="2" charset="-78"/>
                <a:cs typeface="Sakkal Majalla" panose="02000000000000000000" pitchFamily="2" charset="-78"/>
              </a:rPr>
              <a:t>خصوم قصيرة الأجل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3">
            <a:hlinkClick r:id="rId2" action="ppaction://hlinksldjump"/>
            <a:extLst>
              <a:ext uri="{FF2B5EF4-FFF2-40B4-BE49-F238E27FC236}">
                <a16:creationId xmlns:a16="http://schemas.microsoft.com/office/drawing/2014/main" xmlns="" id="{407E2F86-E26B-437A-AD37-88315BB37024}"/>
              </a:ext>
            </a:extLst>
          </p:cNvPr>
          <p:cNvSpPr/>
          <p:nvPr/>
        </p:nvSpPr>
        <p:spPr>
          <a:xfrm>
            <a:off x="5585347"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chemeClr val="tx1"/>
                </a:solidFill>
                <a:latin typeface="Sakkal Majalla" panose="02000000000000000000" pitchFamily="2" charset="-78"/>
                <a:cs typeface="Sakkal Majalla" panose="02000000000000000000" pitchFamily="2" charset="-78"/>
              </a:rPr>
              <a:t>ج</a:t>
            </a:r>
            <a:r>
              <a:rPr lang="ar-SA"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الأصول الثابتة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3" name="Rectangle: Rounded Corners 4">
            <a:hlinkClick r:id="rId2" action="ppaction://hlinksldjump"/>
            <a:extLst>
              <a:ext uri="{FF2B5EF4-FFF2-40B4-BE49-F238E27FC236}">
                <a16:creationId xmlns:a16="http://schemas.microsoft.com/office/drawing/2014/main" xmlns="" id="{F5FEF5D8-A5ED-45AD-A9E7-3296958E11F9}"/>
              </a:ext>
            </a:extLst>
          </p:cNvPr>
          <p:cNvSpPr/>
          <p:nvPr/>
        </p:nvSpPr>
        <p:spPr>
          <a:xfrm>
            <a:off x="362928" y="4047530"/>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chemeClr val="tx1"/>
                </a:solidFill>
                <a:latin typeface="Sakkal Majalla" panose="02000000000000000000" pitchFamily="2" charset="-78"/>
                <a:cs typeface="Sakkal Majalla" panose="02000000000000000000" pitchFamily="2" charset="-78"/>
              </a:rPr>
              <a:t>ب</a:t>
            </a:r>
            <a:r>
              <a:rPr lang="ar-SA"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خصوم طويلة الأجل</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5">
            <a:hlinkClick r:id="rId3" action="ppaction://hlinksldjump"/>
            <a:extLst>
              <a:ext uri="{FF2B5EF4-FFF2-40B4-BE49-F238E27FC236}">
                <a16:creationId xmlns:a16="http://schemas.microsoft.com/office/drawing/2014/main" xmlns="" id="{771B6A72-9638-44E3-8977-8843B7948E6D}"/>
              </a:ext>
            </a:extLst>
          </p:cNvPr>
          <p:cNvSpPr/>
          <p:nvPr/>
        </p:nvSpPr>
        <p:spPr>
          <a:xfrm>
            <a:off x="362928" y="5433488"/>
            <a:ext cx="4524925"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BH" sz="3600" b="1" dirty="0">
                <a:solidFill>
                  <a:schemeClr val="tx1"/>
                </a:solidFill>
                <a:latin typeface="Sakkal Majalla" panose="02000000000000000000" pitchFamily="2" charset="-78"/>
                <a:cs typeface="Sakkal Majalla" panose="02000000000000000000" pitchFamily="2" charset="-78"/>
              </a:rPr>
              <a:t>الأصول المتداولة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5">
            <a:hlinkClick r:id="rId4" action="ppaction://hlinksldjump"/>
            <a:extLst>
              <a:ext uri="{FF2B5EF4-FFF2-40B4-BE49-F238E27FC236}">
                <a16:creationId xmlns:a16="http://schemas.microsoft.com/office/drawing/2014/main" xmlns="" id="{8A033AB3-FB98-473E-A9D4-C125D0AA6B2E}"/>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6" name="مستطيل مستدير الزوايا 11">
            <a:hlinkClick r:id="rId5" action="ppaction://hlinksldjump"/>
            <a:extLst>
              <a:ext uri="{FF2B5EF4-FFF2-40B4-BE49-F238E27FC236}">
                <a16:creationId xmlns:a16="http://schemas.microsoft.com/office/drawing/2014/main" xmlns="" id="{CE8550D8-4603-449F-8662-90EA7700DCD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2">
            <a:hlinkClick r:id="rId6" action="ppaction://hlinksldjump"/>
            <a:extLst>
              <a:ext uri="{FF2B5EF4-FFF2-40B4-BE49-F238E27FC236}">
                <a16:creationId xmlns:a16="http://schemas.microsoft.com/office/drawing/2014/main" xmlns="" id="{4E925573-DA93-4808-AD88-86F35B84ED69}"/>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7" action="ppaction://hlinksldjump"/>
            <a:extLst>
              <a:ext uri="{FF2B5EF4-FFF2-40B4-BE49-F238E27FC236}">
                <a16:creationId xmlns:a16="http://schemas.microsoft.com/office/drawing/2014/main" xmlns="" id="{7E821F36-3809-432F-9B0D-576E3FA05359}"/>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6">
            <a:hlinkClick r:id="rId8" action="ppaction://hlinksldjump"/>
            <a:extLst>
              <a:ext uri="{FF2B5EF4-FFF2-40B4-BE49-F238E27FC236}">
                <a16:creationId xmlns:a16="http://schemas.microsoft.com/office/drawing/2014/main" xmlns="" id="{20A5CD2D-E519-418E-960C-45D857301106}"/>
              </a:ext>
            </a:extLst>
          </p:cNvPr>
          <p:cNvSpPr/>
          <p:nvPr/>
        </p:nvSpPr>
        <p:spPr>
          <a:xfrm>
            <a:off x="10525107"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9" action="ppaction://hlinksldjump"/>
            <a:extLst>
              <a:ext uri="{FF2B5EF4-FFF2-40B4-BE49-F238E27FC236}">
                <a16:creationId xmlns:a16="http://schemas.microsoft.com/office/drawing/2014/main" xmlns="" id="{C136B555-E74E-4A41-BBE8-6EEEDDA02B0F}"/>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10" action="ppaction://hlinksldjump"/>
            <a:extLst>
              <a:ext uri="{FF2B5EF4-FFF2-40B4-BE49-F238E27FC236}">
                <a16:creationId xmlns:a16="http://schemas.microsoft.com/office/drawing/2014/main" xmlns="" id="{358399FF-A1A1-4678-B516-D76BF6A6F762}"/>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2" name="مستطيل مستدير الزوايا 16">
            <a:hlinkClick r:id="rId10" action="ppaction://hlinksldjump"/>
            <a:extLst>
              <a:ext uri="{FF2B5EF4-FFF2-40B4-BE49-F238E27FC236}">
                <a16:creationId xmlns:a16="http://schemas.microsoft.com/office/drawing/2014/main" xmlns="" id="{BADF9458-C2F7-4F87-8F32-CACE14ED8870}"/>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27158A55-DD59-4ADA-9EAB-33AD3190F11F}"/>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xmlns="" id="{3FB0CF24-FCA2-420A-90DC-0B27191343EE}"/>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6618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7143" y="1342936"/>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BH" sz="3600" b="1" dirty="0">
                <a:solidFill>
                  <a:schemeClr val="tx1"/>
                </a:solidFill>
                <a:latin typeface="Sakkal Majalla" panose="02000000000000000000" pitchFamily="2" charset="-78"/>
                <a:cs typeface="Sakkal Majalla" panose="02000000000000000000" pitchFamily="2" charset="-78"/>
              </a:rPr>
              <a:t>5. </a:t>
            </a:r>
            <a:r>
              <a:rPr lang="ar-BH" sz="3600" b="1">
                <a:solidFill>
                  <a:schemeClr val="tx1"/>
                </a:solidFill>
                <a:latin typeface="Sakkal Majalla" panose="02000000000000000000" pitchFamily="2" charset="-78"/>
                <a:cs typeface="Sakkal Majalla" panose="02000000000000000000" pitchFamily="2" charset="-78"/>
              </a:rPr>
              <a:t>المي</a:t>
            </a:r>
            <a:r>
              <a:rPr lang="ar-SA" sz="3600" b="1">
                <a:solidFill>
                  <a:schemeClr val="tx1"/>
                </a:solidFill>
                <a:latin typeface="Sakkal Majalla" panose="02000000000000000000" pitchFamily="2" charset="-78"/>
                <a:cs typeface="Sakkal Majalla" panose="02000000000000000000" pitchFamily="2" charset="-78"/>
              </a:rPr>
              <a:t>زانية </a:t>
            </a:r>
            <a:r>
              <a:rPr lang="ar-SA" sz="3600" b="1" dirty="0">
                <a:solidFill>
                  <a:schemeClr val="tx1"/>
                </a:solidFill>
                <a:latin typeface="Sakkal Majalla" panose="02000000000000000000" pitchFamily="2" charset="-78"/>
                <a:cs typeface="Sakkal Majalla" panose="02000000000000000000" pitchFamily="2" charset="-78"/>
              </a:rPr>
              <a:t>العمومية هي قائمة تظهر تفصيل الإيرادات والمصروفات خلال فترة معينة.</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a16="http://schemas.microsoft.com/office/drawing/2014/main" xmlns=""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a16="http://schemas.microsoft.com/office/drawing/2014/main" xmlns="" id="{338B36B0-4587-4AF3-B569-C62CF62A8977}"/>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10" name="مستطيل مستدير الزوايا 5">
            <a:hlinkClick r:id="rId4" action="ppaction://hlinksldjump"/>
            <a:extLst>
              <a:ext uri="{FF2B5EF4-FFF2-40B4-BE49-F238E27FC236}">
                <a16:creationId xmlns:a16="http://schemas.microsoft.com/office/drawing/2014/main" xmlns="" id="{386525D8-3A9A-484F-87DF-153DBF7CE7C0}"/>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2" name="مستطيل مستدير الزوايا 11">
            <a:hlinkClick r:id="rId5" action="ppaction://hlinksldjump"/>
            <a:extLst>
              <a:ext uri="{FF2B5EF4-FFF2-40B4-BE49-F238E27FC236}">
                <a16:creationId xmlns:a16="http://schemas.microsoft.com/office/drawing/2014/main" xmlns="" id="{6B1B95E9-6073-4AA6-AA58-349500E515FB}"/>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3" name="مستطيل مستدير الزوايا 12">
            <a:hlinkClick r:id="rId6" action="ppaction://hlinksldjump"/>
            <a:extLst>
              <a:ext uri="{FF2B5EF4-FFF2-40B4-BE49-F238E27FC236}">
                <a16:creationId xmlns:a16="http://schemas.microsoft.com/office/drawing/2014/main" xmlns="" id="{9811F2D8-1402-4453-8CE6-9A04E0C193E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6">
            <a:hlinkClick r:id="rId7" action="ppaction://hlinksldjump"/>
            <a:extLst>
              <a:ext uri="{FF2B5EF4-FFF2-40B4-BE49-F238E27FC236}">
                <a16:creationId xmlns:a16="http://schemas.microsoft.com/office/drawing/2014/main" xmlns="" id="{026FB43D-D910-4292-A1D8-DBE6144A2A52}"/>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8" action="ppaction://hlinksldjump"/>
            <a:extLst>
              <a:ext uri="{FF2B5EF4-FFF2-40B4-BE49-F238E27FC236}">
                <a16:creationId xmlns:a16="http://schemas.microsoft.com/office/drawing/2014/main" xmlns="" id="{AAEC1B4C-7A84-4C6B-BB79-A30E6D49E835}"/>
              </a:ext>
            </a:extLst>
          </p:cNvPr>
          <p:cNvSpPr/>
          <p:nvPr/>
        </p:nvSpPr>
        <p:spPr>
          <a:xfrm>
            <a:off x="10525107"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9" action="ppaction://hlinksldjump"/>
            <a:extLst>
              <a:ext uri="{FF2B5EF4-FFF2-40B4-BE49-F238E27FC236}">
                <a16:creationId xmlns:a16="http://schemas.microsoft.com/office/drawing/2014/main" xmlns="" id="{64E24004-DFE8-45F3-A1FE-C737840968A4}"/>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10" action="ppaction://hlinksldjump"/>
            <a:extLst>
              <a:ext uri="{FF2B5EF4-FFF2-40B4-BE49-F238E27FC236}">
                <a16:creationId xmlns:a16="http://schemas.microsoft.com/office/drawing/2014/main" xmlns="" id="{59CB43CD-D0A3-48A6-A424-039264E4EB7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8" name="مستطيل مستدير الزوايا 16">
            <a:hlinkClick r:id="rId10" action="ppaction://hlinksldjump"/>
            <a:extLst>
              <a:ext uri="{FF2B5EF4-FFF2-40B4-BE49-F238E27FC236}">
                <a16:creationId xmlns:a16="http://schemas.microsoft.com/office/drawing/2014/main" xmlns="" id="{4F1AF10D-E99B-4B77-B406-63A206CD7F6F}"/>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1" name="TextBox 20">
            <a:extLst>
              <a:ext uri="{FF2B5EF4-FFF2-40B4-BE49-F238E27FC236}">
                <a16:creationId xmlns:a16="http://schemas.microsoft.com/office/drawing/2014/main" xmlns="" id="{7C55A1E5-F34C-474B-9339-3880DE9799A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xmlns="" id="{ECD98086-0C6E-4232-A8F2-FD766F1EDFFC}"/>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pPr>
            <a:endParaRPr lang="en-US" sz="3400" b="1" dirty="0">
              <a:solidFill>
                <a:srgbClr val="000000"/>
              </a:solidFill>
              <a:latin typeface="Calibri" panose="020F0502020204030204" pitchFamily="34" charset="0"/>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a16="http://schemas.microsoft.com/office/drawing/2014/main" xmlns=""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a16="http://schemas.microsoft.com/office/drawing/2014/main" xmlns=""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grpSp>
        <p:nvGrpSpPr>
          <p:cNvPr id="34" name="Shape 401">
            <a:extLst>
              <a:ext uri="{FF2B5EF4-FFF2-40B4-BE49-F238E27FC236}">
                <a16:creationId xmlns:a16="http://schemas.microsoft.com/office/drawing/2014/main" xmlns="" id="{4A139AB9-5351-42D2-ADEF-F82CD8101DD4}"/>
              </a:ext>
            </a:extLst>
          </p:cNvPr>
          <p:cNvGrpSpPr/>
          <p:nvPr/>
        </p:nvGrpSpPr>
        <p:grpSpPr>
          <a:xfrm>
            <a:off x="768340" y="3326001"/>
            <a:ext cx="5043757" cy="907708"/>
            <a:chOff x="-1535283" y="1287960"/>
            <a:chExt cx="11486579" cy="2067200"/>
          </a:xfrm>
        </p:grpSpPr>
        <p:sp>
          <p:nvSpPr>
            <p:cNvPr id="35" name="Shape 402">
              <a:extLst>
                <a:ext uri="{FF2B5EF4-FFF2-40B4-BE49-F238E27FC236}">
                  <a16:creationId xmlns:a16="http://schemas.microsoft.com/office/drawing/2014/main" xmlns="" id="{4E74A183-FC63-4404-92E6-A535E8FF947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3">
              <a:extLst>
                <a:ext uri="{FF2B5EF4-FFF2-40B4-BE49-F238E27FC236}">
                  <a16:creationId xmlns:a16="http://schemas.microsoft.com/office/drawing/2014/main" xmlns="" id="{8F005254-6D07-4D7D-885A-2D1BFF0764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8" name="Shape 404">
              <a:extLst>
                <a:ext uri="{FF2B5EF4-FFF2-40B4-BE49-F238E27FC236}">
                  <a16:creationId xmlns:a16="http://schemas.microsoft.com/office/drawing/2014/main" xmlns="" id="{8806E541-53E4-432D-9833-EF823790CFA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9" name="Shape 405">
              <a:extLst>
                <a:ext uri="{FF2B5EF4-FFF2-40B4-BE49-F238E27FC236}">
                  <a16:creationId xmlns:a16="http://schemas.microsoft.com/office/drawing/2014/main" xmlns="" id="{103098C6-C0D4-459F-A23D-C1F6DC1E868B}"/>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40" name="Shape 406">
              <a:extLst>
                <a:ext uri="{FF2B5EF4-FFF2-40B4-BE49-F238E27FC236}">
                  <a16:creationId xmlns:a16="http://schemas.microsoft.com/office/drawing/2014/main" xmlns="" id="{2111E602-598F-4BD6-AC92-97453190D8D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41" name="Shape 408">
            <a:extLst>
              <a:ext uri="{FF2B5EF4-FFF2-40B4-BE49-F238E27FC236}">
                <a16:creationId xmlns:a16="http://schemas.microsoft.com/office/drawing/2014/main" xmlns="" id="{ADB5ED7F-6199-43B9-BAD2-CF34C922D888}"/>
              </a:ext>
            </a:extLst>
          </p:cNvPr>
          <p:cNvSpPr txBox="1">
            <a:spLocks/>
          </p:cNvSpPr>
          <p:nvPr/>
        </p:nvSpPr>
        <p:spPr>
          <a:xfrm>
            <a:off x="1334784" y="4628557"/>
            <a:ext cx="3800807"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F5378"/>
                </a:solidFill>
                <a:latin typeface="Sakkal Majalla" panose="02000000000000000000" pitchFamily="2" charset="-78"/>
                <a:cs typeface="Sakkal Majalla" panose="02000000000000000000" pitchFamily="2" charset="-78"/>
              </a:rPr>
              <a:t>أجب على </a:t>
            </a:r>
            <a:r>
              <a:rPr lang="ar-BH" b="1" dirty="0">
                <a:solidFill>
                  <a:srgbClr val="3F5378"/>
                </a:solidFill>
                <a:latin typeface="Sakkal Majalla" panose="02000000000000000000" pitchFamily="2" charset="-78"/>
                <a:cs typeface="Sakkal Majalla" panose="02000000000000000000" pitchFamily="2" charset="-78"/>
              </a:rPr>
              <a:t>أسئلة الدرس </a:t>
            </a:r>
            <a:r>
              <a:rPr lang="ar-SA" b="1" dirty="0">
                <a:solidFill>
                  <a:srgbClr val="3F5378"/>
                </a:solidFill>
                <a:latin typeface="Sakkal Majalla" panose="02000000000000000000" pitchFamily="2" charset="-78"/>
                <a:cs typeface="Sakkal Majalla" panose="02000000000000000000" pitchFamily="2" charset="-78"/>
              </a:rPr>
              <a:t>في الكتاب المدرسي صفحة</a:t>
            </a:r>
            <a:r>
              <a:rPr lang="ar-BH" b="1" dirty="0">
                <a:solidFill>
                  <a:srgbClr val="3F5378"/>
                </a:solidFill>
                <a:latin typeface="Sakkal Majalla" panose="02000000000000000000" pitchFamily="2" charset="-78"/>
                <a:cs typeface="Sakkal Majalla" panose="02000000000000000000" pitchFamily="2" charset="-78"/>
              </a:rPr>
              <a:t> 88</a:t>
            </a:r>
            <a:r>
              <a:rPr lang="ar-SA" b="1" dirty="0">
                <a:solidFill>
                  <a:srgbClr val="3F5378"/>
                </a:solidFill>
                <a:latin typeface="Sakkal Majalla" panose="02000000000000000000" pitchFamily="2" charset="-78"/>
                <a:cs typeface="Sakkal Majalla" panose="02000000000000000000" pitchFamily="2" charset="-78"/>
              </a:rPr>
              <a:t>.</a:t>
            </a:r>
            <a:endParaRPr lang="en-US" b="1" dirty="0">
              <a:solidFill>
                <a:srgbClr val="3F5378"/>
              </a:solidFill>
              <a:latin typeface="Sakkal Majalla" panose="02000000000000000000" pitchFamily="2" charset="-78"/>
              <a:cs typeface="Sakkal Majalla" panose="02000000000000000000" pitchFamily="2" charset="-78"/>
            </a:endParaRPr>
          </a:p>
        </p:txBody>
      </p:sp>
      <p:sp>
        <p:nvSpPr>
          <p:cNvPr id="42" name="Shape 407">
            <a:extLst>
              <a:ext uri="{FF2B5EF4-FFF2-40B4-BE49-F238E27FC236}">
                <a16:creationId xmlns:a16="http://schemas.microsoft.com/office/drawing/2014/main" xmlns="" id="{675ADF1D-6610-4E3E-9572-58440F586AED}"/>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Sultan bold" pitchFamily="2" charset="-78"/>
              </a:rPr>
              <a:t>نشاط إضافي</a:t>
            </a:r>
          </a:p>
        </p:txBody>
      </p:sp>
      <p:pic>
        <p:nvPicPr>
          <p:cNvPr id="16" name="Picture 15">
            <a:extLst>
              <a:ext uri="{FF2B5EF4-FFF2-40B4-BE49-F238E27FC236}">
                <a16:creationId xmlns:a16="http://schemas.microsoft.com/office/drawing/2014/main" xmlns="" id="{6056BB84-96A9-478E-9806-7CABC25DC313}"/>
              </a:ext>
            </a:extLst>
          </p:cNvPr>
          <p:cNvPicPr>
            <a:picLocks noChangeAspect="1"/>
          </p:cNvPicPr>
          <p:nvPr/>
        </p:nvPicPr>
        <p:blipFill rotWithShape="1">
          <a:blip r:embed="rId2"/>
          <a:srcRect l="35258" t="17594" r="36289" b="11023"/>
          <a:stretch/>
        </p:blipFill>
        <p:spPr>
          <a:xfrm>
            <a:off x="6497696" y="1437311"/>
            <a:ext cx="3497732" cy="4873912"/>
          </a:xfrm>
          <a:prstGeom prst="rect">
            <a:avLst/>
          </a:prstGeom>
          <a:ln>
            <a:solidFill>
              <a:srgbClr val="3F5378"/>
            </a:solidFill>
          </a:ln>
        </p:spPr>
      </p:pic>
      <p:sp>
        <p:nvSpPr>
          <p:cNvPr id="17" name="مستطيل مستدير الزوايا 5">
            <a:hlinkClick r:id="rId3" action="ppaction://hlinksldjump"/>
            <a:extLst>
              <a:ext uri="{FF2B5EF4-FFF2-40B4-BE49-F238E27FC236}">
                <a16:creationId xmlns:a16="http://schemas.microsoft.com/office/drawing/2014/main" xmlns="" id="{5161F5B2-7ABC-4BB7-BC3C-603303E77C0F}"/>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4" action="ppaction://hlinksldjump"/>
            <a:extLst>
              <a:ext uri="{FF2B5EF4-FFF2-40B4-BE49-F238E27FC236}">
                <a16:creationId xmlns:a16="http://schemas.microsoft.com/office/drawing/2014/main" xmlns="" id="{4C49D3D0-DC69-4E5A-9D37-4200BC539EA5}"/>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5" action="ppaction://hlinksldjump"/>
            <a:extLst>
              <a:ext uri="{FF2B5EF4-FFF2-40B4-BE49-F238E27FC236}">
                <a16:creationId xmlns:a16="http://schemas.microsoft.com/office/drawing/2014/main" xmlns="" id="{15924963-53FE-4BC7-BED4-FE2715295684}"/>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6" action="ppaction://hlinksldjump"/>
            <a:extLst>
              <a:ext uri="{FF2B5EF4-FFF2-40B4-BE49-F238E27FC236}">
                <a16:creationId xmlns:a16="http://schemas.microsoft.com/office/drawing/2014/main" xmlns="" id="{7577845C-59B0-476E-97AA-EAD39F853D74}"/>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6">
            <a:hlinkClick r:id="rId7" action="ppaction://hlinksldjump"/>
            <a:extLst>
              <a:ext uri="{FF2B5EF4-FFF2-40B4-BE49-F238E27FC236}">
                <a16:creationId xmlns:a16="http://schemas.microsoft.com/office/drawing/2014/main" xmlns="" id="{28B11948-6E16-4B74-9D9E-60C88287ED20}"/>
              </a:ext>
            </a:extLst>
          </p:cNvPr>
          <p:cNvSpPr/>
          <p:nvPr/>
        </p:nvSpPr>
        <p:spPr>
          <a:xfrm>
            <a:off x="10534343" y="587198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6">
            <a:hlinkClick r:id="rId8" action="ppaction://hlinksldjump"/>
            <a:extLst>
              <a:ext uri="{FF2B5EF4-FFF2-40B4-BE49-F238E27FC236}">
                <a16:creationId xmlns:a16="http://schemas.microsoft.com/office/drawing/2014/main" xmlns="" id="{C8980C1C-3C31-48C4-AE5C-5073262A5932}"/>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6">
            <a:hlinkClick r:id="rId9" action="ppaction://hlinksldjump"/>
            <a:extLst>
              <a:ext uri="{FF2B5EF4-FFF2-40B4-BE49-F238E27FC236}">
                <a16:creationId xmlns:a16="http://schemas.microsoft.com/office/drawing/2014/main" xmlns="" id="{8D8149EC-3AEE-4C47-8B82-85B344A119B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4" name="مستطيل مستدير الزوايا 16">
            <a:hlinkClick r:id="rId9" action="ppaction://hlinksldjump"/>
            <a:extLst>
              <a:ext uri="{FF2B5EF4-FFF2-40B4-BE49-F238E27FC236}">
                <a16:creationId xmlns:a16="http://schemas.microsoft.com/office/drawing/2014/main" xmlns="" id="{3F23C67D-2C4D-4748-9F43-A89D5D3B1D9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9" name="TextBox 28">
            <a:extLst>
              <a:ext uri="{FF2B5EF4-FFF2-40B4-BE49-F238E27FC236}">
                <a16:creationId xmlns:a16="http://schemas.microsoft.com/office/drawing/2014/main" xmlns="" id="{08CB1D1F-451E-4E08-90E4-9750D655984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8CABBADB-0021-4EB2-9684-9BA21C5AA93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6898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xmlns="" id="{692DBBBB-07CC-4EC3-B4DF-08342525B19D}"/>
              </a:ext>
            </a:extLst>
          </p:cNvPr>
          <p:cNvSpPr/>
          <p:nvPr/>
        </p:nvSpPr>
        <p:spPr>
          <a:xfrm>
            <a:off x="2239991" y="2312988"/>
            <a:ext cx="11974772" cy="3856903"/>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a16="http://schemas.microsoft.com/office/drawing/2014/main" xmlns="" id="{C765A8CE-6C7D-4071-824A-3E2A21650527}"/>
              </a:ext>
            </a:extLst>
          </p:cNvPr>
          <p:cNvSpPr txBox="1">
            <a:spLocks/>
          </p:cNvSpPr>
          <p:nvPr/>
        </p:nvSpPr>
        <p:spPr>
          <a:xfrm>
            <a:off x="3076700" y="2397546"/>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المحاسبة الماليّة</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2" name="TextBox 1">
            <a:extLst>
              <a:ext uri="{FF2B5EF4-FFF2-40B4-BE49-F238E27FC236}">
                <a16:creationId xmlns:a16="http://schemas.microsoft.com/office/drawing/2014/main" xmlns="" id="{6F4BC838-6151-4F09-899B-BF5CDE9A791F}"/>
              </a:ext>
            </a:extLst>
          </p:cNvPr>
          <p:cNvSpPr txBox="1"/>
          <p:nvPr/>
        </p:nvSpPr>
        <p:spPr>
          <a:xfrm>
            <a:off x="3575465" y="3568036"/>
            <a:ext cx="6294400" cy="2554545"/>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BH" sz="3200" b="0" dirty="0">
                <a:solidFill>
                  <a:schemeClr val="bg1"/>
                </a:solidFill>
                <a:effectLst/>
                <a:latin typeface="Arial" panose="020B0604020202020204" pitchFamily="34" charset="0"/>
                <a:ea typeface="Calibri" panose="020F0502020204030204" pitchFamily="34" charset="0"/>
                <a:cs typeface="Sakkal Majalla" panose="02000000000000000000" pitchFamily="2" charset="-78"/>
              </a:rPr>
              <a:t>مفهوم المحاسبة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الأطراف المستفيدة من المحاسبة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المعادلة المحاسبية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الدورة المحاسبية</a:t>
            </a:r>
          </a:p>
          <a:p>
            <a:pPr marL="687387" marR="0" lvl="0" indent="-457200" algn="r" rtl="1">
              <a:spcBef>
                <a:spcPts val="0"/>
              </a:spcBef>
              <a:spcAft>
                <a:spcPts val="0"/>
              </a:spcAft>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خطوات الدورة المحاسبية</a:t>
            </a:r>
            <a:endParaRPr lang="en-US" sz="3200" dirty="0">
              <a:solidFill>
                <a:schemeClr val="bg1"/>
              </a:solidFill>
              <a:latin typeface="Arial" panose="020B0604020202020204" pitchFamily="34" charset="0"/>
              <a:cs typeface="Sakkal Majalla" panose="02000000000000000000" pitchFamily="2" charset="-78"/>
            </a:endParaRPr>
          </a:p>
        </p:txBody>
      </p:sp>
      <p:sp>
        <p:nvSpPr>
          <p:cNvPr id="16" name="عنوان 1">
            <a:extLst>
              <a:ext uri="{FF2B5EF4-FFF2-40B4-BE49-F238E27FC236}">
                <a16:creationId xmlns:a16="http://schemas.microsoft.com/office/drawing/2014/main" xmlns=""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الثالث</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a16="http://schemas.microsoft.com/office/drawing/2014/main" xmlns="" id="{E5F28265-F09D-4739-9F2C-FD4C8A5E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pic>
        <p:nvPicPr>
          <p:cNvPr id="4" name="Picture 3">
            <a:extLst>
              <a:ext uri="{FF2B5EF4-FFF2-40B4-BE49-F238E27FC236}">
                <a16:creationId xmlns:a16="http://schemas.microsoft.com/office/drawing/2014/main" xmlns="" id="{ABC477D9-2E5F-4621-95EA-0BDFE76942D0}"/>
              </a:ext>
            </a:extLst>
          </p:cNvPr>
          <p:cNvPicPr>
            <a:picLocks noChangeAspect="1"/>
          </p:cNvPicPr>
          <p:nvPr/>
        </p:nvPicPr>
        <p:blipFill rotWithShape="1">
          <a:blip r:embed="rId3"/>
          <a:srcRect l="35258" t="17594" r="36289" b="11023"/>
          <a:stretch/>
        </p:blipFill>
        <p:spPr>
          <a:xfrm>
            <a:off x="140681" y="126717"/>
            <a:ext cx="3016426" cy="4192600"/>
          </a:xfrm>
          <a:prstGeom prst="rect">
            <a:avLst/>
          </a:prstGeom>
          <a:ln>
            <a:solidFill>
              <a:srgbClr val="3F5378"/>
            </a:solidFill>
          </a:ln>
        </p:spPr>
      </p:pic>
      <p:sp>
        <p:nvSpPr>
          <p:cNvPr id="9" name="Rectangle 8">
            <a:extLst>
              <a:ext uri="{FF2B5EF4-FFF2-40B4-BE49-F238E27FC236}">
                <a16:creationId xmlns:a16="http://schemas.microsoft.com/office/drawing/2014/main" xmlns="" id="{16A66CD8-A06B-4D00-BF1B-32A5C6F2E5D3}"/>
              </a:ext>
            </a:extLst>
          </p:cNvPr>
          <p:cNvSpPr/>
          <p:nvPr/>
        </p:nvSpPr>
        <p:spPr>
          <a:xfrm>
            <a:off x="140682" y="2596312"/>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79-88</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3" name="TextBox 12">
            <a:extLst>
              <a:ext uri="{FF2B5EF4-FFF2-40B4-BE49-F238E27FC236}">
                <a16:creationId xmlns:a16="http://schemas.microsoft.com/office/drawing/2014/main" xmlns="" id="{13E17810-EEC9-4048-93F7-D3DFEA44519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36671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xmlns=""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a16="http://schemas.microsoft.com/office/drawing/2014/main" xmlns=""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a16="http://schemas.microsoft.com/office/drawing/2014/main" xmlns=""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a16="http://schemas.microsoft.com/office/drawing/2014/main" xmlns=""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a16="http://schemas.microsoft.com/office/drawing/2014/main" xmlns=""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a16="http://schemas.microsoft.com/office/drawing/2014/main" xmlns=""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a16="http://schemas.microsoft.com/office/drawing/2014/main" xmlns=""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a16="http://schemas.microsoft.com/office/drawing/2014/main" xmlns=""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xmlns=""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a16="http://schemas.microsoft.com/office/drawing/2014/main" xmlns=""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a16="http://schemas.microsoft.com/office/drawing/2014/main" xmlns=""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F5378"/>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18" name="TextBox 17">
            <a:extLst>
              <a:ext uri="{FF2B5EF4-FFF2-40B4-BE49-F238E27FC236}">
                <a16:creationId xmlns:a16="http://schemas.microsoft.com/office/drawing/2014/main" xmlns="" id="{56230236-F621-464B-9A1E-D3C5005D5110}"/>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xmlns="" id="{B5ECD15E-C4F3-425F-8060-2A984D255EA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EC92D62F-9B39-48A1-AC5E-44AAEB6D019B}"/>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944756E4-6D7E-4B10-AE6C-F6E49324104A}"/>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9" name="TextBox 8">
            <a:extLst>
              <a:ext uri="{FF2B5EF4-FFF2-40B4-BE49-F238E27FC236}">
                <a16:creationId xmlns:a16="http://schemas.microsoft.com/office/drawing/2014/main" xmlns="" id="{4F532070-7267-47B9-A7C3-C62D56C12AD9}"/>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9DBE55DB-DA29-4C40-86A6-EE696828B374}"/>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3665BE48-6B1F-4599-9958-BB0B24227A4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C8346F91-C770-44FC-BC00-5E10BC5ADFD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EB08B7C3-F979-402E-8638-9648B29C4A9E}"/>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6EEAEF06-FA8B-47F7-89CA-63379176E9C8}"/>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6C34260B-D512-4CC7-95D1-347BABF87772}"/>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E8E79E6C-B5A5-4329-8971-B83D78B37597}"/>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AD8A135D-9F2C-4DF3-BE97-826CF3AB83E4}"/>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7F00F8EA-73D0-4FD9-B640-9D015E7BEFD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57D65F77-19E1-4B00-A5F0-0039DCD60B01}"/>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784AB2F5-C448-43F3-9B64-717FF7806333}"/>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68FD7525-825F-48D4-80D6-58E5893778FD}"/>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C1CD69C7-2454-442D-B781-F8ADEFFCB9C1}"/>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a16="http://schemas.microsoft.com/office/drawing/2014/main" xmlns=""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a16="http://schemas.microsoft.com/office/drawing/2014/main" xmlns=""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7" name="TextBox 6">
            <a:extLst>
              <a:ext uri="{FF2B5EF4-FFF2-40B4-BE49-F238E27FC236}">
                <a16:creationId xmlns:a16="http://schemas.microsoft.com/office/drawing/2014/main" xmlns="" id="{A55A7CA3-C347-4DEE-8810-BE690D3A86B5}"/>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9" name="TextBox 8">
            <a:extLst>
              <a:ext uri="{FF2B5EF4-FFF2-40B4-BE49-F238E27FC236}">
                <a16:creationId xmlns:a16="http://schemas.microsoft.com/office/drawing/2014/main" xmlns="" id="{35BA4973-951B-48D6-BAAC-AD3C2D53BB8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109266" y="133553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endParaRPr lang="ar-SA" sz="3200" b="1" dirty="0">
              <a:solidFill>
                <a:srgbClr val="3C6070"/>
              </a:solidFill>
              <a:latin typeface="Sakkal Majalla" panose="02000000000000000000" pitchFamily="2" charset="-78"/>
              <a:cs typeface="Sakkal Majalla" panose="02000000000000000000" pitchFamily="2" charset="-78"/>
            </a:endParaRPr>
          </a:p>
          <a:p>
            <a:pPr marR="0" lvl="0" algn="just" rtl="1">
              <a:spcBef>
                <a:spcPts val="0"/>
              </a:spcBef>
              <a:spcAft>
                <a:spcPts val="0"/>
              </a:spcAft>
              <a:buClr>
                <a:srgbClr val="C00000"/>
              </a:buClr>
              <a:buSzPts val="1400"/>
            </a:pPr>
            <a:endParaRPr lang="ar-BH" b="1" dirty="0">
              <a:latin typeface="Arial" panose="020B0604020202020204" pitchFamily="34" charset="0"/>
              <a:ea typeface="Calibri" panose="020F0502020204030204" pitchFamily="34" charset="0"/>
              <a:cs typeface="Sakkal Majalla" panose="02000000000000000000" pitchFamily="2" charset="-78"/>
            </a:endParaRPr>
          </a:p>
          <a:p>
            <a:pPr marL="1144588" lvl="0" indent="-742950" algn="r" rtl="1">
              <a:buFont typeface="+mj-lt"/>
              <a:buAutoNum type="arabicPeriod"/>
            </a:pPr>
            <a:r>
              <a:rPr lang="ar-BH" sz="4400" dirty="0">
                <a:solidFill>
                  <a:schemeClr val="tx1"/>
                </a:solidFill>
                <a:latin typeface="Sakkal Majalla" panose="02000000000000000000" pitchFamily="2" charset="-78"/>
                <a:cs typeface="Sakkal Majalla" panose="02000000000000000000" pitchFamily="2" charset="-78"/>
              </a:rPr>
              <a:t>يتعرف مفهوم المحاسبة.</a:t>
            </a:r>
            <a:endParaRPr lang="en-US" sz="4400" dirty="0">
              <a:solidFill>
                <a:schemeClr val="tx1"/>
              </a:solidFill>
              <a:latin typeface="Sakkal Majalla" panose="02000000000000000000" pitchFamily="2" charset="-78"/>
              <a:cs typeface="Sakkal Majalla" panose="02000000000000000000" pitchFamily="2" charset="-78"/>
            </a:endParaRPr>
          </a:p>
          <a:p>
            <a:pPr marL="1144588" lvl="0" indent="-742950" algn="r" rtl="1">
              <a:buFont typeface="+mj-lt"/>
              <a:buAutoNum type="arabicPeriod"/>
            </a:pPr>
            <a:r>
              <a:rPr lang="en-US" sz="4400" dirty="0">
                <a:solidFill>
                  <a:schemeClr val="tx1"/>
                </a:solidFill>
                <a:latin typeface="Sakkal Majalla" panose="02000000000000000000" pitchFamily="2" charset="-78"/>
                <a:cs typeface="Sakkal Majalla" panose="02000000000000000000" pitchFamily="2" charset="-78"/>
              </a:rPr>
              <a:t> </a:t>
            </a:r>
            <a:r>
              <a:rPr lang="ar-BH" sz="4400" dirty="0">
                <a:solidFill>
                  <a:schemeClr val="tx1"/>
                </a:solidFill>
                <a:latin typeface="Sakkal Majalla" panose="02000000000000000000" pitchFamily="2" charset="-78"/>
                <a:cs typeface="Sakkal Majalla" panose="02000000000000000000" pitchFamily="2" charset="-78"/>
              </a:rPr>
              <a:t>يحدد الأطراف المستفيدة من المحاسبة.</a:t>
            </a:r>
            <a:endParaRPr lang="en-US" sz="4400" dirty="0">
              <a:solidFill>
                <a:schemeClr val="tx1"/>
              </a:solidFill>
              <a:latin typeface="Sakkal Majalla" panose="02000000000000000000" pitchFamily="2" charset="-78"/>
              <a:cs typeface="Sakkal Majalla" panose="02000000000000000000" pitchFamily="2" charset="-78"/>
            </a:endParaRPr>
          </a:p>
          <a:p>
            <a:pPr marL="1144588" lvl="0" indent="-742950" algn="r" rtl="1">
              <a:buFont typeface="+mj-lt"/>
              <a:buAutoNum type="arabicPeriod"/>
            </a:pPr>
            <a:r>
              <a:rPr lang="ar-BH" sz="4400" dirty="0">
                <a:solidFill>
                  <a:schemeClr val="tx1"/>
                </a:solidFill>
                <a:latin typeface="Sakkal Majalla" panose="02000000000000000000" pitchFamily="2" charset="-78"/>
                <a:cs typeface="Sakkal Majalla" panose="02000000000000000000" pitchFamily="2" charset="-78"/>
              </a:rPr>
              <a:t>يستنتج المعادلة المحاسبية.</a:t>
            </a:r>
            <a:endParaRPr lang="en-US" sz="4400" dirty="0">
              <a:solidFill>
                <a:schemeClr val="tx1"/>
              </a:solidFill>
              <a:latin typeface="Sakkal Majalla" panose="02000000000000000000" pitchFamily="2" charset="-78"/>
              <a:cs typeface="Sakkal Majalla" panose="02000000000000000000" pitchFamily="2" charset="-78"/>
            </a:endParaRPr>
          </a:p>
          <a:p>
            <a:pPr marL="1144588" lvl="0" indent="-742950" algn="r" rtl="1">
              <a:buFont typeface="+mj-lt"/>
              <a:buAutoNum type="arabicPeriod"/>
            </a:pPr>
            <a:r>
              <a:rPr lang="ar-BH" sz="4400" dirty="0">
                <a:solidFill>
                  <a:schemeClr val="tx1"/>
                </a:solidFill>
                <a:latin typeface="Sakkal Majalla" panose="02000000000000000000" pitchFamily="2" charset="-78"/>
                <a:cs typeface="Sakkal Majalla" panose="02000000000000000000" pitchFamily="2" charset="-78"/>
              </a:rPr>
              <a:t>يعرف الدورة المحاسبية.</a:t>
            </a:r>
            <a:endParaRPr lang="en-US" sz="4400" dirty="0">
              <a:solidFill>
                <a:schemeClr val="tx1"/>
              </a:solidFill>
              <a:latin typeface="Sakkal Majalla" panose="02000000000000000000" pitchFamily="2" charset="-78"/>
              <a:cs typeface="Sakkal Majalla" panose="02000000000000000000" pitchFamily="2" charset="-78"/>
            </a:endParaRPr>
          </a:p>
          <a:p>
            <a:pPr marL="1144588" lvl="0" indent="-742950" algn="r" rtl="1">
              <a:buFont typeface="+mj-lt"/>
              <a:buAutoNum type="arabicPeriod"/>
            </a:pPr>
            <a:r>
              <a:rPr lang="ar-BH" sz="4400" dirty="0">
                <a:solidFill>
                  <a:schemeClr val="tx1"/>
                </a:solidFill>
                <a:latin typeface="Sakkal Majalla" panose="02000000000000000000" pitchFamily="2" charset="-78"/>
                <a:cs typeface="Sakkal Majalla" panose="02000000000000000000" pitchFamily="2" charset="-78"/>
              </a:rPr>
              <a:t>يرتب خطوات الدورة المحاسبية.</a:t>
            </a:r>
            <a:endParaRPr lang="en-US" sz="4400" dirty="0">
              <a:solidFill>
                <a:schemeClr val="tx1"/>
              </a:solidFill>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مستطيل مستدير الزوايا 13">
            <a:extLst>
              <a:ext uri="{FF2B5EF4-FFF2-40B4-BE49-F238E27FC236}">
                <a16:creationId xmlns:a16="http://schemas.microsoft.com/office/drawing/2014/main" xmlns="" id="{DBA5813B-13F4-4751-9329-774E2F9D07DA}"/>
              </a:ext>
            </a:extLst>
          </p:cNvPr>
          <p:cNvSpPr/>
          <p:nvPr/>
        </p:nvSpPr>
        <p:spPr>
          <a:xfrm>
            <a:off x="4328160" y="8466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9" name="Rectangle 6">
            <a:extLst>
              <a:ext uri="{FF2B5EF4-FFF2-40B4-BE49-F238E27FC236}">
                <a16:creationId xmlns:a16="http://schemas.microsoft.com/office/drawing/2014/main" xmlns=""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a16="http://schemas.microsoft.com/office/drawing/2014/main" xmlns=""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a16="http://schemas.microsoft.com/office/drawing/2014/main" xmlns=""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4" name="Shape 633">
              <a:extLst>
                <a:ext uri="{FF2B5EF4-FFF2-40B4-BE49-F238E27FC236}">
                  <a16:creationId xmlns:a16="http://schemas.microsoft.com/office/drawing/2014/main" xmlns=""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5" name="Shape 634">
              <a:extLst>
                <a:ext uri="{FF2B5EF4-FFF2-40B4-BE49-F238E27FC236}">
                  <a16:creationId xmlns:a16="http://schemas.microsoft.com/office/drawing/2014/main" xmlns=""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6" name="Shape 635">
              <a:extLst>
                <a:ext uri="{FF2B5EF4-FFF2-40B4-BE49-F238E27FC236}">
                  <a16:creationId xmlns:a16="http://schemas.microsoft.com/office/drawing/2014/main" xmlns=""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7" name="Shape 636">
              <a:extLst>
                <a:ext uri="{FF2B5EF4-FFF2-40B4-BE49-F238E27FC236}">
                  <a16:creationId xmlns:a16="http://schemas.microsoft.com/office/drawing/2014/main" xmlns=""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8" name="Shape 637">
              <a:extLst>
                <a:ext uri="{FF2B5EF4-FFF2-40B4-BE49-F238E27FC236}">
                  <a16:creationId xmlns:a16="http://schemas.microsoft.com/office/drawing/2014/main" xmlns=""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19" name="Shape 638">
              <a:extLst>
                <a:ext uri="{FF2B5EF4-FFF2-40B4-BE49-F238E27FC236}">
                  <a16:creationId xmlns:a16="http://schemas.microsoft.com/office/drawing/2014/main" xmlns=""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37" name="مستطيل مستدير الزوايا 5">
            <a:hlinkClick r:id="rId2" action="ppaction://hlinksldjump"/>
            <a:extLst>
              <a:ext uri="{FF2B5EF4-FFF2-40B4-BE49-F238E27FC236}">
                <a16:creationId xmlns:a16="http://schemas.microsoft.com/office/drawing/2014/main" xmlns="" id="{43E9C12C-5BC2-40AE-ACC5-04FA6747C583}"/>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a16="http://schemas.microsoft.com/office/drawing/2014/main" xmlns="" id="{26A7B993-6928-4D4E-A625-2F80AE4E59C8}"/>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a16="http://schemas.microsoft.com/office/drawing/2014/main" xmlns="" id="{02C9A14A-8535-4363-81B7-4E9E0BA9039D}"/>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a16="http://schemas.microsoft.com/office/drawing/2014/main" xmlns="" id="{F0F1F850-26EE-4CA3-86F7-9345F8C043B7}"/>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6" action="ppaction://hlinksldjump"/>
            <a:extLst>
              <a:ext uri="{FF2B5EF4-FFF2-40B4-BE49-F238E27FC236}">
                <a16:creationId xmlns:a16="http://schemas.microsoft.com/office/drawing/2014/main" xmlns="" id="{FCAA9A9D-66D9-4C62-9EA9-08AEB5B5C91D}"/>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6">
            <a:hlinkClick r:id="rId7" action="ppaction://hlinksldjump"/>
            <a:extLst>
              <a:ext uri="{FF2B5EF4-FFF2-40B4-BE49-F238E27FC236}">
                <a16:creationId xmlns:a16="http://schemas.microsoft.com/office/drawing/2014/main" xmlns="" id="{A6D69346-064A-43CE-86E1-9DDD1539E51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6">
            <a:hlinkClick r:id="rId8" action="ppaction://hlinksldjump"/>
            <a:extLst>
              <a:ext uri="{FF2B5EF4-FFF2-40B4-BE49-F238E27FC236}">
                <a16:creationId xmlns:a16="http://schemas.microsoft.com/office/drawing/2014/main" xmlns="" id="{E26899B5-85F1-47B1-AE22-01A44E3E7B06}"/>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26" name="مستطيل مستدير الزوايا 16">
            <a:hlinkClick r:id="rId8" action="ppaction://hlinksldjump"/>
            <a:extLst>
              <a:ext uri="{FF2B5EF4-FFF2-40B4-BE49-F238E27FC236}">
                <a16:creationId xmlns:a16="http://schemas.microsoft.com/office/drawing/2014/main" xmlns="" id="{234515CF-A18E-4E8C-8ADD-92081BB9ADAC}"/>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2D8137F2-B1E1-45E0-8FD4-3858AA4A7017}"/>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xmlns="" id="{750343E3-0B91-4775-98C7-9C3654DB127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a16="http://schemas.microsoft.com/office/drawing/2014/main" xmlns=""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a16="http://schemas.microsoft.com/office/drawing/2014/main" xmlns=""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9" name="TextBox 8">
            <a:extLst>
              <a:ext uri="{FF2B5EF4-FFF2-40B4-BE49-F238E27FC236}">
                <a16:creationId xmlns:a16="http://schemas.microsoft.com/office/drawing/2014/main" xmlns="" id="{7495D9D6-7911-495F-A654-3239EE44975F}"/>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921EB190-3887-4C61-B3A3-C95FFAD455DF}"/>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82714"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en-US" sz="3600" b="1" dirty="0">
              <a:effectLst/>
              <a:latin typeface="Arial" panose="020B0604020202020204" pitchFamily="34" charset="0"/>
              <a:ea typeface="Times New Roman" panose="02020603050405020304" pitchFamily="18" charset="0"/>
              <a:cs typeface="Wingdings 3" panose="05040102010807070707" pitchFamily="18" charset="2"/>
            </a:endParaRPr>
          </a:p>
          <a:p>
            <a:pPr marL="1009650" indent="-742950" algn="r" rtl="1">
              <a:buFont typeface="+mj-lt"/>
              <a:buAutoNum type="arabicPeriod"/>
            </a:pPr>
            <a:endParaRPr lang="ar-SA" sz="2800" b="1" dirty="0">
              <a:latin typeface="Sakkal Majalla" panose="02000000000000000000" pitchFamily="2" charset="-78"/>
              <a:cs typeface="Sakkal Majalla" panose="02000000000000000000" pitchFamily="2" charset="-78"/>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3200" dirty="0">
              <a:solidFill>
                <a:schemeClr val="tx1"/>
              </a:solidFill>
              <a:latin typeface="Times New Roman" panose="02020603050405020304" pitchFamily="18" charset="0"/>
              <a:cs typeface="Times New Roman" panose="02020603050405020304" pitchFamily="18" charset="0"/>
            </a:endParaRPr>
          </a:p>
          <a:p>
            <a:pPr marL="266700" algn="r" rtl="1"/>
            <a:endParaRPr lang="ar-BH" sz="5400" dirty="0">
              <a:solidFill>
                <a:schemeClr val="tx1"/>
              </a:solidFill>
              <a:latin typeface="Times New Roman" panose="02020603050405020304" pitchFamily="18" charset="0"/>
              <a:cs typeface="Times New Roman" panose="02020603050405020304" pitchFamily="18" charset="0"/>
            </a:endParaRPr>
          </a:p>
          <a:p>
            <a:pPr lvl="0" algn="ctr" rtl="1"/>
            <a:r>
              <a:rPr lang="ar-BH" sz="3600" b="1" dirty="0">
                <a:solidFill>
                  <a:schemeClr val="tx1"/>
                </a:solidFill>
                <a:latin typeface="Sakkal Majalla" panose="02000000000000000000" pitchFamily="2" charset="-78"/>
                <a:cs typeface="Sakkal Majalla" panose="02000000000000000000" pitchFamily="2" charset="-78"/>
              </a:rPr>
              <a:t>ناقش مع زملائك، كيف يحدد صاحب المشروع من أن مشروعه يحقق ربحًا أم خسارة؟</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a16="http://schemas.microsoft.com/office/drawing/2014/main" xmlns="" id="{20F8A3CA-C715-485C-812D-6F72208D3EA7}"/>
              </a:ext>
            </a:extLst>
          </p:cNvPr>
          <p:cNvSpPr/>
          <p:nvPr/>
        </p:nvSpPr>
        <p:spPr>
          <a:xfrm>
            <a:off x="4328674" y="127330"/>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a16="http://schemas.microsoft.com/office/drawing/2014/main" xmlns=""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a16="http://schemas.microsoft.com/office/drawing/2014/main" xmlns=""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12" name="مستطيل مستدير الزوايا 5">
            <a:hlinkClick r:id="rId3" action="ppaction://hlinksldjump"/>
            <a:extLst>
              <a:ext uri="{FF2B5EF4-FFF2-40B4-BE49-F238E27FC236}">
                <a16:creationId xmlns:a16="http://schemas.microsoft.com/office/drawing/2014/main" xmlns="" id="{4CBEB6D9-BD73-49D5-B644-0EE0CA49A221}"/>
              </a:ext>
            </a:extLst>
          </p:cNvPr>
          <p:cNvSpPr/>
          <p:nvPr/>
        </p:nvSpPr>
        <p:spPr>
          <a:xfrm>
            <a:off x="10517774" y="13131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3" name="مستطيل مستدير الزوايا 11">
            <a:hlinkClick r:id="rId4" action="ppaction://hlinksldjump"/>
            <a:extLst>
              <a:ext uri="{FF2B5EF4-FFF2-40B4-BE49-F238E27FC236}">
                <a16:creationId xmlns:a16="http://schemas.microsoft.com/office/drawing/2014/main" xmlns="" id="{EA90A340-C71A-4F33-BD10-3E19EF5230DD}"/>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4" name="مستطيل مستدير الزوايا 12">
            <a:hlinkClick r:id="rId5" action="ppaction://hlinksldjump"/>
            <a:extLst>
              <a:ext uri="{FF2B5EF4-FFF2-40B4-BE49-F238E27FC236}">
                <a16:creationId xmlns:a16="http://schemas.microsoft.com/office/drawing/2014/main" xmlns="" id="{28A602F0-9515-4F47-BD1D-7415EBCE0BE8}"/>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15" name="مستطيل مستدير الزوايا 16">
            <a:hlinkClick r:id="rId6" action="ppaction://hlinksldjump"/>
            <a:extLst>
              <a:ext uri="{FF2B5EF4-FFF2-40B4-BE49-F238E27FC236}">
                <a16:creationId xmlns:a16="http://schemas.microsoft.com/office/drawing/2014/main" xmlns="" id="{B22D8E47-4596-436F-BE3C-DEB7D5ED56BC}"/>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16" name="مستطيل مستدير الزوايا 16">
            <a:hlinkClick r:id="rId7" action="ppaction://hlinksldjump"/>
            <a:extLst>
              <a:ext uri="{FF2B5EF4-FFF2-40B4-BE49-F238E27FC236}">
                <a16:creationId xmlns:a16="http://schemas.microsoft.com/office/drawing/2014/main" xmlns="" id="{6E8BEAFF-FE1B-43EF-8D48-DB21886A89FE}"/>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17" name="مستطيل مستدير الزوايا 16">
            <a:hlinkClick r:id="rId8" action="ppaction://hlinksldjump"/>
            <a:extLst>
              <a:ext uri="{FF2B5EF4-FFF2-40B4-BE49-F238E27FC236}">
                <a16:creationId xmlns:a16="http://schemas.microsoft.com/office/drawing/2014/main" xmlns="" id="{655C0D21-3DB4-411A-8FF8-D05D397F59CB}"/>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18" name="مستطيل مستدير الزوايا 16">
            <a:hlinkClick r:id="rId9" action="ppaction://hlinksldjump"/>
            <a:extLst>
              <a:ext uri="{FF2B5EF4-FFF2-40B4-BE49-F238E27FC236}">
                <a16:creationId xmlns:a16="http://schemas.microsoft.com/office/drawing/2014/main" xmlns="" id="{0CFA5DEA-A12E-4576-91F2-49E3A5F2E49A}"/>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19" name="مستطيل مستدير الزوايا 16">
            <a:hlinkClick r:id="rId9" action="ppaction://hlinksldjump"/>
            <a:extLst>
              <a:ext uri="{FF2B5EF4-FFF2-40B4-BE49-F238E27FC236}">
                <a16:creationId xmlns:a16="http://schemas.microsoft.com/office/drawing/2014/main" xmlns="" id="{C62AA461-6B1E-48A1-9B3F-74D9FEF93A0E}"/>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24" name="TextBox 23">
            <a:extLst>
              <a:ext uri="{FF2B5EF4-FFF2-40B4-BE49-F238E27FC236}">
                <a16:creationId xmlns:a16="http://schemas.microsoft.com/office/drawing/2014/main" xmlns="" id="{FB8047A9-4A29-48C3-AA6D-1F2128AB1991}"/>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1026" name="Picture 2" descr="English for Accounting: 30 Key Terms to Unlock Financial Fluency | FluentU  Business English Blog">
            <a:extLst>
              <a:ext uri="{FF2B5EF4-FFF2-40B4-BE49-F238E27FC236}">
                <a16:creationId xmlns:a16="http://schemas.microsoft.com/office/drawing/2014/main" xmlns="" id="{80919D2F-3558-423B-9E24-074AF31AB3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83491" y="1700059"/>
            <a:ext cx="4711997" cy="31429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TextBox 20">
            <a:extLst>
              <a:ext uri="{FF2B5EF4-FFF2-40B4-BE49-F238E27FC236}">
                <a16:creationId xmlns:a16="http://schemas.microsoft.com/office/drawing/2014/main" xmlns="" id="{5958764E-E9C1-4921-8476-1F0BC8207F59}"/>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646661" y="325229"/>
            <a:ext cx="3119444" cy="830997"/>
          </a:xfrm>
          <a:prstGeom prst="rect">
            <a:avLst/>
          </a:prstGeom>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مفهوم المحاسبة</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8A1D49F2-AC40-47F9-B18A-886B5025FE51}"/>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8957EE24-C50A-4483-9DC4-140019982BCE}"/>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3E59127D-7C3B-465A-9CB8-A40EF4D7184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9E205174-B274-4BF9-9F47-6F1150BF789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E8BC1F51-379F-4E8C-9496-9692B9AD4638}"/>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A4F13686-3F8E-45D6-9F19-E55570A54ED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5C34615A-3875-40DB-A660-DCD4A571C65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2543106A-F308-488C-89CB-559BB23CCC89}"/>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graphicFrame>
        <p:nvGraphicFramePr>
          <p:cNvPr id="3" name="Diagram 2">
            <a:extLst>
              <a:ext uri="{FF2B5EF4-FFF2-40B4-BE49-F238E27FC236}">
                <a16:creationId xmlns:a16="http://schemas.microsoft.com/office/drawing/2014/main" xmlns="" id="{75A65EE1-B5F5-421E-82D5-693D9E71C497}"/>
              </a:ext>
            </a:extLst>
          </p:cNvPr>
          <p:cNvGraphicFramePr/>
          <p:nvPr>
            <p:extLst>
              <p:ext uri="{D42A27DB-BD31-4B8C-83A1-F6EECF244321}">
                <p14:modId xmlns:p14="http://schemas.microsoft.com/office/powerpoint/2010/main" val="581848212"/>
              </p:ext>
            </p:extLst>
          </p:nvPr>
        </p:nvGraphicFramePr>
        <p:xfrm>
          <a:off x="113871" y="1859417"/>
          <a:ext cx="10211946" cy="36071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3" name="TextBox 52">
            <a:extLst>
              <a:ext uri="{FF2B5EF4-FFF2-40B4-BE49-F238E27FC236}">
                <a16:creationId xmlns:a16="http://schemas.microsoft.com/office/drawing/2014/main" xmlns="" id="{178EDFDA-908D-478D-AE9C-B61A07F2B87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39" name="TextBox 38">
            <a:extLst>
              <a:ext uri="{FF2B5EF4-FFF2-40B4-BE49-F238E27FC236}">
                <a16:creationId xmlns:a16="http://schemas.microsoft.com/office/drawing/2014/main" xmlns="" id="{4A76906C-F30F-4734-B578-3E654F82A551}"/>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51183" y="1342219"/>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07000"/>
              </a:lnSpc>
              <a:spcBef>
                <a:spcPts val="0"/>
              </a:spcBef>
              <a:spcAft>
                <a:spcPts val="0"/>
              </a:spcAft>
              <a:buClr>
                <a:srgbClr val="5A8887"/>
              </a:buClr>
              <a:buSzPts val="1400"/>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6646661" y="325229"/>
            <a:ext cx="3119444" cy="830997"/>
          </a:xfrm>
          <a:prstGeom prst="rect">
            <a:avLst/>
          </a:prstGeom>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مفهوم المحاسبة</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8A1D49F2-AC40-47F9-B18A-886B5025FE51}"/>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8957EE24-C50A-4483-9DC4-140019982BCE}"/>
              </a:ext>
            </a:extLst>
          </p:cNvPr>
          <p:cNvSpPr/>
          <p:nvPr/>
        </p:nvSpPr>
        <p:spPr>
          <a:xfrm>
            <a:off x="10520081" y="1954674"/>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3E59127D-7C3B-465A-9CB8-A40EF4D71846}"/>
              </a:ext>
            </a:extLst>
          </p:cNvPr>
          <p:cNvSpPr/>
          <p:nvPr/>
        </p:nvSpPr>
        <p:spPr>
          <a:xfrm>
            <a:off x="10517493" y="260725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9E205174-B274-4BF9-9F47-6F1150BF789F}"/>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E8BC1F51-379F-4E8C-9496-9692B9AD4638}"/>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A4F13686-3F8E-45D6-9F19-E55570A54ED5}"/>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5C34615A-3875-40DB-A660-DCD4A571C650}"/>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2543106A-F308-488C-89CB-559BB23CCC89}"/>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53" name="TextBox 52">
            <a:extLst>
              <a:ext uri="{FF2B5EF4-FFF2-40B4-BE49-F238E27FC236}">
                <a16:creationId xmlns:a16="http://schemas.microsoft.com/office/drawing/2014/main" xmlns="" id="{178EDFDA-908D-478D-AE9C-B61A07F2B87C}"/>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pic>
        <p:nvPicPr>
          <p:cNvPr id="39" name="Picture 38">
            <a:extLst>
              <a:ext uri="{FF2B5EF4-FFF2-40B4-BE49-F238E27FC236}">
                <a16:creationId xmlns:a16="http://schemas.microsoft.com/office/drawing/2014/main" xmlns="" id="{DC3EF645-1C02-42A9-A4E2-6614FD566B5B}"/>
              </a:ext>
            </a:extLst>
          </p:cNvPr>
          <p:cNvPicPr/>
          <p:nvPr/>
        </p:nvPicPr>
        <p:blipFill>
          <a:blip r:embed="rId9">
            <a:extLst>
              <a:ext uri="{28A0092B-C50C-407E-A947-70E740481C1C}">
                <a14:useLocalDpi xmlns:a14="http://schemas.microsoft.com/office/drawing/2010/main" val="0"/>
              </a:ext>
            </a:extLst>
          </a:blip>
          <a:stretch>
            <a:fillRect/>
          </a:stretch>
        </p:blipFill>
        <p:spPr>
          <a:xfrm>
            <a:off x="166255" y="2503313"/>
            <a:ext cx="10002981" cy="3930789"/>
          </a:xfrm>
          <a:prstGeom prst="rect">
            <a:avLst/>
          </a:prstGeom>
        </p:spPr>
      </p:pic>
      <p:sp>
        <p:nvSpPr>
          <p:cNvPr id="2" name="Oval 1">
            <a:extLst>
              <a:ext uri="{FF2B5EF4-FFF2-40B4-BE49-F238E27FC236}">
                <a16:creationId xmlns:a16="http://schemas.microsoft.com/office/drawing/2014/main" xmlns="" id="{A1F13EC3-D4CF-40AC-8E4B-F1B65A884057}"/>
              </a:ext>
            </a:extLst>
          </p:cNvPr>
          <p:cNvSpPr/>
          <p:nvPr/>
        </p:nvSpPr>
        <p:spPr>
          <a:xfrm>
            <a:off x="8478982" y="2752436"/>
            <a:ext cx="332509" cy="452435"/>
          </a:xfrm>
          <a:prstGeom prst="ellipse">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
            <a:extLst>
              <a:ext uri="{FF2B5EF4-FFF2-40B4-BE49-F238E27FC236}">
                <a16:creationId xmlns:a16="http://schemas.microsoft.com/office/drawing/2014/main" xmlns="" id="{30B78700-AD17-4C62-8E40-2C29E5712195}"/>
              </a:ext>
            </a:extLst>
          </p:cNvPr>
          <p:cNvSpPr/>
          <p:nvPr/>
        </p:nvSpPr>
        <p:spPr>
          <a:xfrm>
            <a:off x="3277263" y="1600688"/>
            <a:ext cx="3521798" cy="830997"/>
          </a:xfrm>
          <a:prstGeom prst="rect">
            <a:avLst/>
          </a:prstGeom>
          <a:solidFill>
            <a:srgbClr val="C00000"/>
          </a:solidFill>
        </p:spPr>
        <p:txBody>
          <a:bodyPr wrap="none">
            <a:spAutoFit/>
          </a:bodyPr>
          <a:lstStyle/>
          <a:p>
            <a:pPr marL="230187" marR="0" lvl="0" algn="r" rtl="1">
              <a:spcBef>
                <a:spcPts val="0"/>
              </a:spcBef>
              <a:spcAft>
                <a:spcPts val="0"/>
              </a:spcAft>
              <a:buClr>
                <a:schemeClr val="bg1"/>
              </a:buClr>
              <a:buSzPct val="70000"/>
            </a:pPr>
            <a:r>
              <a:rPr lang="ar-BH" sz="4800" dirty="0">
                <a:solidFill>
                  <a:schemeClr val="bg1"/>
                </a:solidFill>
                <a:latin typeface="Arial" panose="020B0604020202020204" pitchFamily="34" charset="0"/>
                <a:ea typeface="Calibri" panose="020F0502020204030204" pitchFamily="34" charset="0"/>
                <a:cs typeface="Sultan bold" pitchFamily="2" charset="-78"/>
              </a:rPr>
              <a:t>نشاطات المحاسبة</a:t>
            </a:r>
            <a:endParaRPr lang="en-US" sz="4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41" name="TextBox 40">
            <a:extLst>
              <a:ext uri="{FF2B5EF4-FFF2-40B4-BE49-F238E27FC236}">
                <a16:creationId xmlns:a16="http://schemas.microsoft.com/office/drawing/2014/main" xmlns="" id="{E060985F-1DE1-4046-865B-D05A81F93426}"/>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0843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07000"/>
              </a:lnSpc>
              <a:spcAft>
                <a:spcPts val="800"/>
              </a:spcAft>
              <a:buClr>
                <a:srgbClr val="5A8887"/>
              </a:buClr>
              <a:buSzPts val="1200"/>
            </a:pPr>
            <a:endParaRPr lang="en-US" sz="54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112776" y="303934"/>
            <a:ext cx="5623655"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الأطراف المستفيدة من المحاسبة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BF62C7DC-1826-4890-B9EF-E4CE23C7306A}"/>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grpSp>
        <p:nvGrpSpPr>
          <p:cNvPr id="2" name="Group 1">
            <a:extLst>
              <a:ext uri="{FF2B5EF4-FFF2-40B4-BE49-F238E27FC236}">
                <a16:creationId xmlns:a16="http://schemas.microsoft.com/office/drawing/2014/main" xmlns="" id="{F583D517-983A-4841-9D4D-5A1615C25FF4}"/>
              </a:ext>
            </a:extLst>
          </p:cNvPr>
          <p:cNvGrpSpPr/>
          <p:nvPr/>
        </p:nvGrpSpPr>
        <p:grpSpPr>
          <a:xfrm>
            <a:off x="1484244" y="1364341"/>
            <a:ext cx="6837720" cy="5056281"/>
            <a:chOff x="1821613" y="1556561"/>
            <a:chExt cx="4341495" cy="3408681"/>
          </a:xfrm>
        </p:grpSpPr>
        <p:sp>
          <p:nvSpPr>
            <p:cNvPr id="39" name="Text Box 90">
              <a:extLst>
                <a:ext uri="{FF2B5EF4-FFF2-40B4-BE49-F238E27FC236}">
                  <a16:creationId xmlns:a16="http://schemas.microsoft.com/office/drawing/2014/main" xmlns="" id="{2BB5E440-9E96-49B8-AE31-DE7A98614A89}"/>
                </a:ext>
              </a:extLst>
            </p:cNvPr>
            <p:cNvSpPr txBox="1"/>
            <p:nvPr/>
          </p:nvSpPr>
          <p:spPr>
            <a:xfrm>
              <a:off x="4086023" y="3136442"/>
              <a:ext cx="2068195" cy="1828800"/>
            </a:xfrm>
            <a:prstGeom prst="rect">
              <a:avLst/>
            </a:prstGeom>
            <a:solidFill>
              <a:srgbClr val="E6D4EC"/>
            </a:solidFill>
            <a:ln w="9525">
              <a:solidFill>
                <a:srgbClr val="5C2E6A"/>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1397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توفر المحاسبة الإدارية المعلومات اللازمة لصناع القرار داخل المنشأة</a:t>
              </a:r>
              <a:r>
                <a:rPr lang="en-US" sz="2200" b="1"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a:t>
              </a: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مثل:</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4020" indent="-14351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الإدارة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4020" indent="-14351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المديرون</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4020" indent="-14351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أصحاب المشروع</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4020" indent="-14351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الموظفون</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0" name="Text Box 91">
              <a:extLst>
                <a:ext uri="{FF2B5EF4-FFF2-40B4-BE49-F238E27FC236}">
                  <a16:creationId xmlns:a16="http://schemas.microsoft.com/office/drawing/2014/main" xmlns="" id="{0A81349B-4608-442E-83B0-6EA796FCB7F2}"/>
                </a:ext>
              </a:extLst>
            </p:cNvPr>
            <p:cNvSpPr txBox="1"/>
            <p:nvPr/>
          </p:nvSpPr>
          <p:spPr>
            <a:xfrm>
              <a:off x="1821613" y="3125012"/>
              <a:ext cx="2095500" cy="1828800"/>
            </a:xfrm>
            <a:prstGeom prst="rect">
              <a:avLst/>
            </a:prstGeom>
            <a:solidFill>
              <a:schemeClr val="tx2">
                <a:lumMod val="20000"/>
                <a:lumOff val="80000"/>
              </a:schemeClr>
            </a:solidFill>
            <a:ln w="9525">
              <a:solidFill>
                <a:srgbClr val="44546A"/>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1905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تزود المحاسبة الماليّة المستخدمين خارج المنشأة بالبيانات الماليّة</a:t>
              </a:r>
              <a:r>
                <a:rPr lang="en-US" sz="2200" b="1"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a:t>
              </a: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مثل:</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9100" indent="-10668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المستثمرون</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9100" indent="-10668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المقرضون (البنوك)</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9100" indent="-10668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الضرائب</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419100" indent="-106680" algn="just" rtl="1">
                <a:lnSpc>
                  <a:spcPct val="107000"/>
                </a:lnSpc>
                <a:spcAft>
                  <a:spcPts val="0"/>
                </a:spcAft>
              </a:pPr>
              <a:r>
                <a:rPr lang="ar-SA" sz="2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الدوائر الحكومية</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3" name="Picture 42" descr="Accounting in Business Chapter 1 Copyright © 2016 McGraw-Hill ...">
              <a:extLst>
                <a:ext uri="{FF2B5EF4-FFF2-40B4-BE49-F238E27FC236}">
                  <a16:creationId xmlns:a16="http://schemas.microsoft.com/office/drawing/2014/main" xmlns="" id="{E6BCB95B-BC58-4141-BF8E-64B9AC4AFCC2}"/>
                </a:ext>
              </a:extLst>
            </p:cNvPr>
            <p:cNvPicPr/>
            <p:nvPr/>
          </p:nvPicPr>
          <p:blipFill rotWithShape="1">
            <a:blip r:embed="rId9">
              <a:extLst>
                <a:ext uri="{28A0092B-C50C-407E-A947-70E740481C1C}">
                  <a14:useLocalDpi xmlns:a14="http://schemas.microsoft.com/office/drawing/2010/main" val="0"/>
                </a:ext>
              </a:extLst>
            </a:blip>
            <a:srcRect l="56526" t="48154" r="3293" b="22111"/>
            <a:stretch/>
          </p:blipFill>
          <p:spPr bwMode="auto">
            <a:xfrm>
              <a:off x="4079673" y="1942875"/>
              <a:ext cx="2071370" cy="1180867"/>
            </a:xfrm>
            <a:prstGeom prst="rect">
              <a:avLst/>
            </a:prstGeom>
            <a:noFill/>
            <a:ln>
              <a:solidFill>
                <a:srgbClr val="5C2E6A"/>
              </a:solidFill>
            </a:ln>
            <a:extLst>
              <a:ext uri="{53640926-AAD7-44D8-BBD7-CCE9431645EC}">
                <a14:shadowObscured xmlns:a14="http://schemas.microsoft.com/office/drawing/2010/main"/>
              </a:ext>
            </a:extLst>
          </p:spPr>
        </p:pic>
        <p:pic>
          <p:nvPicPr>
            <p:cNvPr id="53" name="Picture 52" descr="Accounting in Business Chapter 1 Copyright © 2016 McGraw-Hill ...">
              <a:extLst>
                <a:ext uri="{FF2B5EF4-FFF2-40B4-BE49-F238E27FC236}">
                  <a16:creationId xmlns:a16="http://schemas.microsoft.com/office/drawing/2014/main" xmlns="" id="{2C31987C-18D3-4C77-AC79-C2B56A84AFF5}"/>
                </a:ext>
              </a:extLst>
            </p:cNvPr>
            <p:cNvPicPr/>
            <p:nvPr/>
          </p:nvPicPr>
          <p:blipFill rotWithShape="1">
            <a:blip r:embed="rId9">
              <a:extLst>
                <a:ext uri="{28A0092B-C50C-407E-A947-70E740481C1C}">
                  <a14:useLocalDpi xmlns:a14="http://schemas.microsoft.com/office/drawing/2010/main" val="0"/>
                </a:ext>
              </a:extLst>
            </a:blip>
            <a:srcRect l="3432" t="47913" r="61263" b="22467"/>
            <a:stretch/>
          </p:blipFill>
          <p:spPr bwMode="auto">
            <a:xfrm>
              <a:off x="1831773" y="1987010"/>
              <a:ext cx="2076450" cy="1130381"/>
            </a:xfrm>
            <a:prstGeom prst="rect">
              <a:avLst/>
            </a:prstGeom>
            <a:noFill/>
            <a:ln w="9525">
              <a:solidFill>
                <a:srgbClr val="44546A"/>
              </a:solidFill>
            </a:ln>
            <a:extLst>
              <a:ext uri="{53640926-AAD7-44D8-BBD7-CCE9431645EC}">
                <a14:shadowObscured xmlns:a14="http://schemas.microsoft.com/office/drawing/2010/main"/>
              </a:ext>
            </a:extLst>
          </p:spPr>
        </p:pic>
        <p:sp>
          <p:nvSpPr>
            <p:cNvPr id="55" name="Rectangle 54">
              <a:extLst>
                <a:ext uri="{FF2B5EF4-FFF2-40B4-BE49-F238E27FC236}">
                  <a16:creationId xmlns:a16="http://schemas.microsoft.com/office/drawing/2014/main" xmlns="" id="{112B34F8-0333-4756-86D8-7AB32A77FD37}"/>
                </a:ext>
              </a:extLst>
            </p:cNvPr>
            <p:cNvSpPr/>
            <p:nvPr/>
          </p:nvSpPr>
          <p:spPr>
            <a:xfrm>
              <a:off x="1821613" y="1556561"/>
              <a:ext cx="2103120" cy="3863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BH" sz="2000" dirty="0">
                  <a:effectLst/>
                  <a:latin typeface="Arial" panose="020B0604020202020204" pitchFamily="34" charset="0"/>
                  <a:ea typeface="Calibri" panose="020F0502020204030204" pitchFamily="34" charset="0"/>
                  <a:cs typeface="Sultan bold" pitchFamily="2" charset="-78"/>
                </a:rPr>
                <a:t>الأطراف الخارجية </a:t>
              </a:r>
              <a:r>
                <a:rPr lang="ar-BH" sz="2000" dirty="0">
                  <a:effectLst/>
                  <a:ea typeface="Calibri" panose="020F0502020204030204" pitchFamily="34" charset="0"/>
                  <a:cs typeface="Times New Roman" panose="02020603050405020304" pitchFamily="18" charset="0"/>
                </a:rPr>
                <a:t>(</a:t>
              </a:r>
              <a:r>
                <a:rPr lang="ar-BH" sz="2000" dirty="0">
                  <a:effectLst/>
                  <a:latin typeface="Arial" panose="020B0604020202020204" pitchFamily="34" charset="0"/>
                  <a:ea typeface="Calibri" panose="020F0502020204030204" pitchFamily="34" charset="0"/>
                  <a:cs typeface="Sultan bold" pitchFamily="2" charset="-78"/>
                </a:rPr>
                <a:t>المحاسبة الماليّة</a:t>
              </a:r>
              <a:r>
                <a:rPr lang="ar-BH" sz="20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xmlns="" id="{903219EE-1A66-4126-AE55-99BACA1EE704}"/>
                </a:ext>
              </a:extLst>
            </p:cNvPr>
            <p:cNvSpPr/>
            <p:nvPr/>
          </p:nvSpPr>
          <p:spPr>
            <a:xfrm>
              <a:off x="4059988" y="1556561"/>
              <a:ext cx="2103120" cy="348143"/>
            </a:xfrm>
            <a:prstGeom prst="rect">
              <a:avLst/>
            </a:prstGeom>
            <a:solidFill>
              <a:srgbClr val="5C2E6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BH" sz="2000" dirty="0">
                  <a:effectLst/>
                  <a:latin typeface="Arial" panose="020B0604020202020204" pitchFamily="34" charset="0"/>
                  <a:ea typeface="Calibri" panose="020F0502020204030204" pitchFamily="34" charset="0"/>
                  <a:cs typeface="Sultan bold" pitchFamily="2" charset="-78"/>
                </a:rPr>
                <a:t>الأطراف الداخلية </a:t>
              </a:r>
              <a:r>
                <a:rPr lang="ar-BH" sz="2000" dirty="0">
                  <a:effectLst/>
                  <a:ea typeface="Calibri" panose="020F0502020204030204" pitchFamily="34" charset="0"/>
                  <a:cs typeface="Times New Roman" panose="02020603050405020304" pitchFamily="18" charset="0"/>
                </a:rPr>
                <a:t>(</a:t>
              </a:r>
              <a:r>
                <a:rPr lang="ar-BH" sz="2000" dirty="0">
                  <a:effectLst/>
                  <a:latin typeface="Arial" panose="020B0604020202020204" pitchFamily="34" charset="0"/>
                  <a:ea typeface="Calibri" panose="020F0502020204030204" pitchFamily="34" charset="0"/>
                  <a:cs typeface="Sultan bold" pitchFamily="2" charset="-78"/>
                </a:rPr>
                <a:t>المحاسبة الإدارية</a:t>
              </a:r>
              <a:r>
                <a:rPr lang="ar-BH" sz="2000" dirty="0">
                  <a:effectLst/>
                  <a:ea typeface="Calibri" panose="020F0502020204030204" pitchFamily="34" charset="0"/>
                  <a:cs typeface="Times New Roman" panose="02020603050405020304" pitchFamily="18" charset="0"/>
                </a:rPr>
                <a:t>)</a:t>
              </a:r>
              <a:endParaRPr lang="en-US" sz="1600" dirty="0">
                <a:effectLst/>
                <a:ea typeface="Calibri" panose="020F0502020204030204" pitchFamily="34" charset="0"/>
                <a:cs typeface="Arial" panose="020B0604020202020204" pitchFamily="34" charset="0"/>
              </a:endParaRPr>
            </a:p>
          </p:txBody>
        </p:sp>
      </p:grpSp>
      <p:sp>
        <p:nvSpPr>
          <p:cNvPr id="57" name="TextBox 56">
            <a:extLst>
              <a:ext uri="{FF2B5EF4-FFF2-40B4-BE49-F238E27FC236}">
                <a16:creationId xmlns:a16="http://schemas.microsoft.com/office/drawing/2014/main" xmlns="" id="{4D4938DD-A254-422E-8D65-0A7921D68AD0}"/>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a16="http://schemas.microsoft.com/office/drawing/2014/main" xmlns="" id="{F8EBF62B-66D0-49F2-9126-12F8652B5BF2}"/>
              </a:ext>
            </a:extLst>
          </p:cNvPr>
          <p:cNvSpPr/>
          <p:nvPr/>
        </p:nvSpPr>
        <p:spPr>
          <a:xfrm>
            <a:off x="33064" y="1364342"/>
            <a:ext cx="10337323" cy="5091884"/>
          </a:xfrm>
          <a:prstGeom prst="roundRect">
            <a:avLst>
              <a:gd name="adj" fmla="val 1416"/>
            </a:avLst>
          </a:prstGeom>
          <a:solidFill>
            <a:srgbClr val="D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endParaRPr lang="ar-BH" sz="4000" dirty="0">
              <a:solidFill>
                <a:schemeClr val="tx1"/>
              </a:solidFill>
              <a:latin typeface="Sakkal Majalla" panose="02000000000000000000" pitchFamily="2" charset="-78"/>
              <a:cs typeface="Sakkal Majalla" panose="02000000000000000000" pitchFamily="2" charset="-78"/>
            </a:endParaRPr>
          </a:p>
          <a:p>
            <a:pPr lvl="0" algn="just" rtl="1"/>
            <a:endParaRPr lang="ar-BH" sz="4000" dirty="0">
              <a:solidFill>
                <a:schemeClr val="tx1"/>
              </a:solidFill>
              <a:latin typeface="Sakkal Majalla" panose="02000000000000000000" pitchFamily="2" charset="-78"/>
              <a:cs typeface="Sakkal Majalla" panose="02000000000000000000" pitchFamily="2" charset="-78"/>
            </a:endParaRPr>
          </a:p>
          <a:p>
            <a:pPr lvl="0" algn="just" rtl="1"/>
            <a:r>
              <a:rPr lang="ar-SA" sz="4000" dirty="0">
                <a:solidFill>
                  <a:schemeClr val="tx1"/>
                </a:solidFill>
                <a:latin typeface="Sakkal Majalla" panose="02000000000000000000" pitchFamily="2" charset="-78"/>
                <a:cs typeface="Sakkal Majalla" panose="02000000000000000000" pitchFamily="2" charset="-78"/>
              </a:rPr>
              <a:t>وضح أهمية المحاسبة الماليّة لكل من:</a:t>
            </a:r>
            <a:endParaRPr lang="en-US" sz="4000" dirty="0">
              <a:solidFill>
                <a:schemeClr val="tx1"/>
              </a:solidFill>
              <a:latin typeface="Sakkal Majalla" panose="02000000000000000000" pitchFamily="2" charset="-78"/>
              <a:cs typeface="Sakkal Majalla" panose="02000000000000000000" pitchFamily="2" charset="-78"/>
            </a:endParaRPr>
          </a:p>
          <a:p>
            <a:pPr marL="571500" lvl="0" indent="-571500" algn="just" rtl="1">
              <a:buFont typeface="Arial" panose="020B0604020202020204" pitchFamily="34" charset="0"/>
              <a:buChar char="•"/>
            </a:pPr>
            <a:r>
              <a:rPr lang="ar-SA" sz="4000" dirty="0">
                <a:solidFill>
                  <a:schemeClr val="tx1"/>
                </a:solidFill>
                <a:latin typeface="Sakkal Majalla" panose="02000000000000000000" pitchFamily="2" charset="-78"/>
                <a:cs typeface="Sakkal Majalla" panose="02000000000000000000" pitchFamily="2" charset="-78"/>
              </a:rPr>
              <a:t>متخذي القرارات الماليّة من داخل المنشأة.</a:t>
            </a:r>
            <a:endParaRPr lang="en-US" sz="4000" dirty="0">
              <a:solidFill>
                <a:schemeClr val="tx1"/>
              </a:solidFill>
              <a:latin typeface="Sakkal Majalla" panose="02000000000000000000" pitchFamily="2" charset="-78"/>
              <a:cs typeface="Sakkal Majalla" panose="02000000000000000000" pitchFamily="2" charset="-78"/>
            </a:endParaRPr>
          </a:p>
          <a:p>
            <a:pPr marL="571500" lvl="0" indent="-571500" algn="just" rtl="1">
              <a:buFont typeface="Arial" panose="020B0604020202020204" pitchFamily="34" charset="0"/>
              <a:buChar char="•"/>
            </a:pPr>
            <a:r>
              <a:rPr lang="ar-SA" sz="4000" dirty="0">
                <a:solidFill>
                  <a:schemeClr val="tx1"/>
                </a:solidFill>
                <a:latin typeface="Sakkal Majalla" panose="02000000000000000000" pitchFamily="2" charset="-78"/>
                <a:cs typeface="Sakkal Majalla" panose="02000000000000000000" pitchFamily="2" charset="-78"/>
              </a:rPr>
              <a:t>متخذي القرارات الماليّة من خارج المنشأة.</a:t>
            </a:r>
            <a:endParaRPr lang="en-US" sz="4000" dirty="0">
              <a:solidFill>
                <a:schemeClr val="tx1"/>
              </a:solidFill>
              <a:latin typeface="Sakkal Majalla" panose="02000000000000000000" pitchFamily="2" charset="-78"/>
              <a:cs typeface="Sakkal Majalla" panose="02000000000000000000" pitchFamily="2" charset="-78"/>
            </a:endParaRPr>
          </a:p>
          <a:p>
            <a:pPr lvl="0" algn="just" rtl="1">
              <a:lnSpc>
                <a:spcPct val="107000"/>
              </a:lnSpc>
              <a:spcAft>
                <a:spcPts val="800"/>
              </a:spcAft>
              <a:buClr>
                <a:srgbClr val="5A8887"/>
              </a:buClr>
              <a:buSzPts val="1200"/>
            </a:pPr>
            <a:endParaRPr lang="en-US" sz="9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9" name="Rectangle 6">
            <a:extLst>
              <a:ext uri="{FF2B5EF4-FFF2-40B4-BE49-F238E27FC236}">
                <a16:creationId xmlns:a16="http://schemas.microsoft.com/office/drawing/2014/main" xmlns=""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a16="http://schemas.microsoft.com/office/drawing/2014/main" xmlns=""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a16="http://schemas.microsoft.com/office/drawing/2014/main" xmlns="" id="{EC34A592-DBF2-4D18-9F2F-AFE685E57A40}"/>
              </a:ext>
            </a:extLst>
          </p:cNvPr>
          <p:cNvSpPr/>
          <p:nvPr/>
        </p:nvSpPr>
        <p:spPr>
          <a:xfrm>
            <a:off x="4328160" y="17702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a16="http://schemas.microsoft.com/office/drawing/2014/main" xmlns="" id="{E78E3F30-EF5E-4302-B73F-67E8AB2EFBBA}"/>
              </a:ext>
            </a:extLst>
          </p:cNvPr>
          <p:cNvSpPr/>
          <p:nvPr/>
        </p:nvSpPr>
        <p:spPr>
          <a:xfrm>
            <a:off x="5112776" y="303934"/>
            <a:ext cx="5623655" cy="830997"/>
          </a:xfrm>
          <a:prstGeom prst="rect">
            <a:avLst/>
          </a:prstGeom>
        </p:spPr>
        <p:txBody>
          <a:bodyPr wrap="none">
            <a:spAutoFit/>
          </a:bodyPr>
          <a:lstStyle/>
          <a:p>
            <a:pPr algn="r" rtl="1">
              <a:spcBef>
                <a:spcPts val="0"/>
              </a:spcBef>
              <a:spcAft>
                <a:spcPts val="1000"/>
              </a:spcAft>
            </a:pPr>
            <a:r>
              <a:rPr lang="ar-BH" sz="4800" dirty="0">
                <a:solidFill>
                  <a:schemeClr val="bg1"/>
                </a:solidFill>
                <a:latin typeface="Sakkal Majalla" panose="02000000000000000000" pitchFamily="2" charset="-78"/>
                <a:cs typeface="Sultan bold" pitchFamily="2" charset="-78"/>
              </a:rPr>
              <a:t>الأطراف المستفيدة من المحاسبة</a:t>
            </a:r>
          </a:p>
        </p:txBody>
      </p:sp>
      <p:grpSp>
        <p:nvGrpSpPr>
          <p:cNvPr id="24" name="Google Shape;536;p37">
            <a:extLst>
              <a:ext uri="{FF2B5EF4-FFF2-40B4-BE49-F238E27FC236}">
                <a16:creationId xmlns:a16="http://schemas.microsoft.com/office/drawing/2014/main" xmlns=""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a16="http://schemas.microsoft.com/office/drawing/2014/main" xmlns=""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a16="http://schemas.microsoft.com/office/drawing/2014/main" xmlns=""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a16="http://schemas.microsoft.com/office/drawing/2014/main" xmlns=""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a16="http://schemas.microsoft.com/office/drawing/2014/main" xmlns=""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a16="http://schemas.microsoft.com/office/drawing/2014/main" xmlns=""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a16="http://schemas.microsoft.com/office/drawing/2014/main" xmlns=""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a16="http://schemas.microsoft.com/office/drawing/2014/main" xmlns=""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a16="http://schemas.microsoft.com/office/drawing/2014/main" xmlns=""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a16="http://schemas.microsoft.com/office/drawing/2014/main" xmlns=""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a16="http://schemas.microsoft.com/office/drawing/2014/main" xmlns=""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a16="http://schemas.microsoft.com/office/drawing/2014/main" xmlns=""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a16="http://schemas.microsoft.com/office/drawing/2014/main" xmlns=""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a16="http://schemas.microsoft.com/office/drawing/2014/main" xmlns=""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a16="http://schemas.microsoft.com/office/drawing/2014/main" xmlns=""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مستطيل مستدير الزوايا 5">
            <a:hlinkClick r:id="rId2" action="ppaction://hlinksldjump"/>
            <a:extLst>
              <a:ext uri="{FF2B5EF4-FFF2-40B4-BE49-F238E27FC236}">
                <a16:creationId xmlns:a16="http://schemas.microsoft.com/office/drawing/2014/main" xmlns="" id="{48770416-B5F7-439C-B00B-3F143D35E237}"/>
              </a:ext>
            </a:extLst>
          </p:cNvPr>
          <p:cNvSpPr/>
          <p:nvPr/>
        </p:nvSpPr>
        <p:spPr>
          <a:xfrm>
            <a:off x="10517774" y="13131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26" name="مستطيل مستدير الزوايا 11">
            <a:hlinkClick r:id="rId3" action="ppaction://hlinksldjump"/>
            <a:extLst>
              <a:ext uri="{FF2B5EF4-FFF2-40B4-BE49-F238E27FC236}">
                <a16:creationId xmlns:a16="http://schemas.microsoft.com/office/drawing/2014/main" xmlns="" id="{DB44195A-CFE0-4D16-871C-D0A188A80C4E}"/>
              </a:ext>
            </a:extLst>
          </p:cNvPr>
          <p:cNvSpPr/>
          <p:nvPr/>
        </p:nvSpPr>
        <p:spPr>
          <a:xfrm>
            <a:off x="10520081" y="1954674"/>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27" name="مستطيل مستدير الزوايا 12">
            <a:hlinkClick r:id="rId4" action="ppaction://hlinksldjump"/>
            <a:extLst>
              <a:ext uri="{FF2B5EF4-FFF2-40B4-BE49-F238E27FC236}">
                <a16:creationId xmlns:a16="http://schemas.microsoft.com/office/drawing/2014/main" xmlns="" id="{587E8203-D498-47F3-A429-B57F5F9A8E6E}"/>
              </a:ext>
            </a:extLst>
          </p:cNvPr>
          <p:cNvSpPr/>
          <p:nvPr/>
        </p:nvSpPr>
        <p:spPr>
          <a:xfrm>
            <a:off x="10517493" y="260725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8" name="مستطيل مستدير الزوايا 16">
            <a:hlinkClick r:id="rId5" action="ppaction://hlinksldjump"/>
            <a:extLst>
              <a:ext uri="{FF2B5EF4-FFF2-40B4-BE49-F238E27FC236}">
                <a16:creationId xmlns:a16="http://schemas.microsoft.com/office/drawing/2014/main" xmlns="" id="{7E99EC39-9098-4AC0-A747-09DC0492A38B}"/>
              </a:ext>
            </a:extLst>
          </p:cNvPr>
          <p:cNvSpPr/>
          <p:nvPr/>
        </p:nvSpPr>
        <p:spPr>
          <a:xfrm>
            <a:off x="10517494" y="3258016"/>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الثالث     </a:t>
            </a:r>
            <a:endParaRPr lang="ar-BH" sz="2000" dirty="0">
              <a:solidFill>
                <a:srgbClr val="3F5378"/>
              </a:solidFill>
              <a:latin typeface="Arial Black" panose="020B0A04020102020204" pitchFamily="34" charset="0"/>
              <a:cs typeface="Sultan bold" pitchFamily="2" charset="-78"/>
            </a:endParaRPr>
          </a:p>
        </p:txBody>
      </p:sp>
      <p:sp>
        <p:nvSpPr>
          <p:cNvPr id="30" name="مستطيل مستدير الزوايا 16">
            <a:hlinkClick r:id="rId6" action="ppaction://hlinksldjump"/>
            <a:extLst>
              <a:ext uri="{FF2B5EF4-FFF2-40B4-BE49-F238E27FC236}">
                <a16:creationId xmlns:a16="http://schemas.microsoft.com/office/drawing/2014/main" xmlns="" id="{0C2AB720-01EF-4974-B25F-E52058815757}"/>
              </a:ext>
            </a:extLst>
          </p:cNvPr>
          <p:cNvSpPr/>
          <p:nvPr/>
        </p:nvSpPr>
        <p:spPr>
          <a:xfrm>
            <a:off x="10525107" y="587198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31" name="مستطيل مستدير الزوايا 16">
            <a:hlinkClick r:id="rId7" action="ppaction://hlinksldjump"/>
            <a:extLst>
              <a:ext uri="{FF2B5EF4-FFF2-40B4-BE49-F238E27FC236}">
                <a16:creationId xmlns:a16="http://schemas.microsoft.com/office/drawing/2014/main" xmlns="" id="{BCCEFCE3-38D9-46F0-87D8-84AC1A970490}"/>
              </a:ext>
            </a:extLst>
          </p:cNvPr>
          <p:cNvSpPr/>
          <p:nvPr/>
        </p:nvSpPr>
        <p:spPr>
          <a:xfrm>
            <a:off x="10514262" y="392440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الرابع</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37" name="مستطيل مستدير الزوايا 16">
            <a:hlinkClick r:id="rId8" action="ppaction://hlinksldjump"/>
            <a:extLst>
              <a:ext uri="{FF2B5EF4-FFF2-40B4-BE49-F238E27FC236}">
                <a16:creationId xmlns:a16="http://schemas.microsoft.com/office/drawing/2014/main" xmlns="" id="{1B8C7F8E-6A4C-4077-B0E0-863029AE56E8}"/>
              </a:ext>
            </a:extLst>
          </p:cNvPr>
          <p:cNvSpPr/>
          <p:nvPr/>
        </p:nvSpPr>
        <p:spPr>
          <a:xfrm>
            <a:off x="10517774" y="5227222"/>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2000" dirty="0">
                <a:solidFill>
                  <a:srgbClr val="3F5378"/>
                </a:solidFill>
                <a:latin typeface="Arial Black" panose="020B0A04020102020204" pitchFamily="34" charset="0"/>
                <a:cs typeface="Sultan bold" pitchFamily="2" charset="-78"/>
              </a:rPr>
              <a:t>إضاءة          </a:t>
            </a:r>
          </a:p>
        </p:txBody>
      </p:sp>
      <p:sp>
        <p:nvSpPr>
          <p:cNvPr id="38" name="مستطيل مستدير الزوايا 16">
            <a:hlinkClick r:id="rId8" action="ppaction://hlinksldjump"/>
            <a:extLst>
              <a:ext uri="{FF2B5EF4-FFF2-40B4-BE49-F238E27FC236}">
                <a16:creationId xmlns:a16="http://schemas.microsoft.com/office/drawing/2014/main" xmlns="" id="{A343AEAA-66F8-4A9D-AEED-7B85A4FA6B6D}"/>
              </a:ext>
            </a:extLst>
          </p:cNvPr>
          <p:cNvSpPr/>
          <p:nvPr/>
        </p:nvSpPr>
        <p:spPr>
          <a:xfrm>
            <a:off x="10517774" y="45686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BH" sz="2000" dirty="0">
                <a:solidFill>
                  <a:srgbClr val="3F5378"/>
                </a:solidFill>
                <a:latin typeface="Arial Black" panose="020B0A04020102020204" pitchFamily="34" charset="0"/>
                <a:cs typeface="Sultan bold" pitchFamily="2" charset="-78"/>
              </a:rPr>
              <a:t>الخامس</a:t>
            </a:r>
            <a:r>
              <a:rPr lang="ar-SA" sz="2000" dirty="0">
                <a:solidFill>
                  <a:srgbClr val="3F5378"/>
                </a:solidFill>
                <a:latin typeface="Arial Black" panose="020B0A04020102020204" pitchFamily="34" charset="0"/>
                <a:cs typeface="Sultan bold" pitchFamily="2" charset="-78"/>
              </a:rPr>
              <a:t>     </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BF62C7DC-1826-4890-B9EF-E4CE23C7306A}"/>
              </a:ext>
            </a:extLst>
          </p:cNvPr>
          <p:cNvSpPr txBox="1"/>
          <p:nvPr/>
        </p:nvSpPr>
        <p:spPr>
          <a:xfrm>
            <a:off x="8548776" y="6539501"/>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a:latin typeface="Sakkal Majalla" panose="02000000000000000000" pitchFamily="2" charset="-78"/>
                <a:cs typeface="Sakkal Majalla" panose="02000000000000000000" pitchFamily="2" charset="-78"/>
              </a:rPr>
              <a:t>2023-2024</a:t>
            </a:r>
            <a:endParaRPr lang="en-US" sz="1600" b="1" dirty="0">
              <a:latin typeface="Sakkal Majalla" panose="02000000000000000000" pitchFamily="2" charset="-78"/>
              <a:cs typeface="Sakkal Majalla" panose="02000000000000000000" pitchFamily="2" charset="-78"/>
            </a:endParaRPr>
          </a:p>
        </p:txBody>
      </p:sp>
      <p:sp>
        <p:nvSpPr>
          <p:cNvPr id="42" name="Rectangle 41">
            <a:extLst>
              <a:ext uri="{FF2B5EF4-FFF2-40B4-BE49-F238E27FC236}">
                <a16:creationId xmlns:a16="http://schemas.microsoft.com/office/drawing/2014/main" xmlns="" id="{7C040393-42FD-4D74-A289-F41E2F775134}"/>
              </a:ext>
            </a:extLst>
          </p:cNvPr>
          <p:cNvSpPr/>
          <p:nvPr/>
        </p:nvSpPr>
        <p:spPr>
          <a:xfrm>
            <a:off x="721437" y="575678"/>
            <a:ext cx="2953147" cy="526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فردي </a:t>
            </a:r>
            <a:r>
              <a:rPr lang="ar-BH" sz="2800" b="1" dirty="0">
                <a:ea typeface="Calibri" panose="020F0502020204030204" pitchFamily="34" charset="0"/>
              </a:rPr>
              <a:t>(</a:t>
            </a:r>
            <a:r>
              <a:rPr lang="en-US" sz="2800" b="1" dirty="0">
                <a:ea typeface="Calibri" panose="020F0502020204030204" pitchFamily="34" charset="0"/>
              </a:rPr>
              <a:t>2</a:t>
            </a:r>
            <a:r>
              <a:rPr lang="ar-BH" sz="2800" b="1" dirty="0">
                <a:ea typeface="Calibri" panose="020F0502020204030204" pitchFamily="34" charset="0"/>
              </a:rPr>
              <a:t>-3-1)</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ADDA37E7-DAD4-4965-8347-32978B966202}"/>
              </a:ext>
            </a:extLst>
          </p:cNvPr>
          <p:cNvSpPr txBox="1"/>
          <p:nvPr/>
        </p:nvSpPr>
        <p:spPr>
          <a:xfrm>
            <a:off x="-77638" y="6498220"/>
            <a:ext cx="875972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101                     التربية الاقتصادية                   الفصل الدراسي الأول/الثاني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2-3</a:t>
            </a:r>
            <a:r>
              <a:rPr lang="ar-SA" sz="2000" b="1" dirty="0">
                <a:solidFill>
                  <a:srgbClr val="3F5378"/>
                </a:solidFill>
                <a:latin typeface="Sakkal Majalla" panose="02000000000000000000" pitchFamily="2" charset="-78"/>
                <a:cs typeface="Sakkal Majalla" panose="02000000000000000000" pitchFamily="2" charset="-78"/>
              </a:rPr>
              <a:t>:  </a:t>
            </a:r>
            <a:r>
              <a:rPr lang="ar-BH" sz="2000" b="1" dirty="0">
                <a:solidFill>
                  <a:srgbClr val="3F5378"/>
                </a:solidFill>
                <a:latin typeface="Sakkal Majalla" panose="02000000000000000000" pitchFamily="2" charset="-78"/>
                <a:cs typeface="Sakkal Majalla" panose="02000000000000000000" pitchFamily="2" charset="-78"/>
              </a:rPr>
              <a:t>المحاسبة المالية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148313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2232</TotalTime>
  <Words>2451</Words>
  <Application>Microsoft Office PowerPoint</Application>
  <PresentationFormat>Widescreen</PresentationFormat>
  <Paragraphs>488</Paragraphs>
  <Slides>40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Arial Black</vt:lpstr>
      <vt:lpstr>Arvo</vt:lpstr>
      <vt:lpstr>Calibri</vt:lpstr>
      <vt:lpstr>Calibri Light</vt:lpstr>
      <vt:lpstr>Sakkal Majalla</vt:lpstr>
      <vt:lpstr>Simplified Arabic</vt:lpstr>
      <vt:lpstr>Sultan bold</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Majeda Majeed Asad</cp:lastModifiedBy>
  <cp:revision>124</cp:revision>
  <dcterms:created xsi:type="dcterms:W3CDTF">2020-03-09T08:29:54Z</dcterms:created>
  <dcterms:modified xsi:type="dcterms:W3CDTF">2023-09-17T07:13:43Z</dcterms:modified>
</cp:coreProperties>
</file>