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3" r:id="rId8"/>
    <p:sldId id="369" r:id="rId9"/>
    <p:sldId id="354" r:id="rId10"/>
    <p:sldId id="370" r:id="rId11"/>
    <p:sldId id="371" r:id="rId12"/>
    <p:sldId id="372" r:id="rId13"/>
    <p:sldId id="373" r:id="rId14"/>
    <p:sldId id="355" r:id="rId15"/>
    <p:sldId id="374" r:id="rId16"/>
    <p:sldId id="375" r:id="rId17"/>
    <p:sldId id="366" r:id="rId18"/>
    <p:sldId id="367" r:id="rId19"/>
    <p:sldId id="376" r:id="rId20"/>
    <p:sldId id="377" r:id="rId21"/>
    <p:sldId id="379" r:id="rId22"/>
    <p:sldId id="380" r:id="rId23"/>
    <p:sldId id="365" r:id="rId24"/>
    <p:sldId id="337" r:id="rId25"/>
    <p:sldId id="353" r:id="rId26"/>
    <p:sldId id="352" r:id="rId27"/>
    <p:sldId id="351"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FF5D5D"/>
    <a:srgbClr val="F19122"/>
    <a:srgbClr val="5A6F55"/>
    <a:srgbClr val="3A5C84"/>
    <a:srgbClr val="F7931F"/>
    <a:srgbClr val="7E9445"/>
    <a:srgbClr val="13A1D9"/>
    <a:srgbClr val="FFB7B7"/>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1" d="100"/>
          <a:sy n="71" d="100"/>
        </p:scale>
        <p:origin x="4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E4395-A533-483C-BC6C-4989B3418CCB}"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44ACB670-71D4-468F-AF06-951C8563F9D2}">
      <dgm:prSet phldrT="[Text]"/>
      <dgm:spPr/>
      <dgm:t>
        <a:bodyPr/>
        <a:lstStyle/>
        <a:p>
          <a:r>
            <a:rPr lang="ar-BH" b="1" dirty="0">
              <a:solidFill>
                <a:schemeClr val="tx1"/>
              </a:solidFill>
              <a:latin typeface="Sakkal Majalla" panose="02000000000000000000" pitchFamily="2" charset="-78"/>
              <a:cs typeface="Sakkal Majalla" panose="02000000000000000000" pitchFamily="2" charset="-78"/>
            </a:rPr>
            <a:t>الاستهلاك</a:t>
          </a:r>
          <a:endParaRPr lang="en-US" b="1" dirty="0">
            <a:solidFill>
              <a:schemeClr val="tx1"/>
            </a:solidFill>
            <a:latin typeface="Sakkal Majalla" panose="02000000000000000000" pitchFamily="2" charset="-78"/>
            <a:cs typeface="Sakkal Majalla" panose="02000000000000000000" pitchFamily="2" charset="-78"/>
          </a:endParaRPr>
        </a:p>
      </dgm:t>
    </dgm:pt>
    <dgm:pt modelId="{AE405FAC-6955-4178-A9F3-C6064A85641E}" type="parTrans" cxnId="{0939EC93-6049-4E3A-93D3-FA8DDBAFAB05}">
      <dgm:prSet/>
      <dgm:spPr/>
      <dgm:t>
        <a:bodyPr/>
        <a:lstStyle/>
        <a:p>
          <a:endParaRPr lang="en-US"/>
        </a:p>
      </dgm:t>
    </dgm:pt>
    <dgm:pt modelId="{D288D557-373F-436D-8C1E-E68683505495}" type="sibTrans" cxnId="{0939EC93-6049-4E3A-93D3-FA8DDBAFAB05}">
      <dgm:prSet/>
      <dgm:spPr/>
      <dgm:t>
        <a:bodyPr/>
        <a:lstStyle/>
        <a:p>
          <a:endParaRPr lang="en-US"/>
        </a:p>
      </dgm:t>
    </dgm:pt>
    <dgm:pt modelId="{D010C3C3-2A99-4B92-8117-6D574853B603}">
      <dgm:prSet phldrT="[Text]" custT="1"/>
      <dgm:spPr/>
      <dgm:t>
        <a:bodyPr/>
        <a:lstStyle/>
        <a:p>
          <a:pPr marL="0" lvl="0" indent="0" algn="ctr" defTabSz="2089150" rtl="1">
            <a:lnSpc>
              <a:spcPct val="90000"/>
            </a:lnSpc>
            <a:spcBef>
              <a:spcPct val="0"/>
            </a:spcBef>
            <a:spcAft>
              <a:spcPct val="35000"/>
            </a:spcAft>
            <a:buClr>
              <a:srgbClr val="ED7D31"/>
            </a:buClr>
            <a:buSzPts val="1400"/>
            <a:buFont typeface="Wingdings 3" panose="05040102010807070707" pitchFamily="18" charset="2"/>
            <a:buNone/>
          </a:pPr>
          <a:r>
            <a:rPr lang="ar-BH" sz="2800" b="1" kern="1200" dirty="0">
              <a:solidFill>
                <a:prstClr val="black"/>
              </a:solidFill>
              <a:latin typeface="Sakkal Majalla" panose="02000000000000000000" pitchFamily="2" charset="-78"/>
              <a:ea typeface="+mn-ea"/>
              <a:cs typeface="Sakkal Majalla" panose="02000000000000000000" pitchFamily="2" charset="-78"/>
            </a:rPr>
            <a:t>هو استعمال السلع أو الخدمات من أجل إشباع حاجات أو رغبات معينة.  أو هو الجزء من الدخل الذي ينفقه المستهلكون على شراء السلع والخدمات النهائية.</a:t>
          </a:r>
          <a:endParaRPr lang="en-US" sz="2800" b="1" kern="1200" dirty="0">
            <a:solidFill>
              <a:prstClr val="black"/>
            </a:solidFill>
            <a:latin typeface="Sakkal Majalla" panose="02000000000000000000" pitchFamily="2" charset="-78"/>
            <a:ea typeface="+mn-ea"/>
            <a:cs typeface="Sakkal Majalla" panose="02000000000000000000" pitchFamily="2" charset="-78"/>
          </a:endParaRPr>
        </a:p>
      </dgm:t>
    </dgm:pt>
    <dgm:pt modelId="{CE1444CE-CD1C-41DC-A613-3228B9707792}" type="parTrans" cxnId="{15C14764-FC39-42AD-B360-06B41042A600}">
      <dgm:prSet/>
      <dgm:spPr/>
      <dgm:t>
        <a:bodyPr/>
        <a:lstStyle/>
        <a:p>
          <a:endParaRPr lang="en-US"/>
        </a:p>
      </dgm:t>
    </dgm:pt>
    <dgm:pt modelId="{7E555C66-46F8-4DB2-BC49-4697AB9CA59C}" type="sibTrans" cxnId="{15C14764-FC39-42AD-B360-06B41042A600}">
      <dgm:prSet/>
      <dgm:spPr/>
      <dgm:t>
        <a:bodyPr/>
        <a:lstStyle/>
        <a:p>
          <a:endParaRPr lang="en-US"/>
        </a:p>
      </dgm:t>
    </dgm:pt>
    <dgm:pt modelId="{E4F016B4-6A2C-4C30-A612-BB512FBC0AEB}">
      <dgm:prSet phldrT="[Text]" custT="1"/>
      <dgm:spPr>
        <a:solidFill>
          <a:srgbClr val="C00000"/>
        </a:solidFill>
      </dgm:spPr>
      <dgm:t>
        <a:bodyPr/>
        <a:lstStyle/>
        <a:p>
          <a:pPr marL="0" lvl="0" indent="0" algn="ctr" defTabSz="2089150">
            <a:lnSpc>
              <a:spcPct val="90000"/>
            </a:lnSpc>
            <a:spcBef>
              <a:spcPct val="0"/>
            </a:spcBef>
            <a:spcAft>
              <a:spcPct val="35000"/>
            </a:spcAft>
            <a:buNone/>
          </a:pPr>
          <a:r>
            <a:rPr lang="ar-BH" sz="4700" b="1" kern="1200" dirty="0">
              <a:solidFill>
                <a:prstClr val="black"/>
              </a:solidFill>
              <a:latin typeface="Sakkal Majalla" panose="02000000000000000000" pitchFamily="2" charset="-78"/>
              <a:ea typeface="+mn-ea"/>
              <a:cs typeface="Sakkal Majalla" panose="02000000000000000000" pitchFamily="2" charset="-78"/>
            </a:rPr>
            <a:t>المستهلك</a:t>
          </a:r>
          <a:endParaRPr lang="en-US" sz="4700" b="1" kern="1200" dirty="0">
            <a:solidFill>
              <a:prstClr val="black"/>
            </a:solidFill>
            <a:latin typeface="Sakkal Majalla" panose="02000000000000000000" pitchFamily="2" charset="-78"/>
            <a:ea typeface="+mn-ea"/>
            <a:cs typeface="Sakkal Majalla" panose="02000000000000000000" pitchFamily="2" charset="-78"/>
          </a:endParaRPr>
        </a:p>
      </dgm:t>
    </dgm:pt>
    <dgm:pt modelId="{DD6D247F-6F8A-4549-8597-DFD65F6A5993}" type="parTrans" cxnId="{FE27375F-849D-4903-A2AD-CDC025806A9A}">
      <dgm:prSet/>
      <dgm:spPr/>
      <dgm:t>
        <a:bodyPr/>
        <a:lstStyle/>
        <a:p>
          <a:endParaRPr lang="en-US"/>
        </a:p>
      </dgm:t>
    </dgm:pt>
    <dgm:pt modelId="{C9915AE3-AD54-4F7F-A380-E912BE9F2C6D}" type="sibTrans" cxnId="{FE27375F-849D-4903-A2AD-CDC025806A9A}">
      <dgm:prSet/>
      <dgm:spPr/>
      <dgm:t>
        <a:bodyPr/>
        <a:lstStyle/>
        <a:p>
          <a:endParaRPr lang="en-US"/>
        </a:p>
      </dgm:t>
    </dgm:pt>
    <dgm:pt modelId="{923F43DB-89EA-4C57-A00F-D4A020A127A7}">
      <dgm:prSet phldrT="[Text]" custT="1"/>
      <dgm:spPr>
        <a:solidFill>
          <a:srgbClr val="FFB7B7">
            <a:alpha val="90000"/>
          </a:srgbClr>
        </a:solidFill>
      </dgm:spPr>
      <dgm:t>
        <a:bodyPr/>
        <a:lstStyle/>
        <a:p>
          <a:pPr marL="0" lvl="0" indent="0" algn="ctr" defTabSz="2089150" rtl="1">
            <a:lnSpc>
              <a:spcPct val="90000"/>
            </a:lnSpc>
            <a:spcBef>
              <a:spcPct val="0"/>
            </a:spcBef>
            <a:spcAft>
              <a:spcPct val="35000"/>
            </a:spcAft>
            <a:buClr>
              <a:srgbClr val="ED7D31"/>
            </a:buClr>
            <a:buSzPts val="1400"/>
            <a:buFont typeface="Wingdings 3" panose="05040102010807070707" pitchFamily="18" charset="2"/>
            <a:buNone/>
          </a:pPr>
          <a:r>
            <a:rPr lang="ar-BH" sz="2800" b="1" kern="1200" dirty="0">
              <a:solidFill>
                <a:prstClr val="black"/>
              </a:solidFill>
              <a:latin typeface="Sakkal Majalla" panose="02000000000000000000" pitchFamily="2" charset="-78"/>
              <a:ea typeface="+mn-ea"/>
              <a:cs typeface="Sakkal Majalla" panose="02000000000000000000" pitchFamily="2" charset="-78"/>
            </a:rPr>
            <a:t>هو الشخص الذي يشتري أو الذي لديه القدرة لشراء السلع والخدمات المعروضة للبيع، بهدف إشباع الحاجات والرغبات الشخصية أو العائلية.</a:t>
          </a:r>
          <a:endParaRPr lang="en-US" sz="2800" b="1" kern="1200" dirty="0">
            <a:solidFill>
              <a:prstClr val="black"/>
            </a:solidFill>
            <a:latin typeface="Sakkal Majalla" panose="02000000000000000000" pitchFamily="2" charset="-78"/>
            <a:ea typeface="+mn-ea"/>
            <a:cs typeface="Sakkal Majalla" panose="02000000000000000000" pitchFamily="2" charset="-78"/>
          </a:endParaRPr>
        </a:p>
      </dgm:t>
    </dgm:pt>
    <dgm:pt modelId="{ADDDA05D-9552-45E4-9FEE-0C2E7BD1F8D2}" type="parTrans" cxnId="{0452B229-8D86-4935-B3CD-0EE440222994}">
      <dgm:prSet/>
      <dgm:spPr/>
      <dgm:t>
        <a:bodyPr/>
        <a:lstStyle/>
        <a:p>
          <a:endParaRPr lang="en-US"/>
        </a:p>
      </dgm:t>
    </dgm:pt>
    <dgm:pt modelId="{AA49EDA4-6384-4947-8928-48D6F70C6558}" type="sibTrans" cxnId="{0452B229-8D86-4935-B3CD-0EE440222994}">
      <dgm:prSet/>
      <dgm:spPr/>
      <dgm:t>
        <a:bodyPr/>
        <a:lstStyle/>
        <a:p>
          <a:endParaRPr lang="en-US"/>
        </a:p>
      </dgm:t>
    </dgm:pt>
    <dgm:pt modelId="{4875D91C-8D78-41E8-9021-035EDD4C3ECA}">
      <dgm:prSet phldrT="[Text]" custT="1"/>
      <dgm:spPr/>
      <dgm:t>
        <a:bodyPr/>
        <a:lstStyle/>
        <a:p>
          <a:pPr marL="0" lvl="0" indent="0" algn="ctr" defTabSz="2089150">
            <a:lnSpc>
              <a:spcPct val="90000"/>
            </a:lnSpc>
            <a:spcBef>
              <a:spcPct val="0"/>
            </a:spcBef>
            <a:spcAft>
              <a:spcPct val="35000"/>
            </a:spcAft>
            <a:buNone/>
          </a:pPr>
          <a:r>
            <a:rPr lang="ar-BH" sz="4700" b="1" kern="1200" dirty="0">
              <a:solidFill>
                <a:prstClr val="black"/>
              </a:solidFill>
              <a:latin typeface="Sakkal Majalla" panose="02000000000000000000" pitchFamily="2" charset="-78"/>
              <a:ea typeface="+mn-ea"/>
              <a:cs typeface="Sakkal Majalla" panose="02000000000000000000" pitchFamily="2" charset="-78"/>
            </a:rPr>
            <a:t>ترشيد الاستهلاك</a:t>
          </a:r>
          <a:endParaRPr lang="en-US" sz="4700" b="1" kern="1200" dirty="0">
            <a:solidFill>
              <a:prstClr val="black"/>
            </a:solidFill>
            <a:latin typeface="Sakkal Majalla" panose="02000000000000000000" pitchFamily="2" charset="-78"/>
            <a:ea typeface="+mn-ea"/>
            <a:cs typeface="Sakkal Majalla" panose="02000000000000000000" pitchFamily="2" charset="-78"/>
          </a:endParaRPr>
        </a:p>
      </dgm:t>
    </dgm:pt>
    <dgm:pt modelId="{F7B5626A-1EDF-4E7B-8A7C-63E08E7A5A20}" type="parTrans" cxnId="{C8F51FEB-B275-4D86-8DDE-DCD1FED97FBB}">
      <dgm:prSet/>
      <dgm:spPr/>
      <dgm:t>
        <a:bodyPr/>
        <a:lstStyle/>
        <a:p>
          <a:endParaRPr lang="en-US"/>
        </a:p>
      </dgm:t>
    </dgm:pt>
    <dgm:pt modelId="{2302E98E-4F22-46A1-8D9F-7B04B704021A}" type="sibTrans" cxnId="{C8F51FEB-B275-4D86-8DDE-DCD1FED97FBB}">
      <dgm:prSet/>
      <dgm:spPr/>
      <dgm:t>
        <a:bodyPr/>
        <a:lstStyle/>
        <a:p>
          <a:endParaRPr lang="en-US"/>
        </a:p>
      </dgm:t>
    </dgm:pt>
    <dgm:pt modelId="{FD4ED4C6-0FA3-4C7A-B6EF-B3E710796496}">
      <dgm:prSet phldrT="[Text]" custT="1"/>
      <dgm:spPr/>
      <dgm:t>
        <a:bodyPr/>
        <a:lstStyle/>
        <a:p>
          <a:pPr marL="0" lvl="0" indent="0" algn="ctr" defTabSz="2089150" rtl="1">
            <a:lnSpc>
              <a:spcPct val="90000"/>
            </a:lnSpc>
            <a:spcBef>
              <a:spcPct val="0"/>
            </a:spcBef>
            <a:spcAft>
              <a:spcPct val="35000"/>
            </a:spcAft>
            <a:buClr>
              <a:srgbClr val="ED7D31"/>
            </a:buClr>
            <a:buSzPts val="1400"/>
            <a:buFont typeface="Wingdings 3" panose="05040102010807070707" pitchFamily="18" charset="2"/>
            <a:buNone/>
          </a:pPr>
          <a:r>
            <a:rPr lang="ar-BH" sz="2800" b="1" kern="1200" dirty="0">
              <a:solidFill>
                <a:prstClr val="black"/>
              </a:solidFill>
              <a:latin typeface="Sakkal Majalla" panose="02000000000000000000" pitchFamily="2" charset="-78"/>
              <a:ea typeface="+mn-ea"/>
              <a:cs typeface="Sakkal Majalla" panose="02000000000000000000" pitchFamily="2" charset="-78"/>
            </a:rPr>
            <a:t>هو حسن استعمال الموارد المتاحة للفرد، واستغلالها وعدم الإسراف في استعمالها، وتقليل المفقود منها بقدر الإمكان.</a:t>
          </a:r>
          <a:endParaRPr lang="en-US" sz="2800" b="1" kern="1200" dirty="0">
            <a:solidFill>
              <a:prstClr val="black"/>
            </a:solidFill>
            <a:latin typeface="Sakkal Majalla" panose="02000000000000000000" pitchFamily="2" charset="-78"/>
            <a:ea typeface="+mn-ea"/>
            <a:cs typeface="Sakkal Majalla" panose="02000000000000000000" pitchFamily="2" charset="-78"/>
          </a:endParaRPr>
        </a:p>
      </dgm:t>
    </dgm:pt>
    <dgm:pt modelId="{72AA4794-1E32-4E9A-8152-ABA574E56885}" type="parTrans" cxnId="{2EEFD317-7633-47A8-B936-2870880C948A}">
      <dgm:prSet/>
      <dgm:spPr/>
      <dgm:t>
        <a:bodyPr/>
        <a:lstStyle/>
        <a:p>
          <a:endParaRPr lang="en-US"/>
        </a:p>
      </dgm:t>
    </dgm:pt>
    <dgm:pt modelId="{8EA64740-7355-4BAE-8A91-E563673BCFDD}" type="sibTrans" cxnId="{2EEFD317-7633-47A8-B936-2870880C948A}">
      <dgm:prSet/>
      <dgm:spPr/>
      <dgm:t>
        <a:bodyPr/>
        <a:lstStyle/>
        <a:p>
          <a:endParaRPr lang="en-US"/>
        </a:p>
      </dgm:t>
    </dgm:pt>
    <dgm:pt modelId="{FD4A00EA-1A19-4C98-94F2-750E40F6D840}" type="pres">
      <dgm:prSet presAssocID="{353E4395-A533-483C-BC6C-4989B3418CCB}" presName="Name0" presStyleCnt="0">
        <dgm:presLayoutVars>
          <dgm:dir val="rev"/>
          <dgm:animLvl val="lvl"/>
          <dgm:resizeHandles val="exact"/>
        </dgm:presLayoutVars>
      </dgm:prSet>
      <dgm:spPr/>
      <dgm:t>
        <a:bodyPr/>
        <a:lstStyle/>
        <a:p>
          <a:pPr rtl="1"/>
          <a:endParaRPr lang="ar-BH"/>
        </a:p>
      </dgm:t>
    </dgm:pt>
    <dgm:pt modelId="{EC44512F-8DD7-4223-A13E-4682E954408A}" type="pres">
      <dgm:prSet presAssocID="{44ACB670-71D4-468F-AF06-951C8563F9D2}" presName="linNode" presStyleCnt="0"/>
      <dgm:spPr/>
    </dgm:pt>
    <dgm:pt modelId="{0C0B7D29-8A64-41F6-A2D2-50E98D3378E9}" type="pres">
      <dgm:prSet presAssocID="{44ACB670-71D4-468F-AF06-951C8563F9D2}" presName="parentText" presStyleLbl="node1" presStyleIdx="0" presStyleCnt="3" custScaleX="74403">
        <dgm:presLayoutVars>
          <dgm:chMax val="1"/>
          <dgm:bulletEnabled val="1"/>
        </dgm:presLayoutVars>
      </dgm:prSet>
      <dgm:spPr/>
      <dgm:t>
        <a:bodyPr/>
        <a:lstStyle/>
        <a:p>
          <a:pPr rtl="1"/>
          <a:endParaRPr lang="ar-BH"/>
        </a:p>
      </dgm:t>
    </dgm:pt>
    <dgm:pt modelId="{F06B93E3-C35A-459F-9294-F76B4543DF29}" type="pres">
      <dgm:prSet presAssocID="{44ACB670-71D4-468F-AF06-951C8563F9D2}" presName="descendantText" presStyleLbl="alignAccFollowNode1" presStyleIdx="0" presStyleCnt="3" custScaleX="142243">
        <dgm:presLayoutVars>
          <dgm:bulletEnabled val="1"/>
        </dgm:presLayoutVars>
      </dgm:prSet>
      <dgm:spPr/>
      <dgm:t>
        <a:bodyPr/>
        <a:lstStyle/>
        <a:p>
          <a:pPr rtl="1"/>
          <a:endParaRPr lang="ar-BH"/>
        </a:p>
      </dgm:t>
    </dgm:pt>
    <dgm:pt modelId="{DE1FC8BF-78DA-48F3-ACF2-EF734978D2CD}" type="pres">
      <dgm:prSet presAssocID="{D288D557-373F-436D-8C1E-E68683505495}" presName="sp" presStyleCnt="0"/>
      <dgm:spPr/>
    </dgm:pt>
    <dgm:pt modelId="{098C126C-596A-4804-898D-4E624E5DEB35}" type="pres">
      <dgm:prSet presAssocID="{E4F016B4-6A2C-4C30-A612-BB512FBC0AEB}" presName="linNode" presStyleCnt="0"/>
      <dgm:spPr/>
    </dgm:pt>
    <dgm:pt modelId="{F43D9121-330C-4F83-A721-415D4F1F52BC}" type="pres">
      <dgm:prSet presAssocID="{E4F016B4-6A2C-4C30-A612-BB512FBC0AEB}" presName="parentText" presStyleLbl="node1" presStyleIdx="1" presStyleCnt="3" custScaleX="74403">
        <dgm:presLayoutVars>
          <dgm:chMax val="1"/>
          <dgm:bulletEnabled val="1"/>
        </dgm:presLayoutVars>
      </dgm:prSet>
      <dgm:spPr/>
      <dgm:t>
        <a:bodyPr/>
        <a:lstStyle/>
        <a:p>
          <a:pPr rtl="1"/>
          <a:endParaRPr lang="ar-BH"/>
        </a:p>
      </dgm:t>
    </dgm:pt>
    <dgm:pt modelId="{93CCEE3B-87A2-4CB7-880F-12A8EE756330}" type="pres">
      <dgm:prSet presAssocID="{E4F016B4-6A2C-4C30-A612-BB512FBC0AEB}" presName="descendantText" presStyleLbl="alignAccFollowNode1" presStyleIdx="1" presStyleCnt="3" custScaleX="142243">
        <dgm:presLayoutVars>
          <dgm:bulletEnabled val="1"/>
        </dgm:presLayoutVars>
      </dgm:prSet>
      <dgm:spPr/>
      <dgm:t>
        <a:bodyPr/>
        <a:lstStyle/>
        <a:p>
          <a:pPr rtl="1"/>
          <a:endParaRPr lang="ar-BH"/>
        </a:p>
      </dgm:t>
    </dgm:pt>
    <dgm:pt modelId="{170F8001-576C-4495-9B46-8DE225636EFA}" type="pres">
      <dgm:prSet presAssocID="{C9915AE3-AD54-4F7F-A380-E912BE9F2C6D}" presName="sp" presStyleCnt="0"/>
      <dgm:spPr/>
    </dgm:pt>
    <dgm:pt modelId="{47F4E1D0-5763-4634-8C65-FA4F9ABDDDF0}" type="pres">
      <dgm:prSet presAssocID="{4875D91C-8D78-41E8-9021-035EDD4C3ECA}" presName="linNode" presStyleCnt="0"/>
      <dgm:spPr/>
    </dgm:pt>
    <dgm:pt modelId="{8057BA84-2458-498D-AF55-1B2AA50DFCBC}" type="pres">
      <dgm:prSet presAssocID="{4875D91C-8D78-41E8-9021-035EDD4C3ECA}" presName="parentText" presStyleLbl="node1" presStyleIdx="2" presStyleCnt="3" custScaleX="74403">
        <dgm:presLayoutVars>
          <dgm:chMax val="1"/>
          <dgm:bulletEnabled val="1"/>
        </dgm:presLayoutVars>
      </dgm:prSet>
      <dgm:spPr/>
      <dgm:t>
        <a:bodyPr/>
        <a:lstStyle/>
        <a:p>
          <a:pPr rtl="1"/>
          <a:endParaRPr lang="ar-BH"/>
        </a:p>
      </dgm:t>
    </dgm:pt>
    <dgm:pt modelId="{E324D4A6-283D-4C24-A1E8-A314448283A0}" type="pres">
      <dgm:prSet presAssocID="{4875D91C-8D78-41E8-9021-035EDD4C3ECA}" presName="descendantText" presStyleLbl="alignAccFollowNode1" presStyleIdx="2" presStyleCnt="3" custScaleX="142243" custScaleY="117679">
        <dgm:presLayoutVars>
          <dgm:bulletEnabled val="1"/>
        </dgm:presLayoutVars>
      </dgm:prSet>
      <dgm:spPr/>
      <dgm:t>
        <a:bodyPr/>
        <a:lstStyle/>
        <a:p>
          <a:pPr rtl="1"/>
          <a:endParaRPr lang="ar-BH"/>
        </a:p>
      </dgm:t>
    </dgm:pt>
  </dgm:ptLst>
  <dgm:cxnLst>
    <dgm:cxn modelId="{341A0725-7936-44CC-8F06-CBA68827D0AE}" type="presOf" srcId="{E4F016B4-6A2C-4C30-A612-BB512FBC0AEB}" destId="{F43D9121-330C-4F83-A721-415D4F1F52BC}" srcOrd="0" destOrd="0" presId="urn:microsoft.com/office/officeart/2005/8/layout/vList5"/>
    <dgm:cxn modelId="{6E73891C-E59D-4101-8169-6D47412F7507}" type="presOf" srcId="{44ACB670-71D4-468F-AF06-951C8563F9D2}" destId="{0C0B7D29-8A64-41F6-A2D2-50E98D3378E9}" srcOrd="0" destOrd="0" presId="urn:microsoft.com/office/officeart/2005/8/layout/vList5"/>
    <dgm:cxn modelId="{0939EC93-6049-4E3A-93D3-FA8DDBAFAB05}" srcId="{353E4395-A533-483C-BC6C-4989B3418CCB}" destId="{44ACB670-71D4-468F-AF06-951C8563F9D2}" srcOrd="0" destOrd="0" parTransId="{AE405FAC-6955-4178-A9F3-C6064A85641E}" sibTransId="{D288D557-373F-436D-8C1E-E68683505495}"/>
    <dgm:cxn modelId="{2EEFD317-7633-47A8-B936-2870880C948A}" srcId="{4875D91C-8D78-41E8-9021-035EDD4C3ECA}" destId="{FD4ED4C6-0FA3-4C7A-B6EF-B3E710796496}" srcOrd="0" destOrd="0" parTransId="{72AA4794-1E32-4E9A-8152-ABA574E56885}" sibTransId="{8EA64740-7355-4BAE-8A91-E563673BCFDD}"/>
    <dgm:cxn modelId="{DCFB9C6F-5B18-4E83-B507-253D0E57BF0E}" type="presOf" srcId="{FD4ED4C6-0FA3-4C7A-B6EF-B3E710796496}" destId="{E324D4A6-283D-4C24-A1E8-A314448283A0}" srcOrd="0" destOrd="0" presId="urn:microsoft.com/office/officeart/2005/8/layout/vList5"/>
    <dgm:cxn modelId="{475985E5-93FF-47D2-B9B1-60D36D16DD3E}" type="presOf" srcId="{4875D91C-8D78-41E8-9021-035EDD4C3ECA}" destId="{8057BA84-2458-498D-AF55-1B2AA50DFCBC}" srcOrd="0" destOrd="0" presId="urn:microsoft.com/office/officeart/2005/8/layout/vList5"/>
    <dgm:cxn modelId="{0DA9B589-F64A-4BBB-ADFF-8C7FD0841D63}" type="presOf" srcId="{353E4395-A533-483C-BC6C-4989B3418CCB}" destId="{FD4A00EA-1A19-4C98-94F2-750E40F6D840}" srcOrd="0" destOrd="0" presId="urn:microsoft.com/office/officeart/2005/8/layout/vList5"/>
    <dgm:cxn modelId="{FE27375F-849D-4903-A2AD-CDC025806A9A}" srcId="{353E4395-A533-483C-BC6C-4989B3418CCB}" destId="{E4F016B4-6A2C-4C30-A612-BB512FBC0AEB}" srcOrd="1" destOrd="0" parTransId="{DD6D247F-6F8A-4549-8597-DFD65F6A5993}" sibTransId="{C9915AE3-AD54-4F7F-A380-E912BE9F2C6D}"/>
    <dgm:cxn modelId="{73992523-2D40-44FF-8F71-BA4F964B778F}" type="presOf" srcId="{D010C3C3-2A99-4B92-8117-6D574853B603}" destId="{F06B93E3-C35A-459F-9294-F76B4543DF29}" srcOrd="0" destOrd="0" presId="urn:microsoft.com/office/officeart/2005/8/layout/vList5"/>
    <dgm:cxn modelId="{C8F51FEB-B275-4D86-8DDE-DCD1FED97FBB}" srcId="{353E4395-A533-483C-BC6C-4989B3418CCB}" destId="{4875D91C-8D78-41E8-9021-035EDD4C3ECA}" srcOrd="2" destOrd="0" parTransId="{F7B5626A-1EDF-4E7B-8A7C-63E08E7A5A20}" sibTransId="{2302E98E-4F22-46A1-8D9F-7B04B704021A}"/>
    <dgm:cxn modelId="{0452B229-8D86-4935-B3CD-0EE440222994}" srcId="{E4F016B4-6A2C-4C30-A612-BB512FBC0AEB}" destId="{923F43DB-89EA-4C57-A00F-D4A020A127A7}" srcOrd="0" destOrd="0" parTransId="{ADDDA05D-9552-45E4-9FEE-0C2E7BD1F8D2}" sibTransId="{AA49EDA4-6384-4947-8928-48D6F70C6558}"/>
    <dgm:cxn modelId="{15C14764-FC39-42AD-B360-06B41042A600}" srcId="{44ACB670-71D4-468F-AF06-951C8563F9D2}" destId="{D010C3C3-2A99-4B92-8117-6D574853B603}" srcOrd="0" destOrd="0" parTransId="{CE1444CE-CD1C-41DC-A613-3228B9707792}" sibTransId="{7E555C66-46F8-4DB2-BC49-4697AB9CA59C}"/>
    <dgm:cxn modelId="{EDFF68FE-2663-46E6-A56C-72ADEFEB44F2}" type="presOf" srcId="{923F43DB-89EA-4C57-A00F-D4A020A127A7}" destId="{93CCEE3B-87A2-4CB7-880F-12A8EE756330}" srcOrd="0" destOrd="0" presId="urn:microsoft.com/office/officeart/2005/8/layout/vList5"/>
    <dgm:cxn modelId="{1315E4C0-151C-41A0-8379-0ABF1D4017E4}" type="presParOf" srcId="{FD4A00EA-1A19-4C98-94F2-750E40F6D840}" destId="{EC44512F-8DD7-4223-A13E-4682E954408A}" srcOrd="0" destOrd="0" presId="urn:microsoft.com/office/officeart/2005/8/layout/vList5"/>
    <dgm:cxn modelId="{0729DD92-6C2E-4CD1-B5B7-3A5C56A30148}" type="presParOf" srcId="{EC44512F-8DD7-4223-A13E-4682E954408A}" destId="{0C0B7D29-8A64-41F6-A2D2-50E98D3378E9}" srcOrd="0" destOrd="0" presId="urn:microsoft.com/office/officeart/2005/8/layout/vList5"/>
    <dgm:cxn modelId="{61587BEF-4FB1-4DB3-A0E5-84596DA8D0E5}" type="presParOf" srcId="{EC44512F-8DD7-4223-A13E-4682E954408A}" destId="{F06B93E3-C35A-459F-9294-F76B4543DF29}" srcOrd="1" destOrd="0" presId="urn:microsoft.com/office/officeart/2005/8/layout/vList5"/>
    <dgm:cxn modelId="{3B8FE013-5AA9-4850-8DCC-F0639DAC0021}" type="presParOf" srcId="{FD4A00EA-1A19-4C98-94F2-750E40F6D840}" destId="{DE1FC8BF-78DA-48F3-ACF2-EF734978D2CD}" srcOrd="1" destOrd="0" presId="urn:microsoft.com/office/officeart/2005/8/layout/vList5"/>
    <dgm:cxn modelId="{6619C282-2D0E-48CE-8987-7BF5DEFF36D7}" type="presParOf" srcId="{FD4A00EA-1A19-4C98-94F2-750E40F6D840}" destId="{098C126C-596A-4804-898D-4E624E5DEB35}" srcOrd="2" destOrd="0" presId="urn:microsoft.com/office/officeart/2005/8/layout/vList5"/>
    <dgm:cxn modelId="{D404F342-374E-40C3-9C34-061BCB144DBA}" type="presParOf" srcId="{098C126C-596A-4804-898D-4E624E5DEB35}" destId="{F43D9121-330C-4F83-A721-415D4F1F52BC}" srcOrd="0" destOrd="0" presId="urn:microsoft.com/office/officeart/2005/8/layout/vList5"/>
    <dgm:cxn modelId="{7EF9D1BE-100C-418A-806F-964D89504DEC}" type="presParOf" srcId="{098C126C-596A-4804-898D-4E624E5DEB35}" destId="{93CCEE3B-87A2-4CB7-880F-12A8EE756330}" srcOrd="1" destOrd="0" presId="urn:microsoft.com/office/officeart/2005/8/layout/vList5"/>
    <dgm:cxn modelId="{BA6E81AD-9551-4B5E-BF77-45E1374DADBC}" type="presParOf" srcId="{FD4A00EA-1A19-4C98-94F2-750E40F6D840}" destId="{170F8001-576C-4495-9B46-8DE225636EFA}" srcOrd="3" destOrd="0" presId="urn:microsoft.com/office/officeart/2005/8/layout/vList5"/>
    <dgm:cxn modelId="{18605C21-0BFB-4CE4-AE3D-D1234C8C7D9B}" type="presParOf" srcId="{FD4A00EA-1A19-4C98-94F2-750E40F6D840}" destId="{47F4E1D0-5763-4634-8C65-FA4F9ABDDDF0}" srcOrd="4" destOrd="0" presId="urn:microsoft.com/office/officeart/2005/8/layout/vList5"/>
    <dgm:cxn modelId="{F340E963-D079-4AC3-ABCF-B46493FFA5B9}" type="presParOf" srcId="{47F4E1D0-5763-4634-8C65-FA4F9ABDDDF0}" destId="{8057BA84-2458-498D-AF55-1B2AA50DFCBC}" srcOrd="0" destOrd="0" presId="urn:microsoft.com/office/officeart/2005/8/layout/vList5"/>
    <dgm:cxn modelId="{F4457201-901A-4337-A8F5-2E30F2ED4103}" type="presParOf" srcId="{47F4E1D0-5763-4634-8C65-FA4F9ABDDDF0}" destId="{E324D4A6-283D-4C24-A1E8-A314448283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3993776" y="1656522"/>
            <a:ext cx="8095130" cy="2587586"/>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000" dirty="0">
                <a:solidFill>
                  <a:srgbClr val="3F5378"/>
                </a:solidFill>
                <a:latin typeface="Arial Black" panose="020B0A04020102020204" pitchFamily="34" charset="0"/>
                <a:cs typeface="Sultan bold" pitchFamily="2" charset="-78"/>
              </a:rPr>
              <a:t>التربية الاقتصادية</a:t>
            </a:r>
          </a:p>
          <a:p>
            <a:endParaRPr lang="ar-SA" sz="3600" dirty="0">
              <a:solidFill>
                <a:srgbClr val="3F5378"/>
              </a:solidFill>
              <a:latin typeface="Arial Black" panose="020B0A04020102020204" pitchFamily="34" charset="0"/>
              <a:cs typeface="Sultan bold" pitchFamily="2" charset="-78"/>
            </a:endParaRPr>
          </a:p>
          <a:p>
            <a:r>
              <a:rPr lang="ar-BH" sz="7500" b="1" dirty="0">
                <a:solidFill>
                  <a:srgbClr val="FF9800"/>
                </a:solidFill>
                <a:latin typeface="Sakkal Majalla" panose="02000000000000000000" pitchFamily="2" charset="-78"/>
                <a:cs typeface="Sakkal Majalla" panose="02000000000000000000" pitchFamily="2" charset="-78"/>
              </a:rPr>
              <a:t>قصد </a:t>
            </a:r>
            <a:r>
              <a:rPr lang="ar-BH" sz="7500" b="1" dirty="0">
                <a:solidFill>
                  <a:srgbClr val="FF9800"/>
                </a:solidFill>
                <a:latin typeface="Sakkal Majalla" panose="02000000000000000000" pitchFamily="2" charset="-78"/>
              </a:rPr>
              <a:t>803/801/101</a:t>
            </a:r>
            <a:endParaRPr lang="ar-SA" sz="7500" b="1" dirty="0">
              <a:solidFill>
                <a:srgbClr val="FF9800"/>
              </a:solidFill>
              <a:latin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6818342" y="4838770"/>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5895818" y="5570965"/>
            <a:ext cx="5032147"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التعليم الفني والمهني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9" name="Picture 8">
            <a:extLst>
              <a:ext uri="{FF2B5EF4-FFF2-40B4-BE49-F238E27FC236}">
                <a16:creationId xmlns:a16="http://schemas.microsoft.com/office/drawing/2014/main" xmlns="" id="{22C136AB-3880-4755-8733-2FE350BA8FC8}"/>
              </a:ext>
            </a:extLst>
          </p:cNvPr>
          <p:cNvPicPr>
            <a:picLocks noChangeAspect="1"/>
          </p:cNvPicPr>
          <p:nvPr/>
        </p:nvPicPr>
        <p:blipFill rotWithShape="1">
          <a:blip r:embed="rId3"/>
          <a:srcRect l="35258" t="17594" r="36289" b="11023"/>
          <a:stretch/>
        </p:blipFill>
        <p:spPr>
          <a:xfrm>
            <a:off x="199830" y="1090751"/>
            <a:ext cx="4076605" cy="5680543"/>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b="1" dirty="0">
                <a:solidFill>
                  <a:schemeClr val="tx1"/>
                </a:solidFill>
                <a:latin typeface="Sakkal Majalla" panose="02000000000000000000" pitchFamily="2" charset="-78"/>
                <a:cs typeface="Sakkal Majalla" panose="02000000000000000000" pitchFamily="2" charset="-78"/>
              </a:rPr>
              <a:t> </a:t>
            </a:r>
            <a:endParaRPr lang="en-US" sz="3200" b="1" dirty="0">
              <a:solidFill>
                <a:schemeClr val="tx1"/>
              </a:solidFill>
              <a:latin typeface="Sakkal Majalla" panose="02000000000000000000" pitchFamily="2" charset="-78"/>
              <a:cs typeface="Sakkal Majalla" panose="02000000000000000000" pitchFamily="2" charset="-78"/>
            </a:endParaRPr>
          </a:p>
          <a:p>
            <a:pPr lvl="0" algn="r" rtl="1">
              <a:lnSpc>
                <a:spcPct val="107000"/>
              </a:lnSpc>
              <a:spcAft>
                <a:spcPts val="800"/>
              </a:spcAft>
              <a:buClr>
                <a:srgbClr val="5A8887"/>
              </a:buClr>
              <a:buSzPts val="1200"/>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717497" y="164429"/>
            <a:ext cx="6485862" cy="1077218"/>
          </a:xfrm>
          <a:prstGeom prst="rect">
            <a:avLst/>
          </a:prstGeom>
        </p:spPr>
        <p:txBody>
          <a:bodyPr wrap="square">
            <a:spAutoFit/>
          </a:bodyPr>
          <a:lstStyle/>
          <a:p>
            <a:pPr algn="ctr" rtl="1">
              <a:spcBef>
                <a:spcPts val="0"/>
              </a:spcBef>
              <a:spcAft>
                <a:spcPts val="1000"/>
              </a:spcAft>
            </a:pPr>
            <a:r>
              <a:rPr lang="ar-BH" sz="3200" dirty="0">
                <a:solidFill>
                  <a:schemeClr val="bg1"/>
                </a:solidFill>
                <a:cs typeface="Sultan bold" pitchFamily="2" charset="-78"/>
              </a:rPr>
              <a:t>جهود مملكة البحرين في نشر الوعي بترشيد الاستهلاك وحماية المستهلك</a:t>
            </a:r>
            <a:endParaRPr lang="ar-BH" sz="72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26" name="Picture 25">
            <a:extLst>
              <a:ext uri="{FF2B5EF4-FFF2-40B4-BE49-F238E27FC236}">
                <a16:creationId xmlns:a16="http://schemas.microsoft.com/office/drawing/2014/main" xmlns="" id="{B2FD9EE6-576F-4263-8D74-0CFC169E90C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9326" y="1364343"/>
            <a:ext cx="9954491" cy="5141976"/>
          </a:xfrm>
          <a:prstGeom prst="rect">
            <a:avLst/>
          </a:prstGeom>
        </p:spPr>
      </p:pic>
      <p:sp>
        <p:nvSpPr>
          <p:cNvPr id="27" name="مستطيل مستدير الزوايا 5">
            <a:hlinkClick r:id="rId3" action="ppaction://hlinksldjump"/>
            <a:extLst>
              <a:ext uri="{FF2B5EF4-FFF2-40B4-BE49-F238E27FC236}">
                <a16:creationId xmlns:a16="http://schemas.microsoft.com/office/drawing/2014/main" xmlns="" id="{A51BE740-53E5-492E-9D55-727AFD6E5E25}"/>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5">
            <a:hlinkClick r:id="rId3" action="ppaction://hlinksldjump"/>
            <a:extLst>
              <a:ext uri="{FF2B5EF4-FFF2-40B4-BE49-F238E27FC236}">
                <a16:creationId xmlns:a16="http://schemas.microsoft.com/office/drawing/2014/main" xmlns="" id="{42D1A5E1-23F0-4481-9E67-04204D4B9700}"/>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30" name="مستطيل مستدير الزوايا 5">
            <a:hlinkClick r:id="rId3" action="ppaction://hlinksldjump"/>
            <a:extLst>
              <a:ext uri="{FF2B5EF4-FFF2-40B4-BE49-F238E27FC236}">
                <a16:creationId xmlns:a16="http://schemas.microsoft.com/office/drawing/2014/main" xmlns="" id="{6C543432-3BA3-44A8-A73A-E494F93A966F}"/>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1" name="مستطيل مستدير الزوايا 5">
            <a:hlinkClick r:id="rId3" action="ppaction://hlinksldjump"/>
            <a:extLst>
              <a:ext uri="{FF2B5EF4-FFF2-40B4-BE49-F238E27FC236}">
                <a16:creationId xmlns:a16="http://schemas.microsoft.com/office/drawing/2014/main" xmlns="" id="{89D5F3E0-1A4D-4FD4-B5EF-5285B274F03F}"/>
              </a:ext>
            </a:extLst>
          </p:cNvPr>
          <p:cNvSpPr/>
          <p:nvPr/>
        </p:nvSpPr>
        <p:spPr>
          <a:xfrm>
            <a:off x="10517772" y="301622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7" name="مستطيل مستدير الزوايا 5">
            <a:hlinkClick r:id="rId3" action="ppaction://hlinksldjump"/>
            <a:extLst>
              <a:ext uri="{FF2B5EF4-FFF2-40B4-BE49-F238E27FC236}">
                <a16:creationId xmlns:a16="http://schemas.microsoft.com/office/drawing/2014/main" xmlns="" id="{A774D3B6-C157-4F07-91DF-1BC7C2AF9A8D}"/>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8" name="مستطيل مستدير الزوايا 5">
            <a:hlinkClick r:id="rId3" action="ppaction://hlinksldjump"/>
            <a:extLst>
              <a:ext uri="{FF2B5EF4-FFF2-40B4-BE49-F238E27FC236}">
                <a16:creationId xmlns:a16="http://schemas.microsoft.com/office/drawing/2014/main" xmlns="" id="{1BD3DFA9-6C94-42B6-B392-CE2ADBC3EC50}"/>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40" name="مستطيل مستدير الزوايا 5">
            <a:hlinkClick r:id="rId3" action="ppaction://hlinksldjump"/>
            <a:extLst>
              <a:ext uri="{FF2B5EF4-FFF2-40B4-BE49-F238E27FC236}">
                <a16:creationId xmlns:a16="http://schemas.microsoft.com/office/drawing/2014/main" xmlns="" id="{14110C83-0B51-41EB-ACCF-B4B77E9E639E}"/>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42" name="مستطيل مستدير الزوايا 5">
            <a:hlinkClick r:id="rId3" action="ppaction://hlinksldjump"/>
            <a:extLst>
              <a:ext uri="{FF2B5EF4-FFF2-40B4-BE49-F238E27FC236}">
                <a16:creationId xmlns:a16="http://schemas.microsoft.com/office/drawing/2014/main" xmlns="" id="{15244862-A593-46B4-92E1-85768FFCCF88}"/>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3" name="مستطيل مستدير الزوايا 5">
            <a:hlinkClick r:id="rId3" action="ppaction://hlinksldjump"/>
            <a:extLst>
              <a:ext uri="{FF2B5EF4-FFF2-40B4-BE49-F238E27FC236}">
                <a16:creationId xmlns:a16="http://schemas.microsoft.com/office/drawing/2014/main" xmlns="" id="{530F7D8A-048E-4ED5-A786-3DA7797EA47D}"/>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53" name="TextBox 52">
            <a:extLst>
              <a:ext uri="{FF2B5EF4-FFF2-40B4-BE49-F238E27FC236}">
                <a16:creationId xmlns:a16="http://schemas.microsoft.com/office/drawing/2014/main" xmlns="" id="{697A7A2B-B51D-4C4B-B24D-BFA35CB4854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3816533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3200" b="1" dirty="0">
                <a:solidFill>
                  <a:schemeClr val="tx1"/>
                </a:solidFill>
                <a:latin typeface="Sakkal Majalla" panose="02000000000000000000" pitchFamily="2" charset="-78"/>
                <a:cs typeface="Sakkal Majalla" panose="02000000000000000000" pitchFamily="2" charset="-78"/>
              </a:rPr>
              <a:t>اقرأ المطوية </a:t>
            </a:r>
            <a:r>
              <a:rPr lang="ar-BH" sz="3200" b="1" dirty="0">
                <a:solidFill>
                  <a:schemeClr val="tx1"/>
                </a:solidFill>
                <a:latin typeface="Sakkal Majalla" panose="02000000000000000000" pitchFamily="2" charset="-78"/>
                <a:cs typeface="Sakkal Majalla" panose="02000000000000000000" pitchFamily="2" charset="-78"/>
              </a:rPr>
              <a:t>السابقة، ثم أجب عن الأسئلة الآتية: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227013"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من يحمي المستهلك في مملكة البحرين؟</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227013"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من يحق له تقديم الشكوى لهذه الإدارة؟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227013"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عدد الحالات التي يمكن عندها الإبلاغ عن التجار في هذه الإدارة؟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227013"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ما قنوات التواصل مع الإدارة؟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227013"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بعض التجار يكتب على الفاتورة (البضاعة المباعة لا ترد ولا تستبدل)، هل هذه العبارة مخالفة لقانون حماية المستهلك؟  وهل يحق للمستهلك ارجاع السلعة واستبدالها حتى في وقت التخفيضات؟</a:t>
            </a:r>
            <a:endParaRPr lang="en-US" sz="3200" b="1" dirty="0">
              <a:solidFill>
                <a:schemeClr val="tx1"/>
              </a:solidFill>
              <a:latin typeface="Sakkal Majalla" panose="02000000000000000000" pitchFamily="2" charset="-78"/>
              <a:cs typeface="Sakkal Majalla" panose="02000000000000000000" pitchFamily="2" charset="-78"/>
            </a:endParaRPr>
          </a:p>
          <a:p>
            <a:pPr lvl="0" algn="r" rtl="1">
              <a:lnSpc>
                <a:spcPct val="107000"/>
              </a:lnSpc>
              <a:spcAft>
                <a:spcPts val="800"/>
              </a:spcAft>
              <a:buClr>
                <a:srgbClr val="5A8887"/>
              </a:buClr>
              <a:buSzPts val="1200"/>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717497" y="164429"/>
            <a:ext cx="6485862" cy="1077218"/>
          </a:xfrm>
          <a:prstGeom prst="rect">
            <a:avLst/>
          </a:prstGeom>
        </p:spPr>
        <p:txBody>
          <a:bodyPr wrap="square">
            <a:spAutoFit/>
          </a:bodyPr>
          <a:lstStyle/>
          <a:p>
            <a:pPr algn="ctr" rtl="1">
              <a:spcBef>
                <a:spcPts val="0"/>
              </a:spcBef>
              <a:spcAft>
                <a:spcPts val="1000"/>
              </a:spcAft>
            </a:pPr>
            <a:r>
              <a:rPr lang="ar-BH" sz="3200" dirty="0">
                <a:solidFill>
                  <a:schemeClr val="bg1"/>
                </a:solidFill>
                <a:cs typeface="Sultan bold" pitchFamily="2" charset="-78"/>
              </a:rPr>
              <a:t>جهود مملكة البحرين في نشر الوعي بترشيد الاستهلاك وحماية المستهلك</a:t>
            </a:r>
            <a:endParaRPr lang="ar-BH" sz="72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7" name="مستطيل مستدير الزوايا 5">
            <a:hlinkClick r:id="rId2" action="ppaction://hlinksldjump"/>
            <a:extLst>
              <a:ext uri="{FF2B5EF4-FFF2-40B4-BE49-F238E27FC236}">
                <a16:creationId xmlns:a16="http://schemas.microsoft.com/office/drawing/2014/main" xmlns="" id="{2231DAC5-9147-4E61-9B13-34449FFF808B}"/>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5">
            <a:hlinkClick r:id="rId2" action="ppaction://hlinksldjump"/>
            <a:extLst>
              <a:ext uri="{FF2B5EF4-FFF2-40B4-BE49-F238E27FC236}">
                <a16:creationId xmlns:a16="http://schemas.microsoft.com/office/drawing/2014/main" xmlns="" id="{0DEE1225-C4E6-4CE8-8A76-C59980724049}"/>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30" name="مستطيل مستدير الزوايا 5">
            <a:hlinkClick r:id="rId2" action="ppaction://hlinksldjump"/>
            <a:extLst>
              <a:ext uri="{FF2B5EF4-FFF2-40B4-BE49-F238E27FC236}">
                <a16:creationId xmlns:a16="http://schemas.microsoft.com/office/drawing/2014/main" xmlns="" id="{58DEE7E3-0DB9-4B9F-AF22-221E3AC92F5E}"/>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1" name="مستطيل مستدير الزوايا 5">
            <a:hlinkClick r:id="rId2" action="ppaction://hlinksldjump"/>
            <a:extLst>
              <a:ext uri="{FF2B5EF4-FFF2-40B4-BE49-F238E27FC236}">
                <a16:creationId xmlns:a16="http://schemas.microsoft.com/office/drawing/2014/main" xmlns="" id="{9AE3627B-1BAA-492A-BA41-648796ACB24F}"/>
              </a:ext>
            </a:extLst>
          </p:cNvPr>
          <p:cNvSpPr/>
          <p:nvPr/>
        </p:nvSpPr>
        <p:spPr>
          <a:xfrm>
            <a:off x="10517772" y="301622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7" name="مستطيل مستدير الزوايا 5">
            <a:hlinkClick r:id="rId2" action="ppaction://hlinksldjump"/>
            <a:extLst>
              <a:ext uri="{FF2B5EF4-FFF2-40B4-BE49-F238E27FC236}">
                <a16:creationId xmlns:a16="http://schemas.microsoft.com/office/drawing/2014/main" xmlns="" id="{51E67F38-C315-4851-9227-465564AE7F8D}"/>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8" name="مستطيل مستدير الزوايا 5">
            <a:hlinkClick r:id="rId2" action="ppaction://hlinksldjump"/>
            <a:extLst>
              <a:ext uri="{FF2B5EF4-FFF2-40B4-BE49-F238E27FC236}">
                <a16:creationId xmlns:a16="http://schemas.microsoft.com/office/drawing/2014/main" xmlns="" id="{2F80AE48-7217-42F4-B64D-052A71131593}"/>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40" name="مستطيل مستدير الزوايا 5">
            <a:hlinkClick r:id="rId2" action="ppaction://hlinksldjump"/>
            <a:extLst>
              <a:ext uri="{FF2B5EF4-FFF2-40B4-BE49-F238E27FC236}">
                <a16:creationId xmlns:a16="http://schemas.microsoft.com/office/drawing/2014/main" xmlns="" id="{38203F17-D0DA-4DE2-9431-7F9A2F3CB1A4}"/>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41" name="مستطيل مستدير الزوايا 5">
            <a:hlinkClick r:id="rId2" action="ppaction://hlinksldjump"/>
            <a:extLst>
              <a:ext uri="{FF2B5EF4-FFF2-40B4-BE49-F238E27FC236}">
                <a16:creationId xmlns:a16="http://schemas.microsoft.com/office/drawing/2014/main" xmlns="" id="{0BEF228A-CC0D-4D02-A8DE-A342B6D780C8}"/>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2" name="مستطيل مستدير الزوايا 5">
            <a:hlinkClick r:id="rId2" action="ppaction://hlinksldjump"/>
            <a:extLst>
              <a:ext uri="{FF2B5EF4-FFF2-40B4-BE49-F238E27FC236}">
                <a16:creationId xmlns:a16="http://schemas.microsoft.com/office/drawing/2014/main" xmlns="" id="{E920481B-9476-48E8-AB24-148E6C302E8B}"/>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3" name="TextBox 42">
            <a:extLst>
              <a:ext uri="{FF2B5EF4-FFF2-40B4-BE49-F238E27FC236}">
                <a16:creationId xmlns:a16="http://schemas.microsoft.com/office/drawing/2014/main" xmlns="" id="{DF11C9A1-764F-43C1-9DC0-6618F2C408F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645081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b="1" u="sng" dirty="0">
                <a:solidFill>
                  <a:schemeClr val="tx1"/>
                </a:solidFill>
                <a:highlight>
                  <a:srgbClr val="FFFF00"/>
                </a:highlight>
                <a:latin typeface="Sakkal Majalla" panose="02000000000000000000" pitchFamily="2" charset="-78"/>
                <a:cs typeface="Sakkal Majalla" panose="02000000000000000000" pitchFamily="2" charset="-78"/>
              </a:rPr>
              <a:t>ترشيد الاستهلاك</a:t>
            </a:r>
            <a:r>
              <a:rPr lang="ar-BH" sz="3200" b="1" dirty="0">
                <a:solidFill>
                  <a:schemeClr val="tx1"/>
                </a:solidFill>
                <a:highlight>
                  <a:srgbClr val="FFFF00"/>
                </a:highlight>
                <a:latin typeface="Sakkal Majalla" panose="02000000000000000000" pitchFamily="2" charset="-78"/>
                <a:cs typeface="Sakkal Majalla" panose="02000000000000000000" pitchFamily="2" charset="-78"/>
              </a:rPr>
              <a:t>:</a:t>
            </a:r>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     تحرص دول العالم على المحافظة على مصادر الطاقة من خلال ترشيد الاستهلاك والاقتصاد في استعمالها دون تبذير، والعمل على نشر الوعي بالاستعمال الأمثل للموارد الطاقة المختلفة، سواء بالاقتصاد في الاستهلاك والقضاء على الهدر أو الترويج لمنتجات صديقة للبيئة كما هو الحاصل للمنتجات الكهربائية من مصابيح ومكيفات أو استخدام بدائل للطاقة كالطاقة الشمسية. </a:t>
            </a:r>
            <a:endParaRPr lang="en-US" sz="3200" b="1" dirty="0">
              <a:solidFill>
                <a:schemeClr val="tx1"/>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 </a:t>
            </a:r>
            <a:endParaRPr lang="en-US" sz="3200" b="1" dirty="0">
              <a:solidFill>
                <a:schemeClr val="tx1"/>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     واستطاعت مملكة البحرين أن تنشر ثقافة ترشيد الاستهلاك بين الموطنين والمقيمين من خلال مؤسساتها الرسمية، وسن تشريعات بهدف ترشيد الاستهلاك للحفاظ على الموارد ومصادر الطاقة. </a:t>
            </a:r>
            <a:endParaRPr lang="en-US" sz="3200" b="1" dirty="0">
              <a:solidFill>
                <a:schemeClr val="tx1"/>
              </a:solidFill>
              <a:latin typeface="Sakkal Majalla" panose="02000000000000000000" pitchFamily="2" charset="-78"/>
              <a:cs typeface="Sakkal Majalla" panose="02000000000000000000" pitchFamily="2" charset="-78"/>
            </a:endParaRPr>
          </a:p>
          <a:p>
            <a:pPr lvl="0" algn="r" rtl="1">
              <a:lnSpc>
                <a:spcPct val="107000"/>
              </a:lnSpc>
              <a:spcAft>
                <a:spcPts val="800"/>
              </a:spcAft>
              <a:buClr>
                <a:srgbClr val="5A8887"/>
              </a:buClr>
              <a:buSzPts val="1200"/>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717497" y="164429"/>
            <a:ext cx="6485862" cy="1077218"/>
          </a:xfrm>
          <a:prstGeom prst="rect">
            <a:avLst/>
          </a:prstGeom>
        </p:spPr>
        <p:txBody>
          <a:bodyPr wrap="square">
            <a:spAutoFit/>
          </a:bodyPr>
          <a:lstStyle/>
          <a:p>
            <a:pPr algn="ctr" rtl="1">
              <a:spcBef>
                <a:spcPts val="0"/>
              </a:spcBef>
              <a:spcAft>
                <a:spcPts val="1000"/>
              </a:spcAft>
            </a:pPr>
            <a:r>
              <a:rPr lang="ar-BH" sz="3200" dirty="0">
                <a:solidFill>
                  <a:schemeClr val="bg1"/>
                </a:solidFill>
                <a:cs typeface="Sultan bold" pitchFamily="2" charset="-78"/>
              </a:rPr>
              <a:t>جهود مملكة البحرين في نشر الوعي بترشيد الاستهلاك وحماية المستهلك</a:t>
            </a:r>
            <a:endParaRPr lang="ar-BH" sz="72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A7CC75F9-6753-41DC-8BD7-407003344120}"/>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5">
            <a:hlinkClick r:id="rId2" action="ppaction://hlinksldjump"/>
            <a:extLst>
              <a:ext uri="{FF2B5EF4-FFF2-40B4-BE49-F238E27FC236}">
                <a16:creationId xmlns:a16="http://schemas.microsoft.com/office/drawing/2014/main" xmlns="" id="{4C1E4DA2-CC86-42B8-B733-01B7439D377A}"/>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7" name="مستطيل مستدير الزوايا 5">
            <a:hlinkClick r:id="rId2" action="ppaction://hlinksldjump"/>
            <a:extLst>
              <a:ext uri="{FF2B5EF4-FFF2-40B4-BE49-F238E27FC236}">
                <a16:creationId xmlns:a16="http://schemas.microsoft.com/office/drawing/2014/main" xmlns="" id="{F927262A-6B3C-411B-90A1-670EB0FD686A}"/>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8" name="مستطيل مستدير الزوايا 5">
            <a:hlinkClick r:id="rId2" action="ppaction://hlinksldjump"/>
            <a:extLst>
              <a:ext uri="{FF2B5EF4-FFF2-40B4-BE49-F238E27FC236}">
                <a16:creationId xmlns:a16="http://schemas.microsoft.com/office/drawing/2014/main" xmlns="" id="{13F31FD6-937B-406F-BFAD-42DBAB852503}"/>
              </a:ext>
            </a:extLst>
          </p:cNvPr>
          <p:cNvSpPr/>
          <p:nvPr/>
        </p:nvSpPr>
        <p:spPr>
          <a:xfrm>
            <a:off x="10517772" y="301622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0" name="مستطيل مستدير الزوايا 5">
            <a:hlinkClick r:id="rId2" action="ppaction://hlinksldjump"/>
            <a:extLst>
              <a:ext uri="{FF2B5EF4-FFF2-40B4-BE49-F238E27FC236}">
                <a16:creationId xmlns:a16="http://schemas.microsoft.com/office/drawing/2014/main" xmlns="" id="{772E454E-739E-4434-84BB-0F90496C4BA3}"/>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1" name="مستطيل مستدير الزوايا 5">
            <a:hlinkClick r:id="rId2" action="ppaction://hlinksldjump"/>
            <a:extLst>
              <a:ext uri="{FF2B5EF4-FFF2-40B4-BE49-F238E27FC236}">
                <a16:creationId xmlns:a16="http://schemas.microsoft.com/office/drawing/2014/main" xmlns="" id="{388D7A3B-BF10-4495-87A6-AA8CE091AA55}"/>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7" name="مستطيل مستدير الزوايا 5">
            <a:hlinkClick r:id="rId2" action="ppaction://hlinksldjump"/>
            <a:extLst>
              <a:ext uri="{FF2B5EF4-FFF2-40B4-BE49-F238E27FC236}">
                <a16:creationId xmlns:a16="http://schemas.microsoft.com/office/drawing/2014/main" xmlns="" id="{EA84481A-DC9E-4436-9896-590721800DBB}"/>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8" name="مستطيل مستدير الزوايا 5">
            <a:hlinkClick r:id="rId2" action="ppaction://hlinksldjump"/>
            <a:extLst>
              <a:ext uri="{FF2B5EF4-FFF2-40B4-BE49-F238E27FC236}">
                <a16:creationId xmlns:a16="http://schemas.microsoft.com/office/drawing/2014/main" xmlns="" id="{BFF9690F-2FB1-4793-A256-5E922442C6C2}"/>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0" name="مستطيل مستدير الزوايا 5">
            <a:hlinkClick r:id="rId2" action="ppaction://hlinksldjump"/>
            <a:extLst>
              <a:ext uri="{FF2B5EF4-FFF2-40B4-BE49-F238E27FC236}">
                <a16:creationId xmlns:a16="http://schemas.microsoft.com/office/drawing/2014/main" xmlns="" id="{B18EF4CF-DBEB-4BD0-8B53-C7627D5F344D}"/>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1" name="TextBox 40">
            <a:extLst>
              <a:ext uri="{FF2B5EF4-FFF2-40B4-BE49-F238E27FC236}">
                <a16:creationId xmlns:a16="http://schemas.microsoft.com/office/drawing/2014/main" xmlns="" id="{5899BE30-BBAF-43CC-8D6F-6BDACC139E5C}"/>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65323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b="1" u="sng" dirty="0">
                <a:solidFill>
                  <a:schemeClr val="tx1"/>
                </a:solidFill>
                <a:highlight>
                  <a:srgbClr val="FFFF00"/>
                </a:highlight>
                <a:latin typeface="Sakkal Majalla" panose="02000000000000000000" pitchFamily="2" charset="-78"/>
                <a:cs typeface="Sakkal Majalla" panose="02000000000000000000" pitchFamily="2" charset="-78"/>
              </a:rPr>
              <a:t>حماية المستهلك</a:t>
            </a:r>
            <a:r>
              <a:rPr lang="ar-BH" sz="3200" b="1" dirty="0">
                <a:solidFill>
                  <a:schemeClr val="tx1"/>
                </a:solidFill>
                <a:highlight>
                  <a:srgbClr val="FFFF00"/>
                </a:highlight>
                <a:latin typeface="Sakkal Majalla" panose="02000000000000000000" pitchFamily="2" charset="-78"/>
                <a:cs typeface="Sakkal Majalla" panose="02000000000000000000" pitchFamily="2" charset="-78"/>
              </a:rPr>
              <a:t>:</a:t>
            </a:r>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اهتمت حكومة مملكة البحرين بحماية المستهلك فسعت إلى تنمية المجتمع اقتصاديًا واجتماعيًا، وتعمل وزارة الصناعة والتجارة متمثلة بإدارة حماية المستهلك على تنفيذ قانون رقم (35) لسنة 2012م بشأن حماية المستهلك ولائحته التنفيذية، وذلك من خلال دورها الرقابي الذي تقوم به بهدف الحفاظ على مناخ اقتصادي نشط وعادل لكل من التاجر والمستهلك.  كما للإدارة دور فعّال في تمكين المستهلك من خلال تعريفه بحقوقه وتشجيعه على ممارسة واجباته التي نص عليها القانون.  ومن الخدمات التي تقدمها إدارة حماية المستهلك الآتي:</a:t>
            </a:r>
            <a:endParaRPr lang="en-US"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SA" sz="2800" b="1" dirty="0">
                <a:solidFill>
                  <a:schemeClr val="tx1"/>
                </a:solidFill>
                <a:latin typeface="Sakkal Majalla" panose="02000000000000000000" pitchFamily="2" charset="-78"/>
                <a:cs typeface="Sakkal Majalla" panose="02000000000000000000" pitchFamily="2" charset="-78"/>
              </a:rPr>
              <a:t>تنفيذ أحكام القوانين والتشريعات المنظمة لحماية حقوق المستهلك</a:t>
            </a:r>
            <a:r>
              <a:rPr lang="en-US" sz="2800" b="1" dirty="0">
                <a:solidFill>
                  <a:schemeClr val="tx1"/>
                </a:solidFill>
                <a:latin typeface="Sakkal Majalla" panose="02000000000000000000" pitchFamily="2" charset="-78"/>
                <a:cs typeface="Sakkal Majalla" panose="02000000000000000000" pitchFamily="2" charset="-78"/>
              </a:rPr>
              <a:t>.</a:t>
            </a:r>
          </a:p>
          <a:p>
            <a:pPr marL="514350" lvl="0" indent="-514350" algn="just" rtl="1">
              <a:buFont typeface="+mj-lt"/>
              <a:buAutoNum type="arabicPeriod"/>
            </a:pPr>
            <a:r>
              <a:rPr lang="ar-SA" sz="2800" b="1" dirty="0">
                <a:solidFill>
                  <a:schemeClr val="tx1"/>
                </a:solidFill>
                <a:latin typeface="Sakkal Majalla" panose="02000000000000000000" pitchFamily="2" charset="-78"/>
                <a:cs typeface="Sakkal Majalla" panose="02000000000000000000" pitchFamily="2" charset="-78"/>
              </a:rPr>
              <a:t>اتخاذ التدابير اللازمة لحماية المستهلك، وفقًا للقوانين والأنظمة المعمول بها في مملكة البحرين</a:t>
            </a:r>
            <a:r>
              <a:rPr lang="en-US" sz="2800" b="1" dirty="0">
                <a:solidFill>
                  <a:schemeClr val="tx1"/>
                </a:solidFill>
                <a:latin typeface="Sakkal Majalla" panose="02000000000000000000" pitchFamily="2" charset="-78"/>
                <a:cs typeface="Sakkal Majalla" panose="02000000000000000000" pitchFamily="2" charset="-78"/>
              </a:rPr>
              <a:t>.</a:t>
            </a:r>
          </a:p>
          <a:p>
            <a:pPr marL="514350" lvl="0" indent="-514350" algn="just" rtl="1">
              <a:buFont typeface="+mj-lt"/>
              <a:buAutoNum type="arabicPeriod"/>
            </a:pPr>
            <a:r>
              <a:rPr lang="ar-SA" sz="2800" b="1" dirty="0">
                <a:solidFill>
                  <a:schemeClr val="tx1"/>
                </a:solidFill>
                <a:latin typeface="Sakkal Majalla" panose="02000000000000000000" pitchFamily="2" charset="-78"/>
                <a:cs typeface="Sakkal Majalla" panose="02000000000000000000" pitchFamily="2" charset="-78"/>
              </a:rPr>
              <a:t>اتخاذ التدابير اللازمة لمكافحة الغش التجاري، وفقًا للقوانين والأنظمة المعمول بها.</a:t>
            </a:r>
            <a:endParaRPr lang="en-US" sz="2800" b="1" dirty="0">
              <a:solidFill>
                <a:schemeClr val="tx1"/>
              </a:solidFill>
              <a:latin typeface="Sakkal Majalla" panose="02000000000000000000" pitchFamily="2" charset="-78"/>
              <a:cs typeface="Sakkal Majalla" panose="02000000000000000000" pitchFamily="2" charset="-78"/>
            </a:endParaRPr>
          </a:p>
          <a:p>
            <a:pPr lvl="0" algn="r" rtl="1">
              <a:lnSpc>
                <a:spcPct val="107000"/>
              </a:lnSpc>
              <a:spcAft>
                <a:spcPts val="800"/>
              </a:spcAft>
              <a:buClr>
                <a:srgbClr val="5A8887"/>
              </a:buClr>
              <a:buSzPts val="1200"/>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717497" y="164429"/>
            <a:ext cx="6485862" cy="1077218"/>
          </a:xfrm>
          <a:prstGeom prst="rect">
            <a:avLst/>
          </a:prstGeom>
        </p:spPr>
        <p:txBody>
          <a:bodyPr wrap="square">
            <a:spAutoFit/>
          </a:bodyPr>
          <a:lstStyle/>
          <a:p>
            <a:pPr algn="ctr" rtl="1">
              <a:spcBef>
                <a:spcPts val="0"/>
              </a:spcBef>
              <a:spcAft>
                <a:spcPts val="1000"/>
              </a:spcAft>
            </a:pPr>
            <a:r>
              <a:rPr lang="ar-BH" sz="3200" dirty="0">
                <a:solidFill>
                  <a:schemeClr val="bg1"/>
                </a:solidFill>
                <a:cs typeface="Sultan bold" pitchFamily="2" charset="-78"/>
              </a:rPr>
              <a:t>جهود مملكة البحرين في نشر الوعي بترشيد الاستهلاك وحماية المستهلك</a:t>
            </a:r>
            <a:endParaRPr lang="ar-BH" sz="72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51603FD2-0AD2-4487-8856-494208732EB7}"/>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5">
            <a:hlinkClick r:id="rId2" action="ppaction://hlinksldjump"/>
            <a:extLst>
              <a:ext uri="{FF2B5EF4-FFF2-40B4-BE49-F238E27FC236}">
                <a16:creationId xmlns:a16="http://schemas.microsoft.com/office/drawing/2014/main" xmlns="" id="{085999FE-07D1-4781-8908-AA571FF2DF0B}"/>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7" name="مستطيل مستدير الزوايا 5">
            <a:hlinkClick r:id="rId2" action="ppaction://hlinksldjump"/>
            <a:extLst>
              <a:ext uri="{FF2B5EF4-FFF2-40B4-BE49-F238E27FC236}">
                <a16:creationId xmlns:a16="http://schemas.microsoft.com/office/drawing/2014/main" xmlns="" id="{17813EF0-6AE1-4A2B-8AFB-EB5BF8C513BE}"/>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8" name="مستطيل مستدير الزوايا 5">
            <a:hlinkClick r:id="rId2" action="ppaction://hlinksldjump"/>
            <a:extLst>
              <a:ext uri="{FF2B5EF4-FFF2-40B4-BE49-F238E27FC236}">
                <a16:creationId xmlns:a16="http://schemas.microsoft.com/office/drawing/2014/main" xmlns="" id="{4F05F710-9F97-4A6D-BE21-4A5FFD295CB5}"/>
              </a:ext>
            </a:extLst>
          </p:cNvPr>
          <p:cNvSpPr/>
          <p:nvPr/>
        </p:nvSpPr>
        <p:spPr>
          <a:xfrm>
            <a:off x="10517772" y="301622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0" name="مستطيل مستدير الزوايا 5">
            <a:hlinkClick r:id="rId2" action="ppaction://hlinksldjump"/>
            <a:extLst>
              <a:ext uri="{FF2B5EF4-FFF2-40B4-BE49-F238E27FC236}">
                <a16:creationId xmlns:a16="http://schemas.microsoft.com/office/drawing/2014/main" xmlns="" id="{5278864B-F8E2-49A7-A59F-D617BE56CE79}"/>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1" name="مستطيل مستدير الزوايا 5">
            <a:hlinkClick r:id="rId2" action="ppaction://hlinksldjump"/>
            <a:extLst>
              <a:ext uri="{FF2B5EF4-FFF2-40B4-BE49-F238E27FC236}">
                <a16:creationId xmlns:a16="http://schemas.microsoft.com/office/drawing/2014/main" xmlns="" id="{649196AF-E834-4DC5-89BE-2E3447FFFB3D}"/>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7" name="مستطيل مستدير الزوايا 5">
            <a:hlinkClick r:id="rId2" action="ppaction://hlinksldjump"/>
            <a:extLst>
              <a:ext uri="{FF2B5EF4-FFF2-40B4-BE49-F238E27FC236}">
                <a16:creationId xmlns:a16="http://schemas.microsoft.com/office/drawing/2014/main" xmlns="" id="{9CC4335D-B738-4444-B957-71CCD8AC5DB4}"/>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8" name="مستطيل مستدير الزوايا 5">
            <a:hlinkClick r:id="rId2" action="ppaction://hlinksldjump"/>
            <a:extLst>
              <a:ext uri="{FF2B5EF4-FFF2-40B4-BE49-F238E27FC236}">
                <a16:creationId xmlns:a16="http://schemas.microsoft.com/office/drawing/2014/main" xmlns="" id="{483FF2F8-F0DE-476B-A82C-FFF37B9820D4}"/>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0" name="مستطيل مستدير الزوايا 5">
            <a:hlinkClick r:id="rId2" action="ppaction://hlinksldjump"/>
            <a:extLst>
              <a:ext uri="{FF2B5EF4-FFF2-40B4-BE49-F238E27FC236}">
                <a16:creationId xmlns:a16="http://schemas.microsoft.com/office/drawing/2014/main" xmlns="" id="{BB9DE735-56B5-456C-9A0E-6DF858D63B90}"/>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1" name="TextBox 40">
            <a:extLst>
              <a:ext uri="{FF2B5EF4-FFF2-40B4-BE49-F238E27FC236}">
                <a16:creationId xmlns:a16="http://schemas.microsoft.com/office/drawing/2014/main" xmlns="" id="{25B06DE9-5523-40A9-AA45-61D19B75D65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640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19270" y="1364342"/>
            <a:ext cx="10164417"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07000"/>
              </a:lnSpc>
              <a:spcAft>
                <a:spcPts val="800"/>
              </a:spcAft>
              <a:buClr>
                <a:srgbClr val="5A8887"/>
              </a:buClr>
              <a:buSzPts val="1200"/>
            </a:pPr>
            <a:r>
              <a:rPr lang="ar-BH" sz="3200" b="1" u="sng" dirty="0">
                <a:solidFill>
                  <a:srgbClr val="C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الادخار</a:t>
            </a:r>
            <a:r>
              <a:rPr lang="ar-BH" sz="3200" b="1" dirty="0">
                <a:solidFill>
                  <a:srgbClr val="C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هو اقتطاع جزء من الدخل وحفظه دون استهلاكه؛ لرغباتٍ أو حاجاتٍ مستقبلية.</a:t>
            </a:r>
            <a:endParaRPr lang="en-US" sz="3200" b="1" dirty="0">
              <a:solidFill>
                <a:schemeClr val="tx1"/>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highlight>
                  <a:srgbClr val="FFFF00"/>
                </a:highlight>
                <a:latin typeface="Sakkal Majalla" panose="02000000000000000000" pitchFamily="2" charset="-78"/>
                <a:cs typeface="Sakkal Majalla" panose="02000000000000000000" pitchFamily="2" charset="-78"/>
              </a:rPr>
              <a:t>وهناك نوعان من الادخار :</a:t>
            </a:r>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200" b="1" dirty="0">
                <a:solidFill>
                  <a:srgbClr val="C00000"/>
                </a:solidFill>
                <a:latin typeface="Sakkal Majalla" panose="02000000000000000000" pitchFamily="2" charset="-78"/>
                <a:cs typeface="Sakkal Majalla" panose="02000000000000000000" pitchFamily="2" charset="-78"/>
              </a:rPr>
              <a:t>الادخار الاختياري:  </a:t>
            </a:r>
            <a:r>
              <a:rPr lang="ar-BH" sz="3200" b="1" dirty="0">
                <a:solidFill>
                  <a:schemeClr val="tx1"/>
                </a:solidFill>
                <a:latin typeface="Sakkal Majalla" panose="02000000000000000000" pitchFamily="2" charset="-78"/>
                <a:cs typeface="Sakkal Majalla" panose="02000000000000000000" pitchFamily="2" charset="-78"/>
              </a:rPr>
              <a:t>ونعني به امتناع الفرد عن استعمال جزء من دخله برضاه دونما إجبار من أحد بقصد المصلحة المستقبلية، ويتمثل هذا النوع من الادخار في حسابات التوفير في البنوك.</a:t>
            </a:r>
            <a:endParaRPr lang="en-US" sz="32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200" b="1" dirty="0">
                <a:solidFill>
                  <a:srgbClr val="C00000"/>
                </a:solidFill>
                <a:latin typeface="Sakkal Majalla" panose="02000000000000000000" pitchFamily="2" charset="-78"/>
                <a:cs typeface="Sakkal Majalla" panose="02000000000000000000" pitchFamily="2" charset="-78"/>
              </a:rPr>
              <a:t>الادخار الاجباري:  </a:t>
            </a:r>
            <a:r>
              <a:rPr lang="ar-BH" sz="3200" b="1" dirty="0">
                <a:solidFill>
                  <a:schemeClr val="tx1"/>
                </a:solidFill>
                <a:latin typeface="Sakkal Majalla" panose="02000000000000000000" pitchFamily="2" charset="-78"/>
                <a:cs typeface="Sakkal Majalla" panose="02000000000000000000" pitchFamily="2" charset="-78"/>
              </a:rPr>
              <a:t>يفرض على الأفراد أو المشاريع بمقتضى قوانين ولوائح لا يستطيعون مخالفتها، فيحتجز جزء من دخلهم، وهذا النوع من الادخار يتم بقوانين وقرارات حكومية مثل اقتطاع جزء من الدخل من قبل الدولة في مقابل المعاش التقاعدي لموظفيها عند نهاية خدمتهم.</a:t>
            </a:r>
            <a:endParaRPr lang="en-US" sz="3200" b="1" dirty="0">
              <a:solidFill>
                <a:schemeClr val="tx1"/>
              </a:solidFill>
              <a:latin typeface="Sakkal Majalla" panose="02000000000000000000" pitchFamily="2" charset="-78"/>
              <a:cs typeface="Sakkal Majalla" panose="02000000000000000000" pitchFamily="2" charset="-78"/>
            </a:endParaRPr>
          </a:p>
          <a:p>
            <a:pPr lvl="0" algn="just" rtl="1">
              <a:lnSpc>
                <a:spcPct val="107000"/>
              </a:lnSpc>
              <a:spcAft>
                <a:spcPts val="800"/>
              </a:spcAft>
              <a:buClr>
                <a:srgbClr val="5A8887"/>
              </a:buClr>
              <a:buSzPts val="1200"/>
            </a:pPr>
            <a:endParaRPr lang="en-US" sz="32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7506130" y="324615"/>
            <a:ext cx="147668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الادخار</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xmlns="" id="{65C7C32E-4EA6-4FCF-A5F6-8A27DA928F5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مستطيل مستدير الزوايا 5">
            <a:hlinkClick r:id="rId2" action="ppaction://hlinksldjump"/>
            <a:extLst>
              <a:ext uri="{FF2B5EF4-FFF2-40B4-BE49-F238E27FC236}">
                <a16:creationId xmlns:a16="http://schemas.microsoft.com/office/drawing/2014/main" xmlns="" id="{CB0F513C-F944-46E7-9C74-D296772A9997}"/>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5">
            <a:hlinkClick r:id="rId2" action="ppaction://hlinksldjump"/>
            <a:extLst>
              <a:ext uri="{FF2B5EF4-FFF2-40B4-BE49-F238E27FC236}">
                <a16:creationId xmlns:a16="http://schemas.microsoft.com/office/drawing/2014/main" xmlns="" id="{420670A8-D480-44AB-9192-96834DB11C00}"/>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53" name="مستطيل مستدير الزوايا 5">
            <a:hlinkClick r:id="rId2" action="ppaction://hlinksldjump"/>
            <a:extLst>
              <a:ext uri="{FF2B5EF4-FFF2-40B4-BE49-F238E27FC236}">
                <a16:creationId xmlns:a16="http://schemas.microsoft.com/office/drawing/2014/main" xmlns="" id="{954F8104-E886-4B2A-834C-56FA05C0243E}"/>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4" name="مستطيل مستدير الزوايا 5">
            <a:hlinkClick r:id="rId2" action="ppaction://hlinksldjump"/>
            <a:extLst>
              <a:ext uri="{FF2B5EF4-FFF2-40B4-BE49-F238E27FC236}">
                <a16:creationId xmlns:a16="http://schemas.microsoft.com/office/drawing/2014/main" xmlns="" id="{66EDED82-CE85-4377-A10E-A3DC7DF054BE}"/>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5" name="مستطيل مستدير الزوايا 5">
            <a:hlinkClick r:id="rId2" action="ppaction://hlinksldjump"/>
            <a:extLst>
              <a:ext uri="{FF2B5EF4-FFF2-40B4-BE49-F238E27FC236}">
                <a16:creationId xmlns:a16="http://schemas.microsoft.com/office/drawing/2014/main" xmlns="" id="{A305CC74-DE3B-455B-8DB2-666AF7AA28FD}"/>
              </a:ext>
            </a:extLst>
          </p:cNvPr>
          <p:cNvSpPr/>
          <p:nvPr/>
        </p:nvSpPr>
        <p:spPr>
          <a:xfrm>
            <a:off x="10517772" y="358345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6" name="مستطيل مستدير الزوايا 5">
            <a:hlinkClick r:id="rId2" action="ppaction://hlinksldjump"/>
            <a:extLst>
              <a:ext uri="{FF2B5EF4-FFF2-40B4-BE49-F238E27FC236}">
                <a16:creationId xmlns:a16="http://schemas.microsoft.com/office/drawing/2014/main" xmlns="" id="{382B7126-B93D-4141-B98C-FCDC7E33EDEB}"/>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7" name="مستطيل مستدير الزوايا 5">
            <a:hlinkClick r:id="rId2" action="ppaction://hlinksldjump"/>
            <a:extLst>
              <a:ext uri="{FF2B5EF4-FFF2-40B4-BE49-F238E27FC236}">
                <a16:creationId xmlns:a16="http://schemas.microsoft.com/office/drawing/2014/main" xmlns="" id="{6980E7F7-7739-4332-A663-FBFF153C7A74}"/>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58" name="مستطيل مستدير الزوايا 5">
            <a:hlinkClick r:id="rId2" action="ppaction://hlinksldjump"/>
            <a:extLst>
              <a:ext uri="{FF2B5EF4-FFF2-40B4-BE49-F238E27FC236}">
                <a16:creationId xmlns:a16="http://schemas.microsoft.com/office/drawing/2014/main" xmlns="" id="{E328F98D-324E-4BB8-A5B6-6411651DACF8}"/>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59" name="مستطيل مستدير الزوايا 5">
            <a:hlinkClick r:id="rId2" action="ppaction://hlinksldjump"/>
            <a:extLst>
              <a:ext uri="{FF2B5EF4-FFF2-40B4-BE49-F238E27FC236}">
                <a16:creationId xmlns:a16="http://schemas.microsoft.com/office/drawing/2014/main" xmlns="" id="{26D11449-58BA-445B-9A9D-F5FC433E76F2}"/>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0" name="TextBox 59">
            <a:extLst>
              <a:ext uri="{FF2B5EF4-FFF2-40B4-BE49-F238E27FC236}">
                <a16:creationId xmlns:a16="http://schemas.microsoft.com/office/drawing/2014/main" xmlns="" id="{821D66B7-54F6-4BD6-B0FB-DFB521C4F7CA}"/>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3080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400" b="1" dirty="0">
                <a:solidFill>
                  <a:schemeClr val="tx1"/>
                </a:solidFill>
                <a:latin typeface="Sakkal Majalla" panose="02000000000000000000" pitchFamily="2" charset="-78"/>
                <a:cs typeface="Sakkal Majalla" panose="02000000000000000000" pitchFamily="2" charset="-78"/>
              </a:rPr>
              <a:t> وهناك فوائد عدة للادخار، أهمها:</a:t>
            </a:r>
          </a:p>
          <a:p>
            <a:pPr algn="just" rtl="1"/>
            <a:endParaRPr lang="en-US" sz="4400" b="1" dirty="0">
              <a:solidFill>
                <a:schemeClr val="tx1"/>
              </a:solidFill>
              <a:latin typeface="Sakkal Majalla" panose="02000000000000000000" pitchFamily="2" charset="-78"/>
              <a:cs typeface="Sakkal Majalla" panose="02000000000000000000" pitchFamily="2" charset="-78"/>
            </a:endParaRPr>
          </a:p>
          <a:p>
            <a:pPr marL="803275" lvl="0" indent="-803275" algn="just" rtl="1">
              <a:buFont typeface="+mj-lt"/>
              <a:buAutoNum type="arabicPeriod"/>
            </a:pPr>
            <a:r>
              <a:rPr lang="ar-BH" sz="4400" b="1" dirty="0">
                <a:solidFill>
                  <a:schemeClr val="tx1"/>
                </a:solidFill>
                <a:latin typeface="Sakkal Majalla" panose="02000000000000000000" pitchFamily="2" charset="-78"/>
                <a:cs typeface="Sakkal Majalla" panose="02000000000000000000" pitchFamily="2" charset="-78"/>
              </a:rPr>
              <a:t>وسيلة لتحسين مستوى المعيشة، وزيادة الثروة.</a:t>
            </a:r>
            <a:endParaRPr lang="en-US" sz="4400" b="1" dirty="0">
              <a:solidFill>
                <a:schemeClr val="tx1"/>
              </a:solidFill>
              <a:latin typeface="Sakkal Majalla" panose="02000000000000000000" pitchFamily="2" charset="-78"/>
              <a:cs typeface="Sakkal Majalla" panose="02000000000000000000" pitchFamily="2" charset="-78"/>
            </a:endParaRPr>
          </a:p>
          <a:p>
            <a:pPr marL="803275" lvl="0" indent="-803275" algn="just" rtl="1">
              <a:buFont typeface="+mj-lt"/>
              <a:buAutoNum type="arabicPeriod"/>
            </a:pPr>
            <a:r>
              <a:rPr lang="ar-BH" sz="4400" b="1" dirty="0">
                <a:solidFill>
                  <a:schemeClr val="tx1"/>
                </a:solidFill>
                <a:latin typeface="Sakkal Majalla" panose="02000000000000000000" pitchFamily="2" charset="-78"/>
                <a:cs typeface="Sakkal Majalla" panose="02000000000000000000" pitchFamily="2" charset="-78"/>
              </a:rPr>
              <a:t>وسيلة لتمويل المشروعات الاستثمارية الصغيرة.</a:t>
            </a:r>
            <a:endParaRPr lang="en-US" sz="4400" b="1" dirty="0">
              <a:solidFill>
                <a:schemeClr val="tx1"/>
              </a:solidFill>
              <a:latin typeface="Sakkal Majalla" panose="02000000000000000000" pitchFamily="2" charset="-78"/>
              <a:cs typeface="Sakkal Majalla" panose="02000000000000000000" pitchFamily="2" charset="-78"/>
            </a:endParaRPr>
          </a:p>
          <a:p>
            <a:pPr marL="803275" lvl="0" indent="-803275" algn="just" rtl="1">
              <a:buFont typeface="+mj-lt"/>
              <a:buAutoNum type="arabicPeriod"/>
            </a:pPr>
            <a:r>
              <a:rPr lang="ar-BH" sz="4400" b="1" dirty="0">
                <a:solidFill>
                  <a:schemeClr val="tx1"/>
                </a:solidFill>
                <a:latin typeface="Sakkal Majalla" panose="02000000000000000000" pitchFamily="2" charset="-78"/>
                <a:cs typeface="Sakkal Majalla" panose="02000000000000000000" pitchFamily="2" charset="-78"/>
              </a:rPr>
              <a:t>يُساعد على زيادة الدخل الفردي والوطني للدولة.</a:t>
            </a:r>
            <a:endParaRPr lang="en-US" sz="4400" b="1" dirty="0">
              <a:solidFill>
                <a:schemeClr val="tx1"/>
              </a:solidFill>
              <a:latin typeface="Sakkal Majalla" panose="02000000000000000000" pitchFamily="2" charset="-78"/>
              <a:cs typeface="Sakkal Majalla" panose="02000000000000000000" pitchFamily="2" charset="-78"/>
            </a:endParaRPr>
          </a:p>
          <a:p>
            <a:pPr marL="803275" lvl="0" indent="-803275" algn="just" rtl="1">
              <a:buFont typeface="+mj-lt"/>
              <a:buAutoNum type="arabicPeriod"/>
            </a:pPr>
            <a:r>
              <a:rPr lang="ar-BH" sz="4400" b="1" dirty="0">
                <a:solidFill>
                  <a:schemeClr val="tx1"/>
                </a:solidFill>
                <a:latin typeface="Sakkal Majalla" panose="02000000000000000000" pitchFamily="2" charset="-78"/>
                <a:cs typeface="Sakkal Majalla" panose="02000000000000000000" pitchFamily="2" charset="-78"/>
              </a:rPr>
              <a:t>يُسهم في سد الاحتياجات الطارئة من دون اللجوء إلى الاقتراض.</a:t>
            </a:r>
            <a:endParaRPr lang="en-US" sz="4400" b="1" dirty="0">
              <a:solidFill>
                <a:schemeClr val="tx1"/>
              </a:solidFill>
              <a:latin typeface="Sakkal Majalla" panose="02000000000000000000" pitchFamily="2" charset="-78"/>
              <a:cs typeface="Sakkal Majalla" panose="02000000000000000000" pitchFamily="2" charset="-78"/>
            </a:endParaRPr>
          </a:p>
          <a:p>
            <a:pPr marL="803275" indent="-803275" algn="just" rtl="1"/>
            <a:r>
              <a:rPr lang="ar-BH" sz="4400" b="1" dirty="0">
                <a:solidFill>
                  <a:schemeClr val="tx1"/>
                </a:solidFill>
                <a:latin typeface="Sakkal Majalla" panose="02000000000000000000" pitchFamily="2" charset="-78"/>
                <a:cs typeface="Sakkal Majalla" panose="02000000000000000000" pitchFamily="2" charset="-78"/>
              </a:rPr>
              <a:t> </a:t>
            </a:r>
          </a:p>
          <a:p>
            <a:pPr algn="just" rtl="1"/>
            <a:endParaRPr lang="en-US" sz="6600" b="1" dirty="0">
              <a:solidFill>
                <a:schemeClr val="tx1"/>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7506130" y="324615"/>
            <a:ext cx="147668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الادخار</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xmlns="" id="{65C7C32E-4EA6-4FCF-A5F6-8A27DA928F5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3B834F5C-523F-478A-A761-B5A438E7D04C}"/>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5">
            <a:hlinkClick r:id="rId2" action="ppaction://hlinksldjump"/>
            <a:extLst>
              <a:ext uri="{FF2B5EF4-FFF2-40B4-BE49-F238E27FC236}">
                <a16:creationId xmlns:a16="http://schemas.microsoft.com/office/drawing/2014/main" xmlns="" id="{D56AEF27-AE06-4234-A56E-4351EEF5FB28}"/>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7" name="مستطيل مستدير الزوايا 5">
            <a:hlinkClick r:id="rId2" action="ppaction://hlinksldjump"/>
            <a:extLst>
              <a:ext uri="{FF2B5EF4-FFF2-40B4-BE49-F238E27FC236}">
                <a16:creationId xmlns:a16="http://schemas.microsoft.com/office/drawing/2014/main" xmlns="" id="{B674B318-B09C-4A4E-BB12-A6CD9F2932E2}"/>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8" name="مستطيل مستدير الزوايا 5">
            <a:hlinkClick r:id="rId2" action="ppaction://hlinksldjump"/>
            <a:extLst>
              <a:ext uri="{FF2B5EF4-FFF2-40B4-BE49-F238E27FC236}">
                <a16:creationId xmlns:a16="http://schemas.microsoft.com/office/drawing/2014/main" xmlns="" id="{54498BCC-C3E9-4113-9B4C-C73503982C16}"/>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0" name="مستطيل مستدير الزوايا 5">
            <a:hlinkClick r:id="rId2" action="ppaction://hlinksldjump"/>
            <a:extLst>
              <a:ext uri="{FF2B5EF4-FFF2-40B4-BE49-F238E27FC236}">
                <a16:creationId xmlns:a16="http://schemas.microsoft.com/office/drawing/2014/main" xmlns="" id="{CABF24BE-DA24-4C6A-9442-75429EA34573}"/>
              </a:ext>
            </a:extLst>
          </p:cNvPr>
          <p:cNvSpPr/>
          <p:nvPr/>
        </p:nvSpPr>
        <p:spPr>
          <a:xfrm>
            <a:off x="10517772" y="358345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1" name="مستطيل مستدير الزوايا 5">
            <a:hlinkClick r:id="rId2" action="ppaction://hlinksldjump"/>
            <a:extLst>
              <a:ext uri="{FF2B5EF4-FFF2-40B4-BE49-F238E27FC236}">
                <a16:creationId xmlns:a16="http://schemas.microsoft.com/office/drawing/2014/main" xmlns="" id="{4B9CDBE6-7DBA-4423-9C49-325CA6109C94}"/>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7" name="مستطيل مستدير الزوايا 5">
            <a:hlinkClick r:id="rId2" action="ppaction://hlinksldjump"/>
            <a:extLst>
              <a:ext uri="{FF2B5EF4-FFF2-40B4-BE49-F238E27FC236}">
                <a16:creationId xmlns:a16="http://schemas.microsoft.com/office/drawing/2014/main" xmlns="" id="{E90CE5D4-3CFE-404C-826E-58D99DDFBE41}"/>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8" name="مستطيل مستدير الزوايا 5">
            <a:hlinkClick r:id="rId2" action="ppaction://hlinksldjump"/>
            <a:extLst>
              <a:ext uri="{FF2B5EF4-FFF2-40B4-BE49-F238E27FC236}">
                <a16:creationId xmlns:a16="http://schemas.microsoft.com/office/drawing/2014/main" xmlns="" id="{F77299BF-0E0F-48E5-A851-A467552B7E03}"/>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9" name="مستطيل مستدير الزوايا 5">
            <a:hlinkClick r:id="rId2" action="ppaction://hlinksldjump"/>
            <a:extLst>
              <a:ext uri="{FF2B5EF4-FFF2-40B4-BE49-F238E27FC236}">
                <a16:creationId xmlns:a16="http://schemas.microsoft.com/office/drawing/2014/main" xmlns="" id="{E250E055-20D0-4DE3-AF28-10A304B80D95}"/>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1" name="TextBox 40">
            <a:extLst>
              <a:ext uri="{FF2B5EF4-FFF2-40B4-BE49-F238E27FC236}">
                <a16:creationId xmlns:a16="http://schemas.microsoft.com/office/drawing/2014/main" xmlns="" id="{0AB80305-3B83-4761-9D1F-01B9ADB904B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1240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000" b="1" dirty="0">
                <a:solidFill>
                  <a:schemeClr val="tx1"/>
                </a:solidFill>
                <a:latin typeface="Sakkal Majalla" panose="02000000000000000000" pitchFamily="2" charset="-78"/>
                <a:cs typeface="Sakkal Majalla" panose="02000000000000000000" pitchFamily="2" charset="-78"/>
              </a:rPr>
              <a:t>وهناك عوامل عدة تساعد الفرد على الادخار، منها:</a:t>
            </a:r>
          </a:p>
          <a:p>
            <a:pPr algn="just" rtl="1"/>
            <a:endParaRPr lang="en-US" sz="4000" b="1" dirty="0">
              <a:solidFill>
                <a:schemeClr val="tx1"/>
              </a:solidFill>
              <a:latin typeface="Sakkal Majalla" panose="02000000000000000000" pitchFamily="2" charset="-78"/>
              <a:cs typeface="Sakkal Majalla" panose="02000000000000000000" pitchFamily="2" charset="-78"/>
            </a:endParaRPr>
          </a:p>
          <a:p>
            <a:pPr marL="573088" lvl="0" indent="-342900" algn="just" rtl="1">
              <a:buFont typeface="+mj-lt"/>
              <a:buAutoNum type="arabicPeriod"/>
            </a:pPr>
            <a:r>
              <a:rPr lang="ar-BH" sz="4000" b="1" dirty="0">
                <a:solidFill>
                  <a:schemeClr val="tx1"/>
                </a:solidFill>
                <a:latin typeface="Sakkal Majalla" panose="02000000000000000000" pitchFamily="2" charset="-78"/>
                <a:cs typeface="Sakkal Majalla" panose="02000000000000000000" pitchFamily="2" charset="-78"/>
              </a:rPr>
              <a:t>مستوى دخل الفرد، فكلما  زاد دخله زادت قدرته على الادخار والعكس صحيح أي أن </a:t>
            </a:r>
            <a:r>
              <a:rPr lang="ar-BH" sz="4000" b="1" dirty="0">
                <a:solidFill>
                  <a:schemeClr val="tx1"/>
                </a:solidFill>
                <a:highlight>
                  <a:srgbClr val="FFFF00"/>
                </a:highlight>
                <a:latin typeface="Sakkal Majalla" panose="02000000000000000000" pitchFamily="2" charset="-78"/>
                <a:cs typeface="Sakkal Majalla" panose="02000000000000000000" pitchFamily="2" charset="-78"/>
              </a:rPr>
              <a:t>العلاقة طردية.</a:t>
            </a:r>
            <a:endParaRPr lang="en-US" sz="4000" b="1" dirty="0">
              <a:solidFill>
                <a:schemeClr val="tx1"/>
              </a:solidFill>
              <a:highlight>
                <a:srgbClr val="FFFF00"/>
              </a:highlight>
              <a:latin typeface="Sakkal Majalla" panose="02000000000000000000" pitchFamily="2" charset="-78"/>
              <a:cs typeface="Sakkal Majalla" panose="02000000000000000000" pitchFamily="2" charset="-78"/>
            </a:endParaRPr>
          </a:p>
          <a:p>
            <a:pPr marL="573088" lvl="0" indent="-342900" algn="just" rtl="1">
              <a:buFont typeface="+mj-lt"/>
              <a:buAutoNum type="arabicPeriod"/>
            </a:pPr>
            <a:r>
              <a:rPr lang="ar-BH" sz="4000" b="1" dirty="0">
                <a:solidFill>
                  <a:schemeClr val="tx1"/>
                </a:solidFill>
                <a:latin typeface="Sakkal Majalla" panose="02000000000000000000" pitchFamily="2" charset="-78"/>
                <a:cs typeface="Sakkal Majalla" panose="02000000000000000000" pitchFamily="2" charset="-78"/>
              </a:rPr>
              <a:t>التخطيط لمواجهة الأزمات، مثل المرض، أو ظرف طارئ.</a:t>
            </a:r>
            <a:endParaRPr lang="en-US" sz="4000" b="1" dirty="0">
              <a:solidFill>
                <a:schemeClr val="tx1"/>
              </a:solidFill>
              <a:latin typeface="Sakkal Majalla" panose="02000000000000000000" pitchFamily="2" charset="-78"/>
              <a:cs typeface="Sakkal Majalla" panose="02000000000000000000" pitchFamily="2" charset="-78"/>
            </a:endParaRPr>
          </a:p>
          <a:p>
            <a:pPr marL="573088" lvl="0" indent="-342900" algn="just" rtl="1">
              <a:buFont typeface="+mj-lt"/>
              <a:buAutoNum type="arabicPeriod"/>
            </a:pPr>
            <a:r>
              <a:rPr lang="ar-BH" sz="4000" b="1" dirty="0">
                <a:solidFill>
                  <a:schemeClr val="tx1"/>
                </a:solidFill>
                <a:latin typeface="Sakkal Majalla" panose="02000000000000000000" pitchFamily="2" charset="-78"/>
                <a:cs typeface="Sakkal Majalla" panose="02000000000000000000" pitchFamily="2" charset="-78"/>
              </a:rPr>
              <a:t>الرغبة في تحسين مستوى المعيشة والاستمتاع بدخل أكبر مستقبلاً.</a:t>
            </a:r>
            <a:endParaRPr lang="en-US" sz="4000" b="1" dirty="0">
              <a:solidFill>
                <a:schemeClr val="tx1"/>
              </a:solidFill>
              <a:latin typeface="Sakkal Majalla" panose="02000000000000000000" pitchFamily="2" charset="-78"/>
              <a:cs typeface="Sakkal Majalla" panose="02000000000000000000" pitchFamily="2" charset="-78"/>
            </a:endParaRPr>
          </a:p>
          <a:p>
            <a:pPr marL="573088" lvl="0" indent="-342900" algn="just" rtl="1">
              <a:buFont typeface="+mj-lt"/>
              <a:buAutoNum type="arabicPeriod"/>
            </a:pPr>
            <a:r>
              <a:rPr lang="ar-BH" sz="4000" b="1" dirty="0">
                <a:solidFill>
                  <a:schemeClr val="tx1"/>
                </a:solidFill>
                <a:latin typeface="Sakkal Majalla" panose="02000000000000000000" pitchFamily="2" charset="-78"/>
                <a:cs typeface="Sakkal Majalla" panose="02000000000000000000" pitchFamily="2" charset="-78"/>
              </a:rPr>
              <a:t>مستوى الاسعار، فكلما كانت الاسعار منخفضة زادت القدرة على الادخار أي أن </a:t>
            </a:r>
            <a:r>
              <a:rPr lang="ar-BH" sz="4000" b="1" dirty="0">
                <a:solidFill>
                  <a:schemeClr val="tx1"/>
                </a:solidFill>
                <a:highlight>
                  <a:srgbClr val="FFFF00"/>
                </a:highlight>
                <a:latin typeface="Sakkal Majalla" panose="02000000000000000000" pitchFamily="2" charset="-78"/>
                <a:cs typeface="Sakkal Majalla" panose="02000000000000000000" pitchFamily="2" charset="-78"/>
              </a:rPr>
              <a:t>العلاقة بينهما عكسية.</a:t>
            </a:r>
            <a:endPar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7506130" y="324615"/>
            <a:ext cx="147668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الادخار</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xmlns="" id="{65C7C32E-4EA6-4FCF-A5F6-8A27DA928F5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7A51B6B3-7E90-4FDF-8D23-EFA62DC3B0C7}"/>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5">
            <a:hlinkClick r:id="rId2" action="ppaction://hlinksldjump"/>
            <a:extLst>
              <a:ext uri="{FF2B5EF4-FFF2-40B4-BE49-F238E27FC236}">
                <a16:creationId xmlns:a16="http://schemas.microsoft.com/office/drawing/2014/main" xmlns="" id="{E85115DC-8D7B-47F5-BEFB-08487A92C5E2}"/>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7" name="مستطيل مستدير الزوايا 5">
            <a:hlinkClick r:id="rId2" action="ppaction://hlinksldjump"/>
            <a:extLst>
              <a:ext uri="{FF2B5EF4-FFF2-40B4-BE49-F238E27FC236}">
                <a16:creationId xmlns:a16="http://schemas.microsoft.com/office/drawing/2014/main" xmlns="" id="{47D610DE-54A5-46D9-BD06-2713A1F0482B}"/>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8" name="مستطيل مستدير الزوايا 5">
            <a:hlinkClick r:id="rId2" action="ppaction://hlinksldjump"/>
            <a:extLst>
              <a:ext uri="{FF2B5EF4-FFF2-40B4-BE49-F238E27FC236}">
                <a16:creationId xmlns:a16="http://schemas.microsoft.com/office/drawing/2014/main" xmlns="" id="{6DD16DEE-BC34-4C38-87BD-577FA8351239}"/>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0" name="مستطيل مستدير الزوايا 5">
            <a:hlinkClick r:id="rId2" action="ppaction://hlinksldjump"/>
            <a:extLst>
              <a:ext uri="{FF2B5EF4-FFF2-40B4-BE49-F238E27FC236}">
                <a16:creationId xmlns:a16="http://schemas.microsoft.com/office/drawing/2014/main" xmlns="" id="{53206FB7-19DD-4D64-8448-7BA5F79A15DE}"/>
              </a:ext>
            </a:extLst>
          </p:cNvPr>
          <p:cNvSpPr/>
          <p:nvPr/>
        </p:nvSpPr>
        <p:spPr>
          <a:xfrm>
            <a:off x="10517772" y="358345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1" name="مستطيل مستدير الزوايا 5">
            <a:hlinkClick r:id="rId2" action="ppaction://hlinksldjump"/>
            <a:extLst>
              <a:ext uri="{FF2B5EF4-FFF2-40B4-BE49-F238E27FC236}">
                <a16:creationId xmlns:a16="http://schemas.microsoft.com/office/drawing/2014/main" xmlns="" id="{9672BD9E-EABC-40D7-937B-8AE640459DAC}"/>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7" name="مستطيل مستدير الزوايا 5">
            <a:hlinkClick r:id="rId2" action="ppaction://hlinksldjump"/>
            <a:extLst>
              <a:ext uri="{FF2B5EF4-FFF2-40B4-BE49-F238E27FC236}">
                <a16:creationId xmlns:a16="http://schemas.microsoft.com/office/drawing/2014/main" xmlns="" id="{66C27BC4-66D1-4D47-BBF2-2E4967CBD910}"/>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8" name="مستطيل مستدير الزوايا 5">
            <a:hlinkClick r:id="rId2" action="ppaction://hlinksldjump"/>
            <a:extLst>
              <a:ext uri="{FF2B5EF4-FFF2-40B4-BE49-F238E27FC236}">
                <a16:creationId xmlns:a16="http://schemas.microsoft.com/office/drawing/2014/main" xmlns="" id="{6F318FC2-BB21-45B4-BA59-E22EF7068AE4}"/>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9" name="مستطيل مستدير الزوايا 5">
            <a:hlinkClick r:id="rId2" action="ppaction://hlinksldjump"/>
            <a:extLst>
              <a:ext uri="{FF2B5EF4-FFF2-40B4-BE49-F238E27FC236}">
                <a16:creationId xmlns:a16="http://schemas.microsoft.com/office/drawing/2014/main" xmlns="" id="{7B10E0B7-AF66-46FB-9873-DC131737E55E}"/>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1" name="TextBox 40">
            <a:extLst>
              <a:ext uri="{FF2B5EF4-FFF2-40B4-BE49-F238E27FC236}">
                <a16:creationId xmlns:a16="http://schemas.microsoft.com/office/drawing/2014/main" xmlns="" id="{159672E2-163D-4F46-9600-09898F0AB21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601352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endParaRPr lang="ar-BH" sz="5400" b="1" dirty="0">
              <a:solidFill>
                <a:schemeClr val="tx1"/>
              </a:solidFill>
              <a:latin typeface="Sakkal Majalla" panose="02000000000000000000" pitchFamily="2" charset="-78"/>
              <a:cs typeface="Sakkal Majalla" panose="02000000000000000000" pitchFamily="2" charset="-78"/>
            </a:endParaRPr>
          </a:p>
          <a:p>
            <a:pPr algn="just" rtl="1">
              <a:lnSpc>
                <a:spcPct val="107000"/>
              </a:lnSpc>
              <a:spcAft>
                <a:spcPts val="800"/>
              </a:spcAft>
              <a:buClr>
                <a:srgbClr val="5A8887"/>
              </a:buClr>
              <a:buSzPts val="1200"/>
            </a:pPr>
            <a:endParaRPr lang="ar-BH" sz="5400" b="1" dirty="0">
              <a:solidFill>
                <a:schemeClr val="tx1"/>
              </a:solidFill>
              <a:latin typeface="Sakkal Majalla" panose="02000000000000000000" pitchFamily="2" charset="-78"/>
              <a:cs typeface="Sakkal Majalla" panose="02000000000000000000" pitchFamily="2" charset="-78"/>
            </a:endParaRPr>
          </a:p>
          <a:p>
            <a:pPr algn="just" rtl="1">
              <a:lnSpc>
                <a:spcPct val="107000"/>
              </a:lnSpc>
              <a:spcAft>
                <a:spcPts val="800"/>
              </a:spcAft>
              <a:buClr>
                <a:srgbClr val="5A8887"/>
              </a:buClr>
              <a:buSzPts val="1200"/>
            </a:pPr>
            <a:endParaRPr lang="ar-BH" sz="4400" dirty="0">
              <a:solidFill>
                <a:schemeClr val="tx1"/>
              </a:solidFill>
              <a:latin typeface="Sakkal Majalla" panose="02000000000000000000" pitchFamily="2" charset="-78"/>
              <a:cs typeface="Sakkal Majalla" panose="02000000000000000000" pitchFamily="2" charset="-78"/>
            </a:endParaRPr>
          </a:p>
          <a:p>
            <a:pPr algn="just" rtl="1">
              <a:lnSpc>
                <a:spcPct val="107000"/>
              </a:lnSpc>
              <a:spcAft>
                <a:spcPts val="800"/>
              </a:spcAft>
              <a:buClr>
                <a:srgbClr val="5A8887"/>
              </a:buClr>
              <a:buSzPts val="1200"/>
            </a:pPr>
            <a:r>
              <a:rPr lang="ar-BH" sz="4400" dirty="0">
                <a:solidFill>
                  <a:schemeClr val="tx1"/>
                </a:solidFill>
                <a:latin typeface="Sakkal Majalla" panose="02000000000000000000" pitchFamily="2" charset="-78"/>
                <a:cs typeface="Sakkal Majalla" panose="02000000000000000000" pitchFamily="2" charset="-78"/>
              </a:rPr>
              <a:t>دالة الاستهلاك: علاقة طردية موجبة بين الاستهلاك والدخل، بمعنى أن زيادة الدخل يصاحبها زيادة في الاستهلاك، كما أن انخفاض الدخل يصاحبه انخفاض الاستهلاك.</a:t>
            </a:r>
          </a:p>
          <a:p>
            <a:pPr algn="just" rtl="1">
              <a:lnSpc>
                <a:spcPct val="107000"/>
              </a:lnSpc>
              <a:spcAft>
                <a:spcPts val="800"/>
              </a:spcAft>
              <a:buClr>
                <a:srgbClr val="5A8887"/>
              </a:buClr>
              <a:buSzPts val="1200"/>
            </a:pPr>
            <a:endParaRPr lang="ar-BH" sz="4400" dirty="0">
              <a:solidFill>
                <a:schemeClr val="tx1"/>
              </a:solidFill>
              <a:latin typeface="Sakkal Majalla" panose="02000000000000000000" pitchFamily="2" charset="-78"/>
              <a:cs typeface="Sakkal Majalla" panose="02000000000000000000" pitchFamily="2" charset="-78"/>
            </a:endParaRPr>
          </a:p>
          <a:p>
            <a:pPr algn="just" rtl="1">
              <a:lnSpc>
                <a:spcPct val="107000"/>
              </a:lnSpc>
              <a:spcAft>
                <a:spcPts val="800"/>
              </a:spcAft>
              <a:buClr>
                <a:srgbClr val="5A8887"/>
              </a:buClr>
              <a:buSzPts val="1200"/>
            </a:pPr>
            <a:endParaRPr lang="en-US" sz="4400" dirty="0">
              <a:solidFill>
                <a:schemeClr val="tx1"/>
              </a:solidFill>
              <a:latin typeface="Sakkal Majalla" panose="02000000000000000000" pitchFamily="2" charset="-78"/>
              <a:cs typeface="Sakkal Majalla" panose="02000000000000000000" pitchFamily="2" charset="-78"/>
            </a:endParaRPr>
          </a:p>
          <a:p>
            <a:pPr lvl="0" algn="just" rtl="1">
              <a:lnSpc>
                <a:spcPct val="107000"/>
              </a:lnSpc>
              <a:spcAft>
                <a:spcPts val="800"/>
              </a:spcAft>
              <a:buClr>
                <a:srgbClr val="5A8887"/>
              </a:buClr>
              <a:buSzPts val="1200"/>
            </a:pPr>
            <a:endParaRPr lang="en-US" sz="115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965299" y="331091"/>
            <a:ext cx="5771132"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العلاقة بين الادخار والاستهلاك</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xmlns="" id="{8C333F08-1168-4095-A1DE-26B7755F5E9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xmlns="" id="{DEDD4167-E96C-432A-B1FF-E9279192A8BB}"/>
              </a:ext>
            </a:extLst>
          </p:cNvPr>
          <p:cNvSpPr/>
          <p:nvPr/>
        </p:nvSpPr>
        <p:spPr>
          <a:xfrm>
            <a:off x="1313216" y="1644073"/>
            <a:ext cx="7777018" cy="2152073"/>
          </a:xfrm>
          <a:prstGeom prst="roundRect">
            <a:avLst>
              <a:gd name="adj" fmla="val 851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BH" sz="4800" b="1" dirty="0">
                <a:solidFill>
                  <a:schemeClr val="tx1"/>
                </a:solidFill>
                <a:latin typeface="Sakkal Majalla" panose="02000000000000000000" pitchFamily="2" charset="-78"/>
                <a:cs typeface="Sakkal Majalla" panose="02000000000000000000" pitchFamily="2" charset="-78"/>
              </a:rPr>
              <a:t>دخل الفرد = استهلاك + ادخار</a:t>
            </a:r>
            <a:endParaRPr lang="en-US" sz="4800" b="1" dirty="0">
              <a:solidFill>
                <a:schemeClr val="tx1"/>
              </a:solidFill>
              <a:latin typeface="Sakkal Majalla" panose="02000000000000000000" pitchFamily="2" charset="-78"/>
              <a:cs typeface="Sakkal Majalla" panose="02000000000000000000" pitchFamily="2" charset="-78"/>
            </a:endParaRPr>
          </a:p>
          <a:p>
            <a:pPr algn="ctr" rtl="1"/>
            <a:r>
              <a:rPr lang="ar-BH" sz="4800" b="1" dirty="0">
                <a:solidFill>
                  <a:schemeClr val="tx1"/>
                </a:solidFill>
                <a:latin typeface="Sakkal Majalla" panose="02000000000000000000" pitchFamily="2" charset="-78"/>
                <a:cs typeface="Sakkal Majalla" panose="02000000000000000000" pitchFamily="2" charset="-78"/>
              </a:rPr>
              <a:t>الادخار  = دخل الفرد - الاستهلاك</a:t>
            </a:r>
            <a:endParaRPr lang="en-US" sz="4800" b="1" dirty="0">
              <a:solidFill>
                <a:schemeClr val="tx1"/>
              </a:solidFill>
              <a:latin typeface="Sakkal Majalla" panose="02000000000000000000" pitchFamily="2" charset="-78"/>
              <a:cs typeface="Sakkal Majalla" panose="02000000000000000000" pitchFamily="2" charset="-78"/>
            </a:endParaRPr>
          </a:p>
        </p:txBody>
      </p:sp>
      <p:sp>
        <p:nvSpPr>
          <p:cNvPr id="42" name="مستطيل مستدير الزوايا 5">
            <a:hlinkClick r:id="rId2" action="ppaction://hlinksldjump"/>
            <a:extLst>
              <a:ext uri="{FF2B5EF4-FFF2-40B4-BE49-F238E27FC236}">
                <a16:creationId xmlns:a16="http://schemas.microsoft.com/office/drawing/2014/main" xmlns="" id="{1DCE1FE7-0660-4EC9-A4C4-EE5B9EED10D6}"/>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5">
            <a:hlinkClick r:id="rId2" action="ppaction://hlinksldjump"/>
            <a:extLst>
              <a:ext uri="{FF2B5EF4-FFF2-40B4-BE49-F238E27FC236}">
                <a16:creationId xmlns:a16="http://schemas.microsoft.com/office/drawing/2014/main" xmlns="" id="{AD77488A-B0CB-4AA9-90FF-A9CB26442611}"/>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53" name="مستطيل مستدير الزوايا 5">
            <a:hlinkClick r:id="rId2" action="ppaction://hlinksldjump"/>
            <a:extLst>
              <a:ext uri="{FF2B5EF4-FFF2-40B4-BE49-F238E27FC236}">
                <a16:creationId xmlns:a16="http://schemas.microsoft.com/office/drawing/2014/main" xmlns="" id="{0EBA5F33-E74A-4DEA-91B0-069EAE854E93}"/>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4" name="مستطيل مستدير الزوايا 5">
            <a:hlinkClick r:id="rId2" action="ppaction://hlinksldjump"/>
            <a:extLst>
              <a:ext uri="{FF2B5EF4-FFF2-40B4-BE49-F238E27FC236}">
                <a16:creationId xmlns:a16="http://schemas.microsoft.com/office/drawing/2014/main" xmlns="" id="{BA18B4FE-18ED-4C42-9054-910BCB8C86A9}"/>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5" name="مستطيل مستدير الزوايا 5">
            <a:hlinkClick r:id="rId2" action="ppaction://hlinksldjump"/>
            <a:extLst>
              <a:ext uri="{FF2B5EF4-FFF2-40B4-BE49-F238E27FC236}">
                <a16:creationId xmlns:a16="http://schemas.microsoft.com/office/drawing/2014/main" xmlns="" id="{9BD47F32-8420-4608-B2E1-BF62BB1242BE}"/>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6" name="مستطيل مستدير الزوايا 5">
            <a:hlinkClick r:id="rId2" action="ppaction://hlinksldjump"/>
            <a:extLst>
              <a:ext uri="{FF2B5EF4-FFF2-40B4-BE49-F238E27FC236}">
                <a16:creationId xmlns:a16="http://schemas.microsoft.com/office/drawing/2014/main" xmlns="" id="{77DE3F32-EEB7-4929-A416-9FC52EB3B2DE}"/>
              </a:ext>
            </a:extLst>
          </p:cNvPr>
          <p:cNvSpPr/>
          <p:nvPr/>
        </p:nvSpPr>
        <p:spPr>
          <a:xfrm>
            <a:off x="10517771" y="4155952"/>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7" name="مستطيل مستدير الزوايا 5">
            <a:hlinkClick r:id="rId2" action="ppaction://hlinksldjump"/>
            <a:extLst>
              <a:ext uri="{FF2B5EF4-FFF2-40B4-BE49-F238E27FC236}">
                <a16:creationId xmlns:a16="http://schemas.microsoft.com/office/drawing/2014/main" xmlns="" id="{14CABBC1-11ED-425F-891D-6B4950E5E49B}"/>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58" name="مستطيل مستدير الزوايا 5">
            <a:hlinkClick r:id="rId2" action="ppaction://hlinksldjump"/>
            <a:extLst>
              <a:ext uri="{FF2B5EF4-FFF2-40B4-BE49-F238E27FC236}">
                <a16:creationId xmlns:a16="http://schemas.microsoft.com/office/drawing/2014/main" xmlns="" id="{442BC8D7-9228-425B-AB09-8CB0670AB029}"/>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59" name="مستطيل مستدير الزوايا 5">
            <a:hlinkClick r:id="rId2" action="ppaction://hlinksldjump"/>
            <a:extLst>
              <a:ext uri="{FF2B5EF4-FFF2-40B4-BE49-F238E27FC236}">
                <a16:creationId xmlns:a16="http://schemas.microsoft.com/office/drawing/2014/main" xmlns="" id="{75481D74-6013-4EAF-9BFB-98CA52223065}"/>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0" name="TextBox 59">
            <a:extLst>
              <a:ext uri="{FF2B5EF4-FFF2-40B4-BE49-F238E27FC236}">
                <a16:creationId xmlns:a16="http://schemas.microsoft.com/office/drawing/2014/main" xmlns="" id="{E3150F76-6B69-48EC-9505-5762F97CBEE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1848019"/>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85750" lvl="0" indent="-285750" algn="just" rtl="1">
              <a:buFont typeface="Arial" panose="020B0604020202020204" pitchFamily="34" charset="0"/>
              <a:buChar char="•"/>
            </a:pPr>
            <a:r>
              <a:rPr lang="ar-BH" sz="2900" b="1" dirty="0">
                <a:solidFill>
                  <a:schemeClr val="tx1"/>
                </a:solidFill>
                <a:latin typeface="Sakkal Majalla" panose="02000000000000000000" pitchFamily="2" charset="-78"/>
                <a:cs typeface="Sakkal Majalla" panose="02000000000000000000" pitchFamily="2" charset="-78"/>
              </a:rPr>
              <a:t>تسعى مملكة البحرين جاهدة إلى تحفيز المواطنين على سلوك الادخار عبر المؤسسات الوطنية وسن القوانين التي تساهم في الادخار مستقبلاً وعلى رأسها قانون التقاعد رقم (13) لسنة 1975م بشأن تنظيم معاشات ومكافآت التقاعد لموظفي الحكومة وتُعَدُّيلاته.</a:t>
            </a:r>
            <a:endParaRPr lang="en-US" sz="2900" b="1" dirty="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BH" sz="2900" b="1" dirty="0">
                <a:solidFill>
                  <a:schemeClr val="tx1"/>
                </a:solidFill>
                <a:latin typeface="Sakkal Majalla" panose="02000000000000000000" pitchFamily="2" charset="-78"/>
                <a:cs typeface="Sakkal Majalla" panose="02000000000000000000" pitchFamily="2" charset="-78"/>
              </a:rPr>
              <a:t>تشجيع ودعم مؤسسات الدولة على عقد الندوات والمؤتمرات والبرامج التي تشجع المواطن على الادخار، وقد استضافت مملكة البحرين المؤتمر العربي للادخار خلال شهر مارس 2022م لبناء مؤشر إقليمي للادخار الأسري، وطرائق ترسيخ الادخار ضمن السياسات الماليّة والاقتصاديّة لخدمة الاقتصادات الوطنية.</a:t>
            </a:r>
            <a:endParaRPr lang="en-US" sz="2900" b="1" dirty="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BH" sz="2900" b="1" dirty="0">
                <a:solidFill>
                  <a:schemeClr val="tx1"/>
                </a:solidFill>
                <a:latin typeface="Sakkal Majalla" panose="02000000000000000000" pitchFamily="2" charset="-78"/>
                <a:cs typeface="Sakkal Majalla" panose="02000000000000000000" pitchFamily="2" charset="-78"/>
              </a:rPr>
              <a:t>تساهم البنوك التجارية في مملكة البحرين على طرح برامج تشجع الافراد على الادخار من خلال الجوائز التحفيزية.</a:t>
            </a:r>
            <a:endParaRPr lang="en-US" sz="2900" b="1" dirty="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BH" sz="2900" b="1" dirty="0">
                <a:solidFill>
                  <a:schemeClr val="tx1"/>
                </a:solidFill>
                <a:latin typeface="Sakkal Majalla" panose="02000000000000000000" pitchFamily="2" charset="-78"/>
                <a:cs typeface="Sakkal Majalla" panose="02000000000000000000" pitchFamily="2" charset="-78"/>
              </a:rPr>
              <a:t>نظمت لجنة الشباب في المجلس الأعلى للمرآة فعالية في 24 أبريل 2022م عن أهمية الادخار في تعزيز الاستقرار الأسري الذي يمنح الفرد والأسرة الأمان المالي لمواجهة أية أعباء مالية مفاجئة. </a:t>
            </a:r>
            <a:endParaRPr lang="en-US" sz="2900" b="1" dirty="0">
              <a:solidFill>
                <a:schemeClr val="tx1"/>
              </a:solidFill>
              <a:latin typeface="Sakkal Majalla" panose="02000000000000000000" pitchFamily="2" charset="-78"/>
              <a:cs typeface="Sakkal Majalla" panose="02000000000000000000" pitchFamily="2" charset="-78"/>
            </a:endParaRPr>
          </a:p>
          <a:p>
            <a:pPr marL="685800" lvl="0" indent="-685800" algn="just" rtl="1">
              <a:lnSpc>
                <a:spcPct val="107000"/>
              </a:lnSpc>
              <a:spcAft>
                <a:spcPts val="800"/>
              </a:spcAft>
              <a:buClr>
                <a:srgbClr val="5A8887"/>
              </a:buClr>
              <a:buSzPts val="1200"/>
              <a:buFont typeface="Arial" panose="020B0604020202020204" pitchFamily="34" charset="0"/>
              <a:buChar char="•"/>
            </a:pPr>
            <a:endParaRPr lang="en-US" sz="29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574266" y="155467"/>
            <a:ext cx="4988866" cy="1143903"/>
          </a:xfrm>
          <a:prstGeom prst="rect">
            <a:avLst/>
          </a:prstGeom>
        </p:spPr>
        <p:txBody>
          <a:bodyPr wrap="none">
            <a:spAutoFit/>
          </a:bodyPr>
          <a:lstStyle/>
          <a:p>
            <a:pPr algn="r" rtl="1">
              <a:spcBef>
                <a:spcPts val="0"/>
              </a:spcBef>
              <a:spcAft>
                <a:spcPts val="1000"/>
              </a:spcAft>
            </a:pPr>
            <a:r>
              <a:rPr lang="ar-BH" sz="3000" dirty="0">
                <a:solidFill>
                  <a:schemeClr val="bg1"/>
                </a:solidFill>
                <a:cs typeface="Sultan bold" pitchFamily="2" charset="-78"/>
              </a:rPr>
              <a:t>جهود مملكة البحرين في مواجهة العوامل </a:t>
            </a:r>
          </a:p>
          <a:p>
            <a:pPr algn="ctr" rtl="1">
              <a:spcBef>
                <a:spcPts val="0"/>
              </a:spcBef>
              <a:spcAft>
                <a:spcPts val="1000"/>
              </a:spcAft>
            </a:pPr>
            <a:r>
              <a:rPr lang="ar-BH" sz="3000" dirty="0">
                <a:solidFill>
                  <a:schemeClr val="bg1"/>
                </a:solidFill>
                <a:cs typeface="Sultan bold" pitchFamily="2" charset="-78"/>
              </a:rPr>
              <a:t>التي تؤثر على دخل المواطن</a:t>
            </a:r>
            <a:endParaRPr lang="ar-BH" sz="30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39" name="مستطيل مستدير الزوايا 5">
            <a:hlinkClick r:id="rId2" action="ppaction://hlinksldjump"/>
            <a:extLst>
              <a:ext uri="{FF2B5EF4-FFF2-40B4-BE49-F238E27FC236}">
                <a16:creationId xmlns:a16="http://schemas.microsoft.com/office/drawing/2014/main" xmlns="" id="{83FF23C7-4469-46D7-9D7F-D85A1CCA4928}"/>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5">
            <a:hlinkClick r:id="rId2" action="ppaction://hlinksldjump"/>
            <a:extLst>
              <a:ext uri="{FF2B5EF4-FFF2-40B4-BE49-F238E27FC236}">
                <a16:creationId xmlns:a16="http://schemas.microsoft.com/office/drawing/2014/main" xmlns="" id="{8BA69700-6BD4-4E3D-B5D2-4C648E5D6969}"/>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53" name="مستطيل مستدير الزوايا 5">
            <a:hlinkClick r:id="rId2" action="ppaction://hlinksldjump"/>
            <a:extLst>
              <a:ext uri="{FF2B5EF4-FFF2-40B4-BE49-F238E27FC236}">
                <a16:creationId xmlns:a16="http://schemas.microsoft.com/office/drawing/2014/main" xmlns="" id="{92077A6C-DE6F-4580-8076-481368E3CCE2}"/>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4" name="مستطيل مستدير الزوايا 5">
            <a:hlinkClick r:id="rId2" action="ppaction://hlinksldjump"/>
            <a:extLst>
              <a:ext uri="{FF2B5EF4-FFF2-40B4-BE49-F238E27FC236}">
                <a16:creationId xmlns:a16="http://schemas.microsoft.com/office/drawing/2014/main" xmlns="" id="{004251B2-A43D-4EFA-9A57-FC9EC5A2F8C5}"/>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5" name="مستطيل مستدير الزوايا 5">
            <a:hlinkClick r:id="rId2" action="ppaction://hlinksldjump"/>
            <a:extLst>
              <a:ext uri="{FF2B5EF4-FFF2-40B4-BE49-F238E27FC236}">
                <a16:creationId xmlns:a16="http://schemas.microsoft.com/office/drawing/2014/main" xmlns="" id="{D22C0D8F-B120-4A56-92ED-C6B61546790C}"/>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6" name="مستطيل مستدير الزوايا 5">
            <a:hlinkClick r:id="rId2" action="ppaction://hlinksldjump"/>
            <a:extLst>
              <a:ext uri="{FF2B5EF4-FFF2-40B4-BE49-F238E27FC236}">
                <a16:creationId xmlns:a16="http://schemas.microsoft.com/office/drawing/2014/main" xmlns="" id="{6A558DB0-77D2-4764-9B97-BCC95C3F4C2F}"/>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7" name="مستطيل مستدير الزوايا 5">
            <a:hlinkClick r:id="rId2" action="ppaction://hlinksldjump"/>
            <a:extLst>
              <a:ext uri="{FF2B5EF4-FFF2-40B4-BE49-F238E27FC236}">
                <a16:creationId xmlns:a16="http://schemas.microsoft.com/office/drawing/2014/main" xmlns="" id="{9F61EFEA-2EF2-4E90-9385-BF4EBA550807}"/>
              </a:ext>
            </a:extLst>
          </p:cNvPr>
          <p:cNvSpPr/>
          <p:nvPr/>
        </p:nvSpPr>
        <p:spPr>
          <a:xfrm>
            <a:off x="10517771" y="4737773"/>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58" name="مستطيل مستدير الزوايا 5">
            <a:hlinkClick r:id="rId2" action="ppaction://hlinksldjump"/>
            <a:extLst>
              <a:ext uri="{FF2B5EF4-FFF2-40B4-BE49-F238E27FC236}">
                <a16:creationId xmlns:a16="http://schemas.microsoft.com/office/drawing/2014/main" xmlns="" id="{CFC2D8C3-953E-41B6-883B-CAD2A1B7499A}"/>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59" name="مستطيل مستدير الزوايا 5">
            <a:hlinkClick r:id="rId2" action="ppaction://hlinksldjump"/>
            <a:extLst>
              <a:ext uri="{FF2B5EF4-FFF2-40B4-BE49-F238E27FC236}">
                <a16:creationId xmlns:a16="http://schemas.microsoft.com/office/drawing/2014/main" xmlns="" id="{9DBE70DC-8076-4AAE-8913-65532E7C2722}"/>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0" name="TextBox 59">
            <a:extLst>
              <a:ext uri="{FF2B5EF4-FFF2-40B4-BE49-F238E27FC236}">
                <a16:creationId xmlns:a16="http://schemas.microsoft.com/office/drawing/2014/main" xmlns="" id="{4FA0EFC8-E7D0-4437-8565-3C274F8F672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7722259"/>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85750" lvl="0" indent="-285750" algn="just"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استهدفت بورصة البحرين الطلاب بعرض برنامج (المستثمر الذكي) بهدف نشر المعرفة الماليّة وتزويد الطلاب بالمفاهيم الأساسية المتعلقة بإدارة الأموال والادخار.</a:t>
            </a:r>
            <a:endParaRPr lang="en-US" sz="3200" b="1" dirty="0">
              <a:solidFill>
                <a:schemeClr val="tx1"/>
              </a:solidFill>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ساهمت مملكة البحرين في دعم الادخار الأسري خلال جائحة كورونا- 19 من خلال الآتي:</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577850" algn="just" rtl="1">
              <a:buFont typeface="Aharoni" panose="02010803020104030203" pitchFamily="2" charset="-79"/>
              <a:buChar char="­"/>
            </a:pPr>
            <a:r>
              <a:rPr lang="ar-BH" sz="3200" b="1" dirty="0">
                <a:solidFill>
                  <a:schemeClr val="tx1"/>
                </a:solidFill>
                <a:latin typeface="Sakkal Majalla" panose="02000000000000000000" pitchFamily="2" charset="-78"/>
                <a:cs typeface="Sakkal Majalla" panose="02000000000000000000" pitchFamily="2" charset="-78"/>
              </a:rPr>
              <a:t>الإعفاء من دفع فواتير الكهرباء والماء. </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577850" algn="just" rtl="1">
              <a:buFont typeface="Aharoni" panose="02010803020104030203" pitchFamily="2" charset="-79"/>
              <a:buChar char="­"/>
            </a:pPr>
            <a:r>
              <a:rPr lang="ar-BH" sz="3200" b="1" dirty="0">
                <a:solidFill>
                  <a:schemeClr val="tx1"/>
                </a:solidFill>
                <a:latin typeface="Sakkal Majalla" panose="02000000000000000000" pitchFamily="2" charset="-78"/>
                <a:cs typeface="Sakkal Majalla" panose="02000000000000000000" pitchFamily="2" charset="-78"/>
              </a:rPr>
              <a:t>تأجيل دفع الأقساط الشهرية لخدمات وزارة الاسكان.</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577850" algn="just" rtl="1">
              <a:buFont typeface="Aharoni" panose="02010803020104030203" pitchFamily="2" charset="-79"/>
              <a:buChar char="­"/>
            </a:pPr>
            <a:r>
              <a:rPr lang="ar-BH" sz="3200" b="1" dirty="0">
                <a:solidFill>
                  <a:schemeClr val="tx1"/>
                </a:solidFill>
                <a:latin typeface="Sakkal Majalla" panose="02000000000000000000" pitchFamily="2" charset="-78"/>
                <a:cs typeface="Sakkal Majalla" panose="02000000000000000000" pitchFamily="2" charset="-78"/>
              </a:rPr>
              <a:t>تأجيل أقساط قروض البنوك التجارية.</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577850" algn="just" rtl="1">
              <a:buFont typeface="Aharoni" panose="02010803020104030203" pitchFamily="2" charset="-79"/>
              <a:buChar char="­"/>
            </a:pPr>
            <a:r>
              <a:rPr lang="en-US"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دعم رواتب المواطنين في المؤسسات الوطنية.</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577850" algn="just" rtl="1">
              <a:buFont typeface="Aharoni" panose="02010803020104030203" pitchFamily="2" charset="-79"/>
              <a:buChar char="­"/>
            </a:pPr>
            <a:r>
              <a:rPr lang="ar-BH" sz="3200" b="1" dirty="0">
                <a:solidFill>
                  <a:schemeClr val="tx1"/>
                </a:solidFill>
                <a:latin typeface="Sakkal Majalla" panose="02000000000000000000" pitchFamily="2" charset="-78"/>
                <a:cs typeface="Sakkal Majalla" panose="02000000000000000000" pitchFamily="2" charset="-78"/>
              </a:rPr>
              <a:t>دفع رواتب المواطنين أصحاب الأعمال الحرة الخاصة كسائق الأجرة.</a:t>
            </a:r>
          </a:p>
          <a:p>
            <a:pPr marL="1652588" indent="577850" algn="just" rtl="1">
              <a:buFont typeface="Aharoni" panose="02010803020104030203" pitchFamily="2" charset="-79"/>
              <a:buChar char="­"/>
            </a:pPr>
            <a:r>
              <a:rPr lang="ar-BH" sz="3200" b="1" dirty="0">
                <a:solidFill>
                  <a:schemeClr val="tx1"/>
                </a:solidFill>
                <a:latin typeface="Sakkal Majalla" panose="02000000000000000000" pitchFamily="2" charset="-78"/>
                <a:cs typeface="Sakkal Majalla" panose="02000000000000000000" pitchFamily="2" charset="-78"/>
              </a:rPr>
              <a:t>الاستمرار في صرف إعانة التعطل للباحثين عن العمل.</a:t>
            </a:r>
            <a:endParaRPr lang="en-US" sz="3200" b="1" dirty="0">
              <a:solidFill>
                <a:schemeClr val="tx1"/>
              </a:solidFill>
              <a:latin typeface="Sakkal Majalla" panose="02000000000000000000" pitchFamily="2" charset="-78"/>
              <a:cs typeface="Sakkal Majalla" panose="02000000000000000000" pitchFamily="2" charset="-78"/>
            </a:endParaRPr>
          </a:p>
          <a:p>
            <a:pPr marL="685800" lvl="0" indent="-685800" algn="just" rtl="1">
              <a:lnSpc>
                <a:spcPct val="107000"/>
              </a:lnSpc>
              <a:spcAft>
                <a:spcPts val="800"/>
              </a:spcAft>
              <a:buClr>
                <a:srgbClr val="5A8887"/>
              </a:buClr>
              <a:buSzPts val="1200"/>
              <a:buFont typeface="Arial" panose="020B0604020202020204" pitchFamily="34" charset="0"/>
              <a:buChar char="•"/>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574266" y="155467"/>
            <a:ext cx="4988866" cy="1143903"/>
          </a:xfrm>
          <a:prstGeom prst="rect">
            <a:avLst/>
          </a:prstGeom>
        </p:spPr>
        <p:txBody>
          <a:bodyPr wrap="none">
            <a:spAutoFit/>
          </a:bodyPr>
          <a:lstStyle/>
          <a:p>
            <a:pPr algn="r" rtl="1">
              <a:spcBef>
                <a:spcPts val="0"/>
              </a:spcBef>
              <a:spcAft>
                <a:spcPts val="1000"/>
              </a:spcAft>
            </a:pPr>
            <a:r>
              <a:rPr lang="ar-BH" sz="3000" dirty="0">
                <a:solidFill>
                  <a:schemeClr val="bg1"/>
                </a:solidFill>
                <a:cs typeface="Sultan bold" pitchFamily="2" charset="-78"/>
              </a:rPr>
              <a:t>جهود مملكة البحرين في مواجهة العوامل </a:t>
            </a:r>
          </a:p>
          <a:p>
            <a:pPr algn="ctr" rtl="1">
              <a:spcBef>
                <a:spcPts val="0"/>
              </a:spcBef>
              <a:spcAft>
                <a:spcPts val="1000"/>
              </a:spcAft>
            </a:pPr>
            <a:r>
              <a:rPr lang="ar-BH" sz="3000" dirty="0">
                <a:solidFill>
                  <a:schemeClr val="bg1"/>
                </a:solidFill>
                <a:cs typeface="Sultan bold" pitchFamily="2" charset="-78"/>
              </a:rPr>
              <a:t>التي تؤثر على دخل المواطن</a:t>
            </a:r>
            <a:endParaRPr lang="ar-BH" sz="30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100FEC2A-8E73-4ACE-9B91-A3C68E82CCF3}"/>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5">
            <a:hlinkClick r:id="rId2" action="ppaction://hlinksldjump"/>
            <a:extLst>
              <a:ext uri="{FF2B5EF4-FFF2-40B4-BE49-F238E27FC236}">
                <a16:creationId xmlns:a16="http://schemas.microsoft.com/office/drawing/2014/main" xmlns="" id="{508B442E-8056-498A-B2DB-8D84A42A94DA}"/>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7" name="مستطيل مستدير الزوايا 5">
            <a:hlinkClick r:id="rId2" action="ppaction://hlinksldjump"/>
            <a:extLst>
              <a:ext uri="{FF2B5EF4-FFF2-40B4-BE49-F238E27FC236}">
                <a16:creationId xmlns:a16="http://schemas.microsoft.com/office/drawing/2014/main" xmlns="" id="{B04FEA21-4470-4760-A74E-7409B582ED84}"/>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8" name="مستطيل مستدير الزوايا 5">
            <a:hlinkClick r:id="rId2" action="ppaction://hlinksldjump"/>
            <a:extLst>
              <a:ext uri="{FF2B5EF4-FFF2-40B4-BE49-F238E27FC236}">
                <a16:creationId xmlns:a16="http://schemas.microsoft.com/office/drawing/2014/main" xmlns="" id="{73A8B9DA-8481-4683-8364-17B8AB22A8B4}"/>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0" name="مستطيل مستدير الزوايا 5">
            <a:hlinkClick r:id="rId2" action="ppaction://hlinksldjump"/>
            <a:extLst>
              <a:ext uri="{FF2B5EF4-FFF2-40B4-BE49-F238E27FC236}">
                <a16:creationId xmlns:a16="http://schemas.microsoft.com/office/drawing/2014/main" xmlns="" id="{B39CECFD-F198-4E71-AE7E-5DBF833D9D1B}"/>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1" name="مستطيل مستدير الزوايا 5">
            <a:hlinkClick r:id="rId2" action="ppaction://hlinksldjump"/>
            <a:extLst>
              <a:ext uri="{FF2B5EF4-FFF2-40B4-BE49-F238E27FC236}">
                <a16:creationId xmlns:a16="http://schemas.microsoft.com/office/drawing/2014/main" xmlns="" id="{ACD1A86C-A2E1-4EF4-9CB4-1B9FCBBDB392}"/>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7" name="مستطيل مستدير الزوايا 5">
            <a:hlinkClick r:id="rId2" action="ppaction://hlinksldjump"/>
            <a:extLst>
              <a:ext uri="{FF2B5EF4-FFF2-40B4-BE49-F238E27FC236}">
                <a16:creationId xmlns:a16="http://schemas.microsoft.com/office/drawing/2014/main" xmlns="" id="{E7B001C9-7060-4F9B-9508-F344F29EC895}"/>
              </a:ext>
            </a:extLst>
          </p:cNvPr>
          <p:cNvSpPr/>
          <p:nvPr/>
        </p:nvSpPr>
        <p:spPr>
          <a:xfrm>
            <a:off x="10517771" y="4737773"/>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8" name="مستطيل مستدير الزوايا 5">
            <a:hlinkClick r:id="rId2" action="ppaction://hlinksldjump"/>
            <a:extLst>
              <a:ext uri="{FF2B5EF4-FFF2-40B4-BE49-F238E27FC236}">
                <a16:creationId xmlns:a16="http://schemas.microsoft.com/office/drawing/2014/main" xmlns="" id="{27458F40-5559-46BE-83E6-F2DF3E283B00}"/>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9" name="مستطيل مستدير الزوايا 5">
            <a:hlinkClick r:id="rId2" action="ppaction://hlinksldjump"/>
            <a:extLst>
              <a:ext uri="{FF2B5EF4-FFF2-40B4-BE49-F238E27FC236}">
                <a16:creationId xmlns:a16="http://schemas.microsoft.com/office/drawing/2014/main" xmlns="" id="{467B14F7-BD56-40B8-82EE-849B1CA00B4D}"/>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0" name="TextBox 39">
            <a:extLst>
              <a:ext uri="{FF2B5EF4-FFF2-40B4-BE49-F238E27FC236}">
                <a16:creationId xmlns:a16="http://schemas.microsoft.com/office/drawing/2014/main" xmlns="" id="{A4136E19-4261-4F59-AA21-B6C89832579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3081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xmlns=""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xmlns="" id="{617D9E4E-BEA6-4D5C-8473-E0A1958A7B94}"/>
              </a:ext>
            </a:extLst>
          </p:cNvPr>
          <p:cNvSpPr txBox="1">
            <a:spLocks/>
          </p:cNvSpPr>
          <p:nvPr/>
        </p:nvSpPr>
        <p:spPr>
          <a:xfrm>
            <a:off x="4481601" y="2640492"/>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الثانية</a:t>
            </a:r>
            <a:endParaRPr lang="en-US"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xmlns="" id="{0B73313E-3D21-4EAF-B04F-252807E1786C}"/>
              </a:ext>
            </a:extLst>
          </p:cNvPr>
          <p:cNvSpPr/>
          <p:nvPr/>
        </p:nvSpPr>
        <p:spPr>
          <a:xfrm>
            <a:off x="4090706" y="4115201"/>
            <a:ext cx="7252306" cy="221599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13800" dirty="0">
                <a:ln>
                  <a:solidFill>
                    <a:srgbClr val="3A616A"/>
                  </a:solidFill>
                </a:ln>
                <a:solidFill>
                  <a:schemeClr val="bg1"/>
                </a:solidFill>
                <a:latin typeface="Arial Black" panose="020B0A04020102020204" pitchFamily="34" charset="0"/>
                <a:cs typeface="Sultan bold" pitchFamily="2" charset="-78"/>
              </a:rPr>
              <a:t>الثّقافة الماليّة</a:t>
            </a:r>
            <a:endParaRPr lang="ar-SA" sz="239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8" name="Picture 7">
            <a:extLst>
              <a:ext uri="{FF2B5EF4-FFF2-40B4-BE49-F238E27FC236}">
                <a16:creationId xmlns:a16="http://schemas.microsoft.com/office/drawing/2014/main" xmlns="" id="{BE03A551-82E8-445D-993D-9F9CD80EF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23" y="539225"/>
            <a:ext cx="4626158" cy="30853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4000" b="1" dirty="0">
                <a:solidFill>
                  <a:schemeClr val="tx1"/>
                </a:solidFill>
                <a:latin typeface="Sakkal Majalla" panose="02000000000000000000" pitchFamily="2" charset="-78"/>
                <a:cs typeface="Sakkal Majalla" panose="02000000000000000000" pitchFamily="2" charset="-78"/>
              </a:rPr>
              <a:t>اقرأ الخبر التالي، ثم أجب عن السؤال الذي يليه:</a:t>
            </a:r>
            <a:endParaRPr lang="en-US" sz="4000" b="1" dirty="0">
              <a:solidFill>
                <a:schemeClr val="tx1"/>
              </a:solidFill>
              <a:latin typeface="Sakkal Majalla" panose="02000000000000000000" pitchFamily="2" charset="-78"/>
              <a:cs typeface="Sakkal Majalla" panose="02000000000000000000" pitchFamily="2" charset="-78"/>
            </a:endParaRPr>
          </a:p>
          <a:p>
            <a:pPr algn="just" rtl="1"/>
            <a:r>
              <a:rPr lang="en-US" sz="4000" b="1" dirty="0">
                <a:solidFill>
                  <a:schemeClr val="tx1"/>
                </a:solidFill>
                <a:latin typeface="Sakkal Majalla" panose="02000000000000000000" pitchFamily="2" charset="-78"/>
                <a:cs typeface="Sakkal Majalla" panose="02000000000000000000" pitchFamily="2" charset="-78"/>
              </a:rPr>
              <a:t> </a:t>
            </a:r>
          </a:p>
          <a:p>
            <a:pPr algn="ctr" rtl="1"/>
            <a:r>
              <a:rPr lang="ar-BH" sz="4400" dirty="0">
                <a:solidFill>
                  <a:schemeClr val="tx1"/>
                </a:solidFill>
                <a:latin typeface="Sakkal Majalla" panose="02000000000000000000" pitchFamily="2" charset="-78"/>
                <a:cs typeface="Sultan bold" pitchFamily="2" charset="-78"/>
              </a:rPr>
              <a:t> </a:t>
            </a:r>
            <a:r>
              <a:rPr lang="ar-SA" sz="4400" dirty="0">
                <a:solidFill>
                  <a:schemeClr val="tx1"/>
                </a:solidFill>
                <a:latin typeface="Sakkal Majalla" panose="02000000000000000000" pitchFamily="2" charset="-78"/>
                <a:cs typeface="Sultan bold" pitchFamily="2" charset="-78"/>
              </a:rPr>
              <a:t>بناء على التوجيهات الملكية السامية.. ولي العهد يوجه بصرف قسيمة مالية لشراء المستلزمات المدرسية  لكل طالب في المدارس الحكومية</a:t>
            </a:r>
            <a:endParaRPr lang="en-US" sz="4400" dirty="0">
              <a:solidFill>
                <a:schemeClr val="tx1"/>
              </a:solidFill>
              <a:latin typeface="Sakkal Majalla" panose="02000000000000000000" pitchFamily="2" charset="-78"/>
              <a:cs typeface="Sultan bold" pitchFamily="2" charset="-78"/>
            </a:endParaRPr>
          </a:p>
          <a:p>
            <a:pPr algn="just" rtl="1"/>
            <a:r>
              <a:rPr lang="ar-BH" sz="4000" b="1" dirty="0">
                <a:solidFill>
                  <a:schemeClr val="tx1"/>
                </a:solidFill>
                <a:latin typeface="Sakkal Majalla" panose="02000000000000000000" pitchFamily="2" charset="-78"/>
                <a:cs typeface="Sakkal Majalla" panose="02000000000000000000" pitchFamily="2" charset="-78"/>
              </a:rPr>
              <a:t> </a:t>
            </a:r>
            <a:endParaRPr lang="en-US" sz="4000" b="1" dirty="0">
              <a:solidFill>
                <a:schemeClr val="tx1"/>
              </a:solidFill>
              <a:latin typeface="Sakkal Majalla" panose="02000000000000000000" pitchFamily="2" charset="-78"/>
              <a:cs typeface="Sakkal Majalla" panose="02000000000000000000" pitchFamily="2" charset="-78"/>
            </a:endParaRPr>
          </a:p>
          <a:p>
            <a:pPr lvl="0" algn="just" rtl="1"/>
            <a:r>
              <a:rPr lang="ar-BH" sz="4000" b="1" dirty="0">
                <a:solidFill>
                  <a:schemeClr val="tx1"/>
                </a:solidFill>
                <a:latin typeface="Sakkal Majalla" panose="02000000000000000000" pitchFamily="2" charset="-78"/>
                <a:cs typeface="Sakkal Majalla" panose="02000000000000000000" pitchFamily="2" charset="-78"/>
              </a:rPr>
              <a:t>علام يدل اهتمام القيادة الحكيمة والرشيدة بمملكة البحرين بدعم مسيرة العملية التعليمية وتحفيز سلوك الادخار؟</a:t>
            </a:r>
            <a:endParaRPr lang="en-US" sz="4000" b="1" dirty="0">
              <a:solidFill>
                <a:schemeClr val="tx1"/>
              </a:solidFill>
              <a:latin typeface="Sakkal Majalla" panose="02000000000000000000" pitchFamily="2" charset="-78"/>
              <a:cs typeface="Sakkal Majalla" panose="02000000000000000000" pitchFamily="2" charset="-78"/>
            </a:endParaRPr>
          </a:p>
          <a:p>
            <a:pPr algn="just" rtl="1"/>
            <a:r>
              <a:rPr lang="en-US" sz="4000" b="1" dirty="0">
                <a:solidFill>
                  <a:schemeClr val="tx1"/>
                </a:solidFill>
                <a:latin typeface="Sakkal Majalla" panose="02000000000000000000" pitchFamily="2" charset="-78"/>
                <a:cs typeface="Sakkal Majalla" panose="02000000000000000000" pitchFamily="2" charset="-78"/>
              </a:rPr>
              <a:t> </a:t>
            </a:r>
          </a:p>
          <a:p>
            <a:pPr lvl="0" algn="just" rtl="1">
              <a:lnSpc>
                <a:spcPct val="107000"/>
              </a:lnSpc>
              <a:spcAft>
                <a:spcPts val="800"/>
              </a:spcAft>
              <a:buClr>
                <a:srgbClr val="5A8887"/>
              </a:buClr>
              <a:buSzPts val="1200"/>
            </a:pPr>
            <a:endParaRPr lang="en-US" sz="199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574266" y="155467"/>
            <a:ext cx="4988866" cy="1143903"/>
          </a:xfrm>
          <a:prstGeom prst="rect">
            <a:avLst/>
          </a:prstGeom>
        </p:spPr>
        <p:txBody>
          <a:bodyPr wrap="none">
            <a:spAutoFit/>
          </a:bodyPr>
          <a:lstStyle/>
          <a:p>
            <a:pPr algn="r" rtl="1">
              <a:spcBef>
                <a:spcPts val="0"/>
              </a:spcBef>
              <a:spcAft>
                <a:spcPts val="1000"/>
              </a:spcAft>
            </a:pPr>
            <a:r>
              <a:rPr lang="ar-BH" sz="3000" dirty="0">
                <a:solidFill>
                  <a:schemeClr val="bg1"/>
                </a:solidFill>
                <a:cs typeface="Sultan bold" pitchFamily="2" charset="-78"/>
              </a:rPr>
              <a:t>جهود مملكة البحرين في مواجهة العوامل </a:t>
            </a:r>
          </a:p>
          <a:p>
            <a:pPr algn="ctr" rtl="1">
              <a:spcBef>
                <a:spcPts val="0"/>
              </a:spcBef>
              <a:spcAft>
                <a:spcPts val="1000"/>
              </a:spcAft>
            </a:pPr>
            <a:r>
              <a:rPr lang="ar-BH" sz="3000" dirty="0">
                <a:solidFill>
                  <a:schemeClr val="bg1"/>
                </a:solidFill>
                <a:cs typeface="Sultan bold" pitchFamily="2" charset="-78"/>
              </a:rPr>
              <a:t>التي تؤثر على دخل المواطن</a:t>
            </a:r>
            <a:endParaRPr lang="ar-BH" sz="30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xmlns="" id="{CC18254F-F4C5-41A8-A09D-9EA6859FCAC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7AB43FC9-6902-4190-9A86-39E9566AF9E6}"/>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5">
            <a:hlinkClick r:id="rId2" action="ppaction://hlinksldjump"/>
            <a:extLst>
              <a:ext uri="{FF2B5EF4-FFF2-40B4-BE49-F238E27FC236}">
                <a16:creationId xmlns:a16="http://schemas.microsoft.com/office/drawing/2014/main" xmlns="" id="{F790CD2F-FA99-4CF3-92BC-AFC6D28F4CDF}"/>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8" name="مستطيل مستدير الزوايا 5">
            <a:hlinkClick r:id="rId2" action="ppaction://hlinksldjump"/>
            <a:extLst>
              <a:ext uri="{FF2B5EF4-FFF2-40B4-BE49-F238E27FC236}">
                <a16:creationId xmlns:a16="http://schemas.microsoft.com/office/drawing/2014/main" xmlns="" id="{F6F28396-F849-4EC1-AC00-A1742EBE0647}"/>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0" name="مستطيل مستدير الزوايا 5">
            <a:hlinkClick r:id="rId2" action="ppaction://hlinksldjump"/>
            <a:extLst>
              <a:ext uri="{FF2B5EF4-FFF2-40B4-BE49-F238E27FC236}">
                <a16:creationId xmlns:a16="http://schemas.microsoft.com/office/drawing/2014/main" xmlns="" id="{CAAEA1E6-3925-4DEF-8B09-E1B40E31E282}"/>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1" name="مستطيل مستدير الزوايا 5">
            <a:hlinkClick r:id="rId2" action="ppaction://hlinksldjump"/>
            <a:extLst>
              <a:ext uri="{FF2B5EF4-FFF2-40B4-BE49-F238E27FC236}">
                <a16:creationId xmlns:a16="http://schemas.microsoft.com/office/drawing/2014/main" xmlns="" id="{F82B2F7E-F7AF-42CB-A86F-343DEB31AA11}"/>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7" name="مستطيل مستدير الزوايا 5">
            <a:hlinkClick r:id="rId2" action="ppaction://hlinksldjump"/>
            <a:extLst>
              <a:ext uri="{FF2B5EF4-FFF2-40B4-BE49-F238E27FC236}">
                <a16:creationId xmlns:a16="http://schemas.microsoft.com/office/drawing/2014/main" xmlns="" id="{C47EF695-1DEA-44F5-8354-36022F6E0EDC}"/>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8" name="مستطيل مستدير الزوايا 5">
            <a:hlinkClick r:id="rId2" action="ppaction://hlinksldjump"/>
            <a:extLst>
              <a:ext uri="{FF2B5EF4-FFF2-40B4-BE49-F238E27FC236}">
                <a16:creationId xmlns:a16="http://schemas.microsoft.com/office/drawing/2014/main" xmlns="" id="{9A2A10C0-BFBC-4239-8B63-6783250FCA71}"/>
              </a:ext>
            </a:extLst>
          </p:cNvPr>
          <p:cNvSpPr/>
          <p:nvPr/>
        </p:nvSpPr>
        <p:spPr>
          <a:xfrm>
            <a:off x="10517771" y="4737773"/>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9" name="مستطيل مستدير الزوايا 5">
            <a:hlinkClick r:id="rId2" action="ppaction://hlinksldjump"/>
            <a:extLst>
              <a:ext uri="{FF2B5EF4-FFF2-40B4-BE49-F238E27FC236}">
                <a16:creationId xmlns:a16="http://schemas.microsoft.com/office/drawing/2014/main" xmlns="" id="{925C2ABA-2283-4AA2-A259-767606C0BCAE}"/>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0" name="مستطيل مستدير الزوايا 5">
            <a:hlinkClick r:id="rId2" action="ppaction://hlinksldjump"/>
            <a:extLst>
              <a:ext uri="{FF2B5EF4-FFF2-40B4-BE49-F238E27FC236}">
                <a16:creationId xmlns:a16="http://schemas.microsoft.com/office/drawing/2014/main" xmlns="" id="{2DDC79FB-B66A-435D-8F1E-D7643D009CE0}"/>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2" name="TextBox 41">
            <a:extLst>
              <a:ext uri="{FF2B5EF4-FFF2-40B4-BE49-F238E27FC236}">
                <a16:creationId xmlns:a16="http://schemas.microsoft.com/office/drawing/2014/main" xmlns="" id="{7972B51F-FD34-40EC-B9F4-435B0E35812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647557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2500" b="1" dirty="0">
                <a:solidFill>
                  <a:schemeClr val="tx1"/>
                </a:solidFill>
                <a:latin typeface="Sakkal Majalla" panose="02000000000000000000" pitchFamily="2" charset="-78"/>
                <a:cs typeface="Sakkal Majalla" panose="02000000000000000000" pitchFamily="2" charset="-78"/>
              </a:rPr>
              <a:t>بعدها وتنفيذاً لتوجيهات حضرة صاحب الجلالة الملك حمد بن عيسى آل خليفة ملك البلاد المعظم حفظه الله ورعاه بتعزيز وإثراء المسيرة التعليمية ومواصلة الارتقاء بمخرجات التعليم، أمر صاحب السمو الملكي نائب جلالة الملك ولي العهد حفظه الله بإقامة يوم تعريفي بكافة المدارس الحكومية لأولياء الأمور يقدم فيه أعضاء الهيئات التعليمية والإدارية بالمدارس الحكومية شرحاً عن العام الدراسي الجديد، والاستعدادات لتوفير بيئة تعليمية تحفز على التفوق والتميز في المدارس الحكومية وتسليم أولياء الأمور ملفاً يحتوي على كافة المعلومات والتعليمات والارشادات المتعلقة بانسيابية العملية التعليمية وتعزيز مخرجاتها خلال العام الدراسي الجديد وبناءً على التوجيهات الملكية السامية لحضرة صاحب الجلالة ملك البلاد المعظم حفظه الله ورعاه أمر صاحب السمو الملكي نائب جلالة الملك ولي العهد حفظه الله استعداداً لعودة الطلبة الى المدارس حضورياً بعد فترة الدراسة عن بعد ولتخفيف الآثار المترتبة من ذلك على أولياء الأمور بأن يحتوي ملف كل طالب بالمدارس الحكومية على قسيمة مالية تسهم في توفير الحقيبة المدرسية ومستلزماتها الأساسية.</a:t>
            </a:r>
          </a:p>
          <a:p>
            <a:pPr algn="just" rtl="1"/>
            <a:r>
              <a:rPr lang="ar-BH" sz="2500" b="1" dirty="0">
                <a:solidFill>
                  <a:schemeClr val="tx1"/>
                </a:solidFill>
                <a:latin typeface="Sakkal Majalla" panose="02000000000000000000" pitchFamily="2" charset="-78"/>
                <a:cs typeface="Sakkal Majalla" panose="02000000000000000000" pitchFamily="2" charset="-78"/>
              </a:rPr>
              <a:t>إلى ذلك أعرب المجلس بمناسبة العام الدراسي الجديد 2022-2023 عن أمنياته بالتوفيق للطلبة والهيئتين التعليمية والإدارية بمختلف المراحل الدراسية، وأن يُكلل هذا العام بالتميز والتفوق، وحث على مواصلة مبادرات تطوير التعليم والخدمات التعليمية بالمدارس الحكومية.</a:t>
            </a:r>
          </a:p>
          <a:p>
            <a:pPr algn="just" rtl="1"/>
            <a:r>
              <a:rPr lang="ar-BH" sz="2500" b="1" dirty="0">
                <a:solidFill>
                  <a:schemeClr val="tx1"/>
                </a:solidFill>
                <a:latin typeface="Sakkal Majalla" panose="02000000000000000000" pitchFamily="2" charset="-78"/>
                <a:cs typeface="Sakkal Majalla" panose="02000000000000000000" pitchFamily="2" charset="-78"/>
              </a:rPr>
              <a:t/>
            </a:r>
            <a:br>
              <a:rPr lang="ar-BH" sz="2500" b="1" dirty="0">
                <a:solidFill>
                  <a:schemeClr val="tx1"/>
                </a:solidFill>
                <a:latin typeface="Sakkal Majalla" panose="02000000000000000000" pitchFamily="2" charset="-78"/>
                <a:cs typeface="Sakkal Majalla" panose="02000000000000000000" pitchFamily="2" charset="-78"/>
              </a:rPr>
            </a:br>
            <a:endParaRPr lang="en-US" sz="25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574266" y="155467"/>
            <a:ext cx="4988866" cy="1143903"/>
          </a:xfrm>
          <a:prstGeom prst="rect">
            <a:avLst/>
          </a:prstGeom>
        </p:spPr>
        <p:txBody>
          <a:bodyPr wrap="none">
            <a:spAutoFit/>
          </a:bodyPr>
          <a:lstStyle/>
          <a:p>
            <a:pPr algn="r" rtl="1">
              <a:spcBef>
                <a:spcPts val="0"/>
              </a:spcBef>
              <a:spcAft>
                <a:spcPts val="1000"/>
              </a:spcAft>
            </a:pPr>
            <a:r>
              <a:rPr lang="ar-BH" sz="3000" dirty="0">
                <a:solidFill>
                  <a:schemeClr val="bg1"/>
                </a:solidFill>
                <a:cs typeface="Sultan bold" pitchFamily="2" charset="-78"/>
              </a:rPr>
              <a:t>جهود مملكة البحرين في مواجهة العوامل </a:t>
            </a:r>
          </a:p>
          <a:p>
            <a:pPr algn="ctr" rtl="1">
              <a:spcBef>
                <a:spcPts val="0"/>
              </a:spcBef>
              <a:spcAft>
                <a:spcPts val="1000"/>
              </a:spcAft>
            </a:pPr>
            <a:r>
              <a:rPr lang="ar-BH" sz="3000" dirty="0">
                <a:solidFill>
                  <a:schemeClr val="bg1"/>
                </a:solidFill>
                <a:cs typeface="Sultan bold" pitchFamily="2" charset="-78"/>
              </a:rPr>
              <a:t>التي تؤثر على دخل المواطن</a:t>
            </a:r>
            <a:endParaRPr lang="ar-BH" sz="30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xmlns="" id="{CC18254F-F4C5-41A8-A09D-9EA6859FCAC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8ABA9C14-1E18-4660-874E-C83445D7C633}"/>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5">
            <a:hlinkClick r:id="rId2" action="ppaction://hlinksldjump"/>
            <a:extLst>
              <a:ext uri="{FF2B5EF4-FFF2-40B4-BE49-F238E27FC236}">
                <a16:creationId xmlns:a16="http://schemas.microsoft.com/office/drawing/2014/main" xmlns="" id="{10A07526-B50F-40F6-9391-BA2809AFFB5E}"/>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8" name="مستطيل مستدير الزوايا 5">
            <a:hlinkClick r:id="rId2" action="ppaction://hlinksldjump"/>
            <a:extLst>
              <a:ext uri="{FF2B5EF4-FFF2-40B4-BE49-F238E27FC236}">
                <a16:creationId xmlns:a16="http://schemas.microsoft.com/office/drawing/2014/main" xmlns="" id="{C8FBD851-92A7-4B3F-B37A-1522432409EC}"/>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0" name="مستطيل مستدير الزوايا 5">
            <a:hlinkClick r:id="rId2" action="ppaction://hlinksldjump"/>
            <a:extLst>
              <a:ext uri="{FF2B5EF4-FFF2-40B4-BE49-F238E27FC236}">
                <a16:creationId xmlns:a16="http://schemas.microsoft.com/office/drawing/2014/main" xmlns="" id="{DC84964E-94EF-4BE7-9455-59D14ED525E0}"/>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1" name="مستطيل مستدير الزوايا 5">
            <a:hlinkClick r:id="rId2" action="ppaction://hlinksldjump"/>
            <a:extLst>
              <a:ext uri="{FF2B5EF4-FFF2-40B4-BE49-F238E27FC236}">
                <a16:creationId xmlns:a16="http://schemas.microsoft.com/office/drawing/2014/main" xmlns="" id="{5753A361-7F08-4748-9ED9-28C004D054D0}"/>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7" name="مستطيل مستدير الزوايا 5">
            <a:hlinkClick r:id="rId2" action="ppaction://hlinksldjump"/>
            <a:extLst>
              <a:ext uri="{FF2B5EF4-FFF2-40B4-BE49-F238E27FC236}">
                <a16:creationId xmlns:a16="http://schemas.microsoft.com/office/drawing/2014/main" xmlns="" id="{44C91C84-4D2A-440F-9B7E-17BFD086D5B8}"/>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8" name="مستطيل مستدير الزوايا 5">
            <a:hlinkClick r:id="rId2" action="ppaction://hlinksldjump"/>
            <a:extLst>
              <a:ext uri="{FF2B5EF4-FFF2-40B4-BE49-F238E27FC236}">
                <a16:creationId xmlns:a16="http://schemas.microsoft.com/office/drawing/2014/main" xmlns="" id="{33C88935-F134-461A-A6AF-216C9DAE2FF2}"/>
              </a:ext>
            </a:extLst>
          </p:cNvPr>
          <p:cNvSpPr/>
          <p:nvPr/>
        </p:nvSpPr>
        <p:spPr>
          <a:xfrm>
            <a:off x="10517771" y="4737773"/>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9" name="مستطيل مستدير الزوايا 5">
            <a:hlinkClick r:id="rId2" action="ppaction://hlinksldjump"/>
            <a:extLst>
              <a:ext uri="{FF2B5EF4-FFF2-40B4-BE49-F238E27FC236}">
                <a16:creationId xmlns:a16="http://schemas.microsoft.com/office/drawing/2014/main" xmlns="" id="{3C03FA09-1587-4420-A17B-E99A9FB7D234}"/>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0" name="مستطيل مستدير الزوايا 5">
            <a:hlinkClick r:id="rId2" action="ppaction://hlinksldjump"/>
            <a:extLst>
              <a:ext uri="{FF2B5EF4-FFF2-40B4-BE49-F238E27FC236}">
                <a16:creationId xmlns:a16="http://schemas.microsoft.com/office/drawing/2014/main" xmlns="" id="{1E4085A7-4DEE-453A-B18B-D8F9527D31E8}"/>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2" name="TextBox 41">
            <a:extLst>
              <a:ext uri="{FF2B5EF4-FFF2-40B4-BE49-F238E27FC236}">
                <a16:creationId xmlns:a16="http://schemas.microsoft.com/office/drawing/2014/main" xmlns="" id="{9480D35F-1C23-44D3-B596-B8C5B1C8AF8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7024725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800" b="1" dirty="0">
                <a:solidFill>
                  <a:schemeClr val="tx1"/>
                </a:solidFill>
                <a:latin typeface="Sakkal Majalla" panose="02000000000000000000" pitchFamily="2" charset="-78"/>
                <a:cs typeface="Sakkal Majalla" panose="02000000000000000000" pitchFamily="2" charset="-78"/>
              </a:rPr>
              <a:t/>
            </a:r>
            <a:br>
              <a:rPr lang="ar-BH" sz="4800" b="1" dirty="0">
                <a:solidFill>
                  <a:schemeClr val="tx1"/>
                </a:solidFill>
                <a:latin typeface="Sakkal Majalla" panose="02000000000000000000" pitchFamily="2" charset="-78"/>
                <a:cs typeface="Sakkal Majalla" panose="02000000000000000000" pitchFamily="2" charset="-78"/>
              </a:rPr>
            </a:br>
            <a:r>
              <a:rPr lang="ar-BH" sz="4000" b="1" dirty="0">
                <a:solidFill>
                  <a:schemeClr val="tx1"/>
                </a:solidFill>
                <a:latin typeface="Sakkal Majalla" panose="02000000000000000000" pitchFamily="2" charset="-78"/>
                <a:cs typeface="Sakkal Majalla" panose="02000000000000000000" pitchFamily="2" charset="-78"/>
              </a:rPr>
              <a:t>إن بعض السلع من الممكن أن تمثل استهلاكًا نهائيًا لشخص واستهلاكًا وسيطًا لشخص آخر، على سبيل المثال فأن الموز الذي يشتريه رب الأسرة يُعَدُّ استهلاكًا نهائيًا، بينما الموز الذي يشتريه صاحب محل بيع العصائر يُعَدُّ استهلاكًا وسيطًا، في حين أن عصير الموز الذي يبيعه إلى المستهلك يُعَدُّ استهلاكًا نهائيًا.</a:t>
            </a:r>
            <a:endParaRPr lang="en-US" sz="4000" b="1" dirty="0">
              <a:solidFill>
                <a:schemeClr val="tx1"/>
              </a:solidFill>
              <a:latin typeface="Sakkal Majalla" panose="02000000000000000000" pitchFamily="2" charset="-78"/>
              <a:cs typeface="Sakkal Majalla" panose="02000000000000000000" pitchFamily="2" charset="-78"/>
            </a:endParaRPr>
          </a:p>
          <a:p>
            <a:pPr algn="just" rtl="1"/>
            <a:endParaRPr lang="en-US" sz="25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1" name="TextBox 40">
            <a:extLst>
              <a:ext uri="{FF2B5EF4-FFF2-40B4-BE49-F238E27FC236}">
                <a16:creationId xmlns:a16="http://schemas.microsoft.com/office/drawing/2014/main" xmlns="" id="{85AA8683-8377-4935-9474-A4E5ABBA98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6" name="مستطيل مستدير الزوايا 5">
            <a:hlinkClick r:id="rId2" action="ppaction://hlinksldjump"/>
            <a:extLst>
              <a:ext uri="{FF2B5EF4-FFF2-40B4-BE49-F238E27FC236}">
                <a16:creationId xmlns:a16="http://schemas.microsoft.com/office/drawing/2014/main" xmlns="" id="{8ABA9C14-1E18-4660-874E-C83445D7C633}"/>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5">
            <a:hlinkClick r:id="rId2" action="ppaction://hlinksldjump"/>
            <a:extLst>
              <a:ext uri="{FF2B5EF4-FFF2-40B4-BE49-F238E27FC236}">
                <a16:creationId xmlns:a16="http://schemas.microsoft.com/office/drawing/2014/main" xmlns="" id="{10A07526-B50F-40F6-9391-BA2809AFFB5E}"/>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8" name="مستطيل مستدير الزوايا 5">
            <a:hlinkClick r:id="rId2" action="ppaction://hlinksldjump"/>
            <a:extLst>
              <a:ext uri="{FF2B5EF4-FFF2-40B4-BE49-F238E27FC236}">
                <a16:creationId xmlns:a16="http://schemas.microsoft.com/office/drawing/2014/main" xmlns="" id="{C8FBD851-92A7-4B3F-B37A-1522432409EC}"/>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0" name="مستطيل مستدير الزوايا 5">
            <a:hlinkClick r:id="rId2" action="ppaction://hlinksldjump"/>
            <a:extLst>
              <a:ext uri="{FF2B5EF4-FFF2-40B4-BE49-F238E27FC236}">
                <a16:creationId xmlns:a16="http://schemas.microsoft.com/office/drawing/2014/main" xmlns="" id="{DC84964E-94EF-4BE7-9455-59D14ED525E0}"/>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1" name="مستطيل مستدير الزوايا 5">
            <a:hlinkClick r:id="rId2" action="ppaction://hlinksldjump"/>
            <a:extLst>
              <a:ext uri="{FF2B5EF4-FFF2-40B4-BE49-F238E27FC236}">
                <a16:creationId xmlns:a16="http://schemas.microsoft.com/office/drawing/2014/main" xmlns="" id="{5753A361-7F08-4748-9ED9-28C004D054D0}"/>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7" name="مستطيل مستدير الزوايا 5">
            <a:hlinkClick r:id="rId2" action="ppaction://hlinksldjump"/>
            <a:extLst>
              <a:ext uri="{FF2B5EF4-FFF2-40B4-BE49-F238E27FC236}">
                <a16:creationId xmlns:a16="http://schemas.microsoft.com/office/drawing/2014/main" xmlns="" id="{44C91C84-4D2A-440F-9B7E-17BFD086D5B8}"/>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8" name="مستطيل مستدير الزوايا 5">
            <a:hlinkClick r:id="rId2" action="ppaction://hlinksldjump"/>
            <a:extLst>
              <a:ext uri="{FF2B5EF4-FFF2-40B4-BE49-F238E27FC236}">
                <a16:creationId xmlns:a16="http://schemas.microsoft.com/office/drawing/2014/main" xmlns="" id="{33C88935-F134-461A-A6AF-216C9DAE2FF2}"/>
              </a:ext>
            </a:extLst>
          </p:cNvPr>
          <p:cNvSpPr/>
          <p:nvPr/>
        </p:nvSpPr>
        <p:spPr>
          <a:xfrm>
            <a:off x="10517771" y="4737773"/>
            <a:ext cx="2353079" cy="488342"/>
          </a:xfrm>
          <a:prstGeom prst="roundRect">
            <a:avLst>
              <a:gd name="adj" fmla="val 10356"/>
            </a:avLst>
          </a:prstGeom>
          <a:solidFill>
            <a:srgbClr val="F191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9" name="مستطيل مستدير الزوايا 5">
            <a:hlinkClick r:id="rId2" action="ppaction://hlinksldjump"/>
            <a:extLst>
              <a:ext uri="{FF2B5EF4-FFF2-40B4-BE49-F238E27FC236}">
                <a16:creationId xmlns:a16="http://schemas.microsoft.com/office/drawing/2014/main" xmlns="" id="{3C03FA09-1587-4420-A17B-E99A9FB7D234}"/>
              </a:ext>
            </a:extLst>
          </p:cNvPr>
          <p:cNvSpPr/>
          <p:nvPr/>
        </p:nvSpPr>
        <p:spPr>
          <a:xfrm>
            <a:off x="10517770" y="5310274"/>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0" name="مستطيل مستدير الزوايا 5">
            <a:hlinkClick r:id="rId2" action="ppaction://hlinksldjump"/>
            <a:extLst>
              <a:ext uri="{FF2B5EF4-FFF2-40B4-BE49-F238E27FC236}">
                <a16:creationId xmlns:a16="http://schemas.microsoft.com/office/drawing/2014/main" xmlns="" id="{1E4085A7-4DEE-453A-B18B-D8F9527D31E8}"/>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2" name="TextBox 41">
            <a:extLst>
              <a:ext uri="{FF2B5EF4-FFF2-40B4-BE49-F238E27FC236}">
                <a16:creationId xmlns:a16="http://schemas.microsoft.com/office/drawing/2014/main" xmlns="" id="{9480D35F-1C23-44D3-B596-B8C5B1C8AF8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3" name="Rectangle 6">
            <a:extLst>
              <a:ext uri="{FF2B5EF4-FFF2-40B4-BE49-F238E27FC236}">
                <a16:creationId xmlns:a16="http://schemas.microsoft.com/office/drawing/2014/main" xmlns="" id="{BEFC5ECC-264F-41F6-832E-99580CD9B31D}"/>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53" name="Shape 901">
            <a:extLst>
              <a:ext uri="{FF2B5EF4-FFF2-40B4-BE49-F238E27FC236}">
                <a16:creationId xmlns:a16="http://schemas.microsoft.com/office/drawing/2014/main" xmlns="" id="{DF9BF34C-4C58-49D5-B012-C2F6C75F204C}"/>
              </a:ext>
            </a:extLst>
          </p:cNvPr>
          <p:cNvGrpSpPr/>
          <p:nvPr/>
        </p:nvGrpSpPr>
        <p:grpSpPr>
          <a:xfrm>
            <a:off x="10939114" y="258392"/>
            <a:ext cx="585230" cy="945829"/>
            <a:chOff x="6718575" y="2318625"/>
            <a:chExt cx="256950" cy="407375"/>
          </a:xfrm>
        </p:grpSpPr>
        <p:sp>
          <p:nvSpPr>
            <p:cNvPr id="54" name="Shape 902">
              <a:extLst>
                <a:ext uri="{FF2B5EF4-FFF2-40B4-BE49-F238E27FC236}">
                  <a16:creationId xmlns:a16="http://schemas.microsoft.com/office/drawing/2014/main" xmlns="" id="{8138D405-A4D1-42EA-9E4C-19E92C6191CB}"/>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Shape 903">
              <a:extLst>
                <a:ext uri="{FF2B5EF4-FFF2-40B4-BE49-F238E27FC236}">
                  <a16:creationId xmlns:a16="http://schemas.microsoft.com/office/drawing/2014/main" xmlns="" id="{A4B99B97-9AC3-4FF6-A7E0-B8E903B03256}"/>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6" name="Shape 904">
              <a:extLst>
                <a:ext uri="{FF2B5EF4-FFF2-40B4-BE49-F238E27FC236}">
                  <a16:creationId xmlns:a16="http://schemas.microsoft.com/office/drawing/2014/main" xmlns="" id="{94CEEA86-6380-4961-B462-34371D4011F7}"/>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905">
              <a:extLst>
                <a:ext uri="{FF2B5EF4-FFF2-40B4-BE49-F238E27FC236}">
                  <a16:creationId xmlns:a16="http://schemas.microsoft.com/office/drawing/2014/main" xmlns="" id="{943D0CA2-BB1E-41F9-9C9C-C630B3D5D08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906">
              <a:extLst>
                <a:ext uri="{FF2B5EF4-FFF2-40B4-BE49-F238E27FC236}">
                  <a16:creationId xmlns:a16="http://schemas.microsoft.com/office/drawing/2014/main" xmlns="" id="{AFB16286-F55F-4B93-ACA7-F744CEF74DEE}"/>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907">
              <a:extLst>
                <a:ext uri="{FF2B5EF4-FFF2-40B4-BE49-F238E27FC236}">
                  <a16:creationId xmlns:a16="http://schemas.microsoft.com/office/drawing/2014/main" xmlns="" id="{10F71B13-E108-4068-B888-09F95171CEC5}"/>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908">
              <a:extLst>
                <a:ext uri="{FF2B5EF4-FFF2-40B4-BE49-F238E27FC236}">
                  <a16:creationId xmlns:a16="http://schemas.microsoft.com/office/drawing/2014/main" xmlns="" id="{7B538718-5C50-4E84-95BD-FF6B93A70D06}"/>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909">
              <a:extLst>
                <a:ext uri="{FF2B5EF4-FFF2-40B4-BE49-F238E27FC236}">
                  <a16:creationId xmlns:a16="http://schemas.microsoft.com/office/drawing/2014/main" xmlns="" id="{5D7E7B3E-F345-42B2-95AE-DFE667AAAEAC}"/>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Tree>
    <p:extLst>
      <p:ext uri="{BB962C8B-B14F-4D97-AF65-F5344CB8AC3E}">
        <p14:creationId xmlns:p14="http://schemas.microsoft.com/office/powerpoint/2010/main" val="23405418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en-US" sz="3600" b="1" dirty="0">
                <a:solidFill>
                  <a:schemeClr val="tx1"/>
                </a:solidFill>
                <a:latin typeface="Sakkal Majalla" panose="02000000000000000000" pitchFamily="2" charset="-78"/>
                <a:cs typeface="Sakkal Majalla" panose="02000000000000000000" pitchFamily="2" charset="-78"/>
              </a:rPr>
              <a:t>1</a:t>
            </a:r>
            <a:r>
              <a:rPr lang="ar-BH" sz="3600" b="1" dirty="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cs typeface="Sakkal Majalla" panose="02000000000000000000" pitchFamily="2" charset="-78"/>
              </a:rPr>
              <a:t>كلما زاد الدخل، انخفض الميل الحدي للاستهلاك.</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1" name="TextBox 20">
            <a:extLst>
              <a:ext uri="{FF2B5EF4-FFF2-40B4-BE49-F238E27FC236}">
                <a16:creationId xmlns:a16="http://schemas.microsoft.com/office/drawing/2014/main" xmlns="" id="{B516B322-0951-4A12-9BC2-07427FC2BF8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مستطيل مستدير الزوايا 5">
            <a:hlinkClick r:id="rId4" action="ppaction://hlinksldjump"/>
            <a:extLst>
              <a:ext uri="{FF2B5EF4-FFF2-40B4-BE49-F238E27FC236}">
                <a16:creationId xmlns:a16="http://schemas.microsoft.com/office/drawing/2014/main" xmlns="" id="{11BD25B2-5379-4347-B7CE-F3493C6D9EE8}"/>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5">
            <a:hlinkClick r:id="rId4" action="ppaction://hlinksldjump"/>
            <a:extLst>
              <a:ext uri="{FF2B5EF4-FFF2-40B4-BE49-F238E27FC236}">
                <a16:creationId xmlns:a16="http://schemas.microsoft.com/office/drawing/2014/main" xmlns="" id="{B2A08406-14F4-4B39-A0F6-D87C02C4952A}"/>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3" name="مستطيل مستدير الزوايا 5">
            <a:hlinkClick r:id="rId4" action="ppaction://hlinksldjump"/>
            <a:extLst>
              <a:ext uri="{FF2B5EF4-FFF2-40B4-BE49-F238E27FC236}">
                <a16:creationId xmlns:a16="http://schemas.microsoft.com/office/drawing/2014/main" xmlns="" id="{80D7E58E-497F-4A71-8E27-18C19C661218}"/>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4" name="مستطيل مستدير الزوايا 5">
            <a:hlinkClick r:id="rId4" action="ppaction://hlinksldjump"/>
            <a:extLst>
              <a:ext uri="{FF2B5EF4-FFF2-40B4-BE49-F238E27FC236}">
                <a16:creationId xmlns:a16="http://schemas.microsoft.com/office/drawing/2014/main" xmlns="" id="{B63893B2-985F-4BE6-BA15-41448E5B6611}"/>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27" name="مستطيل مستدير الزوايا 5">
            <a:hlinkClick r:id="rId4" action="ppaction://hlinksldjump"/>
            <a:extLst>
              <a:ext uri="{FF2B5EF4-FFF2-40B4-BE49-F238E27FC236}">
                <a16:creationId xmlns:a16="http://schemas.microsoft.com/office/drawing/2014/main" xmlns="" id="{989CC2A8-7043-45FE-93F7-858E8FCEBF9A}"/>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28" name="مستطيل مستدير الزوايا 5">
            <a:hlinkClick r:id="rId4" action="ppaction://hlinksldjump"/>
            <a:extLst>
              <a:ext uri="{FF2B5EF4-FFF2-40B4-BE49-F238E27FC236}">
                <a16:creationId xmlns:a16="http://schemas.microsoft.com/office/drawing/2014/main" xmlns="" id="{16F251D9-3123-4862-A332-A95D003806C5}"/>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29" name="مستطيل مستدير الزوايا 5">
            <a:hlinkClick r:id="rId4" action="ppaction://hlinksldjump"/>
            <a:extLst>
              <a:ext uri="{FF2B5EF4-FFF2-40B4-BE49-F238E27FC236}">
                <a16:creationId xmlns:a16="http://schemas.microsoft.com/office/drawing/2014/main" xmlns="" id="{D0F9F43E-570E-40F1-8141-E9838031ACE1}"/>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0" name="مستطيل مستدير الزوايا 5">
            <a:hlinkClick r:id="rId4" action="ppaction://hlinksldjump"/>
            <a:extLst>
              <a:ext uri="{FF2B5EF4-FFF2-40B4-BE49-F238E27FC236}">
                <a16:creationId xmlns:a16="http://schemas.microsoft.com/office/drawing/2014/main" xmlns="" id="{D1340EA8-0537-47D8-9045-15FB1992510C}"/>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1" name="مستطيل مستدير الزوايا 5">
            <a:hlinkClick r:id="rId4" action="ppaction://hlinksldjump"/>
            <a:extLst>
              <a:ext uri="{FF2B5EF4-FFF2-40B4-BE49-F238E27FC236}">
                <a16:creationId xmlns:a16="http://schemas.microsoft.com/office/drawing/2014/main" xmlns="" id="{A3DF4617-548C-41BD-8A0D-648EA9950C16}"/>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2" name="TextBox 31">
            <a:extLst>
              <a:ext uri="{FF2B5EF4-FFF2-40B4-BE49-F238E27FC236}">
                <a16:creationId xmlns:a16="http://schemas.microsoft.com/office/drawing/2014/main" xmlns="" id="{9624FADB-AB6F-45C1-B5E8-E3E28005785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28049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2. </a:t>
            </a:r>
            <a:r>
              <a:rPr lang="ar-SA" sz="3600" b="1" dirty="0">
                <a:solidFill>
                  <a:schemeClr val="tx1"/>
                </a:solidFill>
                <a:latin typeface="Sakkal Majalla" panose="02000000000000000000" pitchFamily="2" charset="-78"/>
                <a:cs typeface="Sakkal Majalla" panose="02000000000000000000" pitchFamily="2" charset="-78"/>
              </a:rPr>
              <a:t>الادخار هو استعمال السلع والخدمات من أجل إشباع حاجات أو رغبات معينة.</a:t>
            </a:r>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1" name="TextBox 20">
            <a:extLst>
              <a:ext uri="{FF2B5EF4-FFF2-40B4-BE49-F238E27FC236}">
                <a16:creationId xmlns:a16="http://schemas.microsoft.com/office/drawing/2014/main" xmlns="" id="{263CF119-8C99-474C-8D0A-65EC9A74654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مستطيل مستدير الزوايا 5">
            <a:hlinkClick r:id="rId4" action="ppaction://hlinksldjump"/>
            <a:extLst>
              <a:ext uri="{FF2B5EF4-FFF2-40B4-BE49-F238E27FC236}">
                <a16:creationId xmlns:a16="http://schemas.microsoft.com/office/drawing/2014/main" xmlns="" id="{09964AFA-B65D-4B16-9957-27FA10018078}"/>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5">
            <a:hlinkClick r:id="rId4" action="ppaction://hlinksldjump"/>
            <a:extLst>
              <a:ext uri="{FF2B5EF4-FFF2-40B4-BE49-F238E27FC236}">
                <a16:creationId xmlns:a16="http://schemas.microsoft.com/office/drawing/2014/main" xmlns="" id="{61E9B39C-72F2-4272-A82A-DBF56E773C83}"/>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3" name="مستطيل مستدير الزوايا 5">
            <a:hlinkClick r:id="rId4" action="ppaction://hlinksldjump"/>
            <a:extLst>
              <a:ext uri="{FF2B5EF4-FFF2-40B4-BE49-F238E27FC236}">
                <a16:creationId xmlns:a16="http://schemas.microsoft.com/office/drawing/2014/main" xmlns="" id="{741A246B-9109-4CE2-B4CD-C66931E738BA}"/>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4" name="مستطيل مستدير الزوايا 5">
            <a:hlinkClick r:id="rId4" action="ppaction://hlinksldjump"/>
            <a:extLst>
              <a:ext uri="{FF2B5EF4-FFF2-40B4-BE49-F238E27FC236}">
                <a16:creationId xmlns:a16="http://schemas.microsoft.com/office/drawing/2014/main" xmlns="" id="{6CF840B1-D5BD-4170-9327-DA2992348485}"/>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27" name="مستطيل مستدير الزوايا 5">
            <a:hlinkClick r:id="rId4" action="ppaction://hlinksldjump"/>
            <a:extLst>
              <a:ext uri="{FF2B5EF4-FFF2-40B4-BE49-F238E27FC236}">
                <a16:creationId xmlns:a16="http://schemas.microsoft.com/office/drawing/2014/main" xmlns="" id="{7F33C673-B82D-4B68-9CEC-CE333E035F51}"/>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28" name="مستطيل مستدير الزوايا 5">
            <a:hlinkClick r:id="rId4" action="ppaction://hlinksldjump"/>
            <a:extLst>
              <a:ext uri="{FF2B5EF4-FFF2-40B4-BE49-F238E27FC236}">
                <a16:creationId xmlns:a16="http://schemas.microsoft.com/office/drawing/2014/main" xmlns="" id="{E236E34A-1289-4074-A84E-8AF24D2C8B6C}"/>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29" name="مستطيل مستدير الزوايا 5">
            <a:hlinkClick r:id="rId4" action="ppaction://hlinksldjump"/>
            <a:extLst>
              <a:ext uri="{FF2B5EF4-FFF2-40B4-BE49-F238E27FC236}">
                <a16:creationId xmlns:a16="http://schemas.microsoft.com/office/drawing/2014/main" xmlns="" id="{D46AF77E-9413-4415-926A-FC33747749DB}"/>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0" name="مستطيل مستدير الزوايا 5">
            <a:hlinkClick r:id="rId4" action="ppaction://hlinksldjump"/>
            <a:extLst>
              <a:ext uri="{FF2B5EF4-FFF2-40B4-BE49-F238E27FC236}">
                <a16:creationId xmlns:a16="http://schemas.microsoft.com/office/drawing/2014/main" xmlns="" id="{28EEA932-5318-4780-B8FE-B66BDCC90D60}"/>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1" name="مستطيل مستدير الزوايا 5">
            <a:hlinkClick r:id="rId4" action="ppaction://hlinksldjump"/>
            <a:extLst>
              <a:ext uri="{FF2B5EF4-FFF2-40B4-BE49-F238E27FC236}">
                <a16:creationId xmlns:a16="http://schemas.microsoft.com/office/drawing/2014/main" xmlns="" id="{E41F53DD-7E77-4CFE-8BC1-5BAF231DF64D}"/>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2" name="TextBox 31">
            <a:extLst>
              <a:ext uri="{FF2B5EF4-FFF2-40B4-BE49-F238E27FC236}">
                <a16:creationId xmlns:a16="http://schemas.microsoft.com/office/drawing/2014/main" xmlns="" id="{93E6FFAB-138F-4D8B-9A76-4C7C435D21C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3. من العوامل التي تساعد الفرد على الادخار مستوى دخل الفرد، فكلما  زاد دخله زادت قدرته على الادخار والعكس صحيح أي أن العلاقة: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عكسية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خطية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طردية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لا توجد هناك علاقة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7E85D58E-3E7C-40DD-A076-1B4DA5625DC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5">
            <a:hlinkClick r:id="rId4" action="ppaction://hlinksldjump"/>
            <a:extLst>
              <a:ext uri="{FF2B5EF4-FFF2-40B4-BE49-F238E27FC236}">
                <a16:creationId xmlns:a16="http://schemas.microsoft.com/office/drawing/2014/main" xmlns="" id="{6A793212-EA0E-4216-B13C-1F3BEAAF20A7}"/>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4" name="مستطيل مستدير الزوايا 5">
            <a:hlinkClick r:id="rId4" action="ppaction://hlinksldjump"/>
            <a:extLst>
              <a:ext uri="{FF2B5EF4-FFF2-40B4-BE49-F238E27FC236}">
                <a16:creationId xmlns:a16="http://schemas.microsoft.com/office/drawing/2014/main" xmlns="" id="{FEA8D028-464B-4A77-99CF-93B34AC1E7AA}"/>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9" name="مستطيل مستدير الزوايا 5">
            <a:hlinkClick r:id="rId4" action="ppaction://hlinksldjump"/>
            <a:extLst>
              <a:ext uri="{FF2B5EF4-FFF2-40B4-BE49-F238E27FC236}">
                <a16:creationId xmlns:a16="http://schemas.microsoft.com/office/drawing/2014/main" xmlns="" id="{1AA56203-2CF7-483F-9A54-D6A4C68250E5}"/>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0" name="مستطيل مستدير الزوايا 5">
            <a:hlinkClick r:id="rId4" action="ppaction://hlinksldjump"/>
            <a:extLst>
              <a:ext uri="{FF2B5EF4-FFF2-40B4-BE49-F238E27FC236}">
                <a16:creationId xmlns:a16="http://schemas.microsoft.com/office/drawing/2014/main" xmlns="" id="{9F19F937-0595-4FD8-AFEA-33C9C390D03F}"/>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1" name="مستطيل مستدير الزوايا 5">
            <a:hlinkClick r:id="rId4" action="ppaction://hlinksldjump"/>
            <a:extLst>
              <a:ext uri="{FF2B5EF4-FFF2-40B4-BE49-F238E27FC236}">
                <a16:creationId xmlns:a16="http://schemas.microsoft.com/office/drawing/2014/main" xmlns="" id="{5CAC8047-64ED-44AC-A402-BAC55FB3BBC4}"/>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2" name="مستطيل مستدير الزوايا 5">
            <a:hlinkClick r:id="rId4" action="ppaction://hlinksldjump"/>
            <a:extLst>
              <a:ext uri="{FF2B5EF4-FFF2-40B4-BE49-F238E27FC236}">
                <a16:creationId xmlns:a16="http://schemas.microsoft.com/office/drawing/2014/main" xmlns="" id="{A05E9440-3639-46B6-B043-085C0B3C4EDE}"/>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3" name="مستطيل مستدير الزوايا 5">
            <a:hlinkClick r:id="rId4" action="ppaction://hlinksldjump"/>
            <a:extLst>
              <a:ext uri="{FF2B5EF4-FFF2-40B4-BE49-F238E27FC236}">
                <a16:creationId xmlns:a16="http://schemas.microsoft.com/office/drawing/2014/main" xmlns="" id="{0F0EE880-B497-4EA6-A34A-89A4642302D5}"/>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4" name="مستطيل مستدير الزوايا 5">
            <a:hlinkClick r:id="rId4" action="ppaction://hlinksldjump"/>
            <a:extLst>
              <a:ext uri="{FF2B5EF4-FFF2-40B4-BE49-F238E27FC236}">
                <a16:creationId xmlns:a16="http://schemas.microsoft.com/office/drawing/2014/main" xmlns="" id="{70067B35-15E3-4C2C-B538-C0BE1CE9418E}"/>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5" name="مستطيل مستدير الزوايا 5">
            <a:hlinkClick r:id="rId4" action="ppaction://hlinksldjump"/>
            <a:extLst>
              <a:ext uri="{FF2B5EF4-FFF2-40B4-BE49-F238E27FC236}">
                <a16:creationId xmlns:a16="http://schemas.microsoft.com/office/drawing/2014/main" xmlns="" id="{AC80C3F9-5B82-41D6-8CB2-AAF5AE2FE71E}"/>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6" name="TextBox 35">
            <a:extLst>
              <a:ext uri="{FF2B5EF4-FFF2-40B4-BE49-F238E27FC236}">
                <a16:creationId xmlns:a16="http://schemas.microsoft.com/office/drawing/2014/main" xmlns="" id="{8F3FD952-0039-4DDD-ADBA-32E1D4CC4D2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من العوامل التي تساعد الفرد على الادخار مستوى الاسعار، فكلما كانت الاسعار منخفضة زادت القدرة على الادخار أي أن العلاقة بينهما :</a:t>
            </a:r>
            <a:endParaRPr lang="en-US"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عكسية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خطية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طردية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3"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لا توجد هناك علاقة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27158A55-DD59-4ADA-9EAB-33AD3190F11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5">
            <a:hlinkClick r:id="rId4" action="ppaction://hlinksldjump"/>
            <a:extLst>
              <a:ext uri="{FF2B5EF4-FFF2-40B4-BE49-F238E27FC236}">
                <a16:creationId xmlns:a16="http://schemas.microsoft.com/office/drawing/2014/main" xmlns="" id="{055C1FC3-BAE9-4FFE-A2A1-2DBD7A2160A8}"/>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4" name="مستطيل مستدير الزوايا 5">
            <a:hlinkClick r:id="rId4" action="ppaction://hlinksldjump"/>
            <a:extLst>
              <a:ext uri="{FF2B5EF4-FFF2-40B4-BE49-F238E27FC236}">
                <a16:creationId xmlns:a16="http://schemas.microsoft.com/office/drawing/2014/main" xmlns="" id="{38BF684E-74A7-41D4-B713-ED371B214310}"/>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9" name="مستطيل مستدير الزوايا 5">
            <a:hlinkClick r:id="rId4" action="ppaction://hlinksldjump"/>
            <a:extLst>
              <a:ext uri="{FF2B5EF4-FFF2-40B4-BE49-F238E27FC236}">
                <a16:creationId xmlns:a16="http://schemas.microsoft.com/office/drawing/2014/main" xmlns="" id="{19BD28D7-D090-47F4-B981-C11D3F1D03B3}"/>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0" name="مستطيل مستدير الزوايا 5">
            <a:hlinkClick r:id="rId4" action="ppaction://hlinksldjump"/>
            <a:extLst>
              <a:ext uri="{FF2B5EF4-FFF2-40B4-BE49-F238E27FC236}">
                <a16:creationId xmlns:a16="http://schemas.microsoft.com/office/drawing/2014/main" xmlns="" id="{C4B0D854-1481-4917-BD3E-271CFB66D959}"/>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1" name="مستطيل مستدير الزوايا 5">
            <a:hlinkClick r:id="rId4" action="ppaction://hlinksldjump"/>
            <a:extLst>
              <a:ext uri="{FF2B5EF4-FFF2-40B4-BE49-F238E27FC236}">
                <a16:creationId xmlns:a16="http://schemas.microsoft.com/office/drawing/2014/main" xmlns="" id="{F7E833F9-35DB-4543-B9B5-61C3CA8D5AD9}"/>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2" name="مستطيل مستدير الزوايا 5">
            <a:hlinkClick r:id="rId4" action="ppaction://hlinksldjump"/>
            <a:extLst>
              <a:ext uri="{FF2B5EF4-FFF2-40B4-BE49-F238E27FC236}">
                <a16:creationId xmlns:a16="http://schemas.microsoft.com/office/drawing/2014/main" xmlns="" id="{056D92C4-5E12-4524-A56B-FC1D17FDE6D7}"/>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3" name="مستطيل مستدير الزوايا 5">
            <a:hlinkClick r:id="rId4" action="ppaction://hlinksldjump"/>
            <a:extLst>
              <a:ext uri="{FF2B5EF4-FFF2-40B4-BE49-F238E27FC236}">
                <a16:creationId xmlns:a16="http://schemas.microsoft.com/office/drawing/2014/main" xmlns="" id="{439C13B0-806A-40D2-9763-B48392F5FA23}"/>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4" name="مستطيل مستدير الزوايا 5">
            <a:hlinkClick r:id="rId4" action="ppaction://hlinksldjump"/>
            <a:extLst>
              <a:ext uri="{FF2B5EF4-FFF2-40B4-BE49-F238E27FC236}">
                <a16:creationId xmlns:a16="http://schemas.microsoft.com/office/drawing/2014/main" xmlns="" id="{5B7E0B4F-45DA-43FF-A0BD-1A16B81E2D3A}"/>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5" name="مستطيل مستدير الزوايا 5">
            <a:hlinkClick r:id="rId4" action="ppaction://hlinksldjump"/>
            <a:extLst>
              <a:ext uri="{FF2B5EF4-FFF2-40B4-BE49-F238E27FC236}">
                <a16:creationId xmlns:a16="http://schemas.microsoft.com/office/drawing/2014/main" xmlns="" id="{ADDFB9A7-6D5B-4B32-8F34-8BB644BD6862}"/>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6" name="TextBox 35">
            <a:extLst>
              <a:ext uri="{FF2B5EF4-FFF2-40B4-BE49-F238E27FC236}">
                <a16:creationId xmlns:a16="http://schemas.microsoft.com/office/drawing/2014/main" xmlns="" id="{57DF692F-CBAD-46D6-8F8F-10C554FB86B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5. هناك علاقة طردية موجبة بين الاستهلاك والدخل، بمعنى أن زيادة الدخل يصاحبها زيادة في الاستهلاك، كما أن انخفاض الدخل يصاحبه انخفاض الاستهلاك.</a:t>
            </a:r>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1" name="TextBox 20">
            <a:extLst>
              <a:ext uri="{FF2B5EF4-FFF2-40B4-BE49-F238E27FC236}">
                <a16:creationId xmlns:a16="http://schemas.microsoft.com/office/drawing/2014/main" xmlns="" id="{7C55A1E5-F34C-474B-9339-3880DE9799A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مستطيل مستدير الزوايا 5">
            <a:hlinkClick r:id="rId4" action="ppaction://hlinksldjump"/>
            <a:extLst>
              <a:ext uri="{FF2B5EF4-FFF2-40B4-BE49-F238E27FC236}">
                <a16:creationId xmlns:a16="http://schemas.microsoft.com/office/drawing/2014/main" xmlns="" id="{85DB2D71-6F4D-4D91-95E7-5340A9E27BBE}"/>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5">
            <a:hlinkClick r:id="rId4" action="ppaction://hlinksldjump"/>
            <a:extLst>
              <a:ext uri="{FF2B5EF4-FFF2-40B4-BE49-F238E27FC236}">
                <a16:creationId xmlns:a16="http://schemas.microsoft.com/office/drawing/2014/main" xmlns="" id="{1D7E0AD9-4122-4D49-8D04-A65F92877E71}"/>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3" name="مستطيل مستدير الزوايا 5">
            <a:hlinkClick r:id="rId4" action="ppaction://hlinksldjump"/>
            <a:extLst>
              <a:ext uri="{FF2B5EF4-FFF2-40B4-BE49-F238E27FC236}">
                <a16:creationId xmlns:a16="http://schemas.microsoft.com/office/drawing/2014/main" xmlns="" id="{14800A9E-7BFC-4D35-8EA4-1D615A21BCC5}"/>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4" name="مستطيل مستدير الزوايا 5">
            <a:hlinkClick r:id="rId4" action="ppaction://hlinksldjump"/>
            <a:extLst>
              <a:ext uri="{FF2B5EF4-FFF2-40B4-BE49-F238E27FC236}">
                <a16:creationId xmlns:a16="http://schemas.microsoft.com/office/drawing/2014/main" xmlns="" id="{9E54DD59-95BD-4E11-AA26-99B764391AA0}"/>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27" name="مستطيل مستدير الزوايا 5">
            <a:hlinkClick r:id="rId4" action="ppaction://hlinksldjump"/>
            <a:extLst>
              <a:ext uri="{FF2B5EF4-FFF2-40B4-BE49-F238E27FC236}">
                <a16:creationId xmlns:a16="http://schemas.microsoft.com/office/drawing/2014/main" xmlns="" id="{F82B3B4C-F75F-457B-B66A-B93177C3A018}"/>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28" name="مستطيل مستدير الزوايا 5">
            <a:hlinkClick r:id="rId4" action="ppaction://hlinksldjump"/>
            <a:extLst>
              <a:ext uri="{FF2B5EF4-FFF2-40B4-BE49-F238E27FC236}">
                <a16:creationId xmlns:a16="http://schemas.microsoft.com/office/drawing/2014/main" xmlns="" id="{0374A80D-6107-4175-A00B-7838C00C3EF8}"/>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29" name="مستطيل مستدير الزوايا 5">
            <a:hlinkClick r:id="rId4" action="ppaction://hlinksldjump"/>
            <a:extLst>
              <a:ext uri="{FF2B5EF4-FFF2-40B4-BE49-F238E27FC236}">
                <a16:creationId xmlns:a16="http://schemas.microsoft.com/office/drawing/2014/main" xmlns="" id="{72A2E2C4-4491-4BA7-94B8-49D1AE0C04B7}"/>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0" name="مستطيل مستدير الزوايا 5">
            <a:hlinkClick r:id="rId4" action="ppaction://hlinksldjump"/>
            <a:extLst>
              <a:ext uri="{FF2B5EF4-FFF2-40B4-BE49-F238E27FC236}">
                <a16:creationId xmlns:a16="http://schemas.microsoft.com/office/drawing/2014/main" xmlns="" id="{019C52C7-D6FA-44B5-9C85-033A6CB5DB88}"/>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1" name="مستطيل مستدير الزوايا 5">
            <a:hlinkClick r:id="rId4" action="ppaction://hlinksldjump"/>
            <a:extLst>
              <a:ext uri="{FF2B5EF4-FFF2-40B4-BE49-F238E27FC236}">
                <a16:creationId xmlns:a16="http://schemas.microsoft.com/office/drawing/2014/main" xmlns="" id="{3C7C17AE-45B9-4370-8964-22CB685CDE6F}"/>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2" name="TextBox 31">
            <a:extLst>
              <a:ext uri="{FF2B5EF4-FFF2-40B4-BE49-F238E27FC236}">
                <a16:creationId xmlns:a16="http://schemas.microsoft.com/office/drawing/2014/main" xmlns="" id="{DA7D711E-26BC-4F83-8856-F61BB6061E2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xmlns=""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xmlns=""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xmlns=""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xmlns=""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xmlns=""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xmlns=""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xmlns=""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78</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xmlns=""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xmlns="" id="{6056BB84-96A9-478E-9806-7CABC25DC313}"/>
              </a:ext>
            </a:extLst>
          </p:cNvPr>
          <p:cNvPicPr>
            <a:picLocks noChangeAspect="1"/>
          </p:cNvPicPr>
          <p:nvPr/>
        </p:nvPicPr>
        <p:blipFill rotWithShape="1">
          <a:blip r:embed="rId2"/>
          <a:srcRect l="35258" t="17594" r="36289" b="11023"/>
          <a:stretch/>
        </p:blipFill>
        <p:spPr>
          <a:xfrm>
            <a:off x="6497696" y="1437311"/>
            <a:ext cx="3497732" cy="4873912"/>
          </a:xfrm>
          <a:prstGeom prst="rect">
            <a:avLst/>
          </a:prstGeom>
          <a:ln>
            <a:solidFill>
              <a:srgbClr val="3F5378"/>
            </a:solidFill>
          </a:ln>
        </p:spPr>
      </p:pic>
      <p:sp>
        <p:nvSpPr>
          <p:cNvPr id="29" name="TextBox 28">
            <a:extLst>
              <a:ext uri="{FF2B5EF4-FFF2-40B4-BE49-F238E27FC236}">
                <a16:creationId xmlns:a16="http://schemas.microsoft.com/office/drawing/2014/main" xmlns="" id="{08CB1D1F-451E-4E08-90E4-9750D65598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7" name="مستطيل مستدير الزوايا 5">
            <a:hlinkClick r:id="rId3" action="ppaction://hlinksldjump"/>
            <a:extLst>
              <a:ext uri="{FF2B5EF4-FFF2-40B4-BE49-F238E27FC236}">
                <a16:creationId xmlns:a16="http://schemas.microsoft.com/office/drawing/2014/main" xmlns="" id="{D17EBC92-64F8-42A1-9991-3D4F84313C50}"/>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5">
            <a:hlinkClick r:id="rId3" action="ppaction://hlinksldjump"/>
            <a:extLst>
              <a:ext uri="{FF2B5EF4-FFF2-40B4-BE49-F238E27FC236}">
                <a16:creationId xmlns:a16="http://schemas.microsoft.com/office/drawing/2014/main" xmlns="" id="{03A7CF0D-4DAE-4956-BFBD-2A8383ED4F45}"/>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31" name="مستطيل مستدير الزوايا 5">
            <a:hlinkClick r:id="rId3" action="ppaction://hlinksldjump"/>
            <a:extLst>
              <a:ext uri="{FF2B5EF4-FFF2-40B4-BE49-F238E27FC236}">
                <a16:creationId xmlns:a16="http://schemas.microsoft.com/office/drawing/2014/main" xmlns="" id="{6C51AB31-17A3-4B56-8041-473F1176564D}"/>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2" name="مستطيل مستدير الزوايا 5">
            <a:hlinkClick r:id="rId3" action="ppaction://hlinksldjump"/>
            <a:extLst>
              <a:ext uri="{FF2B5EF4-FFF2-40B4-BE49-F238E27FC236}">
                <a16:creationId xmlns:a16="http://schemas.microsoft.com/office/drawing/2014/main" xmlns="" id="{E07E3536-7A7C-4AF1-85C2-43175E5926C9}"/>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3" name="مستطيل مستدير الزوايا 5">
            <a:hlinkClick r:id="rId3" action="ppaction://hlinksldjump"/>
            <a:extLst>
              <a:ext uri="{FF2B5EF4-FFF2-40B4-BE49-F238E27FC236}">
                <a16:creationId xmlns:a16="http://schemas.microsoft.com/office/drawing/2014/main" xmlns="" id="{6E4A0235-92F4-43BD-A95A-D6F9DC73FA45}"/>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6" name="مستطيل مستدير الزوايا 5">
            <a:hlinkClick r:id="rId3" action="ppaction://hlinksldjump"/>
            <a:extLst>
              <a:ext uri="{FF2B5EF4-FFF2-40B4-BE49-F238E27FC236}">
                <a16:creationId xmlns:a16="http://schemas.microsoft.com/office/drawing/2014/main" xmlns="" id="{04B83CAF-F022-4F62-AF6D-2B2F6A1FBED3}"/>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43" name="مستطيل مستدير الزوايا 5">
            <a:hlinkClick r:id="rId3" action="ppaction://hlinksldjump"/>
            <a:extLst>
              <a:ext uri="{FF2B5EF4-FFF2-40B4-BE49-F238E27FC236}">
                <a16:creationId xmlns:a16="http://schemas.microsoft.com/office/drawing/2014/main" xmlns="" id="{AA1DEEEF-7372-41D3-93E7-8DD41A1A135D}"/>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44" name="مستطيل مستدير الزوايا 5">
            <a:hlinkClick r:id="rId3" action="ppaction://hlinksldjump"/>
            <a:extLst>
              <a:ext uri="{FF2B5EF4-FFF2-40B4-BE49-F238E27FC236}">
                <a16:creationId xmlns:a16="http://schemas.microsoft.com/office/drawing/2014/main" xmlns="" id="{FE5FB138-C82E-412B-9406-1BD4E9FDEEDF}"/>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45" name="مستطيل مستدير الزوايا 5">
            <a:hlinkClick r:id="rId3" action="ppaction://hlinksldjump"/>
            <a:extLst>
              <a:ext uri="{FF2B5EF4-FFF2-40B4-BE49-F238E27FC236}">
                <a16:creationId xmlns:a16="http://schemas.microsoft.com/office/drawing/2014/main" xmlns="" id="{E27D3867-ADE4-48BD-848D-2494B55CB25C}"/>
              </a:ext>
            </a:extLst>
          </p:cNvPr>
          <p:cNvSpPr/>
          <p:nvPr/>
        </p:nvSpPr>
        <p:spPr>
          <a:xfrm>
            <a:off x="10517770" y="5904347"/>
            <a:ext cx="2353079" cy="488342"/>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46" name="TextBox 45">
            <a:extLst>
              <a:ext uri="{FF2B5EF4-FFF2-40B4-BE49-F238E27FC236}">
                <a16:creationId xmlns:a16="http://schemas.microsoft.com/office/drawing/2014/main" xmlns="" id="{30442A67-078E-4C8C-AEA8-DD4A9765D1B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xmlns=""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xmlns=""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xmlns=""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xmlns=""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xmlns=""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xmlns=""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xmlns=""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xmlns=""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xmlns=""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xmlns=""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xmlns=""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8" name="TextBox 17">
            <a:extLst>
              <a:ext uri="{FF2B5EF4-FFF2-40B4-BE49-F238E27FC236}">
                <a16:creationId xmlns:a16="http://schemas.microsoft.com/office/drawing/2014/main" xmlns="" id="{56230236-F621-464B-9A1E-D3C5005D511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xmlns="" id="{BD827F69-C1D9-4FB5-A5F0-236AB688719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xmlns=""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xmlns="" id="{C765A8CE-6C7D-4071-824A-3E2A21650527}"/>
              </a:ext>
            </a:extLst>
          </p:cNvPr>
          <p:cNvSpPr txBox="1">
            <a:spLocks/>
          </p:cNvSpPr>
          <p:nvPr/>
        </p:nvSpPr>
        <p:spPr>
          <a:xfrm>
            <a:off x="3076700" y="2397546"/>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الاستهلاك والادخار</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14" name="TextBox 13">
            <a:extLst>
              <a:ext uri="{FF2B5EF4-FFF2-40B4-BE49-F238E27FC236}">
                <a16:creationId xmlns:a16="http://schemas.microsoft.com/office/drawing/2014/main" xmlns="" id="{206FA434-648C-44D2-8102-78895182BE1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xmlns="" id="{6F4BC838-6151-4F09-899B-BF5CDE9A791F}"/>
              </a:ext>
            </a:extLst>
          </p:cNvPr>
          <p:cNvSpPr txBox="1"/>
          <p:nvPr/>
        </p:nvSpPr>
        <p:spPr>
          <a:xfrm>
            <a:off x="2975335" y="3347262"/>
            <a:ext cx="8972954" cy="2862322"/>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مفهوم الاستهلاك وترشيد الاستهلاك</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العوامل المؤثرة في مستوى الاستهلاك</a:t>
            </a:r>
          </a:p>
          <a:p>
            <a:pPr marL="687387" indent="-457200" algn="r" rtl="1">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جهود مملكة البحرين في نشر الوعي بترشيد الاستهلاك وحماية المستهلك</a:t>
            </a:r>
          </a:p>
          <a:p>
            <a:pPr marL="687387" indent="-457200" algn="r" rtl="1">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الادخار</a:t>
            </a:r>
          </a:p>
          <a:p>
            <a:pPr marL="687387" indent="-457200" algn="r" rtl="1">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العلاقة بين الاستهلاك والادخار</a:t>
            </a:r>
          </a:p>
          <a:p>
            <a:pPr marL="687387" indent="-457200" algn="r" rtl="1">
              <a:buClr>
                <a:schemeClr val="bg1"/>
              </a:buClr>
              <a:buSzPct val="70000"/>
              <a:buFont typeface="Arial" panose="020B0604020202020204" pitchFamily="34" charset="0"/>
              <a:buChar char="•"/>
            </a:pPr>
            <a:r>
              <a:rPr lang="ar-BH" sz="3000" dirty="0">
                <a:solidFill>
                  <a:schemeClr val="bg1"/>
                </a:solidFill>
                <a:latin typeface="Arial" panose="020B0604020202020204" pitchFamily="34" charset="0"/>
                <a:cs typeface="Sakkal Majalla" panose="02000000000000000000" pitchFamily="2" charset="-78"/>
              </a:rPr>
              <a:t>جهود مملكة البحرين في مواجهة العوامل التي تؤثر على دخل المواطن</a:t>
            </a:r>
            <a:endParaRPr lang="en-US" sz="30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xmlns=""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الثاني</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xmlns=""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4" name="Picture 3">
            <a:extLst>
              <a:ext uri="{FF2B5EF4-FFF2-40B4-BE49-F238E27FC236}">
                <a16:creationId xmlns:a16="http://schemas.microsoft.com/office/drawing/2014/main" xmlns="" id="{ABC477D9-2E5F-4621-95EA-0BDFE76942D0}"/>
              </a:ext>
            </a:extLst>
          </p:cNvPr>
          <p:cNvPicPr>
            <a:picLocks noChangeAspect="1"/>
          </p:cNvPicPr>
          <p:nvPr/>
        </p:nvPicPr>
        <p:blipFill rotWithShape="1">
          <a:blip r:embed="rId3"/>
          <a:srcRect l="35258" t="17594" r="36289" b="11023"/>
          <a:stretch/>
        </p:blipFill>
        <p:spPr>
          <a:xfrm>
            <a:off x="140681" y="126717"/>
            <a:ext cx="3016426" cy="4192600"/>
          </a:xfrm>
          <a:prstGeom prst="rect">
            <a:avLst/>
          </a:prstGeom>
          <a:ln>
            <a:solidFill>
              <a:srgbClr val="3F5378"/>
            </a:solidFill>
          </a:ln>
        </p:spPr>
      </p:pic>
      <p:sp>
        <p:nvSpPr>
          <p:cNvPr id="9" name="Rectangle 8">
            <a:extLst>
              <a:ext uri="{FF2B5EF4-FFF2-40B4-BE49-F238E27FC236}">
                <a16:creationId xmlns:a16="http://schemas.microsoft.com/office/drawing/2014/main" xmlns=""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70-78</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EC92D62F-9B39-48A1-AC5E-44AAEB6D019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38A62727-2750-4330-A531-C759295FF7F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9" name="TextBox 8">
            <a:extLst>
              <a:ext uri="{FF2B5EF4-FFF2-40B4-BE49-F238E27FC236}">
                <a16:creationId xmlns:a16="http://schemas.microsoft.com/office/drawing/2014/main" xmlns="" id="{4F532070-7267-47B9-A7C3-C62D56C12AD9}"/>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D96CF934-AB0F-4FB6-B781-8AB788A6070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3665BE48-6B1F-4599-9958-BB0B24227A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562E9D68-F66E-4153-8180-D3CA7EC94D5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EB08B7C3-F979-402E-8638-9648B29C4A9E}"/>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DB35F143-280E-4622-9E72-E6D6B54D02A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6C34260B-D512-4CC7-95D1-347BABF8777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E65E6D6A-9BA1-46AB-B0F5-49DD6BC50FD9}"/>
              </a:ext>
            </a:extLst>
          </p:cNvPr>
          <p:cNvSpPr txBox="1"/>
          <p:nvPr/>
        </p:nvSpPr>
        <p:spPr>
          <a:xfrm>
            <a:off x="0" y="6521692"/>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AD8A135D-9F2C-4DF3-BE97-826CF3AB83E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498BA3DF-439C-4C93-A8B4-03ABE1E78C0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57D65F77-19E1-4B00-A5F0-0039DCD60B0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DB0686EE-7639-4A2E-9D1D-1CE943FBEC2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68FD7525-825F-48D4-80D6-58E5893778FD}"/>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C10F4F92-FBCD-4F6C-9EA4-BB11282B2D9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A55A7CA3-C347-4DEE-8810-BE690D3A86B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E79DCECB-A693-4BC6-BD39-097AB7506DB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7495D9D6-7911-495F-A654-3239EE44975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E755B27A-9411-4E08-9CE8-572F842E28B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R="0" lvl="0" algn="just" rtl="1">
              <a:spcBef>
                <a:spcPts val="0"/>
              </a:spcBef>
              <a:spcAft>
                <a:spcPts val="0"/>
              </a:spcAft>
              <a:buClr>
                <a:srgbClr val="C00000"/>
              </a:buClr>
              <a:buSzPts val="1400"/>
            </a:pPr>
            <a:endParaRPr lang="ar-BH" b="1" dirty="0">
              <a:latin typeface="Arial" panose="020B0604020202020204" pitchFamily="34" charset="0"/>
              <a:ea typeface="Calibri" panose="020F0502020204030204" pitchFamily="34" charset="0"/>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يعرف مفهوم الاستهلاك وترشيد الاستهلاك.</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يستنتج العوامل المؤثرة في الاستهلاك.</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يعتز بجهود مملكة البحرين في نشر الوعي بترشيد الاستهلاك وحماية المستهلك.</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يعرف مفهوم الادخار وأنواعه والعوامل المؤثرة فيه.</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يحدد العلاقة بين الادخار والاستهلاك.</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346075" algn="just"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يعتز بجهود مملكة البحرين في مواجهة العوامل التي تؤثر على دخل المواطن.</a:t>
            </a:r>
            <a:endParaRPr lang="en-US" sz="3600" dirty="0">
              <a:solidFill>
                <a:schemeClr val="tx1"/>
              </a:solidFill>
              <a:latin typeface="Sakkal Majalla" panose="02000000000000000000" pitchFamily="2" charset="-78"/>
              <a:cs typeface="Sakkal Majalla" panose="02000000000000000000" pitchFamily="2" charset="-78"/>
            </a:endParaRPr>
          </a:p>
          <a:p>
            <a:pPr marL="1009650" indent="-742950" algn="just" rtl="1">
              <a:buFont typeface="+mj-lt"/>
              <a:buAutoNum type="arabicPeriod"/>
            </a:pPr>
            <a:endParaRPr lang="ar-SA" sz="36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xmlns=""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xmlns=""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xmlns=""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xmlns=""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xmlns=""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xmlns=""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xmlns=""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xmlns=""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xmlns=""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TextBox 26">
            <a:extLst>
              <a:ext uri="{FF2B5EF4-FFF2-40B4-BE49-F238E27FC236}">
                <a16:creationId xmlns:a16="http://schemas.microsoft.com/office/drawing/2014/main" xmlns="" id="{2D8137F2-B1E1-45E0-8FD4-3858AA4A7017}"/>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5">
            <a:hlinkClick r:id="rId2" action="ppaction://hlinksldjump"/>
            <a:extLst>
              <a:ext uri="{FF2B5EF4-FFF2-40B4-BE49-F238E27FC236}">
                <a16:creationId xmlns:a16="http://schemas.microsoft.com/office/drawing/2014/main" xmlns="" id="{0F3C53AB-DD64-4C58-B809-7E79AAA8B997}"/>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24" name="مستطيل مستدير الزوايا 5">
            <a:hlinkClick r:id="rId2" action="ppaction://hlinksldjump"/>
            <a:extLst>
              <a:ext uri="{FF2B5EF4-FFF2-40B4-BE49-F238E27FC236}">
                <a16:creationId xmlns:a16="http://schemas.microsoft.com/office/drawing/2014/main" xmlns="" id="{2279E58D-7CA7-411B-B5A2-5218EF425F6F}"/>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25" name="مستطيل مستدير الزوايا 5">
            <a:hlinkClick r:id="rId2" action="ppaction://hlinksldjump"/>
            <a:extLst>
              <a:ext uri="{FF2B5EF4-FFF2-40B4-BE49-F238E27FC236}">
                <a16:creationId xmlns:a16="http://schemas.microsoft.com/office/drawing/2014/main" xmlns="" id="{08DCB13D-0E35-42FC-8DAE-706D24272F07}"/>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28" name="مستطيل مستدير الزوايا 5">
            <a:hlinkClick r:id="rId2" action="ppaction://hlinksldjump"/>
            <a:extLst>
              <a:ext uri="{FF2B5EF4-FFF2-40B4-BE49-F238E27FC236}">
                <a16:creationId xmlns:a16="http://schemas.microsoft.com/office/drawing/2014/main" xmlns="" id="{31B50324-D0E9-491A-B676-422AF2D7BCB0}"/>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29" name="مستطيل مستدير الزوايا 5">
            <a:hlinkClick r:id="rId2" action="ppaction://hlinksldjump"/>
            <a:extLst>
              <a:ext uri="{FF2B5EF4-FFF2-40B4-BE49-F238E27FC236}">
                <a16:creationId xmlns:a16="http://schemas.microsoft.com/office/drawing/2014/main" xmlns="" id="{2CB06E27-8859-4957-A82D-92570ADA8642}"/>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0" name="مستطيل مستدير الزوايا 5">
            <a:hlinkClick r:id="rId2" action="ppaction://hlinksldjump"/>
            <a:extLst>
              <a:ext uri="{FF2B5EF4-FFF2-40B4-BE49-F238E27FC236}">
                <a16:creationId xmlns:a16="http://schemas.microsoft.com/office/drawing/2014/main" xmlns="" id="{DFC27CAE-4F0F-4DAD-A537-86D996BF60F5}"/>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1" name="مستطيل مستدير الزوايا 5">
            <a:hlinkClick r:id="rId2" action="ppaction://hlinksldjump"/>
            <a:extLst>
              <a:ext uri="{FF2B5EF4-FFF2-40B4-BE49-F238E27FC236}">
                <a16:creationId xmlns:a16="http://schemas.microsoft.com/office/drawing/2014/main" xmlns="" id="{99950BC3-4A20-42E9-A60F-00CB753CAE7C}"/>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2" name="مستطيل مستدير الزوايا 5">
            <a:hlinkClick r:id="rId2" action="ppaction://hlinksldjump"/>
            <a:extLst>
              <a:ext uri="{FF2B5EF4-FFF2-40B4-BE49-F238E27FC236}">
                <a16:creationId xmlns:a16="http://schemas.microsoft.com/office/drawing/2014/main" xmlns="" id="{3D52EE02-D147-407F-A73A-D99A062A129C}"/>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4" name="TextBox 33">
            <a:extLst>
              <a:ext uri="{FF2B5EF4-FFF2-40B4-BE49-F238E27FC236}">
                <a16:creationId xmlns:a16="http://schemas.microsoft.com/office/drawing/2014/main" xmlns="" id="{1D3FD5FE-F2C5-49AC-B18E-5C441A74848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BH" sz="4000" b="1" dirty="0">
                <a:solidFill>
                  <a:schemeClr val="tx1"/>
                </a:solidFill>
                <a:latin typeface="Sakkal Majalla" panose="02000000000000000000" pitchFamily="2" charset="-78"/>
                <a:cs typeface="Sakkal Majalla" panose="02000000000000000000" pitchFamily="2" charset="-78"/>
              </a:rPr>
              <a:t>احصر السلع والخدمات الضرورية التي تفضل استهلاكها، محدِّدًا مصدر تمويلها.</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xmlns=""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xmlns=""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24" name="TextBox 23">
            <a:extLst>
              <a:ext uri="{FF2B5EF4-FFF2-40B4-BE49-F238E27FC236}">
                <a16:creationId xmlns:a16="http://schemas.microsoft.com/office/drawing/2014/main" xmlns="" id="{FB8047A9-4A29-48C3-AA6D-1F2128AB199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xmlns="" id="{05714561-BAF5-46AB-B1DA-4004DA154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760" y="1528466"/>
            <a:ext cx="4584589" cy="3505504"/>
          </a:xfrm>
          <a:prstGeom prst="rect">
            <a:avLst/>
          </a:prstGeom>
        </p:spPr>
      </p:pic>
      <p:sp>
        <p:nvSpPr>
          <p:cNvPr id="26" name="مستطيل مستدير الزوايا 5">
            <a:hlinkClick r:id="rId4" action="ppaction://hlinksldjump"/>
            <a:extLst>
              <a:ext uri="{FF2B5EF4-FFF2-40B4-BE49-F238E27FC236}">
                <a16:creationId xmlns:a16="http://schemas.microsoft.com/office/drawing/2014/main" xmlns="" id="{3759BB3A-884E-48C7-AF28-E0E7316EEA52}"/>
              </a:ext>
            </a:extLst>
          </p:cNvPr>
          <p:cNvSpPr/>
          <p:nvPr/>
        </p:nvSpPr>
        <p:spPr>
          <a:xfrm>
            <a:off x="10517774" y="1313144"/>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5">
            <a:hlinkClick r:id="rId4" action="ppaction://hlinksldjump"/>
            <a:extLst>
              <a:ext uri="{FF2B5EF4-FFF2-40B4-BE49-F238E27FC236}">
                <a16:creationId xmlns:a16="http://schemas.microsoft.com/office/drawing/2014/main" xmlns="" id="{CB1A32D6-7EEB-4438-9122-5FB156EDC29A}"/>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31" name="مستطيل مستدير الزوايا 5">
            <a:hlinkClick r:id="rId4" action="ppaction://hlinksldjump"/>
            <a:extLst>
              <a:ext uri="{FF2B5EF4-FFF2-40B4-BE49-F238E27FC236}">
                <a16:creationId xmlns:a16="http://schemas.microsoft.com/office/drawing/2014/main" xmlns="" id="{9AB489CD-BFAC-4E44-8D49-72CF9681D5A6}"/>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2" name="مستطيل مستدير الزوايا 5">
            <a:hlinkClick r:id="rId4" action="ppaction://hlinksldjump"/>
            <a:extLst>
              <a:ext uri="{FF2B5EF4-FFF2-40B4-BE49-F238E27FC236}">
                <a16:creationId xmlns:a16="http://schemas.microsoft.com/office/drawing/2014/main" xmlns="" id="{40EB03EC-1674-4D86-9F0D-D9F498BD381B}"/>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3" name="مستطيل مستدير الزوايا 5">
            <a:hlinkClick r:id="rId4" action="ppaction://hlinksldjump"/>
            <a:extLst>
              <a:ext uri="{FF2B5EF4-FFF2-40B4-BE49-F238E27FC236}">
                <a16:creationId xmlns:a16="http://schemas.microsoft.com/office/drawing/2014/main" xmlns="" id="{6F29C198-6FFF-4E1D-9C93-5418A92859CD}"/>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34" name="مستطيل مستدير الزوايا 5">
            <a:hlinkClick r:id="rId4" action="ppaction://hlinksldjump"/>
            <a:extLst>
              <a:ext uri="{FF2B5EF4-FFF2-40B4-BE49-F238E27FC236}">
                <a16:creationId xmlns:a16="http://schemas.microsoft.com/office/drawing/2014/main" xmlns="" id="{FBF9C382-2065-4F8F-8EB0-8A12AAD7B54D}"/>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35" name="مستطيل مستدير الزوايا 5">
            <a:hlinkClick r:id="rId4" action="ppaction://hlinksldjump"/>
            <a:extLst>
              <a:ext uri="{FF2B5EF4-FFF2-40B4-BE49-F238E27FC236}">
                <a16:creationId xmlns:a16="http://schemas.microsoft.com/office/drawing/2014/main" xmlns="" id="{702C4299-1DEB-469B-AE53-AF436D4B6CE9}"/>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36" name="مستطيل مستدير الزوايا 5">
            <a:hlinkClick r:id="rId4" action="ppaction://hlinksldjump"/>
            <a:extLst>
              <a:ext uri="{FF2B5EF4-FFF2-40B4-BE49-F238E27FC236}">
                <a16:creationId xmlns:a16="http://schemas.microsoft.com/office/drawing/2014/main" xmlns="" id="{B1450544-7E57-4AA6-B548-ED7818B57748}"/>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37" name="مستطيل مستدير الزوايا 5">
            <a:hlinkClick r:id="rId4" action="ppaction://hlinksldjump"/>
            <a:extLst>
              <a:ext uri="{FF2B5EF4-FFF2-40B4-BE49-F238E27FC236}">
                <a16:creationId xmlns:a16="http://schemas.microsoft.com/office/drawing/2014/main" xmlns="" id="{42D477D0-3C0E-4BD1-BDD4-E7FB98E1C68B}"/>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38" name="TextBox 37">
            <a:extLst>
              <a:ext uri="{FF2B5EF4-FFF2-40B4-BE49-F238E27FC236}">
                <a16:creationId xmlns:a16="http://schemas.microsoft.com/office/drawing/2014/main" xmlns="" id="{F4064E88-241D-4049-8C07-41E8B7DCC2C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391143" y="296116"/>
            <a:ext cx="6989094"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مفهوم الاستهلاك وترشيد الاستهلاك</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a:extLst>
              <a:ext uri="{FF2B5EF4-FFF2-40B4-BE49-F238E27FC236}">
                <a16:creationId xmlns:a16="http://schemas.microsoft.com/office/drawing/2014/main" xmlns="" id="{75A65EE1-B5F5-421E-82D5-693D9E71C497}"/>
              </a:ext>
            </a:extLst>
          </p:cNvPr>
          <p:cNvGraphicFramePr/>
          <p:nvPr>
            <p:extLst>
              <p:ext uri="{D42A27DB-BD31-4B8C-83A1-F6EECF244321}">
                <p14:modId xmlns:p14="http://schemas.microsoft.com/office/powerpoint/2010/main" val="2289682602"/>
              </p:ext>
            </p:extLst>
          </p:nvPr>
        </p:nvGraphicFramePr>
        <p:xfrm>
          <a:off x="113871" y="1434547"/>
          <a:ext cx="10211946" cy="495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TextBox 52">
            <a:extLst>
              <a:ext uri="{FF2B5EF4-FFF2-40B4-BE49-F238E27FC236}">
                <a16:creationId xmlns:a16="http://schemas.microsoft.com/office/drawing/2014/main" xmlns="" id="{178EDFDA-908D-478D-AE9C-B61A07F2B87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39" name="مستطيل مستدير الزوايا 5">
            <a:hlinkClick r:id="rId7" action="ppaction://hlinksldjump"/>
            <a:extLst>
              <a:ext uri="{FF2B5EF4-FFF2-40B4-BE49-F238E27FC236}">
                <a16:creationId xmlns:a16="http://schemas.microsoft.com/office/drawing/2014/main" xmlns="" id="{14E6CA1D-FA64-48DF-A377-B0A9B0EC4C86}"/>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0" name="مستطيل مستدير الزوايا 5">
            <a:hlinkClick r:id="rId7" action="ppaction://hlinksldjump"/>
            <a:extLst>
              <a:ext uri="{FF2B5EF4-FFF2-40B4-BE49-F238E27FC236}">
                <a16:creationId xmlns:a16="http://schemas.microsoft.com/office/drawing/2014/main" xmlns="" id="{8412CFC7-E8E6-4EC2-BFE1-6FA47C527C8D}"/>
              </a:ext>
            </a:extLst>
          </p:cNvPr>
          <p:cNvSpPr/>
          <p:nvPr/>
        </p:nvSpPr>
        <p:spPr>
          <a:xfrm>
            <a:off x="10517773" y="1885645"/>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55" name="مستطيل مستدير الزوايا 5">
            <a:hlinkClick r:id="rId7" action="ppaction://hlinksldjump"/>
            <a:extLst>
              <a:ext uri="{FF2B5EF4-FFF2-40B4-BE49-F238E27FC236}">
                <a16:creationId xmlns:a16="http://schemas.microsoft.com/office/drawing/2014/main" xmlns="" id="{18489C67-5F03-4BB5-A356-C46D9E2BCA47}"/>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6" name="مستطيل مستدير الزوايا 5">
            <a:hlinkClick r:id="rId7" action="ppaction://hlinksldjump"/>
            <a:extLst>
              <a:ext uri="{FF2B5EF4-FFF2-40B4-BE49-F238E27FC236}">
                <a16:creationId xmlns:a16="http://schemas.microsoft.com/office/drawing/2014/main" xmlns="" id="{F5C9E021-8264-4B25-901B-2E52CA093E09}"/>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7" name="مستطيل مستدير الزوايا 5">
            <a:hlinkClick r:id="rId7" action="ppaction://hlinksldjump"/>
            <a:extLst>
              <a:ext uri="{FF2B5EF4-FFF2-40B4-BE49-F238E27FC236}">
                <a16:creationId xmlns:a16="http://schemas.microsoft.com/office/drawing/2014/main" xmlns="" id="{DA318990-321A-4B7B-A0E3-18DD63844A92}"/>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8" name="مستطيل مستدير الزوايا 5">
            <a:hlinkClick r:id="rId7" action="ppaction://hlinksldjump"/>
            <a:extLst>
              <a:ext uri="{FF2B5EF4-FFF2-40B4-BE49-F238E27FC236}">
                <a16:creationId xmlns:a16="http://schemas.microsoft.com/office/drawing/2014/main" xmlns="" id="{A4023F1B-291F-4B06-B7E2-2BCA88DBE330}"/>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9" name="مستطيل مستدير الزوايا 5">
            <a:hlinkClick r:id="rId7" action="ppaction://hlinksldjump"/>
            <a:extLst>
              <a:ext uri="{FF2B5EF4-FFF2-40B4-BE49-F238E27FC236}">
                <a16:creationId xmlns:a16="http://schemas.microsoft.com/office/drawing/2014/main" xmlns="" id="{A760FD0B-70C4-4DE2-9556-474F2E835B9B}"/>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60" name="مستطيل مستدير الزوايا 5">
            <a:hlinkClick r:id="rId7" action="ppaction://hlinksldjump"/>
            <a:extLst>
              <a:ext uri="{FF2B5EF4-FFF2-40B4-BE49-F238E27FC236}">
                <a16:creationId xmlns:a16="http://schemas.microsoft.com/office/drawing/2014/main" xmlns="" id="{C99CC89E-5403-4694-B53D-C5550A2D7A54}"/>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61" name="مستطيل مستدير الزوايا 5">
            <a:hlinkClick r:id="rId7" action="ppaction://hlinksldjump"/>
            <a:extLst>
              <a:ext uri="{FF2B5EF4-FFF2-40B4-BE49-F238E27FC236}">
                <a16:creationId xmlns:a16="http://schemas.microsoft.com/office/drawing/2014/main" xmlns="" id="{670B66CA-BAAC-44C9-B935-9FE444550337}"/>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2" name="TextBox 61">
            <a:extLst>
              <a:ext uri="{FF2B5EF4-FFF2-40B4-BE49-F238E27FC236}">
                <a16:creationId xmlns:a16="http://schemas.microsoft.com/office/drawing/2014/main" xmlns="" id="{766076ED-C1C3-4959-B2FB-89D4C2EC310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3252" y="1459275"/>
            <a:ext cx="10350575" cy="4517952"/>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3000" b="1" dirty="0">
                <a:solidFill>
                  <a:schemeClr val="tx1"/>
                </a:solidFill>
                <a:latin typeface="Sakkal Majalla" panose="02000000000000000000" pitchFamily="2" charset="-78"/>
                <a:cs typeface="Sakkal Majalla" panose="02000000000000000000" pitchFamily="2" charset="-78"/>
              </a:rPr>
              <a:t>حّدد العامل المؤثر في مستوى الاستهلاك لكل مما يأتي:</a:t>
            </a:r>
            <a:endParaRPr lang="en-US" sz="30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الدراسة في جامعة ببريطانيا في تخصص متوفر في جامعة البحرين.</a:t>
            </a:r>
            <a:endParaRPr lang="en-US" sz="30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شراء سبيكة ذهبية بسعر 2000 د.ب بعدما كانت 2200 د.ب.</a:t>
            </a:r>
            <a:endParaRPr lang="en-US" sz="30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اشترت خولة سيارة؛ لأنها قرأت في الجريدة بتوقعات ارتفاع اسعار السيارات السنة القادمة.</a:t>
            </a:r>
            <a:endParaRPr lang="en-US" sz="30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كان محمد يوفر مبلغًا شهريًا  لشراء سيارة لأبنه بعد تخرجه من المدرسة.</a:t>
            </a:r>
            <a:endParaRPr lang="en-US" sz="30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قرر سلمان السفر إلى أبوظبي وكلفه شراء التذاكر له ولعائلته المكونة من خمسة أشخاص مبلغ وقدره 650 دينارًا.</a:t>
            </a:r>
            <a:endParaRPr lang="en-US" sz="30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000" dirty="0">
                <a:solidFill>
                  <a:schemeClr val="tx1"/>
                </a:solidFill>
                <a:latin typeface="Sakkal Majalla" panose="02000000000000000000" pitchFamily="2" charset="-78"/>
                <a:cs typeface="Sakkal Majalla" panose="02000000000000000000" pitchFamily="2" charset="-78"/>
              </a:rPr>
              <a:t>(                             ) اشترت منى ملابس تشابه ملابس إحدى المشاهير في عرض الأزياء.</a:t>
            </a:r>
            <a:endParaRPr lang="en-US" sz="30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468728" y="331091"/>
            <a:ext cx="665118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العوامل المؤثرة في مستوى الاستهلاك</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39" name="مستطيل مستدير الزوايا 5">
            <a:hlinkClick r:id="rId2" action="ppaction://hlinksldjump"/>
            <a:extLst>
              <a:ext uri="{FF2B5EF4-FFF2-40B4-BE49-F238E27FC236}">
                <a16:creationId xmlns:a16="http://schemas.microsoft.com/office/drawing/2014/main" xmlns="" id="{D85EEC75-BB31-4052-BFB6-512E151E984C}"/>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0" name="مستطيل مستدير الزوايا 5">
            <a:hlinkClick r:id="rId2" action="ppaction://hlinksldjump"/>
            <a:extLst>
              <a:ext uri="{FF2B5EF4-FFF2-40B4-BE49-F238E27FC236}">
                <a16:creationId xmlns:a16="http://schemas.microsoft.com/office/drawing/2014/main" xmlns="" id="{9B44A1D5-76D1-42E0-847E-EB68DEC4B356}"/>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43" name="مستطيل مستدير الزوايا 5">
            <a:hlinkClick r:id="rId2" action="ppaction://hlinksldjump"/>
            <a:extLst>
              <a:ext uri="{FF2B5EF4-FFF2-40B4-BE49-F238E27FC236}">
                <a16:creationId xmlns:a16="http://schemas.microsoft.com/office/drawing/2014/main" xmlns="" id="{F88328F6-8F1A-4363-865B-97179ABD9615}"/>
              </a:ext>
            </a:extLst>
          </p:cNvPr>
          <p:cNvSpPr/>
          <p:nvPr/>
        </p:nvSpPr>
        <p:spPr>
          <a:xfrm>
            <a:off x="10517773" y="2443720"/>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3" name="مستطيل مستدير الزوايا 5">
            <a:hlinkClick r:id="rId2" action="ppaction://hlinksldjump"/>
            <a:extLst>
              <a:ext uri="{FF2B5EF4-FFF2-40B4-BE49-F238E27FC236}">
                <a16:creationId xmlns:a16="http://schemas.microsoft.com/office/drawing/2014/main" xmlns="" id="{E15C38F8-0453-40E0-A0CC-6482B9F6766C}"/>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5" name="مستطيل مستدير الزوايا 5">
            <a:hlinkClick r:id="rId2" action="ppaction://hlinksldjump"/>
            <a:extLst>
              <a:ext uri="{FF2B5EF4-FFF2-40B4-BE49-F238E27FC236}">
                <a16:creationId xmlns:a16="http://schemas.microsoft.com/office/drawing/2014/main" xmlns="" id="{6DFDF90B-101E-448A-ABFB-CD793C3721F9}"/>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6" name="مستطيل مستدير الزوايا 5">
            <a:hlinkClick r:id="rId2" action="ppaction://hlinksldjump"/>
            <a:extLst>
              <a:ext uri="{FF2B5EF4-FFF2-40B4-BE49-F238E27FC236}">
                <a16:creationId xmlns:a16="http://schemas.microsoft.com/office/drawing/2014/main" xmlns="" id="{B21BDAC1-B929-44FA-BB03-167B11054A36}"/>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7" name="مستطيل مستدير الزوايا 5">
            <a:hlinkClick r:id="rId2" action="ppaction://hlinksldjump"/>
            <a:extLst>
              <a:ext uri="{FF2B5EF4-FFF2-40B4-BE49-F238E27FC236}">
                <a16:creationId xmlns:a16="http://schemas.microsoft.com/office/drawing/2014/main" xmlns="" id="{BB8102C5-18FB-4473-9DF9-A90E044081F8}"/>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58" name="مستطيل مستدير الزوايا 5">
            <a:hlinkClick r:id="rId2" action="ppaction://hlinksldjump"/>
            <a:extLst>
              <a:ext uri="{FF2B5EF4-FFF2-40B4-BE49-F238E27FC236}">
                <a16:creationId xmlns:a16="http://schemas.microsoft.com/office/drawing/2014/main" xmlns="" id="{29CD9083-B3CE-488B-B84F-708EE54C4675}"/>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59" name="مستطيل مستدير الزوايا 5">
            <a:hlinkClick r:id="rId2" action="ppaction://hlinksldjump"/>
            <a:extLst>
              <a:ext uri="{FF2B5EF4-FFF2-40B4-BE49-F238E27FC236}">
                <a16:creationId xmlns:a16="http://schemas.microsoft.com/office/drawing/2014/main" xmlns="" id="{4F6595D5-5C8E-4E55-9736-22FCA32520A2}"/>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0" name="TextBox 59">
            <a:extLst>
              <a:ext uri="{FF2B5EF4-FFF2-40B4-BE49-F238E27FC236}">
                <a16:creationId xmlns:a16="http://schemas.microsoft.com/office/drawing/2014/main" xmlns="" id="{D4478502-44D1-4DAC-820B-C0189FC73A4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en-US" sz="30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468728" y="331091"/>
            <a:ext cx="665118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العوامل المؤثرة في مستوى الاستهلاك</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xmlns="" id="{FE7831EC-59C2-4A70-850F-CB15CB968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54" y="1585186"/>
            <a:ext cx="10741154" cy="4858354"/>
          </a:xfrm>
          <a:prstGeom prst="rect">
            <a:avLst/>
          </a:prstGeom>
        </p:spPr>
      </p:pic>
      <p:sp>
        <p:nvSpPr>
          <p:cNvPr id="30" name="مستطيل مستدير الزوايا 5">
            <a:hlinkClick r:id="rId3" action="ppaction://hlinksldjump"/>
            <a:extLst>
              <a:ext uri="{FF2B5EF4-FFF2-40B4-BE49-F238E27FC236}">
                <a16:creationId xmlns:a16="http://schemas.microsoft.com/office/drawing/2014/main" xmlns="" id="{CA8BC481-8EA4-4AAE-9B0E-4095B369B9B5}"/>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5">
            <a:hlinkClick r:id="rId3" action="ppaction://hlinksldjump"/>
            <a:extLst>
              <a:ext uri="{FF2B5EF4-FFF2-40B4-BE49-F238E27FC236}">
                <a16:creationId xmlns:a16="http://schemas.microsoft.com/office/drawing/2014/main" xmlns="" id="{F8179C1C-03D5-418A-858C-C77F25BFED61}"/>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37" name="مستطيل مستدير الزوايا 5">
            <a:hlinkClick r:id="rId3" action="ppaction://hlinksldjump"/>
            <a:extLst>
              <a:ext uri="{FF2B5EF4-FFF2-40B4-BE49-F238E27FC236}">
                <a16:creationId xmlns:a16="http://schemas.microsoft.com/office/drawing/2014/main" xmlns="" id="{B7F14CF2-0D08-41A3-928E-1BF01EB8BD16}"/>
              </a:ext>
            </a:extLst>
          </p:cNvPr>
          <p:cNvSpPr/>
          <p:nvPr/>
        </p:nvSpPr>
        <p:spPr>
          <a:xfrm>
            <a:off x="10517773" y="2443720"/>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38" name="مستطيل مستدير الزوايا 5">
            <a:hlinkClick r:id="rId3" action="ppaction://hlinksldjump"/>
            <a:extLst>
              <a:ext uri="{FF2B5EF4-FFF2-40B4-BE49-F238E27FC236}">
                <a16:creationId xmlns:a16="http://schemas.microsoft.com/office/drawing/2014/main" xmlns="" id="{DF89D2A5-63E8-40B3-AF8B-E4C3BA9350BF}"/>
              </a:ext>
            </a:extLst>
          </p:cNvPr>
          <p:cNvSpPr/>
          <p:nvPr/>
        </p:nvSpPr>
        <p:spPr>
          <a:xfrm>
            <a:off x="10517772" y="301622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39" name="مستطيل مستدير الزوايا 5">
            <a:hlinkClick r:id="rId3" action="ppaction://hlinksldjump"/>
            <a:extLst>
              <a:ext uri="{FF2B5EF4-FFF2-40B4-BE49-F238E27FC236}">
                <a16:creationId xmlns:a16="http://schemas.microsoft.com/office/drawing/2014/main" xmlns="" id="{A6E41C9B-FABB-4227-A718-228F28EA59C9}"/>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40" name="مستطيل مستدير الزوايا 5">
            <a:hlinkClick r:id="rId3" action="ppaction://hlinksldjump"/>
            <a:extLst>
              <a:ext uri="{FF2B5EF4-FFF2-40B4-BE49-F238E27FC236}">
                <a16:creationId xmlns:a16="http://schemas.microsoft.com/office/drawing/2014/main" xmlns="" id="{0A429D9D-7122-417E-878C-89D3701FE98A}"/>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42" name="مستطيل مستدير الزوايا 5">
            <a:hlinkClick r:id="rId3" action="ppaction://hlinksldjump"/>
            <a:extLst>
              <a:ext uri="{FF2B5EF4-FFF2-40B4-BE49-F238E27FC236}">
                <a16:creationId xmlns:a16="http://schemas.microsoft.com/office/drawing/2014/main" xmlns="" id="{B6A2B559-371C-4F67-BF15-3FD27ACFF555}"/>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43" name="مستطيل مستدير الزوايا 5">
            <a:hlinkClick r:id="rId3" action="ppaction://hlinksldjump"/>
            <a:extLst>
              <a:ext uri="{FF2B5EF4-FFF2-40B4-BE49-F238E27FC236}">
                <a16:creationId xmlns:a16="http://schemas.microsoft.com/office/drawing/2014/main" xmlns="" id="{F5003A22-3F07-4F20-BABC-DF4A274352BA}"/>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53" name="مستطيل مستدير الزوايا 5">
            <a:hlinkClick r:id="rId3" action="ppaction://hlinksldjump"/>
            <a:extLst>
              <a:ext uri="{FF2B5EF4-FFF2-40B4-BE49-F238E27FC236}">
                <a16:creationId xmlns:a16="http://schemas.microsoft.com/office/drawing/2014/main" xmlns="" id="{B96EAA92-A6B4-4814-A3FA-1EF173D3BF18}"/>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55" name="TextBox 54">
            <a:extLst>
              <a:ext uri="{FF2B5EF4-FFF2-40B4-BE49-F238E27FC236}">
                <a16:creationId xmlns:a16="http://schemas.microsoft.com/office/drawing/2014/main" xmlns="" id="{339ECF22-A716-49E6-BB7E-6CB86DDE21EA}"/>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9636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b="1" dirty="0">
                <a:solidFill>
                  <a:schemeClr val="tx1"/>
                </a:solidFill>
                <a:latin typeface="Sakkal Majalla" panose="02000000000000000000" pitchFamily="2" charset="-78"/>
                <a:cs typeface="Sakkal Majalla" panose="02000000000000000000" pitchFamily="2" charset="-78"/>
              </a:rPr>
              <a:t>تأمل المحتوى الإعلاميّ </a:t>
            </a:r>
            <a:r>
              <a:rPr lang="ar-BH" sz="3200" b="1" dirty="0" smtClean="0">
                <a:solidFill>
                  <a:schemeClr val="tx1"/>
                </a:solidFill>
                <a:latin typeface="Sakkal Majalla" panose="02000000000000000000" pitchFamily="2" charset="-78"/>
                <a:cs typeface="Sakkal Majalla" panose="02000000000000000000" pitchFamily="2" charset="-78"/>
              </a:rPr>
              <a:t>في الإعلان التالي</a:t>
            </a:r>
            <a:r>
              <a:rPr lang="ar-BH" sz="3200" b="1" dirty="0">
                <a:solidFill>
                  <a:schemeClr val="tx1"/>
                </a:solidFill>
                <a:latin typeface="Sakkal Majalla" panose="02000000000000000000" pitchFamily="2" charset="-78"/>
                <a:cs typeface="Sakkal Majalla" panose="02000000000000000000" pitchFamily="2" charset="-78"/>
              </a:rPr>
              <a:t>، </a:t>
            </a:r>
          </a:p>
          <a:p>
            <a:pPr lvl="0" algn="r" rtl="1"/>
            <a:r>
              <a:rPr lang="ar-BH" sz="3200" b="1" dirty="0">
                <a:solidFill>
                  <a:schemeClr val="tx1"/>
                </a:solidFill>
                <a:latin typeface="Sakkal Majalla" panose="02000000000000000000" pitchFamily="2" charset="-78"/>
                <a:cs typeface="Sakkal Majalla" panose="02000000000000000000" pitchFamily="2" charset="-78"/>
              </a:rPr>
              <a:t>ثم أجب عن الأسئلة الآتية: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من الجهة المصدرة للإعلان؟</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ما الشعار الذي تبنته الجهة المصدرة للإعلان؟</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ما رسالة الإعلان؟ </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ناقش مع زملائك أهم المنتجات والأفكار التي </a:t>
            </a:r>
          </a:p>
          <a:p>
            <a:pPr lvl="0" algn="r" rtl="1"/>
            <a:r>
              <a:rPr lang="ar-BH" sz="3200" b="1" dirty="0">
                <a:solidFill>
                  <a:schemeClr val="tx1"/>
                </a:solidFill>
                <a:latin typeface="Sakkal Majalla" panose="02000000000000000000" pitchFamily="2" charset="-78"/>
                <a:cs typeface="Sakkal Majalla" panose="02000000000000000000" pitchFamily="2" charset="-78"/>
              </a:rPr>
              <a:t>      تساهم في ترشيد استهلاك مصادر الطاقة الآتية:</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457200" algn="r" rtl="1">
              <a:buFont typeface="Courier New" panose="02070309020205020404" pitchFamily="49" charset="0"/>
              <a:buChar char="o"/>
            </a:pPr>
            <a:r>
              <a:rPr lang="ar-BH" sz="3200" b="1" dirty="0">
                <a:solidFill>
                  <a:schemeClr val="tx1"/>
                </a:solidFill>
                <a:latin typeface="Sakkal Majalla" panose="02000000000000000000" pitchFamily="2" charset="-78"/>
                <a:cs typeface="Sakkal Majalla" panose="02000000000000000000" pitchFamily="2" charset="-78"/>
              </a:rPr>
              <a:t>الطاقة الكهربائية</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457200" algn="r" rtl="1">
              <a:buFont typeface="Courier New" panose="02070309020205020404" pitchFamily="49" charset="0"/>
              <a:buChar char="o"/>
            </a:pPr>
            <a:r>
              <a:rPr lang="ar-BH" sz="3200" b="1" dirty="0">
                <a:solidFill>
                  <a:schemeClr val="tx1"/>
                </a:solidFill>
                <a:latin typeface="Sakkal Majalla" panose="02000000000000000000" pitchFamily="2" charset="-78"/>
                <a:cs typeface="Sakkal Majalla" panose="02000000000000000000" pitchFamily="2" charset="-78"/>
              </a:rPr>
              <a:t>الثروة المائية</a:t>
            </a:r>
            <a:endParaRPr lang="en-US" sz="3200" b="1" dirty="0">
              <a:solidFill>
                <a:schemeClr val="tx1"/>
              </a:solidFill>
              <a:latin typeface="Sakkal Majalla" panose="02000000000000000000" pitchFamily="2" charset="-78"/>
              <a:cs typeface="Sakkal Majalla" panose="02000000000000000000" pitchFamily="2" charset="-78"/>
            </a:endParaRPr>
          </a:p>
          <a:p>
            <a:pPr marL="1652588" lvl="0" indent="-457200" algn="r" rtl="1">
              <a:buFont typeface="Courier New" panose="02070309020205020404" pitchFamily="49" charset="0"/>
              <a:buChar char="o"/>
            </a:pPr>
            <a:r>
              <a:rPr lang="ar-BH" sz="3200" b="1" dirty="0">
                <a:solidFill>
                  <a:schemeClr val="tx1"/>
                </a:solidFill>
                <a:latin typeface="Sakkal Majalla" panose="02000000000000000000" pitchFamily="2" charset="-78"/>
                <a:cs typeface="Sakkal Majalla" panose="02000000000000000000" pitchFamily="2" charset="-78"/>
              </a:rPr>
              <a:t>الثروة النفطية</a:t>
            </a:r>
            <a:endParaRPr lang="en-US" sz="3200" b="1" dirty="0">
              <a:solidFill>
                <a:schemeClr val="tx1"/>
              </a:solidFill>
              <a:latin typeface="Sakkal Majalla" panose="02000000000000000000" pitchFamily="2" charset="-78"/>
              <a:cs typeface="Sakkal Majalla" panose="02000000000000000000" pitchFamily="2" charset="-78"/>
            </a:endParaRPr>
          </a:p>
          <a:p>
            <a:pPr algn="r" rtl="1"/>
            <a:r>
              <a:rPr lang="ar-BH" sz="3200" b="1" dirty="0">
                <a:solidFill>
                  <a:schemeClr val="tx1"/>
                </a:solidFill>
                <a:latin typeface="Sakkal Majalla" panose="02000000000000000000" pitchFamily="2" charset="-78"/>
                <a:cs typeface="Sakkal Majalla" panose="02000000000000000000" pitchFamily="2" charset="-78"/>
              </a:rPr>
              <a:t> </a:t>
            </a:r>
            <a:endParaRPr lang="en-US" sz="3200" b="1" dirty="0">
              <a:solidFill>
                <a:schemeClr val="tx1"/>
              </a:solidFill>
              <a:latin typeface="Sakkal Majalla" panose="02000000000000000000" pitchFamily="2" charset="-78"/>
              <a:cs typeface="Sakkal Majalla" panose="02000000000000000000" pitchFamily="2" charset="-78"/>
            </a:endParaRPr>
          </a:p>
          <a:p>
            <a:pPr lvl="0" algn="r" rtl="1">
              <a:lnSpc>
                <a:spcPct val="107000"/>
              </a:lnSpc>
              <a:spcAft>
                <a:spcPts val="800"/>
              </a:spcAft>
              <a:buClr>
                <a:srgbClr val="5A8887"/>
              </a:buClr>
              <a:buSzPts val="1200"/>
            </a:pPr>
            <a:endParaRPr lang="en-US" sz="8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717497" y="164429"/>
            <a:ext cx="6485862" cy="1077218"/>
          </a:xfrm>
          <a:prstGeom prst="rect">
            <a:avLst/>
          </a:prstGeom>
        </p:spPr>
        <p:txBody>
          <a:bodyPr wrap="square">
            <a:spAutoFit/>
          </a:bodyPr>
          <a:lstStyle/>
          <a:p>
            <a:pPr algn="ctr" rtl="1">
              <a:spcBef>
                <a:spcPts val="0"/>
              </a:spcBef>
              <a:spcAft>
                <a:spcPts val="1000"/>
              </a:spcAft>
            </a:pPr>
            <a:r>
              <a:rPr lang="ar-BH" sz="3200" dirty="0">
                <a:solidFill>
                  <a:schemeClr val="bg1"/>
                </a:solidFill>
                <a:cs typeface="Sultan bold" pitchFamily="2" charset="-78"/>
              </a:rPr>
              <a:t>جهود مملكة البحرين في نشر الوعي بترشيد الاستهلاك وحماية المستهلك</a:t>
            </a:r>
            <a:endParaRPr lang="ar-BH" sz="72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(2-2-2)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0323E50-CAEB-48BA-8026-CE759FFCA74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41" name="Picture 40">
            <a:extLst>
              <a:ext uri="{FF2B5EF4-FFF2-40B4-BE49-F238E27FC236}">
                <a16:creationId xmlns:a16="http://schemas.microsoft.com/office/drawing/2014/main" xmlns="" id="{8696FCD9-9511-4512-8D32-019DBBC9F8EF}"/>
              </a:ext>
            </a:extLst>
          </p:cNvPr>
          <p:cNvPicPr/>
          <p:nvPr/>
        </p:nvPicPr>
        <p:blipFill>
          <a:blip r:embed="rId2">
            <a:extLst>
              <a:ext uri="{28A0092B-C50C-407E-A947-70E740481C1C}">
                <a14:useLocalDpi xmlns:a14="http://schemas.microsoft.com/office/drawing/2010/main" val="0"/>
              </a:ext>
            </a:extLst>
          </a:blip>
          <a:stretch>
            <a:fillRect/>
          </a:stretch>
        </p:blipFill>
        <p:spPr>
          <a:xfrm>
            <a:off x="126163" y="1404717"/>
            <a:ext cx="4311458" cy="5051509"/>
          </a:xfrm>
          <a:prstGeom prst="rect">
            <a:avLst/>
          </a:prstGeom>
        </p:spPr>
      </p:pic>
      <p:sp>
        <p:nvSpPr>
          <p:cNvPr id="42" name="مستطيل مستدير الزوايا 5">
            <a:hlinkClick r:id="rId3" action="ppaction://hlinksldjump"/>
            <a:extLst>
              <a:ext uri="{FF2B5EF4-FFF2-40B4-BE49-F238E27FC236}">
                <a16:creationId xmlns:a16="http://schemas.microsoft.com/office/drawing/2014/main" xmlns="" id="{2205B132-4BC0-4161-88CD-56508B49587B}"/>
              </a:ext>
            </a:extLst>
          </p:cNvPr>
          <p:cNvSpPr/>
          <p:nvPr/>
        </p:nvSpPr>
        <p:spPr>
          <a:xfrm>
            <a:off x="10517774" y="131314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5">
            <a:hlinkClick r:id="rId3" action="ppaction://hlinksldjump"/>
            <a:extLst>
              <a:ext uri="{FF2B5EF4-FFF2-40B4-BE49-F238E27FC236}">
                <a16:creationId xmlns:a16="http://schemas.microsoft.com/office/drawing/2014/main" xmlns="" id="{098E2B30-9F18-49D3-A513-1A517909BCED}"/>
              </a:ext>
            </a:extLst>
          </p:cNvPr>
          <p:cNvSpPr/>
          <p:nvPr/>
        </p:nvSpPr>
        <p:spPr>
          <a:xfrm>
            <a:off x="10517773" y="1885645"/>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الأول</a:t>
            </a:r>
          </a:p>
        </p:txBody>
      </p:sp>
      <p:sp>
        <p:nvSpPr>
          <p:cNvPr id="53" name="مستطيل مستدير الزوايا 5">
            <a:hlinkClick r:id="rId3" action="ppaction://hlinksldjump"/>
            <a:extLst>
              <a:ext uri="{FF2B5EF4-FFF2-40B4-BE49-F238E27FC236}">
                <a16:creationId xmlns:a16="http://schemas.microsoft.com/office/drawing/2014/main" xmlns="" id="{57C915D4-41DA-41D9-A3ED-9EF5A4822B19}"/>
              </a:ext>
            </a:extLst>
          </p:cNvPr>
          <p:cNvSpPr/>
          <p:nvPr/>
        </p:nvSpPr>
        <p:spPr>
          <a:xfrm>
            <a:off x="10517773" y="2443720"/>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الثاني</a:t>
            </a:r>
          </a:p>
        </p:txBody>
      </p:sp>
      <p:sp>
        <p:nvSpPr>
          <p:cNvPr id="55" name="مستطيل مستدير الزوايا 5">
            <a:hlinkClick r:id="rId3" action="ppaction://hlinksldjump"/>
            <a:extLst>
              <a:ext uri="{FF2B5EF4-FFF2-40B4-BE49-F238E27FC236}">
                <a16:creationId xmlns:a16="http://schemas.microsoft.com/office/drawing/2014/main" xmlns="" id="{9B5C4EE1-2EB9-442D-9063-35EBC816DE0C}"/>
              </a:ext>
            </a:extLst>
          </p:cNvPr>
          <p:cNvSpPr/>
          <p:nvPr/>
        </p:nvSpPr>
        <p:spPr>
          <a:xfrm>
            <a:off x="10517772" y="3016221"/>
            <a:ext cx="2353079" cy="488342"/>
          </a:xfrm>
          <a:prstGeom prst="roundRect">
            <a:avLst>
              <a:gd name="adj" fmla="val 10356"/>
            </a:avLst>
          </a:prstGeom>
          <a:solidFill>
            <a:srgbClr val="FF5D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الثالث</a:t>
            </a:r>
          </a:p>
        </p:txBody>
      </p:sp>
      <p:sp>
        <p:nvSpPr>
          <p:cNvPr id="56" name="مستطيل مستدير الزوايا 5">
            <a:hlinkClick r:id="rId3" action="ppaction://hlinksldjump"/>
            <a:extLst>
              <a:ext uri="{FF2B5EF4-FFF2-40B4-BE49-F238E27FC236}">
                <a16:creationId xmlns:a16="http://schemas.microsoft.com/office/drawing/2014/main" xmlns="" id="{61B9E9CD-6CAE-45C6-95FE-219219A1224B}"/>
              </a:ext>
            </a:extLst>
          </p:cNvPr>
          <p:cNvSpPr/>
          <p:nvPr/>
        </p:nvSpPr>
        <p:spPr>
          <a:xfrm>
            <a:off x="10517772" y="3583451"/>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الرابع</a:t>
            </a:r>
          </a:p>
        </p:txBody>
      </p:sp>
      <p:sp>
        <p:nvSpPr>
          <p:cNvPr id="57" name="مستطيل مستدير الزوايا 5">
            <a:hlinkClick r:id="rId3" action="ppaction://hlinksldjump"/>
            <a:extLst>
              <a:ext uri="{FF2B5EF4-FFF2-40B4-BE49-F238E27FC236}">
                <a16:creationId xmlns:a16="http://schemas.microsoft.com/office/drawing/2014/main" xmlns="" id="{5D82B5C3-0532-4AD1-B622-8F8BE5669943}"/>
              </a:ext>
            </a:extLst>
          </p:cNvPr>
          <p:cNvSpPr/>
          <p:nvPr/>
        </p:nvSpPr>
        <p:spPr>
          <a:xfrm>
            <a:off x="10517771" y="4155952"/>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الخامس</a:t>
            </a:r>
          </a:p>
        </p:txBody>
      </p:sp>
      <p:sp>
        <p:nvSpPr>
          <p:cNvPr id="58" name="مستطيل مستدير الزوايا 5">
            <a:hlinkClick r:id="rId3" action="ppaction://hlinksldjump"/>
            <a:extLst>
              <a:ext uri="{FF2B5EF4-FFF2-40B4-BE49-F238E27FC236}">
                <a16:creationId xmlns:a16="http://schemas.microsoft.com/office/drawing/2014/main" xmlns="" id="{8123DE19-F491-4E98-98BD-9501504A4901}"/>
              </a:ext>
            </a:extLst>
          </p:cNvPr>
          <p:cNvSpPr/>
          <p:nvPr/>
        </p:nvSpPr>
        <p:spPr>
          <a:xfrm>
            <a:off x="10517771" y="4737773"/>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الهدف السادس</a:t>
            </a:r>
          </a:p>
        </p:txBody>
      </p:sp>
      <p:sp>
        <p:nvSpPr>
          <p:cNvPr id="59" name="مستطيل مستدير الزوايا 5">
            <a:hlinkClick r:id="rId3" action="ppaction://hlinksldjump"/>
            <a:extLst>
              <a:ext uri="{FF2B5EF4-FFF2-40B4-BE49-F238E27FC236}">
                <a16:creationId xmlns:a16="http://schemas.microsoft.com/office/drawing/2014/main" xmlns="" id="{2BA787D9-D47A-433A-ADFC-F8011F1E3F56}"/>
              </a:ext>
            </a:extLst>
          </p:cNvPr>
          <p:cNvSpPr/>
          <p:nvPr/>
        </p:nvSpPr>
        <p:spPr>
          <a:xfrm>
            <a:off x="10517770" y="5310274"/>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الإضاءة</a:t>
            </a:r>
          </a:p>
        </p:txBody>
      </p:sp>
      <p:sp>
        <p:nvSpPr>
          <p:cNvPr id="60" name="مستطيل مستدير الزوايا 5">
            <a:hlinkClick r:id="rId3" action="ppaction://hlinksldjump"/>
            <a:extLst>
              <a:ext uri="{FF2B5EF4-FFF2-40B4-BE49-F238E27FC236}">
                <a16:creationId xmlns:a16="http://schemas.microsoft.com/office/drawing/2014/main" xmlns="" id="{07964432-70AC-4D4A-87ED-6A51F6DC1808}"/>
              </a:ext>
            </a:extLst>
          </p:cNvPr>
          <p:cNvSpPr/>
          <p:nvPr/>
        </p:nvSpPr>
        <p:spPr>
          <a:xfrm>
            <a:off x="10517770" y="5904347"/>
            <a:ext cx="2353079" cy="488342"/>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التقويم الختامي</a:t>
            </a:r>
          </a:p>
        </p:txBody>
      </p:sp>
      <p:sp>
        <p:nvSpPr>
          <p:cNvPr id="61" name="TextBox 60">
            <a:extLst>
              <a:ext uri="{FF2B5EF4-FFF2-40B4-BE49-F238E27FC236}">
                <a16:creationId xmlns:a16="http://schemas.microsoft.com/office/drawing/2014/main" xmlns="" id="{7C8BFE7D-48B8-4918-BB98-EA497BF8068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الاستهلاك والادخار</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37043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2368</TotalTime>
  <Words>2811</Words>
  <Application>Microsoft Office PowerPoint</Application>
  <PresentationFormat>Widescreen</PresentationFormat>
  <Paragraphs>538</Paragraphs>
  <Slides>39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Aharoni</vt:lpstr>
      <vt:lpstr>Arial</vt:lpstr>
      <vt:lpstr>Arial Black</vt:lpstr>
      <vt:lpstr>Arvo</vt:lpstr>
      <vt:lpstr>Calibri</vt:lpstr>
      <vt:lpstr>Calibri Light</vt:lpstr>
      <vt:lpstr>Courier New</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Majeda Majeed Asad</cp:lastModifiedBy>
  <cp:revision>131</cp:revision>
  <dcterms:created xsi:type="dcterms:W3CDTF">2020-03-09T08:29:54Z</dcterms:created>
  <dcterms:modified xsi:type="dcterms:W3CDTF">2023-09-17T07:11:03Z</dcterms:modified>
</cp:coreProperties>
</file>