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309" r:id="rId6"/>
    <p:sldId id="310" r:id="rId7"/>
    <p:sldId id="313" r:id="rId8"/>
    <p:sldId id="354" r:id="rId9"/>
    <p:sldId id="355" r:id="rId10"/>
    <p:sldId id="366" r:id="rId11"/>
    <p:sldId id="367" r:id="rId12"/>
    <p:sldId id="357" r:id="rId13"/>
    <p:sldId id="368" r:id="rId14"/>
    <p:sldId id="356" r:id="rId15"/>
    <p:sldId id="316" r:id="rId16"/>
    <p:sldId id="342" r:id="rId17"/>
    <p:sldId id="358" r:id="rId18"/>
    <p:sldId id="359" r:id="rId19"/>
    <p:sldId id="360" r:id="rId20"/>
    <p:sldId id="361" r:id="rId21"/>
    <p:sldId id="362" r:id="rId22"/>
    <p:sldId id="346" r:id="rId23"/>
    <p:sldId id="363" r:id="rId24"/>
    <p:sldId id="364" r:id="rId25"/>
    <p:sldId id="369" r:id="rId26"/>
    <p:sldId id="365" r:id="rId27"/>
    <p:sldId id="337" r:id="rId28"/>
    <p:sldId id="353" r:id="rId29"/>
    <p:sldId id="352" r:id="rId30"/>
    <p:sldId id="351"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4" clrIdx="0">
    <p:extLst>
      <p:ext uri="{19B8F6BF-5375-455C-9EA6-DF929625EA0E}">
        <p15:presenceInfo xmlns:p15="http://schemas.microsoft.com/office/powerpoint/2012/main" userId="ebe551ee1b0069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052"/>
    <a:srgbClr val="F29222"/>
    <a:srgbClr val="FF2525"/>
    <a:srgbClr val="FF7979"/>
    <a:srgbClr val="F7931F"/>
    <a:srgbClr val="3A5C84"/>
    <a:srgbClr val="7E9445"/>
    <a:srgbClr val="13A1D9"/>
    <a:srgbClr val="FFB7B7"/>
    <a:srgbClr val="3F5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71" d="100"/>
          <a:sy n="71" d="100"/>
        </p:scale>
        <p:origin x="47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E4395-A533-483C-BC6C-4989B3418CCB}"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n-US"/>
        </a:p>
      </dgm:t>
    </dgm:pt>
    <dgm:pt modelId="{44ACB670-71D4-468F-AF06-951C8563F9D2}">
      <dgm:prSet phldrT="[Text]"/>
      <dgm:spPr/>
      <dgm:t>
        <a:bodyPr/>
        <a:lstStyle/>
        <a:p>
          <a:r>
            <a:rPr lang="ar-BH" b="1" dirty="0">
              <a:latin typeface="Sakkal Majalla" panose="02000000000000000000" pitchFamily="2" charset="-78"/>
              <a:cs typeface="Sakkal Majalla" panose="02000000000000000000" pitchFamily="2" charset="-78"/>
            </a:rPr>
            <a:t>الكسب المشروع</a:t>
          </a:r>
          <a:endParaRPr lang="en-US" b="1" dirty="0">
            <a:latin typeface="Sakkal Majalla" panose="02000000000000000000" pitchFamily="2" charset="-78"/>
            <a:cs typeface="Sakkal Majalla" panose="02000000000000000000" pitchFamily="2" charset="-78"/>
          </a:endParaRPr>
        </a:p>
      </dgm:t>
    </dgm:pt>
    <dgm:pt modelId="{AE405FAC-6955-4178-A9F3-C6064A85641E}" type="parTrans" cxnId="{0939EC93-6049-4E3A-93D3-FA8DDBAFAB05}">
      <dgm:prSet/>
      <dgm:spPr/>
      <dgm:t>
        <a:bodyPr/>
        <a:lstStyle/>
        <a:p>
          <a:endParaRPr lang="en-US"/>
        </a:p>
      </dgm:t>
    </dgm:pt>
    <dgm:pt modelId="{D288D557-373F-436D-8C1E-E68683505495}" type="sibTrans" cxnId="{0939EC93-6049-4E3A-93D3-FA8DDBAFAB05}">
      <dgm:prSet/>
      <dgm:spPr/>
      <dgm:t>
        <a:bodyPr/>
        <a:lstStyle/>
        <a:p>
          <a:endParaRPr lang="en-US"/>
        </a:p>
      </dgm:t>
    </dgm:pt>
    <dgm:pt modelId="{D010C3C3-2A99-4B92-8117-6D574853B603}">
      <dgm:prSet phldrT="[Text]" custT="1"/>
      <dgm:spPr/>
      <dgm:t>
        <a:bodyPr/>
        <a:lstStyle/>
        <a:p>
          <a:pPr algn="just" rtl="1">
            <a:buClr>
              <a:srgbClr val="ED7D31"/>
            </a:buClr>
            <a:buSzPts val="1400"/>
            <a:buFont typeface="Wingdings 3" panose="05040102010807070707" pitchFamily="18" charset="2"/>
            <a:buNone/>
          </a:pPr>
          <a:r>
            <a:rPr lang="ar-BH" sz="2800" dirty="0">
              <a:latin typeface="Sakkal Majalla" panose="02000000000000000000" pitchFamily="2" charset="-78"/>
              <a:cs typeface="Sakkal Majalla" panose="02000000000000000000" pitchFamily="2" charset="-78"/>
            </a:rPr>
            <a:t>هو كل كسب يتحقق بوسائل مشروعة تجيزها الشرائع والقوانين بما ينفع الفرد.</a:t>
          </a:r>
          <a:endParaRPr lang="en-US" sz="2800" dirty="0">
            <a:latin typeface="Sakkal Majalla" panose="02000000000000000000" pitchFamily="2" charset="-78"/>
            <a:cs typeface="Sakkal Majalla" panose="02000000000000000000" pitchFamily="2" charset="-78"/>
          </a:endParaRPr>
        </a:p>
      </dgm:t>
    </dgm:pt>
    <dgm:pt modelId="{CE1444CE-CD1C-41DC-A613-3228B9707792}" type="parTrans" cxnId="{15C14764-FC39-42AD-B360-06B41042A600}">
      <dgm:prSet/>
      <dgm:spPr/>
      <dgm:t>
        <a:bodyPr/>
        <a:lstStyle/>
        <a:p>
          <a:endParaRPr lang="en-US"/>
        </a:p>
      </dgm:t>
    </dgm:pt>
    <dgm:pt modelId="{7E555C66-46F8-4DB2-BC49-4697AB9CA59C}" type="sibTrans" cxnId="{15C14764-FC39-42AD-B360-06B41042A600}">
      <dgm:prSet/>
      <dgm:spPr/>
      <dgm:t>
        <a:bodyPr/>
        <a:lstStyle/>
        <a:p>
          <a:endParaRPr lang="en-US"/>
        </a:p>
      </dgm:t>
    </dgm:pt>
    <dgm:pt modelId="{E4F016B4-6A2C-4C30-A612-BB512FBC0AEB}">
      <dgm:prSet phldrT="[Text]" custT="1"/>
      <dgm:spPr>
        <a:solidFill>
          <a:srgbClr val="C00000"/>
        </a:solidFill>
      </dgm:spPr>
      <dgm:t>
        <a:bodyPr/>
        <a:lstStyle/>
        <a:p>
          <a:r>
            <a:rPr lang="ar-BH" sz="3200" b="1" kern="1200">
              <a:latin typeface="Sakkal Majalla" panose="02000000000000000000" pitchFamily="2" charset="-78"/>
              <a:ea typeface="+mn-ea"/>
              <a:cs typeface="Sakkal Majalla" panose="02000000000000000000" pitchFamily="2" charset="-78"/>
            </a:rPr>
            <a:t>العمل</a:t>
          </a:r>
          <a:endParaRPr lang="en-US" sz="3200" b="1" kern="1200" dirty="0">
            <a:latin typeface="Sakkal Majalla" panose="02000000000000000000" pitchFamily="2" charset="-78"/>
            <a:ea typeface="+mn-ea"/>
            <a:cs typeface="Sakkal Majalla" panose="02000000000000000000" pitchFamily="2" charset="-78"/>
          </a:endParaRPr>
        </a:p>
      </dgm:t>
    </dgm:pt>
    <dgm:pt modelId="{DD6D247F-6F8A-4549-8597-DFD65F6A5993}" type="parTrans" cxnId="{FE27375F-849D-4903-A2AD-CDC025806A9A}">
      <dgm:prSet/>
      <dgm:spPr/>
      <dgm:t>
        <a:bodyPr/>
        <a:lstStyle/>
        <a:p>
          <a:endParaRPr lang="en-US"/>
        </a:p>
      </dgm:t>
    </dgm:pt>
    <dgm:pt modelId="{C9915AE3-AD54-4F7F-A380-E912BE9F2C6D}" type="sibTrans" cxnId="{FE27375F-849D-4903-A2AD-CDC025806A9A}">
      <dgm:prSet/>
      <dgm:spPr/>
      <dgm:t>
        <a:bodyPr/>
        <a:lstStyle/>
        <a:p>
          <a:endParaRPr lang="en-US"/>
        </a:p>
      </dgm:t>
    </dgm:pt>
    <dgm:pt modelId="{923F43DB-89EA-4C57-A00F-D4A020A127A7}">
      <dgm:prSet phldrT="[Text]" custT="1"/>
      <dgm:spPr>
        <a:solidFill>
          <a:srgbClr val="FFB7B7">
            <a:alpha val="90000"/>
          </a:srgbClr>
        </a:solidFill>
      </dgm:spPr>
      <dgm:t>
        <a:bodyPr/>
        <a:lstStyle/>
        <a:p>
          <a:pPr marL="285750" lvl="1" indent="-285750" algn="just" defTabSz="1244600" rtl="1">
            <a:lnSpc>
              <a:spcPct val="90000"/>
            </a:lnSpc>
            <a:spcBef>
              <a:spcPct val="0"/>
            </a:spcBef>
            <a:spcAft>
              <a:spcPct val="15000"/>
            </a:spcAft>
            <a:buClr>
              <a:srgbClr val="ED7D31"/>
            </a:buClr>
            <a:buSzPts val="1400"/>
            <a:buFont typeface="Wingdings 3" panose="05040102010807070707" pitchFamily="18" charset="2"/>
            <a:buNone/>
          </a:pPr>
          <a:r>
            <a:rPr lang="ar-BH" sz="2800" kern="1200" dirty="0">
              <a:latin typeface="Sakkal Majalla" panose="02000000000000000000" pitchFamily="2" charset="-78"/>
              <a:ea typeface="+mn-ea"/>
              <a:cs typeface="Sakkal Majalla" panose="02000000000000000000" pitchFamily="2" charset="-78"/>
            </a:rPr>
            <a:t>كل جهد عضلي أو ذهني يبذل في العملية الإنتاجية، من أجل الحصول على سلعة أو خدمة تم إنتاجها، وينجم عنه إشباع حاجة معينة لديه.</a:t>
          </a:r>
          <a:endParaRPr lang="en-US" sz="2800" kern="1200" dirty="0">
            <a:latin typeface="Sakkal Majalla" panose="02000000000000000000" pitchFamily="2" charset="-78"/>
            <a:ea typeface="+mn-ea"/>
            <a:cs typeface="Sakkal Majalla" panose="02000000000000000000" pitchFamily="2" charset="-78"/>
          </a:endParaRPr>
        </a:p>
      </dgm:t>
    </dgm:pt>
    <dgm:pt modelId="{ADDDA05D-9552-45E4-9FEE-0C2E7BD1F8D2}" type="parTrans" cxnId="{0452B229-8D86-4935-B3CD-0EE440222994}">
      <dgm:prSet/>
      <dgm:spPr/>
      <dgm:t>
        <a:bodyPr/>
        <a:lstStyle/>
        <a:p>
          <a:endParaRPr lang="en-US"/>
        </a:p>
      </dgm:t>
    </dgm:pt>
    <dgm:pt modelId="{AA49EDA4-6384-4947-8928-48D6F70C6558}" type="sibTrans" cxnId="{0452B229-8D86-4935-B3CD-0EE440222994}">
      <dgm:prSet/>
      <dgm:spPr/>
      <dgm:t>
        <a:bodyPr/>
        <a:lstStyle/>
        <a:p>
          <a:endParaRPr lang="en-US"/>
        </a:p>
      </dgm:t>
    </dgm:pt>
    <dgm:pt modelId="{4875D91C-8D78-41E8-9021-035EDD4C3ECA}">
      <dgm:prSet phldrT="[Text]" custT="1"/>
      <dgm:spPr/>
      <dgm:t>
        <a:bodyPr/>
        <a:lstStyle/>
        <a:p>
          <a:r>
            <a:rPr lang="ar-BH" sz="3200" b="1" kern="1200" dirty="0">
              <a:solidFill>
                <a:schemeClr val="tx1"/>
              </a:solidFill>
              <a:latin typeface="Sakkal Majalla" panose="02000000000000000000" pitchFamily="2" charset="-78"/>
              <a:ea typeface="+mn-ea"/>
              <a:cs typeface="Sakkal Majalla" panose="02000000000000000000" pitchFamily="2" charset="-78"/>
            </a:rPr>
            <a:t>الوظيفة</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dgm:t>
    </dgm:pt>
    <dgm:pt modelId="{F7B5626A-1EDF-4E7B-8A7C-63E08E7A5A20}" type="parTrans" cxnId="{C8F51FEB-B275-4D86-8DDE-DCD1FED97FBB}">
      <dgm:prSet/>
      <dgm:spPr/>
      <dgm:t>
        <a:bodyPr/>
        <a:lstStyle/>
        <a:p>
          <a:endParaRPr lang="en-US"/>
        </a:p>
      </dgm:t>
    </dgm:pt>
    <dgm:pt modelId="{2302E98E-4F22-46A1-8D9F-7B04B704021A}" type="sibTrans" cxnId="{C8F51FEB-B275-4D86-8DDE-DCD1FED97FBB}">
      <dgm:prSet/>
      <dgm:spPr/>
      <dgm:t>
        <a:bodyPr/>
        <a:lstStyle/>
        <a:p>
          <a:endParaRPr lang="en-US"/>
        </a:p>
      </dgm:t>
    </dgm:pt>
    <dgm:pt modelId="{FD4ED4C6-0FA3-4C7A-B6EF-B3E710796496}">
      <dgm:prSet phldrT="[Text]" custT="1"/>
      <dgm:spPr/>
      <dgm:t>
        <a:bodyPr/>
        <a:lstStyle/>
        <a:p>
          <a:pPr marL="285750" lvl="1" indent="-285750" algn="just" defTabSz="1244600" rtl="1">
            <a:lnSpc>
              <a:spcPct val="90000"/>
            </a:lnSpc>
            <a:spcBef>
              <a:spcPct val="0"/>
            </a:spcBef>
            <a:spcAft>
              <a:spcPct val="15000"/>
            </a:spcAft>
            <a:buClr>
              <a:srgbClr val="ED7D31"/>
            </a:buClr>
            <a:buSzPts val="1400"/>
            <a:buFont typeface="Wingdings 3" panose="05040102010807070707" pitchFamily="18" charset="2"/>
            <a:buNone/>
          </a:pPr>
          <a:r>
            <a:rPr lang="ar-BH" sz="2400" kern="1200">
              <a:latin typeface="Sakkal Majalla" panose="02000000000000000000" pitchFamily="2" charset="-78"/>
              <a:ea typeface="+mn-ea"/>
              <a:cs typeface="Sakkal Majalla" panose="02000000000000000000" pitchFamily="2" charset="-78"/>
            </a:rPr>
            <a:t>عقد بين طرفين، ينص على أن يؤدي أحدهما للطرف الثاني خدمة ما أو عملاً معينًا ضمن أوقات عمل محددة تحت إدارته وإشرافه مقابل حصوله على دخل شهري ثابت ومحدد في العقد يسمى (راتبًا).</a:t>
          </a:r>
          <a:endParaRPr lang="en-US" sz="2400" kern="1200" dirty="0">
            <a:latin typeface="Sakkal Majalla" panose="02000000000000000000" pitchFamily="2" charset="-78"/>
            <a:ea typeface="+mn-ea"/>
            <a:cs typeface="Sakkal Majalla" panose="02000000000000000000" pitchFamily="2" charset="-78"/>
          </a:endParaRPr>
        </a:p>
      </dgm:t>
    </dgm:pt>
    <dgm:pt modelId="{72AA4794-1E32-4E9A-8152-ABA574E56885}" type="parTrans" cxnId="{2EEFD317-7633-47A8-B936-2870880C948A}">
      <dgm:prSet/>
      <dgm:spPr/>
      <dgm:t>
        <a:bodyPr/>
        <a:lstStyle/>
        <a:p>
          <a:endParaRPr lang="en-US"/>
        </a:p>
      </dgm:t>
    </dgm:pt>
    <dgm:pt modelId="{8EA64740-7355-4BAE-8A91-E563673BCFDD}" type="sibTrans" cxnId="{2EEFD317-7633-47A8-B936-2870880C948A}">
      <dgm:prSet/>
      <dgm:spPr/>
      <dgm:t>
        <a:bodyPr/>
        <a:lstStyle/>
        <a:p>
          <a:endParaRPr lang="en-US"/>
        </a:p>
      </dgm:t>
    </dgm:pt>
    <dgm:pt modelId="{9ED020F2-62B6-4137-8EBC-7A75F042851D}">
      <dgm:prSet custT="1"/>
      <dgm:spPr/>
      <dgm:t>
        <a:bodyPr/>
        <a:lstStyle/>
        <a:p>
          <a:pPr marL="0" lvl="0" indent="0" algn="ctr" defTabSz="1422400">
            <a:lnSpc>
              <a:spcPct val="90000"/>
            </a:lnSpc>
            <a:spcBef>
              <a:spcPct val="0"/>
            </a:spcBef>
            <a:spcAft>
              <a:spcPct val="35000"/>
            </a:spcAft>
            <a:buNone/>
          </a:pPr>
          <a:r>
            <a:rPr lang="ar-BH" sz="3200" b="1" kern="1200">
              <a:latin typeface="Sakkal Majalla" panose="02000000000000000000" pitchFamily="2" charset="-78"/>
              <a:ea typeface="+mn-ea"/>
              <a:cs typeface="Sakkal Majalla" panose="02000000000000000000" pitchFamily="2" charset="-78"/>
            </a:rPr>
            <a:t>العمل الحر</a:t>
          </a:r>
          <a:endParaRPr lang="en-US" sz="3200" b="1" kern="1200" dirty="0">
            <a:latin typeface="Sakkal Majalla" panose="02000000000000000000" pitchFamily="2" charset="-78"/>
            <a:ea typeface="+mn-ea"/>
            <a:cs typeface="Sakkal Majalla" panose="02000000000000000000" pitchFamily="2" charset="-78"/>
          </a:endParaRPr>
        </a:p>
      </dgm:t>
    </dgm:pt>
    <dgm:pt modelId="{2A2ADE2B-F50A-4CBA-BDF4-B1D49891F379}" type="parTrans" cxnId="{CA5577B0-9A7A-44DA-B0CA-A45F27E98DCE}">
      <dgm:prSet/>
      <dgm:spPr/>
      <dgm:t>
        <a:bodyPr/>
        <a:lstStyle/>
        <a:p>
          <a:endParaRPr lang="en-US"/>
        </a:p>
      </dgm:t>
    </dgm:pt>
    <dgm:pt modelId="{5F449339-55DB-42EB-91E7-7F722E8550F4}" type="sibTrans" cxnId="{CA5577B0-9A7A-44DA-B0CA-A45F27E98DCE}">
      <dgm:prSet/>
      <dgm:spPr/>
      <dgm:t>
        <a:bodyPr/>
        <a:lstStyle/>
        <a:p>
          <a:endParaRPr lang="en-US"/>
        </a:p>
      </dgm:t>
    </dgm:pt>
    <dgm:pt modelId="{FD4A00EA-1A19-4C98-94F2-750E40F6D840}" type="pres">
      <dgm:prSet presAssocID="{353E4395-A533-483C-BC6C-4989B3418CCB}" presName="Name0" presStyleCnt="0">
        <dgm:presLayoutVars>
          <dgm:dir val="rev"/>
          <dgm:animLvl val="lvl"/>
          <dgm:resizeHandles val="exact"/>
        </dgm:presLayoutVars>
      </dgm:prSet>
      <dgm:spPr/>
      <dgm:t>
        <a:bodyPr/>
        <a:lstStyle/>
        <a:p>
          <a:pPr rtl="1"/>
          <a:endParaRPr lang="ar-BH"/>
        </a:p>
      </dgm:t>
    </dgm:pt>
    <dgm:pt modelId="{EC44512F-8DD7-4223-A13E-4682E954408A}" type="pres">
      <dgm:prSet presAssocID="{44ACB670-71D4-468F-AF06-951C8563F9D2}" presName="linNode" presStyleCnt="0"/>
      <dgm:spPr/>
    </dgm:pt>
    <dgm:pt modelId="{0C0B7D29-8A64-41F6-A2D2-50E98D3378E9}" type="pres">
      <dgm:prSet presAssocID="{44ACB670-71D4-468F-AF06-951C8563F9D2}" presName="parentText" presStyleLbl="node1" presStyleIdx="0" presStyleCnt="4" custScaleX="74403">
        <dgm:presLayoutVars>
          <dgm:chMax val="1"/>
          <dgm:bulletEnabled val="1"/>
        </dgm:presLayoutVars>
      </dgm:prSet>
      <dgm:spPr/>
      <dgm:t>
        <a:bodyPr/>
        <a:lstStyle/>
        <a:p>
          <a:pPr rtl="1"/>
          <a:endParaRPr lang="ar-BH"/>
        </a:p>
      </dgm:t>
    </dgm:pt>
    <dgm:pt modelId="{F06B93E3-C35A-459F-9294-F76B4543DF29}" type="pres">
      <dgm:prSet presAssocID="{44ACB670-71D4-468F-AF06-951C8563F9D2}" presName="descendantText" presStyleLbl="alignAccFollowNode1" presStyleIdx="0" presStyleCnt="3" custScaleX="142243">
        <dgm:presLayoutVars>
          <dgm:bulletEnabled val="1"/>
        </dgm:presLayoutVars>
      </dgm:prSet>
      <dgm:spPr/>
      <dgm:t>
        <a:bodyPr/>
        <a:lstStyle/>
        <a:p>
          <a:pPr rtl="1"/>
          <a:endParaRPr lang="ar-BH"/>
        </a:p>
      </dgm:t>
    </dgm:pt>
    <dgm:pt modelId="{DE1FC8BF-78DA-48F3-ACF2-EF734978D2CD}" type="pres">
      <dgm:prSet presAssocID="{D288D557-373F-436D-8C1E-E68683505495}" presName="sp" presStyleCnt="0"/>
      <dgm:spPr/>
    </dgm:pt>
    <dgm:pt modelId="{098C126C-596A-4804-898D-4E624E5DEB35}" type="pres">
      <dgm:prSet presAssocID="{E4F016B4-6A2C-4C30-A612-BB512FBC0AEB}" presName="linNode" presStyleCnt="0"/>
      <dgm:spPr/>
    </dgm:pt>
    <dgm:pt modelId="{F43D9121-330C-4F83-A721-415D4F1F52BC}" type="pres">
      <dgm:prSet presAssocID="{E4F016B4-6A2C-4C30-A612-BB512FBC0AEB}" presName="parentText" presStyleLbl="node1" presStyleIdx="1" presStyleCnt="4" custScaleX="74403">
        <dgm:presLayoutVars>
          <dgm:chMax val="1"/>
          <dgm:bulletEnabled val="1"/>
        </dgm:presLayoutVars>
      </dgm:prSet>
      <dgm:spPr/>
      <dgm:t>
        <a:bodyPr/>
        <a:lstStyle/>
        <a:p>
          <a:pPr rtl="1"/>
          <a:endParaRPr lang="ar-BH"/>
        </a:p>
      </dgm:t>
    </dgm:pt>
    <dgm:pt modelId="{93CCEE3B-87A2-4CB7-880F-12A8EE756330}" type="pres">
      <dgm:prSet presAssocID="{E4F016B4-6A2C-4C30-A612-BB512FBC0AEB}" presName="descendantText" presStyleLbl="alignAccFollowNode1" presStyleIdx="1" presStyleCnt="3" custScaleX="142243">
        <dgm:presLayoutVars>
          <dgm:bulletEnabled val="1"/>
        </dgm:presLayoutVars>
      </dgm:prSet>
      <dgm:spPr/>
      <dgm:t>
        <a:bodyPr/>
        <a:lstStyle/>
        <a:p>
          <a:pPr rtl="1"/>
          <a:endParaRPr lang="ar-BH"/>
        </a:p>
      </dgm:t>
    </dgm:pt>
    <dgm:pt modelId="{170F8001-576C-4495-9B46-8DE225636EFA}" type="pres">
      <dgm:prSet presAssocID="{C9915AE3-AD54-4F7F-A380-E912BE9F2C6D}" presName="sp" presStyleCnt="0"/>
      <dgm:spPr/>
    </dgm:pt>
    <dgm:pt modelId="{47F4E1D0-5763-4634-8C65-FA4F9ABDDDF0}" type="pres">
      <dgm:prSet presAssocID="{4875D91C-8D78-41E8-9021-035EDD4C3ECA}" presName="linNode" presStyleCnt="0"/>
      <dgm:spPr/>
    </dgm:pt>
    <dgm:pt modelId="{8057BA84-2458-498D-AF55-1B2AA50DFCBC}" type="pres">
      <dgm:prSet presAssocID="{4875D91C-8D78-41E8-9021-035EDD4C3ECA}" presName="parentText" presStyleLbl="node1" presStyleIdx="2" presStyleCnt="4" custScaleX="74403">
        <dgm:presLayoutVars>
          <dgm:chMax val="1"/>
          <dgm:bulletEnabled val="1"/>
        </dgm:presLayoutVars>
      </dgm:prSet>
      <dgm:spPr/>
      <dgm:t>
        <a:bodyPr/>
        <a:lstStyle/>
        <a:p>
          <a:pPr rtl="1"/>
          <a:endParaRPr lang="ar-BH"/>
        </a:p>
      </dgm:t>
    </dgm:pt>
    <dgm:pt modelId="{E324D4A6-283D-4C24-A1E8-A314448283A0}" type="pres">
      <dgm:prSet presAssocID="{4875D91C-8D78-41E8-9021-035EDD4C3ECA}" presName="descendantText" presStyleLbl="alignAccFollowNode1" presStyleIdx="2" presStyleCnt="3" custScaleX="142243" custScaleY="117679">
        <dgm:presLayoutVars>
          <dgm:bulletEnabled val="1"/>
        </dgm:presLayoutVars>
      </dgm:prSet>
      <dgm:spPr/>
      <dgm:t>
        <a:bodyPr/>
        <a:lstStyle/>
        <a:p>
          <a:pPr rtl="1"/>
          <a:endParaRPr lang="ar-BH"/>
        </a:p>
      </dgm:t>
    </dgm:pt>
    <dgm:pt modelId="{031ED8B8-2B88-4A32-9617-615E743C598F}" type="pres">
      <dgm:prSet presAssocID="{2302E98E-4F22-46A1-8D9F-7B04B704021A}" presName="sp" presStyleCnt="0"/>
      <dgm:spPr/>
    </dgm:pt>
    <dgm:pt modelId="{C5BD3088-5B28-4F20-9728-F65CFD6284B9}" type="pres">
      <dgm:prSet presAssocID="{9ED020F2-62B6-4137-8EBC-7A75F042851D}" presName="linNode" presStyleCnt="0"/>
      <dgm:spPr/>
    </dgm:pt>
    <dgm:pt modelId="{CE0DCEC0-59D1-41BC-BD78-E4DF182B5044}" type="pres">
      <dgm:prSet presAssocID="{9ED020F2-62B6-4137-8EBC-7A75F042851D}" presName="parentText" presStyleLbl="node1" presStyleIdx="3" presStyleCnt="4" custScaleX="63080">
        <dgm:presLayoutVars>
          <dgm:chMax val="1"/>
          <dgm:bulletEnabled val="1"/>
        </dgm:presLayoutVars>
      </dgm:prSet>
      <dgm:spPr/>
      <dgm:t>
        <a:bodyPr/>
        <a:lstStyle/>
        <a:p>
          <a:pPr rtl="1"/>
          <a:endParaRPr lang="ar-BH"/>
        </a:p>
      </dgm:t>
    </dgm:pt>
  </dgm:ptLst>
  <dgm:cxnLst>
    <dgm:cxn modelId="{341A0725-7936-44CC-8F06-CBA68827D0AE}" type="presOf" srcId="{E4F016B4-6A2C-4C30-A612-BB512FBC0AEB}" destId="{F43D9121-330C-4F83-A721-415D4F1F52BC}" srcOrd="0" destOrd="0" presId="urn:microsoft.com/office/officeart/2005/8/layout/vList5"/>
    <dgm:cxn modelId="{6E73891C-E59D-4101-8169-6D47412F7507}" type="presOf" srcId="{44ACB670-71D4-468F-AF06-951C8563F9D2}" destId="{0C0B7D29-8A64-41F6-A2D2-50E98D3378E9}" srcOrd="0" destOrd="0" presId="urn:microsoft.com/office/officeart/2005/8/layout/vList5"/>
    <dgm:cxn modelId="{0939EC93-6049-4E3A-93D3-FA8DDBAFAB05}" srcId="{353E4395-A533-483C-BC6C-4989B3418CCB}" destId="{44ACB670-71D4-468F-AF06-951C8563F9D2}" srcOrd="0" destOrd="0" parTransId="{AE405FAC-6955-4178-A9F3-C6064A85641E}" sibTransId="{D288D557-373F-436D-8C1E-E68683505495}"/>
    <dgm:cxn modelId="{2EEFD317-7633-47A8-B936-2870880C948A}" srcId="{4875D91C-8D78-41E8-9021-035EDD4C3ECA}" destId="{FD4ED4C6-0FA3-4C7A-B6EF-B3E710796496}" srcOrd="0" destOrd="0" parTransId="{72AA4794-1E32-4E9A-8152-ABA574E56885}" sibTransId="{8EA64740-7355-4BAE-8A91-E563673BCFDD}"/>
    <dgm:cxn modelId="{DCFB9C6F-5B18-4E83-B507-253D0E57BF0E}" type="presOf" srcId="{FD4ED4C6-0FA3-4C7A-B6EF-B3E710796496}" destId="{E324D4A6-283D-4C24-A1E8-A314448283A0}" srcOrd="0" destOrd="0" presId="urn:microsoft.com/office/officeart/2005/8/layout/vList5"/>
    <dgm:cxn modelId="{475985E5-93FF-47D2-B9B1-60D36D16DD3E}" type="presOf" srcId="{4875D91C-8D78-41E8-9021-035EDD4C3ECA}" destId="{8057BA84-2458-498D-AF55-1B2AA50DFCBC}" srcOrd="0" destOrd="0" presId="urn:microsoft.com/office/officeart/2005/8/layout/vList5"/>
    <dgm:cxn modelId="{0DA9B589-F64A-4BBB-ADFF-8C7FD0841D63}" type="presOf" srcId="{353E4395-A533-483C-BC6C-4989B3418CCB}" destId="{FD4A00EA-1A19-4C98-94F2-750E40F6D840}" srcOrd="0" destOrd="0" presId="urn:microsoft.com/office/officeart/2005/8/layout/vList5"/>
    <dgm:cxn modelId="{FE27375F-849D-4903-A2AD-CDC025806A9A}" srcId="{353E4395-A533-483C-BC6C-4989B3418CCB}" destId="{E4F016B4-6A2C-4C30-A612-BB512FBC0AEB}" srcOrd="1" destOrd="0" parTransId="{DD6D247F-6F8A-4549-8597-DFD65F6A5993}" sibTransId="{C9915AE3-AD54-4F7F-A380-E912BE9F2C6D}"/>
    <dgm:cxn modelId="{73992523-2D40-44FF-8F71-BA4F964B778F}" type="presOf" srcId="{D010C3C3-2A99-4B92-8117-6D574853B603}" destId="{F06B93E3-C35A-459F-9294-F76B4543DF29}" srcOrd="0" destOrd="0" presId="urn:microsoft.com/office/officeart/2005/8/layout/vList5"/>
    <dgm:cxn modelId="{CA5577B0-9A7A-44DA-B0CA-A45F27E98DCE}" srcId="{353E4395-A533-483C-BC6C-4989B3418CCB}" destId="{9ED020F2-62B6-4137-8EBC-7A75F042851D}" srcOrd="3" destOrd="0" parTransId="{2A2ADE2B-F50A-4CBA-BDF4-B1D49891F379}" sibTransId="{5F449339-55DB-42EB-91E7-7F722E8550F4}"/>
    <dgm:cxn modelId="{C8F51FEB-B275-4D86-8DDE-DCD1FED97FBB}" srcId="{353E4395-A533-483C-BC6C-4989B3418CCB}" destId="{4875D91C-8D78-41E8-9021-035EDD4C3ECA}" srcOrd="2" destOrd="0" parTransId="{F7B5626A-1EDF-4E7B-8A7C-63E08E7A5A20}" sibTransId="{2302E98E-4F22-46A1-8D9F-7B04B704021A}"/>
    <dgm:cxn modelId="{0452B229-8D86-4935-B3CD-0EE440222994}" srcId="{E4F016B4-6A2C-4C30-A612-BB512FBC0AEB}" destId="{923F43DB-89EA-4C57-A00F-D4A020A127A7}" srcOrd="0" destOrd="0" parTransId="{ADDDA05D-9552-45E4-9FEE-0C2E7BD1F8D2}" sibTransId="{AA49EDA4-6384-4947-8928-48D6F70C6558}"/>
    <dgm:cxn modelId="{BA83B1A5-83B7-4B9C-8998-21B5C50A6339}" type="presOf" srcId="{9ED020F2-62B6-4137-8EBC-7A75F042851D}" destId="{CE0DCEC0-59D1-41BC-BD78-E4DF182B5044}" srcOrd="0" destOrd="0" presId="urn:microsoft.com/office/officeart/2005/8/layout/vList5"/>
    <dgm:cxn modelId="{15C14764-FC39-42AD-B360-06B41042A600}" srcId="{44ACB670-71D4-468F-AF06-951C8563F9D2}" destId="{D010C3C3-2A99-4B92-8117-6D574853B603}" srcOrd="0" destOrd="0" parTransId="{CE1444CE-CD1C-41DC-A613-3228B9707792}" sibTransId="{7E555C66-46F8-4DB2-BC49-4697AB9CA59C}"/>
    <dgm:cxn modelId="{EDFF68FE-2663-46E6-A56C-72ADEFEB44F2}" type="presOf" srcId="{923F43DB-89EA-4C57-A00F-D4A020A127A7}" destId="{93CCEE3B-87A2-4CB7-880F-12A8EE756330}" srcOrd="0" destOrd="0" presId="urn:microsoft.com/office/officeart/2005/8/layout/vList5"/>
    <dgm:cxn modelId="{1315E4C0-151C-41A0-8379-0ABF1D4017E4}" type="presParOf" srcId="{FD4A00EA-1A19-4C98-94F2-750E40F6D840}" destId="{EC44512F-8DD7-4223-A13E-4682E954408A}" srcOrd="0" destOrd="0" presId="urn:microsoft.com/office/officeart/2005/8/layout/vList5"/>
    <dgm:cxn modelId="{0729DD92-6C2E-4CD1-B5B7-3A5C56A30148}" type="presParOf" srcId="{EC44512F-8DD7-4223-A13E-4682E954408A}" destId="{0C0B7D29-8A64-41F6-A2D2-50E98D3378E9}" srcOrd="0" destOrd="0" presId="urn:microsoft.com/office/officeart/2005/8/layout/vList5"/>
    <dgm:cxn modelId="{61587BEF-4FB1-4DB3-A0E5-84596DA8D0E5}" type="presParOf" srcId="{EC44512F-8DD7-4223-A13E-4682E954408A}" destId="{F06B93E3-C35A-459F-9294-F76B4543DF29}" srcOrd="1" destOrd="0" presId="urn:microsoft.com/office/officeart/2005/8/layout/vList5"/>
    <dgm:cxn modelId="{3B8FE013-5AA9-4850-8DCC-F0639DAC0021}" type="presParOf" srcId="{FD4A00EA-1A19-4C98-94F2-750E40F6D840}" destId="{DE1FC8BF-78DA-48F3-ACF2-EF734978D2CD}" srcOrd="1" destOrd="0" presId="urn:microsoft.com/office/officeart/2005/8/layout/vList5"/>
    <dgm:cxn modelId="{6619C282-2D0E-48CE-8987-7BF5DEFF36D7}" type="presParOf" srcId="{FD4A00EA-1A19-4C98-94F2-750E40F6D840}" destId="{098C126C-596A-4804-898D-4E624E5DEB35}" srcOrd="2" destOrd="0" presId="urn:microsoft.com/office/officeart/2005/8/layout/vList5"/>
    <dgm:cxn modelId="{D404F342-374E-40C3-9C34-061BCB144DBA}" type="presParOf" srcId="{098C126C-596A-4804-898D-4E624E5DEB35}" destId="{F43D9121-330C-4F83-A721-415D4F1F52BC}" srcOrd="0" destOrd="0" presId="urn:microsoft.com/office/officeart/2005/8/layout/vList5"/>
    <dgm:cxn modelId="{7EF9D1BE-100C-418A-806F-964D89504DEC}" type="presParOf" srcId="{098C126C-596A-4804-898D-4E624E5DEB35}" destId="{93CCEE3B-87A2-4CB7-880F-12A8EE756330}" srcOrd="1" destOrd="0" presId="urn:microsoft.com/office/officeart/2005/8/layout/vList5"/>
    <dgm:cxn modelId="{BA6E81AD-9551-4B5E-BF77-45E1374DADBC}" type="presParOf" srcId="{FD4A00EA-1A19-4C98-94F2-750E40F6D840}" destId="{170F8001-576C-4495-9B46-8DE225636EFA}" srcOrd="3" destOrd="0" presId="urn:microsoft.com/office/officeart/2005/8/layout/vList5"/>
    <dgm:cxn modelId="{18605C21-0BFB-4CE4-AE3D-D1234C8C7D9B}" type="presParOf" srcId="{FD4A00EA-1A19-4C98-94F2-750E40F6D840}" destId="{47F4E1D0-5763-4634-8C65-FA4F9ABDDDF0}" srcOrd="4" destOrd="0" presId="urn:microsoft.com/office/officeart/2005/8/layout/vList5"/>
    <dgm:cxn modelId="{F340E963-D079-4AC3-ABCF-B46493FFA5B9}" type="presParOf" srcId="{47F4E1D0-5763-4634-8C65-FA4F9ABDDDF0}" destId="{8057BA84-2458-498D-AF55-1B2AA50DFCBC}" srcOrd="0" destOrd="0" presId="urn:microsoft.com/office/officeart/2005/8/layout/vList5"/>
    <dgm:cxn modelId="{F4457201-901A-4337-A8F5-2E30F2ED4103}" type="presParOf" srcId="{47F4E1D0-5763-4634-8C65-FA4F9ABDDDF0}" destId="{E324D4A6-283D-4C24-A1E8-A314448283A0}" srcOrd="1" destOrd="0" presId="urn:microsoft.com/office/officeart/2005/8/layout/vList5"/>
    <dgm:cxn modelId="{D9A0A1FA-CF8C-457E-A835-BDF9361E85FC}" type="presParOf" srcId="{FD4A00EA-1A19-4C98-94F2-750E40F6D840}" destId="{031ED8B8-2B88-4A32-9617-615E743C598F}" srcOrd="5" destOrd="0" presId="urn:microsoft.com/office/officeart/2005/8/layout/vList5"/>
    <dgm:cxn modelId="{FDB75BEC-98AC-4706-8E21-4FB563501E11}" type="presParOf" srcId="{FD4A00EA-1A19-4C98-94F2-750E40F6D840}" destId="{C5BD3088-5B28-4F20-9728-F65CFD6284B9}" srcOrd="6" destOrd="0" presId="urn:microsoft.com/office/officeart/2005/8/layout/vList5"/>
    <dgm:cxn modelId="{FFE13F79-6DBE-46FD-B538-4BE9AD3AB7A2}" type="presParOf" srcId="{C5BD3088-5B28-4F20-9728-F65CFD6284B9}" destId="{CE0DCEC0-59D1-41BC-BD78-E4DF182B5044}"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s>
</file>

<file path=ppt/slides/_rels/slide1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s>
</file>

<file path=ppt/slides/_rels/slide2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s>
</file>

<file path=ppt/slides/_rels/slide2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34.xml"/><Relationship Id="rId7" Type="http://schemas.openxmlformats.org/officeDocument/2006/relationships/slide" Target="slide15.xml"/><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slide" Target="slide22.xml"/><Relationship Id="rId4" Type="http://schemas.openxmlformats.org/officeDocument/2006/relationships/slide" Target="slide5.xml"/><Relationship Id="rId9" Type="http://schemas.openxmlformats.org/officeDocument/2006/relationships/slide" Target="slide16.xml"/></Relationships>
</file>

<file path=ppt/slides/_rels/slide27.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35.xml"/><Relationship Id="rId7" Type="http://schemas.openxmlformats.org/officeDocument/2006/relationships/slide" Target="slide15.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slide" Target="slide22.xml"/><Relationship Id="rId4" Type="http://schemas.openxmlformats.org/officeDocument/2006/relationships/slide" Target="slide5.xml"/><Relationship Id="rId9" Type="http://schemas.openxmlformats.org/officeDocument/2006/relationships/slide" Target="slide16.xml"/></Relationships>
</file>

<file path=ppt/slides/_rels/slide28.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37.xml"/><Relationship Id="rId7" Type="http://schemas.openxmlformats.org/officeDocument/2006/relationships/slide" Target="slide15.xml"/><Relationship Id="rId2"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slide" Target="slide22.xml"/><Relationship Id="rId4" Type="http://schemas.openxmlformats.org/officeDocument/2006/relationships/slide" Target="slide5.xml"/><Relationship Id="rId9" Type="http://schemas.openxmlformats.org/officeDocument/2006/relationships/slide" Target="slide16.xml"/></Relationships>
</file>

<file path=ppt/slides/_rels/slide29.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39.xml"/><Relationship Id="rId7" Type="http://schemas.openxmlformats.org/officeDocument/2006/relationships/slide" Target="slide15.xml"/><Relationship Id="rId2" Type="http://schemas.openxmlformats.org/officeDocument/2006/relationships/slide" Target="slide40.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slide" Target="slide22.xml"/><Relationship Id="rId4" Type="http://schemas.openxmlformats.org/officeDocument/2006/relationships/slide" Target="slide5.xml"/><Relationship Id="rId9" Type="http://schemas.openxmlformats.org/officeDocument/2006/relationships/slide" Target="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41.xml"/><Relationship Id="rId7" Type="http://schemas.openxmlformats.org/officeDocument/2006/relationships/slide" Target="slide15.xml"/><Relationship Id="rId2"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slide" Target="slide22.xml"/><Relationship Id="rId4" Type="http://schemas.openxmlformats.org/officeDocument/2006/relationships/slide" Target="slide5.xml"/><Relationship Id="rId9" Type="http://schemas.openxmlformats.org/officeDocument/2006/relationships/slide" Target="slide16.xml"/></Relationships>
</file>

<file path=ppt/slides/_rels/slide31.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5.xml"/><Relationship Id="rId7" Type="http://schemas.openxmlformats.org/officeDocument/2006/relationships/slide" Target="slide2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5.xml"/><Relationship Id="rId7" Type="http://schemas.openxmlformats.org/officeDocument/2006/relationships/slide" Target="slide2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7.xml"/><Relationship Id="rId10" Type="http://schemas.openxmlformats.org/officeDocument/2006/relationships/image" Target="../media/image6.jpg"/><Relationship Id="rId4" Type="http://schemas.openxmlformats.org/officeDocument/2006/relationships/slide" Target="slide6.xml"/><Relationship Id="rId9" Type="http://schemas.openxmlformats.org/officeDocument/2006/relationships/slide" Target="slide22.xml"/></Relationships>
</file>

<file path=ppt/slides/_rels/slide6.xml.rels><?xml version="1.0" encoding="UTF-8" standalone="yes"?>
<Relationships xmlns="http://schemas.openxmlformats.org/package/2006/relationships"><Relationship Id="rId8" Type="http://schemas.openxmlformats.org/officeDocument/2006/relationships/slide" Target="slide22.xml"/><Relationship Id="rId13" Type="http://schemas.microsoft.com/office/2007/relationships/diagramDrawing" Target="../diagrams/drawing1.xml"/><Relationship Id="rId3" Type="http://schemas.openxmlformats.org/officeDocument/2006/relationships/slide" Target="slide6.xml"/><Relationship Id="rId7" Type="http://schemas.openxmlformats.org/officeDocument/2006/relationships/slide" Target="slide16.xml"/><Relationship Id="rId12" Type="http://schemas.openxmlformats.org/officeDocument/2006/relationships/diagramColors" Target="../diagrams/colors1.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diagramQuickStyle" Target="../diagrams/quickStyle1.xml"/><Relationship Id="rId5" Type="http://schemas.openxmlformats.org/officeDocument/2006/relationships/slide" Target="slide15.xml"/><Relationship Id="rId10" Type="http://schemas.openxmlformats.org/officeDocument/2006/relationships/diagramLayout" Target="../diagrams/layout1.xml"/><Relationship Id="rId4" Type="http://schemas.openxmlformats.org/officeDocument/2006/relationships/slide" Target="slide7.xml"/><Relationship Id="rId9"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7.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a16="http://schemas.microsoft.com/office/drawing/2014/main" xmlns="" id="{4480F12F-3684-4F40-A1B9-D3BA9923DD19}"/>
              </a:ext>
            </a:extLst>
          </p:cNvPr>
          <p:cNvSpPr txBox="1">
            <a:spLocks/>
          </p:cNvSpPr>
          <p:nvPr/>
        </p:nvSpPr>
        <p:spPr>
          <a:xfrm>
            <a:off x="5020996" y="2330400"/>
            <a:ext cx="6574549" cy="2135583"/>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BH" sz="8800" dirty="0">
                <a:solidFill>
                  <a:srgbClr val="3F5378"/>
                </a:solidFill>
                <a:latin typeface="Arial Black" panose="020B0A04020102020204" pitchFamily="34" charset="0"/>
                <a:cs typeface="Sultan bold" pitchFamily="2" charset="-78"/>
              </a:rPr>
              <a:t>التربية الاقتصادية</a:t>
            </a:r>
            <a:endParaRPr lang="ar-SA" sz="4000" dirty="0">
              <a:solidFill>
                <a:srgbClr val="3F5378"/>
              </a:solidFill>
              <a:latin typeface="Arial Black" panose="020B0A04020102020204" pitchFamily="34" charset="0"/>
              <a:cs typeface="Sultan bold" pitchFamily="2" charset="-78"/>
            </a:endParaRPr>
          </a:p>
          <a:p>
            <a:r>
              <a:rPr lang="ar-BH" sz="8000" b="1" dirty="0">
                <a:solidFill>
                  <a:srgbClr val="FF9800"/>
                </a:solidFill>
                <a:latin typeface="Sakkal Majalla" panose="02000000000000000000" pitchFamily="2" charset="-78"/>
                <a:cs typeface="Sakkal Majalla" panose="02000000000000000000" pitchFamily="2" charset="-78"/>
              </a:rPr>
              <a:t>قصد </a:t>
            </a:r>
            <a:r>
              <a:rPr lang="ar-BH" b="1" dirty="0" smtClean="0">
                <a:solidFill>
                  <a:srgbClr val="FF9800"/>
                </a:solidFill>
                <a:latin typeface="Sakkal Majalla" panose="02000000000000000000" pitchFamily="2" charset="-78"/>
              </a:rPr>
              <a:t>803/801/101</a:t>
            </a:r>
            <a:endParaRPr lang="ar-SA" sz="4800" b="1" dirty="0">
              <a:solidFill>
                <a:srgbClr val="FF9800"/>
              </a:solidFill>
              <a:latin typeface="Sakkal Majalla" panose="02000000000000000000" pitchFamily="2" charset="-78"/>
            </a:endParaRPr>
          </a:p>
        </p:txBody>
      </p:sp>
      <p:sp>
        <p:nvSpPr>
          <p:cNvPr id="6" name="Rectangle 5">
            <a:extLst>
              <a:ext uri="{FF2B5EF4-FFF2-40B4-BE49-F238E27FC236}">
                <a16:creationId xmlns:a16="http://schemas.microsoft.com/office/drawing/2014/main" xmlns="" id="{80FC989E-D4CE-4CFB-96D2-FB65D6210524}"/>
              </a:ext>
            </a:extLst>
          </p:cNvPr>
          <p:cNvSpPr/>
          <p:nvPr/>
        </p:nvSpPr>
        <p:spPr>
          <a:xfrm>
            <a:off x="6818342" y="4838770"/>
            <a:ext cx="3187091" cy="523220"/>
          </a:xfrm>
          <a:prstGeom prst="rect">
            <a:avLst/>
          </a:prstGeom>
          <a:solidFill>
            <a:srgbClr val="C00000"/>
          </a:solidFill>
        </p:spPr>
        <p:txBody>
          <a:bodyPr wrap="none" lIns="91440" tIns="45720" rIns="91440" bIns="45720">
            <a:spAutoFit/>
          </a:bodyPr>
          <a:lstStyle/>
          <a:p>
            <a:pPr algn="ctr"/>
            <a:r>
              <a:rPr lang="ar-SA"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الفصل الدراسي </a:t>
            </a:r>
            <a:r>
              <a:rPr lang="ar-BH"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الأول والثاني</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a16="http://schemas.microsoft.com/office/drawing/2014/main" xmlns="" id="{165F5DA4-2CA6-43A2-98A4-464A9E98B87D}"/>
              </a:ext>
            </a:extLst>
          </p:cNvPr>
          <p:cNvSpPr/>
          <p:nvPr/>
        </p:nvSpPr>
        <p:spPr>
          <a:xfrm>
            <a:off x="5895818" y="5570965"/>
            <a:ext cx="5032147" cy="1200329"/>
          </a:xfrm>
          <a:prstGeom prst="rect">
            <a:avLst/>
          </a:prstGeom>
          <a:noFill/>
        </p:spPr>
        <p:txBody>
          <a:bodyPr wrap="none" lIns="91440" tIns="45720" rIns="91440" bIns="45720">
            <a:spAutoFit/>
          </a:bodyPr>
          <a:lstStyle/>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a:t>
            </a:r>
            <a:r>
              <a:rPr lang="ar-BH"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الأول</a:t>
            </a: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الثانوي</a:t>
            </a:r>
          </a:p>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توحيد المسارات</a:t>
            </a:r>
            <a:r>
              <a:rPr lang="ar-BH"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التعليم الفني والمهني</a:t>
            </a:r>
            <a:endPar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8" name="Picture 7">
            <a:extLst>
              <a:ext uri="{FF2B5EF4-FFF2-40B4-BE49-F238E27FC236}">
                <a16:creationId xmlns:a16="http://schemas.microsoft.com/office/drawing/2014/main" xmlns=""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8725" y="188387"/>
            <a:ext cx="6574549" cy="1024130"/>
          </a:xfrm>
          <a:prstGeom prst="rect">
            <a:avLst/>
          </a:prstGeom>
        </p:spPr>
      </p:pic>
      <p:pic>
        <p:nvPicPr>
          <p:cNvPr id="9" name="Picture 8">
            <a:extLst>
              <a:ext uri="{FF2B5EF4-FFF2-40B4-BE49-F238E27FC236}">
                <a16:creationId xmlns:a16="http://schemas.microsoft.com/office/drawing/2014/main" xmlns="" id="{22C136AB-3880-4755-8733-2FE350BA8FC8}"/>
              </a:ext>
            </a:extLst>
          </p:cNvPr>
          <p:cNvPicPr>
            <a:picLocks noChangeAspect="1"/>
          </p:cNvPicPr>
          <p:nvPr/>
        </p:nvPicPr>
        <p:blipFill rotWithShape="1">
          <a:blip r:embed="rId3"/>
          <a:srcRect l="35258" t="17594" r="36289" b="11023"/>
          <a:stretch/>
        </p:blipFill>
        <p:spPr>
          <a:xfrm>
            <a:off x="199830" y="1090751"/>
            <a:ext cx="4076605" cy="5680543"/>
          </a:xfrm>
          <a:prstGeom prst="rect">
            <a:avLst/>
          </a:prstGeom>
          <a:ln>
            <a:solidFill>
              <a:srgbClr val="3F5378"/>
            </a:solidFill>
          </a:ln>
        </p:spPr>
      </p:pic>
    </p:spTree>
    <p:extLst>
      <p:ext uri="{BB962C8B-B14F-4D97-AF65-F5344CB8AC3E}">
        <p14:creationId xmlns:p14="http://schemas.microsoft.com/office/powerpoint/2010/main" val="72977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buClr>
                <a:srgbClr val="5A8887"/>
              </a:buClr>
              <a:buSzPts val="1200"/>
            </a:pPr>
            <a:endParaRPr lang="en-US" sz="54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980492" y="313171"/>
            <a:ext cx="3815468"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عوائد عوامل الإنتاج</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xmlns="" id="{48770416-B5F7-439C-B00B-3F143D35E237}"/>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DB44195A-CFE0-4D16-871C-D0A188A80C4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587E8203-D498-47F3-A429-B57F5F9A8E6E}"/>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7E99EC39-9098-4AC0-A747-09DC0492A38B}"/>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0C2AB720-01EF-4974-B25F-E52058815757}"/>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BCCEFCE3-38D9-46F0-87D8-84AC1A97049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1B8C7F8E-6A4C-4077-B0E0-863029AE56E8}"/>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8" action="ppaction://hlinksldjump"/>
            <a:extLst>
              <a:ext uri="{FF2B5EF4-FFF2-40B4-BE49-F238E27FC236}">
                <a16:creationId xmlns:a16="http://schemas.microsoft.com/office/drawing/2014/main" xmlns="" id="{A343AEAA-66F8-4A9D-AEED-7B85A4FA6B6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pic>
        <p:nvPicPr>
          <p:cNvPr id="39" name="Picture 38">
            <a:extLst>
              <a:ext uri="{FF2B5EF4-FFF2-40B4-BE49-F238E27FC236}">
                <a16:creationId xmlns:a16="http://schemas.microsoft.com/office/drawing/2014/main" xmlns="" id="{429DD710-58C3-4123-AF1D-4C76CB744940}"/>
              </a:ext>
            </a:extLst>
          </p:cNvPr>
          <p:cNvPicPr>
            <a:picLocks noChangeAspect="1"/>
          </p:cNvPicPr>
          <p:nvPr/>
        </p:nvPicPr>
        <p:blipFill rotWithShape="1">
          <a:blip r:embed="rId9">
            <a:extLst>
              <a:ext uri="{28A0092B-C50C-407E-A947-70E740481C1C}">
                <a14:useLocalDpi xmlns:a14="http://schemas.microsoft.com/office/drawing/2010/main" val="0"/>
              </a:ext>
            </a:extLst>
          </a:blip>
          <a:srcRect l="60652" r="20955"/>
          <a:stretch/>
        </p:blipFill>
        <p:spPr>
          <a:xfrm>
            <a:off x="8183418" y="1441662"/>
            <a:ext cx="2068715" cy="4829829"/>
          </a:xfrm>
          <a:prstGeom prst="rect">
            <a:avLst/>
          </a:prstGeom>
          <a:effectLst>
            <a:glow rad="228600">
              <a:schemeClr val="accent3">
                <a:satMod val="175000"/>
                <a:alpha val="40000"/>
              </a:schemeClr>
            </a:glow>
          </a:effectLst>
        </p:spPr>
      </p:pic>
      <p:sp>
        <p:nvSpPr>
          <p:cNvPr id="2" name="Rectangle 1">
            <a:extLst>
              <a:ext uri="{FF2B5EF4-FFF2-40B4-BE49-F238E27FC236}">
                <a16:creationId xmlns:a16="http://schemas.microsoft.com/office/drawing/2014/main" xmlns="" id="{FEF2D5BA-AC8A-491C-88E0-05E83269D727}"/>
              </a:ext>
            </a:extLst>
          </p:cNvPr>
          <p:cNvSpPr/>
          <p:nvPr/>
        </p:nvSpPr>
        <p:spPr>
          <a:xfrm>
            <a:off x="554182" y="3487295"/>
            <a:ext cx="6997360" cy="2265813"/>
          </a:xfrm>
          <a:prstGeom prst="rect">
            <a:avLst/>
          </a:prstGeom>
        </p:spPr>
        <p:txBody>
          <a:bodyPr wrap="square">
            <a:spAutoFit/>
          </a:bodyPr>
          <a:lstStyle/>
          <a:p>
            <a:pPr lvl="0" algn="just" rtl="1">
              <a:lnSpc>
                <a:spcPct val="107000"/>
              </a:lnSpc>
              <a:spcAft>
                <a:spcPts val="800"/>
              </a:spcAft>
              <a:buClr>
                <a:srgbClr val="3F5378"/>
              </a:buClr>
            </a:pPr>
            <a:r>
              <a:rPr lang="ar-SA" sz="4400" b="1" dirty="0">
                <a:latin typeface="Calibri" panose="020F0502020204030204" pitchFamily="34" charset="0"/>
                <a:ea typeface="Calibri" panose="020F0502020204030204" pitchFamily="34" charset="0"/>
                <a:cs typeface="Sakkal Majalla" panose="02000000000000000000" pitchFamily="2" charset="-78"/>
              </a:rPr>
              <a:t>وهو عبارة عن عائد صاحب الأرض مقابل خدماتها التي تساهم بها في العملية الإنتاجية.</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8D099EB8-5C31-4400-8343-1E64A35C9A0D}"/>
              </a:ext>
            </a:extLst>
          </p:cNvPr>
          <p:cNvSpPr/>
          <p:nvPr/>
        </p:nvSpPr>
        <p:spPr>
          <a:xfrm>
            <a:off x="3325378" y="2538038"/>
            <a:ext cx="4572085" cy="816827"/>
          </a:xfrm>
          <a:prstGeom prst="rect">
            <a:avLst/>
          </a:prstGeom>
        </p:spPr>
        <p:txBody>
          <a:bodyPr wrap="none">
            <a:spAutoFit/>
          </a:bodyPr>
          <a:lstStyle/>
          <a:p>
            <a:pPr lvl="0" algn="just" rtl="1">
              <a:lnSpc>
                <a:spcPct val="107000"/>
              </a:lnSpc>
              <a:spcAft>
                <a:spcPts val="800"/>
              </a:spcAft>
              <a:buClr>
                <a:srgbClr val="3F5378"/>
              </a:buClr>
            </a:pPr>
            <a:r>
              <a:rPr lang="ar-SA" sz="4400" b="1" dirty="0">
                <a:solidFill>
                  <a:srgbClr val="3F5378"/>
                </a:solidFill>
                <a:latin typeface="Calibri" panose="020F0502020204030204" pitchFamily="34" charset="0"/>
                <a:ea typeface="Calibri" panose="020F0502020204030204" pitchFamily="34" charset="0"/>
                <a:cs typeface="Sakkal Majalla" panose="02000000000000000000" pitchFamily="2" charset="-78"/>
              </a:rPr>
              <a:t>الريع كعائد لعنصر الأرض:</a:t>
            </a:r>
            <a:r>
              <a:rPr lang="ar-SA" sz="4400" dirty="0">
                <a:solidFill>
                  <a:srgbClr val="3F5378"/>
                </a:solidFill>
                <a:latin typeface="Calibri" panose="020F0502020204030204" pitchFamily="34" charset="0"/>
                <a:ea typeface="Calibri" panose="020F0502020204030204" pitchFamily="34" charset="0"/>
                <a:cs typeface="Sakkal Majalla" panose="02000000000000000000" pitchFamily="2" charset="-78"/>
              </a:rPr>
              <a:t>  </a:t>
            </a:r>
            <a:endParaRPr lang="ar-BH" sz="4400" dirty="0">
              <a:solidFill>
                <a:srgbClr val="3F5378"/>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40" name="TextBox 39">
            <a:extLst>
              <a:ext uri="{FF2B5EF4-FFF2-40B4-BE49-F238E27FC236}">
                <a16:creationId xmlns:a16="http://schemas.microsoft.com/office/drawing/2014/main" xmlns="" id="{8C333F08-1168-4095-A1DE-26B7755F5E92}"/>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a16="http://schemas.microsoft.com/office/drawing/2014/main" xmlns="" id="{CC2A8A0F-12F9-4B3B-8917-E316C7188A88}"/>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91848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buClr>
                <a:srgbClr val="5A8887"/>
              </a:buClr>
              <a:buSzPts val="1200"/>
            </a:pPr>
            <a:endParaRPr lang="en-US" sz="54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980492" y="313171"/>
            <a:ext cx="3815468"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عوائد عوامل الإنتاج</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xmlns="" id="{48770416-B5F7-439C-B00B-3F143D35E237}"/>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DB44195A-CFE0-4D16-871C-D0A188A80C4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587E8203-D498-47F3-A429-B57F5F9A8E6E}"/>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7E99EC39-9098-4AC0-A747-09DC0492A38B}"/>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0C2AB720-01EF-4974-B25F-E52058815757}"/>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BCCEFCE3-38D9-46F0-87D8-84AC1A97049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1B8C7F8E-6A4C-4077-B0E0-863029AE56E8}"/>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8" action="ppaction://hlinksldjump"/>
            <a:extLst>
              <a:ext uri="{FF2B5EF4-FFF2-40B4-BE49-F238E27FC236}">
                <a16:creationId xmlns:a16="http://schemas.microsoft.com/office/drawing/2014/main" xmlns="" id="{A343AEAA-66F8-4A9D-AEED-7B85A4FA6B6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 name="Rectangle 1">
            <a:extLst>
              <a:ext uri="{FF2B5EF4-FFF2-40B4-BE49-F238E27FC236}">
                <a16:creationId xmlns:a16="http://schemas.microsoft.com/office/drawing/2014/main" xmlns="" id="{FEF2D5BA-AC8A-491C-88E0-05E83269D727}"/>
              </a:ext>
            </a:extLst>
          </p:cNvPr>
          <p:cNvSpPr/>
          <p:nvPr/>
        </p:nvSpPr>
        <p:spPr>
          <a:xfrm>
            <a:off x="0" y="1954962"/>
            <a:ext cx="8014426" cy="1569660"/>
          </a:xfrm>
          <a:prstGeom prst="rect">
            <a:avLst/>
          </a:prstGeom>
        </p:spPr>
        <p:txBody>
          <a:bodyPr wrap="square">
            <a:spAutoFit/>
          </a:bodyPr>
          <a:lstStyle/>
          <a:p>
            <a:pPr lvl="0" algn="just" rtl="1"/>
            <a:r>
              <a:rPr lang="ar-SA" sz="3200" dirty="0">
                <a:latin typeface="Sakkal Majalla" panose="02000000000000000000" pitchFamily="2" charset="-78"/>
                <a:cs typeface="Sakkal Majalla" panose="02000000000000000000" pitchFamily="2" charset="-78"/>
              </a:rPr>
              <a:t>الأجر هو ثمن العمل.  وبكلمات أخرى فإن الأجر هو تلك المبالغ النقدية التي يحصل عليها العامل نظير ما يقدمه من جهد في العملية الإنتاجية خلال فترة زمنية محددة. </a:t>
            </a:r>
            <a:endParaRPr lang="en-US" sz="3200" dirty="0">
              <a:latin typeface="Sakkal Majalla" panose="02000000000000000000" pitchFamily="2" charset="-78"/>
              <a:cs typeface="Sakkal Majalla" panose="02000000000000000000" pitchFamily="2" charset="-78"/>
            </a:endParaRPr>
          </a:p>
        </p:txBody>
      </p:sp>
      <p:sp>
        <p:nvSpPr>
          <p:cNvPr id="3" name="Rectangle 2">
            <a:extLst>
              <a:ext uri="{FF2B5EF4-FFF2-40B4-BE49-F238E27FC236}">
                <a16:creationId xmlns:a16="http://schemas.microsoft.com/office/drawing/2014/main" xmlns="" id="{8D099EB8-5C31-4400-8343-1E64A35C9A0D}"/>
              </a:ext>
            </a:extLst>
          </p:cNvPr>
          <p:cNvSpPr/>
          <p:nvPr/>
        </p:nvSpPr>
        <p:spPr>
          <a:xfrm>
            <a:off x="3370197" y="1281010"/>
            <a:ext cx="4714752" cy="816827"/>
          </a:xfrm>
          <a:prstGeom prst="rect">
            <a:avLst/>
          </a:prstGeom>
        </p:spPr>
        <p:txBody>
          <a:bodyPr wrap="none">
            <a:spAutoFit/>
          </a:bodyPr>
          <a:lstStyle/>
          <a:p>
            <a:pPr lvl="0" algn="just" rtl="1">
              <a:lnSpc>
                <a:spcPct val="107000"/>
              </a:lnSpc>
              <a:spcAft>
                <a:spcPts val="800"/>
              </a:spcAft>
              <a:buClr>
                <a:srgbClr val="3F5378"/>
              </a:buClr>
            </a:pPr>
            <a:r>
              <a:rPr lang="ar-BH" sz="4400" b="1" dirty="0">
                <a:solidFill>
                  <a:srgbClr val="3F5378"/>
                </a:solidFill>
                <a:latin typeface="Calibri" panose="020F0502020204030204" pitchFamily="34" charset="0"/>
                <a:ea typeface="Calibri" panose="020F0502020204030204" pitchFamily="34" charset="0"/>
                <a:cs typeface="Sakkal Majalla" panose="02000000000000000000" pitchFamily="2" charset="-78"/>
              </a:rPr>
              <a:t>الأجر</a:t>
            </a:r>
            <a:r>
              <a:rPr lang="ar-SA" sz="4400" b="1" dirty="0">
                <a:solidFill>
                  <a:srgbClr val="3F5378"/>
                </a:solidFill>
                <a:latin typeface="Calibri" panose="020F0502020204030204" pitchFamily="34" charset="0"/>
                <a:ea typeface="Calibri" panose="020F0502020204030204" pitchFamily="34" charset="0"/>
                <a:cs typeface="Sakkal Majalla" panose="02000000000000000000" pitchFamily="2" charset="-78"/>
              </a:rPr>
              <a:t> كعائد لعنصر </a:t>
            </a:r>
            <a:r>
              <a:rPr lang="ar-BH" sz="4400" b="1" dirty="0">
                <a:solidFill>
                  <a:srgbClr val="3F5378"/>
                </a:solidFill>
                <a:latin typeface="Calibri" panose="020F0502020204030204" pitchFamily="34" charset="0"/>
                <a:ea typeface="Calibri" panose="020F0502020204030204" pitchFamily="34" charset="0"/>
                <a:cs typeface="Sakkal Majalla" panose="02000000000000000000" pitchFamily="2" charset="-78"/>
              </a:rPr>
              <a:t>العمل</a:t>
            </a:r>
            <a:r>
              <a:rPr lang="ar-SA" sz="4400" b="1" dirty="0">
                <a:solidFill>
                  <a:srgbClr val="3F5378"/>
                </a:solidFill>
                <a:latin typeface="Calibri" panose="020F0502020204030204" pitchFamily="34" charset="0"/>
                <a:ea typeface="Calibri" panose="020F0502020204030204" pitchFamily="34" charset="0"/>
                <a:cs typeface="Sakkal Majalla" panose="02000000000000000000" pitchFamily="2" charset="-78"/>
              </a:rPr>
              <a:t>:</a:t>
            </a:r>
            <a:r>
              <a:rPr lang="ar-SA" sz="4400" dirty="0">
                <a:solidFill>
                  <a:srgbClr val="3F5378"/>
                </a:solidFill>
                <a:latin typeface="Calibri" panose="020F0502020204030204" pitchFamily="34" charset="0"/>
                <a:ea typeface="Calibri" panose="020F0502020204030204" pitchFamily="34" charset="0"/>
                <a:cs typeface="Sakkal Majalla" panose="02000000000000000000" pitchFamily="2" charset="-78"/>
              </a:rPr>
              <a:t>  </a:t>
            </a:r>
            <a:endParaRPr lang="ar-BH" sz="4400" dirty="0">
              <a:solidFill>
                <a:srgbClr val="3F5378"/>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40" name="Picture 39">
            <a:extLst>
              <a:ext uri="{FF2B5EF4-FFF2-40B4-BE49-F238E27FC236}">
                <a16:creationId xmlns:a16="http://schemas.microsoft.com/office/drawing/2014/main" xmlns="" id="{1BAB2970-9C12-4E7D-A7FA-A2E1A080DC0B}"/>
              </a:ext>
            </a:extLst>
          </p:cNvPr>
          <p:cNvPicPr>
            <a:picLocks noChangeAspect="1"/>
          </p:cNvPicPr>
          <p:nvPr/>
        </p:nvPicPr>
        <p:blipFill rotWithShape="1">
          <a:blip r:embed="rId9">
            <a:extLst>
              <a:ext uri="{28A0092B-C50C-407E-A947-70E740481C1C}">
                <a14:useLocalDpi xmlns:a14="http://schemas.microsoft.com/office/drawing/2010/main" val="0"/>
              </a:ext>
            </a:extLst>
          </a:blip>
          <a:srcRect l="41302" r="39716"/>
          <a:stretch/>
        </p:blipFill>
        <p:spPr>
          <a:xfrm>
            <a:off x="8116754" y="1454320"/>
            <a:ext cx="2098307" cy="4879169"/>
          </a:xfrm>
          <a:prstGeom prst="rect">
            <a:avLst/>
          </a:prstGeom>
          <a:effectLst>
            <a:glow rad="228600">
              <a:schemeClr val="accent3">
                <a:satMod val="175000"/>
                <a:alpha val="40000"/>
              </a:schemeClr>
            </a:glow>
          </a:effectLst>
        </p:spPr>
      </p:pic>
      <p:sp>
        <p:nvSpPr>
          <p:cNvPr id="4" name="Rectangle 3">
            <a:extLst>
              <a:ext uri="{FF2B5EF4-FFF2-40B4-BE49-F238E27FC236}">
                <a16:creationId xmlns:a16="http://schemas.microsoft.com/office/drawing/2014/main" xmlns="" id="{4C435CB7-6156-4645-BE47-0086DF0E864B}"/>
              </a:ext>
            </a:extLst>
          </p:cNvPr>
          <p:cNvSpPr/>
          <p:nvPr/>
        </p:nvSpPr>
        <p:spPr>
          <a:xfrm>
            <a:off x="-153974" y="3514662"/>
            <a:ext cx="7892831" cy="1146211"/>
          </a:xfrm>
          <a:prstGeom prst="rect">
            <a:avLst/>
          </a:prstGeom>
        </p:spPr>
        <p:txBody>
          <a:bodyPr wrap="square">
            <a:spAutoFit/>
          </a:bodyPr>
          <a:lstStyle/>
          <a:p>
            <a:pPr lvl="0" algn="r" rtl="1">
              <a:lnSpc>
                <a:spcPct val="107000"/>
              </a:lnSpc>
              <a:spcAft>
                <a:spcPts val="0"/>
              </a:spcAft>
              <a:buClr>
                <a:srgbClr val="ED7D31"/>
              </a:buClr>
              <a:buSzPts val="1400"/>
            </a:pPr>
            <a:r>
              <a:rPr lang="ar-BH" sz="3200" b="1" dirty="0">
                <a:solidFill>
                  <a:srgbClr val="C00000"/>
                </a:solidFill>
                <a:highlight>
                  <a:srgbClr val="FFFF00"/>
                </a:highlight>
                <a:latin typeface="Calibri" panose="020F0502020204030204" pitchFamily="34" charset="0"/>
                <a:ea typeface="Calibri" panose="020F0502020204030204" pitchFamily="34" charset="0"/>
                <a:cs typeface="Sakkal Majalla" panose="02000000000000000000" pitchFamily="2" charset="-78"/>
              </a:rPr>
              <a:t>الأجر النقدي:  </a:t>
            </a:r>
            <a:r>
              <a:rPr lang="ar-BH" sz="3200" b="1" dirty="0">
                <a:solidFill>
                  <a:srgbClr val="0D0D0D"/>
                </a:solidFill>
                <a:latin typeface="Calibri" panose="020F0502020204030204" pitchFamily="34" charset="0"/>
                <a:ea typeface="Calibri" panose="020F0502020204030204" pitchFamily="34" charset="0"/>
                <a:cs typeface="Sakkal Majalla" panose="02000000000000000000" pitchFamily="2" charset="-78"/>
              </a:rPr>
              <a:t>هو المبالغ التي يحصل عليها العامل نظير ما يقدمه من جهد خلال فترة زمنية محددة.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DE3EF6A8-1E33-451F-97F7-718E49FC796C}"/>
              </a:ext>
            </a:extLst>
          </p:cNvPr>
          <p:cNvSpPr/>
          <p:nvPr/>
        </p:nvSpPr>
        <p:spPr>
          <a:xfrm>
            <a:off x="175010" y="5055532"/>
            <a:ext cx="7556611" cy="1146211"/>
          </a:xfrm>
          <a:prstGeom prst="rect">
            <a:avLst/>
          </a:prstGeom>
        </p:spPr>
        <p:txBody>
          <a:bodyPr wrap="square">
            <a:spAutoFit/>
          </a:bodyPr>
          <a:lstStyle/>
          <a:p>
            <a:pPr lvl="0" algn="r" rtl="1">
              <a:lnSpc>
                <a:spcPct val="107000"/>
              </a:lnSpc>
              <a:spcAft>
                <a:spcPts val="0"/>
              </a:spcAft>
              <a:buClr>
                <a:srgbClr val="ED7D31"/>
              </a:buClr>
              <a:buSzPts val="1400"/>
            </a:pPr>
            <a:r>
              <a:rPr lang="ar-BH" sz="3200" b="1" dirty="0">
                <a:solidFill>
                  <a:srgbClr val="C00000"/>
                </a:solidFill>
                <a:highlight>
                  <a:srgbClr val="FFFF00"/>
                </a:highlight>
                <a:latin typeface="Calibri" panose="020F0502020204030204" pitchFamily="34" charset="0"/>
                <a:cs typeface="Sakkal Majalla" panose="02000000000000000000" pitchFamily="2" charset="-78"/>
              </a:rPr>
              <a:t>الأجر الحقيقي: </a:t>
            </a:r>
            <a:r>
              <a:rPr lang="ar-BH" sz="3200" b="1" dirty="0">
                <a:solidFill>
                  <a:srgbClr val="0D0D0D"/>
                </a:solidFill>
                <a:latin typeface="Calibri" panose="020F0502020204030204" pitchFamily="34" charset="0"/>
                <a:ea typeface="Calibri" panose="020F0502020204030204" pitchFamily="34" charset="0"/>
                <a:cs typeface="Sakkal Majalla" panose="02000000000000000000" pitchFamily="2" charset="-78"/>
              </a:rPr>
              <a:t>هو كمية السلع والخدمات التي يستطيع العامل شراءها بواسطة ما حصل عليه من أجر نقدي.</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85AA8683-8377-4935-9474-A4E5ABBA9845}"/>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2" name="TextBox 41">
            <a:extLst>
              <a:ext uri="{FF2B5EF4-FFF2-40B4-BE49-F238E27FC236}">
                <a16:creationId xmlns:a16="http://schemas.microsoft.com/office/drawing/2014/main" xmlns="" id="{C8863548-1250-4480-8F5B-687A0486AB4D}"/>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37722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BH" sz="2800" b="1" dirty="0">
                <a:solidFill>
                  <a:schemeClr val="tx1"/>
                </a:solidFill>
                <a:latin typeface="Sakkal Majalla" panose="02000000000000000000" pitchFamily="2" charset="-78"/>
                <a:cs typeface="Sakkal Majalla" panose="02000000000000000000" pitchFamily="2" charset="-78"/>
              </a:rPr>
              <a:t>صدر كشف راتب لأحد الموظفين عن شهر يوليو 2022م، </a:t>
            </a:r>
          </a:p>
          <a:p>
            <a:pPr lvl="0" algn="r" rtl="1"/>
            <a:r>
              <a:rPr lang="ar-BH" sz="2800" b="1" dirty="0">
                <a:solidFill>
                  <a:schemeClr val="tx1"/>
                </a:solidFill>
                <a:latin typeface="Sakkal Majalla" panose="02000000000000000000" pitchFamily="2" charset="-78"/>
                <a:cs typeface="Sakkal Majalla" panose="02000000000000000000" pitchFamily="2" charset="-78"/>
              </a:rPr>
              <a:t>الذي أودع في حسابه ببنك البحرين الوطني، واشترى منه الآتي:</a:t>
            </a:r>
          </a:p>
          <a:p>
            <a:pPr lvl="0" algn="r" rtl="1"/>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مكيف مركزي بقيمة  250 د.ب.</a:t>
            </a:r>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مواد غذائية وملابس لأفراد أسرته بقيمة 150 د.ب.</a:t>
            </a:r>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دفع 130 د.ب لتصليح سيارته.</a:t>
            </a:r>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اشترى هاتف بقيمة 170 د.ب.</a:t>
            </a:r>
            <a:endParaRPr lang="en-US" sz="28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a:p>
            <a:pPr lvl="0" algn="r" rtl="1"/>
            <a:r>
              <a:rPr lang="ar-BH" sz="2800" b="1" dirty="0">
                <a:solidFill>
                  <a:schemeClr val="tx1"/>
                </a:solidFill>
                <a:latin typeface="Sakkal Majalla" panose="02000000000000000000" pitchFamily="2" charset="-78"/>
                <a:cs typeface="Sakkal Majalla" panose="02000000000000000000" pitchFamily="2" charset="-78"/>
              </a:rPr>
              <a:t>حدد مقدار كل من:  الأجر النقدي والأجر الحقيقي للموظف.</a:t>
            </a:r>
            <a:endParaRPr lang="en-US" sz="2800" b="1" dirty="0">
              <a:solidFill>
                <a:schemeClr val="tx1"/>
              </a:solidFill>
              <a:latin typeface="Sakkal Majalla" panose="02000000000000000000" pitchFamily="2" charset="-78"/>
              <a:cs typeface="Sakkal Majalla" panose="02000000000000000000" pitchFamily="2" charset="-78"/>
            </a:endParaRPr>
          </a:p>
          <a:p>
            <a:pPr lvl="0" algn="just" rtl="1"/>
            <a:endParaRPr lang="ar-BH" sz="27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960003" y="327412"/>
            <a:ext cx="3815468" cy="830997"/>
          </a:xfrm>
          <a:prstGeom prst="rect">
            <a:avLst/>
          </a:prstGeom>
        </p:spPr>
        <p:txBody>
          <a:bodyPr wrap="none">
            <a:spAutoFit/>
          </a:bodyPr>
          <a:lstStyle/>
          <a:p>
            <a:pPr algn="r" rtl="1">
              <a:spcAft>
                <a:spcPts val="1000"/>
              </a:spcAft>
            </a:pPr>
            <a:r>
              <a:rPr lang="ar-BH" sz="4800" dirty="0">
                <a:solidFill>
                  <a:schemeClr val="bg1"/>
                </a:solidFill>
                <a:latin typeface="Sakkal Majalla" panose="02000000000000000000" pitchFamily="2" charset="-78"/>
                <a:cs typeface="Sultan bold" pitchFamily="2" charset="-78"/>
              </a:rPr>
              <a:t>عوائد عوامل الإنتاج</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مستطيل مستدير الزوايا 5">
            <a:hlinkClick r:id="rId2" action="ppaction://hlinksldjump"/>
            <a:extLst>
              <a:ext uri="{FF2B5EF4-FFF2-40B4-BE49-F238E27FC236}">
                <a16:creationId xmlns:a16="http://schemas.microsoft.com/office/drawing/2014/main" xmlns="" id="{A01F189B-7001-4F20-B0C8-97CC7DBE9F5A}"/>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9DDED4A5-4311-4122-B553-921AFEAFD54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48450196-38AD-409C-9AA4-F481B7CAFD11}"/>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8E476E17-4BD2-48C9-8A1A-78EAD36E9C30}"/>
              </a:ext>
            </a:extLst>
          </p:cNvPr>
          <p:cNvSpPr/>
          <p:nvPr/>
        </p:nvSpPr>
        <p:spPr>
          <a:xfrm>
            <a:off x="10517494" y="3258016"/>
            <a:ext cx="2353079" cy="548640"/>
          </a:xfrm>
          <a:prstGeom prst="roundRect">
            <a:avLst>
              <a:gd name="adj" fmla="val 10356"/>
            </a:avLst>
          </a:prstGeom>
          <a:solidFill>
            <a:srgbClr val="F2922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01866195-DD72-454C-A82A-421010F3359B}"/>
              </a:ext>
            </a:extLst>
          </p:cNvPr>
          <p:cNvSpPr/>
          <p:nvPr/>
        </p:nvSpPr>
        <p:spPr>
          <a:xfrm>
            <a:off x="10515871"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F9D19FF8-CC4C-4FDA-92CD-A2F6572BAF87}"/>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D87DBC47-0F47-44CE-913A-327D7FED3774}"/>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8" action="ppaction://hlinksldjump"/>
            <a:extLst>
              <a:ext uri="{FF2B5EF4-FFF2-40B4-BE49-F238E27FC236}">
                <a16:creationId xmlns:a16="http://schemas.microsoft.com/office/drawing/2014/main" xmlns="" id="{8AEAE674-B89F-41EF-A821-BB0441A2B502}"/>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Rectangle 39">
            <a:extLst>
              <a:ext uri="{FF2B5EF4-FFF2-40B4-BE49-F238E27FC236}">
                <a16:creationId xmlns:a16="http://schemas.microsoft.com/office/drawing/2014/main" xmlns="" id="{32437874-6FF3-40CB-AD4D-F76C206B76B4}"/>
              </a:ext>
            </a:extLst>
          </p:cNvPr>
          <p:cNvSpPr/>
          <p:nvPr/>
        </p:nvSpPr>
        <p:spPr>
          <a:xfrm>
            <a:off x="511527" y="453537"/>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(2-1-2)</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xmlns="" id="{CBFB9579-A6AD-45C2-836F-636F44654A2B}"/>
              </a:ext>
            </a:extLst>
          </p:cNvPr>
          <p:cNvPicPr/>
          <p:nvPr/>
        </p:nvPicPr>
        <p:blipFill rotWithShape="1">
          <a:blip r:embed="rId9">
            <a:extLst>
              <a:ext uri="{28A0092B-C50C-407E-A947-70E740481C1C}">
                <a14:useLocalDpi xmlns:a14="http://schemas.microsoft.com/office/drawing/2010/main" val="0"/>
              </a:ext>
            </a:extLst>
          </a:blip>
          <a:srcRect t="11448"/>
          <a:stretch/>
        </p:blipFill>
        <p:spPr bwMode="auto">
          <a:xfrm>
            <a:off x="370510" y="1490291"/>
            <a:ext cx="3498001" cy="4914172"/>
          </a:xfrm>
          <a:prstGeom prst="rect">
            <a:avLst/>
          </a:prstGeom>
          <a:noFill/>
          <a:ln>
            <a:noFill/>
          </a:ln>
          <a:extLst>
            <a:ext uri="{53640926-AAD7-44D8-BBD7-CCE9431645EC}">
              <a14:shadowObscured xmlns:a14="http://schemas.microsoft.com/office/drawing/2010/main"/>
            </a:ext>
          </a:extLst>
        </p:spPr>
      </p:pic>
      <p:sp>
        <p:nvSpPr>
          <p:cNvPr id="42" name="TextBox 41">
            <a:extLst>
              <a:ext uri="{FF2B5EF4-FFF2-40B4-BE49-F238E27FC236}">
                <a16:creationId xmlns:a16="http://schemas.microsoft.com/office/drawing/2014/main" xmlns="" id="{99394C9E-C212-459C-9D11-1D24DC58F012}"/>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3" name="TextBox 42">
            <a:extLst>
              <a:ext uri="{FF2B5EF4-FFF2-40B4-BE49-F238E27FC236}">
                <a16:creationId xmlns:a16="http://schemas.microsoft.com/office/drawing/2014/main" xmlns="" id="{0BAE6AE7-76F2-493A-A424-FD254C4E6339}"/>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608458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buClr>
                <a:srgbClr val="5A8887"/>
              </a:buClr>
              <a:buSzPts val="1200"/>
            </a:pPr>
            <a:endParaRPr lang="en-US" sz="54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980492" y="313171"/>
            <a:ext cx="3815468"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عوائد عوامل الإنتاج</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xmlns="" id="{48770416-B5F7-439C-B00B-3F143D35E237}"/>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DB44195A-CFE0-4D16-871C-D0A188A80C4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587E8203-D498-47F3-A429-B57F5F9A8E6E}"/>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7E99EC39-9098-4AC0-A747-09DC0492A38B}"/>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0C2AB720-01EF-4974-B25F-E52058815757}"/>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BCCEFCE3-38D9-46F0-87D8-84AC1A97049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1B8C7F8E-6A4C-4077-B0E0-863029AE56E8}"/>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8" action="ppaction://hlinksldjump"/>
            <a:extLst>
              <a:ext uri="{FF2B5EF4-FFF2-40B4-BE49-F238E27FC236}">
                <a16:creationId xmlns:a16="http://schemas.microsoft.com/office/drawing/2014/main" xmlns="" id="{A343AEAA-66F8-4A9D-AEED-7B85A4FA6B6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 name="Rectangle 1">
            <a:extLst>
              <a:ext uri="{FF2B5EF4-FFF2-40B4-BE49-F238E27FC236}">
                <a16:creationId xmlns:a16="http://schemas.microsoft.com/office/drawing/2014/main" xmlns="" id="{FEF2D5BA-AC8A-491C-88E0-05E83269D727}"/>
              </a:ext>
            </a:extLst>
          </p:cNvPr>
          <p:cNvSpPr/>
          <p:nvPr/>
        </p:nvSpPr>
        <p:spPr>
          <a:xfrm>
            <a:off x="314036" y="2955844"/>
            <a:ext cx="7621954" cy="2990306"/>
          </a:xfrm>
          <a:prstGeom prst="rect">
            <a:avLst/>
          </a:prstGeom>
        </p:spPr>
        <p:txBody>
          <a:bodyPr wrap="square">
            <a:spAutoFit/>
          </a:bodyPr>
          <a:lstStyle/>
          <a:p>
            <a:pPr algn="just" rtl="1">
              <a:lnSpc>
                <a:spcPct val="107000"/>
              </a:lnSpc>
              <a:spcAft>
                <a:spcPts val="800"/>
              </a:spcAft>
              <a:buClr>
                <a:srgbClr val="3F5378"/>
              </a:buClr>
            </a:pPr>
            <a:r>
              <a:rPr lang="ar-SA" sz="4400" b="1" dirty="0">
                <a:latin typeface="Calibri" panose="020F0502020204030204" pitchFamily="34" charset="0"/>
                <a:cs typeface="Sakkal Majalla" panose="02000000000000000000" pitchFamily="2" charset="-78"/>
              </a:rPr>
              <a:t>وهي عائد رأس المال المستخدم في العملية الإنتاجية.  أي أن الفائدة هي ثمن استخدام رأس المال.  ويعبر عادة عن هذا الثمن بنسبة مئوية من حجم رأس المال.</a:t>
            </a:r>
            <a:endParaRPr lang="en-US" sz="4400" b="1" dirty="0">
              <a:latin typeface="Calibri" panose="020F0502020204030204" pitchFamily="34" charset="0"/>
              <a:cs typeface="Sakkal Majalla" panose="02000000000000000000" pitchFamily="2" charset="-78"/>
            </a:endParaRPr>
          </a:p>
        </p:txBody>
      </p:sp>
      <p:sp>
        <p:nvSpPr>
          <p:cNvPr id="3" name="Rectangle 2">
            <a:extLst>
              <a:ext uri="{FF2B5EF4-FFF2-40B4-BE49-F238E27FC236}">
                <a16:creationId xmlns:a16="http://schemas.microsoft.com/office/drawing/2014/main" xmlns="" id="{8D099EB8-5C31-4400-8343-1E64A35C9A0D}"/>
              </a:ext>
            </a:extLst>
          </p:cNvPr>
          <p:cNvSpPr/>
          <p:nvPr/>
        </p:nvSpPr>
        <p:spPr>
          <a:xfrm>
            <a:off x="2302301" y="2139017"/>
            <a:ext cx="5556329" cy="816827"/>
          </a:xfrm>
          <a:prstGeom prst="rect">
            <a:avLst/>
          </a:prstGeom>
        </p:spPr>
        <p:txBody>
          <a:bodyPr wrap="none">
            <a:spAutoFit/>
          </a:bodyPr>
          <a:lstStyle/>
          <a:p>
            <a:pPr lvl="0" algn="just" rtl="1">
              <a:lnSpc>
                <a:spcPct val="107000"/>
              </a:lnSpc>
              <a:spcAft>
                <a:spcPts val="800"/>
              </a:spcAft>
              <a:buClr>
                <a:srgbClr val="3F5378"/>
              </a:buClr>
            </a:pPr>
            <a:r>
              <a:rPr lang="ar-BH" sz="4400" b="1" dirty="0">
                <a:solidFill>
                  <a:srgbClr val="3F5378"/>
                </a:solidFill>
                <a:latin typeface="Calibri" panose="020F0502020204030204" pitchFamily="34" charset="0"/>
                <a:ea typeface="Calibri" panose="020F0502020204030204" pitchFamily="34" charset="0"/>
                <a:cs typeface="Sakkal Majalla" panose="02000000000000000000" pitchFamily="2" charset="-78"/>
              </a:rPr>
              <a:t>الفائدة</a:t>
            </a:r>
            <a:r>
              <a:rPr lang="ar-SA" sz="4400" b="1" dirty="0">
                <a:solidFill>
                  <a:srgbClr val="3F5378"/>
                </a:solidFill>
                <a:latin typeface="Calibri" panose="020F0502020204030204" pitchFamily="34" charset="0"/>
                <a:ea typeface="Calibri" panose="020F0502020204030204" pitchFamily="34" charset="0"/>
                <a:cs typeface="Sakkal Majalla" panose="02000000000000000000" pitchFamily="2" charset="-78"/>
              </a:rPr>
              <a:t> كعائد لعنصر </a:t>
            </a:r>
            <a:r>
              <a:rPr lang="ar-BH" sz="4400" b="1" dirty="0">
                <a:solidFill>
                  <a:srgbClr val="3F5378"/>
                </a:solidFill>
                <a:latin typeface="Calibri" panose="020F0502020204030204" pitchFamily="34" charset="0"/>
                <a:ea typeface="Calibri" panose="020F0502020204030204" pitchFamily="34" charset="0"/>
                <a:cs typeface="Sakkal Majalla" panose="02000000000000000000" pitchFamily="2" charset="-78"/>
              </a:rPr>
              <a:t>رأس المال</a:t>
            </a:r>
            <a:r>
              <a:rPr lang="ar-SA" sz="4400" b="1" dirty="0">
                <a:solidFill>
                  <a:srgbClr val="3F5378"/>
                </a:solidFill>
                <a:latin typeface="Calibri" panose="020F0502020204030204" pitchFamily="34" charset="0"/>
                <a:ea typeface="Calibri" panose="020F0502020204030204" pitchFamily="34" charset="0"/>
                <a:cs typeface="Sakkal Majalla" panose="02000000000000000000" pitchFamily="2" charset="-78"/>
              </a:rPr>
              <a:t>:</a:t>
            </a:r>
            <a:r>
              <a:rPr lang="ar-SA" sz="4400" dirty="0">
                <a:solidFill>
                  <a:srgbClr val="3F5378"/>
                </a:solidFill>
                <a:latin typeface="Calibri" panose="020F0502020204030204" pitchFamily="34" charset="0"/>
                <a:ea typeface="Calibri" panose="020F0502020204030204" pitchFamily="34" charset="0"/>
                <a:cs typeface="Sakkal Majalla" panose="02000000000000000000" pitchFamily="2" charset="-78"/>
              </a:rPr>
              <a:t>  </a:t>
            </a:r>
            <a:endParaRPr lang="ar-BH" sz="4400" dirty="0">
              <a:solidFill>
                <a:srgbClr val="3F5378"/>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39" name="Picture 38">
            <a:extLst>
              <a:ext uri="{FF2B5EF4-FFF2-40B4-BE49-F238E27FC236}">
                <a16:creationId xmlns:a16="http://schemas.microsoft.com/office/drawing/2014/main" xmlns="" id="{6C5BBEE0-8469-4287-8680-AFB25BB31619}"/>
              </a:ext>
            </a:extLst>
          </p:cNvPr>
          <p:cNvPicPr>
            <a:picLocks noChangeAspect="1"/>
          </p:cNvPicPr>
          <p:nvPr/>
        </p:nvPicPr>
        <p:blipFill rotWithShape="1">
          <a:blip r:embed="rId9">
            <a:extLst>
              <a:ext uri="{28A0092B-C50C-407E-A947-70E740481C1C}">
                <a14:useLocalDpi xmlns:a14="http://schemas.microsoft.com/office/drawing/2010/main" val="0"/>
              </a:ext>
            </a:extLst>
          </a:blip>
          <a:srcRect l="18990" r="58698"/>
          <a:stretch/>
        </p:blipFill>
        <p:spPr>
          <a:xfrm>
            <a:off x="8013350" y="1715882"/>
            <a:ext cx="2240743" cy="4432895"/>
          </a:xfrm>
          <a:prstGeom prst="rect">
            <a:avLst/>
          </a:prstGeom>
          <a:effectLst>
            <a:glow rad="228600">
              <a:schemeClr val="accent3">
                <a:satMod val="175000"/>
                <a:alpha val="40000"/>
              </a:schemeClr>
            </a:glow>
          </a:effectLst>
        </p:spPr>
      </p:pic>
      <p:sp>
        <p:nvSpPr>
          <p:cNvPr id="41" name="TextBox 40">
            <a:extLst>
              <a:ext uri="{FF2B5EF4-FFF2-40B4-BE49-F238E27FC236}">
                <a16:creationId xmlns:a16="http://schemas.microsoft.com/office/drawing/2014/main" xmlns="" id="{0ECF0221-9D47-4F30-9920-28B9104ADB4B}"/>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2" name="TextBox 41">
            <a:extLst>
              <a:ext uri="{FF2B5EF4-FFF2-40B4-BE49-F238E27FC236}">
                <a16:creationId xmlns:a16="http://schemas.microsoft.com/office/drawing/2014/main" xmlns="" id="{F695B748-03E7-424D-8463-4A7320BEA2F7}"/>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894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buClr>
                <a:srgbClr val="5A8887"/>
              </a:buClr>
              <a:buSzPts val="1200"/>
            </a:pPr>
            <a:endParaRPr lang="en-US" sz="8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980492" y="313171"/>
            <a:ext cx="3815468"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عوائد عوامل الإنتاج</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xmlns="" id="{48770416-B5F7-439C-B00B-3F143D35E237}"/>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DB44195A-CFE0-4D16-871C-D0A188A80C4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587E8203-D498-47F3-A429-B57F5F9A8E6E}"/>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7E99EC39-9098-4AC0-A747-09DC0492A38B}"/>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0C2AB720-01EF-4974-B25F-E52058815757}"/>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BCCEFCE3-38D9-46F0-87D8-84AC1A97049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1B8C7F8E-6A4C-4077-B0E0-863029AE56E8}"/>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8" action="ppaction://hlinksldjump"/>
            <a:extLst>
              <a:ext uri="{FF2B5EF4-FFF2-40B4-BE49-F238E27FC236}">
                <a16:creationId xmlns:a16="http://schemas.microsoft.com/office/drawing/2014/main" xmlns="" id="{A343AEAA-66F8-4A9D-AEED-7B85A4FA6B6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 name="Rectangle 1">
            <a:extLst>
              <a:ext uri="{FF2B5EF4-FFF2-40B4-BE49-F238E27FC236}">
                <a16:creationId xmlns:a16="http://schemas.microsoft.com/office/drawing/2014/main" xmlns="" id="{0168ECBF-9A96-4299-B5E2-7D54581592F2}"/>
              </a:ext>
            </a:extLst>
          </p:cNvPr>
          <p:cNvSpPr/>
          <p:nvPr/>
        </p:nvSpPr>
        <p:spPr>
          <a:xfrm>
            <a:off x="324973" y="4108702"/>
            <a:ext cx="7101355" cy="2200089"/>
          </a:xfrm>
          <a:prstGeom prst="rect">
            <a:avLst/>
          </a:prstGeom>
        </p:spPr>
        <p:txBody>
          <a:bodyPr wrap="square">
            <a:spAutoFit/>
          </a:bodyPr>
          <a:lstStyle/>
          <a:p>
            <a:pPr lvl="0" algn="just" rtl="1">
              <a:lnSpc>
                <a:spcPct val="107000"/>
              </a:lnSpc>
              <a:spcAft>
                <a:spcPts val="800"/>
              </a:spcAft>
              <a:buClr>
                <a:srgbClr val="5A8887"/>
              </a:buClr>
              <a:buSzPts val="1200"/>
            </a:pPr>
            <a:r>
              <a:rPr lang="ar-SA" sz="3200" b="1" dirty="0">
                <a:latin typeface="Sakkal Majalla" panose="02000000000000000000" pitchFamily="2" charset="-78"/>
                <a:cs typeface="Sakkal Majalla" panose="02000000000000000000" pitchFamily="2" charset="-78"/>
              </a:rPr>
              <a:t> ويختلف عائد الربح عن العوائد الثلاثة الأخرى (الريع – الأجور - الفائدة) في النواحي منها أنه يمكن أن يكون الربح سالب القيمة، كما في حالات الخسارة التي تحدث أحيانًا لبعض المشروعات.</a:t>
            </a:r>
            <a:endParaRPr lang="en-US" sz="8000" b="1" dirty="0">
              <a:latin typeface="Sakkal Majalla" panose="02000000000000000000" pitchFamily="2" charset="-78"/>
              <a:ea typeface="Calibri" panose="020F0502020204030204" pitchFamily="34" charset="0"/>
              <a:cs typeface="Sakkal Majalla" panose="02000000000000000000" pitchFamily="2" charset="-78"/>
            </a:endParaRPr>
          </a:p>
        </p:txBody>
      </p:sp>
      <p:pic>
        <p:nvPicPr>
          <p:cNvPr id="41" name="Picture 40">
            <a:extLst>
              <a:ext uri="{FF2B5EF4-FFF2-40B4-BE49-F238E27FC236}">
                <a16:creationId xmlns:a16="http://schemas.microsoft.com/office/drawing/2014/main" xmlns="" id="{80F0479E-0B73-4DE1-9AD0-4562863E7ED2}"/>
              </a:ext>
            </a:extLst>
          </p:cNvPr>
          <p:cNvPicPr>
            <a:picLocks noChangeAspect="1"/>
          </p:cNvPicPr>
          <p:nvPr/>
        </p:nvPicPr>
        <p:blipFill rotWithShape="1">
          <a:blip r:embed="rId9">
            <a:extLst>
              <a:ext uri="{28A0092B-C50C-407E-A947-70E740481C1C}">
                <a14:useLocalDpi xmlns:a14="http://schemas.microsoft.com/office/drawing/2010/main" val="0"/>
              </a:ext>
            </a:extLst>
          </a:blip>
          <a:srcRect r="81653"/>
          <a:stretch/>
        </p:blipFill>
        <p:spPr>
          <a:xfrm>
            <a:off x="7946928" y="1554453"/>
            <a:ext cx="2262240" cy="4740229"/>
          </a:xfrm>
          <a:prstGeom prst="rect">
            <a:avLst/>
          </a:prstGeom>
          <a:effectLst>
            <a:glow rad="228600">
              <a:schemeClr val="accent3">
                <a:satMod val="175000"/>
                <a:alpha val="40000"/>
              </a:schemeClr>
            </a:glow>
          </a:effectLst>
        </p:spPr>
      </p:pic>
      <p:sp>
        <p:nvSpPr>
          <p:cNvPr id="42" name="Rectangle 41">
            <a:extLst>
              <a:ext uri="{FF2B5EF4-FFF2-40B4-BE49-F238E27FC236}">
                <a16:creationId xmlns:a16="http://schemas.microsoft.com/office/drawing/2014/main" xmlns="" id="{31AD7A04-E06F-4319-A110-0D7342FFE305}"/>
              </a:ext>
            </a:extLst>
          </p:cNvPr>
          <p:cNvSpPr/>
          <p:nvPr/>
        </p:nvSpPr>
        <p:spPr>
          <a:xfrm>
            <a:off x="324973" y="2187072"/>
            <a:ext cx="7128772" cy="1673150"/>
          </a:xfrm>
          <a:prstGeom prst="rect">
            <a:avLst/>
          </a:prstGeom>
        </p:spPr>
        <p:txBody>
          <a:bodyPr wrap="square">
            <a:spAutoFit/>
          </a:bodyPr>
          <a:lstStyle/>
          <a:p>
            <a:pPr algn="just" rtl="1">
              <a:lnSpc>
                <a:spcPct val="107000"/>
              </a:lnSpc>
              <a:spcAft>
                <a:spcPts val="800"/>
              </a:spcAft>
              <a:buClr>
                <a:srgbClr val="5A8887"/>
              </a:buClr>
              <a:buSzPts val="1200"/>
            </a:pPr>
            <a:r>
              <a:rPr lang="ar-SA" sz="3200" b="1" dirty="0">
                <a:latin typeface="Sakkal Majalla" panose="02000000000000000000" pitchFamily="2" charset="-78"/>
                <a:cs typeface="Sakkal Majalla" panose="02000000000000000000" pitchFamily="2" charset="-78"/>
              </a:rPr>
              <a:t>وهو عائد عامل التنظيم أو الإدارة وهو الفرق بين إجمالي الإير</a:t>
            </a:r>
            <a:r>
              <a:rPr lang="ar-BH" sz="3200" b="1" dirty="0">
                <a:latin typeface="Sakkal Majalla" panose="02000000000000000000" pitchFamily="2" charset="-78"/>
                <a:cs typeface="Sakkal Majalla" panose="02000000000000000000" pitchFamily="2" charset="-78"/>
              </a:rPr>
              <a:t>ا</a:t>
            </a:r>
            <a:r>
              <a:rPr lang="ar-SA" sz="3200" b="1" dirty="0">
                <a:latin typeface="Sakkal Majalla" panose="02000000000000000000" pitchFamily="2" charset="-78"/>
                <a:cs typeface="Sakkal Majalla" panose="02000000000000000000" pitchFamily="2" charset="-78"/>
              </a:rPr>
              <a:t>دات المتحققة من الإنتاج وبين إجمالي تكاليف هذه الإنتاج. </a:t>
            </a:r>
            <a:endParaRPr lang="en-US" sz="3200" b="1" dirty="0">
              <a:latin typeface="Sakkal Majalla" panose="02000000000000000000" pitchFamily="2" charset="-78"/>
              <a:cs typeface="Sakkal Majalla" panose="02000000000000000000" pitchFamily="2" charset="-78"/>
            </a:endParaRPr>
          </a:p>
        </p:txBody>
      </p:sp>
      <p:sp>
        <p:nvSpPr>
          <p:cNvPr id="43" name="Rectangle 42">
            <a:extLst>
              <a:ext uri="{FF2B5EF4-FFF2-40B4-BE49-F238E27FC236}">
                <a16:creationId xmlns:a16="http://schemas.microsoft.com/office/drawing/2014/main" xmlns="" id="{84B74B00-0EBB-45AC-B711-6F41EA57E1F2}"/>
              </a:ext>
            </a:extLst>
          </p:cNvPr>
          <p:cNvSpPr/>
          <p:nvPr/>
        </p:nvSpPr>
        <p:spPr>
          <a:xfrm>
            <a:off x="2503055" y="1453373"/>
            <a:ext cx="5210531" cy="816827"/>
          </a:xfrm>
          <a:prstGeom prst="rect">
            <a:avLst/>
          </a:prstGeom>
        </p:spPr>
        <p:txBody>
          <a:bodyPr wrap="square">
            <a:spAutoFit/>
          </a:bodyPr>
          <a:lstStyle/>
          <a:p>
            <a:pPr lvl="0" algn="just" rtl="1">
              <a:lnSpc>
                <a:spcPct val="107000"/>
              </a:lnSpc>
              <a:spcAft>
                <a:spcPts val="800"/>
              </a:spcAft>
              <a:buClr>
                <a:srgbClr val="3F5378"/>
              </a:buClr>
            </a:pPr>
            <a:r>
              <a:rPr lang="ar-BH" sz="4400" b="1" dirty="0">
                <a:solidFill>
                  <a:srgbClr val="3F5378"/>
                </a:solidFill>
                <a:latin typeface="Calibri" panose="020F0502020204030204" pitchFamily="34" charset="0"/>
                <a:ea typeface="Calibri" panose="020F0502020204030204" pitchFamily="34" charset="0"/>
                <a:cs typeface="Sakkal Majalla" panose="02000000000000000000" pitchFamily="2" charset="-78"/>
              </a:rPr>
              <a:t>الربح</a:t>
            </a:r>
            <a:r>
              <a:rPr lang="ar-SA" sz="4400" b="1" dirty="0">
                <a:solidFill>
                  <a:srgbClr val="3F5378"/>
                </a:solidFill>
                <a:latin typeface="Calibri" panose="020F0502020204030204" pitchFamily="34" charset="0"/>
                <a:ea typeface="Calibri" panose="020F0502020204030204" pitchFamily="34" charset="0"/>
                <a:cs typeface="Sakkal Majalla" panose="02000000000000000000" pitchFamily="2" charset="-78"/>
              </a:rPr>
              <a:t> كعائد لعنصر </a:t>
            </a:r>
            <a:r>
              <a:rPr lang="ar-BH" sz="4400" b="1" dirty="0">
                <a:solidFill>
                  <a:srgbClr val="3F5378"/>
                </a:solidFill>
                <a:latin typeface="Calibri" panose="020F0502020204030204" pitchFamily="34" charset="0"/>
                <a:ea typeface="Calibri" panose="020F0502020204030204" pitchFamily="34" charset="0"/>
                <a:cs typeface="Sakkal Majalla" panose="02000000000000000000" pitchFamily="2" charset="-78"/>
              </a:rPr>
              <a:t>التنظيم</a:t>
            </a:r>
            <a:r>
              <a:rPr lang="ar-SA" sz="4400" b="1" dirty="0">
                <a:solidFill>
                  <a:srgbClr val="3F5378"/>
                </a:solidFill>
                <a:latin typeface="Calibri" panose="020F0502020204030204" pitchFamily="34" charset="0"/>
                <a:ea typeface="Calibri" panose="020F0502020204030204" pitchFamily="34" charset="0"/>
                <a:cs typeface="Sakkal Majalla" panose="02000000000000000000" pitchFamily="2" charset="-78"/>
              </a:rPr>
              <a:t>:</a:t>
            </a:r>
            <a:r>
              <a:rPr lang="ar-SA" sz="4400" dirty="0">
                <a:solidFill>
                  <a:srgbClr val="3F5378"/>
                </a:solidFill>
                <a:latin typeface="Calibri" panose="020F0502020204030204" pitchFamily="34" charset="0"/>
                <a:ea typeface="Calibri" panose="020F0502020204030204" pitchFamily="34" charset="0"/>
                <a:cs typeface="Sakkal Majalla" panose="02000000000000000000" pitchFamily="2" charset="-78"/>
              </a:rPr>
              <a:t>  </a:t>
            </a:r>
            <a:endParaRPr lang="ar-BH" sz="4400" dirty="0">
              <a:solidFill>
                <a:srgbClr val="3F5378"/>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53" name="TextBox 52">
            <a:extLst>
              <a:ext uri="{FF2B5EF4-FFF2-40B4-BE49-F238E27FC236}">
                <a16:creationId xmlns:a16="http://schemas.microsoft.com/office/drawing/2014/main" xmlns="" id="{AC77D194-9570-478E-AA14-2CDF3DF11A3D}"/>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54" name="TextBox 53">
            <a:extLst>
              <a:ext uri="{FF2B5EF4-FFF2-40B4-BE49-F238E27FC236}">
                <a16:creationId xmlns:a16="http://schemas.microsoft.com/office/drawing/2014/main" xmlns="" id="{E99FFD7C-3B31-4EF9-AA71-4D0AE31B5324}"/>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14376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4350" lvl="0" indent="-514350" algn="just" rtl="1">
              <a:buFont typeface="+mj-lt"/>
              <a:buAutoNum type="arabicPeriod"/>
            </a:pPr>
            <a:r>
              <a:rPr lang="ar-BH" sz="2700" b="1" dirty="0">
                <a:solidFill>
                  <a:srgbClr val="C00000"/>
                </a:solidFill>
                <a:latin typeface="Sakkal Majalla" panose="02000000000000000000" pitchFamily="2" charset="-78"/>
                <a:cs typeface="Sakkal Majalla" panose="02000000000000000000" pitchFamily="2" charset="-78"/>
              </a:rPr>
              <a:t>درجة جاذبية المهنة:  </a:t>
            </a:r>
            <a:r>
              <a:rPr lang="ar-BH" sz="2700" dirty="0">
                <a:solidFill>
                  <a:schemeClr val="tx1"/>
                </a:solidFill>
                <a:latin typeface="Sakkal Majalla" panose="02000000000000000000" pitchFamily="2" charset="-78"/>
                <a:cs typeface="Sakkal Majalla" panose="02000000000000000000" pitchFamily="2" charset="-78"/>
              </a:rPr>
              <a:t>تختلف المهن من حيث جاذبيتها بالنسبة إلى طالبي العمل، فالمهن ذات الجاذبية تتبعها بالضرورة زيادة في عنصر العمل، وكلما زاد العرض عليها انخفض الأجر المقدم لها من قبل صاحب العمل والعكس صحيح.</a:t>
            </a:r>
            <a:endParaRPr lang="en-US" sz="2700" dirty="0">
              <a:solidFill>
                <a:schemeClr val="tx1"/>
              </a:solidFill>
              <a:latin typeface="Sakkal Majalla" panose="02000000000000000000" pitchFamily="2" charset="-78"/>
              <a:cs typeface="Sakkal Majalla" panose="02000000000000000000" pitchFamily="2" charset="-78"/>
            </a:endParaRPr>
          </a:p>
          <a:p>
            <a:pPr marL="514350" indent="-514350" algn="just" rtl="1">
              <a:lnSpc>
                <a:spcPct val="115000"/>
              </a:lnSpc>
              <a:buFont typeface="+mj-lt"/>
              <a:buAutoNum type="arabicPeriod"/>
            </a:pPr>
            <a:r>
              <a:rPr lang="ar-BH" sz="2700" b="1" dirty="0">
                <a:solidFill>
                  <a:srgbClr val="C00000"/>
                </a:solidFill>
                <a:latin typeface="Sakkal Majalla" panose="02000000000000000000" pitchFamily="2" charset="-78"/>
                <a:cs typeface="Sakkal Majalla" panose="02000000000000000000" pitchFamily="2" charset="-78"/>
              </a:rPr>
              <a:t>درجة تعليم العامل: </a:t>
            </a:r>
            <a:r>
              <a:rPr lang="ar-BH" sz="2700" dirty="0">
                <a:solidFill>
                  <a:srgbClr val="C00000"/>
                </a:solidFill>
                <a:latin typeface="Sakkal Majalla" panose="02000000000000000000" pitchFamily="2" charset="-78"/>
                <a:cs typeface="Sakkal Majalla" panose="02000000000000000000" pitchFamily="2" charset="-78"/>
              </a:rPr>
              <a:t> </a:t>
            </a:r>
            <a:r>
              <a:rPr lang="ar-BH" sz="2700" dirty="0">
                <a:solidFill>
                  <a:schemeClr val="tx1"/>
                </a:solidFill>
                <a:latin typeface="Sakkal Majalla" panose="02000000000000000000" pitchFamily="2" charset="-78"/>
                <a:cs typeface="Sakkal Majalla" panose="02000000000000000000" pitchFamily="2" charset="-78"/>
              </a:rPr>
              <a:t>يُعَدُّ مستوى التعليم الذي يحصل عليه العامل أحد المبررات لحصول هذا العامل على أجر أعلى من أجر عامل آخر يقل عنه في مستوى التعليم؛ فنوعية التعليم وارتباطه بمتطلبات الوظيفة والفترة الزمنية التي قضاها العامل في الدراسة تحدد مستوى الأجر، فالاختلاف في الأجور المقدمة راجع إلى مستوى العامل التعليمي كالفرق بين العامل المهني العادي وغيره الحاصل على شهادة الهندسة في التخصص نفسه.</a:t>
            </a:r>
            <a:endParaRPr lang="en-US" sz="2700" dirty="0">
              <a:solidFill>
                <a:schemeClr val="tx1"/>
              </a:solidFill>
              <a:latin typeface="Sakkal Majalla" panose="02000000000000000000" pitchFamily="2" charset="-78"/>
              <a:cs typeface="Sakkal Majalla" panose="02000000000000000000" pitchFamily="2" charset="-78"/>
            </a:endParaRPr>
          </a:p>
          <a:p>
            <a:pPr marL="514350" indent="-514350" algn="just" rtl="1">
              <a:lnSpc>
                <a:spcPct val="115000"/>
              </a:lnSpc>
              <a:buFont typeface="+mj-lt"/>
              <a:buAutoNum type="arabicPeriod"/>
            </a:pPr>
            <a:r>
              <a:rPr lang="ar-BH" sz="2700" b="1" dirty="0">
                <a:solidFill>
                  <a:srgbClr val="C00000"/>
                </a:solidFill>
                <a:latin typeface="Sakkal Majalla" panose="02000000000000000000" pitchFamily="2" charset="-78"/>
                <a:cs typeface="Sakkal Majalla" panose="02000000000000000000" pitchFamily="2" charset="-78"/>
              </a:rPr>
              <a:t>إمكانية الترقية والتقدم:</a:t>
            </a:r>
            <a:r>
              <a:rPr lang="ar-BH" sz="2700" dirty="0">
                <a:solidFill>
                  <a:srgbClr val="C00000"/>
                </a:solidFill>
                <a:latin typeface="Sakkal Majalla" panose="02000000000000000000" pitchFamily="2" charset="-78"/>
                <a:cs typeface="Sakkal Majalla" panose="02000000000000000000" pitchFamily="2" charset="-78"/>
              </a:rPr>
              <a:t>  </a:t>
            </a:r>
            <a:r>
              <a:rPr lang="ar-BH" sz="2700" dirty="0">
                <a:solidFill>
                  <a:schemeClr val="tx1"/>
                </a:solidFill>
                <a:latin typeface="Sakkal Majalla" panose="02000000000000000000" pitchFamily="2" charset="-78"/>
                <a:cs typeface="Sakkal Majalla" panose="02000000000000000000" pitchFamily="2" charset="-78"/>
              </a:rPr>
              <a:t>إذا كانت الوظيفة تتيح فرصًا للترقي والوصول إلى مكانة اجتماعية مرتفعة زاد عنصر العمل عليها، مما يؤدى إلى انخفاض الأجر كنتيجة لتفاعل قوى العرض والطلب، مع ذلك يقبل الأفراد على هذه المهنة رغبة في تحقيق مكانة اجتماعية وأجر أعلى في المستقبل.</a:t>
            </a:r>
            <a:endParaRPr lang="ar-BH" sz="27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3868512" y="410290"/>
            <a:ext cx="7382149" cy="707886"/>
          </a:xfrm>
          <a:prstGeom prst="rect">
            <a:avLst/>
          </a:prstGeom>
        </p:spPr>
        <p:txBody>
          <a:bodyPr wrap="none">
            <a:spAutoFit/>
          </a:bodyPr>
          <a:lstStyle/>
          <a:p>
            <a:pPr algn="r" rtl="1">
              <a:spcBef>
                <a:spcPts val="0"/>
              </a:spcBef>
              <a:spcAft>
                <a:spcPts val="1000"/>
              </a:spcAft>
            </a:pPr>
            <a:r>
              <a:rPr lang="ar-BH" sz="4000" dirty="0">
                <a:solidFill>
                  <a:schemeClr val="bg1"/>
                </a:solidFill>
                <a:latin typeface="Sakkal Majalla" panose="02000000000000000000" pitchFamily="2" charset="-78"/>
                <a:cs typeface="Sultan bold" pitchFamily="2" charset="-78"/>
              </a:rPr>
              <a:t>أسباب اختلاف مستويات الأجور بين المهن المختلفة</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مستطيل مستدير الزوايا 5">
            <a:hlinkClick r:id="rId2" action="ppaction://hlinksldjump"/>
            <a:extLst>
              <a:ext uri="{FF2B5EF4-FFF2-40B4-BE49-F238E27FC236}">
                <a16:creationId xmlns:a16="http://schemas.microsoft.com/office/drawing/2014/main" xmlns="" id="{A01F189B-7001-4F20-B0C8-97CC7DBE9F5A}"/>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9DDED4A5-4311-4122-B553-921AFEAFD54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48450196-38AD-409C-9AA4-F481B7CAFD11}"/>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8E476E17-4BD2-48C9-8A1A-78EAD36E9C30}"/>
              </a:ext>
            </a:extLst>
          </p:cNvPr>
          <p:cNvSpPr/>
          <p:nvPr/>
        </p:nvSpPr>
        <p:spPr>
          <a:xfrm>
            <a:off x="10517494" y="3258016"/>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01866195-DD72-454C-A82A-421010F3359B}"/>
              </a:ext>
            </a:extLst>
          </p:cNvPr>
          <p:cNvSpPr/>
          <p:nvPr/>
        </p:nvSpPr>
        <p:spPr>
          <a:xfrm>
            <a:off x="10515871"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F9D19FF8-CC4C-4FDA-92CD-A2F6572BAF87}"/>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D87DBC47-0F47-44CE-913A-327D7FED3774}"/>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8" action="ppaction://hlinksldjump"/>
            <a:extLst>
              <a:ext uri="{FF2B5EF4-FFF2-40B4-BE49-F238E27FC236}">
                <a16:creationId xmlns:a16="http://schemas.microsoft.com/office/drawing/2014/main" xmlns="" id="{8AEAE674-B89F-41EF-A821-BB0441A2B502}"/>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61" name="TextBox 60">
            <a:extLst>
              <a:ext uri="{FF2B5EF4-FFF2-40B4-BE49-F238E27FC236}">
                <a16:creationId xmlns:a16="http://schemas.microsoft.com/office/drawing/2014/main" xmlns="" id="{33A2950A-67C4-4CD4-AFB0-27554F88B5FF}"/>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62" name="TextBox 61">
            <a:extLst>
              <a:ext uri="{FF2B5EF4-FFF2-40B4-BE49-F238E27FC236}">
                <a16:creationId xmlns:a16="http://schemas.microsoft.com/office/drawing/2014/main" xmlns="" id="{E04AE14C-2611-4A77-A67A-334318D5CEDE}"/>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57801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36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6096000" y="229633"/>
            <a:ext cx="3884397" cy="1015663"/>
          </a:xfrm>
          <a:prstGeom prst="rect">
            <a:avLst/>
          </a:prstGeom>
        </p:spPr>
        <p:txBody>
          <a:bodyPr wrap="none">
            <a:spAutoFit/>
          </a:bodyPr>
          <a:lstStyle/>
          <a:p>
            <a:pPr algn="r" rtl="1">
              <a:spcBef>
                <a:spcPts val="0"/>
              </a:spcBef>
              <a:spcAft>
                <a:spcPts val="1000"/>
              </a:spcAft>
            </a:pPr>
            <a:r>
              <a:rPr lang="ar-BH" sz="6000" dirty="0">
                <a:solidFill>
                  <a:schemeClr val="bg1"/>
                </a:solidFill>
                <a:latin typeface="Sakkal Majalla" panose="02000000000000000000" pitchFamily="2" charset="-78"/>
                <a:cs typeface="Sultan bold" pitchFamily="2" charset="-78"/>
              </a:rPr>
              <a:t>البطالة وأنواعها</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مستطيل مستدير الزوايا 5">
            <a:hlinkClick r:id="rId2" action="ppaction://hlinksldjump"/>
            <a:extLst>
              <a:ext uri="{FF2B5EF4-FFF2-40B4-BE49-F238E27FC236}">
                <a16:creationId xmlns:a16="http://schemas.microsoft.com/office/drawing/2014/main" xmlns="" id="{8620F711-4A1F-4010-BF02-D311372EBF6C}"/>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3" action="ppaction://hlinksldjump"/>
            <a:extLst>
              <a:ext uri="{FF2B5EF4-FFF2-40B4-BE49-F238E27FC236}">
                <a16:creationId xmlns:a16="http://schemas.microsoft.com/office/drawing/2014/main" xmlns="" id="{AABFC1EA-BBF6-4EAE-8B7D-A324FBB3FD0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4" action="ppaction://hlinksldjump"/>
            <a:extLst>
              <a:ext uri="{FF2B5EF4-FFF2-40B4-BE49-F238E27FC236}">
                <a16:creationId xmlns:a16="http://schemas.microsoft.com/office/drawing/2014/main" xmlns="" id="{CF58BC54-80AC-482E-924D-BC10BC916E9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5" action="ppaction://hlinksldjump"/>
            <a:extLst>
              <a:ext uri="{FF2B5EF4-FFF2-40B4-BE49-F238E27FC236}">
                <a16:creationId xmlns:a16="http://schemas.microsoft.com/office/drawing/2014/main" xmlns="" id="{818E4C2D-8200-4C3E-9DAB-30F45106467C}"/>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6" action="ppaction://hlinksldjump"/>
            <a:extLst>
              <a:ext uri="{FF2B5EF4-FFF2-40B4-BE49-F238E27FC236}">
                <a16:creationId xmlns:a16="http://schemas.microsoft.com/office/drawing/2014/main" xmlns="" id="{24692112-9BF1-4B8A-924A-CE70531C58C5}"/>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7" action="ppaction://hlinksldjump"/>
            <a:extLst>
              <a:ext uri="{FF2B5EF4-FFF2-40B4-BE49-F238E27FC236}">
                <a16:creationId xmlns:a16="http://schemas.microsoft.com/office/drawing/2014/main" xmlns="" id="{086C5099-4D57-4152-B829-D08317401D51}"/>
              </a:ext>
            </a:extLst>
          </p:cNvPr>
          <p:cNvSpPr/>
          <p:nvPr/>
        </p:nvSpPr>
        <p:spPr>
          <a:xfrm>
            <a:off x="10514262" y="392440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8" action="ppaction://hlinksldjump"/>
            <a:extLst>
              <a:ext uri="{FF2B5EF4-FFF2-40B4-BE49-F238E27FC236}">
                <a16:creationId xmlns:a16="http://schemas.microsoft.com/office/drawing/2014/main" xmlns="" id="{B276C693-C267-47A6-96D5-A71E34C65544}"/>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1" name="مستطيل مستدير الزوايا 16">
            <a:hlinkClick r:id="rId8" action="ppaction://hlinksldjump"/>
            <a:extLst>
              <a:ext uri="{FF2B5EF4-FFF2-40B4-BE49-F238E27FC236}">
                <a16:creationId xmlns:a16="http://schemas.microsoft.com/office/drawing/2014/main" xmlns="" id="{FC2B007B-3EEB-402C-ACB0-8F568035288F}"/>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pic>
        <p:nvPicPr>
          <p:cNvPr id="5" name="Picture 4">
            <a:extLst>
              <a:ext uri="{FF2B5EF4-FFF2-40B4-BE49-F238E27FC236}">
                <a16:creationId xmlns:a16="http://schemas.microsoft.com/office/drawing/2014/main" xmlns="" id="{529033C8-73BF-4CD6-8775-5843914747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188" y="1622442"/>
            <a:ext cx="6789010" cy="4815879"/>
          </a:xfrm>
          <a:prstGeom prst="rect">
            <a:avLst/>
          </a:prstGeom>
        </p:spPr>
      </p:pic>
      <p:sp>
        <p:nvSpPr>
          <p:cNvPr id="7" name="Rectangle 6">
            <a:extLst>
              <a:ext uri="{FF2B5EF4-FFF2-40B4-BE49-F238E27FC236}">
                <a16:creationId xmlns:a16="http://schemas.microsoft.com/office/drawing/2014/main" xmlns="" id="{76CF8B66-3824-4A75-A4A6-BAE337FC7CC9}"/>
              </a:ext>
            </a:extLst>
          </p:cNvPr>
          <p:cNvSpPr/>
          <p:nvPr/>
        </p:nvSpPr>
        <p:spPr>
          <a:xfrm>
            <a:off x="6652012" y="2053122"/>
            <a:ext cx="3740727" cy="3785652"/>
          </a:xfrm>
          <a:prstGeom prst="rect">
            <a:avLst/>
          </a:prstGeom>
        </p:spPr>
        <p:txBody>
          <a:bodyPr wrap="square">
            <a:spAutoFit/>
          </a:bodyPr>
          <a:lstStyle/>
          <a:p>
            <a:pPr algn="just" rtl="1"/>
            <a:r>
              <a:rPr lang="ar-BH" sz="4000" b="1" dirty="0">
                <a:solidFill>
                  <a:srgbClr val="C00000"/>
                </a:solidFill>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البطالة:   </a:t>
            </a:r>
            <a:r>
              <a:rPr lang="ar-BH" sz="4000" dirty="0">
                <a:latin typeface="Sakkal Majalla" panose="02000000000000000000" pitchFamily="2" charset="-78"/>
                <a:cs typeface="Sakkal Majalla" panose="02000000000000000000" pitchFamily="2" charset="-78"/>
              </a:rPr>
              <a:t>العاطل عن العمل هو كل شخص لا يعمل وقادر على العمل وراغب فيه ويبحث عنه بجدية، ولا يمارس أي نشاط مهني أو تجاري. </a:t>
            </a:r>
          </a:p>
        </p:txBody>
      </p:sp>
      <p:sp>
        <p:nvSpPr>
          <p:cNvPr id="53" name="TextBox 52">
            <a:extLst>
              <a:ext uri="{FF2B5EF4-FFF2-40B4-BE49-F238E27FC236}">
                <a16:creationId xmlns:a16="http://schemas.microsoft.com/office/drawing/2014/main" xmlns="" id="{5D6A125C-66A1-4849-AEE8-2B16DB87EAA7}"/>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54" name="TextBox 53">
            <a:extLst>
              <a:ext uri="{FF2B5EF4-FFF2-40B4-BE49-F238E27FC236}">
                <a16:creationId xmlns:a16="http://schemas.microsoft.com/office/drawing/2014/main" xmlns="" id="{0D1CB01C-A658-47B5-B0D3-0C2653C9238B}"/>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774688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36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6096000" y="229633"/>
            <a:ext cx="3884397" cy="1015663"/>
          </a:xfrm>
          <a:prstGeom prst="rect">
            <a:avLst/>
          </a:prstGeom>
        </p:spPr>
        <p:txBody>
          <a:bodyPr wrap="none">
            <a:spAutoFit/>
          </a:bodyPr>
          <a:lstStyle/>
          <a:p>
            <a:pPr algn="r" rtl="1">
              <a:spcBef>
                <a:spcPts val="0"/>
              </a:spcBef>
              <a:spcAft>
                <a:spcPts val="1000"/>
              </a:spcAft>
            </a:pPr>
            <a:r>
              <a:rPr lang="ar-BH" sz="6000" dirty="0">
                <a:solidFill>
                  <a:schemeClr val="bg1"/>
                </a:solidFill>
                <a:latin typeface="Sakkal Majalla" panose="02000000000000000000" pitchFamily="2" charset="-78"/>
                <a:cs typeface="Sultan bold" pitchFamily="2" charset="-78"/>
              </a:rPr>
              <a:t>البطالة وأنواعها</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مستطيل مستدير الزوايا 5">
            <a:hlinkClick r:id="rId2" action="ppaction://hlinksldjump"/>
            <a:extLst>
              <a:ext uri="{FF2B5EF4-FFF2-40B4-BE49-F238E27FC236}">
                <a16:creationId xmlns:a16="http://schemas.microsoft.com/office/drawing/2014/main" xmlns="" id="{8620F711-4A1F-4010-BF02-D311372EBF6C}"/>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3" action="ppaction://hlinksldjump"/>
            <a:extLst>
              <a:ext uri="{FF2B5EF4-FFF2-40B4-BE49-F238E27FC236}">
                <a16:creationId xmlns:a16="http://schemas.microsoft.com/office/drawing/2014/main" xmlns="" id="{AABFC1EA-BBF6-4EAE-8B7D-A324FBB3FD0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4" action="ppaction://hlinksldjump"/>
            <a:extLst>
              <a:ext uri="{FF2B5EF4-FFF2-40B4-BE49-F238E27FC236}">
                <a16:creationId xmlns:a16="http://schemas.microsoft.com/office/drawing/2014/main" xmlns="" id="{CF58BC54-80AC-482E-924D-BC10BC916E9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5" action="ppaction://hlinksldjump"/>
            <a:extLst>
              <a:ext uri="{FF2B5EF4-FFF2-40B4-BE49-F238E27FC236}">
                <a16:creationId xmlns:a16="http://schemas.microsoft.com/office/drawing/2014/main" xmlns="" id="{818E4C2D-8200-4C3E-9DAB-30F45106467C}"/>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6" action="ppaction://hlinksldjump"/>
            <a:extLst>
              <a:ext uri="{FF2B5EF4-FFF2-40B4-BE49-F238E27FC236}">
                <a16:creationId xmlns:a16="http://schemas.microsoft.com/office/drawing/2014/main" xmlns="" id="{24692112-9BF1-4B8A-924A-CE70531C58C5}"/>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7" action="ppaction://hlinksldjump"/>
            <a:extLst>
              <a:ext uri="{FF2B5EF4-FFF2-40B4-BE49-F238E27FC236}">
                <a16:creationId xmlns:a16="http://schemas.microsoft.com/office/drawing/2014/main" xmlns="" id="{086C5099-4D57-4152-B829-D08317401D51}"/>
              </a:ext>
            </a:extLst>
          </p:cNvPr>
          <p:cNvSpPr/>
          <p:nvPr/>
        </p:nvSpPr>
        <p:spPr>
          <a:xfrm>
            <a:off x="10514262" y="392440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8" action="ppaction://hlinksldjump"/>
            <a:extLst>
              <a:ext uri="{FF2B5EF4-FFF2-40B4-BE49-F238E27FC236}">
                <a16:creationId xmlns:a16="http://schemas.microsoft.com/office/drawing/2014/main" xmlns="" id="{B276C693-C267-47A6-96D5-A71E34C65544}"/>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1" name="مستطيل مستدير الزوايا 16">
            <a:hlinkClick r:id="rId8" action="ppaction://hlinksldjump"/>
            <a:extLst>
              <a:ext uri="{FF2B5EF4-FFF2-40B4-BE49-F238E27FC236}">
                <a16:creationId xmlns:a16="http://schemas.microsoft.com/office/drawing/2014/main" xmlns="" id="{FC2B007B-3EEB-402C-ACB0-8F568035288F}"/>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pic>
        <p:nvPicPr>
          <p:cNvPr id="10" name="Picture 9">
            <a:extLst>
              <a:ext uri="{FF2B5EF4-FFF2-40B4-BE49-F238E27FC236}">
                <a16:creationId xmlns:a16="http://schemas.microsoft.com/office/drawing/2014/main" xmlns="" id="{11B0B51F-9D38-46A2-953C-0674B89CA2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62028" y="1379989"/>
            <a:ext cx="5130711" cy="5092062"/>
          </a:xfrm>
          <a:prstGeom prst="rect">
            <a:avLst/>
          </a:prstGeom>
        </p:spPr>
      </p:pic>
      <p:sp>
        <p:nvSpPr>
          <p:cNvPr id="12" name="Rectangle 11">
            <a:extLst>
              <a:ext uri="{FF2B5EF4-FFF2-40B4-BE49-F238E27FC236}">
                <a16:creationId xmlns:a16="http://schemas.microsoft.com/office/drawing/2014/main" xmlns="" id="{F7680A1E-3E97-43D6-B955-177D62766AD0}"/>
              </a:ext>
            </a:extLst>
          </p:cNvPr>
          <p:cNvSpPr/>
          <p:nvPr/>
        </p:nvSpPr>
        <p:spPr>
          <a:xfrm>
            <a:off x="152726" y="2542033"/>
            <a:ext cx="5130711" cy="3490186"/>
          </a:xfrm>
          <a:prstGeom prst="rect">
            <a:avLst/>
          </a:prstGeom>
        </p:spPr>
        <p:txBody>
          <a:bodyPr wrap="square">
            <a:spAutoFit/>
          </a:bodyPr>
          <a:lstStyle/>
          <a:p>
            <a:pPr lvl="0" algn="just" rtl="1">
              <a:lnSpc>
                <a:spcPct val="115000"/>
              </a:lnSpc>
              <a:spcAft>
                <a:spcPts val="0"/>
              </a:spcAft>
              <a:buClr>
                <a:srgbClr val="3F5378"/>
              </a:buClr>
            </a:pPr>
            <a:r>
              <a:rPr lang="ar-BH" sz="3200" dirty="0">
                <a:latin typeface="Calibri" panose="020F0502020204030204" pitchFamily="34" charset="0"/>
                <a:ea typeface="Calibri" panose="020F0502020204030204" pitchFamily="34" charset="0"/>
                <a:cs typeface="Sakkal Majalla" panose="02000000000000000000" pitchFamily="2" charset="-78"/>
              </a:rPr>
              <a:t>هو ذلك النوع من التعطل الذي يصيب جانبًا من قوة العمل؛ بسبب تغيرات هيكيلة تحدث في الاقتصاد القومي، وتؤدي إلى إيجاد حالة من عدم التوافق بين فرص التوظف المتاحة ومؤهلات وخبرات العمال المتعطلين الراغبين في العمل والباحثين عنه.</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506656F6-BF8F-4C95-862A-5CA310B6AE2E}"/>
              </a:ext>
            </a:extLst>
          </p:cNvPr>
          <p:cNvSpPr/>
          <p:nvPr/>
        </p:nvSpPr>
        <p:spPr>
          <a:xfrm>
            <a:off x="345087" y="1374311"/>
            <a:ext cx="6229589" cy="658642"/>
          </a:xfrm>
          <a:prstGeom prst="rect">
            <a:avLst/>
          </a:prstGeom>
        </p:spPr>
        <p:txBody>
          <a:bodyPr wrap="none">
            <a:spAutoFit/>
          </a:bodyPr>
          <a:lstStyle/>
          <a:p>
            <a:pPr lvl="0" algn="just" rtl="1">
              <a:lnSpc>
                <a:spcPct val="115000"/>
              </a:lnSpc>
              <a:spcAft>
                <a:spcPts val="0"/>
              </a:spcAft>
              <a:buClr>
                <a:srgbClr val="3F5378"/>
              </a:buClr>
            </a:pPr>
            <a:r>
              <a:rPr lang="ar-BH" sz="3200" b="1" dirty="0">
                <a:ln>
                  <a:solidFill>
                    <a:sysClr val="windowText" lastClr="000000"/>
                  </a:solidFill>
                </a:ln>
                <a:solidFill>
                  <a:srgbClr val="13A1D9"/>
                </a:solidFill>
                <a:latin typeface="Calibri" panose="020F0502020204030204" pitchFamily="34" charset="0"/>
                <a:ea typeface="Calibri" panose="020F0502020204030204" pitchFamily="34" charset="0"/>
                <a:cs typeface="Sultan bold" pitchFamily="2" charset="-78"/>
              </a:rPr>
              <a:t>البطالة الهيكلية </a:t>
            </a:r>
            <a:r>
              <a:rPr lang="en-US" sz="3200" b="1" dirty="0">
                <a:ln>
                  <a:solidFill>
                    <a:sysClr val="windowText" lastClr="000000"/>
                  </a:solidFill>
                </a:ln>
                <a:solidFill>
                  <a:srgbClr val="13A1D9"/>
                </a:solidFill>
                <a:latin typeface="Sakkal Majalla" panose="02000000000000000000" pitchFamily="2" charset="-78"/>
                <a:ea typeface="Calibri" panose="020F0502020204030204" pitchFamily="34" charset="0"/>
                <a:cs typeface="Sultan bold" pitchFamily="2" charset="-78"/>
              </a:rPr>
              <a:t>Structural Unemployment</a:t>
            </a:r>
            <a:r>
              <a:rPr lang="ar-BH" sz="3200" b="1" dirty="0">
                <a:ln>
                  <a:solidFill>
                    <a:sysClr val="windowText" lastClr="000000"/>
                  </a:solidFill>
                </a:ln>
                <a:solidFill>
                  <a:srgbClr val="13A1D9"/>
                </a:solidFill>
                <a:latin typeface="Calibri" panose="020F0502020204030204" pitchFamily="34" charset="0"/>
                <a:ea typeface="Calibri" panose="020F0502020204030204" pitchFamily="34" charset="0"/>
                <a:cs typeface="Sultan bold" pitchFamily="2" charset="-78"/>
              </a:rPr>
              <a:t>:  </a:t>
            </a:r>
          </a:p>
        </p:txBody>
      </p:sp>
      <p:sp>
        <p:nvSpPr>
          <p:cNvPr id="42" name="TextBox 41">
            <a:extLst>
              <a:ext uri="{FF2B5EF4-FFF2-40B4-BE49-F238E27FC236}">
                <a16:creationId xmlns:a16="http://schemas.microsoft.com/office/drawing/2014/main" xmlns="" id="{4943F0C9-2841-4071-AED7-5912325E2D9E}"/>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3" name="TextBox 42">
            <a:extLst>
              <a:ext uri="{FF2B5EF4-FFF2-40B4-BE49-F238E27FC236}">
                <a16:creationId xmlns:a16="http://schemas.microsoft.com/office/drawing/2014/main" xmlns="" id="{AE193923-B0C0-4E08-9215-4783C5D3D99E}"/>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57079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36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6096000" y="229633"/>
            <a:ext cx="3884397" cy="1015663"/>
          </a:xfrm>
          <a:prstGeom prst="rect">
            <a:avLst/>
          </a:prstGeom>
        </p:spPr>
        <p:txBody>
          <a:bodyPr wrap="none">
            <a:spAutoFit/>
          </a:bodyPr>
          <a:lstStyle/>
          <a:p>
            <a:pPr algn="r" rtl="1">
              <a:spcBef>
                <a:spcPts val="0"/>
              </a:spcBef>
              <a:spcAft>
                <a:spcPts val="1000"/>
              </a:spcAft>
            </a:pPr>
            <a:r>
              <a:rPr lang="ar-BH" sz="6000" dirty="0">
                <a:solidFill>
                  <a:schemeClr val="bg1"/>
                </a:solidFill>
                <a:latin typeface="Sakkal Majalla" panose="02000000000000000000" pitchFamily="2" charset="-78"/>
                <a:cs typeface="Sultan bold" pitchFamily="2" charset="-78"/>
              </a:rPr>
              <a:t>البطالة وأنواعها</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مستطيل مستدير الزوايا 5">
            <a:hlinkClick r:id="rId2" action="ppaction://hlinksldjump"/>
            <a:extLst>
              <a:ext uri="{FF2B5EF4-FFF2-40B4-BE49-F238E27FC236}">
                <a16:creationId xmlns:a16="http://schemas.microsoft.com/office/drawing/2014/main" xmlns="" id="{8620F711-4A1F-4010-BF02-D311372EBF6C}"/>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3" action="ppaction://hlinksldjump"/>
            <a:extLst>
              <a:ext uri="{FF2B5EF4-FFF2-40B4-BE49-F238E27FC236}">
                <a16:creationId xmlns:a16="http://schemas.microsoft.com/office/drawing/2014/main" xmlns="" id="{AABFC1EA-BBF6-4EAE-8B7D-A324FBB3FD0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4" action="ppaction://hlinksldjump"/>
            <a:extLst>
              <a:ext uri="{FF2B5EF4-FFF2-40B4-BE49-F238E27FC236}">
                <a16:creationId xmlns:a16="http://schemas.microsoft.com/office/drawing/2014/main" xmlns="" id="{CF58BC54-80AC-482E-924D-BC10BC916E9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5" action="ppaction://hlinksldjump"/>
            <a:extLst>
              <a:ext uri="{FF2B5EF4-FFF2-40B4-BE49-F238E27FC236}">
                <a16:creationId xmlns:a16="http://schemas.microsoft.com/office/drawing/2014/main" xmlns="" id="{818E4C2D-8200-4C3E-9DAB-30F45106467C}"/>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6" action="ppaction://hlinksldjump"/>
            <a:extLst>
              <a:ext uri="{FF2B5EF4-FFF2-40B4-BE49-F238E27FC236}">
                <a16:creationId xmlns:a16="http://schemas.microsoft.com/office/drawing/2014/main" xmlns="" id="{24692112-9BF1-4B8A-924A-CE70531C58C5}"/>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7" action="ppaction://hlinksldjump"/>
            <a:extLst>
              <a:ext uri="{FF2B5EF4-FFF2-40B4-BE49-F238E27FC236}">
                <a16:creationId xmlns:a16="http://schemas.microsoft.com/office/drawing/2014/main" xmlns="" id="{086C5099-4D57-4152-B829-D08317401D51}"/>
              </a:ext>
            </a:extLst>
          </p:cNvPr>
          <p:cNvSpPr/>
          <p:nvPr/>
        </p:nvSpPr>
        <p:spPr>
          <a:xfrm>
            <a:off x="10514262" y="392440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8" action="ppaction://hlinksldjump"/>
            <a:extLst>
              <a:ext uri="{FF2B5EF4-FFF2-40B4-BE49-F238E27FC236}">
                <a16:creationId xmlns:a16="http://schemas.microsoft.com/office/drawing/2014/main" xmlns="" id="{B276C693-C267-47A6-96D5-A71E34C65544}"/>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1" name="مستطيل مستدير الزوايا 16">
            <a:hlinkClick r:id="rId8" action="ppaction://hlinksldjump"/>
            <a:extLst>
              <a:ext uri="{FF2B5EF4-FFF2-40B4-BE49-F238E27FC236}">
                <a16:creationId xmlns:a16="http://schemas.microsoft.com/office/drawing/2014/main" xmlns="" id="{FC2B007B-3EEB-402C-ACB0-8F568035288F}"/>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pic>
        <p:nvPicPr>
          <p:cNvPr id="10" name="Picture 9">
            <a:extLst>
              <a:ext uri="{FF2B5EF4-FFF2-40B4-BE49-F238E27FC236}">
                <a16:creationId xmlns:a16="http://schemas.microsoft.com/office/drawing/2014/main" xmlns="" id="{11B0B51F-9D38-46A2-953C-0674B89CA2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62028" y="1379989"/>
            <a:ext cx="5130711" cy="5092062"/>
          </a:xfrm>
          <a:prstGeom prst="rect">
            <a:avLst/>
          </a:prstGeom>
        </p:spPr>
      </p:pic>
      <p:sp>
        <p:nvSpPr>
          <p:cNvPr id="12" name="Rectangle 11">
            <a:extLst>
              <a:ext uri="{FF2B5EF4-FFF2-40B4-BE49-F238E27FC236}">
                <a16:creationId xmlns:a16="http://schemas.microsoft.com/office/drawing/2014/main" xmlns="" id="{F7680A1E-3E97-43D6-B955-177D62766AD0}"/>
              </a:ext>
            </a:extLst>
          </p:cNvPr>
          <p:cNvSpPr/>
          <p:nvPr/>
        </p:nvSpPr>
        <p:spPr>
          <a:xfrm>
            <a:off x="152726" y="2542033"/>
            <a:ext cx="5130711" cy="3490186"/>
          </a:xfrm>
          <a:prstGeom prst="rect">
            <a:avLst/>
          </a:prstGeom>
        </p:spPr>
        <p:txBody>
          <a:bodyPr wrap="square">
            <a:spAutoFit/>
          </a:bodyPr>
          <a:lstStyle/>
          <a:p>
            <a:pPr lvl="0" algn="just" rtl="1">
              <a:lnSpc>
                <a:spcPct val="115000"/>
              </a:lnSpc>
              <a:spcAft>
                <a:spcPts val="0"/>
              </a:spcAft>
              <a:buClr>
                <a:srgbClr val="3F5378"/>
              </a:buClr>
            </a:pPr>
            <a:r>
              <a:rPr lang="ar-BH" sz="3200" b="1" dirty="0">
                <a:latin typeface="Sakkal Majalla" panose="02000000000000000000" pitchFamily="2" charset="-78"/>
                <a:cs typeface="Sakkal Majalla" panose="02000000000000000000" pitchFamily="2" charset="-78"/>
              </a:rPr>
              <a:t>وهي البطالة التي تحدث بالتزامن مع الأزمات الاقتصاديّة الناتجة عن الدورات الاقتصاديّة من ركود وانتعاش حيث يزداد الطلب على العمال في حالات الانتعاش، ويقل في حالات الركود مما يؤدي إلى زيادة عدد العاطلين عن العمل.</a:t>
            </a: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3" name="Rectangle 12">
            <a:extLst>
              <a:ext uri="{FF2B5EF4-FFF2-40B4-BE49-F238E27FC236}">
                <a16:creationId xmlns:a16="http://schemas.microsoft.com/office/drawing/2014/main" xmlns="" id="{506656F6-BF8F-4C95-862A-5CA310B6AE2E}"/>
              </a:ext>
            </a:extLst>
          </p:cNvPr>
          <p:cNvSpPr/>
          <p:nvPr/>
        </p:nvSpPr>
        <p:spPr>
          <a:xfrm>
            <a:off x="73146" y="1560221"/>
            <a:ext cx="6433171" cy="729430"/>
          </a:xfrm>
          <a:prstGeom prst="rect">
            <a:avLst/>
          </a:prstGeom>
        </p:spPr>
        <p:txBody>
          <a:bodyPr wrap="none">
            <a:spAutoFit/>
          </a:bodyPr>
          <a:lstStyle/>
          <a:p>
            <a:pPr lvl="0" algn="just" rtl="1">
              <a:lnSpc>
                <a:spcPct val="115000"/>
              </a:lnSpc>
              <a:spcAft>
                <a:spcPts val="0"/>
              </a:spcAft>
              <a:buClr>
                <a:srgbClr val="3F5378"/>
              </a:buClr>
            </a:pPr>
            <a:r>
              <a:rPr lang="ar-BH" sz="3600" b="1" dirty="0">
                <a:ln>
                  <a:solidFill>
                    <a:sysClr val="windowText" lastClr="000000"/>
                  </a:solidFill>
                </a:ln>
                <a:solidFill>
                  <a:srgbClr val="7E9445"/>
                </a:solidFill>
                <a:latin typeface="Sakkal Majalla" panose="02000000000000000000" pitchFamily="2" charset="-78"/>
                <a:cs typeface="Sultan bold" pitchFamily="2" charset="-78"/>
              </a:rPr>
              <a:t>البطالة الدورية </a:t>
            </a:r>
            <a:r>
              <a:rPr lang="en-US" sz="3600" b="1" dirty="0">
                <a:ln>
                  <a:solidFill>
                    <a:sysClr val="windowText" lastClr="000000"/>
                  </a:solidFill>
                </a:ln>
                <a:solidFill>
                  <a:srgbClr val="7E9445"/>
                </a:solidFill>
                <a:latin typeface="Sakkal Majalla" panose="02000000000000000000" pitchFamily="2" charset="-78"/>
                <a:cs typeface="Sultan bold" pitchFamily="2" charset="-78"/>
              </a:rPr>
              <a:t>Cyclical Unemployment</a:t>
            </a:r>
            <a:r>
              <a:rPr lang="ar-BH" sz="3600" b="1" dirty="0">
                <a:ln>
                  <a:solidFill>
                    <a:sysClr val="windowText" lastClr="000000"/>
                  </a:solidFill>
                </a:ln>
                <a:solidFill>
                  <a:srgbClr val="7E9445"/>
                </a:solidFill>
                <a:latin typeface="Sakkal Majalla" panose="02000000000000000000" pitchFamily="2" charset="-78"/>
                <a:cs typeface="Sultan bold" pitchFamily="2" charset="-78"/>
              </a:rPr>
              <a:t>: </a:t>
            </a:r>
            <a:endParaRPr lang="ar-BH" sz="6000" b="1" dirty="0">
              <a:ln>
                <a:solidFill>
                  <a:sysClr val="windowText" lastClr="000000"/>
                </a:solidFill>
              </a:ln>
              <a:solidFill>
                <a:srgbClr val="7E9445"/>
              </a:solidFill>
              <a:latin typeface="Sakkal Majalla" panose="02000000000000000000" pitchFamily="2" charset="-78"/>
              <a:ea typeface="Calibri" panose="020F0502020204030204" pitchFamily="34" charset="0"/>
              <a:cs typeface="Sultan bold" pitchFamily="2" charset="-78"/>
            </a:endParaRPr>
          </a:p>
        </p:txBody>
      </p:sp>
      <p:sp>
        <p:nvSpPr>
          <p:cNvPr id="42" name="TextBox 41">
            <a:extLst>
              <a:ext uri="{FF2B5EF4-FFF2-40B4-BE49-F238E27FC236}">
                <a16:creationId xmlns:a16="http://schemas.microsoft.com/office/drawing/2014/main" xmlns="" id="{9880FB24-7534-42B9-AA27-63B126875CA6}"/>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3" name="TextBox 42">
            <a:extLst>
              <a:ext uri="{FF2B5EF4-FFF2-40B4-BE49-F238E27FC236}">
                <a16:creationId xmlns:a16="http://schemas.microsoft.com/office/drawing/2014/main" xmlns="" id="{82D5929D-7E8B-473F-83D8-90309648146B}"/>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7706499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36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6096000" y="229633"/>
            <a:ext cx="3884397" cy="1015663"/>
          </a:xfrm>
          <a:prstGeom prst="rect">
            <a:avLst/>
          </a:prstGeom>
        </p:spPr>
        <p:txBody>
          <a:bodyPr wrap="none">
            <a:spAutoFit/>
          </a:bodyPr>
          <a:lstStyle/>
          <a:p>
            <a:pPr algn="r" rtl="1">
              <a:spcBef>
                <a:spcPts val="0"/>
              </a:spcBef>
              <a:spcAft>
                <a:spcPts val="1000"/>
              </a:spcAft>
            </a:pPr>
            <a:r>
              <a:rPr lang="ar-BH" sz="6000" dirty="0">
                <a:solidFill>
                  <a:schemeClr val="bg1"/>
                </a:solidFill>
                <a:latin typeface="Sakkal Majalla" panose="02000000000000000000" pitchFamily="2" charset="-78"/>
                <a:cs typeface="Sultan bold" pitchFamily="2" charset="-78"/>
              </a:rPr>
              <a:t>البطالة وأنواعها</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مستطيل مستدير الزوايا 5">
            <a:hlinkClick r:id="rId2" action="ppaction://hlinksldjump"/>
            <a:extLst>
              <a:ext uri="{FF2B5EF4-FFF2-40B4-BE49-F238E27FC236}">
                <a16:creationId xmlns:a16="http://schemas.microsoft.com/office/drawing/2014/main" xmlns="" id="{8620F711-4A1F-4010-BF02-D311372EBF6C}"/>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3" action="ppaction://hlinksldjump"/>
            <a:extLst>
              <a:ext uri="{FF2B5EF4-FFF2-40B4-BE49-F238E27FC236}">
                <a16:creationId xmlns:a16="http://schemas.microsoft.com/office/drawing/2014/main" xmlns="" id="{AABFC1EA-BBF6-4EAE-8B7D-A324FBB3FD0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4" action="ppaction://hlinksldjump"/>
            <a:extLst>
              <a:ext uri="{FF2B5EF4-FFF2-40B4-BE49-F238E27FC236}">
                <a16:creationId xmlns:a16="http://schemas.microsoft.com/office/drawing/2014/main" xmlns="" id="{CF58BC54-80AC-482E-924D-BC10BC916E9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5" action="ppaction://hlinksldjump"/>
            <a:extLst>
              <a:ext uri="{FF2B5EF4-FFF2-40B4-BE49-F238E27FC236}">
                <a16:creationId xmlns:a16="http://schemas.microsoft.com/office/drawing/2014/main" xmlns="" id="{818E4C2D-8200-4C3E-9DAB-30F45106467C}"/>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6" action="ppaction://hlinksldjump"/>
            <a:extLst>
              <a:ext uri="{FF2B5EF4-FFF2-40B4-BE49-F238E27FC236}">
                <a16:creationId xmlns:a16="http://schemas.microsoft.com/office/drawing/2014/main" xmlns="" id="{24692112-9BF1-4B8A-924A-CE70531C58C5}"/>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7" action="ppaction://hlinksldjump"/>
            <a:extLst>
              <a:ext uri="{FF2B5EF4-FFF2-40B4-BE49-F238E27FC236}">
                <a16:creationId xmlns:a16="http://schemas.microsoft.com/office/drawing/2014/main" xmlns="" id="{086C5099-4D57-4152-B829-D08317401D51}"/>
              </a:ext>
            </a:extLst>
          </p:cNvPr>
          <p:cNvSpPr/>
          <p:nvPr/>
        </p:nvSpPr>
        <p:spPr>
          <a:xfrm>
            <a:off x="10514262" y="392440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8" action="ppaction://hlinksldjump"/>
            <a:extLst>
              <a:ext uri="{FF2B5EF4-FFF2-40B4-BE49-F238E27FC236}">
                <a16:creationId xmlns:a16="http://schemas.microsoft.com/office/drawing/2014/main" xmlns="" id="{B276C693-C267-47A6-96D5-A71E34C65544}"/>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1" name="مستطيل مستدير الزوايا 16">
            <a:hlinkClick r:id="rId8" action="ppaction://hlinksldjump"/>
            <a:extLst>
              <a:ext uri="{FF2B5EF4-FFF2-40B4-BE49-F238E27FC236}">
                <a16:creationId xmlns:a16="http://schemas.microsoft.com/office/drawing/2014/main" xmlns="" id="{FC2B007B-3EEB-402C-ACB0-8F568035288F}"/>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pic>
        <p:nvPicPr>
          <p:cNvPr id="10" name="Picture 9">
            <a:extLst>
              <a:ext uri="{FF2B5EF4-FFF2-40B4-BE49-F238E27FC236}">
                <a16:creationId xmlns:a16="http://schemas.microsoft.com/office/drawing/2014/main" xmlns="" id="{11B0B51F-9D38-46A2-953C-0674B89CA2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62028" y="1379989"/>
            <a:ext cx="5130711" cy="5092062"/>
          </a:xfrm>
          <a:prstGeom prst="rect">
            <a:avLst/>
          </a:prstGeom>
        </p:spPr>
      </p:pic>
      <p:sp>
        <p:nvSpPr>
          <p:cNvPr id="12" name="Rectangle 11">
            <a:extLst>
              <a:ext uri="{FF2B5EF4-FFF2-40B4-BE49-F238E27FC236}">
                <a16:creationId xmlns:a16="http://schemas.microsoft.com/office/drawing/2014/main" xmlns="" id="{F7680A1E-3E97-43D6-B955-177D62766AD0}"/>
              </a:ext>
            </a:extLst>
          </p:cNvPr>
          <p:cNvSpPr/>
          <p:nvPr/>
        </p:nvSpPr>
        <p:spPr>
          <a:xfrm>
            <a:off x="131317" y="2422348"/>
            <a:ext cx="5130711" cy="4056495"/>
          </a:xfrm>
          <a:prstGeom prst="rect">
            <a:avLst/>
          </a:prstGeom>
        </p:spPr>
        <p:txBody>
          <a:bodyPr wrap="square">
            <a:spAutoFit/>
          </a:bodyPr>
          <a:lstStyle/>
          <a:p>
            <a:pPr algn="just" rtl="1">
              <a:lnSpc>
                <a:spcPct val="115000"/>
              </a:lnSpc>
              <a:buClr>
                <a:srgbClr val="3F5378"/>
              </a:buClr>
            </a:pPr>
            <a:r>
              <a:rPr lang="ar-BH" sz="2800" b="1" dirty="0">
                <a:latin typeface="Sakkal Majalla" panose="02000000000000000000" pitchFamily="2" charset="-78"/>
                <a:cs typeface="Sakkal Majalla" panose="02000000000000000000" pitchFamily="2" charset="-78"/>
              </a:rPr>
              <a:t>هو قصور الطلب على العمال في مواسم معينة خلال العام، فمثلاً في أوقات جني محصول الحمضيات يزداد الطلب على العمال الزراعيين ثم يقل الطلب عليهم حتى موسم محصول آخر، ويمكن تفادي مثل هذا النوع من البطالة بانخراط العاملين أو تدريبهم على أعمال أخرى يمكن مزاولتها بعد انتهاء الموسم الإنتاجي للسلعة التي يشتغلون فيها أساسًا.</a:t>
            </a:r>
            <a:endParaRPr lang="en-US" sz="2800" b="1" dirty="0">
              <a:latin typeface="Sakkal Majalla" panose="02000000000000000000" pitchFamily="2" charset="-78"/>
              <a:cs typeface="Sakkal Majalla" panose="02000000000000000000" pitchFamily="2" charset="-78"/>
            </a:endParaRPr>
          </a:p>
        </p:txBody>
      </p:sp>
      <p:sp>
        <p:nvSpPr>
          <p:cNvPr id="13" name="Rectangle 12">
            <a:extLst>
              <a:ext uri="{FF2B5EF4-FFF2-40B4-BE49-F238E27FC236}">
                <a16:creationId xmlns:a16="http://schemas.microsoft.com/office/drawing/2014/main" xmlns="" id="{506656F6-BF8F-4C95-862A-5CA310B6AE2E}"/>
              </a:ext>
            </a:extLst>
          </p:cNvPr>
          <p:cNvSpPr/>
          <p:nvPr/>
        </p:nvSpPr>
        <p:spPr>
          <a:xfrm>
            <a:off x="207798" y="1560221"/>
            <a:ext cx="6163867" cy="658642"/>
          </a:xfrm>
          <a:prstGeom prst="rect">
            <a:avLst/>
          </a:prstGeom>
        </p:spPr>
        <p:txBody>
          <a:bodyPr wrap="none">
            <a:spAutoFit/>
          </a:bodyPr>
          <a:lstStyle/>
          <a:p>
            <a:pPr algn="just" rtl="1">
              <a:lnSpc>
                <a:spcPct val="115000"/>
              </a:lnSpc>
              <a:buClr>
                <a:srgbClr val="3F5378"/>
              </a:buClr>
            </a:pPr>
            <a:r>
              <a:rPr lang="ar-BH" sz="3200" b="1" dirty="0">
                <a:ln>
                  <a:solidFill>
                    <a:sysClr val="windowText" lastClr="000000"/>
                  </a:solidFill>
                </a:ln>
                <a:solidFill>
                  <a:srgbClr val="F7931F"/>
                </a:solidFill>
                <a:latin typeface="Sakkal Majalla" panose="02000000000000000000" pitchFamily="2" charset="-78"/>
                <a:cs typeface="Sultan bold" pitchFamily="2" charset="-78"/>
              </a:rPr>
              <a:t>البطالة الموسمية </a:t>
            </a:r>
            <a:r>
              <a:rPr lang="en-US" sz="3200" b="1" dirty="0">
                <a:ln>
                  <a:solidFill>
                    <a:sysClr val="windowText" lastClr="000000"/>
                  </a:solidFill>
                </a:ln>
                <a:solidFill>
                  <a:srgbClr val="F7931F"/>
                </a:solidFill>
                <a:latin typeface="Sakkal Majalla" panose="02000000000000000000" pitchFamily="2" charset="-78"/>
                <a:cs typeface="Sultan bold" pitchFamily="2" charset="-78"/>
              </a:rPr>
              <a:t>Seasonal Unemployment</a:t>
            </a:r>
            <a:r>
              <a:rPr lang="ar-BH" sz="3200" b="1" dirty="0">
                <a:ln>
                  <a:solidFill>
                    <a:sysClr val="windowText" lastClr="000000"/>
                  </a:solidFill>
                </a:ln>
                <a:solidFill>
                  <a:srgbClr val="F7931F"/>
                </a:solidFill>
                <a:latin typeface="Sakkal Majalla" panose="02000000000000000000" pitchFamily="2" charset="-78"/>
                <a:cs typeface="Sultan bold" pitchFamily="2" charset="-78"/>
              </a:rPr>
              <a:t>: </a:t>
            </a:r>
          </a:p>
        </p:txBody>
      </p:sp>
      <p:sp>
        <p:nvSpPr>
          <p:cNvPr id="42" name="TextBox 41">
            <a:extLst>
              <a:ext uri="{FF2B5EF4-FFF2-40B4-BE49-F238E27FC236}">
                <a16:creationId xmlns:a16="http://schemas.microsoft.com/office/drawing/2014/main" xmlns="" id="{97B1BBB5-942E-41C4-8BB6-1F23BA9F69C8}"/>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3" name="TextBox 42">
            <a:extLst>
              <a:ext uri="{FF2B5EF4-FFF2-40B4-BE49-F238E27FC236}">
                <a16:creationId xmlns:a16="http://schemas.microsoft.com/office/drawing/2014/main" xmlns="" id="{94FB9E3F-3B66-43F5-82BF-DBD03BFEA347}"/>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9102537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xmlns="" id="{58578253-5B9C-4212-99D5-D54F93781CE6}"/>
              </a:ext>
            </a:extLst>
          </p:cNvPr>
          <p:cNvSpPr/>
          <p:nvPr/>
        </p:nvSpPr>
        <p:spPr>
          <a:xfrm>
            <a:off x="2239991" y="2312988"/>
            <a:ext cx="11974772" cy="3856903"/>
          </a:xfrm>
          <a:prstGeom prst="parallelogram">
            <a:avLst>
              <a:gd name="adj" fmla="val 52022"/>
            </a:avLst>
          </a:prstGeom>
          <a:solidFill>
            <a:srgbClr val="3F53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عنوان 1">
            <a:extLst>
              <a:ext uri="{FF2B5EF4-FFF2-40B4-BE49-F238E27FC236}">
                <a16:creationId xmlns:a16="http://schemas.microsoft.com/office/drawing/2014/main" xmlns="" id="{617D9E4E-BEA6-4D5C-8473-E0A1958A7B94}"/>
              </a:ext>
            </a:extLst>
          </p:cNvPr>
          <p:cNvSpPr txBox="1">
            <a:spLocks/>
          </p:cNvSpPr>
          <p:nvPr/>
        </p:nvSpPr>
        <p:spPr>
          <a:xfrm>
            <a:off x="4481601" y="2640492"/>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66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a:t>
            </a:r>
            <a:r>
              <a:rPr lang="ar-BH" sz="66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وحدة الثانية</a:t>
            </a:r>
            <a:endParaRPr lang="en-US" sz="66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sp>
        <p:nvSpPr>
          <p:cNvPr id="9" name="مستطيل 7">
            <a:extLst>
              <a:ext uri="{FF2B5EF4-FFF2-40B4-BE49-F238E27FC236}">
                <a16:creationId xmlns:a16="http://schemas.microsoft.com/office/drawing/2014/main" xmlns="" id="{0B73313E-3D21-4EAF-B04F-252807E1786C}"/>
              </a:ext>
            </a:extLst>
          </p:cNvPr>
          <p:cNvSpPr/>
          <p:nvPr/>
        </p:nvSpPr>
        <p:spPr>
          <a:xfrm>
            <a:off x="4090706" y="4115201"/>
            <a:ext cx="7252306" cy="221599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BH" sz="13800" dirty="0">
                <a:ln>
                  <a:solidFill>
                    <a:srgbClr val="3A616A"/>
                  </a:solidFill>
                </a:ln>
                <a:solidFill>
                  <a:schemeClr val="bg1"/>
                </a:solidFill>
                <a:latin typeface="Arial Black" panose="020B0A04020102020204" pitchFamily="34" charset="0"/>
                <a:cs typeface="Sultan bold" pitchFamily="2" charset="-78"/>
              </a:rPr>
              <a:t>الثّقافة الماليّة</a:t>
            </a:r>
            <a:endParaRPr lang="ar-SA" sz="23900" cap="none" spc="0" dirty="0">
              <a:ln>
                <a:solidFill>
                  <a:srgbClr val="3A616A"/>
                </a:solidFill>
              </a:ln>
              <a:solidFill>
                <a:schemeClr val="bg1"/>
              </a:solidFill>
              <a:effectLst/>
              <a:latin typeface="Arial Black" panose="020B0A04020102020204" pitchFamily="34" charset="0"/>
              <a:cs typeface="Sultan bold" pitchFamily="2" charset="-78"/>
            </a:endParaRPr>
          </a:p>
        </p:txBody>
      </p:sp>
      <p:pic>
        <p:nvPicPr>
          <p:cNvPr id="3" name="Picture 2">
            <a:extLst>
              <a:ext uri="{FF2B5EF4-FFF2-40B4-BE49-F238E27FC236}">
                <a16:creationId xmlns:a16="http://schemas.microsoft.com/office/drawing/2014/main" xmlns="" id="{43C86C6B-F3D9-4D33-AC2E-D5A2EAFB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pic>
        <p:nvPicPr>
          <p:cNvPr id="8" name="Picture 7">
            <a:extLst>
              <a:ext uri="{FF2B5EF4-FFF2-40B4-BE49-F238E27FC236}">
                <a16:creationId xmlns:a16="http://schemas.microsoft.com/office/drawing/2014/main" xmlns="" id="{BE03A551-82E8-445D-993D-9F9CD80EF6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023" y="539225"/>
            <a:ext cx="4626158" cy="30853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3797388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36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6096000" y="229633"/>
            <a:ext cx="3884397" cy="1015663"/>
          </a:xfrm>
          <a:prstGeom prst="rect">
            <a:avLst/>
          </a:prstGeom>
        </p:spPr>
        <p:txBody>
          <a:bodyPr wrap="none">
            <a:spAutoFit/>
          </a:bodyPr>
          <a:lstStyle/>
          <a:p>
            <a:pPr algn="r" rtl="1">
              <a:spcBef>
                <a:spcPts val="0"/>
              </a:spcBef>
              <a:spcAft>
                <a:spcPts val="1000"/>
              </a:spcAft>
            </a:pPr>
            <a:r>
              <a:rPr lang="ar-BH" sz="6000" dirty="0">
                <a:solidFill>
                  <a:schemeClr val="bg1"/>
                </a:solidFill>
                <a:latin typeface="Sakkal Majalla" panose="02000000000000000000" pitchFamily="2" charset="-78"/>
                <a:cs typeface="Sultan bold" pitchFamily="2" charset="-78"/>
              </a:rPr>
              <a:t>البطالة وأنواعها</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مستطيل مستدير الزوايا 5">
            <a:hlinkClick r:id="rId2" action="ppaction://hlinksldjump"/>
            <a:extLst>
              <a:ext uri="{FF2B5EF4-FFF2-40B4-BE49-F238E27FC236}">
                <a16:creationId xmlns:a16="http://schemas.microsoft.com/office/drawing/2014/main" xmlns="" id="{8620F711-4A1F-4010-BF02-D311372EBF6C}"/>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3" action="ppaction://hlinksldjump"/>
            <a:extLst>
              <a:ext uri="{FF2B5EF4-FFF2-40B4-BE49-F238E27FC236}">
                <a16:creationId xmlns:a16="http://schemas.microsoft.com/office/drawing/2014/main" xmlns="" id="{AABFC1EA-BBF6-4EAE-8B7D-A324FBB3FD0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4" action="ppaction://hlinksldjump"/>
            <a:extLst>
              <a:ext uri="{FF2B5EF4-FFF2-40B4-BE49-F238E27FC236}">
                <a16:creationId xmlns:a16="http://schemas.microsoft.com/office/drawing/2014/main" xmlns="" id="{CF58BC54-80AC-482E-924D-BC10BC916E9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5" action="ppaction://hlinksldjump"/>
            <a:extLst>
              <a:ext uri="{FF2B5EF4-FFF2-40B4-BE49-F238E27FC236}">
                <a16:creationId xmlns:a16="http://schemas.microsoft.com/office/drawing/2014/main" xmlns="" id="{818E4C2D-8200-4C3E-9DAB-30F45106467C}"/>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6" action="ppaction://hlinksldjump"/>
            <a:extLst>
              <a:ext uri="{FF2B5EF4-FFF2-40B4-BE49-F238E27FC236}">
                <a16:creationId xmlns:a16="http://schemas.microsoft.com/office/drawing/2014/main" xmlns="" id="{24692112-9BF1-4B8A-924A-CE70531C58C5}"/>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7" action="ppaction://hlinksldjump"/>
            <a:extLst>
              <a:ext uri="{FF2B5EF4-FFF2-40B4-BE49-F238E27FC236}">
                <a16:creationId xmlns:a16="http://schemas.microsoft.com/office/drawing/2014/main" xmlns="" id="{086C5099-4D57-4152-B829-D08317401D51}"/>
              </a:ext>
            </a:extLst>
          </p:cNvPr>
          <p:cNvSpPr/>
          <p:nvPr/>
        </p:nvSpPr>
        <p:spPr>
          <a:xfrm>
            <a:off x="10514262" y="392440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8" action="ppaction://hlinksldjump"/>
            <a:extLst>
              <a:ext uri="{FF2B5EF4-FFF2-40B4-BE49-F238E27FC236}">
                <a16:creationId xmlns:a16="http://schemas.microsoft.com/office/drawing/2014/main" xmlns="" id="{B276C693-C267-47A6-96D5-A71E34C65544}"/>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1" name="مستطيل مستدير الزوايا 16">
            <a:hlinkClick r:id="rId8" action="ppaction://hlinksldjump"/>
            <a:extLst>
              <a:ext uri="{FF2B5EF4-FFF2-40B4-BE49-F238E27FC236}">
                <a16:creationId xmlns:a16="http://schemas.microsoft.com/office/drawing/2014/main" xmlns="" id="{FC2B007B-3EEB-402C-ACB0-8F568035288F}"/>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pic>
        <p:nvPicPr>
          <p:cNvPr id="10" name="Picture 9">
            <a:extLst>
              <a:ext uri="{FF2B5EF4-FFF2-40B4-BE49-F238E27FC236}">
                <a16:creationId xmlns:a16="http://schemas.microsoft.com/office/drawing/2014/main" xmlns="" id="{11B0B51F-9D38-46A2-953C-0674B89CA2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62028" y="1379989"/>
            <a:ext cx="5130711" cy="5092062"/>
          </a:xfrm>
          <a:prstGeom prst="rect">
            <a:avLst/>
          </a:prstGeom>
        </p:spPr>
      </p:pic>
      <p:sp>
        <p:nvSpPr>
          <p:cNvPr id="12" name="Rectangle 11">
            <a:extLst>
              <a:ext uri="{FF2B5EF4-FFF2-40B4-BE49-F238E27FC236}">
                <a16:creationId xmlns:a16="http://schemas.microsoft.com/office/drawing/2014/main" xmlns="" id="{F7680A1E-3E97-43D6-B955-177D62766AD0}"/>
              </a:ext>
            </a:extLst>
          </p:cNvPr>
          <p:cNvSpPr/>
          <p:nvPr/>
        </p:nvSpPr>
        <p:spPr>
          <a:xfrm>
            <a:off x="131317" y="2078416"/>
            <a:ext cx="5130711" cy="4392741"/>
          </a:xfrm>
          <a:prstGeom prst="rect">
            <a:avLst/>
          </a:prstGeom>
        </p:spPr>
        <p:txBody>
          <a:bodyPr wrap="square">
            <a:spAutoFit/>
          </a:bodyPr>
          <a:lstStyle/>
          <a:p>
            <a:pPr lvl="0" algn="just" rtl="1">
              <a:lnSpc>
                <a:spcPct val="115000"/>
              </a:lnSpc>
              <a:buClr>
                <a:srgbClr val="3F5378"/>
              </a:buClr>
            </a:pPr>
            <a:r>
              <a:rPr lang="ar-DZ" sz="2700" b="1" dirty="0">
                <a:latin typeface="Sakkal Majalla" panose="02000000000000000000" pitchFamily="2" charset="-78"/>
                <a:cs typeface="Sakkal Majalla" panose="02000000000000000000" pitchFamily="2" charset="-78"/>
              </a:rPr>
              <a:t>تلك الحالة التي يتكدس فيها عدد كبير من العمال بشكل يفوق الحاجة الفعلية للعمل، مما يعني وجود عمالة فائضة لا تنتج شيئًا تقريبًا، وبحيث إذا ما سحبت من أماكن عملها فإن حجم الإنتاج لن ينخفض.  فنحن هنا إزاء فئة من العمالة تبدو من الناحية الظاهرية أنها في حالة عمل، أي أنها تشغل وظيفة وتتقاضى عنها أجرًا، لكنها من الناحية الفعلية لا تعمل ولا تضيف شيئًا إلى الإنتاج، وهو الأمر الذي يرفع من التكلفة المتوسطة للمنتجات.  </a:t>
            </a:r>
            <a:endParaRPr lang="en-US" sz="2700" b="1" dirty="0">
              <a:latin typeface="Sakkal Majalla" panose="02000000000000000000" pitchFamily="2" charset="-78"/>
              <a:cs typeface="Sakkal Majalla" panose="02000000000000000000" pitchFamily="2" charset="-78"/>
            </a:endParaRPr>
          </a:p>
        </p:txBody>
      </p:sp>
      <p:sp>
        <p:nvSpPr>
          <p:cNvPr id="13" name="Rectangle 12">
            <a:extLst>
              <a:ext uri="{FF2B5EF4-FFF2-40B4-BE49-F238E27FC236}">
                <a16:creationId xmlns:a16="http://schemas.microsoft.com/office/drawing/2014/main" xmlns="" id="{506656F6-BF8F-4C95-862A-5CA310B6AE2E}"/>
              </a:ext>
            </a:extLst>
          </p:cNvPr>
          <p:cNvSpPr/>
          <p:nvPr/>
        </p:nvSpPr>
        <p:spPr>
          <a:xfrm>
            <a:off x="-52800" y="1577975"/>
            <a:ext cx="6697667" cy="587853"/>
          </a:xfrm>
          <a:prstGeom prst="rect">
            <a:avLst/>
          </a:prstGeom>
        </p:spPr>
        <p:txBody>
          <a:bodyPr wrap="none">
            <a:spAutoFit/>
          </a:bodyPr>
          <a:lstStyle/>
          <a:p>
            <a:pPr algn="just" rtl="1">
              <a:lnSpc>
                <a:spcPct val="115000"/>
              </a:lnSpc>
              <a:buClr>
                <a:srgbClr val="3F5378"/>
              </a:buClr>
            </a:pPr>
            <a:r>
              <a:rPr lang="ar-BH" sz="2800" b="1" dirty="0">
                <a:ln>
                  <a:solidFill>
                    <a:sysClr val="windowText" lastClr="000000"/>
                  </a:solidFill>
                </a:ln>
                <a:solidFill>
                  <a:srgbClr val="C00000"/>
                </a:solidFill>
                <a:latin typeface="Sakkal Majalla" panose="02000000000000000000" pitchFamily="2" charset="-78"/>
                <a:cs typeface="Sultan bold" pitchFamily="2" charset="-78"/>
              </a:rPr>
              <a:t>البطالة المقنعة أو المستترة </a:t>
            </a:r>
            <a:r>
              <a:rPr lang="en-US" sz="2800" b="1" dirty="0">
                <a:ln>
                  <a:solidFill>
                    <a:sysClr val="windowText" lastClr="000000"/>
                  </a:solidFill>
                </a:ln>
                <a:solidFill>
                  <a:srgbClr val="C00000"/>
                </a:solidFill>
                <a:latin typeface="Sakkal Majalla" panose="02000000000000000000" pitchFamily="2" charset="-78"/>
                <a:cs typeface="Sultan bold" pitchFamily="2" charset="-78"/>
              </a:rPr>
              <a:t>Disguised Unemployment</a:t>
            </a:r>
            <a:r>
              <a:rPr lang="ar-BH" sz="2800" b="1" dirty="0">
                <a:ln>
                  <a:solidFill>
                    <a:sysClr val="windowText" lastClr="000000"/>
                  </a:solidFill>
                </a:ln>
                <a:solidFill>
                  <a:srgbClr val="C00000"/>
                </a:solidFill>
                <a:latin typeface="Sakkal Majalla" panose="02000000000000000000" pitchFamily="2" charset="-78"/>
                <a:cs typeface="Sultan bold" pitchFamily="2" charset="-78"/>
              </a:rPr>
              <a:t>: </a:t>
            </a:r>
          </a:p>
        </p:txBody>
      </p:sp>
      <p:sp>
        <p:nvSpPr>
          <p:cNvPr id="42" name="TextBox 41">
            <a:extLst>
              <a:ext uri="{FF2B5EF4-FFF2-40B4-BE49-F238E27FC236}">
                <a16:creationId xmlns:a16="http://schemas.microsoft.com/office/drawing/2014/main" xmlns="" id="{D0B342E3-42F3-4E17-AE98-D87C08E77DEE}"/>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3" name="TextBox 42">
            <a:extLst>
              <a:ext uri="{FF2B5EF4-FFF2-40B4-BE49-F238E27FC236}">
                <a16:creationId xmlns:a16="http://schemas.microsoft.com/office/drawing/2014/main" xmlns="" id="{C48F25BB-EA83-4BBF-8ECD-198068BAD6C5}"/>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9508027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36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6096000" y="229633"/>
            <a:ext cx="3884397" cy="1015663"/>
          </a:xfrm>
          <a:prstGeom prst="rect">
            <a:avLst/>
          </a:prstGeom>
        </p:spPr>
        <p:txBody>
          <a:bodyPr wrap="none">
            <a:spAutoFit/>
          </a:bodyPr>
          <a:lstStyle/>
          <a:p>
            <a:pPr algn="r" rtl="1">
              <a:spcBef>
                <a:spcPts val="0"/>
              </a:spcBef>
              <a:spcAft>
                <a:spcPts val="1000"/>
              </a:spcAft>
            </a:pPr>
            <a:r>
              <a:rPr lang="ar-BH" sz="6000" dirty="0">
                <a:solidFill>
                  <a:schemeClr val="bg1"/>
                </a:solidFill>
                <a:latin typeface="Sakkal Majalla" panose="02000000000000000000" pitchFamily="2" charset="-78"/>
                <a:cs typeface="Sultan bold" pitchFamily="2" charset="-78"/>
              </a:rPr>
              <a:t>البطالة وأنواعها</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مستطيل مستدير الزوايا 5">
            <a:hlinkClick r:id="rId2" action="ppaction://hlinksldjump"/>
            <a:extLst>
              <a:ext uri="{FF2B5EF4-FFF2-40B4-BE49-F238E27FC236}">
                <a16:creationId xmlns:a16="http://schemas.microsoft.com/office/drawing/2014/main" xmlns="" id="{8620F711-4A1F-4010-BF02-D311372EBF6C}"/>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3" action="ppaction://hlinksldjump"/>
            <a:extLst>
              <a:ext uri="{FF2B5EF4-FFF2-40B4-BE49-F238E27FC236}">
                <a16:creationId xmlns:a16="http://schemas.microsoft.com/office/drawing/2014/main" xmlns="" id="{AABFC1EA-BBF6-4EAE-8B7D-A324FBB3FD0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4" action="ppaction://hlinksldjump"/>
            <a:extLst>
              <a:ext uri="{FF2B5EF4-FFF2-40B4-BE49-F238E27FC236}">
                <a16:creationId xmlns:a16="http://schemas.microsoft.com/office/drawing/2014/main" xmlns="" id="{CF58BC54-80AC-482E-924D-BC10BC916E9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5" action="ppaction://hlinksldjump"/>
            <a:extLst>
              <a:ext uri="{FF2B5EF4-FFF2-40B4-BE49-F238E27FC236}">
                <a16:creationId xmlns:a16="http://schemas.microsoft.com/office/drawing/2014/main" xmlns="" id="{818E4C2D-8200-4C3E-9DAB-30F45106467C}"/>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6" action="ppaction://hlinksldjump"/>
            <a:extLst>
              <a:ext uri="{FF2B5EF4-FFF2-40B4-BE49-F238E27FC236}">
                <a16:creationId xmlns:a16="http://schemas.microsoft.com/office/drawing/2014/main" xmlns="" id="{24692112-9BF1-4B8A-924A-CE70531C58C5}"/>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7" action="ppaction://hlinksldjump"/>
            <a:extLst>
              <a:ext uri="{FF2B5EF4-FFF2-40B4-BE49-F238E27FC236}">
                <a16:creationId xmlns:a16="http://schemas.microsoft.com/office/drawing/2014/main" xmlns="" id="{086C5099-4D57-4152-B829-D08317401D51}"/>
              </a:ext>
            </a:extLst>
          </p:cNvPr>
          <p:cNvSpPr/>
          <p:nvPr/>
        </p:nvSpPr>
        <p:spPr>
          <a:xfrm>
            <a:off x="10514262" y="392440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8" action="ppaction://hlinksldjump"/>
            <a:extLst>
              <a:ext uri="{FF2B5EF4-FFF2-40B4-BE49-F238E27FC236}">
                <a16:creationId xmlns:a16="http://schemas.microsoft.com/office/drawing/2014/main" xmlns="" id="{B276C693-C267-47A6-96D5-A71E34C65544}"/>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1" name="مستطيل مستدير الزوايا 16">
            <a:hlinkClick r:id="rId8" action="ppaction://hlinksldjump"/>
            <a:extLst>
              <a:ext uri="{FF2B5EF4-FFF2-40B4-BE49-F238E27FC236}">
                <a16:creationId xmlns:a16="http://schemas.microsoft.com/office/drawing/2014/main" xmlns="" id="{FC2B007B-3EEB-402C-ACB0-8F568035288F}"/>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pic>
        <p:nvPicPr>
          <p:cNvPr id="10" name="Picture 9">
            <a:extLst>
              <a:ext uri="{FF2B5EF4-FFF2-40B4-BE49-F238E27FC236}">
                <a16:creationId xmlns:a16="http://schemas.microsoft.com/office/drawing/2014/main" xmlns="" id="{11B0B51F-9D38-46A2-953C-0674B89CA2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62028" y="1379989"/>
            <a:ext cx="5130711" cy="5092062"/>
          </a:xfrm>
          <a:prstGeom prst="rect">
            <a:avLst/>
          </a:prstGeom>
        </p:spPr>
      </p:pic>
      <p:sp>
        <p:nvSpPr>
          <p:cNvPr id="12" name="Rectangle 11">
            <a:extLst>
              <a:ext uri="{FF2B5EF4-FFF2-40B4-BE49-F238E27FC236}">
                <a16:creationId xmlns:a16="http://schemas.microsoft.com/office/drawing/2014/main" xmlns="" id="{F7680A1E-3E97-43D6-B955-177D62766AD0}"/>
              </a:ext>
            </a:extLst>
          </p:cNvPr>
          <p:cNvSpPr/>
          <p:nvPr/>
        </p:nvSpPr>
        <p:spPr>
          <a:xfrm>
            <a:off x="131317" y="2618213"/>
            <a:ext cx="5130711" cy="3277820"/>
          </a:xfrm>
          <a:prstGeom prst="rect">
            <a:avLst/>
          </a:prstGeom>
        </p:spPr>
        <p:txBody>
          <a:bodyPr wrap="square">
            <a:spAutoFit/>
          </a:bodyPr>
          <a:lstStyle/>
          <a:p>
            <a:pPr algn="just" rtl="1">
              <a:lnSpc>
                <a:spcPct val="115000"/>
              </a:lnSpc>
              <a:buClr>
                <a:srgbClr val="3F5378"/>
              </a:buClr>
            </a:pPr>
            <a:r>
              <a:rPr lang="ar-DZ" sz="3600" b="1" dirty="0">
                <a:latin typeface="Sakkal Majalla" panose="02000000000000000000" pitchFamily="2" charset="-78"/>
                <a:cs typeface="Sakkal Majalla" panose="02000000000000000000" pitchFamily="2" charset="-78"/>
              </a:rPr>
              <a:t>هي تعطل جزء من قوة العمل مؤقتًا؛ بسبب الانتقال من مكان إلى آخر أو البحث عن وظيفة أفضل.  وعادة ما تكون فترات البطالة الاحتكاكية قصيرة الأجل.</a:t>
            </a:r>
            <a:endParaRPr lang="en-US" sz="3600" b="1" dirty="0">
              <a:latin typeface="Sakkal Majalla" panose="02000000000000000000" pitchFamily="2" charset="-78"/>
              <a:cs typeface="Sakkal Majalla" panose="02000000000000000000" pitchFamily="2" charset="-78"/>
            </a:endParaRPr>
          </a:p>
        </p:txBody>
      </p:sp>
      <p:sp>
        <p:nvSpPr>
          <p:cNvPr id="13" name="Rectangle 12">
            <a:extLst>
              <a:ext uri="{FF2B5EF4-FFF2-40B4-BE49-F238E27FC236}">
                <a16:creationId xmlns:a16="http://schemas.microsoft.com/office/drawing/2014/main" xmlns="" id="{506656F6-BF8F-4C95-862A-5CA310B6AE2E}"/>
              </a:ext>
            </a:extLst>
          </p:cNvPr>
          <p:cNvSpPr/>
          <p:nvPr/>
        </p:nvSpPr>
        <p:spPr>
          <a:xfrm>
            <a:off x="9718" y="1577975"/>
            <a:ext cx="6572633" cy="658642"/>
          </a:xfrm>
          <a:prstGeom prst="rect">
            <a:avLst/>
          </a:prstGeom>
        </p:spPr>
        <p:txBody>
          <a:bodyPr wrap="none">
            <a:spAutoFit/>
          </a:bodyPr>
          <a:lstStyle/>
          <a:p>
            <a:pPr algn="just" rtl="1">
              <a:lnSpc>
                <a:spcPct val="115000"/>
              </a:lnSpc>
              <a:buClr>
                <a:srgbClr val="3F5378"/>
              </a:buClr>
            </a:pPr>
            <a:r>
              <a:rPr lang="ar-BH" sz="3200" b="1" dirty="0">
                <a:ln>
                  <a:solidFill>
                    <a:sysClr val="windowText" lastClr="000000"/>
                  </a:solidFill>
                </a:ln>
                <a:solidFill>
                  <a:srgbClr val="3A5C84"/>
                </a:solidFill>
                <a:latin typeface="Sakkal Majalla" panose="02000000000000000000" pitchFamily="2" charset="-78"/>
                <a:cs typeface="Sultan bold" pitchFamily="2" charset="-78"/>
              </a:rPr>
              <a:t>البطالة الاحتكاكية </a:t>
            </a:r>
            <a:r>
              <a:rPr lang="en-US" sz="3200" b="1" dirty="0">
                <a:ln>
                  <a:solidFill>
                    <a:sysClr val="windowText" lastClr="000000"/>
                  </a:solidFill>
                </a:ln>
                <a:solidFill>
                  <a:srgbClr val="3A5C84"/>
                </a:solidFill>
                <a:latin typeface="Sakkal Majalla" panose="02000000000000000000" pitchFamily="2" charset="-78"/>
                <a:cs typeface="Sultan bold" pitchFamily="2" charset="-78"/>
              </a:rPr>
              <a:t>:Frictional Unemployment</a:t>
            </a:r>
            <a:r>
              <a:rPr lang="ar-BH" sz="3200" b="1" dirty="0">
                <a:ln>
                  <a:solidFill>
                    <a:sysClr val="windowText" lastClr="000000"/>
                  </a:solidFill>
                </a:ln>
                <a:solidFill>
                  <a:srgbClr val="3A5C84"/>
                </a:solidFill>
                <a:latin typeface="Sakkal Majalla" panose="02000000000000000000" pitchFamily="2" charset="-78"/>
                <a:cs typeface="Sultan bold" pitchFamily="2" charset="-78"/>
              </a:rPr>
              <a:t> </a:t>
            </a:r>
          </a:p>
        </p:txBody>
      </p:sp>
      <p:sp>
        <p:nvSpPr>
          <p:cNvPr id="42" name="TextBox 41">
            <a:extLst>
              <a:ext uri="{FF2B5EF4-FFF2-40B4-BE49-F238E27FC236}">
                <a16:creationId xmlns:a16="http://schemas.microsoft.com/office/drawing/2014/main" xmlns="" id="{A0F9761F-AB6D-4F2E-B19F-8DAB0CEF4FF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3" name="TextBox 42">
            <a:extLst>
              <a:ext uri="{FF2B5EF4-FFF2-40B4-BE49-F238E27FC236}">
                <a16:creationId xmlns:a16="http://schemas.microsoft.com/office/drawing/2014/main" xmlns="" id="{C081ED57-5902-4780-8AE2-08D17A47503C}"/>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3657833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4025836" y="461226"/>
            <a:ext cx="7061549" cy="646331"/>
          </a:xfrm>
          <a:prstGeom prst="rect">
            <a:avLst/>
          </a:prstGeom>
        </p:spPr>
        <p:txBody>
          <a:bodyPr wrap="none">
            <a:spAutoFit/>
          </a:bodyPr>
          <a:lstStyle/>
          <a:p>
            <a:pPr algn="r" rtl="1">
              <a:spcBef>
                <a:spcPts val="0"/>
              </a:spcBef>
              <a:spcAft>
                <a:spcPts val="1000"/>
              </a:spcAft>
            </a:pPr>
            <a:r>
              <a:rPr lang="ar-SA" sz="3600" dirty="0">
                <a:solidFill>
                  <a:schemeClr val="bg1"/>
                </a:solidFill>
                <a:latin typeface="Sakkal Majalla" panose="02000000000000000000" pitchFamily="2" charset="-78"/>
                <a:cs typeface="Sultan bold" pitchFamily="2" charset="-78"/>
              </a:rPr>
              <a:t>خطوات مملكة البحرين في تخفيض معدل البطالة</a:t>
            </a:r>
            <a:endParaRPr lang="ar-BH" sz="3600" dirty="0">
              <a:solidFill>
                <a:schemeClr val="bg1"/>
              </a:solidFill>
              <a:latin typeface="Sakkal Majalla" panose="02000000000000000000" pitchFamily="2" charset="-78"/>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24">
            <a:extLst>
              <a:ext uri="{FF2B5EF4-FFF2-40B4-BE49-F238E27FC236}">
                <a16:creationId xmlns:a16="http://schemas.microsoft.com/office/drawing/2014/main" xmlns="" id="{72B76F67-6944-4C39-A4B1-246EBEAA6462}"/>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a:t>
            </a:r>
            <a:r>
              <a:rPr lang="en-US" sz="2800" b="1" dirty="0">
                <a:ea typeface="Calibri" panose="020F0502020204030204" pitchFamily="34" charset="0"/>
              </a:rPr>
              <a:t>2</a:t>
            </a:r>
            <a:r>
              <a:rPr lang="ar-BH" sz="2800" b="1" dirty="0">
                <a:ea typeface="Calibri" panose="020F0502020204030204" pitchFamily="34" charset="0"/>
              </a:rPr>
              <a:t>-1-</a:t>
            </a:r>
            <a:r>
              <a:rPr lang="en-US" sz="2800" b="1" dirty="0">
                <a:ea typeface="Calibri" panose="020F0502020204030204" pitchFamily="34" charset="0"/>
              </a:rPr>
              <a:t>3</a:t>
            </a:r>
            <a:r>
              <a:rPr lang="ar-BH" sz="2800" b="1" dirty="0">
                <a:ea typeface="Calibri" panose="020F0502020204030204" pitchFamily="34" charset="0"/>
              </a:rPr>
              <a:t>)</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26" name="مستطيل مستدير الزوايا 5">
            <a:hlinkClick r:id="rId2" action="ppaction://hlinksldjump"/>
            <a:extLst>
              <a:ext uri="{FF2B5EF4-FFF2-40B4-BE49-F238E27FC236}">
                <a16:creationId xmlns:a16="http://schemas.microsoft.com/office/drawing/2014/main" xmlns="" id="{020AC7B4-EBBC-4ED7-917E-0C8CA6E1179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71F4EEDB-9D6F-447F-A541-3B37FDB9A0B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A1922569-CEF9-4FCB-9035-FA70DED907B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D23D2A2C-8ACC-49A0-A6CB-9E08C70307F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1F5CA33A-D139-4F27-9F89-83C636A788C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5BE9E564-F99C-424F-AD39-B4FA18EE69A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6C1CB045-705C-4E42-A039-B96CEA71E7D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8" action="ppaction://hlinksldjump"/>
            <a:extLst>
              <a:ext uri="{FF2B5EF4-FFF2-40B4-BE49-F238E27FC236}">
                <a16:creationId xmlns:a16="http://schemas.microsoft.com/office/drawing/2014/main" xmlns="" id="{FF6C6CD6-4B31-43FF-8E49-A9B31EA1FA8C}"/>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pic>
        <p:nvPicPr>
          <p:cNvPr id="2" name="Picture 1">
            <a:extLst>
              <a:ext uri="{FF2B5EF4-FFF2-40B4-BE49-F238E27FC236}">
                <a16:creationId xmlns:a16="http://schemas.microsoft.com/office/drawing/2014/main" xmlns="" id="{90D3DAF0-CAD8-4B8A-B50E-E0A68B5A39CE}"/>
              </a:ext>
            </a:extLst>
          </p:cNvPr>
          <p:cNvPicPr>
            <a:picLocks noChangeAspect="1"/>
          </p:cNvPicPr>
          <p:nvPr/>
        </p:nvPicPr>
        <p:blipFill rotWithShape="1">
          <a:blip r:embed="rId9"/>
          <a:srcRect l="16288" t="24781" r="26363" b="36565"/>
          <a:stretch/>
        </p:blipFill>
        <p:spPr>
          <a:xfrm>
            <a:off x="129305" y="1954569"/>
            <a:ext cx="10164815" cy="4034976"/>
          </a:xfrm>
          <a:prstGeom prst="rect">
            <a:avLst/>
          </a:prstGeom>
        </p:spPr>
      </p:pic>
      <p:sp>
        <p:nvSpPr>
          <p:cNvPr id="42" name="TextBox 41">
            <a:extLst>
              <a:ext uri="{FF2B5EF4-FFF2-40B4-BE49-F238E27FC236}">
                <a16:creationId xmlns:a16="http://schemas.microsoft.com/office/drawing/2014/main" xmlns="" id="{35206E6B-0D97-4D0A-BBF9-ADC962C6435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3" name="TextBox 42">
            <a:extLst>
              <a:ext uri="{FF2B5EF4-FFF2-40B4-BE49-F238E27FC236}">
                <a16:creationId xmlns:a16="http://schemas.microsoft.com/office/drawing/2014/main" xmlns="" id="{D52F65EB-8AA4-4074-A389-2D4B3C407553}"/>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40009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4025836" y="461226"/>
            <a:ext cx="7061549" cy="646331"/>
          </a:xfrm>
          <a:prstGeom prst="rect">
            <a:avLst/>
          </a:prstGeom>
        </p:spPr>
        <p:txBody>
          <a:bodyPr wrap="none">
            <a:spAutoFit/>
          </a:bodyPr>
          <a:lstStyle/>
          <a:p>
            <a:pPr algn="r" rtl="1">
              <a:spcBef>
                <a:spcPts val="0"/>
              </a:spcBef>
              <a:spcAft>
                <a:spcPts val="1000"/>
              </a:spcAft>
            </a:pPr>
            <a:r>
              <a:rPr lang="ar-SA" sz="3600" dirty="0">
                <a:solidFill>
                  <a:schemeClr val="bg1"/>
                </a:solidFill>
                <a:latin typeface="Sakkal Majalla" panose="02000000000000000000" pitchFamily="2" charset="-78"/>
                <a:cs typeface="Sultan bold" pitchFamily="2" charset="-78"/>
              </a:rPr>
              <a:t>خطوات مملكة البحرين في تخفيض معدل البطالة</a:t>
            </a:r>
            <a:endParaRPr lang="ar-BH" sz="3600" dirty="0">
              <a:solidFill>
                <a:schemeClr val="bg1"/>
              </a:solidFill>
              <a:latin typeface="Sakkal Majalla" panose="02000000000000000000" pitchFamily="2" charset="-78"/>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24">
            <a:extLst>
              <a:ext uri="{FF2B5EF4-FFF2-40B4-BE49-F238E27FC236}">
                <a16:creationId xmlns:a16="http://schemas.microsoft.com/office/drawing/2014/main" xmlns="" id="{72B76F67-6944-4C39-A4B1-246EBEAA6462}"/>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a:t>
            </a:r>
            <a:r>
              <a:rPr lang="en-US" sz="2800" b="1" dirty="0">
                <a:ea typeface="Calibri" panose="020F0502020204030204" pitchFamily="34" charset="0"/>
              </a:rPr>
              <a:t>2</a:t>
            </a:r>
            <a:r>
              <a:rPr lang="ar-BH" sz="2800" b="1" dirty="0">
                <a:ea typeface="Calibri" panose="020F0502020204030204" pitchFamily="34" charset="0"/>
              </a:rPr>
              <a:t>-1-</a:t>
            </a:r>
            <a:r>
              <a:rPr lang="en-US" sz="2800" b="1" dirty="0">
                <a:ea typeface="Calibri" panose="020F0502020204030204" pitchFamily="34" charset="0"/>
              </a:rPr>
              <a:t>3</a:t>
            </a:r>
            <a:r>
              <a:rPr lang="ar-BH" sz="2800" b="1" dirty="0">
                <a:ea typeface="Calibri" panose="020F0502020204030204" pitchFamily="34" charset="0"/>
              </a:rPr>
              <a:t>)</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26" name="مستطيل مستدير الزوايا 5">
            <a:hlinkClick r:id="rId2" action="ppaction://hlinksldjump"/>
            <a:extLst>
              <a:ext uri="{FF2B5EF4-FFF2-40B4-BE49-F238E27FC236}">
                <a16:creationId xmlns:a16="http://schemas.microsoft.com/office/drawing/2014/main" xmlns="" id="{020AC7B4-EBBC-4ED7-917E-0C8CA6E1179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71F4EEDB-9D6F-447F-A541-3B37FDB9A0B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A1922569-CEF9-4FCB-9035-FA70DED907B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D23D2A2C-8ACC-49A0-A6CB-9E08C70307F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1F5CA33A-D139-4F27-9F89-83C636A788C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5BE9E564-F99C-424F-AD39-B4FA18EE69A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6C1CB045-705C-4E42-A039-B96CEA71E7D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8" action="ppaction://hlinksldjump"/>
            <a:extLst>
              <a:ext uri="{FF2B5EF4-FFF2-40B4-BE49-F238E27FC236}">
                <a16:creationId xmlns:a16="http://schemas.microsoft.com/office/drawing/2014/main" xmlns="" id="{FF6C6CD6-4B31-43FF-8E49-A9B31EA1FA8C}"/>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pic>
        <p:nvPicPr>
          <p:cNvPr id="3" name="Picture 2">
            <a:extLst>
              <a:ext uri="{FF2B5EF4-FFF2-40B4-BE49-F238E27FC236}">
                <a16:creationId xmlns:a16="http://schemas.microsoft.com/office/drawing/2014/main" xmlns="" id="{FE9E3644-8312-4D9D-A7E6-D80B3A956461}"/>
              </a:ext>
            </a:extLst>
          </p:cNvPr>
          <p:cNvPicPr>
            <a:picLocks noChangeAspect="1"/>
          </p:cNvPicPr>
          <p:nvPr/>
        </p:nvPicPr>
        <p:blipFill rotWithShape="1">
          <a:blip r:embed="rId9"/>
          <a:srcRect l="16213" t="38018" r="26061" b="14861"/>
          <a:stretch/>
        </p:blipFill>
        <p:spPr>
          <a:xfrm>
            <a:off x="99617" y="1582295"/>
            <a:ext cx="10274650" cy="4717568"/>
          </a:xfrm>
          <a:prstGeom prst="rect">
            <a:avLst/>
          </a:prstGeom>
        </p:spPr>
      </p:pic>
      <p:sp>
        <p:nvSpPr>
          <p:cNvPr id="40" name="TextBox 39">
            <a:extLst>
              <a:ext uri="{FF2B5EF4-FFF2-40B4-BE49-F238E27FC236}">
                <a16:creationId xmlns:a16="http://schemas.microsoft.com/office/drawing/2014/main" xmlns="" id="{8017EB40-4A01-4336-8864-6D871B20993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a16="http://schemas.microsoft.com/office/drawing/2014/main" xmlns="" id="{79762A5B-A959-4780-97D9-59123648C381}"/>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9237105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541226"/>
            <a:ext cx="10337323" cy="4929286"/>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BH" sz="3200" b="1" dirty="0">
                <a:solidFill>
                  <a:schemeClr val="tx1"/>
                </a:solidFill>
                <a:latin typeface="Sakkal Majalla" panose="02000000000000000000" pitchFamily="2" charset="-78"/>
                <a:cs typeface="Sakkal Majalla" panose="02000000000000000000" pitchFamily="2" charset="-78"/>
              </a:rPr>
              <a:t>استطاعت مملكة البحرين خفض معدل البطالة وبقاء معدلاتها في حدودها الآمنة والطبيعية، بفضل توجيهات حضرة صاحب الجلالة الملك "حمد بن عيسى آل خليفة" ملك البلاد المعظم حفظه الله ورعاه، والتي حظت بإشادات من منظمة العمل الدولية، وقد تنبهت قيادتنا الرشيدة في تدارك علاج البطالة الهيكلية </a:t>
            </a:r>
            <a:r>
              <a:rPr lang="en-US" sz="3200" b="1" dirty="0">
                <a:solidFill>
                  <a:schemeClr val="tx1"/>
                </a:solidFill>
                <a:latin typeface="Sakkal Majalla" panose="02000000000000000000" pitchFamily="2" charset="-78"/>
                <a:cs typeface="Sakkal Majalla" panose="02000000000000000000" pitchFamily="2" charset="-78"/>
              </a:rPr>
              <a:t>Structural Unemployment </a:t>
            </a:r>
            <a:r>
              <a:rPr lang="ar-BH" sz="3200" b="1" dirty="0">
                <a:solidFill>
                  <a:schemeClr val="tx1"/>
                </a:solidFill>
                <a:latin typeface="Sakkal Majalla" panose="02000000000000000000" pitchFamily="2" charset="-78"/>
                <a:cs typeface="Sakkal Majalla" panose="02000000000000000000" pitchFamily="2" charset="-78"/>
              </a:rPr>
              <a:t>، والتي تحدث نتيجة التحولات الاقتصاديّة والتقدم التكنولوجي السريع موجهة إلى الاستُعَدُّاد الكامل للتعامل مع متطلبات الاقتصاد الرقمي وتبني توظيف تقنية الذكاء الاصطناعي في القطاعات الإنتاجية والخدمية، وقد أظهرت جائحة كورونا -19 مدى الحاجة إلى توظيف التكنولوجيا في الاقتصاد، كما ظهرت أعمال جديدة، وكلما تقدم العلم تقنيًا انحسرت بعض المهن وظهرت مهن جديدة. </a:t>
            </a:r>
            <a:endParaRPr lang="en-US" sz="3200" b="1" dirty="0">
              <a:solidFill>
                <a:schemeClr val="tx1"/>
              </a:solidFill>
              <a:latin typeface="Sakkal Majalla" panose="02000000000000000000" pitchFamily="2" charset="-78"/>
              <a:cs typeface="Sakkal Majalla" panose="02000000000000000000" pitchFamily="2" charset="-78"/>
            </a:endParaRPr>
          </a:p>
          <a:p>
            <a:pPr algn="just" rtl="1"/>
            <a:endParaRPr lang="ar-BH" sz="24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4025836" y="461226"/>
            <a:ext cx="7061549" cy="646331"/>
          </a:xfrm>
          <a:prstGeom prst="rect">
            <a:avLst/>
          </a:prstGeom>
        </p:spPr>
        <p:txBody>
          <a:bodyPr wrap="none">
            <a:spAutoFit/>
          </a:bodyPr>
          <a:lstStyle/>
          <a:p>
            <a:pPr algn="r" rtl="1">
              <a:spcBef>
                <a:spcPts val="0"/>
              </a:spcBef>
              <a:spcAft>
                <a:spcPts val="1000"/>
              </a:spcAft>
            </a:pPr>
            <a:r>
              <a:rPr lang="ar-SA" sz="3600" dirty="0">
                <a:solidFill>
                  <a:schemeClr val="bg1"/>
                </a:solidFill>
                <a:latin typeface="Sakkal Majalla" panose="02000000000000000000" pitchFamily="2" charset="-78"/>
                <a:cs typeface="Sultan bold" pitchFamily="2" charset="-78"/>
              </a:rPr>
              <a:t>خطوات مملكة البحرين في تخفيض معدل البطالة</a:t>
            </a:r>
            <a:endParaRPr lang="ar-BH" sz="3600" dirty="0">
              <a:solidFill>
                <a:schemeClr val="bg1"/>
              </a:solidFill>
              <a:latin typeface="Sakkal Majalla" panose="02000000000000000000" pitchFamily="2" charset="-78"/>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مستطيل مستدير الزوايا 5">
            <a:hlinkClick r:id="rId2" action="ppaction://hlinksldjump"/>
            <a:extLst>
              <a:ext uri="{FF2B5EF4-FFF2-40B4-BE49-F238E27FC236}">
                <a16:creationId xmlns:a16="http://schemas.microsoft.com/office/drawing/2014/main" xmlns="" id="{020AC7B4-EBBC-4ED7-917E-0C8CA6E1179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71F4EEDB-9D6F-447F-A541-3B37FDB9A0B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A1922569-CEF9-4FCB-9035-FA70DED907B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D23D2A2C-8ACC-49A0-A6CB-9E08C70307F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1F5CA33A-D139-4F27-9F89-83C636A788C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5BE9E564-F99C-424F-AD39-B4FA18EE69A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6C1CB045-705C-4E42-A039-B96CEA71E7D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8" action="ppaction://hlinksldjump"/>
            <a:extLst>
              <a:ext uri="{FF2B5EF4-FFF2-40B4-BE49-F238E27FC236}">
                <a16:creationId xmlns:a16="http://schemas.microsoft.com/office/drawing/2014/main" xmlns="" id="{FF6C6CD6-4B31-43FF-8E49-A9B31EA1FA8C}"/>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TextBox 39">
            <a:extLst>
              <a:ext uri="{FF2B5EF4-FFF2-40B4-BE49-F238E27FC236}">
                <a16:creationId xmlns:a16="http://schemas.microsoft.com/office/drawing/2014/main" xmlns="" id="{EF40FC0D-0290-408A-A30C-0220164AA8E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a16="http://schemas.microsoft.com/office/drawing/2014/main" xmlns="" id="{688863C4-116A-4C8D-B0BB-677DC77BB286}"/>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78987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endParaRPr lang="ar-BH" sz="4800" b="1" dirty="0">
              <a:solidFill>
                <a:schemeClr val="tx1"/>
              </a:solidFill>
              <a:latin typeface="Sakkal Majalla" panose="02000000000000000000" pitchFamily="2" charset="-78"/>
              <a:cs typeface="Sakkal Majalla" panose="02000000000000000000" pitchFamily="2" charset="-78"/>
            </a:endParaRPr>
          </a:p>
          <a:p>
            <a:pPr lvl="0" algn="just" rtl="1"/>
            <a:endParaRPr lang="ar-BH" sz="2800" b="1" dirty="0">
              <a:solidFill>
                <a:schemeClr val="tx1"/>
              </a:solidFill>
              <a:latin typeface="Sakkal Majalla" panose="02000000000000000000" pitchFamily="2" charset="-78"/>
              <a:cs typeface="Sakkal Majalla" panose="02000000000000000000" pitchFamily="2" charset="-78"/>
            </a:endParaRPr>
          </a:p>
          <a:p>
            <a:pPr lvl="0" algn="just" rtl="1"/>
            <a:r>
              <a:rPr lang="ar-SA" sz="4800" b="1" dirty="0">
                <a:solidFill>
                  <a:schemeClr val="tx1"/>
                </a:solidFill>
                <a:latin typeface="Sakkal Majalla" panose="02000000000000000000" pitchFamily="2" charset="-78"/>
                <a:cs typeface="Sakkal Majalla" panose="02000000000000000000" pitchFamily="2" charset="-78"/>
              </a:rPr>
              <a:t>الاقتصاد الرقمي </a:t>
            </a:r>
            <a:r>
              <a:rPr lang="en-US" sz="4800" b="1" dirty="0">
                <a:solidFill>
                  <a:schemeClr val="tx1"/>
                </a:solidFill>
                <a:latin typeface="Sakkal Majalla" panose="02000000000000000000" pitchFamily="2" charset="-78"/>
                <a:cs typeface="Sakkal Majalla" panose="02000000000000000000" pitchFamily="2" charset="-78"/>
              </a:rPr>
              <a:t> Digital Commerce</a:t>
            </a:r>
            <a:r>
              <a:rPr lang="ar-SA" sz="4800" b="1" dirty="0">
                <a:solidFill>
                  <a:schemeClr val="tx1"/>
                </a:solidFill>
                <a:latin typeface="Sakkal Majalla" panose="02000000000000000000" pitchFamily="2" charset="-78"/>
                <a:cs typeface="Sakkal Majalla" panose="02000000000000000000" pitchFamily="2" charset="-78"/>
              </a:rPr>
              <a:t>هو ممارسة الأنشطة الاقتصاديّة في المجال الإلكتروني باستعمال وسائط الاتصالات وتكنولوجيا المعلومات، من خلال إيجاد روابط فعالة ما بين أطراف النشاط الاقتصادي.</a:t>
            </a:r>
            <a:endParaRPr lang="en-US" sz="4800" b="1" dirty="0">
              <a:solidFill>
                <a:schemeClr val="tx1"/>
              </a:solidFill>
              <a:latin typeface="Sakkal Majalla" panose="02000000000000000000" pitchFamily="2" charset="-78"/>
              <a:cs typeface="Sakkal Majalla" panose="02000000000000000000" pitchFamily="2" charset="-78"/>
            </a:endParaRPr>
          </a:p>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6" name="مستطيل مستدير الزوايا 5">
            <a:hlinkClick r:id="rId2" action="ppaction://hlinksldjump"/>
            <a:extLst>
              <a:ext uri="{FF2B5EF4-FFF2-40B4-BE49-F238E27FC236}">
                <a16:creationId xmlns:a16="http://schemas.microsoft.com/office/drawing/2014/main" xmlns="" id="{020AC7B4-EBBC-4ED7-917E-0C8CA6E1179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71F4EEDB-9D6F-447F-A541-3B37FDB9A0B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A1922569-CEF9-4FCB-9035-FA70DED907B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D23D2A2C-8ACC-49A0-A6CB-9E08C70307F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1F5CA33A-D139-4F27-9F89-83C636A788C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5BE9E564-F99C-424F-AD39-B4FA18EE69A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6C1CB045-705C-4E42-A039-B96CEA71E7DF}"/>
              </a:ext>
            </a:extLst>
          </p:cNvPr>
          <p:cNvSpPr/>
          <p:nvPr/>
        </p:nvSpPr>
        <p:spPr>
          <a:xfrm>
            <a:off x="10517774" y="522722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8" action="ppaction://hlinksldjump"/>
            <a:extLst>
              <a:ext uri="{FF2B5EF4-FFF2-40B4-BE49-F238E27FC236}">
                <a16:creationId xmlns:a16="http://schemas.microsoft.com/office/drawing/2014/main" xmlns="" id="{FF6C6CD6-4B31-43FF-8E49-A9B31EA1FA8C}"/>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TextBox 39">
            <a:extLst>
              <a:ext uri="{FF2B5EF4-FFF2-40B4-BE49-F238E27FC236}">
                <a16:creationId xmlns:a16="http://schemas.microsoft.com/office/drawing/2014/main" xmlns="" id="{EF40FC0D-0290-408A-A30C-0220164AA8E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a16="http://schemas.microsoft.com/office/drawing/2014/main" xmlns="" id="{688863C4-116A-4C8D-B0BB-677DC77BB286}"/>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42" name="Rectangle 6">
            <a:extLst>
              <a:ext uri="{FF2B5EF4-FFF2-40B4-BE49-F238E27FC236}">
                <a16:creationId xmlns:a16="http://schemas.microsoft.com/office/drawing/2014/main" xmlns="" id="{A216697C-7F6E-469C-8622-82587F0F2949}"/>
              </a:ext>
            </a:extLst>
          </p:cNvPr>
          <p:cNvSpPr/>
          <p:nvPr/>
        </p:nvSpPr>
        <p:spPr>
          <a:xfrm>
            <a:off x="6832553" y="245042"/>
            <a:ext cx="1619354" cy="1107996"/>
          </a:xfrm>
          <a:prstGeom prst="rect">
            <a:avLst/>
          </a:prstGeom>
        </p:spPr>
        <p:txBody>
          <a:bodyPr wrap="none">
            <a:spAutoFit/>
          </a:bodyPr>
          <a:lstStyle/>
          <a:p>
            <a:pPr algn="r" rtl="1">
              <a:spcBef>
                <a:spcPts val="0"/>
              </a:spcBef>
              <a:spcAft>
                <a:spcPts val="1000"/>
              </a:spcAft>
            </a:pPr>
            <a:r>
              <a:rPr lang="ar-BH" sz="6600" dirty="0">
                <a:solidFill>
                  <a:schemeClr val="bg1"/>
                </a:solidFill>
                <a:latin typeface="Sakkal Majalla" panose="02000000000000000000" pitchFamily="2" charset="-78"/>
                <a:cs typeface="Sultan bold" pitchFamily="2" charset="-78"/>
              </a:rPr>
              <a:t>إضاءة</a:t>
            </a:r>
          </a:p>
        </p:txBody>
      </p:sp>
      <p:grpSp>
        <p:nvGrpSpPr>
          <p:cNvPr id="43" name="Shape 901">
            <a:extLst>
              <a:ext uri="{FF2B5EF4-FFF2-40B4-BE49-F238E27FC236}">
                <a16:creationId xmlns:a16="http://schemas.microsoft.com/office/drawing/2014/main" xmlns="" id="{FC8E1979-3B29-4886-934B-396AB33BF6D8}"/>
              </a:ext>
            </a:extLst>
          </p:cNvPr>
          <p:cNvGrpSpPr/>
          <p:nvPr/>
        </p:nvGrpSpPr>
        <p:grpSpPr>
          <a:xfrm>
            <a:off x="10939114" y="258392"/>
            <a:ext cx="585230" cy="945829"/>
            <a:chOff x="6718575" y="2318625"/>
            <a:chExt cx="256950" cy="407375"/>
          </a:xfrm>
        </p:grpSpPr>
        <p:sp>
          <p:nvSpPr>
            <p:cNvPr id="53" name="Shape 902">
              <a:extLst>
                <a:ext uri="{FF2B5EF4-FFF2-40B4-BE49-F238E27FC236}">
                  <a16:creationId xmlns:a16="http://schemas.microsoft.com/office/drawing/2014/main" xmlns="" id="{1A8BD0A0-4812-42CB-85D2-49B70987569F}"/>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4" name="Shape 903">
              <a:extLst>
                <a:ext uri="{FF2B5EF4-FFF2-40B4-BE49-F238E27FC236}">
                  <a16:creationId xmlns:a16="http://schemas.microsoft.com/office/drawing/2014/main" xmlns="" id="{53091114-C594-4008-B637-F2CBDD001F7F}"/>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5" name="Shape 904">
              <a:extLst>
                <a:ext uri="{FF2B5EF4-FFF2-40B4-BE49-F238E27FC236}">
                  <a16:creationId xmlns:a16="http://schemas.microsoft.com/office/drawing/2014/main" xmlns="" id="{A74ADF5A-4D51-408C-B693-C016AB8E2590}"/>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6" name="Shape 905">
              <a:extLst>
                <a:ext uri="{FF2B5EF4-FFF2-40B4-BE49-F238E27FC236}">
                  <a16:creationId xmlns:a16="http://schemas.microsoft.com/office/drawing/2014/main" xmlns="" id="{366694C4-7E1E-41E2-8848-6193A54CD8D0}"/>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7" name="Shape 906">
              <a:extLst>
                <a:ext uri="{FF2B5EF4-FFF2-40B4-BE49-F238E27FC236}">
                  <a16:creationId xmlns:a16="http://schemas.microsoft.com/office/drawing/2014/main" xmlns="" id="{76F36F1E-C08E-4F36-AAC7-02DFC969CE4F}"/>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8" name="Shape 907">
              <a:extLst>
                <a:ext uri="{FF2B5EF4-FFF2-40B4-BE49-F238E27FC236}">
                  <a16:creationId xmlns:a16="http://schemas.microsoft.com/office/drawing/2014/main" xmlns="" id="{7C3DFD45-8321-48C1-8549-BECDCDC44496}"/>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9" name="Shape 908">
              <a:extLst>
                <a:ext uri="{FF2B5EF4-FFF2-40B4-BE49-F238E27FC236}">
                  <a16:creationId xmlns:a16="http://schemas.microsoft.com/office/drawing/2014/main" xmlns="" id="{1C6A05DF-192B-480B-AACF-254E5688908B}"/>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0" name="Shape 909">
              <a:extLst>
                <a:ext uri="{FF2B5EF4-FFF2-40B4-BE49-F238E27FC236}">
                  <a16:creationId xmlns:a16="http://schemas.microsoft.com/office/drawing/2014/main" xmlns="" id="{61CC478C-996F-4A62-89F8-3BFC67451049}"/>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Tree>
    <p:extLst>
      <p:ext uri="{BB962C8B-B14F-4D97-AF65-F5344CB8AC3E}">
        <p14:creationId xmlns:p14="http://schemas.microsoft.com/office/powerpoint/2010/main" val="3025467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en-US" sz="3600" b="1" dirty="0">
                <a:solidFill>
                  <a:schemeClr val="tx1"/>
                </a:solidFill>
                <a:latin typeface="Sakkal Majalla" panose="02000000000000000000" pitchFamily="2" charset="-78"/>
                <a:cs typeface="Sakkal Majalla" panose="02000000000000000000" pitchFamily="2" charset="-78"/>
              </a:rPr>
              <a:t>1</a:t>
            </a:r>
            <a:r>
              <a:rPr lang="ar-BH" sz="3600" b="1" dirty="0">
                <a:solidFill>
                  <a:schemeClr val="tx1"/>
                </a:solidFill>
                <a:latin typeface="Sakkal Majalla" panose="02000000000000000000" pitchFamily="2" charset="-78"/>
                <a:cs typeface="Sakkal Majalla" panose="02000000000000000000" pitchFamily="2" charset="-78"/>
              </a:rPr>
              <a:t>. </a:t>
            </a:r>
            <a:r>
              <a:rPr lang="ar-SA" sz="3600" b="1" dirty="0">
                <a:solidFill>
                  <a:schemeClr val="tx1"/>
                </a:solidFill>
                <a:latin typeface="Sakkal Majalla" panose="02000000000000000000" pitchFamily="2" charset="-78"/>
                <a:cs typeface="Sakkal Majalla" panose="02000000000000000000" pitchFamily="2" charset="-78"/>
              </a:rPr>
              <a:t>العمل الحر هو عمل شخصي يؤديه الفرد، ويستطيع بواسطته الحصول على النقود بدخل حسب مقدار إنتاجه أو بيعه أو لقاء الخدمة التي يقدمها.</a:t>
            </a:r>
            <a:endParaRPr lang="en-US" sz="3600" b="1" dirty="0">
              <a:solidFill>
                <a:schemeClr val="tx1"/>
              </a:solidFill>
              <a:latin typeface="Sakkal Majalla" panose="02000000000000000000" pitchFamily="2" charset="-78"/>
              <a:cs typeface="Sakkal Majalla" panose="02000000000000000000" pitchFamily="2" charset="-78"/>
            </a:endParaRPr>
          </a:p>
          <a:p>
            <a:pPr marL="517525" lvl="0" indent="-517525"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xmlns=""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a16="http://schemas.microsoft.com/office/drawing/2014/main" xmlns="" id="{338B36B0-4587-4AF3-B569-C62CF62A8977}"/>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0" name="مستطيل مستدير الزوايا 5">
            <a:hlinkClick r:id="rId4" action="ppaction://hlinksldjump"/>
            <a:extLst>
              <a:ext uri="{FF2B5EF4-FFF2-40B4-BE49-F238E27FC236}">
                <a16:creationId xmlns:a16="http://schemas.microsoft.com/office/drawing/2014/main" xmlns="" id="{AF9CFB77-B053-4AFB-9B75-887AD474FA90}"/>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2" name="مستطيل مستدير الزوايا 11">
            <a:hlinkClick r:id="rId5" action="ppaction://hlinksldjump"/>
            <a:extLst>
              <a:ext uri="{FF2B5EF4-FFF2-40B4-BE49-F238E27FC236}">
                <a16:creationId xmlns:a16="http://schemas.microsoft.com/office/drawing/2014/main" xmlns="" id="{D4217F56-9927-49E2-9FD3-3CAB8A1DAE1A}"/>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3" name="مستطيل مستدير الزوايا 12">
            <a:hlinkClick r:id="rId6" action="ppaction://hlinksldjump"/>
            <a:extLst>
              <a:ext uri="{FF2B5EF4-FFF2-40B4-BE49-F238E27FC236}">
                <a16:creationId xmlns:a16="http://schemas.microsoft.com/office/drawing/2014/main" xmlns="" id="{9BB2DEDD-F186-47C7-9CAC-23A34E8FCBD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4" name="مستطيل مستدير الزوايا 16">
            <a:hlinkClick r:id="rId7" action="ppaction://hlinksldjump"/>
            <a:extLst>
              <a:ext uri="{FF2B5EF4-FFF2-40B4-BE49-F238E27FC236}">
                <a16:creationId xmlns:a16="http://schemas.microsoft.com/office/drawing/2014/main" xmlns="" id="{EE0CF630-54A6-441C-8F73-34C4E38B31D8}"/>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5" name="مستطيل مستدير الزوايا 16">
            <a:hlinkClick r:id="rId8" action="ppaction://hlinksldjump"/>
            <a:extLst>
              <a:ext uri="{FF2B5EF4-FFF2-40B4-BE49-F238E27FC236}">
                <a16:creationId xmlns:a16="http://schemas.microsoft.com/office/drawing/2014/main" xmlns="" id="{AEC1463C-8A49-415F-B0C8-624628CFCEAA}"/>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6">
            <a:hlinkClick r:id="rId9" action="ppaction://hlinksldjump"/>
            <a:extLst>
              <a:ext uri="{FF2B5EF4-FFF2-40B4-BE49-F238E27FC236}">
                <a16:creationId xmlns:a16="http://schemas.microsoft.com/office/drawing/2014/main" xmlns="" id="{E2B710FB-CC4C-4306-A39A-93DFB443E456}"/>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10" action="ppaction://hlinksldjump"/>
            <a:extLst>
              <a:ext uri="{FF2B5EF4-FFF2-40B4-BE49-F238E27FC236}">
                <a16:creationId xmlns:a16="http://schemas.microsoft.com/office/drawing/2014/main" xmlns="" id="{E5E1DB4E-9238-4D86-A1DA-09196F7877FB}"/>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18" name="مستطيل مستدير الزوايا 16">
            <a:hlinkClick r:id="rId10" action="ppaction://hlinksldjump"/>
            <a:extLst>
              <a:ext uri="{FF2B5EF4-FFF2-40B4-BE49-F238E27FC236}">
                <a16:creationId xmlns:a16="http://schemas.microsoft.com/office/drawing/2014/main" xmlns="" id="{7EC70540-314D-4C12-89D6-0406C0F96D94}"/>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1" name="TextBox 20">
            <a:extLst>
              <a:ext uri="{FF2B5EF4-FFF2-40B4-BE49-F238E27FC236}">
                <a16:creationId xmlns:a16="http://schemas.microsoft.com/office/drawing/2014/main" xmlns="" id="{B516B322-0951-4A12-9BC2-07427FC2BF80}"/>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a16="http://schemas.microsoft.com/office/drawing/2014/main" xmlns="" id="{928BC14B-C8FA-4980-9815-B2E8DCEC1C93}"/>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828049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lvl="0" indent="-461963" algn="just" rtl="1"/>
            <a:r>
              <a:rPr lang="ar-BH" sz="3600" b="1" dirty="0">
                <a:solidFill>
                  <a:schemeClr val="tx1"/>
                </a:solidFill>
                <a:latin typeface="Sakkal Majalla" panose="02000000000000000000" pitchFamily="2" charset="-78"/>
                <a:cs typeface="Sakkal Majalla" panose="02000000000000000000" pitchFamily="2" charset="-78"/>
              </a:rPr>
              <a:t>2. تتحقق البطالة لدى الأفراد الذين لا يرغبون في العمل</a:t>
            </a:r>
            <a:r>
              <a:rPr lang="ar-SA" sz="3600" b="1" dirty="0">
                <a:solidFill>
                  <a:schemeClr val="tx1"/>
                </a:solidFill>
                <a:latin typeface="Sakkal Majalla" panose="02000000000000000000" pitchFamily="2" charset="-78"/>
                <a:cs typeface="Sakkal Majalla" panose="02000000000000000000" pitchFamily="2" charset="-78"/>
              </a:rPr>
              <a:t>.</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xmlns=""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a16="http://schemas.microsoft.com/office/drawing/2014/main" xmlns="" id="{338B36B0-4587-4AF3-B569-C62CF62A8977}"/>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0" name="مستطيل مستدير الزوايا 5">
            <a:hlinkClick r:id="rId4" action="ppaction://hlinksldjump"/>
            <a:extLst>
              <a:ext uri="{FF2B5EF4-FFF2-40B4-BE49-F238E27FC236}">
                <a16:creationId xmlns:a16="http://schemas.microsoft.com/office/drawing/2014/main" xmlns="" id="{AF9CFB77-B053-4AFB-9B75-887AD474FA90}"/>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2" name="مستطيل مستدير الزوايا 11">
            <a:hlinkClick r:id="rId5" action="ppaction://hlinksldjump"/>
            <a:extLst>
              <a:ext uri="{FF2B5EF4-FFF2-40B4-BE49-F238E27FC236}">
                <a16:creationId xmlns:a16="http://schemas.microsoft.com/office/drawing/2014/main" xmlns="" id="{D4217F56-9927-49E2-9FD3-3CAB8A1DAE1A}"/>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3" name="مستطيل مستدير الزوايا 12">
            <a:hlinkClick r:id="rId6" action="ppaction://hlinksldjump"/>
            <a:extLst>
              <a:ext uri="{FF2B5EF4-FFF2-40B4-BE49-F238E27FC236}">
                <a16:creationId xmlns:a16="http://schemas.microsoft.com/office/drawing/2014/main" xmlns="" id="{9BB2DEDD-F186-47C7-9CAC-23A34E8FCBD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4" name="مستطيل مستدير الزوايا 16">
            <a:hlinkClick r:id="rId7" action="ppaction://hlinksldjump"/>
            <a:extLst>
              <a:ext uri="{FF2B5EF4-FFF2-40B4-BE49-F238E27FC236}">
                <a16:creationId xmlns:a16="http://schemas.microsoft.com/office/drawing/2014/main" xmlns="" id="{EE0CF630-54A6-441C-8F73-34C4E38B31D8}"/>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5" name="مستطيل مستدير الزوايا 16">
            <a:hlinkClick r:id="rId8" action="ppaction://hlinksldjump"/>
            <a:extLst>
              <a:ext uri="{FF2B5EF4-FFF2-40B4-BE49-F238E27FC236}">
                <a16:creationId xmlns:a16="http://schemas.microsoft.com/office/drawing/2014/main" xmlns="" id="{AEC1463C-8A49-415F-B0C8-624628CFCEAA}"/>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6">
            <a:hlinkClick r:id="rId9" action="ppaction://hlinksldjump"/>
            <a:extLst>
              <a:ext uri="{FF2B5EF4-FFF2-40B4-BE49-F238E27FC236}">
                <a16:creationId xmlns:a16="http://schemas.microsoft.com/office/drawing/2014/main" xmlns="" id="{E2B710FB-CC4C-4306-A39A-93DFB443E456}"/>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10" action="ppaction://hlinksldjump"/>
            <a:extLst>
              <a:ext uri="{FF2B5EF4-FFF2-40B4-BE49-F238E27FC236}">
                <a16:creationId xmlns:a16="http://schemas.microsoft.com/office/drawing/2014/main" xmlns="" id="{E5E1DB4E-9238-4D86-A1DA-09196F7877FB}"/>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18" name="مستطيل مستدير الزوايا 16">
            <a:hlinkClick r:id="rId10" action="ppaction://hlinksldjump"/>
            <a:extLst>
              <a:ext uri="{FF2B5EF4-FFF2-40B4-BE49-F238E27FC236}">
                <a16:creationId xmlns:a16="http://schemas.microsoft.com/office/drawing/2014/main" xmlns="" id="{7EC70540-314D-4C12-89D6-0406C0F96D94}"/>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1" name="TextBox 20">
            <a:extLst>
              <a:ext uri="{FF2B5EF4-FFF2-40B4-BE49-F238E27FC236}">
                <a16:creationId xmlns:a16="http://schemas.microsoft.com/office/drawing/2014/main" xmlns="" id="{263CF119-8C99-474C-8D0A-65EC9A746540}"/>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a16="http://schemas.microsoft.com/office/drawing/2014/main" xmlns="" id="{53D44D6E-C38C-4B49-A4C0-6AF5B97B0907}"/>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26758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lvl="0" indent="-461963" algn="just" rtl="1"/>
            <a:r>
              <a:rPr lang="en-US" sz="3600" b="1" dirty="0">
                <a:solidFill>
                  <a:schemeClr val="tx1"/>
                </a:solidFill>
                <a:latin typeface="Sakkal Majalla" panose="02000000000000000000" pitchFamily="2" charset="-78"/>
                <a:cs typeface="Sakkal Majalla" panose="02000000000000000000" pitchFamily="2" charset="-78"/>
              </a:rPr>
              <a:t>3</a:t>
            </a:r>
            <a:r>
              <a:rPr lang="ar-BH" sz="3600" b="1" dirty="0">
                <a:solidFill>
                  <a:schemeClr val="tx1"/>
                </a:solidFill>
                <a:latin typeface="Sakkal Majalla" panose="02000000000000000000" pitchFamily="2" charset="-78"/>
                <a:cs typeface="Sakkal Majalla" panose="02000000000000000000" pitchFamily="2" charset="-78"/>
              </a:rPr>
              <a:t>. يعبر عن مقدار ما يمكن الحصول عليه من السلع والخدمات بـــــ:</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0" name="Rectangle: Rounded Corners 2">
            <a:hlinkClick r:id="rId2" action="ppaction://hlinksldjump"/>
            <a:extLst>
              <a:ext uri="{FF2B5EF4-FFF2-40B4-BE49-F238E27FC236}">
                <a16:creationId xmlns:a16="http://schemas.microsoft.com/office/drawing/2014/main" xmlns="" id="{FB0A8EBE-836F-49A1-A783-643002CA0AC9}"/>
              </a:ext>
            </a:extLst>
          </p:cNvPr>
          <p:cNvSpPr/>
          <p:nvPr/>
        </p:nvSpPr>
        <p:spPr>
          <a:xfrm>
            <a:off x="5585347"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a:solidFill>
                  <a:schemeClr val="tx1"/>
                </a:solidFill>
                <a:latin typeface="Sakkal Majalla" panose="02000000000000000000" pitchFamily="2" charset="-78"/>
                <a:cs typeface="Sakkal Majalla" panose="02000000000000000000" pitchFamily="2" charset="-78"/>
              </a:rPr>
              <a:t>الأجر النقدي</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3">
            <a:hlinkClick r:id="rId2" action="ppaction://hlinksldjump"/>
            <a:extLst>
              <a:ext uri="{FF2B5EF4-FFF2-40B4-BE49-F238E27FC236}">
                <a16:creationId xmlns:a16="http://schemas.microsoft.com/office/drawing/2014/main" xmlns="" id="{407E2F86-E26B-437A-AD37-88315BB37024}"/>
              </a:ext>
            </a:extLst>
          </p:cNvPr>
          <p:cNvSpPr/>
          <p:nvPr/>
        </p:nvSpPr>
        <p:spPr>
          <a:xfrm>
            <a:off x="5585347"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BH" sz="3600" b="1" dirty="0">
                <a:solidFill>
                  <a:schemeClr val="tx1"/>
                </a:solidFill>
                <a:latin typeface="Sakkal Majalla" panose="02000000000000000000" pitchFamily="2" charset="-78"/>
                <a:cs typeface="Sakkal Majalla" panose="02000000000000000000" pitchFamily="2" charset="-78"/>
              </a:rPr>
              <a:t>الفائدة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4">
            <a:hlinkClick r:id="rId3" action="ppaction://hlinksldjump"/>
            <a:extLst>
              <a:ext uri="{FF2B5EF4-FFF2-40B4-BE49-F238E27FC236}">
                <a16:creationId xmlns:a16="http://schemas.microsoft.com/office/drawing/2014/main" xmlns="" id="{F5FEF5D8-A5ED-45AD-A9E7-3296958E11F9}"/>
              </a:ext>
            </a:extLst>
          </p:cNvPr>
          <p:cNvSpPr/>
          <p:nvPr/>
        </p:nvSpPr>
        <p:spPr>
          <a:xfrm>
            <a:off x="362928"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BH" sz="3600" b="1" dirty="0">
                <a:solidFill>
                  <a:schemeClr val="tx1"/>
                </a:solidFill>
                <a:latin typeface="Sakkal Majalla" panose="02000000000000000000" pitchFamily="2" charset="-78"/>
                <a:cs typeface="Sakkal Majalla" panose="02000000000000000000" pitchFamily="2" charset="-78"/>
              </a:rPr>
              <a:t>الأجر الحقيقي</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4" name="Rectangle: Rounded Corners 5">
            <a:hlinkClick r:id="rId2" action="ppaction://hlinksldjump"/>
            <a:extLst>
              <a:ext uri="{FF2B5EF4-FFF2-40B4-BE49-F238E27FC236}">
                <a16:creationId xmlns:a16="http://schemas.microsoft.com/office/drawing/2014/main" xmlns="" id="{771B6A72-9638-44E3-8977-8843B7948E6D}"/>
              </a:ext>
            </a:extLst>
          </p:cNvPr>
          <p:cNvSpPr/>
          <p:nvPr/>
        </p:nvSpPr>
        <p:spPr>
          <a:xfrm>
            <a:off x="362928"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BH" sz="3600" b="1" dirty="0">
                <a:solidFill>
                  <a:schemeClr val="tx1"/>
                </a:solidFill>
                <a:latin typeface="Sakkal Majalla" panose="02000000000000000000" pitchFamily="2" charset="-78"/>
                <a:cs typeface="Sakkal Majalla" panose="02000000000000000000" pitchFamily="2" charset="-78"/>
              </a:rPr>
              <a:t>رأس المال</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a16="http://schemas.microsoft.com/office/drawing/2014/main" xmlns="" id="{9C241E82-FD15-43C4-9963-06ED6840B26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6" name="مستطيل مستدير الزوايا 11">
            <a:hlinkClick r:id="rId5" action="ppaction://hlinksldjump"/>
            <a:extLst>
              <a:ext uri="{FF2B5EF4-FFF2-40B4-BE49-F238E27FC236}">
                <a16:creationId xmlns:a16="http://schemas.microsoft.com/office/drawing/2014/main" xmlns="" id="{20FB4F93-F669-4255-9D17-05F0952FF57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2">
            <a:hlinkClick r:id="rId6" action="ppaction://hlinksldjump"/>
            <a:extLst>
              <a:ext uri="{FF2B5EF4-FFF2-40B4-BE49-F238E27FC236}">
                <a16:creationId xmlns:a16="http://schemas.microsoft.com/office/drawing/2014/main" xmlns="" id="{9BAF2324-EC4A-4075-B8C8-DAC5B4071AD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7" action="ppaction://hlinksldjump"/>
            <a:extLst>
              <a:ext uri="{FF2B5EF4-FFF2-40B4-BE49-F238E27FC236}">
                <a16:creationId xmlns:a16="http://schemas.microsoft.com/office/drawing/2014/main" xmlns="" id="{F3316084-A286-4BC9-BE96-7B98A90FF1EE}"/>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6">
            <a:hlinkClick r:id="rId8" action="ppaction://hlinksldjump"/>
            <a:extLst>
              <a:ext uri="{FF2B5EF4-FFF2-40B4-BE49-F238E27FC236}">
                <a16:creationId xmlns:a16="http://schemas.microsoft.com/office/drawing/2014/main" xmlns="" id="{CA9692DE-8253-4F9A-BC93-D9D5BA1B68D7}"/>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9" action="ppaction://hlinksldjump"/>
            <a:extLst>
              <a:ext uri="{FF2B5EF4-FFF2-40B4-BE49-F238E27FC236}">
                <a16:creationId xmlns:a16="http://schemas.microsoft.com/office/drawing/2014/main" xmlns="" id="{970CCA26-6C03-4EF9-9EA0-DDF450EC383F}"/>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6">
            <a:hlinkClick r:id="rId10" action="ppaction://hlinksldjump"/>
            <a:extLst>
              <a:ext uri="{FF2B5EF4-FFF2-40B4-BE49-F238E27FC236}">
                <a16:creationId xmlns:a16="http://schemas.microsoft.com/office/drawing/2014/main" xmlns="" id="{FDD3C18B-73D8-48CF-9B41-FC09124577AD}"/>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2" name="مستطيل مستدير الزوايا 16">
            <a:hlinkClick r:id="rId10" action="ppaction://hlinksldjump"/>
            <a:extLst>
              <a:ext uri="{FF2B5EF4-FFF2-40B4-BE49-F238E27FC236}">
                <a16:creationId xmlns:a16="http://schemas.microsoft.com/office/drawing/2014/main" xmlns="" id="{326B1A81-845E-47BF-ADD1-38803F924154}"/>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7" name="TextBox 26">
            <a:extLst>
              <a:ext uri="{FF2B5EF4-FFF2-40B4-BE49-F238E27FC236}">
                <a16:creationId xmlns:a16="http://schemas.microsoft.com/office/drawing/2014/main" xmlns="" id="{7E85D58E-3E7C-40DD-A076-1B4DA5625DC4}"/>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8" name="TextBox 27">
            <a:extLst>
              <a:ext uri="{FF2B5EF4-FFF2-40B4-BE49-F238E27FC236}">
                <a16:creationId xmlns:a16="http://schemas.microsoft.com/office/drawing/2014/main" xmlns="" id="{2CE0D681-A223-432C-86FD-94E0743C04A5}"/>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984491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4. </a:t>
            </a:r>
            <a:r>
              <a:rPr lang="ar-SA" sz="3600" b="1" dirty="0">
                <a:solidFill>
                  <a:schemeClr val="tx1"/>
                </a:solidFill>
                <a:latin typeface="Sakkal Majalla" panose="02000000000000000000" pitchFamily="2" charset="-78"/>
                <a:cs typeface="Sakkal Majalla" panose="02000000000000000000" pitchFamily="2" charset="-78"/>
              </a:rPr>
              <a:t>البطالة التي تحدث بالتزامن من الأزمات الاقتصاديّة الناتجة عن الدورات الاقتصاديّة من ركود وانتعاش</a:t>
            </a:r>
            <a:r>
              <a:rPr lang="ar-BH" sz="3600" b="1" dirty="0">
                <a:solidFill>
                  <a:schemeClr val="tx1"/>
                </a:solidFill>
                <a:latin typeface="Sakkal Majalla" panose="02000000000000000000" pitchFamily="2" charset="-78"/>
                <a:cs typeface="Sakkal Majalla" panose="02000000000000000000" pitchFamily="2" charset="-78"/>
              </a:rPr>
              <a:t>، هي:</a:t>
            </a:r>
            <a:endParaRPr lang="en-US" sz="3600" b="1" dirty="0">
              <a:solidFill>
                <a:schemeClr val="tx1"/>
              </a:solidFill>
              <a:latin typeface="Sakkal Majalla" panose="02000000000000000000" pitchFamily="2" charset="-78"/>
              <a:cs typeface="Sakkal Majalla" panose="02000000000000000000" pitchFamily="2" charset="-78"/>
            </a:endParaRPr>
          </a:p>
          <a:p>
            <a:pPr marL="461963" indent="-461963" algn="just" rtl="1"/>
            <a:endParaRPr lang="en-US" sz="3600" b="1" dirty="0">
              <a:solidFill>
                <a:schemeClr val="tx1"/>
              </a:solidFill>
              <a:latin typeface="Sakkal Majalla" panose="02000000000000000000" pitchFamily="2" charset="-78"/>
              <a:cs typeface="Sakkal Majalla" panose="02000000000000000000" pitchFamily="2" charset="-78"/>
            </a:endParaRPr>
          </a:p>
          <a:p>
            <a:pPr marL="461963" lvl="0" indent="-461963"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0" name="Rectangle: Rounded Corners 2">
            <a:hlinkClick r:id="rId2" action="ppaction://hlinksldjump"/>
            <a:extLst>
              <a:ext uri="{FF2B5EF4-FFF2-40B4-BE49-F238E27FC236}">
                <a16:creationId xmlns:a16="http://schemas.microsoft.com/office/drawing/2014/main" xmlns="" id="{FB0A8EBE-836F-49A1-A783-643002CA0AC9}"/>
              </a:ext>
            </a:extLst>
          </p:cNvPr>
          <p:cNvSpPr/>
          <p:nvPr/>
        </p:nvSpPr>
        <p:spPr>
          <a:xfrm>
            <a:off x="5585347"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a:solidFill>
                  <a:schemeClr val="tx1"/>
                </a:solidFill>
                <a:latin typeface="Sakkal Majalla" panose="02000000000000000000" pitchFamily="2" charset="-78"/>
                <a:cs typeface="Sakkal Majalla" panose="02000000000000000000" pitchFamily="2" charset="-78"/>
              </a:rPr>
              <a:t>البطالة الموسمية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3">
            <a:hlinkClick r:id="rId3" action="ppaction://hlinksldjump"/>
            <a:extLst>
              <a:ext uri="{FF2B5EF4-FFF2-40B4-BE49-F238E27FC236}">
                <a16:creationId xmlns:a16="http://schemas.microsoft.com/office/drawing/2014/main" xmlns="" id="{407E2F86-E26B-437A-AD37-88315BB37024}"/>
              </a:ext>
            </a:extLst>
          </p:cNvPr>
          <p:cNvSpPr/>
          <p:nvPr/>
        </p:nvSpPr>
        <p:spPr>
          <a:xfrm>
            <a:off x="5585347"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BH" sz="3600" b="1" dirty="0">
                <a:solidFill>
                  <a:schemeClr val="tx1"/>
                </a:solidFill>
                <a:latin typeface="Sakkal Majalla" panose="02000000000000000000" pitchFamily="2" charset="-78"/>
                <a:cs typeface="Sakkal Majalla" panose="02000000000000000000" pitchFamily="2" charset="-78"/>
              </a:rPr>
              <a:t>البطالة الدورية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4">
            <a:hlinkClick r:id="rId2" action="ppaction://hlinksldjump"/>
            <a:extLst>
              <a:ext uri="{FF2B5EF4-FFF2-40B4-BE49-F238E27FC236}">
                <a16:creationId xmlns:a16="http://schemas.microsoft.com/office/drawing/2014/main" xmlns="" id="{F5FEF5D8-A5ED-45AD-A9E7-3296958E11F9}"/>
              </a:ext>
            </a:extLst>
          </p:cNvPr>
          <p:cNvSpPr/>
          <p:nvPr/>
        </p:nvSpPr>
        <p:spPr>
          <a:xfrm>
            <a:off x="362928"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BH" sz="3600" b="1" dirty="0">
                <a:solidFill>
                  <a:schemeClr val="tx1"/>
                </a:solidFill>
                <a:latin typeface="Sakkal Majalla" panose="02000000000000000000" pitchFamily="2" charset="-78"/>
                <a:cs typeface="Sakkal Majalla" panose="02000000000000000000" pitchFamily="2" charset="-78"/>
              </a:rPr>
              <a:t>البطالة الاحتكاكية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4" name="Rectangle: Rounded Corners 5">
            <a:hlinkClick r:id="rId2" action="ppaction://hlinksldjump"/>
            <a:extLst>
              <a:ext uri="{FF2B5EF4-FFF2-40B4-BE49-F238E27FC236}">
                <a16:creationId xmlns:a16="http://schemas.microsoft.com/office/drawing/2014/main" xmlns="" id="{771B6A72-9638-44E3-8977-8843B7948E6D}"/>
              </a:ext>
            </a:extLst>
          </p:cNvPr>
          <p:cNvSpPr/>
          <p:nvPr/>
        </p:nvSpPr>
        <p:spPr>
          <a:xfrm>
            <a:off x="362928"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BH" sz="3600" b="1" dirty="0">
                <a:solidFill>
                  <a:schemeClr val="tx1"/>
                </a:solidFill>
                <a:latin typeface="Sakkal Majalla" panose="02000000000000000000" pitchFamily="2" charset="-78"/>
                <a:cs typeface="Sakkal Majalla" panose="02000000000000000000" pitchFamily="2" charset="-78"/>
              </a:rPr>
              <a:t>البطالة المقنعة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a16="http://schemas.microsoft.com/office/drawing/2014/main" xmlns="" id="{8A033AB3-FB98-473E-A9D4-C125D0AA6B2E}"/>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6" name="مستطيل مستدير الزوايا 11">
            <a:hlinkClick r:id="rId5" action="ppaction://hlinksldjump"/>
            <a:extLst>
              <a:ext uri="{FF2B5EF4-FFF2-40B4-BE49-F238E27FC236}">
                <a16:creationId xmlns:a16="http://schemas.microsoft.com/office/drawing/2014/main" xmlns="" id="{CE8550D8-4603-449F-8662-90EA7700DCD5}"/>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2">
            <a:hlinkClick r:id="rId6" action="ppaction://hlinksldjump"/>
            <a:extLst>
              <a:ext uri="{FF2B5EF4-FFF2-40B4-BE49-F238E27FC236}">
                <a16:creationId xmlns:a16="http://schemas.microsoft.com/office/drawing/2014/main" xmlns="" id="{4E925573-DA93-4808-AD88-86F35B84ED69}"/>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7" action="ppaction://hlinksldjump"/>
            <a:extLst>
              <a:ext uri="{FF2B5EF4-FFF2-40B4-BE49-F238E27FC236}">
                <a16:creationId xmlns:a16="http://schemas.microsoft.com/office/drawing/2014/main" xmlns="" id="{7E821F36-3809-432F-9B0D-576E3FA05359}"/>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6">
            <a:hlinkClick r:id="rId8" action="ppaction://hlinksldjump"/>
            <a:extLst>
              <a:ext uri="{FF2B5EF4-FFF2-40B4-BE49-F238E27FC236}">
                <a16:creationId xmlns:a16="http://schemas.microsoft.com/office/drawing/2014/main" xmlns="" id="{20A5CD2D-E519-418E-960C-45D857301106}"/>
              </a:ext>
            </a:extLst>
          </p:cNvPr>
          <p:cNvSpPr/>
          <p:nvPr/>
        </p:nvSpPr>
        <p:spPr>
          <a:xfrm>
            <a:off x="10525107"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9" action="ppaction://hlinksldjump"/>
            <a:extLst>
              <a:ext uri="{FF2B5EF4-FFF2-40B4-BE49-F238E27FC236}">
                <a16:creationId xmlns:a16="http://schemas.microsoft.com/office/drawing/2014/main" xmlns="" id="{C136B555-E74E-4A41-BBE8-6EEEDDA02B0F}"/>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6">
            <a:hlinkClick r:id="rId10" action="ppaction://hlinksldjump"/>
            <a:extLst>
              <a:ext uri="{FF2B5EF4-FFF2-40B4-BE49-F238E27FC236}">
                <a16:creationId xmlns:a16="http://schemas.microsoft.com/office/drawing/2014/main" xmlns="" id="{358399FF-A1A1-4678-B516-D76BF6A6F762}"/>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2" name="مستطيل مستدير الزوايا 16">
            <a:hlinkClick r:id="rId10" action="ppaction://hlinksldjump"/>
            <a:extLst>
              <a:ext uri="{FF2B5EF4-FFF2-40B4-BE49-F238E27FC236}">
                <a16:creationId xmlns:a16="http://schemas.microsoft.com/office/drawing/2014/main" xmlns="" id="{BADF9458-C2F7-4F87-8F32-CACE14ED8870}"/>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7" name="TextBox 26">
            <a:extLst>
              <a:ext uri="{FF2B5EF4-FFF2-40B4-BE49-F238E27FC236}">
                <a16:creationId xmlns:a16="http://schemas.microsoft.com/office/drawing/2014/main" xmlns="" id="{27158A55-DD59-4ADA-9EAB-33AD3190F11F}"/>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8" name="TextBox 27">
            <a:extLst>
              <a:ext uri="{FF2B5EF4-FFF2-40B4-BE49-F238E27FC236}">
                <a16:creationId xmlns:a16="http://schemas.microsoft.com/office/drawing/2014/main" xmlns="" id="{8AA9C04B-DD76-4F6C-BAF6-160F4FD84C8F}"/>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26618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xmlns="" id="{692DBBBB-07CC-4EC3-B4DF-08342525B19D}"/>
              </a:ext>
            </a:extLst>
          </p:cNvPr>
          <p:cNvSpPr/>
          <p:nvPr/>
        </p:nvSpPr>
        <p:spPr>
          <a:xfrm>
            <a:off x="2239991" y="2312988"/>
            <a:ext cx="11974772" cy="3856903"/>
          </a:xfrm>
          <a:prstGeom prst="parallelogram">
            <a:avLst>
              <a:gd name="adj" fmla="val 52022"/>
            </a:avLst>
          </a:prstGeom>
          <a:solidFill>
            <a:srgbClr val="3F53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Google Shape;221;p14">
            <a:extLst>
              <a:ext uri="{FF2B5EF4-FFF2-40B4-BE49-F238E27FC236}">
                <a16:creationId xmlns:a16="http://schemas.microsoft.com/office/drawing/2014/main" xmlns="" id="{C765A8CE-6C7D-4071-824A-3E2A21650527}"/>
              </a:ext>
            </a:extLst>
          </p:cNvPr>
          <p:cNvSpPr txBox="1">
            <a:spLocks/>
          </p:cNvSpPr>
          <p:nvPr/>
        </p:nvSpPr>
        <p:spPr>
          <a:xfrm>
            <a:off x="3076700" y="2397546"/>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8000" dirty="0">
                <a:ln>
                  <a:solidFill>
                    <a:srgbClr val="3A616A"/>
                  </a:solidFill>
                </a:ln>
                <a:solidFill>
                  <a:schemeClr val="bg1"/>
                </a:solidFill>
                <a:effectLst>
                  <a:innerShdw blurRad="63500" dist="50800" dir="13500000">
                    <a:prstClr val="black">
                      <a:alpha val="50000"/>
                    </a:prstClr>
                  </a:innerShdw>
                </a:effectLst>
                <a:latin typeface="Arial Black" panose="020B0A04020102020204" pitchFamily="34" charset="0"/>
                <a:ea typeface="+mn-ea"/>
                <a:cs typeface="Sultan bold" pitchFamily="2" charset="-78"/>
              </a:rPr>
              <a:t>الكسب المشروع والدخل</a:t>
            </a:r>
            <a:endParaRPr lang="en-US" sz="8000" dirty="0">
              <a:ln>
                <a:solidFill>
                  <a:srgbClr val="3A616A"/>
                </a:solidFill>
              </a:ln>
              <a:solidFill>
                <a:schemeClr val="bg1"/>
              </a:solidFill>
              <a:effectLst>
                <a:innerShdw blurRad="63500" dist="50800" dir="13500000">
                  <a:prstClr val="black">
                    <a:alpha val="50000"/>
                  </a:prstClr>
                </a:innerShdw>
              </a:effectLst>
              <a:latin typeface="Arial Black" panose="020B0A04020102020204" pitchFamily="34" charset="0"/>
              <a:ea typeface="+mn-ea"/>
              <a:cs typeface="Sultan bold" pitchFamily="2" charset="-78"/>
            </a:endParaRPr>
          </a:p>
        </p:txBody>
      </p:sp>
      <p:sp>
        <p:nvSpPr>
          <p:cNvPr id="2" name="TextBox 1">
            <a:extLst>
              <a:ext uri="{FF2B5EF4-FFF2-40B4-BE49-F238E27FC236}">
                <a16:creationId xmlns:a16="http://schemas.microsoft.com/office/drawing/2014/main" xmlns="" id="{6F4BC838-6151-4F09-899B-BF5CDE9A791F}"/>
              </a:ext>
            </a:extLst>
          </p:cNvPr>
          <p:cNvSpPr txBox="1"/>
          <p:nvPr/>
        </p:nvSpPr>
        <p:spPr>
          <a:xfrm>
            <a:off x="3575464" y="3568036"/>
            <a:ext cx="7637481" cy="2554545"/>
          </a:xfrm>
          <a:prstGeom prst="rect">
            <a:avLst/>
          </a:prstGeom>
          <a:noFill/>
        </p:spPr>
        <p:txBody>
          <a:bodyPr wrap="square" rtlCol="0">
            <a:spAutoFit/>
          </a:bodyPr>
          <a:lstStyle/>
          <a:p>
            <a:pPr marL="687387" marR="0" lvl="0" indent="-457200" algn="r" rtl="1">
              <a:spcBef>
                <a:spcPts val="0"/>
              </a:spcBef>
              <a:spcAft>
                <a:spcPts val="0"/>
              </a:spcAft>
              <a:buClr>
                <a:schemeClr val="bg1"/>
              </a:buClr>
              <a:buSzPct val="70000"/>
              <a:buFont typeface="Arial" panose="020B0604020202020204" pitchFamily="34" charset="0"/>
              <a:buChar char="•"/>
            </a:pPr>
            <a:r>
              <a:rPr lang="ar-BH" sz="3200" b="0" dirty="0">
                <a:solidFill>
                  <a:schemeClr val="bg1"/>
                </a:solidFill>
                <a:effectLst/>
                <a:latin typeface="Arial" panose="020B0604020202020204" pitchFamily="34" charset="0"/>
                <a:ea typeface="Calibri" panose="020F0502020204030204" pitchFamily="34" charset="0"/>
                <a:cs typeface="Sakkal Majalla" panose="02000000000000000000" pitchFamily="2" charset="-78"/>
              </a:rPr>
              <a:t>العمل والكسب المشروع</a:t>
            </a:r>
          </a:p>
          <a:p>
            <a:pPr marL="687387" indent="-457200" algn="r" rtl="1">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عوائد عوامل الإنتاج</a:t>
            </a:r>
          </a:p>
          <a:p>
            <a:pPr marL="687387" indent="-457200" algn="r" rtl="1">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أسباب اختلاف مستويات الأجور بين المهن المختلفة</a:t>
            </a:r>
          </a:p>
          <a:p>
            <a:pPr marL="687387" indent="-457200" algn="r" rtl="1">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البطالة وأنواعها</a:t>
            </a:r>
          </a:p>
          <a:p>
            <a:pPr marL="687387" indent="-457200" algn="r" rtl="1">
              <a:buClr>
                <a:schemeClr val="bg1"/>
              </a:buClr>
              <a:buSzPct val="70000"/>
              <a:buFont typeface="Arial" panose="020B0604020202020204" pitchFamily="34" charset="0"/>
              <a:buChar char="•"/>
            </a:pPr>
            <a:r>
              <a:rPr lang="ar-SA" sz="3200" dirty="0">
                <a:solidFill>
                  <a:schemeClr val="bg1"/>
                </a:solidFill>
                <a:latin typeface="Arial" panose="020B0604020202020204" pitchFamily="34" charset="0"/>
                <a:cs typeface="Sakkal Majalla" panose="02000000000000000000" pitchFamily="2" charset="-78"/>
              </a:rPr>
              <a:t>خطوات مملكة البحرين في تخفيض معدل البطالة</a:t>
            </a:r>
            <a:endParaRPr lang="en-US" sz="3200" dirty="0">
              <a:solidFill>
                <a:schemeClr val="bg1"/>
              </a:solidFill>
              <a:latin typeface="Arial" panose="020B0604020202020204" pitchFamily="34" charset="0"/>
              <a:cs typeface="Sakkal Majalla" panose="02000000000000000000" pitchFamily="2" charset="-78"/>
            </a:endParaRPr>
          </a:p>
        </p:txBody>
      </p:sp>
      <p:sp>
        <p:nvSpPr>
          <p:cNvPr id="16" name="عنوان 1">
            <a:extLst>
              <a:ext uri="{FF2B5EF4-FFF2-40B4-BE49-F238E27FC236}">
                <a16:creationId xmlns:a16="http://schemas.microsoft.com/office/drawing/2014/main" xmlns="" id="{E8700E5D-830D-41C4-A075-7914114366E5}"/>
              </a:ext>
            </a:extLst>
          </p:cNvPr>
          <p:cNvSpPr txBox="1">
            <a:spLocks/>
          </p:cNvSpPr>
          <p:nvPr/>
        </p:nvSpPr>
        <p:spPr>
          <a:xfrm>
            <a:off x="4939049" y="1137863"/>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الدرس الأول</a:t>
            </a:r>
            <a:endParaRPr lang="en-US"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pic>
        <p:nvPicPr>
          <p:cNvPr id="15" name="Picture 14">
            <a:extLst>
              <a:ext uri="{FF2B5EF4-FFF2-40B4-BE49-F238E27FC236}">
                <a16:creationId xmlns:a16="http://schemas.microsoft.com/office/drawing/2014/main" xmlns="" id="{E5F28265-F09D-4739-9F2C-FD4C8A5E2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pic>
        <p:nvPicPr>
          <p:cNvPr id="4" name="Picture 3">
            <a:extLst>
              <a:ext uri="{FF2B5EF4-FFF2-40B4-BE49-F238E27FC236}">
                <a16:creationId xmlns:a16="http://schemas.microsoft.com/office/drawing/2014/main" xmlns="" id="{ABC477D9-2E5F-4621-95EA-0BDFE76942D0}"/>
              </a:ext>
            </a:extLst>
          </p:cNvPr>
          <p:cNvPicPr>
            <a:picLocks noChangeAspect="1"/>
          </p:cNvPicPr>
          <p:nvPr/>
        </p:nvPicPr>
        <p:blipFill rotWithShape="1">
          <a:blip r:embed="rId3"/>
          <a:srcRect l="35258" t="17594" r="36289" b="11023"/>
          <a:stretch/>
        </p:blipFill>
        <p:spPr>
          <a:xfrm>
            <a:off x="140681" y="126717"/>
            <a:ext cx="3016426" cy="4192600"/>
          </a:xfrm>
          <a:prstGeom prst="rect">
            <a:avLst/>
          </a:prstGeom>
          <a:ln>
            <a:solidFill>
              <a:srgbClr val="3F5378"/>
            </a:solidFill>
          </a:ln>
        </p:spPr>
      </p:pic>
      <p:sp>
        <p:nvSpPr>
          <p:cNvPr id="9" name="Rectangle 8">
            <a:extLst>
              <a:ext uri="{FF2B5EF4-FFF2-40B4-BE49-F238E27FC236}">
                <a16:creationId xmlns:a16="http://schemas.microsoft.com/office/drawing/2014/main" xmlns="" id="{16A66CD8-A06B-4D00-BF1B-32A5C6F2E5D3}"/>
              </a:ext>
            </a:extLst>
          </p:cNvPr>
          <p:cNvSpPr/>
          <p:nvPr/>
        </p:nvSpPr>
        <p:spPr>
          <a:xfrm>
            <a:off x="140682" y="2596312"/>
            <a:ext cx="3016426" cy="461665"/>
          </a:xfrm>
          <a:prstGeom prst="rect">
            <a:avLst/>
          </a:prstGeom>
          <a:solidFill>
            <a:srgbClr val="C00000"/>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الصفحات 61-69</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
        <p:nvSpPr>
          <p:cNvPr id="13" name="TextBox 12">
            <a:extLst>
              <a:ext uri="{FF2B5EF4-FFF2-40B4-BE49-F238E27FC236}">
                <a16:creationId xmlns:a16="http://schemas.microsoft.com/office/drawing/2014/main" xmlns="" id="{13E17810-EEC9-4048-93F7-D3DFEA44519F}"/>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11366717"/>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lvl="0" indent="-461963" algn="just" rtl="1"/>
            <a:r>
              <a:rPr lang="ar-BH" sz="3600" b="1" dirty="0">
                <a:solidFill>
                  <a:schemeClr val="tx1"/>
                </a:solidFill>
                <a:latin typeface="Sakkal Majalla" panose="02000000000000000000" pitchFamily="2" charset="-78"/>
                <a:cs typeface="Sakkal Majalla" panose="02000000000000000000" pitchFamily="2" charset="-78"/>
              </a:rPr>
              <a:t>5. العائد الذي يحصل عليه أصحابُ مورد الأرض نظيرَ استعمالها في العمليّة الإنتاجيّة يُسمّى الفائدة.</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xmlns=""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a16="http://schemas.microsoft.com/office/drawing/2014/main" xmlns="" id="{338B36B0-4587-4AF3-B569-C62CF62A8977}"/>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0" name="مستطيل مستدير الزوايا 5">
            <a:hlinkClick r:id="rId4" action="ppaction://hlinksldjump"/>
            <a:extLst>
              <a:ext uri="{FF2B5EF4-FFF2-40B4-BE49-F238E27FC236}">
                <a16:creationId xmlns:a16="http://schemas.microsoft.com/office/drawing/2014/main" xmlns="" id="{386525D8-3A9A-484F-87DF-153DBF7CE7C0}"/>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2" name="مستطيل مستدير الزوايا 11">
            <a:hlinkClick r:id="rId5" action="ppaction://hlinksldjump"/>
            <a:extLst>
              <a:ext uri="{FF2B5EF4-FFF2-40B4-BE49-F238E27FC236}">
                <a16:creationId xmlns:a16="http://schemas.microsoft.com/office/drawing/2014/main" xmlns="" id="{6B1B95E9-6073-4AA6-AA58-349500E515F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3" name="مستطيل مستدير الزوايا 12">
            <a:hlinkClick r:id="rId6" action="ppaction://hlinksldjump"/>
            <a:extLst>
              <a:ext uri="{FF2B5EF4-FFF2-40B4-BE49-F238E27FC236}">
                <a16:creationId xmlns:a16="http://schemas.microsoft.com/office/drawing/2014/main" xmlns="" id="{9811F2D8-1402-4453-8CE6-9A04E0C193E6}"/>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4" name="مستطيل مستدير الزوايا 16">
            <a:hlinkClick r:id="rId7" action="ppaction://hlinksldjump"/>
            <a:extLst>
              <a:ext uri="{FF2B5EF4-FFF2-40B4-BE49-F238E27FC236}">
                <a16:creationId xmlns:a16="http://schemas.microsoft.com/office/drawing/2014/main" xmlns="" id="{026FB43D-D910-4292-A1D8-DBE6144A2A52}"/>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5" name="مستطيل مستدير الزوايا 16">
            <a:hlinkClick r:id="rId8" action="ppaction://hlinksldjump"/>
            <a:extLst>
              <a:ext uri="{FF2B5EF4-FFF2-40B4-BE49-F238E27FC236}">
                <a16:creationId xmlns:a16="http://schemas.microsoft.com/office/drawing/2014/main" xmlns="" id="{AAEC1B4C-7A84-4C6B-BB79-A30E6D49E835}"/>
              </a:ext>
            </a:extLst>
          </p:cNvPr>
          <p:cNvSpPr/>
          <p:nvPr/>
        </p:nvSpPr>
        <p:spPr>
          <a:xfrm>
            <a:off x="10525107"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6">
            <a:hlinkClick r:id="rId9" action="ppaction://hlinksldjump"/>
            <a:extLst>
              <a:ext uri="{FF2B5EF4-FFF2-40B4-BE49-F238E27FC236}">
                <a16:creationId xmlns:a16="http://schemas.microsoft.com/office/drawing/2014/main" xmlns="" id="{64E24004-DFE8-45F3-A1FE-C737840968A4}"/>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10" action="ppaction://hlinksldjump"/>
            <a:extLst>
              <a:ext uri="{FF2B5EF4-FFF2-40B4-BE49-F238E27FC236}">
                <a16:creationId xmlns:a16="http://schemas.microsoft.com/office/drawing/2014/main" xmlns="" id="{59CB43CD-D0A3-48A6-A424-039264E4EB76}"/>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18" name="مستطيل مستدير الزوايا 16">
            <a:hlinkClick r:id="rId10" action="ppaction://hlinksldjump"/>
            <a:extLst>
              <a:ext uri="{FF2B5EF4-FFF2-40B4-BE49-F238E27FC236}">
                <a16:creationId xmlns:a16="http://schemas.microsoft.com/office/drawing/2014/main" xmlns="" id="{4F1AF10D-E99B-4B77-B406-63A206CD7F6F}"/>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1" name="TextBox 20">
            <a:extLst>
              <a:ext uri="{FF2B5EF4-FFF2-40B4-BE49-F238E27FC236}">
                <a16:creationId xmlns:a16="http://schemas.microsoft.com/office/drawing/2014/main" xmlns="" id="{7C55A1E5-F34C-474B-9339-3880DE9799A2}"/>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a16="http://schemas.microsoft.com/office/drawing/2014/main" xmlns="" id="{7C53204E-0491-4A68-B8CB-B6A717421812}"/>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39037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pPr>
            <a:endParaRPr lang="en-US" sz="3400" b="1" dirty="0">
              <a:solidFill>
                <a:srgbClr val="000000"/>
              </a:solidFill>
              <a:latin typeface="Calibri" panose="020F0502020204030204" pitchFamily="34" charset="0"/>
              <a:cs typeface="Sakkal Majalla" panose="02000000000000000000"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grpSp>
        <p:nvGrpSpPr>
          <p:cNvPr id="34" name="Shape 401">
            <a:extLst>
              <a:ext uri="{FF2B5EF4-FFF2-40B4-BE49-F238E27FC236}">
                <a16:creationId xmlns:a16="http://schemas.microsoft.com/office/drawing/2014/main" xmlns="" id="{4A139AB9-5351-42D2-ADEF-F82CD8101DD4}"/>
              </a:ext>
            </a:extLst>
          </p:cNvPr>
          <p:cNvGrpSpPr/>
          <p:nvPr/>
        </p:nvGrpSpPr>
        <p:grpSpPr>
          <a:xfrm>
            <a:off x="768340" y="3326001"/>
            <a:ext cx="5043757" cy="907708"/>
            <a:chOff x="-1535283" y="1287960"/>
            <a:chExt cx="11486579" cy="2067200"/>
          </a:xfrm>
        </p:grpSpPr>
        <p:sp>
          <p:nvSpPr>
            <p:cNvPr id="35" name="Shape 402">
              <a:extLst>
                <a:ext uri="{FF2B5EF4-FFF2-40B4-BE49-F238E27FC236}">
                  <a16:creationId xmlns:a16="http://schemas.microsoft.com/office/drawing/2014/main" xmlns="" id="{4E74A183-FC63-4404-92E6-A535E8FF9473}"/>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7" name="Shape 403">
              <a:extLst>
                <a:ext uri="{FF2B5EF4-FFF2-40B4-BE49-F238E27FC236}">
                  <a16:creationId xmlns:a16="http://schemas.microsoft.com/office/drawing/2014/main" xmlns="" id="{8F005254-6D07-4D7D-885A-2D1BFF0764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8" name="Shape 404">
              <a:extLst>
                <a:ext uri="{FF2B5EF4-FFF2-40B4-BE49-F238E27FC236}">
                  <a16:creationId xmlns:a16="http://schemas.microsoft.com/office/drawing/2014/main" xmlns="" id="{8806E541-53E4-432D-9833-EF823790CFA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9" name="Shape 405">
              <a:extLst>
                <a:ext uri="{FF2B5EF4-FFF2-40B4-BE49-F238E27FC236}">
                  <a16:creationId xmlns:a16="http://schemas.microsoft.com/office/drawing/2014/main" xmlns="" id="{103098C6-C0D4-459F-A23D-C1F6DC1E868B}"/>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40" name="Shape 406">
              <a:extLst>
                <a:ext uri="{FF2B5EF4-FFF2-40B4-BE49-F238E27FC236}">
                  <a16:creationId xmlns:a16="http://schemas.microsoft.com/office/drawing/2014/main" xmlns="" id="{2111E602-598F-4BD6-AC92-97453190D8D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41" name="Shape 408">
            <a:extLst>
              <a:ext uri="{FF2B5EF4-FFF2-40B4-BE49-F238E27FC236}">
                <a16:creationId xmlns:a16="http://schemas.microsoft.com/office/drawing/2014/main" xmlns="" id="{ADB5ED7F-6199-43B9-BAD2-CF34C922D888}"/>
              </a:ext>
            </a:extLst>
          </p:cNvPr>
          <p:cNvSpPr txBox="1">
            <a:spLocks/>
          </p:cNvSpPr>
          <p:nvPr/>
        </p:nvSpPr>
        <p:spPr>
          <a:xfrm>
            <a:off x="1334784" y="4628557"/>
            <a:ext cx="3800807"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b="1" dirty="0">
                <a:solidFill>
                  <a:srgbClr val="3F5378"/>
                </a:solidFill>
                <a:latin typeface="Sakkal Majalla" panose="02000000000000000000" pitchFamily="2" charset="-78"/>
                <a:cs typeface="Sakkal Majalla" panose="02000000000000000000" pitchFamily="2" charset="-78"/>
              </a:rPr>
              <a:t>أجب على </a:t>
            </a:r>
            <a:r>
              <a:rPr lang="ar-BH" b="1" dirty="0">
                <a:solidFill>
                  <a:srgbClr val="3F5378"/>
                </a:solidFill>
                <a:latin typeface="Sakkal Majalla" panose="02000000000000000000" pitchFamily="2" charset="-78"/>
                <a:cs typeface="Sakkal Majalla" panose="02000000000000000000" pitchFamily="2" charset="-78"/>
              </a:rPr>
              <a:t>أسئلة الدرس </a:t>
            </a:r>
            <a:r>
              <a:rPr lang="ar-SA" b="1" dirty="0">
                <a:solidFill>
                  <a:srgbClr val="3F5378"/>
                </a:solidFill>
                <a:latin typeface="Sakkal Majalla" panose="02000000000000000000" pitchFamily="2" charset="-78"/>
                <a:cs typeface="Sakkal Majalla" panose="02000000000000000000" pitchFamily="2" charset="-78"/>
              </a:rPr>
              <a:t>في الكتاب المدرسي صفحة</a:t>
            </a:r>
            <a:r>
              <a:rPr lang="ar-BH" b="1" dirty="0">
                <a:solidFill>
                  <a:srgbClr val="3F5378"/>
                </a:solidFill>
                <a:latin typeface="Sakkal Majalla" panose="02000000000000000000" pitchFamily="2" charset="-78"/>
                <a:cs typeface="Sakkal Majalla" panose="02000000000000000000" pitchFamily="2" charset="-78"/>
              </a:rPr>
              <a:t> 69</a:t>
            </a:r>
            <a:r>
              <a:rPr lang="ar-SA" b="1" dirty="0">
                <a:solidFill>
                  <a:srgbClr val="3F5378"/>
                </a:solidFill>
                <a:latin typeface="Sakkal Majalla" panose="02000000000000000000" pitchFamily="2" charset="-78"/>
                <a:cs typeface="Sakkal Majalla" panose="02000000000000000000" pitchFamily="2" charset="-78"/>
              </a:rPr>
              <a:t>.</a:t>
            </a:r>
            <a:endParaRPr lang="en-US" b="1" dirty="0">
              <a:solidFill>
                <a:srgbClr val="3F5378"/>
              </a:solidFill>
              <a:latin typeface="Sakkal Majalla" panose="02000000000000000000" pitchFamily="2" charset="-78"/>
              <a:cs typeface="Sakkal Majalla" panose="02000000000000000000" pitchFamily="2" charset="-78"/>
            </a:endParaRPr>
          </a:p>
        </p:txBody>
      </p:sp>
      <p:sp>
        <p:nvSpPr>
          <p:cNvPr id="42" name="Shape 407">
            <a:extLst>
              <a:ext uri="{FF2B5EF4-FFF2-40B4-BE49-F238E27FC236}">
                <a16:creationId xmlns:a16="http://schemas.microsoft.com/office/drawing/2014/main" xmlns="" id="{675ADF1D-6610-4E3E-9572-58440F586AED}"/>
              </a:ext>
            </a:extLst>
          </p:cNvPr>
          <p:cNvSpPr txBox="1">
            <a:spLocks/>
          </p:cNvSpPr>
          <p:nvPr/>
        </p:nvSpPr>
        <p:spPr>
          <a:xfrm>
            <a:off x="1334784" y="350356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dirty="0">
                <a:solidFill>
                  <a:schemeClr val="bg1"/>
                </a:solidFill>
                <a:latin typeface="Arial Black" panose="020B0A04020102020204" pitchFamily="34" charset="0"/>
                <a:cs typeface="Sultan bold" pitchFamily="2" charset="-78"/>
              </a:rPr>
              <a:t>نشاط إضافي</a:t>
            </a:r>
          </a:p>
        </p:txBody>
      </p:sp>
      <p:pic>
        <p:nvPicPr>
          <p:cNvPr id="16" name="Picture 15">
            <a:extLst>
              <a:ext uri="{FF2B5EF4-FFF2-40B4-BE49-F238E27FC236}">
                <a16:creationId xmlns:a16="http://schemas.microsoft.com/office/drawing/2014/main" xmlns="" id="{6056BB84-96A9-478E-9806-7CABC25DC313}"/>
              </a:ext>
            </a:extLst>
          </p:cNvPr>
          <p:cNvPicPr>
            <a:picLocks noChangeAspect="1"/>
          </p:cNvPicPr>
          <p:nvPr/>
        </p:nvPicPr>
        <p:blipFill rotWithShape="1">
          <a:blip r:embed="rId2"/>
          <a:srcRect l="35258" t="17594" r="36289" b="11023"/>
          <a:stretch/>
        </p:blipFill>
        <p:spPr>
          <a:xfrm>
            <a:off x="6497696" y="1437311"/>
            <a:ext cx="3497732" cy="4873912"/>
          </a:xfrm>
          <a:prstGeom prst="rect">
            <a:avLst/>
          </a:prstGeom>
          <a:ln>
            <a:solidFill>
              <a:srgbClr val="3F5378"/>
            </a:solidFill>
          </a:ln>
        </p:spPr>
      </p:pic>
      <p:sp>
        <p:nvSpPr>
          <p:cNvPr id="17" name="مستطيل مستدير الزوايا 5">
            <a:hlinkClick r:id="rId3" action="ppaction://hlinksldjump"/>
            <a:extLst>
              <a:ext uri="{FF2B5EF4-FFF2-40B4-BE49-F238E27FC236}">
                <a16:creationId xmlns:a16="http://schemas.microsoft.com/office/drawing/2014/main" xmlns="" id="{5161F5B2-7ABC-4BB7-BC3C-603303E77C0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8" name="مستطيل مستدير الزوايا 11">
            <a:hlinkClick r:id="rId4" action="ppaction://hlinksldjump"/>
            <a:extLst>
              <a:ext uri="{FF2B5EF4-FFF2-40B4-BE49-F238E27FC236}">
                <a16:creationId xmlns:a16="http://schemas.microsoft.com/office/drawing/2014/main" xmlns="" id="{4C49D3D0-DC69-4E5A-9D37-4200BC539EA5}"/>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2">
            <a:hlinkClick r:id="rId5" action="ppaction://hlinksldjump"/>
            <a:extLst>
              <a:ext uri="{FF2B5EF4-FFF2-40B4-BE49-F238E27FC236}">
                <a16:creationId xmlns:a16="http://schemas.microsoft.com/office/drawing/2014/main" xmlns="" id="{15924963-53FE-4BC7-BED4-FE2715295684}"/>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6" action="ppaction://hlinksldjump"/>
            <a:extLst>
              <a:ext uri="{FF2B5EF4-FFF2-40B4-BE49-F238E27FC236}">
                <a16:creationId xmlns:a16="http://schemas.microsoft.com/office/drawing/2014/main" xmlns="" id="{7577845C-59B0-476E-97AA-EAD39F853D74}"/>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6">
            <a:hlinkClick r:id="rId7" action="ppaction://hlinksldjump"/>
            <a:extLst>
              <a:ext uri="{FF2B5EF4-FFF2-40B4-BE49-F238E27FC236}">
                <a16:creationId xmlns:a16="http://schemas.microsoft.com/office/drawing/2014/main" xmlns="" id="{28B11948-6E16-4B74-9D9E-60C88287ED20}"/>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6">
            <a:hlinkClick r:id="rId8" action="ppaction://hlinksldjump"/>
            <a:extLst>
              <a:ext uri="{FF2B5EF4-FFF2-40B4-BE49-F238E27FC236}">
                <a16:creationId xmlns:a16="http://schemas.microsoft.com/office/drawing/2014/main" xmlns="" id="{C8980C1C-3C31-48C4-AE5C-5073262A5932}"/>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3" name="مستطيل مستدير الزوايا 16">
            <a:hlinkClick r:id="rId9" action="ppaction://hlinksldjump"/>
            <a:extLst>
              <a:ext uri="{FF2B5EF4-FFF2-40B4-BE49-F238E27FC236}">
                <a16:creationId xmlns:a16="http://schemas.microsoft.com/office/drawing/2014/main" xmlns="" id="{8D8149EC-3AEE-4C47-8B82-85B344A119B0}"/>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4" name="مستطيل مستدير الزوايا 16">
            <a:hlinkClick r:id="rId9" action="ppaction://hlinksldjump"/>
            <a:extLst>
              <a:ext uri="{FF2B5EF4-FFF2-40B4-BE49-F238E27FC236}">
                <a16:creationId xmlns:a16="http://schemas.microsoft.com/office/drawing/2014/main" xmlns="" id="{3F23C67D-2C4D-4748-9F43-A89D5D3B1D9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9" name="TextBox 28">
            <a:extLst>
              <a:ext uri="{FF2B5EF4-FFF2-40B4-BE49-F238E27FC236}">
                <a16:creationId xmlns:a16="http://schemas.microsoft.com/office/drawing/2014/main" xmlns="" id="{08CB1D1F-451E-4E08-90E4-9750D6559844}"/>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30" name="TextBox 29">
            <a:extLst>
              <a:ext uri="{FF2B5EF4-FFF2-40B4-BE49-F238E27FC236}">
                <a16:creationId xmlns:a16="http://schemas.microsoft.com/office/drawing/2014/main" xmlns="" id="{255AFADD-CD5A-47ED-9A82-F6599978B07F}"/>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68987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Diamond 44">
            <a:extLst>
              <a:ext uri="{FF2B5EF4-FFF2-40B4-BE49-F238E27FC236}">
                <a16:creationId xmlns:a16="http://schemas.microsoft.com/office/drawing/2014/main" xmlns="" id="{F2E6B44F-BA01-4BDD-BCD6-75AF033F4C95}"/>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Diamond 45">
            <a:extLst>
              <a:ext uri="{FF2B5EF4-FFF2-40B4-BE49-F238E27FC236}">
                <a16:creationId xmlns:a16="http://schemas.microsoft.com/office/drawing/2014/main" xmlns="" id="{43F39B9C-B604-4378-BEDF-46A2C8C2B9CE}"/>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Diamond 46">
            <a:extLst>
              <a:ext uri="{FF2B5EF4-FFF2-40B4-BE49-F238E27FC236}">
                <a16:creationId xmlns:a16="http://schemas.microsoft.com/office/drawing/2014/main" xmlns="" id="{AD1C7783-B6B3-4C8B-B414-74A7C6A3A418}"/>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Diamond 47">
            <a:extLst>
              <a:ext uri="{FF2B5EF4-FFF2-40B4-BE49-F238E27FC236}">
                <a16:creationId xmlns:a16="http://schemas.microsoft.com/office/drawing/2014/main" xmlns="" id="{E4336F76-E6B8-47E0-A93F-7A48B065319C}"/>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9" name="Diamond 48">
            <a:extLst>
              <a:ext uri="{FF2B5EF4-FFF2-40B4-BE49-F238E27FC236}">
                <a16:creationId xmlns:a16="http://schemas.microsoft.com/office/drawing/2014/main" xmlns="" id="{45EFDABE-0AFC-43D8-A6AF-74DD48D04491}"/>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Diamond 49">
            <a:extLst>
              <a:ext uri="{FF2B5EF4-FFF2-40B4-BE49-F238E27FC236}">
                <a16:creationId xmlns:a16="http://schemas.microsoft.com/office/drawing/2014/main" xmlns="" id="{18E19D18-2756-4D41-9F68-9DB69A84C13B}"/>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51" name="Group 50">
            <a:extLst>
              <a:ext uri="{FF2B5EF4-FFF2-40B4-BE49-F238E27FC236}">
                <a16:creationId xmlns:a16="http://schemas.microsoft.com/office/drawing/2014/main" xmlns="" id="{FD12E1D9-2028-4948-986E-ACA22B638234}"/>
              </a:ext>
            </a:extLst>
          </p:cNvPr>
          <p:cNvGrpSpPr/>
          <p:nvPr/>
        </p:nvGrpSpPr>
        <p:grpSpPr>
          <a:xfrm>
            <a:off x="5140851" y="995486"/>
            <a:ext cx="1818511" cy="942048"/>
            <a:chOff x="5140851" y="893888"/>
            <a:chExt cx="1818511" cy="942048"/>
          </a:xfrm>
        </p:grpSpPr>
        <p:cxnSp>
          <p:nvCxnSpPr>
            <p:cNvPr id="52" name="Straight Connector 51">
              <a:extLst>
                <a:ext uri="{FF2B5EF4-FFF2-40B4-BE49-F238E27FC236}">
                  <a16:creationId xmlns:a16="http://schemas.microsoft.com/office/drawing/2014/main" xmlns="" id="{D0161EC6-8881-4565-B733-7EC3BE3D43E0}"/>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E91F7985-31C2-452F-A6E0-6DEF795D00C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xmlns="" id="{58226416-2743-483D-A111-55268B783333}"/>
              </a:ext>
            </a:extLst>
          </p:cNvPr>
          <p:cNvGrpSpPr/>
          <p:nvPr/>
        </p:nvGrpSpPr>
        <p:grpSpPr>
          <a:xfrm flipV="1">
            <a:off x="5140851" y="4691354"/>
            <a:ext cx="1818511" cy="942048"/>
            <a:chOff x="5140851" y="893888"/>
            <a:chExt cx="1818511" cy="942048"/>
          </a:xfrm>
        </p:grpSpPr>
        <p:cxnSp>
          <p:nvCxnSpPr>
            <p:cNvPr id="55" name="Straight Connector 54">
              <a:extLst>
                <a:ext uri="{FF2B5EF4-FFF2-40B4-BE49-F238E27FC236}">
                  <a16:creationId xmlns:a16="http://schemas.microsoft.com/office/drawing/2014/main" xmlns="" id="{04AB96C8-A485-49AE-93D7-1AD74616113C}"/>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0C38210C-A2E7-4EF0-B4C0-881E141B8207}"/>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57" name="Google Shape;503;p34">
            <a:extLst>
              <a:ext uri="{FF2B5EF4-FFF2-40B4-BE49-F238E27FC236}">
                <a16:creationId xmlns:a16="http://schemas.microsoft.com/office/drawing/2014/main" xmlns="" id="{F8305BD8-436A-43D6-B8F0-84B5DF4F958A}"/>
              </a:ext>
            </a:extLst>
          </p:cNvPr>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نهاية </a:t>
            </a:r>
            <a:r>
              <a:rPr lang="ar-SA"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الدرس</a:t>
            </a:r>
            <a:endPar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endParaRPr>
          </a:p>
          <a:p>
            <a:pPr algn="ctr" rtl="1">
              <a:lnSpc>
                <a:spcPct val="150000"/>
              </a:lnSpc>
              <a:defRPr/>
            </a:pPr>
            <a:r>
              <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شكراً لكم ،، وفقكم الله</a:t>
            </a:r>
          </a:p>
        </p:txBody>
      </p:sp>
      <p:sp>
        <p:nvSpPr>
          <p:cNvPr id="18" name="TextBox 17">
            <a:extLst>
              <a:ext uri="{FF2B5EF4-FFF2-40B4-BE49-F238E27FC236}">
                <a16:creationId xmlns:a16="http://schemas.microsoft.com/office/drawing/2014/main" xmlns="" id="{56230236-F621-464B-9A1E-D3C5005D5110}"/>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19" name="TextBox 18">
            <a:extLst>
              <a:ext uri="{FF2B5EF4-FFF2-40B4-BE49-F238E27FC236}">
                <a16:creationId xmlns:a16="http://schemas.microsoft.com/office/drawing/2014/main" xmlns="" id="{82EFCE7B-206F-4DFA-802F-2252B957BB5E}"/>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8669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6">
            <a:extLst>
              <a:ext uri="{FF2B5EF4-FFF2-40B4-BE49-F238E27FC236}">
                <a16:creationId xmlns:a16="http://schemas.microsoft.com/office/drawing/2014/main" xmlns="" id="{EC92D62F-9B39-48A1-AC5E-44AAEB6D019B}"/>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E70D9C72-0224-4F1E-B23C-DDA355333BF3}"/>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20021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424" y="1095338"/>
            <a:ext cx="4691151" cy="4658403"/>
          </a:xfrm>
          <a:prstGeom prst="rect">
            <a:avLst/>
          </a:prstGeom>
        </p:spPr>
      </p:pic>
      <p:sp>
        <p:nvSpPr>
          <p:cNvPr id="9" name="TextBox 8">
            <a:extLst>
              <a:ext uri="{FF2B5EF4-FFF2-40B4-BE49-F238E27FC236}">
                <a16:creationId xmlns:a16="http://schemas.microsoft.com/office/drawing/2014/main" xmlns="" id="{4F532070-7267-47B9-A7C3-C62D56C12AD9}"/>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a16="http://schemas.microsoft.com/office/drawing/2014/main" xmlns="" id="{FE37D445-F0C0-431D-BC26-E24B55F65DF9}"/>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67510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6">
            <a:extLst>
              <a:ext uri="{FF2B5EF4-FFF2-40B4-BE49-F238E27FC236}">
                <a16:creationId xmlns:a16="http://schemas.microsoft.com/office/drawing/2014/main" xmlns="" id="{3665BE48-6B1F-4599-9958-BB0B24227A44}"/>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8ECC0AC7-3609-4608-B493-2952B4FE9A55}"/>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41454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9" name="TextBox 8">
            <a:extLst>
              <a:ext uri="{FF2B5EF4-FFF2-40B4-BE49-F238E27FC236}">
                <a16:creationId xmlns:a16="http://schemas.microsoft.com/office/drawing/2014/main" xmlns="" id="{EB08B7C3-F979-402E-8638-9648B29C4A9E}"/>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a16="http://schemas.microsoft.com/office/drawing/2014/main" xmlns="" id="{16CFA894-A7C5-4866-912D-2A966E24BFD6}"/>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8175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6">
            <a:extLst>
              <a:ext uri="{FF2B5EF4-FFF2-40B4-BE49-F238E27FC236}">
                <a16:creationId xmlns:a16="http://schemas.microsoft.com/office/drawing/2014/main" xmlns="" id="{6C34260B-D512-4CC7-95D1-347BABF87772}"/>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C24E8A3A-D6B1-4C6C-8A45-47CF34D554E3}"/>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06878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9" name="TextBox 8">
            <a:extLst>
              <a:ext uri="{FF2B5EF4-FFF2-40B4-BE49-F238E27FC236}">
                <a16:creationId xmlns:a16="http://schemas.microsoft.com/office/drawing/2014/main" xmlns="" id="{AD8A135D-9F2C-4DF3-BE97-826CF3AB83E4}"/>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a16="http://schemas.microsoft.com/office/drawing/2014/main" xmlns="" id="{98E4E6BE-AA6C-4E0D-BC39-99384682F2BF}"/>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59582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6">
            <a:extLst>
              <a:ext uri="{FF2B5EF4-FFF2-40B4-BE49-F238E27FC236}">
                <a16:creationId xmlns:a16="http://schemas.microsoft.com/office/drawing/2014/main" xmlns="" id="{57D65F77-19E1-4B00-A5F0-0039DCD60B01}"/>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91C57085-FEAC-48D9-BCBD-A95923C339C3}"/>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4863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a:solidFill>
                  <a:srgbClr val="C00000"/>
                </a:solidFill>
                <a:latin typeface="Sakkal Majalla" panose="02000000000000000000" pitchFamily="2" charset="-78"/>
                <a:cs typeface="Sakkal Majalla" panose="02000000000000000000" pitchFamily="2" charset="-78"/>
              </a:rPr>
              <a:t>يُتَوَقَع من الطالب بعد الانتهاء من هذا الدرس أن:</a:t>
            </a:r>
            <a:endParaRPr lang="ar-SA" sz="3200" b="1" dirty="0">
              <a:solidFill>
                <a:srgbClr val="3C6070"/>
              </a:solidFill>
              <a:latin typeface="Sakkal Majalla" panose="02000000000000000000" pitchFamily="2" charset="-78"/>
              <a:cs typeface="Sakkal Majalla" panose="02000000000000000000" pitchFamily="2" charset="-78"/>
            </a:endParaRPr>
          </a:p>
          <a:p>
            <a:pPr marR="0" lvl="0" algn="just" rtl="1">
              <a:spcBef>
                <a:spcPts val="0"/>
              </a:spcBef>
              <a:spcAft>
                <a:spcPts val="0"/>
              </a:spcAft>
              <a:buClr>
                <a:srgbClr val="C00000"/>
              </a:buClr>
              <a:buSzPts val="1400"/>
            </a:pPr>
            <a:endParaRPr lang="ar-BH" b="1" dirty="0">
              <a:latin typeface="Arial" panose="020B0604020202020204" pitchFamily="34" charset="0"/>
              <a:ea typeface="Calibri" panose="020F0502020204030204" pitchFamily="34" charset="0"/>
              <a:cs typeface="Sakkal Majalla" panose="02000000000000000000" pitchFamily="2" charset="-78"/>
            </a:endParaRPr>
          </a:p>
          <a:p>
            <a:pPr marL="742950" lvl="0" indent="-742950" algn="just" rtl="1">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يُعّرف مفهوم العمل والكسب المشروع .</a:t>
            </a:r>
            <a:endParaRPr lang="en-US" sz="4000" dirty="0">
              <a:solidFill>
                <a:schemeClr val="tx1"/>
              </a:solidFill>
              <a:latin typeface="Sakkal Majalla" panose="02000000000000000000" pitchFamily="2" charset="-78"/>
              <a:cs typeface="Sakkal Majalla" panose="02000000000000000000" pitchFamily="2" charset="-78"/>
            </a:endParaRPr>
          </a:p>
          <a:p>
            <a:pPr marL="742950" lvl="0" indent="-742950" algn="just" rtl="1">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يستنتج عوائد عوامل الإنتاج.</a:t>
            </a:r>
          </a:p>
          <a:p>
            <a:pPr marL="742950" lvl="0" indent="-742950" algn="just" rtl="1">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يحدّد أسباب اختلاف مستويات الأجور بين المهن المختلفة.</a:t>
            </a:r>
            <a:endParaRPr lang="en-US" sz="4000" dirty="0">
              <a:solidFill>
                <a:schemeClr val="tx1"/>
              </a:solidFill>
              <a:latin typeface="Sakkal Majalla" panose="02000000000000000000" pitchFamily="2" charset="-78"/>
              <a:cs typeface="Sakkal Majalla" panose="02000000000000000000" pitchFamily="2" charset="-78"/>
            </a:endParaRPr>
          </a:p>
          <a:p>
            <a:pPr marL="742950" lvl="0" indent="-742950" algn="just" rtl="1">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يبين مفهوم البطالة وأنواعها.</a:t>
            </a:r>
            <a:endParaRPr lang="en-US" sz="4000" dirty="0">
              <a:solidFill>
                <a:schemeClr val="tx1"/>
              </a:solidFill>
              <a:latin typeface="Sakkal Majalla" panose="02000000000000000000" pitchFamily="2" charset="-78"/>
              <a:cs typeface="Sakkal Majalla" panose="02000000000000000000" pitchFamily="2" charset="-78"/>
            </a:endParaRPr>
          </a:p>
          <a:p>
            <a:pPr marL="742950" lvl="0" indent="-742950" algn="just" rtl="1">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يقدر خطوات مملكة البحرين في خفض معدل البطالة في البلاد.</a:t>
            </a:r>
            <a:endParaRPr lang="en-US" sz="4000" dirty="0">
              <a:solidFill>
                <a:schemeClr val="tx1"/>
              </a:solidFill>
              <a:latin typeface="Sakkal Majalla" panose="02000000000000000000" pitchFamily="2" charset="-78"/>
              <a:cs typeface="Sakkal Majalla" panose="02000000000000000000" pitchFamily="2" charset="-78"/>
            </a:endParaRPr>
          </a:p>
          <a:p>
            <a:pPr marL="1009650" indent="-742950" algn="just" rtl="1">
              <a:buFont typeface="+mj-lt"/>
              <a:buAutoNum type="arabicPeriod"/>
            </a:pPr>
            <a:endParaRPr lang="ar-SA" sz="4000" b="1" dirty="0">
              <a:solidFill>
                <a:schemeClr val="tx1"/>
              </a:solidFill>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8466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a16="http://schemas.microsoft.com/office/drawing/2014/main" xmlns="" id="{06026ACD-4FC9-499D-A4D4-602A071AD132}"/>
              </a:ext>
            </a:extLst>
          </p:cNvPr>
          <p:cNvSpPr/>
          <p:nvPr/>
        </p:nvSpPr>
        <p:spPr>
          <a:xfrm>
            <a:off x="6151418" y="190887"/>
            <a:ext cx="2810385"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أهداف الدرس</a:t>
            </a:r>
            <a:endParaRPr lang="en-US" sz="5400" dirty="0">
              <a:ln w="9525">
                <a:noFill/>
                <a:prstDash val="solid"/>
              </a:ln>
              <a:solidFill>
                <a:schemeClr val="bg1"/>
              </a:solidFill>
              <a:latin typeface="Arial Black" panose="020B0A04020102020204" pitchFamily="34" charset="0"/>
              <a:cs typeface="Sultan bold" pitchFamily="2" charset="-78"/>
            </a:endParaRPr>
          </a:p>
        </p:txBody>
      </p:sp>
      <p:grpSp>
        <p:nvGrpSpPr>
          <p:cNvPr id="12" name="Shape 631">
            <a:extLst>
              <a:ext uri="{FF2B5EF4-FFF2-40B4-BE49-F238E27FC236}">
                <a16:creationId xmlns:a16="http://schemas.microsoft.com/office/drawing/2014/main" xmlns="" id="{26404733-55D9-4213-B05C-D0BE9C60E1F9}"/>
              </a:ext>
            </a:extLst>
          </p:cNvPr>
          <p:cNvGrpSpPr/>
          <p:nvPr/>
        </p:nvGrpSpPr>
        <p:grpSpPr>
          <a:xfrm flipH="1">
            <a:off x="11056602" y="237991"/>
            <a:ext cx="827524" cy="848823"/>
            <a:chOff x="5961125" y="1623900"/>
            <a:chExt cx="427450" cy="448175"/>
          </a:xfrm>
        </p:grpSpPr>
        <p:sp>
          <p:nvSpPr>
            <p:cNvPr id="13" name="Shape 632">
              <a:extLst>
                <a:ext uri="{FF2B5EF4-FFF2-40B4-BE49-F238E27FC236}">
                  <a16:creationId xmlns:a16="http://schemas.microsoft.com/office/drawing/2014/main" xmlns="" id="{FBC4067F-F4D1-46EE-BB67-7B23C1260126}"/>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4" name="Shape 633">
              <a:extLst>
                <a:ext uri="{FF2B5EF4-FFF2-40B4-BE49-F238E27FC236}">
                  <a16:creationId xmlns:a16="http://schemas.microsoft.com/office/drawing/2014/main" xmlns="" id="{0F970148-B9AF-453B-949B-66702049C424}"/>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5" name="Shape 634">
              <a:extLst>
                <a:ext uri="{FF2B5EF4-FFF2-40B4-BE49-F238E27FC236}">
                  <a16:creationId xmlns:a16="http://schemas.microsoft.com/office/drawing/2014/main" xmlns="" id="{0EFE44E9-6915-4BEF-BAA1-1164CF41B1E6}"/>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6" name="Shape 635">
              <a:extLst>
                <a:ext uri="{FF2B5EF4-FFF2-40B4-BE49-F238E27FC236}">
                  <a16:creationId xmlns:a16="http://schemas.microsoft.com/office/drawing/2014/main" xmlns="" id="{F5254662-978C-494C-A5CC-7B6AF784ACF5}"/>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7" name="Shape 636">
              <a:extLst>
                <a:ext uri="{FF2B5EF4-FFF2-40B4-BE49-F238E27FC236}">
                  <a16:creationId xmlns:a16="http://schemas.microsoft.com/office/drawing/2014/main" xmlns="" id="{AF18F426-07A8-46FD-9319-42DFAD7570F6}"/>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8" name="Shape 637">
              <a:extLst>
                <a:ext uri="{FF2B5EF4-FFF2-40B4-BE49-F238E27FC236}">
                  <a16:creationId xmlns:a16="http://schemas.microsoft.com/office/drawing/2014/main" xmlns="" id="{BE1E9959-7B11-4D58-A979-FA1BC56BCCE5}"/>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9" name="Shape 638">
              <a:extLst>
                <a:ext uri="{FF2B5EF4-FFF2-40B4-BE49-F238E27FC236}">
                  <a16:creationId xmlns:a16="http://schemas.microsoft.com/office/drawing/2014/main" xmlns="" id="{AD1312A7-F816-48E9-89F3-EE8D60ACF512}"/>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grpSp>
      <p:sp>
        <p:nvSpPr>
          <p:cNvPr id="37" name="مستطيل مستدير الزوايا 5">
            <a:hlinkClick r:id="rId2" action="ppaction://hlinksldjump"/>
            <a:extLst>
              <a:ext uri="{FF2B5EF4-FFF2-40B4-BE49-F238E27FC236}">
                <a16:creationId xmlns:a16="http://schemas.microsoft.com/office/drawing/2014/main" xmlns="" id="{43E9C12C-5BC2-40AE-ACC5-04FA6747C583}"/>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5" action="ppaction://hlinksldjump"/>
            <a:extLst>
              <a:ext uri="{FF2B5EF4-FFF2-40B4-BE49-F238E27FC236}">
                <a16:creationId xmlns:a16="http://schemas.microsoft.com/office/drawing/2014/main" xmlns="" id="{F0F1F850-26EE-4CA3-86F7-9345F8C043B7}"/>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6">
            <a:hlinkClick r:id="rId6" action="ppaction://hlinksldjump"/>
            <a:extLst>
              <a:ext uri="{FF2B5EF4-FFF2-40B4-BE49-F238E27FC236}">
                <a16:creationId xmlns:a16="http://schemas.microsoft.com/office/drawing/2014/main" xmlns="" id="{FCAA9A9D-66D9-4C62-9EA9-08AEB5B5C91D}"/>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6">
            <a:hlinkClick r:id="rId7" action="ppaction://hlinksldjump"/>
            <a:extLst>
              <a:ext uri="{FF2B5EF4-FFF2-40B4-BE49-F238E27FC236}">
                <a16:creationId xmlns:a16="http://schemas.microsoft.com/office/drawing/2014/main" xmlns="" id="{A6D69346-064A-43CE-86E1-9DDD1539E51B}"/>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6">
            <a:hlinkClick r:id="rId8" action="ppaction://hlinksldjump"/>
            <a:extLst>
              <a:ext uri="{FF2B5EF4-FFF2-40B4-BE49-F238E27FC236}">
                <a16:creationId xmlns:a16="http://schemas.microsoft.com/office/drawing/2014/main" xmlns="" id="{E26899B5-85F1-47B1-AE22-01A44E3E7B06}"/>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6" name="مستطيل مستدير الزوايا 16">
            <a:hlinkClick r:id="rId8" action="ppaction://hlinksldjump"/>
            <a:extLst>
              <a:ext uri="{FF2B5EF4-FFF2-40B4-BE49-F238E27FC236}">
                <a16:creationId xmlns:a16="http://schemas.microsoft.com/office/drawing/2014/main" xmlns="" id="{234515CF-A18E-4E8C-8ADD-92081BB9ADAC}"/>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7" name="TextBox 26">
            <a:extLst>
              <a:ext uri="{FF2B5EF4-FFF2-40B4-BE49-F238E27FC236}">
                <a16:creationId xmlns:a16="http://schemas.microsoft.com/office/drawing/2014/main" xmlns="" id="{2D8137F2-B1E1-45E0-8FD4-3858AA4A7017}"/>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3" name="TextBox 22">
            <a:extLst>
              <a:ext uri="{FF2B5EF4-FFF2-40B4-BE49-F238E27FC236}">
                <a16:creationId xmlns:a16="http://schemas.microsoft.com/office/drawing/2014/main" xmlns="" id="{500097FC-F397-44FC-8E18-A28A8FE889D1}"/>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53942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9" name="TextBox 8">
            <a:extLst>
              <a:ext uri="{FF2B5EF4-FFF2-40B4-BE49-F238E27FC236}">
                <a16:creationId xmlns:a16="http://schemas.microsoft.com/office/drawing/2014/main" xmlns="" id="{68FD7525-825F-48D4-80D6-58E5893778FD}"/>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a16="http://schemas.microsoft.com/office/drawing/2014/main" xmlns="" id="{C4A48398-7C22-4840-9E24-72E5D6641478}"/>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66135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6">
            <a:extLst>
              <a:ext uri="{FF2B5EF4-FFF2-40B4-BE49-F238E27FC236}">
                <a16:creationId xmlns:a16="http://schemas.microsoft.com/office/drawing/2014/main" xmlns="" id="{A55A7CA3-C347-4DEE-8810-BE690D3A86B5}"/>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4846696E-72EF-4426-879A-F2EBED214C53}"/>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990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9" name="TextBox 8">
            <a:extLst>
              <a:ext uri="{FF2B5EF4-FFF2-40B4-BE49-F238E27FC236}">
                <a16:creationId xmlns:a16="http://schemas.microsoft.com/office/drawing/2014/main" xmlns="" id="{7495D9D6-7911-495F-A654-3239EE44975F}"/>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a16="http://schemas.microsoft.com/office/drawing/2014/main" xmlns="" id="{C85A95D2-0E27-4735-975A-592720FAFF28}"/>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6684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82714" y="134221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endParaRPr lang="en-US" sz="3600" b="1" dirty="0">
              <a:effectLst/>
              <a:latin typeface="Arial" panose="020B0604020202020204" pitchFamily="34" charset="0"/>
              <a:ea typeface="Times New Roman" panose="02020603050405020304" pitchFamily="18" charset="0"/>
              <a:cs typeface="Wingdings 3" panose="05040102010807070707" pitchFamily="18" charset="2"/>
            </a:endParaRPr>
          </a:p>
          <a:p>
            <a:pPr marL="1009650" indent="-742950" algn="r" rtl="1">
              <a:buFont typeface="+mj-lt"/>
              <a:buAutoNum type="arabicPeriod"/>
            </a:pPr>
            <a:endParaRPr lang="ar-SA" sz="2800" b="1" dirty="0">
              <a:latin typeface="Sakkal Majalla" panose="02000000000000000000" pitchFamily="2" charset="-78"/>
              <a:cs typeface="Sakkal Majalla" panose="02000000000000000000" pitchFamily="2" charset="-78"/>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5400" dirty="0">
              <a:solidFill>
                <a:schemeClr val="tx1"/>
              </a:solidFill>
              <a:latin typeface="Times New Roman" panose="02020603050405020304" pitchFamily="18" charset="0"/>
              <a:cs typeface="Times New Roman" panose="02020603050405020304" pitchFamily="18" charset="0"/>
            </a:endParaRPr>
          </a:p>
          <a:p>
            <a:pPr lvl="0" algn="ctr" rtl="1"/>
            <a:r>
              <a:rPr lang="ar-BH" sz="3600" b="1" dirty="0">
                <a:solidFill>
                  <a:schemeClr val="tx1"/>
                </a:solidFill>
                <a:latin typeface="Sakkal Majalla" panose="02000000000000000000" pitchFamily="2" charset="-78"/>
                <a:cs typeface="Sakkal Majalla" panose="02000000000000000000" pitchFamily="2" charset="-78"/>
              </a:rPr>
              <a:t>ما الوظيفة التي تحب أن تحصل عليها في المستقبل؟  وتوقع مقدار الدخل الشهري الذي ستحصل عليه.</a:t>
            </a:r>
            <a:endParaRPr lang="en-US" sz="5400" b="1"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7" name="مستطيل مستدير الزوايا 13">
            <a:extLst>
              <a:ext uri="{FF2B5EF4-FFF2-40B4-BE49-F238E27FC236}">
                <a16:creationId xmlns:a16="http://schemas.microsoft.com/office/drawing/2014/main" xmlns="" id="{20F8A3CA-C715-485C-812D-6F72208D3EA7}"/>
              </a:ext>
            </a:extLst>
          </p:cNvPr>
          <p:cNvSpPr/>
          <p:nvPr/>
        </p:nvSpPr>
        <p:spPr>
          <a:xfrm>
            <a:off x="4328674" y="127330"/>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Google Shape;618;p37">
            <a:extLst>
              <a:ext uri="{FF2B5EF4-FFF2-40B4-BE49-F238E27FC236}">
                <a16:creationId xmlns:a16="http://schemas.microsoft.com/office/drawing/2014/main" xmlns="" id="{FBF02DDA-0566-4B25-86FB-B206521E6298}"/>
              </a:ext>
            </a:extLst>
          </p:cNvPr>
          <p:cNvSpPr/>
          <p:nvPr/>
        </p:nvSpPr>
        <p:spPr>
          <a:xfrm flipH="1">
            <a:off x="11405735" y="370299"/>
            <a:ext cx="690113" cy="73892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6117786" y="218233"/>
            <a:ext cx="2601995"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في البدء ....</a:t>
            </a:r>
            <a:endParaRPr lang="en-US" sz="5400" dirty="0">
              <a:ln w="9525">
                <a:noFill/>
                <a:prstDash val="solid"/>
              </a:ln>
              <a:solidFill>
                <a:schemeClr val="bg1"/>
              </a:solidFill>
              <a:latin typeface="Arial Black" panose="020B0A04020102020204" pitchFamily="34" charset="0"/>
              <a:cs typeface="Sultan bold" pitchFamily="2" charset="-78"/>
            </a:endParaRPr>
          </a:p>
        </p:txBody>
      </p:sp>
      <p:pic>
        <p:nvPicPr>
          <p:cNvPr id="10" name="Picture 9">
            <a:extLst>
              <a:ext uri="{FF2B5EF4-FFF2-40B4-BE49-F238E27FC236}">
                <a16:creationId xmlns:a16="http://schemas.microsoft.com/office/drawing/2014/main" xmlns="" id="{C0CDF952-ED3F-4F0C-B462-2B59A4775B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52" y="32591"/>
            <a:ext cx="1332614" cy="1348338"/>
          </a:xfrm>
          <a:prstGeom prst="rect">
            <a:avLst/>
          </a:prstGeom>
        </p:spPr>
      </p:pic>
      <p:sp>
        <p:nvSpPr>
          <p:cNvPr id="12" name="مستطيل مستدير الزوايا 5">
            <a:hlinkClick r:id="rId3" action="ppaction://hlinksldjump"/>
            <a:extLst>
              <a:ext uri="{FF2B5EF4-FFF2-40B4-BE49-F238E27FC236}">
                <a16:creationId xmlns:a16="http://schemas.microsoft.com/office/drawing/2014/main" xmlns="" id="{4CBEB6D9-BD73-49D5-B644-0EE0CA49A221}"/>
              </a:ext>
            </a:extLst>
          </p:cNvPr>
          <p:cNvSpPr/>
          <p:nvPr/>
        </p:nvSpPr>
        <p:spPr>
          <a:xfrm>
            <a:off x="10517774" y="131314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3" name="مستطيل مستدير الزوايا 11">
            <a:hlinkClick r:id="rId4" action="ppaction://hlinksldjump"/>
            <a:extLst>
              <a:ext uri="{FF2B5EF4-FFF2-40B4-BE49-F238E27FC236}">
                <a16:creationId xmlns:a16="http://schemas.microsoft.com/office/drawing/2014/main" xmlns="" id="{EA90A340-C71A-4F33-BD10-3E19EF5230DD}"/>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4" name="مستطيل مستدير الزوايا 12">
            <a:hlinkClick r:id="rId5" action="ppaction://hlinksldjump"/>
            <a:extLst>
              <a:ext uri="{FF2B5EF4-FFF2-40B4-BE49-F238E27FC236}">
                <a16:creationId xmlns:a16="http://schemas.microsoft.com/office/drawing/2014/main" xmlns="" id="{28A602F0-9515-4F47-BD1D-7415EBCE0BE8}"/>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5" name="مستطيل مستدير الزوايا 16">
            <a:hlinkClick r:id="rId6" action="ppaction://hlinksldjump"/>
            <a:extLst>
              <a:ext uri="{FF2B5EF4-FFF2-40B4-BE49-F238E27FC236}">
                <a16:creationId xmlns:a16="http://schemas.microsoft.com/office/drawing/2014/main" xmlns="" id="{B22D8E47-4596-436F-BE3C-DEB7D5ED56BC}"/>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6">
            <a:hlinkClick r:id="rId7" action="ppaction://hlinksldjump"/>
            <a:extLst>
              <a:ext uri="{FF2B5EF4-FFF2-40B4-BE49-F238E27FC236}">
                <a16:creationId xmlns:a16="http://schemas.microsoft.com/office/drawing/2014/main" xmlns="" id="{6E8BEAFF-FE1B-43EF-8D48-DB21886A89FE}"/>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8" action="ppaction://hlinksldjump"/>
            <a:extLst>
              <a:ext uri="{FF2B5EF4-FFF2-40B4-BE49-F238E27FC236}">
                <a16:creationId xmlns:a16="http://schemas.microsoft.com/office/drawing/2014/main" xmlns="" id="{655C0D21-3DB4-411A-8FF8-D05D397F59CB}"/>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9" action="ppaction://hlinksldjump"/>
            <a:extLst>
              <a:ext uri="{FF2B5EF4-FFF2-40B4-BE49-F238E27FC236}">
                <a16:creationId xmlns:a16="http://schemas.microsoft.com/office/drawing/2014/main" xmlns="" id="{0CFA5DEA-A12E-4576-91F2-49E3A5F2E49A}"/>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19" name="مستطيل مستدير الزوايا 16">
            <a:hlinkClick r:id="rId9" action="ppaction://hlinksldjump"/>
            <a:extLst>
              <a:ext uri="{FF2B5EF4-FFF2-40B4-BE49-F238E27FC236}">
                <a16:creationId xmlns:a16="http://schemas.microsoft.com/office/drawing/2014/main" xmlns="" id="{C62AA461-6B1E-48A1-9B3F-74D9FEF93A0E}"/>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pic>
        <p:nvPicPr>
          <p:cNvPr id="7" name="Picture 6">
            <a:extLst>
              <a:ext uri="{FF2B5EF4-FFF2-40B4-BE49-F238E27FC236}">
                <a16:creationId xmlns:a16="http://schemas.microsoft.com/office/drawing/2014/main" xmlns="" id="{C542670E-97B1-40B1-A953-ED841F0F77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99219" y="1861787"/>
            <a:ext cx="4966963" cy="3029794"/>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4" name="TextBox 23">
            <a:extLst>
              <a:ext uri="{FF2B5EF4-FFF2-40B4-BE49-F238E27FC236}">
                <a16:creationId xmlns:a16="http://schemas.microsoft.com/office/drawing/2014/main" xmlns="" id="{FB8047A9-4A29-48C3-AA6D-1F2128AB1991}"/>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5" name="TextBox 24">
            <a:extLst>
              <a:ext uri="{FF2B5EF4-FFF2-40B4-BE49-F238E27FC236}">
                <a16:creationId xmlns:a16="http://schemas.microsoft.com/office/drawing/2014/main" xmlns="" id="{6FDE590F-61FB-483A-9047-B7D2B4B155B6}"/>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485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1183" y="134221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R="0" lvl="0" algn="r" rtl="1">
              <a:lnSpc>
                <a:spcPct val="107000"/>
              </a:lnSpc>
              <a:spcBef>
                <a:spcPts val="0"/>
              </a:spcBef>
              <a:spcAft>
                <a:spcPts val="0"/>
              </a:spcAft>
              <a:buClr>
                <a:srgbClr val="5A8887"/>
              </a:buClr>
              <a:buSzPts val="1400"/>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xmlns="" id="{A798BD29-D2D1-4CDF-98D8-561174A2D193}"/>
              </a:ext>
            </a:extLst>
          </p:cNvPr>
          <p:cNvGrpSpPr/>
          <p:nvPr/>
        </p:nvGrpSpPr>
        <p:grpSpPr>
          <a:xfrm>
            <a:off x="51184" y="5338858"/>
            <a:ext cx="7956744" cy="977822"/>
            <a:chOff x="-1" y="2691555"/>
            <a:chExt cx="6380975" cy="977822"/>
          </a:xfrm>
          <a:solidFill>
            <a:schemeClr val="accent5">
              <a:lumMod val="40000"/>
              <a:lumOff val="60000"/>
            </a:schemeClr>
          </a:solidFill>
        </p:grpSpPr>
        <p:sp>
          <p:nvSpPr>
            <p:cNvPr id="42" name="Rectangle: Top Corners Rounded 41">
              <a:extLst>
                <a:ext uri="{FF2B5EF4-FFF2-40B4-BE49-F238E27FC236}">
                  <a16:creationId xmlns:a16="http://schemas.microsoft.com/office/drawing/2014/main" xmlns="" id="{01B878ED-2DC3-4070-AF96-532766345735}"/>
                </a:ext>
              </a:extLst>
            </p:cNvPr>
            <p:cNvSpPr/>
            <p:nvPr/>
          </p:nvSpPr>
          <p:spPr>
            <a:xfrm rot="16200000">
              <a:off x="2701575" y="-10021"/>
              <a:ext cx="977822" cy="6380974"/>
            </a:xfrm>
            <a:prstGeom prst="round2SameRect">
              <a:avLst/>
            </a:prstGeom>
            <a:grp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3" name="Rectangle: Top Corners Rounded 4">
              <a:extLst>
                <a:ext uri="{FF2B5EF4-FFF2-40B4-BE49-F238E27FC236}">
                  <a16:creationId xmlns:a16="http://schemas.microsoft.com/office/drawing/2014/main" xmlns="" id="{84056EE6-ECEC-4777-82DA-ED661542B530}"/>
                </a:ext>
              </a:extLst>
            </p:cNvPr>
            <p:cNvSpPr txBox="1"/>
            <p:nvPr/>
          </p:nvSpPr>
          <p:spPr>
            <a:xfrm rot="21600000">
              <a:off x="47733" y="2739288"/>
              <a:ext cx="6333241" cy="88235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47625" rIns="95250" bIns="47625" numCol="1" spcCol="1270" anchor="ctr" anchorCtr="0">
              <a:noAutofit/>
            </a:bodyPr>
            <a:lstStyle/>
            <a:p>
              <a:pPr marL="285750" lvl="1" indent="-285750" algn="just" defTabSz="1244600" rtl="1">
                <a:lnSpc>
                  <a:spcPct val="90000"/>
                </a:lnSpc>
                <a:spcBef>
                  <a:spcPct val="0"/>
                </a:spcBef>
                <a:spcAft>
                  <a:spcPct val="15000"/>
                </a:spcAft>
                <a:buClr>
                  <a:srgbClr val="ED7D31"/>
                </a:buClr>
                <a:buSzPts val="1400"/>
              </a:pPr>
              <a:r>
                <a:rPr lang="ar-BH" sz="2400" dirty="0">
                  <a:solidFill>
                    <a:prstClr val="black">
                      <a:hueOff val="0"/>
                      <a:satOff val="0"/>
                      <a:lumOff val="0"/>
                      <a:alphaOff val="0"/>
                    </a:prstClr>
                  </a:solidFill>
                  <a:latin typeface="Sakkal Majalla" panose="02000000000000000000" pitchFamily="2" charset="-78"/>
                  <a:cs typeface="Sakkal Majalla" panose="02000000000000000000" pitchFamily="2" charset="-78"/>
                </a:rPr>
                <a:t>عمل شخصي يؤديه الفرد، ويستطيع بواسطته الحصول على النقود بدخل غير ثابت حسب مقدار إنتاجه أو بيعه أو لقاء الخدمة التي يقدمها، مثل امتلاكه لمشروع تجاري، أو امتهانه صناعة منتج معين، أو نظير تقديمه خدمة للزبائن مثل مصلح الكهرباء وغيره.</a:t>
              </a:r>
              <a:endParaRPr lang="en-US" sz="2400" dirty="0">
                <a:solidFill>
                  <a:prstClr val="black">
                    <a:hueOff val="0"/>
                    <a:satOff val="0"/>
                    <a:lumOff val="0"/>
                    <a:alphaOff val="0"/>
                  </a:prstClr>
                </a:solidFill>
                <a:latin typeface="Sakkal Majalla" panose="02000000000000000000" pitchFamily="2" charset="-78"/>
                <a:cs typeface="Sakkal Majalla" panose="02000000000000000000" pitchFamily="2" charset="-78"/>
              </a:endParaRPr>
            </a:p>
          </p:txBody>
        </p:sp>
      </p:gr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703805" y="316050"/>
            <a:ext cx="4688784" cy="830997"/>
          </a:xfrm>
          <a:prstGeom prst="rect">
            <a:avLst/>
          </a:prstGeom>
        </p:spPr>
        <p:txBody>
          <a:bodyPr wrap="none">
            <a:spAutoFit/>
          </a:bodyPr>
          <a:lstStyle/>
          <a:p>
            <a:pPr marL="230187" marR="0" lvl="0" algn="r" rtl="1">
              <a:spcBef>
                <a:spcPts val="0"/>
              </a:spcBef>
              <a:spcAft>
                <a:spcPts val="0"/>
              </a:spcAft>
              <a:buClr>
                <a:schemeClr val="bg1"/>
              </a:buClr>
              <a:buSzPct val="70000"/>
            </a:pPr>
            <a:r>
              <a:rPr lang="ar-BH" sz="4800" dirty="0">
                <a:solidFill>
                  <a:schemeClr val="bg1"/>
                </a:solidFill>
                <a:latin typeface="Arial" panose="020B0604020202020204" pitchFamily="34" charset="0"/>
                <a:ea typeface="Calibri" panose="020F0502020204030204" pitchFamily="34" charset="0"/>
                <a:cs typeface="Sultan bold" pitchFamily="2" charset="-78"/>
              </a:rPr>
              <a:t>العمل والكسب المشروع</a:t>
            </a:r>
            <a:endParaRPr lang="en-US" sz="4800" b="1" dirty="0">
              <a:solidFill>
                <a:schemeClr val="bg1"/>
              </a:solidFill>
              <a:latin typeface="Arial" panose="020B0604020202020204" pitchFamily="34" charset="0"/>
              <a:ea typeface="Times New Roman" panose="02020603050405020304" pitchFamily="18" charset="0"/>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xmlns="" id="{8A1D49F2-AC40-47F9-B18A-886B5025FE51}"/>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8957EE24-C50A-4483-9DC4-140019982BCE}"/>
              </a:ext>
            </a:extLst>
          </p:cNvPr>
          <p:cNvSpPr/>
          <p:nvPr/>
        </p:nvSpPr>
        <p:spPr>
          <a:xfrm>
            <a:off x="10520081" y="195467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3E59127D-7C3B-465A-9CB8-A40EF4D71846}"/>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9E205174-B274-4BF9-9F47-6F1150BF789F}"/>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E8BC1F51-379F-4E8C-9496-9692B9AD4638}"/>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A4F13686-3F8E-45D6-9F19-E55570A54ED5}"/>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5C34615A-3875-40DB-A660-DCD4A571C650}"/>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8" action="ppaction://hlinksldjump"/>
            <a:extLst>
              <a:ext uri="{FF2B5EF4-FFF2-40B4-BE49-F238E27FC236}">
                <a16:creationId xmlns:a16="http://schemas.microsoft.com/office/drawing/2014/main" xmlns="" id="{2543106A-F308-488C-89CB-559BB23CCC89}"/>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graphicFrame>
        <p:nvGraphicFramePr>
          <p:cNvPr id="3" name="Diagram 2">
            <a:extLst>
              <a:ext uri="{FF2B5EF4-FFF2-40B4-BE49-F238E27FC236}">
                <a16:creationId xmlns:a16="http://schemas.microsoft.com/office/drawing/2014/main" xmlns="" id="{75A65EE1-B5F5-421E-82D5-693D9E71C497}"/>
              </a:ext>
            </a:extLst>
          </p:cNvPr>
          <p:cNvGraphicFramePr/>
          <p:nvPr>
            <p:extLst>
              <p:ext uri="{D42A27DB-BD31-4B8C-83A1-F6EECF244321}">
                <p14:modId xmlns:p14="http://schemas.microsoft.com/office/powerpoint/2010/main" val="1654550683"/>
              </p:ext>
            </p:extLst>
          </p:nvPr>
        </p:nvGraphicFramePr>
        <p:xfrm>
          <a:off x="51183" y="1450454"/>
          <a:ext cx="10211946" cy="495723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3" name="TextBox 52">
            <a:extLst>
              <a:ext uri="{FF2B5EF4-FFF2-40B4-BE49-F238E27FC236}">
                <a16:creationId xmlns:a16="http://schemas.microsoft.com/office/drawing/2014/main" xmlns="" id="{178EDFDA-908D-478D-AE9C-B61A07F2B87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54" name="TextBox 53">
            <a:extLst>
              <a:ext uri="{FF2B5EF4-FFF2-40B4-BE49-F238E27FC236}">
                <a16:creationId xmlns:a16="http://schemas.microsoft.com/office/drawing/2014/main" xmlns="" id="{A29DCBC7-16AC-49CC-872A-56F5204187B9}"/>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118304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buClr>
                <a:srgbClr val="5A8887"/>
              </a:buClr>
              <a:buSzPts val="1200"/>
            </a:pPr>
            <a:r>
              <a:rPr lang="ar-SA" sz="3600" dirty="0">
                <a:solidFill>
                  <a:schemeClr val="tx1"/>
                </a:solidFill>
                <a:latin typeface="Sakkal Majalla" panose="02000000000000000000" pitchFamily="2" charset="-78"/>
                <a:cs typeface="Sakkal Majalla" panose="02000000000000000000" pitchFamily="2" charset="-78"/>
              </a:rPr>
              <a:t> </a:t>
            </a:r>
            <a:r>
              <a:rPr lang="ar-BH" sz="3600" dirty="0">
                <a:solidFill>
                  <a:schemeClr val="tx1"/>
                </a:solidFill>
                <a:latin typeface="Sakkal Majalla" panose="02000000000000000000" pitchFamily="2" charset="-78"/>
                <a:cs typeface="Sakkal Majalla" panose="02000000000000000000" pitchFamily="2" charset="-78"/>
              </a:rPr>
              <a:t>     </a:t>
            </a:r>
            <a:r>
              <a:rPr lang="ar-SA" sz="3600" dirty="0">
                <a:solidFill>
                  <a:schemeClr val="tx1"/>
                </a:solidFill>
                <a:latin typeface="Sakkal Majalla" panose="02000000000000000000" pitchFamily="2" charset="-78"/>
                <a:cs typeface="Sakkal Majalla" panose="02000000000000000000" pitchFamily="2" charset="-78"/>
              </a:rPr>
              <a:t>تشجيعًا من الأب لأبنائه على العمل فتح مصنع ألمنيوم للأبن محمد برأس مال 20000 د.ب. في منطقة سترة الصناعية، كما دعم الأبن جاسم للبدء في مشروع مشتل زراعي على شارع البديع، أما الأبنة مريم فقد أصرت على العمل في مكتب محاماة خاص بها، وأصغر الأبناء وليد بعد تخرجه من كلية الهندسة في جامعة البحرين ألتحق بالعمل في وزارة الإسكان، وأما الأب فقد اكتفى بما يحصل عليه من تأجير أرض على شركة صناعية حيث ينفق 70% منها على السلع الغذائية والكمالية للمنزل شهريًا، إضافة إلى راتب الأم التي تعمل في شركة خاصة بأجر شهري قدره 350 د.ب.</a:t>
            </a:r>
            <a:endParaRPr lang="en-US" sz="54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980492" y="313171"/>
            <a:ext cx="3815468"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عوائد عوامل الإنتاج</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xmlns="" id="{A26781CE-00B9-411A-AE5C-C99FBB5A2883}"/>
              </a:ext>
            </a:extLst>
          </p:cNvPr>
          <p:cNvSpPr/>
          <p:nvPr/>
        </p:nvSpPr>
        <p:spPr>
          <a:xfrm>
            <a:off x="721437" y="575678"/>
            <a:ext cx="2953147" cy="526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فردي </a:t>
            </a:r>
            <a:r>
              <a:rPr lang="ar-BH" sz="2800" b="1" dirty="0">
                <a:ea typeface="Calibri" panose="020F0502020204030204" pitchFamily="34" charset="0"/>
              </a:rPr>
              <a:t>(2-1-1)</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25" name="مستطيل مستدير الزوايا 5">
            <a:hlinkClick r:id="rId2" action="ppaction://hlinksldjump"/>
            <a:extLst>
              <a:ext uri="{FF2B5EF4-FFF2-40B4-BE49-F238E27FC236}">
                <a16:creationId xmlns:a16="http://schemas.microsoft.com/office/drawing/2014/main" xmlns="" id="{48770416-B5F7-439C-B00B-3F143D35E237}"/>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DB44195A-CFE0-4D16-871C-D0A188A80C4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587E8203-D498-47F3-A429-B57F5F9A8E6E}"/>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7E99EC39-9098-4AC0-A747-09DC0492A38B}"/>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0C2AB720-01EF-4974-B25F-E52058815757}"/>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BCCEFCE3-38D9-46F0-87D8-84AC1A97049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1B8C7F8E-6A4C-4077-B0E0-863029AE56E8}"/>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8" action="ppaction://hlinksldjump"/>
            <a:extLst>
              <a:ext uri="{FF2B5EF4-FFF2-40B4-BE49-F238E27FC236}">
                <a16:creationId xmlns:a16="http://schemas.microsoft.com/office/drawing/2014/main" xmlns="" id="{A343AEAA-66F8-4A9D-AEED-7B85A4FA6B6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1" name="TextBox 40">
            <a:extLst>
              <a:ext uri="{FF2B5EF4-FFF2-40B4-BE49-F238E27FC236}">
                <a16:creationId xmlns:a16="http://schemas.microsoft.com/office/drawing/2014/main" xmlns="" id="{BF62C7DC-1826-4890-B9EF-E4CE23C7306A}"/>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2" name="TextBox 41">
            <a:extLst>
              <a:ext uri="{FF2B5EF4-FFF2-40B4-BE49-F238E27FC236}">
                <a16:creationId xmlns:a16="http://schemas.microsoft.com/office/drawing/2014/main" xmlns="" id="{9E30DB8C-19DD-485F-BE7C-265394A1FB12}"/>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5160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buClr>
                <a:srgbClr val="5A8887"/>
              </a:buClr>
              <a:buSzPts val="1200"/>
            </a:pPr>
            <a:endParaRPr lang="en-US" sz="54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980492" y="313171"/>
            <a:ext cx="3815468"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عوائد عوامل الإنتاج</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xmlns="" id="{A26781CE-00B9-411A-AE5C-C99FBB5A2883}"/>
              </a:ext>
            </a:extLst>
          </p:cNvPr>
          <p:cNvSpPr/>
          <p:nvPr/>
        </p:nvSpPr>
        <p:spPr>
          <a:xfrm>
            <a:off x="721437" y="575678"/>
            <a:ext cx="2953147" cy="526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فردي </a:t>
            </a:r>
            <a:r>
              <a:rPr lang="ar-BH" sz="2800" b="1" dirty="0">
                <a:ea typeface="Calibri" panose="020F0502020204030204" pitchFamily="34" charset="0"/>
              </a:rPr>
              <a:t>(2-1-1)</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25" name="مستطيل مستدير الزوايا 5">
            <a:hlinkClick r:id="rId2" action="ppaction://hlinksldjump"/>
            <a:extLst>
              <a:ext uri="{FF2B5EF4-FFF2-40B4-BE49-F238E27FC236}">
                <a16:creationId xmlns:a16="http://schemas.microsoft.com/office/drawing/2014/main" xmlns="" id="{48770416-B5F7-439C-B00B-3F143D35E237}"/>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DB44195A-CFE0-4D16-871C-D0A188A80C4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587E8203-D498-47F3-A429-B57F5F9A8E6E}"/>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7E99EC39-9098-4AC0-A747-09DC0492A38B}"/>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0C2AB720-01EF-4974-B25F-E52058815757}"/>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BCCEFCE3-38D9-46F0-87D8-84AC1A97049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1B8C7F8E-6A4C-4077-B0E0-863029AE56E8}"/>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8" action="ppaction://hlinksldjump"/>
            <a:extLst>
              <a:ext uri="{FF2B5EF4-FFF2-40B4-BE49-F238E27FC236}">
                <a16:creationId xmlns:a16="http://schemas.microsoft.com/office/drawing/2014/main" xmlns="" id="{A343AEAA-66F8-4A9D-AEED-7B85A4FA6B6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pic>
        <p:nvPicPr>
          <p:cNvPr id="3" name="Picture 2">
            <a:extLst>
              <a:ext uri="{FF2B5EF4-FFF2-40B4-BE49-F238E27FC236}">
                <a16:creationId xmlns:a16="http://schemas.microsoft.com/office/drawing/2014/main" xmlns="" id="{CE36621F-3AA2-46D1-964A-E269F05B2DAB}"/>
              </a:ext>
            </a:extLst>
          </p:cNvPr>
          <p:cNvPicPr>
            <a:picLocks noChangeAspect="1"/>
          </p:cNvPicPr>
          <p:nvPr/>
        </p:nvPicPr>
        <p:blipFill rotWithShape="1">
          <a:blip r:embed="rId9"/>
          <a:srcRect l="17424" t="22145" r="25985" b="10841"/>
          <a:stretch/>
        </p:blipFill>
        <p:spPr>
          <a:xfrm>
            <a:off x="1450110" y="1351398"/>
            <a:ext cx="7647464" cy="5093927"/>
          </a:xfrm>
          <a:prstGeom prst="rect">
            <a:avLst/>
          </a:prstGeom>
        </p:spPr>
      </p:pic>
      <p:sp>
        <p:nvSpPr>
          <p:cNvPr id="39" name="TextBox 38">
            <a:extLst>
              <a:ext uri="{FF2B5EF4-FFF2-40B4-BE49-F238E27FC236}">
                <a16:creationId xmlns:a16="http://schemas.microsoft.com/office/drawing/2014/main" xmlns="" id="{F0323E50-CAEB-48BA-8026-CE759FFCA745}"/>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xmlns="" id="{49EE32BB-66D9-49BC-A5AE-18D33D4DDFFC}"/>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37043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buClr>
                <a:srgbClr val="5A8887"/>
              </a:buClr>
              <a:buSzPts val="1200"/>
            </a:pPr>
            <a:endParaRPr lang="en-US" sz="54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980492" y="313171"/>
            <a:ext cx="3815468"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عوائد عوامل الإنتاج</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xmlns="" id="{48770416-B5F7-439C-B00B-3F143D35E237}"/>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DB44195A-CFE0-4D16-871C-D0A188A80C4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587E8203-D498-47F3-A429-B57F5F9A8E6E}"/>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7E99EC39-9098-4AC0-A747-09DC0492A38B}"/>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0C2AB720-01EF-4974-B25F-E52058815757}"/>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BCCEFCE3-38D9-46F0-87D8-84AC1A97049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1B8C7F8E-6A4C-4077-B0E0-863029AE56E8}"/>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8" action="ppaction://hlinksldjump"/>
            <a:extLst>
              <a:ext uri="{FF2B5EF4-FFF2-40B4-BE49-F238E27FC236}">
                <a16:creationId xmlns:a16="http://schemas.microsoft.com/office/drawing/2014/main" xmlns="" id="{A343AEAA-66F8-4A9D-AEED-7B85A4FA6B6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pic>
        <p:nvPicPr>
          <p:cNvPr id="39" name="Picture 38">
            <a:extLst>
              <a:ext uri="{FF2B5EF4-FFF2-40B4-BE49-F238E27FC236}">
                <a16:creationId xmlns:a16="http://schemas.microsoft.com/office/drawing/2014/main" xmlns="" id="{429DD710-58C3-4123-AF1D-4C76CB7449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0180" y="1641608"/>
            <a:ext cx="10043089" cy="4432895"/>
          </a:xfrm>
          <a:prstGeom prst="rect">
            <a:avLst/>
          </a:prstGeom>
          <a:effectLst>
            <a:glow rad="228600">
              <a:schemeClr val="accent3">
                <a:satMod val="175000"/>
                <a:alpha val="40000"/>
              </a:schemeClr>
            </a:glow>
          </a:effectLst>
        </p:spPr>
      </p:pic>
      <p:sp>
        <p:nvSpPr>
          <p:cNvPr id="40" name="TextBox 39">
            <a:extLst>
              <a:ext uri="{FF2B5EF4-FFF2-40B4-BE49-F238E27FC236}">
                <a16:creationId xmlns:a16="http://schemas.microsoft.com/office/drawing/2014/main" xmlns="" id="{65C7C32E-4EA6-4FCF-A5F6-8A27DA928F50}"/>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a16="http://schemas.microsoft.com/office/drawing/2014/main" xmlns="" id="{B46B3782-E05B-4E54-94A6-A9FD47ABFF7D}"/>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الكسب المشروع والدخل</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63080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2111</TotalTime>
  <Words>2791</Words>
  <Application>Microsoft Office PowerPoint</Application>
  <PresentationFormat>Widescreen</PresentationFormat>
  <Paragraphs>500</Paragraphs>
  <Slides>42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vt:lpstr>
      <vt:lpstr>Arial Black</vt:lpstr>
      <vt:lpstr>Arvo</vt:lpstr>
      <vt:lpstr>Calibri</vt:lpstr>
      <vt:lpstr>Calibri Light</vt:lpstr>
      <vt:lpstr>Sakkal Majalla</vt:lpstr>
      <vt:lpstr>Simplified Arabic</vt:lpstr>
      <vt:lpstr>Sultan bold</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Majeda Majeed Asad</cp:lastModifiedBy>
  <cp:revision>111</cp:revision>
  <dcterms:created xsi:type="dcterms:W3CDTF">2020-03-09T08:29:54Z</dcterms:created>
  <dcterms:modified xsi:type="dcterms:W3CDTF">2023-09-17T07:11:19Z</dcterms:modified>
</cp:coreProperties>
</file>