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08" r:id="rId1"/>
    <p:sldMasterId id="2147483720" r:id="rId2"/>
  </p:sldMasterIdLst>
  <p:notesMasterIdLst>
    <p:notesMasterId r:id="rId42"/>
  </p:notesMasterIdLst>
  <p:sldIdLst>
    <p:sldId id="259" r:id="rId3"/>
    <p:sldId id="260" r:id="rId4"/>
    <p:sldId id="458" r:id="rId5"/>
    <p:sldId id="426" r:id="rId6"/>
    <p:sldId id="461" r:id="rId7"/>
    <p:sldId id="430" r:id="rId8"/>
    <p:sldId id="431" r:id="rId9"/>
    <p:sldId id="432" r:id="rId10"/>
    <p:sldId id="462" r:id="rId11"/>
    <p:sldId id="463" r:id="rId12"/>
    <p:sldId id="464" r:id="rId13"/>
    <p:sldId id="465" r:id="rId14"/>
    <p:sldId id="438" r:id="rId15"/>
    <p:sldId id="440" r:id="rId16"/>
    <p:sldId id="466" r:id="rId17"/>
    <p:sldId id="441" r:id="rId18"/>
    <p:sldId id="442" r:id="rId19"/>
    <p:sldId id="467" r:id="rId20"/>
    <p:sldId id="468" r:id="rId21"/>
    <p:sldId id="469" r:id="rId22"/>
    <p:sldId id="470" r:id="rId23"/>
    <p:sldId id="471" r:id="rId24"/>
    <p:sldId id="472" r:id="rId25"/>
    <p:sldId id="473" r:id="rId26"/>
    <p:sldId id="315" r:id="rId27"/>
    <p:sldId id="394" r:id="rId28"/>
    <p:sldId id="397" r:id="rId29"/>
    <p:sldId id="400" r:id="rId30"/>
    <p:sldId id="452" r:id="rId31"/>
    <p:sldId id="460" r:id="rId32"/>
    <p:sldId id="455" r:id="rId33"/>
    <p:sldId id="321" r:id="rId34"/>
    <p:sldId id="322" r:id="rId35"/>
    <p:sldId id="395" r:id="rId36"/>
    <p:sldId id="396" r:id="rId37"/>
    <p:sldId id="398" r:id="rId38"/>
    <p:sldId id="399" r:id="rId39"/>
    <p:sldId id="407" r:id="rId40"/>
    <p:sldId id="47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3B0"/>
    <a:srgbClr val="C3FCBA"/>
    <a:srgbClr val="FFFF99"/>
    <a:srgbClr val="FFCCFF"/>
    <a:srgbClr val="261D00"/>
    <a:srgbClr val="CDDEE6"/>
    <a:srgbClr val="20E4C3"/>
    <a:srgbClr val="F797C9"/>
    <a:srgbClr val="CC66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4662" autoAdjust="0"/>
  </p:normalViewPr>
  <p:slideViewPr>
    <p:cSldViewPr>
      <p:cViewPr varScale="1">
        <p:scale>
          <a:sx n="83" d="100"/>
          <a:sy n="83" d="100"/>
        </p:scale>
        <p:origin x="1224" y="10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0204E3-BA47-4553-AB49-BFD2203EC400}" type="datetimeFigureOut">
              <a:rPr lang="en-US" smtClean="0"/>
              <a:pPr/>
              <a:t>9/28/2022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EAC69B-6743-4285-BBD1-7CFFDBB36D35}" type="slidenum">
              <a:rPr lang="en-US" smtClean="0"/>
              <a:pPr/>
              <a:t>‹#›</a:t>
            </a:fld>
            <a:endParaRPr lang="en-US"/>
          </a:p>
        </p:txBody>
      </p:sp>
    </p:spTree>
    <p:extLst>
      <p:ext uri="{BB962C8B-B14F-4D97-AF65-F5344CB8AC3E}">
        <p14:creationId xmlns:p14="http://schemas.microsoft.com/office/powerpoint/2010/main" val="842991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F383EE-90B1-4EEE-B5B6-CDFD959A62D4}"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5901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48722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4006127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39787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2327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79358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703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47296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34992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58694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7219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F383EE-90B1-4EEE-B5B6-CDFD959A62D4}"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5442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60474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659388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155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F383EE-90B1-4EEE-B5B6-CDFD959A62D4}" type="datetimeFigureOut">
              <a:rPr lang="en-US" smtClean="0"/>
              <a:pPr/>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772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F383EE-90B1-4EEE-B5B6-CDFD959A62D4}"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2448135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F383EE-90B1-4EEE-B5B6-CDFD959A62D4}" type="datetimeFigureOut">
              <a:rPr lang="en-US" smtClean="0"/>
              <a:pPr/>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974108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F383EE-90B1-4EEE-B5B6-CDFD959A62D4}" type="datetimeFigureOut">
              <a:rPr lang="en-US" smtClean="0"/>
              <a:pPr/>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88946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383EE-90B1-4EEE-B5B6-CDFD959A62D4}" type="datetimeFigureOut">
              <a:rPr lang="en-US" smtClean="0"/>
              <a:pPr/>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76999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327262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383EE-90B1-4EEE-B5B6-CDFD959A62D4}" type="datetimeFigureOut">
              <a:rPr lang="en-US" smtClean="0"/>
              <a:pPr/>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11623-43E0-46A1-BB75-EFFC0F14CC01}" type="slidenum">
              <a:rPr lang="en-US" smtClean="0"/>
              <a:pPr/>
              <a:t>‹#›</a:t>
            </a:fld>
            <a:endParaRPr lang="en-US"/>
          </a:p>
        </p:txBody>
      </p:sp>
    </p:spTree>
    <p:extLst>
      <p:ext uri="{BB962C8B-B14F-4D97-AF65-F5344CB8AC3E}">
        <p14:creationId xmlns:p14="http://schemas.microsoft.com/office/powerpoint/2010/main" val="122539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6F383EE-90B1-4EEE-B5B6-CDFD959A62D4}" type="datetimeFigureOut">
              <a:rPr lang="en-US" smtClean="0"/>
              <a:pPr/>
              <a:t>9/28/2022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A11623-43E0-46A1-BB75-EFFC0F14CC01}" type="slidenum">
              <a:rPr lang="en-US" smtClean="0"/>
              <a:pPr/>
              <a:t>‹#›</a:t>
            </a:fld>
            <a:endParaRPr lang="en-US"/>
          </a:p>
        </p:txBody>
      </p:sp>
    </p:spTree>
    <p:extLst>
      <p:ext uri="{BB962C8B-B14F-4D97-AF65-F5344CB8AC3E}">
        <p14:creationId xmlns:p14="http://schemas.microsoft.com/office/powerpoint/2010/main" val="29036405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BB54EE-DF0D-4FA1-B48F-C292469C25C4}" type="datetimeFigureOut">
              <a:rPr lang="en-US" smtClean="0"/>
              <a:t>9/28/2022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32378146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5.wav"/><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8.wav"/><Relationship Id="rId4" Type="http://schemas.openxmlformats.org/officeDocument/2006/relationships/audio" Target="../media/audio7.wav"/></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9.wav"/><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0.wav"/><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1.wav"/><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3.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2.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media/audio8.wav"/><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slide" Target="slide3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slide" Target="slide3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slide" Target="slide3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3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edunet.bh/"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audio" Target="../media/audio13.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audio" Target="../media/audio13.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13.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36,%20slide%2029" TargetMode="External"/><Relationship Id="rId2" Type="http://schemas.openxmlformats.org/officeDocument/2006/relationships/audio" Target="../media/audio13.wav"/><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slide" Target="slide29.xml"/></Relationships>
</file>

<file path=ppt/slides/_rels/slide39.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4;p11">
            <a:extLst>
              <a:ext uri="{FF2B5EF4-FFF2-40B4-BE49-F238E27FC236}">
                <a16:creationId xmlns:a16="http://schemas.microsoft.com/office/drawing/2014/main" id="{4480F12F-3684-4F40-A1B9-D3BA9923DD19}"/>
              </a:ext>
            </a:extLst>
          </p:cNvPr>
          <p:cNvSpPr txBox="1">
            <a:spLocks/>
          </p:cNvSpPr>
          <p:nvPr/>
        </p:nvSpPr>
        <p:spPr>
          <a:xfrm>
            <a:off x="3886200" y="2514600"/>
            <a:ext cx="4930912" cy="1435280"/>
          </a:xfrm>
          <a:prstGeom prst="rect">
            <a:avLst/>
          </a:prstGeom>
        </p:spPr>
        <p:txBody>
          <a:bodyPr spcFirstLastPara="1" vert="horz" wrap="square" lIns="68569" tIns="68569" rIns="68569" bIns="68569"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ar-BH" sz="6600" b="0" i="0" u="none" strike="noStrike" kern="1200" cap="none" spc="0" normalizeH="0" baseline="0" noProof="0" dirty="0">
                <a:ln>
                  <a:noFill/>
                </a:ln>
                <a:solidFill>
                  <a:srgbClr val="3F5378"/>
                </a:solidFill>
                <a:effectLst/>
                <a:uLnTx/>
                <a:uFillTx/>
                <a:latin typeface="Arial Black" panose="020B0A04020102020204" pitchFamily="34" charset="0"/>
                <a:ea typeface="+mj-ea"/>
                <a:cs typeface="Sultan bold" pitchFamily="2" charset="-78"/>
              </a:rPr>
              <a:t>التربية الاقتصادية</a:t>
            </a:r>
          </a:p>
          <a:p>
            <a:pPr marL="0" marR="0" lvl="0" indent="0" algn="ctr" defTabSz="685800" rtl="0" eaLnBrk="1" fontAlgn="auto" latinLnBrk="0" hangingPunct="1">
              <a:lnSpc>
                <a:spcPct val="90000"/>
              </a:lnSpc>
              <a:spcBef>
                <a:spcPct val="0"/>
              </a:spcBef>
              <a:spcAft>
                <a:spcPts val="0"/>
              </a:spcAft>
              <a:buClrTx/>
              <a:buSzTx/>
              <a:buFontTx/>
              <a:buNone/>
              <a:tabLst/>
              <a:defRPr/>
            </a:pPr>
            <a:endParaRPr kumimoji="0" lang="ar-SA" sz="3000" b="0" i="0" u="none" strike="noStrike" kern="1200" cap="none" spc="0" normalizeH="0" baseline="0" noProof="0" dirty="0">
              <a:ln>
                <a:noFill/>
              </a:ln>
              <a:solidFill>
                <a:srgbClr val="3F5378"/>
              </a:solidFill>
              <a:effectLst/>
              <a:uLnTx/>
              <a:uFillTx/>
              <a:latin typeface="Arial Black" panose="020B0A04020102020204" pitchFamily="34" charset="0"/>
              <a:ea typeface="+mj-ea"/>
              <a:cs typeface="Sultan bold" pitchFamily="2" charset="-78"/>
            </a:endParaRPr>
          </a:p>
          <a:p>
            <a:pPr marL="0" marR="0" lvl="0" indent="0" algn="ctr" defTabSz="685800" rtl="0" eaLnBrk="1" fontAlgn="auto" latinLnBrk="0" hangingPunct="1">
              <a:lnSpc>
                <a:spcPct val="90000"/>
              </a:lnSpc>
              <a:spcBef>
                <a:spcPct val="0"/>
              </a:spcBef>
              <a:spcAft>
                <a:spcPts val="0"/>
              </a:spcAft>
              <a:buClrTx/>
              <a:buSzTx/>
              <a:buFontTx/>
              <a:buNone/>
              <a:tabLst/>
              <a:defRPr/>
            </a:pPr>
            <a:r>
              <a:rPr kumimoji="0" lang="ar-BH" sz="6600" b="1" i="0" u="none" strike="noStrike" kern="1200" cap="none" spc="0" normalizeH="0" baseline="0" noProof="0" dirty="0">
                <a:ln>
                  <a:noFill/>
                </a:ln>
                <a:solidFill>
                  <a:srgbClr val="FF9800"/>
                </a:solidFill>
                <a:effectLst/>
                <a:uLnTx/>
                <a:uFillTx/>
                <a:latin typeface="Sakkal Majalla" panose="02000000000000000000" pitchFamily="2" charset="-78"/>
                <a:ea typeface="+mj-ea"/>
                <a:cs typeface="Sakkal Majalla" panose="02000000000000000000" pitchFamily="2" charset="-78"/>
              </a:rPr>
              <a:t>قصد 101</a:t>
            </a:r>
            <a:endParaRPr kumimoji="0" lang="ar-SA" sz="5400" b="1" i="0" u="none" strike="noStrike" kern="1200" cap="none" spc="0" normalizeH="0" baseline="0" noProof="0" dirty="0">
              <a:ln>
                <a:noFill/>
              </a:ln>
              <a:solidFill>
                <a:srgbClr val="FF9800"/>
              </a:solidFill>
              <a:effectLst/>
              <a:uLnTx/>
              <a:uFillTx/>
              <a:latin typeface="Sakkal Majalla" panose="02000000000000000000" pitchFamily="2" charset="-78"/>
              <a:ea typeface="+mj-ea"/>
              <a:cs typeface="Sakkal Majalla" panose="02000000000000000000" pitchFamily="2" charset="-78"/>
            </a:endParaRPr>
          </a:p>
        </p:txBody>
      </p:sp>
      <p:sp>
        <p:nvSpPr>
          <p:cNvPr id="6" name="Rectangle 5">
            <a:extLst>
              <a:ext uri="{FF2B5EF4-FFF2-40B4-BE49-F238E27FC236}">
                <a16:creationId xmlns:a16="http://schemas.microsoft.com/office/drawing/2014/main" id="{80FC989E-D4CE-4CFB-96D2-FB65D6210524}"/>
              </a:ext>
            </a:extLst>
          </p:cNvPr>
          <p:cNvSpPr/>
          <p:nvPr/>
        </p:nvSpPr>
        <p:spPr>
          <a:xfrm>
            <a:off x="4787803" y="4495800"/>
            <a:ext cx="3431526" cy="438582"/>
          </a:xfrm>
          <a:prstGeom prst="rect">
            <a:avLst/>
          </a:prstGeom>
          <a:solidFill>
            <a:srgbClr val="C00000"/>
          </a:solidFill>
        </p:spPr>
        <p:txBody>
          <a:bodyPr wrap="squar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Black" panose="020B0A04020102020204" pitchFamily="34" charset="0"/>
                <a:ea typeface="+mn-ea"/>
                <a:cs typeface="Sultan bold" pitchFamily="2" charset="-78"/>
              </a:rPr>
              <a:t>الفصل الدراسي </a:t>
            </a:r>
            <a:r>
              <a:rPr kumimoji="0" lang="ar-BH"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Black" panose="020B0A04020102020204" pitchFamily="34" charset="0"/>
                <a:ea typeface="+mn-ea"/>
                <a:cs typeface="Sultan bold" pitchFamily="2" charset="-78"/>
              </a:rPr>
              <a:t>الأول والثاني</a:t>
            </a:r>
            <a:endParaRPr kumimoji="0" lang="en-US"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Black" panose="020B0A04020102020204" pitchFamily="34" charset="0"/>
              <a:ea typeface="+mn-ea"/>
              <a:cs typeface="Sultan bold" pitchFamily="2" charset="-78"/>
            </a:endParaRPr>
          </a:p>
        </p:txBody>
      </p:sp>
      <p:sp>
        <p:nvSpPr>
          <p:cNvPr id="7" name="Rectangle 6">
            <a:extLst>
              <a:ext uri="{FF2B5EF4-FFF2-40B4-BE49-F238E27FC236}">
                <a16:creationId xmlns:a16="http://schemas.microsoft.com/office/drawing/2014/main" id="{165F5DA4-2CA6-43A2-98A4-464A9E98B87D}"/>
              </a:ext>
            </a:extLst>
          </p:cNvPr>
          <p:cNvSpPr/>
          <p:nvPr/>
        </p:nvSpPr>
        <p:spPr>
          <a:xfrm>
            <a:off x="5072565" y="5035474"/>
            <a:ext cx="2862002" cy="1177245"/>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0"/>
                <a:solidFill>
                  <a:srgbClr val="70AD47">
                    <a:lumMod val="50000"/>
                  </a:srgbClr>
                </a:solidFill>
                <a:effectLst>
                  <a:outerShdw blurRad="38100" dist="19050" dir="2700000" algn="tl" rotWithShape="0">
                    <a:prstClr val="black">
                      <a:alpha val="40000"/>
                    </a:prstClr>
                  </a:outerShdw>
                </a:effectLst>
                <a:uLnTx/>
                <a:uFillTx/>
                <a:latin typeface="Sakkal Majalla" panose="02000000000000000000" pitchFamily="2" charset="-78"/>
                <a:ea typeface="+mn-ea"/>
                <a:cs typeface="Sakkal Majalla" panose="02000000000000000000" pitchFamily="2" charset="-78"/>
              </a:rPr>
              <a:t>للصف </a:t>
            </a:r>
            <a:r>
              <a:rPr kumimoji="0" lang="ar-BH" sz="3600" b="1" i="0" u="none" strike="noStrike" kern="1200" cap="none" spc="0" normalizeH="0" baseline="0" noProof="0" dirty="0">
                <a:ln w="0"/>
                <a:solidFill>
                  <a:srgbClr val="70AD47">
                    <a:lumMod val="50000"/>
                  </a:srgbClr>
                </a:solidFill>
                <a:effectLst>
                  <a:outerShdw blurRad="38100" dist="19050" dir="2700000" algn="tl" rotWithShape="0">
                    <a:prstClr val="black">
                      <a:alpha val="40000"/>
                    </a:prstClr>
                  </a:outerShdw>
                </a:effectLst>
                <a:uLnTx/>
                <a:uFillTx/>
                <a:latin typeface="Sakkal Majalla" panose="02000000000000000000" pitchFamily="2" charset="-78"/>
                <a:ea typeface="+mn-ea"/>
                <a:cs typeface="Sakkal Majalla" panose="02000000000000000000" pitchFamily="2" charset="-78"/>
              </a:rPr>
              <a:t>الأول</a:t>
            </a:r>
            <a:r>
              <a:rPr kumimoji="0" lang="ar-SA" sz="3600" b="1" i="0" u="none" strike="noStrike" kern="1200" cap="none" spc="0" normalizeH="0" baseline="0" noProof="0" dirty="0">
                <a:ln w="0"/>
                <a:solidFill>
                  <a:srgbClr val="70AD47">
                    <a:lumMod val="50000"/>
                  </a:srgbClr>
                </a:solidFill>
                <a:effectLst>
                  <a:outerShdw blurRad="38100" dist="19050" dir="2700000" algn="tl" rotWithShape="0">
                    <a:prstClr val="black">
                      <a:alpha val="40000"/>
                    </a:prstClr>
                  </a:outerShdw>
                </a:effectLst>
                <a:uLnTx/>
                <a:uFillTx/>
                <a:latin typeface="Sakkal Majalla" panose="02000000000000000000" pitchFamily="2" charset="-78"/>
                <a:ea typeface="+mn-ea"/>
                <a:cs typeface="Sakkal Majalla" panose="02000000000000000000" pitchFamily="2" charset="-78"/>
              </a:rPr>
              <a:t> الثانوي</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0"/>
                <a:solidFill>
                  <a:srgbClr val="70AD47">
                    <a:lumMod val="50000"/>
                  </a:srgbClr>
                </a:solidFill>
                <a:effectLst>
                  <a:outerShdw blurRad="38100" dist="19050" dir="2700000" algn="tl" rotWithShape="0">
                    <a:prstClr val="black">
                      <a:alpha val="40000"/>
                    </a:prstClr>
                  </a:outerShdw>
                </a:effectLst>
                <a:uLnTx/>
                <a:uFillTx/>
                <a:latin typeface="Sakkal Majalla" panose="02000000000000000000" pitchFamily="2" charset="-78"/>
                <a:ea typeface="+mn-ea"/>
                <a:cs typeface="Sakkal Majalla" panose="02000000000000000000" pitchFamily="2" charset="-78"/>
              </a:rPr>
              <a:t>توحيد المسارات</a:t>
            </a:r>
          </a:p>
        </p:txBody>
      </p:sp>
      <p:pic>
        <p:nvPicPr>
          <p:cNvPr id="8" name="Picture 7">
            <a:extLst>
              <a:ext uri="{FF2B5EF4-FFF2-40B4-BE49-F238E27FC236}">
                <a16:creationId xmlns:a16="http://schemas.microsoft.com/office/drawing/2014/main" id="{BA49C5AB-5BEC-440B-A1DB-C149F618A5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260" y="304800"/>
            <a:ext cx="6897479" cy="1074434"/>
          </a:xfrm>
          <a:prstGeom prst="rect">
            <a:avLst/>
          </a:prstGeom>
        </p:spPr>
      </p:pic>
      <p:pic>
        <p:nvPicPr>
          <p:cNvPr id="9" name="Picture 8">
            <a:extLst>
              <a:ext uri="{FF2B5EF4-FFF2-40B4-BE49-F238E27FC236}">
                <a16:creationId xmlns:a16="http://schemas.microsoft.com/office/drawing/2014/main" id="{22C136AB-3880-4755-8733-2FE350BA8FC8}"/>
              </a:ext>
            </a:extLst>
          </p:cNvPr>
          <p:cNvPicPr>
            <a:picLocks noChangeAspect="1"/>
          </p:cNvPicPr>
          <p:nvPr/>
        </p:nvPicPr>
        <p:blipFill rotWithShape="1">
          <a:blip r:embed="rId3"/>
          <a:srcRect l="35258" t="17594" r="36289" b="11023"/>
          <a:stretch/>
        </p:blipFill>
        <p:spPr>
          <a:xfrm>
            <a:off x="149872" y="1675314"/>
            <a:ext cx="3431527" cy="4781659"/>
          </a:xfrm>
          <a:prstGeom prst="rect">
            <a:avLst/>
          </a:prstGeom>
          <a:ln>
            <a:solidFill>
              <a:srgbClr val="3F5378"/>
            </a:solidFill>
          </a:ln>
        </p:spPr>
      </p:pic>
    </p:spTree>
    <p:extLst>
      <p:ext uri="{BB962C8B-B14F-4D97-AF65-F5344CB8AC3E}">
        <p14:creationId xmlns:p14="http://schemas.microsoft.com/office/powerpoint/2010/main" val="72977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743199" y="123853"/>
            <a:ext cx="6314209"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700" b="1" dirty="0">
                <a:cs typeface="+mj-cs"/>
              </a:rPr>
              <a:t>        جهود المملكة في تعزيز وتنويع الاستثمار</a:t>
            </a:r>
          </a:p>
        </p:txBody>
      </p:sp>
      <p:pic>
        <p:nvPicPr>
          <p:cNvPr id="6" name="Picture 5">
            <a:extLst>
              <a:ext uri="{FF2B5EF4-FFF2-40B4-BE49-F238E27FC236}">
                <a16:creationId xmlns:a16="http://schemas.microsoft.com/office/drawing/2014/main" id="{F5330ACB-DE53-AEAF-0B8C-ABECED1B13DD}"/>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4" name="TextBox 13">
            <a:extLst>
              <a:ext uri="{FF2B5EF4-FFF2-40B4-BE49-F238E27FC236}">
                <a16:creationId xmlns:a16="http://schemas.microsoft.com/office/drawing/2014/main" id="{01A30A1E-C500-151C-E48A-9705F5A43A50}"/>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
        <p:nvSpPr>
          <p:cNvPr id="9" name="TextBox 8">
            <a:extLst>
              <a:ext uri="{FF2B5EF4-FFF2-40B4-BE49-F238E27FC236}">
                <a16:creationId xmlns:a16="http://schemas.microsoft.com/office/drawing/2014/main" id="{F14A9117-A458-8150-2890-D44884A725C1}"/>
              </a:ext>
            </a:extLst>
          </p:cNvPr>
          <p:cNvSpPr txBox="1"/>
          <p:nvPr/>
        </p:nvSpPr>
        <p:spPr>
          <a:xfrm>
            <a:off x="228119" y="1956817"/>
            <a:ext cx="8837172" cy="4339650"/>
          </a:xfrm>
          <a:prstGeom prst="rect">
            <a:avLst/>
          </a:prstGeom>
          <a:noFill/>
        </p:spPr>
        <p:txBody>
          <a:bodyPr wrap="square">
            <a:spAutoFit/>
          </a:bodyPr>
          <a:lstStyle/>
          <a:p>
            <a:pPr marL="0" marR="0" algn="just" rtl="1">
              <a:spcBef>
                <a:spcPts val="0"/>
              </a:spcBef>
              <a:spcAft>
                <a:spcPts val="0"/>
              </a:spcAft>
            </a:pPr>
            <a:r>
              <a:rPr lang="ar-BH" sz="2400" b="1" u="sng"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rPr>
              <a:t>دور مجلس التنمية الاقتصادية في تعزيز الاستثمار</a:t>
            </a:r>
          </a:p>
          <a:p>
            <a:pPr marL="0" marR="0" algn="just" rtl="1">
              <a:spcBef>
                <a:spcPts val="0"/>
              </a:spcBef>
              <a:spcAft>
                <a:spcPts val="0"/>
              </a:spcAft>
            </a:pPr>
            <a:endParaRPr lang="en-US" sz="21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spcBef>
                <a:spcPts val="0"/>
              </a:spcBef>
              <a:spcAft>
                <a:spcPts val="0"/>
              </a:spcAft>
              <a:buClr>
                <a:srgbClr val="2F5496"/>
              </a:buClr>
              <a:buSzPts val="1200"/>
              <a:buFont typeface="Symbol" panose="05050102010706020507" pitchFamily="18" charset="2"/>
              <a:buChar char=""/>
            </a:pPr>
            <a:r>
              <a:rPr lang="ar-SA" sz="2100" dirty="0">
                <a:effectLst/>
                <a:latin typeface="Calibri" panose="020F0502020204030204" pitchFamily="34" charset="0"/>
                <a:ea typeface="Calibri" panose="020F0502020204030204" pitchFamily="34" charset="0"/>
                <a:cs typeface="Sakkal Majalla" panose="02000000000000000000" pitchFamily="2" charset="-78"/>
              </a:rPr>
              <a:t>يعتبر مجلس التنمية الاقتصادية في مملكة البحرين الهيئة المسؤولة عن جذب الاستثمارات إلى البحرين، ودعم المبادرات التي من شأنها تعزيز بيئة الاستثمار في المملكة</a:t>
            </a:r>
            <a:r>
              <a:rPr lang="en-US" sz="2100" b="1" dirty="0">
                <a:effectLst/>
                <a:latin typeface="Sakkal Majalla" panose="02000000000000000000" pitchFamily="2" charset="-78"/>
                <a:ea typeface="Calibri" panose="020F0502020204030204" pitchFamily="34" charset="0"/>
                <a:cs typeface="Symbol" panose="05050102010706020507" pitchFamily="18" charset="2"/>
              </a:rPr>
              <a:t>. </a:t>
            </a:r>
            <a:r>
              <a:rPr lang="ar-SA" sz="2100" dirty="0">
                <a:effectLst/>
                <a:latin typeface="Calibri" panose="020F0502020204030204" pitchFamily="34" charset="0"/>
                <a:ea typeface="Calibri" panose="020F0502020204030204" pitchFamily="34" charset="0"/>
                <a:cs typeface="Sakkal Majalla" panose="02000000000000000000" pitchFamily="2" charset="-78"/>
              </a:rPr>
              <a:t>وتحرص الهيئة على جعل البحرين بيئة استثمار جاذبة، من خلال العمل جنباً إلى جنب مع الحكومة والقطاع الخاص والمستثمرين</a:t>
            </a:r>
            <a:r>
              <a:rPr lang="ar-BH" sz="2100" dirty="0">
                <a:effectLst/>
                <a:latin typeface="Calibri" panose="020F0502020204030204" pitchFamily="34" charset="0"/>
                <a:ea typeface="Calibri" panose="020F0502020204030204" pitchFamily="34" charset="0"/>
                <a:cs typeface="Sakkal Majalla" panose="02000000000000000000" pitchFamily="2" charset="-78"/>
              </a:rPr>
              <a:t>.</a:t>
            </a:r>
          </a:p>
          <a:p>
            <a:pPr marR="0" lvl="0" algn="just" rtl="1">
              <a:spcBef>
                <a:spcPts val="0"/>
              </a:spcBef>
              <a:spcAft>
                <a:spcPts val="0"/>
              </a:spcAft>
              <a:buClr>
                <a:srgbClr val="2F5496"/>
              </a:buClr>
              <a:buSzPts val="1200"/>
            </a:pPr>
            <a:endParaRPr lang="ar-BH" sz="2100" dirty="0">
              <a:effectLst/>
              <a:latin typeface="Calibri" panose="020F0502020204030204" pitchFamily="34" charset="0"/>
              <a:ea typeface="Calibri" panose="020F0502020204030204" pitchFamily="34" charset="0"/>
              <a:cs typeface="Sakkal Majalla" panose="02000000000000000000" pitchFamily="2" charset="-78"/>
            </a:endParaRPr>
          </a:p>
          <a:p>
            <a:pPr marL="342900" marR="0" lvl="0" indent="-342900" algn="just" rtl="1">
              <a:spcBef>
                <a:spcPts val="0"/>
              </a:spcBef>
              <a:spcAft>
                <a:spcPts val="0"/>
              </a:spcAft>
              <a:buClr>
                <a:srgbClr val="2F5496"/>
              </a:buClr>
              <a:buSzPts val="1200"/>
              <a:buFont typeface="Symbol" panose="05050102010706020507" pitchFamily="18" charset="2"/>
              <a:buChar char=""/>
            </a:pPr>
            <a:r>
              <a:rPr lang="ar-SA" sz="2100" dirty="0">
                <a:effectLst/>
                <a:latin typeface="Calibri" panose="020F0502020204030204" pitchFamily="34" charset="0"/>
                <a:ea typeface="Calibri" panose="020F0502020204030204" pitchFamily="34" charset="0"/>
                <a:cs typeface="Sakkal Majalla" panose="02000000000000000000" pitchFamily="2" charset="-78"/>
              </a:rPr>
              <a:t>يستهدف مجلس التنمية الاقتصادية عددًا من القطاعات الاقتصادية التي تستفيد من المزايا التنافسية للمملكة وتوفر فرصاً استثمارية جليلة وهي قطاعات الخدمات المالية، والصناعة التحويلية، وتكنولوجيا المعلومات والاتصالات، والخدمات اللوجستية وخدمات النقل، والسياحة</a:t>
            </a:r>
            <a:r>
              <a:rPr lang="en-US" sz="2100" dirty="0">
                <a:effectLst/>
                <a:latin typeface="Sakkal Majalla" panose="02000000000000000000" pitchFamily="2" charset="-78"/>
                <a:ea typeface="Calibri" panose="020F0502020204030204" pitchFamily="34" charset="0"/>
                <a:cs typeface="Symbol" panose="05050102010706020507" pitchFamily="18" charset="2"/>
              </a:rPr>
              <a:t>.</a:t>
            </a:r>
            <a:endParaRPr lang="ar-BH" sz="2100" dirty="0">
              <a:effectLst/>
              <a:latin typeface="Sakkal Majalla" panose="02000000000000000000" pitchFamily="2" charset="-78"/>
              <a:ea typeface="Calibri" panose="020F0502020204030204" pitchFamily="34" charset="0"/>
              <a:cs typeface="Symbol" panose="05050102010706020507" pitchFamily="18" charset="2"/>
            </a:endParaRPr>
          </a:p>
          <a:p>
            <a:pPr marR="0" lvl="0" algn="just" rtl="1">
              <a:spcBef>
                <a:spcPts val="0"/>
              </a:spcBef>
              <a:spcAft>
                <a:spcPts val="0"/>
              </a:spcAft>
              <a:buClr>
                <a:srgbClr val="2F5496"/>
              </a:buClr>
              <a:buSzPts val="1200"/>
            </a:pPr>
            <a:endParaRPr lang="en-US" sz="2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spcBef>
                <a:spcPts val="0"/>
              </a:spcBef>
              <a:spcAft>
                <a:spcPts val="0"/>
              </a:spcAft>
              <a:buClr>
                <a:srgbClr val="2F5496"/>
              </a:buClr>
              <a:buSzPts val="1200"/>
              <a:buFont typeface="Symbol" panose="05050102010706020507" pitchFamily="18" charset="2"/>
              <a:buChar char=""/>
            </a:pPr>
            <a:r>
              <a:rPr lang="ar-SA" sz="2100" dirty="0">
                <a:effectLst/>
                <a:latin typeface="Calibri" panose="020F0502020204030204" pitchFamily="34" charset="0"/>
                <a:ea typeface="Calibri" panose="020F0502020204030204" pitchFamily="34" charset="0"/>
                <a:cs typeface="Sakkal Majalla" panose="02000000000000000000" pitchFamily="2" charset="-78"/>
              </a:rPr>
              <a:t>كما تعمل كهيئة عامة مع الحكومة والمستثمرين الحاليين والمستقبليين في دعم المبادرات التي من شأنها تعزيز المناخ الاقتصادي للبحرين. أي ببساطة، تساعد الشركات الجديدة على الاستفادة من نقاط القوة الرئيسية في المملكة ولترسيخ أسسها بصورة طويلة الأمد</a:t>
            </a:r>
            <a:r>
              <a:rPr lang="en-US" sz="2100" dirty="0">
                <a:effectLst/>
                <a:latin typeface="Sakkal Majalla" panose="02000000000000000000" pitchFamily="2" charset="-78"/>
                <a:ea typeface="Calibri" panose="020F0502020204030204" pitchFamily="34" charset="0"/>
                <a:cs typeface="Symbol" panose="05050102010706020507" pitchFamily="18" charset="2"/>
              </a:rPr>
              <a:t>.</a:t>
            </a:r>
            <a:endParaRPr lang="en-US" sz="2100" dirty="0">
              <a:effectLst/>
              <a:latin typeface="Calibri" panose="020F0502020204030204" pitchFamily="34" charset="0"/>
              <a:ea typeface="Calibri" panose="020F0502020204030204" pitchFamily="34" charset="0"/>
              <a:cs typeface="Symbol" panose="05050102010706020507" pitchFamily="18" charset="2"/>
            </a:endParaRPr>
          </a:p>
        </p:txBody>
      </p:sp>
      <p:pic>
        <p:nvPicPr>
          <p:cNvPr id="2" name="Picture 20" descr="جريدة البلاد | مجلس التنمية الاقتصادية: خطة التعافي الاقتصادي ستزيد من  جاذبية البحرين للاستثمارات العالمية">
            <a:extLst>
              <a:ext uri="{FF2B5EF4-FFF2-40B4-BE49-F238E27FC236}">
                <a16:creationId xmlns:a16="http://schemas.microsoft.com/office/drawing/2014/main" id="{1876526B-0B58-92D3-EB6A-B5B7BDBD4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97" y="892201"/>
            <a:ext cx="2362200" cy="148576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941671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3" dur="500"/>
                                        <p:tgtEl>
                                          <p:spTgt spid="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9">
                                            <p:txEl>
                                              <p:pRg st="4" end="4"/>
                                            </p:txEl>
                                          </p:spTgt>
                                        </p:tgtEl>
                                        <p:attrNameLst>
                                          <p:attrName>style.visibility</p:attrName>
                                        </p:attrNameLst>
                                      </p:cBhvr>
                                      <p:to>
                                        <p:strVal val="visible"/>
                                      </p:to>
                                    </p:set>
                                    <p:animEffect transition="in" filter="randombar(horizontal)">
                                      <p:cBhvr>
                                        <p:cTn id="18" dur="500"/>
                                        <p:tgtEl>
                                          <p:spTgt spid="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animEffect transition="in" filter="randombar(horizontal)">
                                      <p:cBhvr>
                                        <p:cTn id="23" dur="500"/>
                                        <p:tgtEl>
                                          <p:spTgt spid="9">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2" presetClass="emph" presetSubtype="0" fill="hold" nodeType="click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700" b="1" dirty="0">
                <a:cs typeface="+mj-cs"/>
              </a:rPr>
              <a:t>        جهود المملكة في تعزيز وتنويع الاستثمار</a:t>
            </a:r>
          </a:p>
        </p:txBody>
      </p:sp>
      <p:pic>
        <p:nvPicPr>
          <p:cNvPr id="6" name="Picture 5">
            <a:extLst>
              <a:ext uri="{FF2B5EF4-FFF2-40B4-BE49-F238E27FC236}">
                <a16:creationId xmlns:a16="http://schemas.microsoft.com/office/drawing/2014/main" id="{F5330ACB-DE53-AEAF-0B8C-ABECED1B13DD}"/>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4" name="TextBox 13">
            <a:extLst>
              <a:ext uri="{FF2B5EF4-FFF2-40B4-BE49-F238E27FC236}">
                <a16:creationId xmlns:a16="http://schemas.microsoft.com/office/drawing/2014/main" id="{01A30A1E-C500-151C-E48A-9705F5A43A50}"/>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
        <p:nvSpPr>
          <p:cNvPr id="15" name="TextBox 14">
            <a:extLst>
              <a:ext uri="{FF2B5EF4-FFF2-40B4-BE49-F238E27FC236}">
                <a16:creationId xmlns:a16="http://schemas.microsoft.com/office/drawing/2014/main" id="{E6D793CC-A537-4472-006F-94971F0BA6D9}"/>
              </a:ext>
            </a:extLst>
          </p:cNvPr>
          <p:cNvSpPr txBox="1"/>
          <p:nvPr/>
        </p:nvSpPr>
        <p:spPr>
          <a:xfrm>
            <a:off x="63501" y="1066800"/>
            <a:ext cx="9067086" cy="5459187"/>
          </a:xfrm>
          <a:prstGeom prst="rect">
            <a:avLst/>
          </a:prstGeom>
          <a:noFill/>
        </p:spPr>
        <p:txBody>
          <a:bodyPr wrap="square">
            <a:spAutoFit/>
          </a:bodyPr>
          <a:lstStyle/>
          <a:p>
            <a:pPr marL="0" marR="0" algn="just" rtl="1">
              <a:lnSpc>
                <a:spcPct val="150000"/>
              </a:lnSpc>
              <a:spcBef>
                <a:spcPts val="0"/>
              </a:spcBef>
              <a:spcAft>
                <a:spcPts val="0"/>
              </a:spcAft>
            </a:pPr>
            <a:r>
              <a:rPr lang="ar-BH" sz="1800" b="1" u="sng" dirty="0">
                <a:solidFill>
                  <a:schemeClr val="accent1">
                    <a:lumMod val="50000"/>
                  </a:schemeClr>
                </a:solidFill>
                <a:effectLst/>
                <a:latin typeface="Calibri" panose="020F0502020204030204" pitchFamily="34" charset="0"/>
                <a:ea typeface="Calibri" panose="020F0502020204030204" pitchFamily="34" charset="0"/>
                <a:cs typeface="Sakkal Majalla" panose="02000000000000000000" pitchFamily="2" charset="-78"/>
              </a:rPr>
              <a:t>مزايا الاستثمار في مملكة البحرين</a:t>
            </a:r>
            <a:endParaRPr lang="en-US" sz="120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50000"/>
              </a:lnSpc>
              <a:spcBef>
                <a:spcPts val="0"/>
              </a:spcBef>
              <a:spcAft>
                <a:spcPts val="0"/>
              </a:spcAft>
            </a:pPr>
            <a:r>
              <a:rPr lang="ar-BH" sz="1800" dirty="0">
                <a:effectLst/>
                <a:latin typeface="Calibri" panose="020F0502020204030204" pitchFamily="34" charset="0"/>
                <a:ea typeface="Calibri" panose="020F0502020204030204" pitchFamily="34" charset="0"/>
                <a:cs typeface="Sakkal Majalla" panose="02000000000000000000" pitchFamily="2" charset="-78"/>
              </a:rPr>
              <a:t>   تقدّم مملكة البحرين مجموعة متنوعة من المزايا الهامة والجاذبة للقطاعات الاستثمارية والأعمال في منطقة الخليخ العربي أبرزها:</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50000"/>
              </a:lnSpc>
              <a:spcBef>
                <a:spcPts val="0"/>
              </a:spcBef>
              <a:spcAft>
                <a:spcPts val="0"/>
              </a:spcAft>
              <a:buClr>
                <a:srgbClr val="2F5496"/>
              </a:buClr>
              <a:buSzPts val="1200"/>
              <a:buFont typeface="Symbol" panose="05050102010706020507" pitchFamily="18" charset="2"/>
              <a:buChar char=""/>
            </a:pPr>
            <a:r>
              <a:rPr lang="ar-SA" sz="1800" dirty="0">
                <a:effectLst/>
                <a:latin typeface="Calibri" panose="020F0502020204030204" pitchFamily="34" charset="0"/>
                <a:ea typeface="Calibri" panose="020F0502020204030204" pitchFamily="34" charset="0"/>
                <a:cs typeface="Sakkal Majalla" panose="02000000000000000000" pitchFamily="2" charset="-78"/>
              </a:rPr>
              <a:t>تعتبر مملكة البحرين ذات موقع استراتيجي في قلب منطقة الخليج العربي؛ الأمر الذي يسهّل عملية الدخول والخروج من وإلى الأسواق في الشرق الأوسط بشكل سريع وفعّال وبطرق مجدية اقتصادياً، سواء من خلال الطيران أو البر أو البحر</a:t>
            </a:r>
            <a:r>
              <a:rPr lang="en-US" sz="1800" dirty="0">
                <a:effectLst/>
                <a:latin typeface="Sakkal Majalla" panose="02000000000000000000" pitchFamily="2" charset="-78"/>
                <a:ea typeface="Calibri" panose="020F0502020204030204" pitchFamily="34" charset="0"/>
                <a:cs typeface="Arial" panose="020B0604020202020204" pitchFamily="34" charset="0"/>
              </a:rPr>
              <a:t>.</a:t>
            </a:r>
          </a:p>
          <a:p>
            <a:pPr marL="342900" indent="-342900" algn="just" rtl="1">
              <a:lnSpc>
                <a:spcPct val="150000"/>
              </a:lnSpc>
              <a:buClr>
                <a:srgbClr val="2F5496"/>
              </a:buClr>
              <a:buSzPts val="1200"/>
              <a:buFont typeface="Symbol" panose="05050102010706020507" pitchFamily="18" charset="2"/>
              <a:buChar char=""/>
            </a:pPr>
            <a:r>
              <a:rPr lang="ar-BH" dirty="0">
                <a:latin typeface="Calibri" panose="020F0502020204030204" pitchFamily="34" charset="0"/>
                <a:ea typeface="Calibri" panose="020F0502020204030204" pitchFamily="34" charset="0"/>
                <a:cs typeface="Sakkal Majalla" panose="02000000000000000000" pitchFamily="2" charset="-78"/>
              </a:rPr>
              <a:t>حر</a:t>
            </a:r>
            <a:r>
              <a:rPr lang="ar-SA" sz="1800" dirty="0">
                <a:effectLst/>
                <a:latin typeface="Calibri" panose="020F0502020204030204" pitchFamily="34" charset="0"/>
                <a:ea typeface="Calibri" panose="020F0502020204030204" pitchFamily="34" charset="0"/>
                <a:cs typeface="Sakkal Majalla" panose="02000000000000000000" pitchFamily="2" charset="-78"/>
              </a:rPr>
              <a:t>ية تنقل رؤوس الأموال للمستثمرين الأجانب من داخل مملكة البحرين. </a:t>
            </a:r>
            <a:endParaRPr lang="ar-BH" sz="1800" dirty="0">
              <a:effectLst/>
              <a:latin typeface="Calibri" panose="020F0502020204030204" pitchFamily="34" charset="0"/>
              <a:ea typeface="Calibri" panose="020F0502020204030204" pitchFamily="34" charset="0"/>
              <a:cs typeface="Sakkal Majalla" panose="02000000000000000000" pitchFamily="2" charset="-78"/>
            </a:endParaRPr>
          </a:p>
          <a:p>
            <a:pPr marL="342900" indent="-342900" algn="just" rtl="1">
              <a:lnSpc>
                <a:spcPct val="150000"/>
              </a:lnSpc>
              <a:buClr>
                <a:srgbClr val="2F5496"/>
              </a:buClr>
              <a:buSzPts val="1200"/>
              <a:buFont typeface="Symbol" panose="05050102010706020507" pitchFamily="18" charset="2"/>
              <a:buChar cha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akkal Majalla" panose="02000000000000000000" pitchFamily="2" charset="-78"/>
              </a:rPr>
              <a:t>تتيح مملكة البحرين الفرصة لجميع المستثمرين الأجانب، بإمكانية شراء وامتلاك العقارات</a:t>
            </a:r>
            <a:r>
              <a:rPr kumimoji="0" lang="ar-BH"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akkal Majalla" panose="02000000000000000000" pitchFamily="2" charset="-78"/>
              </a:rPr>
              <a:t> في مختلف </a:t>
            </a:r>
            <a:r>
              <a:rPr lang="ar-SA" sz="1800" dirty="0">
                <a:effectLst/>
                <a:latin typeface="Calibri" panose="020F0502020204030204" pitchFamily="34" charset="0"/>
                <a:ea typeface="Calibri" panose="020F0502020204030204" pitchFamily="34" charset="0"/>
                <a:cs typeface="Sakkal Majalla" panose="02000000000000000000" pitchFamily="2" charset="-78"/>
              </a:rPr>
              <a:t>القطاعات الاقتصادية وذلك في مختلف مناطق المملكة</a:t>
            </a:r>
            <a:r>
              <a:rPr lang="en-US" sz="1800" dirty="0">
                <a:effectLst/>
                <a:latin typeface="Sakkal Majalla" panose="02000000000000000000" pitchFamily="2" charset="-78"/>
                <a:ea typeface="Calibri" panose="020F0502020204030204" pitchFamily="34" charset="0"/>
                <a:cs typeface="Symbol" panose="05050102010706020507" pitchFamily="18" charset="2"/>
              </a:rPr>
              <a:t>.</a:t>
            </a:r>
            <a:endParaRPr lang="ar-BH" dirty="0">
              <a:latin typeface="Sakkal Majalla" panose="02000000000000000000" pitchFamily="2" charset="-78"/>
              <a:ea typeface="Calibri" panose="020F0502020204030204" pitchFamily="34" charset="0"/>
              <a:cs typeface="Symbol" panose="05050102010706020507" pitchFamily="18" charset="2"/>
            </a:endParaRPr>
          </a:p>
          <a:p>
            <a:pPr marL="342900" indent="-342900" algn="just" rtl="1">
              <a:lnSpc>
                <a:spcPct val="150000"/>
              </a:lnSpc>
              <a:buClr>
                <a:srgbClr val="2F5496"/>
              </a:buClr>
              <a:buSzPts val="1200"/>
              <a:buFont typeface="Symbol" panose="05050102010706020507" pitchFamily="18" charset="2"/>
              <a:buChar char=""/>
            </a:pP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akkal Majalla" panose="02000000000000000000" pitchFamily="2" charset="-78"/>
              </a:rPr>
              <a:t>تتسم القوى العاملة في مملكة البحرين بمهارات استثنائية بالاضافة إلى الخبرة والتميز والريادة</a:t>
            </a:r>
            <a:r>
              <a:rPr kumimoji="0" lang="ar-BH"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akkal Majalla" panose="02000000000000000000" pitchFamily="2" charset="-78"/>
              </a:rPr>
              <a:t> </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akkal Majalla" panose="02000000000000000000" pitchFamily="2" charset="-78"/>
              </a:rPr>
              <a:t>في المجالات الاستثمارية؛ الأمر الذي يُغنيهم عن استقطاب </a:t>
            </a:r>
            <a:r>
              <a:rPr kumimoji="0" lang="ar-BH"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akkal Majalla" panose="02000000000000000000" pitchFamily="2" charset="-78"/>
              </a:rPr>
              <a:t>خ</a:t>
            </a:r>
            <a:r>
              <a:rPr kumimoji="0" lang="ar-SA"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akkal Majalla" panose="02000000000000000000" pitchFamily="2" charset="-78"/>
              </a:rPr>
              <a:t>برات أجنبية لإدارة أعمالهم واستثماراتهم</a:t>
            </a:r>
            <a:r>
              <a:rPr kumimoji="0" lang="en-US" sz="1800" b="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ymbol" panose="05050102010706020507" pitchFamily="18" charset="2"/>
              </a:rPr>
              <a:t>.</a:t>
            </a:r>
            <a:endParaRPr lang="en-US" sz="12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50000"/>
              </a:lnSpc>
              <a:spcBef>
                <a:spcPts val="0"/>
              </a:spcBef>
              <a:spcAft>
                <a:spcPts val="0"/>
              </a:spcAft>
              <a:buClr>
                <a:srgbClr val="2F5496"/>
              </a:buClr>
              <a:buSzPts val="1200"/>
              <a:buFont typeface="Symbol" panose="05050102010706020507" pitchFamily="18" charset="2"/>
              <a:buChar char=""/>
            </a:pPr>
            <a:r>
              <a:rPr lang="ar-SA" sz="1800" dirty="0">
                <a:effectLst/>
                <a:latin typeface="Calibri" panose="020F0502020204030204" pitchFamily="34" charset="0"/>
                <a:ea typeface="Calibri" panose="020F0502020204030204" pitchFamily="34" charset="0"/>
                <a:cs typeface="Sakkal Majalla" panose="02000000000000000000" pitchFamily="2" charset="-78"/>
              </a:rPr>
              <a:t>جذب عدد كبير من المستثمرين الأجانب باعتبارها من أقل الدول في فرض الضرائب، حيث تتيح مملكة البحرين مكلية استثمار أجبني بنسبة 100%.</a:t>
            </a:r>
            <a:endParaRPr lang="en-US" sz="12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50000"/>
              </a:lnSpc>
              <a:spcBef>
                <a:spcPts val="0"/>
              </a:spcBef>
              <a:spcAft>
                <a:spcPts val="0"/>
              </a:spcAft>
              <a:buClr>
                <a:srgbClr val="2F5496"/>
              </a:buClr>
              <a:buSzPts val="1200"/>
              <a:buFont typeface="Symbol" panose="05050102010706020507" pitchFamily="18" charset="2"/>
              <a:buChar char=""/>
            </a:pPr>
            <a:r>
              <a:rPr lang="ar-BH" sz="1800" dirty="0">
                <a:solidFill>
                  <a:srgbClr val="171717"/>
                </a:solidFill>
                <a:effectLst/>
                <a:latin typeface="Calibri" panose="020F0502020204030204" pitchFamily="34" charset="0"/>
                <a:ea typeface="Calibri" panose="020F0502020204030204" pitchFamily="34" charset="0"/>
                <a:cs typeface="Sakkal Majalla" panose="02000000000000000000" pitchFamily="2" charset="-78"/>
              </a:rPr>
              <a:t>توفر مملكة البحرين </a:t>
            </a:r>
            <a:r>
              <a:rPr lang="ar-SA" sz="1800" dirty="0">
                <a:solidFill>
                  <a:srgbClr val="171717"/>
                </a:solidFill>
                <a:effectLst/>
                <a:latin typeface="Calibri" panose="020F0502020204030204" pitchFamily="34" charset="0"/>
                <a:ea typeface="Calibri" panose="020F0502020204030204" pitchFamily="34" charset="0"/>
                <a:cs typeface="Sakkal Majalla" panose="02000000000000000000" pitchFamily="2" charset="-78"/>
              </a:rPr>
              <a:t>خدمة إصدار "الإقامة الذهبية" لمُلّاك العقار كأحد الفئات، وذلك ضمن المعايير واللوائح المنظمة المعمول بها في مملكة البحرين</a:t>
            </a:r>
            <a:r>
              <a:rPr lang="en-US" sz="1800" dirty="0">
                <a:solidFill>
                  <a:srgbClr val="171717"/>
                </a:solidFill>
                <a:effectLst/>
                <a:latin typeface="Sakkal Majalla" panose="02000000000000000000" pitchFamily="2" charset="-78"/>
                <a:ea typeface="Calibri" panose="020F0502020204030204" pitchFamily="34" charset="0"/>
                <a:cs typeface="Symbol" panose="05050102010706020507" pitchFamily="18" charset="2"/>
              </a:rPr>
              <a:t>.</a:t>
            </a:r>
            <a:endParaRPr lang="en-US" sz="1200" dirty="0">
              <a:effectLst/>
              <a:latin typeface="Calibri" panose="020F0502020204030204" pitchFamily="34" charset="0"/>
              <a:ea typeface="Calibri" panose="020F0502020204030204" pitchFamily="34" charset="0"/>
              <a:cs typeface="Symbol" panose="05050102010706020507" pitchFamily="18" charset="2"/>
            </a:endParaRPr>
          </a:p>
        </p:txBody>
      </p:sp>
    </p:spTree>
    <p:extLst>
      <p:ext uri="{BB962C8B-B14F-4D97-AF65-F5344CB8AC3E}">
        <p14:creationId xmlns:p14="http://schemas.microsoft.com/office/powerpoint/2010/main" val="5303634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p:cTn id="19" dur="5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5">
                                            <p:txEl>
                                              <p:pRg st="2" end="2"/>
                                            </p:txEl>
                                          </p:spTgt>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5">
                                            <p:txEl>
                                              <p:pRg st="3" end="3"/>
                                            </p:txEl>
                                          </p:spTgt>
                                        </p:tgtEl>
                                        <p:attrNameLst>
                                          <p:attrName>style.visibility</p:attrName>
                                        </p:attrNameLst>
                                      </p:cBhvr>
                                      <p:to>
                                        <p:strVal val="visible"/>
                                      </p:to>
                                    </p:set>
                                    <p:anim calcmode="lin" valueType="num">
                                      <p:cBhvr>
                                        <p:cTn id="26" dur="5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5">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5">
                                            <p:txEl>
                                              <p:pRg st="3" end="3"/>
                                            </p:txEl>
                                          </p:spTgt>
                                        </p:tgtEl>
                                      </p:cBhvr>
                                    </p:animEffect>
                                  </p:childTnLst>
                                  <p:subTnLst>
                                    <p:audio>
                                      <p:cMediaNode>
                                        <p:cTn display="0" masterRel="sameClick">
                                          <p:stCondLst>
                                            <p:cond evt="begin" delay="0">
                                              <p:tn val="24"/>
                                            </p:cond>
                                          </p:stCondLst>
                                          <p:endCondLst>
                                            <p:cond evt="onStopAudio" delay="0">
                                              <p:tgtEl>
                                                <p:sldTgt/>
                                              </p:tgtEl>
                                            </p:cond>
                                          </p:endCondLst>
                                        </p:cTn>
                                        <p:tgtEl>
                                          <p:sndTgt r:embed="rId2" name="camera.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5">
                                            <p:txEl>
                                              <p:pRg st="4" end="4"/>
                                            </p:txEl>
                                          </p:spTgt>
                                        </p:tgtEl>
                                        <p:attrNameLst>
                                          <p:attrName>style.visibility</p:attrName>
                                        </p:attrNameLst>
                                      </p:cBhvr>
                                      <p:to>
                                        <p:strVal val="visible"/>
                                      </p:to>
                                    </p:set>
                                    <p:anim calcmode="lin" valueType="num">
                                      <p:cBhvr>
                                        <p:cTn id="33" dur="500" fill="hold"/>
                                        <p:tgtEl>
                                          <p:spTgt spid="15">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15">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15">
                                            <p:txEl>
                                              <p:pRg st="4" end="4"/>
                                            </p:txEl>
                                          </p:spTgt>
                                        </p:tgtEl>
                                      </p:cBhvr>
                                    </p:animEffect>
                                  </p:childTnLst>
                                  <p:subTnLst>
                                    <p:audio>
                                      <p:cMediaNode>
                                        <p:cTn display="0" masterRel="sameClick">
                                          <p:stCondLst>
                                            <p:cond evt="begin" delay="0">
                                              <p:tn val="31"/>
                                            </p:cond>
                                          </p:stCondLst>
                                          <p:endCondLst>
                                            <p:cond evt="onStopAudio" delay="0">
                                              <p:tgtEl>
                                                <p:sldTgt/>
                                              </p:tgtEl>
                                            </p:cond>
                                          </p:endCondLst>
                                        </p:cTn>
                                        <p:tgtEl>
                                          <p:sndTgt r:embed="rId2" name="camera.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 calcmode="lin" valueType="num">
                                      <p:cBhvr>
                                        <p:cTn id="40" dur="500" fill="hold"/>
                                        <p:tgtEl>
                                          <p:spTgt spid="15">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15">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15">
                                            <p:txEl>
                                              <p:pRg st="5" end="5"/>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2" name="camera.wav"/>
                                        </p:tgtEl>
                                      </p:cMediaNode>
                                    </p:audio>
                                  </p:sub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 calcmode="lin" valueType="num">
                                      <p:cBhvr>
                                        <p:cTn id="47" dur="500" fill="hold"/>
                                        <p:tgtEl>
                                          <p:spTgt spid="15">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15">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15">
                                            <p:txEl>
                                              <p:pRg st="6" end="6"/>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2" name="camera.wav"/>
                                        </p:tgtEl>
                                      </p:cMediaNode>
                                    </p:audio>
                                  </p:sub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15">
                                            <p:txEl>
                                              <p:pRg st="7" end="7"/>
                                            </p:txEl>
                                          </p:spTgt>
                                        </p:tgtEl>
                                        <p:attrNameLst>
                                          <p:attrName>style.visibility</p:attrName>
                                        </p:attrNameLst>
                                      </p:cBhvr>
                                      <p:to>
                                        <p:strVal val="visible"/>
                                      </p:to>
                                    </p:set>
                                    <p:anim calcmode="lin" valueType="num">
                                      <p:cBhvr>
                                        <p:cTn id="54" dur="500" fill="hold"/>
                                        <p:tgtEl>
                                          <p:spTgt spid="15">
                                            <p:txEl>
                                              <p:pRg st="7" end="7"/>
                                            </p:txEl>
                                          </p:spTgt>
                                        </p:tgtEl>
                                        <p:attrNameLst>
                                          <p:attrName>ppt_w</p:attrName>
                                        </p:attrNameLst>
                                      </p:cBhvr>
                                      <p:tavLst>
                                        <p:tav tm="0">
                                          <p:val>
                                            <p:fltVal val="0"/>
                                          </p:val>
                                        </p:tav>
                                        <p:tav tm="100000">
                                          <p:val>
                                            <p:strVal val="#ppt_w"/>
                                          </p:val>
                                        </p:tav>
                                      </p:tavLst>
                                    </p:anim>
                                    <p:anim calcmode="lin" valueType="num">
                                      <p:cBhvr>
                                        <p:cTn id="55" dur="500" fill="hold"/>
                                        <p:tgtEl>
                                          <p:spTgt spid="15">
                                            <p:txEl>
                                              <p:pRg st="7" end="7"/>
                                            </p:txEl>
                                          </p:spTgt>
                                        </p:tgtEl>
                                        <p:attrNameLst>
                                          <p:attrName>ppt_h</p:attrName>
                                        </p:attrNameLst>
                                      </p:cBhvr>
                                      <p:tavLst>
                                        <p:tav tm="0">
                                          <p:val>
                                            <p:fltVal val="0"/>
                                          </p:val>
                                        </p:tav>
                                        <p:tav tm="100000">
                                          <p:val>
                                            <p:strVal val="#ppt_h"/>
                                          </p:val>
                                        </p:tav>
                                      </p:tavLst>
                                    </p:anim>
                                    <p:animEffect transition="in" filter="fade">
                                      <p:cBhvr>
                                        <p:cTn id="56" dur="500"/>
                                        <p:tgtEl>
                                          <p:spTgt spid="15">
                                            <p:txEl>
                                              <p:pRg st="7" end="7"/>
                                            </p:txEl>
                                          </p:spTgt>
                                        </p:tgtEl>
                                      </p:cBhvr>
                                    </p:animEffect>
                                  </p:childTnLst>
                                  <p:subTnLst>
                                    <p:audio>
                                      <p:cMediaNode>
                                        <p:cTn display="0" masterRel="sameClick">
                                          <p:stCondLst>
                                            <p:cond evt="begin" delay="0">
                                              <p:tn val="52"/>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700" b="1" dirty="0">
                <a:cs typeface="+mj-cs"/>
              </a:rPr>
              <a:t>        جهود المملكة في تعزيز وتنويع الاستثمار</a:t>
            </a:r>
          </a:p>
        </p:txBody>
      </p:sp>
      <p:pic>
        <p:nvPicPr>
          <p:cNvPr id="6" name="Picture 5">
            <a:extLst>
              <a:ext uri="{FF2B5EF4-FFF2-40B4-BE49-F238E27FC236}">
                <a16:creationId xmlns:a16="http://schemas.microsoft.com/office/drawing/2014/main" id="{F5330ACB-DE53-AEAF-0B8C-ABECED1B13DD}"/>
              </a:ext>
            </a:extLst>
          </p:cNvPr>
          <p:cNvPicPr>
            <a:picLocks noChangeAspect="1"/>
          </p:cNvPicPr>
          <p:nvPr/>
        </p:nvPicPr>
        <p:blipFill rotWithShape="1">
          <a:blip r:embed="rId6">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4" name="TextBox 13">
            <a:extLst>
              <a:ext uri="{FF2B5EF4-FFF2-40B4-BE49-F238E27FC236}">
                <a16:creationId xmlns:a16="http://schemas.microsoft.com/office/drawing/2014/main" id="{01A30A1E-C500-151C-E48A-9705F5A43A50}"/>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
        <p:nvSpPr>
          <p:cNvPr id="7" name="Flowchart: Alternate Process 6">
            <a:extLst>
              <a:ext uri="{FF2B5EF4-FFF2-40B4-BE49-F238E27FC236}">
                <a16:creationId xmlns:a16="http://schemas.microsoft.com/office/drawing/2014/main" id="{960689E7-1835-9900-16A7-42854C526383}"/>
              </a:ext>
            </a:extLst>
          </p:cNvPr>
          <p:cNvSpPr/>
          <p:nvPr/>
        </p:nvSpPr>
        <p:spPr>
          <a:xfrm>
            <a:off x="2626879" y="1352517"/>
            <a:ext cx="3667991" cy="704888"/>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lumMod val="95000"/>
                    <a:lumOff val="5000"/>
                  </a:schemeClr>
                </a:solidFill>
                <a:effectLst/>
                <a:ea typeface="Calibri" panose="020F0502020204030204" pitchFamily="34" charset="0"/>
                <a:cs typeface="Sakkal Majalla" panose="02000000000000000000" pitchFamily="2" charset="-78"/>
              </a:rPr>
              <a:t>اتفاقيات الاستثمار في مملكة البحرين</a:t>
            </a:r>
            <a:endParaRPr lang="en-US" sz="2400" b="1" dirty="0">
              <a:solidFill>
                <a:schemeClr val="tx1">
                  <a:lumMod val="95000"/>
                  <a:lumOff val="5000"/>
                </a:schemeClr>
              </a:solidFill>
            </a:endParaRPr>
          </a:p>
        </p:txBody>
      </p:sp>
      <p:sp>
        <p:nvSpPr>
          <p:cNvPr id="32" name="Arrow: Curved Left 31">
            <a:extLst>
              <a:ext uri="{FF2B5EF4-FFF2-40B4-BE49-F238E27FC236}">
                <a16:creationId xmlns:a16="http://schemas.microsoft.com/office/drawing/2014/main" id="{AEF040A5-F6DA-EF33-1B86-880D9A1B00C8}"/>
              </a:ext>
            </a:extLst>
          </p:cNvPr>
          <p:cNvSpPr/>
          <p:nvPr/>
        </p:nvSpPr>
        <p:spPr>
          <a:xfrm>
            <a:off x="3811308" y="2079201"/>
            <a:ext cx="579866" cy="167639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Arrow: Curved Right 32">
            <a:extLst>
              <a:ext uri="{FF2B5EF4-FFF2-40B4-BE49-F238E27FC236}">
                <a16:creationId xmlns:a16="http://schemas.microsoft.com/office/drawing/2014/main" id="{8D81DD7B-D279-1BCD-60AF-52D66C3D2AA9}"/>
              </a:ext>
            </a:extLst>
          </p:cNvPr>
          <p:cNvSpPr/>
          <p:nvPr/>
        </p:nvSpPr>
        <p:spPr>
          <a:xfrm>
            <a:off x="4517406" y="2071319"/>
            <a:ext cx="609600" cy="168427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Oval 33">
            <a:extLst>
              <a:ext uri="{FF2B5EF4-FFF2-40B4-BE49-F238E27FC236}">
                <a16:creationId xmlns:a16="http://schemas.microsoft.com/office/drawing/2014/main" id="{6AFC241C-B564-6923-B3C0-A463BF3A3E87}"/>
              </a:ext>
            </a:extLst>
          </p:cNvPr>
          <p:cNvSpPr/>
          <p:nvPr/>
        </p:nvSpPr>
        <p:spPr>
          <a:xfrm>
            <a:off x="2329697" y="3204463"/>
            <a:ext cx="1555116" cy="167639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00" b="1" dirty="0">
                <a:solidFill>
                  <a:srgbClr val="000000"/>
                </a:solidFill>
                <a:effectLst/>
                <a:ea typeface="Calibri" panose="020F0502020204030204" pitchFamily="34" charset="0"/>
                <a:cs typeface="Sakkal Majalla" panose="02000000000000000000" pitchFamily="2" charset="-78"/>
              </a:rPr>
              <a:t>اتفاقيات تشجيع وحماية الاستثمار</a:t>
            </a:r>
            <a:endParaRPr lang="en-US" sz="2200" dirty="0"/>
          </a:p>
        </p:txBody>
      </p:sp>
      <p:sp>
        <p:nvSpPr>
          <p:cNvPr id="35" name="Oval 34">
            <a:extLst>
              <a:ext uri="{FF2B5EF4-FFF2-40B4-BE49-F238E27FC236}">
                <a16:creationId xmlns:a16="http://schemas.microsoft.com/office/drawing/2014/main" id="{A9584613-052F-080C-8F77-BA51911DBE82}"/>
              </a:ext>
            </a:extLst>
          </p:cNvPr>
          <p:cNvSpPr/>
          <p:nvPr/>
        </p:nvSpPr>
        <p:spPr>
          <a:xfrm>
            <a:off x="5033305" y="3204463"/>
            <a:ext cx="1555116" cy="1676395"/>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200" b="1" dirty="0">
                <a:solidFill>
                  <a:srgbClr val="000000"/>
                </a:solidFill>
                <a:effectLst/>
                <a:ea typeface="Calibri" panose="020F0502020204030204" pitchFamily="34" charset="0"/>
                <a:cs typeface="Sakkal Majalla" panose="02000000000000000000" pitchFamily="2" charset="-78"/>
              </a:rPr>
              <a:t>اتفاقيات تجنب الازدواج الضريبي</a:t>
            </a:r>
            <a:endParaRPr lang="en-US" sz="2200" dirty="0"/>
          </a:p>
        </p:txBody>
      </p:sp>
      <p:sp>
        <p:nvSpPr>
          <p:cNvPr id="38" name="Callout: Right Arrow 37">
            <a:extLst>
              <a:ext uri="{FF2B5EF4-FFF2-40B4-BE49-F238E27FC236}">
                <a16:creationId xmlns:a16="http://schemas.microsoft.com/office/drawing/2014/main" id="{93B4A657-AC9F-56D4-7802-363155A50B4F}"/>
              </a:ext>
            </a:extLst>
          </p:cNvPr>
          <p:cNvSpPr/>
          <p:nvPr/>
        </p:nvSpPr>
        <p:spPr>
          <a:xfrm>
            <a:off x="23431" y="1428511"/>
            <a:ext cx="2306266" cy="4755431"/>
          </a:xfrm>
          <a:prstGeom prst="rightArrowCallout">
            <a:avLst>
              <a:gd name="adj1" fmla="val 25000"/>
              <a:gd name="adj2" fmla="val 25000"/>
              <a:gd name="adj3" fmla="val 25000"/>
              <a:gd name="adj4" fmla="val 74236"/>
            </a:avLst>
          </a:prstGeom>
          <a:solidFill>
            <a:srgbClr val="C3F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Sakkal Majalla" panose="02000000000000000000" pitchFamily="2" charset="-78"/>
              </a:rPr>
              <a:t>تهدف </a:t>
            </a:r>
            <a:r>
              <a:rPr kumimoji="0" lang="ar-SA"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Sakkal Majalla" panose="02000000000000000000" pitchFamily="2" charset="-78"/>
              </a:rPr>
              <a:t>إلى تشجيع وحماية استثمارات مواطني وشركات كلا الدولتين الموقعتين في أراضي البلد الآخر، وذلك من خلال توفير الأسس والأطر التي من شأنها المساهمة في تشجيع التعاون المشترك في المجالات الاقتصادية والاستثمارية والتجارية والصناعية</a:t>
            </a:r>
            <a:r>
              <a:rPr kumimoji="0" lang="ar-BH"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Sakkal Majalla" panose="02000000000000000000" pitchFamily="2" charset="-78"/>
              </a:rPr>
              <a:t>.</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Callout: Left Arrow 39">
            <a:extLst>
              <a:ext uri="{FF2B5EF4-FFF2-40B4-BE49-F238E27FC236}">
                <a16:creationId xmlns:a16="http://schemas.microsoft.com/office/drawing/2014/main" id="{71BCF1C2-23A7-2B6D-9031-87B88CFE142C}"/>
              </a:ext>
            </a:extLst>
          </p:cNvPr>
          <p:cNvSpPr/>
          <p:nvPr/>
        </p:nvSpPr>
        <p:spPr>
          <a:xfrm>
            <a:off x="6597750" y="1428511"/>
            <a:ext cx="2522819" cy="4755431"/>
          </a:xfrm>
          <a:prstGeom prst="leftArrowCallout">
            <a:avLst>
              <a:gd name="adj1" fmla="val 25000"/>
              <a:gd name="adj2" fmla="val 24688"/>
              <a:gd name="adj3" fmla="val 25000"/>
              <a:gd name="adj4" fmla="val 73940"/>
            </a:avLst>
          </a:prstGeom>
          <a:solidFill>
            <a:srgbClr val="C3F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just" rtl="1">
              <a:lnSpc>
                <a:spcPct val="115000"/>
              </a:lnSpc>
              <a:spcBef>
                <a:spcPts val="0"/>
              </a:spcBef>
              <a:spcAft>
                <a:spcPts val="0"/>
              </a:spcAft>
            </a:pPr>
            <a:r>
              <a:rPr lang="ar-SA"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تهدف إلى توفير البيئة القانونية والتشريعية والاقتصادية الملائمة لتشجيع تدفق رؤوس الأموال والاستثمارات المشتركة من خلال منع الازدواج الضريبي على مواطني ومؤسسات كل من الدولتين الموقعتين في أراضي الدولة الأخرى، وطبقاً للاتفاقية تعتبر من ضرائب الدخل جميع الضرائب المفروضة على مجموع الدخل أو على عناصر منه</a:t>
            </a:r>
            <a:r>
              <a:rPr lang="ar-BH" dirty="0">
                <a:solidFill>
                  <a:srgbClr val="000000"/>
                </a:solidFill>
                <a:latin typeface="Calibri" panose="020F0502020204030204" pitchFamily="34" charset="0"/>
                <a:ea typeface="Calibri" panose="020F0502020204030204" pitchFamily="34" charset="0"/>
                <a:cs typeface="Sakkal Majalla" panose="02000000000000000000" pitchFamily="2" charset="-78"/>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96937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subTnLst>
                                    <p:audio>
                                      <p:cMediaNode>
                                        <p:cTn display="0" masterRel="sameClick">
                                          <p:stCondLst>
                                            <p:cond evt="begin" delay="0">
                                              <p:tn val="12"/>
                                            </p:cond>
                                          </p:stCondLst>
                                          <p:endCondLst>
                                            <p:cond evt="onStopAudio" delay="0">
                                              <p:tgtEl>
                                                <p:sldTgt/>
                                              </p:tgtEl>
                                            </p:cond>
                                          </p:endCondLst>
                                        </p:cTn>
                                        <p:tgtEl>
                                          <p:sndTgt r:embed="rId3" name="suction.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subTnLst>
                                    <p:audio>
                                      <p:cMediaNode>
                                        <p:cTn display="0" masterRel="sameClick">
                                          <p:stCondLst>
                                            <p:cond evt="begin" delay="0">
                                              <p:tn val="19"/>
                                            </p:cond>
                                          </p:stCondLst>
                                          <p:endCondLst>
                                            <p:cond evt="onStopAudio" delay="0">
                                              <p:tgtEl>
                                                <p:sldTgt/>
                                              </p:tgtEl>
                                            </p:cond>
                                          </p:endCondLst>
                                        </p:cTn>
                                        <p:tgtEl>
                                          <p:sndTgt r:embed="rId3" name="suction.wav"/>
                                        </p:tgtEl>
                                      </p:cMediaNode>
                                    </p:audio>
                                  </p:sub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circle(in)">
                                      <p:cBhvr>
                                        <p:cTn id="28" dur="2000"/>
                                        <p:tgtEl>
                                          <p:spTgt spid="35"/>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circle(in)">
                                      <p:cBhvr>
                                        <p:cTn id="33" dur="2000"/>
                                        <p:tgtEl>
                                          <p:spTgt spid="34"/>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randombar(horizontal)">
                                      <p:cBhvr>
                                        <p:cTn id="38" dur="500"/>
                                        <p:tgtEl>
                                          <p:spTgt spid="40"/>
                                        </p:tgtEl>
                                      </p:cBhvr>
                                    </p:animEffect>
                                  </p:childTnLst>
                                  <p:subTnLst>
                                    <p:audio>
                                      <p:cMediaNode>
                                        <p:cTn display="0" masterRel="sameClick">
                                          <p:stCondLst>
                                            <p:cond evt="begin" delay="0">
                                              <p:tn val="36"/>
                                            </p:cond>
                                          </p:stCondLst>
                                          <p:endCondLst>
                                            <p:cond evt="onStopAudio" delay="0">
                                              <p:tgtEl>
                                                <p:sldTgt/>
                                              </p:tgtEl>
                                            </p:cond>
                                          </p:endCondLst>
                                        </p:cTn>
                                        <p:tgtEl>
                                          <p:sndTgt r:embed="rId5" name="click.wav"/>
                                        </p:tgtEl>
                                      </p:cMediaNode>
                                    </p:audio>
                                  </p:sub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randombar(horizontal)">
                                      <p:cBhvr>
                                        <p:cTn id="43" dur="500"/>
                                        <p:tgtEl>
                                          <p:spTgt spid="38"/>
                                        </p:tgtEl>
                                      </p:cBhvr>
                                    </p:animEffect>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2" grpId="0" animBg="1"/>
      <p:bldP spid="33" grpId="0" animBg="1"/>
      <p:bldP spid="34" grpId="0" animBg="1"/>
      <p:bldP spid="35" grpId="0" animBg="1"/>
      <p:bldP spid="38"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B160124-8B51-A48E-9CF0-AE4D42CE3BB8}"/>
              </a:ext>
            </a:extLst>
          </p:cNvPr>
          <p:cNvSpPr/>
          <p:nvPr/>
        </p:nvSpPr>
        <p:spPr>
          <a:xfrm>
            <a:off x="3415586" y="1554827"/>
            <a:ext cx="5715000" cy="1308050"/>
          </a:xfrm>
          <a:prstGeom prst="rect">
            <a:avLst/>
          </a:prstGeom>
          <a:noFill/>
        </p:spPr>
        <p:txBody>
          <a:bodyPr wrap="square" lIns="91440" tIns="45720" rIns="91440" bIns="45720">
            <a:spAutoFit/>
          </a:bodyPr>
          <a:lstStyle/>
          <a:p>
            <a:pPr algn="ctr"/>
            <a:endParaRPr lang="ar-BH" sz="11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algn="ctr"/>
            <a:r>
              <a:rPr lang="ar-BH" sz="6000" b="1" dirty="0">
                <a:ln w="0"/>
                <a:solidFill>
                  <a:schemeClr val="accent1">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التبادل التجاري</a:t>
            </a:r>
          </a:p>
          <a:p>
            <a:pPr algn="ctr"/>
            <a:endParaRPr lang="ar-BH" sz="800" dirty="0">
              <a:ln w="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6AC343B1-A778-A8B8-1B18-E8B18AA2CE82}"/>
              </a:ext>
            </a:extLst>
          </p:cNvPr>
          <p:cNvSpPr txBox="1"/>
          <p:nvPr/>
        </p:nvSpPr>
        <p:spPr>
          <a:xfrm>
            <a:off x="3886200" y="3214438"/>
            <a:ext cx="4495800" cy="1977464"/>
          </a:xfrm>
          <a:prstGeom prst="rect">
            <a:avLst/>
          </a:prstGeom>
          <a:noFill/>
        </p:spPr>
        <p:txBody>
          <a:bodyPr wrap="square" rtlCol="0">
            <a:spAutoFit/>
          </a:bodyPr>
          <a:lstStyle/>
          <a:p>
            <a:pPr marL="457200" marR="0" lvl="0" indent="-457200" algn="just" rtl="1">
              <a:lnSpc>
                <a:spcPct val="150000"/>
              </a:lnSpc>
              <a:spcBef>
                <a:spcPts val="0"/>
              </a:spcBef>
              <a:spcAft>
                <a:spcPts val="0"/>
              </a:spcAft>
              <a:buSzPts val="1600"/>
              <a:buFont typeface="Wingdings" panose="05000000000000000000" pitchFamily="2" charset="2"/>
              <a:buChar char="v"/>
            </a:pPr>
            <a:r>
              <a:rPr lang="ar-BH" sz="2800" dirty="0">
                <a:solidFill>
                  <a:srgbClr val="000000"/>
                </a:solidFill>
                <a:latin typeface="Calibri" panose="020F0502020204030204" pitchFamily="34" charset="0"/>
                <a:ea typeface="Calibri" panose="020F0502020204030204" pitchFamily="34" charset="0"/>
                <a:cs typeface="Sakkal Majalla" panose="02000000000000000000" pitchFamily="2" charset="-78"/>
              </a:rPr>
              <a:t>التجارة وأنواعها.</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lvl="0" indent="-457200" algn="just" rtl="1">
              <a:lnSpc>
                <a:spcPct val="150000"/>
              </a:lnSpc>
              <a:spcBef>
                <a:spcPts val="0"/>
              </a:spcBef>
              <a:spcAft>
                <a:spcPts val="0"/>
              </a:spcAft>
              <a:buSzPts val="1600"/>
              <a:buFont typeface="Wingdings" panose="05000000000000000000" pitchFamily="2" charset="2"/>
              <a:buChar char="v"/>
            </a:pPr>
            <a:r>
              <a:rPr lang="ar-BH" sz="2800" dirty="0">
                <a:solidFill>
                  <a:srgbClr val="000000"/>
                </a:solidFill>
                <a:latin typeface="Calibri" panose="020F0502020204030204" pitchFamily="34" charset="0"/>
                <a:ea typeface="Calibri" panose="020F0502020204030204" pitchFamily="34" charset="0"/>
                <a:cs typeface="Sakkal Majalla" panose="02000000000000000000" pitchFamily="2" charset="-78"/>
              </a:rPr>
              <a:t> أنواع التجارة الداخلية.</a:t>
            </a:r>
            <a:endParaRPr lang="ar-BH" dirty="0">
              <a:latin typeface="Calibri" panose="020F0502020204030204" pitchFamily="34" charset="0"/>
              <a:ea typeface="Calibri" panose="020F0502020204030204" pitchFamily="34" charset="0"/>
              <a:cs typeface="Arial" panose="020B0604020202020204" pitchFamily="34" charset="0"/>
            </a:endParaRPr>
          </a:p>
          <a:p>
            <a:pPr marL="457200" marR="0" lvl="0" indent="-457200" algn="just" rtl="1">
              <a:lnSpc>
                <a:spcPct val="150000"/>
              </a:lnSpc>
              <a:spcBef>
                <a:spcPts val="0"/>
              </a:spcBef>
              <a:spcAft>
                <a:spcPts val="0"/>
              </a:spcAft>
              <a:buSzPts val="1600"/>
              <a:buFont typeface="Wingdings" panose="05000000000000000000" pitchFamily="2" charset="2"/>
              <a:buChar char="v"/>
            </a:pPr>
            <a:r>
              <a:rPr lang="ar-BH" sz="2800" dirty="0">
                <a:solidFill>
                  <a:srgbClr val="000000"/>
                </a:solidFill>
                <a:latin typeface="Calibri" panose="020F0502020204030204" pitchFamily="34" charset="0"/>
                <a:ea typeface="Calibri" panose="020F0502020204030204" pitchFamily="34" charset="0"/>
                <a:cs typeface="Sakkal Majalla" panose="02000000000000000000" pitchFamily="2" charset="-78"/>
              </a:rPr>
              <a:t>أقسام التجارة الخارجية.</a:t>
            </a:r>
            <a:r>
              <a:rPr lang="ar-BH" sz="2800" dirty="0">
                <a:ln w="0"/>
                <a:solidFill>
                  <a:schemeClr val="tx1">
                    <a:lumMod val="95000"/>
                    <a:lumOff val="5000"/>
                  </a:schemeClr>
                </a:solidFill>
                <a:latin typeface="Sakkal Majalla" panose="02000000000000000000" pitchFamily="2" charset="-78"/>
                <a:cs typeface="Sakkal Majalla" panose="02000000000000000000" pitchFamily="2" charset="-78"/>
              </a:rPr>
              <a:t> </a:t>
            </a:r>
            <a:endParaRPr lang="en-US" sz="2800" dirty="0"/>
          </a:p>
        </p:txBody>
      </p:sp>
      <p:sp>
        <p:nvSpPr>
          <p:cNvPr id="2" name="TextBox 1">
            <a:extLst>
              <a:ext uri="{FF2B5EF4-FFF2-40B4-BE49-F238E27FC236}">
                <a16:creationId xmlns:a16="http://schemas.microsoft.com/office/drawing/2014/main" id="{E2B4933B-49BC-5C7D-0388-019FA5DECFAC}"/>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pic>
        <p:nvPicPr>
          <p:cNvPr id="4" name="Picture 3">
            <a:extLst>
              <a:ext uri="{FF2B5EF4-FFF2-40B4-BE49-F238E27FC236}">
                <a16:creationId xmlns:a16="http://schemas.microsoft.com/office/drawing/2014/main" id="{4F95DA7C-3E39-5348-4993-8D441DB1ABBD}"/>
              </a:ext>
            </a:extLst>
          </p:cNvPr>
          <p:cNvPicPr>
            <a:picLocks noChangeAspect="1"/>
          </p:cNvPicPr>
          <p:nvPr/>
        </p:nvPicPr>
        <p:blipFill rotWithShape="1">
          <a:blip r:embed="rId2"/>
          <a:srcRect l="35258" t="17594" r="36289" b="11023"/>
          <a:stretch/>
        </p:blipFill>
        <p:spPr>
          <a:xfrm>
            <a:off x="426869" y="1554827"/>
            <a:ext cx="3016426" cy="4192600"/>
          </a:xfrm>
          <a:prstGeom prst="rect">
            <a:avLst/>
          </a:prstGeom>
          <a:ln>
            <a:solidFill>
              <a:srgbClr val="3F5378"/>
            </a:solidFill>
          </a:ln>
        </p:spPr>
      </p:pic>
      <p:sp>
        <p:nvSpPr>
          <p:cNvPr id="8" name="Rectangle 7">
            <a:extLst>
              <a:ext uri="{FF2B5EF4-FFF2-40B4-BE49-F238E27FC236}">
                <a16:creationId xmlns:a16="http://schemas.microsoft.com/office/drawing/2014/main" id="{9430229A-7D9D-0567-C026-C1279BEE7414}"/>
              </a:ext>
            </a:extLst>
          </p:cNvPr>
          <p:cNvSpPr/>
          <p:nvPr/>
        </p:nvSpPr>
        <p:spPr>
          <a:xfrm>
            <a:off x="419199" y="4872335"/>
            <a:ext cx="3031766"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136-145</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Tree>
    <p:extLst>
      <p:ext uri="{BB962C8B-B14F-4D97-AF65-F5344CB8AC3E}">
        <p14:creationId xmlns:p14="http://schemas.microsoft.com/office/powerpoint/2010/main" val="2064462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  النشاط الاستهلالي</a:t>
            </a:r>
          </a:p>
        </p:txBody>
      </p:sp>
      <p:sp>
        <p:nvSpPr>
          <p:cNvPr id="12" name="Arrow: Curved Left 11">
            <a:extLst>
              <a:ext uri="{FF2B5EF4-FFF2-40B4-BE49-F238E27FC236}">
                <a16:creationId xmlns:a16="http://schemas.microsoft.com/office/drawing/2014/main" id="{084F884E-78BE-2A8D-FB56-DAE2C055DE8C}"/>
              </a:ext>
            </a:extLst>
          </p:cNvPr>
          <p:cNvSpPr/>
          <p:nvPr/>
        </p:nvSpPr>
        <p:spPr>
          <a:xfrm>
            <a:off x="7342331" y="3823861"/>
            <a:ext cx="1143000" cy="160019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ectangle: Rounded Corners 18">
            <a:extLst>
              <a:ext uri="{FF2B5EF4-FFF2-40B4-BE49-F238E27FC236}">
                <a16:creationId xmlns:a16="http://schemas.microsoft.com/office/drawing/2014/main" id="{42C93716-BA81-E807-03A5-4D04CD80C090}"/>
              </a:ext>
            </a:extLst>
          </p:cNvPr>
          <p:cNvSpPr/>
          <p:nvPr/>
        </p:nvSpPr>
        <p:spPr>
          <a:xfrm>
            <a:off x="685800" y="3535755"/>
            <a:ext cx="6423891" cy="2057400"/>
          </a:xfrm>
          <a:prstGeom prst="roundRect">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rtl="1"/>
            <a:r>
              <a:rPr lang="ar-BH" sz="2700" dirty="0">
                <a:solidFill>
                  <a:srgbClr val="0D0D0D"/>
                </a:solidFill>
                <a:ea typeface="Calibri" panose="020F0502020204030204" pitchFamily="34" charset="0"/>
                <a:cs typeface="Sakkal Majalla" panose="02000000000000000000" pitchFamily="2" charset="-78"/>
              </a:rPr>
              <a:t>تعني التجارة عملية تبادل السلع والخدمات بين البائع والمشتري، سواء كانت هذه السلع نصف مصنعة كالمواد الخام أو سلع تامة الصنع مثل المواد الغذائية والملابس والسيارات .. إلخ، لذلك تمثل التجارة حلقة وصل بين مُنْتِج السلعة أو الخدمة وبين المستهلك.</a:t>
            </a:r>
            <a:endParaRPr lang="en-US" sz="2700" dirty="0"/>
          </a:p>
        </p:txBody>
      </p:sp>
      <p:pic>
        <p:nvPicPr>
          <p:cNvPr id="4" name="Picture 3">
            <a:extLst>
              <a:ext uri="{FF2B5EF4-FFF2-40B4-BE49-F238E27FC236}">
                <a16:creationId xmlns:a16="http://schemas.microsoft.com/office/drawing/2014/main" id="{BE6058D9-C7B6-27DA-8A95-C8EBAE0064B2}"/>
              </a:ext>
            </a:extLst>
          </p:cNvPr>
          <p:cNvPicPr>
            <a:picLocks noChangeAspect="1"/>
          </p:cNvPicPr>
          <p:nvPr/>
        </p:nvPicPr>
        <p:blipFill>
          <a:blip r:embed="rId3"/>
          <a:stretch>
            <a:fillRect/>
          </a:stretch>
        </p:blipFill>
        <p:spPr>
          <a:xfrm rot="18823303">
            <a:off x="7804540" y="292413"/>
            <a:ext cx="1015828" cy="732246"/>
          </a:xfrm>
          <a:prstGeom prst="rect">
            <a:avLst/>
          </a:prstGeom>
        </p:spPr>
      </p:pic>
      <p:sp>
        <p:nvSpPr>
          <p:cNvPr id="2" name="TextBox 1">
            <a:extLst>
              <a:ext uri="{FF2B5EF4-FFF2-40B4-BE49-F238E27FC236}">
                <a16:creationId xmlns:a16="http://schemas.microsoft.com/office/drawing/2014/main" id="{9D314FEB-BA42-3D3E-19B5-85116E9AF043}"/>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pic>
        <p:nvPicPr>
          <p:cNvPr id="13" name="Picture 12">
            <a:extLst>
              <a:ext uri="{FF2B5EF4-FFF2-40B4-BE49-F238E27FC236}">
                <a16:creationId xmlns:a16="http://schemas.microsoft.com/office/drawing/2014/main" id="{422B259B-3BBC-8B11-067D-8E75DC07AC33}"/>
              </a:ext>
            </a:extLst>
          </p:cNvPr>
          <p:cNvPicPr>
            <a:picLocks noChangeAspect="1"/>
          </p:cNvPicPr>
          <p:nvPr/>
        </p:nvPicPr>
        <p:blipFill rotWithShape="1">
          <a:blip r:embed="rId4"/>
          <a:srcRect l="32500" t="33703" r="30833" b="57408"/>
          <a:stretch/>
        </p:blipFill>
        <p:spPr>
          <a:xfrm>
            <a:off x="862470" y="1652957"/>
            <a:ext cx="7419060" cy="1186357"/>
          </a:xfrm>
          <a:prstGeom prst="rect">
            <a:avLst/>
          </a:prstGeom>
        </p:spPr>
      </p:pic>
    </p:spTree>
    <p:extLst>
      <p:ext uri="{BB962C8B-B14F-4D97-AF65-F5344CB8AC3E}">
        <p14:creationId xmlns:p14="http://schemas.microsoft.com/office/powerpoint/2010/main" val="12660563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subTnLst>
                                    <p:audio>
                                      <p:cMediaNode>
                                        <p:cTn display="0" masterRel="sameClick">
                                          <p:stCondLst>
                                            <p:cond evt="begin" delay="0">
                                              <p:tn val="12"/>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  التجارة وأنواعها</a:t>
            </a:r>
          </a:p>
        </p:txBody>
      </p:sp>
      <p:sp>
        <p:nvSpPr>
          <p:cNvPr id="2" name="TextBox 1">
            <a:extLst>
              <a:ext uri="{FF2B5EF4-FFF2-40B4-BE49-F238E27FC236}">
                <a16:creationId xmlns:a16="http://schemas.microsoft.com/office/drawing/2014/main" id="{9D314FEB-BA42-3D3E-19B5-85116E9AF043}"/>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pic>
        <p:nvPicPr>
          <p:cNvPr id="6" name="Picture 5">
            <a:extLst>
              <a:ext uri="{FF2B5EF4-FFF2-40B4-BE49-F238E27FC236}">
                <a16:creationId xmlns:a16="http://schemas.microsoft.com/office/drawing/2014/main" id="{61675351-7F29-EA4A-AA5C-5121CA147FBD}"/>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44204" y="123853"/>
            <a:ext cx="1023158" cy="1080000"/>
          </a:xfrm>
          <a:prstGeom prst="rect">
            <a:avLst/>
          </a:prstGeom>
        </p:spPr>
      </p:pic>
      <p:sp>
        <p:nvSpPr>
          <p:cNvPr id="9" name="TextBox 8">
            <a:extLst>
              <a:ext uri="{FF2B5EF4-FFF2-40B4-BE49-F238E27FC236}">
                <a16:creationId xmlns:a16="http://schemas.microsoft.com/office/drawing/2014/main" id="{666E5B47-B44A-94F1-1BD3-23A9E32DC252}"/>
              </a:ext>
            </a:extLst>
          </p:cNvPr>
          <p:cNvSpPr txBox="1"/>
          <p:nvPr/>
        </p:nvSpPr>
        <p:spPr>
          <a:xfrm>
            <a:off x="152401" y="1330283"/>
            <a:ext cx="8763000" cy="1442511"/>
          </a:xfrm>
          <a:prstGeom prst="rect">
            <a:avLst/>
          </a:prstGeom>
          <a:noFill/>
        </p:spPr>
        <p:txBody>
          <a:bodyPr wrap="square">
            <a:spAutoFit/>
          </a:bodyPr>
          <a:lstStyle/>
          <a:p>
            <a:pPr marL="182880" marR="0" algn="just" rtl="1">
              <a:lnSpc>
                <a:spcPct val="107000"/>
              </a:lnSpc>
              <a:spcBef>
                <a:spcPts val="0"/>
              </a:spcBef>
              <a:spcAft>
                <a:spcPts val="0"/>
              </a:spcAft>
            </a:pPr>
            <a:r>
              <a:rPr lang="ar-BH" sz="2600" b="1"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rPr>
              <a:t>التجارة – </a:t>
            </a:r>
            <a:r>
              <a:rPr lang="en-US" sz="2600" b="1"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rPr>
              <a:t>Trade</a:t>
            </a:r>
            <a:endParaRPr lang="ar-BH" sz="2600" dirty="0">
              <a:solidFill>
                <a:srgbClr val="0D0D0D"/>
              </a:solidFill>
              <a:latin typeface="Calibri" panose="020F0502020204030204" pitchFamily="34" charset="0"/>
              <a:ea typeface="Calibri" panose="020F0502020204030204" pitchFamily="34" charset="0"/>
              <a:cs typeface="Sakkal Majalla" panose="02000000000000000000" pitchFamily="2" charset="-78"/>
            </a:endParaRPr>
          </a:p>
          <a:p>
            <a:pPr marR="0" lvl="0" algn="just" rtl="1">
              <a:lnSpc>
                <a:spcPct val="107000"/>
              </a:lnSpc>
              <a:spcBef>
                <a:spcPts val="0"/>
              </a:spcBef>
              <a:spcAft>
                <a:spcPts val="0"/>
              </a:spcAft>
              <a:buClr>
                <a:srgbClr val="ED7D31"/>
              </a:buClr>
              <a:buSzPts val="1400"/>
            </a:pPr>
            <a:r>
              <a:rPr lang="ar-BH" sz="2800" dirty="0">
                <a:solidFill>
                  <a:srgbClr val="0D0D0D"/>
                </a:solidFill>
                <a:latin typeface="Calibri" panose="020F0502020204030204" pitchFamily="34" charset="0"/>
                <a:ea typeface="Calibri" panose="020F0502020204030204" pitchFamily="34" charset="0"/>
                <a:cs typeface="Sakkal Majalla" panose="02000000000000000000" pitchFamily="2" charset="-78"/>
              </a:rPr>
              <a:t>هي تبادل المنتجات الاقتصادية المختلفة بالبيع والشراء داخل الدولة، أو بين الدول المنتجة والدول المستهلكة.</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951C035-4684-3E2C-CBD3-460CB5C50B14}"/>
              </a:ext>
            </a:extLst>
          </p:cNvPr>
          <p:cNvSpPr txBox="1"/>
          <p:nvPr/>
        </p:nvSpPr>
        <p:spPr>
          <a:xfrm>
            <a:off x="4236985" y="2924447"/>
            <a:ext cx="4678416" cy="587853"/>
          </a:xfrm>
          <a:prstGeom prst="rect">
            <a:avLst/>
          </a:prstGeom>
          <a:noFill/>
        </p:spPr>
        <p:txBody>
          <a:bodyPr wrap="square">
            <a:spAutoFit/>
          </a:bodyPr>
          <a:lstStyle/>
          <a:p>
            <a:pPr marL="0" marR="0" algn="just" rtl="1">
              <a:lnSpc>
                <a:spcPct val="115000"/>
              </a:lnSpc>
              <a:spcBef>
                <a:spcPts val="0"/>
              </a:spcBef>
              <a:spcAft>
                <a:spcPts val="0"/>
              </a:spcAft>
            </a:pPr>
            <a:r>
              <a:rPr lang="ar-BH" sz="28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ويمكن تقسيم التجارة إلى: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FB96AB9-03AE-5540-7AC4-1CCB406E8A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657600"/>
            <a:ext cx="7315200" cy="2288786"/>
          </a:xfrm>
          <a:prstGeom prst="rect">
            <a:avLst/>
          </a:prstGeom>
          <a:noFill/>
        </p:spPr>
      </p:pic>
    </p:spTree>
    <p:extLst>
      <p:ext uri="{BB962C8B-B14F-4D97-AF65-F5344CB8AC3E}">
        <p14:creationId xmlns:p14="http://schemas.microsoft.com/office/powerpoint/2010/main" val="37124046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heel(1)">
                                      <p:cBhvr>
                                        <p:cTn id="43" dur="20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2"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cs typeface="+mj-cs"/>
              </a:rPr>
              <a:t>التجارة الداخلية</a:t>
            </a:r>
          </a:p>
        </p:txBody>
      </p:sp>
      <p:sp>
        <p:nvSpPr>
          <p:cNvPr id="7" name="Rectangle 6">
            <a:extLst>
              <a:ext uri="{FF2B5EF4-FFF2-40B4-BE49-F238E27FC236}">
                <a16:creationId xmlns:a16="http://schemas.microsoft.com/office/drawing/2014/main" id="{7A9DB02F-51E2-E870-F636-69E17B76F62C}"/>
              </a:ext>
            </a:extLst>
          </p:cNvPr>
          <p:cNvSpPr/>
          <p:nvPr/>
        </p:nvSpPr>
        <p:spPr>
          <a:xfrm>
            <a:off x="0" y="987347"/>
            <a:ext cx="228600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جماعي 3-4-1</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id="{42C6735A-C81B-D0F7-F2D2-B83E916D7878}"/>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57342" y="123853"/>
            <a:ext cx="1023158" cy="1080000"/>
          </a:xfrm>
          <a:prstGeom prst="rect">
            <a:avLst/>
          </a:prstGeom>
        </p:spPr>
      </p:pic>
      <p:sp>
        <p:nvSpPr>
          <p:cNvPr id="2" name="TextBox 1">
            <a:extLst>
              <a:ext uri="{FF2B5EF4-FFF2-40B4-BE49-F238E27FC236}">
                <a16:creationId xmlns:a16="http://schemas.microsoft.com/office/drawing/2014/main" id="{91CB243C-735C-D255-5CF3-4E0FC8F6DD36}"/>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pic>
        <p:nvPicPr>
          <p:cNvPr id="8" name="Picture 7">
            <a:extLst>
              <a:ext uri="{FF2B5EF4-FFF2-40B4-BE49-F238E27FC236}">
                <a16:creationId xmlns:a16="http://schemas.microsoft.com/office/drawing/2014/main" id="{DFE85A25-E8A4-E84B-2AAF-5EDF8342CD75}"/>
              </a:ext>
            </a:extLst>
          </p:cNvPr>
          <p:cNvPicPr>
            <a:picLocks noChangeAspect="1"/>
          </p:cNvPicPr>
          <p:nvPr/>
        </p:nvPicPr>
        <p:blipFill rotWithShape="1">
          <a:blip r:embed="rId4"/>
          <a:srcRect l="27500" t="39630" r="34166" b="15926"/>
          <a:stretch/>
        </p:blipFill>
        <p:spPr>
          <a:xfrm>
            <a:off x="838200" y="1683977"/>
            <a:ext cx="7315200" cy="4479464"/>
          </a:xfrm>
          <a:prstGeom prst="rect">
            <a:avLst/>
          </a:prstGeom>
        </p:spPr>
      </p:pic>
    </p:spTree>
    <p:extLst>
      <p:ext uri="{BB962C8B-B14F-4D97-AF65-F5344CB8AC3E}">
        <p14:creationId xmlns:p14="http://schemas.microsoft.com/office/powerpoint/2010/main" val="372817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cs typeface="+mj-cs"/>
              </a:rPr>
              <a:t>التجارة الداخلية</a:t>
            </a:r>
          </a:p>
        </p:txBody>
      </p:sp>
      <p:pic>
        <p:nvPicPr>
          <p:cNvPr id="6" name="Picture 5">
            <a:extLst>
              <a:ext uri="{FF2B5EF4-FFF2-40B4-BE49-F238E27FC236}">
                <a16:creationId xmlns:a16="http://schemas.microsoft.com/office/drawing/2014/main" id="{A91212F5-2AA5-7F90-2D8C-96419D60337E}"/>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77200" y="121132"/>
            <a:ext cx="975591" cy="1080000"/>
          </a:xfrm>
          <a:prstGeom prst="rect">
            <a:avLst/>
          </a:prstGeom>
        </p:spPr>
      </p:pic>
      <p:sp>
        <p:nvSpPr>
          <p:cNvPr id="2" name="TextBox 1">
            <a:extLst>
              <a:ext uri="{FF2B5EF4-FFF2-40B4-BE49-F238E27FC236}">
                <a16:creationId xmlns:a16="http://schemas.microsoft.com/office/drawing/2014/main" id="{EF28B6EB-96CE-CFDF-0B90-EFC62D28BBD4}"/>
              </a:ext>
            </a:extLst>
          </p:cNvPr>
          <p:cNvSpPr txBox="1"/>
          <p:nvPr/>
        </p:nvSpPr>
        <p:spPr>
          <a:xfrm>
            <a:off x="152401" y="1330283"/>
            <a:ext cx="8763000" cy="1771767"/>
          </a:xfrm>
          <a:prstGeom prst="rect">
            <a:avLst/>
          </a:prstGeom>
          <a:noFill/>
        </p:spPr>
        <p:txBody>
          <a:bodyPr wrap="square">
            <a:spAutoFit/>
          </a:bodyPr>
          <a:lstStyle/>
          <a:p>
            <a:pPr marL="182880" marR="0" algn="just" rtl="1">
              <a:lnSpc>
                <a:spcPct val="107000"/>
              </a:lnSpc>
              <a:spcBef>
                <a:spcPts val="0"/>
              </a:spcBef>
              <a:spcAft>
                <a:spcPts val="0"/>
              </a:spcAft>
            </a:pPr>
            <a:r>
              <a:rPr lang="ar-BH" sz="2600" b="1"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rPr>
              <a:t>التجارة الداخلية – </a:t>
            </a:r>
            <a:r>
              <a:rPr lang="en-US" sz="2600" b="1"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rPr>
              <a:t>Domestic Trade</a:t>
            </a:r>
            <a:endParaRPr lang="en-US" sz="2600" dirty="0">
              <a:solidFill>
                <a:srgbClr val="0D0D0D"/>
              </a:solidFill>
              <a:latin typeface="Calibri" panose="020F0502020204030204" pitchFamily="34" charset="0"/>
              <a:ea typeface="Calibri" panose="020F0502020204030204" pitchFamily="34" charset="0"/>
              <a:cs typeface="Sakkal Majalla" panose="02000000000000000000" pitchFamily="2" charset="-78"/>
            </a:endParaRPr>
          </a:p>
          <a:p>
            <a:pPr marL="182880" marR="0" algn="just" rtl="1">
              <a:lnSpc>
                <a:spcPct val="107000"/>
              </a:lnSpc>
              <a:spcBef>
                <a:spcPts val="0"/>
              </a:spcBef>
              <a:spcAft>
                <a:spcPts val="0"/>
              </a:spcAft>
            </a:pPr>
            <a:r>
              <a:rPr lang="ar-BH" sz="2800" dirty="0">
                <a:solidFill>
                  <a:srgbClr val="0D0D0D"/>
                </a:solidFill>
                <a:latin typeface="Calibri" panose="020F0502020204030204" pitchFamily="34" charset="0"/>
                <a:ea typeface="Calibri" panose="020F0502020204030204" pitchFamily="34" charset="0"/>
                <a:cs typeface="Sakkal Majalla" panose="02000000000000000000" pitchFamily="2" charset="-78"/>
              </a:rPr>
              <a:t>هي عمليات البيع والشراء التي تتم داخل حدود الدولة، والتي يقوم بتنفيذها كبار التجار (تجار الجملة) أو صغار التجار (تجار التجزئة)، والتي يشاركهم فيها الوكلاء والوسطاء.</a:t>
            </a:r>
            <a:endParaRPr lang="en-US" dirty="0">
              <a:latin typeface="Calibri" panose="020F0502020204030204" pitchFamily="34" charset="0"/>
              <a:ea typeface="Calibri" panose="020F0502020204030204" pitchFamily="34" charset="0"/>
              <a:cs typeface="Arial" panose="020B0604020202020204" pitchFamily="34" charset="0"/>
            </a:endParaRPr>
          </a:p>
          <a:p>
            <a:pPr marL="182880" marR="0" algn="just" rtl="1">
              <a:lnSpc>
                <a:spcPct val="107000"/>
              </a:lnSpc>
              <a:spcBef>
                <a:spcPts val="0"/>
              </a:spcBef>
              <a:spcAft>
                <a:spcPts val="0"/>
              </a:spcAft>
            </a:pPr>
            <a:r>
              <a:rPr lang="en-US" dirty="0">
                <a:solidFill>
                  <a:srgbClr val="0D0D0D"/>
                </a:solidFill>
                <a:latin typeface="Sakkal Majalla" panose="02000000000000000000" pitchFamily="2" charset="-78"/>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3B83054-A2C7-53C6-30CF-D1F7014D5A5A}"/>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
        <p:nvSpPr>
          <p:cNvPr id="14" name="Callout: Left-Right Arrow 13">
            <a:extLst>
              <a:ext uri="{FF2B5EF4-FFF2-40B4-BE49-F238E27FC236}">
                <a16:creationId xmlns:a16="http://schemas.microsoft.com/office/drawing/2014/main" id="{D33FB982-EC28-F58C-186D-8ECEB1B80FCE}"/>
              </a:ext>
            </a:extLst>
          </p:cNvPr>
          <p:cNvSpPr/>
          <p:nvPr/>
        </p:nvSpPr>
        <p:spPr>
          <a:xfrm>
            <a:off x="2963953" y="3377579"/>
            <a:ext cx="3139896" cy="2425667"/>
          </a:xfrm>
          <a:prstGeom prst="leftRight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500" b="1" dirty="0">
                <a:solidFill>
                  <a:schemeClr val="tx1">
                    <a:lumMod val="85000"/>
                    <a:lumOff val="15000"/>
                  </a:schemeClr>
                </a:solidFill>
                <a:latin typeface="Sakkal Majalla" panose="02000000000000000000" pitchFamily="2" charset="-78"/>
                <a:cs typeface="Sakkal Majalla" panose="02000000000000000000" pitchFamily="2" charset="-78"/>
              </a:rPr>
              <a:t>التجارة الداخلية</a:t>
            </a:r>
            <a:endParaRPr lang="en-US" sz="2500" b="1" dirty="0">
              <a:solidFill>
                <a:schemeClr val="tx1">
                  <a:lumMod val="85000"/>
                  <a:lumOff val="15000"/>
                </a:schemeClr>
              </a:solidFill>
              <a:latin typeface="Sakkal Majalla" panose="02000000000000000000" pitchFamily="2" charset="-78"/>
              <a:cs typeface="Sakkal Majalla" panose="02000000000000000000" pitchFamily="2" charset="-78"/>
            </a:endParaRPr>
          </a:p>
        </p:txBody>
      </p:sp>
      <p:sp>
        <p:nvSpPr>
          <p:cNvPr id="16" name="Oval 15">
            <a:extLst>
              <a:ext uri="{FF2B5EF4-FFF2-40B4-BE49-F238E27FC236}">
                <a16:creationId xmlns:a16="http://schemas.microsoft.com/office/drawing/2014/main" id="{83C6E278-3EED-3D8E-4871-0B64A95552B6}"/>
              </a:ext>
            </a:extLst>
          </p:cNvPr>
          <p:cNvSpPr/>
          <p:nvPr/>
        </p:nvSpPr>
        <p:spPr>
          <a:xfrm>
            <a:off x="6135380" y="3704528"/>
            <a:ext cx="1839191" cy="177176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dirty="0">
                <a:solidFill>
                  <a:schemeClr val="tx1">
                    <a:lumMod val="85000"/>
                    <a:lumOff val="15000"/>
                  </a:schemeClr>
                </a:solidFill>
                <a:latin typeface="Sakkal Majalla" panose="02000000000000000000" pitchFamily="2" charset="-78"/>
                <a:cs typeface="Sakkal Majalla" panose="02000000000000000000" pitchFamily="2" charset="-78"/>
              </a:rPr>
              <a:t>تجارة الجملة</a:t>
            </a:r>
            <a:endParaRPr lang="en-US" sz="3200" dirty="0">
              <a:solidFill>
                <a:schemeClr val="tx1">
                  <a:lumMod val="85000"/>
                  <a:lumOff val="15000"/>
                </a:schemeClr>
              </a:solidFill>
              <a:latin typeface="Sakkal Majalla" panose="02000000000000000000" pitchFamily="2" charset="-78"/>
              <a:cs typeface="Sakkal Majalla" panose="02000000000000000000" pitchFamily="2" charset="-78"/>
            </a:endParaRPr>
          </a:p>
        </p:txBody>
      </p:sp>
      <p:sp>
        <p:nvSpPr>
          <p:cNvPr id="17" name="Oval 16">
            <a:extLst>
              <a:ext uri="{FF2B5EF4-FFF2-40B4-BE49-F238E27FC236}">
                <a16:creationId xmlns:a16="http://schemas.microsoft.com/office/drawing/2014/main" id="{8BEC656C-CC7C-D578-11C6-09BC7A059EBF}"/>
              </a:ext>
            </a:extLst>
          </p:cNvPr>
          <p:cNvSpPr/>
          <p:nvPr/>
        </p:nvSpPr>
        <p:spPr>
          <a:xfrm>
            <a:off x="1093231" y="3755951"/>
            <a:ext cx="1839191" cy="1771767"/>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dirty="0">
                <a:solidFill>
                  <a:schemeClr val="tx1">
                    <a:lumMod val="85000"/>
                    <a:lumOff val="15000"/>
                  </a:schemeClr>
                </a:solidFill>
                <a:latin typeface="Sakkal Majalla" panose="02000000000000000000" pitchFamily="2" charset="-78"/>
                <a:cs typeface="Sakkal Majalla" panose="02000000000000000000" pitchFamily="2" charset="-78"/>
              </a:rPr>
              <a:t>تجارة التجزئة</a:t>
            </a:r>
            <a:endParaRPr lang="en-US" sz="3200" dirty="0">
              <a:solidFill>
                <a:schemeClr val="tx1">
                  <a:lumMod val="85000"/>
                  <a:lumOff val="15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242071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subTnLst>
                                    <p:audio>
                                      <p:cMediaNode>
                                        <p:cTn display="0" masterRel="sameClick">
                                          <p:stCondLst>
                                            <p:cond evt="begin" delay="0">
                                              <p:tn val="29"/>
                                            </p:cond>
                                          </p:stCondLst>
                                          <p:endCondLst>
                                            <p:cond evt="onStopAudio" delay="0">
                                              <p:tgtEl>
                                                <p:sldTgt/>
                                              </p:tgtEl>
                                            </p:cond>
                                          </p:endCondLst>
                                        </p:cTn>
                                        <p:tgtEl>
                                          <p:sndTgt r:embed="rId2" name="push.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subTnLst>
                                    <p:audio>
                                      <p:cMediaNode>
                                        <p:cTn display="0" masterRel="sameClick">
                                          <p:stCondLst>
                                            <p:cond evt="begin" delay="0">
                                              <p:tn val="34"/>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980347"/>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cs typeface="+mj-cs"/>
              </a:rPr>
              <a:t>التجارة الداخلية</a:t>
            </a:r>
          </a:p>
        </p:txBody>
      </p:sp>
      <p:pic>
        <p:nvPicPr>
          <p:cNvPr id="6" name="Picture 5">
            <a:extLst>
              <a:ext uri="{FF2B5EF4-FFF2-40B4-BE49-F238E27FC236}">
                <a16:creationId xmlns:a16="http://schemas.microsoft.com/office/drawing/2014/main" id="{A91212F5-2AA5-7F90-2D8C-96419D60337E}"/>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229600" y="121132"/>
            <a:ext cx="823191" cy="911290"/>
          </a:xfrm>
          <a:prstGeom prst="rect">
            <a:avLst/>
          </a:prstGeom>
        </p:spPr>
      </p:pic>
      <p:sp>
        <p:nvSpPr>
          <p:cNvPr id="2" name="TextBox 1">
            <a:extLst>
              <a:ext uri="{FF2B5EF4-FFF2-40B4-BE49-F238E27FC236}">
                <a16:creationId xmlns:a16="http://schemas.microsoft.com/office/drawing/2014/main" id="{EF28B6EB-96CE-CFDF-0B90-EFC62D28BBD4}"/>
              </a:ext>
            </a:extLst>
          </p:cNvPr>
          <p:cNvSpPr txBox="1"/>
          <p:nvPr/>
        </p:nvSpPr>
        <p:spPr>
          <a:xfrm>
            <a:off x="34435" y="1089324"/>
            <a:ext cx="9144000" cy="5334153"/>
          </a:xfrm>
          <a:prstGeom prst="rect">
            <a:avLst/>
          </a:prstGeom>
          <a:noFill/>
        </p:spPr>
        <p:txBody>
          <a:bodyPr wrap="square">
            <a:spAutoFit/>
          </a:bodyPr>
          <a:lstStyle/>
          <a:p>
            <a:pPr marL="182880" marR="0" algn="just" rtl="1">
              <a:lnSpc>
                <a:spcPct val="107000"/>
              </a:lnSpc>
              <a:spcBef>
                <a:spcPts val="0"/>
              </a:spcBef>
              <a:spcAft>
                <a:spcPts val="0"/>
              </a:spcAft>
            </a:pPr>
            <a:r>
              <a:rPr lang="ar-BH" sz="22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تاجر الجملة – </a:t>
            </a:r>
            <a:r>
              <a:rPr lang="en-US" sz="2200" b="1" dirty="0">
                <a:solidFill>
                  <a:schemeClr val="accent1">
                    <a:lumMod val="75000"/>
                  </a:schemeClr>
                </a:solidFill>
                <a:effectLst/>
                <a:latin typeface="Sakkal Majalla" panose="02000000000000000000" pitchFamily="2" charset="-78"/>
                <a:ea typeface="Calibri" panose="020F0502020204030204" pitchFamily="34" charset="0"/>
                <a:cs typeface="Sakkal Majalla" panose="02000000000000000000" pitchFamily="2" charset="-78"/>
              </a:rPr>
              <a:t>Wholesaler</a:t>
            </a:r>
            <a:endParaRPr lang="en-US" sz="2200" dirty="0">
              <a:solidFill>
                <a:schemeClr val="accent1">
                  <a:lumMod val="75000"/>
                </a:schemeClr>
              </a:solidFill>
              <a:latin typeface="Sakkal Majalla" panose="02000000000000000000" pitchFamily="2" charset="-78"/>
              <a:ea typeface="Calibri" panose="020F0502020204030204" pitchFamily="34" charset="0"/>
              <a:cs typeface="Sakkal Majalla" panose="02000000000000000000" pitchFamily="2" charset="-78"/>
            </a:endParaRPr>
          </a:p>
          <a:p>
            <a:pPr marL="182880" marR="0" algn="just" rtl="1">
              <a:lnSpc>
                <a:spcPct val="107000"/>
              </a:lnSpc>
              <a:spcBef>
                <a:spcPts val="0"/>
              </a:spcBef>
              <a:spcAft>
                <a:spcPts val="0"/>
              </a:spcAft>
            </a:pPr>
            <a:r>
              <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هو الذي يمد تاجر التجزئة بما يحتاج إليه من السلع والخدمات، فهو التاجر الوسيط بين المُنْتِج وتاجر التجزئة.</a:t>
            </a:r>
          </a:p>
          <a:p>
            <a:pPr marL="182880" marR="0" algn="just" rtl="1">
              <a:lnSpc>
                <a:spcPct val="107000"/>
              </a:lnSpc>
              <a:spcBef>
                <a:spcPts val="0"/>
              </a:spcBef>
              <a:spcAft>
                <a:spcPts val="0"/>
              </a:spcAft>
            </a:pPr>
            <a:endParaRPr lang="ar-BH" sz="2200" dirty="0">
              <a:solidFill>
                <a:schemeClr val="accent1">
                  <a:lumMod val="75000"/>
                </a:schemeClr>
              </a:solidFill>
              <a:latin typeface="Sakkal Majalla" panose="02000000000000000000" pitchFamily="2" charset="-78"/>
              <a:ea typeface="Calibri" panose="020F0502020204030204" pitchFamily="34" charset="0"/>
              <a:cs typeface="Sakkal Majalla" panose="02000000000000000000" pitchFamily="2" charset="-78"/>
            </a:endParaRPr>
          </a:p>
          <a:p>
            <a:pPr algn="just" rtl="1"/>
            <a:r>
              <a:rPr lang="ar-BH" sz="2200" b="1" u="sng" dirty="0">
                <a:solidFill>
                  <a:schemeClr val="accent1">
                    <a:lumMod val="75000"/>
                  </a:schemeClr>
                </a:solidFill>
                <a:latin typeface="Sakkal Majalla" panose="02000000000000000000" pitchFamily="2" charset="-78"/>
                <a:cs typeface="Sakkal Majalla" panose="02000000000000000000" pitchFamily="2" charset="-78"/>
              </a:rPr>
              <a:t>الخدمات التي يؤديها تاجر الجملة:</a:t>
            </a:r>
            <a:endParaRPr lang="en-US" sz="2200" dirty="0">
              <a:solidFill>
                <a:schemeClr val="accent1">
                  <a:lumMod val="75000"/>
                </a:schemeClr>
              </a:solidFill>
              <a:latin typeface="Sakkal Majalla" panose="02000000000000000000" pitchFamily="2" charset="-78"/>
              <a:cs typeface="Sakkal Majalla" panose="02000000000000000000" pitchFamily="2" charset="-78"/>
            </a:endParaRPr>
          </a:p>
          <a:p>
            <a:pPr algn="just" rtl="1"/>
            <a:r>
              <a:rPr lang="ar-SA" sz="2200" dirty="0">
                <a:latin typeface="Sakkal Majalla" panose="02000000000000000000" pitchFamily="2" charset="-78"/>
                <a:cs typeface="Sakkal Majalla" panose="02000000000000000000" pitchFamily="2" charset="-78"/>
              </a:rPr>
              <a:t>إن تاجر الجملة يعتبر طرفًا أساسيًا في قنوات التوزيع خاصة بالنسبة لسلع الاستهلاك النهائي، حيث يعمل تاجر الجملة على الربط بين المنتج وتاجر التجزئة. </a:t>
            </a:r>
            <a:endParaRPr lang="en-US" sz="2200" dirty="0">
              <a:latin typeface="Sakkal Majalla" panose="02000000000000000000" pitchFamily="2" charset="-78"/>
              <a:cs typeface="Sakkal Majalla" panose="02000000000000000000" pitchFamily="2" charset="-78"/>
            </a:endParaRPr>
          </a:p>
          <a:p>
            <a:pPr algn="just" rtl="1"/>
            <a:endParaRPr lang="en-US" sz="2000" dirty="0">
              <a:latin typeface="Sakkal Majalla" panose="02000000000000000000" pitchFamily="2" charset="-78"/>
              <a:cs typeface="Sakkal Majalla" panose="02000000000000000000" pitchFamily="2" charset="-78"/>
            </a:endParaRPr>
          </a:p>
          <a:p>
            <a:pPr algn="just" rtl="1">
              <a:lnSpc>
                <a:spcPct val="115000"/>
              </a:lnSpc>
            </a:pPr>
            <a:r>
              <a:rPr lang="ar-SA" sz="2000" b="1" dirty="0">
                <a:solidFill>
                  <a:srgbClr val="538135"/>
                </a:solidFill>
                <a:latin typeface="Calibri" panose="020F0502020204030204" pitchFamily="34" charset="0"/>
                <a:ea typeface="Calibri" panose="020F0502020204030204" pitchFamily="34" charset="0"/>
                <a:cs typeface="Sakkal Majalla" panose="02000000000000000000" pitchFamily="2" charset="-78"/>
              </a:rPr>
              <a:t>الخدمات التي يقدمها تاجر الجملة للمُنْتِج:</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SA"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يشكل تاجر الجملة مصدرًا للمعلومات الذي يستقيها من خلال اتصاله بتجار التجزئة</a:t>
            </a:r>
            <a:r>
              <a:rPr lang="ar-BH"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a:t>
            </a:r>
            <a:endParaRPr lang="en-US" sz="2000" dirty="0">
              <a:solidFill>
                <a:srgbClr val="0D0D0D"/>
              </a:solidFill>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SA"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يعتمد المنتج على تاجر الجملة في تزويده بالطلبات الكبيرة التي يمكن لصاحب المصنع أن يعتمد عليها في تشغيل مصنعه طوال العام.</a:t>
            </a:r>
            <a:endParaRPr lang="en-US" sz="2000" dirty="0">
              <a:solidFill>
                <a:srgbClr val="0D0D0D"/>
              </a:solidFill>
              <a:latin typeface="Calibri" panose="020F0502020204030204" pitchFamily="34" charset="0"/>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BH"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يساعد تاجر الجملة في كفاءة التوزيع فهو يشتري بكميات كبيرة وبالتالي يحقق وفورات في النقل، كما أنه يعمل على التوزيع إلى عدد كبير من تجار التجزئة الأمر الذي يزيد من توزيع سلع المُنْتِج.</a:t>
            </a:r>
            <a:endParaRPr lang="en-US" sz="2000" dirty="0">
              <a:solidFill>
                <a:srgbClr val="0D0D0D"/>
              </a:solidFill>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BH"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يتحمل مخاطر التخزين والاستثمار في ذلك المخزون، كما يتحمل مخاطر النقل.</a:t>
            </a:r>
            <a:endParaRPr lang="en-US" sz="2000" dirty="0">
              <a:solidFill>
                <a:srgbClr val="0D0D0D"/>
              </a:solidFill>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BH"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يعمل على ترويج السلع التي يتعامل فيها وبذلك يخدم المُنْتِج.</a:t>
            </a:r>
            <a:endParaRPr lang="en-US" sz="2000" dirty="0">
              <a:solidFill>
                <a:srgbClr val="0D0D0D"/>
              </a:solidFill>
              <a:latin typeface="Calibri" panose="020F0502020204030204" pitchFamily="34" charset="0"/>
              <a:ea typeface="Calibri" panose="020F0502020204030204" pitchFamily="34" charset="0"/>
              <a:cs typeface="Symbol" panose="05050102010706020507" pitchFamily="18" charset="2"/>
            </a:endParaRPr>
          </a:p>
        </p:txBody>
      </p:sp>
      <p:sp>
        <p:nvSpPr>
          <p:cNvPr id="10" name="TextBox 9">
            <a:extLst>
              <a:ext uri="{FF2B5EF4-FFF2-40B4-BE49-F238E27FC236}">
                <a16:creationId xmlns:a16="http://schemas.microsoft.com/office/drawing/2014/main" id="{73B83054-A2C7-53C6-30CF-D1F7014D5A5A}"/>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3791562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anim calcmode="lin" valueType="num">
                                      <p:cBhvr additive="base">
                                        <p:cTn id="3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
                                            <p:txEl>
                                              <p:pRg st="6" end="6"/>
                                            </p:txEl>
                                          </p:spTgt>
                                        </p:tgtEl>
                                        <p:attrNameLst>
                                          <p:attrName>style.visibility</p:attrName>
                                        </p:attrNameLst>
                                      </p:cBhvr>
                                      <p:to>
                                        <p:strVal val="visible"/>
                                      </p:to>
                                    </p:set>
                                    <p:animEffect transition="in" filter="fade">
                                      <p:cBhvr>
                                        <p:cTn id="45" dur="1000"/>
                                        <p:tgtEl>
                                          <p:spTgt spid="2">
                                            <p:txEl>
                                              <p:pRg st="6" end="6"/>
                                            </p:txEl>
                                          </p:spTgt>
                                        </p:tgtEl>
                                      </p:cBhvr>
                                    </p:animEffect>
                                    <p:anim calcmode="lin" valueType="num">
                                      <p:cBhvr>
                                        <p:cTn id="4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Effect transition="in" filter="fade">
                                      <p:cBhvr>
                                        <p:cTn id="50" dur="1000"/>
                                        <p:tgtEl>
                                          <p:spTgt spid="2">
                                            <p:txEl>
                                              <p:pRg st="7" end="7"/>
                                            </p:txEl>
                                          </p:spTgt>
                                        </p:tgtEl>
                                      </p:cBhvr>
                                    </p:animEffect>
                                    <p:anim calcmode="lin" valueType="num">
                                      <p:cBhvr>
                                        <p:cTn id="5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1000"/>
                                        <p:tgtEl>
                                          <p:spTgt spid="2">
                                            <p:txEl>
                                              <p:pRg st="8" end="8"/>
                                            </p:txEl>
                                          </p:spTgt>
                                        </p:tgtEl>
                                      </p:cBhvr>
                                    </p:animEffect>
                                    <p:anim calcmode="lin" valueType="num">
                                      <p:cBhvr>
                                        <p:cTn id="5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9" end="9"/>
                                            </p:txEl>
                                          </p:spTgt>
                                        </p:tgtEl>
                                        <p:attrNameLst>
                                          <p:attrName>style.visibility</p:attrName>
                                        </p:attrNameLst>
                                      </p:cBhvr>
                                      <p:to>
                                        <p:strVal val="visible"/>
                                      </p:to>
                                    </p:set>
                                    <p:animEffect transition="in" filter="fade">
                                      <p:cBhvr>
                                        <p:cTn id="60" dur="1000"/>
                                        <p:tgtEl>
                                          <p:spTgt spid="2">
                                            <p:txEl>
                                              <p:pRg st="9" end="9"/>
                                            </p:txEl>
                                          </p:spTgt>
                                        </p:tgtEl>
                                      </p:cBhvr>
                                    </p:animEffect>
                                    <p:anim calcmode="lin" valueType="num">
                                      <p:cBhvr>
                                        <p:cTn id="6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9" end="9"/>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Effect transition="in" filter="fade">
                                      <p:cBhvr>
                                        <p:cTn id="65" dur="1000"/>
                                        <p:tgtEl>
                                          <p:spTgt spid="2">
                                            <p:txEl>
                                              <p:pRg st="10" end="10"/>
                                            </p:txEl>
                                          </p:spTgt>
                                        </p:tgtEl>
                                      </p:cBhvr>
                                    </p:animEffect>
                                    <p:anim calcmode="lin" valueType="num">
                                      <p:cBhvr>
                                        <p:cTn id="66"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2">
                                            <p:txEl>
                                              <p:pRg st="11" end="11"/>
                                            </p:txEl>
                                          </p:spTgt>
                                        </p:tgtEl>
                                        <p:attrNameLst>
                                          <p:attrName>style.visibility</p:attrName>
                                        </p:attrNameLst>
                                      </p:cBhvr>
                                      <p:to>
                                        <p:strVal val="visible"/>
                                      </p:to>
                                    </p:set>
                                    <p:animEffect transition="in" filter="fade">
                                      <p:cBhvr>
                                        <p:cTn id="70" dur="1000"/>
                                        <p:tgtEl>
                                          <p:spTgt spid="2">
                                            <p:txEl>
                                              <p:pRg st="11" end="11"/>
                                            </p:txEl>
                                          </p:spTgt>
                                        </p:tgtEl>
                                      </p:cBhvr>
                                    </p:animEffect>
                                    <p:anim calcmode="lin" valueType="num">
                                      <p:cBhvr>
                                        <p:cTn id="7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980347"/>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cs typeface="+mj-cs"/>
              </a:rPr>
              <a:t>التجارة الداخلية</a:t>
            </a:r>
          </a:p>
        </p:txBody>
      </p:sp>
      <p:pic>
        <p:nvPicPr>
          <p:cNvPr id="6" name="Picture 5">
            <a:extLst>
              <a:ext uri="{FF2B5EF4-FFF2-40B4-BE49-F238E27FC236}">
                <a16:creationId xmlns:a16="http://schemas.microsoft.com/office/drawing/2014/main" id="{A91212F5-2AA5-7F90-2D8C-96419D60337E}"/>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229600" y="121132"/>
            <a:ext cx="823191" cy="911290"/>
          </a:xfrm>
          <a:prstGeom prst="rect">
            <a:avLst/>
          </a:prstGeom>
        </p:spPr>
      </p:pic>
      <p:sp>
        <p:nvSpPr>
          <p:cNvPr id="2" name="TextBox 1">
            <a:extLst>
              <a:ext uri="{FF2B5EF4-FFF2-40B4-BE49-F238E27FC236}">
                <a16:creationId xmlns:a16="http://schemas.microsoft.com/office/drawing/2014/main" id="{EF28B6EB-96CE-CFDF-0B90-EFC62D28BBD4}"/>
              </a:ext>
            </a:extLst>
          </p:cNvPr>
          <p:cNvSpPr txBox="1"/>
          <p:nvPr/>
        </p:nvSpPr>
        <p:spPr>
          <a:xfrm>
            <a:off x="34435" y="1089324"/>
            <a:ext cx="9144000" cy="2923877"/>
          </a:xfrm>
          <a:prstGeom prst="rect">
            <a:avLst/>
          </a:prstGeom>
          <a:noFill/>
        </p:spPr>
        <p:txBody>
          <a:bodyPr wrap="square">
            <a:spAutoFit/>
          </a:bodyPr>
          <a:lstStyle/>
          <a:p>
            <a:pPr algn="just" rtl="1">
              <a:lnSpc>
                <a:spcPct val="115000"/>
              </a:lnSpc>
            </a:pPr>
            <a:r>
              <a:rPr lang="ar-SA" sz="2000" b="1" dirty="0">
                <a:solidFill>
                  <a:srgbClr val="538135"/>
                </a:solidFill>
                <a:latin typeface="Calibri" panose="020F0502020204030204" pitchFamily="34" charset="0"/>
                <a:ea typeface="Calibri" panose="020F0502020204030204" pitchFamily="34" charset="0"/>
                <a:cs typeface="Sakkal Majalla" panose="02000000000000000000" pitchFamily="2" charset="-78"/>
              </a:rPr>
              <a:t>الخدمات التي يقدمها تاجر الجملة لتاجر التجزئة: </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SA"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المساعدة في التمويل وذلك عن طريق منحه الائتمان لشراء ما يلزمه من سلع بغرض إعادة بيعها.</a:t>
            </a:r>
            <a:endParaRPr lang="en-US" sz="1400" dirty="0">
              <a:solidFill>
                <a:srgbClr val="0D0D0D"/>
              </a:solidFill>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SA"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التجميع ثم التوزيع حيث يقوم تاجر الجملة بالشراء من عدد من المنتجين ثم توفير هذه السلع لتاجر التجزئة بالحجم والكمية التي يرغبها.</a:t>
            </a:r>
            <a:endParaRPr lang="en-US" sz="1400" dirty="0">
              <a:solidFill>
                <a:srgbClr val="0D0D0D"/>
              </a:solidFill>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SA"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يعتبر تاجر الجملة مصدرًا لمعلومات تاجر التجزئة.</a:t>
            </a:r>
            <a:endParaRPr lang="en-US" sz="1400" dirty="0">
              <a:solidFill>
                <a:srgbClr val="0D0D0D"/>
              </a:solidFill>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SA"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تحمل المخاطر التجارية:  فتاجر الجملة يتحمل مخاطر الاستثمار في المخزون وتوقعات انخفاض الطلب أو التقادم</a:t>
            </a:r>
            <a:r>
              <a:rPr lang="ar-BH"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a:t>
            </a:r>
            <a:endParaRPr lang="en-US" sz="1400" dirty="0">
              <a:solidFill>
                <a:srgbClr val="0D0D0D"/>
              </a:solidFill>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2F5496"/>
              </a:buClr>
              <a:buSzPts val="1200"/>
              <a:buFont typeface="Symbol" panose="05050102010706020507" pitchFamily="18" charset="2"/>
              <a:buChar char=""/>
            </a:pPr>
            <a:r>
              <a:rPr lang="ar-SA" sz="2000" dirty="0">
                <a:solidFill>
                  <a:srgbClr val="0D0D0D"/>
                </a:solidFill>
                <a:latin typeface="Calibri" panose="020F0502020204030204" pitchFamily="34" charset="0"/>
                <a:ea typeface="Calibri" panose="020F0502020204030204" pitchFamily="34" charset="0"/>
                <a:cs typeface="Sakkal Majalla" panose="02000000000000000000" pitchFamily="2" charset="-78"/>
              </a:rPr>
              <a:t>يعمل تاجر الجملة على تقصي الطلبات المختلفة من تاجر التجزئة، والعمل على تنفيذها بالشراء من المنتجين للأصناف المطلوبة.</a:t>
            </a:r>
            <a:endParaRPr lang="en-US" sz="1400" dirty="0">
              <a:solidFill>
                <a:srgbClr val="0D0D0D"/>
              </a:solidFill>
              <a:latin typeface="Calibri" panose="020F0502020204030204" pitchFamily="34" charset="0"/>
              <a:ea typeface="Calibri" panose="020F0502020204030204" pitchFamily="34" charset="0"/>
              <a:cs typeface="Symbol" panose="05050102010706020507" pitchFamily="18" charset="2"/>
            </a:endParaRPr>
          </a:p>
        </p:txBody>
      </p:sp>
      <p:sp>
        <p:nvSpPr>
          <p:cNvPr id="10" name="TextBox 9">
            <a:extLst>
              <a:ext uri="{FF2B5EF4-FFF2-40B4-BE49-F238E27FC236}">
                <a16:creationId xmlns:a16="http://schemas.microsoft.com/office/drawing/2014/main" id="{73B83054-A2C7-53C6-30CF-D1F7014D5A5A}"/>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pic>
        <p:nvPicPr>
          <p:cNvPr id="7" name="Picture 6">
            <a:extLst>
              <a:ext uri="{FF2B5EF4-FFF2-40B4-BE49-F238E27FC236}">
                <a16:creationId xmlns:a16="http://schemas.microsoft.com/office/drawing/2014/main" id="{73B1C902-31A8-ADF4-C82A-3015437B6D39}"/>
              </a:ext>
            </a:extLst>
          </p:cNvPr>
          <p:cNvPicPr>
            <a:picLocks noChangeAspect="1"/>
          </p:cNvPicPr>
          <p:nvPr/>
        </p:nvPicPr>
        <p:blipFill rotWithShape="1">
          <a:blip r:embed="rId4"/>
          <a:srcRect l="27500" t="63333" r="27500" b="8519"/>
          <a:stretch/>
        </p:blipFill>
        <p:spPr>
          <a:xfrm>
            <a:off x="1371600" y="4038600"/>
            <a:ext cx="6089293" cy="2294929"/>
          </a:xfrm>
          <a:prstGeom prst="rect">
            <a:avLst/>
          </a:prstGeom>
        </p:spPr>
      </p:pic>
    </p:spTree>
    <p:extLst>
      <p:ext uri="{BB962C8B-B14F-4D97-AF65-F5344CB8AC3E}">
        <p14:creationId xmlns:p14="http://schemas.microsoft.com/office/powerpoint/2010/main" val="3810342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vertical)">
                                      <p:cBhvr>
                                        <p:cTn id="14" dur="500"/>
                                        <p:tgtEl>
                                          <p:spTgt spid="7"/>
                                        </p:tgtEl>
                                      </p:cBhvr>
                                    </p:animEffect>
                                  </p:childTnLst>
                                  <p:subTnLst>
                                    <p:audio>
                                      <p:cMediaNode>
                                        <p:cTn display="0" masterRel="sameClick">
                                          <p:stCondLst>
                                            <p:cond evt="begin" delay="0">
                                              <p:tn val="12"/>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58578253-5B9C-4212-99D5-D54F93781CE6}"/>
              </a:ext>
            </a:extLst>
          </p:cNvPr>
          <p:cNvSpPr/>
          <p:nvPr/>
        </p:nvSpPr>
        <p:spPr>
          <a:xfrm>
            <a:off x="-36945" y="3200400"/>
            <a:ext cx="8981079" cy="2892677"/>
          </a:xfrm>
          <a:prstGeom prst="parallelogram">
            <a:avLst>
              <a:gd name="adj" fmla="val 52022"/>
            </a:avLst>
          </a:prstGeom>
          <a:solidFill>
            <a:srgbClr val="3F53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عنوان 1">
            <a:extLst>
              <a:ext uri="{FF2B5EF4-FFF2-40B4-BE49-F238E27FC236}">
                <a16:creationId xmlns:a16="http://schemas.microsoft.com/office/drawing/2014/main" id="{617D9E4E-BEA6-4D5C-8473-E0A1958A7B94}"/>
              </a:ext>
            </a:extLst>
          </p:cNvPr>
          <p:cNvSpPr txBox="1">
            <a:spLocks/>
          </p:cNvSpPr>
          <p:nvPr/>
        </p:nvSpPr>
        <p:spPr>
          <a:xfrm>
            <a:off x="2053644" y="3630237"/>
            <a:ext cx="5036711" cy="114299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ar-SA" sz="7200" b="1" i="0" u="none" strike="noStrike" kern="1200" cap="none" spc="0" normalizeH="0" baseline="0" noProof="0" dirty="0">
                <a:ln>
                  <a:noFill/>
                </a:ln>
                <a:solidFill>
                  <a:srgbClr val="F29223"/>
                </a:solidFill>
                <a:effectLst>
                  <a:innerShdw blurRad="63500" dist="50800" dir="10800000">
                    <a:prstClr val="black">
                      <a:alpha val="50000"/>
                    </a:prstClr>
                  </a:innerShdw>
                </a:effectLst>
                <a:uLnTx/>
                <a:uFillTx/>
                <a:latin typeface="Arial Black" panose="020B0A04020102020204" pitchFamily="34" charset="0"/>
                <a:ea typeface="+mj-ea"/>
                <a:cs typeface="Sultan bold" pitchFamily="2" charset="-78"/>
              </a:rPr>
              <a:t>ال</a:t>
            </a:r>
            <a:r>
              <a:rPr kumimoji="0" lang="ar-BH" sz="7200" b="1" i="0" u="none" strike="noStrike" kern="1200" cap="none" spc="0" normalizeH="0" baseline="0" noProof="0" dirty="0">
                <a:ln>
                  <a:noFill/>
                </a:ln>
                <a:solidFill>
                  <a:srgbClr val="F29223"/>
                </a:solidFill>
                <a:effectLst>
                  <a:innerShdw blurRad="63500" dist="50800" dir="10800000">
                    <a:prstClr val="black">
                      <a:alpha val="50000"/>
                    </a:prstClr>
                  </a:innerShdw>
                </a:effectLst>
                <a:uLnTx/>
                <a:uFillTx/>
                <a:latin typeface="Arial Black" panose="020B0A04020102020204" pitchFamily="34" charset="0"/>
                <a:ea typeface="+mj-ea"/>
                <a:cs typeface="Sultan bold" pitchFamily="2" charset="-78"/>
              </a:rPr>
              <a:t>وحدة الثالثة</a:t>
            </a:r>
            <a:endParaRPr kumimoji="0" lang="en-US" sz="7200" b="1" i="0" u="none" strike="noStrike" kern="1200" cap="none" spc="0" normalizeH="0" baseline="0" noProof="0" dirty="0">
              <a:ln>
                <a:noFill/>
              </a:ln>
              <a:solidFill>
                <a:srgbClr val="F29223"/>
              </a:solidFill>
              <a:effectLst>
                <a:innerShdw blurRad="63500" dist="50800" dir="10800000">
                  <a:prstClr val="black">
                    <a:alpha val="50000"/>
                  </a:prstClr>
                </a:innerShdw>
              </a:effectLst>
              <a:uLnTx/>
              <a:uFillTx/>
              <a:latin typeface="Arial Black" panose="020B0A04020102020204" pitchFamily="34" charset="0"/>
              <a:ea typeface="+mj-ea"/>
              <a:cs typeface="Sultan bold" pitchFamily="2" charset="-78"/>
            </a:endParaRPr>
          </a:p>
        </p:txBody>
      </p:sp>
      <p:sp>
        <p:nvSpPr>
          <p:cNvPr id="9" name="مستطيل 7">
            <a:extLst>
              <a:ext uri="{FF2B5EF4-FFF2-40B4-BE49-F238E27FC236}">
                <a16:creationId xmlns:a16="http://schemas.microsoft.com/office/drawing/2014/main" id="{0B73313E-3D21-4EAF-B04F-252807E1786C}"/>
              </a:ext>
            </a:extLst>
          </p:cNvPr>
          <p:cNvSpPr/>
          <p:nvPr/>
        </p:nvSpPr>
        <p:spPr>
          <a:xfrm>
            <a:off x="537465" y="5029200"/>
            <a:ext cx="7166064" cy="823302"/>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ar-BH" sz="4900" b="1" i="0" u="none" strike="noStrike" kern="1200" cap="none" spc="0" normalizeH="0" baseline="0" noProof="0" dirty="0">
                <a:ln>
                  <a:solidFill>
                    <a:srgbClr val="3A616A"/>
                  </a:solidFill>
                </a:ln>
                <a:solidFill>
                  <a:prstClr val="white"/>
                </a:solidFill>
                <a:effectLst/>
                <a:uLnTx/>
                <a:uFillTx/>
                <a:latin typeface="Arial Black" panose="020B0A04020102020204" pitchFamily="34" charset="0"/>
                <a:ea typeface="+mn-ea"/>
                <a:cs typeface="Sultan bold" pitchFamily="2" charset="-78"/>
              </a:rPr>
              <a:t>النمو الاقتصادي في مملكة البحرين</a:t>
            </a:r>
            <a:endParaRPr kumimoji="0" lang="ar-SA" sz="4900" b="1" i="0" u="none" strike="noStrike" kern="1200" cap="none" spc="0" normalizeH="0" baseline="0" noProof="0" dirty="0">
              <a:ln>
                <a:solidFill>
                  <a:srgbClr val="3A616A"/>
                </a:solidFill>
              </a:ln>
              <a:solidFill>
                <a:prstClr val="white"/>
              </a:solidFill>
              <a:effectLst/>
              <a:uLnTx/>
              <a:uFillTx/>
              <a:latin typeface="Arial Black" panose="020B0A04020102020204" pitchFamily="34" charset="0"/>
              <a:ea typeface="+mn-ea"/>
              <a:cs typeface="Sultan bold" pitchFamily="2" charset="-78"/>
            </a:endParaRPr>
          </a:p>
        </p:txBody>
      </p:sp>
      <p:pic>
        <p:nvPicPr>
          <p:cNvPr id="3" name="Picture 2">
            <a:extLst>
              <a:ext uri="{FF2B5EF4-FFF2-40B4-BE49-F238E27FC236}">
                <a16:creationId xmlns:a16="http://schemas.microsoft.com/office/drawing/2014/main" id="{43C86C6B-F3D9-4D33-AC2E-D5A2EAFBD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000" y="27708"/>
            <a:ext cx="1855398" cy="1877291"/>
          </a:xfrm>
          <a:prstGeom prst="rect">
            <a:avLst/>
          </a:prstGeom>
        </p:spPr>
      </p:pic>
      <p:pic>
        <p:nvPicPr>
          <p:cNvPr id="1026" name="Picture 2" descr="جريدة البلاد | أوميكرون يعصف بنمو الاقتصاد العالمي.. سينخفض للنصف في الربع  الأخير">
            <a:extLst>
              <a:ext uri="{FF2B5EF4-FFF2-40B4-BE49-F238E27FC236}">
                <a16:creationId xmlns:a16="http://schemas.microsoft.com/office/drawing/2014/main" id="{773B2624-E85E-31F0-D236-4E9BB4EC6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5542">
            <a:off x="387246" y="1156727"/>
            <a:ext cx="3950504" cy="2212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37973886"/>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980347"/>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cs typeface="+mj-cs"/>
              </a:rPr>
              <a:t>التجارة الداخلية</a:t>
            </a:r>
          </a:p>
        </p:txBody>
      </p:sp>
      <p:pic>
        <p:nvPicPr>
          <p:cNvPr id="6" name="Picture 5">
            <a:extLst>
              <a:ext uri="{FF2B5EF4-FFF2-40B4-BE49-F238E27FC236}">
                <a16:creationId xmlns:a16="http://schemas.microsoft.com/office/drawing/2014/main" id="{A91212F5-2AA5-7F90-2D8C-96419D60337E}"/>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229600" y="121132"/>
            <a:ext cx="823191" cy="911290"/>
          </a:xfrm>
          <a:prstGeom prst="rect">
            <a:avLst/>
          </a:prstGeom>
        </p:spPr>
      </p:pic>
      <p:sp>
        <p:nvSpPr>
          <p:cNvPr id="2" name="TextBox 1">
            <a:extLst>
              <a:ext uri="{FF2B5EF4-FFF2-40B4-BE49-F238E27FC236}">
                <a16:creationId xmlns:a16="http://schemas.microsoft.com/office/drawing/2014/main" id="{EF28B6EB-96CE-CFDF-0B90-EFC62D28BBD4}"/>
              </a:ext>
            </a:extLst>
          </p:cNvPr>
          <p:cNvSpPr txBox="1"/>
          <p:nvPr/>
        </p:nvSpPr>
        <p:spPr>
          <a:xfrm>
            <a:off x="86591" y="1295400"/>
            <a:ext cx="9074640" cy="1607107"/>
          </a:xfrm>
          <a:prstGeom prst="rect">
            <a:avLst/>
          </a:prstGeom>
          <a:noFill/>
        </p:spPr>
        <p:txBody>
          <a:bodyPr wrap="square">
            <a:spAutoFit/>
          </a:bodyPr>
          <a:lstStyle/>
          <a:p>
            <a:pPr marL="182880" lvl="0" algn="just" rtl="1">
              <a:lnSpc>
                <a:spcPct val="107000"/>
              </a:lnSpc>
            </a:pPr>
            <a:r>
              <a:rPr lang="ar-BH" sz="2300" b="1" dirty="0">
                <a:solidFill>
                  <a:srgbClr val="5B9BD5">
                    <a:lumMod val="75000"/>
                  </a:srgbClr>
                </a:solidFill>
                <a:latin typeface="Sakkal Majalla" panose="02000000000000000000" pitchFamily="2" charset="-78"/>
                <a:ea typeface="Calibri" panose="020F0502020204030204" pitchFamily="34" charset="0"/>
                <a:cs typeface="Sakkal Majalla" panose="02000000000000000000" pitchFamily="2" charset="-78"/>
              </a:rPr>
              <a:t>تاجر التجزئة – </a:t>
            </a:r>
            <a:r>
              <a:rPr lang="en-US" sz="2300" b="1" dirty="0">
                <a:solidFill>
                  <a:srgbClr val="5B9BD5">
                    <a:lumMod val="75000"/>
                  </a:srgbClr>
                </a:solidFill>
                <a:latin typeface="Sakkal Majalla" panose="02000000000000000000" pitchFamily="2" charset="-78"/>
                <a:ea typeface="Calibri" panose="020F0502020204030204" pitchFamily="34" charset="0"/>
                <a:cs typeface="Sakkal Majalla" panose="02000000000000000000" pitchFamily="2" charset="-78"/>
              </a:rPr>
              <a:t>Retailer</a:t>
            </a:r>
          </a:p>
          <a:p>
            <a:pPr marL="182880" lvl="0" algn="just" rtl="1">
              <a:lnSpc>
                <a:spcPct val="107000"/>
              </a:lnSpc>
            </a:pPr>
            <a:r>
              <a:rPr lang="ar-BH" sz="2300" dirty="0">
                <a:latin typeface="Sakkal Majalla" panose="02000000000000000000" pitchFamily="2" charset="-78"/>
                <a:cs typeface="Sakkal Majalla" panose="02000000000000000000" pitchFamily="2" charset="-78"/>
              </a:rPr>
              <a:t>إن تاجر التجزئة هو الذي يمد المستهلك بما يحتاج إليه من السلع والخدمات، وقد يكون بين المنتج والمستهلك أو بين تاجر الجملة والمستهلك.  ويقوم تاجر التجزئة  بشراء كميات كبيرة نسبيًا من تاجر الجملة، ويبيعها للمستهلك على هيئة كميات صغيرة.</a:t>
            </a:r>
            <a:endParaRPr lang="en-US" sz="2300" dirty="0">
              <a:solidFill>
                <a:srgbClr val="5B9BD5">
                  <a:lumMod val="75000"/>
                </a:srgbClr>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TextBox 9">
            <a:extLst>
              <a:ext uri="{FF2B5EF4-FFF2-40B4-BE49-F238E27FC236}">
                <a16:creationId xmlns:a16="http://schemas.microsoft.com/office/drawing/2014/main" id="{73B83054-A2C7-53C6-30CF-D1F7014D5A5A}"/>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pic>
        <p:nvPicPr>
          <p:cNvPr id="4" name="Picture 3" descr="Text&#10;&#10;Description automatically generated">
            <a:extLst>
              <a:ext uri="{FF2B5EF4-FFF2-40B4-BE49-F238E27FC236}">
                <a16:creationId xmlns:a16="http://schemas.microsoft.com/office/drawing/2014/main" id="{5036887A-1F04-2EF1-8EF8-562FAABA61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45631" y="3165485"/>
            <a:ext cx="5356559" cy="2631959"/>
          </a:xfrm>
          <a:prstGeom prst="rect">
            <a:avLst/>
          </a:prstGeom>
          <a:noFill/>
        </p:spPr>
      </p:pic>
    </p:spTree>
    <p:extLst>
      <p:ext uri="{BB962C8B-B14F-4D97-AF65-F5344CB8AC3E}">
        <p14:creationId xmlns:p14="http://schemas.microsoft.com/office/powerpoint/2010/main" val="806941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980347"/>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cs typeface="+mj-cs"/>
              </a:rPr>
              <a:t>التجارة الداخلية</a:t>
            </a:r>
          </a:p>
        </p:txBody>
      </p:sp>
      <p:pic>
        <p:nvPicPr>
          <p:cNvPr id="6" name="Picture 5">
            <a:extLst>
              <a:ext uri="{FF2B5EF4-FFF2-40B4-BE49-F238E27FC236}">
                <a16:creationId xmlns:a16="http://schemas.microsoft.com/office/drawing/2014/main" id="{A91212F5-2AA5-7F90-2D8C-96419D60337E}"/>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229600" y="121132"/>
            <a:ext cx="823191" cy="911290"/>
          </a:xfrm>
          <a:prstGeom prst="rect">
            <a:avLst/>
          </a:prstGeom>
        </p:spPr>
      </p:pic>
      <p:sp>
        <p:nvSpPr>
          <p:cNvPr id="2" name="TextBox 1">
            <a:extLst>
              <a:ext uri="{FF2B5EF4-FFF2-40B4-BE49-F238E27FC236}">
                <a16:creationId xmlns:a16="http://schemas.microsoft.com/office/drawing/2014/main" id="{EF28B6EB-96CE-CFDF-0B90-EFC62D28BBD4}"/>
              </a:ext>
            </a:extLst>
          </p:cNvPr>
          <p:cNvSpPr txBox="1"/>
          <p:nvPr/>
        </p:nvSpPr>
        <p:spPr>
          <a:xfrm>
            <a:off x="82222" y="1143000"/>
            <a:ext cx="9074640" cy="5641096"/>
          </a:xfrm>
          <a:prstGeom prst="rect">
            <a:avLst/>
          </a:prstGeom>
          <a:noFill/>
        </p:spPr>
        <p:txBody>
          <a:bodyPr wrap="square">
            <a:spAutoFit/>
          </a:bodyPr>
          <a:lstStyle/>
          <a:p>
            <a:pPr marR="0" lvl="0" algn="r" rtl="1">
              <a:lnSpc>
                <a:spcPct val="115000"/>
              </a:lnSpc>
              <a:spcBef>
                <a:spcPts val="0"/>
              </a:spcBef>
              <a:spcAft>
                <a:spcPts val="0"/>
              </a:spcAft>
            </a:pPr>
            <a:r>
              <a:rPr lang="ar-BH" sz="21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rPr>
              <a:t>تجارة التجزئة الصغيرة (</a:t>
            </a:r>
            <a:r>
              <a:rPr lang="en-US" sz="21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rPr>
              <a:t>Small Scale Retail Trade</a:t>
            </a:r>
            <a:r>
              <a:rPr lang="ar-BH" sz="21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rPr>
              <a:t>):</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15000"/>
              </a:lnSpc>
            </a:pPr>
            <a:r>
              <a:rPr lang="ar-BH"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     هي تجارة صغيرة نسبيًا يمتلكها فرد واحد أو عدد قليل من الأفراد، وتنقسم إلى:</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Clr>
                <a:srgbClr val="0D0D0D"/>
              </a:buClr>
              <a:buFont typeface="+mj-lt"/>
              <a:buAutoNum type="arabicPeriod"/>
            </a:pPr>
            <a:r>
              <a:rPr lang="ar-BH"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البائع الجوّال </a:t>
            </a:r>
            <a:r>
              <a:rPr lang="en-US"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Door to Door Salesman</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Clr>
                <a:srgbClr val="0D0D0D"/>
              </a:buClr>
              <a:buFont typeface="+mj-lt"/>
              <a:buAutoNum type="arabicPeriod"/>
            </a:pPr>
            <a:r>
              <a:rPr lang="ar-BH"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تجارة الأسواق </a:t>
            </a:r>
            <a:r>
              <a:rPr lang="en-US"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Market Traders</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Clr>
                <a:srgbClr val="0D0D0D"/>
              </a:buClr>
              <a:buFont typeface="+mj-lt"/>
              <a:buAutoNum type="arabicPeriod"/>
            </a:pPr>
            <a:r>
              <a:rPr lang="ar-BH"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المحلات الصغيرة </a:t>
            </a:r>
            <a:r>
              <a:rPr lang="en-US"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Independent Shops</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Clr>
                <a:srgbClr val="0D0D0D"/>
              </a:buClr>
              <a:buFont typeface="+mj-lt"/>
              <a:buAutoNum type="arabicPeriod"/>
            </a:pPr>
            <a:r>
              <a:rPr lang="ar-BH"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آلات البيع </a:t>
            </a:r>
            <a:r>
              <a:rPr lang="en-US"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Vending Machines</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indent="457200" algn="just" rtl="1">
              <a:lnSpc>
                <a:spcPct val="115000"/>
              </a:lnSpc>
            </a:pPr>
            <a:r>
              <a:rPr lang="en-US"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 </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marR="0" lvl="0" algn="r" rtl="1">
              <a:lnSpc>
                <a:spcPct val="115000"/>
              </a:lnSpc>
              <a:spcBef>
                <a:spcPts val="0"/>
              </a:spcBef>
              <a:spcAft>
                <a:spcPts val="0"/>
              </a:spcAft>
            </a:pPr>
            <a:r>
              <a:rPr lang="ar-BH" sz="21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rPr>
              <a:t>تجارة التجزئة الكبيرة </a:t>
            </a:r>
            <a:r>
              <a:rPr lang="en-US" sz="21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rPr>
              <a:t>(Large Scale Retail Trade)</a:t>
            </a:r>
            <a:r>
              <a:rPr lang="ar-BH" sz="2100" b="1" dirty="0">
                <a:solidFill>
                  <a:srgbClr val="538135"/>
                </a:solidFill>
                <a:latin typeface="Sakkal Majalla" panose="02000000000000000000" pitchFamily="2" charset="-78"/>
                <a:ea typeface="Calibri" panose="020F0502020204030204" pitchFamily="34" charset="0"/>
                <a:cs typeface="Sakkal Majalla" panose="02000000000000000000" pitchFamily="2" charset="-78"/>
              </a:rPr>
              <a:t>:</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15000"/>
              </a:lnSpc>
            </a:pPr>
            <a:r>
              <a:rPr lang="ar-BH"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     يتسوّق المستهلكون في الغالب في المحلات الكبيرة بهدف تنوع السلع والخدمات التي يستطيعون الحصول عليها من مكان واحد.  وتنقسم تجارة التجزئة الكبيرة إلى: </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Font typeface="+mj-lt"/>
              <a:buAutoNum type="arabicPeriod"/>
            </a:pPr>
            <a:r>
              <a:rPr lang="ar-BH"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متاجر الأقسام </a:t>
            </a:r>
            <a:r>
              <a:rPr lang="en-US"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Departmental Stores</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Font typeface="+mj-lt"/>
              <a:buAutoNum type="arabicPeriod"/>
            </a:pPr>
            <a:r>
              <a:rPr lang="ar-BH"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متاجر السلسلة </a:t>
            </a:r>
            <a:r>
              <a:rPr lang="en-US"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Chain Stores</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Font typeface="+mj-lt"/>
              <a:buAutoNum type="arabicPeriod"/>
            </a:pPr>
            <a:r>
              <a:rPr lang="ar-BH"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الأسواق الشعبية </a:t>
            </a:r>
            <a:r>
              <a:rPr lang="en-US"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Popular Markets </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15000"/>
              </a:lnSpc>
              <a:spcBef>
                <a:spcPts val="0"/>
              </a:spcBef>
              <a:spcAft>
                <a:spcPts val="0"/>
              </a:spcAft>
              <a:buFont typeface="+mj-lt"/>
              <a:buAutoNum type="arabicPeriod"/>
            </a:pPr>
            <a:r>
              <a:rPr lang="ar-BH"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المراكز التجارية </a:t>
            </a:r>
            <a:r>
              <a:rPr lang="en-US" sz="21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Shopping Mall</a:t>
            </a:r>
            <a:endParaRPr lang="en-US" sz="2100" dirty="0">
              <a:latin typeface="Sakkal Majalla" panose="02000000000000000000" pitchFamily="2" charset="-78"/>
              <a:ea typeface="Calibri" panose="020F0502020204030204" pitchFamily="34" charset="0"/>
              <a:cs typeface="Sakkal Majalla" panose="02000000000000000000" pitchFamily="2" charset="-78"/>
            </a:endParaRPr>
          </a:p>
          <a:p>
            <a:pPr marL="182880" lvl="0" algn="just" rtl="1">
              <a:lnSpc>
                <a:spcPct val="107000"/>
              </a:lnSpc>
            </a:pPr>
            <a:r>
              <a:rPr lang="ar-BH" sz="2100" dirty="0">
                <a:latin typeface="Sakkal Majalla" panose="02000000000000000000" pitchFamily="2" charset="-78"/>
                <a:cs typeface="Sakkal Majalla" panose="02000000000000000000" pitchFamily="2" charset="-78"/>
              </a:rPr>
              <a:t>.</a:t>
            </a:r>
            <a:endParaRPr lang="en-US" sz="2100" dirty="0">
              <a:solidFill>
                <a:srgbClr val="5B9BD5">
                  <a:lumMod val="75000"/>
                </a:srgbClr>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TextBox 9">
            <a:extLst>
              <a:ext uri="{FF2B5EF4-FFF2-40B4-BE49-F238E27FC236}">
                <a16:creationId xmlns:a16="http://schemas.microsoft.com/office/drawing/2014/main" id="{73B83054-A2C7-53C6-30CF-D1F7014D5A5A}"/>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3027932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subTnLst>
                                    <p:audio>
                                      <p:cMediaNode>
                                        <p:cTn display="0" masterRel="sameClick">
                                          <p:stCondLst>
                                            <p:cond evt="begin" delay="0">
                                              <p:tn val="12"/>
                                            </p:cond>
                                          </p:stCondLst>
                                          <p:endCondLst>
                                            <p:cond evt="onStopAudio" delay="0">
                                              <p:tgtEl>
                                                <p:sldTgt/>
                                              </p:tgtEl>
                                            </p:cond>
                                          </p:endCondLst>
                                        </p:cTn>
                                        <p:tgtEl>
                                          <p:sndTgt r:embed="rId2"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circle(in)">
                                      <p:cBhvr>
                                        <p:cTn id="21" dur="2000"/>
                                        <p:tgtEl>
                                          <p:spTgt spid="2">
                                            <p:txEl>
                                              <p:pRg st="1" end="1"/>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circle(in)">
                                      <p:cBhvr>
                                        <p:cTn id="24" dur="2000"/>
                                        <p:tgtEl>
                                          <p:spTgt spid="2">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circle(in)">
                                      <p:cBhvr>
                                        <p:cTn id="27" dur="2000"/>
                                        <p:tgtEl>
                                          <p:spTgt spid="2">
                                            <p:txEl>
                                              <p:pRg st="3" end="3"/>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circle(in)">
                                      <p:cBhvr>
                                        <p:cTn id="30" dur="2000"/>
                                        <p:tgtEl>
                                          <p:spTgt spid="2">
                                            <p:txEl>
                                              <p:pRg st="4" end="4"/>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circle(in)">
                                      <p:cBhvr>
                                        <p:cTn id="33" dur="2000"/>
                                        <p:tgtEl>
                                          <p:spTgt spid="2">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 calcmode="lin" valueType="num">
                                      <p:cBhvr>
                                        <p:cTn id="38"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39"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0" dur="500"/>
                                        <p:tgtEl>
                                          <p:spTgt spid="2">
                                            <p:txEl>
                                              <p:pRg st="7" end="7"/>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2"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Effect transition="in" filter="circle(in)">
                                      <p:cBhvr>
                                        <p:cTn id="45" dur="2000"/>
                                        <p:tgtEl>
                                          <p:spTgt spid="2">
                                            <p:txEl>
                                              <p:pRg st="8" end="8"/>
                                            </p:txEl>
                                          </p:spTgt>
                                        </p:tgtEl>
                                      </p:cBhvr>
                                    </p:animEffect>
                                  </p:childTnLst>
                                </p:cTn>
                              </p:par>
                              <p:par>
                                <p:cTn id="46" presetID="6" presetClass="entr" presetSubtype="16"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Effect transition="in" filter="circle(in)">
                                      <p:cBhvr>
                                        <p:cTn id="48" dur="2000"/>
                                        <p:tgtEl>
                                          <p:spTgt spid="2">
                                            <p:txEl>
                                              <p:pRg st="9" end="9"/>
                                            </p:txEl>
                                          </p:spTgt>
                                        </p:tgtEl>
                                      </p:cBhvr>
                                    </p:animEffect>
                                  </p:childTnLst>
                                </p:cTn>
                              </p:par>
                              <p:par>
                                <p:cTn id="49" presetID="6" presetClass="entr" presetSubtype="16" fill="hold" nodeType="with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circle(in)">
                                      <p:cBhvr>
                                        <p:cTn id="51" dur="2000"/>
                                        <p:tgtEl>
                                          <p:spTgt spid="2">
                                            <p:txEl>
                                              <p:pRg st="10" end="10"/>
                                            </p:txEl>
                                          </p:spTgt>
                                        </p:tgtEl>
                                      </p:cBhvr>
                                    </p:animEffect>
                                  </p:childTnLst>
                                </p:cTn>
                              </p:par>
                              <p:par>
                                <p:cTn id="52" presetID="6" presetClass="entr" presetSubtype="16" fill="hold" nodeType="withEffect">
                                  <p:stCondLst>
                                    <p:cond delay="0"/>
                                  </p:stCondLst>
                                  <p:childTnLst>
                                    <p:set>
                                      <p:cBhvr>
                                        <p:cTn id="53" dur="1" fill="hold">
                                          <p:stCondLst>
                                            <p:cond delay="0"/>
                                          </p:stCondLst>
                                        </p:cTn>
                                        <p:tgtEl>
                                          <p:spTgt spid="2">
                                            <p:txEl>
                                              <p:pRg st="11" end="11"/>
                                            </p:txEl>
                                          </p:spTgt>
                                        </p:tgtEl>
                                        <p:attrNameLst>
                                          <p:attrName>style.visibility</p:attrName>
                                        </p:attrNameLst>
                                      </p:cBhvr>
                                      <p:to>
                                        <p:strVal val="visible"/>
                                      </p:to>
                                    </p:set>
                                    <p:animEffect transition="in" filter="circle(in)">
                                      <p:cBhvr>
                                        <p:cTn id="54" dur="2000"/>
                                        <p:tgtEl>
                                          <p:spTgt spid="2">
                                            <p:txEl>
                                              <p:pRg st="11" end="11"/>
                                            </p:txEl>
                                          </p:spTgt>
                                        </p:tgtEl>
                                      </p:cBhvr>
                                    </p:animEffect>
                                  </p:childTnLst>
                                </p:cTn>
                              </p:par>
                              <p:par>
                                <p:cTn id="55" presetID="6" presetClass="entr" presetSubtype="16"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circle(in)">
                                      <p:cBhvr>
                                        <p:cTn id="57" dur="20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4"/>
            <a:ext cx="6400800" cy="87825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cs typeface="+mj-cs"/>
              </a:rPr>
              <a:t>التجارة الخارجية</a:t>
            </a:r>
          </a:p>
        </p:txBody>
      </p:sp>
      <p:sp>
        <p:nvSpPr>
          <p:cNvPr id="7" name="Rectangle 6">
            <a:extLst>
              <a:ext uri="{FF2B5EF4-FFF2-40B4-BE49-F238E27FC236}">
                <a16:creationId xmlns:a16="http://schemas.microsoft.com/office/drawing/2014/main" id="{7A9DB02F-51E2-E870-F636-69E17B76F62C}"/>
              </a:ext>
            </a:extLst>
          </p:cNvPr>
          <p:cNvSpPr/>
          <p:nvPr/>
        </p:nvSpPr>
        <p:spPr>
          <a:xfrm>
            <a:off x="63500" y="322990"/>
            <a:ext cx="228600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جماعي 3-4-2</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id="{42C6735A-C81B-D0F7-F2D2-B83E916D7878}"/>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305800" y="123854"/>
            <a:ext cx="774700" cy="817738"/>
          </a:xfrm>
          <a:prstGeom prst="rect">
            <a:avLst/>
          </a:prstGeom>
        </p:spPr>
      </p:pic>
      <p:sp>
        <p:nvSpPr>
          <p:cNvPr id="2" name="TextBox 1">
            <a:extLst>
              <a:ext uri="{FF2B5EF4-FFF2-40B4-BE49-F238E27FC236}">
                <a16:creationId xmlns:a16="http://schemas.microsoft.com/office/drawing/2014/main" id="{91CB243C-735C-D255-5CF3-4E0FC8F6DD36}"/>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
        <p:nvSpPr>
          <p:cNvPr id="4" name="TextBox 3">
            <a:extLst>
              <a:ext uri="{FF2B5EF4-FFF2-40B4-BE49-F238E27FC236}">
                <a16:creationId xmlns:a16="http://schemas.microsoft.com/office/drawing/2014/main" id="{12F73216-45AB-D237-F585-43835331B848}"/>
              </a:ext>
            </a:extLst>
          </p:cNvPr>
          <p:cNvSpPr txBox="1"/>
          <p:nvPr/>
        </p:nvSpPr>
        <p:spPr>
          <a:xfrm>
            <a:off x="-45468" y="1117910"/>
            <a:ext cx="9130586" cy="882678"/>
          </a:xfrm>
          <a:prstGeom prst="rect">
            <a:avLst/>
          </a:prstGeom>
          <a:noFill/>
        </p:spPr>
        <p:txBody>
          <a:bodyPr wrap="square">
            <a:spAutoFit/>
          </a:bodyPr>
          <a:lstStyle/>
          <a:p>
            <a:pPr lvl="0" algn="just" rtl="1">
              <a:lnSpc>
                <a:spcPct val="107000"/>
              </a:lnSpc>
              <a:spcAft>
                <a:spcPts val="800"/>
              </a:spcAft>
              <a:buClr>
                <a:srgbClr val="5A6F55"/>
              </a:buClr>
              <a:buSzPts val="1400"/>
            </a:pPr>
            <a:r>
              <a:rPr kumimoji="0" lang="ar-BH" sz="2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Sakkal Majalla" panose="02000000000000000000" pitchFamily="2" charset="-78"/>
              </a:rPr>
              <a:t>شاهد مع زملائك مقطعًا مرئيًا  </a:t>
            </a:r>
            <a:r>
              <a:rPr lang="ar-BH" sz="2400" b="1" dirty="0">
                <a:solidFill>
                  <a:srgbClr val="C00000"/>
                </a:solidFill>
                <a:ea typeface="Calibri" panose="020F0502020204030204" pitchFamily="34" charset="0"/>
                <a:cs typeface="Sakkal Majalla" panose="02000000000000000000" pitchFamily="2" charset="-78"/>
              </a:rPr>
              <a:t>عن مبادرة صنع في البحرين من خلال رمز الاستجابة السريعة </a:t>
            </a:r>
            <a:r>
              <a:rPr lang="en-US" sz="2400" b="1" dirty="0">
                <a:solidFill>
                  <a:srgbClr val="C00000"/>
                </a:solidFill>
                <a:ea typeface="Calibri" panose="020F0502020204030204" pitchFamily="34" charset="0"/>
                <a:cs typeface="Sakkal Majalla" panose="02000000000000000000" pitchFamily="2" charset="-78"/>
              </a:rPr>
              <a:t>QR CODE</a:t>
            </a:r>
            <a:r>
              <a:rPr lang="ar-BH" sz="2400" b="1" dirty="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kumimoji="0" lang="ar-BH" sz="2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Sakkal Majalla" panose="02000000000000000000" pitchFamily="2" charset="-78"/>
              </a:rPr>
              <a:t>ثم ناقش مع زملائك الأسئلة الآتية:</a:t>
            </a:r>
            <a:endPar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Wingdings 3" panose="05040102010807070707" pitchFamily="18" charset="2"/>
            </a:endParaRPr>
          </a:p>
        </p:txBody>
      </p:sp>
      <p:sp>
        <p:nvSpPr>
          <p:cNvPr id="12" name="TextBox 11">
            <a:extLst>
              <a:ext uri="{FF2B5EF4-FFF2-40B4-BE49-F238E27FC236}">
                <a16:creationId xmlns:a16="http://schemas.microsoft.com/office/drawing/2014/main" id="{FF8E741B-3BEE-1CA1-C2C7-81E35AA20CF2}"/>
              </a:ext>
            </a:extLst>
          </p:cNvPr>
          <p:cNvSpPr txBox="1"/>
          <p:nvPr/>
        </p:nvSpPr>
        <p:spPr>
          <a:xfrm>
            <a:off x="-1732510" y="1960052"/>
            <a:ext cx="6533110" cy="1950534"/>
          </a:xfrm>
          <a:prstGeom prst="rect">
            <a:avLst/>
          </a:prstGeom>
          <a:noFill/>
        </p:spPr>
        <p:txBody>
          <a:bodyPr wrap="square">
            <a:spAutoFit/>
          </a:bodyPr>
          <a:lstStyle/>
          <a:p>
            <a:pPr marL="342900" marR="1890395" lvl="0" indent="-342900" algn="just" rtl="1">
              <a:lnSpc>
                <a:spcPct val="115000"/>
              </a:lnSpc>
              <a:spcBef>
                <a:spcPts val="0"/>
              </a:spcBef>
              <a:spcAft>
                <a:spcPts val="0"/>
              </a:spcAft>
              <a:buClr>
                <a:srgbClr val="5A6F55"/>
              </a:buClr>
              <a:buSzPts val="1100"/>
              <a:buFont typeface="Symbol" panose="05050102010706020507" pitchFamily="18" charset="2"/>
              <a:buChar char=""/>
            </a:pPr>
            <a:r>
              <a:rPr lang="ar-BH" sz="20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تتضمن علامة " صنع في البحرين" مبادرة تم إطلاقها من قبل وزارة الصناعة والتجارة في مملكة البحرين، هل سمعت عنها من قبل؟ برأيك، إلى ماذا تهدف هذه العلامة؟</a:t>
            </a:r>
            <a:endParaRPr lang="en-US" sz="20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endParaRPr>
          </a:p>
          <a:p>
            <a:pPr marR="1890395" lvl="0" algn="just" rtl="1">
              <a:lnSpc>
                <a:spcPct val="115000"/>
              </a:lnSpc>
              <a:spcBef>
                <a:spcPts val="0"/>
              </a:spcBef>
              <a:spcAft>
                <a:spcPts val="0"/>
              </a:spcAft>
              <a:buClr>
                <a:srgbClr val="5A6F55"/>
              </a:buClr>
              <a:buSzPts val="1100"/>
            </a:pPr>
            <a:endParaRPr lang="en-US" sz="500" dirty="0">
              <a:effectLst/>
              <a:latin typeface="Calibri" panose="020F0502020204030204" pitchFamily="34" charset="0"/>
              <a:ea typeface="Calibri" panose="020F0502020204030204" pitchFamily="34" charset="0"/>
              <a:cs typeface="Arial" panose="020B0604020202020204" pitchFamily="34" charset="0"/>
            </a:endParaRPr>
          </a:p>
          <a:p>
            <a:pPr marL="342900" marR="1890395" lvl="0" indent="-342900" algn="just" rtl="1">
              <a:lnSpc>
                <a:spcPct val="115000"/>
              </a:lnSpc>
              <a:spcBef>
                <a:spcPts val="0"/>
              </a:spcBef>
              <a:spcAft>
                <a:spcPts val="0"/>
              </a:spcAft>
              <a:buClr>
                <a:srgbClr val="5A6F55"/>
              </a:buClr>
              <a:buSzPts val="1100"/>
              <a:buFont typeface="Symbol" panose="05050102010706020507" pitchFamily="18" charset="2"/>
              <a:buChar char=""/>
            </a:pPr>
            <a:r>
              <a:rPr lang="ar-BH" sz="20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بالرجوع إلى محركات البحث، توجه إلى موقع وزارة الصناعة والتجارة واستخرج نبذة عن هذه المبادرة.</a:t>
            </a:r>
            <a:r>
              <a:rPr lang="ar-SA" sz="2000" dirty="0">
                <a:solidFill>
                  <a:srgbClr val="0D0D0D"/>
                </a:solidFill>
                <a:effectLst/>
                <a:latin typeface="Calibri" panose="020F0502020204030204" pitchFamily="34" charset="0"/>
                <a:ea typeface="Calibri" panose="020F0502020204030204" pitchFamily="34" charset="0"/>
                <a:cs typeface="Sakkal Majalla" panose="02000000000000000000" pitchFamily="2" charset="-78"/>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7D4EFA8-4474-871A-87D6-A9B3A017F324}"/>
              </a:ext>
            </a:extLst>
          </p:cNvPr>
          <p:cNvSpPr txBox="1"/>
          <p:nvPr/>
        </p:nvSpPr>
        <p:spPr>
          <a:xfrm>
            <a:off x="63500" y="3938295"/>
            <a:ext cx="4737100" cy="2392963"/>
          </a:xfrm>
          <a:prstGeom prst="rect">
            <a:avLst/>
          </a:prstGeom>
          <a:noFill/>
        </p:spPr>
        <p:txBody>
          <a:bodyPr wrap="square">
            <a:spAutoFit/>
          </a:bodyPr>
          <a:lstStyle/>
          <a:p>
            <a:pPr marL="342900" marR="0" lvl="0" indent="-342900" algn="just" defTabSz="914400" rtl="1" eaLnBrk="1" fontAlgn="auto" latinLnBrk="0" hangingPunct="1">
              <a:lnSpc>
                <a:spcPct val="115000"/>
              </a:lnSpc>
              <a:spcBef>
                <a:spcPts val="0"/>
              </a:spcBef>
              <a:spcAft>
                <a:spcPts val="0"/>
              </a:spcAft>
              <a:buClr>
                <a:srgbClr val="5A6F55"/>
              </a:buClr>
              <a:buSzPts val="1100"/>
              <a:buFont typeface="Symbol" panose="05050102010706020507" pitchFamily="18" charset="2"/>
              <a:buChar char=""/>
              <a:tabLst/>
              <a:defRPr/>
            </a:pPr>
            <a:r>
              <a:rPr kumimoji="0" lang="ar-BH" sz="2000" b="0" i="0" u="none" strike="noStrike" kern="1200" cap="none" spc="0" normalizeH="0" baseline="0" noProof="0" dirty="0">
                <a:ln>
                  <a:noFill/>
                </a:ln>
                <a:solidFill>
                  <a:srgbClr val="0D0D0D"/>
                </a:solidFill>
                <a:effectLst/>
                <a:uLnTx/>
                <a:uFillTx/>
                <a:latin typeface="Calibri" panose="020F0502020204030204" pitchFamily="34" charset="0"/>
                <a:ea typeface="Calibri" panose="020F0502020204030204" pitchFamily="34" charset="0"/>
                <a:cs typeface="Sakkal Majalla" panose="02000000000000000000" pitchFamily="2" charset="-78"/>
              </a:rPr>
              <a:t>تتضمن هذه المبادرة عددًا من المنتجات العالمية، استخرجها من خلال الرجوع إلى محركات البحث.</a:t>
            </a:r>
            <a:endParaRPr kumimoji="0" lang="en-US" sz="2000" b="0" i="0" u="none" strike="noStrike" kern="1200" cap="none" spc="0" normalizeH="0" baseline="0" noProof="0" dirty="0">
              <a:ln>
                <a:noFill/>
              </a:ln>
              <a:solidFill>
                <a:srgbClr val="0D0D0D"/>
              </a:solidFill>
              <a:effectLst/>
              <a:uLnTx/>
              <a:uFillTx/>
              <a:latin typeface="Calibri" panose="020F0502020204030204" pitchFamily="34" charset="0"/>
              <a:ea typeface="Calibri" panose="020F0502020204030204" pitchFamily="34" charset="0"/>
              <a:cs typeface="Sakkal Majalla" panose="02000000000000000000" pitchFamily="2" charset="-78"/>
            </a:endParaRPr>
          </a:p>
          <a:p>
            <a:pPr marR="0" lvl="0" algn="just" defTabSz="914400" rtl="1" eaLnBrk="1" fontAlgn="auto" latinLnBrk="0" hangingPunct="1">
              <a:lnSpc>
                <a:spcPct val="115000"/>
              </a:lnSpc>
              <a:spcBef>
                <a:spcPts val="0"/>
              </a:spcBef>
              <a:spcAft>
                <a:spcPts val="0"/>
              </a:spcAft>
              <a:buClr>
                <a:srgbClr val="5A6F55"/>
              </a:buClr>
              <a:buSzPts val="1100"/>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1" eaLnBrk="1" fontAlgn="auto" latinLnBrk="0" hangingPunct="1">
              <a:lnSpc>
                <a:spcPct val="115000"/>
              </a:lnSpc>
              <a:spcBef>
                <a:spcPts val="0"/>
              </a:spcBef>
              <a:spcAft>
                <a:spcPts val="0"/>
              </a:spcAft>
              <a:buClr>
                <a:srgbClr val="5A6F55"/>
              </a:buClr>
              <a:buSzPts val="1100"/>
              <a:buFont typeface="Symbol" panose="05050102010706020507" pitchFamily="18" charset="2"/>
              <a:buChar char=""/>
              <a:tabLst/>
              <a:defRPr/>
            </a:pPr>
            <a:r>
              <a:rPr kumimoji="0" lang="ar-BH" sz="2000" b="0" i="0" u="none" strike="noStrike" kern="1200" cap="none" spc="0" normalizeH="0" baseline="0" noProof="0" dirty="0">
                <a:ln>
                  <a:noFill/>
                </a:ln>
                <a:solidFill>
                  <a:srgbClr val="0D0D0D"/>
                </a:solidFill>
                <a:effectLst/>
                <a:uLnTx/>
                <a:uFillTx/>
                <a:latin typeface="Calibri" panose="020F0502020204030204" pitchFamily="34" charset="0"/>
                <a:ea typeface="Calibri" panose="020F0502020204030204" pitchFamily="34" charset="0"/>
                <a:cs typeface="Sakkal Majalla" panose="02000000000000000000" pitchFamily="2" charset="-78"/>
              </a:rPr>
              <a:t>تشكل هذه المبادرة إضافة حقيقة لمسيرة التكامل الصناعي والاقتصادي في مملكة البحرين، وضح مدى اعتزازك بجهود مملكة البحرين وقدرتها على الإنتاج والتنافسية على المستوى العالمي</a:t>
            </a:r>
            <a:r>
              <a:rPr kumimoji="0" lang="en-US" sz="2000" b="0" i="0" u="none" strike="noStrike" kern="1200" cap="none" spc="0" normalizeH="0" baseline="0" noProof="0" dirty="0">
                <a:ln>
                  <a:noFill/>
                </a:ln>
                <a:solidFill>
                  <a:srgbClr val="0D0D0D"/>
                </a:solidFill>
                <a:effectLst/>
                <a:uLnTx/>
                <a:uFillTx/>
                <a:latin typeface="Sakkal Majalla" panose="02000000000000000000" pitchFamily="2" charset="-78"/>
                <a:ea typeface="Calibri" panose="020F050202020403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8" name="Picture 7" descr="Qr code&#10;&#10;Description automatically generated">
            <a:extLst>
              <a:ext uri="{FF2B5EF4-FFF2-40B4-BE49-F238E27FC236}">
                <a16:creationId xmlns:a16="http://schemas.microsoft.com/office/drawing/2014/main" id="{BCA25D06-0748-EFF5-6906-E53108A10A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8059" y="2487959"/>
            <a:ext cx="2914650" cy="2845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560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arn(inVertical)">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Effect transition="in" filter="barn(inVertical)">
                                      <p:cBhvr>
                                        <p:cTn id="2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980347"/>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cs typeface="+mj-cs"/>
              </a:rPr>
              <a:t>التجارة الخارجية</a:t>
            </a:r>
          </a:p>
        </p:txBody>
      </p:sp>
      <p:pic>
        <p:nvPicPr>
          <p:cNvPr id="6" name="Picture 5">
            <a:extLst>
              <a:ext uri="{FF2B5EF4-FFF2-40B4-BE49-F238E27FC236}">
                <a16:creationId xmlns:a16="http://schemas.microsoft.com/office/drawing/2014/main" id="{A91212F5-2AA5-7F90-2D8C-96419D60337E}"/>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229600" y="121132"/>
            <a:ext cx="823191" cy="911290"/>
          </a:xfrm>
          <a:prstGeom prst="rect">
            <a:avLst/>
          </a:prstGeom>
        </p:spPr>
      </p:pic>
      <p:sp>
        <p:nvSpPr>
          <p:cNvPr id="2" name="TextBox 1">
            <a:extLst>
              <a:ext uri="{FF2B5EF4-FFF2-40B4-BE49-F238E27FC236}">
                <a16:creationId xmlns:a16="http://schemas.microsoft.com/office/drawing/2014/main" id="{EF28B6EB-96CE-CFDF-0B90-EFC62D28BBD4}"/>
              </a:ext>
            </a:extLst>
          </p:cNvPr>
          <p:cNvSpPr txBox="1"/>
          <p:nvPr/>
        </p:nvSpPr>
        <p:spPr>
          <a:xfrm>
            <a:off x="34680" y="1422748"/>
            <a:ext cx="9074640" cy="4667303"/>
          </a:xfrm>
          <a:prstGeom prst="rect">
            <a:avLst/>
          </a:prstGeom>
          <a:noFill/>
        </p:spPr>
        <p:txBody>
          <a:bodyPr wrap="square">
            <a:spAutoFit/>
          </a:bodyPr>
          <a:lstStyle/>
          <a:p>
            <a:pPr marL="182880" lvl="0" algn="just" rtl="1">
              <a:lnSpc>
                <a:spcPct val="107000"/>
              </a:lnSpc>
            </a:pPr>
            <a:r>
              <a:rPr lang="ar-BH" sz="2200" b="1" dirty="0">
                <a:solidFill>
                  <a:srgbClr val="5B9BD5">
                    <a:lumMod val="75000"/>
                  </a:srgbClr>
                </a:solidFill>
                <a:latin typeface="Sakkal Majalla" panose="02000000000000000000" pitchFamily="2" charset="-78"/>
                <a:ea typeface="Calibri" panose="020F0502020204030204" pitchFamily="34" charset="0"/>
                <a:cs typeface="Sakkal Majalla" panose="02000000000000000000" pitchFamily="2" charset="-78"/>
              </a:rPr>
              <a:t>التجارة الخارجية– </a:t>
            </a:r>
            <a:r>
              <a:rPr lang="en-US" sz="2200" b="1" dirty="0">
                <a:solidFill>
                  <a:srgbClr val="5B9BD5">
                    <a:lumMod val="75000"/>
                  </a:srgbClr>
                </a:solidFill>
                <a:latin typeface="Sakkal Majalla" panose="02000000000000000000" pitchFamily="2" charset="-78"/>
                <a:ea typeface="Calibri" panose="020F0502020204030204" pitchFamily="34" charset="0"/>
                <a:cs typeface="Sakkal Majalla" panose="02000000000000000000" pitchFamily="2" charset="-78"/>
              </a:rPr>
              <a:t>International Trade</a:t>
            </a:r>
          </a:p>
          <a:p>
            <a:pPr marR="0" lvl="0" algn="just" rtl="1">
              <a:lnSpc>
                <a:spcPct val="107000"/>
              </a:lnSpc>
              <a:spcBef>
                <a:spcPts val="0"/>
              </a:spcBef>
              <a:spcAft>
                <a:spcPts val="800"/>
              </a:spcAft>
              <a:buClr>
                <a:srgbClr val="ED7D31"/>
              </a:buClr>
              <a:buSzPts val="1400"/>
            </a:pPr>
            <a:r>
              <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هي تمثل تبادل السلع والخدمات بين الدول تتوافر التي فيها والدول التي تفتقر إليها، أي أن هناك دولة مصدرة </a:t>
            </a:r>
            <a:r>
              <a:rPr lang="ar-SA"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وأخرى</a:t>
            </a:r>
            <a:r>
              <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 مستورِدَة.  ولضمان التعامل السليم فيما بينها ينبغي التقيد بالاتفاقيات الدولية.</a:t>
            </a:r>
            <a:endParaRPr lang="en-US"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a:p>
            <a:pPr algn="just" rtl="1"/>
            <a:r>
              <a:rPr lang="ar-SA" sz="2200" dirty="0">
                <a:latin typeface="Sakkal Majalla" panose="02000000000000000000" pitchFamily="2" charset="-78"/>
                <a:cs typeface="Sakkal Majalla" panose="02000000000000000000" pitchFamily="2" charset="-78"/>
              </a:rPr>
              <a:t> </a:t>
            </a:r>
            <a:endParaRPr lang="en-US" sz="2200" dirty="0">
              <a:latin typeface="Sakkal Majalla" panose="02000000000000000000" pitchFamily="2" charset="-78"/>
              <a:cs typeface="Sakkal Majalla" panose="02000000000000000000" pitchFamily="2" charset="-78"/>
            </a:endParaRPr>
          </a:p>
          <a:p>
            <a:pPr algn="just" rtl="1"/>
            <a:r>
              <a:rPr lang="ar-BH" sz="2200" b="1" dirty="0">
                <a:solidFill>
                  <a:schemeClr val="accent6">
                    <a:lumMod val="75000"/>
                  </a:schemeClr>
                </a:solidFill>
                <a:latin typeface="Sakkal Majalla" panose="02000000000000000000" pitchFamily="2" charset="-78"/>
                <a:cs typeface="Sakkal Majalla" panose="02000000000000000000" pitchFamily="2" charset="-78"/>
              </a:rPr>
              <a:t>أسباب قيام التجارة الدولية:</a:t>
            </a:r>
            <a:endParaRPr lang="en-US" sz="2200" dirty="0">
              <a:solidFill>
                <a:schemeClr val="accent6">
                  <a:lumMod val="75000"/>
                </a:schemeClr>
              </a:solidFill>
              <a:latin typeface="Sakkal Majalla" panose="02000000000000000000" pitchFamily="2" charset="-78"/>
              <a:cs typeface="Sakkal Majalla" panose="02000000000000000000" pitchFamily="2" charset="-78"/>
            </a:endParaRPr>
          </a:p>
          <a:p>
            <a:pPr algn="just" rtl="1"/>
            <a:r>
              <a:rPr lang="ar-BH" sz="2200" dirty="0">
                <a:latin typeface="Sakkal Majalla" panose="02000000000000000000" pitchFamily="2" charset="-78"/>
                <a:cs typeface="Sakkal Majalla" panose="02000000000000000000" pitchFamily="2" charset="-78"/>
              </a:rPr>
              <a:t>   يمكن تلخيص أسباب قيام التجارة الدولية في الآتي:</a:t>
            </a:r>
            <a:endParaRPr lang="en-US" sz="2200" dirty="0">
              <a:latin typeface="Sakkal Majalla" panose="02000000000000000000" pitchFamily="2" charset="-78"/>
              <a:cs typeface="Sakkal Majalla" panose="02000000000000000000" pitchFamily="2" charset="-78"/>
            </a:endParaRPr>
          </a:p>
          <a:p>
            <a:pPr marL="342900" lvl="0" indent="-342900" algn="just" rtl="1">
              <a:buFont typeface="Wingdings" panose="05000000000000000000" pitchFamily="2" charset="2"/>
              <a:buChar char="q"/>
            </a:pPr>
            <a:r>
              <a:rPr lang="ar-BH" sz="2200" dirty="0">
                <a:latin typeface="Sakkal Majalla" panose="02000000000000000000" pitchFamily="2" charset="-78"/>
                <a:cs typeface="Sakkal Majalla" panose="02000000000000000000" pitchFamily="2" charset="-78"/>
              </a:rPr>
              <a:t>اختلاف الظروف الطبيعية بين الدول، من حيث خصوبة التربة وتنوع المناخ، يؤدي إلى التخصص في إنتاج السلع التي تتناسب مع مناخ الدولة وتربتها.</a:t>
            </a:r>
            <a:endParaRPr lang="en-US" sz="2200" dirty="0">
              <a:latin typeface="Sakkal Majalla" panose="02000000000000000000" pitchFamily="2" charset="-78"/>
              <a:cs typeface="Sakkal Majalla" panose="02000000000000000000" pitchFamily="2" charset="-78"/>
            </a:endParaRPr>
          </a:p>
          <a:p>
            <a:pPr marL="342900" lvl="0" indent="-342900" algn="just" rtl="1">
              <a:buFont typeface="Wingdings" panose="05000000000000000000" pitchFamily="2" charset="2"/>
              <a:buChar char="q"/>
            </a:pPr>
            <a:r>
              <a:rPr lang="ar-BH" sz="2200" dirty="0">
                <a:latin typeface="Sakkal Majalla" panose="02000000000000000000" pitchFamily="2" charset="-78"/>
                <a:cs typeface="Sakkal Majalla" panose="02000000000000000000" pitchFamily="2" charset="-78"/>
              </a:rPr>
              <a:t>التفوق في إنتاج سلعة ما ومن ثم التخصص فيها يؤدي إلى تصديرها إلى الخارج، واستيراد السلع التي لم تتخصص فيها.</a:t>
            </a:r>
            <a:endParaRPr lang="en-US" sz="2200" dirty="0">
              <a:latin typeface="Sakkal Majalla" panose="02000000000000000000" pitchFamily="2" charset="-78"/>
              <a:cs typeface="Sakkal Majalla" panose="02000000000000000000" pitchFamily="2" charset="-78"/>
            </a:endParaRPr>
          </a:p>
          <a:p>
            <a:pPr marL="342900" lvl="0" indent="-342900" algn="just" rtl="1">
              <a:buFont typeface="Wingdings" panose="05000000000000000000" pitchFamily="2" charset="2"/>
              <a:buChar char="q"/>
            </a:pPr>
            <a:r>
              <a:rPr lang="ar-BH" sz="2200" dirty="0">
                <a:latin typeface="Sakkal Majalla" panose="02000000000000000000" pitchFamily="2" charset="-78"/>
                <a:cs typeface="Sakkal Majalla" panose="02000000000000000000" pitchFamily="2" charset="-78"/>
              </a:rPr>
              <a:t>تفاوت توفر الموارد والثروة من دولة إلى أخرى.</a:t>
            </a:r>
            <a:endParaRPr lang="en-US" sz="2200" dirty="0">
              <a:latin typeface="Sakkal Majalla" panose="02000000000000000000" pitchFamily="2" charset="-78"/>
              <a:cs typeface="Sakkal Majalla" panose="02000000000000000000" pitchFamily="2" charset="-78"/>
            </a:endParaRPr>
          </a:p>
          <a:p>
            <a:pPr marL="342900" lvl="0" indent="-342900" algn="just" rtl="1">
              <a:buFont typeface="Wingdings" panose="05000000000000000000" pitchFamily="2" charset="2"/>
              <a:buChar char="q"/>
            </a:pPr>
            <a:r>
              <a:rPr lang="ar-BH" sz="2200" dirty="0">
                <a:latin typeface="Sakkal Majalla" panose="02000000000000000000" pitchFamily="2" charset="-78"/>
                <a:cs typeface="Sakkal Majalla" panose="02000000000000000000" pitchFamily="2" charset="-78"/>
              </a:rPr>
              <a:t>توفر العمالة بكثرة لبعض الدول مما يجعلها تتخصص في سلع تحتاج إلى كميات كبيرة من العمالة.</a:t>
            </a:r>
            <a:endParaRPr lang="en-US" sz="2200" dirty="0">
              <a:latin typeface="Sakkal Majalla" panose="02000000000000000000" pitchFamily="2" charset="-78"/>
              <a:cs typeface="Sakkal Majalla" panose="02000000000000000000" pitchFamily="2" charset="-78"/>
            </a:endParaRPr>
          </a:p>
          <a:p>
            <a:pPr marL="342900" lvl="0" indent="-342900" algn="just" rtl="1">
              <a:buFont typeface="Wingdings" panose="05000000000000000000" pitchFamily="2" charset="2"/>
              <a:buChar char="q"/>
            </a:pPr>
            <a:r>
              <a:rPr lang="ar-BH" sz="2200" dirty="0">
                <a:latin typeface="Sakkal Majalla" panose="02000000000000000000" pitchFamily="2" charset="-78"/>
                <a:cs typeface="Sakkal Majalla" panose="02000000000000000000" pitchFamily="2" charset="-78"/>
              </a:rPr>
              <a:t>سهولة انتقال الأفراد ورأس المال من دولة إلى أخرى.</a:t>
            </a:r>
            <a:endParaRPr lang="en-US" sz="2200" dirty="0">
              <a:latin typeface="Sakkal Majalla" panose="02000000000000000000" pitchFamily="2" charset="-78"/>
              <a:cs typeface="Sakkal Majalla" panose="02000000000000000000" pitchFamily="2" charset="-78"/>
            </a:endParaRPr>
          </a:p>
        </p:txBody>
      </p:sp>
      <p:sp>
        <p:nvSpPr>
          <p:cNvPr id="10" name="TextBox 9">
            <a:extLst>
              <a:ext uri="{FF2B5EF4-FFF2-40B4-BE49-F238E27FC236}">
                <a16:creationId xmlns:a16="http://schemas.microsoft.com/office/drawing/2014/main" id="{73B83054-A2C7-53C6-30CF-D1F7014D5A5A}"/>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1847174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wheel(1)">
                                      <p:cBhvr>
                                        <p:cTn id="14" dur="2000"/>
                                        <p:tgtEl>
                                          <p:spTgt spid="2">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par>
                                <p:cTn id="18" presetID="21" presetClass="entr" presetSubtype="1"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heel(1)">
                                      <p:cBhvr>
                                        <p:cTn id="20" dur="20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5" dur="500"/>
                                        <p:tgtEl>
                                          <p:spTgt spid="2">
                                            <p:txEl>
                                              <p:pRg st="3" end="3"/>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randombar(horizontal)">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additive="base">
                                        <p:cTn id="3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additive="base">
                                        <p:cTn id="4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
                                            <p:txEl>
                                              <p:pRg st="8" end="8"/>
                                            </p:txEl>
                                          </p:spTgt>
                                        </p:tgtEl>
                                        <p:attrNameLst>
                                          <p:attrName>style.visibility</p:attrName>
                                        </p:attrNameLst>
                                      </p:cBhvr>
                                      <p:to>
                                        <p:strVal val="visible"/>
                                      </p:to>
                                    </p:set>
                                    <p:anim calcmode="lin" valueType="num">
                                      <p:cBhvr additive="base">
                                        <p:cTn id="5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 calcmode="lin" valueType="num">
                                      <p:cBhvr additive="base">
                                        <p:cTn id="5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980347"/>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800" b="1" dirty="0">
                <a:cs typeface="+mj-cs"/>
              </a:rPr>
              <a:t>التجارة الخارجية</a:t>
            </a:r>
          </a:p>
        </p:txBody>
      </p:sp>
      <p:pic>
        <p:nvPicPr>
          <p:cNvPr id="6" name="Picture 5">
            <a:extLst>
              <a:ext uri="{FF2B5EF4-FFF2-40B4-BE49-F238E27FC236}">
                <a16:creationId xmlns:a16="http://schemas.microsoft.com/office/drawing/2014/main" id="{A91212F5-2AA5-7F90-2D8C-96419D60337E}"/>
              </a:ext>
            </a:extLst>
          </p:cNvPr>
          <p:cNvPicPr>
            <a:picLocks noChangeAspect="1"/>
          </p:cNvPicPr>
          <p:nvPr/>
        </p:nvPicPr>
        <p:blipFill rotWithShape="1">
          <a:blip r:embed="rId4">
            <a:clrChange>
              <a:clrFrom>
                <a:srgbClr val="FFFFFF"/>
              </a:clrFrom>
              <a:clrTo>
                <a:srgbClr val="FFFFFF">
                  <a:alpha val="0"/>
                </a:srgbClr>
              </a:clrTo>
            </a:clrChange>
          </a:blip>
          <a:srcRect l="19231" t="18571" r="25384" b="27144"/>
          <a:stretch/>
        </p:blipFill>
        <p:spPr>
          <a:xfrm>
            <a:off x="8229600" y="121132"/>
            <a:ext cx="823191" cy="911290"/>
          </a:xfrm>
          <a:prstGeom prst="rect">
            <a:avLst/>
          </a:prstGeom>
        </p:spPr>
      </p:pic>
      <p:sp>
        <p:nvSpPr>
          <p:cNvPr id="10" name="TextBox 9">
            <a:extLst>
              <a:ext uri="{FF2B5EF4-FFF2-40B4-BE49-F238E27FC236}">
                <a16:creationId xmlns:a16="http://schemas.microsoft.com/office/drawing/2014/main" id="{73B83054-A2C7-53C6-30CF-D1F7014D5A5A}"/>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
        <p:nvSpPr>
          <p:cNvPr id="4" name="Rectangle 3">
            <a:extLst>
              <a:ext uri="{FF2B5EF4-FFF2-40B4-BE49-F238E27FC236}">
                <a16:creationId xmlns:a16="http://schemas.microsoft.com/office/drawing/2014/main" id="{019A3BC9-5871-119E-BAEB-BB166C6A4D2E}"/>
              </a:ext>
            </a:extLst>
          </p:cNvPr>
          <p:cNvSpPr/>
          <p:nvPr/>
        </p:nvSpPr>
        <p:spPr>
          <a:xfrm>
            <a:off x="3124200" y="1521254"/>
            <a:ext cx="2895600" cy="640105"/>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400" b="1" dirty="0">
                <a:solidFill>
                  <a:schemeClr val="tx1">
                    <a:lumMod val="95000"/>
                    <a:lumOff val="5000"/>
                  </a:schemeClr>
                </a:solidFill>
                <a:latin typeface="Sakkal Majalla" panose="02000000000000000000" pitchFamily="2" charset="-78"/>
                <a:cs typeface="Sakkal Majalla" panose="02000000000000000000" pitchFamily="2" charset="-78"/>
              </a:rPr>
              <a:t>أقسام التجارة الخارجية </a:t>
            </a:r>
            <a:endParaRPr lang="en-US" sz="2400"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7" name="Arrow: Curved Left 6">
            <a:extLst>
              <a:ext uri="{FF2B5EF4-FFF2-40B4-BE49-F238E27FC236}">
                <a16:creationId xmlns:a16="http://schemas.microsoft.com/office/drawing/2014/main" id="{90047C64-8DF0-8CF1-B742-076C9AFF5524}"/>
              </a:ext>
            </a:extLst>
          </p:cNvPr>
          <p:cNvSpPr/>
          <p:nvPr/>
        </p:nvSpPr>
        <p:spPr>
          <a:xfrm>
            <a:off x="3505200" y="2200584"/>
            <a:ext cx="838200" cy="914393"/>
          </a:xfrm>
          <a:prstGeom prst="curvedLeftArrow">
            <a:avLst/>
          </a:prstGeom>
          <a:solidFill>
            <a:srgbClr val="C3F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Right 7">
            <a:extLst>
              <a:ext uri="{FF2B5EF4-FFF2-40B4-BE49-F238E27FC236}">
                <a16:creationId xmlns:a16="http://schemas.microsoft.com/office/drawing/2014/main" id="{E4590A8E-E6E0-6A5E-5FF0-2946B50E1C96}"/>
              </a:ext>
            </a:extLst>
          </p:cNvPr>
          <p:cNvSpPr/>
          <p:nvPr/>
        </p:nvSpPr>
        <p:spPr>
          <a:xfrm>
            <a:off x="4858405" y="2197956"/>
            <a:ext cx="838200" cy="914393"/>
          </a:xfrm>
          <a:prstGeom prst="curvedRightArrow">
            <a:avLst/>
          </a:prstGeom>
          <a:solidFill>
            <a:srgbClr val="C3F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Rounded Corners 8">
            <a:extLst>
              <a:ext uri="{FF2B5EF4-FFF2-40B4-BE49-F238E27FC236}">
                <a16:creationId xmlns:a16="http://schemas.microsoft.com/office/drawing/2014/main" id="{5C841C0F-9538-A814-BF12-BE39CBFB3CB2}"/>
              </a:ext>
            </a:extLst>
          </p:cNvPr>
          <p:cNvSpPr/>
          <p:nvPr/>
        </p:nvSpPr>
        <p:spPr>
          <a:xfrm>
            <a:off x="5662449" y="2794536"/>
            <a:ext cx="2814145" cy="2819389"/>
          </a:xfrm>
          <a:prstGeom prst="roundRect">
            <a:avLst/>
          </a:prstGeom>
          <a:solidFill>
            <a:srgbClr val="F6D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100" b="1" dirty="0">
                <a:solidFill>
                  <a:srgbClr val="171717"/>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التصدير:</a:t>
            </a:r>
            <a:r>
              <a:rPr lang="ar-BH" sz="2100" b="1" dirty="0">
                <a:solidFill>
                  <a:srgbClr val="171717"/>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2100" dirty="0">
                <a:solidFill>
                  <a:srgbClr val="171717"/>
                </a:solidFill>
                <a:effectLst/>
                <a:latin typeface="Sakkal Majalla" panose="02000000000000000000" pitchFamily="2" charset="-78"/>
                <a:ea typeface="Calibri" panose="020F0502020204030204" pitchFamily="34" charset="0"/>
                <a:cs typeface="Sakkal Majalla" panose="02000000000000000000" pitchFamily="2" charset="-78"/>
              </a:rPr>
              <a:t>هي السلع والخدمات التي تصدر إلى الخارج، سواء كانت هذه السلع منتجة في داخل الدولة أو تم استيرادها وأجري عليها تعديل طفيف ومن ثم تصديرها مرة أخرى حيث يطلق عليها مصطلح إعادة التصدير.</a:t>
            </a:r>
            <a:endParaRPr lang="en-US" sz="2100" dirty="0">
              <a:effectLst/>
              <a:latin typeface="Sakkal Majalla" panose="02000000000000000000" pitchFamily="2" charset="-78"/>
              <a:ea typeface="Calibri" panose="020F0502020204030204" pitchFamily="34" charset="0"/>
              <a:cs typeface="Sakkal Majalla" panose="02000000000000000000" pitchFamily="2" charset="-78"/>
            </a:endParaRPr>
          </a:p>
          <a:p>
            <a:pPr algn="just" rtl="1"/>
            <a:endParaRPr lang="en-US" sz="2100" dirty="0">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AE87957F-C365-1963-47F8-F79F370CD9BF}"/>
              </a:ext>
            </a:extLst>
          </p:cNvPr>
          <p:cNvSpPr/>
          <p:nvPr/>
        </p:nvSpPr>
        <p:spPr>
          <a:xfrm>
            <a:off x="667406" y="2778765"/>
            <a:ext cx="2814145" cy="2819389"/>
          </a:xfrm>
          <a:prstGeom prst="roundRect">
            <a:avLst/>
          </a:prstGeom>
          <a:solidFill>
            <a:srgbClr val="F6D3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2700" b="1" dirty="0">
                <a:solidFill>
                  <a:srgbClr val="171717"/>
                </a:solidFill>
                <a:effectLst/>
                <a:highlight>
                  <a:srgbClr val="FFFF00"/>
                </a:highlight>
                <a:latin typeface="Sakkal Majalla" panose="02000000000000000000" pitchFamily="2" charset="-78"/>
                <a:ea typeface="Calibri" panose="020F0502020204030204" pitchFamily="34" charset="0"/>
                <a:cs typeface="Sakkal Majalla" panose="02000000000000000000" pitchFamily="2" charset="-78"/>
              </a:rPr>
              <a:t>الاستيراد:</a:t>
            </a:r>
            <a:r>
              <a:rPr lang="ar-BH" sz="2700" b="1" dirty="0">
                <a:solidFill>
                  <a:srgbClr val="171717"/>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2700" dirty="0">
                <a:solidFill>
                  <a:srgbClr val="171717"/>
                </a:solidFill>
                <a:effectLst/>
                <a:latin typeface="Sakkal Majalla" panose="02000000000000000000" pitchFamily="2" charset="-78"/>
                <a:ea typeface="Calibri" panose="020F0502020204030204" pitchFamily="34" charset="0"/>
                <a:cs typeface="Sakkal Majalla" panose="02000000000000000000" pitchFamily="2" charset="-78"/>
              </a:rPr>
              <a:t>استيراد السلع والخدمات من الخارج، سواء كان المستورد فرد أو شركة أو حكومة.</a:t>
            </a:r>
            <a:endParaRPr lang="en-US" sz="27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3127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131753"/>
            <a:ext cx="8905009" cy="892552"/>
          </a:xfrm>
          <a:prstGeom prst="rect">
            <a:avLst/>
          </a:prstGeom>
          <a:solidFill>
            <a:srgbClr val="CDDEE6"/>
          </a:solidFill>
          <a:effectLst/>
        </p:spPr>
        <p:txBody>
          <a:bodyPr wrap="square" rtlCol="0">
            <a:spAutoFit/>
          </a:bodyPr>
          <a:lstStyle/>
          <a:p>
            <a:pPr marL="457200" indent="-457200" algn="just" rtl="1">
              <a:buFont typeface="+mj-lt"/>
              <a:buAutoNum type="arabicPeriod"/>
            </a:pPr>
            <a:r>
              <a:rPr lang="ar-BH" sz="2600" b="1" dirty="0">
                <a:solidFill>
                  <a:srgbClr val="0D0D0D"/>
                </a:solidFill>
                <a:latin typeface="Calibri" panose="020F0502020204030204" pitchFamily="34" charset="0"/>
                <a:ea typeface="Calibri" panose="020F0502020204030204" pitchFamily="34" charset="0"/>
                <a:cs typeface="Sakkal Majalla" panose="02000000000000000000" pitchFamily="2" charset="-78"/>
              </a:rPr>
              <a:t>الاستثمار هو توظيف الأفراد والمؤسسات لفائض أموالهم (مدخراتهم) في المشاريع الاقتصادية بهدف الحصول على الأرباح.</a:t>
            </a:r>
            <a:endParaRPr lang="ar-BH" sz="28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6" name="Flowchart: Terminator 5">
            <a:hlinkClick r:id="rId2" action="ppaction://hlinksldjump"/>
          </p:cNvPr>
          <p:cNvSpPr/>
          <p:nvPr/>
        </p:nvSpPr>
        <p:spPr>
          <a:xfrm>
            <a:off x="5102654" y="3384570"/>
            <a:ext cx="177425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Rectangle 1"/>
          <p:cNvSpPr/>
          <p:nvPr/>
        </p:nvSpPr>
        <p:spPr>
          <a:xfrm>
            <a:off x="3429000" y="1354003"/>
            <a:ext cx="56284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اضغط على مربع الإجابة الصحيحة في ما يلي:</a:t>
            </a:r>
            <a:endParaRPr lang="en-US" sz="3200" b="1" dirty="0">
              <a:solidFill>
                <a:schemeClr val="bg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3" action="ppaction://hlinksldjump"/>
          </p:cNvPr>
          <p:cNvSpPr/>
          <p:nvPr/>
        </p:nvSpPr>
        <p:spPr>
          <a:xfrm>
            <a:off x="2267090" y="3384570"/>
            <a:ext cx="177425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8" name="مستطيل مستدير الزوايا 13">
            <a:extLst>
              <a:ext uri="{FF2B5EF4-FFF2-40B4-BE49-F238E27FC236}">
                <a16:creationId xmlns:a16="http://schemas.microsoft.com/office/drawing/2014/main" id="{AAA1A526-0BF3-F76F-A81F-6C903EED4DE2}"/>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id="{115E78F7-6D47-1803-C4E3-C2DFD67950A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45CDBC-6CA9-76F8-9545-558BC0BBA479}"/>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29423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 y="1698874"/>
            <a:ext cx="8905009" cy="1815882"/>
          </a:xfrm>
          <a:prstGeom prst="rect">
            <a:avLst/>
          </a:prstGeom>
          <a:solidFill>
            <a:srgbClr val="CDDEE6"/>
          </a:solidFill>
          <a:effectLst/>
        </p:spPr>
        <p:txBody>
          <a:bodyPr wrap="square" rtlCol="0">
            <a:spAutoFit/>
          </a:bodyPr>
          <a:lstStyle/>
          <a:p>
            <a:pPr algn="just" rtl="1"/>
            <a:r>
              <a:rPr lang="ar-BH" sz="2800" b="1" dirty="0">
                <a:solidFill>
                  <a:schemeClr val="tx1">
                    <a:lumMod val="95000"/>
                    <a:lumOff val="5000"/>
                  </a:schemeClr>
                </a:solidFill>
                <a:latin typeface="Sakkal Majalla" panose="02000000000000000000" pitchFamily="2" charset="-78"/>
                <a:cs typeface="Sakkal Majalla" panose="02000000000000000000" pitchFamily="2" charset="-78"/>
              </a:rPr>
              <a:t>2. اتفاقيات تشجيع وحماية الاستثمار تهدف إلى </a:t>
            </a:r>
            <a:r>
              <a:rPr lang="ar-SA" sz="2800" b="1" dirty="0">
                <a:solidFill>
                  <a:schemeClr val="tx1">
                    <a:lumMod val="95000"/>
                    <a:lumOff val="5000"/>
                  </a:schemeClr>
                </a:solidFill>
                <a:ea typeface="Calibri" panose="020F0502020204030204" pitchFamily="34" charset="0"/>
                <a:cs typeface="Sakkal Majalla" panose="02000000000000000000" pitchFamily="2" charset="-78"/>
              </a:rPr>
              <a:t>تشجيع وحماية استثمارات مواطني وشركات كلا الدولتين الموقعتين في أراضي البلد الآخر، وذلك من خلال توفير الأسس والأطر التي من شأنها المساهمة في تشجيع التعاون المشترك في المجالات الاقتصادية والاستثمارية والتجارية والصناعية</a:t>
            </a:r>
            <a:r>
              <a:rPr lang="ar-BH" sz="2800" b="1" dirty="0">
                <a:solidFill>
                  <a:schemeClr val="tx1">
                    <a:lumMod val="95000"/>
                    <a:lumOff val="5000"/>
                  </a:schemeClr>
                </a:solidFill>
                <a:ea typeface="Calibri" panose="020F0502020204030204" pitchFamily="34" charset="0"/>
                <a:cs typeface="Sakkal Majalla" panose="02000000000000000000" pitchFamily="2" charset="-78"/>
              </a:rPr>
              <a:t>.</a:t>
            </a:r>
            <a:r>
              <a:rPr lang="ar-BH" sz="2800" b="1" dirty="0">
                <a:solidFill>
                  <a:schemeClr val="tx1">
                    <a:lumMod val="95000"/>
                    <a:lumOff val="5000"/>
                  </a:schemeClr>
                </a:solidFill>
                <a:latin typeface="Sakkal Majalla" panose="02000000000000000000" pitchFamily="2" charset="-78"/>
                <a:cs typeface="Sakkal Majalla" panose="02000000000000000000" pitchFamily="2" charset="-78"/>
              </a:rPr>
              <a:t> </a:t>
            </a:r>
          </a:p>
        </p:txBody>
      </p:sp>
      <p:sp>
        <p:nvSpPr>
          <p:cNvPr id="6" name="Flowchart: Terminator 5">
            <a:hlinkClick r:id="rId2" action="ppaction://hlinksldjump"/>
          </p:cNvPr>
          <p:cNvSpPr/>
          <p:nvPr/>
        </p:nvSpPr>
        <p:spPr>
          <a:xfrm>
            <a:off x="5181600" y="3704984"/>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3" action="ppaction://hlinksldjump"/>
          </p:cNvPr>
          <p:cNvSpPr/>
          <p:nvPr/>
        </p:nvSpPr>
        <p:spPr>
          <a:xfrm>
            <a:off x="2438400" y="370498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id="{ECE63E45-44C2-F4B5-D82F-C20FEF95E097}"/>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id="{88FC2E14-D5C7-4EE4-357E-27C30B82354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EEBECD0-7A95-5248-68A6-119E2604A0CD}"/>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1963219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1" y="1654199"/>
            <a:ext cx="8981208" cy="954107"/>
          </a:xfrm>
          <a:prstGeom prst="rect">
            <a:avLst/>
          </a:prstGeom>
          <a:solidFill>
            <a:srgbClr val="CDDEE6"/>
          </a:solidFill>
          <a:effectLst/>
        </p:spPr>
        <p:txBody>
          <a:bodyPr wrap="square" rtlCol="0">
            <a:spAutoFit/>
          </a:bodyPr>
          <a:lstStyle/>
          <a:p>
            <a:pPr algn="just" rtl="1"/>
            <a:r>
              <a:rPr lang="ar-BH" sz="2800" b="1" dirty="0">
                <a:latin typeface="Sakkal Majalla" panose="02000000000000000000" pitchFamily="2" charset="-78"/>
                <a:cs typeface="Sakkal Majalla" panose="02000000000000000000" pitchFamily="2" charset="-78"/>
              </a:rPr>
              <a:t>3. من الخدمات التي يقدمها تاجر الجملة للمُنْتِج، </a:t>
            </a:r>
            <a:r>
              <a:rPr lang="ar-SA" sz="2800" b="1" dirty="0">
                <a:solidFill>
                  <a:srgbClr val="0D0D0D"/>
                </a:solidFill>
                <a:latin typeface="Calibri" panose="020F0502020204030204" pitchFamily="34" charset="0"/>
                <a:ea typeface="Calibri" panose="020F0502020204030204" pitchFamily="34" charset="0"/>
                <a:cs typeface="Sakkal Majalla" panose="02000000000000000000" pitchFamily="2" charset="-78"/>
              </a:rPr>
              <a:t>المساعدة في التمويل وذلك عن طريق منحه الائتمان لشراء ما يلزمه من سلع بغرض إعادة بيعها</a:t>
            </a:r>
            <a:r>
              <a:rPr lang="ar-BH" sz="2800" b="1" dirty="0">
                <a:solidFill>
                  <a:srgbClr val="0D0D0D"/>
                </a:solidFill>
                <a:latin typeface="Calibri" panose="020F0502020204030204" pitchFamily="34" charset="0"/>
                <a:ea typeface="Calibri" panose="020F0502020204030204" pitchFamily="34" charset="0"/>
                <a:cs typeface="Sakkal Majalla" panose="02000000000000000000" pitchFamily="2" charset="-78"/>
              </a:rPr>
              <a:t>.</a:t>
            </a:r>
            <a:endParaRPr lang="ar-BH" sz="2800" b="1" dirty="0">
              <a:latin typeface="Sakkal Majalla" panose="02000000000000000000" pitchFamily="2" charset="-78"/>
              <a:cs typeface="Sakkal Majalla" panose="02000000000000000000" pitchFamily="2" charset="-78"/>
            </a:endParaRPr>
          </a:p>
        </p:txBody>
      </p:sp>
      <p:sp>
        <p:nvSpPr>
          <p:cNvPr id="6" name="Flowchart: Terminator 5">
            <a:hlinkClick r:id="rId2" action="ppaction://hlinksldjump"/>
          </p:cNvPr>
          <p:cNvSpPr/>
          <p:nvPr/>
        </p:nvSpPr>
        <p:spPr>
          <a:xfrm>
            <a:off x="5257800" y="3261774"/>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3" action="ppaction://hlinksldjump"/>
          </p:cNvPr>
          <p:cNvSpPr/>
          <p:nvPr/>
        </p:nvSpPr>
        <p:spPr>
          <a:xfrm>
            <a:off x="2438400" y="3261774"/>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id="{679AA003-2912-AE60-C831-1852FE227B53}"/>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id="{1D166BC7-3948-8C84-FF3E-6DCE04DED16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F4294DB-0EC0-5E77-584B-8E38F9A32345}"/>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2030759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008" y="1694256"/>
            <a:ext cx="8915401" cy="523220"/>
          </a:xfrm>
          <a:prstGeom prst="rect">
            <a:avLst/>
          </a:prstGeom>
          <a:solidFill>
            <a:srgbClr val="CDDEE6"/>
          </a:solidFill>
          <a:effectLst/>
        </p:spPr>
        <p:txBody>
          <a:bodyPr wrap="square" rtlCol="0">
            <a:spAutoFit/>
          </a:bodyPr>
          <a:lstStyle/>
          <a:p>
            <a:pPr algn="just" rtl="1"/>
            <a:r>
              <a:rPr lang="ar-BH" sz="2800" b="1" dirty="0">
                <a:solidFill>
                  <a:schemeClr val="tx1">
                    <a:lumMod val="95000"/>
                    <a:lumOff val="5000"/>
                  </a:schemeClr>
                </a:solidFill>
                <a:latin typeface="Sakkal Majalla" panose="02000000000000000000" pitchFamily="2" charset="-78"/>
                <a:cs typeface="Sakkal Majalla" panose="02000000000000000000" pitchFamily="2" charset="-78"/>
              </a:rPr>
              <a:t>4. </a:t>
            </a:r>
            <a:r>
              <a:rPr lang="ar-BH" sz="2800" b="1"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rPr>
              <a:t>متاجر السلسلة والأسواق الشعبية تعتبر من تجارة التجزئة الكبيرة. </a:t>
            </a:r>
            <a:endParaRPr lang="ar-BH" sz="2800" b="1" dirty="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6" name="Flowchart: Terminator 5">
            <a:hlinkClick r:id="rId2" action="ppaction://hlinksldjump"/>
          </p:cNvPr>
          <p:cNvSpPr/>
          <p:nvPr/>
        </p:nvSpPr>
        <p:spPr>
          <a:xfrm>
            <a:off x="5181600" y="2810443"/>
            <a:ext cx="1602946" cy="1148255"/>
          </a:xfrm>
          <a:prstGeom prst="flowChartTerminator">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صح </a:t>
            </a:r>
            <a:endParaRPr lang="en-US" sz="6000" b="1" dirty="0">
              <a:solidFill>
                <a:schemeClr val="tx1"/>
              </a:solidFill>
              <a:latin typeface="Sakkal Majalla" panose="02000000000000000000" pitchFamily="2" charset="-78"/>
              <a:cs typeface="Sakkal Majalla" panose="02000000000000000000" pitchFamily="2" charset="-78"/>
            </a:endParaRP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Flowchart: Terminator 21">
            <a:hlinkClick r:id="rId3" action="ppaction://hlinksldjump"/>
          </p:cNvPr>
          <p:cNvSpPr/>
          <p:nvPr/>
        </p:nvSpPr>
        <p:spPr>
          <a:xfrm>
            <a:off x="2440071" y="2810443"/>
            <a:ext cx="1602946" cy="1148255"/>
          </a:xfrm>
          <a:prstGeom prst="flowChartTerminator">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50000" t="50000" r="50000" b="50000"/>
            </a:path>
            <a:tileRect/>
          </a:gradFill>
          <a:ln>
            <a:solidFill>
              <a:srgbClr val="CC66FF"/>
            </a:solid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BH" sz="6000" b="1" dirty="0">
                <a:solidFill>
                  <a:schemeClr val="tx1"/>
                </a:solidFill>
                <a:latin typeface="Sakkal Majalla" panose="02000000000000000000" pitchFamily="2" charset="-78"/>
                <a:cs typeface="Sakkal Majalla" panose="02000000000000000000" pitchFamily="2" charset="-78"/>
              </a:rPr>
              <a:t>خطأ </a:t>
            </a:r>
            <a:endParaRPr lang="en-US" sz="60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13">
            <a:extLst>
              <a:ext uri="{FF2B5EF4-FFF2-40B4-BE49-F238E27FC236}">
                <a16:creationId xmlns:a16="http://schemas.microsoft.com/office/drawing/2014/main" id="{96EF4695-92BD-82CC-D738-4DED32722D86}"/>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3" name="Picture 2" descr="Free Question Marks Transparent, Download Free Question Marks Transparent  png images, Free ClipArts on Clipart Library">
            <a:extLst>
              <a:ext uri="{FF2B5EF4-FFF2-40B4-BE49-F238E27FC236}">
                <a16:creationId xmlns:a16="http://schemas.microsoft.com/office/drawing/2014/main" id="{495B6AB7-183C-96AE-2613-372280B033AE}"/>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228600"/>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76A35D-683B-6D18-126A-C91B05286152}"/>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3662465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91200" y="1836362"/>
            <a:ext cx="3263897" cy="461665"/>
          </a:xfrm>
          <a:prstGeom prst="rect">
            <a:avLst/>
          </a:prstGeom>
          <a:solidFill>
            <a:srgbClr val="CDDEE6"/>
          </a:solidFill>
          <a:effectLst/>
        </p:spPr>
        <p:txBody>
          <a:bodyPr wrap="square" rtlCol="0">
            <a:spAutoFit/>
          </a:bodyPr>
          <a:lstStyle/>
          <a:p>
            <a:pPr algn="just" rtl="1"/>
            <a:r>
              <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1. ما المقصود بالتجارة؟</a:t>
            </a:r>
          </a:p>
        </p:txBody>
      </p:sp>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id="{AAA1A526-0BF3-F76F-A81F-6C903EED4DE2}"/>
              </a:ext>
            </a:extLst>
          </p:cNvPr>
          <p:cNvSpPr/>
          <p:nvPr/>
        </p:nvSpPr>
        <p:spPr>
          <a:xfrm>
            <a:off x="2654297" y="6639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id="{115E78F7-6D47-1803-C4E3-C2DFD67950A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67939"/>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3C263F1-0B7E-2F73-B11C-B977FDD08240}"/>
              </a:ext>
            </a:extLst>
          </p:cNvPr>
          <p:cNvSpPr txBox="1"/>
          <p:nvPr/>
        </p:nvSpPr>
        <p:spPr>
          <a:xfrm>
            <a:off x="4343399" y="3372549"/>
            <a:ext cx="4711697" cy="461665"/>
          </a:xfrm>
          <a:prstGeom prst="rect">
            <a:avLst/>
          </a:prstGeom>
          <a:solidFill>
            <a:srgbClr val="CDDEE6"/>
          </a:solidFill>
          <a:effectLst/>
        </p:spPr>
        <p:txBody>
          <a:bodyPr wrap="square" rtlCol="0">
            <a:spAutoFit/>
          </a:bodyPr>
          <a:lstStyle/>
          <a:p>
            <a:pPr algn="just" rtl="1"/>
            <a:r>
              <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2. عدد ثلاثة من مزايا الاستثمار في مملكة البحرين .</a:t>
            </a:r>
          </a:p>
        </p:txBody>
      </p:sp>
      <p:sp>
        <p:nvSpPr>
          <p:cNvPr id="14" name="Rectangle 13">
            <a:extLst>
              <a:ext uri="{FF2B5EF4-FFF2-40B4-BE49-F238E27FC236}">
                <a16:creationId xmlns:a16="http://schemas.microsoft.com/office/drawing/2014/main" id="{C2110C68-3ABB-7198-1784-1D0F48D65121}"/>
              </a:ext>
            </a:extLst>
          </p:cNvPr>
          <p:cNvSpPr/>
          <p:nvPr/>
        </p:nvSpPr>
        <p:spPr>
          <a:xfrm>
            <a:off x="3960088" y="1132626"/>
            <a:ext cx="5095009" cy="584775"/>
          </a:xfrm>
          <a:prstGeom prst="rect">
            <a:avLst/>
          </a:prstGeom>
          <a:solidFill>
            <a:srgbClr val="FF0000"/>
          </a:solidFill>
        </p:spPr>
        <p:txBody>
          <a:bodyPr wrap="square">
            <a:spAutoFit/>
          </a:bodyPr>
          <a:lstStyle/>
          <a:p>
            <a:pPr algn="ctr"/>
            <a:r>
              <a:rPr lang="ar-BH" sz="3200" b="1" dirty="0">
                <a:solidFill>
                  <a:schemeClr val="bg1"/>
                </a:solidFill>
                <a:latin typeface="Sakkal Majalla" panose="02000000000000000000" pitchFamily="2" charset="-78"/>
                <a:cs typeface="Sakkal Majalla" panose="02000000000000000000" pitchFamily="2" charset="-78"/>
              </a:rPr>
              <a:t>أجب عن الأسئلة الآتية:</a:t>
            </a:r>
            <a:endParaRPr lang="en-US" sz="3200" b="1" dirty="0">
              <a:solidFill>
                <a:schemeClr val="bg1"/>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6084A91D-A03E-88A9-50E0-8E24367CE2BC}"/>
              </a:ext>
            </a:extLst>
          </p:cNvPr>
          <p:cNvSpPr txBox="1"/>
          <p:nvPr/>
        </p:nvSpPr>
        <p:spPr>
          <a:xfrm>
            <a:off x="88902" y="2282780"/>
            <a:ext cx="8966195" cy="882678"/>
          </a:xfrm>
          <a:prstGeom prst="rect">
            <a:avLst/>
          </a:prstGeom>
          <a:solidFill>
            <a:schemeClr val="accent6">
              <a:lumMod val="20000"/>
              <a:lumOff val="80000"/>
            </a:schemeClr>
          </a:solidFill>
          <a:effectLst/>
        </p:spPr>
        <p:txBody>
          <a:bodyPr wrap="square" rtlCol="0">
            <a:spAutoFit/>
          </a:bodyPr>
          <a:lstStyle/>
          <a:p>
            <a:pPr lvl="0" algn="just" rtl="1">
              <a:lnSpc>
                <a:spcPct val="107000"/>
              </a:lnSpc>
              <a:buClr>
                <a:srgbClr val="ED7D31"/>
              </a:buClr>
              <a:buSzPts val="1400"/>
            </a:pPr>
            <a:r>
              <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ج1: </a:t>
            </a:r>
            <a:r>
              <a:rPr lang="ar-BH" sz="2400" dirty="0">
                <a:solidFill>
                  <a:srgbClr val="0D0D0D"/>
                </a:solidFill>
                <a:latin typeface="Calibri" panose="020F0502020204030204" pitchFamily="34" charset="0"/>
                <a:ea typeface="Calibri" panose="020F0502020204030204" pitchFamily="34" charset="0"/>
                <a:cs typeface="Sakkal Majalla" panose="02000000000000000000" pitchFamily="2" charset="-78"/>
              </a:rPr>
              <a:t>هي تبادل المنتجات الاقتصادية المختلفة بالبيع والشراء داخل الدولة، أو بين الدول المنتجة والدول المستهلكة.</a:t>
            </a:r>
            <a:endPar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TextBox 18">
            <a:extLst>
              <a:ext uri="{FF2B5EF4-FFF2-40B4-BE49-F238E27FC236}">
                <a16:creationId xmlns:a16="http://schemas.microsoft.com/office/drawing/2014/main" id="{E4EE9BAE-D563-4005-CC6C-942B2FCB9692}"/>
              </a:ext>
            </a:extLst>
          </p:cNvPr>
          <p:cNvSpPr txBox="1"/>
          <p:nvPr/>
        </p:nvSpPr>
        <p:spPr>
          <a:xfrm>
            <a:off x="88903" y="3834214"/>
            <a:ext cx="8966194" cy="2584938"/>
          </a:xfrm>
          <a:prstGeom prst="rect">
            <a:avLst/>
          </a:prstGeom>
          <a:solidFill>
            <a:schemeClr val="accent6">
              <a:lumMod val="20000"/>
              <a:lumOff val="80000"/>
            </a:schemeClr>
          </a:solidFill>
          <a:effectLst/>
        </p:spPr>
        <p:txBody>
          <a:bodyPr wrap="square" rtlCol="0">
            <a:spAutoFit/>
          </a:bodyPr>
          <a:lstStyle/>
          <a:p>
            <a:pPr marR="0" lvl="0" algn="just" rtl="1">
              <a:lnSpc>
                <a:spcPct val="115000"/>
              </a:lnSpc>
              <a:spcBef>
                <a:spcPts val="0"/>
              </a:spcBef>
              <a:spcAft>
                <a:spcPts val="0"/>
              </a:spcAft>
              <a:buClr>
                <a:srgbClr val="3F5378"/>
              </a:buClr>
              <a:buSzPts val="1200"/>
            </a:pPr>
            <a:r>
              <a:rPr lang="ar-BH" sz="19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ج2.</a:t>
            </a:r>
          </a:p>
          <a:p>
            <a:pPr marL="342900" lvl="0" indent="-342900" algn="just" rtl="1">
              <a:lnSpc>
                <a:spcPct val="150000"/>
              </a:lnSpc>
              <a:buClr>
                <a:srgbClr val="2F5496"/>
              </a:buClr>
              <a:buSzPts val="1200"/>
              <a:buFont typeface="Symbol" panose="05050102010706020507" pitchFamily="18" charset="2"/>
              <a:buChar char=""/>
            </a:pPr>
            <a:r>
              <a:rPr lang="ar-SA" sz="1900" dirty="0">
                <a:solidFill>
                  <a:prstClr val="black"/>
                </a:solidFill>
                <a:latin typeface="Calibri" panose="020F0502020204030204" pitchFamily="34" charset="0"/>
                <a:ea typeface="Calibri" panose="020F0502020204030204" pitchFamily="34" charset="0"/>
                <a:cs typeface="Sakkal Majalla" panose="02000000000000000000" pitchFamily="2" charset="-78"/>
              </a:rPr>
              <a:t>تعتبر مملكة البحرين ذات موقع استراتيجي في قلب منطقة الخليج العربي؛ الأمر الذي يسهّل عملية الدخول والخروج من وإلى الأسواق في الشرق الأوسط بشكل سريع وفعّال وبطرق مجدية اقتصادياً، سواء من خلال الطيران أو البر أو البحر</a:t>
            </a:r>
            <a:r>
              <a:rPr lang="en-US" sz="1900" dirty="0">
                <a:solidFill>
                  <a:prstClr val="black"/>
                </a:solidFill>
                <a:latin typeface="Sakkal Majalla" panose="02000000000000000000" pitchFamily="2" charset="-78"/>
                <a:ea typeface="Calibri" panose="020F0502020204030204" pitchFamily="34" charset="0"/>
                <a:cs typeface="Arial" panose="020B0604020202020204" pitchFamily="34" charset="0"/>
              </a:rPr>
              <a:t>.</a:t>
            </a:r>
          </a:p>
          <a:p>
            <a:pPr marL="342900" lvl="0" indent="-342900" algn="just" rtl="1">
              <a:lnSpc>
                <a:spcPct val="150000"/>
              </a:lnSpc>
              <a:buClr>
                <a:srgbClr val="2F5496"/>
              </a:buClr>
              <a:buSzPts val="1200"/>
              <a:buFont typeface="Symbol" panose="05050102010706020507" pitchFamily="18" charset="2"/>
              <a:buChar char=""/>
            </a:pPr>
            <a:r>
              <a:rPr lang="ar-BH" sz="1900" dirty="0">
                <a:solidFill>
                  <a:prstClr val="black"/>
                </a:solidFill>
                <a:latin typeface="Calibri" panose="020F0502020204030204" pitchFamily="34" charset="0"/>
                <a:ea typeface="Calibri" panose="020F0502020204030204" pitchFamily="34" charset="0"/>
                <a:cs typeface="Sakkal Majalla" panose="02000000000000000000" pitchFamily="2" charset="-78"/>
              </a:rPr>
              <a:t>حر</a:t>
            </a:r>
            <a:r>
              <a:rPr lang="ar-SA" sz="1900" dirty="0">
                <a:solidFill>
                  <a:prstClr val="black"/>
                </a:solidFill>
                <a:latin typeface="Calibri" panose="020F0502020204030204" pitchFamily="34" charset="0"/>
                <a:ea typeface="Calibri" panose="020F0502020204030204" pitchFamily="34" charset="0"/>
                <a:cs typeface="Sakkal Majalla" panose="02000000000000000000" pitchFamily="2" charset="-78"/>
              </a:rPr>
              <a:t>ية تنقل رؤوس الأموال للمستثمرين الأجانب من داخل مملكة البحرين. </a:t>
            </a:r>
            <a:endParaRPr lang="ar-BH" sz="1900" dirty="0">
              <a:solidFill>
                <a:prstClr val="black"/>
              </a:solidFill>
              <a:latin typeface="Calibri" panose="020F0502020204030204" pitchFamily="34" charset="0"/>
              <a:ea typeface="Calibri" panose="020F0502020204030204" pitchFamily="34" charset="0"/>
              <a:cs typeface="Sakkal Majalla" panose="02000000000000000000" pitchFamily="2" charset="-78"/>
            </a:endParaRPr>
          </a:p>
          <a:p>
            <a:pPr marL="342900" lvl="0" indent="-342900" algn="just" rtl="1">
              <a:lnSpc>
                <a:spcPct val="150000"/>
              </a:lnSpc>
              <a:buClr>
                <a:srgbClr val="2F5496"/>
              </a:buClr>
              <a:buSzPts val="1200"/>
              <a:buFont typeface="Symbol" panose="05050102010706020507" pitchFamily="18" charset="2"/>
              <a:buChar char=""/>
            </a:pPr>
            <a:r>
              <a:rPr lang="ar-SA" sz="1900" dirty="0">
                <a:solidFill>
                  <a:prstClr val="black"/>
                </a:solidFill>
                <a:latin typeface="Calibri" panose="020F0502020204030204" pitchFamily="34" charset="0"/>
                <a:ea typeface="Calibri" panose="020F0502020204030204" pitchFamily="34" charset="0"/>
                <a:cs typeface="Sakkal Majalla" panose="02000000000000000000" pitchFamily="2" charset="-78"/>
              </a:rPr>
              <a:t>تتيح مملكة البحرين الفرصة لجميع المستثمرين الأجانب، بإمكانية شراء وامتلاك العقارات</a:t>
            </a:r>
            <a:r>
              <a:rPr lang="ar-BH" sz="1900" dirty="0">
                <a:solidFill>
                  <a:prstClr val="black"/>
                </a:solidFill>
                <a:latin typeface="Calibri" panose="020F0502020204030204" pitchFamily="34" charset="0"/>
                <a:ea typeface="Calibri" panose="020F0502020204030204" pitchFamily="34" charset="0"/>
                <a:cs typeface="Sakkal Majalla" panose="02000000000000000000" pitchFamily="2" charset="-78"/>
              </a:rPr>
              <a:t> في مختلف </a:t>
            </a:r>
            <a:r>
              <a:rPr lang="ar-SA" sz="1900" dirty="0">
                <a:solidFill>
                  <a:prstClr val="black"/>
                </a:solidFill>
                <a:latin typeface="Calibri" panose="020F0502020204030204" pitchFamily="34" charset="0"/>
                <a:ea typeface="Calibri" panose="020F0502020204030204" pitchFamily="34" charset="0"/>
                <a:cs typeface="Sakkal Majalla" panose="02000000000000000000" pitchFamily="2" charset="-78"/>
              </a:rPr>
              <a:t>القطاعات الاقتصادية وذلك في مختلف مناطق المملكة</a:t>
            </a:r>
            <a:r>
              <a:rPr lang="en-US" sz="1900" dirty="0">
                <a:solidFill>
                  <a:prstClr val="black"/>
                </a:solidFill>
                <a:latin typeface="Sakkal Majalla" panose="02000000000000000000" pitchFamily="2" charset="-78"/>
                <a:ea typeface="Calibri" panose="020F0502020204030204" pitchFamily="34" charset="0"/>
                <a:cs typeface="Symbol" panose="05050102010706020507" pitchFamily="18" charset="2"/>
              </a:rPr>
              <a:t>.</a:t>
            </a:r>
            <a:endParaRPr lang="ar-BH" sz="19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TextBox 1">
            <a:extLst>
              <a:ext uri="{FF2B5EF4-FFF2-40B4-BE49-F238E27FC236}">
                <a16:creationId xmlns:a16="http://schemas.microsoft.com/office/drawing/2014/main" id="{1D315352-C498-9E96-6804-7A5F95A496C0}"/>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89526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17"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B160124-8B51-A48E-9CF0-AE4D42CE3BB8}"/>
              </a:ext>
            </a:extLst>
          </p:cNvPr>
          <p:cNvSpPr/>
          <p:nvPr/>
        </p:nvSpPr>
        <p:spPr>
          <a:xfrm>
            <a:off x="3415586" y="1013915"/>
            <a:ext cx="5715000" cy="2446824"/>
          </a:xfrm>
          <a:prstGeom prst="rect">
            <a:avLst/>
          </a:prstGeom>
          <a:noFill/>
        </p:spPr>
        <p:txBody>
          <a:bodyPr wrap="square" lIns="91440" tIns="45720" rIns="91440" bIns="45720">
            <a:spAutoFit/>
          </a:bodyPr>
          <a:lstStyle/>
          <a:p>
            <a:pPr algn="ctr"/>
            <a:endParaRPr lang="ar-BH" sz="12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algn="ctr"/>
            <a:r>
              <a:rPr lang="ar-BH" sz="6600" b="1" dirty="0">
                <a:ln w="0"/>
                <a:solidFill>
                  <a:schemeClr val="accent1">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الاستثمار  في مملكة البحرين</a:t>
            </a:r>
          </a:p>
          <a:p>
            <a:pPr algn="ctr"/>
            <a:endParaRPr lang="ar-BH" sz="900" dirty="0">
              <a:ln w="0"/>
              <a:solidFill>
                <a:schemeClr val="tx1">
                  <a:lumMod val="95000"/>
                  <a:lumOff val="5000"/>
                </a:schemeClr>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6AC343B1-A778-A8B8-1B18-E8B18AA2CE82}"/>
              </a:ext>
            </a:extLst>
          </p:cNvPr>
          <p:cNvSpPr txBox="1"/>
          <p:nvPr/>
        </p:nvSpPr>
        <p:spPr>
          <a:xfrm>
            <a:off x="3810000" y="3184564"/>
            <a:ext cx="4724400" cy="2623795"/>
          </a:xfrm>
          <a:prstGeom prst="rect">
            <a:avLst/>
          </a:prstGeom>
          <a:noFill/>
        </p:spPr>
        <p:txBody>
          <a:bodyPr wrap="square" rtlCol="0">
            <a:spAutoFit/>
          </a:bodyPr>
          <a:lstStyle/>
          <a:p>
            <a:pPr marL="457200" marR="0" lvl="0" indent="-457200" algn="just" rtl="1">
              <a:lnSpc>
                <a:spcPct val="150000"/>
              </a:lnSpc>
              <a:spcBef>
                <a:spcPts val="0"/>
              </a:spcBef>
              <a:spcAft>
                <a:spcPts val="0"/>
              </a:spcAft>
              <a:buFont typeface="Arial" panose="020B0604020202020204" pitchFamily="34" charset="0"/>
              <a:buChar char="•"/>
            </a:pPr>
            <a:r>
              <a:rPr lang="ar-BH" sz="2800" dirty="0">
                <a:solidFill>
                  <a:srgbClr val="000000"/>
                </a:solidFill>
                <a:latin typeface="Calibri" panose="020F0502020204030204" pitchFamily="34" charset="0"/>
                <a:ea typeface="Calibri" panose="020F0502020204030204" pitchFamily="34" charset="0"/>
                <a:cs typeface="Sakkal Majalla" panose="02000000000000000000" pitchFamily="2" charset="-78"/>
              </a:rPr>
              <a:t>مفهوم الاستثمار وأهميته.</a:t>
            </a:r>
            <a:endParaRPr lang="ar-BH" dirty="0">
              <a:latin typeface="Calibri" panose="020F0502020204030204" pitchFamily="34" charset="0"/>
              <a:ea typeface="Calibri" panose="020F0502020204030204" pitchFamily="34" charset="0"/>
              <a:cs typeface="Arial" panose="020B0604020202020204" pitchFamily="34" charset="0"/>
            </a:endParaRPr>
          </a:p>
          <a:p>
            <a:pPr marL="457200" marR="0" lvl="0" indent="-457200" algn="just" rtl="1">
              <a:lnSpc>
                <a:spcPct val="150000"/>
              </a:lnSpc>
              <a:spcBef>
                <a:spcPts val="0"/>
              </a:spcBef>
              <a:spcAft>
                <a:spcPts val="0"/>
              </a:spcAft>
              <a:buFont typeface="Arial" panose="020B0604020202020204" pitchFamily="34" charset="0"/>
              <a:buChar char="•"/>
            </a:pPr>
            <a:r>
              <a:rPr lang="ar-BH" sz="2800" dirty="0">
                <a:solidFill>
                  <a:srgbClr val="000000"/>
                </a:solidFill>
                <a:latin typeface="Calibri" panose="020F0502020204030204" pitchFamily="34" charset="0"/>
                <a:ea typeface="Calibri" panose="020F0502020204030204" pitchFamily="34" charset="0"/>
                <a:cs typeface="Sakkal Majalla" panose="02000000000000000000" pitchFamily="2" charset="-78"/>
              </a:rPr>
              <a:t> أثر الاستثمار على الفرد والمجتمع.</a:t>
            </a:r>
            <a:endParaRPr lang="en-US" dirty="0">
              <a:latin typeface="Calibri" panose="020F0502020204030204" pitchFamily="34" charset="0"/>
              <a:ea typeface="Calibri" panose="020F0502020204030204" pitchFamily="34" charset="0"/>
              <a:cs typeface="Arial" panose="020B0604020202020204" pitchFamily="34" charset="0"/>
            </a:endParaRPr>
          </a:p>
          <a:p>
            <a:pPr marL="457200" marR="0" lvl="0" indent="-457200" algn="just" rtl="1">
              <a:lnSpc>
                <a:spcPct val="150000"/>
              </a:lnSpc>
              <a:spcBef>
                <a:spcPts val="0"/>
              </a:spcBef>
              <a:spcAft>
                <a:spcPts val="0"/>
              </a:spcAft>
              <a:buFont typeface="Arial" panose="020B0604020202020204" pitchFamily="34" charset="0"/>
              <a:buChar char="•"/>
            </a:pPr>
            <a:r>
              <a:rPr lang="ar-BH" sz="2800" dirty="0">
                <a:solidFill>
                  <a:srgbClr val="000000"/>
                </a:solidFill>
                <a:latin typeface="Calibri" panose="020F0502020204030204" pitchFamily="34" charset="0"/>
                <a:ea typeface="Calibri" panose="020F0502020204030204" pitchFamily="34" charset="0"/>
                <a:cs typeface="Sakkal Majalla" panose="02000000000000000000" pitchFamily="2" charset="-78"/>
              </a:rPr>
              <a:t>مزايا الاستثمار في مملكة البحرين.</a:t>
            </a:r>
            <a:endParaRPr lang="ar-BH" dirty="0">
              <a:latin typeface="Calibri" panose="020F0502020204030204" pitchFamily="34" charset="0"/>
              <a:ea typeface="Calibri" panose="020F0502020204030204" pitchFamily="34" charset="0"/>
              <a:cs typeface="Arial" panose="020B0604020202020204" pitchFamily="34" charset="0"/>
            </a:endParaRPr>
          </a:p>
          <a:p>
            <a:pPr marL="457200" marR="0" lvl="0" indent="-457200" algn="just" rtl="1">
              <a:lnSpc>
                <a:spcPct val="150000"/>
              </a:lnSpc>
              <a:spcBef>
                <a:spcPts val="0"/>
              </a:spcBef>
              <a:spcAft>
                <a:spcPts val="0"/>
              </a:spcAft>
              <a:buFont typeface="Arial" panose="020B0604020202020204" pitchFamily="34" charset="0"/>
              <a:buChar char="•"/>
            </a:pPr>
            <a:r>
              <a:rPr lang="ar-BH" sz="2800" dirty="0">
                <a:solidFill>
                  <a:srgbClr val="000000"/>
                </a:solidFill>
                <a:latin typeface="Calibri" panose="020F0502020204030204" pitchFamily="34" charset="0"/>
                <a:ea typeface="Calibri" panose="020F0502020204030204" pitchFamily="34" charset="0"/>
                <a:cs typeface="Sakkal Majalla" panose="02000000000000000000" pitchFamily="2" charset="-78"/>
              </a:rPr>
              <a:t>جهود مملكة البحرين في تعزيز الاستثمار.</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971946AB-A7A6-1814-0FEE-2ACB144443AE}"/>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pic>
        <p:nvPicPr>
          <p:cNvPr id="3" name="Picture 2">
            <a:extLst>
              <a:ext uri="{FF2B5EF4-FFF2-40B4-BE49-F238E27FC236}">
                <a16:creationId xmlns:a16="http://schemas.microsoft.com/office/drawing/2014/main" id="{C5637290-692C-EB24-9361-AE6B4FAF1884}"/>
              </a:ext>
            </a:extLst>
          </p:cNvPr>
          <p:cNvPicPr>
            <a:picLocks noChangeAspect="1"/>
          </p:cNvPicPr>
          <p:nvPr/>
        </p:nvPicPr>
        <p:blipFill rotWithShape="1">
          <a:blip r:embed="rId2"/>
          <a:srcRect l="35258" t="17594" r="36289" b="11023"/>
          <a:stretch/>
        </p:blipFill>
        <p:spPr>
          <a:xfrm>
            <a:off x="368300" y="1296011"/>
            <a:ext cx="3016426" cy="4192600"/>
          </a:xfrm>
          <a:prstGeom prst="rect">
            <a:avLst/>
          </a:prstGeom>
          <a:ln>
            <a:solidFill>
              <a:srgbClr val="3F5378"/>
            </a:solidFill>
          </a:ln>
        </p:spPr>
      </p:pic>
      <p:sp>
        <p:nvSpPr>
          <p:cNvPr id="4" name="Rectangle 3">
            <a:extLst>
              <a:ext uri="{FF2B5EF4-FFF2-40B4-BE49-F238E27FC236}">
                <a16:creationId xmlns:a16="http://schemas.microsoft.com/office/drawing/2014/main" id="{F7AA5C27-B266-EC7F-A04F-ACDB41FB7396}"/>
              </a:ext>
            </a:extLst>
          </p:cNvPr>
          <p:cNvSpPr/>
          <p:nvPr/>
        </p:nvSpPr>
        <p:spPr>
          <a:xfrm>
            <a:off x="368300" y="4648200"/>
            <a:ext cx="3021445" cy="461665"/>
          </a:xfrm>
          <a:prstGeom prst="rect">
            <a:avLst/>
          </a:prstGeom>
          <a:solidFill>
            <a:srgbClr val="C00000"/>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الصفحات 125-135</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spTree>
    <p:extLst>
      <p:ext uri="{BB962C8B-B14F-4D97-AF65-F5344CB8AC3E}">
        <p14:creationId xmlns:p14="http://schemas.microsoft.com/office/powerpoint/2010/main" val="39193412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مستطيل مستدير الزوايا 13">
            <a:extLst>
              <a:ext uri="{FF2B5EF4-FFF2-40B4-BE49-F238E27FC236}">
                <a16:creationId xmlns:a16="http://schemas.microsoft.com/office/drawing/2014/main" id="{AAA1A526-0BF3-F76F-A81F-6C903EED4DE2}"/>
              </a:ext>
            </a:extLst>
          </p:cNvPr>
          <p:cNvSpPr/>
          <p:nvPr/>
        </p:nvSpPr>
        <p:spPr>
          <a:xfrm>
            <a:off x="2654298" y="51578"/>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lang="ar-BH" sz="6600" b="1" dirty="0">
                <a:cs typeface="+mj-cs"/>
              </a:rPr>
              <a:t>        </a:t>
            </a:r>
            <a:r>
              <a:rPr kumimoji="0" lang="ar-BH" sz="6600" b="1" i="0" u="none" strike="noStrike" kern="1200" cap="none" spc="0" normalizeH="0" baseline="0" noProof="0" dirty="0">
                <a:ln>
                  <a:noFill/>
                </a:ln>
                <a:solidFill>
                  <a:prstClr val="white"/>
                </a:solidFill>
                <a:effectLst/>
                <a:uLnTx/>
                <a:uFillTx/>
                <a:latin typeface="Sakkal Majalla" panose="02000000000000000000" pitchFamily="2" charset="-78"/>
                <a:ea typeface="Calibri" panose="020F0502020204030204" pitchFamily="34" charset="0"/>
                <a:cs typeface="Times New Roman" panose="02020603050405020304" pitchFamily="18" charset="0"/>
              </a:rPr>
              <a:t>التقويم</a:t>
            </a:r>
            <a:endParaRPr kumimoji="0" lang="ar-BH" sz="66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endParaRPr>
          </a:p>
        </p:txBody>
      </p:sp>
      <p:pic>
        <p:nvPicPr>
          <p:cNvPr id="1026" name="Picture 2" descr="Free Question Marks Transparent, Download Free Question Marks Transparent  png images, Free ClipArts on Clipart Library">
            <a:extLst>
              <a:ext uri="{FF2B5EF4-FFF2-40B4-BE49-F238E27FC236}">
                <a16:creationId xmlns:a16="http://schemas.microsoft.com/office/drawing/2014/main" id="{115E78F7-6D47-1803-C4E3-C2DFD67950A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24800" y="144897"/>
            <a:ext cx="889123" cy="88912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2110C68-3ABB-7198-1784-1D0F48D65121}"/>
              </a:ext>
            </a:extLst>
          </p:cNvPr>
          <p:cNvSpPr/>
          <p:nvPr/>
        </p:nvSpPr>
        <p:spPr>
          <a:xfrm>
            <a:off x="3960089" y="1117723"/>
            <a:ext cx="5095009" cy="523220"/>
          </a:xfrm>
          <a:prstGeom prst="rect">
            <a:avLst/>
          </a:prstGeom>
          <a:solidFill>
            <a:srgbClr val="FF0000"/>
          </a:solidFill>
        </p:spPr>
        <p:txBody>
          <a:bodyPr wrap="square">
            <a:spAutoFit/>
          </a:bodyPr>
          <a:lstStyle/>
          <a:p>
            <a:pPr algn="ctr"/>
            <a:r>
              <a:rPr lang="ar-BH" sz="2800" b="1" dirty="0">
                <a:solidFill>
                  <a:schemeClr val="bg1"/>
                </a:solidFill>
                <a:latin typeface="Sakkal Majalla" panose="02000000000000000000" pitchFamily="2" charset="-78"/>
                <a:cs typeface="Sakkal Majalla" panose="02000000000000000000" pitchFamily="2" charset="-78"/>
              </a:rPr>
              <a:t>أجب عن الأسئلة الآتية:</a:t>
            </a:r>
            <a:endParaRPr lang="en-US" sz="2800" b="1" dirty="0">
              <a:solidFill>
                <a:schemeClr val="bg1"/>
              </a:solidFill>
              <a:latin typeface="Sakkal Majalla" panose="02000000000000000000" pitchFamily="2" charset="-78"/>
              <a:cs typeface="Sakkal Majalla" panose="02000000000000000000" pitchFamily="2" charset="-78"/>
            </a:endParaRPr>
          </a:p>
        </p:txBody>
      </p:sp>
      <p:sp>
        <p:nvSpPr>
          <p:cNvPr id="17" name="TextBox 16">
            <a:extLst>
              <a:ext uri="{FF2B5EF4-FFF2-40B4-BE49-F238E27FC236}">
                <a16:creationId xmlns:a16="http://schemas.microsoft.com/office/drawing/2014/main" id="{6084A91D-A03E-88A9-50E0-8E24367CE2BC}"/>
              </a:ext>
            </a:extLst>
          </p:cNvPr>
          <p:cNvSpPr txBox="1"/>
          <p:nvPr/>
        </p:nvSpPr>
        <p:spPr>
          <a:xfrm>
            <a:off x="4495799" y="2245248"/>
            <a:ext cx="4559299" cy="2039020"/>
          </a:xfrm>
          <a:prstGeom prst="rect">
            <a:avLst/>
          </a:prstGeom>
          <a:solidFill>
            <a:schemeClr val="accent6">
              <a:lumMod val="20000"/>
              <a:lumOff val="80000"/>
            </a:schemeClr>
          </a:solidFill>
          <a:effectLst/>
        </p:spPr>
        <p:txBody>
          <a:bodyPr wrap="square" rtlCol="0">
            <a:spAutoFit/>
          </a:bodyPr>
          <a:lstStyle/>
          <a:p>
            <a:pPr lvl="0" algn="just" rtl="1">
              <a:lnSpc>
                <a:spcPct val="115000"/>
              </a:lnSpc>
              <a:buClr>
                <a:srgbClr val="2F5496"/>
              </a:buClr>
              <a:buSzPts val="1200"/>
              <a:defRPr/>
            </a:pPr>
            <a:r>
              <a:rPr lang="ar-BH" sz="22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ج3: </a:t>
            </a:r>
          </a:p>
          <a:p>
            <a:pPr marL="342900" lvl="0" indent="-342900" algn="just" rtl="1">
              <a:lnSpc>
                <a:spcPct val="115000"/>
              </a:lnSpc>
              <a:buClr>
                <a:srgbClr val="0D0D0D"/>
              </a:buClr>
              <a:buFont typeface="Wingdings" panose="05000000000000000000" pitchFamily="2" charset="2"/>
              <a:buChar char="§"/>
            </a:pPr>
            <a:r>
              <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البائع الجوّال </a:t>
            </a:r>
            <a:r>
              <a:rPr lang="en-US"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Door to Door Salesman</a:t>
            </a:r>
            <a:endParaRPr lang="en-US"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just" rtl="1">
              <a:lnSpc>
                <a:spcPct val="115000"/>
              </a:lnSpc>
              <a:buClr>
                <a:srgbClr val="0D0D0D"/>
              </a:buClr>
              <a:buFont typeface="Wingdings" panose="05000000000000000000" pitchFamily="2" charset="2"/>
              <a:buChar char="§"/>
            </a:pPr>
            <a:r>
              <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تجارة الأسواق </a:t>
            </a:r>
            <a:r>
              <a:rPr lang="en-US"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Market Traders</a:t>
            </a:r>
            <a:endParaRPr lang="en-US"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just" rtl="1">
              <a:lnSpc>
                <a:spcPct val="115000"/>
              </a:lnSpc>
              <a:buClr>
                <a:srgbClr val="0D0D0D"/>
              </a:buClr>
              <a:buFont typeface="Wingdings" panose="05000000000000000000" pitchFamily="2" charset="2"/>
              <a:buChar char="§"/>
            </a:pPr>
            <a:r>
              <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المحلات الصغيرة </a:t>
            </a:r>
            <a:r>
              <a:rPr lang="en-US"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Independent Shops</a:t>
            </a:r>
            <a:endParaRPr lang="en-US"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just" rtl="1">
              <a:lnSpc>
                <a:spcPct val="115000"/>
              </a:lnSpc>
              <a:buClr>
                <a:srgbClr val="0D0D0D"/>
              </a:buClr>
              <a:buFont typeface="Wingdings" panose="05000000000000000000" pitchFamily="2" charset="2"/>
              <a:buChar char="§"/>
            </a:pPr>
            <a:r>
              <a:rPr lang="ar-BH"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آلات البيع </a:t>
            </a:r>
            <a:r>
              <a:rPr lang="en-US" sz="2200"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Vending Machines</a:t>
            </a:r>
            <a:endParaRPr lang="en-US" sz="220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9" name="TextBox 18">
            <a:extLst>
              <a:ext uri="{FF2B5EF4-FFF2-40B4-BE49-F238E27FC236}">
                <a16:creationId xmlns:a16="http://schemas.microsoft.com/office/drawing/2014/main" id="{E4EE9BAE-D563-4005-CC6C-942B2FCB9692}"/>
              </a:ext>
            </a:extLst>
          </p:cNvPr>
          <p:cNvSpPr txBox="1"/>
          <p:nvPr/>
        </p:nvSpPr>
        <p:spPr>
          <a:xfrm>
            <a:off x="1293089" y="4913338"/>
            <a:ext cx="7762009" cy="1200329"/>
          </a:xfrm>
          <a:prstGeom prst="rect">
            <a:avLst/>
          </a:prstGeom>
          <a:solidFill>
            <a:schemeClr val="accent6">
              <a:lumMod val="20000"/>
              <a:lumOff val="80000"/>
            </a:schemeClr>
          </a:solidFill>
          <a:effectLst/>
        </p:spPr>
        <p:txBody>
          <a:bodyPr wrap="square" rtlCol="0">
            <a:spAutoFit/>
          </a:bodyPr>
          <a:lstStyle/>
          <a:p>
            <a:pPr lvl="0" algn="just" rtl="1"/>
            <a:r>
              <a:rPr lang="ar-BH" sz="2400" b="1" dirty="0">
                <a:solidFill>
                  <a:srgbClr val="0D0D0D"/>
                </a:solidFill>
                <a:latin typeface="Sakkal Majalla" panose="02000000000000000000" pitchFamily="2" charset="-78"/>
                <a:ea typeface="Calibri" panose="020F0502020204030204" pitchFamily="34" charset="0"/>
                <a:cs typeface="Sakkal Majalla" panose="02000000000000000000" pitchFamily="2" charset="-78"/>
              </a:rPr>
              <a:t>ج4.</a:t>
            </a:r>
            <a:r>
              <a:rPr lang="ar-BH" sz="2400" b="1" dirty="0">
                <a:solidFill>
                  <a:srgbClr val="171717"/>
                </a:solidFill>
                <a:latin typeface="Sakkal Majalla" panose="02000000000000000000" pitchFamily="2" charset="-78"/>
                <a:ea typeface="Calibri" panose="020F0502020204030204" pitchFamily="34" charset="0"/>
                <a:cs typeface="Sakkal Majalla" panose="02000000000000000000" pitchFamily="2" charset="-78"/>
              </a:rPr>
              <a:t>  </a:t>
            </a:r>
            <a:r>
              <a:rPr lang="ar-BH" sz="2400" dirty="0">
                <a:solidFill>
                  <a:srgbClr val="171717"/>
                </a:solidFill>
                <a:latin typeface="Sakkal Majalla" panose="02000000000000000000" pitchFamily="2" charset="-78"/>
                <a:ea typeface="Calibri" panose="020F0502020204030204" pitchFamily="34" charset="0"/>
                <a:cs typeface="Sakkal Majalla" panose="02000000000000000000" pitchFamily="2" charset="-78"/>
              </a:rPr>
              <a:t>هي السلع والخدمات التي تصدر إلى الخارج، سواء كانت هذه السلع منتجة في داخل الدولة أو تم استيرادها وأجري عليها تعديل طفيف ومن ثم تصديرها مرة أخرى حيث يطلق عليها مصطلح إعادة التصدير.</a:t>
            </a:r>
            <a:endParaRPr lang="en-US" sz="2400" dirty="0">
              <a:solidFill>
                <a:prstClr val="white"/>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TextBox 1">
            <a:extLst>
              <a:ext uri="{FF2B5EF4-FFF2-40B4-BE49-F238E27FC236}">
                <a16:creationId xmlns:a16="http://schemas.microsoft.com/office/drawing/2014/main" id="{5208E4FB-54B6-75D7-FE68-5F6C07E68A38}"/>
              </a:ext>
            </a:extLst>
          </p:cNvPr>
          <p:cNvSpPr txBox="1"/>
          <p:nvPr/>
        </p:nvSpPr>
        <p:spPr>
          <a:xfrm>
            <a:off x="5033817" y="1801736"/>
            <a:ext cx="4021281" cy="461665"/>
          </a:xfrm>
          <a:prstGeom prst="rect">
            <a:avLst/>
          </a:prstGeom>
          <a:solidFill>
            <a:srgbClr val="CDDEE6"/>
          </a:solidFill>
          <a:effectLst/>
        </p:spPr>
        <p:txBody>
          <a:bodyPr wrap="square" rtlCol="0">
            <a:spAutoFit/>
          </a:bodyPr>
          <a:lstStyle/>
          <a:p>
            <a:pPr algn="just" rtl="1"/>
            <a:r>
              <a:rPr lang="ar-BH" sz="2400" b="1"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rPr>
              <a:t>3. اذكر أقسام تجارة التجزئة الصغيرة.</a:t>
            </a:r>
          </a:p>
        </p:txBody>
      </p:sp>
      <p:sp>
        <p:nvSpPr>
          <p:cNvPr id="3" name="TextBox 2">
            <a:extLst>
              <a:ext uri="{FF2B5EF4-FFF2-40B4-BE49-F238E27FC236}">
                <a16:creationId xmlns:a16="http://schemas.microsoft.com/office/drawing/2014/main" id="{5982D790-215D-0D33-4916-091935D82AEA}"/>
              </a:ext>
            </a:extLst>
          </p:cNvPr>
          <p:cNvSpPr txBox="1"/>
          <p:nvPr/>
        </p:nvSpPr>
        <p:spPr>
          <a:xfrm>
            <a:off x="5033817" y="4451673"/>
            <a:ext cx="4021281" cy="461665"/>
          </a:xfrm>
          <a:prstGeom prst="rect">
            <a:avLst/>
          </a:prstGeom>
          <a:solidFill>
            <a:srgbClr val="CDDEE6"/>
          </a:solidFill>
          <a:effectLst/>
        </p:spPr>
        <p:txBody>
          <a:bodyPr wrap="square" rtlCol="0">
            <a:spAutoFit/>
          </a:bodyPr>
          <a:lstStyle/>
          <a:p>
            <a:pPr algn="just" rtl="1"/>
            <a:r>
              <a:rPr lang="ar-BH" sz="2400" b="1" dirty="0">
                <a:solidFill>
                  <a:schemeClr val="tx1">
                    <a:lumMod val="95000"/>
                    <a:lumOff val="5000"/>
                  </a:schemeClr>
                </a:solidFill>
                <a:latin typeface="Sakkal Majalla" panose="02000000000000000000" pitchFamily="2" charset="-78"/>
                <a:ea typeface="Calibri" panose="020F0502020204030204" pitchFamily="34" charset="0"/>
                <a:cs typeface="Sakkal Majalla" panose="02000000000000000000" pitchFamily="2" charset="-78"/>
              </a:rPr>
              <a:t>4. ما المقصود بالتصدير؟</a:t>
            </a:r>
          </a:p>
        </p:txBody>
      </p:sp>
      <p:sp>
        <p:nvSpPr>
          <p:cNvPr id="4" name="TextBox 3">
            <a:extLst>
              <a:ext uri="{FF2B5EF4-FFF2-40B4-BE49-F238E27FC236}">
                <a16:creationId xmlns:a16="http://schemas.microsoft.com/office/drawing/2014/main" id="{E79ED5BB-1A8A-A4D5-2514-6BF91D8C42A4}"/>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359622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Scroll: Horizontal 5">
            <a:extLst>
              <a:ext uri="{FF2B5EF4-FFF2-40B4-BE49-F238E27FC236}">
                <a16:creationId xmlns:a16="http://schemas.microsoft.com/office/drawing/2014/main" id="{C862D5D5-4741-39B2-9A11-5892227AA502}"/>
              </a:ext>
            </a:extLst>
          </p:cNvPr>
          <p:cNvSpPr/>
          <p:nvPr/>
        </p:nvSpPr>
        <p:spPr>
          <a:xfrm>
            <a:off x="1295400" y="595142"/>
            <a:ext cx="6400800" cy="4876791"/>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نهاية </a:t>
            </a:r>
            <a:r>
              <a:rPr kumimoji="0" lang="ar-SA"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الدرس</a:t>
            </a:r>
            <a:endPar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endParaRPr>
          </a:p>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5400" b="1" i="0" u="none" strike="noStrike" kern="1200" cap="none" spc="0" normalizeH="0" baseline="0" noProof="0" dirty="0">
                <a:ln>
                  <a:noFill/>
                </a:ln>
                <a:solidFill>
                  <a:schemeClr val="accent1">
                    <a:lumMod val="50000"/>
                  </a:schemeClr>
                </a:solidFill>
                <a:effectLst>
                  <a:outerShdw blurRad="38100" dist="38100" dir="2700000" algn="tl">
                    <a:srgbClr val="000000">
                      <a:alpha val="43137"/>
                    </a:srgbClr>
                  </a:outerShdw>
                </a:effectLst>
                <a:uLnTx/>
                <a:uFillTx/>
                <a:latin typeface="Simplified Arabic" panose="02020603050405020304" pitchFamily="18" charset="-78"/>
                <a:ea typeface="+mn-ea"/>
                <a:cs typeface="Sultan bold" pitchFamily="2" charset="-78"/>
              </a:rPr>
              <a:t>شكراً لكم ،، تنمياتنا لكم بالتوفيق</a:t>
            </a:r>
          </a:p>
        </p:txBody>
      </p:sp>
      <p:sp>
        <p:nvSpPr>
          <p:cNvPr id="8" name="Rectangle: Rounded Corners 7">
            <a:extLst>
              <a:ext uri="{FF2B5EF4-FFF2-40B4-BE49-F238E27FC236}">
                <a16:creationId xmlns:a16="http://schemas.microsoft.com/office/drawing/2014/main" id="{B033209D-CE19-B10C-F943-82DE6AC7C173}"/>
              </a:ext>
            </a:extLst>
          </p:cNvPr>
          <p:cNvSpPr/>
          <p:nvPr/>
        </p:nvSpPr>
        <p:spPr>
          <a:xfrm>
            <a:off x="4343400" y="5334000"/>
            <a:ext cx="4648200" cy="10400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rtl="1"/>
            <a:r>
              <a:rPr lang="ar-BH" sz="2400" b="1" dirty="0">
                <a:solidFill>
                  <a:srgbClr val="FF0000"/>
                </a:solidFill>
                <a:latin typeface="Sakkal Majalla" panose="02000000000000000000" pitchFamily="2" charset="-78"/>
                <a:cs typeface="Sakkal Majalla" panose="02000000000000000000" pitchFamily="2" charset="-78"/>
              </a:rPr>
              <a:t>للمزيد من المعلومات</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زيارة البوابة التعليمية </a:t>
            </a:r>
            <a:r>
              <a:rPr lang="en-US" sz="2400" dirty="0">
                <a:latin typeface="Sakkal Majalla" panose="02000000000000000000" pitchFamily="2" charset="-78"/>
                <a:cs typeface="Sakkal Majalla" panose="02000000000000000000" pitchFamily="2" charset="-78"/>
                <a:hlinkClick r:id="rId2"/>
              </a:rPr>
              <a:t>www.edunet.bh</a:t>
            </a:r>
            <a:r>
              <a:rPr lang="en-US" sz="2400" dirty="0">
                <a:latin typeface="Sakkal Majalla" panose="02000000000000000000" pitchFamily="2" charset="-78"/>
                <a:cs typeface="Sakkal Majalla" panose="02000000000000000000" pitchFamily="2" charset="-78"/>
              </a:rPr>
              <a:t> </a:t>
            </a:r>
          </a:p>
          <a:p>
            <a:pPr marL="285750" indent="-285750" algn="just" rtl="1">
              <a:buFont typeface="Arial" panose="020B0604020202020204" pitchFamily="34" charset="0"/>
              <a:buChar char="•"/>
            </a:pPr>
            <a:r>
              <a:rPr lang="ar-BH" sz="2400" dirty="0">
                <a:latin typeface="Sakkal Majalla" panose="02000000000000000000" pitchFamily="2" charset="-78"/>
                <a:cs typeface="Sakkal Majalla" panose="02000000000000000000" pitchFamily="2" charset="-78"/>
              </a:rPr>
              <a:t>حل أسئلة الكتاب (ص135 و ص145)</a:t>
            </a:r>
            <a:endParaRPr lang="en-US" sz="2400" dirty="0">
              <a:latin typeface="Sakkal Majalla" panose="02000000000000000000" pitchFamily="2" charset="-78"/>
              <a:cs typeface="Sakkal Majalla" panose="02000000000000000000" pitchFamily="2" charset="-78"/>
            </a:endParaRPr>
          </a:p>
        </p:txBody>
      </p:sp>
      <p:sp>
        <p:nvSpPr>
          <p:cNvPr id="2" name="TextBox 1">
            <a:extLst>
              <a:ext uri="{FF2B5EF4-FFF2-40B4-BE49-F238E27FC236}">
                <a16:creationId xmlns:a16="http://schemas.microsoft.com/office/drawing/2014/main" id="{3AA096A9-BA97-627B-FF01-AFEB249376E1}"/>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168526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0865" y="1524000"/>
            <a:ext cx="7315200" cy="4114795"/>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7D6CE71-FEC8-F3FB-2F35-41643C099F97}"/>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26147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64884" y="542418"/>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E759B1-FC9E-CD28-9C8E-83F00B8DEF57}"/>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1253699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66800" y="1492831"/>
            <a:ext cx="7010400" cy="387233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BCE923C-4EB7-3574-FCEB-797DD23EBE04}"/>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61204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0124" y="542418"/>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06EA2C9-4E75-6068-D7D3-DDF0179EEDE7}"/>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1997439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90600" y="1475509"/>
            <a:ext cx="7162800" cy="3962397"/>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4"/>
              <a:ext cx="2743200" cy="1143000"/>
              <a:chOff x="685800" y="4958693"/>
              <a:chExt cx="2743200" cy="1143000"/>
            </a:xfrm>
          </p:grpSpPr>
          <p:sp>
            <p:nvSpPr>
              <p:cNvPr id="7" name="Action Button: Back or Previous 6">
                <a:hlinkClick r:id="rId3" action="ppaction://hlinksldjump" highlightClick="1"/>
              </p:cNvPr>
              <p:cNvSpPr/>
              <p:nvPr/>
            </p:nvSpPr>
            <p:spPr>
              <a:xfrm>
                <a:off x="685800" y="4958693"/>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4"/>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B29FA78B-5506-0A63-3806-79C8D4A66A84}"/>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37353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1" y="39817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6C9E3A-D765-7CC6-2E66-25F44240FF25}"/>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3422498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28700" y="1409700"/>
            <a:ext cx="7086600" cy="4038600"/>
            <a:chOff x="685800" y="1623616"/>
            <a:chExt cx="6830731" cy="3796028"/>
          </a:xfrm>
        </p:grpSpPr>
        <p:sp>
          <p:nvSpPr>
            <p:cNvPr id="10" name="Smiley Face 9"/>
            <p:cNvSpPr/>
            <p:nvPr/>
          </p:nvSpPr>
          <p:spPr>
            <a:xfrm>
              <a:off x="962269" y="1623616"/>
              <a:ext cx="2466731" cy="2139293"/>
            </a:xfrm>
            <a:prstGeom prst="smileyFace">
              <a:avLst>
                <a:gd name="adj" fmla="val 4653"/>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grpSp>
          <p:nvGrpSpPr>
            <p:cNvPr id="2" name="Group 1"/>
            <p:cNvGrpSpPr/>
            <p:nvPr/>
          </p:nvGrpSpPr>
          <p:grpSpPr>
            <a:xfrm>
              <a:off x="685800" y="4276643"/>
              <a:ext cx="2743200" cy="1143001"/>
              <a:chOff x="685800" y="4958692"/>
              <a:chExt cx="2743200" cy="1143001"/>
            </a:xfrm>
          </p:grpSpPr>
          <p:sp>
            <p:nvSpPr>
              <p:cNvPr id="7" name="Action Button: Back or Previous 6">
                <a:hlinkClick r:id="rId3" action="ppaction://program" highlightClick="1"/>
                <a:hlinkHover r:id="rId4" action="ppaction://hlinksldjump"/>
              </p:cNvPr>
              <p:cNvSpPr/>
              <p:nvPr/>
            </p:nvSpPr>
            <p:spPr>
              <a:xfrm>
                <a:off x="685800" y="4958692"/>
                <a:ext cx="1371600" cy="1143000"/>
              </a:xfrm>
              <a:prstGeom prst="actionButtonBackPrevious">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entagon 5"/>
              <p:cNvSpPr/>
              <p:nvPr/>
            </p:nvSpPr>
            <p:spPr>
              <a:xfrm flipH="1">
                <a:off x="2057400" y="4958693"/>
                <a:ext cx="1371600" cy="1143000"/>
              </a:xfrm>
              <a:prstGeom prst="homePlate">
                <a:avLst>
                  <a:gd name="adj" fmla="val 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1900" b="1" dirty="0">
                    <a:solidFill>
                      <a:schemeClr val="tx1"/>
                    </a:solidFill>
                    <a:latin typeface="Sakkal Majalla" panose="02000000000000000000" pitchFamily="2" charset="-78"/>
                    <a:cs typeface="Sakkal Majalla" panose="02000000000000000000" pitchFamily="2" charset="-78"/>
                  </a:rPr>
                  <a:t>أضغط  على السهم للانتقال إلى السؤال التالي</a:t>
                </a:r>
                <a:endParaRPr lang="en-US" sz="1900" dirty="0">
                  <a:solidFill>
                    <a:schemeClr val="tx1"/>
                  </a:solidFill>
                  <a:latin typeface="Sakkal Majalla" panose="02000000000000000000" pitchFamily="2" charset="-78"/>
                  <a:cs typeface="Sakkal Majalla" panose="02000000000000000000" pitchFamily="2" charset="-78"/>
                </a:endParaRPr>
              </a:p>
            </p:txBody>
          </p:sp>
        </p:grpSp>
        <p:pic>
          <p:nvPicPr>
            <p:cNvPr id="9" name="Picture 8"/>
            <p:cNvPicPr>
              <a:picLocks noChangeAspect="1"/>
            </p:cNvPicPr>
            <p:nvPr/>
          </p:nvPicPr>
          <p:blipFill>
            <a:blip r:embed="rId5"/>
            <a:stretch>
              <a:fillRect/>
            </a:stretch>
          </p:blipFill>
          <p:spPr>
            <a:xfrm>
              <a:off x="5334000" y="2057400"/>
              <a:ext cx="2182531" cy="2369195"/>
            </a:xfrm>
            <a:prstGeom prst="rect">
              <a:avLst/>
            </a:prstGeom>
          </p:spPr>
        </p:pic>
      </p:grpSp>
      <p:cxnSp>
        <p:nvCxnSpPr>
          <p:cNvPr id="14" name="Straight Connector 13"/>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1EBB884-A867-AE3B-8A57-AC5CC0175E4D}"/>
              </a:ext>
            </a:extLst>
          </p:cNvPr>
          <p:cNvSpPr txBox="1"/>
          <p:nvPr/>
        </p:nvSpPr>
        <p:spPr>
          <a:xfrm>
            <a:off x="5562600" y="6521639"/>
            <a:ext cx="3643223" cy="2769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r" rtl="1"/>
            <a:r>
              <a:rPr lang="ar-BH" sz="1200" b="1" dirty="0">
                <a:latin typeface="Sakkal Majalla" panose="02000000000000000000" pitchFamily="2" charset="-78"/>
                <a:cs typeface="Sakkal Majalla" panose="02000000000000000000" pitchFamily="2" charset="-78"/>
              </a:rPr>
              <a:t>وزارة التربية والتعليم – </a:t>
            </a:r>
            <a:r>
              <a:rPr lang="ar-SA" sz="1200" b="1" dirty="0">
                <a:latin typeface="Sakkal Majalla" panose="02000000000000000000" pitchFamily="2" charset="-78"/>
                <a:cs typeface="Sakkal Majalla" panose="02000000000000000000" pitchFamily="2" charset="-78"/>
              </a:rPr>
              <a:t>الفصل الدراسي ا</a:t>
            </a:r>
            <a:r>
              <a:rPr lang="ar-BH" sz="1200" b="1" dirty="0">
                <a:latin typeface="Sakkal Majalla" panose="02000000000000000000" pitchFamily="2" charset="-78"/>
                <a:cs typeface="Sakkal Majalla" panose="02000000000000000000" pitchFamily="2" charset="-78"/>
              </a:rPr>
              <a:t>لأول</a:t>
            </a:r>
            <a:r>
              <a:rPr lang="ar-SA" sz="1200" b="1" dirty="0">
                <a:latin typeface="Sakkal Majalla" panose="02000000000000000000" pitchFamily="2" charset="-78"/>
                <a:cs typeface="Sakkal Majalla" panose="02000000000000000000" pitchFamily="2" charset="-78"/>
              </a:rPr>
              <a:t> </a:t>
            </a:r>
            <a:r>
              <a:rPr lang="ar-BH" sz="1200" b="1" dirty="0">
                <a:latin typeface="Sakkal Majalla" panose="02000000000000000000" pitchFamily="2" charset="-78"/>
                <a:cs typeface="Sakkal Majalla" panose="02000000000000000000" pitchFamily="2" charset="-78"/>
              </a:rPr>
              <a:t>2022-2023</a:t>
            </a:r>
            <a:endParaRPr lang="en-US" sz="1200" b="1" dirty="0">
              <a:latin typeface="Sakkal Majalla" panose="02000000000000000000" pitchFamily="2" charset="-78"/>
              <a:cs typeface="Sakkal Majalla" panose="02000000000000000000" pitchFamily="2" charset="-78"/>
            </a:endParaRPr>
          </a:p>
        </p:txBody>
      </p:sp>
      <p:sp>
        <p:nvSpPr>
          <p:cNvPr id="8" name="TextBox 7">
            <a:extLst>
              <a:ext uri="{FF2B5EF4-FFF2-40B4-BE49-F238E27FC236}">
                <a16:creationId xmlns:a16="http://schemas.microsoft.com/office/drawing/2014/main" id="{1A6F7EFB-2577-4594-E45C-68247EF98453}"/>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251769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08801" y="398170"/>
            <a:ext cx="6119327" cy="5773163"/>
            <a:chOff x="609600" y="457200"/>
            <a:chExt cx="6119327" cy="5773163"/>
          </a:xfrm>
        </p:grpSpPr>
        <p:sp>
          <p:nvSpPr>
            <p:cNvPr id="5" name="Smiley Face 4"/>
            <p:cNvSpPr/>
            <p:nvPr/>
          </p:nvSpPr>
          <p:spPr>
            <a:xfrm>
              <a:off x="1950098" y="457200"/>
              <a:ext cx="4778829" cy="4209037"/>
            </a:xfrm>
            <a:prstGeom prst="smileyFace">
              <a:avLst>
                <a:gd name="adj" fmla="val -4653"/>
              </a:avLst>
            </a:prstGeom>
            <a:solidFill>
              <a:srgbClr val="FF000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8" name="Action Button: Back or Previous 7">
              <a:hlinkClick r:id="rId2" action="ppaction://hlinksldjump" highlightClick="1"/>
            </p:cNvPr>
            <p:cNvSpPr/>
            <p:nvPr/>
          </p:nvSpPr>
          <p:spPr>
            <a:xfrm>
              <a:off x="609600" y="5087363"/>
              <a:ext cx="1371600" cy="1143000"/>
            </a:xfrm>
            <a:prstGeom prst="actionButtonBackPrevio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p:nvSpPr>
          <p:spPr>
            <a:xfrm flipH="1">
              <a:off x="1981200" y="5080554"/>
              <a:ext cx="1600200" cy="1143000"/>
            </a:xfrm>
            <a:prstGeom prst="homePlate">
              <a:avLst>
                <a:gd name="adj" fmla="val 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BH" sz="2400" b="1" dirty="0">
                <a:solidFill>
                  <a:schemeClr val="bg1"/>
                </a:solidFill>
                <a:latin typeface="Sakkal Majalla" panose="02000000000000000000" pitchFamily="2" charset="-78"/>
                <a:cs typeface="Sakkal Majalla" panose="02000000000000000000" pitchFamily="2" charset="-78"/>
              </a:endParaRPr>
            </a:p>
            <a:p>
              <a:pPr algn="ctr"/>
              <a:r>
                <a:rPr lang="ar-BH" sz="2400" b="1" dirty="0">
                  <a:solidFill>
                    <a:schemeClr val="bg1"/>
                  </a:solidFill>
                  <a:latin typeface="Sakkal Majalla" panose="02000000000000000000" pitchFamily="2" charset="-78"/>
                  <a:cs typeface="Sakkal Majalla" panose="02000000000000000000" pitchFamily="2" charset="-78"/>
                </a:rPr>
                <a:t>أضغط على السهم  للرجوع إلى السؤال</a:t>
              </a:r>
              <a:endParaRPr lang="en-US" sz="2400" dirty="0">
                <a:solidFill>
                  <a:schemeClr val="bg1"/>
                </a:solidFill>
                <a:latin typeface="Sakkal Majalla" panose="02000000000000000000" pitchFamily="2" charset="-78"/>
                <a:cs typeface="Sakkal Majalla" panose="02000000000000000000" pitchFamily="2" charset="-78"/>
              </a:endParaRPr>
            </a:p>
            <a:p>
              <a:pPr algn="ctr"/>
              <a:endParaRPr lang="en-US" sz="2000" dirty="0">
                <a:latin typeface="Sakkal Majalla" panose="02000000000000000000" pitchFamily="2" charset="-78"/>
                <a:cs typeface="Sakkal Majalla" panose="02000000000000000000" pitchFamily="2" charset="-78"/>
              </a:endParaRPr>
            </a:p>
          </p:txBody>
        </p:sp>
      </p:grpSp>
      <p:cxnSp>
        <p:nvCxnSpPr>
          <p:cNvPr id="12" name="Straight Connector 11"/>
          <p:cNvCxnSpPr/>
          <p:nvPr/>
        </p:nvCxnSpPr>
        <p:spPr>
          <a:xfrm>
            <a:off x="0" y="6459829"/>
            <a:ext cx="913693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26C9E3A-D765-7CC6-2E66-25F44240FF25}"/>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380137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C5DE49B-AF3D-C68A-026F-BF37988D4012}"/>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3352800" y="168275"/>
            <a:ext cx="5638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5400" b="1" dirty="0">
                <a:cs typeface="+mj-cs"/>
              </a:rPr>
              <a:t>أهداف الدرس</a:t>
            </a:r>
          </a:p>
        </p:txBody>
      </p:sp>
      <p:pic>
        <p:nvPicPr>
          <p:cNvPr id="1030" name="Picture 6" descr="Download Icons Transparent Goal - Audience Engagement Line Icon PNG Image  with No Background - PNGkey.com">
            <a:extLst>
              <a:ext uri="{FF2B5EF4-FFF2-40B4-BE49-F238E27FC236}">
                <a16:creationId xmlns:a16="http://schemas.microsoft.com/office/drawing/2014/main" id="{3BB61EA3-3486-F0A7-FD3D-B6659C1BD2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245252"/>
            <a:ext cx="926045" cy="9260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5164A0-1DBE-7625-33C9-FEC000DB39CF}"/>
              </a:ext>
            </a:extLst>
          </p:cNvPr>
          <p:cNvSpPr txBox="1"/>
          <p:nvPr/>
        </p:nvSpPr>
        <p:spPr>
          <a:xfrm>
            <a:off x="685800" y="1582304"/>
            <a:ext cx="7924800" cy="4796826"/>
          </a:xfrm>
          <a:prstGeom prst="rect">
            <a:avLst/>
          </a:prstGeom>
          <a:noFill/>
        </p:spPr>
        <p:txBody>
          <a:bodyPr wrap="square" rtlCol="0">
            <a:spAutoFit/>
          </a:bodyPr>
          <a:lstStyle/>
          <a:p>
            <a:pPr algn="r"/>
            <a:r>
              <a:rPr lang="ar-SA" sz="2800" b="1" dirty="0">
                <a:solidFill>
                  <a:srgbClr val="C00000"/>
                </a:solidFill>
                <a:latin typeface="Sakkal Majalla" panose="02000000000000000000" pitchFamily="2" charset="-78"/>
                <a:cs typeface="Sakkal Majalla" panose="02000000000000000000" pitchFamily="2" charset="-78"/>
              </a:rPr>
              <a:t>يُتَوَقَع من الطالب </a:t>
            </a:r>
            <a:r>
              <a:rPr lang="ar-BH" sz="2800" b="1" dirty="0">
                <a:solidFill>
                  <a:srgbClr val="C00000"/>
                </a:solidFill>
                <a:latin typeface="Sakkal Majalla" panose="02000000000000000000" pitchFamily="2" charset="-78"/>
                <a:cs typeface="Sakkal Majalla" panose="02000000000000000000" pitchFamily="2" charset="-78"/>
              </a:rPr>
              <a:t>في نهاية </a:t>
            </a:r>
            <a:r>
              <a:rPr lang="ar-SA" sz="2800" b="1" dirty="0">
                <a:solidFill>
                  <a:srgbClr val="C00000"/>
                </a:solidFill>
                <a:latin typeface="Sakkal Majalla" panose="02000000000000000000" pitchFamily="2" charset="-78"/>
                <a:cs typeface="Sakkal Majalla" panose="02000000000000000000" pitchFamily="2" charset="-78"/>
              </a:rPr>
              <a:t>هذا الدرس أن:</a:t>
            </a:r>
            <a:endParaRPr lang="ar-BH" sz="2800" b="1" dirty="0">
              <a:solidFill>
                <a:srgbClr val="C00000"/>
              </a:solidFill>
              <a:latin typeface="Sakkal Majalla" panose="02000000000000000000" pitchFamily="2" charset="-78"/>
              <a:cs typeface="Sakkal Majalla" panose="02000000000000000000" pitchFamily="2" charset="-78"/>
            </a:endParaRPr>
          </a:p>
          <a:p>
            <a:pPr algn="r"/>
            <a:endParaRPr lang="ar-BH" sz="2800" dirty="0">
              <a:solidFill>
                <a:schemeClr val="tx1">
                  <a:lumMod val="95000"/>
                  <a:lumOff val="5000"/>
                </a:schemeClr>
              </a:solidFill>
              <a:latin typeface="Sakkal Majalla" panose="02000000000000000000" pitchFamily="2" charset="-78"/>
              <a:cs typeface="Sakkal Majalla" panose="02000000000000000000" pitchFamily="2" charset="-78"/>
            </a:endParaRPr>
          </a:p>
          <a:p>
            <a:pPr marL="342900" marR="0" lvl="0" indent="-342900" algn="just" rtl="1">
              <a:lnSpc>
                <a:spcPct val="107000"/>
              </a:lnSpc>
              <a:spcBef>
                <a:spcPts val="0"/>
              </a:spcBef>
              <a:spcAft>
                <a:spcPts val="800"/>
              </a:spcAft>
              <a:buFont typeface="+mj-lt"/>
              <a:buAutoNum type="arabicPeriod"/>
            </a:pPr>
            <a:r>
              <a:rPr lang="ar-BH" sz="2800" dirty="0">
                <a:solidFill>
                  <a:schemeClr val="tx1">
                    <a:lumMod val="95000"/>
                    <a:lumOff val="5000"/>
                  </a:schemeClr>
                </a:solidFill>
                <a:latin typeface="Sakkal Majalla" panose="02000000000000000000" pitchFamily="2" charset="-78"/>
                <a:cs typeface="Sakkal Majalla" panose="02000000000000000000" pitchFamily="2" charset="-78"/>
              </a:rPr>
              <a:t>يتعرف على مفهوم الاستثمار وأهميته.</a:t>
            </a:r>
          </a:p>
          <a:p>
            <a:pPr marL="342900" marR="0" lvl="0" indent="-342900" algn="just" rtl="1">
              <a:lnSpc>
                <a:spcPct val="107000"/>
              </a:lnSpc>
              <a:spcBef>
                <a:spcPts val="0"/>
              </a:spcBef>
              <a:spcAft>
                <a:spcPts val="800"/>
              </a:spcAft>
              <a:buFont typeface="+mj-lt"/>
              <a:buAutoNum type="arabicPeriod"/>
            </a:pPr>
            <a:r>
              <a:rPr lang="ar-BH" sz="2800" dirty="0">
                <a:solidFill>
                  <a:schemeClr val="tx1">
                    <a:lumMod val="95000"/>
                    <a:lumOff val="5000"/>
                  </a:schemeClr>
                </a:solidFill>
                <a:latin typeface="Sakkal Majalla" panose="02000000000000000000" pitchFamily="2" charset="-78"/>
                <a:cs typeface="Sakkal Majalla" panose="02000000000000000000" pitchFamily="2" charset="-78"/>
              </a:rPr>
              <a:t>يفسر أثر الاستثمار على الفرد والمجتمع.</a:t>
            </a:r>
          </a:p>
          <a:p>
            <a:pPr marL="342900" marR="0" lvl="0" indent="-342900" algn="just" rtl="1">
              <a:lnSpc>
                <a:spcPct val="107000"/>
              </a:lnSpc>
              <a:spcBef>
                <a:spcPts val="0"/>
              </a:spcBef>
              <a:spcAft>
                <a:spcPts val="800"/>
              </a:spcAft>
              <a:buFont typeface="+mj-lt"/>
              <a:buAutoNum type="arabicPeriod"/>
            </a:pPr>
            <a:r>
              <a:rPr lang="ar-BH" sz="2800" dirty="0">
                <a:solidFill>
                  <a:schemeClr val="tx1">
                    <a:lumMod val="95000"/>
                    <a:lumOff val="5000"/>
                  </a:schemeClr>
                </a:solidFill>
                <a:latin typeface="Sakkal Majalla" panose="02000000000000000000" pitchFamily="2" charset="-78"/>
                <a:cs typeface="Sakkal Majalla" panose="02000000000000000000" pitchFamily="2" charset="-78"/>
              </a:rPr>
              <a:t>يستنتج مزايا الاستثمار في مملكة البحرين.</a:t>
            </a:r>
          </a:p>
          <a:p>
            <a:pPr marL="342900" marR="0" lvl="0" indent="-342900" algn="just" rtl="1">
              <a:lnSpc>
                <a:spcPct val="107000"/>
              </a:lnSpc>
              <a:spcBef>
                <a:spcPts val="0"/>
              </a:spcBef>
              <a:spcAft>
                <a:spcPts val="800"/>
              </a:spcAft>
              <a:buFont typeface="+mj-lt"/>
              <a:buAutoNum type="arabicPeriod"/>
            </a:pPr>
            <a:r>
              <a:rPr lang="ar-BH" sz="2800" dirty="0">
                <a:solidFill>
                  <a:schemeClr val="tx1">
                    <a:lumMod val="95000"/>
                    <a:lumOff val="5000"/>
                  </a:schemeClr>
                </a:solidFill>
                <a:latin typeface="Sakkal Majalla" panose="02000000000000000000" pitchFamily="2" charset="-78"/>
                <a:cs typeface="Sakkal Majalla" panose="02000000000000000000" pitchFamily="2" charset="-78"/>
              </a:rPr>
              <a:t>يعتز بجهود مملكة البحرين في تعزيز الاستثمار.</a:t>
            </a:r>
          </a:p>
          <a:p>
            <a:pPr marL="342900" marR="0" lvl="0" indent="-342900" algn="just" rtl="1">
              <a:lnSpc>
                <a:spcPct val="107000"/>
              </a:lnSpc>
              <a:spcBef>
                <a:spcPts val="0"/>
              </a:spcBef>
              <a:spcAft>
                <a:spcPts val="800"/>
              </a:spcAft>
              <a:buFont typeface="+mj-lt"/>
              <a:buAutoNum type="arabicPeriod"/>
            </a:pP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يعرف التجارة وأنواعها.</a:t>
            </a:r>
            <a:endParaRPr lang="ar-BH" sz="28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800"/>
              </a:spcAft>
              <a:buFont typeface="+mj-lt"/>
              <a:buAutoNum type="arabicPeriod"/>
            </a:pP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يوضح أنواع التجارة الداخلية.</a:t>
            </a:r>
            <a:endParaRPr lang="ar-BH" sz="2800" dirty="0">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800"/>
              </a:spcAft>
              <a:buFont typeface="+mj-lt"/>
              <a:buAutoNum type="arabicPeriod"/>
            </a:pP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يصنف أقسام التجارة الخارجية.</a:t>
            </a:r>
            <a:endParaRPr lang="en-US" sz="2800" dirty="0">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081680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54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النشاط الاستهلالي</a:t>
            </a:r>
          </a:p>
        </p:txBody>
      </p:sp>
      <p:sp>
        <p:nvSpPr>
          <p:cNvPr id="7" name="Rectangle 6">
            <a:extLst>
              <a:ext uri="{FF2B5EF4-FFF2-40B4-BE49-F238E27FC236}">
                <a16:creationId xmlns:a16="http://schemas.microsoft.com/office/drawing/2014/main" id="{7A9DB02F-51E2-E870-F636-69E17B76F62C}"/>
              </a:ext>
            </a:extLst>
          </p:cNvPr>
          <p:cNvSpPr/>
          <p:nvPr/>
        </p:nvSpPr>
        <p:spPr>
          <a:xfrm>
            <a:off x="0" y="987347"/>
            <a:ext cx="2286000" cy="461665"/>
          </a:xfrm>
          <a:prstGeom prst="rect">
            <a:avLst/>
          </a:prstGeom>
          <a:solidFill>
            <a:schemeClr val="accent1">
              <a:lumMod val="50000"/>
            </a:schemeClr>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4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Black" panose="020B0A04020102020204" pitchFamily="34" charset="0"/>
                <a:ea typeface="+mn-ea"/>
                <a:cs typeface="Sultan bold" pitchFamily="2" charset="-78"/>
              </a:rPr>
              <a:t>نشاط جماعي 3-3-1</a:t>
            </a:r>
            <a:endParaRPr kumimoji="0" lang="ar-SA" sz="2400" b="1"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Arial Black" panose="020B0A04020102020204" pitchFamily="34"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D5F12ACC-4BCB-A96C-4D2F-481CC7C41295}"/>
              </a:ext>
            </a:extLst>
          </p:cNvPr>
          <p:cNvSpPr txBox="1"/>
          <p:nvPr/>
        </p:nvSpPr>
        <p:spPr>
          <a:xfrm>
            <a:off x="0" y="1447473"/>
            <a:ext cx="9130586" cy="882678"/>
          </a:xfrm>
          <a:prstGeom prst="rect">
            <a:avLst/>
          </a:prstGeom>
          <a:noFill/>
        </p:spPr>
        <p:txBody>
          <a:bodyPr wrap="square">
            <a:spAutoFit/>
          </a:bodyPr>
          <a:lstStyle/>
          <a:p>
            <a:pPr lvl="0" algn="just" rtl="1">
              <a:lnSpc>
                <a:spcPct val="107000"/>
              </a:lnSpc>
              <a:spcAft>
                <a:spcPts val="800"/>
              </a:spcAft>
              <a:buClr>
                <a:srgbClr val="5A6F55"/>
              </a:buClr>
              <a:buSzPts val="1400"/>
            </a:pPr>
            <a:r>
              <a:rPr kumimoji="0" lang="ar-BH" sz="23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Sakkal Majalla" panose="02000000000000000000" pitchFamily="2" charset="-78"/>
              </a:rPr>
              <a:t>شاهد مع زملائك مقطعًا مرئيًا عن </a:t>
            </a:r>
            <a:r>
              <a:rPr lang="ar-BH" sz="2300" b="1" dirty="0">
                <a:solidFill>
                  <a:srgbClr val="C00000"/>
                </a:solidFill>
                <a:latin typeface="Calibri" panose="020F0502020204030204" pitchFamily="34" charset="0"/>
                <a:ea typeface="Calibri" panose="020F0502020204030204" pitchFamily="34" charset="0"/>
                <a:cs typeface="Sakkal Majalla" panose="02000000000000000000" pitchFamily="2" charset="-78"/>
              </a:rPr>
              <a:t>البحرين رؤية 2030.. الاقتصاد والاستثمار  من خلال رمز الاستجابة السريعة </a:t>
            </a:r>
            <a:r>
              <a:rPr lang="en-US" sz="2300" b="1" dirty="0">
                <a:solidFill>
                  <a:srgbClr val="C00000"/>
                </a:solidFill>
                <a:latin typeface="Calibri" panose="020F0502020204030204" pitchFamily="34" charset="0"/>
                <a:ea typeface="Calibri" panose="020F0502020204030204" pitchFamily="34" charset="0"/>
                <a:cs typeface="Sakkal Majalla" panose="02000000000000000000" pitchFamily="2" charset="-78"/>
              </a:rPr>
              <a:t>QR CODE </a:t>
            </a:r>
            <a:r>
              <a:rPr lang="ar-BH" sz="2300" b="1" dirty="0">
                <a:solidFill>
                  <a:srgbClr val="C00000"/>
                </a:solidFill>
                <a:latin typeface="Calibri" panose="020F0502020204030204" pitchFamily="34" charset="0"/>
                <a:ea typeface="Calibri" panose="020F0502020204030204" pitchFamily="34" charset="0"/>
                <a:cs typeface="Sakkal Majalla" panose="02000000000000000000" pitchFamily="2" charset="-78"/>
              </a:rPr>
              <a:t>، </a:t>
            </a:r>
            <a:r>
              <a:rPr kumimoji="0" lang="ar-BH" sz="23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Sakkal Majalla" panose="02000000000000000000" pitchFamily="2" charset="-78"/>
              </a:rPr>
              <a:t>ثم ناقش مع زملائك الأسئلة الآتية:</a:t>
            </a:r>
            <a:endParaRPr kumimoji="0" lang="en-US" sz="23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Wingdings 3" panose="05040102010807070707" pitchFamily="18" charset="2"/>
            </a:endParaRPr>
          </a:p>
        </p:txBody>
      </p:sp>
      <p:sp>
        <p:nvSpPr>
          <p:cNvPr id="15" name="TextBox 14">
            <a:extLst>
              <a:ext uri="{FF2B5EF4-FFF2-40B4-BE49-F238E27FC236}">
                <a16:creationId xmlns:a16="http://schemas.microsoft.com/office/drawing/2014/main" id="{C70666D2-470A-5F76-1336-58EDBDF4E496}"/>
              </a:ext>
            </a:extLst>
          </p:cNvPr>
          <p:cNvSpPr txBox="1"/>
          <p:nvPr/>
        </p:nvSpPr>
        <p:spPr>
          <a:xfrm>
            <a:off x="63061" y="2450299"/>
            <a:ext cx="4356539" cy="3416320"/>
          </a:xfrm>
          <a:prstGeom prst="rect">
            <a:avLst/>
          </a:prstGeom>
          <a:noFill/>
        </p:spPr>
        <p:txBody>
          <a:bodyPr wrap="square">
            <a:spAutoFit/>
          </a:bodyPr>
          <a:lstStyle/>
          <a:p>
            <a:pPr marL="342900" marR="0" lvl="0" indent="-342900" algn="justLow" rtl="1">
              <a:spcBef>
                <a:spcPts val="0"/>
              </a:spcBef>
              <a:spcAft>
                <a:spcPts val="0"/>
              </a:spcAft>
              <a:buClr>
                <a:srgbClr val="5A6F55"/>
              </a:buClr>
              <a:buSzPts val="1200"/>
              <a:buFont typeface="Arial" panose="020B0604020202020204" pitchFamily="34" charset="0"/>
              <a:buChar char="•"/>
            </a:pPr>
            <a:r>
              <a:rPr lang="ar-BH" sz="2800" noProof="0"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ما المقصود بالاستثمار؟</a:t>
            </a:r>
          </a:p>
          <a:p>
            <a:pPr marR="0" lvl="0" algn="justLow" rtl="1">
              <a:spcBef>
                <a:spcPts val="0"/>
              </a:spcBef>
              <a:spcAft>
                <a:spcPts val="0"/>
              </a:spcAft>
              <a:buClr>
                <a:srgbClr val="5A6F55"/>
              </a:buClr>
              <a:buSzPts val="1200"/>
            </a:pPr>
            <a:endParaRPr lang="ar-BH" sz="2400" noProof="0"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Low" rtl="1">
              <a:spcBef>
                <a:spcPts val="0"/>
              </a:spcBef>
              <a:spcAft>
                <a:spcPts val="0"/>
              </a:spcAft>
              <a:buClr>
                <a:srgbClr val="5A6F55"/>
              </a:buClr>
              <a:buSzPts val="1200"/>
              <a:buFont typeface="Arial" panose="020B0604020202020204" pitchFamily="34" charset="0"/>
              <a:buChar char="•"/>
            </a:pPr>
            <a:r>
              <a:rPr kumimoji="0" lang="ar-BH" sz="2800" i="0" u="none" strike="noStrike" kern="1200" cap="none" spc="0" normalizeH="0" baseline="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وضح</a:t>
            </a:r>
            <a:r>
              <a:rPr kumimoji="0" lang="ar-BH" sz="2800" i="0" u="none" strike="noStrike" kern="1200" cap="none" spc="0" normalizeH="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rPr>
              <a:t> أثر الاستثمار على اقتصاد مملكة البحرين.</a:t>
            </a:r>
          </a:p>
          <a:p>
            <a:pPr marR="0" lvl="0" algn="justLow" rtl="1">
              <a:spcBef>
                <a:spcPts val="0"/>
              </a:spcBef>
              <a:spcAft>
                <a:spcPts val="0"/>
              </a:spcAft>
              <a:buClr>
                <a:srgbClr val="5A6F55"/>
              </a:buClr>
              <a:buSzPts val="1200"/>
            </a:pPr>
            <a:endParaRPr kumimoji="0" lang="ar-BH" sz="2400" i="0" u="none" strike="noStrike" kern="1200" cap="none" spc="0" normalizeH="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Low" rtl="1">
              <a:spcBef>
                <a:spcPts val="0"/>
              </a:spcBef>
              <a:spcAft>
                <a:spcPts val="0"/>
              </a:spcAft>
              <a:buClr>
                <a:srgbClr val="5A6F55"/>
              </a:buClr>
              <a:buSzPts val="1200"/>
              <a:buFont typeface="Arial" panose="020B0604020202020204" pitchFamily="34" charset="0"/>
              <a:buChar char="•"/>
            </a:pPr>
            <a:r>
              <a:rPr lang="ar-BH" sz="2800" dirty="0">
                <a:solidFill>
                  <a:srgbClr val="000000"/>
                </a:solidFill>
                <a:latin typeface="Sakkal Majalla" panose="02000000000000000000" pitchFamily="2" charset="-78"/>
                <a:ea typeface="Calibri" panose="020F0502020204030204" pitchFamily="34" charset="0"/>
                <a:cs typeface="Sakkal Majalla" panose="02000000000000000000" pitchFamily="2" charset="-78"/>
              </a:rPr>
              <a:t>تسهم مملكة البحرين على تشجيع الاستثمار المحلي والأجنبي في مختلف القطاعات. اذكر هذه القطاعات.</a:t>
            </a:r>
            <a:endParaRPr kumimoji="0" lang="en-US" sz="2800"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pic>
        <p:nvPicPr>
          <p:cNvPr id="2" name="Picture 1">
            <a:extLst>
              <a:ext uri="{FF2B5EF4-FFF2-40B4-BE49-F238E27FC236}">
                <a16:creationId xmlns:a16="http://schemas.microsoft.com/office/drawing/2014/main" id="{E42C1ACD-F149-CAB7-5356-278D1C64367C}"/>
              </a:ext>
            </a:extLst>
          </p:cNvPr>
          <p:cNvPicPr>
            <a:picLocks noChangeAspect="1"/>
          </p:cNvPicPr>
          <p:nvPr/>
        </p:nvPicPr>
        <p:blipFill>
          <a:blip r:embed="rId2"/>
          <a:stretch>
            <a:fillRect/>
          </a:stretch>
        </p:blipFill>
        <p:spPr>
          <a:xfrm rot="18823303">
            <a:off x="7928852" y="301545"/>
            <a:ext cx="1021738" cy="732246"/>
          </a:xfrm>
          <a:prstGeom prst="rect">
            <a:avLst/>
          </a:prstGeom>
        </p:spPr>
      </p:pic>
      <p:sp>
        <p:nvSpPr>
          <p:cNvPr id="4" name="TextBox 3">
            <a:extLst>
              <a:ext uri="{FF2B5EF4-FFF2-40B4-BE49-F238E27FC236}">
                <a16:creationId xmlns:a16="http://schemas.microsoft.com/office/drawing/2014/main" id="{55361D52-0DD3-6A86-9C26-45896023EC5B}"/>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pic>
        <p:nvPicPr>
          <p:cNvPr id="6" name="Picture 5" descr="Qr code&#10;&#10;Description automatically generated">
            <a:extLst>
              <a:ext uri="{FF2B5EF4-FFF2-40B4-BE49-F238E27FC236}">
                <a16:creationId xmlns:a16="http://schemas.microsoft.com/office/drawing/2014/main" id="{A388D1EF-FCEF-3799-03FD-34E776A328A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3293" y="2717226"/>
            <a:ext cx="2908738" cy="2882466"/>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356475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a:cs typeface="+mj-cs"/>
              </a:rPr>
              <a:t>        مفهوم الاستثمار وأهميته</a:t>
            </a:r>
          </a:p>
        </p:txBody>
      </p:sp>
      <p:sp>
        <p:nvSpPr>
          <p:cNvPr id="7" name="TextBox 6">
            <a:extLst>
              <a:ext uri="{FF2B5EF4-FFF2-40B4-BE49-F238E27FC236}">
                <a16:creationId xmlns:a16="http://schemas.microsoft.com/office/drawing/2014/main" id="{64E818BE-E3BC-6248-CD50-9F3BD922FF9D}"/>
              </a:ext>
            </a:extLst>
          </p:cNvPr>
          <p:cNvSpPr txBox="1"/>
          <p:nvPr/>
        </p:nvSpPr>
        <p:spPr>
          <a:xfrm>
            <a:off x="152400" y="1330283"/>
            <a:ext cx="9053423" cy="1376724"/>
          </a:xfrm>
          <a:prstGeom prst="rect">
            <a:avLst/>
          </a:prstGeom>
          <a:noFill/>
        </p:spPr>
        <p:txBody>
          <a:bodyPr wrap="square">
            <a:spAutoFit/>
          </a:bodyPr>
          <a:lstStyle/>
          <a:p>
            <a:pPr marL="182880" marR="0" algn="just" rtl="1">
              <a:lnSpc>
                <a:spcPct val="107000"/>
              </a:lnSpc>
              <a:spcBef>
                <a:spcPts val="0"/>
              </a:spcBef>
              <a:spcAft>
                <a:spcPts val="0"/>
              </a:spcAft>
            </a:pPr>
            <a:r>
              <a:rPr lang="ar-BH" sz="2600" b="1"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rPr>
              <a:t>الاستثمار – </a:t>
            </a:r>
            <a:r>
              <a:rPr lang="en-US" sz="2600" b="1"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rPr>
              <a:t>Investment</a:t>
            </a:r>
            <a:endParaRPr lang="ar-BH" sz="2600" dirty="0">
              <a:solidFill>
                <a:srgbClr val="0D0D0D"/>
              </a:solidFill>
              <a:latin typeface="Calibri" panose="020F0502020204030204" pitchFamily="34" charset="0"/>
              <a:ea typeface="Calibri" panose="020F0502020204030204" pitchFamily="34" charset="0"/>
              <a:cs typeface="Sakkal Majalla" panose="02000000000000000000" pitchFamily="2" charset="-78"/>
            </a:endParaRPr>
          </a:p>
          <a:p>
            <a:pPr marL="182880" marR="0" algn="just" rtl="1">
              <a:lnSpc>
                <a:spcPct val="107000"/>
              </a:lnSpc>
              <a:spcBef>
                <a:spcPts val="0"/>
              </a:spcBef>
              <a:spcAft>
                <a:spcPts val="0"/>
              </a:spcAft>
            </a:pPr>
            <a:r>
              <a:rPr lang="ar-BH" sz="2600" dirty="0">
                <a:solidFill>
                  <a:srgbClr val="0D0D0D"/>
                </a:solidFill>
                <a:latin typeface="Calibri" panose="020F0502020204030204" pitchFamily="34" charset="0"/>
                <a:ea typeface="Calibri" panose="020F0502020204030204" pitchFamily="34" charset="0"/>
                <a:cs typeface="Sakkal Majalla" panose="02000000000000000000" pitchFamily="2" charset="-78"/>
              </a:rPr>
              <a:t>الاستثمار هو توظيف الأفراد والمؤسسات لفائض أموالهم (مدخراتهم) في المشاريع الاقتصادية بهدف الحصول على الأرباح.</a:t>
            </a:r>
          </a:p>
        </p:txBody>
      </p:sp>
      <p:pic>
        <p:nvPicPr>
          <p:cNvPr id="6" name="Picture 5">
            <a:extLst>
              <a:ext uri="{FF2B5EF4-FFF2-40B4-BE49-F238E27FC236}">
                <a16:creationId xmlns:a16="http://schemas.microsoft.com/office/drawing/2014/main" id="{B00DD1F0-0314-35CD-8D4F-B82026AA3B55}"/>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2" name="TextBox 1">
            <a:extLst>
              <a:ext uri="{FF2B5EF4-FFF2-40B4-BE49-F238E27FC236}">
                <a16:creationId xmlns:a16="http://schemas.microsoft.com/office/drawing/2014/main" id="{A1D276B4-731A-6B60-1B41-63A19E1C230A}"/>
              </a:ext>
            </a:extLst>
          </p:cNvPr>
          <p:cNvSpPr txBox="1"/>
          <p:nvPr/>
        </p:nvSpPr>
        <p:spPr>
          <a:xfrm>
            <a:off x="200936" y="2714233"/>
            <a:ext cx="8977223" cy="3709349"/>
          </a:xfrm>
          <a:prstGeom prst="rect">
            <a:avLst/>
          </a:prstGeom>
          <a:noFill/>
        </p:spPr>
        <p:txBody>
          <a:bodyPr wrap="square">
            <a:spAutoFit/>
          </a:bodyPr>
          <a:lstStyle/>
          <a:p>
            <a:pPr marL="182880" marR="0" algn="just" rtl="1">
              <a:lnSpc>
                <a:spcPct val="107000"/>
              </a:lnSpc>
              <a:spcBef>
                <a:spcPts val="0"/>
              </a:spcBef>
              <a:spcAft>
                <a:spcPts val="0"/>
              </a:spcAft>
            </a:pPr>
            <a:r>
              <a:rPr lang="ar-BH" sz="2600" b="1" dirty="0">
                <a:solidFill>
                  <a:schemeClr val="accent1">
                    <a:lumMod val="75000"/>
                  </a:schemeClr>
                </a:solidFill>
                <a:latin typeface="Calibri" panose="020F0502020204030204" pitchFamily="34" charset="0"/>
                <a:ea typeface="Calibri" panose="020F0502020204030204" pitchFamily="34" charset="0"/>
                <a:cs typeface="Sakkal Majalla" panose="02000000000000000000" pitchFamily="2" charset="-78"/>
              </a:rPr>
              <a:t>أهمية </a:t>
            </a:r>
            <a:r>
              <a:rPr lang="ar-BH" sz="2600" b="1" dirty="0">
                <a:solidFill>
                  <a:schemeClr val="accent1">
                    <a:lumMod val="75000"/>
                  </a:schemeClr>
                </a:solidFill>
                <a:effectLst/>
                <a:latin typeface="Calibri" panose="020F0502020204030204" pitchFamily="34" charset="0"/>
                <a:ea typeface="Calibri" panose="020F0502020204030204" pitchFamily="34" charset="0"/>
                <a:cs typeface="Sakkal Majalla" panose="02000000000000000000" pitchFamily="2" charset="-78"/>
              </a:rPr>
              <a:t>الاستثمار</a:t>
            </a:r>
            <a:endParaRPr lang="ar-BH" sz="2600" dirty="0">
              <a:latin typeface="Calibri" panose="020F0502020204030204" pitchFamily="34" charset="0"/>
              <a:ea typeface="Calibri" panose="020F0502020204030204" pitchFamily="34" charset="0"/>
              <a:cs typeface="Sakkal Majalla" panose="02000000000000000000" pitchFamily="2" charset="-78"/>
            </a:endParaRPr>
          </a:p>
          <a:p>
            <a:pPr marL="182880" marR="0" algn="just" rtl="1">
              <a:lnSpc>
                <a:spcPct val="107000"/>
              </a:lnSpc>
              <a:spcBef>
                <a:spcPts val="0"/>
              </a:spcBef>
              <a:spcAft>
                <a:spcPts val="0"/>
              </a:spcAft>
            </a:pPr>
            <a:r>
              <a:rPr lang="ar-SA" sz="2600" dirty="0">
                <a:latin typeface="Calibri" panose="020F0502020204030204" pitchFamily="34" charset="0"/>
                <a:ea typeface="Calibri" panose="020F0502020204030204" pitchFamily="34" charset="0"/>
                <a:cs typeface="Sakkal Majalla" panose="02000000000000000000" pitchFamily="2" charset="-78"/>
              </a:rPr>
              <a:t>من أهم ما يُقدمه الاستثمار لاقتصاد الدولة ما يلي</a:t>
            </a:r>
            <a:r>
              <a:rPr lang="en-US" sz="2600" dirty="0">
                <a:latin typeface="Sakkal Majalla" panose="02000000000000000000" pitchFamily="2" charset="-78"/>
                <a:ea typeface="Calibri" panose="020F0502020204030204" pitchFamily="34" charset="0"/>
                <a:cs typeface="Arial" panose="020B0604020202020204" pitchFamily="34" charset="0"/>
              </a:rPr>
              <a:t>:</a:t>
            </a:r>
            <a:endParaRPr lang="en-US" sz="2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15000"/>
              </a:lnSpc>
              <a:spcBef>
                <a:spcPts val="0"/>
              </a:spcBef>
              <a:spcAft>
                <a:spcPts val="0"/>
              </a:spcAft>
              <a:buClr>
                <a:srgbClr val="3F5378"/>
              </a:buClr>
              <a:buSzPts val="1200"/>
              <a:buFont typeface="Symbol" panose="05050102010706020507" pitchFamily="18" charset="2"/>
              <a:buChar char=""/>
            </a:pPr>
            <a:r>
              <a:rPr lang="ar-SA" sz="2600" dirty="0">
                <a:latin typeface="Calibri" panose="020F0502020204030204" pitchFamily="34" charset="0"/>
                <a:ea typeface="Calibri" panose="020F0502020204030204" pitchFamily="34" charset="0"/>
                <a:cs typeface="Sakkal Majalla" panose="02000000000000000000" pitchFamily="2" charset="-78"/>
              </a:rPr>
              <a:t>زيادة الإنتاج الأمر الذي يعمل على رفع قدرة الدولة على التصدير للدول الأخرى.</a:t>
            </a:r>
            <a:endParaRPr lang="en-US" sz="2600" dirty="0">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3F5378"/>
              </a:buClr>
              <a:buSzPts val="1200"/>
              <a:buFont typeface="Symbol" panose="05050102010706020507" pitchFamily="18" charset="2"/>
              <a:buChar char=""/>
            </a:pPr>
            <a:r>
              <a:rPr lang="ar-SA" sz="2600" dirty="0">
                <a:latin typeface="Calibri" panose="020F0502020204030204" pitchFamily="34" charset="0"/>
                <a:ea typeface="Calibri" panose="020F0502020204030204" pitchFamily="34" charset="0"/>
                <a:cs typeface="Sakkal Majalla" panose="02000000000000000000" pitchFamily="2" charset="-78"/>
              </a:rPr>
              <a:t>العمل على زيادة نسبة المنتجات المحلية.</a:t>
            </a:r>
            <a:endParaRPr lang="en-US" sz="2600" dirty="0">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3F5378"/>
              </a:buClr>
              <a:buSzPts val="1200"/>
              <a:buFont typeface="Symbol" panose="05050102010706020507" pitchFamily="18" charset="2"/>
              <a:buChar char=""/>
            </a:pPr>
            <a:r>
              <a:rPr lang="ar-SA" sz="2600" dirty="0">
                <a:latin typeface="Calibri" panose="020F0502020204030204" pitchFamily="34" charset="0"/>
                <a:ea typeface="Calibri" panose="020F0502020204030204" pitchFamily="34" charset="0"/>
                <a:cs typeface="Sakkal Majalla" panose="02000000000000000000" pitchFamily="2" charset="-78"/>
              </a:rPr>
              <a:t>زيادة نسبة المشاريع الاستثمارية والاستثمارات بشكل عام، يعني توظيف أكبر عدد ممكن من العمال؛ ممّا يؤدي إلى خفض نسبة البطالة، ورفع المستوى المعيشي للأفراد.  </a:t>
            </a:r>
            <a:endParaRPr lang="en-US" sz="2600" dirty="0">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3F5378"/>
              </a:buClr>
              <a:buSzPts val="1200"/>
              <a:buFont typeface="Symbol" panose="05050102010706020507" pitchFamily="18" charset="2"/>
              <a:buChar char=""/>
            </a:pPr>
            <a:r>
              <a:rPr lang="ar-SA" sz="2600" dirty="0">
                <a:latin typeface="Calibri" panose="020F0502020204030204" pitchFamily="34" charset="0"/>
                <a:ea typeface="Calibri" panose="020F0502020204030204" pitchFamily="34" charset="0"/>
                <a:cs typeface="Sakkal Majalla" panose="02000000000000000000" pitchFamily="2" charset="-78"/>
              </a:rPr>
              <a:t>يعمل على توفير العملة الأجنبية.</a:t>
            </a:r>
            <a:endParaRPr lang="en-US" sz="2600" dirty="0">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rtl="1">
              <a:lnSpc>
                <a:spcPct val="115000"/>
              </a:lnSpc>
              <a:spcBef>
                <a:spcPts val="0"/>
              </a:spcBef>
              <a:spcAft>
                <a:spcPts val="0"/>
              </a:spcAft>
              <a:buClr>
                <a:srgbClr val="3F5378"/>
              </a:buClr>
              <a:buSzPts val="1200"/>
              <a:buFont typeface="Symbol" panose="05050102010706020507" pitchFamily="18" charset="2"/>
              <a:buChar char=""/>
            </a:pPr>
            <a:r>
              <a:rPr lang="ar-SA" sz="2600" dirty="0">
                <a:latin typeface="Calibri" panose="020F0502020204030204" pitchFamily="34" charset="0"/>
                <a:ea typeface="Calibri" panose="020F0502020204030204" pitchFamily="34" charset="0"/>
                <a:cs typeface="Sakkal Majalla" panose="02000000000000000000" pitchFamily="2" charset="-78"/>
              </a:rPr>
              <a:t>يعمل الاستثمار على الرقي بالمستوى الاقتصادي والاجتماعي للفرد والمجتمع.</a:t>
            </a:r>
            <a:endParaRPr lang="en-US" sz="2600" dirty="0">
              <a:latin typeface="Calibri" panose="020F0502020204030204" pitchFamily="34" charset="0"/>
              <a:ea typeface="Calibri" panose="020F0502020204030204" pitchFamily="34" charset="0"/>
              <a:cs typeface="Symbol" panose="05050102010706020507" pitchFamily="18" charset="2"/>
            </a:endParaRPr>
          </a:p>
        </p:txBody>
      </p:sp>
      <p:sp>
        <p:nvSpPr>
          <p:cNvPr id="4" name="TextBox 3">
            <a:extLst>
              <a:ext uri="{FF2B5EF4-FFF2-40B4-BE49-F238E27FC236}">
                <a16:creationId xmlns:a16="http://schemas.microsoft.com/office/drawing/2014/main" id="{27E7B68A-CD8A-7BC7-B43A-68D89136B72F}"/>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3611033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a:cs typeface="+mj-cs"/>
              </a:rPr>
              <a:t>        أثر الاستثمار على الفرد والمجتمع</a:t>
            </a:r>
          </a:p>
        </p:txBody>
      </p:sp>
      <p:sp>
        <p:nvSpPr>
          <p:cNvPr id="12" name="Rectangle 11">
            <a:extLst>
              <a:ext uri="{FF2B5EF4-FFF2-40B4-BE49-F238E27FC236}">
                <a16:creationId xmlns:a16="http://schemas.microsoft.com/office/drawing/2014/main" id="{67639C5F-FB42-BB64-1E9E-1CBBD254E704}"/>
              </a:ext>
            </a:extLst>
          </p:cNvPr>
          <p:cNvSpPr/>
          <p:nvPr/>
        </p:nvSpPr>
        <p:spPr>
          <a:xfrm>
            <a:off x="12096" y="1242077"/>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جماعي 3-</a:t>
            </a:r>
            <a:r>
              <a:rPr lang="ar-BH"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3</a:t>
            </a: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-2</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pic>
        <p:nvPicPr>
          <p:cNvPr id="4" name="Picture 3">
            <a:extLst>
              <a:ext uri="{FF2B5EF4-FFF2-40B4-BE49-F238E27FC236}">
                <a16:creationId xmlns:a16="http://schemas.microsoft.com/office/drawing/2014/main" id="{A41C4FE6-60AF-AF14-5674-EF7D7AF4150B}"/>
              </a:ext>
            </a:extLst>
          </p:cNvPr>
          <p:cNvPicPr>
            <a:picLocks noChangeAspect="1"/>
          </p:cNvPicPr>
          <p:nvPr/>
        </p:nvPicPr>
        <p:blipFill rotWithShape="1">
          <a:blip r:embed="rId3"/>
          <a:srcRect l="28333" t="49999" r="33666" b="12963"/>
          <a:stretch/>
        </p:blipFill>
        <p:spPr>
          <a:xfrm>
            <a:off x="533400" y="1918060"/>
            <a:ext cx="7924800" cy="4344539"/>
          </a:xfrm>
          <a:prstGeom prst="rect">
            <a:avLst/>
          </a:prstGeom>
        </p:spPr>
      </p:pic>
      <p:sp>
        <p:nvSpPr>
          <p:cNvPr id="14" name="TextBox 13">
            <a:extLst>
              <a:ext uri="{FF2B5EF4-FFF2-40B4-BE49-F238E27FC236}">
                <a16:creationId xmlns:a16="http://schemas.microsoft.com/office/drawing/2014/main" id="{01A30A1E-C500-151C-E48A-9705F5A43A50}"/>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Tree>
    <p:extLst>
      <p:ext uri="{BB962C8B-B14F-4D97-AF65-F5344CB8AC3E}">
        <p14:creationId xmlns:p14="http://schemas.microsoft.com/office/powerpoint/2010/main" val="340300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kumimoji="0" lang="ar-BH" sz="3800" b="1" i="0" u="none" strike="noStrike" kern="1200" cap="none" spc="0" normalizeH="0" baseline="0" noProof="0" dirty="0">
                <a:ln>
                  <a:noFill/>
                </a:ln>
                <a:solidFill>
                  <a:prstClr val="white"/>
                </a:solidFill>
                <a:effectLst/>
                <a:uLnTx/>
                <a:uFillTx/>
                <a:latin typeface="Calibri" panose="020F0502020204030204"/>
                <a:ea typeface="+mn-ea"/>
                <a:cs typeface="Times New Roman" panose="02020603050405020304" pitchFamily="18" charset="0"/>
              </a:rPr>
              <a:t>أثر الاستثمار على الفرد والمجتمع</a:t>
            </a:r>
            <a:endParaRPr lang="ar-BH" sz="4000" b="1" dirty="0">
              <a:cs typeface="+mj-cs"/>
            </a:endParaRPr>
          </a:p>
        </p:txBody>
      </p:sp>
      <p:pic>
        <p:nvPicPr>
          <p:cNvPr id="6" name="Picture 5">
            <a:extLst>
              <a:ext uri="{FF2B5EF4-FFF2-40B4-BE49-F238E27FC236}">
                <a16:creationId xmlns:a16="http://schemas.microsoft.com/office/drawing/2014/main" id="{5C3D7C2E-506A-2878-1375-FCFB5334A54A}"/>
              </a:ext>
            </a:extLst>
          </p:cNvPr>
          <p:cNvPicPr>
            <a:picLocks noChangeAspect="1"/>
          </p:cNvPicPr>
          <p:nvPr/>
        </p:nvPicPr>
        <p:blipFill rotWithShape="1">
          <a:blip r:embed="rId3">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2" name="TextBox 1">
            <a:extLst>
              <a:ext uri="{FF2B5EF4-FFF2-40B4-BE49-F238E27FC236}">
                <a16:creationId xmlns:a16="http://schemas.microsoft.com/office/drawing/2014/main" id="{A4AF2653-67EB-F6A1-85B2-552893B580FA}"/>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
        <p:nvSpPr>
          <p:cNvPr id="28" name="TextBox 27">
            <a:extLst>
              <a:ext uri="{FF2B5EF4-FFF2-40B4-BE49-F238E27FC236}">
                <a16:creationId xmlns:a16="http://schemas.microsoft.com/office/drawing/2014/main" id="{E97CCDA1-AA55-E691-AADD-61D7B4A1A48F}"/>
              </a:ext>
            </a:extLst>
          </p:cNvPr>
          <p:cNvSpPr txBox="1"/>
          <p:nvPr/>
        </p:nvSpPr>
        <p:spPr>
          <a:xfrm>
            <a:off x="63500" y="1298646"/>
            <a:ext cx="8975436" cy="1892826"/>
          </a:xfrm>
          <a:prstGeom prst="rect">
            <a:avLst/>
          </a:prstGeom>
          <a:noFill/>
        </p:spPr>
        <p:txBody>
          <a:bodyPr wrap="square">
            <a:spAutoFit/>
          </a:bodyPr>
          <a:lstStyle/>
          <a:p>
            <a:pPr algn="just" rtl="1"/>
            <a:r>
              <a:rPr lang="ar-BH" sz="1950" dirty="0">
                <a:latin typeface="Sakkal Majalla" panose="02000000000000000000" pitchFamily="2" charset="-78"/>
                <a:cs typeface="Sakkal Majalla" panose="02000000000000000000" pitchFamily="2" charset="-78"/>
              </a:rPr>
              <a:t>إن زيادة الإنتاج تؤدي إلى زيادة المعروض من السلع والخدمات، الأمر الذي يؤدي إلى زيادة الاستهلاك في المجتمع وهذا في حد ذاته يمثل زيادة في درجة الرفاهية الاقتصادية لأفراد المجتمع. ومن ناحية أخرى، فإن الاستهلاك يخلق الحافز لدى المنتجين لزيادة إنتاجهم، وذلك من خلال زيادة الاستثمار الذي يتبعه بالضرورة زيادة توظيف الأيدي العاملة، مما يؤدي إلى زيادة الدخول. ومن ثم زيادة الاستهلاك وزيادة الادخار، والاستهلاك يخلق الحافز لدى المنتجين لزيادة إنتاجهم مرة أخرى، والادخار هو الذي يستخدم في الاستثمار وهكذا، الأمر الذي ينتج عنه في التحليل النهائي زيادة درجة الرفاهية الاقتصادية في المجتمع كما هو موضح في الشكل التالي.</a:t>
            </a:r>
            <a:endParaRPr lang="en-US" sz="1950" dirty="0">
              <a:latin typeface="Sakkal Majalla" panose="02000000000000000000" pitchFamily="2" charset="-78"/>
              <a:cs typeface="Sakkal Majalla" panose="02000000000000000000" pitchFamily="2" charset="-78"/>
            </a:endParaRPr>
          </a:p>
        </p:txBody>
      </p:sp>
      <p:grpSp>
        <p:nvGrpSpPr>
          <p:cNvPr id="7" name="Group 6">
            <a:extLst>
              <a:ext uri="{FF2B5EF4-FFF2-40B4-BE49-F238E27FC236}">
                <a16:creationId xmlns:a16="http://schemas.microsoft.com/office/drawing/2014/main" id="{BB3D46E4-8E07-C4A4-6527-2A3186EF48AA}"/>
              </a:ext>
            </a:extLst>
          </p:cNvPr>
          <p:cNvGrpSpPr/>
          <p:nvPr/>
        </p:nvGrpSpPr>
        <p:grpSpPr>
          <a:xfrm>
            <a:off x="878681" y="3242580"/>
            <a:ext cx="7164388" cy="3032760"/>
            <a:chOff x="0" y="17880"/>
            <a:chExt cx="5657850" cy="1569620"/>
          </a:xfrm>
        </p:grpSpPr>
        <p:sp>
          <p:nvSpPr>
            <p:cNvPr id="9" name="Arrow: Left 8">
              <a:extLst>
                <a:ext uri="{FF2B5EF4-FFF2-40B4-BE49-F238E27FC236}">
                  <a16:creationId xmlns:a16="http://schemas.microsoft.com/office/drawing/2014/main" id="{265F77C5-BB71-B995-5A91-6F702B9730CD}"/>
                </a:ext>
              </a:extLst>
            </p:cNvPr>
            <p:cNvSpPr/>
            <p:nvPr/>
          </p:nvSpPr>
          <p:spPr>
            <a:xfrm>
              <a:off x="4886325" y="1276350"/>
              <a:ext cx="359410" cy="143510"/>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12" name="Rectangle 11">
              <a:extLst>
                <a:ext uri="{FF2B5EF4-FFF2-40B4-BE49-F238E27FC236}">
                  <a16:creationId xmlns:a16="http://schemas.microsoft.com/office/drawing/2014/main" id="{3EA39D30-2F37-2503-D042-E64AA3F988AE}"/>
                </a:ext>
              </a:extLst>
            </p:cNvPr>
            <p:cNvSpPr/>
            <p:nvPr/>
          </p:nvSpPr>
          <p:spPr>
            <a:xfrm>
              <a:off x="4543425" y="17880"/>
              <a:ext cx="1114425" cy="530177"/>
            </a:xfrm>
            <a:prstGeom prst="rect">
              <a:avLst/>
            </a:prstGeom>
            <a:solidFill>
              <a:sysClr val="window" lastClr="FFFFFF">
                <a:lumMod val="8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ar-BH" b="1" i="0" u="none" strike="noStrike" kern="0" cap="none" spc="0" normalizeH="0" baseline="0" noProof="0">
                  <a:ln>
                    <a:noFill/>
                  </a:ln>
                  <a:solidFill>
                    <a:srgbClr val="0D0D0D"/>
                  </a:solidFill>
                  <a:effectLst/>
                  <a:uLnTx/>
                  <a:uFillTx/>
                  <a:latin typeface="Sakkal Majalla" panose="02000000000000000000" pitchFamily="2" charset="-78"/>
                  <a:ea typeface="Calibri" panose="020F0502020204030204" pitchFamily="34" charset="0"/>
                  <a:cs typeface="Sakkal Majalla" panose="02000000000000000000" pitchFamily="2" charset="-78"/>
                </a:rPr>
                <a:t>الاستثمار</a:t>
              </a: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27" name="Rectangle 26">
              <a:extLst>
                <a:ext uri="{FF2B5EF4-FFF2-40B4-BE49-F238E27FC236}">
                  <a16:creationId xmlns:a16="http://schemas.microsoft.com/office/drawing/2014/main" id="{045477EE-7FDE-AA84-1113-5E9E5CFC1D27}"/>
                </a:ext>
              </a:extLst>
            </p:cNvPr>
            <p:cNvSpPr/>
            <p:nvPr/>
          </p:nvSpPr>
          <p:spPr>
            <a:xfrm>
              <a:off x="3028950" y="30532"/>
              <a:ext cx="1137920" cy="527050"/>
            </a:xfrm>
            <a:prstGeom prst="rect">
              <a:avLst/>
            </a:prstGeom>
            <a:solidFill>
              <a:srgbClr val="4472C4">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ar-BH" b="1" i="0" u="none" strike="noStrike" kern="0" cap="none" spc="0" normalizeH="0" baseline="0" noProof="0">
                  <a:ln>
                    <a:noFill/>
                  </a:ln>
                  <a:solidFill>
                    <a:srgbClr val="0D0D0D"/>
                  </a:solidFill>
                  <a:effectLst/>
                  <a:uLnTx/>
                  <a:uFillTx/>
                  <a:latin typeface="Sakkal Majalla" panose="02000000000000000000" pitchFamily="2" charset="-78"/>
                  <a:ea typeface="Calibri" panose="020F0502020204030204" pitchFamily="34" charset="0"/>
                  <a:cs typeface="Sakkal Majalla" panose="02000000000000000000" pitchFamily="2" charset="-78"/>
                </a:rPr>
                <a:t>زيادة فرص العمل (انخفاض البطالة)</a:t>
              </a: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29" name="Rectangle 28">
              <a:extLst>
                <a:ext uri="{FF2B5EF4-FFF2-40B4-BE49-F238E27FC236}">
                  <a16:creationId xmlns:a16="http://schemas.microsoft.com/office/drawing/2014/main" id="{5E7F1686-D4C4-5918-1469-3EA50D46BABA}"/>
                </a:ext>
              </a:extLst>
            </p:cNvPr>
            <p:cNvSpPr/>
            <p:nvPr/>
          </p:nvSpPr>
          <p:spPr>
            <a:xfrm>
              <a:off x="1524000" y="28575"/>
              <a:ext cx="1132604" cy="527102"/>
            </a:xfrm>
            <a:prstGeom prst="rect">
              <a:avLst/>
            </a:prstGeom>
            <a:solidFill>
              <a:srgbClr val="70AD47">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ar-BH" b="1" i="0" u="none" strike="noStrike" kern="0" cap="none" spc="0" normalizeH="0" baseline="0" noProof="0" dirty="0">
                  <a:ln>
                    <a:noFill/>
                  </a:ln>
                  <a:solidFill>
                    <a:srgbClr val="0D0D0D"/>
                  </a:solidFill>
                  <a:effectLst/>
                  <a:uLnTx/>
                  <a:uFillTx/>
                  <a:latin typeface="Sakkal Majalla" panose="02000000000000000000" pitchFamily="2" charset="-78"/>
                  <a:ea typeface="Calibri" panose="020F0502020204030204" pitchFamily="34" charset="0"/>
                  <a:cs typeface="Sakkal Majalla" panose="02000000000000000000" pitchFamily="2" charset="-78"/>
                </a:rPr>
                <a:t>زيادة الإنتاج</a:t>
              </a:r>
              <a:endParaRPr kumimoji="0" lang="en-US" b="0" i="0" u="none" strike="noStrike" kern="0" cap="none" spc="0" normalizeH="0" baseline="0" noProof="0" dirty="0">
                <a:ln>
                  <a:noFill/>
                </a:ln>
                <a:solidFill>
                  <a:sysClr val="windowText" lastClr="000000"/>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30" name="Rectangle 29">
              <a:extLst>
                <a:ext uri="{FF2B5EF4-FFF2-40B4-BE49-F238E27FC236}">
                  <a16:creationId xmlns:a16="http://schemas.microsoft.com/office/drawing/2014/main" id="{4DA196A5-BD04-5973-34D8-142E92AE95D3}"/>
                </a:ext>
              </a:extLst>
            </p:cNvPr>
            <p:cNvSpPr/>
            <p:nvPr/>
          </p:nvSpPr>
          <p:spPr>
            <a:xfrm>
              <a:off x="0" y="28575"/>
              <a:ext cx="1132604" cy="527102"/>
            </a:xfrm>
            <a:prstGeom prst="rect">
              <a:avLst/>
            </a:prstGeom>
            <a:solidFill>
              <a:srgbClr val="FFC000">
                <a:lumMod val="40000"/>
                <a:lumOff val="6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ar-BH" b="1" i="0" u="none" strike="noStrike" kern="0" cap="none" spc="0" normalizeH="0" baseline="0" noProof="0">
                  <a:ln>
                    <a:noFill/>
                  </a:ln>
                  <a:solidFill>
                    <a:srgbClr val="0D0D0D"/>
                  </a:solidFill>
                  <a:effectLst/>
                  <a:uLnTx/>
                  <a:uFillTx/>
                  <a:latin typeface="Sakkal Majalla" panose="02000000000000000000" pitchFamily="2" charset="-78"/>
                  <a:ea typeface="Calibri" panose="020F0502020204030204" pitchFamily="34" charset="0"/>
                  <a:cs typeface="Sakkal Majalla" panose="02000000000000000000" pitchFamily="2" charset="-78"/>
                </a:rPr>
                <a:t>زيادة الدخل القومي</a:t>
              </a: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31" name="Arrow: Left 30">
              <a:extLst>
                <a:ext uri="{FF2B5EF4-FFF2-40B4-BE49-F238E27FC236}">
                  <a16:creationId xmlns:a16="http://schemas.microsoft.com/office/drawing/2014/main" id="{C96CCFF9-EE4A-796F-1C9D-1ACE43AE1A44}"/>
                </a:ext>
              </a:extLst>
            </p:cNvPr>
            <p:cNvSpPr/>
            <p:nvPr/>
          </p:nvSpPr>
          <p:spPr>
            <a:xfrm>
              <a:off x="4171950" y="209550"/>
              <a:ext cx="360000" cy="144000"/>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32" name="Rectangle 31">
              <a:extLst>
                <a:ext uri="{FF2B5EF4-FFF2-40B4-BE49-F238E27FC236}">
                  <a16:creationId xmlns:a16="http://schemas.microsoft.com/office/drawing/2014/main" id="{37985208-990D-E0C1-BFE6-6322F189FFEA}"/>
                </a:ext>
              </a:extLst>
            </p:cNvPr>
            <p:cNvSpPr/>
            <p:nvPr/>
          </p:nvSpPr>
          <p:spPr>
            <a:xfrm>
              <a:off x="828675" y="1038225"/>
              <a:ext cx="1137285" cy="530225"/>
            </a:xfrm>
            <a:prstGeom prst="rect">
              <a:avLst/>
            </a:prstGeom>
            <a:solidFill>
              <a:srgbClr val="ED7D31"/>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ar-BH" b="1" i="0" u="none" strike="noStrike" kern="0" cap="none" spc="0" normalizeH="0" baseline="0" noProof="0">
                  <a:ln>
                    <a:noFill/>
                  </a:ln>
                  <a:solidFill>
                    <a:srgbClr val="0D0D0D"/>
                  </a:solidFill>
                  <a:effectLst/>
                  <a:uLnTx/>
                  <a:uFillTx/>
                  <a:latin typeface="Sakkal Majalla" panose="02000000000000000000" pitchFamily="2" charset="-78"/>
                  <a:ea typeface="Calibri" panose="020F0502020204030204" pitchFamily="34" charset="0"/>
                  <a:cs typeface="Sakkal Majalla" panose="02000000000000000000" pitchFamily="2" charset="-78"/>
                </a:rPr>
                <a:t>زيادة دخول الأفراد</a:t>
              </a: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cxnSp>
          <p:nvCxnSpPr>
            <p:cNvPr id="33" name="Straight Connector 32">
              <a:extLst>
                <a:ext uri="{FF2B5EF4-FFF2-40B4-BE49-F238E27FC236}">
                  <a16:creationId xmlns:a16="http://schemas.microsoft.com/office/drawing/2014/main" id="{2518A0F0-E598-77A6-9287-37A02845A1EE}"/>
                </a:ext>
              </a:extLst>
            </p:cNvPr>
            <p:cNvCxnSpPr/>
            <p:nvPr/>
          </p:nvCxnSpPr>
          <p:spPr>
            <a:xfrm>
              <a:off x="476250" y="590550"/>
              <a:ext cx="0" cy="756000"/>
            </a:xfrm>
            <a:prstGeom prst="line">
              <a:avLst/>
            </a:prstGeom>
            <a:noFill/>
            <a:ln w="76200" cap="flat" cmpd="sng" algn="ctr">
              <a:solidFill>
                <a:sysClr val="windowText" lastClr="000000"/>
              </a:solidFill>
              <a:prstDash val="solid"/>
              <a:miter lim="800000"/>
            </a:ln>
            <a:effectLst/>
          </p:spPr>
        </p:cxnSp>
        <p:sp>
          <p:nvSpPr>
            <p:cNvPr id="34" name="Rectangle 33">
              <a:extLst>
                <a:ext uri="{FF2B5EF4-FFF2-40B4-BE49-F238E27FC236}">
                  <a16:creationId xmlns:a16="http://schemas.microsoft.com/office/drawing/2014/main" id="{4E846526-7F09-BBDD-1632-0EABD56426D3}"/>
                </a:ext>
              </a:extLst>
            </p:cNvPr>
            <p:cNvSpPr/>
            <p:nvPr/>
          </p:nvSpPr>
          <p:spPr>
            <a:xfrm>
              <a:off x="3876675" y="1057275"/>
              <a:ext cx="1137285" cy="529590"/>
            </a:xfrm>
            <a:prstGeom prst="rect">
              <a:avLst/>
            </a:prstGeom>
            <a:solidFill>
              <a:srgbClr val="F7F7AB"/>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ar-BH" b="1" i="0" u="none" strike="noStrike" kern="0" cap="none" spc="0" normalizeH="0" baseline="0" noProof="0">
                  <a:ln>
                    <a:noFill/>
                  </a:ln>
                  <a:solidFill>
                    <a:srgbClr val="0D0D0D"/>
                  </a:solidFill>
                  <a:effectLst/>
                  <a:uLnTx/>
                  <a:uFillTx/>
                  <a:latin typeface="Sakkal Majalla" panose="02000000000000000000" pitchFamily="2" charset="-78"/>
                  <a:ea typeface="Calibri" panose="020F0502020204030204" pitchFamily="34" charset="0"/>
                  <a:cs typeface="Sakkal Majalla" panose="02000000000000000000" pitchFamily="2" charset="-78"/>
                </a:rPr>
                <a:t>زيادة الرفاهية الاجتماعية</a:t>
              </a: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35" name="Arrow: Up 34">
              <a:extLst>
                <a:ext uri="{FF2B5EF4-FFF2-40B4-BE49-F238E27FC236}">
                  <a16:creationId xmlns:a16="http://schemas.microsoft.com/office/drawing/2014/main" id="{D560036D-A6CB-DEC5-7ADD-F72869550625}"/>
                </a:ext>
              </a:extLst>
            </p:cNvPr>
            <p:cNvSpPr/>
            <p:nvPr/>
          </p:nvSpPr>
          <p:spPr>
            <a:xfrm>
              <a:off x="5143500" y="581025"/>
              <a:ext cx="144000" cy="792000"/>
            </a:xfrm>
            <a:prstGeom prst="upArrow">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36" name="Rectangle 35">
              <a:extLst>
                <a:ext uri="{FF2B5EF4-FFF2-40B4-BE49-F238E27FC236}">
                  <a16:creationId xmlns:a16="http://schemas.microsoft.com/office/drawing/2014/main" id="{82B24DA7-1D9C-F11F-7FF9-B01D493E1009}"/>
                </a:ext>
              </a:extLst>
            </p:cNvPr>
            <p:cNvSpPr/>
            <p:nvPr/>
          </p:nvSpPr>
          <p:spPr>
            <a:xfrm>
              <a:off x="2352675" y="1057275"/>
              <a:ext cx="1137285" cy="530225"/>
            </a:xfrm>
            <a:prstGeom prst="rect">
              <a:avLst/>
            </a:prstGeom>
            <a:solidFill>
              <a:srgbClr val="ED7D31">
                <a:lumMod val="20000"/>
                <a:lumOff val="80000"/>
              </a:srgb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0"/>
                </a:spcAft>
                <a:buClrTx/>
                <a:buSzTx/>
                <a:buFontTx/>
                <a:buNone/>
                <a:tabLst/>
                <a:defRPr/>
              </a:pPr>
              <a:r>
                <a:rPr kumimoji="0" lang="ar-BH" b="1" i="0" u="none" strike="noStrike" kern="0" cap="none" spc="0" normalizeH="0" baseline="0" noProof="0" dirty="0">
                  <a:ln>
                    <a:noFill/>
                  </a:ln>
                  <a:solidFill>
                    <a:srgbClr val="0D0D0D"/>
                  </a:solidFill>
                  <a:effectLst/>
                  <a:uLnTx/>
                  <a:uFillTx/>
                  <a:latin typeface="Sakkal Majalla" panose="02000000000000000000" pitchFamily="2" charset="-78"/>
                  <a:ea typeface="Calibri" panose="020F0502020204030204" pitchFamily="34" charset="0"/>
                  <a:cs typeface="Sakkal Majalla" panose="02000000000000000000" pitchFamily="2" charset="-78"/>
                </a:rPr>
                <a:t>زيادة الاستهلاك من السلع والخدمات</a:t>
              </a:r>
              <a:endParaRPr kumimoji="0" lang="en-US" b="0" i="0" u="none" strike="noStrike" kern="0" cap="none" spc="0" normalizeH="0" baseline="0" noProof="0" dirty="0">
                <a:ln>
                  <a:noFill/>
                </a:ln>
                <a:solidFill>
                  <a:sysClr val="windowText" lastClr="000000"/>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37" name="Arrow: Left 36">
              <a:extLst>
                <a:ext uri="{FF2B5EF4-FFF2-40B4-BE49-F238E27FC236}">
                  <a16:creationId xmlns:a16="http://schemas.microsoft.com/office/drawing/2014/main" id="{845ACB96-25D3-41A8-95DE-FACBCE4430CB}"/>
                </a:ext>
              </a:extLst>
            </p:cNvPr>
            <p:cNvSpPr/>
            <p:nvPr/>
          </p:nvSpPr>
          <p:spPr>
            <a:xfrm>
              <a:off x="2657475" y="209550"/>
              <a:ext cx="360000" cy="144000"/>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38" name="Arrow: Left 37">
              <a:extLst>
                <a:ext uri="{FF2B5EF4-FFF2-40B4-BE49-F238E27FC236}">
                  <a16:creationId xmlns:a16="http://schemas.microsoft.com/office/drawing/2014/main" id="{13A6821A-C849-4737-440A-1BBD7A422024}"/>
                </a:ext>
              </a:extLst>
            </p:cNvPr>
            <p:cNvSpPr/>
            <p:nvPr/>
          </p:nvSpPr>
          <p:spPr>
            <a:xfrm>
              <a:off x="1152525" y="238125"/>
              <a:ext cx="360000" cy="144000"/>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39" name="Arrow: Left 38">
              <a:extLst>
                <a:ext uri="{FF2B5EF4-FFF2-40B4-BE49-F238E27FC236}">
                  <a16:creationId xmlns:a16="http://schemas.microsoft.com/office/drawing/2014/main" id="{16DE17D0-3012-A386-5DFB-49BB334B4FF8}"/>
                </a:ext>
              </a:extLst>
            </p:cNvPr>
            <p:cNvSpPr/>
            <p:nvPr/>
          </p:nvSpPr>
          <p:spPr>
            <a:xfrm flipH="1">
              <a:off x="447675" y="1238250"/>
              <a:ext cx="359410" cy="143510"/>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40" name="Arrow: Left 39">
              <a:extLst>
                <a:ext uri="{FF2B5EF4-FFF2-40B4-BE49-F238E27FC236}">
                  <a16:creationId xmlns:a16="http://schemas.microsoft.com/office/drawing/2014/main" id="{F134C10A-AC4E-E5FD-71E8-2225838C67C0}"/>
                </a:ext>
              </a:extLst>
            </p:cNvPr>
            <p:cNvSpPr/>
            <p:nvPr/>
          </p:nvSpPr>
          <p:spPr>
            <a:xfrm flipH="1">
              <a:off x="1971675" y="1247775"/>
              <a:ext cx="359410" cy="143510"/>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cs typeface="Sakkal Majalla" panose="02000000000000000000" pitchFamily="2" charset="-78"/>
              </a:endParaRPr>
            </a:p>
          </p:txBody>
        </p:sp>
        <p:sp>
          <p:nvSpPr>
            <p:cNvPr id="41" name="Arrow: Left 40">
              <a:extLst>
                <a:ext uri="{FF2B5EF4-FFF2-40B4-BE49-F238E27FC236}">
                  <a16:creationId xmlns:a16="http://schemas.microsoft.com/office/drawing/2014/main" id="{F8891D02-A0EB-734F-79AF-8C312C8FCDC9}"/>
                </a:ext>
              </a:extLst>
            </p:cNvPr>
            <p:cNvSpPr/>
            <p:nvPr/>
          </p:nvSpPr>
          <p:spPr>
            <a:xfrm flipH="1">
              <a:off x="3495675" y="1257300"/>
              <a:ext cx="359410" cy="143510"/>
            </a:xfrm>
            <a:prstGeom prst="leftArrow">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ysClr val="windowText" lastClr="000000"/>
                </a:solidFill>
                <a:effectLst/>
                <a:uLnTx/>
                <a:uFillTx/>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451309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شعار علم البحرين"/>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1" name="Straight Connector 10"/>
          <p:cNvCxnSpPr/>
          <p:nvPr/>
        </p:nvCxnSpPr>
        <p:spPr>
          <a:xfrm flipV="1">
            <a:off x="0" y="6408600"/>
            <a:ext cx="913058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مستطيل مستدير الزوايا 13">
            <a:extLst>
              <a:ext uri="{FF2B5EF4-FFF2-40B4-BE49-F238E27FC236}">
                <a16:creationId xmlns:a16="http://schemas.microsoft.com/office/drawing/2014/main" id="{2679F63F-9D47-F403-7151-58894BC9E918}"/>
              </a:ext>
            </a:extLst>
          </p:cNvPr>
          <p:cNvSpPr/>
          <p:nvPr/>
        </p:nvSpPr>
        <p:spPr>
          <a:xfrm>
            <a:off x="2656609" y="123853"/>
            <a:ext cx="6400800" cy="1080000"/>
          </a:xfrm>
          <a:prstGeom prst="roundRect">
            <a:avLst>
              <a:gd name="adj" fmla="val 10356"/>
            </a:avLst>
          </a:prstGeom>
          <a:solidFill>
            <a:schemeClr val="bg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3800" b="1" dirty="0">
                <a:cs typeface="+mj-cs"/>
              </a:rPr>
              <a:t>        جهود المملكة في تعزيز وتنويع الاستثمار</a:t>
            </a:r>
          </a:p>
        </p:txBody>
      </p:sp>
      <p:sp>
        <p:nvSpPr>
          <p:cNvPr id="12" name="Rectangle 11">
            <a:extLst>
              <a:ext uri="{FF2B5EF4-FFF2-40B4-BE49-F238E27FC236}">
                <a16:creationId xmlns:a16="http://schemas.microsoft.com/office/drawing/2014/main" id="{67639C5F-FB42-BB64-1E9E-1CBBD254E704}"/>
              </a:ext>
            </a:extLst>
          </p:cNvPr>
          <p:cNvSpPr/>
          <p:nvPr/>
        </p:nvSpPr>
        <p:spPr>
          <a:xfrm>
            <a:off x="12096" y="1242077"/>
            <a:ext cx="2708470" cy="461665"/>
          </a:xfrm>
          <a:prstGeom prst="rect">
            <a:avLst/>
          </a:prstGeom>
          <a:solidFill>
            <a:schemeClr val="accent1">
              <a:lumMod val="50000"/>
            </a:schemeClr>
          </a:solidFill>
        </p:spPr>
        <p:txBody>
          <a:bodyPr wrap="square" lIns="91440" tIns="45720" rIns="91440" bIns="45720">
            <a:spAutoFit/>
          </a:bodyPr>
          <a:lstStyle/>
          <a:p>
            <a:pPr algn="ct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نشاط جماعي 3-</a:t>
            </a:r>
            <a:r>
              <a:rPr lang="ar-BH"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3</a:t>
            </a:r>
            <a:r>
              <a:rPr lang="ar-BH"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a:t>
            </a:r>
            <a:r>
              <a:rPr lang="ar-BH"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Sultan bold" pitchFamily="2" charset="-78"/>
              </a:rPr>
              <a:t>3</a:t>
            </a:r>
            <a:endParaRPr lang="ar-SA" sz="2400" b="1"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mj-cs"/>
            </a:endParaRPr>
          </a:p>
        </p:txBody>
      </p:sp>
      <p:pic>
        <p:nvPicPr>
          <p:cNvPr id="6" name="Picture 5">
            <a:extLst>
              <a:ext uri="{FF2B5EF4-FFF2-40B4-BE49-F238E27FC236}">
                <a16:creationId xmlns:a16="http://schemas.microsoft.com/office/drawing/2014/main" id="{F5330ACB-DE53-AEAF-0B8C-ABECED1B13DD}"/>
              </a:ext>
            </a:extLst>
          </p:cNvPr>
          <p:cNvPicPr>
            <a:picLocks noChangeAspect="1"/>
          </p:cNvPicPr>
          <p:nvPr/>
        </p:nvPicPr>
        <p:blipFill rotWithShape="1">
          <a:blip r:embed="rId2">
            <a:clrChange>
              <a:clrFrom>
                <a:srgbClr val="FFFFFF"/>
              </a:clrFrom>
              <a:clrTo>
                <a:srgbClr val="FFFFFF">
                  <a:alpha val="0"/>
                </a:srgbClr>
              </a:clrTo>
            </a:clrChange>
          </a:blip>
          <a:srcRect l="19231" t="18571" r="25384" b="27144"/>
          <a:stretch/>
        </p:blipFill>
        <p:spPr>
          <a:xfrm>
            <a:off x="8015778" y="115275"/>
            <a:ext cx="1023158" cy="1080000"/>
          </a:xfrm>
          <a:prstGeom prst="rect">
            <a:avLst/>
          </a:prstGeom>
        </p:spPr>
      </p:pic>
      <p:sp>
        <p:nvSpPr>
          <p:cNvPr id="14" name="TextBox 13">
            <a:extLst>
              <a:ext uri="{FF2B5EF4-FFF2-40B4-BE49-F238E27FC236}">
                <a16:creationId xmlns:a16="http://schemas.microsoft.com/office/drawing/2014/main" id="{01A30A1E-C500-151C-E48A-9705F5A43A50}"/>
              </a:ext>
            </a:extLst>
          </p:cNvPr>
          <p:cNvSpPr txBox="1"/>
          <p:nvPr/>
        </p:nvSpPr>
        <p:spPr>
          <a:xfrm>
            <a:off x="-187325" y="6477225"/>
            <a:ext cx="9296400" cy="32316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وزارة التربية والتعليم –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عام </a:t>
            </a:r>
            <a:r>
              <a:rPr kumimoji="0" lang="ar-SA"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الدراسي </a:t>
            </a:r>
            <a:r>
              <a:rPr kumimoji="0" lang="ar-BH" sz="15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2022-2023           </a:t>
            </a:r>
            <a:r>
              <a:rPr lang="ar-BH" sz="1500" b="1" dirty="0">
                <a:solidFill>
                  <a:srgbClr val="3F5378"/>
                </a:solidFill>
                <a:latin typeface="Sakkal Majalla" panose="02000000000000000000" pitchFamily="2" charset="-78"/>
                <a:cs typeface="Sakkal Majalla" panose="02000000000000000000" pitchFamily="2" charset="-78"/>
              </a:rPr>
              <a:t>قصد 101 -801              التربية الاقتصادية               </a:t>
            </a:r>
            <a:r>
              <a:rPr lang="ar-SA" sz="1500" b="1" dirty="0">
                <a:solidFill>
                  <a:srgbClr val="3F5378"/>
                </a:solidFill>
                <a:latin typeface="Sakkal Majalla" panose="02000000000000000000" pitchFamily="2" charset="-78"/>
                <a:cs typeface="Sakkal Majalla" panose="02000000000000000000" pitchFamily="2" charset="-78"/>
              </a:rPr>
              <a:t>الدرس: </a:t>
            </a:r>
            <a:r>
              <a:rPr lang="ar-BH" sz="1500" b="1" dirty="0">
                <a:solidFill>
                  <a:srgbClr val="3F5378"/>
                </a:solidFill>
                <a:latin typeface="Sakkal Majalla" panose="02000000000000000000" pitchFamily="2" charset="-78"/>
                <a:cs typeface="Sakkal Majalla" panose="02000000000000000000" pitchFamily="2" charset="-78"/>
              </a:rPr>
              <a:t>الاستثمار في مملكة البحرين والتبادل التجاري</a:t>
            </a:r>
          </a:p>
        </p:txBody>
      </p:sp>
      <p:sp>
        <p:nvSpPr>
          <p:cNvPr id="13" name="TextBox 12">
            <a:extLst>
              <a:ext uri="{FF2B5EF4-FFF2-40B4-BE49-F238E27FC236}">
                <a16:creationId xmlns:a16="http://schemas.microsoft.com/office/drawing/2014/main" id="{49CC027F-E28C-A836-CF6E-C8093C44D6A6}"/>
              </a:ext>
            </a:extLst>
          </p:cNvPr>
          <p:cNvSpPr txBox="1"/>
          <p:nvPr/>
        </p:nvSpPr>
        <p:spPr>
          <a:xfrm>
            <a:off x="34925" y="1980431"/>
            <a:ext cx="9074150" cy="4367029"/>
          </a:xfrm>
          <a:prstGeom prst="rect">
            <a:avLst/>
          </a:prstGeom>
          <a:noFill/>
        </p:spPr>
        <p:txBody>
          <a:bodyPr wrap="square">
            <a:spAutoFit/>
          </a:bodyPr>
          <a:lstStyle/>
          <a:p>
            <a:pPr marL="342900" marR="1170305" lvl="0" indent="-342900" algn="just" rtl="1">
              <a:lnSpc>
                <a:spcPct val="107000"/>
              </a:lnSpc>
              <a:spcBef>
                <a:spcPts val="0"/>
              </a:spcBef>
              <a:spcAft>
                <a:spcPts val="800"/>
              </a:spcAft>
              <a:buClr>
                <a:srgbClr val="5A6F55"/>
              </a:buClr>
              <a:buSzPts val="1200"/>
              <a:buFont typeface="Wingdings 3" panose="05040102010807070707" pitchFamily="18" charset="2"/>
              <a:buChar char=""/>
            </a:pPr>
            <a:r>
              <a:rPr lang="ar-BH" sz="2400" dirty="0">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اقرأ الخبر الآتي من خلال رمز الاستجابة السريع </a:t>
            </a:r>
            <a:r>
              <a:rPr lang="en-US" sz="2400" dirty="0">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 QR Code</a:t>
            </a:r>
            <a:r>
              <a:rPr lang="ar-BH" sz="2400" dirty="0">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 ثم</a:t>
            </a:r>
            <a:r>
              <a:rPr lang="en-US" sz="2400" dirty="0">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2400" dirty="0">
                <a:solidFill>
                  <a:srgbClr val="0D0D0D"/>
                </a:solidFill>
                <a:effectLst/>
                <a:latin typeface="Sakkal Majalla" panose="02000000000000000000" pitchFamily="2" charset="-78"/>
                <a:ea typeface="Calibri" panose="020F0502020204030204" pitchFamily="34" charset="0"/>
                <a:cs typeface="Sakkal Majalla" panose="02000000000000000000" pitchFamily="2" charset="-78"/>
              </a:rPr>
              <a:t> ناقش مع زملائك الأسئلة </a:t>
            </a:r>
            <a:r>
              <a:rPr lang="ar-BH"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التي تليه</a:t>
            </a:r>
            <a:r>
              <a:rPr lang="en-US"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a:t>
            </a:r>
            <a:endParaRPr lang="ar-BH"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endParaRPr>
          </a:p>
          <a:p>
            <a:pPr marR="1170305" lvl="0" algn="just" rtl="1">
              <a:lnSpc>
                <a:spcPct val="107000"/>
              </a:lnSpc>
              <a:spcBef>
                <a:spcPts val="0"/>
              </a:spcBef>
              <a:spcAft>
                <a:spcPts val="800"/>
              </a:spcAft>
              <a:buClr>
                <a:srgbClr val="5A6F55"/>
              </a:buClr>
              <a:buSzPts val="1200"/>
            </a:pPr>
            <a:endParaRPr lang="ar-BH" sz="2400" dirty="0">
              <a:solidFill>
                <a:srgbClr val="000000"/>
              </a:solidFill>
              <a:latin typeface="Sakkal Majalla" panose="02000000000000000000" pitchFamily="2" charset="-78"/>
              <a:ea typeface="Calibri" panose="020F0502020204030204" pitchFamily="34" charset="0"/>
              <a:cs typeface="Sakkal Majalla" panose="02000000000000000000" pitchFamily="2" charset="-78"/>
            </a:endParaRPr>
          </a:p>
          <a:p>
            <a:pPr marR="1170305" lvl="0" algn="just" rtl="1">
              <a:lnSpc>
                <a:spcPct val="107000"/>
              </a:lnSpc>
              <a:spcBef>
                <a:spcPts val="0"/>
              </a:spcBef>
              <a:spcAft>
                <a:spcPts val="800"/>
              </a:spcAft>
              <a:buClr>
                <a:srgbClr val="5A6F55"/>
              </a:buClr>
              <a:buSzPts val="1200"/>
            </a:pPr>
            <a:endParaRPr lang="ar-BH" sz="2400" dirty="0">
              <a:effectLst/>
              <a:latin typeface="Sakkal Majalla" panose="02000000000000000000" pitchFamily="2" charset="-78"/>
              <a:ea typeface="Calibri" panose="020F0502020204030204" pitchFamily="34" charset="0"/>
              <a:cs typeface="Sakkal Majalla" panose="02000000000000000000" pitchFamily="2" charset="-78"/>
            </a:endParaRPr>
          </a:p>
          <a:p>
            <a:pPr marR="1170305" lvl="0" algn="just" rtl="1">
              <a:lnSpc>
                <a:spcPct val="107000"/>
              </a:lnSpc>
              <a:spcBef>
                <a:spcPts val="0"/>
              </a:spcBef>
              <a:spcAft>
                <a:spcPts val="800"/>
              </a:spcAft>
              <a:buClr>
                <a:srgbClr val="5A6F55"/>
              </a:buClr>
              <a:buSzPts val="1200"/>
            </a:pPr>
            <a:endParaRPr lang="ar-BH" sz="2400" dirty="0">
              <a:latin typeface="Sakkal Majalla" panose="02000000000000000000" pitchFamily="2" charset="-78"/>
              <a:ea typeface="Calibri" panose="020F0502020204030204" pitchFamily="34" charset="0"/>
              <a:cs typeface="Sakkal Majalla" panose="02000000000000000000" pitchFamily="2" charset="-78"/>
            </a:endParaRPr>
          </a:p>
          <a:p>
            <a:pPr marR="1170305" lvl="0" algn="just" rtl="1">
              <a:lnSpc>
                <a:spcPct val="107000"/>
              </a:lnSpc>
              <a:spcBef>
                <a:spcPts val="0"/>
              </a:spcBef>
              <a:spcAft>
                <a:spcPts val="800"/>
              </a:spcAft>
              <a:buClr>
                <a:srgbClr val="5A6F55"/>
              </a:buClr>
              <a:buSzPts val="1200"/>
            </a:pP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800"/>
              </a:spcAft>
              <a:buClr>
                <a:srgbClr val="5A6F55"/>
              </a:buClr>
              <a:buSzPts val="1100"/>
              <a:buFont typeface="Symbol" panose="05050102010706020507" pitchFamily="18" charset="2"/>
              <a:buChar char=""/>
            </a:pPr>
            <a:r>
              <a:rPr lang="ar-BH"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ا</a:t>
            </a:r>
            <a:r>
              <a:rPr lang="ar-SA"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ذكر اسم الجهة الحاصلة على الجائزة. ماذا تعرف عنها؟ ابحث في ذات الموقع واستخرج نبذة عنها.</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800"/>
              </a:spcAft>
              <a:buClr>
                <a:srgbClr val="5A6F55"/>
              </a:buClr>
              <a:buSzPts val="1100"/>
              <a:buFont typeface="Symbol" panose="05050102010706020507" pitchFamily="18" charset="2"/>
              <a:buChar char=""/>
            </a:pPr>
            <a:r>
              <a:rPr lang="ar-SA"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تعد الجائزة دليلاً على نجاح البحرين في التحول إلى الاقتصاد الرقمي، وضح ذلك.</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a:lnSpc>
                <a:spcPct val="107000"/>
              </a:lnSpc>
              <a:spcBef>
                <a:spcPts val="0"/>
              </a:spcBef>
              <a:spcAft>
                <a:spcPts val="800"/>
              </a:spcAft>
              <a:buClr>
                <a:srgbClr val="5A6F55"/>
              </a:buClr>
              <a:buSzPts val="1100"/>
              <a:buFont typeface="Symbol" panose="05050102010706020507" pitchFamily="18" charset="2"/>
              <a:buChar char=""/>
            </a:pPr>
            <a:r>
              <a:rPr lang="ar-SA" sz="2400" dirty="0">
                <a:solidFill>
                  <a:srgbClr val="000000"/>
                </a:solidFill>
                <a:effectLst/>
                <a:latin typeface="Sakkal Majalla" panose="02000000000000000000" pitchFamily="2" charset="-78"/>
                <a:ea typeface="Calibri" panose="020F0502020204030204" pitchFamily="34" charset="0"/>
                <a:cs typeface="Sakkal Majalla" panose="02000000000000000000" pitchFamily="2" charset="-78"/>
              </a:rPr>
              <a:t>ما دور القطاعين العام والخاص في جذب الاستثمار؟</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15" name="Picture 14">
            <a:extLst>
              <a:ext uri="{FF2B5EF4-FFF2-40B4-BE49-F238E27FC236}">
                <a16:creationId xmlns:a16="http://schemas.microsoft.com/office/drawing/2014/main" id="{9711C7B2-43D1-65FA-7F3B-DB63FA419D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799" y="2480320"/>
            <a:ext cx="2305987" cy="2320280"/>
          </a:xfrm>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5557300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xEl>
                                              <p:pRg st="5" end="5"/>
                                            </p:txEl>
                                          </p:spTgt>
                                        </p:tgtEl>
                                        <p:attrNameLst>
                                          <p:attrName>style.visibility</p:attrName>
                                        </p:attrNameLst>
                                      </p:cBhvr>
                                      <p:to>
                                        <p:strVal val="visible"/>
                                      </p:to>
                                    </p:set>
                                    <p:anim calcmode="lin" valueType="num">
                                      <p:cBhvr additive="base">
                                        <p:cTn id="2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 calcmode="lin" valueType="num">
                                      <p:cBhvr additive="base">
                                        <p:cTn id="27"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7" end="7"/>
                                            </p:txEl>
                                          </p:spTgt>
                                        </p:tgtEl>
                                        <p:attrNameLst>
                                          <p:attrName>style.visibility</p:attrName>
                                        </p:attrNameLst>
                                      </p:cBhvr>
                                      <p:to>
                                        <p:strVal val="visible"/>
                                      </p:to>
                                    </p:set>
                                    <p:anim calcmode="lin" valueType="num">
                                      <p:cBhvr additive="base">
                                        <p:cTn id="33"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قالب الدرس الإلكتروني - الفصل الدراسي الثاني 2020-2021م (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15919</TotalTime>
  <Words>3000</Words>
  <Application>Microsoft Office PowerPoint</Application>
  <PresentationFormat>On-screen Show (4:3)</PresentationFormat>
  <Paragraphs>261</Paragraphs>
  <Slides>39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Arial</vt:lpstr>
      <vt:lpstr>Arial Black</vt:lpstr>
      <vt:lpstr>Calibri</vt:lpstr>
      <vt:lpstr>Calibri Light</vt:lpstr>
      <vt:lpstr>Sakkal Majalla</vt:lpstr>
      <vt:lpstr>Simplified Arabic</vt:lpstr>
      <vt:lpstr>Symbol</vt:lpstr>
      <vt:lpstr>Wingdings</vt:lpstr>
      <vt:lpstr>Wingdings 3</vt:lpstr>
      <vt:lpstr>قالب الدرس الإلكتروني - الفصل الدراسي الثاني 2020-2021م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سوق التأمين في مملكة البحرين</dc:title>
  <dc:creator>Amina Alseddiqi</dc:creator>
  <cp:lastModifiedBy>Noor Ahmed Abdulla Falamarzi</cp:lastModifiedBy>
  <cp:revision>1252</cp:revision>
  <dcterms:created xsi:type="dcterms:W3CDTF">2020-03-03T05:49:03Z</dcterms:created>
  <dcterms:modified xsi:type="dcterms:W3CDTF">2022-09-28T06:28:07Z</dcterms:modified>
</cp:coreProperties>
</file>