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42"/>
  </p:notesMasterIdLst>
  <p:sldIdLst>
    <p:sldId id="259" r:id="rId3"/>
    <p:sldId id="260" r:id="rId4"/>
    <p:sldId id="458" r:id="rId5"/>
    <p:sldId id="426" r:id="rId6"/>
    <p:sldId id="427" r:id="rId7"/>
    <p:sldId id="429" r:id="rId8"/>
    <p:sldId id="430" r:id="rId9"/>
    <p:sldId id="431" r:id="rId10"/>
    <p:sldId id="432" r:id="rId11"/>
    <p:sldId id="433" r:id="rId12"/>
    <p:sldId id="436" r:id="rId13"/>
    <p:sldId id="437" r:id="rId14"/>
    <p:sldId id="438" r:id="rId15"/>
    <p:sldId id="440" r:id="rId16"/>
    <p:sldId id="441" r:id="rId17"/>
    <p:sldId id="442" r:id="rId18"/>
    <p:sldId id="443" r:id="rId19"/>
    <p:sldId id="444" r:id="rId20"/>
    <p:sldId id="446" r:id="rId21"/>
    <p:sldId id="447" r:id="rId22"/>
    <p:sldId id="448" r:id="rId23"/>
    <p:sldId id="449" r:id="rId24"/>
    <p:sldId id="450" r:id="rId25"/>
    <p:sldId id="451" r:id="rId26"/>
    <p:sldId id="315" r:id="rId27"/>
    <p:sldId id="394" r:id="rId28"/>
    <p:sldId id="397" r:id="rId29"/>
    <p:sldId id="400" r:id="rId30"/>
    <p:sldId id="452" r:id="rId31"/>
    <p:sldId id="460" r:id="rId32"/>
    <p:sldId id="455" r:id="rId33"/>
    <p:sldId id="321" r:id="rId34"/>
    <p:sldId id="322" r:id="rId35"/>
    <p:sldId id="395" r:id="rId36"/>
    <p:sldId id="396" r:id="rId37"/>
    <p:sldId id="398" r:id="rId38"/>
    <p:sldId id="399" r:id="rId39"/>
    <p:sldId id="407" r:id="rId40"/>
    <p:sldId id="46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EE6"/>
    <a:srgbClr val="261D00"/>
    <a:srgbClr val="20E4C3"/>
    <a:srgbClr val="F797C9"/>
    <a:srgbClr val="FFCCFF"/>
    <a:srgbClr val="CC66FF"/>
    <a:srgbClr val="9933FF"/>
    <a:srgbClr val="CCECFF"/>
    <a:srgbClr val="EA4D3C"/>
    <a:srgbClr val="89C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67" autoAdjust="0"/>
    <p:restoredTop sz="94662" autoAdjust="0"/>
  </p:normalViewPr>
  <p:slideViewPr>
    <p:cSldViewPr>
      <p:cViewPr varScale="1">
        <p:scale>
          <a:sx n="83" d="100"/>
          <a:sy n="83" d="100"/>
        </p:scale>
        <p:origin x="1243"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9/21/2022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F383EE-90B1-4EEE-B5B6-CDFD959A62D4}"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590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48722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00612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693984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63648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581062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7934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46942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93635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38139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4121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5442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40032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618421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4697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772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383EE-90B1-4EEE-B5B6-CDFD959A62D4}"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4481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F383EE-90B1-4EEE-B5B6-CDFD959A62D4}" type="datetimeFigureOut">
              <a:rPr lang="en-US" smtClean="0"/>
              <a:pPr/>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7410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F383EE-90B1-4EEE-B5B6-CDFD959A62D4}" type="datetimeFigureOut">
              <a:rPr lang="en-US" smtClean="0"/>
              <a:pPr/>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88946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69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7262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253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pPr/>
              <a:t>9/21/2022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2903640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BB54EE-DF0D-4FA1-B48F-C292469C25C4}" type="datetimeFigureOut">
              <a:rPr lang="en-US" smtClean="0"/>
              <a:t>9/21/2022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2023135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audio" Target="../media/audio5.wav"/><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package" Target="../embeddings/Microsoft_Word_Document.docx"/><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4.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5.wav"/><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7.wav"/><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38.xml"/><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edunet.b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audio" Target="../media/audio9.wav"/><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9.wav"/><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9.wav"/><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36,%20slide%2029" TargetMode="Externa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slide" Target="slide29.xml"/></Relationships>
</file>

<file path=ppt/slides/_rels/slide39.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4.wav"/><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5.wav"/><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a16="http://schemas.microsoft.com/office/drawing/2014/main" id="{4480F12F-3684-4F40-A1B9-D3BA9923DD19}"/>
              </a:ext>
            </a:extLst>
          </p:cNvPr>
          <p:cNvSpPr txBox="1">
            <a:spLocks/>
          </p:cNvSpPr>
          <p:nvPr/>
        </p:nvSpPr>
        <p:spPr>
          <a:xfrm>
            <a:off x="3886200" y="2514600"/>
            <a:ext cx="4930912" cy="1435280"/>
          </a:xfrm>
          <a:prstGeom prst="rect">
            <a:avLst/>
          </a:prstGeom>
        </p:spPr>
        <p:txBody>
          <a:bodyPr spcFirstLastPara="1" vert="horz" wrap="square" lIns="68569" tIns="68569" rIns="68569" bIns="68569"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r>
              <a:rPr lang="ar-BH" sz="6600" dirty="0">
                <a:solidFill>
                  <a:srgbClr val="3F5378"/>
                </a:solidFill>
                <a:latin typeface="Arial Black" panose="020B0A04020102020204" pitchFamily="34" charset="0"/>
                <a:cs typeface="Sultan bold" pitchFamily="2" charset="-78"/>
              </a:rPr>
              <a:t>التربية الاقتصادية</a:t>
            </a:r>
          </a:p>
          <a:p>
            <a:pPr defTabSz="685800"/>
            <a:endParaRPr lang="ar-SA" sz="3000" dirty="0">
              <a:solidFill>
                <a:srgbClr val="3F5378"/>
              </a:solidFill>
              <a:latin typeface="Arial Black" panose="020B0A04020102020204" pitchFamily="34" charset="0"/>
              <a:cs typeface="Sultan bold" pitchFamily="2" charset="-78"/>
            </a:endParaRPr>
          </a:p>
          <a:p>
            <a:pPr defTabSz="685800"/>
            <a:r>
              <a:rPr lang="ar-BH" sz="6600" b="1" dirty="0">
                <a:solidFill>
                  <a:srgbClr val="FF9800"/>
                </a:solidFill>
                <a:latin typeface="Sakkal Majalla" panose="02000000000000000000" pitchFamily="2" charset="-78"/>
                <a:cs typeface="Sakkal Majalla" panose="02000000000000000000" pitchFamily="2" charset="-78"/>
              </a:rPr>
              <a:t>قصد 101</a:t>
            </a:r>
            <a:endParaRPr lang="ar-SA" sz="5400" b="1" dirty="0">
              <a:solidFill>
                <a:srgbClr val="FF980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80FC989E-D4CE-4CFB-96D2-FB65D6210524}"/>
              </a:ext>
            </a:extLst>
          </p:cNvPr>
          <p:cNvSpPr/>
          <p:nvPr/>
        </p:nvSpPr>
        <p:spPr>
          <a:xfrm>
            <a:off x="4787803" y="4495800"/>
            <a:ext cx="3431526" cy="438582"/>
          </a:xfrm>
          <a:prstGeom prst="rect">
            <a:avLst/>
          </a:prstGeom>
          <a:solidFill>
            <a:srgbClr val="C00000"/>
          </a:solidFill>
        </p:spPr>
        <p:txBody>
          <a:bodyPr wrap="square" lIns="68580" tIns="34290" rIns="68580" bIns="34290">
            <a:spAutoFit/>
          </a:bodyPr>
          <a:lstStyle/>
          <a:p>
            <a:pPr algn="ctr" defTabSz="685800"/>
            <a:r>
              <a:rPr lang="ar-SA" sz="24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الفصل الدراسي </a:t>
            </a:r>
            <a:r>
              <a:rPr lang="ar-BH" sz="24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الأول والثاني</a:t>
            </a:r>
            <a:endParaRPr lang="en-US" sz="24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a16="http://schemas.microsoft.com/office/drawing/2014/main" id="{165F5DA4-2CA6-43A2-98A4-464A9E98B87D}"/>
              </a:ext>
            </a:extLst>
          </p:cNvPr>
          <p:cNvSpPr/>
          <p:nvPr/>
        </p:nvSpPr>
        <p:spPr>
          <a:xfrm>
            <a:off x="5072565" y="5035474"/>
            <a:ext cx="2862002" cy="1177245"/>
          </a:xfrm>
          <a:prstGeom prst="rect">
            <a:avLst/>
          </a:prstGeom>
          <a:noFill/>
        </p:spPr>
        <p:txBody>
          <a:bodyPr wrap="none" lIns="68580" tIns="34290" rIns="68580" bIns="34290">
            <a:spAutoFit/>
          </a:bodyPr>
          <a:lstStyle/>
          <a:p>
            <a:pPr algn="ctr" defTabSz="685800"/>
            <a:r>
              <a:rPr lang="ar-SA" sz="36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للصف </a:t>
            </a:r>
            <a:r>
              <a:rPr lang="ar-BH" sz="36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الأول</a:t>
            </a:r>
            <a:r>
              <a:rPr lang="ar-SA" sz="36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 الثانوي</a:t>
            </a:r>
          </a:p>
          <a:p>
            <a:pPr algn="ctr" defTabSz="685800"/>
            <a:r>
              <a:rPr lang="ar-SA" sz="36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توحيد المسارات</a:t>
            </a:r>
          </a:p>
        </p:txBody>
      </p:sp>
      <p:pic>
        <p:nvPicPr>
          <p:cNvPr id="8" name="Picture 7">
            <a:extLst>
              <a:ext uri="{FF2B5EF4-FFF2-40B4-BE49-F238E27FC236}">
                <a16:creationId xmlns:a16="http://schemas.microsoft.com/office/drawing/2014/main"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260" y="304800"/>
            <a:ext cx="6897479" cy="1074434"/>
          </a:xfrm>
          <a:prstGeom prst="rect">
            <a:avLst/>
          </a:prstGeom>
        </p:spPr>
      </p:pic>
      <p:pic>
        <p:nvPicPr>
          <p:cNvPr id="9" name="Picture 8">
            <a:extLst>
              <a:ext uri="{FF2B5EF4-FFF2-40B4-BE49-F238E27FC236}">
                <a16:creationId xmlns:a16="http://schemas.microsoft.com/office/drawing/2014/main" id="{22C136AB-3880-4755-8733-2FE350BA8FC8}"/>
              </a:ext>
            </a:extLst>
          </p:cNvPr>
          <p:cNvPicPr>
            <a:picLocks noChangeAspect="1"/>
          </p:cNvPicPr>
          <p:nvPr/>
        </p:nvPicPr>
        <p:blipFill rotWithShape="1">
          <a:blip r:embed="rId3"/>
          <a:srcRect l="35258" t="17594" r="36289" b="11023"/>
          <a:stretch/>
        </p:blipFill>
        <p:spPr>
          <a:xfrm>
            <a:off x="149872" y="1675314"/>
            <a:ext cx="3431527" cy="4781659"/>
          </a:xfrm>
          <a:prstGeom prst="rect">
            <a:avLst/>
          </a:prstGeom>
          <a:ln>
            <a:solidFill>
              <a:srgbClr val="3F5378"/>
            </a:solidFill>
          </a:ln>
        </p:spPr>
      </p:pic>
    </p:spTree>
    <p:extLst>
      <p:ext uri="{BB962C8B-B14F-4D97-AF65-F5344CB8AC3E}">
        <p14:creationId xmlns:p14="http://schemas.microsoft.com/office/powerpoint/2010/main" val="7297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a:cs typeface="+mj-cs"/>
              </a:rPr>
              <a:t>        أهداف التنمية المستدامة</a:t>
            </a:r>
          </a:p>
        </p:txBody>
      </p:sp>
      <p:sp>
        <p:nvSpPr>
          <p:cNvPr id="12" name="Rectangle 11">
            <a:extLst>
              <a:ext uri="{FF2B5EF4-FFF2-40B4-BE49-F238E27FC236}">
                <a16:creationId xmlns:a16="http://schemas.microsoft.com/office/drawing/2014/main" id="{67639C5F-FB42-BB64-1E9E-1CBBD254E704}"/>
              </a:ext>
            </a:extLst>
          </p:cNvPr>
          <p:cNvSpPr/>
          <p:nvPr/>
        </p:nvSpPr>
        <p:spPr>
          <a:xfrm>
            <a:off x="9236" y="1377547"/>
            <a:ext cx="182880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
        <p:nvSpPr>
          <p:cNvPr id="14" name="TextBox 13">
            <a:extLst>
              <a:ext uri="{FF2B5EF4-FFF2-40B4-BE49-F238E27FC236}">
                <a16:creationId xmlns:a16="http://schemas.microsoft.com/office/drawing/2014/main" id="{454E686D-BDB6-5DAF-FD9C-66AEB2CE9652}"/>
              </a:ext>
            </a:extLst>
          </p:cNvPr>
          <p:cNvSpPr txBox="1"/>
          <p:nvPr/>
        </p:nvSpPr>
        <p:spPr>
          <a:xfrm>
            <a:off x="3650673" y="2915559"/>
            <a:ext cx="5406736" cy="2123658"/>
          </a:xfrm>
          <a:prstGeom prst="rect">
            <a:avLst/>
          </a:prstGeom>
          <a:noFill/>
        </p:spPr>
        <p:txBody>
          <a:bodyPr wrap="square">
            <a:spAutoFit/>
          </a:bodyPr>
          <a:lstStyle/>
          <a:p>
            <a:pPr algn="just" rtl="1"/>
            <a:r>
              <a:rPr lang="ar-BH" sz="4400" b="1" dirty="0">
                <a:solidFill>
                  <a:srgbClr val="C00000"/>
                </a:solidFill>
                <a:effectLst/>
                <a:ea typeface="Calibri" panose="020F0502020204030204" pitchFamily="34" charset="0"/>
                <a:cs typeface="Sakkal Majalla" panose="02000000000000000000" pitchFamily="2" charset="-78"/>
              </a:rPr>
              <a:t>من خلال الرجوع إلى محركات البحث، استخرج أهداف التنمية المستدامة؟</a:t>
            </a:r>
            <a:endParaRPr lang="en-US" sz="4400" b="1" dirty="0">
              <a:solidFill>
                <a:srgbClr val="C00000"/>
              </a:solidFill>
            </a:endParaRPr>
          </a:p>
        </p:txBody>
      </p:sp>
      <p:pic>
        <p:nvPicPr>
          <p:cNvPr id="6146" name="Picture 2" descr="Search icon magnifying glass Royalty Free Vector Image">
            <a:extLst>
              <a:ext uri="{FF2B5EF4-FFF2-40B4-BE49-F238E27FC236}">
                <a16:creationId xmlns:a16="http://schemas.microsoft.com/office/drawing/2014/main" id="{65D23297-2275-C6B3-3A10-405664AD61D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00" t="13333" r="12801" b="21112"/>
          <a:stretch/>
        </p:blipFill>
        <p:spPr bwMode="auto">
          <a:xfrm>
            <a:off x="368300" y="2603672"/>
            <a:ext cx="2933700" cy="27474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29DBEA1-4DE6-23F4-E7EC-942F554A3EE9}"/>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7" name="TextBox 6">
            <a:extLst>
              <a:ext uri="{FF2B5EF4-FFF2-40B4-BE49-F238E27FC236}">
                <a16:creationId xmlns:a16="http://schemas.microsoft.com/office/drawing/2014/main" id="{11EEA331-DF3A-1EC3-C307-E8C000A98F1F}"/>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4893030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973934"/>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a:cs typeface="+mj-cs"/>
              </a:rPr>
              <a:t>        أهداف التنمية المستدامة</a:t>
            </a:r>
          </a:p>
        </p:txBody>
      </p:sp>
      <p:sp>
        <p:nvSpPr>
          <p:cNvPr id="13" name="TextBox 12">
            <a:extLst>
              <a:ext uri="{FF2B5EF4-FFF2-40B4-BE49-F238E27FC236}">
                <a16:creationId xmlns:a16="http://schemas.microsoft.com/office/drawing/2014/main" id="{1CE5787E-5CB3-DAE8-1E2B-7DF224819307}"/>
              </a:ext>
            </a:extLst>
          </p:cNvPr>
          <p:cNvSpPr txBox="1"/>
          <p:nvPr/>
        </p:nvSpPr>
        <p:spPr>
          <a:xfrm>
            <a:off x="4191000" y="1162449"/>
            <a:ext cx="4696690" cy="400110"/>
          </a:xfrm>
          <a:prstGeom prst="rect">
            <a:avLst/>
          </a:prstGeom>
          <a:noFill/>
        </p:spPr>
        <p:txBody>
          <a:bodyPr wrap="square">
            <a:spAutoFit/>
          </a:bodyPr>
          <a:lstStyle/>
          <a:p>
            <a:pPr algn="r"/>
            <a:r>
              <a:rPr lang="ar-BH" sz="2000" b="1" dirty="0">
                <a:effectLst/>
                <a:ea typeface="Calibri" panose="020F0502020204030204" pitchFamily="34" charset="0"/>
                <a:cs typeface="Sakkal Majalla" panose="02000000000000000000" pitchFamily="2" charset="-78"/>
              </a:rPr>
              <a:t>تتضمن أهداف</a:t>
            </a:r>
            <a:r>
              <a:rPr lang="ar-SA" sz="2000" b="1" dirty="0">
                <a:solidFill>
                  <a:srgbClr val="0D0D0D"/>
                </a:solidFill>
                <a:effectLst/>
                <a:ea typeface="Calibri" panose="020F0502020204030204" pitchFamily="34" charset="0"/>
                <a:cs typeface="Sakkal Majalla" panose="02000000000000000000" pitchFamily="2" charset="-78"/>
              </a:rPr>
              <a:t> التنمية المستدامة الـ </a:t>
            </a:r>
            <a:r>
              <a:rPr lang="ar-BH" sz="2000" b="1" dirty="0">
                <a:solidFill>
                  <a:srgbClr val="0D0D0D"/>
                </a:solidFill>
                <a:effectLst/>
                <a:ea typeface="Calibri" panose="020F0502020204030204" pitchFamily="34" charset="0"/>
                <a:cs typeface="Sakkal Majalla" panose="02000000000000000000" pitchFamily="2" charset="-78"/>
              </a:rPr>
              <a:t>17 التالي:</a:t>
            </a:r>
            <a:endParaRPr lang="en-US" sz="2000" b="1" dirty="0"/>
          </a:p>
        </p:txBody>
      </p:sp>
      <p:grpSp>
        <p:nvGrpSpPr>
          <p:cNvPr id="18" name="مجموعة 14336">
            <a:extLst>
              <a:ext uri="{FF2B5EF4-FFF2-40B4-BE49-F238E27FC236}">
                <a16:creationId xmlns:a16="http://schemas.microsoft.com/office/drawing/2014/main" id="{CB1ACBA6-AB67-FE0E-E103-F8E365C3304E}"/>
              </a:ext>
            </a:extLst>
          </p:cNvPr>
          <p:cNvGrpSpPr/>
          <p:nvPr/>
        </p:nvGrpSpPr>
        <p:grpSpPr>
          <a:xfrm>
            <a:off x="226971" y="-22622"/>
            <a:ext cx="1676400" cy="1585180"/>
            <a:chOff x="-32123" y="-9949"/>
            <a:chExt cx="2628900" cy="2628900"/>
          </a:xfrm>
        </p:grpSpPr>
        <p:pic>
          <p:nvPicPr>
            <p:cNvPr id="19" name="صورة 58">
              <a:extLst>
                <a:ext uri="{FF2B5EF4-FFF2-40B4-BE49-F238E27FC236}">
                  <a16:creationId xmlns:a16="http://schemas.microsoft.com/office/drawing/2014/main" id="{4338EEA8-0D35-7003-E633-4E9DC357AA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75" y="638175"/>
              <a:ext cx="1371600" cy="1247775"/>
            </a:xfrm>
            <a:prstGeom prst="rect">
              <a:avLst/>
            </a:prstGeom>
          </p:spPr>
        </p:pic>
        <p:pic>
          <p:nvPicPr>
            <p:cNvPr id="20" name="صورة 62">
              <a:extLst>
                <a:ext uri="{FF2B5EF4-FFF2-40B4-BE49-F238E27FC236}">
                  <a16:creationId xmlns:a16="http://schemas.microsoft.com/office/drawing/2014/main" id="{F569D7F2-0802-0035-BF52-89E8656F2E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23" y="-9949"/>
              <a:ext cx="2628900" cy="2628900"/>
            </a:xfrm>
            <a:prstGeom prst="rect">
              <a:avLst/>
            </a:prstGeom>
          </p:spPr>
        </p:pic>
      </p:grpSp>
      <p:graphicFrame>
        <p:nvGraphicFramePr>
          <p:cNvPr id="24" name="Object 23">
            <a:extLst>
              <a:ext uri="{FF2B5EF4-FFF2-40B4-BE49-F238E27FC236}">
                <a16:creationId xmlns:a16="http://schemas.microsoft.com/office/drawing/2014/main" id="{7E413537-72A6-C130-187A-B78ACF5D9FAE}"/>
              </a:ext>
            </a:extLst>
          </p:cNvPr>
          <p:cNvGraphicFramePr>
            <a:graphicFrameLocks noChangeAspect="1"/>
          </p:cNvGraphicFramePr>
          <p:nvPr>
            <p:extLst>
              <p:ext uri="{D42A27DB-BD31-4B8C-83A1-F6EECF244321}">
                <p14:modId xmlns:p14="http://schemas.microsoft.com/office/powerpoint/2010/main" val="198188158"/>
              </p:ext>
            </p:extLst>
          </p:nvPr>
        </p:nvGraphicFramePr>
        <p:xfrm>
          <a:off x="256310" y="1524409"/>
          <a:ext cx="9366225" cy="5126616"/>
        </p:xfrm>
        <a:graphic>
          <a:graphicData uri="http://schemas.openxmlformats.org/presentationml/2006/ole">
            <mc:AlternateContent xmlns:mc="http://schemas.openxmlformats.org/markup-compatibility/2006">
              <mc:Choice xmlns:v="urn:schemas-microsoft-com:vml" Requires="v">
                <p:oleObj name="Document" r:id="rId5" imgW="6675337" imgH="5867623" progId="Word.Document.12">
                  <p:embed/>
                </p:oleObj>
              </mc:Choice>
              <mc:Fallback>
                <p:oleObj name="Document" r:id="rId5" imgW="6675337" imgH="5867623" progId="Word.Document.12">
                  <p:embed/>
                  <p:pic>
                    <p:nvPicPr>
                      <p:cNvPr id="0" name=""/>
                      <p:cNvPicPr/>
                      <p:nvPr/>
                    </p:nvPicPr>
                    <p:blipFill>
                      <a:blip r:embed="rId6"/>
                      <a:stretch>
                        <a:fillRect/>
                      </a:stretch>
                    </p:blipFill>
                    <p:spPr>
                      <a:xfrm>
                        <a:off x="256310" y="1524409"/>
                        <a:ext cx="9366225" cy="5126616"/>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A5EA6AD4-224C-ADCB-8504-E0220D1A7389}"/>
              </a:ext>
            </a:extLst>
          </p:cNvPr>
          <p:cNvPicPr>
            <a:picLocks noChangeAspect="1"/>
          </p:cNvPicPr>
          <p:nvPr/>
        </p:nvPicPr>
        <p:blipFill rotWithShape="1">
          <a:blip r:embed="rId7">
            <a:clrChange>
              <a:clrFrom>
                <a:srgbClr val="FFFFFF"/>
              </a:clrFrom>
              <a:clrTo>
                <a:srgbClr val="FFFFFF">
                  <a:alpha val="0"/>
                </a:srgbClr>
              </a:clrTo>
            </a:clrChange>
          </a:blip>
          <a:srcRect l="19231" t="18571" r="25384" b="27144"/>
          <a:stretch/>
        </p:blipFill>
        <p:spPr>
          <a:xfrm>
            <a:off x="8153400" y="115275"/>
            <a:ext cx="885536" cy="934732"/>
          </a:xfrm>
          <a:prstGeom prst="rect">
            <a:avLst/>
          </a:prstGeom>
        </p:spPr>
      </p:pic>
      <p:sp>
        <p:nvSpPr>
          <p:cNvPr id="6" name="TextBox 5">
            <a:extLst>
              <a:ext uri="{FF2B5EF4-FFF2-40B4-BE49-F238E27FC236}">
                <a16:creationId xmlns:a16="http://schemas.microsoft.com/office/drawing/2014/main" id="{4A44A5BF-DA44-0284-058F-9298CF86F5B5}"/>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51453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heel(1)">
                                      <p:cBhvr>
                                        <p:cTn id="14" dur="20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cs typeface="+mj-cs"/>
              </a:rPr>
              <a:t>      التنمية المستدامة في مملكة البحرين</a:t>
            </a:r>
          </a:p>
        </p:txBody>
      </p:sp>
      <p:sp>
        <p:nvSpPr>
          <p:cNvPr id="7" name="TextBox 6">
            <a:extLst>
              <a:ext uri="{FF2B5EF4-FFF2-40B4-BE49-F238E27FC236}">
                <a16:creationId xmlns:a16="http://schemas.microsoft.com/office/drawing/2014/main" id="{598FFF14-7AE8-D24F-0C70-2ED7D9EB5A23}"/>
              </a:ext>
            </a:extLst>
          </p:cNvPr>
          <p:cNvSpPr txBox="1"/>
          <p:nvPr/>
        </p:nvSpPr>
        <p:spPr>
          <a:xfrm>
            <a:off x="3352800" y="1767110"/>
            <a:ext cx="5704609" cy="3434786"/>
          </a:xfrm>
          <a:prstGeom prst="rect">
            <a:avLst/>
          </a:prstGeom>
          <a:noFill/>
        </p:spPr>
        <p:txBody>
          <a:bodyPr wrap="square">
            <a:spAutoFit/>
          </a:bodyPr>
          <a:lstStyle/>
          <a:p>
            <a:pPr algn="r"/>
            <a:r>
              <a:rPr lang="ar-BH" sz="2400" b="1" dirty="0">
                <a:solidFill>
                  <a:srgbClr val="2F5496"/>
                </a:solidFill>
                <a:effectLst/>
                <a:ea typeface="Calibri" panose="020F0502020204030204" pitchFamily="34" charset="0"/>
                <a:cs typeface="Sakkal Majalla" panose="02000000000000000000" pitchFamily="2" charset="-78"/>
              </a:rPr>
              <a:t>بعض مؤسسات وهيئات التنمية المستدامة في مملكة البحرين</a:t>
            </a:r>
            <a:r>
              <a:rPr lang="ar-BH" sz="2400" b="1" dirty="0">
                <a:solidFill>
                  <a:srgbClr val="2F5496"/>
                </a:solidFill>
                <a:ea typeface="Calibri" panose="020F0502020204030204" pitchFamily="34" charset="0"/>
                <a:cs typeface="Sakkal Majalla" panose="02000000000000000000" pitchFamily="2" charset="-78"/>
              </a:rPr>
              <a:t>:</a:t>
            </a: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BH" sz="24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وزارة التنمية المستدامة</a:t>
            </a:r>
            <a:endParaRPr lang="en-US" sz="16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BH" sz="24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هيئة جودة التعليم والتدريب</a:t>
            </a:r>
            <a:endParaRPr lang="en-US" sz="16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BH" sz="24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المجلس الأعلى للبيئة</a:t>
            </a:r>
            <a:endParaRPr lang="en-US" sz="16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BH" sz="24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المجلس الأعلى للمرأة</a:t>
            </a:r>
            <a:endParaRPr lang="en-US" sz="16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BH" sz="24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المؤسسة الوطنية لحقوق الانسان</a:t>
            </a:r>
            <a:endParaRPr lang="en-US" sz="16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800"/>
              </a:spcAft>
              <a:buClr>
                <a:srgbClr val="2F5496"/>
              </a:buClr>
              <a:buSzPts val="1200"/>
              <a:buFont typeface="Symbol" panose="05050102010706020507" pitchFamily="18" charset="2"/>
              <a:buChar char=""/>
            </a:pPr>
            <a:r>
              <a:rPr lang="ar-SA" sz="24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المركز العلمي البحريني لأهداف التنمية المستدامة التابع لوزارة شؤون الشباب والرياضة.</a:t>
            </a:r>
            <a:endParaRPr lang="en-US" sz="1600" dirty="0">
              <a:effectLst/>
              <a:latin typeface="Calibri" panose="020F0502020204030204" pitchFamily="34" charset="0"/>
              <a:ea typeface="Calibri" panose="020F0502020204030204" pitchFamily="34" charset="0"/>
              <a:cs typeface="Symbol" panose="05050102010706020507" pitchFamily="18" charset="2"/>
            </a:endParaRPr>
          </a:p>
        </p:txBody>
      </p:sp>
      <p:pic>
        <p:nvPicPr>
          <p:cNvPr id="3074" name="Picture 2" descr="المجلس الأعلى للبيئة (@sce_bh) / Twitter">
            <a:extLst>
              <a:ext uri="{FF2B5EF4-FFF2-40B4-BE49-F238E27FC236}">
                <a16:creationId xmlns:a16="http://schemas.microsoft.com/office/drawing/2014/main" id="{682ECBC0-F07E-93F0-C02E-C470D166E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18" y="3265209"/>
            <a:ext cx="1310322" cy="1208595"/>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هيئة جودة التعليم والتدريب">
            <a:extLst>
              <a:ext uri="{FF2B5EF4-FFF2-40B4-BE49-F238E27FC236}">
                <a16:creationId xmlns:a16="http://schemas.microsoft.com/office/drawing/2014/main" id="{6649A9DD-27A9-62BF-7BEB-3CB6EB175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18" y="1767110"/>
            <a:ext cx="1310322" cy="1208594"/>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AFDD4EC0-E40B-37C8-4367-722AC11B1099}"/>
              </a:ext>
            </a:extLst>
          </p:cNvPr>
          <p:cNvPicPr>
            <a:picLocks noChangeAspect="1"/>
          </p:cNvPicPr>
          <p:nvPr/>
        </p:nvPicPr>
        <p:blipFill>
          <a:blip r:embed="rId4"/>
          <a:stretch>
            <a:fillRect/>
          </a:stretch>
        </p:blipFill>
        <p:spPr>
          <a:xfrm>
            <a:off x="132118" y="4768725"/>
            <a:ext cx="1308013" cy="1208593"/>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3078" name="Picture 6" descr="المؤسسة الوطنية لحقوق الإنسان">
            <a:extLst>
              <a:ext uri="{FF2B5EF4-FFF2-40B4-BE49-F238E27FC236}">
                <a16:creationId xmlns:a16="http://schemas.microsoft.com/office/drawing/2014/main" id="{15071A69-4BD3-48F3-9278-4520F1ACC3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7237" y="1753856"/>
            <a:ext cx="1310322" cy="1223102"/>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0" name="Picture 8" descr="شعار المركز العلمي البحريني لأهداف التنمية المستدامة - دليل شعارات البحرين">
            <a:extLst>
              <a:ext uri="{FF2B5EF4-FFF2-40B4-BE49-F238E27FC236}">
                <a16:creationId xmlns:a16="http://schemas.microsoft.com/office/drawing/2014/main" id="{88197EFA-8F34-DCD4-AEB5-82AE202C66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7237" y="3265209"/>
            <a:ext cx="1310322" cy="1208590"/>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94EBB018-FABF-598D-E0E5-B07AFFCAFD32}"/>
              </a:ext>
            </a:extLst>
          </p:cNvPr>
          <p:cNvGrpSpPr/>
          <p:nvPr/>
        </p:nvGrpSpPr>
        <p:grpSpPr>
          <a:xfrm>
            <a:off x="133792" y="274318"/>
            <a:ext cx="1310322" cy="1208594"/>
            <a:chOff x="-996425" y="1422525"/>
            <a:chExt cx="1588166" cy="1381457"/>
          </a:xfrm>
        </p:grpSpPr>
        <p:sp>
          <p:nvSpPr>
            <p:cNvPr id="19" name="Rectangle 18">
              <a:extLst>
                <a:ext uri="{FF2B5EF4-FFF2-40B4-BE49-F238E27FC236}">
                  <a16:creationId xmlns:a16="http://schemas.microsoft.com/office/drawing/2014/main" id="{ED2B1ECC-7191-1D9E-C79B-1286695D46B0}"/>
                </a:ext>
              </a:extLst>
            </p:cNvPr>
            <p:cNvSpPr/>
            <p:nvPr/>
          </p:nvSpPr>
          <p:spPr>
            <a:xfrm>
              <a:off x="-996425" y="1422525"/>
              <a:ext cx="1588166" cy="1381457"/>
            </a:xfrm>
            <a:prstGeom prst="rect">
              <a:avLst/>
            </a:prstGeom>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ar-BH" dirty="0"/>
            </a:p>
            <a:p>
              <a:pPr algn="ctr"/>
              <a:endParaRPr lang="ar-BH" dirty="0"/>
            </a:p>
            <a:p>
              <a:pPr algn="ctr"/>
              <a:endParaRPr lang="ar-BH" dirty="0"/>
            </a:p>
            <a:p>
              <a:pPr algn="ctr"/>
              <a:endParaRPr lang="en-US" sz="1100" dirty="0">
                <a:latin typeface="Sakkal Majalla" panose="02000000000000000000" pitchFamily="2" charset="-78"/>
                <a:cs typeface="Sakkal Majalla" panose="02000000000000000000" pitchFamily="2" charset="-78"/>
              </a:endParaRPr>
            </a:p>
            <a:p>
              <a:pPr algn="ctr"/>
              <a:r>
                <a:rPr lang="ar-BH" sz="1400" dirty="0">
                  <a:latin typeface="Sakkal Majalla" panose="02000000000000000000" pitchFamily="2" charset="-78"/>
                  <a:cs typeface="Sakkal Majalla" panose="02000000000000000000" pitchFamily="2" charset="-78"/>
                </a:rPr>
                <a:t>وزارة التنمية المستدامة</a:t>
              </a:r>
              <a:endParaRPr lang="en-US" sz="1400" dirty="0">
                <a:latin typeface="Sakkal Majalla" panose="02000000000000000000" pitchFamily="2" charset="-78"/>
                <a:cs typeface="Sakkal Majalla" panose="02000000000000000000" pitchFamily="2" charset="-78"/>
              </a:endParaRPr>
            </a:p>
          </p:txBody>
        </p:sp>
        <p:pic>
          <p:nvPicPr>
            <p:cNvPr id="3084" name="Picture 12" descr="صاحب السمو الملكي الأمير سلمان بن حمد آل خليفة | مملكة البحرين | الصفحة  الرئيسية">
              <a:extLst>
                <a:ext uri="{FF2B5EF4-FFF2-40B4-BE49-F238E27FC236}">
                  <a16:creationId xmlns:a16="http://schemas.microsoft.com/office/drawing/2014/main" id="{3B0EF33A-0FC1-94D5-26DB-4E5F395F2E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104" y="1647683"/>
              <a:ext cx="881903" cy="84022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AE931FE6-8BA7-122E-1332-C2BDA3BD205F}"/>
              </a:ext>
            </a:extLst>
          </p:cNvPr>
          <p:cNvPicPr>
            <a:picLocks noChangeAspect="1"/>
          </p:cNvPicPr>
          <p:nvPr/>
        </p:nvPicPr>
        <p:blipFill rotWithShape="1">
          <a:blip r:embed="rId8">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9" name="TextBox 8">
            <a:extLst>
              <a:ext uri="{FF2B5EF4-FFF2-40B4-BE49-F238E27FC236}">
                <a16:creationId xmlns:a16="http://schemas.microsoft.com/office/drawing/2014/main" id="{775A9B00-2520-B1D7-5758-DB0B11A92CF2}"/>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90629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arn(inVertical)">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barn(inVertic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barn(inVertical)">
                                      <p:cBhvr>
                                        <p:cTn id="33" dur="500"/>
                                        <p:tgtEl>
                                          <p:spTgt spid="307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080"/>
                                        </p:tgtEl>
                                        <p:attrNameLst>
                                          <p:attrName>style.visibility</p:attrName>
                                        </p:attrNameLst>
                                      </p:cBhvr>
                                      <p:to>
                                        <p:strVal val="visible"/>
                                      </p:to>
                                    </p:set>
                                    <p:animEffect transition="in" filter="barn(inVertical)">
                                      <p:cBhvr>
                                        <p:cTn id="38"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B160124-8B51-A48E-9CF0-AE4D42CE3BB8}"/>
              </a:ext>
            </a:extLst>
          </p:cNvPr>
          <p:cNvSpPr/>
          <p:nvPr/>
        </p:nvSpPr>
        <p:spPr>
          <a:xfrm>
            <a:off x="3415586" y="1402170"/>
            <a:ext cx="5715000" cy="2215991"/>
          </a:xfrm>
          <a:prstGeom prst="rect">
            <a:avLst/>
          </a:prstGeom>
          <a:noFill/>
        </p:spPr>
        <p:txBody>
          <a:bodyPr wrap="square" lIns="91440" tIns="45720" rIns="91440" bIns="45720">
            <a:spAutoFit/>
          </a:bodyPr>
          <a:lstStyle/>
          <a:p>
            <a:pPr algn="ctr"/>
            <a:endParaRPr lang="ar-BH" sz="11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a:p>
            <a:pPr algn="ctr"/>
            <a:r>
              <a:rPr lang="ar-BH" sz="6000" b="1" dirty="0">
                <a:ln w="0"/>
                <a:solidFill>
                  <a:schemeClr val="accent1">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الرؤية الاقتصادية والتنوع الاقتصادي</a:t>
            </a:r>
          </a:p>
          <a:p>
            <a:pPr algn="ctr"/>
            <a:endParaRPr lang="ar-BH" sz="800" dirty="0">
              <a:ln w="0"/>
              <a:solidFill>
                <a:schemeClr val="tx1">
                  <a:lumMod val="95000"/>
                  <a:lumOff val="5000"/>
                </a:schemeClr>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6AC343B1-A778-A8B8-1B18-E8B18AA2CE82}"/>
              </a:ext>
            </a:extLst>
          </p:cNvPr>
          <p:cNvSpPr txBox="1"/>
          <p:nvPr/>
        </p:nvSpPr>
        <p:spPr>
          <a:xfrm>
            <a:off x="3886200" y="3369993"/>
            <a:ext cx="4495800" cy="3257174"/>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v"/>
            </a:pPr>
            <a:r>
              <a:rPr lang="ar-BH" sz="2800" dirty="0">
                <a:ln w="0"/>
                <a:solidFill>
                  <a:schemeClr val="tx1">
                    <a:lumMod val="95000"/>
                    <a:lumOff val="5000"/>
                  </a:schemeClr>
                </a:solidFill>
                <a:latin typeface="Sakkal Majalla" panose="02000000000000000000" pitchFamily="2" charset="-78"/>
                <a:cs typeface="Sakkal Majalla" panose="02000000000000000000" pitchFamily="2" charset="-78"/>
              </a:rPr>
              <a:t>الرؤية الاقتصادية 2030 لمملكة البحرين</a:t>
            </a:r>
          </a:p>
          <a:p>
            <a:pPr marL="342900" indent="-342900" algn="r" rtl="1">
              <a:lnSpc>
                <a:spcPct val="150000"/>
              </a:lnSpc>
              <a:buFont typeface="Wingdings" panose="05000000000000000000" pitchFamily="2" charset="2"/>
              <a:buChar char="v"/>
            </a:pPr>
            <a:r>
              <a:rPr lang="ar-BH" sz="2800" dirty="0">
                <a:ln w="0"/>
                <a:solidFill>
                  <a:schemeClr val="tx1">
                    <a:lumMod val="95000"/>
                    <a:lumOff val="5000"/>
                  </a:schemeClr>
                </a:solidFill>
                <a:latin typeface="Sakkal Majalla" panose="02000000000000000000" pitchFamily="2" charset="-78"/>
                <a:cs typeface="Sakkal Majalla" panose="02000000000000000000" pitchFamily="2" charset="-78"/>
              </a:rPr>
              <a:t>مفهوم التنوع الاقتصادي</a:t>
            </a:r>
          </a:p>
          <a:p>
            <a:pPr marL="342900" indent="-342900" algn="r" rtl="1">
              <a:lnSpc>
                <a:spcPct val="150000"/>
              </a:lnSpc>
              <a:buFont typeface="Wingdings" panose="05000000000000000000" pitchFamily="2" charset="2"/>
              <a:buChar char="v"/>
            </a:pPr>
            <a:r>
              <a:rPr lang="ar-BH" sz="2800" dirty="0">
                <a:ln w="0"/>
                <a:solidFill>
                  <a:schemeClr val="tx1">
                    <a:lumMod val="95000"/>
                    <a:lumOff val="5000"/>
                  </a:schemeClr>
                </a:solidFill>
                <a:latin typeface="Sakkal Majalla" panose="02000000000000000000" pitchFamily="2" charset="-78"/>
                <a:cs typeface="Sakkal Majalla" panose="02000000000000000000" pitchFamily="2" charset="-78"/>
              </a:rPr>
              <a:t>أهداف التنوع الاقتصادي</a:t>
            </a:r>
          </a:p>
          <a:p>
            <a:pPr marL="342900" indent="-342900" algn="r" rtl="1">
              <a:lnSpc>
                <a:spcPct val="150000"/>
              </a:lnSpc>
              <a:buFont typeface="Wingdings" panose="05000000000000000000" pitchFamily="2" charset="2"/>
              <a:buChar char="v"/>
            </a:pPr>
            <a:r>
              <a:rPr lang="ar-BH" sz="2800" dirty="0">
                <a:ln w="0"/>
                <a:solidFill>
                  <a:schemeClr val="tx1">
                    <a:lumMod val="95000"/>
                    <a:lumOff val="5000"/>
                  </a:schemeClr>
                </a:solidFill>
                <a:latin typeface="Sakkal Majalla" panose="02000000000000000000" pitchFamily="2" charset="-78"/>
                <a:cs typeface="Sakkal Majalla" panose="02000000000000000000" pitchFamily="2" charset="-78"/>
              </a:rPr>
              <a:t>التنوع الاقتصادي في مملكة البحرين</a:t>
            </a:r>
          </a:p>
          <a:p>
            <a:pPr>
              <a:lnSpc>
                <a:spcPct val="150000"/>
              </a:lnSpc>
            </a:pPr>
            <a:endParaRPr lang="en-US" sz="2800" dirty="0"/>
          </a:p>
        </p:txBody>
      </p:sp>
      <p:sp>
        <p:nvSpPr>
          <p:cNvPr id="8" name="TextBox 7">
            <a:extLst>
              <a:ext uri="{FF2B5EF4-FFF2-40B4-BE49-F238E27FC236}">
                <a16:creationId xmlns:a16="http://schemas.microsoft.com/office/drawing/2014/main" id="{185D374F-E692-5C8F-065C-99F1AE92A7AC}"/>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pic>
        <p:nvPicPr>
          <p:cNvPr id="2" name="Picture 1">
            <a:extLst>
              <a:ext uri="{FF2B5EF4-FFF2-40B4-BE49-F238E27FC236}">
                <a16:creationId xmlns:a16="http://schemas.microsoft.com/office/drawing/2014/main" id="{FC455020-0B9F-4730-8C08-C2F2DC32AD92}"/>
              </a:ext>
            </a:extLst>
          </p:cNvPr>
          <p:cNvPicPr>
            <a:picLocks noChangeAspect="1"/>
          </p:cNvPicPr>
          <p:nvPr/>
        </p:nvPicPr>
        <p:blipFill rotWithShape="1">
          <a:blip r:embed="rId2"/>
          <a:srcRect l="35258" t="17594" r="36289" b="11023"/>
          <a:stretch/>
        </p:blipFill>
        <p:spPr>
          <a:xfrm>
            <a:off x="288967" y="1402170"/>
            <a:ext cx="3016426" cy="4192600"/>
          </a:xfrm>
          <a:prstGeom prst="rect">
            <a:avLst/>
          </a:prstGeom>
          <a:ln>
            <a:solidFill>
              <a:srgbClr val="3F5378"/>
            </a:solidFill>
          </a:ln>
        </p:spPr>
      </p:pic>
      <p:sp>
        <p:nvSpPr>
          <p:cNvPr id="3" name="Rectangle 2">
            <a:extLst>
              <a:ext uri="{FF2B5EF4-FFF2-40B4-BE49-F238E27FC236}">
                <a16:creationId xmlns:a16="http://schemas.microsoft.com/office/drawing/2014/main" id="{5B99D1DA-B015-603D-E5E6-E59445AF1F17}"/>
              </a:ext>
            </a:extLst>
          </p:cNvPr>
          <p:cNvSpPr/>
          <p:nvPr/>
        </p:nvSpPr>
        <p:spPr>
          <a:xfrm>
            <a:off x="273627" y="4767748"/>
            <a:ext cx="3031766"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113-124</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Tree>
    <p:extLst>
      <p:ext uri="{BB962C8B-B14F-4D97-AF65-F5344CB8AC3E}">
        <p14:creationId xmlns:p14="http://schemas.microsoft.com/office/powerpoint/2010/main" val="2064462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cs typeface="+mj-cs"/>
              </a:rPr>
              <a:t>  النشاط الاستهلالي</a:t>
            </a:r>
          </a:p>
        </p:txBody>
      </p:sp>
      <p:pic>
        <p:nvPicPr>
          <p:cNvPr id="10" name="Picture 9">
            <a:extLst>
              <a:ext uri="{FF2B5EF4-FFF2-40B4-BE49-F238E27FC236}">
                <a16:creationId xmlns:a16="http://schemas.microsoft.com/office/drawing/2014/main" id="{7A0C7CF6-FFA4-CC0B-791D-D457A5E1FB21}"/>
              </a:ext>
            </a:extLst>
          </p:cNvPr>
          <p:cNvPicPr>
            <a:picLocks noChangeAspect="1"/>
          </p:cNvPicPr>
          <p:nvPr/>
        </p:nvPicPr>
        <p:blipFill rotWithShape="1">
          <a:blip r:embed="rId3"/>
          <a:srcRect l="31667" t="47890" r="35000" b="44457"/>
          <a:stretch/>
        </p:blipFill>
        <p:spPr>
          <a:xfrm>
            <a:off x="685800" y="1798245"/>
            <a:ext cx="8395854" cy="1524000"/>
          </a:xfrm>
          <a:prstGeom prst="rect">
            <a:avLst/>
          </a:prstGeom>
        </p:spPr>
      </p:pic>
      <p:sp>
        <p:nvSpPr>
          <p:cNvPr id="12" name="Arrow: Curved Left 11">
            <a:extLst>
              <a:ext uri="{FF2B5EF4-FFF2-40B4-BE49-F238E27FC236}">
                <a16:creationId xmlns:a16="http://schemas.microsoft.com/office/drawing/2014/main" id="{084F884E-78BE-2A8D-FB56-DAE2C055DE8C}"/>
              </a:ext>
            </a:extLst>
          </p:cNvPr>
          <p:cNvSpPr/>
          <p:nvPr/>
        </p:nvSpPr>
        <p:spPr>
          <a:xfrm>
            <a:off x="7342331" y="3823861"/>
            <a:ext cx="1143000" cy="160019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42C93716-BA81-E807-03A5-4D04CD80C090}"/>
              </a:ext>
            </a:extLst>
          </p:cNvPr>
          <p:cNvSpPr/>
          <p:nvPr/>
        </p:nvSpPr>
        <p:spPr>
          <a:xfrm>
            <a:off x="685800" y="3535755"/>
            <a:ext cx="6423891" cy="2057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rtl="1"/>
            <a:r>
              <a:rPr lang="ar-SA" sz="2400" dirty="0">
                <a:solidFill>
                  <a:srgbClr val="0D0D0D"/>
                </a:solidFill>
                <a:effectLst/>
                <a:ea typeface="Calibri" panose="020F0502020204030204" pitchFamily="34" charset="0"/>
                <a:cs typeface="Sakkal Majalla" panose="02000000000000000000" pitchFamily="2" charset="-78"/>
              </a:rPr>
              <a:t>تجسد الرؤية الاقتصادية 2030، التي تم إطلاقها في أكتوبر 2008 من قبل حضرة صاحب الجلالة الملك "حمد بن عيسى آل خليفة" ملك البلاد المعظم حفظه الله ورعاه، رؤية شاملة لمملكة البحرين، تسعى إلى تأسيس توجه واضح لتطوير اقتصاد البحرين، مع التركيز على هدف أساسي يتجلى في تحسين المستوى المعيشي لجميع مواطني المملكة</a:t>
            </a:r>
            <a:r>
              <a:rPr lang="ar-BH" sz="2400" dirty="0">
                <a:solidFill>
                  <a:srgbClr val="0D0D0D"/>
                </a:solidFill>
                <a:effectLst/>
                <a:ea typeface="Calibri" panose="020F0502020204030204" pitchFamily="34" charset="0"/>
                <a:cs typeface="Sakkal Majalla" panose="02000000000000000000" pitchFamily="2" charset="-78"/>
              </a:rPr>
              <a:t>.</a:t>
            </a:r>
            <a:endParaRPr lang="en-US" sz="2400" dirty="0"/>
          </a:p>
        </p:txBody>
      </p:sp>
      <p:pic>
        <p:nvPicPr>
          <p:cNvPr id="4" name="Picture 3">
            <a:extLst>
              <a:ext uri="{FF2B5EF4-FFF2-40B4-BE49-F238E27FC236}">
                <a16:creationId xmlns:a16="http://schemas.microsoft.com/office/drawing/2014/main" id="{BE6058D9-C7B6-27DA-8A95-C8EBAE0064B2}"/>
              </a:ext>
            </a:extLst>
          </p:cNvPr>
          <p:cNvPicPr>
            <a:picLocks noChangeAspect="1"/>
          </p:cNvPicPr>
          <p:nvPr/>
        </p:nvPicPr>
        <p:blipFill>
          <a:blip r:embed="rId4"/>
          <a:stretch>
            <a:fillRect/>
          </a:stretch>
        </p:blipFill>
        <p:spPr>
          <a:xfrm rot="18823303">
            <a:off x="7804540" y="292413"/>
            <a:ext cx="1015828" cy="732246"/>
          </a:xfrm>
          <a:prstGeom prst="rect">
            <a:avLst/>
          </a:prstGeom>
        </p:spPr>
      </p:pic>
      <p:sp>
        <p:nvSpPr>
          <p:cNvPr id="7" name="TextBox 6">
            <a:extLst>
              <a:ext uri="{FF2B5EF4-FFF2-40B4-BE49-F238E27FC236}">
                <a16:creationId xmlns:a16="http://schemas.microsoft.com/office/drawing/2014/main" id="{2BC6A6E1-FEC7-68E0-B40B-5D6F7B1EAAEE}"/>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660563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subTnLst>
                                    <p:audio>
                                      <p:cMediaNode>
                                        <p:cTn display="0" masterRel="sameClick">
                                          <p:stCondLst>
                                            <p:cond evt="begin" delay="0">
                                              <p:tn val="12"/>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300" b="1" dirty="0">
                <a:cs typeface="+mj-cs"/>
              </a:rPr>
              <a:t>الرؤية الاقتصادية 2030 لمملكة البحرين</a:t>
            </a:r>
          </a:p>
        </p:txBody>
      </p:sp>
      <p:sp>
        <p:nvSpPr>
          <p:cNvPr id="7" name="Rectangle 6">
            <a:extLst>
              <a:ext uri="{FF2B5EF4-FFF2-40B4-BE49-F238E27FC236}">
                <a16:creationId xmlns:a16="http://schemas.microsoft.com/office/drawing/2014/main" id="{7A9DB02F-51E2-E870-F636-69E17B76F62C}"/>
              </a:ext>
            </a:extLst>
          </p:cNvPr>
          <p:cNvSpPr/>
          <p:nvPr/>
        </p:nvSpPr>
        <p:spPr>
          <a:xfrm>
            <a:off x="0" y="987347"/>
            <a:ext cx="228600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جماعي 3-2-1</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
        <p:nvSpPr>
          <p:cNvPr id="9" name="TextBox 8">
            <a:extLst>
              <a:ext uri="{FF2B5EF4-FFF2-40B4-BE49-F238E27FC236}">
                <a16:creationId xmlns:a16="http://schemas.microsoft.com/office/drawing/2014/main" id="{D5F12ACC-4BCB-A96C-4D2F-481CC7C41295}"/>
              </a:ext>
            </a:extLst>
          </p:cNvPr>
          <p:cNvSpPr txBox="1"/>
          <p:nvPr/>
        </p:nvSpPr>
        <p:spPr>
          <a:xfrm>
            <a:off x="0" y="1447473"/>
            <a:ext cx="9130586" cy="882678"/>
          </a:xfrm>
          <a:prstGeom prst="rect">
            <a:avLst/>
          </a:prstGeom>
          <a:noFill/>
        </p:spPr>
        <p:txBody>
          <a:bodyPr wrap="square">
            <a:spAutoFit/>
          </a:bodyPr>
          <a:lstStyle/>
          <a:p>
            <a:pPr marR="0" lvl="0" algn="just" rtl="1">
              <a:lnSpc>
                <a:spcPct val="107000"/>
              </a:lnSpc>
              <a:spcBef>
                <a:spcPts val="0"/>
              </a:spcBef>
              <a:spcAft>
                <a:spcPts val="800"/>
              </a:spcAft>
              <a:buClr>
                <a:srgbClr val="5A6F55"/>
              </a:buClr>
              <a:buSzPts val="1400"/>
            </a:pPr>
            <a:r>
              <a:rPr lang="ar-BH" sz="2400" b="1" dirty="0">
                <a:solidFill>
                  <a:srgbClr val="C00000"/>
                </a:solidFill>
                <a:effectLst/>
                <a:latin typeface="Calibri" panose="020F0502020204030204" pitchFamily="34" charset="0"/>
                <a:ea typeface="Calibri" panose="020F0502020204030204" pitchFamily="34" charset="0"/>
                <a:cs typeface="Sakkal Majalla" panose="02000000000000000000" pitchFamily="2" charset="-78"/>
              </a:rPr>
              <a:t>شاهد مع زملائك مقطعًا مرئيًا عن رؤية مملكة البحرين الاقتصادية 2030 من خلال رمز الاستجابة السريعة</a:t>
            </a:r>
            <a:r>
              <a:rPr lang="en-US" sz="2400" b="1">
                <a:solidFill>
                  <a:srgbClr val="C00000"/>
                </a:solidFill>
                <a:effectLst/>
                <a:latin typeface="Calibri" panose="020F0502020204030204" pitchFamily="34" charset="0"/>
                <a:ea typeface="Calibri" panose="020F0502020204030204" pitchFamily="34" charset="0"/>
                <a:cs typeface="Sakkal Majalla" panose="02000000000000000000" pitchFamily="2" charset="-78"/>
              </a:rPr>
              <a:t> QR CODE </a:t>
            </a:r>
            <a:r>
              <a:rPr lang="ar-BH" sz="2400" b="1">
                <a:solidFill>
                  <a:srgbClr val="C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2400" b="1" dirty="0">
                <a:solidFill>
                  <a:srgbClr val="C00000"/>
                </a:solidFill>
                <a:effectLst/>
                <a:latin typeface="Calibri" panose="020F0502020204030204" pitchFamily="34" charset="0"/>
                <a:ea typeface="Calibri" panose="020F0502020204030204" pitchFamily="34" charset="0"/>
                <a:cs typeface="Sakkal Majalla" panose="02000000000000000000" pitchFamily="2" charset="-78"/>
              </a:rPr>
              <a:t>ثم ناقش مع زملائك الأسئلة الآتية:</a:t>
            </a:r>
            <a:endParaRPr lang="en-US" sz="2400" b="1" dirty="0">
              <a:solidFill>
                <a:srgbClr val="C00000"/>
              </a:solidFill>
              <a:effectLst/>
              <a:latin typeface="Calibri" panose="020F0502020204030204" pitchFamily="34" charset="0"/>
              <a:ea typeface="Calibri" panose="020F0502020204030204" pitchFamily="34" charset="0"/>
              <a:cs typeface="Wingdings 3" panose="05040102010807070707" pitchFamily="18" charset="2"/>
            </a:endParaRPr>
          </a:p>
        </p:txBody>
      </p:sp>
      <p:sp>
        <p:nvSpPr>
          <p:cNvPr id="15" name="TextBox 14">
            <a:extLst>
              <a:ext uri="{FF2B5EF4-FFF2-40B4-BE49-F238E27FC236}">
                <a16:creationId xmlns:a16="http://schemas.microsoft.com/office/drawing/2014/main" id="{C70666D2-470A-5F76-1336-58EDBDF4E496}"/>
              </a:ext>
            </a:extLst>
          </p:cNvPr>
          <p:cNvSpPr txBox="1"/>
          <p:nvPr/>
        </p:nvSpPr>
        <p:spPr>
          <a:xfrm>
            <a:off x="72736" y="2865465"/>
            <a:ext cx="4333010" cy="2215991"/>
          </a:xfrm>
          <a:prstGeom prst="rect">
            <a:avLst/>
          </a:prstGeom>
          <a:noFill/>
        </p:spPr>
        <p:txBody>
          <a:bodyPr wrap="square">
            <a:spAutoFit/>
          </a:bodyPr>
          <a:lstStyle/>
          <a:p>
            <a:pPr marL="342900" marR="0" lvl="0" indent="-342900" algn="just" rtl="1">
              <a:lnSpc>
                <a:spcPct val="115000"/>
              </a:lnSpc>
              <a:spcBef>
                <a:spcPts val="0"/>
              </a:spcBef>
              <a:spcAft>
                <a:spcPts val="0"/>
              </a:spcAft>
              <a:buClr>
                <a:srgbClr val="5A6F55"/>
              </a:buClr>
              <a:buSzPts val="1100"/>
              <a:buFont typeface="Symbol" panose="05050102010706020507" pitchFamily="18" charset="2"/>
              <a:buChar char=""/>
            </a:pPr>
            <a:r>
              <a:rPr lang="ar-BH" sz="2400" b="1"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ما المبادئ التي تركز عليها الرؤية الاقتصادية 2030 لمملكة البحرين؟</a:t>
            </a:r>
            <a:endParaRPr lang="en-US" sz="2400" b="1" dirty="0">
              <a:solidFill>
                <a:srgbClr val="0D0D0D"/>
              </a:solidFill>
              <a:latin typeface="Calibri" panose="020F0502020204030204" pitchFamily="34" charset="0"/>
              <a:ea typeface="Calibri" panose="020F0502020204030204" pitchFamily="34" charset="0"/>
              <a:cs typeface="Sakkal Majalla" panose="02000000000000000000" pitchFamily="2" charset="-78"/>
            </a:endParaRPr>
          </a:p>
          <a:p>
            <a:pPr marR="0" lvl="0" algn="just" rtl="1">
              <a:lnSpc>
                <a:spcPct val="115000"/>
              </a:lnSpc>
              <a:spcBef>
                <a:spcPts val="0"/>
              </a:spcBef>
              <a:spcAft>
                <a:spcPts val="0"/>
              </a:spcAft>
              <a:buClr>
                <a:srgbClr val="5A6F55"/>
              </a:buClr>
              <a:buSzPts val="1100"/>
            </a:pP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Clr>
                <a:srgbClr val="5A6F55"/>
              </a:buClr>
              <a:buSzPts val="1100"/>
              <a:buFont typeface="Symbol" panose="05050102010706020507" pitchFamily="18" charset="2"/>
              <a:buChar char=""/>
            </a:pPr>
            <a:r>
              <a:rPr lang="ar-BH" sz="2400" b="1"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إلى ما</a:t>
            </a:r>
            <a:r>
              <a:rPr lang="ar-BH" sz="2400" b="1" dirty="0">
                <a:solidFill>
                  <a:srgbClr val="0D0D0D"/>
                </a:solidFill>
                <a:latin typeface="Calibri" panose="020F0502020204030204" pitchFamily="34" charset="0"/>
                <a:ea typeface="Calibri" panose="020F0502020204030204" pitchFamily="34" charset="0"/>
                <a:cs typeface="Sakkal Majalla" panose="02000000000000000000" pitchFamily="2" charset="-78"/>
              </a:rPr>
              <a:t>ذا</a:t>
            </a:r>
            <a:r>
              <a:rPr lang="ar-BH" sz="2400" b="1"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 تهدف  الاستراتيجية الاقتصادية الوطنية الأولى  المذكورة في المقطع السابق؟</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2C6735A-C81B-D0F7-F2D2-B83E916D7878}"/>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144565" y="123853"/>
            <a:ext cx="1023158" cy="1080000"/>
          </a:xfrm>
          <a:prstGeom prst="rect">
            <a:avLst/>
          </a:prstGeom>
        </p:spPr>
      </p:pic>
      <p:sp>
        <p:nvSpPr>
          <p:cNvPr id="10" name="TextBox 9">
            <a:extLst>
              <a:ext uri="{FF2B5EF4-FFF2-40B4-BE49-F238E27FC236}">
                <a16:creationId xmlns:a16="http://schemas.microsoft.com/office/drawing/2014/main" id="{91C4790A-EDA5-9E20-64AC-AA562E73862F}"/>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pic>
        <p:nvPicPr>
          <p:cNvPr id="2" name="Picture 1">
            <a:extLst>
              <a:ext uri="{FF2B5EF4-FFF2-40B4-BE49-F238E27FC236}">
                <a16:creationId xmlns:a16="http://schemas.microsoft.com/office/drawing/2014/main" id="{A0855251-9931-EED7-60EE-36D4088BC0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601824"/>
            <a:ext cx="3467100" cy="3054350"/>
          </a:xfrm>
          <a:prstGeom prst="rect">
            <a:avLst/>
          </a:prstGeom>
          <a:noFill/>
        </p:spPr>
      </p:pic>
    </p:spTree>
    <p:extLst>
      <p:ext uri="{BB962C8B-B14F-4D97-AF65-F5344CB8AC3E}">
        <p14:creationId xmlns:p14="http://schemas.microsoft.com/office/powerpoint/2010/main" val="3728171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300" b="1" dirty="0">
                <a:cs typeface="+mj-cs"/>
              </a:rPr>
              <a:t>الرؤية الاقتصادية 2030 لمملكة البحرين</a:t>
            </a:r>
          </a:p>
        </p:txBody>
      </p:sp>
      <p:sp>
        <p:nvSpPr>
          <p:cNvPr id="9" name="TextBox 8">
            <a:extLst>
              <a:ext uri="{FF2B5EF4-FFF2-40B4-BE49-F238E27FC236}">
                <a16:creationId xmlns:a16="http://schemas.microsoft.com/office/drawing/2014/main" id="{D5F12ACC-4BCB-A96C-4D2F-481CC7C41295}"/>
              </a:ext>
            </a:extLst>
          </p:cNvPr>
          <p:cNvSpPr txBox="1"/>
          <p:nvPr/>
        </p:nvSpPr>
        <p:spPr>
          <a:xfrm>
            <a:off x="74605" y="1676400"/>
            <a:ext cx="8978186" cy="4520468"/>
          </a:xfrm>
          <a:prstGeom prst="rect">
            <a:avLst/>
          </a:prstGeom>
          <a:noFill/>
        </p:spPr>
        <p:txBody>
          <a:bodyPr wrap="square">
            <a:spAutoFit/>
          </a:bodyPr>
          <a:lstStyle/>
          <a:p>
            <a:pPr marR="0" lvl="0" algn="just" rtl="1">
              <a:lnSpc>
                <a:spcPct val="107000"/>
              </a:lnSpc>
              <a:spcBef>
                <a:spcPts val="0"/>
              </a:spcBef>
              <a:spcAft>
                <a:spcPts val="800"/>
              </a:spcAft>
              <a:buClr>
                <a:srgbClr val="5A6F55"/>
              </a:buClr>
              <a:buSzPts val="1400"/>
            </a:pPr>
            <a:r>
              <a:rPr lang="ar-SA"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تجسد الرؤية الاقتصادية 2030، التي تم إطلاقها في أكتوبر 2008 من قبل حضرة صاحب الجلالة الملك "حمد بن عيسى آل خليفة" ملك البلاد المعظم حفظه الله ورعاه، رؤية شاملة لمملكة البحرين، تسعى إلى تأسيس توجه واضح لتطوير اقتصاد البحرين</a:t>
            </a:r>
            <a:r>
              <a:rPr lang="ar-BH"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 </a:t>
            </a:r>
            <a:endParaRPr lang="en-US"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marR="0" lvl="0" algn="just" rtl="1">
              <a:lnSpc>
                <a:spcPct val="107000"/>
              </a:lnSpc>
              <a:spcBef>
                <a:spcPts val="0"/>
              </a:spcBef>
              <a:spcAft>
                <a:spcPts val="800"/>
              </a:spcAft>
              <a:buClr>
                <a:srgbClr val="5A6F55"/>
              </a:buClr>
              <a:buSzPts val="1400"/>
            </a:pPr>
            <a:endParaRPr lang="ar-BH"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marR="0" lvl="0" algn="just" rtl="1">
              <a:lnSpc>
                <a:spcPct val="107000"/>
              </a:lnSpc>
              <a:spcBef>
                <a:spcPts val="0"/>
              </a:spcBef>
              <a:spcAft>
                <a:spcPts val="800"/>
              </a:spcAft>
              <a:buClr>
                <a:srgbClr val="5A6F55"/>
              </a:buClr>
              <a:buSzPts val="1400"/>
            </a:pPr>
            <a:endParaRPr lang="ar-BH"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15000"/>
              </a:lnSpc>
            </a:pPr>
            <a:r>
              <a:rPr lang="ar-SA" sz="2200" b="1" u="sng" dirty="0">
                <a:solidFill>
                  <a:schemeClr val="accent1">
                    <a:lumMod val="75000"/>
                  </a:schemeClr>
                </a:solidFill>
                <a:latin typeface="Sakkal Majalla" panose="02000000000000000000" pitchFamily="2" charset="-78"/>
                <a:ea typeface="Calibri" panose="020F0502020204030204" pitchFamily="34" charset="0"/>
                <a:cs typeface="Sakkal Majalla" panose="02000000000000000000" pitchFamily="2" charset="-78"/>
              </a:rPr>
              <a:t>دوافع الرؤية</a:t>
            </a:r>
            <a:r>
              <a:rPr lang="ar-BH" sz="2200" b="1" u="sng" dirty="0">
                <a:solidFill>
                  <a:schemeClr val="accent1">
                    <a:lumMod val="75000"/>
                  </a:schemeClr>
                </a:solidFill>
                <a:latin typeface="Sakkal Majalla" panose="02000000000000000000" pitchFamily="2" charset="-78"/>
                <a:ea typeface="Calibri" panose="020F0502020204030204" pitchFamily="34" charset="0"/>
                <a:cs typeface="Sakkal Majalla" panose="02000000000000000000" pitchFamily="2" charset="-78"/>
              </a:rPr>
              <a:t> الاقتصادية 2030</a:t>
            </a:r>
            <a:endParaRPr lang="en-US" sz="2200" b="1" dirty="0">
              <a:solidFill>
                <a:schemeClr val="accent1">
                  <a:lumMod val="75000"/>
                </a:schemeClr>
              </a:solidFill>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15000"/>
              </a:lnSpc>
            </a:pPr>
            <a:r>
              <a:rPr lang="ar-SA"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وترتكز دوافع الرؤية الاقتصادية على ثلاثة مستويات وهي كالتالي</a:t>
            </a:r>
            <a:r>
              <a:rPr lang="en-US"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a:t>
            </a:r>
            <a:endParaRPr lang="en-US" sz="22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15000"/>
              </a:lnSpc>
              <a:spcBef>
                <a:spcPts val="0"/>
              </a:spcBef>
              <a:spcAft>
                <a:spcPts val="0"/>
              </a:spcAft>
              <a:buFont typeface="+mj-lt"/>
              <a:buAutoNum type="arabicPeriod"/>
            </a:pPr>
            <a:r>
              <a:rPr lang="ar-SA"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على المستوى المحلي، الحاجة إلى تغيير النموذج الاقتصادي الحالي.</a:t>
            </a:r>
            <a:endParaRPr lang="en-US" sz="22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15000"/>
              </a:lnSpc>
              <a:spcBef>
                <a:spcPts val="0"/>
              </a:spcBef>
              <a:spcAft>
                <a:spcPts val="0"/>
              </a:spcAft>
              <a:buFont typeface="+mj-lt"/>
              <a:buAutoNum type="arabicPeriod"/>
            </a:pPr>
            <a:r>
              <a:rPr lang="ar-SA"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على المستوى الإقليمي، وجود فرص لتحقيق معدلات نمو غير مسبوقة تتطلب تحركًا سريعًا.</a:t>
            </a:r>
            <a:endParaRPr lang="en-US" sz="22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15000"/>
              </a:lnSpc>
              <a:spcBef>
                <a:spcPts val="0"/>
              </a:spcBef>
              <a:spcAft>
                <a:spcPts val="0"/>
              </a:spcAft>
              <a:buFont typeface="+mj-lt"/>
              <a:buAutoNum type="arabicPeriod"/>
            </a:pPr>
            <a:r>
              <a:rPr lang="ar-SA"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على المستوى العالمي، زيادة مستوى المنافسة التي تتطلب زيادة الإنتاجية والابتكار</a:t>
            </a:r>
            <a:r>
              <a:rPr lang="ar-BH"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a:t>
            </a:r>
            <a:endParaRPr lang="en-US" sz="2200" dirty="0">
              <a:latin typeface="Sakkal Majalla" panose="02000000000000000000" pitchFamily="2" charset="-78"/>
              <a:ea typeface="Calibri" panose="020F0502020204030204" pitchFamily="34" charset="0"/>
              <a:cs typeface="Sakkal Majalla" panose="02000000000000000000" pitchFamily="2" charset="-78"/>
            </a:endParaRPr>
          </a:p>
          <a:p>
            <a:pPr marR="0" lvl="0" algn="just" rtl="1">
              <a:lnSpc>
                <a:spcPct val="107000"/>
              </a:lnSpc>
              <a:spcBef>
                <a:spcPts val="0"/>
              </a:spcBef>
              <a:spcAft>
                <a:spcPts val="800"/>
              </a:spcAft>
              <a:buClr>
                <a:srgbClr val="5A6F55"/>
              </a:buClr>
              <a:buSzPts val="1400"/>
            </a:pPr>
            <a:endParaRPr lang="en-US" sz="2200" b="1"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p:txBody>
      </p:sp>
      <p:pic>
        <p:nvPicPr>
          <p:cNvPr id="8" name="Picture 7">
            <a:extLst>
              <a:ext uri="{FF2B5EF4-FFF2-40B4-BE49-F238E27FC236}">
                <a16:creationId xmlns:a16="http://schemas.microsoft.com/office/drawing/2014/main" id="{4E782C23-D946-B2DD-9F6E-D123A5EA27DD}"/>
              </a:ext>
            </a:extLst>
          </p:cNvPr>
          <p:cNvPicPr>
            <a:picLocks noChangeAspect="1"/>
          </p:cNvPicPr>
          <p:nvPr/>
        </p:nvPicPr>
        <p:blipFill rotWithShape="1">
          <a:blip r:embed="rId2"/>
          <a:srcRect l="30000" t="30741" r="12500" b="12204"/>
          <a:stretch/>
        </p:blipFill>
        <p:spPr>
          <a:xfrm>
            <a:off x="215900" y="2590800"/>
            <a:ext cx="3209950" cy="1791622"/>
          </a:xfrm>
          <a:prstGeom prst="rect">
            <a:avLst/>
          </a:prstGeom>
        </p:spPr>
      </p:pic>
      <p:pic>
        <p:nvPicPr>
          <p:cNvPr id="6" name="Picture 5">
            <a:extLst>
              <a:ext uri="{FF2B5EF4-FFF2-40B4-BE49-F238E27FC236}">
                <a16:creationId xmlns:a16="http://schemas.microsoft.com/office/drawing/2014/main" id="{A91212F5-2AA5-7F90-2D8C-96419D60337E}"/>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82665" y="121132"/>
            <a:ext cx="870126" cy="1080000"/>
          </a:xfrm>
          <a:prstGeom prst="rect">
            <a:avLst/>
          </a:prstGeom>
        </p:spPr>
      </p:pic>
      <p:sp>
        <p:nvSpPr>
          <p:cNvPr id="7" name="TextBox 6">
            <a:extLst>
              <a:ext uri="{FF2B5EF4-FFF2-40B4-BE49-F238E27FC236}">
                <a16:creationId xmlns:a16="http://schemas.microsoft.com/office/drawing/2014/main" id="{5D2FADB7-9DC2-8B33-CA5F-64F066B32527}"/>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242071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circle(in)">
                                      <p:cBhvr>
                                        <p:cTn id="12" dur="2000"/>
                                        <p:tgtEl>
                                          <p:spTgt spid="9">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circle(in)">
                                      <p:cBhvr>
                                        <p:cTn id="15" dur="2000"/>
                                        <p:tgtEl>
                                          <p:spTgt spid="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circle(in)">
                                      <p:cBhvr>
                                        <p:cTn id="20" dur="2000"/>
                                        <p:tgtEl>
                                          <p:spTgt spid="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circle(in)">
                                      <p:cBhvr>
                                        <p:cTn id="25" dur="2000"/>
                                        <p:tgtEl>
                                          <p:spTgt spid="9">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circle(in)">
                                      <p:cBhvr>
                                        <p:cTn id="30"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300" b="1" dirty="0">
                <a:cs typeface="+mj-cs"/>
              </a:rPr>
              <a:t>الرؤية الاقتصادية 2030 لمملكة البحرين</a:t>
            </a:r>
          </a:p>
        </p:txBody>
      </p:sp>
      <p:sp>
        <p:nvSpPr>
          <p:cNvPr id="7" name="TextBox 6">
            <a:extLst>
              <a:ext uri="{FF2B5EF4-FFF2-40B4-BE49-F238E27FC236}">
                <a16:creationId xmlns:a16="http://schemas.microsoft.com/office/drawing/2014/main" id="{61958FA7-0074-EB0A-AB7E-DE7A977919F9}"/>
              </a:ext>
            </a:extLst>
          </p:cNvPr>
          <p:cNvSpPr txBox="1"/>
          <p:nvPr/>
        </p:nvSpPr>
        <p:spPr>
          <a:xfrm>
            <a:off x="228600" y="1386479"/>
            <a:ext cx="8686800" cy="5082930"/>
          </a:xfrm>
          <a:prstGeom prst="rect">
            <a:avLst/>
          </a:prstGeom>
          <a:noFill/>
        </p:spPr>
        <p:txBody>
          <a:bodyPr wrap="square">
            <a:spAutoFit/>
          </a:bodyPr>
          <a:lstStyle/>
          <a:p>
            <a:pPr marR="0" algn="r" rtl="1">
              <a:lnSpc>
                <a:spcPct val="115000"/>
              </a:lnSpc>
              <a:spcBef>
                <a:spcPts val="0"/>
              </a:spcBef>
              <a:spcAft>
                <a:spcPts val="0"/>
              </a:spcAft>
            </a:pPr>
            <a:r>
              <a:rPr lang="ar-BH" sz="2000" b="1" u="sng" dirty="0">
                <a:solidFill>
                  <a:schemeClr val="accent1">
                    <a:lumMod val="75000"/>
                  </a:schemeClr>
                </a:solidFill>
                <a:effectLst/>
                <a:latin typeface="Calibri" panose="020F0502020204030204" pitchFamily="34" charset="0"/>
                <a:ea typeface="Calibri" panose="020F0502020204030204" pitchFamily="34" charset="0"/>
                <a:cs typeface="Sakkal Majalla" panose="02000000000000000000" pitchFamily="2" charset="-78"/>
              </a:rPr>
              <a:t>المبادئ الرئيسية للرؤية الاقتصادية 2030</a:t>
            </a:r>
            <a:endParaRPr lang="en-US" sz="1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R="0" algn="just" rtl="1">
              <a:lnSpc>
                <a:spcPct val="115000"/>
              </a:lnSpc>
              <a:spcBef>
                <a:spcPts val="0"/>
              </a:spcBef>
              <a:spcAft>
                <a:spcPts val="0"/>
              </a:spcAft>
            </a:pPr>
            <a:r>
              <a:rPr lang="ar-BH" sz="20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         </a:t>
            </a:r>
            <a:r>
              <a:rPr lang="ar-SA" sz="20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تركز الرؤية الاقتصادية 2030 على ثلاثة مبادئ أساسية هي الاستدامة، التنافسية والعدالة</a:t>
            </a:r>
            <a:r>
              <a:rPr lang="en-US" sz="2000" dirty="0">
                <a:solidFill>
                  <a:srgbClr val="0D0D0D"/>
                </a:solidFill>
                <a:effectLst/>
                <a:latin typeface="Sakkal Majalla" panose="02000000000000000000" pitchFamily="2" charset="-78"/>
                <a:ea typeface="Calibri" panose="020F0502020204030204" pitchFamily="34" charset="0"/>
                <a:cs typeface="Arial" panose="020B0604020202020204" pitchFamily="34" charset="0"/>
              </a:rPr>
              <a:t>.</a:t>
            </a:r>
            <a:endParaRPr lang="ar-BH" sz="2000" dirty="0">
              <a:solidFill>
                <a:srgbClr val="0D0D0D"/>
              </a:solidFill>
              <a:effectLst/>
              <a:latin typeface="Sakkal Majalla" panose="02000000000000000000" pitchFamily="2" charset="-78"/>
              <a:ea typeface="Calibri" panose="020F0502020204030204" pitchFamily="34" charset="0"/>
              <a:cs typeface="Arial" panose="020B0604020202020204" pitchFamily="34" charset="0"/>
            </a:endParaRPr>
          </a:p>
          <a:p>
            <a:pPr marR="0" algn="just" rtl="1">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Clr>
                <a:srgbClr val="2F5496"/>
              </a:buClr>
              <a:buFont typeface="Wingdings" panose="05000000000000000000" pitchFamily="2" charset="2"/>
              <a:buChar char="v"/>
            </a:pPr>
            <a:r>
              <a:rPr lang="ar-BH" sz="2000" b="1" dirty="0">
                <a:solidFill>
                  <a:srgbClr val="2F5496"/>
                </a:solidFill>
                <a:effectLst/>
                <a:latin typeface="Calibri" panose="020F0502020204030204" pitchFamily="34" charset="0"/>
                <a:ea typeface="Calibri" panose="020F0502020204030204" pitchFamily="34" charset="0"/>
                <a:cs typeface="Sakkal Majalla" panose="02000000000000000000" pitchFamily="2" charset="-78"/>
              </a:rPr>
              <a:t>الاستدامة:  </a:t>
            </a:r>
            <a:r>
              <a:rPr lang="ar-BH" sz="20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يرجع الجانب الأكبر من حجم النمو الذي تم تحقيقه في مملكة البحرين خلال العقدين الماضيين إلى القطاع العام، وهو اتجاه أصبح من الصعب المضي فيه أكثر من ذلك</a:t>
            </a:r>
            <a:r>
              <a:rPr lang="ar-BH" sz="2000" dirty="0">
                <a:solidFill>
                  <a:srgbClr val="0D0D0D"/>
                </a:solidFill>
                <a:latin typeface="Calibri" panose="020F0502020204030204" pitchFamily="34" charset="0"/>
                <a:ea typeface="Calibri" panose="020F0502020204030204" pitchFamily="34" charset="0"/>
                <a:cs typeface="Sakkal Majalla" panose="02000000000000000000" pitchFamily="2" charset="-78"/>
              </a:rPr>
              <a:t>. </a:t>
            </a:r>
            <a:r>
              <a:rPr lang="ar-BH" sz="20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ومن هنا فإنه بحلول عام 2030م يتعين على القطاع الخاص أن يكون قادرًا على إدارة النشاط الاقتصادي بشكل يضمن استدامة الازدهار.</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265430" marR="0" algn="just" rtl="1">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Clr>
                <a:srgbClr val="2F5496"/>
              </a:buClr>
              <a:buFont typeface="Wingdings" panose="05000000000000000000" pitchFamily="2" charset="2"/>
              <a:buChar char="v"/>
            </a:pPr>
            <a:r>
              <a:rPr lang="ar-BH" sz="2000" b="1" dirty="0">
                <a:solidFill>
                  <a:srgbClr val="2F5496"/>
                </a:solidFill>
                <a:effectLst/>
                <a:latin typeface="Calibri" panose="020F0502020204030204" pitchFamily="34" charset="0"/>
                <a:ea typeface="Calibri" panose="020F0502020204030204" pitchFamily="34" charset="0"/>
                <a:cs typeface="Sakkal Majalla" panose="02000000000000000000" pitchFamily="2" charset="-78"/>
              </a:rPr>
              <a:t>التنافسية: </a:t>
            </a:r>
            <a:r>
              <a:rPr lang="ar-BH" sz="20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تسهم رؤية مملكة البحرين في تحقيق قدرة تنافسية عالية في الاقتصاد العالمي.  وتتحقق زيادة الإنتاجية بشكل طبيعي أكثر في ظل مناخ تنافسي يدفع عجلة التنمية الاقتصادية، ويضاعف الأرباح، ويرفع مستويات الأجور، فالمعدل المرتفع للإنتاجية يجعل السلع والخدمات أكثر قدرة على المنافسة في السوق العالمي، وتحقيق دخل أكبر، مما يملي على الشركات تقديم أفضل الخدمات، والبحث الدائم عن أفضل الطرق للإنتاج.</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265430" marR="0" algn="just" rtl="1">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Clr>
                <a:srgbClr val="2F5496"/>
              </a:buClr>
              <a:buFont typeface="Wingdings" panose="05000000000000000000" pitchFamily="2" charset="2"/>
              <a:buChar char="v"/>
            </a:pPr>
            <a:r>
              <a:rPr lang="ar-BH" sz="2000" b="1" dirty="0">
                <a:solidFill>
                  <a:srgbClr val="2F5496"/>
                </a:solidFill>
                <a:effectLst/>
                <a:latin typeface="Calibri" panose="020F0502020204030204" pitchFamily="34" charset="0"/>
                <a:ea typeface="Calibri" panose="020F0502020204030204" pitchFamily="34" charset="0"/>
                <a:cs typeface="Sakkal Majalla" panose="02000000000000000000" pitchFamily="2" charset="-78"/>
              </a:rPr>
              <a:t>العدالة:  </a:t>
            </a:r>
            <a:r>
              <a:rPr lang="ar-BH" sz="20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تتمثل رؤية مملكة البحرين في أن النجاح الاقتصادي المستقبلي للمملكة سيؤثر على المجتمع بشكل أوسع، ويؤدي إلى إيجاد قاعدة عريضة للازدهار، وتؤمن مملكة البحرين بأن كل فرد يستطيع أن يقدم إسهامًا قيمًا للمجتمع إذا توفرت الوسائل وأتيحت له الفرصة المناسبة.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607EBB2-93C6-88FA-FAC2-DA4386DFD854}"/>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120842" y="123853"/>
            <a:ext cx="936567" cy="1080000"/>
          </a:xfrm>
          <a:prstGeom prst="rect">
            <a:avLst/>
          </a:prstGeom>
        </p:spPr>
      </p:pic>
      <p:sp>
        <p:nvSpPr>
          <p:cNvPr id="8" name="TextBox 7">
            <a:extLst>
              <a:ext uri="{FF2B5EF4-FFF2-40B4-BE49-F238E27FC236}">
                <a16:creationId xmlns:a16="http://schemas.microsoft.com/office/drawing/2014/main" id="{D953E2FF-3A8C-B4D0-3086-C31AFEABAF24}"/>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24311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12" dur="50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randombar(horizontal)">
                                      <p:cBhvr>
                                        <p:cTn id="1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300" b="1" dirty="0">
                <a:cs typeface="+mj-cs"/>
              </a:rPr>
              <a:t>الرؤية الاقتصادية 2030 لمملكة البحرين</a:t>
            </a:r>
          </a:p>
        </p:txBody>
      </p:sp>
      <p:sp>
        <p:nvSpPr>
          <p:cNvPr id="19" name="Rectangle 15">
            <a:extLst>
              <a:ext uri="{FF2B5EF4-FFF2-40B4-BE49-F238E27FC236}">
                <a16:creationId xmlns:a16="http://schemas.microsoft.com/office/drawing/2014/main" id="{1AA491BA-D574-338B-77E2-B545C8BE149E}"/>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8">
            <a:extLst>
              <a:ext uri="{FF2B5EF4-FFF2-40B4-BE49-F238E27FC236}">
                <a16:creationId xmlns:a16="http://schemas.microsoft.com/office/drawing/2014/main" id="{B58F0B88-7497-0554-02BE-5520B8CB0B73}"/>
              </a:ext>
            </a:extLst>
          </p:cNvPr>
          <p:cNvSpPr>
            <a:spLocks noChangeArrowheads="1"/>
          </p:cNvSpPr>
          <p:nvPr/>
        </p:nvSpPr>
        <p:spPr bwMode="auto">
          <a:xfrm>
            <a:off x="565150" y="1878509"/>
            <a:ext cx="83185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BH" altLang="en-US" sz="2400" b="1" i="0" u="none" strike="noStrike" cap="none" normalizeH="0" baseline="0" dirty="0">
                <a:ln>
                  <a:noFill/>
                </a:ln>
                <a:solidFill>
                  <a:schemeClr val="accent1">
                    <a:lumMod val="50000"/>
                  </a:schemeClr>
                </a:solidFill>
                <a:effectLst/>
                <a:latin typeface="Sakkal Majalla" panose="02000000000000000000" pitchFamily="2" charset="-78"/>
                <a:ea typeface="Calibri" panose="020F0502020204030204" pitchFamily="34" charset="0"/>
                <a:cs typeface="Sakkal Majalla" panose="02000000000000000000" pitchFamily="2" charset="-78"/>
              </a:rPr>
              <a:t>الجهة المشرفة على تنفيذ الرؤية:</a:t>
            </a:r>
          </a:p>
          <a:p>
            <a:pPr marL="0" marR="0" lvl="0" indent="0" algn="just" defTabSz="914400" rtl="1" eaLnBrk="0" fontAlgn="base" latinLnBrk="0" hangingPunct="0">
              <a:lnSpc>
                <a:spcPct val="100000"/>
              </a:lnSpc>
              <a:spcBef>
                <a:spcPct val="0"/>
              </a:spcBef>
              <a:spcAft>
                <a:spcPct val="0"/>
              </a:spcAft>
              <a:buClrTx/>
              <a:buSzTx/>
              <a:buFontTx/>
              <a:buNone/>
              <a:tabLst/>
            </a:pPr>
            <a:endParaRPr kumimoji="0" lang="ar-BH" altLang="en-US" sz="1400" b="1" i="0" u="none" strike="noStrike" cap="none" normalizeH="0" baseline="0" dirty="0">
              <a:ln>
                <a:noFill/>
              </a:ln>
              <a:solidFill>
                <a:schemeClr val="accent1">
                  <a:lumMod val="50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2400" b="0" i="0" u="none" strike="noStrike" cap="none" normalizeH="0" baseline="0" dirty="0">
                <a:ln>
                  <a:noFill/>
                </a:ln>
                <a:solidFill>
                  <a:srgbClr val="0D0D0D"/>
                </a:solidFill>
                <a:effectLst/>
                <a:latin typeface="Sakkal Majalla" panose="02000000000000000000" pitchFamily="2" charset="-78"/>
                <a:ea typeface="Calibri" panose="020F0502020204030204" pitchFamily="34" charset="0"/>
                <a:cs typeface="Sakkal Majalla" panose="02000000000000000000" pitchFamily="2" charset="-78"/>
              </a:rPr>
              <a:t>منذ إطلاق الرؤية الاقتصادية لمملكة البحرين برعاية صاحب السمو الملكي الأمير "سلمان بن حمد آل خليفة" ولي العهد رئيس مجلس الوزراء، حرص </a:t>
            </a:r>
            <a:r>
              <a:rPr kumimoji="0" lang="ar-SA" altLang="en-US" sz="2400" b="1" i="0" u="none" strike="noStrike" cap="none" normalizeH="0" baseline="0" dirty="0">
                <a:ln>
                  <a:noFill/>
                </a:ln>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مجلس التنمية الاقتصادية</a:t>
            </a:r>
            <a:r>
              <a:rPr kumimoji="0" lang="ar-SA" altLang="en-US" sz="2400" b="0" i="0" u="none" strike="noStrike" cap="none" normalizeH="0" baseline="0" dirty="0">
                <a:ln>
                  <a:noFill/>
                </a:ln>
                <a:solidFill>
                  <a:srgbClr val="0D0D0D"/>
                </a:solidFill>
                <a:effectLst/>
                <a:latin typeface="Sakkal Majalla" panose="02000000000000000000" pitchFamily="2" charset="-78"/>
                <a:ea typeface="Calibri" panose="020F0502020204030204" pitchFamily="34" charset="0"/>
                <a:cs typeface="Sakkal Majalla" panose="02000000000000000000" pitchFamily="2" charset="-78"/>
              </a:rPr>
              <a:t> بمملكة البحرين على طرح العديد من البرامج والمبادرات التي تهدف لتحقيق الإصلاح الاقتصادي في المملكة، بالتنسيق والتعاون مع الجهات الحكومية والمؤسسات الخاصة ومؤسسات المجتمع المدني</a:t>
            </a:r>
            <a:r>
              <a:rPr kumimoji="0" lang="en-US" altLang="en-US" sz="24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 </a:t>
            </a:r>
            <a:r>
              <a:rPr kumimoji="0" lang="ar-BH" altLang="en-US" sz="24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a:t>
            </a:r>
            <a:endParaRPr kumimoji="0" lang="en-US" altLang="en-US" sz="24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endParaRPr>
          </a:p>
        </p:txBody>
      </p:sp>
      <p:pic>
        <p:nvPicPr>
          <p:cNvPr id="3092" name="Picture 20" descr="جريدة البلاد | مجلس التنمية الاقتصادية: خطة التعافي الاقتصادي ستزيد من  جاذبية البحرين للاستثمارات العالمية">
            <a:extLst>
              <a:ext uri="{FF2B5EF4-FFF2-40B4-BE49-F238E27FC236}">
                <a16:creationId xmlns:a16="http://schemas.microsoft.com/office/drawing/2014/main" id="{42859268-D342-BBE5-054F-90EB79A6B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403825"/>
            <a:ext cx="2695575" cy="16954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F55BD310-B324-E12D-85C5-10F8ACBF3EC4}"/>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53400" y="146091"/>
            <a:ext cx="914400" cy="1035524"/>
          </a:xfrm>
          <a:prstGeom prst="rect">
            <a:avLst/>
          </a:prstGeom>
        </p:spPr>
      </p:pic>
      <p:sp>
        <p:nvSpPr>
          <p:cNvPr id="7" name="TextBox 6">
            <a:extLst>
              <a:ext uri="{FF2B5EF4-FFF2-40B4-BE49-F238E27FC236}">
                <a16:creationId xmlns:a16="http://schemas.microsoft.com/office/drawing/2014/main" id="{ED7D32B8-B319-7776-938D-22ABCAF0BD28}"/>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471294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5431"/>
            <a:ext cx="6400800" cy="870896"/>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a:cs typeface="+mj-cs"/>
              </a:rPr>
              <a:t>   مفهوم التنوع الاقتصادي</a:t>
            </a:r>
          </a:p>
        </p:txBody>
      </p:sp>
      <p:sp>
        <p:nvSpPr>
          <p:cNvPr id="12" name="Rectangle 11">
            <a:extLst>
              <a:ext uri="{FF2B5EF4-FFF2-40B4-BE49-F238E27FC236}">
                <a16:creationId xmlns:a16="http://schemas.microsoft.com/office/drawing/2014/main" id="{67639C5F-FB42-BB64-1E9E-1CBBD254E704}"/>
              </a:ext>
            </a:extLst>
          </p:cNvPr>
          <p:cNvSpPr/>
          <p:nvPr/>
        </p:nvSpPr>
        <p:spPr>
          <a:xfrm>
            <a:off x="86591" y="218566"/>
            <a:ext cx="228600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جماعي 3-2-2</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
        <p:nvSpPr>
          <p:cNvPr id="15" name="TextBox 14">
            <a:extLst>
              <a:ext uri="{FF2B5EF4-FFF2-40B4-BE49-F238E27FC236}">
                <a16:creationId xmlns:a16="http://schemas.microsoft.com/office/drawing/2014/main" id="{D8DFB0A4-2209-E268-FF57-C39195DFD33E}"/>
              </a:ext>
            </a:extLst>
          </p:cNvPr>
          <p:cNvSpPr txBox="1"/>
          <p:nvPr/>
        </p:nvSpPr>
        <p:spPr>
          <a:xfrm>
            <a:off x="-228600" y="937778"/>
            <a:ext cx="9057409" cy="388696"/>
          </a:xfrm>
          <a:prstGeom prst="rect">
            <a:avLst/>
          </a:prstGeom>
          <a:noFill/>
        </p:spPr>
        <p:txBody>
          <a:bodyPr wrap="square">
            <a:spAutoFit/>
          </a:bodyPr>
          <a:lstStyle/>
          <a:p>
            <a:pPr marR="0" lvl="0" algn="just" rtl="1">
              <a:lnSpc>
                <a:spcPct val="107000"/>
              </a:lnSpc>
              <a:spcBef>
                <a:spcPts val="0"/>
              </a:spcBef>
              <a:spcAft>
                <a:spcPts val="800"/>
              </a:spcAft>
              <a:buClr>
                <a:srgbClr val="5A6F55"/>
              </a:buClr>
              <a:buSzPts val="1400"/>
            </a:pPr>
            <a:r>
              <a:rPr lang="ar-BH" b="1" dirty="0">
                <a:solidFill>
                  <a:srgbClr val="C00000"/>
                </a:solidFill>
                <a:effectLst/>
                <a:latin typeface="Calibri" panose="020F0502020204030204" pitchFamily="34" charset="0"/>
                <a:ea typeface="Calibri" panose="020F0502020204030204" pitchFamily="34" charset="0"/>
                <a:cs typeface="Sakkal Majalla" panose="02000000000000000000" pitchFamily="2" charset="-78"/>
              </a:rPr>
              <a:t>أمامك مجموعة من العناوين والمقالات الأخبارية لمجموعة من الصحف المحلية، اقرأها بتمعن، ثم ناقش مع زملائك الأسئلة الآتية:</a:t>
            </a:r>
            <a:endParaRPr lang="en-US" b="1" dirty="0">
              <a:solidFill>
                <a:srgbClr val="C00000"/>
              </a:solidFill>
              <a:effectLst/>
              <a:latin typeface="Calibri" panose="020F0502020204030204" pitchFamily="34" charset="0"/>
              <a:ea typeface="Calibri" panose="020F0502020204030204" pitchFamily="34" charset="0"/>
              <a:cs typeface="Wingdings 3" panose="05040102010807070707" pitchFamily="18" charset="2"/>
            </a:endParaRPr>
          </a:p>
        </p:txBody>
      </p:sp>
      <p:pic>
        <p:nvPicPr>
          <p:cNvPr id="20" name="Picture 19">
            <a:extLst>
              <a:ext uri="{FF2B5EF4-FFF2-40B4-BE49-F238E27FC236}">
                <a16:creationId xmlns:a16="http://schemas.microsoft.com/office/drawing/2014/main" id="{547149BF-393A-85C9-C6F8-7CEF72273132}"/>
              </a:ext>
            </a:extLst>
          </p:cNvPr>
          <p:cNvPicPr>
            <a:picLocks noChangeAspect="1"/>
          </p:cNvPicPr>
          <p:nvPr/>
        </p:nvPicPr>
        <p:blipFill rotWithShape="1">
          <a:blip r:embed="rId2"/>
          <a:srcRect l="30000" t="23334" r="35833" b="8518"/>
          <a:stretch/>
        </p:blipFill>
        <p:spPr>
          <a:xfrm>
            <a:off x="3600884" y="1288314"/>
            <a:ext cx="5456526" cy="5083133"/>
          </a:xfrm>
          <a:prstGeom prst="rect">
            <a:avLst/>
          </a:prstGeom>
        </p:spPr>
      </p:pic>
      <p:sp>
        <p:nvSpPr>
          <p:cNvPr id="22" name="TextBox 21">
            <a:extLst>
              <a:ext uri="{FF2B5EF4-FFF2-40B4-BE49-F238E27FC236}">
                <a16:creationId xmlns:a16="http://schemas.microsoft.com/office/drawing/2014/main" id="{7BF26CC9-B999-C72C-5033-9E0C0E211F0C}"/>
              </a:ext>
            </a:extLst>
          </p:cNvPr>
          <p:cNvSpPr txBox="1"/>
          <p:nvPr/>
        </p:nvSpPr>
        <p:spPr>
          <a:xfrm>
            <a:off x="37667" y="2270375"/>
            <a:ext cx="3563216" cy="3491982"/>
          </a:xfrm>
          <a:prstGeom prst="rect">
            <a:avLst/>
          </a:prstGeom>
          <a:noFill/>
        </p:spPr>
        <p:txBody>
          <a:bodyPr wrap="square">
            <a:spAutoFit/>
          </a:bodyPr>
          <a:lstStyle/>
          <a:p>
            <a:pPr marL="342900" marR="0" lvl="0" indent="-342900" algn="just" rtl="1">
              <a:lnSpc>
                <a:spcPct val="115000"/>
              </a:lnSpc>
              <a:spcBef>
                <a:spcPts val="0"/>
              </a:spcBef>
              <a:spcAft>
                <a:spcPts val="0"/>
              </a:spcAft>
              <a:buClr>
                <a:srgbClr val="5A6F55"/>
              </a:buClr>
              <a:buSzPts val="1200"/>
              <a:buFont typeface="Symbol" panose="05050102010706020507" pitchFamily="18" charset="2"/>
              <a:buChar char=""/>
            </a:pPr>
            <a:r>
              <a:rPr lang="ar-BH" sz="28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ما هي المجالات التي ركزت عليها هذه العناوين الأخبارية؟</a:t>
            </a:r>
            <a:endParaRPr lang="en-US"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5A6F55"/>
              </a:buClr>
              <a:buSzPts val="1200"/>
              <a:buFont typeface="Symbol" panose="05050102010706020507" pitchFamily="18" charset="2"/>
              <a:buChar char=""/>
            </a:pPr>
            <a:r>
              <a:rPr lang="ar-BH" sz="28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ما السبب الرئيسي لاتجاه مملكة البحرين لتنوع اقتصادها؟</a:t>
            </a:r>
            <a:endParaRPr lang="en-US"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07000"/>
              </a:lnSpc>
              <a:spcBef>
                <a:spcPts val="0"/>
              </a:spcBef>
              <a:spcAft>
                <a:spcPts val="0"/>
              </a:spcAft>
              <a:buClr>
                <a:srgbClr val="5A6F55"/>
              </a:buClr>
              <a:buSzPts val="1200"/>
              <a:buFont typeface="Symbol" panose="05050102010706020507" pitchFamily="18" charset="2"/>
              <a:buChar char=""/>
            </a:pPr>
            <a:r>
              <a:rPr lang="ar-BH" sz="28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كيف تدعم المجالات المذكورة تنوع الاقتصاد؟</a:t>
            </a:r>
            <a:endParaRPr lang="en-US" dirty="0">
              <a:effectLst/>
              <a:latin typeface="Calibri" panose="020F0502020204030204" pitchFamily="34" charset="0"/>
              <a:ea typeface="Calibri" panose="020F0502020204030204" pitchFamily="34" charset="0"/>
              <a:cs typeface="Symbol" panose="05050102010706020507" pitchFamily="18" charset="2"/>
            </a:endParaRPr>
          </a:p>
        </p:txBody>
      </p:sp>
      <p:pic>
        <p:nvPicPr>
          <p:cNvPr id="4" name="Picture 3">
            <a:extLst>
              <a:ext uri="{FF2B5EF4-FFF2-40B4-BE49-F238E27FC236}">
                <a16:creationId xmlns:a16="http://schemas.microsoft.com/office/drawing/2014/main" id="{1C9CDE1C-876C-43CD-AC03-F96BADBC9A0B}"/>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219498" y="53946"/>
            <a:ext cx="733136" cy="773866"/>
          </a:xfrm>
          <a:prstGeom prst="rect">
            <a:avLst/>
          </a:prstGeom>
        </p:spPr>
      </p:pic>
      <p:sp>
        <p:nvSpPr>
          <p:cNvPr id="7" name="TextBox 6">
            <a:extLst>
              <a:ext uri="{FF2B5EF4-FFF2-40B4-BE49-F238E27FC236}">
                <a16:creationId xmlns:a16="http://schemas.microsoft.com/office/drawing/2014/main" id="{763A0770-4AFA-7B57-9C81-AB705C2485C5}"/>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650745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80">
                                          <p:stCondLst>
                                            <p:cond delay="0"/>
                                          </p:stCondLst>
                                        </p:cTn>
                                        <p:tgtEl>
                                          <p:spTgt spid="22"/>
                                        </p:tgtEl>
                                      </p:cBhvr>
                                    </p:animEffect>
                                    <p:anim calcmode="lin" valueType="num">
                                      <p:cBhvr>
                                        <p:cTn id="1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3" dur="26">
                                          <p:stCondLst>
                                            <p:cond delay="650"/>
                                          </p:stCondLst>
                                        </p:cTn>
                                        <p:tgtEl>
                                          <p:spTgt spid="22"/>
                                        </p:tgtEl>
                                      </p:cBhvr>
                                      <p:to x="100000" y="60000"/>
                                    </p:animScale>
                                    <p:animScale>
                                      <p:cBhvr>
                                        <p:cTn id="24" dur="166" decel="50000">
                                          <p:stCondLst>
                                            <p:cond delay="676"/>
                                          </p:stCondLst>
                                        </p:cTn>
                                        <p:tgtEl>
                                          <p:spTgt spid="22"/>
                                        </p:tgtEl>
                                      </p:cBhvr>
                                      <p:to x="100000" y="100000"/>
                                    </p:animScale>
                                    <p:animScale>
                                      <p:cBhvr>
                                        <p:cTn id="25" dur="26">
                                          <p:stCondLst>
                                            <p:cond delay="1312"/>
                                          </p:stCondLst>
                                        </p:cTn>
                                        <p:tgtEl>
                                          <p:spTgt spid="22"/>
                                        </p:tgtEl>
                                      </p:cBhvr>
                                      <p:to x="100000" y="80000"/>
                                    </p:animScale>
                                    <p:animScale>
                                      <p:cBhvr>
                                        <p:cTn id="26" dur="166" decel="50000">
                                          <p:stCondLst>
                                            <p:cond delay="1338"/>
                                          </p:stCondLst>
                                        </p:cTn>
                                        <p:tgtEl>
                                          <p:spTgt spid="22"/>
                                        </p:tgtEl>
                                      </p:cBhvr>
                                      <p:to x="100000" y="100000"/>
                                    </p:animScale>
                                    <p:animScale>
                                      <p:cBhvr>
                                        <p:cTn id="27" dur="26">
                                          <p:stCondLst>
                                            <p:cond delay="1642"/>
                                          </p:stCondLst>
                                        </p:cTn>
                                        <p:tgtEl>
                                          <p:spTgt spid="22"/>
                                        </p:tgtEl>
                                      </p:cBhvr>
                                      <p:to x="100000" y="90000"/>
                                    </p:animScale>
                                    <p:animScale>
                                      <p:cBhvr>
                                        <p:cTn id="28" dur="166" decel="50000">
                                          <p:stCondLst>
                                            <p:cond delay="1668"/>
                                          </p:stCondLst>
                                        </p:cTn>
                                        <p:tgtEl>
                                          <p:spTgt spid="22"/>
                                        </p:tgtEl>
                                      </p:cBhvr>
                                      <p:to x="100000" y="100000"/>
                                    </p:animScale>
                                    <p:animScale>
                                      <p:cBhvr>
                                        <p:cTn id="29" dur="26">
                                          <p:stCondLst>
                                            <p:cond delay="1808"/>
                                          </p:stCondLst>
                                        </p:cTn>
                                        <p:tgtEl>
                                          <p:spTgt spid="22"/>
                                        </p:tgtEl>
                                      </p:cBhvr>
                                      <p:to x="100000" y="95000"/>
                                    </p:animScale>
                                    <p:animScale>
                                      <p:cBhvr>
                                        <p:cTn id="30"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58578253-5B9C-4212-99D5-D54F93781CE6}"/>
              </a:ext>
            </a:extLst>
          </p:cNvPr>
          <p:cNvSpPr/>
          <p:nvPr/>
        </p:nvSpPr>
        <p:spPr>
          <a:xfrm>
            <a:off x="-36945" y="3200400"/>
            <a:ext cx="8981079" cy="2892677"/>
          </a:xfrm>
          <a:prstGeom prst="parallelogram">
            <a:avLst>
              <a:gd name="adj" fmla="val 52022"/>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sp>
        <p:nvSpPr>
          <p:cNvPr id="6" name="عنوان 1">
            <a:extLst>
              <a:ext uri="{FF2B5EF4-FFF2-40B4-BE49-F238E27FC236}">
                <a16:creationId xmlns:a16="http://schemas.microsoft.com/office/drawing/2014/main" id="{617D9E4E-BEA6-4D5C-8473-E0A1958A7B94}"/>
              </a:ext>
            </a:extLst>
          </p:cNvPr>
          <p:cNvSpPr txBox="1">
            <a:spLocks/>
          </p:cNvSpPr>
          <p:nvPr/>
        </p:nvSpPr>
        <p:spPr>
          <a:xfrm>
            <a:off x="2053644" y="3630237"/>
            <a:ext cx="5036711" cy="11429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ar-SA" sz="7200" b="1"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a:t>
            </a:r>
            <a:r>
              <a:rPr lang="ar-BH" sz="7200" b="1"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وحدة الثالثة</a:t>
            </a:r>
            <a:endParaRPr lang="en-US" sz="7200" b="1"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sp>
        <p:nvSpPr>
          <p:cNvPr id="9" name="مستطيل 7">
            <a:extLst>
              <a:ext uri="{FF2B5EF4-FFF2-40B4-BE49-F238E27FC236}">
                <a16:creationId xmlns:a16="http://schemas.microsoft.com/office/drawing/2014/main" id="{0B73313E-3D21-4EAF-B04F-252807E1786C}"/>
              </a:ext>
            </a:extLst>
          </p:cNvPr>
          <p:cNvSpPr/>
          <p:nvPr/>
        </p:nvSpPr>
        <p:spPr>
          <a:xfrm>
            <a:off x="537465" y="5029200"/>
            <a:ext cx="7166064" cy="82330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defTabSz="685800"/>
            <a:r>
              <a:rPr lang="ar-BH" sz="4900" b="1" dirty="0">
                <a:ln>
                  <a:solidFill>
                    <a:srgbClr val="3A616A"/>
                  </a:solidFill>
                </a:ln>
                <a:solidFill>
                  <a:schemeClr val="bg1"/>
                </a:solidFill>
                <a:latin typeface="Arial Black" panose="020B0A04020102020204" pitchFamily="34" charset="0"/>
                <a:cs typeface="Sultan bold" pitchFamily="2" charset="-78"/>
              </a:rPr>
              <a:t>النمو الاقتصادي في مملكة البحرين</a:t>
            </a:r>
            <a:endParaRPr lang="ar-SA" sz="4900" b="1" dirty="0">
              <a:ln>
                <a:solidFill>
                  <a:srgbClr val="3A616A"/>
                </a:solidFill>
              </a:ln>
              <a:solidFill>
                <a:schemeClr val="bg1"/>
              </a:solidFill>
              <a:latin typeface="Arial Black" panose="020B0A04020102020204" pitchFamily="34" charset="0"/>
              <a:cs typeface="Sultan bold" pitchFamily="2" charset="-78"/>
            </a:endParaRPr>
          </a:p>
        </p:txBody>
      </p:sp>
      <p:pic>
        <p:nvPicPr>
          <p:cNvPr id="3" name="Picture 2">
            <a:extLst>
              <a:ext uri="{FF2B5EF4-FFF2-40B4-BE49-F238E27FC236}">
                <a16:creationId xmlns:a16="http://schemas.microsoft.com/office/drawing/2014/main"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7708"/>
            <a:ext cx="1855398" cy="1877291"/>
          </a:xfrm>
          <a:prstGeom prst="rect">
            <a:avLst/>
          </a:prstGeom>
        </p:spPr>
      </p:pic>
      <p:pic>
        <p:nvPicPr>
          <p:cNvPr id="1026" name="Picture 2" descr="جريدة البلاد | أوميكرون يعصف بنمو الاقتصاد العالمي.. سينخفض للنصف في الربع  الأخير">
            <a:extLst>
              <a:ext uri="{FF2B5EF4-FFF2-40B4-BE49-F238E27FC236}">
                <a16:creationId xmlns:a16="http://schemas.microsoft.com/office/drawing/2014/main" id="{773B2624-E85E-31F0-D236-4E9BB4EC6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5542">
            <a:off x="387246" y="1156727"/>
            <a:ext cx="3950504" cy="2212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797388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a:cs typeface="+mj-cs"/>
              </a:rPr>
              <a:t>        مفهوم التنوع الاقتصادي</a:t>
            </a:r>
          </a:p>
        </p:txBody>
      </p:sp>
      <p:sp>
        <p:nvSpPr>
          <p:cNvPr id="7" name="TextBox 6">
            <a:extLst>
              <a:ext uri="{FF2B5EF4-FFF2-40B4-BE49-F238E27FC236}">
                <a16:creationId xmlns:a16="http://schemas.microsoft.com/office/drawing/2014/main" id="{64E818BE-E3BC-6248-CD50-9F3BD922FF9D}"/>
              </a:ext>
            </a:extLst>
          </p:cNvPr>
          <p:cNvSpPr txBox="1"/>
          <p:nvPr/>
        </p:nvSpPr>
        <p:spPr>
          <a:xfrm>
            <a:off x="228599" y="1593120"/>
            <a:ext cx="8993387" cy="1475404"/>
          </a:xfrm>
          <a:prstGeom prst="rect">
            <a:avLst/>
          </a:prstGeom>
          <a:noFill/>
        </p:spPr>
        <p:txBody>
          <a:bodyPr wrap="square">
            <a:spAutoFit/>
          </a:bodyPr>
          <a:lstStyle/>
          <a:p>
            <a:pPr marL="182880" marR="0" algn="just" rtl="1">
              <a:lnSpc>
                <a:spcPct val="107000"/>
              </a:lnSpc>
              <a:spcBef>
                <a:spcPts val="0"/>
              </a:spcBef>
              <a:spcAft>
                <a:spcPts val="0"/>
              </a:spcAft>
            </a:pPr>
            <a:r>
              <a:rPr lang="ar-BH" sz="2800" b="1" u="sng"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التنوع الاقتصادي– </a:t>
            </a:r>
            <a:r>
              <a:rPr lang="en-US" sz="2800" b="1" u="sng"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Economic Diversification</a:t>
            </a:r>
          </a:p>
          <a:p>
            <a:pPr marL="182880" marR="0" algn="just" rtl="1">
              <a:lnSpc>
                <a:spcPct val="107000"/>
              </a:lnSpc>
              <a:spcBef>
                <a:spcPts val="0"/>
              </a:spcBef>
              <a:spcAft>
                <a:spcPts val="0"/>
              </a:spcAft>
            </a:pPr>
            <a:r>
              <a:rPr lang="ar-BH" sz="2800" dirty="0">
                <a:solidFill>
                  <a:schemeClr val="tx1">
                    <a:lumMod val="95000"/>
                    <a:lumOff val="5000"/>
                  </a:schemeClr>
                </a:solidFill>
                <a:latin typeface="Sakkal Majalla" panose="02000000000000000000" pitchFamily="2" charset="-78"/>
                <a:ea typeface="Calibri" panose="020F0502020204030204" pitchFamily="34" charset="0"/>
                <a:cs typeface="Sakkal Majalla" panose="02000000000000000000" pitchFamily="2" charset="-78"/>
              </a:rPr>
              <a:t>التنوع الاقتصادي هو عملية تحويل الاقتصاد من مصدر دخل واحد إلى مصادر متعددة من مجموعة متنامية من القطاعات والأسواق.</a:t>
            </a:r>
            <a:endParaRPr lang="en-US" sz="2800" dirty="0">
              <a:solidFill>
                <a:schemeClr val="tx1">
                  <a:lumMod val="95000"/>
                  <a:lumOff val="5000"/>
                </a:schemeClr>
              </a:solidFill>
              <a:latin typeface="Sakkal Majalla" panose="02000000000000000000" pitchFamily="2" charset="-78"/>
              <a:ea typeface="Calibri" panose="020F0502020204030204" pitchFamily="34" charset="0"/>
              <a:cs typeface="Sakkal Majalla" panose="02000000000000000000" pitchFamily="2" charset="-78"/>
            </a:endParaRPr>
          </a:p>
        </p:txBody>
      </p:sp>
      <p:pic>
        <p:nvPicPr>
          <p:cNvPr id="4" name="Picture 3">
            <a:extLst>
              <a:ext uri="{FF2B5EF4-FFF2-40B4-BE49-F238E27FC236}">
                <a16:creationId xmlns:a16="http://schemas.microsoft.com/office/drawing/2014/main" id="{0B89CCE5-75BA-FF47-EC6C-4213163D3FAB}"/>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8" name="TextBox 7">
            <a:extLst>
              <a:ext uri="{FF2B5EF4-FFF2-40B4-BE49-F238E27FC236}">
                <a16:creationId xmlns:a16="http://schemas.microsoft.com/office/drawing/2014/main" id="{CE639218-D7D5-E10A-E15D-8A8FCD1F1EE3}"/>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pic>
        <p:nvPicPr>
          <p:cNvPr id="1026" name="Picture 2" descr="لرؤيتها الشاملة في التنويع الاقتصادي.. البحرين تتصدر عالميا في الجاذبية  المالية للسنة الثالثة على التوالي – Union of Arab Banks">
            <a:extLst>
              <a:ext uri="{FF2B5EF4-FFF2-40B4-BE49-F238E27FC236}">
                <a16:creationId xmlns:a16="http://schemas.microsoft.com/office/drawing/2014/main" id="{2BBA3961-AFA2-4EF6-D7B3-0061622B7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90" y="3583391"/>
            <a:ext cx="4068534" cy="22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281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67441" y="123203"/>
            <a:ext cx="6400800" cy="1079995"/>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a:cs typeface="+mj-cs"/>
              </a:rPr>
              <a:t>        أهداف التنوع الاقتصادي</a:t>
            </a:r>
          </a:p>
        </p:txBody>
      </p:sp>
      <p:sp>
        <p:nvSpPr>
          <p:cNvPr id="12" name="Rectangle 11">
            <a:extLst>
              <a:ext uri="{FF2B5EF4-FFF2-40B4-BE49-F238E27FC236}">
                <a16:creationId xmlns:a16="http://schemas.microsoft.com/office/drawing/2014/main" id="{67639C5F-FB42-BB64-1E9E-1CBBD254E704}"/>
              </a:ext>
            </a:extLst>
          </p:cNvPr>
          <p:cNvSpPr/>
          <p:nvPr/>
        </p:nvSpPr>
        <p:spPr>
          <a:xfrm>
            <a:off x="75759" y="387327"/>
            <a:ext cx="228600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جماعي 3-2-3</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7" name="Picture 6">
            <a:extLst>
              <a:ext uri="{FF2B5EF4-FFF2-40B4-BE49-F238E27FC236}">
                <a16:creationId xmlns:a16="http://schemas.microsoft.com/office/drawing/2014/main" id="{7AF962AB-D6E9-7273-ED35-D9FA9D6E3D41}"/>
              </a:ext>
            </a:extLst>
          </p:cNvPr>
          <p:cNvPicPr>
            <a:picLocks noChangeAspect="1"/>
          </p:cNvPicPr>
          <p:nvPr/>
        </p:nvPicPr>
        <p:blipFill rotWithShape="1">
          <a:blip r:embed="rId2"/>
          <a:srcRect l="33604" t="29778" r="31872" b="47038"/>
          <a:stretch/>
        </p:blipFill>
        <p:spPr>
          <a:xfrm>
            <a:off x="279241" y="1943098"/>
            <a:ext cx="8585518" cy="3733795"/>
          </a:xfrm>
          <a:prstGeom prst="rect">
            <a:avLst/>
          </a:prstGeom>
        </p:spPr>
      </p:pic>
      <p:pic>
        <p:nvPicPr>
          <p:cNvPr id="4" name="Picture 3">
            <a:extLst>
              <a:ext uri="{FF2B5EF4-FFF2-40B4-BE49-F238E27FC236}">
                <a16:creationId xmlns:a16="http://schemas.microsoft.com/office/drawing/2014/main" id="{EFA06DBD-1ED7-D249-0489-FFB3475FC1A8}"/>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8" name="TextBox 7">
            <a:extLst>
              <a:ext uri="{FF2B5EF4-FFF2-40B4-BE49-F238E27FC236}">
                <a16:creationId xmlns:a16="http://schemas.microsoft.com/office/drawing/2014/main" id="{E460E20B-96A4-D7AF-8D0F-2C8024E8EF64}"/>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816704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a:cs typeface="+mj-cs"/>
              </a:rPr>
              <a:t>        أهداف التنوع الاقتصادي</a:t>
            </a:r>
          </a:p>
        </p:txBody>
      </p:sp>
      <p:pic>
        <p:nvPicPr>
          <p:cNvPr id="6" name="Picture 5" descr="Graphical user interface&#10;&#10;Description automatically generated with low confidence">
            <a:extLst>
              <a:ext uri="{FF2B5EF4-FFF2-40B4-BE49-F238E27FC236}">
                <a16:creationId xmlns:a16="http://schemas.microsoft.com/office/drawing/2014/main" id="{60CD1E73-F3E2-339B-67AA-2BDF5F13A70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3358" t="29408" r="34809" b="6916"/>
          <a:stretch/>
        </p:blipFill>
        <p:spPr bwMode="auto">
          <a:xfrm>
            <a:off x="1143000" y="1722063"/>
            <a:ext cx="6324600" cy="460253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0D11232B-1DB5-EA90-1826-5EB49C3C337E}"/>
              </a:ext>
            </a:extLst>
          </p:cNvPr>
          <p:cNvSpPr txBox="1"/>
          <p:nvPr/>
        </p:nvSpPr>
        <p:spPr>
          <a:xfrm>
            <a:off x="3886200" y="1316891"/>
            <a:ext cx="4696690" cy="461665"/>
          </a:xfrm>
          <a:prstGeom prst="rect">
            <a:avLst/>
          </a:prstGeom>
          <a:noFill/>
        </p:spPr>
        <p:txBody>
          <a:bodyPr wrap="square">
            <a:spAutoFit/>
          </a:bodyPr>
          <a:lstStyle/>
          <a:p>
            <a:pPr algn="r" rtl="1"/>
            <a:r>
              <a:rPr lang="ar-BH" sz="2400" b="1" dirty="0">
                <a:effectLst/>
                <a:ea typeface="Calibri" panose="020F0502020204030204" pitchFamily="34" charset="0"/>
                <a:cs typeface="Sakkal Majalla" panose="02000000000000000000" pitchFamily="2" charset="-78"/>
              </a:rPr>
              <a:t>تتضمن أهداف التنوع الاقتصادي التالي: </a:t>
            </a:r>
            <a:endParaRPr lang="en-US" sz="2400" dirty="0"/>
          </a:p>
        </p:txBody>
      </p:sp>
      <p:pic>
        <p:nvPicPr>
          <p:cNvPr id="4" name="Picture 3">
            <a:extLst>
              <a:ext uri="{FF2B5EF4-FFF2-40B4-BE49-F238E27FC236}">
                <a16:creationId xmlns:a16="http://schemas.microsoft.com/office/drawing/2014/main" id="{5D4080E6-5EB1-9BE5-84CC-8B5A802FFDA5}"/>
              </a:ext>
            </a:extLst>
          </p:cNvPr>
          <p:cNvPicPr>
            <a:picLocks noChangeAspect="1"/>
          </p:cNvPicPr>
          <p:nvPr/>
        </p:nvPicPr>
        <p:blipFill rotWithShape="1">
          <a:blip r:embed="rId5">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7" name="TextBox 6">
            <a:extLst>
              <a:ext uri="{FF2B5EF4-FFF2-40B4-BE49-F238E27FC236}">
                <a16:creationId xmlns:a16="http://schemas.microsoft.com/office/drawing/2014/main" id="{38697C48-5C23-EDC8-BAE5-9D9BEEF343F8}"/>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63133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solidFill>
                  <a:schemeClr val="bg1"/>
                </a:solidFill>
                <a:effectLst/>
                <a:latin typeface="Sakkal Majalla" panose="02000000000000000000" pitchFamily="2" charset="-78"/>
                <a:ea typeface="Calibri" panose="020F0502020204030204" pitchFamily="34" charset="0"/>
                <a:cs typeface="+mj-cs"/>
              </a:rPr>
              <a:t>جهود مملكة البحرين لتنوع الاقتصاد</a:t>
            </a:r>
            <a:endParaRPr lang="ar-BH" sz="3300" b="1" dirty="0">
              <a:solidFill>
                <a:schemeClr val="bg1"/>
              </a:solidFill>
              <a:cs typeface="+mj-cs"/>
            </a:endParaRPr>
          </a:p>
        </p:txBody>
      </p:sp>
      <p:sp>
        <p:nvSpPr>
          <p:cNvPr id="7" name="Rectangle 6">
            <a:extLst>
              <a:ext uri="{FF2B5EF4-FFF2-40B4-BE49-F238E27FC236}">
                <a16:creationId xmlns:a16="http://schemas.microsoft.com/office/drawing/2014/main" id="{7A9DB02F-51E2-E870-F636-69E17B76F62C}"/>
              </a:ext>
            </a:extLst>
          </p:cNvPr>
          <p:cNvSpPr/>
          <p:nvPr/>
        </p:nvSpPr>
        <p:spPr>
          <a:xfrm>
            <a:off x="0" y="527334"/>
            <a:ext cx="228600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جماعي 3-2-</a:t>
            </a:r>
            <a:r>
              <a:rPr lang="ar-BH"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4</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
        <p:nvSpPr>
          <p:cNvPr id="9" name="TextBox 8">
            <a:extLst>
              <a:ext uri="{FF2B5EF4-FFF2-40B4-BE49-F238E27FC236}">
                <a16:creationId xmlns:a16="http://schemas.microsoft.com/office/drawing/2014/main" id="{D5F12ACC-4BCB-A96C-4D2F-481CC7C41295}"/>
              </a:ext>
            </a:extLst>
          </p:cNvPr>
          <p:cNvSpPr txBox="1"/>
          <p:nvPr/>
        </p:nvSpPr>
        <p:spPr>
          <a:xfrm>
            <a:off x="91209" y="1265327"/>
            <a:ext cx="8978186" cy="882678"/>
          </a:xfrm>
          <a:prstGeom prst="rect">
            <a:avLst/>
          </a:prstGeom>
          <a:noFill/>
        </p:spPr>
        <p:txBody>
          <a:bodyPr wrap="square">
            <a:spAutoFit/>
          </a:bodyPr>
          <a:lstStyle/>
          <a:p>
            <a:pPr marR="0" lvl="0" algn="just" rtl="1">
              <a:lnSpc>
                <a:spcPct val="107000"/>
              </a:lnSpc>
              <a:spcBef>
                <a:spcPts val="0"/>
              </a:spcBef>
              <a:spcAft>
                <a:spcPts val="800"/>
              </a:spcAft>
              <a:buClr>
                <a:srgbClr val="5A6F55"/>
              </a:buClr>
              <a:buSzPts val="1400"/>
            </a:pPr>
            <a:r>
              <a:rPr lang="ar-BH" sz="2400" b="1" dirty="0">
                <a:solidFill>
                  <a:srgbClr val="C00000"/>
                </a:solidFill>
                <a:effectLst/>
                <a:ea typeface="Calibri" panose="020F0502020204030204" pitchFamily="34" charset="0"/>
                <a:cs typeface="Sakkal Majalla" panose="02000000000000000000" pitchFamily="2" charset="-78"/>
              </a:rPr>
              <a:t>شاهد </a:t>
            </a:r>
            <a:r>
              <a:rPr lang="ar-BH" sz="2400" b="1" dirty="0">
                <a:solidFill>
                  <a:srgbClr val="C00000"/>
                </a:solidFill>
                <a:ea typeface="Calibri" panose="020F0502020204030204" pitchFamily="34" charset="0"/>
                <a:cs typeface="Sakkal Majalla" panose="02000000000000000000" pitchFamily="2" charset="-78"/>
              </a:rPr>
              <a:t>الفيلم الوثائقي </a:t>
            </a:r>
            <a:r>
              <a:rPr lang="ar-BH" sz="2400" b="1" dirty="0">
                <a:solidFill>
                  <a:srgbClr val="C00000"/>
                </a:solidFill>
                <a:effectLst/>
                <a:ea typeface="Calibri" panose="020F0502020204030204" pitchFamily="34" charset="0"/>
                <a:cs typeface="Sakkal Majalla" panose="02000000000000000000" pitchFamily="2" charset="-78"/>
              </a:rPr>
              <a:t>عن اقتصاد مملكة البحرين من خلال رمز الاستجابة السريعة </a:t>
            </a:r>
            <a:r>
              <a:rPr lang="en-US" sz="2400" b="1" dirty="0">
                <a:solidFill>
                  <a:srgbClr val="C00000"/>
                </a:solidFill>
                <a:effectLst/>
                <a:ea typeface="Calibri" panose="020F0502020204030204" pitchFamily="34" charset="0"/>
                <a:cs typeface="Sakkal Majalla" panose="02000000000000000000" pitchFamily="2" charset="-78"/>
              </a:rPr>
              <a:t>QR CODE</a:t>
            </a:r>
            <a:r>
              <a:rPr lang="ar-BH" sz="2400" b="1" dirty="0">
                <a:solidFill>
                  <a:srgbClr val="C00000"/>
                </a:solidFill>
                <a:effectLst/>
                <a:ea typeface="Calibri" panose="020F0502020204030204" pitchFamily="34" charset="0"/>
                <a:cs typeface="Sakkal Majalla" panose="02000000000000000000" pitchFamily="2" charset="-78"/>
              </a:rPr>
              <a:t> </a:t>
            </a:r>
            <a:r>
              <a:rPr lang="ar-BH" sz="2400" b="1" dirty="0">
                <a:solidFill>
                  <a:srgbClr val="C00000"/>
                </a:solidFill>
                <a:effectLst/>
                <a:latin typeface="Calibri" panose="020F0502020204030204" pitchFamily="34" charset="0"/>
                <a:ea typeface="Calibri" panose="020F0502020204030204" pitchFamily="34" charset="0"/>
                <a:cs typeface="Sakkal Majalla" panose="02000000000000000000" pitchFamily="2" charset="-78"/>
              </a:rPr>
              <a:t>، ثم ناقش مع زملائك السؤال التالي:</a:t>
            </a:r>
            <a:endParaRPr lang="en-US" sz="1600" b="1" dirty="0">
              <a:solidFill>
                <a:srgbClr val="C00000"/>
              </a:solidFill>
              <a:effectLst/>
              <a:latin typeface="Calibri" panose="020F0502020204030204" pitchFamily="34" charset="0"/>
              <a:ea typeface="Calibri" panose="020F0502020204030204" pitchFamily="34" charset="0"/>
              <a:cs typeface="Wingdings 3" panose="05040102010807070707" pitchFamily="18" charset="2"/>
            </a:endParaRPr>
          </a:p>
        </p:txBody>
      </p:sp>
      <p:sp>
        <p:nvSpPr>
          <p:cNvPr id="15" name="TextBox 14">
            <a:extLst>
              <a:ext uri="{FF2B5EF4-FFF2-40B4-BE49-F238E27FC236}">
                <a16:creationId xmlns:a16="http://schemas.microsoft.com/office/drawing/2014/main" id="{C70666D2-470A-5F76-1336-58EDBDF4E496}"/>
              </a:ext>
            </a:extLst>
          </p:cNvPr>
          <p:cNvSpPr txBox="1"/>
          <p:nvPr/>
        </p:nvSpPr>
        <p:spPr>
          <a:xfrm>
            <a:off x="114300" y="2751883"/>
            <a:ext cx="4343400" cy="2463367"/>
          </a:xfrm>
          <a:prstGeom prst="rect">
            <a:avLst/>
          </a:prstGeom>
          <a:noFill/>
        </p:spPr>
        <p:txBody>
          <a:bodyPr wrap="square">
            <a:spAutoFit/>
          </a:bodyPr>
          <a:lstStyle/>
          <a:p>
            <a:pPr marL="342900" marR="0" lvl="0" indent="-342900" algn="just" rtl="1">
              <a:lnSpc>
                <a:spcPct val="107000"/>
              </a:lnSpc>
              <a:spcBef>
                <a:spcPts val="0"/>
              </a:spcBef>
              <a:spcAft>
                <a:spcPts val="800"/>
              </a:spcAft>
              <a:buClr>
                <a:srgbClr val="5A6F55"/>
              </a:buClr>
              <a:buSzPts val="1200"/>
              <a:buFont typeface="Symbol" panose="05050102010706020507" pitchFamily="18" charset="2"/>
              <a:buChar char=""/>
            </a:pPr>
            <a:r>
              <a:rPr lang="ar-SA" sz="2400" dirty="0">
                <a:solidFill>
                  <a:srgbClr val="0D0D0D"/>
                </a:solidFill>
                <a:latin typeface="Calibri" panose="020F0502020204030204" pitchFamily="34" charset="0"/>
                <a:ea typeface="Calibri" panose="020F0502020204030204" pitchFamily="34" charset="0"/>
                <a:cs typeface="Sakkal Majalla" panose="02000000000000000000" pitchFamily="2" charset="-78"/>
              </a:rPr>
              <a:t>أكد صاحب السمو  الملكي الأمير "سلمان بن حمد آل خليفة" ولي العهد  رئيس مجلس الوزراء  في الفيديو السابق "بأنه على الرغم من أن اقتصادنا نفطي، إلا أن المملكة لا تريد الاعتماد عليه كمصدر وحيد للدخل، ناقش و زملائك في المجموعة موضحًا رأيك عما سبق.</a:t>
            </a:r>
            <a:endParaRPr lang="en-US" sz="2400" dirty="0">
              <a:latin typeface="Calibri" panose="020F0502020204030204" pitchFamily="34" charset="0"/>
              <a:ea typeface="Calibri" panose="020F0502020204030204" pitchFamily="34" charset="0"/>
              <a:cs typeface="Symbol" panose="05050102010706020507" pitchFamily="18" charset="2"/>
            </a:endParaRPr>
          </a:p>
        </p:txBody>
      </p:sp>
      <p:pic>
        <p:nvPicPr>
          <p:cNvPr id="8" name="Picture 7">
            <a:extLst>
              <a:ext uri="{FF2B5EF4-FFF2-40B4-BE49-F238E27FC236}">
                <a16:creationId xmlns:a16="http://schemas.microsoft.com/office/drawing/2014/main" id="{C43D10A3-EFB6-4955-BF07-9350C41978DC}"/>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TextBox 9">
            <a:extLst>
              <a:ext uri="{FF2B5EF4-FFF2-40B4-BE49-F238E27FC236}">
                <a16:creationId xmlns:a16="http://schemas.microsoft.com/office/drawing/2014/main" id="{F8B49484-C748-0ED9-A5CF-D8BF52958201}"/>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pic>
        <p:nvPicPr>
          <p:cNvPr id="2" name="Picture 1">
            <a:extLst>
              <a:ext uri="{FF2B5EF4-FFF2-40B4-BE49-F238E27FC236}">
                <a16:creationId xmlns:a16="http://schemas.microsoft.com/office/drawing/2014/main" id="{50012CDD-6E38-F093-89EE-4D79AE2724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40302"/>
            <a:ext cx="3276600" cy="2886528"/>
          </a:xfrm>
          <a:prstGeom prst="rect">
            <a:avLst/>
          </a:prstGeom>
          <a:noFill/>
        </p:spPr>
      </p:pic>
    </p:spTree>
    <p:extLst>
      <p:ext uri="{BB962C8B-B14F-4D97-AF65-F5344CB8AC3E}">
        <p14:creationId xmlns:p14="http://schemas.microsoft.com/office/powerpoint/2010/main" val="13800752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3500" b="1" dirty="0">
                <a:cs typeface="+mj-cs"/>
              </a:rPr>
              <a:t>        </a:t>
            </a:r>
            <a:r>
              <a:rPr kumimoji="0" lang="ar-SA" sz="35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جهود مملكة البحرين لتنوع الاقتصاد</a:t>
            </a:r>
            <a:endParaRPr kumimoji="0" lang="ar-BH" sz="35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AD55C8F3-7EB7-174A-9247-649D4DEF716B}"/>
              </a:ext>
            </a:extLst>
          </p:cNvPr>
          <p:cNvPicPr>
            <a:picLocks noChangeAspect="1"/>
          </p:cNvPicPr>
          <p:nvPr/>
        </p:nvPicPr>
        <p:blipFill rotWithShape="1">
          <a:blip r:embed="rId3"/>
          <a:srcRect l="34166" t="27778" r="30834" b="23333"/>
          <a:stretch/>
        </p:blipFill>
        <p:spPr>
          <a:xfrm>
            <a:off x="2514600" y="1422818"/>
            <a:ext cx="3926609" cy="4292181"/>
          </a:xfrm>
          <a:prstGeom prst="rect">
            <a:avLst/>
          </a:prstGeom>
        </p:spPr>
      </p:pic>
      <p:sp>
        <p:nvSpPr>
          <p:cNvPr id="15" name="Callout: Left Arrow 14">
            <a:extLst>
              <a:ext uri="{FF2B5EF4-FFF2-40B4-BE49-F238E27FC236}">
                <a16:creationId xmlns:a16="http://schemas.microsoft.com/office/drawing/2014/main" id="{E7C23529-558A-A3CD-0CC9-C1FDB5598150}"/>
              </a:ext>
            </a:extLst>
          </p:cNvPr>
          <p:cNvSpPr/>
          <p:nvPr/>
        </p:nvSpPr>
        <p:spPr>
          <a:xfrm>
            <a:off x="5739245" y="1381401"/>
            <a:ext cx="3002973" cy="1232406"/>
          </a:xfrm>
          <a:prstGeom prst="leftArrowCallout">
            <a:avLst>
              <a:gd name="adj1" fmla="val 25000"/>
              <a:gd name="adj2" fmla="val 25000"/>
              <a:gd name="adj3" fmla="val 25000"/>
              <a:gd name="adj4" fmla="val 85892"/>
            </a:avLst>
          </a:prstGeom>
          <a:gradFill flip="none"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BH" sz="1700" dirty="0">
                <a:effectLst/>
                <a:ea typeface="Calibri" panose="020F0502020204030204" pitchFamily="34" charset="0"/>
                <a:cs typeface="Sakkal Majalla" panose="02000000000000000000" pitchFamily="2" charset="-78"/>
              </a:rPr>
              <a:t>تتضمن الخطة </a:t>
            </a:r>
            <a:r>
              <a:rPr lang="ar-SA" sz="1700" dirty="0">
                <a:effectLst/>
                <a:ea typeface="Calibri" panose="020F0502020204030204" pitchFamily="34" charset="0"/>
                <a:cs typeface="Sakkal Majalla" panose="02000000000000000000" pitchFamily="2" charset="-78"/>
              </a:rPr>
              <a:t>إطلاق عدد من المبادرات الهادفة إلى تنمية الاقتصاد وخلق الفرص النوعية للمواطنين</a:t>
            </a:r>
            <a:r>
              <a:rPr lang="ar-BH" sz="1700" dirty="0">
                <a:effectLst/>
                <a:ea typeface="Calibri" panose="020F0502020204030204" pitchFamily="34" charset="0"/>
                <a:cs typeface="Sakkal Majalla" panose="02000000000000000000" pitchFamily="2" charset="-78"/>
              </a:rPr>
              <a:t>. </a:t>
            </a:r>
            <a:r>
              <a:rPr lang="ar-SA" sz="1700" dirty="0">
                <a:effectLst/>
                <a:ea typeface="Calibri" panose="020F0502020204030204" pitchFamily="34" charset="0"/>
                <a:cs typeface="Sakkal Majalla" panose="02000000000000000000" pitchFamily="2" charset="-78"/>
              </a:rPr>
              <a:t>وتتمحور هذه الخطة على 5 أولويات</a:t>
            </a:r>
            <a:r>
              <a:rPr lang="ar-BH" sz="1700" dirty="0">
                <a:effectLst/>
                <a:ea typeface="Calibri" panose="020F0502020204030204" pitchFamily="34" charset="0"/>
                <a:cs typeface="Sakkal Majalla" panose="02000000000000000000" pitchFamily="2" charset="-78"/>
              </a:rPr>
              <a:t> مختلفة.</a:t>
            </a:r>
            <a:r>
              <a:rPr lang="ar-SA" sz="1700" dirty="0">
                <a:effectLst/>
                <a:ea typeface="Calibri" panose="020F0502020204030204" pitchFamily="34" charset="0"/>
                <a:cs typeface="Sakkal Majalla" panose="02000000000000000000" pitchFamily="2" charset="-78"/>
              </a:rPr>
              <a:t> </a:t>
            </a:r>
            <a:endParaRPr lang="en-US" sz="1700" dirty="0"/>
          </a:p>
        </p:txBody>
      </p:sp>
      <p:sp>
        <p:nvSpPr>
          <p:cNvPr id="17" name="Callout: Left Arrow 16">
            <a:extLst>
              <a:ext uri="{FF2B5EF4-FFF2-40B4-BE49-F238E27FC236}">
                <a16:creationId xmlns:a16="http://schemas.microsoft.com/office/drawing/2014/main" id="{32195CDA-F0ED-E3FB-8793-12A0706CF803}"/>
              </a:ext>
            </a:extLst>
          </p:cNvPr>
          <p:cNvSpPr/>
          <p:nvPr/>
        </p:nvSpPr>
        <p:spPr>
          <a:xfrm>
            <a:off x="6327487" y="2846084"/>
            <a:ext cx="2641599" cy="1639265"/>
          </a:xfrm>
          <a:prstGeom prst="leftArrowCallout">
            <a:avLst>
              <a:gd name="adj1" fmla="val 18074"/>
              <a:gd name="adj2" fmla="val 20960"/>
              <a:gd name="adj3" fmla="val 12879"/>
              <a:gd name="adj4" fmla="val 86187"/>
            </a:avLst>
          </a:prstGeom>
          <a:gradFill flip="none" rotWithShape="1">
            <a:gsLst>
              <a:gs pos="0">
                <a:srgbClr val="F797C9">
                  <a:tint val="66000"/>
                  <a:satMod val="160000"/>
                </a:srgbClr>
              </a:gs>
              <a:gs pos="50000">
                <a:srgbClr val="F797C9">
                  <a:tint val="44500"/>
                  <a:satMod val="160000"/>
                </a:srgbClr>
              </a:gs>
              <a:gs pos="100000">
                <a:srgbClr val="F797C9">
                  <a:tint val="23500"/>
                  <a:satMod val="160000"/>
                </a:srgbClr>
              </a:gs>
            </a:gsLst>
            <a:path path="circle">
              <a:fillToRect l="50000" t="50000" r="50000" b="50000"/>
            </a:path>
            <a:tileRect/>
          </a:gradFill>
        </p:spPr>
        <p:style>
          <a:lnRef idx="1">
            <a:schemeClr val="accent6"/>
          </a:lnRef>
          <a:fillRef idx="2">
            <a:schemeClr val="accent6"/>
          </a:fillRef>
          <a:effectRef idx="1">
            <a:schemeClr val="accent6"/>
          </a:effectRef>
          <a:fontRef idx="minor">
            <a:schemeClr val="dk1"/>
          </a:fontRef>
        </p:style>
        <p:txBody>
          <a:bodyPr rtlCol="0" anchor="ctr"/>
          <a:lstStyle/>
          <a:p>
            <a:pPr marL="300355" marR="0" lvl="0" indent="0" algn="just" defTabSz="914400" rtl="1" eaLnBrk="1" fontAlgn="auto" latinLnBrk="0" hangingPunct="1">
              <a:lnSpc>
                <a:spcPct val="115000"/>
              </a:lnSpc>
              <a:spcBef>
                <a:spcPts val="0"/>
              </a:spcBef>
              <a:spcAft>
                <a:spcPts val="0"/>
              </a:spcAft>
              <a:buClrTx/>
              <a:buSzTx/>
              <a:buFontTx/>
              <a:buNone/>
              <a:tabLst/>
              <a:defRPr/>
            </a:pPr>
            <a:r>
              <a:rPr kumimoji="0" lang="ar-BH" sz="1600" b="0" i="0" u="none" strike="noStrike" kern="1200" cap="none" spc="0" normalizeH="0" baseline="0" noProof="0" dirty="0">
                <a:ln>
                  <a:noFill/>
                </a:ln>
                <a:solidFill>
                  <a:srgbClr val="0D0D0D"/>
                </a:solidFill>
                <a:effectLst/>
                <a:uLnTx/>
                <a:uFillTx/>
                <a:latin typeface="Calibri" panose="020F0502020204030204" pitchFamily="34" charset="0"/>
                <a:ea typeface="Calibri" panose="020F0502020204030204" pitchFamily="34" charset="0"/>
                <a:cs typeface="Sakkal Majalla" panose="02000000000000000000" pitchFamily="2" charset="-78"/>
              </a:rPr>
              <a:t>أصدرت  مملكة البحرين عدداَ من الأنظمة التي تخدم المجالات </a:t>
            </a:r>
            <a:r>
              <a:rPr kumimoji="0" lang="ar-BH"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Sakkal Majalla" panose="02000000000000000000" pitchFamily="2" charset="-78"/>
              </a:rPr>
              <a:t>الاقتصادية</a:t>
            </a:r>
            <a:r>
              <a:rPr kumimoji="0" lang="ar-BH" sz="1600" b="0" i="0" u="none" strike="noStrike" kern="1200" cap="none" spc="0" normalizeH="0" baseline="0" noProof="0" dirty="0">
                <a:ln>
                  <a:noFill/>
                </a:ln>
                <a:solidFill>
                  <a:srgbClr val="0D0D0D"/>
                </a:solidFill>
                <a:effectLst/>
                <a:uLnTx/>
                <a:uFillTx/>
                <a:latin typeface="Calibri" panose="020F0502020204030204" pitchFamily="34" charset="0"/>
                <a:ea typeface="Calibri" panose="020F0502020204030204" pitchFamily="34" charset="0"/>
                <a:cs typeface="Sakkal Majalla" panose="02000000000000000000" pitchFamily="2" charset="-78"/>
              </a:rPr>
              <a:t> منها: ديوان الرقابة المالية والإدارية، نظام القيمة المضافة، نظام مكافحة غسيل الأموال.. إلخ.</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8" name="Callout: Left Arrow 17">
            <a:extLst>
              <a:ext uri="{FF2B5EF4-FFF2-40B4-BE49-F238E27FC236}">
                <a16:creationId xmlns:a16="http://schemas.microsoft.com/office/drawing/2014/main" id="{68FBEA29-6EAC-1D75-3669-F5130F573B0F}"/>
              </a:ext>
            </a:extLst>
          </p:cNvPr>
          <p:cNvSpPr/>
          <p:nvPr/>
        </p:nvSpPr>
        <p:spPr>
          <a:xfrm>
            <a:off x="5638800" y="4622063"/>
            <a:ext cx="3002973" cy="1376587"/>
          </a:xfrm>
          <a:prstGeom prst="leftArrowCallout">
            <a:avLst>
              <a:gd name="adj1" fmla="val 25000"/>
              <a:gd name="adj2" fmla="val 21645"/>
              <a:gd name="adj3" fmla="val 25000"/>
              <a:gd name="adj4" fmla="val 83739"/>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BH" sz="1600" dirty="0">
                <a:effectLst/>
                <a:latin typeface="Calibri" panose="020F0502020204030204" pitchFamily="34" charset="0"/>
                <a:ea typeface="Calibri" panose="020F0502020204030204" pitchFamily="34" charset="0"/>
                <a:cs typeface="Sakkal Majalla" panose="02000000000000000000" pitchFamily="2" charset="-78"/>
              </a:rPr>
              <a:t> </a:t>
            </a:r>
            <a:r>
              <a:rPr lang="ar-BH" sz="16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تمثل </a:t>
            </a:r>
            <a:r>
              <a:rPr lang="ar-BH" sz="1600" dirty="0">
                <a:effectLst/>
                <a:latin typeface="Calibri" panose="020F0502020204030204" pitchFamily="34" charset="0"/>
                <a:ea typeface="Calibri" panose="020F0502020204030204" pitchFamily="34" charset="0"/>
                <a:cs typeface="Sakkal Majalla" panose="02000000000000000000" pitchFamily="2" charset="-78"/>
              </a:rPr>
              <a:t>استراتيجية</a:t>
            </a:r>
            <a:r>
              <a:rPr lang="ar-BH" sz="16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 التخصيص التي اعتمدت عليها مملكة البحرين مدخلاً مهمًا نحو إفساح المجال أمام القطاع الخاص؛ لقيادة محاور التنمية الاقتصادية والنهوض بالأداء الاقتصادي العام.</a:t>
            </a:r>
            <a:endParaRPr lang="en-US" sz="1600" dirty="0"/>
          </a:p>
        </p:txBody>
      </p:sp>
      <p:sp>
        <p:nvSpPr>
          <p:cNvPr id="19" name="Callout: Right Arrow 18">
            <a:extLst>
              <a:ext uri="{FF2B5EF4-FFF2-40B4-BE49-F238E27FC236}">
                <a16:creationId xmlns:a16="http://schemas.microsoft.com/office/drawing/2014/main" id="{BD2151C1-D3D6-7F0C-39AF-A57B54570F75}"/>
              </a:ext>
            </a:extLst>
          </p:cNvPr>
          <p:cNvSpPr/>
          <p:nvPr/>
        </p:nvSpPr>
        <p:spPr>
          <a:xfrm>
            <a:off x="279400" y="1262848"/>
            <a:ext cx="2926511" cy="1359070"/>
          </a:xfrm>
          <a:prstGeom prst="rightArrowCallout">
            <a:avLst>
              <a:gd name="adj1" fmla="val 25000"/>
              <a:gd name="adj2" fmla="val 25000"/>
              <a:gd name="adj3" fmla="val 25000"/>
              <a:gd name="adj4" fmla="val 84136"/>
            </a:avLst>
          </a:prstGeom>
          <a:ln>
            <a:solidFill>
              <a:srgbClr val="261D00"/>
            </a:solidFill>
          </a:ln>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BH" sz="1700" dirty="0">
                <a:effectLst/>
                <a:ea typeface="Calibri" panose="020F0502020204030204" pitchFamily="34" charset="0"/>
                <a:cs typeface="Sakkal Majalla" panose="02000000000000000000" pitchFamily="2" charset="-78"/>
              </a:rPr>
              <a:t>أطلقت مملكة البحرين حزمة من المشاريع الاستراتيجية والتي ستساهم في تعزيز مكانة البحرين الاقتصادية وتنافسيتها وخلق فرصٍ نوعية واعدة لأبناء الوطن وتحقيق نمو مستدام.</a:t>
            </a:r>
            <a:endParaRPr lang="en-US" sz="1700" dirty="0"/>
          </a:p>
        </p:txBody>
      </p:sp>
      <p:sp>
        <p:nvSpPr>
          <p:cNvPr id="20" name="Callout: Right Arrow 19">
            <a:extLst>
              <a:ext uri="{FF2B5EF4-FFF2-40B4-BE49-F238E27FC236}">
                <a16:creationId xmlns:a16="http://schemas.microsoft.com/office/drawing/2014/main" id="{3CB1CD18-C040-CE0B-B084-0A781F4033E5}"/>
              </a:ext>
            </a:extLst>
          </p:cNvPr>
          <p:cNvSpPr/>
          <p:nvPr/>
        </p:nvSpPr>
        <p:spPr>
          <a:xfrm>
            <a:off x="415059" y="2792408"/>
            <a:ext cx="2146299" cy="1359070"/>
          </a:xfrm>
          <a:prstGeom prst="rightArrowCallout">
            <a:avLst>
              <a:gd name="adj1" fmla="val 25000"/>
              <a:gd name="adj2" fmla="val 25000"/>
              <a:gd name="adj3" fmla="val 15485"/>
              <a:gd name="adj4" fmla="val 84136"/>
            </a:avLst>
          </a:prstGeom>
          <a:gradFill flip="none" rotWithShape="1">
            <a:gsLst>
              <a:gs pos="0">
                <a:srgbClr val="20E4C3">
                  <a:tint val="66000"/>
                  <a:satMod val="160000"/>
                </a:srgbClr>
              </a:gs>
              <a:gs pos="50000">
                <a:srgbClr val="20E4C3">
                  <a:tint val="44500"/>
                  <a:satMod val="160000"/>
                </a:srgbClr>
              </a:gs>
              <a:gs pos="100000">
                <a:srgbClr val="20E4C3">
                  <a:tint val="23500"/>
                  <a:satMod val="160000"/>
                </a:srgbClr>
              </a:gs>
            </a:gsLst>
            <a:path path="circle">
              <a:fillToRect l="50000" t="50000" r="50000" b="50000"/>
            </a:path>
            <a:tileRect/>
          </a:gradFill>
          <a:ln>
            <a:solidFill>
              <a:srgbClr val="261D00"/>
            </a:solidFill>
          </a:ln>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BH" dirty="0">
                <a:solidFill>
                  <a:srgbClr val="0D0D0D"/>
                </a:solidFill>
                <a:effectLst/>
                <a:ea typeface="Calibri" panose="020F0502020204030204" pitchFamily="34" charset="0"/>
                <a:cs typeface="Sakkal Majalla" panose="02000000000000000000" pitchFamily="2" charset="-78"/>
              </a:rPr>
              <a:t>ركز مجلس التنمية الاقتصادية </a:t>
            </a:r>
            <a:r>
              <a:rPr lang="ar-SA" dirty="0">
                <a:solidFill>
                  <a:srgbClr val="0D0D0D"/>
                </a:solidFill>
                <a:effectLst/>
                <a:ea typeface="Calibri" panose="020F0502020204030204" pitchFamily="34" charset="0"/>
                <a:cs typeface="Sakkal Majalla" panose="02000000000000000000" pitchFamily="2" charset="-78"/>
              </a:rPr>
              <a:t>في</a:t>
            </a:r>
            <a:r>
              <a:rPr lang="ar-SA" dirty="0">
                <a:solidFill>
                  <a:srgbClr val="FFFFFF"/>
                </a:solidFill>
                <a:effectLst/>
                <a:ea typeface="Calibri" panose="020F0502020204030204" pitchFamily="34" charset="0"/>
                <a:cs typeface="Arial" panose="020B0604020202020204" pitchFamily="34" charset="0"/>
              </a:rPr>
              <a:t> </a:t>
            </a:r>
            <a:r>
              <a:rPr lang="ar-SA" dirty="0">
                <a:solidFill>
                  <a:srgbClr val="0D0D0D"/>
                </a:solidFill>
                <a:effectLst/>
                <a:ea typeface="Calibri" panose="020F0502020204030204" pitchFamily="34" charset="0"/>
                <a:cs typeface="Sakkal Majalla" panose="02000000000000000000" pitchFamily="2" charset="-78"/>
              </a:rPr>
              <a:t>اقتناص أهم الفرص </a:t>
            </a:r>
            <a:r>
              <a:rPr lang="ar-BH" dirty="0">
                <a:effectLst/>
                <a:ea typeface="Calibri" panose="020F0502020204030204" pitchFamily="34" charset="0"/>
                <a:cs typeface="Sakkal Majalla" panose="02000000000000000000" pitchFamily="2" charset="-78"/>
              </a:rPr>
              <a:t>الاستثمارية</a:t>
            </a:r>
            <a:r>
              <a:rPr lang="ar-SA" dirty="0">
                <a:solidFill>
                  <a:srgbClr val="0D0D0D"/>
                </a:solidFill>
                <a:effectLst/>
                <a:ea typeface="Calibri" panose="020F0502020204030204" pitchFamily="34" charset="0"/>
                <a:cs typeface="Sakkal Majalla" panose="02000000000000000000" pitchFamily="2" charset="-78"/>
              </a:rPr>
              <a:t> في مختلف القطاعات الاقتصادية.</a:t>
            </a:r>
            <a:endParaRPr lang="en-US" dirty="0"/>
          </a:p>
        </p:txBody>
      </p:sp>
      <p:sp>
        <p:nvSpPr>
          <p:cNvPr id="21" name="Callout: Right Arrow 20">
            <a:extLst>
              <a:ext uri="{FF2B5EF4-FFF2-40B4-BE49-F238E27FC236}">
                <a16:creationId xmlns:a16="http://schemas.microsoft.com/office/drawing/2014/main" id="{873CBF17-C137-96FD-E6A3-09961FA078B6}"/>
              </a:ext>
            </a:extLst>
          </p:cNvPr>
          <p:cNvSpPr/>
          <p:nvPr/>
        </p:nvSpPr>
        <p:spPr>
          <a:xfrm>
            <a:off x="109943" y="4335079"/>
            <a:ext cx="3095968" cy="1826190"/>
          </a:xfrm>
          <a:prstGeom prst="rightArrowCallout">
            <a:avLst>
              <a:gd name="adj1" fmla="val 18931"/>
              <a:gd name="adj2" fmla="val 25000"/>
              <a:gd name="adj3" fmla="val 14884"/>
              <a:gd name="adj4" fmla="val 8413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261D00"/>
            </a:solidFill>
          </a:ln>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SA" sz="1650" dirty="0">
                <a:solidFill>
                  <a:srgbClr val="0D0D0D"/>
                </a:solidFill>
                <a:effectLst/>
                <a:ea typeface="Calibri" panose="020F0502020204030204" pitchFamily="34" charset="0"/>
                <a:cs typeface="Sakkal Majalla" panose="02000000000000000000" pitchFamily="2" charset="-78"/>
              </a:rPr>
              <a:t>حافظت مملكة البحرين على مكانتها في فئة التنمية البشرية حيث حققت مؤشرات عالية بما يتعلق بمتوسط الدخل والتعليم ومقاييس الصحة، بالإضافة إلى زيادة نصيب الفرد من الدخل القومي الإجمالي لكل من الذكور والإناث، ومعدل مشاركة المرأة كقوى عاملة</a:t>
            </a:r>
            <a:r>
              <a:rPr lang="ar-BH" sz="1650" dirty="0">
                <a:effectLst/>
                <a:ea typeface="Calibri" panose="020F0502020204030204" pitchFamily="34" charset="0"/>
                <a:cs typeface="Sakkal Majalla" panose="02000000000000000000" pitchFamily="2" charset="-78"/>
              </a:rPr>
              <a:t>.</a:t>
            </a:r>
            <a:endParaRPr lang="en-US" sz="1650" dirty="0"/>
          </a:p>
        </p:txBody>
      </p:sp>
      <p:pic>
        <p:nvPicPr>
          <p:cNvPr id="4" name="Picture 3">
            <a:extLst>
              <a:ext uri="{FF2B5EF4-FFF2-40B4-BE49-F238E27FC236}">
                <a16:creationId xmlns:a16="http://schemas.microsoft.com/office/drawing/2014/main" id="{438691DB-8936-1850-7162-EDF42C91E812}"/>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6" name="TextBox 5">
            <a:extLst>
              <a:ext uri="{FF2B5EF4-FFF2-40B4-BE49-F238E27FC236}">
                <a16:creationId xmlns:a16="http://schemas.microsoft.com/office/drawing/2014/main" id="{6F53BB52-755C-BDC5-5879-EDD7F362B02F}"/>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5473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suction.wav"/>
                                        </p:tgtEl>
                                      </p:cMediaNode>
                                    </p:audio>
                                  </p:sub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80">
                                          <p:stCondLst>
                                            <p:cond delay="0"/>
                                          </p:stCondLst>
                                        </p:cTn>
                                        <p:tgtEl>
                                          <p:spTgt spid="17"/>
                                        </p:tgtEl>
                                      </p:cBhvr>
                                    </p:animEffect>
                                    <p:anim calcmode="lin" valueType="num">
                                      <p:cBhvr>
                                        <p:cTn id="3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6" dur="26">
                                          <p:stCondLst>
                                            <p:cond delay="650"/>
                                          </p:stCondLst>
                                        </p:cTn>
                                        <p:tgtEl>
                                          <p:spTgt spid="17"/>
                                        </p:tgtEl>
                                      </p:cBhvr>
                                      <p:to x="100000" y="60000"/>
                                    </p:animScale>
                                    <p:animScale>
                                      <p:cBhvr>
                                        <p:cTn id="37" dur="166" decel="50000">
                                          <p:stCondLst>
                                            <p:cond delay="676"/>
                                          </p:stCondLst>
                                        </p:cTn>
                                        <p:tgtEl>
                                          <p:spTgt spid="17"/>
                                        </p:tgtEl>
                                      </p:cBhvr>
                                      <p:to x="100000" y="100000"/>
                                    </p:animScale>
                                    <p:animScale>
                                      <p:cBhvr>
                                        <p:cTn id="38" dur="26">
                                          <p:stCondLst>
                                            <p:cond delay="1312"/>
                                          </p:stCondLst>
                                        </p:cTn>
                                        <p:tgtEl>
                                          <p:spTgt spid="17"/>
                                        </p:tgtEl>
                                      </p:cBhvr>
                                      <p:to x="100000" y="80000"/>
                                    </p:animScale>
                                    <p:animScale>
                                      <p:cBhvr>
                                        <p:cTn id="39" dur="166" decel="50000">
                                          <p:stCondLst>
                                            <p:cond delay="1338"/>
                                          </p:stCondLst>
                                        </p:cTn>
                                        <p:tgtEl>
                                          <p:spTgt spid="17"/>
                                        </p:tgtEl>
                                      </p:cBhvr>
                                      <p:to x="100000" y="100000"/>
                                    </p:animScale>
                                    <p:animScale>
                                      <p:cBhvr>
                                        <p:cTn id="40" dur="26">
                                          <p:stCondLst>
                                            <p:cond delay="1642"/>
                                          </p:stCondLst>
                                        </p:cTn>
                                        <p:tgtEl>
                                          <p:spTgt spid="17"/>
                                        </p:tgtEl>
                                      </p:cBhvr>
                                      <p:to x="100000" y="90000"/>
                                    </p:animScale>
                                    <p:animScale>
                                      <p:cBhvr>
                                        <p:cTn id="41" dur="166" decel="50000">
                                          <p:stCondLst>
                                            <p:cond delay="1668"/>
                                          </p:stCondLst>
                                        </p:cTn>
                                        <p:tgtEl>
                                          <p:spTgt spid="17"/>
                                        </p:tgtEl>
                                      </p:cBhvr>
                                      <p:to x="100000" y="100000"/>
                                    </p:animScale>
                                    <p:animScale>
                                      <p:cBhvr>
                                        <p:cTn id="42" dur="26">
                                          <p:stCondLst>
                                            <p:cond delay="1808"/>
                                          </p:stCondLst>
                                        </p:cTn>
                                        <p:tgtEl>
                                          <p:spTgt spid="17"/>
                                        </p:tgtEl>
                                      </p:cBhvr>
                                      <p:to x="100000" y="95000"/>
                                    </p:animScale>
                                    <p:animScale>
                                      <p:cBhvr>
                                        <p:cTn id="43" dur="166" decel="50000">
                                          <p:stCondLst>
                                            <p:cond delay="1834"/>
                                          </p:stCondLst>
                                        </p:cTn>
                                        <p:tgtEl>
                                          <p:spTgt spid="17"/>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2" name="suction.wav"/>
                                        </p:tgtEl>
                                      </p:cMediaNode>
                                    </p:audio>
                                  </p:sub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80">
                                          <p:stCondLst>
                                            <p:cond delay="0"/>
                                          </p:stCondLst>
                                        </p:cTn>
                                        <p:tgtEl>
                                          <p:spTgt spid="18"/>
                                        </p:tgtEl>
                                      </p:cBhvr>
                                    </p:animEffect>
                                    <p:anim calcmode="lin" valueType="num">
                                      <p:cBhvr>
                                        <p:cTn id="4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4" dur="26">
                                          <p:stCondLst>
                                            <p:cond delay="650"/>
                                          </p:stCondLst>
                                        </p:cTn>
                                        <p:tgtEl>
                                          <p:spTgt spid="18"/>
                                        </p:tgtEl>
                                      </p:cBhvr>
                                      <p:to x="100000" y="60000"/>
                                    </p:animScale>
                                    <p:animScale>
                                      <p:cBhvr>
                                        <p:cTn id="55" dur="166" decel="50000">
                                          <p:stCondLst>
                                            <p:cond delay="676"/>
                                          </p:stCondLst>
                                        </p:cTn>
                                        <p:tgtEl>
                                          <p:spTgt spid="18"/>
                                        </p:tgtEl>
                                      </p:cBhvr>
                                      <p:to x="100000" y="100000"/>
                                    </p:animScale>
                                    <p:animScale>
                                      <p:cBhvr>
                                        <p:cTn id="56" dur="26">
                                          <p:stCondLst>
                                            <p:cond delay="1312"/>
                                          </p:stCondLst>
                                        </p:cTn>
                                        <p:tgtEl>
                                          <p:spTgt spid="18"/>
                                        </p:tgtEl>
                                      </p:cBhvr>
                                      <p:to x="100000" y="80000"/>
                                    </p:animScale>
                                    <p:animScale>
                                      <p:cBhvr>
                                        <p:cTn id="57" dur="166" decel="50000">
                                          <p:stCondLst>
                                            <p:cond delay="1338"/>
                                          </p:stCondLst>
                                        </p:cTn>
                                        <p:tgtEl>
                                          <p:spTgt spid="18"/>
                                        </p:tgtEl>
                                      </p:cBhvr>
                                      <p:to x="100000" y="100000"/>
                                    </p:animScale>
                                    <p:animScale>
                                      <p:cBhvr>
                                        <p:cTn id="58" dur="26">
                                          <p:stCondLst>
                                            <p:cond delay="1642"/>
                                          </p:stCondLst>
                                        </p:cTn>
                                        <p:tgtEl>
                                          <p:spTgt spid="18"/>
                                        </p:tgtEl>
                                      </p:cBhvr>
                                      <p:to x="100000" y="90000"/>
                                    </p:animScale>
                                    <p:animScale>
                                      <p:cBhvr>
                                        <p:cTn id="59" dur="166" decel="50000">
                                          <p:stCondLst>
                                            <p:cond delay="1668"/>
                                          </p:stCondLst>
                                        </p:cTn>
                                        <p:tgtEl>
                                          <p:spTgt spid="18"/>
                                        </p:tgtEl>
                                      </p:cBhvr>
                                      <p:to x="100000" y="100000"/>
                                    </p:animScale>
                                    <p:animScale>
                                      <p:cBhvr>
                                        <p:cTn id="60" dur="26">
                                          <p:stCondLst>
                                            <p:cond delay="1808"/>
                                          </p:stCondLst>
                                        </p:cTn>
                                        <p:tgtEl>
                                          <p:spTgt spid="18"/>
                                        </p:tgtEl>
                                      </p:cBhvr>
                                      <p:to x="100000" y="95000"/>
                                    </p:animScale>
                                    <p:animScale>
                                      <p:cBhvr>
                                        <p:cTn id="61" dur="166" decel="50000">
                                          <p:stCondLst>
                                            <p:cond delay="1834"/>
                                          </p:stCondLst>
                                        </p:cTn>
                                        <p:tgtEl>
                                          <p:spTgt spid="18"/>
                                        </p:tgtEl>
                                      </p:cBhvr>
                                      <p:to x="100000" y="100000"/>
                                    </p:animScale>
                                  </p:childTnLst>
                                  <p:subTnLst>
                                    <p:audio>
                                      <p:cMediaNode>
                                        <p:cTn display="0" masterRel="sameClick">
                                          <p:stCondLst>
                                            <p:cond evt="begin" delay="0">
                                              <p:tn val="46"/>
                                            </p:cond>
                                          </p:stCondLst>
                                          <p:endCondLst>
                                            <p:cond evt="onStopAudio" delay="0">
                                              <p:tgtEl>
                                                <p:sldTgt/>
                                              </p:tgtEl>
                                            </p:cond>
                                          </p:endCondLst>
                                        </p:cTn>
                                        <p:tgtEl>
                                          <p:sndTgt r:embed="rId2" name="suction.wav"/>
                                        </p:tgtEl>
                                      </p:cMediaNode>
                                    </p:audio>
                                  </p:sub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80">
                                          <p:stCondLst>
                                            <p:cond delay="0"/>
                                          </p:stCondLst>
                                        </p:cTn>
                                        <p:tgtEl>
                                          <p:spTgt spid="21"/>
                                        </p:tgtEl>
                                      </p:cBhvr>
                                    </p:animEffect>
                                    <p:anim calcmode="lin" valueType="num">
                                      <p:cBhvr>
                                        <p:cTn id="6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2" dur="26">
                                          <p:stCondLst>
                                            <p:cond delay="650"/>
                                          </p:stCondLst>
                                        </p:cTn>
                                        <p:tgtEl>
                                          <p:spTgt spid="21"/>
                                        </p:tgtEl>
                                      </p:cBhvr>
                                      <p:to x="100000" y="60000"/>
                                    </p:animScale>
                                    <p:animScale>
                                      <p:cBhvr>
                                        <p:cTn id="73" dur="166" decel="50000">
                                          <p:stCondLst>
                                            <p:cond delay="676"/>
                                          </p:stCondLst>
                                        </p:cTn>
                                        <p:tgtEl>
                                          <p:spTgt spid="21"/>
                                        </p:tgtEl>
                                      </p:cBhvr>
                                      <p:to x="100000" y="100000"/>
                                    </p:animScale>
                                    <p:animScale>
                                      <p:cBhvr>
                                        <p:cTn id="74" dur="26">
                                          <p:stCondLst>
                                            <p:cond delay="1312"/>
                                          </p:stCondLst>
                                        </p:cTn>
                                        <p:tgtEl>
                                          <p:spTgt spid="21"/>
                                        </p:tgtEl>
                                      </p:cBhvr>
                                      <p:to x="100000" y="80000"/>
                                    </p:animScale>
                                    <p:animScale>
                                      <p:cBhvr>
                                        <p:cTn id="75" dur="166" decel="50000">
                                          <p:stCondLst>
                                            <p:cond delay="1338"/>
                                          </p:stCondLst>
                                        </p:cTn>
                                        <p:tgtEl>
                                          <p:spTgt spid="21"/>
                                        </p:tgtEl>
                                      </p:cBhvr>
                                      <p:to x="100000" y="100000"/>
                                    </p:animScale>
                                    <p:animScale>
                                      <p:cBhvr>
                                        <p:cTn id="76" dur="26">
                                          <p:stCondLst>
                                            <p:cond delay="1642"/>
                                          </p:stCondLst>
                                        </p:cTn>
                                        <p:tgtEl>
                                          <p:spTgt spid="21"/>
                                        </p:tgtEl>
                                      </p:cBhvr>
                                      <p:to x="100000" y="90000"/>
                                    </p:animScale>
                                    <p:animScale>
                                      <p:cBhvr>
                                        <p:cTn id="77" dur="166" decel="50000">
                                          <p:stCondLst>
                                            <p:cond delay="1668"/>
                                          </p:stCondLst>
                                        </p:cTn>
                                        <p:tgtEl>
                                          <p:spTgt spid="21"/>
                                        </p:tgtEl>
                                      </p:cBhvr>
                                      <p:to x="100000" y="100000"/>
                                    </p:animScale>
                                    <p:animScale>
                                      <p:cBhvr>
                                        <p:cTn id="78" dur="26">
                                          <p:stCondLst>
                                            <p:cond delay="1808"/>
                                          </p:stCondLst>
                                        </p:cTn>
                                        <p:tgtEl>
                                          <p:spTgt spid="21"/>
                                        </p:tgtEl>
                                      </p:cBhvr>
                                      <p:to x="100000" y="95000"/>
                                    </p:animScale>
                                    <p:animScale>
                                      <p:cBhvr>
                                        <p:cTn id="79" dur="166" decel="50000">
                                          <p:stCondLst>
                                            <p:cond delay="1834"/>
                                          </p:stCondLst>
                                        </p:cTn>
                                        <p:tgtEl>
                                          <p:spTgt spid="21"/>
                                        </p:tgtEl>
                                      </p:cBhvr>
                                      <p:to x="100000" y="100000"/>
                                    </p:animScale>
                                  </p:childTnLst>
                                  <p:subTnLst>
                                    <p:audio>
                                      <p:cMediaNode>
                                        <p:cTn display="0" masterRel="sameClick">
                                          <p:stCondLst>
                                            <p:cond evt="begin" delay="0">
                                              <p:tn val="64"/>
                                            </p:cond>
                                          </p:stCondLst>
                                          <p:endCondLst>
                                            <p:cond evt="onStopAudio" delay="0">
                                              <p:tgtEl>
                                                <p:sldTgt/>
                                              </p:tgtEl>
                                            </p:cond>
                                          </p:endCondLst>
                                        </p:cTn>
                                        <p:tgtEl>
                                          <p:sndTgt r:embed="rId2" name="suction.wav"/>
                                        </p:tgtEl>
                                      </p:cMediaNode>
                                    </p:audio>
                                  </p:sub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down)">
                                      <p:cBhvr>
                                        <p:cTn id="84" dur="580">
                                          <p:stCondLst>
                                            <p:cond delay="0"/>
                                          </p:stCondLst>
                                        </p:cTn>
                                        <p:tgtEl>
                                          <p:spTgt spid="20"/>
                                        </p:tgtEl>
                                      </p:cBhvr>
                                    </p:animEffect>
                                    <p:anim calcmode="lin" valueType="num">
                                      <p:cBhvr>
                                        <p:cTn id="8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0" dur="26">
                                          <p:stCondLst>
                                            <p:cond delay="650"/>
                                          </p:stCondLst>
                                        </p:cTn>
                                        <p:tgtEl>
                                          <p:spTgt spid="20"/>
                                        </p:tgtEl>
                                      </p:cBhvr>
                                      <p:to x="100000" y="60000"/>
                                    </p:animScale>
                                    <p:animScale>
                                      <p:cBhvr>
                                        <p:cTn id="91" dur="166" decel="50000">
                                          <p:stCondLst>
                                            <p:cond delay="676"/>
                                          </p:stCondLst>
                                        </p:cTn>
                                        <p:tgtEl>
                                          <p:spTgt spid="20"/>
                                        </p:tgtEl>
                                      </p:cBhvr>
                                      <p:to x="100000" y="100000"/>
                                    </p:animScale>
                                    <p:animScale>
                                      <p:cBhvr>
                                        <p:cTn id="92" dur="26">
                                          <p:stCondLst>
                                            <p:cond delay="1312"/>
                                          </p:stCondLst>
                                        </p:cTn>
                                        <p:tgtEl>
                                          <p:spTgt spid="20"/>
                                        </p:tgtEl>
                                      </p:cBhvr>
                                      <p:to x="100000" y="80000"/>
                                    </p:animScale>
                                    <p:animScale>
                                      <p:cBhvr>
                                        <p:cTn id="93" dur="166" decel="50000">
                                          <p:stCondLst>
                                            <p:cond delay="1338"/>
                                          </p:stCondLst>
                                        </p:cTn>
                                        <p:tgtEl>
                                          <p:spTgt spid="20"/>
                                        </p:tgtEl>
                                      </p:cBhvr>
                                      <p:to x="100000" y="100000"/>
                                    </p:animScale>
                                    <p:animScale>
                                      <p:cBhvr>
                                        <p:cTn id="94" dur="26">
                                          <p:stCondLst>
                                            <p:cond delay="1642"/>
                                          </p:stCondLst>
                                        </p:cTn>
                                        <p:tgtEl>
                                          <p:spTgt spid="20"/>
                                        </p:tgtEl>
                                      </p:cBhvr>
                                      <p:to x="100000" y="90000"/>
                                    </p:animScale>
                                    <p:animScale>
                                      <p:cBhvr>
                                        <p:cTn id="95" dur="166" decel="50000">
                                          <p:stCondLst>
                                            <p:cond delay="1668"/>
                                          </p:stCondLst>
                                        </p:cTn>
                                        <p:tgtEl>
                                          <p:spTgt spid="20"/>
                                        </p:tgtEl>
                                      </p:cBhvr>
                                      <p:to x="100000" y="100000"/>
                                    </p:animScale>
                                    <p:animScale>
                                      <p:cBhvr>
                                        <p:cTn id="96" dur="26">
                                          <p:stCondLst>
                                            <p:cond delay="1808"/>
                                          </p:stCondLst>
                                        </p:cTn>
                                        <p:tgtEl>
                                          <p:spTgt spid="20"/>
                                        </p:tgtEl>
                                      </p:cBhvr>
                                      <p:to x="100000" y="95000"/>
                                    </p:animScale>
                                    <p:animScale>
                                      <p:cBhvr>
                                        <p:cTn id="97" dur="166" decel="50000">
                                          <p:stCondLst>
                                            <p:cond delay="1834"/>
                                          </p:stCondLst>
                                        </p:cTn>
                                        <p:tgtEl>
                                          <p:spTgt spid="20"/>
                                        </p:tgtEl>
                                      </p:cBhvr>
                                      <p:to x="100000" y="100000"/>
                                    </p:animScale>
                                  </p:childTnLst>
                                  <p:subTnLst>
                                    <p:audio>
                                      <p:cMediaNode>
                                        <p:cTn display="0" masterRel="sameClick">
                                          <p:stCondLst>
                                            <p:cond evt="begin" delay="0">
                                              <p:tn val="82"/>
                                            </p:cond>
                                          </p:stCondLst>
                                          <p:endCondLst>
                                            <p:cond evt="onStopAudio" delay="0">
                                              <p:tgtEl>
                                                <p:sldTgt/>
                                              </p:tgtEl>
                                            </p:cond>
                                          </p:endCondLst>
                                        </p:cTn>
                                        <p:tgtEl>
                                          <p:sndTgt r:embed="rId2" name="suction.wav"/>
                                        </p:tgtEl>
                                      </p:cMediaNode>
                                    </p:audio>
                                  </p:sub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down)">
                                      <p:cBhvr>
                                        <p:cTn id="102" dur="580">
                                          <p:stCondLst>
                                            <p:cond delay="0"/>
                                          </p:stCondLst>
                                        </p:cTn>
                                        <p:tgtEl>
                                          <p:spTgt spid="19"/>
                                        </p:tgtEl>
                                      </p:cBhvr>
                                    </p:animEffect>
                                    <p:anim calcmode="lin" valueType="num">
                                      <p:cBhvr>
                                        <p:cTn id="10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08" dur="26">
                                          <p:stCondLst>
                                            <p:cond delay="650"/>
                                          </p:stCondLst>
                                        </p:cTn>
                                        <p:tgtEl>
                                          <p:spTgt spid="19"/>
                                        </p:tgtEl>
                                      </p:cBhvr>
                                      <p:to x="100000" y="60000"/>
                                    </p:animScale>
                                    <p:animScale>
                                      <p:cBhvr>
                                        <p:cTn id="109" dur="166" decel="50000">
                                          <p:stCondLst>
                                            <p:cond delay="676"/>
                                          </p:stCondLst>
                                        </p:cTn>
                                        <p:tgtEl>
                                          <p:spTgt spid="19"/>
                                        </p:tgtEl>
                                      </p:cBhvr>
                                      <p:to x="100000" y="100000"/>
                                    </p:animScale>
                                    <p:animScale>
                                      <p:cBhvr>
                                        <p:cTn id="110" dur="26">
                                          <p:stCondLst>
                                            <p:cond delay="1312"/>
                                          </p:stCondLst>
                                        </p:cTn>
                                        <p:tgtEl>
                                          <p:spTgt spid="19"/>
                                        </p:tgtEl>
                                      </p:cBhvr>
                                      <p:to x="100000" y="80000"/>
                                    </p:animScale>
                                    <p:animScale>
                                      <p:cBhvr>
                                        <p:cTn id="111" dur="166" decel="50000">
                                          <p:stCondLst>
                                            <p:cond delay="1338"/>
                                          </p:stCondLst>
                                        </p:cTn>
                                        <p:tgtEl>
                                          <p:spTgt spid="19"/>
                                        </p:tgtEl>
                                      </p:cBhvr>
                                      <p:to x="100000" y="100000"/>
                                    </p:animScale>
                                    <p:animScale>
                                      <p:cBhvr>
                                        <p:cTn id="112" dur="26">
                                          <p:stCondLst>
                                            <p:cond delay="1642"/>
                                          </p:stCondLst>
                                        </p:cTn>
                                        <p:tgtEl>
                                          <p:spTgt spid="19"/>
                                        </p:tgtEl>
                                      </p:cBhvr>
                                      <p:to x="100000" y="90000"/>
                                    </p:animScale>
                                    <p:animScale>
                                      <p:cBhvr>
                                        <p:cTn id="113" dur="166" decel="50000">
                                          <p:stCondLst>
                                            <p:cond delay="1668"/>
                                          </p:stCondLst>
                                        </p:cTn>
                                        <p:tgtEl>
                                          <p:spTgt spid="19"/>
                                        </p:tgtEl>
                                      </p:cBhvr>
                                      <p:to x="100000" y="100000"/>
                                    </p:animScale>
                                    <p:animScale>
                                      <p:cBhvr>
                                        <p:cTn id="114" dur="26">
                                          <p:stCondLst>
                                            <p:cond delay="1808"/>
                                          </p:stCondLst>
                                        </p:cTn>
                                        <p:tgtEl>
                                          <p:spTgt spid="19"/>
                                        </p:tgtEl>
                                      </p:cBhvr>
                                      <p:to x="100000" y="95000"/>
                                    </p:animScale>
                                    <p:animScale>
                                      <p:cBhvr>
                                        <p:cTn id="115" dur="166" decel="50000">
                                          <p:stCondLst>
                                            <p:cond delay="1834"/>
                                          </p:stCondLst>
                                        </p:cTn>
                                        <p:tgtEl>
                                          <p:spTgt spid="19"/>
                                        </p:tgtEl>
                                      </p:cBhvr>
                                      <p:to x="100000" y="100000"/>
                                    </p:animScale>
                                  </p:childTnLst>
                                  <p:subTnLst>
                                    <p:audio>
                                      <p:cMediaNode>
                                        <p:cTn display="0" masterRel="sameClick">
                                          <p:stCondLst>
                                            <p:cond evt="begin" delay="0">
                                              <p:tn val="100"/>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131753"/>
            <a:ext cx="8905009" cy="954107"/>
          </a:xfrm>
          <a:prstGeom prst="rect">
            <a:avLst/>
          </a:prstGeom>
          <a:solidFill>
            <a:srgbClr val="CDDEE6"/>
          </a:solidFill>
          <a:effectLst/>
        </p:spPr>
        <p:txBody>
          <a:bodyPr wrap="square" rtlCol="0">
            <a:spAutoFit/>
          </a:bodyPr>
          <a:lstStyle/>
          <a:p>
            <a:pPr marL="457200" indent="-457200" algn="just" rtl="1">
              <a:buFont typeface="+mj-lt"/>
              <a:buAutoNum type="arabicPeriod"/>
            </a:pPr>
            <a:r>
              <a:rPr lang="ar-BH"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يمثل البعد الاجتماعي للتنمية المستدامة، التوزيع العادل للثروات وتوفير الحماية الاجتماعية والخدمات الصحية لجميع أفراد المجتمع دون تمييز.</a:t>
            </a:r>
          </a:p>
        </p:txBody>
      </p:sp>
      <p:sp>
        <p:nvSpPr>
          <p:cNvPr id="6" name="Flowchart: Terminator 5">
            <a:hlinkClick r:id="rId2" action="ppaction://hlinksldjump"/>
          </p:cNvPr>
          <p:cNvSpPr/>
          <p:nvPr/>
        </p:nvSpPr>
        <p:spPr>
          <a:xfrm>
            <a:off x="5102654" y="3384570"/>
            <a:ext cx="177425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3429000" y="1354003"/>
            <a:ext cx="5628409"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اضغط على مربع الإجابة الصحيحة في ما يلي:</a:t>
            </a:r>
            <a:endParaRPr lang="en-US" sz="3200" b="1" dirty="0">
              <a:solidFill>
                <a:schemeClr val="bg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3" action="ppaction://hlinksldjump"/>
          </p:cNvPr>
          <p:cNvSpPr/>
          <p:nvPr/>
        </p:nvSpPr>
        <p:spPr>
          <a:xfrm>
            <a:off x="2267090" y="3384570"/>
            <a:ext cx="177425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id="{AAA1A526-0BF3-F76F-A81F-6C903EED4DE2}"/>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id="{115E78F7-6D47-1803-C4E3-C2DFD67950A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74D0BE1-B3E8-97E0-23DE-FA85665B320B}"/>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23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1698874"/>
            <a:ext cx="8905009" cy="523220"/>
          </a:xfrm>
          <a:prstGeom prst="rect">
            <a:avLst/>
          </a:prstGeom>
          <a:solidFill>
            <a:srgbClr val="CDDEE6"/>
          </a:solidFill>
          <a:effectLst/>
        </p:spPr>
        <p:txBody>
          <a:bodyPr wrap="square" rtlCol="0">
            <a:spAutoFit/>
          </a:bodyPr>
          <a:lstStyle/>
          <a:p>
            <a:pPr algn="r" rtl="1"/>
            <a:r>
              <a:rPr lang="ar-BH" sz="2800" b="1" dirty="0">
                <a:latin typeface="Sakkal Majalla" panose="02000000000000000000" pitchFamily="2" charset="-78"/>
                <a:cs typeface="Sakkal Majalla" panose="02000000000000000000" pitchFamily="2" charset="-78"/>
              </a:rPr>
              <a:t>2. تتضمن أهداف التنمية المستدامة 17 هدفًا.</a:t>
            </a:r>
          </a:p>
        </p:txBody>
      </p:sp>
      <p:sp>
        <p:nvSpPr>
          <p:cNvPr id="6" name="Flowchart: Terminator 5">
            <a:hlinkClick r:id="rId2"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3"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a16="http://schemas.microsoft.com/office/drawing/2014/main" id="{ECE63E45-44C2-F4B5-D82F-C20FEF95E097}"/>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a16="http://schemas.microsoft.com/office/drawing/2014/main" id="{88FC2E14-D5C7-4EE4-357E-27C30B823542}"/>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D53C0A-25AD-5F2F-0ABF-5F6CF573B84A}"/>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6321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1" y="1654199"/>
            <a:ext cx="8981208" cy="523220"/>
          </a:xfrm>
          <a:prstGeom prst="rect">
            <a:avLst/>
          </a:prstGeom>
          <a:solidFill>
            <a:srgbClr val="CDDEE6"/>
          </a:solidFill>
          <a:effectLst/>
        </p:spPr>
        <p:txBody>
          <a:bodyPr wrap="square" rtlCol="0">
            <a:spAutoFit/>
          </a:bodyPr>
          <a:lstStyle/>
          <a:p>
            <a:pPr algn="r" rtl="1"/>
            <a:r>
              <a:rPr lang="ar-BH" sz="2800" b="1" dirty="0">
                <a:latin typeface="Sakkal Majalla" panose="02000000000000000000" pitchFamily="2" charset="-78"/>
                <a:cs typeface="Sakkal Majalla" panose="02000000000000000000" pitchFamily="2" charset="-78"/>
              </a:rPr>
              <a:t>3. تركز الرؤية الاقتصادية 2030 لمملكة البحرين على مبدأ العدالة والتنافسية فقط.</a:t>
            </a:r>
          </a:p>
        </p:txBody>
      </p:sp>
      <p:sp>
        <p:nvSpPr>
          <p:cNvPr id="6" name="Flowchart: Terminator 5">
            <a:hlinkClick r:id="rId2"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3"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a16="http://schemas.microsoft.com/office/drawing/2014/main" id="{679AA003-2912-AE60-C831-1852FE227B53}"/>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a16="http://schemas.microsoft.com/office/drawing/2014/main" id="{1D166BC7-3948-8C84-FF3E-6DCE04DED16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89E68DE-9B93-EACF-B799-3CA3CF4CEFFE}"/>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30759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008" y="1694256"/>
            <a:ext cx="8915401" cy="954107"/>
          </a:xfrm>
          <a:prstGeom prst="rect">
            <a:avLst/>
          </a:prstGeom>
          <a:solidFill>
            <a:srgbClr val="CDDEE6"/>
          </a:solidFill>
          <a:effectLst/>
        </p:spPr>
        <p:txBody>
          <a:bodyPr wrap="square" rtlCol="0">
            <a:spAutoFit/>
          </a:bodyPr>
          <a:lstStyle/>
          <a:p>
            <a:pPr algn="just" rtl="1"/>
            <a:r>
              <a:rPr lang="ar-BH" sz="2800" b="1" dirty="0">
                <a:latin typeface="Sakkal Majalla" panose="02000000000000000000" pitchFamily="2" charset="-78"/>
                <a:cs typeface="Sakkal Majalla" panose="02000000000000000000" pitchFamily="2" charset="-78"/>
              </a:rPr>
              <a:t>4. </a:t>
            </a:r>
            <a:r>
              <a:rPr lang="ar-BH" sz="2800" b="1" dirty="0">
                <a:solidFill>
                  <a:prstClr val="black">
                    <a:lumMod val="95000"/>
                    <a:lumOff val="5000"/>
                  </a:prstClr>
                </a:solidFill>
                <a:latin typeface="Sakkal Majalla" panose="02000000000000000000" pitchFamily="2" charset="-78"/>
                <a:ea typeface="Calibri" panose="020F0502020204030204" pitchFamily="34" charset="0"/>
                <a:cs typeface="Sakkal Majalla" panose="02000000000000000000" pitchFamily="2" charset="-78"/>
              </a:rPr>
              <a:t>التنوع الاقتصادي هو عملية تحويل الاقتصاد من مصدر دخل واحد إلى مصادر متعددة من مجموعة متنامية من القطاعات والأسواق.</a:t>
            </a:r>
            <a:endParaRPr lang="ar-BH" sz="2800" b="1" dirty="0">
              <a:latin typeface="Sakkal Majalla" panose="02000000000000000000" pitchFamily="2" charset="-78"/>
              <a:cs typeface="Sakkal Majalla" panose="02000000000000000000" pitchFamily="2" charset="-78"/>
            </a:endParaRPr>
          </a:p>
        </p:txBody>
      </p:sp>
      <p:sp>
        <p:nvSpPr>
          <p:cNvPr id="6" name="Flowchart: Terminator 5">
            <a:hlinkClick r:id="rId2"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مستطيل مستدير الزوايا 13">
            <a:extLst>
              <a:ext uri="{FF2B5EF4-FFF2-40B4-BE49-F238E27FC236}">
                <a16:creationId xmlns:a16="http://schemas.microsoft.com/office/drawing/2014/main" id="{96EF4695-92BD-82CC-D738-4DED32722D86}"/>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a16="http://schemas.microsoft.com/office/drawing/2014/main" id="{495B6AB7-183C-96AE-2613-372280B033A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94087D5-1A1A-9497-A81A-BCC786FF0430}"/>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
        <p:nvSpPr>
          <p:cNvPr id="4" name="Flowchart: Terminator 3">
            <a:hlinkClick r:id="rId4" action="ppaction://hlinksldjump"/>
            <a:extLst>
              <a:ext uri="{FF2B5EF4-FFF2-40B4-BE49-F238E27FC236}">
                <a16:creationId xmlns:a16="http://schemas.microsoft.com/office/drawing/2014/main" id="{49921468-A781-9B5D-558D-7BD37D651CCC}"/>
              </a:ext>
            </a:extLst>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خطأ </a:t>
            </a:r>
            <a:endParaRPr lang="en-US" sz="600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62465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1690" y="1966681"/>
            <a:ext cx="3723409" cy="492443"/>
          </a:xfrm>
          <a:prstGeom prst="rect">
            <a:avLst/>
          </a:prstGeom>
          <a:solidFill>
            <a:srgbClr val="CDDEE6"/>
          </a:solidFill>
          <a:effectLst/>
        </p:spPr>
        <p:txBody>
          <a:bodyPr wrap="square" rtlCol="0">
            <a:spAutoFit/>
          </a:bodyPr>
          <a:lstStyle/>
          <a:p>
            <a:pPr algn="just" rtl="1"/>
            <a:r>
              <a:rPr lang="ar-BH" sz="26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1. ما المقصود بالتنمية المستدامة؟</a:t>
            </a: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id="{AAA1A526-0BF3-F76F-A81F-6C903EED4DE2}"/>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id="{115E78F7-6D47-1803-C4E3-C2DFD67950A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C263F1-0B7E-2F73-B11C-B977FDD08240}"/>
              </a:ext>
            </a:extLst>
          </p:cNvPr>
          <p:cNvSpPr txBox="1"/>
          <p:nvPr/>
        </p:nvSpPr>
        <p:spPr>
          <a:xfrm>
            <a:off x="5331690" y="3871479"/>
            <a:ext cx="3723408" cy="492443"/>
          </a:xfrm>
          <a:prstGeom prst="rect">
            <a:avLst/>
          </a:prstGeom>
          <a:solidFill>
            <a:srgbClr val="CDDEE6"/>
          </a:solidFill>
          <a:effectLst/>
        </p:spPr>
        <p:txBody>
          <a:bodyPr wrap="square" rtlCol="0">
            <a:spAutoFit/>
          </a:bodyPr>
          <a:lstStyle/>
          <a:p>
            <a:pPr algn="just" rtl="1"/>
            <a:r>
              <a:rPr lang="ar-BH" sz="26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2. عدد أهداف التنوع الاقتصادي.</a:t>
            </a:r>
          </a:p>
        </p:txBody>
      </p:sp>
      <p:sp>
        <p:nvSpPr>
          <p:cNvPr id="14" name="Rectangle 13">
            <a:extLst>
              <a:ext uri="{FF2B5EF4-FFF2-40B4-BE49-F238E27FC236}">
                <a16:creationId xmlns:a16="http://schemas.microsoft.com/office/drawing/2014/main" id="{C2110C68-3ABB-7198-1784-1D0F48D65121}"/>
              </a:ext>
            </a:extLst>
          </p:cNvPr>
          <p:cNvSpPr/>
          <p:nvPr/>
        </p:nvSpPr>
        <p:spPr>
          <a:xfrm>
            <a:off x="3960090" y="1203853"/>
            <a:ext cx="5095009"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أجب عن الأسئلة الآتية:</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E6658DFB-1312-666F-F69F-20101FEABA07}"/>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6084A91D-A03E-88A9-50E0-8E24367CE2BC}"/>
              </a:ext>
            </a:extLst>
          </p:cNvPr>
          <p:cNvSpPr txBox="1"/>
          <p:nvPr/>
        </p:nvSpPr>
        <p:spPr>
          <a:xfrm>
            <a:off x="302490" y="2459333"/>
            <a:ext cx="8752609" cy="1107996"/>
          </a:xfrm>
          <a:prstGeom prst="rect">
            <a:avLst/>
          </a:prstGeom>
          <a:solidFill>
            <a:schemeClr val="accent6">
              <a:lumMod val="20000"/>
              <a:lumOff val="80000"/>
            </a:schemeClr>
          </a:solidFill>
          <a:effectLst/>
        </p:spPr>
        <p:txBody>
          <a:bodyPr wrap="square" rtlCol="0">
            <a:spAutoFit/>
          </a:bodyPr>
          <a:lstStyle/>
          <a:p>
            <a:pPr algn="just" rtl="1"/>
            <a:r>
              <a:rPr lang="ar-BH" sz="22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ج1: </a:t>
            </a:r>
            <a:r>
              <a:rPr lang="ar-BH" sz="2200" dirty="0">
                <a:solidFill>
                  <a:srgbClr val="0D0D0D"/>
                </a:solidFill>
                <a:latin typeface="Calibri" panose="020F0502020204030204" pitchFamily="34" charset="0"/>
                <a:ea typeface="Calibri" panose="020F0502020204030204" pitchFamily="34" charset="0"/>
                <a:cs typeface="Sakkal Majalla" panose="02000000000000000000" pitchFamily="2" charset="-78"/>
              </a:rPr>
              <a:t>تتمثل في تلبية احتياجات الأجيال الحالية من دون المساومة على قدرة الأجيال المقبلة على الحياة والبقاء، والتوزيع المناسب والعادل للموارد والحقوق والثروات بين الافراد على مر الزمن والمساواة المتبادلة بين الأجيال المختلفة وبين افراد الجيل.</a:t>
            </a:r>
            <a:endParaRPr lang="ar-BH" sz="22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TextBox 18">
            <a:extLst>
              <a:ext uri="{FF2B5EF4-FFF2-40B4-BE49-F238E27FC236}">
                <a16:creationId xmlns:a16="http://schemas.microsoft.com/office/drawing/2014/main" id="{E4EE9BAE-D563-4005-CC6C-942B2FCB9692}"/>
              </a:ext>
            </a:extLst>
          </p:cNvPr>
          <p:cNvSpPr txBox="1"/>
          <p:nvPr/>
        </p:nvSpPr>
        <p:spPr>
          <a:xfrm>
            <a:off x="1794162" y="4364419"/>
            <a:ext cx="7260936" cy="1791260"/>
          </a:xfrm>
          <a:prstGeom prst="rect">
            <a:avLst/>
          </a:prstGeom>
          <a:solidFill>
            <a:schemeClr val="accent6">
              <a:lumMod val="20000"/>
              <a:lumOff val="80000"/>
            </a:schemeClr>
          </a:solidFill>
          <a:effectLst/>
        </p:spPr>
        <p:txBody>
          <a:bodyPr wrap="square" rtlCol="0">
            <a:spAutoFit/>
          </a:bodyPr>
          <a:lstStyle/>
          <a:p>
            <a:pPr marR="0" lvl="0" algn="just" rtl="1">
              <a:lnSpc>
                <a:spcPct val="115000"/>
              </a:lnSpc>
              <a:spcBef>
                <a:spcPts val="0"/>
              </a:spcBef>
              <a:spcAft>
                <a:spcPts val="0"/>
              </a:spcAft>
              <a:buClr>
                <a:srgbClr val="3F5378"/>
              </a:buClr>
              <a:buSzPts val="1200"/>
            </a:pPr>
            <a:r>
              <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ج2.</a:t>
            </a:r>
          </a:p>
          <a:p>
            <a:pPr algn="just" rtl="1">
              <a:lnSpc>
                <a:spcPct val="115000"/>
              </a:lnSpc>
              <a:buClr>
                <a:srgbClr val="3F5378"/>
              </a:buClr>
              <a:buSzPts val="1200"/>
            </a:pPr>
            <a:r>
              <a:rPr lang="ar-BH"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1- </a:t>
            </a:r>
            <a:r>
              <a:rPr lang="ar-SA"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تقوية متانة الاقتصاد </a:t>
            </a:r>
            <a:r>
              <a:rPr lang="ar-BH"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الوطني</a:t>
            </a:r>
            <a:r>
              <a:rPr lang="ar-SA"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 </a:t>
            </a:r>
            <a:r>
              <a:rPr lang="ar-BH"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                     2-</a:t>
            </a:r>
            <a:r>
              <a:rPr lang="ar-SA"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خلق قطاعات اقتصادية جديدة.</a:t>
            </a:r>
            <a:endParaRPr lang="en-US"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15000"/>
              </a:lnSpc>
              <a:buClr>
                <a:srgbClr val="3F5378"/>
              </a:buClr>
              <a:buSzPts val="1200"/>
            </a:pPr>
            <a:r>
              <a:rPr lang="ar-BH"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3-</a:t>
            </a:r>
            <a:r>
              <a:rPr lang="ar-SA"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زيادة الناتج المحلي الإجمالي. </a:t>
            </a:r>
            <a:r>
              <a:rPr lang="ar-BH"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                           4-</a:t>
            </a:r>
            <a:r>
              <a:rPr lang="ar-SA"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توليد فرص عمل للمواطنين.</a:t>
            </a:r>
            <a:endParaRPr lang="en-US"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15000"/>
              </a:lnSpc>
              <a:buClr>
                <a:srgbClr val="3F5378"/>
              </a:buClr>
              <a:buSzPts val="1200"/>
            </a:pPr>
            <a:r>
              <a:rPr lang="ar-BH"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5-</a:t>
            </a:r>
            <a:r>
              <a:rPr lang="ar-SA"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تحسين مستويات المعيشة للأفراد.</a:t>
            </a:r>
            <a:r>
              <a:rPr lang="ar-BH"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                6-ت</a:t>
            </a:r>
            <a:r>
              <a:rPr lang="ar-SA" sz="24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نمية الصادرات وتخفيض الواردات</a:t>
            </a:r>
            <a:r>
              <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a:t>
            </a:r>
          </a:p>
        </p:txBody>
      </p:sp>
    </p:spTree>
    <p:extLst>
      <p:ext uri="{BB962C8B-B14F-4D97-AF65-F5344CB8AC3E}">
        <p14:creationId xmlns:p14="http://schemas.microsoft.com/office/powerpoint/2010/main" val="895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7"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B160124-8B51-A48E-9CF0-AE4D42CE3BB8}"/>
              </a:ext>
            </a:extLst>
          </p:cNvPr>
          <p:cNvSpPr/>
          <p:nvPr/>
        </p:nvSpPr>
        <p:spPr>
          <a:xfrm>
            <a:off x="3387011" y="1647705"/>
            <a:ext cx="5715000" cy="1431161"/>
          </a:xfrm>
          <a:prstGeom prst="rect">
            <a:avLst/>
          </a:prstGeom>
          <a:noFill/>
        </p:spPr>
        <p:txBody>
          <a:bodyPr wrap="square" lIns="91440" tIns="45720" rIns="91440" bIns="45720">
            <a:spAutoFit/>
          </a:bodyPr>
          <a:lstStyle/>
          <a:p>
            <a:pPr algn="ctr"/>
            <a:endParaRPr lang="ar-BH" sz="12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a:p>
            <a:pPr algn="ctr"/>
            <a:r>
              <a:rPr lang="ar-BH" sz="6600" b="1" dirty="0">
                <a:ln w="0"/>
                <a:solidFill>
                  <a:schemeClr val="accent1">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التنمية المستدامة</a:t>
            </a:r>
          </a:p>
          <a:p>
            <a:pPr algn="ctr"/>
            <a:endParaRPr lang="ar-BH" sz="900" dirty="0">
              <a:ln w="0"/>
              <a:solidFill>
                <a:schemeClr val="tx1">
                  <a:lumMod val="95000"/>
                  <a:lumOff val="5000"/>
                </a:schemeClr>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6AC343B1-A778-A8B8-1B18-E8B18AA2CE82}"/>
              </a:ext>
            </a:extLst>
          </p:cNvPr>
          <p:cNvSpPr txBox="1"/>
          <p:nvPr/>
        </p:nvSpPr>
        <p:spPr>
          <a:xfrm>
            <a:off x="3810000" y="3184564"/>
            <a:ext cx="4495800" cy="3257174"/>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v"/>
            </a:pPr>
            <a:r>
              <a:rPr lang="ar-BH" sz="2800" dirty="0">
                <a:ln w="0"/>
                <a:solidFill>
                  <a:schemeClr val="tx1">
                    <a:lumMod val="95000"/>
                    <a:lumOff val="5000"/>
                  </a:schemeClr>
                </a:solidFill>
                <a:latin typeface="Sakkal Majalla" panose="02000000000000000000" pitchFamily="2" charset="-78"/>
                <a:cs typeface="Sakkal Majalla" panose="02000000000000000000" pitchFamily="2" charset="-78"/>
              </a:rPr>
              <a:t>مفهوم التنمية المستدامة</a:t>
            </a:r>
          </a:p>
          <a:p>
            <a:pPr marL="342900" indent="-342900" algn="r" rtl="1">
              <a:lnSpc>
                <a:spcPct val="150000"/>
              </a:lnSpc>
              <a:buFont typeface="Wingdings" panose="05000000000000000000" pitchFamily="2" charset="2"/>
              <a:buChar char="v"/>
            </a:pPr>
            <a:r>
              <a:rPr lang="ar-BH" sz="2800" dirty="0">
                <a:ln w="0"/>
                <a:solidFill>
                  <a:schemeClr val="tx1">
                    <a:lumMod val="95000"/>
                    <a:lumOff val="5000"/>
                  </a:schemeClr>
                </a:solidFill>
                <a:latin typeface="Sakkal Majalla" panose="02000000000000000000" pitchFamily="2" charset="-78"/>
                <a:cs typeface="Sakkal Majalla" panose="02000000000000000000" pitchFamily="2" charset="-78"/>
              </a:rPr>
              <a:t>أبعاد التنمية المستدامة</a:t>
            </a:r>
          </a:p>
          <a:p>
            <a:pPr marL="342900" indent="-342900" algn="r" rtl="1">
              <a:lnSpc>
                <a:spcPct val="150000"/>
              </a:lnSpc>
              <a:buFont typeface="Wingdings" panose="05000000000000000000" pitchFamily="2" charset="2"/>
              <a:buChar char="v"/>
            </a:pPr>
            <a:r>
              <a:rPr lang="ar-BH" sz="2800" dirty="0">
                <a:ln w="0"/>
                <a:solidFill>
                  <a:schemeClr val="tx1">
                    <a:lumMod val="95000"/>
                    <a:lumOff val="5000"/>
                  </a:schemeClr>
                </a:solidFill>
                <a:latin typeface="Sakkal Majalla" panose="02000000000000000000" pitchFamily="2" charset="-78"/>
                <a:cs typeface="Sakkal Majalla" panose="02000000000000000000" pitchFamily="2" charset="-78"/>
              </a:rPr>
              <a:t>أهداف التنمية المستدامة</a:t>
            </a:r>
          </a:p>
          <a:p>
            <a:pPr marL="342900" indent="-342900" algn="r" rtl="1">
              <a:lnSpc>
                <a:spcPct val="150000"/>
              </a:lnSpc>
              <a:buFont typeface="Wingdings" panose="05000000000000000000" pitchFamily="2" charset="2"/>
              <a:buChar char="v"/>
            </a:pPr>
            <a:r>
              <a:rPr lang="ar-BH" sz="2800" dirty="0">
                <a:ln w="0"/>
                <a:solidFill>
                  <a:schemeClr val="tx1">
                    <a:lumMod val="95000"/>
                    <a:lumOff val="5000"/>
                  </a:schemeClr>
                </a:solidFill>
                <a:latin typeface="Sakkal Majalla" panose="02000000000000000000" pitchFamily="2" charset="-78"/>
                <a:cs typeface="Sakkal Majalla" panose="02000000000000000000" pitchFamily="2" charset="-78"/>
              </a:rPr>
              <a:t>التنمية المستدامة في مملكة البحرين</a:t>
            </a:r>
          </a:p>
          <a:p>
            <a:pPr>
              <a:lnSpc>
                <a:spcPct val="150000"/>
              </a:lnSpc>
            </a:pPr>
            <a:endParaRPr lang="en-US" sz="2800" dirty="0"/>
          </a:p>
        </p:txBody>
      </p:sp>
      <p:sp>
        <p:nvSpPr>
          <p:cNvPr id="3" name="TextBox 2">
            <a:extLst>
              <a:ext uri="{FF2B5EF4-FFF2-40B4-BE49-F238E27FC236}">
                <a16:creationId xmlns:a16="http://schemas.microsoft.com/office/drawing/2014/main" id="{E758AB7F-988A-EA7F-F327-A9A8CE944015}"/>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pic>
        <p:nvPicPr>
          <p:cNvPr id="2" name="Picture 1">
            <a:extLst>
              <a:ext uri="{FF2B5EF4-FFF2-40B4-BE49-F238E27FC236}">
                <a16:creationId xmlns:a16="http://schemas.microsoft.com/office/drawing/2014/main" id="{8A6BB4C8-308A-2E27-22B5-AF400A9246F3}"/>
              </a:ext>
            </a:extLst>
          </p:cNvPr>
          <p:cNvPicPr>
            <a:picLocks noChangeAspect="1"/>
          </p:cNvPicPr>
          <p:nvPr/>
        </p:nvPicPr>
        <p:blipFill rotWithShape="1">
          <a:blip r:embed="rId2"/>
          <a:srcRect l="35258" t="17594" r="36289" b="11023"/>
          <a:stretch/>
        </p:blipFill>
        <p:spPr>
          <a:xfrm>
            <a:off x="368300" y="1296011"/>
            <a:ext cx="3016426" cy="4192600"/>
          </a:xfrm>
          <a:prstGeom prst="rect">
            <a:avLst/>
          </a:prstGeom>
          <a:ln>
            <a:solidFill>
              <a:srgbClr val="3F5378"/>
            </a:solidFill>
          </a:ln>
        </p:spPr>
      </p:pic>
      <p:sp>
        <p:nvSpPr>
          <p:cNvPr id="4" name="Rectangle 3">
            <a:extLst>
              <a:ext uri="{FF2B5EF4-FFF2-40B4-BE49-F238E27FC236}">
                <a16:creationId xmlns:a16="http://schemas.microsoft.com/office/drawing/2014/main" id="{8EADDE5B-F203-07F2-2228-B0CF0572822C}"/>
              </a:ext>
            </a:extLst>
          </p:cNvPr>
          <p:cNvSpPr/>
          <p:nvPr/>
        </p:nvSpPr>
        <p:spPr>
          <a:xfrm>
            <a:off x="354103" y="4643735"/>
            <a:ext cx="3031766"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99-112</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Tree>
    <p:extLst>
      <p:ext uri="{BB962C8B-B14F-4D97-AF65-F5344CB8AC3E}">
        <p14:creationId xmlns:p14="http://schemas.microsoft.com/office/powerpoint/2010/main" val="3919341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id="{AAA1A526-0BF3-F76F-A81F-6C903EED4DE2}"/>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id="{115E78F7-6D47-1803-C4E3-C2DFD67950A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2110C68-3ABB-7198-1784-1D0F48D65121}"/>
              </a:ext>
            </a:extLst>
          </p:cNvPr>
          <p:cNvSpPr/>
          <p:nvPr/>
        </p:nvSpPr>
        <p:spPr>
          <a:xfrm>
            <a:off x="3960090" y="1203853"/>
            <a:ext cx="5095009"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أجب عن الأسئلة الآتية:</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E6658DFB-1312-666F-F69F-20101FEABA07}"/>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6084A91D-A03E-88A9-50E0-8E24367CE2BC}"/>
              </a:ext>
            </a:extLst>
          </p:cNvPr>
          <p:cNvSpPr txBox="1"/>
          <p:nvPr/>
        </p:nvSpPr>
        <p:spPr>
          <a:xfrm>
            <a:off x="4495800" y="2406327"/>
            <a:ext cx="4559299" cy="1791260"/>
          </a:xfrm>
          <a:prstGeom prst="rect">
            <a:avLst/>
          </a:prstGeom>
          <a:solidFill>
            <a:schemeClr val="accent6">
              <a:lumMod val="20000"/>
              <a:lumOff val="80000"/>
            </a:schemeClr>
          </a:solidFill>
          <a:effectLst/>
        </p:spPr>
        <p:txBody>
          <a:bodyPr wrap="square" rtlCol="0">
            <a:spAutoFit/>
          </a:bodyPr>
          <a:lstStyle/>
          <a:p>
            <a:pPr lvl="0" algn="just" rtl="1">
              <a:lnSpc>
                <a:spcPct val="115000"/>
              </a:lnSpc>
              <a:buClr>
                <a:srgbClr val="2F5496"/>
              </a:buClr>
              <a:buSzPts val="1200"/>
              <a:defRPr/>
            </a:pPr>
            <a:r>
              <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ج3: </a:t>
            </a:r>
          </a:p>
          <a:p>
            <a:pPr marL="342900" lvl="0" indent="-342900" algn="just" rtl="1">
              <a:lnSpc>
                <a:spcPct val="115000"/>
              </a:lnSpc>
              <a:buClr>
                <a:srgbClr val="2F5496"/>
              </a:buClr>
              <a:buSzPts val="1200"/>
              <a:buFont typeface="Arial" panose="020B0604020202020204" pitchFamily="34" charset="0"/>
              <a:buChar char="•"/>
              <a:defRPr/>
            </a:pPr>
            <a:r>
              <a:rPr lang="ar-BH" sz="2400" dirty="0">
                <a:solidFill>
                  <a:srgbClr val="0D0D0D"/>
                </a:solidFill>
                <a:latin typeface="Calibri" panose="020F0502020204030204" pitchFamily="34" charset="0"/>
                <a:ea typeface="Calibri" panose="020F0502020204030204" pitchFamily="34" charset="0"/>
                <a:cs typeface="Sakkal Majalla" panose="02000000000000000000" pitchFamily="2" charset="-78"/>
              </a:rPr>
              <a:t>وزارة التنمية المستدامة</a:t>
            </a:r>
            <a:endParaRPr lang="en-US" sz="2400" dirty="0">
              <a:solidFill>
                <a:prstClr val="black"/>
              </a:solidFill>
              <a:latin typeface="Calibri" panose="020F0502020204030204" pitchFamily="34" charset="0"/>
              <a:ea typeface="Calibri" panose="020F0502020204030204" pitchFamily="34" charset="0"/>
              <a:cs typeface="Symbol" panose="05050102010706020507" pitchFamily="18" charset="2"/>
            </a:endParaRPr>
          </a:p>
          <a:p>
            <a:pPr marL="342900" lvl="0" indent="-342900" algn="just" rtl="1">
              <a:lnSpc>
                <a:spcPct val="115000"/>
              </a:lnSpc>
              <a:buClr>
                <a:srgbClr val="2F5496"/>
              </a:buClr>
              <a:buSzPts val="1200"/>
              <a:buFont typeface="Symbol" panose="05050102010706020507" pitchFamily="18" charset="2"/>
              <a:buChar char=""/>
              <a:defRPr/>
            </a:pPr>
            <a:r>
              <a:rPr lang="ar-BH" sz="2400" dirty="0">
                <a:solidFill>
                  <a:srgbClr val="0D0D0D"/>
                </a:solidFill>
                <a:latin typeface="Calibri" panose="020F0502020204030204" pitchFamily="34" charset="0"/>
                <a:ea typeface="Calibri" panose="020F0502020204030204" pitchFamily="34" charset="0"/>
                <a:cs typeface="Sakkal Majalla" panose="02000000000000000000" pitchFamily="2" charset="-78"/>
              </a:rPr>
              <a:t>هيئة جودة التعليم والتدريب</a:t>
            </a:r>
            <a:endParaRPr lang="en-US" sz="2400" dirty="0">
              <a:solidFill>
                <a:prstClr val="black"/>
              </a:solidFill>
              <a:latin typeface="Calibri" panose="020F0502020204030204" pitchFamily="34" charset="0"/>
              <a:ea typeface="Calibri" panose="020F0502020204030204" pitchFamily="34" charset="0"/>
              <a:cs typeface="Symbol" panose="05050102010706020507" pitchFamily="18" charset="2"/>
            </a:endParaRPr>
          </a:p>
          <a:p>
            <a:pPr marL="342900" lvl="0" indent="-342900" algn="just" rtl="1">
              <a:lnSpc>
                <a:spcPct val="115000"/>
              </a:lnSpc>
              <a:buClr>
                <a:srgbClr val="2F5496"/>
              </a:buClr>
              <a:buSzPts val="1200"/>
              <a:buFont typeface="Symbol" panose="05050102010706020507" pitchFamily="18" charset="2"/>
              <a:buChar char=""/>
              <a:defRPr/>
            </a:pPr>
            <a:r>
              <a:rPr lang="ar-BH" sz="2400" dirty="0">
                <a:solidFill>
                  <a:srgbClr val="0D0D0D"/>
                </a:solidFill>
                <a:latin typeface="Calibri" panose="020F0502020204030204" pitchFamily="34" charset="0"/>
                <a:ea typeface="Calibri" panose="020F0502020204030204" pitchFamily="34" charset="0"/>
                <a:cs typeface="Sakkal Majalla" panose="02000000000000000000" pitchFamily="2" charset="-78"/>
              </a:rPr>
              <a:t>المجلس الأعلى للبيئة</a:t>
            </a:r>
            <a:endParaRPr lang="en-US" sz="2400" dirty="0">
              <a:solidFill>
                <a:prstClr val="black"/>
              </a:solidFill>
              <a:latin typeface="Calibri" panose="020F0502020204030204" pitchFamily="34" charset="0"/>
              <a:ea typeface="Calibri" panose="020F0502020204030204" pitchFamily="34" charset="0"/>
              <a:cs typeface="Symbol" panose="05050102010706020507" pitchFamily="18" charset="2"/>
            </a:endParaRPr>
          </a:p>
        </p:txBody>
      </p:sp>
      <p:sp>
        <p:nvSpPr>
          <p:cNvPr id="19" name="TextBox 18">
            <a:extLst>
              <a:ext uri="{FF2B5EF4-FFF2-40B4-BE49-F238E27FC236}">
                <a16:creationId xmlns:a16="http://schemas.microsoft.com/office/drawing/2014/main" id="{E4EE9BAE-D563-4005-CC6C-942B2FCB9692}"/>
              </a:ext>
            </a:extLst>
          </p:cNvPr>
          <p:cNvSpPr txBox="1"/>
          <p:nvPr/>
        </p:nvSpPr>
        <p:spPr>
          <a:xfrm>
            <a:off x="1293089" y="4913338"/>
            <a:ext cx="7762009" cy="1366528"/>
          </a:xfrm>
          <a:prstGeom prst="rect">
            <a:avLst/>
          </a:prstGeom>
          <a:solidFill>
            <a:schemeClr val="accent6">
              <a:lumMod val="20000"/>
              <a:lumOff val="80000"/>
            </a:schemeClr>
          </a:solidFill>
          <a:effectLst/>
        </p:spPr>
        <p:txBody>
          <a:bodyPr wrap="square" rtlCol="0">
            <a:spAutoFit/>
          </a:bodyPr>
          <a:lstStyle/>
          <a:p>
            <a:pPr marR="0" lvl="0" algn="just" rtl="1">
              <a:lnSpc>
                <a:spcPct val="115000"/>
              </a:lnSpc>
              <a:spcBef>
                <a:spcPts val="0"/>
              </a:spcBef>
              <a:spcAft>
                <a:spcPts val="0"/>
              </a:spcAft>
              <a:buClr>
                <a:srgbClr val="3F5378"/>
              </a:buClr>
              <a:buSzPts val="1200"/>
            </a:pPr>
            <a:r>
              <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ج4. </a:t>
            </a:r>
            <a:r>
              <a:rPr lang="ar-BH" sz="2400" dirty="0">
                <a:solidFill>
                  <a:srgbClr val="0D0D0D"/>
                </a:solidFill>
                <a:latin typeface="Calibri" panose="020F0502020204030204" pitchFamily="34" charset="0"/>
                <a:ea typeface="Calibri" panose="020F0502020204030204" pitchFamily="34" charset="0"/>
                <a:cs typeface="Sakkal Majalla" panose="02000000000000000000" pitchFamily="2" charset="-78"/>
              </a:rPr>
              <a:t>تمثل </a:t>
            </a:r>
            <a:r>
              <a:rPr lang="ar-BH" sz="2400" dirty="0">
                <a:latin typeface="Calibri" panose="020F0502020204030204" pitchFamily="34" charset="0"/>
                <a:ea typeface="Calibri" panose="020F0502020204030204" pitchFamily="34" charset="0"/>
                <a:cs typeface="Sakkal Majalla" panose="02000000000000000000" pitchFamily="2" charset="-78"/>
              </a:rPr>
              <a:t>استراتيجية</a:t>
            </a:r>
            <a:r>
              <a:rPr lang="ar-BH" sz="2400" dirty="0">
                <a:solidFill>
                  <a:srgbClr val="0D0D0D"/>
                </a:solidFill>
                <a:latin typeface="Calibri" panose="020F0502020204030204" pitchFamily="34" charset="0"/>
                <a:ea typeface="Calibri" panose="020F0502020204030204" pitchFamily="34" charset="0"/>
                <a:cs typeface="Sakkal Majalla" panose="02000000000000000000" pitchFamily="2" charset="-78"/>
              </a:rPr>
              <a:t> التخصيص التي اعتمدت عليها مملكة البحرين مدخلاً مهمًا نحو إفساح المجال أمام القطاع الخاص؛ لقيادة محاور التنمية الاقتصادية والنهوض بالأداء الاقتصادي العام.</a:t>
            </a:r>
            <a:endPar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TextBox 1">
            <a:extLst>
              <a:ext uri="{FF2B5EF4-FFF2-40B4-BE49-F238E27FC236}">
                <a16:creationId xmlns:a16="http://schemas.microsoft.com/office/drawing/2014/main" id="{5208E4FB-54B6-75D7-FE68-5F6C07E68A38}"/>
              </a:ext>
            </a:extLst>
          </p:cNvPr>
          <p:cNvSpPr txBox="1"/>
          <p:nvPr/>
        </p:nvSpPr>
        <p:spPr>
          <a:xfrm>
            <a:off x="1293089" y="1954138"/>
            <a:ext cx="7762009" cy="461665"/>
          </a:xfrm>
          <a:prstGeom prst="rect">
            <a:avLst/>
          </a:prstGeom>
          <a:solidFill>
            <a:srgbClr val="CDDEE6"/>
          </a:solidFill>
          <a:effectLst/>
        </p:spPr>
        <p:txBody>
          <a:bodyPr wrap="square" rtlCol="0">
            <a:spAutoFit/>
          </a:bodyPr>
          <a:lstStyle/>
          <a:p>
            <a:pPr algn="just" rtl="1"/>
            <a:r>
              <a:rPr lang="ar-BH" sz="2400" b="1" dirty="0">
                <a:solidFill>
                  <a:schemeClr val="tx1">
                    <a:lumMod val="95000"/>
                    <a:lumOff val="5000"/>
                  </a:schemeClr>
                </a:solidFill>
                <a:latin typeface="Sakkal Majalla" panose="02000000000000000000" pitchFamily="2" charset="-78"/>
                <a:ea typeface="Calibri" panose="020F0502020204030204" pitchFamily="34" charset="0"/>
                <a:cs typeface="Sakkal Majalla" panose="02000000000000000000" pitchFamily="2" charset="-78"/>
              </a:rPr>
              <a:t>3. اذكر ثلاثة من </a:t>
            </a:r>
            <a:r>
              <a:rPr lang="ar-BH" sz="2400" b="1" dirty="0">
                <a:solidFill>
                  <a:schemeClr val="tx1">
                    <a:lumMod val="95000"/>
                    <a:lumOff val="5000"/>
                  </a:schemeClr>
                </a:solidFill>
                <a:ea typeface="Calibri" panose="020F0502020204030204" pitchFamily="34" charset="0"/>
                <a:cs typeface="Sakkal Majalla" panose="02000000000000000000" pitchFamily="2" charset="-78"/>
              </a:rPr>
              <a:t>مؤسسات وهيئات التنمية المستدامة في مملكة البحرين</a:t>
            </a:r>
            <a:r>
              <a:rPr lang="ar-BH" sz="2400" b="1" dirty="0">
                <a:solidFill>
                  <a:schemeClr val="tx1">
                    <a:lumMod val="95000"/>
                    <a:lumOff val="5000"/>
                  </a:schemeClr>
                </a:solidFill>
                <a:latin typeface="Sakkal Majalla" panose="02000000000000000000" pitchFamily="2" charset="-78"/>
                <a:ea typeface="Calibri" panose="020F0502020204030204" pitchFamily="34" charset="0"/>
                <a:cs typeface="Sakkal Majalla" panose="02000000000000000000" pitchFamily="2" charset="-78"/>
              </a:rPr>
              <a:t>.</a:t>
            </a:r>
          </a:p>
        </p:txBody>
      </p:sp>
      <p:sp>
        <p:nvSpPr>
          <p:cNvPr id="3" name="TextBox 2">
            <a:extLst>
              <a:ext uri="{FF2B5EF4-FFF2-40B4-BE49-F238E27FC236}">
                <a16:creationId xmlns:a16="http://schemas.microsoft.com/office/drawing/2014/main" id="{5982D790-215D-0D33-4916-091935D82AEA}"/>
              </a:ext>
            </a:extLst>
          </p:cNvPr>
          <p:cNvSpPr txBox="1"/>
          <p:nvPr/>
        </p:nvSpPr>
        <p:spPr>
          <a:xfrm>
            <a:off x="5033817" y="4451673"/>
            <a:ext cx="4021281" cy="461665"/>
          </a:xfrm>
          <a:prstGeom prst="rect">
            <a:avLst/>
          </a:prstGeom>
          <a:solidFill>
            <a:srgbClr val="CDDEE6"/>
          </a:solidFill>
          <a:effectLst/>
        </p:spPr>
        <p:txBody>
          <a:bodyPr wrap="square" rtlCol="0">
            <a:spAutoFit/>
          </a:bodyPr>
          <a:lstStyle/>
          <a:p>
            <a:pPr algn="just" rtl="1"/>
            <a:r>
              <a:rPr lang="ar-BH" sz="2400" b="1" dirty="0">
                <a:solidFill>
                  <a:schemeClr val="tx1">
                    <a:lumMod val="95000"/>
                    <a:lumOff val="5000"/>
                  </a:schemeClr>
                </a:solidFill>
                <a:latin typeface="Sakkal Majalla" panose="02000000000000000000" pitchFamily="2" charset="-78"/>
                <a:ea typeface="Calibri" panose="020F0502020204030204" pitchFamily="34" charset="0"/>
                <a:cs typeface="Sakkal Majalla" panose="02000000000000000000" pitchFamily="2" charset="-78"/>
              </a:rPr>
              <a:t>4. وضح الهدف من التخصيص.</a:t>
            </a:r>
          </a:p>
        </p:txBody>
      </p:sp>
    </p:spTree>
    <p:extLst>
      <p:ext uri="{BB962C8B-B14F-4D97-AF65-F5344CB8AC3E}">
        <p14:creationId xmlns:p14="http://schemas.microsoft.com/office/powerpoint/2010/main" val="35962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croll: Horizontal 5">
            <a:extLst>
              <a:ext uri="{FF2B5EF4-FFF2-40B4-BE49-F238E27FC236}">
                <a16:creationId xmlns:a16="http://schemas.microsoft.com/office/drawing/2014/main" id="{C862D5D5-4741-39B2-9A11-5892227AA502}"/>
              </a:ext>
            </a:extLst>
          </p:cNvPr>
          <p:cNvSpPr/>
          <p:nvPr/>
        </p:nvSpPr>
        <p:spPr>
          <a:xfrm>
            <a:off x="1295400" y="595142"/>
            <a:ext cx="6400800" cy="487679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نهاية </a:t>
            </a:r>
            <a:r>
              <a:rPr kumimoji="0" lang="ar-SA"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الدرس</a:t>
            </a:r>
            <a:endPar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endParaRP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شكراً لكم ،، تنمياتنا لكم بالتوفيق</a:t>
            </a:r>
          </a:p>
        </p:txBody>
      </p:sp>
      <p:sp>
        <p:nvSpPr>
          <p:cNvPr id="5" name="TextBox 4">
            <a:extLst>
              <a:ext uri="{FF2B5EF4-FFF2-40B4-BE49-F238E27FC236}">
                <a16:creationId xmlns:a16="http://schemas.microsoft.com/office/drawing/2014/main" id="{CAD3CE3C-B76B-EE93-6248-D89BA3826D4C}"/>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id="{B033209D-CE19-B10C-F943-82DE6AC7C173}"/>
              </a:ext>
            </a:extLst>
          </p:cNvPr>
          <p:cNvSpPr/>
          <p:nvPr/>
        </p:nvSpPr>
        <p:spPr>
          <a:xfrm>
            <a:off x="4343400" y="5334000"/>
            <a:ext cx="4648200" cy="10400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BH" sz="2400" b="1" dirty="0">
                <a:solidFill>
                  <a:srgbClr val="FF0000"/>
                </a:solidFill>
                <a:latin typeface="Sakkal Majalla" panose="02000000000000000000" pitchFamily="2" charset="-78"/>
                <a:cs typeface="Sakkal Majalla" panose="02000000000000000000" pitchFamily="2" charset="-78"/>
              </a:rPr>
              <a:t>للمزيد من المعلومات</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زيارة البوابة التعليمية </a:t>
            </a:r>
            <a:r>
              <a:rPr lang="en-US" sz="2400" dirty="0">
                <a:latin typeface="Sakkal Majalla" panose="02000000000000000000" pitchFamily="2" charset="-78"/>
                <a:cs typeface="Sakkal Majalla" panose="02000000000000000000" pitchFamily="2" charset="-78"/>
                <a:hlinkClick r:id="rId2"/>
              </a:rPr>
              <a:t>www.edunet.bh</a:t>
            </a:r>
            <a:r>
              <a:rPr lang="en-US" sz="2400" dirty="0">
                <a:latin typeface="Sakkal Majalla" panose="02000000000000000000" pitchFamily="2" charset="-78"/>
                <a:cs typeface="Sakkal Majalla" panose="02000000000000000000" pitchFamily="2" charset="-78"/>
              </a:rPr>
              <a:t> </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حل أسئلة الكتاب (ص112 و ص124)</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8526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0865" y="1524000"/>
            <a:ext cx="7315200" cy="4114795"/>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1BDDF51-824C-8E7C-C06E-2D3E5900018F}"/>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64884" y="542418"/>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9A893B1-97F1-0480-9DF2-42D9A396B396}"/>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53699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66800" y="1492831"/>
            <a:ext cx="7010400" cy="3872337"/>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6004FE2-0BA3-7346-64A0-5A7A0B7C2F5B}"/>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120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0124" y="542418"/>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40AE98-CAF9-AD59-B016-0F52903581C7}"/>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97439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90600" y="1475509"/>
            <a:ext cx="7162800" cy="3962397"/>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8E03DBB-2AA5-EB69-5CCD-49BBB44B3981}"/>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353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1" y="39817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2CEF7E-0E46-44E3-7D6A-502C039A7679}"/>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22498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8700" y="1409700"/>
            <a:ext cx="7086600" cy="4038600"/>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3"/>
              <a:ext cx="2743200" cy="1143001"/>
              <a:chOff x="685800" y="4958692"/>
              <a:chExt cx="2743200" cy="1143001"/>
            </a:xfrm>
          </p:grpSpPr>
          <p:sp>
            <p:nvSpPr>
              <p:cNvPr id="7" name="Action Button: Back or Previous 6">
                <a:hlinkClick r:id="rId3" action="ppaction://program" highlightClick="1"/>
                <a:hlinkHover r:id="rId4" action="ppaction://hlinksldjump"/>
              </p:cNvPr>
              <p:cNvSpPr/>
              <p:nvPr/>
            </p:nvSpPr>
            <p:spPr>
              <a:xfrm>
                <a:off x="685800" y="4958692"/>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5"/>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50447D-F0DC-4661-2691-6839D637A109}"/>
              </a:ext>
            </a:extLst>
          </p:cNvPr>
          <p:cNvSpPr txBox="1"/>
          <p:nvPr/>
        </p:nvSpPr>
        <p:spPr>
          <a:xfrm>
            <a:off x="-609600" y="6521639"/>
            <a:ext cx="7239000" cy="292388"/>
          </a:xfrm>
          <a:prstGeom prst="rect">
            <a:avLst/>
          </a:prstGeom>
          <a:noFill/>
        </p:spPr>
        <p:txBody>
          <a:bodyPr wrap="square" rtlCol="1">
            <a:spAutoFit/>
          </a:bodyPr>
          <a:lstStyle/>
          <a:p>
            <a:pPr algn="r"/>
            <a:r>
              <a:rPr lang="ar-BH" sz="13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تقويم </a:t>
            </a:r>
            <a:r>
              <a:rPr lang="ar-SA" sz="1300" b="1" dirty="0">
                <a:solidFill>
                  <a:srgbClr val="3F5378"/>
                </a:solidFill>
                <a:latin typeface="Sakkal Majalla" panose="02000000000000000000" pitchFamily="2" charset="-78"/>
                <a:cs typeface="Sakkal Majalla" panose="02000000000000000000" pitchFamily="2" charset="-78"/>
              </a:rPr>
              <a:t>الدرس</a:t>
            </a:r>
            <a:r>
              <a:rPr lang="ar-BH" sz="1300" b="1" dirty="0">
                <a:solidFill>
                  <a:srgbClr val="3F5378"/>
                </a:solidFill>
                <a:latin typeface="Sakkal Majalla" panose="02000000000000000000" pitchFamily="2" charset="-78"/>
                <a:cs typeface="Sakkal Majalla" panose="02000000000000000000" pitchFamily="2" charset="-78"/>
              </a:rPr>
              <a:t>:التنمية المستدامة + الرؤية الاقتصادية والتنوع الاقتصادي</a:t>
            </a:r>
            <a:endParaRPr lang="ar-SA" sz="1300" b="1" dirty="0">
              <a:solidFill>
                <a:srgbClr val="3F5378"/>
              </a:solidFill>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a16="http://schemas.microsoft.com/office/drawing/2014/main" id="{81EBB884-A867-AE3B-8A57-AC5CC0175E4D}"/>
              </a:ext>
            </a:extLst>
          </p:cNvPr>
          <p:cNvSpPr txBox="1"/>
          <p:nvPr/>
        </p:nvSpPr>
        <p:spPr>
          <a:xfrm>
            <a:off x="5562600" y="6521639"/>
            <a:ext cx="3643223"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200" b="1" dirty="0">
                <a:latin typeface="Sakkal Majalla" panose="02000000000000000000" pitchFamily="2" charset="-78"/>
                <a:cs typeface="Sakkal Majalla" panose="02000000000000000000" pitchFamily="2" charset="-78"/>
              </a:rPr>
              <a:t>وزارة التربية والتعليم – </a:t>
            </a:r>
            <a:r>
              <a:rPr lang="ar-SA" sz="1200" b="1" dirty="0">
                <a:latin typeface="Sakkal Majalla" panose="02000000000000000000" pitchFamily="2" charset="-78"/>
                <a:cs typeface="Sakkal Majalla" panose="02000000000000000000" pitchFamily="2" charset="-78"/>
              </a:rPr>
              <a:t>الفصل الدراسي ا</a:t>
            </a:r>
            <a:r>
              <a:rPr lang="ar-BH" sz="1200" b="1" dirty="0">
                <a:latin typeface="Sakkal Majalla" panose="02000000000000000000" pitchFamily="2" charset="-78"/>
                <a:cs typeface="Sakkal Majalla" panose="02000000000000000000" pitchFamily="2" charset="-78"/>
              </a:rPr>
              <a:t>لأول</a:t>
            </a:r>
            <a:r>
              <a:rPr lang="ar-SA" sz="1200" b="1" dirty="0">
                <a:latin typeface="Sakkal Majalla" panose="02000000000000000000" pitchFamily="2" charset="-78"/>
                <a:cs typeface="Sakkal Majalla" panose="02000000000000000000" pitchFamily="2" charset="-78"/>
              </a:rPr>
              <a:t> </a:t>
            </a:r>
            <a:r>
              <a:rPr lang="ar-BH" sz="1200" b="1" dirty="0">
                <a:latin typeface="Sakkal Majalla" panose="02000000000000000000" pitchFamily="2" charset="-78"/>
                <a:cs typeface="Sakkal Majalla" panose="02000000000000000000" pitchFamily="2" charset="-78"/>
              </a:rPr>
              <a:t>2022-2023</a:t>
            </a:r>
            <a:endParaRPr lang="en-US" sz="1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176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1" y="39817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2CEF7E-0E46-44E3-7D6A-502C039A7679}"/>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2845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C5DE49B-AF3D-C68A-026F-BF37988D4012}"/>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3429000" y="178066"/>
            <a:ext cx="5638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cs typeface="+mj-cs"/>
              </a:rPr>
              <a:t>أهداف الدرس</a:t>
            </a:r>
          </a:p>
        </p:txBody>
      </p:sp>
      <p:pic>
        <p:nvPicPr>
          <p:cNvPr id="1030" name="Picture 6" descr="Download Icons Transparent Goal - Audience Engagement Line Icon PNG Image  with No Background - PNGkey.com">
            <a:extLst>
              <a:ext uri="{FF2B5EF4-FFF2-40B4-BE49-F238E27FC236}">
                <a16:creationId xmlns:a16="http://schemas.microsoft.com/office/drawing/2014/main" id="{3BB61EA3-3486-F0A7-FD3D-B6659C1BD2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80732"/>
            <a:ext cx="926045" cy="926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5164A0-1DBE-7625-33C9-FEC000DB39CF}"/>
              </a:ext>
            </a:extLst>
          </p:cNvPr>
          <p:cNvSpPr txBox="1"/>
          <p:nvPr/>
        </p:nvSpPr>
        <p:spPr>
          <a:xfrm>
            <a:off x="685800" y="2092878"/>
            <a:ext cx="7924800" cy="4079322"/>
          </a:xfrm>
          <a:prstGeom prst="rect">
            <a:avLst/>
          </a:prstGeom>
          <a:noFill/>
        </p:spPr>
        <p:txBody>
          <a:bodyPr wrap="square" rtlCol="0">
            <a:spAutoFit/>
          </a:bodyPr>
          <a:lstStyle/>
          <a:p>
            <a:pPr algn="r"/>
            <a:r>
              <a:rPr lang="ar-SA" sz="2800" b="1" dirty="0">
                <a:solidFill>
                  <a:srgbClr val="C00000"/>
                </a:solidFill>
                <a:latin typeface="Sakkal Majalla" panose="02000000000000000000" pitchFamily="2" charset="-78"/>
                <a:cs typeface="Sakkal Majalla" panose="02000000000000000000" pitchFamily="2" charset="-78"/>
              </a:rPr>
              <a:t>يُتَوَقَع من الطالب </a:t>
            </a:r>
            <a:r>
              <a:rPr lang="ar-BH" sz="2800" b="1" dirty="0">
                <a:solidFill>
                  <a:srgbClr val="C00000"/>
                </a:solidFill>
                <a:latin typeface="Sakkal Majalla" panose="02000000000000000000" pitchFamily="2" charset="-78"/>
                <a:cs typeface="Sakkal Majalla" panose="02000000000000000000" pitchFamily="2" charset="-78"/>
              </a:rPr>
              <a:t>في نهاية </a:t>
            </a:r>
            <a:r>
              <a:rPr lang="ar-SA" sz="2800" b="1" dirty="0">
                <a:solidFill>
                  <a:srgbClr val="C00000"/>
                </a:solidFill>
                <a:latin typeface="Sakkal Majalla" panose="02000000000000000000" pitchFamily="2" charset="-78"/>
                <a:cs typeface="Sakkal Majalla" panose="02000000000000000000" pitchFamily="2" charset="-78"/>
              </a:rPr>
              <a:t>هذا الدرس أن:</a:t>
            </a:r>
            <a:endParaRPr lang="ar-BH" sz="2800" b="1" dirty="0">
              <a:solidFill>
                <a:srgbClr val="C00000"/>
              </a:solidFill>
              <a:latin typeface="Sakkal Majalla" panose="02000000000000000000" pitchFamily="2" charset="-78"/>
              <a:cs typeface="Sakkal Majalla" panose="02000000000000000000" pitchFamily="2" charset="-78"/>
            </a:endParaRPr>
          </a:p>
          <a:p>
            <a:pPr algn="r"/>
            <a:endParaRPr lang="ar-BH" dirty="0">
              <a:solidFill>
                <a:schemeClr val="tx1">
                  <a:lumMod val="95000"/>
                  <a:lumOff val="5000"/>
                </a:schemeClr>
              </a:solidFill>
              <a:latin typeface="Sakkal Majalla" panose="02000000000000000000" pitchFamily="2" charset="-78"/>
              <a:cs typeface="Sakkal Majalla" panose="02000000000000000000" pitchFamily="2" charset="-78"/>
            </a:endParaRPr>
          </a:p>
          <a:p>
            <a:pPr marL="342900" marR="0" lvl="0" indent="-342900" algn="just" rtl="1">
              <a:lnSpc>
                <a:spcPct val="107000"/>
              </a:lnSpc>
              <a:spcBef>
                <a:spcPts val="0"/>
              </a:spcBef>
              <a:spcAft>
                <a:spcPts val="800"/>
              </a:spcAft>
              <a:buFont typeface="+mj-lt"/>
              <a:buAutoNum type="arabicPeriod"/>
            </a:pPr>
            <a:r>
              <a:rPr lang="ar-BH" sz="2800" dirty="0">
                <a:solidFill>
                  <a:schemeClr val="tx1">
                    <a:lumMod val="95000"/>
                    <a:lumOff val="5000"/>
                  </a:schemeClr>
                </a:solidFill>
                <a:latin typeface="Sakkal Majalla" panose="02000000000000000000" pitchFamily="2" charset="-78"/>
                <a:cs typeface="Sakkal Majalla" panose="02000000000000000000" pitchFamily="2" charset="-78"/>
              </a:rPr>
              <a:t> </a:t>
            </a:r>
            <a:r>
              <a:rPr lang="ar-BH" sz="2800" dirty="0">
                <a:solidFill>
                  <a:schemeClr val="tx1">
                    <a:lumMod val="95000"/>
                    <a:lumOff val="5000"/>
                  </a:schemeClr>
                </a:solidFill>
                <a:effectLst/>
                <a:latin typeface="Sakkal Majalla" panose="02000000000000000000" pitchFamily="2" charset="-78"/>
                <a:ea typeface="Calibri" panose="020F0502020204030204" pitchFamily="34" charset="0"/>
                <a:cs typeface="Sakkal Majalla" panose="02000000000000000000" pitchFamily="2" charset="-78"/>
              </a:rPr>
              <a:t>يعرف مفهوم التنمية المستدامة</a:t>
            </a:r>
            <a:r>
              <a:rPr lang="en-US" sz="2800" dirty="0">
                <a:solidFill>
                  <a:schemeClr val="tx1">
                    <a:lumMod val="95000"/>
                    <a:lumOff val="5000"/>
                  </a:schemeClr>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2800" dirty="0">
                <a:solidFill>
                  <a:schemeClr val="tx1">
                    <a:lumMod val="95000"/>
                    <a:lumOff val="5000"/>
                  </a:schemeClr>
                </a:solidFill>
                <a:effectLst/>
                <a:latin typeface="Sakkal Majalla" panose="02000000000000000000" pitchFamily="2" charset="-78"/>
                <a:ea typeface="Calibri" panose="020F0502020204030204" pitchFamily="34" charset="0"/>
                <a:cs typeface="Sakkal Majalla" panose="02000000000000000000" pitchFamily="2" charset="-78"/>
              </a:rPr>
              <a:t> وأبعادها.</a:t>
            </a:r>
            <a:endParaRPr lang="en-US" sz="2800" dirty="0">
              <a:solidFill>
                <a:schemeClr val="tx1">
                  <a:lumMod val="95000"/>
                  <a:lumOff val="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07000"/>
              </a:lnSpc>
              <a:spcBef>
                <a:spcPts val="0"/>
              </a:spcBef>
              <a:spcAft>
                <a:spcPts val="800"/>
              </a:spcAft>
              <a:buFont typeface="+mj-lt"/>
              <a:buAutoNum type="arabicPeriod"/>
            </a:pPr>
            <a:r>
              <a:rPr lang="ar-BH" sz="2800" dirty="0">
                <a:solidFill>
                  <a:schemeClr val="tx1">
                    <a:lumMod val="95000"/>
                    <a:lumOff val="5000"/>
                  </a:schemeClr>
                </a:solidFill>
                <a:effectLst/>
                <a:latin typeface="Sakkal Majalla" panose="02000000000000000000" pitchFamily="2" charset="-78"/>
                <a:ea typeface="Calibri" panose="020F0502020204030204" pitchFamily="34" charset="0"/>
                <a:cs typeface="Sakkal Majalla" panose="02000000000000000000" pitchFamily="2" charset="-78"/>
              </a:rPr>
              <a:t>يكتشف أهداف التنمية المستدامة.</a:t>
            </a:r>
            <a:endParaRPr lang="en-US" sz="2800" dirty="0">
              <a:solidFill>
                <a:schemeClr val="tx1">
                  <a:lumMod val="95000"/>
                  <a:lumOff val="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07000"/>
              </a:lnSpc>
              <a:spcBef>
                <a:spcPts val="0"/>
              </a:spcBef>
              <a:spcAft>
                <a:spcPts val="800"/>
              </a:spcAft>
              <a:buFont typeface="+mj-lt"/>
              <a:buAutoNum type="arabicPeriod"/>
            </a:pPr>
            <a:r>
              <a:rPr lang="ar-BH" sz="2800" dirty="0">
                <a:solidFill>
                  <a:schemeClr val="tx1">
                    <a:lumMod val="95000"/>
                    <a:lumOff val="5000"/>
                  </a:schemeClr>
                </a:solidFill>
                <a:effectLst/>
                <a:latin typeface="Sakkal Majalla" panose="02000000000000000000" pitchFamily="2" charset="-78"/>
                <a:ea typeface="Calibri" panose="020F0502020204030204" pitchFamily="34" charset="0"/>
                <a:cs typeface="Sakkal Majalla" panose="02000000000000000000" pitchFamily="2" charset="-78"/>
              </a:rPr>
              <a:t>يقدر جهود مملكة البحربن في تحقيق التنمية المستدامة.</a:t>
            </a:r>
          </a:p>
          <a:p>
            <a:pPr marL="342900" lvl="0" indent="-342900" algn="just" rtl="1">
              <a:lnSpc>
                <a:spcPct val="107000"/>
              </a:lnSpc>
              <a:spcAft>
                <a:spcPts val="800"/>
              </a:spcAft>
              <a:buFont typeface="+mj-lt"/>
              <a:buAutoNum type="arabicPeriod"/>
            </a:pPr>
            <a:r>
              <a:rPr lang="ar-BH"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يتعرف على الرؤية الاقتصادية 2030 لمملكة البحرين.</a:t>
            </a:r>
            <a:endParaRPr lang="en-US" sz="2800"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just" rtl="1">
              <a:lnSpc>
                <a:spcPct val="107000"/>
              </a:lnSpc>
              <a:spcAft>
                <a:spcPts val="800"/>
              </a:spcAft>
              <a:buFont typeface="+mj-lt"/>
              <a:buAutoNum type="arabicPeriod"/>
            </a:pPr>
            <a:r>
              <a:rPr lang="ar-BH"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يعرف مفهوم التنوع الاقتصادي وأهدافه.</a:t>
            </a:r>
            <a:endParaRPr lang="en-US" sz="2800"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just" rtl="1">
              <a:lnSpc>
                <a:spcPct val="107000"/>
              </a:lnSpc>
              <a:spcAft>
                <a:spcPts val="800"/>
              </a:spcAft>
              <a:buFont typeface="+mj-lt"/>
              <a:buAutoNum type="arabicPeriod"/>
            </a:pPr>
            <a:r>
              <a:rPr lang="ar-BH"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يعتز بجهود مملكة البحرين في التنوع الاقتصادي.</a:t>
            </a:r>
            <a:endParaRPr lang="ar-SA" sz="2800" dirty="0">
              <a:solidFill>
                <a:schemeClr val="tx1">
                  <a:lumMod val="95000"/>
                  <a:lumOff val="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816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cs typeface="+mj-cs"/>
              </a:rPr>
              <a:t>النشاط الاستهلالي</a:t>
            </a:r>
          </a:p>
        </p:txBody>
      </p:sp>
      <p:sp>
        <p:nvSpPr>
          <p:cNvPr id="7" name="TextBox 6">
            <a:extLst>
              <a:ext uri="{FF2B5EF4-FFF2-40B4-BE49-F238E27FC236}">
                <a16:creationId xmlns:a16="http://schemas.microsoft.com/office/drawing/2014/main" id="{595164A0-1DBE-7625-33C9-FEC000DB39CF}"/>
              </a:ext>
            </a:extLst>
          </p:cNvPr>
          <p:cNvSpPr txBox="1"/>
          <p:nvPr/>
        </p:nvSpPr>
        <p:spPr>
          <a:xfrm>
            <a:off x="215900" y="1211318"/>
            <a:ext cx="8382000" cy="4601260"/>
          </a:xfrm>
          <a:prstGeom prst="rect">
            <a:avLst/>
          </a:prstGeom>
          <a:noFill/>
        </p:spPr>
        <p:txBody>
          <a:bodyPr wrap="square" rtlCol="0">
            <a:spAutoFit/>
          </a:bodyPr>
          <a:lstStyle/>
          <a:p>
            <a:pPr marL="342900" marR="0" lvl="0" indent="-342900" algn="just" rtl="1">
              <a:lnSpc>
                <a:spcPct val="107000"/>
              </a:lnSpc>
              <a:spcBef>
                <a:spcPts val="0"/>
              </a:spcBef>
              <a:spcAft>
                <a:spcPts val="800"/>
              </a:spcAft>
              <a:buClr>
                <a:srgbClr val="44546A"/>
              </a:buClr>
              <a:buSzPts val="1200"/>
              <a:buFont typeface="Wingdings 3" panose="05040102010807070707" pitchFamily="18" charset="2"/>
              <a:buChar char=""/>
            </a:pPr>
            <a:r>
              <a:rPr lang="ar-SA" sz="23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تأمل الصورتين، ثم أجب عن الأسئلة التالية</a:t>
            </a:r>
            <a:r>
              <a:rPr lang="en-US" sz="23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a:t>
            </a:r>
            <a:endParaRPr lang="ar-BH" sz="23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marR="0" lvl="0" algn="just" rtl="1">
              <a:lnSpc>
                <a:spcPct val="107000"/>
              </a:lnSpc>
              <a:spcBef>
                <a:spcPts val="0"/>
              </a:spcBef>
              <a:spcAft>
                <a:spcPts val="800"/>
              </a:spcAft>
              <a:buClr>
                <a:srgbClr val="44546A"/>
              </a:buClr>
              <a:buSzPts val="1200"/>
            </a:pPr>
            <a:endParaRPr lang="en-US" sz="2300" dirty="0">
              <a:effectLst/>
              <a:latin typeface="Sakkal Majalla" panose="02000000000000000000" pitchFamily="2" charset="-78"/>
              <a:ea typeface="Calibri" panose="020F0502020204030204" pitchFamily="34" charset="0"/>
              <a:cs typeface="Sakkal Majalla" panose="02000000000000000000" pitchFamily="2" charset="-78"/>
            </a:endParaRPr>
          </a:p>
          <a:p>
            <a:pPr marL="0" marR="0" algn="just" rtl="1">
              <a:lnSpc>
                <a:spcPct val="107000"/>
              </a:lnSpc>
              <a:spcBef>
                <a:spcPts val="0"/>
              </a:spcBef>
              <a:spcAft>
                <a:spcPts val="800"/>
              </a:spcAft>
            </a:pPr>
            <a:r>
              <a:rPr lang="ar-SA" sz="23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a:t>
            </a:r>
            <a:endParaRPr lang="en-US" sz="2300" dirty="0">
              <a:effectLst/>
              <a:latin typeface="Sakkal Majalla" panose="02000000000000000000" pitchFamily="2" charset="-78"/>
              <a:ea typeface="Calibri" panose="020F0502020204030204" pitchFamily="34" charset="0"/>
              <a:cs typeface="Sakkal Majalla" panose="02000000000000000000" pitchFamily="2" charset="-78"/>
            </a:endParaRPr>
          </a:p>
          <a:p>
            <a:pPr marL="0" marR="0" algn="just" rtl="1">
              <a:lnSpc>
                <a:spcPct val="107000"/>
              </a:lnSpc>
              <a:spcBef>
                <a:spcPts val="0"/>
              </a:spcBef>
              <a:spcAft>
                <a:spcPts val="800"/>
              </a:spcAft>
            </a:pPr>
            <a:r>
              <a:rPr lang="ar-SA" sz="23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a:t>
            </a:r>
            <a:endParaRPr lang="en-US" sz="2300" dirty="0">
              <a:effectLst/>
              <a:latin typeface="Sakkal Majalla" panose="02000000000000000000" pitchFamily="2" charset="-78"/>
              <a:ea typeface="Calibri" panose="020F0502020204030204" pitchFamily="34" charset="0"/>
              <a:cs typeface="Sakkal Majalla" panose="02000000000000000000" pitchFamily="2" charset="-78"/>
            </a:endParaRPr>
          </a:p>
          <a:p>
            <a:pPr marL="0" marR="0" algn="just" rtl="1">
              <a:lnSpc>
                <a:spcPct val="107000"/>
              </a:lnSpc>
              <a:spcBef>
                <a:spcPts val="0"/>
              </a:spcBef>
              <a:spcAft>
                <a:spcPts val="800"/>
              </a:spcAft>
            </a:pPr>
            <a:r>
              <a:rPr lang="ar-SA" sz="23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a:t>
            </a:r>
            <a:endParaRPr lang="ar-BH" sz="23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endParaRPr>
          </a:p>
          <a:p>
            <a:pPr marL="0" marR="0" algn="just" rtl="1">
              <a:lnSpc>
                <a:spcPct val="107000"/>
              </a:lnSpc>
              <a:spcBef>
                <a:spcPts val="0"/>
              </a:spcBef>
              <a:spcAft>
                <a:spcPts val="800"/>
              </a:spcAft>
            </a:pPr>
            <a:endParaRPr lang="en-US" sz="16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07000"/>
              </a:lnSpc>
              <a:spcBef>
                <a:spcPts val="0"/>
              </a:spcBef>
              <a:spcAft>
                <a:spcPts val="800"/>
              </a:spcAft>
              <a:buClr>
                <a:srgbClr val="2F5496"/>
              </a:buClr>
              <a:buSzPts val="1200"/>
              <a:buFont typeface="Symbol" panose="05050102010706020507" pitchFamily="18" charset="2"/>
              <a:buChar char=""/>
            </a:pPr>
            <a:r>
              <a:rPr lang="ar-SA" sz="23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لو أننا نقارن بين الدولتين "س" و "ص"، بالموارد المتاحة حسب الصورة السابقة:  هل هناك فرق بين الدولتين من الناحية الاقتصادية</a:t>
            </a:r>
            <a:endParaRPr lang="ar-BH" sz="23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07000"/>
              </a:lnSpc>
              <a:spcBef>
                <a:spcPts val="0"/>
              </a:spcBef>
              <a:spcAft>
                <a:spcPts val="800"/>
              </a:spcAft>
              <a:buClr>
                <a:srgbClr val="2F5496"/>
              </a:buClr>
              <a:buSzPts val="1200"/>
              <a:buFont typeface="Symbol" panose="05050102010706020507" pitchFamily="18" charset="2"/>
              <a:buChar char=""/>
            </a:pP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07000"/>
              </a:lnSpc>
              <a:spcBef>
                <a:spcPts val="0"/>
              </a:spcBef>
              <a:spcAft>
                <a:spcPts val="800"/>
              </a:spcAft>
              <a:buClr>
                <a:srgbClr val="2F5496"/>
              </a:buClr>
              <a:buSzPts val="1200"/>
              <a:buFont typeface="Symbol" panose="05050102010706020507" pitchFamily="18" charset="2"/>
              <a:buChar char=""/>
            </a:pPr>
            <a:r>
              <a:rPr lang="ar-SA" sz="23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برأيك، لماذا يختلف معدل النمو الاقتصادي من دولة إلى أخرى؟</a:t>
            </a:r>
            <a:endParaRPr lang="ar-SA" sz="2300" b="1" dirty="0">
              <a:solidFill>
                <a:schemeClr val="tx1">
                  <a:lumMod val="95000"/>
                  <a:lumOff val="5000"/>
                </a:schemeClr>
              </a:solidFill>
              <a:latin typeface="Sakkal Majalla" panose="02000000000000000000" pitchFamily="2" charset="-78"/>
              <a:cs typeface="Sakkal Majalla" panose="02000000000000000000" pitchFamily="2" charset="-78"/>
            </a:endParaRPr>
          </a:p>
        </p:txBody>
      </p:sp>
      <p:pic>
        <p:nvPicPr>
          <p:cNvPr id="14" name="Picture 13">
            <a:extLst>
              <a:ext uri="{FF2B5EF4-FFF2-40B4-BE49-F238E27FC236}">
                <a16:creationId xmlns:a16="http://schemas.microsoft.com/office/drawing/2014/main" id="{6D10BF9C-C13E-B0D2-73F1-111B4786588F}"/>
              </a:ext>
            </a:extLst>
          </p:cNvPr>
          <p:cNvPicPr>
            <a:picLocks noChangeAspect="1"/>
          </p:cNvPicPr>
          <p:nvPr/>
        </p:nvPicPr>
        <p:blipFill rotWithShape="1">
          <a:blip r:embed="rId3"/>
          <a:srcRect l="28333" t="29259" r="34166" b="45556"/>
          <a:stretch/>
        </p:blipFill>
        <p:spPr>
          <a:xfrm>
            <a:off x="1024617" y="1639965"/>
            <a:ext cx="7081351" cy="2322435"/>
          </a:xfrm>
          <a:prstGeom prst="rect">
            <a:avLst/>
          </a:prstGeom>
        </p:spPr>
      </p:pic>
      <p:sp>
        <p:nvSpPr>
          <p:cNvPr id="13" name="Arrow: Curved Left 12">
            <a:extLst>
              <a:ext uri="{FF2B5EF4-FFF2-40B4-BE49-F238E27FC236}">
                <a16:creationId xmlns:a16="http://schemas.microsoft.com/office/drawing/2014/main" id="{2512FF1F-F9C3-9329-115D-56D8F0D02936}"/>
              </a:ext>
            </a:extLst>
          </p:cNvPr>
          <p:cNvSpPr/>
          <p:nvPr/>
        </p:nvSpPr>
        <p:spPr>
          <a:xfrm>
            <a:off x="7666134" y="4738506"/>
            <a:ext cx="4572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a:extLst>
              <a:ext uri="{FF2B5EF4-FFF2-40B4-BE49-F238E27FC236}">
                <a16:creationId xmlns:a16="http://schemas.microsoft.com/office/drawing/2014/main" id="{B23E53CD-A6DF-FB28-1A53-DCF6529AF7D2}"/>
              </a:ext>
            </a:extLst>
          </p:cNvPr>
          <p:cNvSpPr/>
          <p:nvPr/>
        </p:nvSpPr>
        <p:spPr>
          <a:xfrm>
            <a:off x="7648768" y="5810221"/>
            <a:ext cx="4572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0C15E79B-F9F7-D6EF-54BC-78097CE27C07}"/>
              </a:ext>
            </a:extLst>
          </p:cNvPr>
          <p:cNvSpPr/>
          <p:nvPr/>
        </p:nvSpPr>
        <p:spPr>
          <a:xfrm>
            <a:off x="63500" y="4723083"/>
            <a:ext cx="7585268" cy="5638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r>
              <a:rPr lang="ar-BH" dirty="0">
                <a:latin typeface="Sakkal Majalla" panose="02000000000000000000" pitchFamily="2" charset="-78"/>
                <a:cs typeface="Sakkal Majalla" panose="02000000000000000000" pitchFamily="2" charset="-78"/>
              </a:rPr>
              <a:t>نعم، حيث أن الدولة (س) لديها وفرة من المال ولكن إنتاجها محدود بعكس الدولة (ص)، التي تنتج كميات أكبر رغم أن لديها مال أقل مقارنة بالدولة (س). </a:t>
            </a:r>
            <a:endParaRPr lang="en-US" dirty="0">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71077F4F-3993-C277-F603-88C81B309B6D}"/>
              </a:ext>
            </a:extLst>
          </p:cNvPr>
          <p:cNvSpPr/>
          <p:nvPr/>
        </p:nvSpPr>
        <p:spPr>
          <a:xfrm>
            <a:off x="63500" y="5715005"/>
            <a:ext cx="7585268" cy="5853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r>
              <a:rPr lang="ar-BH" dirty="0">
                <a:latin typeface="Sakkal Majalla" panose="02000000000000000000" pitchFamily="2" charset="-78"/>
                <a:cs typeface="Sakkal Majalla" panose="02000000000000000000" pitchFamily="2" charset="-78"/>
              </a:rPr>
              <a:t>يعود السبب إلى ذلك لوجود إختلاف في توافر الموارد، بالإضافة إلى إمكانيات وخطط الدولة على التطوير وتنويع إقتصادها. </a:t>
            </a:r>
            <a:endParaRPr lang="en-US" dirty="0">
              <a:latin typeface="Sakkal Majalla" panose="02000000000000000000" pitchFamily="2" charset="-78"/>
              <a:cs typeface="Sakkal Majalla" panose="02000000000000000000" pitchFamily="2" charset="-78"/>
            </a:endParaRPr>
          </a:p>
        </p:txBody>
      </p:sp>
      <p:pic>
        <p:nvPicPr>
          <p:cNvPr id="2" name="Picture 1">
            <a:extLst>
              <a:ext uri="{FF2B5EF4-FFF2-40B4-BE49-F238E27FC236}">
                <a16:creationId xmlns:a16="http://schemas.microsoft.com/office/drawing/2014/main" id="{0E7FA406-503D-310D-A4CF-DFB481A68C32}"/>
              </a:ext>
            </a:extLst>
          </p:cNvPr>
          <p:cNvPicPr>
            <a:picLocks noChangeAspect="1"/>
          </p:cNvPicPr>
          <p:nvPr/>
        </p:nvPicPr>
        <p:blipFill>
          <a:blip r:embed="rId4"/>
          <a:stretch>
            <a:fillRect/>
          </a:stretch>
        </p:blipFill>
        <p:spPr>
          <a:xfrm rot="18823303">
            <a:off x="7928852" y="301545"/>
            <a:ext cx="1021738" cy="732246"/>
          </a:xfrm>
          <a:prstGeom prst="rect">
            <a:avLst/>
          </a:prstGeom>
        </p:spPr>
      </p:pic>
      <p:sp>
        <p:nvSpPr>
          <p:cNvPr id="8" name="TextBox 7">
            <a:extLst>
              <a:ext uri="{FF2B5EF4-FFF2-40B4-BE49-F238E27FC236}">
                <a16:creationId xmlns:a16="http://schemas.microsoft.com/office/drawing/2014/main" id="{8C3C1A4B-6D58-8CA0-E30A-513D7CDDD6D7}"/>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24795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2" name="arrow.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subTnLst>
                                    <p:audio>
                                      <p:cMediaNode>
                                        <p:cTn display="0" masterRel="sameClick">
                                          <p:stCondLst>
                                            <p:cond evt="begin" delay="0">
                                              <p:tn val="27"/>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a:cs typeface="+mj-cs"/>
              </a:rPr>
              <a:t>        مفهوم التنمية المستدامة</a:t>
            </a:r>
          </a:p>
        </p:txBody>
      </p:sp>
      <p:pic>
        <p:nvPicPr>
          <p:cNvPr id="10" name="Picture 9">
            <a:extLst>
              <a:ext uri="{FF2B5EF4-FFF2-40B4-BE49-F238E27FC236}">
                <a16:creationId xmlns:a16="http://schemas.microsoft.com/office/drawing/2014/main" id="{3DBF4AAA-A6B5-28C6-F4C9-3DBF81A3892B}"/>
              </a:ext>
            </a:extLst>
          </p:cNvPr>
          <p:cNvPicPr>
            <a:picLocks noChangeAspect="1"/>
          </p:cNvPicPr>
          <p:nvPr/>
        </p:nvPicPr>
        <p:blipFill rotWithShape="1">
          <a:blip r:embed="rId3"/>
          <a:srcRect l="31124" t="29259" r="31375" b="29259"/>
          <a:stretch/>
        </p:blipFill>
        <p:spPr>
          <a:xfrm>
            <a:off x="2286000" y="1346632"/>
            <a:ext cx="6752936" cy="4715123"/>
          </a:xfrm>
          <a:prstGeom prst="rect">
            <a:avLst/>
          </a:prstGeom>
        </p:spPr>
      </p:pic>
      <p:sp>
        <p:nvSpPr>
          <p:cNvPr id="12" name="Rectangle 11">
            <a:extLst>
              <a:ext uri="{FF2B5EF4-FFF2-40B4-BE49-F238E27FC236}">
                <a16:creationId xmlns:a16="http://schemas.microsoft.com/office/drawing/2014/main" id="{67639C5F-FB42-BB64-1E9E-1CBBD254E704}"/>
              </a:ext>
            </a:extLst>
          </p:cNvPr>
          <p:cNvSpPr/>
          <p:nvPr/>
        </p:nvSpPr>
        <p:spPr>
          <a:xfrm>
            <a:off x="0" y="1335811"/>
            <a:ext cx="228600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جماعي 3-1-1</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13" name="Picture 12" descr="Chart, sunburst chart&#10;&#10;Description automatically generated">
            <a:extLst>
              <a:ext uri="{FF2B5EF4-FFF2-40B4-BE49-F238E27FC236}">
                <a16:creationId xmlns:a16="http://schemas.microsoft.com/office/drawing/2014/main" id="{7AF22FD3-511A-B069-FDFA-D3E5A77A86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26" t="5691" r="9515"/>
          <a:stretch/>
        </p:blipFill>
        <p:spPr bwMode="auto">
          <a:xfrm>
            <a:off x="53109" y="1928328"/>
            <a:ext cx="2232891" cy="220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8" name="Callout: Right Arrow 17">
            <a:extLst>
              <a:ext uri="{FF2B5EF4-FFF2-40B4-BE49-F238E27FC236}">
                <a16:creationId xmlns:a16="http://schemas.microsoft.com/office/drawing/2014/main" id="{9067E5EA-EAF9-B050-CAE5-71D890A1A6AB}"/>
              </a:ext>
            </a:extLst>
          </p:cNvPr>
          <p:cNvSpPr/>
          <p:nvPr/>
        </p:nvSpPr>
        <p:spPr>
          <a:xfrm>
            <a:off x="2319482" y="5223277"/>
            <a:ext cx="2633518" cy="288091"/>
          </a:xfrm>
          <a:prstGeom prst="rightArrowCallout">
            <a:avLst>
              <a:gd name="adj1" fmla="val 25000"/>
              <a:gd name="adj2" fmla="val 25000"/>
              <a:gd name="adj3" fmla="val 25000"/>
              <a:gd name="adj4" fmla="val 8193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schemeClr val="tx1">
                    <a:lumMod val="95000"/>
                    <a:lumOff val="5000"/>
                  </a:schemeClr>
                </a:solidFill>
                <a:latin typeface="Sakkal Majalla" panose="02000000000000000000" pitchFamily="2" charset="-78"/>
                <a:cs typeface="Sakkal Majalla" panose="02000000000000000000" pitchFamily="2" charset="-78"/>
              </a:rPr>
              <a:t>التنمية المستدامة</a:t>
            </a:r>
            <a:endParaRPr lang="en-US" sz="2000" dirty="0">
              <a:solidFill>
                <a:schemeClr val="tx1">
                  <a:lumMod val="95000"/>
                  <a:lumOff val="5000"/>
                </a:schemeClr>
              </a:solidFill>
              <a:latin typeface="Sakkal Majalla" panose="02000000000000000000" pitchFamily="2" charset="-78"/>
              <a:cs typeface="Sakkal Majalla" panose="02000000000000000000" pitchFamily="2" charset="-78"/>
            </a:endParaRPr>
          </a:p>
        </p:txBody>
      </p:sp>
      <p:sp>
        <p:nvSpPr>
          <p:cNvPr id="19" name="Callout: Right Arrow 18">
            <a:extLst>
              <a:ext uri="{FF2B5EF4-FFF2-40B4-BE49-F238E27FC236}">
                <a16:creationId xmlns:a16="http://schemas.microsoft.com/office/drawing/2014/main" id="{9F4CDCD3-CEF1-BF83-289E-CA32C83A211F}"/>
              </a:ext>
            </a:extLst>
          </p:cNvPr>
          <p:cNvSpPr/>
          <p:nvPr/>
        </p:nvSpPr>
        <p:spPr>
          <a:xfrm>
            <a:off x="105064" y="5880817"/>
            <a:ext cx="8967354" cy="519983"/>
          </a:xfrm>
          <a:prstGeom prst="rightArrowCallout">
            <a:avLst>
              <a:gd name="adj1" fmla="val 25000"/>
              <a:gd name="adj2" fmla="val 25000"/>
              <a:gd name="adj3" fmla="val 25000"/>
              <a:gd name="adj4" fmla="val 9762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algn="just" rtl="1">
              <a:lnSpc>
                <a:spcPct val="107000"/>
              </a:lnSpc>
              <a:spcBef>
                <a:spcPts val="0"/>
              </a:spcBef>
              <a:spcAft>
                <a:spcPts val="0"/>
              </a:spcAft>
            </a:pPr>
            <a:r>
              <a:rPr lang="ar-BH"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تتمثل في تلبية احتياجات الأجيال الحالية من دون المساومة على قدرة الأجيال المقبلة على الحياة والبقاء، والتوزيع المناسب والعادل للموارد والحقوق والثروات بين الافراد على مر الزمن والمساواة المتبادلة بين الأجيال المختلفة وبين </a:t>
            </a:r>
            <a:r>
              <a:rPr lang="ar-BH">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افراد الجيل.</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51CFC1B-4A7E-B26C-904C-03B44486CE57}"/>
              </a:ext>
            </a:extLst>
          </p:cNvPr>
          <p:cNvPicPr>
            <a:picLocks noChangeAspect="1"/>
          </p:cNvPicPr>
          <p:nvPr/>
        </p:nvPicPr>
        <p:blipFill rotWithShape="1">
          <a:blip r:embed="rId5">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7" name="TextBox 6">
            <a:extLst>
              <a:ext uri="{FF2B5EF4-FFF2-40B4-BE49-F238E27FC236}">
                <a16:creationId xmlns:a16="http://schemas.microsoft.com/office/drawing/2014/main" id="{A2C99A89-9F4B-6F46-4E12-83F1878774EC}"/>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882771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subTnLst>
                                    <p:audio>
                                      <p:cMediaNode>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a:cs typeface="+mj-cs"/>
              </a:rPr>
              <a:t>        مفهوم التنمية المستدامة</a:t>
            </a:r>
          </a:p>
        </p:txBody>
      </p:sp>
      <p:pic>
        <p:nvPicPr>
          <p:cNvPr id="13" name="Picture 12" descr="Chart, sunburst chart&#10;&#10;Description automatically generated">
            <a:extLst>
              <a:ext uri="{FF2B5EF4-FFF2-40B4-BE49-F238E27FC236}">
                <a16:creationId xmlns:a16="http://schemas.microsoft.com/office/drawing/2014/main" id="{7AF22FD3-511A-B069-FDFA-D3E5A77A86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926" t="5691" r="9515"/>
          <a:stretch/>
        </p:blipFill>
        <p:spPr bwMode="auto">
          <a:xfrm>
            <a:off x="34636" y="1905000"/>
            <a:ext cx="2590800" cy="2536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64E818BE-E3BC-6248-CD50-9F3BD922FF9D}"/>
              </a:ext>
            </a:extLst>
          </p:cNvPr>
          <p:cNvSpPr txBox="1"/>
          <p:nvPr/>
        </p:nvSpPr>
        <p:spPr>
          <a:xfrm>
            <a:off x="2656609" y="2133600"/>
            <a:ext cx="6549214" cy="2397451"/>
          </a:xfrm>
          <a:prstGeom prst="rect">
            <a:avLst/>
          </a:prstGeom>
          <a:noFill/>
        </p:spPr>
        <p:txBody>
          <a:bodyPr wrap="square">
            <a:spAutoFit/>
          </a:bodyPr>
          <a:lstStyle/>
          <a:p>
            <a:pPr marL="182880" marR="0" algn="just" rtl="1">
              <a:lnSpc>
                <a:spcPct val="107000"/>
              </a:lnSpc>
              <a:spcBef>
                <a:spcPts val="0"/>
              </a:spcBef>
              <a:spcAft>
                <a:spcPts val="0"/>
              </a:spcAft>
            </a:pPr>
            <a:r>
              <a:rPr lang="ar-BH" sz="2800" b="1" u="sng" dirty="0">
                <a:solidFill>
                  <a:schemeClr val="accent1">
                    <a:lumMod val="75000"/>
                  </a:schemeClr>
                </a:solidFill>
                <a:effectLst/>
                <a:latin typeface="Calibri" panose="020F0502020204030204" pitchFamily="34" charset="0"/>
                <a:ea typeface="Calibri" panose="020F0502020204030204" pitchFamily="34" charset="0"/>
                <a:cs typeface="Sakkal Majalla" panose="02000000000000000000" pitchFamily="2" charset="-78"/>
              </a:rPr>
              <a:t>التنمية المستدامة – </a:t>
            </a:r>
            <a:r>
              <a:rPr lang="en-US" sz="2800" b="1" u="sng" dirty="0">
                <a:solidFill>
                  <a:schemeClr val="accent1">
                    <a:lumMod val="75000"/>
                  </a:schemeClr>
                </a:solidFill>
                <a:effectLst/>
                <a:latin typeface="Calibri" panose="020F0502020204030204" pitchFamily="34" charset="0"/>
                <a:ea typeface="Calibri" panose="020F0502020204030204" pitchFamily="34" charset="0"/>
                <a:cs typeface="Sakkal Majalla" panose="02000000000000000000" pitchFamily="2" charset="-78"/>
              </a:rPr>
              <a:t>Sustainable Development</a:t>
            </a:r>
            <a:endParaRPr lang="ar-BH" sz="2800" b="1" u="sng" dirty="0">
              <a:solidFill>
                <a:schemeClr val="accent1">
                  <a:lumMod val="75000"/>
                </a:schemeClr>
              </a:solidFill>
              <a:effectLst/>
              <a:latin typeface="Calibri" panose="020F0502020204030204" pitchFamily="34" charset="0"/>
              <a:ea typeface="Calibri" panose="020F0502020204030204" pitchFamily="34" charset="0"/>
              <a:cs typeface="Sakkal Majalla" panose="02000000000000000000" pitchFamily="2" charset="-78"/>
            </a:endParaRPr>
          </a:p>
          <a:p>
            <a:pPr marL="182880" marR="0" algn="just" rtl="1">
              <a:lnSpc>
                <a:spcPct val="107000"/>
              </a:lnSpc>
              <a:spcBef>
                <a:spcPts val="0"/>
              </a:spcBef>
              <a:spcAft>
                <a:spcPts val="0"/>
              </a:spcAft>
            </a:pPr>
            <a:r>
              <a:rPr lang="ar-BH" sz="28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تتمثل في تلبية احتياجات الأجيال الحالية من دون المساومة على قدرة الأجيال المقبلة على الحياة والبقاء، والتوزيع المناسب والعادل للموارد والحقوق والثروات بين الافراد على مر الزمن والمساواة المتبادلة بين الأجيال المختلفة وبين افراد الجيل.</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00DD1F0-0314-35CD-8D4F-B82026AA3B55}"/>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8" name="TextBox 7">
            <a:extLst>
              <a:ext uri="{FF2B5EF4-FFF2-40B4-BE49-F238E27FC236}">
                <a16:creationId xmlns:a16="http://schemas.microsoft.com/office/drawing/2014/main" id="{5F0DFA9D-19B5-6604-EB95-E907480E0CCD}"/>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11033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a:cs typeface="+mj-cs"/>
              </a:rPr>
              <a:t>        أبعاد التنمية المستدامة</a:t>
            </a:r>
          </a:p>
        </p:txBody>
      </p:sp>
      <p:sp>
        <p:nvSpPr>
          <p:cNvPr id="12" name="Rectangle 11">
            <a:extLst>
              <a:ext uri="{FF2B5EF4-FFF2-40B4-BE49-F238E27FC236}">
                <a16:creationId xmlns:a16="http://schemas.microsoft.com/office/drawing/2014/main" id="{67639C5F-FB42-BB64-1E9E-1CBBD254E704}"/>
              </a:ext>
            </a:extLst>
          </p:cNvPr>
          <p:cNvSpPr/>
          <p:nvPr/>
        </p:nvSpPr>
        <p:spPr>
          <a:xfrm>
            <a:off x="12096" y="1242077"/>
            <a:ext cx="27084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جماعي 3-1-2</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7" name="Picture 6">
            <a:extLst>
              <a:ext uri="{FF2B5EF4-FFF2-40B4-BE49-F238E27FC236}">
                <a16:creationId xmlns:a16="http://schemas.microsoft.com/office/drawing/2014/main" id="{5E6A1703-B88F-0816-D7BA-BA8C9204C66F}"/>
              </a:ext>
            </a:extLst>
          </p:cNvPr>
          <p:cNvPicPr>
            <a:picLocks noChangeAspect="1"/>
          </p:cNvPicPr>
          <p:nvPr/>
        </p:nvPicPr>
        <p:blipFill rotWithShape="1">
          <a:blip r:embed="rId3"/>
          <a:srcRect l="29053" t="41111" r="33333" b="15926"/>
          <a:stretch/>
        </p:blipFill>
        <p:spPr>
          <a:xfrm>
            <a:off x="368301" y="1797475"/>
            <a:ext cx="8470900" cy="4554757"/>
          </a:xfrm>
          <a:prstGeom prst="rect">
            <a:avLst/>
          </a:prstGeom>
        </p:spPr>
      </p:pic>
      <p:pic>
        <p:nvPicPr>
          <p:cNvPr id="6" name="Picture 5">
            <a:extLst>
              <a:ext uri="{FF2B5EF4-FFF2-40B4-BE49-F238E27FC236}">
                <a16:creationId xmlns:a16="http://schemas.microsoft.com/office/drawing/2014/main" id="{F5330ACB-DE53-AEAF-0B8C-ABECED1B13DD}"/>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8" name="TextBox 7">
            <a:extLst>
              <a:ext uri="{FF2B5EF4-FFF2-40B4-BE49-F238E27FC236}">
                <a16:creationId xmlns:a16="http://schemas.microsoft.com/office/drawing/2014/main" id="{8C92C2C4-E2A9-A7CD-DB19-B639B48B5CFF}"/>
              </a:ext>
            </a:extLst>
          </p:cNvPr>
          <p:cNvSpPr txBox="1"/>
          <p:nvPr/>
        </p:nvSpPr>
        <p:spPr>
          <a:xfrm>
            <a:off x="6282228" y="4362100"/>
            <a:ext cx="1752600" cy="2352952"/>
          </a:xfrm>
          <a:prstGeom prst="rect">
            <a:avLst/>
          </a:prstGeom>
          <a:noFill/>
        </p:spPr>
        <p:txBody>
          <a:bodyPr wrap="square" rtlCol="0">
            <a:spAutoFit/>
          </a:bodyPr>
          <a:lstStyle/>
          <a:p>
            <a:pPr algn="ctr">
              <a:lnSpc>
                <a:spcPct val="150000"/>
              </a:lnSpc>
            </a:pPr>
            <a:r>
              <a:rPr lang="ar-BH" sz="2000" b="1" dirty="0">
                <a:solidFill>
                  <a:srgbClr val="FF0000"/>
                </a:solidFill>
                <a:latin typeface="Sakkal Majalla" panose="02000000000000000000" pitchFamily="2" charset="-78"/>
                <a:cs typeface="Sakkal Majalla" panose="02000000000000000000" pitchFamily="2" charset="-78"/>
              </a:rPr>
              <a:t>الحد من الفقر</a:t>
            </a:r>
          </a:p>
          <a:p>
            <a:pPr algn="ctr">
              <a:lnSpc>
                <a:spcPct val="150000"/>
              </a:lnSpc>
            </a:pPr>
            <a:r>
              <a:rPr lang="ar-BH" sz="2000" b="1" dirty="0">
                <a:solidFill>
                  <a:srgbClr val="FF0000"/>
                </a:solidFill>
                <a:latin typeface="Sakkal Majalla" panose="02000000000000000000" pitchFamily="2" charset="-78"/>
                <a:cs typeface="Sakkal Majalla" panose="02000000000000000000" pitchFamily="2" charset="-78"/>
              </a:rPr>
              <a:t>الرعاية الصحية</a:t>
            </a:r>
          </a:p>
          <a:p>
            <a:pPr algn="ctr">
              <a:lnSpc>
                <a:spcPct val="150000"/>
              </a:lnSpc>
            </a:pPr>
            <a:r>
              <a:rPr lang="ar-BH" sz="2000" b="1" dirty="0">
                <a:solidFill>
                  <a:srgbClr val="FF0000"/>
                </a:solidFill>
                <a:latin typeface="Sakkal Majalla" panose="02000000000000000000" pitchFamily="2" charset="-78"/>
                <a:cs typeface="Sakkal Majalla" panose="02000000000000000000" pitchFamily="2" charset="-78"/>
              </a:rPr>
              <a:t>حقوق متساوية</a:t>
            </a:r>
          </a:p>
          <a:p>
            <a:pPr algn="ctr">
              <a:lnSpc>
                <a:spcPct val="150000"/>
              </a:lnSpc>
            </a:pPr>
            <a:r>
              <a:rPr lang="ar-BH" sz="2000" b="1" dirty="0">
                <a:solidFill>
                  <a:srgbClr val="FF0000"/>
                </a:solidFill>
                <a:latin typeface="Sakkal Majalla" panose="02000000000000000000" pitchFamily="2" charset="-78"/>
                <a:cs typeface="Sakkal Majalla" panose="02000000000000000000" pitchFamily="2" charset="-78"/>
              </a:rPr>
              <a:t>تعليم أفضل</a:t>
            </a:r>
            <a:endParaRPr lang="en-US" sz="2000" b="1" dirty="0">
              <a:solidFill>
                <a:srgbClr val="FF0000"/>
              </a:solidFill>
              <a:latin typeface="Sakkal Majalla" panose="02000000000000000000" pitchFamily="2" charset="-78"/>
              <a:cs typeface="Sakkal Majalla" panose="02000000000000000000" pitchFamily="2" charset="-78"/>
            </a:endParaRPr>
          </a:p>
          <a:p>
            <a:pPr>
              <a:lnSpc>
                <a:spcPct val="150000"/>
              </a:lnSpc>
            </a:pPr>
            <a:endParaRPr lang="en-US" sz="2000" b="1" dirty="0">
              <a:solidFill>
                <a:srgbClr val="FF0000"/>
              </a:solidFill>
            </a:endParaRPr>
          </a:p>
        </p:txBody>
      </p:sp>
      <p:sp>
        <p:nvSpPr>
          <p:cNvPr id="9" name="TextBox 8">
            <a:extLst>
              <a:ext uri="{FF2B5EF4-FFF2-40B4-BE49-F238E27FC236}">
                <a16:creationId xmlns:a16="http://schemas.microsoft.com/office/drawing/2014/main" id="{42763C62-ED60-029D-19C5-CEBBE2003C88}"/>
              </a:ext>
            </a:extLst>
          </p:cNvPr>
          <p:cNvSpPr txBox="1"/>
          <p:nvPr/>
        </p:nvSpPr>
        <p:spPr>
          <a:xfrm>
            <a:off x="4104409" y="4614819"/>
            <a:ext cx="1752600" cy="1429622"/>
          </a:xfrm>
          <a:prstGeom prst="rect">
            <a:avLst/>
          </a:prstGeom>
          <a:noFill/>
        </p:spPr>
        <p:txBody>
          <a:bodyPr wrap="square" rtlCol="0">
            <a:spAutoFit/>
          </a:bodyPr>
          <a:lstStyle/>
          <a:p>
            <a:pPr algn="ctr">
              <a:lnSpc>
                <a:spcPct val="150000"/>
              </a:lnSpc>
            </a:pPr>
            <a:r>
              <a:rPr lang="ar-BH" sz="2000" b="1" dirty="0">
                <a:solidFill>
                  <a:srgbClr val="FF0000"/>
                </a:solidFill>
                <a:latin typeface="Sakkal Majalla" panose="02000000000000000000" pitchFamily="2" charset="-78"/>
                <a:cs typeface="Sakkal Majalla" panose="02000000000000000000" pitchFamily="2" charset="-78"/>
              </a:rPr>
              <a:t>الاستثمار</a:t>
            </a:r>
          </a:p>
          <a:p>
            <a:pPr algn="ctr">
              <a:lnSpc>
                <a:spcPct val="150000"/>
              </a:lnSpc>
            </a:pPr>
            <a:r>
              <a:rPr lang="ar-BH" sz="2000" b="1" dirty="0">
                <a:solidFill>
                  <a:srgbClr val="FF0000"/>
                </a:solidFill>
                <a:latin typeface="Sakkal Majalla" panose="02000000000000000000" pitchFamily="2" charset="-78"/>
                <a:cs typeface="Sakkal Majalla" panose="02000000000000000000" pitchFamily="2" charset="-78"/>
              </a:rPr>
              <a:t>التنمية الاقتصادية</a:t>
            </a:r>
            <a:endParaRPr lang="en-US" sz="2000" b="1" dirty="0">
              <a:solidFill>
                <a:srgbClr val="FF0000"/>
              </a:solidFill>
              <a:latin typeface="Sakkal Majalla" panose="02000000000000000000" pitchFamily="2" charset="-78"/>
              <a:cs typeface="Sakkal Majalla" panose="02000000000000000000" pitchFamily="2" charset="-78"/>
            </a:endParaRPr>
          </a:p>
          <a:p>
            <a:pPr>
              <a:lnSpc>
                <a:spcPct val="150000"/>
              </a:lnSpc>
            </a:pPr>
            <a:endParaRPr lang="en-US" sz="2000" b="1" dirty="0">
              <a:solidFill>
                <a:srgbClr val="FF0000"/>
              </a:solidFill>
            </a:endParaRPr>
          </a:p>
        </p:txBody>
      </p:sp>
      <p:sp>
        <p:nvSpPr>
          <p:cNvPr id="10" name="TextBox 9">
            <a:extLst>
              <a:ext uri="{FF2B5EF4-FFF2-40B4-BE49-F238E27FC236}">
                <a16:creationId xmlns:a16="http://schemas.microsoft.com/office/drawing/2014/main" id="{E49DC1F1-BB73-5B25-0CCE-DFB4E49A1FFF}"/>
              </a:ext>
            </a:extLst>
          </p:cNvPr>
          <p:cNvSpPr txBox="1"/>
          <p:nvPr/>
        </p:nvSpPr>
        <p:spPr>
          <a:xfrm>
            <a:off x="1774190" y="4318776"/>
            <a:ext cx="1905000" cy="2021707"/>
          </a:xfrm>
          <a:prstGeom prst="rect">
            <a:avLst/>
          </a:prstGeom>
          <a:noFill/>
        </p:spPr>
        <p:txBody>
          <a:bodyPr wrap="square"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ar-BH" sz="17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الحفاظ على الموارد الطبيعية</a:t>
            </a:r>
          </a:p>
          <a:p>
            <a:pPr marL="0" marR="0" lvl="0" indent="0" algn="ctr" defTabSz="685800" rtl="0" eaLnBrk="1" fontAlgn="auto" latinLnBrk="0" hangingPunct="1">
              <a:lnSpc>
                <a:spcPct val="150000"/>
              </a:lnSpc>
              <a:spcBef>
                <a:spcPts val="0"/>
              </a:spcBef>
              <a:spcAft>
                <a:spcPts val="0"/>
              </a:spcAft>
              <a:buClrTx/>
              <a:buSzTx/>
              <a:buFontTx/>
              <a:buNone/>
              <a:tabLst/>
              <a:defRPr/>
            </a:pPr>
            <a:r>
              <a:rPr kumimoji="0" lang="ar-BH" sz="17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التنوع البيولوجي</a:t>
            </a:r>
          </a:p>
          <a:p>
            <a:pPr marL="0" marR="0" lvl="0" indent="0" algn="ctr" defTabSz="685800" rtl="0" eaLnBrk="1" fontAlgn="auto" latinLnBrk="0" hangingPunct="1">
              <a:lnSpc>
                <a:spcPct val="150000"/>
              </a:lnSpc>
              <a:spcBef>
                <a:spcPts val="0"/>
              </a:spcBef>
              <a:spcAft>
                <a:spcPts val="0"/>
              </a:spcAft>
              <a:buClrTx/>
              <a:buSzTx/>
              <a:buFontTx/>
              <a:buNone/>
              <a:tabLst/>
              <a:defRPr/>
            </a:pPr>
            <a:r>
              <a:rPr kumimoji="0" lang="ar-BH" sz="17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حماية المناخ</a:t>
            </a:r>
          </a:p>
          <a:p>
            <a:pPr marL="0" marR="0" lvl="0" indent="0" algn="ctr" defTabSz="685800" rtl="0" eaLnBrk="1" fontAlgn="auto" latinLnBrk="0" hangingPunct="1">
              <a:lnSpc>
                <a:spcPct val="150000"/>
              </a:lnSpc>
              <a:spcBef>
                <a:spcPts val="0"/>
              </a:spcBef>
              <a:spcAft>
                <a:spcPts val="0"/>
              </a:spcAft>
              <a:buClrTx/>
              <a:buSzTx/>
              <a:buFontTx/>
              <a:buNone/>
              <a:tabLst/>
              <a:defRPr/>
            </a:pPr>
            <a:r>
              <a:rPr kumimoji="0" lang="ar-BH" sz="17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طاقة متجددة</a:t>
            </a:r>
            <a:endParaRPr kumimoji="0" lang="en-US" sz="17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p:txBody>
      </p:sp>
      <p:sp>
        <p:nvSpPr>
          <p:cNvPr id="13" name="TextBox 12">
            <a:extLst>
              <a:ext uri="{FF2B5EF4-FFF2-40B4-BE49-F238E27FC236}">
                <a16:creationId xmlns:a16="http://schemas.microsoft.com/office/drawing/2014/main" id="{6FD742B2-A1E8-8D24-7ADB-60C10E94D243}"/>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0300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a:cs typeface="+mj-cs"/>
              </a:rPr>
              <a:t>        أبعاد التنمية المستدامة</a:t>
            </a:r>
          </a:p>
        </p:txBody>
      </p:sp>
      <p:sp>
        <p:nvSpPr>
          <p:cNvPr id="9" name="TextBox 8">
            <a:extLst>
              <a:ext uri="{FF2B5EF4-FFF2-40B4-BE49-F238E27FC236}">
                <a16:creationId xmlns:a16="http://schemas.microsoft.com/office/drawing/2014/main" id="{BB623345-7106-0B08-03E7-DAC2A9228843}"/>
              </a:ext>
            </a:extLst>
          </p:cNvPr>
          <p:cNvSpPr txBox="1"/>
          <p:nvPr/>
        </p:nvSpPr>
        <p:spPr>
          <a:xfrm>
            <a:off x="3505200" y="1222054"/>
            <a:ext cx="5590309" cy="5295296"/>
          </a:xfrm>
          <a:prstGeom prst="rect">
            <a:avLst/>
          </a:prstGeom>
          <a:noFill/>
        </p:spPr>
        <p:txBody>
          <a:bodyPr wrap="square">
            <a:spAutoFit/>
          </a:bodyPr>
          <a:lstStyle/>
          <a:p>
            <a:pPr marL="0" marR="0" algn="just" rtl="1">
              <a:lnSpc>
                <a:spcPct val="115000"/>
              </a:lnSpc>
              <a:spcBef>
                <a:spcPts val="0"/>
              </a:spcBef>
              <a:spcAft>
                <a:spcPts val="0"/>
              </a:spcAft>
            </a:pPr>
            <a:r>
              <a:rPr lang="ar-SA" sz="2100" dirty="0">
                <a:solidFill>
                  <a:srgbClr val="171717"/>
                </a:solidFill>
                <a:effectLst/>
                <a:latin typeface="Sakkal Majalla" panose="02000000000000000000" pitchFamily="2" charset="-78"/>
                <a:ea typeface="Calibri" panose="020F0502020204030204" pitchFamily="34" charset="0"/>
                <a:cs typeface="Sakkal Majalla" panose="02000000000000000000" pitchFamily="2" charset="-78"/>
              </a:rPr>
              <a:t>تتمثل أبعاد التنمية المستدامة فيما يأتي:</a:t>
            </a:r>
            <a:endParaRPr lang="en-US" sz="2100" dirty="0">
              <a:effectLst/>
              <a:latin typeface="Sakkal Majalla" panose="02000000000000000000" pitchFamily="2" charset="-78"/>
              <a:ea typeface="Calibri" panose="020F0502020204030204" pitchFamily="34" charset="0"/>
              <a:cs typeface="Sakkal Majalla" panose="02000000000000000000" pitchFamily="2" charset="-78"/>
            </a:endParaRPr>
          </a:p>
          <a:p>
            <a:pPr marR="0" lvl="0" algn="just" rtl="1">
              <a:lnSpc>
                <a:spcPct val="115000"/>
              </a:lnSpc>
              <a:spcBef>
                <a:spcPts val="0"/>
              </a:spcBef>
              <a:spcAft>
                <a:spcPts val="0"/>
              </a:spcAft>
            </a:pPr>
            <a:r>
              <a:rPr lang="ar-BH" sz="2100" b="1" dirty="0">
                <a:solidFill>
                  <a:srgbClr val="2F5496"/>
                </a:solidFill>
                <a:effectLst/>
                <a:latin typeface="Sakkal Majalla" panose="02000000000000000000" pitchFamily="2" charset="-78"/>
                <a:ea typeface="Calibri" panose="020F0502020204030204" pitchFamily="34" charset="0"/>
                <a:cs typeface="Sakkal Majalla" panose="02000000000000000000" pitchFamily="2" charset="-78"/>
              </a:rPr>
              <a:t>1</a:t>
            </a:r>
            <a:r>
              <a:rPr lang="ar-BH" sz="2100" b="1" u="sng" dirty="0">
                <a:solidFill>
                  <a:srgbClr val="2F5496"/>
                </a:solidFill>
                <a:effectLst/>
                <a:latin typeface="Sakkal Majalla" panose="02000000000000000000" pitchFamily="2" charset="-78"/>
                <a:ea typeface="Calibri" panose="020F0502020204030204" pitchFamily="34" charset="0"/>
                <a:cs typeface="Sakkal Majalla" panose="02000000000000000000" pitchFamily="2" charset="-78"/>
              </a:rPr>
              <a:t>. البعد الاقتصادي</a:t>
            </a:r>
            <a:endParaRPr lang="en-US" sz="2100" u="sng" dirty="0">
              <a:effectLst/>
              <a:latin typeface="Sakkal Majalla" panose="02000000000000000000" pitchFamily="2" charset="-78"/>
              <a:ea typeface="Calibri" panose="020F0502020204030204" pitchFamily="34" charset="0"/>
              <a:cs typeface="Sakkal Majalla" panose="02000000000000000000" pitchFamily="2" charset="-78"/>
            </a:endParaRPr>
          </a:p>
          <a:p>
            <a:pPr marL="457200" marR="0" algn="just" rtl="1">
              <a:lnSpc>
                <a:spcPct val="115000"/>
              </a:lnSpc>
              <a:spcBef>
                <a:spcPts val="0"/>
              </a:spcBef>
              <a:spcAft>
                <a:spcPts val="0"/>
              </a:spcAft>
            </a:pPr>
            <a:r>
              <a:rPr lang="ar-BH" sz="2100" dirty="0">
                <a:solidFill>
                  <a:srgbClr val="0D0D0D"/>
                </a:solidFill>
                <a:effectLst/>
                <a:latin typeface="Sakkal Majalla" panose="02000000000000000000" pitchFamily="2" charset="-78"/>
                <a:ea typeface="Calibri" panose="020F0502020204030204" pitchFamily="34" charset="0"/>
                <a:cs typeface="Sakkal Majalla" panose="02000000000000000000" pitchFamily="2" charset="-78"/>
              </a:rPr>
              <a:t>     يهدف تطوير القدرات الإنتاجية ودعم البحث العلمي وتحفيز الاستثمارات والإدارة الحديثة لمضاعفة الإنتاج بما يكفي احتياجات الإنسان الأساسية.</a:t>
            </a:r>
            <a:endParaRPr lang="en-US" sz="2100" dirty="0">
              <a:effectLst/>
              <a:latin typeface="Sakkal Majalla" panose="02000000000000000000" pitchFamily="2" charset="-78"/>
              <a:ea typeface="Calibri" panose="020F0502020204030204" pitchFamily="34" charset="0"/>
              <a:cs typeface="Sakkal Majalla" panose="02000000000000000000" pitchFamily="2" charset="-78"/>
            </a:endParaRPr>
          </a:p>
          <a:p>
            <a:pPr marL="457200" marR="0" algn="just" rtl="1">
              <a:lnSpc>
                <a:spcPct val="115000"/>
              </a:lnSpc>
              <a:spcBef>
                <a:spcPts val="0"/>
              </a:spcBef>
              <a:spcAft>
                <a:spcPts val="0"/>
              </a:spcAft>
            </a:pPr>
            <a:r>
              <a:rPr lang="en-US" sz="2100" dirty="0">
                <a:solidFill>
                  <a:srgbClr val="0D0D0D"/>
                </a:solidFill>
                <a:effectLst/>
                <a:latin typeface="Sakkal Majalla" panose="02000000000000000000" pitchFamily="2" charset="-78"/>
                <a:ea typeface="Calibri" panose="020F0502020204030204" pitchFamily="34" charset="0"/>
                <a:cs typeface="Sakkal Majalla" panose="02000000000000000000" pitchFamily="2" charset="-78"/>
              </a:rPr>
              <a:t> </a:t>
            </a:r>
            <a:endParaRPr lang="en-US" sz="2100" dirty="0">
              <a:effectLst/>
              <a:latin typeface="Sakkal Majalla" panose="02000000000000000000" pitchFamily="2" charset="-78"/>
              <a:ea typeface="Calibri" panose="020F0502020204030204" pitchFamily="34" charset="0"/>
              <a:cs typeface="Sakkal Majalla" panose="02000000000000000000" pitchFamily="2" charset="-78"/>
            </a:endParaRPr>
          </a:p>
          <a:p>
            <a:pPr marR="0" lvl="0" algn="just" rtl="1">
              <a:lnSpc>
                <a:spcPct val="115000"/>
              </a:lnSpc>
              <a:spcBef>
                <a:spcPts val="0"/>
              </a:spcBef>
              <a:spcAft>
                <a:spcPts val="0"/>
              </a:spcAft>
            </a:pPr>
            <a:r>
              <a:rPr lang="ar-BH" sz="2100" b="1" dirty="0">
                <a:solidFill>
                  <a:srgbClr val="2F5496"/>
                </a:solidFill>
                <a:effectLst/>
                <a:latin typeface="Sakkal Majalla" panose="02000000000000000000" pitchFamily="2" charset="-78"/>
                <a:ea typeface="Calibri" panose="020F0502020204030204" pitchFamily="34" charset="0"/>
                <a:cs typeface="Sakkal Majalla" panose="02000000000000000000" pitchFamily="2" charset="-78"/>
              </a:rPr>
              <a:t>2</a:t>
            </a:r>
            <a:r>
              <a:rPr lang="ar-BH" sz="2100" b="1" u="sng" dirty="0">
                <a:solidFill>
                  <a:srgbClr val="2F5496"/>
                </a:solidFill>
                <a:effectLst/>
                <a:latin typeface="Sakkal Majalla" panose="02000000000000000000" pitchFamily="2" charset="-78"/>
                <a:ea typeface="Calibri" panose="020F0502020204030204" pitchFamily="34" charset="0"/>
                <a:cs typeface="Sakkal Majalla" panose="02000000000000000000" pitchFamily="2" charset="-78"/>
              </a:rPr>
              <a:t>. البعد الاجتماعي</a:t>
            </a:r>
            <a:endParaRPr lang="en-US" sz="2100" u="sng" dirty="0">
              <a:effectLst/>
              <a:latin typeface="Sakkal Majalla" panose="02000000000000000000" pitchFamily="2" charset="-78"/>
              <a:ea typeface="Calibri" panose="020F0502020204030204" pitchFamily="34" charset="0"/>
              <a:cs typeface="Sakkal Majalla" panose="02000000000000000000" pitchFamily="2" charset="-78"/>
            </a:endParaRPr>
          </a:p>
          <a:p>
            <a:pPr marL="457200" marR="0" algn="just" rtl="1">
              <a:lnSpc>
                <a:spcPct val="115000"/>
              </a:lnSpc>
              <a:spcBef>
                <a:spcPts val="0"/>
              </a:spcBef>
              <a:spcAft>
                <a:spcPts val="0"/>
              </a:spcAft>
            </a:pPr>
            <a:r>
              <a:rPr lang="ar-BH" sz="2100" dirty="0">
                <a:solidFill>
                  <a:srgbClr val="0D0D0D"/>
                </a:solidFill>
                <a:effectLst/>
                <a:latin typeface="Sakkal Majalla" panose="02000000000000000000" pitchFamily="2" charset="-78"/>
                <a:ea typeface="Calibri" panose="020F0502020204030204" pitchFamily="34" charset="0"/>
                <a:cs typeface="Sakkal Majalla" panose="02000000000000000000" pitchFamily="2" charset="-78"/>
              </a:rPr>
              <a:t>     يمثل التوزيع العادل للثروات وتوفير الحماية الاجتماعية والخدمات الصحية لجميع أفراد المجتمع دون تمييز.</a:t>
            </a:r>
          </a:p>
          <a:p>
            <a:pPr marL="457200" marR="0" algn="just" rtl="1">
              <a:lnSpc>
                <a:spcPct val="115000"/>
              </a:lnSpc>
              <a:spcBef>
                <a:spcPts val="0"/>
              </a:spcBef>
              <a:spcAft>
                <a:spcPts val="0"/>
              </a:spcAft>
            </a:pPr>
            <a:endParaRPr lang="en-US" sz="2100" dirty="0">
              <a:effectLst/>
              <a:latin typeface="Sakkal Majalla" panose="02000000000000000000" pitchFamily="2" charset="-78"/>
              <a:ea typeface="Calibri" panose="020F0502020204030204" pitchFamily="34" charset="0"/>
              <a:cs typeface="Sakkal Majalla" panose="02000000000000000000" pitchFamily="2" charset="-78"/>
            </a:endParaRPr>
          </a:p>
          <a:p>
            <a:pPr marR="0" lvl="0" algn="just" rtl="1">
              <a:lnSpc>
                <a:spcPct val="115000"/>
              </a:lnSpc>
              <a:spcBef>
                <a:spcPts val="0"/>
              </a:spcBef>
              <a:spcAft>
                <a:spcPts val="0"/>
              </a:spcAft>
            </a:pPr>
            <a:r>
              <a:rPr lang="ar-BH" sz="2100" b="1" dirty="0">
                <a:solidFill>
                  <a:srgbClr val="2F5496"/>
                </a:solidFill>
                <a:effectLst/>
                <a:latin typeface="Sakkal Majalla" panose="02000000000000000000" pitchFamily="2" charset="-78"/>
                <a:ea typeface="Calibri" panose="020F0502020204030204" pitchFamily="34" charset="0"/>
                <a:cs typeface="Sakkal Majalla" panose="02000000000000000000" pitchFamily="2" charset="-78"/>
              </a:rPr>
              <a:t>3</a:t>
            </a:r>
            <a:r>
              <a:rPr lang="ar-BH" sz="2100" b="1" u="sng" dirty="0">
                <a:solidFill>
                  <a:srgbClr val="2F5496"/>
                </a:solidFill>
                <a:effectLst/>
                <a:latin typeface="Sakkal Majalla" panose="02000000000000000000" pitchFamily="2" charset="-78"/>
                <a:ea typeface="Calibri" panose="020F0502020204030204" pitchFamily="34" charset="0"/>
                <a:cs typeface="Sakkal Majalla" panose="02000000000000000000" pitchFamily="2" charset="-78"/>
              </a:rPr>
              <a:t>. البعد البيئي</a:t>
            </a:r>
            <a:endParaRPr lang="en-US" sz="2100" u="sng" dirty="0">
              <a:effectLst/>
              <a:latin typeface="Sakkal Majalla" panose="02000000000000000000" pitchFamily="2" charset="-78"/>
              <a:ea typeface="Calibri" panose="020F0502020204030204" pitchFamily="34" charset="0"/>
              <a:cs typeface="Sakkal Majalla" panose="02000000000000000000" pitchFamily="2" charset="-78"/>
            </a:endParaRPr>
          </a:p>
          <a:p>
            <a:pPr marL="457200" marR="0" algn="just" rtl="1">
              <a:lnSpc>
                <a:spcPct val="115000"/>
              </a:lnSpc>
              <a:spcBef>
                <a:spcPts val="0"/>
              </a:spcBef>
              <a:spcAft>
                <a:spcPts val="0"/>
              </a:spcAft>
            </a:pPr>
            <a:r>
              <a:rPr lang="ar-BH" sz="2100" dirty="0">
                <a:solidFill>
                  <a:srgbClr val="0D0D0D"/>
                </a:solidFill>
                <a:effectLst/>
                <a:latin typeface="Sakkal Majalla" panose="02000000000000000000" pitchFamily="2" charset="-78"/>
                <a:ea typeface="Calibri" panose="020F0502020204030204" pitchFamily="34" charset="0"/>
                <a:cs typeface="Sakkal Majalla" panose="02000000000000000000" pitchFamily="2" charset="-78"/>
              </a:rPr>
              <a:t>     يهدف تطوير استعمال مصادر الطاقة المتجددة وترشيد استهلاك مصادر الطاقة غير المتجددة وإعادة التدوير والتقليل من الآثار الضارة للأنشطة الإنتاجية.</a:t>
            </a:r>
            <a:endParaRPr lang="en-US" sz="2100" dirty="0">
              <a:effectLst/>
              <a:latin typeface="Sakkal Majalla" panose="02000000000000000000" pitchFamily="2" charset="-78"/>
              <a:ea typeface="Calibri" panose="020F0502020204030204" pitchFamily="34" charset="0"/>
              <a:cs typeface="Sakkal Majalla" panose="02000000000000000000" pitchFamily="2" charset="-78"/>
            </a:endParaRPr>
          </a:p>
        </p:txBody>
      </p:sp>
      <p:pic>
        <p:nvPicPr>
          <p:cNvPr id="12" name="Picture 11">
            <a:extLst>
              <a:ext uri="{FF2B5EF4-FFF2-40B4-BE49-F238E27FC236}">
                <a16:creationId xmlns:a16="http://schemas.microsoft.com/office/drawing/2014/main" id="{FFD45786-8FF1-EBA1-E818-265E0B3773D2}"/>
              </a:ext>
            </a:extLst>
          </p:cNvPr>
          <p:cNvPicPr>
            <a:picLocks noChangeAspect="1"/>
          </p:cNvPicPr>
          <p:nvPr/>
        </p:nvPicPr>
        <p:blipFill rotWithShape="1">
          <a:blip r:embed="rId3"/>
          <a:srcRect l="35000" t="30741" r="33333" b="19286"/>
          <a:stretch/>
        </p:blipFill>
        <p:spPr>
          <a:xfrm>
            <a:off x="63500" y="2209800"/>
            <a:ext cx="3228109" cy="3369485"/>
          </a:xfrm>
          <a:prstGeom prst="rect">
            <a:avLst/>
          </a:prstGeom>
        </p:spPr>
      </p:pic>
      <p:pic>
        <p:nvPicPr>
          <p:cNvPr id="6" name="Picture 5">
            <a:extLst>
              <a:ext uri="{FF2B5EF4-FFF2-40B4-BE49-F238E27FC236}">
                <a16:creationId xmlns:a16="http://schemas.microsoft.com/office/drawing/2014/main" id="{5C3D7C2E-506A-2878-1375-FCFB5334A54A}"/>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7" name="TextBox 6">
            <a:extLst>
              <a:ext uri="{FF2B5EF4-FFF2-40B4-BE49-F238E27FC236}">
                <a16:creationId xmlns:a16="http://schemas.microsoft.com/office/drawing/2014/main" id="{B0FAF618-41AB-4A02-C3BA-332CBCF8FE7D}"/>
              </a:ext>
            </a:extLst>
          </p:cNvPr>
          <p:cNvSpPr txBox="1"/>
          <p:nvPr/>
        </p:nvSpPr>
        <p:spPr>
          <a:xfrm>
            <a:off x="-152400" y="6505961"/>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التنمية المستدامة والرؤية الاقتصادية والتنوع الاقتصادي</a:t>
            </a:r>
            <a:endParaRPr lang="ar-SA" sz="15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1309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ipe(down)">
                                      <p:cBhvr>
                                        <p:cTn id="20" dur="500"/>
                                        <p:tgtEl>
                                          <p:spTgt spid="9">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wipe(down)">
                                      <p:cBhvr>
                                        <p:cTn id="23" dur="500"/>
                                        <p:tgtEl>
                                          <p:spTgt spid="9">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down)">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wipe(down)">
                                      <p:cBhvr>
                                        <p:cTn id="31" dur="500"/>
                                        <p:tgtEl>
                                          <p:spTgt spid="9">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wipe(down)">
                                      <p:cBhvr>
                                        <p:cTn id="34" dur="500"/>
                                        <p:tgtEl>
                                          <p:spTgt spid="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wipe(down)">
                                      <p:cBhvr>
                                        <p:cTn id="39" dur="500"/>
                                        <p:tgtEl>
                                          <p:spTgt spid="9">
                                            <p:txEl>
                                              <p:pRg st="7" end="7"/>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wipe(down)">
                                      <p:cBhvr>
                                        <p:cTn id="4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قالب الدرس الإلكتروني - الفصل الدراسي الثاني 2020-2021م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15655</TotalTime>
  <Words>2480</Words>
  <Application>Microsoft Office PowerPoint</Application>
  <PresentationFormat>On-screen Show (4:3)</PresentationFormat>
  <Paragraphs>234</Paragraphs>
  <Slides>39</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1" baseType="lpstr">
      <vt:lpstr>Arial</vt:lpstr>
      <vt:lpstr>Arial Black</vt:lpstr>
      <vt:lpstr>Calibri</vt:lpstr>
      <vt:lpstr>Calibri Light</vt:lpstr>
      <vt:lpstr>Sakkal Majalla</vt:lpstr>
      <vt:lpstr>Simplified Arabic</vt:lpstr>
      <vt:lpstr>Symbol</vt:lpstr>
      <vt:lpstr>Wingdings</vt:lpstr>
      <vt:lpstr>Wingdings 3</vt:lpstr>
      <vt:lpstr>قالب الدرس الإلكتروني - الفصل الدراسي الثاني 2020-2021م (1)</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Noor Ahmed Abdulla Falamarzi</cp:lastModifiedBy>
  <cp:revision>1222</cp:revision>
  <dcterms:created xsi:type="dcterms:W3CDTF">2020-03-03T05:49:03Z</dcterms:created>
  <dcterms:modified xsi:type="dcterms:W3CDTF">2022-09-21T08:42:06Z</dcterms:modified>
</cp:coreProperties>
</file>