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76" r:id="rId3"/>
    <p:sldId id="278" r:id="rId4"/>
    <p:sldId id="279" r:id="rId5"/>
    <p:sldId id="280" r:id="rId6"/>
    <p:sldId id="281" r:id="rId7"/>
    <p:sldId id="297" r:id="rId8"/>
    <p:sldId id="282" r:id="rId9"/>
    <p:sldId id="283" r:id="rId10"/>
    <p:sldId id="284" r:id="rId11"/>
    <p:sldId id="285" r:id="rId12"/>
    <p:sldId id="286" r:id="rId13"/>
    <p:sldId id="288" r:id="rId14"/>
    <p:sldId id="294" r:id="rId15"/>
    <p:sldId id="289" r:id="rId16"/>
    <p:sldId id="295" r:id="rId17"/>
    <p:sldId id="296" r:id="rId18"/>
    <p:sldId id="298" r:id="rId19"/>
    <p:sldId id="299" r:id="rId20"/>
    <p:sldId id="300" r:id="rId21"/>
    <p:sldId id="303" r:id="rId22"/>
    <p:sldId id="304" r:id="rId23"/>
    <p:sldId id="301" r:id="rId24"/>
    <p:sldId id="305" r:id="rId25"/>
    <p:sldId id="302" r:id="rId26"/>
    <p:sldId id="306" r:id="rId27"/>
    <p:sldId id="27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9/18/2022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9/18/2022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9/18/2022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9/18/2022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tamkeen.bh/ar/about" TargetMode="Externa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hyperlink" Target="https://bna.bh/news?cms=q8FmFJgiscL2fwIzON1+DjQIaKzpgElCnPSyRAPTcF0=" TargetMode="External"/><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slide" Target="slide12.xml"/></Relationships>
</file>

<file path=ppt/slides/_rels/slide2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4.xml"/></Relationships>
</file>

<file path=ppt/slides/_rels/slide2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9.png"/><Relationship Id="rId4" Type="http://schemas.openxmlformats.org/officeDocument/2006/relationships/slide" Target="slide4.xml"/></Relationships>
</file>

<file path=ppt/slides/_rels/slide2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1.png"/><Relationship Id="rId4" Type="http://schemas.openxmlformats.org/officeDocument/2006/relationships/slide" Target="slide4.xml"/></Relationships>
</file>

<file path=ppt/slides/_rels/slide2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tamkeen.bh/ar"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nvSpPr>
        <p:spPr>
          <a:xfrm>
            <a:off x="345069" y="4063492"/>
            <a:ext cx="6260566" cy="2155400"/>
          </a:xfrm>
          <a:prstGeom prst="rect">
            <a:avLst/>
          </a:prstGeom>
          <a:solidFill>
            <a:schemeClr val="accent1">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b="1" dirty="0" smtClean="0">
                <a:solidFill>
                  <a:srgbClr val="002060"/>
                </a:solidFill>
                <a:latin typeface="Sakkal Majalla" panose="02000000000000000000" pitchFamily="2" charset="-78"/>
                <a:cs typeface="Sakkal Majalla" panose="02000000000000000000" pitchFamily="2" charset="-78"/>
              </a:rPr>
              <a:t>الوحدة الرابعة</a:t>
            </a:r>
            <a:endParaRPr lang="ar-BH" b="1" dirty="0" smtClean="0">
              <a:solidFill>
                <a:srgbClr val="002060"/>
              </a:solidFill>
              <a:latin typeface="Sakkal Majalla" panose="02000000000000000000" pitchFamily="2" charset="-78"/>
              <a:cs typeface="Sakkal Majalla" panose="02000000000000000000" pitchFamily="2" charset="-78"/>
            </a:endParaRPr>
          </a:p>
          <a:p>
            <a:pPr marL="0" indent="0" algn="ctr" rtl="1">
              <a:buNone/>
            </a:pPr>
            <a:r>
              <a:rPr lang="ar-BH" b="1" dirty="0" smtClean="0">
                <a:latin typeface="Sakkal Majalla" panose="02000000000000000000" pitchFamily="2" charset="-78"/>
                <a:cs typeface="Sakkal Majalla" panose="02000000000000000000" pitchFamily="2" charset="-78"/>
              </a:rPr>
              <a:t>«</a:t>
            </a:r>
            <a:r>
              <a:rPr lang="ar-SA" b="1" dirty="0" smtClean="0">
                <a:latin typeface="Sakkal Majalla" panose="02000000000000000000" pitchFamily="2" charset="-78"/>
                <a:cs typeface="Sakkal Majalla" panose="02000000000000000000" pitchFamily="2" charset="-78"/>
              </a:rPr>
              <a:t>ريادة الأعمال وتمويل المشروعات الصغيرة</a:t>
            </a:r>
            <a:r>
              <a:rPr lang="ar-BH" b="1" dirty="0" smtClean="0">
                <a:latin typeface="Sakkal Majalla" panose="02000000000000000000" pitchFamily="2" charset="-78"/>
                <a:cs typeface="Sakkal Majalla" panose="02000000000000000000" pitchFamily="2" charset="-78"/>
              </a:rPr>
              <a:t>»</a:t>
            </a:r>
            <a:endParaRPr lang="ar-SA" b="1" dirty="0">
              <a:latin typeface="Sakkal Majalla" panose="02000000000000000000" pitchFamily="2" charset="-78"/>
              <a:cs typeface="Sakkal Majalla" panose="02000000000000000000" pitchFamily="2" charset="-78"/>
            </a:endParaRPr>
          </a:p>
          <a:p>
            <a:pPr marL="0" indent="0" algn="ctr" rtl="1">
              <a:buNone/>
            </a:pPr>
            <a:r>
              <a:rPr lang="ar-SA" b="1" dirty="0" smtClean="0">
                <a:solidFill>
                  <a:schemeClr val="accent2">
                    <a:lumMod val="50000"/>
                  </a:schemeClr>
                </a:solidFill>
                <a:latin typeface="Sakkal Majalla" panose="02000000000000000000" pitchFamily="2" charset="-78"/>
                <a:cs typeface="Sakkal Majalla" panose="02000000000000000000" pitchFamily="2" charset="-78"/>
              </a:rPr>
              <a:t>4-2 «تمويل المشروعات الصغيرة ومخاطر الائتمان»</a:t>
            </a:r>
          </a:p>
          <a:p>
            <a:pPr marL="0" indent="0" algn="ctr" rtl="1">
              <a:buNone/>
            </a:pPr>
            <a:r>
              <a:rPr lang="ar-SA" b="1" dirty="0" smtClean="0">
                <a:solidFill>
                  <a:schemeClr val="accent2">
                    <a:lumMod val="50000"/>
                  </a:schemeClr>
                </a:solidFill>
                <a:latin typeface="Sakkal Majalla" panose="02000000000000000000" pitchFamily="2" charset="-78"/>
                <a:cs typeface="Sakkal Majalla" panose="02000000000000000000" pitchFamily="2" charset="-78"/>
              </a:rPr>
              <a:t>4-3« الأرباح»</a:t>
            </a:r>
            <a:endParaRPr lang="ar-BH" b="1" dirty="0" smtClean="0">
              <a:solidFill>
                <a:schemeClr val="accent2">
                  <a:lumMod val="50000"/>
                </a:schemeClr>
              </a:solidFill>
              <a:latin typeface="Sakkal Majalla" panose="02000000000000000000" pitchFamily="2" charset="-78"/>
              <a:cs typeface="Sakkal Majalla" panose="02000000000000000000" pitchFamily="2" charset="-78"/>
            </a:endParaRPr>
          </a:p>
        </p:txBody>
      </p:sp>
      <p:cxnSp>
        <p:nvCxnSpPr>
          <p:cNvPr id="9" name="Straight Connector 8"/>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890657" y="6550223"/>
            <a:ext cx="2101857" cy="307777"/>
          </a:xfrm>
          <a:prstGeom prst="rect">
            <a:avLst/>
          </a:prstGeom>
        </p:spPr>
        <p:txBody>
          <a:bodyPr wrap="none">
            <a:spAutoFit/>
          </a:bodyPr>
          <a:lstStyle/>
          <a:p>
            <a:pPr algn="ctr" rtl="1"/>
            <a:r>
              <a:rPr lang="ar-BH" sz="1400" b="1" dirty="0"/>
              <a:t>المرحلة الثانوية - المستوى </a:t>
            </a:r>
            <a:r>
              <a:rPr lang="ar-SA" sz="1400" b="1" dirty="0" smtClean="0"/>
              <a:t>الأول</a:t>
            </a:r>
            <a:endParaRPr lang="ar-BH" sz="1400" b="1" dirty="0"/>
          </a:p>
        </p:txBody>
      </p:sp>
      <p:pic>
        <p:nvPicPr>
          <p:cNvPr id="10" name="Picture 9"/>
          <p:cNvPicPr/>
          <p:nvPr/>
        </p:nvPicPr>
        <p:blipFill>
          <a:blip r:embed="rId2">
            <a:extLst>
              <a:ext uri="{28A0092B-C50C-407E-A947-70E740481C1C}">
                <a14:useLocalDpi xmlns:a14="http://schemas.microsoft.com/office/drawing/2010/main" val="0"/>
              </a:ext>
            </a:extLst>
          </a:blip>
          <a:srcRect l="11695" r="11695"/>
          <a:stretch>
            <a:fillRect/>
          </a:stretch>
        </p:blipFill>
        <p:spPr>
          <a:xfrm>
            <a:off x="7015198" y="2802966"/>
            <a:ext cx="5176801" cy="3415926"/>
          </a:xfrm>
          <a:custGeom>
            <a:avLst/>
            <a:gdLst>
              <a:gd name="connsiteX0" fmla="*/ 3782043 w 7004052"/>
              <a:gd name="connsiteY0" fmla="*/ 1041401 h 6107432"/>
              <a:gd name="connsiteX1" fmla="*/ 5039363 w 7004052"/>
              <a:gd name="connsiteY1" fmla="*/ 1041401 h 6107432"/>
              <a:gd name="connsiteX2" fmla="*/ 2692421 w 7004052"/>
              <a:gd name="connsiteY2" fmla="*/ 5050792 h 6107432"/>
              <a:gd name="connsiteX3" fmla="*/ 1435101 w 7004052"/>
              <a:gd name="connsiteY3" fmla="*/ 5050792 h 6107432"/>
              <a:gd name="connsiteX4" fmla="*/ 1046451 w 7004052"/>
              <a:gd name="connsiteY4" fmla="*/ 1017244 h 6107432"/>
              <a:gd name="connsiteX5" fmla="*/ 2305052 w 7004052"/>
              <a:gd name="connsiteY5" fmla="*/ 1017244 h 6107432"/>
              <a:gd name="connsiteX6" fmla="*/ 0 w 7004052"/>
              <a:gd name="connsiteY6" fmla="*/ 4954244 h 6107432"/>
              <a:gd name="connsiteX7" fmla="*/ 0 w 7004052"/>
              <a:gd name="connsiteY7" fmla="*/ 2805481 h 6107432"/>
              <a:gd name="connsiteX8" fmla="*/ 5746671 w 7004052"/>
              <a:gd name="connsiteY8" fmla="*/ 0 h 6107432"/>
              <a:gd name="connsiteX9" fmla="*/ 7004052 w 7004052"/>
              <a:gd name="connsiteY9" fmla="*/ 0 h 6107432"/>
              <a:gd name="connsiteX10" fmla="*/ 5761110 w 7004052"/>
              <a:gd name="connsiteY10" fmla="*/ 2146301 h 6107432"/>
              <a:gd name="connsiteX11" fmla="*/ 5382316 w 7004052"/>
              <a:gd name="connsiteY11" fmla="*/ 2146301 h 6107432"/>
              <a:gd name="connsiteX12" fmla="*/ 3388359 w 7004052"/>
              <a:gd name="connsiteY12" fmla="*/ 5552441 h 6107432"/>
              <a:gd name="connsiteX13" fmla="*/ 3788583 w 7004052"/>
              <a:gd name="connsiteY13" fmla="*/ 5552441 h 6107432"/>
              <a:gd name="connsiteX14" fmla="*/ 3467182 w 7004052"/>
              <a:gd name="connsiteY14" fmla="*/ 6107432 h 6107432"/>
              <a:gd name="connsiteX15" fmla="*/ 2209800 w 7004052"/>
              <a:gd name="connsiteY15" fmla="*/ 6107432 h 6107432"/>
              <a:gd name="connsiteX16" fmla="*/ 3013634 w 7004052"/>
              <a:gd name="connsiteY16" fmla="*/ 0 h 6107432"/>
              <a:gd name="connsiteX17" fmla="*/ 4271011 w 7004052"/>
              <a:gd name="connsiteY17" fmla="*/ 0 h 6107432"/>
              <a:gd name="connsiteX18" fmla="*/ 733981 w 7004052"/>
              <a:gd name="connsiteY18" fmla="*/ 6107432 h 6107432"/>
              <a:gd name="connsiteX19" fmla="*/ 0 w 7004052"/>
              <a:gd name="connsiteY19" fmla="*/ 6107432 h 6107432"/>
              <a:gd name="connsiteX20" fmla="*/ 0 w 7004052"/>
              <a:gd name="connsiteY20" fmla="*/ 5203193 h 6107432"/>
              <a:gd name="connsiteX0" fmla="*/ 3782043 w 7004052"/>
              <a:gd name="connsiteY0" fmla="*/ 1041401 h 6107432"/>
              <a:gd name="connsiteX1" fmla="*/ 5039363 w 7004052"/>
              <a:gd name="connsiteY1" fmla="*/ 1041401 h 6107432"/>
              <a:gd name="connsiteX2" fmla="*/ 2692421 w 7004052"/>
              <a:gd name="connsiteY2" fmla="*/ 5050792 h 6107432"/>
              <a:gd name="connsiteX3" fmla="*/ 1435101 w 7004052"/>
              <a:gd name="connsiteY3" fmla="*/ 5050792 h 6107432"/>
              <a:gd name="connsiteX4" fmla="*/ 3782043 w 7004052"/>
              <a:gd name="connsiteY4" fmla="*/ 1041401 h 6107432"/>
              <a:gd name="connsiteX5" fmla="*/ 1046451 w 7004052"/>
              <a:gd name="connsiteY5" fmla="*/ 1017244 h 6107432"/>
              <a:gd name="connsiteX6" fmla="*/ 2305052 w 7004052"/>
              <a:gd name="connsiteY6" fmla="*/ 1017244 h 6107432"/>
              <a:gd name="connsiteX7" fmla="*/ 0 w 7004052"/>
              <a:gd name="connsiteY7" fmla="*/ 4954244 h 6107432"/>
              <a:gd name="connsiteX8" fmla="*/ 0 w 7004052"/>
              <a:gd name="connsiteY8" fmla="*/ 2805481 h 6107432"/>
              <a:gd name="connsiteX9" fmla="*/ 1046451 w 7004052"/>
              <a:gd name="connsiteY9" fmla="*/ 1017244 h 6107432"/>
              <a:gd name="connsiteX10" fmla="*/ 5746671 w 7004052"/>
              <a:gd name="connsiteY10" fmla="*/ 0 h 6107432"/>
              <a:gd name="connsiteX11" fmla="*/ 7004052 w 7004052"/>
              <a:gd name="connsiteY11" fmla="*/ 0 h 6107432"/>
              <a:gd name="connsiteX12" fmla="*/ 5761110 w 7004052"/>
              <a:gd name="connsiteY12" fmla="*/ 2146301 h 6107432"/>
              <a:gd name="connsiteX13" fmla="*/ 3388359 w 7004052"/>
              <a:gd name="connsiteY13" fmla="*/ 5552441 h 6107432"/>
              <a:gd name="connsiteX14" fmla="*/ 3788583 w 7004052"/>
              <a:gd name="connsiteY14" fmla="*/ 5552441 h 6107432"/>
              <a:gd name="connsiteX15" fmla="*/ 3467182 w 7004052"/>
              <a:gd name="connsiteY15" fmla="*/ 6107432 h 6107432"/>
              <a:gd name="connsiteX16" fmla="*/ 2209800 w 7004052"/>
              <a:gd name="connsiteY16" fmla="*/ 6107432 h 6107432"/>
              <a:gd name="connsiteX17" fmla="*/ 5746671 w 7004052"/>
              <a:gd name="connsiteY17" fmla="*/ 0 h 6107432"/>
              <a:gd name="connsiteX18" fmla="*/ 3013634 w 7004052"/>
              <a:gd name="connsiteY18" fmla="*/ 0 h 6107432"/>
              <a:gd name="connsiteX19" fmla="*/ 4271011 w 7004052"/>
              <a:gd name="connsiteY19" fmla="*/ 0 h 6107432"/>
              <a:gd name="connsiteX20" fmla="*/ 733981 w 7004052"/>
              <a:gd name="connsiteY20" fmla="*/ 6107432 h 6107432"/>
              <a:gd name="connsiteX21" fmla="*/ 0 w 7004052"/>
              <a:gd name="connsiteY21" fmla="*/ 6107432 h 6107432"/>
              <a:gd name="connsiteX22" fmla="*/ 0 w 7004052"/>
              <a:gd name="connsiteY22" fmla="*/ 5203193 h 6107432"/>
              <a:gd name="connsiteX23" fmla="*/ 3013634 w 7004052"/>
              <a:gd name="connsiteY23" fmla="*/ 0 h 6107432"/>
              <a:gd name="connsiteX0" fmla="*/ 3782043 w 7004052"/>
              <a:gd name="connsiteY0" fmla="*/ 1041401 h 6107432"/>
              <a:gd name="connsiteX1" fmla="*/ 5039363 w 7004052"/>
              <a:gd name="connsiteY1" fmla="*/ 1041401 h 6107432"/>
              <a:gd name="connsiteX2" fmla="*/ 2692421 w 7004052"/>
              <a:gd name="connsiteY2" fmla="*/ 5050792 h 6107432"/>
              <a:gd name="connsiteX3" fmla="*/ 1435101 w 7004052"/>
              <a:gd name="connsiteY3" fmla="*/ 5050792 h 6107432"/>
              <a:gd name="connsiteX4" fmla="*/ 3782043 w 7004052"/>
              <a:gd name="connsiteY4" fmla="*/ 1041401 h 6107432"/>
              <a:gd name="connsiteX5" fmla="*/ 1046451 w 7004052"/>
              <a:gd name="connsiteY5" fmla="*/ 1017244 h 6107432"/>
              <a:gd name="connsiteX6" fmla="*/ 2305052 w 7004052"/>
              <a:gd name="connsiteY6" fmla="*/ 1017244 h 6107432"/>
              <a:gd name="connsiteX7" fmla="*/ 0 w 7004052"/>
              <a:gd name="connsiteY7" fmla="*/ 4954244 h 6107432"/>
              <a:gd name="connsiteX8" fmla="*/ 0 w 7004052"/>
              <a:gd name="connsiteY8" fmla="*/ 2805481 h 6107432"/>
              <a:gd name="connsiteX9" fmla="*/ 1046451 w 7004052"/>
              <a:gd name="connsiteY9" fmla="*/ 1017244 h 6107432"/>
              <a:gd name="connsiteX10" fmla="*/ 5746671 w 7004052"/>
              <a:gd name="connsiteY10" fmla="*/ 0 h 6107432"/>
              <a:gd name="connsiteX11" fmla="*/ 7004052 w 7004052"/>
              <a:gd name="connsiteY11" fmla="*/ 0 h 6107432"/>
              <a:gd name="connsiteX12" fmla="*/ 5761110 w 7004052"/>
              <a:gd name="connsiteY12" fmla="*/ 2146301 h 6107432"/>
              <a:gd name="connsiteX13" fmla="*/ 3788583 w 7004052"/>
              <a:gd name="connsiteY13" fmla="*/ 5552441 h 6107432"/>
              <a:gd name="connsiteX14" fmla="*/ 3467182 w 7004052"/>
              <a:gd name="connsiteY14" fmla="*/ 6107432 h 6107432"/>
              <a:gd name="connsiteX15" fmla="*/ 2209800 w 7004052"/>
              <a:gd name="connsiteY15" fmla="*/ 6107432 h 6107432"/>
              <a:gd name="connsiteX16" fmla="*/ 5746671 w 7004052"/>
              <a:gd name="connsiteY16" fmla="*/ 0 h 6107432"/>
              <a:gd name="connsiteX17" fmla="*/ 3013634 w 7004052"/>
              <a:gd name="connsiteY17" fmla="*/ 0 h 6107432"/>
              <a:gd name="connsiteX18" fmla="*/ 4271011 w 7004052"/>
              <a:gd name="connsiteY18" fmla="*/ 0 h 6107432"/>
              <a:gd name="connsiteX19" fmla="*/ 733981 w 7004052"/>
              <a:gd name="connsiteY19" fmla="*/ 6107432 h 6107432"/>
              <a:gd name="connsiteX20" fmla="*/ 0 w 7004052"/>
              <a:gd name="connsiteY20" fmla="*/ 6107432 h 6107432"/>
              <a:gd name="connsiteX21" fmla="*/ 0 w 7004052"/>
              <a:gd name="connsiteY21" fmla="*/ 5203193 h 6107432"/>
              <a:gd name="connsiteX22" fmla="*/ 3013634 w 7004052"/>
              <a:gd name="connsiteY22" fmla="*/ 0 h 6107432"/>
              <a:gd name="connsiteX0" fmla="*/ 3782043 w 7004052"/>
              <a:gd name="connsiteY0" fmla="*/ 1041401 h 6107432"/>
              <a:gd name="connsiteX1" fmla="*/ 5039363 w 7004052"/>
              <a:gd name="connsiteY1" fmla="*/ 1041401 h 6107432"/>
              <a:gd name="connsiteX2" fmla="*/ 2692421 w 7004052"/>
              <a:gd name="connsiteY2" fmla="*/ 5050792 h 6107432"/>
              <a:gd name="connsiteX3" fmla="*/ 1435101 w 7004052"/>
              <a:gd name="connsiteY3" fmla="*/ 5050792 h 6107432"/>
              <a:gd name="connsiteX4" fmla="*/ 3782043 w 7004052"/>
              <a:gd name="connsiteY4" fmla="*/ 1041401 h 6107432"/>
              <a:gd name="connsiteX5" fmla="*/ 1046451 w 7004052"/>
              <a:gd name="connsiteY5" fmla="*/ 1017244 h 6107432"/>
              <a:gd name="connsiteX6" fmla="*/ 2305052 w 7004052"/>
              <a:gd name="connsiteY6" fmla="*/ 1017244 h 6107432"/>
              <a:gd name="connsiteX7" fmla="*/ 0 w 7004052"/>
              <a:gd name="connsiteY7" fmla="*/ 4954244 h 6107432"/>
              <a:gd name="connsiteX8" fmla="*/ 0 w 7004052"/>
              <a:gd name="connsiteY8" fmla="*/ 2805481 h 6107432"/>
              <a:gd name="connsiteX9" fmla="*/ 1046451 w 7004052"/>
              <a:gd name="connsiteY9" fmla="*/ 1017244 h 6107432"/>
              <a:gd name="connsiteX10" fmla="*/ 5746671 w 7004052"/>
              <a:gd name="connsiteY10" fmla="*/ 0 h 6107432"/>
              <a:gd name="connsiteX11" fmla="*/ 7004052 w 7004052"/>
              <a:gd name="connsiteY11" fmla="*/ 0 h 6107432"/>
              <a:gd name="connsiteX12" fmla="*/ 5761110 w 7004052"/>
              <a:gd name="connsiteY12" fmla="*/ 2146301 h 6107432"/>
              <a:gd name="connsiteX13" fmla="*/ 3467182 w 7004052"/>
              <a:gd name="connsiteY13" fmla="*/ 6107432 h 6107432"/>
              <a:gd name="connsiteX14" fmla="*/ 2209800 w 7004052"/>
              <a:gd name="connsiteY14" fmla="*/ 6107432 h 6107432"/>
              <a:gd name="connsiteX15" fmla="*/ 5746671 w 7004052"/>
              <a:gd name="connsiteY15" fmla="*/ 0 h 6107432"/>
              <a:gd name="connsiteX16" fmla="*/ 3013634 w 7004052"/>
              <a:gd name="connsiteY16" fmla="*/ 0 h 6107432"/>
              <a:gd name="connsiteX17" fmla="*/ 4271011 w 7004052"/>
              <a:gd name="connsiteY17" fmla="*/ 0 h 6107432"/>
              <a:gd name="connsiteX18" fmla="*/ 733981 w 7004052"/>
              <a:gd name="connsiteY18" fmla="*/ 6107432 h 6107432"/>
              <a:gd name="connsiteX19" fmla="*/ 0 w 7004052"/>
              <a:gd name="connsiteY19" fmla="*/ 6107432 h 6107432"/>
              <a:gd name="connsiteX20" fmla="*/ 0 w 7004052"/>
              <a:gd name="connsiteY20" fmla="*/ 5203193 h 6107432"/>
              <a:gd name="connsiteX21" fmla="*/ 3013634 w 7004052"/>
              <a:gd name="connsiteY21" fmla="*/ 0 h 6107432"/>
              <a:gd name="connsiteX0" fmla="*/ 3782043 w 7004052"/>
              <a:gd name="connsiteY0" fmla="*/ 1041401 h 6107432"/>
              <a:gd name="connsiteX1" fmla="*/ 5039363 w 7004052"/>
              <a:gd name="connsiteY1" fmla="*/ 1041401 h 6107432"/>
              <a:gd name="connsiteX2" fmla="*/ 2692421 w 7004052"/>
              <a:gd name="connsiteY2" fmla="*/ 5050792 h 6107432"/>
              <a:gd name="connsiteX3" fmla="*/ 1435101 w 7004052"/>
              <a:gd name="connsiteY3" fmla="*/ 5050792 h 6107432"/>
              <a:gd name="connsiteX4" fmla="*/ 3782043 w 7004052"/>
              <a:gd name="connsiteY4" fmla="*/ 1041401 h 6107432"/>
              <a:gd name="connsiteX5" fmla="*/ 1046451 w 7004052"/>
              <a:gd name="connsiteY5" fmla="*/ 1017244 h 6107432"/>
              <a:gd name="connsiteX6" fmla="*/ 2305052 w 7004052"/>
              <a:gd name="connsiteY6" fmla="*/ 1017244 h 6107432"/>
              <a:gd name="connsiteX7" fmla="*/ 0 w 7004052"/>
              <a:gd name="connsiteY7" fmla="*/ 4954244 h 6107432"/>
              <a:gd name="connsiteX8" fmla="*/ 0 w 7004052"/>
              <a:gd name="connsiteY8" fmla="*/ 2805481 h 6107432"/>
              <a:gd name="connsiteX9" fmla="*/ 1046451 w 7004052"/>
              <a:gd name="connsiteY9" fmla="*/ 1017244 h 6107432"/>
              <a:gd name="connsiteX10" fmla="*/ 5746671 w 7004052"/>
              <a:gd name="connsiteY10" fmla="*/ 0 h 6107432"/>
              <a:gd name="connsiteX11" fmla="*/ 7004052 w 7004052"/>
              <a:gd name="connsiteY11" fmla="*/ 0 h 6107432"/>
              <a:gd name="connsiteX12" fmla="*/ 3467182 w 7004052"/>
              <a:gd name="connsiteY12" fmla="*/ 6107432 h 6107432"/>
              <a:gd name="connsiteX13" fmla="*/ 2209800 w 7004052"/>
              <a:gd name="connsiteY13" fmla="*/ 6107432 h 6107432"/>
              <a:gd name="connsiteX14" fmla="*/ 5746671 w 7004052"/>
              <a:gd name="connsiteY14" fmla="*/ 0 h 6107432"/>
              <a:gd name="connsiteX15" fmla="*/ 3013634 w 7004052"/>
              <a:gd name="connsiteY15" fmla="*/ 0 h 6107432"/>
              <a:gd name="connsiteX16" fmla="*/ 4271011 w 7004052"/>
              <a:gd name="connsiteY16" fmla="*/ 0 h 6107432"/>
              <a:gd name="connsiteX17" fmla="*/ 733981 w 7004052"/>
              <a:gd name="connsiteY17" fmla="*/ 6107432 h 6107432"/>
              <a:gd name="connsiteX18" fmla="*/ 0 w 7004052"/>
              <a:gd name="connsiteY18" fmla="*/ 6107432 h 6107432"/>
              <a:gd name="connsiteX19" fmla="*/ 0 w 7004052"/>
              <a:gd name="connsiteY19" fmla="*/ 5203193 h 6107432"/>
              <a:gd name="connsiteX20" fmla="*/ 3013634 w 7004052"/>
              <a:gd name="connsiteY20" fmla="*/ 0 h 610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04052" h="6107432">
                <a:moveTo>
                  <a:pt x="3782043" y="1041401"/>
                </a:moveTo>
                <a:lnTo>
                  <a:pt x="5039363" y="1041401"/>
                </a:lnTo>
                <a:lnTo>
                  <a:pt x="2692421" y="5050792"/>
                </a:lnTo>
                <a:lnTo>
                  <a:pt x="1435101" y="5050792"/>
                </a:lnTo>
                <a:lnTo>
                  <a:pt x="3782043" y="1041401"/>
                </a:lnTo>
                <a:close/>
                <a:moveTo>
                  <a:pt x="1046451" y="1017244"/>
                </a:moveTo>
                <a:lnTo>
                  <a:pt x="2305052" y="1017244"/>
                </a:lnTo>
                <a:lnTo>
                  <a:pt x="0" y="4954244"/>
                </a:lnTo>
                <a:lnTo>
                  <a:pt x="0" y="2805481"/>
                </a:lnTo>
                <a:lnTo>
                  <a:pt x="1046451" y="1017244"/>
                </a:lnTo>
                <a:close/>
                <a:moveTo>
                  <a:pt x="5746671" y="0"/>
                </a:moveTo>
                <a:lnTo>
                  <a:pt x="7004052" y="0"/>
                </a:lnTo>
                <a:lnTo>
                  <a:pt x="3467182" y="6107432"/>
                </a:lnTo>
                <a:lnTo>
                  <a:pt x="2209800" y="6107432"/>
                </a:lnTo>
                <a:lnTo>
                  <a:pt x="5746671" y="0"/>
                </a:lnTo>
                <a:close/>
                <a:moveTo>
                  <a:pt x="3013634" y="0"/>
                </a:moveTo>
                <a:lnTo>
                  <a:pt x="4271011" y="0"/>
                </a:lnTo>
                <a:lnTo>
                  <a:pt x="733981" y="6107432"/>
                </a:lnTo>
                <a:lnTo>
                  <a:pt x="0" y="6107432"/>
                </a:lnTo>
                <a:lnTo>
                  <a:pt x="0" y="5203193"/>
                </a:lnTo>
                <a:lnTo>
                  <a:pt x="3013634" y="0"/>
                </a:lnTo>
                <a:close/>
              </a:path>
            </a:pathLst>
          </a:custGeom>
          <a:solidFill>
            <a:schemeClr val="accent3"/>
          </a:solidFill>
        </p:spPr>
      </p:pic>
      <p:sp>
        <p:nvSpPr>
          <p:cNvPr id="12" name="Rectangle 11"/>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p:cNvSpPr txBox="1"/>
          <p:nvPr/>
        </p:nvSpPr>
        <p:spPr>
          <a:xfrm>
            <a:off x="1534733" y="2606534"/>
            <a:ext cx="3048000" cy="1077218"/>
          </a:xfrm>
          <a:prstGeom prst="rect">
            <a:avLst/>
          </a:prstGeom>
          <a:solidFill>
            <a:schemeClr val="accent1">
              <a:lumMod val="50000"/>
            </a:schemeClr>
          </a:solidFill>
        </p:spPr>
        <p:txBody>
          <a:bodyPr wrap="square" rtlCol="0">
            <a:spAutoFit/>
          </a:bodyPr>
          <a:lstStyle/>
          <a:p>
            <a:pPr algn="ctr"/>
            <a:r>
              <a:rPr lang="ar-BH" sz="3200" b="1" dirty="0" smtClean="0">
                <a:solidFill>
                  <a:schemeClr val="bg1"/>
                </a:solidFill>
                <a:latin typeface="Sakkal Majalla" panose="02000000000000000000" pitchFamily="2" charset="-78"/>
                <a:cs typeface="Sakkal Majalla" panose="02000000000000000000" pitchFamily="2" charset="-78"/>
              </a:rPr>
              <a:t>   التربية الاقتصادية</a:t>
            </a:r>
          </a:p>
          <a:p>
            <a:pPr algn="ctr"/>
            <a:r>
              <a:rPr lang="ar-BH" sz="3200" b="1" dirty="0" smtClean="0">
                <a:solidFill>
                  <a:schemeClr val="bg1"/>
                </a:solidFill>
                <a:latin typeface="Sakkal Majalla" panose="02000000000000000000" pitchFamily="2" charset="-78"/>
                <a:cs typeface="Sakkal Majalla" panose="02000000000000000000" pitchFamily="2" charset="-78"/>
              </a:rPr>
              <a:t>قصد 101-8</a:t>
            </a:r>
            <a:r>
              <a:rPr lang="ar-SA" sz="3200" b="1" dirty="0" smtClean="0">
                <a:solidFill>
                  <a:schemeClr val="bg1"/>
                </a:solidFill>
                <a:latin typeface="Sakkal Majalla" panose="02000000000000000000" pitchFamily="2" charset="-78"/>
                <a:cs typeface="Sakkal Majalla" panose="02000000000000000000" pitchFamily="2" charset="-78"/>
              </a:rPr>
              <a:t>0</a:t>
            </a:r>
            <a:r>
              <a:rPr lang="ar-BH" sz="3200" b="1" dirty="0" smtClean="0">
                <a:solidFill>
                  <a:schemeClr val="bg1"/>
                </a:solidFill>
                <a:latin typeface="Sakkal Majalla" panose="02000000000000000000" pitchFamily="2" charset="-78"/>
                <a:cs typeface="Sakkal Majalla" panose="02000000000000000000" pitchFamily="2" charset="-78"/>
              </a:rPr>
              <a:t>1</a:t>
            </a:r>
            <a:endParaRPr lang="en-US" sz="3200" b="1" dirty="0">
              <a:solidFill>
                <a:schemeClr val="bg1"/>
              </a:solidFill>
              <a:latin typeface="Sakkal Majalla" panose="02000000000000000000" pitchFamily="2" charset="-78"/>
              <a:cs typeface="Sakkal Majalla" panose="02000000000000000000" pitchFamily="2" charset="-78"/>
            </a:endParaRPr>
          </a:p>
        </p:txBody>
      </p:sp>
      <p:grpSp>
        <p:nvGrpSpPr>
          <p:cNvPr id="11" name="Group 10"/>
          <p:cNvGrpSpPr/>
          <p:nvPr/>
        </p:nvGrpSpPr>
        <p:grpSpPr>
          <a:xfrm>
            <a:off x="2133425" y="526158"/>
            <a:ext cx="7162800" cy="1182210"/>
            <a:chOff x="983893" y="168275"/>
            <a:chExt cx="7162800" cy="1182210"/>
          </a:xfrm>
        </p:grpSpPr>
        <p:pic>
          <p:nvPicPr>
            <p:cNvPr id="13" name="Picture 12"/>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983893" y="168275"/>
              <a:ext cx="7162800" cy="1182210"/>
            </a:xfrm>
            <a:prstGeom prst="rect">
              <a:avLst/>
            </a:prstGeom>
          </p:spPr>
        </p:pic>
        <p:pic>
          <p:nvPicPr>
            <p:cNvPr id="14" name="Picture 13"/>
            <p:cNvPicPr>
              <a:picLocks noChangeAspect="1"/>
            </p:cNvPicPr>
            <p:nvPr/>
          </p:nvPicPr>
          <p:blipFill>
            <a:blip r:embed="rId4"/>
            <a:stretch>
              <a:fillRect/>
            </a:stretch>
          </p:blipFill>
          <p:spPr>
            <a:xfrm>
              <a:off x="4101629" y="236888"/>
              <a:ext cx="927328" cy="978491"/>
            </a:xfrm>
            <a:prstGeom prst="rect">
              <a:avLst/>
            </a:prstGeom>
          </p:spPr>
        </p:pic>
      </p:grpSp>
    </p:spTree>
    <p:extLst>
      <p:ext uri="{BB962C8B-B14F-4D97-AF65-F5344CB8AC3E}">
        <p14:creationId xmlns:p14="http://schemas.microsoft.com/office/powerpoint/2010/main" val="72977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52399" y="1921797"/>
            <a:ext cx="9291895" cy="4291117"/>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3026534" y="365314"/>
            <a:ext cx="9165465"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26644" y="1905677"/>
            <a:ext cx="2596668"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459293"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2" y="4751838"/>
            <a:ext cx="2459294"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2" y="2893870"/>
            <a:ext cx="2435344"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smtClean="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37" name="Group 36"/>
          <p:cNvGrpSpPr/>
          <p:nvPr/>
        </p:nvGrpSpPr>
        <p:grpSpPr>
          <a:xfrm>
            <a:off x="253559" y="2247866"/>
            <a:ext cx="9116034" cy="3434477"/>
            <a:chOff x="-1" y="-213177"/>
            <a:chExt cx="6168517" cy="3339744"/>
          </a:xfrm>
        </p:grpSpPr>
        <p:grpSp>
          <p:nvGrpSpPr>
            <p:cNvPr id="40" name="Group 39"/>
            <p:cNvGrpSpPr/>
            <p:nvPr/>
          </p:nvGrpSpPr>
          <p:grpSpPr>
            <a:xfrm>
              <a:off x="-1" y="-213177"/>
              <a:ext cx="6168517" cy="3339744"/>
              <a:chOff x="-6" y="-181243"/>
              <a:chExt cx="6169022" cy="3342310"/>
            </a:xfrm>
          </p:grpSpPr>
          <p:grpSp>
            <p:nvGrpSpPr>
              <p:cNvPr id="42" name="Group 41"/>
              <p:cNvGrpSpPr/>
              <p:nvPr/>
            </p:nvGrpSpPr>
            <p:grpSpPr>
              <a:xfrm flipH="1">
                <a:off x="-6" y="-181243"/>
                <a:ext cx="6169022" cy="3342310"/>
                <a:chOff x="246792" y="-248266"/>
                <a:chExt cx="5145029" cy="3346997"/>
              </a:xfrm>
            </p:grpSpPr>
            <p:sp>
              <p:nvSpPr>
                <p:cNvPr id="44" name="Rectangle 43"/>
                <p:cNvSpPr/>
                <p:nvPr/>
              </p:nvSpPr>
              <p:spPr>
                <a:xfrm>
                  <a:off x="587928" y="155922"/>
                  <a:ext cx="4803893" cy="2942809"/>
                </a:xfrm>
                <a:prstGeom prst="rect">
                  <a:avLst/>
                </a:prstGeom>
                <a:solidFill>
                  <a:srgbClr val="D4DC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181610" algn="just">
                    <a:lnSpc>
                      <a:spcPct val="115000"/>
                    </a:lnSpc>
                    <a:spcAft>
                      <a:spcPts val="0"/>
                    </a:spcAft>
                    <a:tabLst>
                      <a:tab pos="849630" algn="l"/>
                      <a:tab pos="1140460" algn="l"/>
                    </a:tabLst>
                  </a:pPr>
                  <a:r>
                    <a:rPr lang="ar-SA" sz="2800" dirty="0">
                      <a:effectLst/>
                      <a:ea typeface="Calibri" panose="020F0502020204030204" pitchFamily="34" charset="0"/>
                      <a:cs typeface="Times New Roman" panose="02020603050405020304" pitchFamily="18" charset="0"/>
                    </a:rPr>
                    <a:t> </a:t>
                  </a:r>
                  <a:endParaRPr lang="en-US" sz="2800" dirty="0">
                    <a:effectLst/>
                    <a:ea typeface="Calibri" panose="020F0502020204030204" pitchFamily="34" charset="0"/>
                    <a:cs typeface="Arial" panose="020B0604020202020204" pitchFamily="34" charset="0"/>
                  </a:endParaRPr>
                </a:p>
                <a:p>
                  <a:pPr algn="r">
                    <a:lnSpc>
                      <a:spcPct val="107000"/>
                    </a:lnSpc>
                    <a:spcAft>
                      <a:spcPts val="0"/>
                    </a:spcAft>
                  </a:pPr>
                  <a:r>
                    <a:rPr lang="en-US" sz="2800" dirty="0">
                      <a:solidFill>
                        <a:srgbClr val="000000"/>
                      </a:solidFill>
                      <a:effectLst/>
                      <a:latin typeface="Sakkal Majalla"/>
                      <a:ea typeface="Calibri" panose="020F0502020204030204" pitchFamily="34" charset="0"/>
                      <a:cs typeface="Arial" panose="020B0604020202020204" pitchFamily="34" charset="0"/>
                    </a:rPr>
                    <a:t>  </a:t>
                  </a:r>
                  <a:r>
                    <a:rPr lang="ar-BH" sz="2800" dirty="0">
                      <a:solidFill>
                        <a:srgbClr val="000000"/>
                      </a:solidFill>
                      <a:effectLst/>
                      <a:ea typeface="Calibri" panose="020F0502020204030204" pitchFamily="34" charset="0"/>
                      <a:cs typeface="Sakkal Majalla"/>
                    </a:rPr>
                    <a:t>لديك مشروع تجاري لتصنيع الأجهزة الكهربائية، وأردت التوسع في حجم المشروع وتطلب ذلك زيادة رأس المال من مصادر تمويل الداخلية.</a:t>
                  </a:r>
                  <a:endParaRPr lang="en-US" sz="2800" dirty="0">
                    <a:effectLst/>
                    <a:ea typeface="Calibri" panose="020F0502020204030204" pitchFamily="34" charset="0"/>
                    <a:cs typeface="Arial" panose="020B0604020202020204" pitchFamily="34" charset="0"/>
                  </a:endParaRPr>
                </a:p>
                <a:p>
                  <a:pPr algn="r">
                    <a:lnSpc>
                      <a:spcPct val="107000"/>
                    </a:lnSpc>
                    <a:spcAft>
                      <a:spcPts val="0"/>
                    </a:spcAft>
                  </a:pPr>
                  <a:r>
                    <a:rPr lang="ar-BH" sz="2800" dirty="0">
                      <a:solidFill>
                        <a:srgbClr val="000000"/>
                      </a:solidFill>
                      <a:effectLst/>
                      <a:ea typeface="Calibri" panose="020F0502020204030204" pitchFamily="34" charset="0"/>
                      <a:cs typeface="Sakkal Majalla"/>
                    </a:rPr>
                    <a:t> </a:t>
                  </a:r>
                  <a:endParaRPr lang="en-US" sz="2800" dirty="0">
                    <a:effectLst/>
                    <a:ea typeface="Calibri" panose="020F0502020204030204" pitchFamily="34" charset="0"/>
                    <a:cs typeface="Arial" panose="020B0604020202020204" pitchFamily="34" charset="0"/>
                  </a:endParaRPr>
                </a:p>
                <a:p>
                  <a:pPr marL="457200" indent="-457200" algn="r" rtl="1">
                    <a:lnSpc>
                      <a:spcPct val="107000"/>
                    </a:lnSpc>
                    <a:spcAft>
                      <a:spcPts val="0"/>
                    </a:spcAft>
                    <a:buFont typeface="Wingdings" panose="05000000000000000000" pitchFamily="2" charset="2"/>
                    <a:buChar char="Ø"/>
                  </a:pPr>
                  <a:r>
                    <a:rPr lang="ar-BH" sz="2800" b="1" dirty="0">
                      <a:solidFill>
                        <a:srgbClr val="000000"/>
                      </a:solidFill>
                      <a:effectLst/>
                      <a:ea typeface="Calibri" panose="020F0502020204030204" pitchFamily="34" charset="0"/>
                      <a:cs typeface="Sakkal Majalla"/>
                    </a:rPr>
                    <a:t>ناقش مع زملائك مصادر التمويل الخارجية ؟ أيهما تفضل ولماذا؟</a:t>
                  </a:r>
                  <a:endParaRPr lang="en-US" sz="2800" dirty="0">
                    <a:effectLst/>
                    <a:ea typeface="Calibri" panose="020F0502020204030204" pitchFamily="34" charset="0"/>
                    <a:cs typeface="Arial" panose="020B0604020202020204" pitchFamily="34" charset="0"/>
                  </a:endParaRPr>
                </a:p>
                <a:p>
                  <a:pPr algn="r">
                    <a:lnSpc>
                      <a:spcPct val="130000"/>
                    </a:lnSpc>
                    <a:spcAft>
                      <a:spcPts val="0"/>
                    </a:spcAft>
                  </a:pPr>
                  <a:endParaRPr lang="en-US" sz="2800" dirty="0">
                    <a:effectLst/>
                    <a:ea typeface="Calibri" panose="020F0502020204030204" pitchFamily="34" charset="0"/>
                    <a:cs typeface="Arial" panose="020B0604020202020204" pitchFamily="34" charset="0"/>
                  </a:endParaRPr>
                </a:p>
                <a:p>
                  <a:pPr algn="r">
                    <a:lnSpc>
                      <a:spcPct val="110000"/>
                    </a:lnSpc>
                    <a:spcAft>
                      <a:spcPts val="0"/>
                    </a:spcAft>
                  </a:pPr>
                  <a:r>
                    <a:rPr lang="en-US" sz="2800" dirty="0">
                      <a:solidFill>
                        <a:srgbClr val="000000"/>
                      </a:solidFill>
                      <a:effectLst/>
                      <a:latin typeface="Sakkal Majalla"/>
                      <a:ea typeface="Calibri" panose="020F0502020204030204" pitchFamily="34" charset="0"/>
                      <a:cs typeface="Arial" panose="020B0604020202020204" pitchFamily="34" charset="0"/>
                    </a:rPr>
                    <a:t>   </a:t>
                  </a:r>
                  <a:endParaRPr lang="en-US" sz="2800" dirty="0">
                    <a:effectLst/>
                    <a:ea typeface="Calibri" panose="020F0502020204030204" pitchFamily="34" charset="0"/>
                    <a:cs typeface="Arial" panose="020B0604020202020204" pitchFamily="34" charset="0"/>
                  </a:endParaRPr>
                </a:p>
                <a:p>
                  <a:pPr algn="r" rtl="1">
                    <a:lnSpc>
                      <a:spcPct val="110000"/>
                    </a:lnSpc>
                    <a:spcAft>
                      <a:spcPts val="0"/>
                    </a:spcAft>
                  </a:pPr>
                  <a:r>
                    <a:rPr lang="ar-SA" sz="2800" b="1" dirty="0">
                      <a:solidFill>
                        <a:srgbClr val="000000"/>
                      </a:solidFill>
                      <a:effectLst/>
                      <a:ea typeface="Calibri" panose="020F0502020204030204" pitchFamily="34" charset="0"/>
                      <a:cs typeface="Sakkal Majalla"/>
                    </a:rPr>
                    <a:t> </a:t>
                  </a:r>
                  <a:endParaRPr lang="en-US" sz="2800" dirty="0">
                    <a:effectLst/>
                    <a:ea typeface="Calibri" panose="020F0502020204030204" pitchFamily="34" charset="0"/>
                    <a:cs typeface="Arial" panose="020B0604020202020204" pitchFamily="34" charset="0"/>
                  </a:endParaRPr>
                </a:p>
                <a:p>
                  <a:pPr algn="justLow" rtl="1">
                    <a:lnSpc>
                      <a:spcPct val="107000"/>
                    </a:lnSpc>
                    <a:spcAft>
                      <a:spcPts val="0"/>
                    </a:spcAft>
                  </a:pPr>
                  <a:r>
                    <a:rPr lang="en-US" sz="2800" dirty="0">
                      <a:solidFill>
                        <a:srgbClr val="000000"/>
                      </a:solidFill>
                      <a:effectLst/>
                      <a:latin typeface="Sakkal Majalla"/>
                      <a:ea typeface="Calibri" panose="020F0502020204030204" pitchFamily="34" charset="0"/>
                      <a:cs typeface="Arial" panose="020B0604020202020204" pitchFamily="34" charset="0"/>
                    </a:rPr>
                    <a:t>    </a:t>
                  </a:r>
                  <a:endParaRPr lang="en-US" sz="2800" dirty="0">
                    <a:effectLst/>
                    <a:ea typeface="Calibri" panose="020F0502020204030204" pitchFamily="34" charset="0"/>
                    <a:cs typeface="Arial" panose="020B0604020202020204" pitchFamily="34" charset="0"/>
                  </a:endParaRPr>
                </a:p>
              </p:txBody>
            </p:sp>
            <p:sp>
              <p:nvSpPr>
                <p:cNvPr id="45" name="Freeform: Shape 4"/>
                <p:cNvSpPr/>
                <p:nvPr/>
              </p:nvSpPr>
              <p:spPr>
                <a:xfrm>
                  <a:off x="246792" y="-231082"/>
                  <a:ext cx="2101703" cy="577051"/>
                </a:xfrm>
                <a:custGeom>
                  <a:avLst/>
                  <a:gdLst>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31837 h 1120776"/>
                    <a:gd name="connsiteX10" fmla="*/ 1146174 w 5532438"/>
                    <a:gd name="connsiteY10" fmla="*/ 760525 h 1120776"/>
                    <a:gd name="connsiteX11" fmla="*/ 785923 w 5532438"/>
                    <a:gd name="connsiteY11" fmla="*/ 1120776 h 1120776"/>
                    <a:gd name="connsiteX12" fmla="*/ 360251 w 5532438"/>
                    <a:gd name="connsiteY12" fmla="*/ 1120776 h 1120776"/>
                    <a:gd name="connsiteX13" fmla="*/ 0 w 5532438"/>
                    <a:gd name="connsiteY13" fmla="*/ 760525 h 1120776"/>
                    <a:gd name="connsiteX14" fmla="*/ 0 w 5532438"/>
                    <a:gd name="connsiteY14" fmla="*/ 360251 h 1120776"/>
                    <a:gd name="connsiteX15" fmla="*/ 360251 w 5532438"/>
                    <a:gd name="connsiteY15"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60525 h 1120776"/>
                    <a:gd name="connsiteX10" fmla="*/ 785923 w 5532438"/>
                    <a:gd name="connsiteY10" fmla="*/ 1120776 h 1120776"/>
                    <a:gd name="connsiteX11" fmla="*/ 360251 w 5532438"/>
                    <a:gd name="connsiteY11" fmla="*/ 1120776 h 1120776"/>
                    <a:gd name="connsiteX12" fmla="*/ 0 w 5532438"/>
                    <a:gd name="connsiteY12" fmla="*/ 760525 h 1120776"/>
                    <a:gd name="connsiteX13" fmla="*/ 0 w 5532438"/>
                    <a:gd name="connsiteY13" fmla="*/ 360251 h 1120776"/>
                    <a:gd name="connsiteX14" fmla="*/ 360251 w 5532438"/>
                    <a:gd name="connsiteY14"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46174 w 5532438"/>
                    <a:gd name="connsiteY8" fmla="*/ 760525 h 1120776"/>
                    <a:gd name="connsiteX9" fmla="*/ 785923 w 5532438"/>
                    <a:gd name="connsiteY9" fmla="*/ 1120776 h 1120776"/>
                    <a:gd name="connsiteX10" fmla="*/ 360251 w 5532438"/>
                    <a:gd name="connsiteY10" fmla="*/ 1120776 h 1120776"/>
                    <a:gd name="connsiteX11" fmla="*/ 0 w 5532438"/>
                    <a:gd name="connsiteY11" fmla="*/ 760525 h 1120776"/>
                    <a:gd name="connsiteX12" fmla="*/ 0 w 5532438"/>
                    <a:gd name="connsiteY12" fmla="*/ 360251 h 1120776"/>
                    <a:gd name="connsiteX13" fmla="*/ 360251 w 5532438"/>
                    <a:gd name="connsiteY13" fmla="*/ 0 h 112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2438" h="1120776">
                      <a:moveTo>
                        <a:pt x="360251" y="0"/>
                      </a:moveTo>
                      <a:lnTo>
                        <a:pt x="384174" y="0"/>
                      </a:lnTo>
                      <a:lnTo>
                        <a:pt x="785923" y="0"/>
                      </a:lnTo>
                      <a:lnTo>
                        <a:pt x="5532438" y="0"/>
                      </a:lnTo>
                      <a:lnTo>
                        <a:pt x="5532438" y="425450"/>
                      </a:lnTo>
                      <a:lnTo>
                        <a:pt x="1719261" y="425450"/>
                      </a:lnTo>
                      <a:lnTo>
                        <a:pt x="1506425" y="425450"/>
                      </a:lnTo>
                      <a:cubicBezTo>
                        <a:pt x="1332334" y="425450"/>
                        <a:pt x="1187085" y="548938"/>
                        <a:pt x="1153493" y="713098"/>
                      </a:cubicBezTo>
                      <a:lnTo>
                        <a:pt x="1146174" y="760525"/>
                      </a:lnTo>
                      <a:cubicBezTo>
                        <a:pt x="1146174" y="959486"/>
                        <a:pt x="984884" y="1120776"/>
                        <a:pt x="785923" y="1120776"/>
                      </a:cubicBezTo>
                      <a:lnTo>
                        <a:pt x="360251" y="1120776"/>
                      </a:lnTo>
                      <a:cubicBezTo>
                        <a:pt x="161290" y="1120776"/>
                        <a:pt x="0" y="959486"/>
                        <a:pt x="0" y="760525"/>
                      </a:cubicBezTo>
                      <a:lnTo>
                        <a:pt x="0" y="360251"/>
                      </a:lnTo>
                      <a:cubicBezTo>
                        <a:pt x="0" y="161290"/>
                        <a:pt x="161290" y="0"/>
                        <a:pt x="360251" y="0"/>
                      </a:cubicBezTo>
                      <a:close/>
                    </a:path>
                  </a:pathLst>
                </a:cu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800"/>
                </a:p>
              </p:txBody>
            </p:sp>
            <p:sp>
              <p:nvSpPr>
                <p:cNvPr id="46" name="Rectangle 45"/>
                <p:cNvSpPr/>
                <p:nvPr/>
              </p:nvSpPr>
              <p:spPr>
                <a:xfrm>
                  <a:off x="587921" y="-248266"/>
                  <a:ext cx="4803893" cy="670559"/>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800"/>
                </a:p>
              </p:txBody>
            </p:sp>
          </p:grpSp>
          <p:sp>
            <p:nvSpPr>
              <p:cNvPr id="43" name="مربع نص 10"/>
              <p:cNvSpPr txBox="1"/>
              <p:nvPr/>
            </p:nvSpPr>
            <p:spPr>
              <a:xfrm>
                <a:off x="2690806" y="32098"/>
                <a:ext cx="2924175" cy="3714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ar-BH" sz="2800" dirty="0">
                    <a:solidFill>
                      <a:srgbClr val="FFFFFF"/>
                    </a:solidFill>
                    <a:effectLst/>
                    <a:latin typeface="Al-Mateen" panose="02060803050605020204" pitchFamily="18" charset="-78"/>
                    <a:ea typeface="Calibri" panose="020F0502020204030204" pitchFamily="34" charset="0"/>
                    <a:cs typeface="Sultan bold" pitchFamily="2" charset="-78"/>
                  </a:rPr>
                  <a:t>نشاط جماعي </a:t>
                </a:r>
                <a:r>
                  <a:rPr lang="ar-BH" sz="2800" b="1" dirty="0">
                    <a:solidFill>
                      <a:srgbClr val="FFFFFF"/>
                    </a:solidFill>
                    <a:effectLst/>
                    <a:ea typeface="Calibri" panose="020F0502020204030204" pitchFamily="34" charset="0"/>
                    <a:cs typeface="Times New Roman" panose="02020603050405020304" pitchFamily="18" charset="0"/>
                  </a:rPr>
                  <a:t>(4-2-3)</a:t>
                </a:r>
                <a:endParaRPr lang="en-US" sz="2800" dirty="0">
                  <a:effectLst/>
                  <a:ea typeface="Calibri" panose="020F0502020204030204" pitchFamily="34" charset="0"/>
                  <a:cs typeface="Arial" panose="020B0604020202020204" pitchFamily="34" charset="0"/>
                </a:endParaRPr>
              </a:p>
            </p:txBody>
          </p:sp>
        </p:grpSp>
        <p:sp>
          <p:nvSpPr>
            <p:cNvPr id="41" name="Freeform: Shape 113"/>
            <p:cNvSpPr/>
            <p:nvPr/>
          </p:nvSpPr>
          <p:spPr>
            <a:xfrm>
              <a:off x="5658853" y="115829"/>
              <a:ext cx="438150" cy="318770"/>
            </a:xfrm>
            <a:custGeom>
              <a:avLst/>
              <a:gdLst>
                <a:gd name="connsiteX0" fmla="*/ 132419 w 479231"/>
                <a:gd name="connsiteY0" fmla="*/ 150137 h 326695"/>
                <a:gd name="connsiteX1" fmla="*/ 346812 w 479231"/>
                <a:gd name="connsiteY1" fmla="*/ 150137 h 326695"/>
                <a:gd name="connsiteX2" fmla="*/ 359423 w 479231"/>
                <a:gd name="connsiteY2" fmla="*/ 162748 h 326695"/>
                <a:gd name="connsiteX3" fmla="*/ 346812 w 479231"/>
                <a:gd name="connsiteY3" fmla="*/ 175360 h 326695"/>
                <a:gd name="connsiteX4" fmla="*/ 252227 w 479231"/>
                <a:gd name="connsiteY4" fmla="*/ 175360 h 326695"/>
                <a:gd name="connsiteX5" fmla="*/ 252227 w 479231"/>
                <a:gd name="connsiteY5" fmla="*/ 301473 h 326695"/>
                <a:gd name="connsiteX6" fmla="*/ 290061 w 479231"/>
                <a:gd name="connsiteY6" fmla="*/ 301473 h 326695"/>
                <a:gd name="connsiteX7" fmla="*/ 290061 w 479231"/>
                <a:gd name="connsiteY7" fmla="*/ 326695 h 326695"/>
                <a:gd name="connsiteX8" fmla="*/ 189170 w 479231"/>
                <a:gd name="connsiteY8" fmla="*/ 326695 h 326695"/>
                <a:gd name="connsiteX9" fmla="*/ 189170 w 479231"/>
                <a:gd name="connsiteY9" fmla="*/ 301473 h 326695"/>
                <a:gd name="connsiteX10" fmla="*/ 227004 w 479231"/>
                <a:gd name="connsiteY10" fmla="*/ 301473 h 326695"/>
                <a:gd name="connsiteX11" fmla="*/ 227004 w 479231"/>
                <a:gd name="connsiteY11" fmla="*/ 175360 h 326695"/>
                <a:gd name="connsiteX12" fmla="*/ 132419 w 479231"/>
                <a:gd name="connsiteY12" fmla="*/ 175360 h 326695"/>
                <a:gd name="connsiteX13" fmla="*/ 119808 w 479231"/>
                <a:gd name="connsiteY13" fmla="*/ 162748 h 326695"/>
                <a:gd name="connsiteX14" fmla="*/ 132419 w 479231"/>
                <a:gd name="connsiteY14" fmla="*/ 150137 h 326695"/>
                <a:gd name="connsiteX15" fmla="*/ 466620 w 479231"/>
                <a:gd name="connsiteY15" fmla="*/ 102844 h 326695"/>
                <a:gd name="connsiteX16" fmla="*/ 479231 w 479231"/>
                <a:gd name="connsiteY16" fmla="*/ 115455 h 326695"/>
                <a:gd name="connsiteX17" fmla="*/ 479231 w 479231"/>
                <a:gd name="connsiteY17" fmla="*/ 251027 h 326695"/>
                <a:gd name="connsiteX18" fmla="*/ 466620 w 479231"/>
                <a:gd name="connsiteY18" fmla="*/ 263638 h 326695"/>
                <a:gd name="connsiteX19" fmla="*/ 428786 w 479231"/>
                <a:gd name="connsiteY19" fmla="*/ 263638 h 326695"/>
                <a:gd name="connsiteX20" fmla="*/ 428786 w 479231"/>
                <a:gd name="connsiteY20" fmla="*/ 301472 h 326695"/>
                <a:gd name="connsiteX21" fmla="*/ 454009 w 479231"/>
                <a:gd name="connsiteY21" fmla="*/ 301472 h 326695"/>
                <a:gd name="connsiteX22" fmla="*/ 454009 w 479231"/>
                <a:gd name="connsiteY22" fmla="*/ 326695 h 326695"/>
                <a:gd name="connsiteX23" fmla="*/ 378341 w 479231"/>
                <a:gd name="connsiteY23" fmla="*/ 326695 h 326695"/>
                <a:gd name="connsiteX24" fmla="*/ 378341 w 479231"/>
                <a:gd name="connsiteY24" fmla="*/ 301472 h 326695"/>
                <a:gd name="connsiteX25" fmla="*/ 403563 w 479231"/>
                <a:gd name="connsiteY25" fmla="*/ 301472 h 326695"/>
                <a:gd name="connsiteX26" fmla="*/ 403563 w 479231"/>
                <a:gd name="connsiteY26" fmla="*/ 263638 h 326695"/>
                <a:gd name="connsiteX27" fmla="*/ 365729 w 479231"/>
                <a:gd name="connsiteY27" fmla="*/ 263638 h 326695"/>
                <a:gd name="connsiteX28" fmla="*/ 353118 w 479231"/>
                <a:gd name="connsiteY28" fmla="*/ 251027 h 326695"/>
                <a:gd name="connsiteX29" fmla="*/ 365729 w 479231"/>
                <a:gd name="connsiteY29" fmla="*/ 238416 h 326695"/>
                <a:gd name="connsiteX30" fmla="*/ 454009 w 479231"/>
                <a:gd name="connsiteY30" fmla="*/ 238416 h 326695"/>
                <a:gd name="connsiteX31" fmla="*/ 454009 w 479231"/>
                <a:gd name="connsiteY31" fmla="*/ 115455 h 326695"/>
                <a:gd name="connsiteX32" fmla="*/ 466620 w 479231"/>
                <a:gd name="connsiteY32" fmla="*/ 102844 h 326695"/>
                <a:gd name="connsiteX33" fmla="*/ 12611 w 479231"/>
                <a:gd name="connsiteY33" fmla="*/ 99691 h 326695"/>
                <a:gd name="connsiteX34" fmla="*/ 25223 w 479231"/>
                <a:gd name="connsiteY34" fmla="*/ 112302 h 326695"/>
                <a:gd name="connsiteX35" fmla="*/ 25223 w 479231"/>
                <a:gd name="connsiteY35" fmla="*/ 238415 h 326695"/>
                <a:gd name="connsiteX36" fmla="*/ 113502 w 479231"/>
                <a:gd name="connsiteY36" fmla="*/ 238415 h 326695"/>
                <a:gd name="connsiteX37" fmla="*/ 126113 w 479231"/>
                <a:gd name="connsiteY37" fmla="*/ 251027 h 326695"/>
                <a:gd name="connsiteX38" fmla="*/ 113502 w 479231"/>
                <a:gd name="connsiteY38" fmla="*/ 263638 h 326695"/>
                <a:gd name="connsiteX39" fmla="*/ 75668 w 479231"/>
                <a:gd name="connsiteY39" fmla="*/ 263638 h 326695"/>
                <a:gd name="connsiteX40" fmla="*/ 75668 w 479231"/>
                <a:gd name="connsiteY40" fmla="*/ 301472 h 326695"/>
                <a:gd name="connsiteX41" fmla="*/ 100891 w 479231"/>
                <a:gd name="connsiteY41" fmla="*/ 301472 h 326695"/>
                <a:gd name="connsiteX42" fmla="*/ 100891 w 479231"/>
                <a:gd name="connsiteY42" fmla="*/ 326695 h 326695"/>
                <a:gd name="connsiteX43" fmla="*/ 25223 w 479231"/>
                <a:gd name="connsiteY43" fmla="*/ 326695 h 326695"/>
                <a:gd name="connsiteX44" fmla="*/ 25223 w 479231"/>
                <a:gd name="connsiteY44" fmla="*/ 301472 h 326695"/>
                <a:gd name="connsiteX45" fmla="*/ 50445 w 479231"/>
                <a:gd name="connsiteY45" fmla="*/ 301472 h 326695"/>
                <a:gd name="connsiteX46" fmla="*/ 50445 w 479231"/>
                <a:gd name="connsiteY46" fmla="*/ 263638 h 326695"/>
                <a:gd name="connsiteX47" fmla="*/ 12611 w 479231"/>
                <a:gd name="connsiteY47" fmla="*/ 263638 h 326695"/>
                <a:gd name="connsiteX48" fmla="*/ 0 w 479231"/>
                <a:gd name="connsiteY48" fmla="*/ 251027 h 326695"/>
                <a:gd name="connsiteX49" fmla="*/ 0 w 479231"/>
                <a:gd name="connsiteY49" fmla="*/ 112302 h 326695"/>
                <a:gd name="connsiteX50" fmla="*/ 12611 w 479231"/>
                <a:gd name="connsiteY50" fmla="*/ 99691 h 326695"/>
                <a:gd name="connsiteX51" fmla="*/ 66462 w 479231"/>
                <a:gd name="connsiteY51" fmla="*/ 71379 h 326695"/>
                <a:gd name="connsiteX52" fmla="*/ 94964 w 479231"/>
                <a:gd name="connsiteY52" fmla="*/ 83990 h 326695"/>
                <a:gd name="connsiteX53" fmla="*/ 124979 w 479231"/>
                <a:gd name="connsiteY53" fmla="*/ 105998 h 326695"/>
                <a:gd name="connsiteX54" fmla="*/ 163948 w 479231"/>
                <a:gd name="connsiteY54" fmla="*/ 105998 h 326695"/>
                <a:gd name="connsiteX55" fmla="*/ 179712 w 479231"/>
                <a:gd name="connsiteY55" fmla="*/ 121762 h 326695"/>
                <a:gd name="connsiteX56" fmla="*/ 163948 w 479231"/>
                <a:gd name="connsiteY56" fmla="*/ 137526 h 326695"/>
                <a:gd name="connsiteX57" fmla="*/ 119809 w 479231"/>
                <a:gd name="connsiteY57" fmla="*/ 137526 h 326695"/>
                <a:gd name="connsiteX58" fmla="*/ 110476 w 479231"/>
                <a:gd name="connsiteY58" fmla="*/ 134499 h 326695"/>
                <a:gd name="connsiteX59" fmla="*/ 100891 w 479231"/>
                <a:gd name="connsiteY59" fmla="*/ 127374 h 326695"/>
                <a:gd name="connsiteX60" fmla="*/ 100891 w 479231"/>
                <a:gd name="connsiteY60" fmla="*/ 194088 h 326695"/>
                <a:gd name="connsiteX61" fmla="*/ 154490 w 479231"/>
                <a:gd name="connsiteY61" fmla="*/ 194088 h 326695"/>
                <a:gd name="connsiteX62" fmla="*/ 170254 w 479231"/>
                <a:gd name="connsiteY62" fmla="*/ 209852 h 326695"/>
                <a:gd name="connsiteX63" fmla="*/ 170254 w 479231"/>
                <a:gd name="connsiteY63" fmla="*/ 306013 h 326695"/>
                <a:gd name="connsiteX64" fmla="*/ 154490 w 479231"/>
                <a:gd name="connsiteY64" fmla="*/ 321777 h 326695"/>
                <a:gd name="connsiteX65" fmla="*/ 138726 w 479231"/>
                <a:gd name="connsiteY65" fmla="*/ 306013 h 326695"/>
                <a:gd name="connsiteX66" fmla="*/ 138726 w 479231"/>
                <a:gd name="connsiteY66" fmla="*/ 225805 h 326695"/>
                <a:gd name="connsiteX67" fmla="*/ 100891 w 479231"/>
                <a:gd name="connsiteY67" fmla="*/ 225805 h 326695"/>
                <a:gd name="connsiteX68" fmla="*/ 69805 w 479231"/>
                <a:gd name="connsiteY68" fmla="*/ 225805 h 326695"/>
                <a:gd name="connsiteX69" fmla="*/ 38275 w 479231"/>
                <a:gd name="connsiteY69" fmla="*/ 194277 h 326695"/>
                <a:gd name="connsiteX70" fmla="*/ 38275 w 479231"/>
                <a:gd name="connsiteY70" fmla="*/ 103853 h 326695"/>
                <a:gd name="connsiteX71" fmla="*/ 66462 w 479231"/>
                <a:gd name="connsiteY71" fmla="*/ 71379 h 326695"/>
                <a:gd name="connsiteX72" fmla="*/ 412770 w 479231"/>
                <a:gd name="connsiteY72" fmla="*/ 71064 h 326695"/>
                <a:gd name="connsiteX73" fmla="*/ 440830 w 479231"/>
                <a:gd name="connsiteY73" fmla="*/ 103538 h 326695"/>
                <a:gd name="connsiteX74" fmla="*/ 440830 w 479231"/>
                <a:gd name="connsiteY74" fmla="*/ 194277 h 326695"/>
                <a:gd name="connsiteX75" fmla="*/ 409302 w 479231"/>
                <a:gd name="connsiteY75" fmla="*/ 225806 h 326695"/>
                <a:gd name="connsiteX76" fmla="*/ 378530 w 479231"/>
                <a:gd name="connsiteY76" fmla="*/ 225806 h 326695"/>
                <a:gd name="connsiteX77" fmla="*/ 340696 w 479231"/>
                <a:gd name="connsiteY77" fmla="*/ 225806 h 326695"/>
                <a:gd name="connsiteX78" fmla="*/ 340696 w 479231"/>
                <a:gd name="connsiteY78" fmla="*/ 306013 h 326695"/>
                <a:gd name="connsiteX79" fmla="*/ 324932 w 479231"/>
                <a:gd name="connsiteY79" fmla="*/ 321777 h 326695"/>
                <a:gd name="connsiteX80" fmla="*/ 309168 w 479231"/>
                <a:gd name="connsiteY80" fmla="*/ 306013 h 326695"/>
                <a:gd name="connsiteX81" fmla="*/ 309168 w 479231"/>
                <a:gd name="connsiteY81" fmla="*/ 210041 h 326695"/>
                <a:gd name="connsiteX82" fmla="*/ 324932 w 479231"/>
                <a:gd name="connsiteY82" fmla="*/ 194277 h 326695"/>
                <a:gd name="connsiteX83" fmla="*/ 378342 w 479231"/>
                <a:gd name="connsiteY83" fmla="*/ 194277 h 326695"/>
                <a:gd name="connsiteX84" fmla="*/ 378342 w 479231"/>
                <a:gd name="connsiteY84" fmla="*/ 127374 h 326695"/>
                <a:gd name="connsiteX85" fmla="*/ 368756 w 479231"/>
                <a:gd name="connsiteY85" fmla="*/ 134499 h 326695"/>
                <a:gd name="connsiteX86" fmla="*/ 359425 w 479231"/>
                <a:gd name="connsiteY86" fmla="*/ 137526 h 326695"/>
                <a:gd name="connsiteX87" fmla="*/ 315284 w 479231"/>
                <a:gd name="connsiteY87" fmla="*/ 137526 h 326695"/>
                <a:gd name="connsiteX88" fmla="*/ 299520 w 479231"/>
                <a:gd name="connsiteY88" fmla="*/ 121762 h 326695"/>
                <a:gd name="connsiteX89" fmla="*/ 315284 w 479231"/>
                <a:gd name="connsiteY89" fmla="*/ 105998 h 326695"/>
                <a:gd name="connsiteX90" fmla="*/ 354253 w 479231"/>
                <a:gd name="connsiteY90" fmla="*/ 105998 h 326695"/>
                <a:gd name="connsiteX91" fmla="*/ 384269 w 479231"/>
                <a:gd name="connsiteY91" fmla="*/ 83675 h 326695"/>
                <a:gd name="connsiteX92" fmla="*/ 412770 w 479231"/>
                <a:gd name="connsiteY92" fmla="*/ 71064 h 326695"/>
                <a:gd name="connsiteX93" fmla="*/ 409868 w 479231"/>
                <a:gd name="connsiteY93" fmla="*/ 0 h 326695"/>
                <a:gd name="connsiteX94" fmla="*/ 441397 w 479231"/>
                <a:gd name="connsiteY94" fmla="*/ 31528 h 326695"/>
                <a:gd name="connsiteX95" fmla="*/ 409868 w 479231"/>
                <a:gd name="connsiteY95" fmla="*/ 63057 h 326695"/>
                <a:gd name="connsiteX96" fmla="*/ 378340 w 479231"/>
                <a:gd name="connsiteY96" fmla="*/ 31528 h 326695"/>
                <a:gd name="connsiteX97" fmla="*/ 409868 w 479231"/>
                <a:gd name="connsiteY97" fmla="*/ 0 h 326695"/>
                <a:gd name="connsiteX98" fmla="*/ 69362 w 479231"/>
                <a:gd name="connsiteY98" fmla="*/ 0 h 326695"/>
                <a:gd name="connsiteX99" fmla="*/ 100891 w 479231"/>
                <a:gd name="connsiteY99" fmla="*/ 31528 h 326695"/>
                <a:gd name="connsiteX100" fmla="*/ 69362 w 479231"/>
                <a:gd name="connsiteY100" fmla="*/ 63057 h 326695"/>
                <a:gd name="connsiteX101" fmla="*/ 37834 w 479231"/>
                <a:gd name="connsiteY101" fmla="*/ 31528 h 326695"/>
                <a:gd name="connsiteX102" fmla="*/ 69362 w 479231"/>
                <a:gd name="connsiteY102" fmla="*/ 0 h 3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79231" h="326695">
                  <a:moveTo>
                    <a:pt x="132419" y="150137"/>
                  </a:moveTo>
                  <a:lnTo>
                    <a:pt x="346812" y="150137"/>
                  </a:lnTo>
                  <a:cubicBezTo>
                    <a:pt x="353777" y="150137"/>
                    <a:pt x="359423" y="155784"/>
                    <a:pt x="359423" y="162748"/>
                  </a:cubicBezTo>
                  <a:cubicBezTo>
                    <a:pt x="359423" y="169714"/>
                    <a:pt x="353777" y="175360"/>
                    <a:pt x="346812" y="175360"/>
                  </a:cubicBezTo>
                  <a:lnTo>
                    <a:pt x="252227" y="175360"/>
                  </a:lnTo>
                  <a:lnTo>
                    <a:pt x="252227" y="301473"/>
                  </a:lnTo>
                  <a:lnTo>
                    <a:pt x="290061" y="301473"/>
                  </a:lnTo>
                  <a:lnTo>
                    <a:pt x="290061" y="326695"/>
                  </a:lnTo>
                  <a:lnTo>
                    <a:pt x="189170" y="326695"/>
                  </a:lnTo>
                  <a:lnTo>
                    <a:pt x="189170" y="301473"/>
                  </a:lnTo>
                  <a:lnTo>
                    <a:pt x="227004" y="301473"/>
                  </a:lnTo>
                  <a:lnTo>
                    <a:pt x="227004" y="175360"/>
                  </a:lnTo>
                  <a:lnTo>
                    <a:pt x="132419" y="175360"/>
                  </a:lnTo>
                  <a:cubicBezTo>
                    <a:pt x="125454" y="175360"/>
                    <a:pt x="119808" y="169714"/>
                    <a:pt x="119808" y="162748"/>
                  </a:cubicBezTo>
                  <a:cubicBezTo>
                    <a:pt x="119808" y="155784"/>
                    <a:pt x="125454" y="150137"/>
                    <a:pt x="132419" y="150137"/>
                  </a:cubicBezTo>
                  <a:close/>
                  <a:moveTo>
                    <a:pt x="466620" y="102844"/>
                  </a:moveTo>
                  <a:cubicBezTo>
                    <a:pt x="473586" y="102844"/>
                    <a:pt x="479231" y="108491"/>
                    <a:pt x="479231" y="115455"/>
                  </a:cubicBezTo>
                  <a:lnTo>
                    <a:pt x="479231" y="251027"/>
                  </a:lnTo>
                  <a:cubicBezTo>
                    <a:pt x="479231" y="257993"/>
                    <a:pt x="473586" y="263638"/>
                    <a:pt x="466620" y="263638"/>
                  </a:cubicBezTo>
                  <a:lnTo>
                    <a:pt x="428786" y="263638"/>
                  </a:lnTo>
                  <a:lnTo>
                    <a:pt x="428786" y="301472"/>
                  </a:lnTo>
                  <a:lnTo>
                    <a:pt x="454009" y="301472"/>
                  </a:lnTo>
                  <a:lnTo>
                    <a:pt x="454009" y="326695"/>
                  </a:lnTo>
                  <a:lnTo>
                    <a:pt x="378341" y="326695"/>
                  </a:lnTo>
                  <a:lnTo>
                    <a:pt x="378341" y="301472"/>
                  </a:lnTo>
                  <a:lnTo>
                    <a:pt x="403563" y="301472"/>
                  </a:lnTo>
                  <a:lnTo>
                    <a:pt x="403563" y="263638"/>
                  </a:lnTo>
                  <a:lnTo>
                    <a:pt x="365729" y="263638"/>
                  </a:lnTo>
                  <a:cubicBezTo>
                    <a:pt x="358765" y="263638"/>
                    <a:pt x="353118" y="257993"/>
                    <a:pt x="353118" y="251027"/>
                  </a:cubicBezTo>
                  <a:cubicBezTo>
                    <a:pt x="353118" y="244062"/>
                    <a:pt x="358765" y="238416"/>
                    <a:pt x="365729" y="238416"/>
                  </a:cubicBezTo>
                  <a:lnTo>
                    <a:pt x="454009" y="238416"/>
                  </a:lnTo>
                  <a:lnTo>
                    <a:pt x="454009" y="115455"/>
                  </a:lnTo>
                  <a:cubicBezTo>
                    <a:pt x="454009" y="108491"/>
                    <a:pt x="459655" y="102844"/>
                    <a:pt x="466620" y="102844"/>
                  </a:cubicBezTo>
                  <a:close/>
                  <a:moveTo>
                    <a:pt x="12611" y="99691"/>
                  </a:moveTo>
                  <a:cubicBezTo>
                    <a:pt x="19576" y="99691"/>
                    <a:pt x="25223" y="105338"/>
                    <a:pt x="25223" y="112302"/>
                  </a:cubicBezTo>
                  <a:lnTo>
                    <a:pt x="25223" y="238415"/>
                  </a:lnTo>
                  <a:lnTo>
                    <a:pt x="113502" y="238415"/>
                  </a:lnTo>
                  <a:cubicBezTo>
                    <a:pt x="120467" y="238415"/>
                    <a:pt x="126113" y="244062"/>
                    <a:pt x="126113" y="251027"/>
                  </a:cubicBezTo>
                  <a:cubicBezTo>
                    <a:pt x="126113" y="257993"/>
                    <a:pt x="120467" y="263638"/>
                    <a:pt x="113502" y="263638"/>
                  </a:cubicBezTo>
                  <a:lnTo>
                    <a:pt x="75668" y="263638"/>
                  </a:lnTo>
                  <a:lnTo>
                    <a:pt x="75668" y="301472"/>
                  </a:lnTo>
                  <a:lnTo>
                    <a:pt x="100891" y="301472"/>
                  </a:lnTo>
                  <a:lnTo>
                    <a:pt x="100891" y="326695"/>
                  </a:lnTo>
                  <a:lnTo>
                    <a:pt x="25223" y="326695"/>
                  </a:lnTo>
                  <a:lnTo>
                    <a:pt x="25223" y="301472"/>
                  </a:lnTo>
                  <a:lnTo>
                    <a:pt x="50445" y="301472"/>
                  </a:lnTo>
                  <a:lnTo>
                    <a:pt x="50445" y="263638"/>
                  </a:lnTo>
                  <a:lnTo>
                    <a:pt x="12611" y="263638"/>
                  </a:lnTo>
                  <a:cubicBezTo>
                    <a:pt x="5646" y="263638"/>
                    <a:pt x="0" y="257993"/>
                    <a:pt x="0" y="251027"/>
                  </a:cubicBezTo>
                  <a:lnTo>
                    <a:pt x="0" y="112302"/>
                  </a:lnTo>
                  <a:cubicBezTo>
                    <a:pt x="0" y="105338"/>
                    <a:pt x="5646" y="99691"/>
                    <a:pt x="12611" y="99691"/>
                  </a:cubicBezTo>
                  <a:close/>
                  <a:moveTo>
                    <a:pt x="66462" y="71379"/>
                  </a:moveTo>
                  <a:cubicBezTo>
                    <a:pt x="77536" y="70173"/>
                    <a:pt x="88409" y="74984"/>
                    <a:pt x="94964" y="83990"/>
                  </a:cubicBezTo>
                  <a:lnTo>
                    <a:pt x="124979" y="105998"/>
                  </a:lnTo>
                  <a:lnTo>
                    <a:pt x="163948" y="105998"/>
                  </a:lnTo>
                  <a:cubicBezTo>
                    <a:pt x="172654" y="105998"/>
                    <a:pt x="179712" y="113055"/>
                    <a:pt x="179712" y="121762"/>
                  </a:cubicBezTo>
                  <a:cubicBezTo>
                    <a:pt x="179712" y="130468"/>
                    <a:pt x="172654" y="137526"/>
                    <a:pt x="163948" y="137526"/>
                  </a:cubicBezTo>
                  <a:lnTo>
                    <a:pt x="119809" y="137526"/>
                  </a:lnTo>
                  <a:cubicBezTo>
                    <a:pt x="116457" y="137518"/>
                    <a:pt x="113193" y="136459"/>
                    <a:pt x="110476" y="134499"/>
                  </a:cubicBezTo>
                  <a:lnTo>
                    <a:pt x="100891" y="127374"/>
                  </a:lnTo>
                  <a:lnTo>
                    <a:pt x="100891" y="194088"/>
                  </a:lnTo>
                  <a:lnTo>
                    <a:pt x="154490" y="194088"/>
                  </a:lnTo>
                  <a:cubicBezTo>
                    <a:pt x="163195" y="194088"/>
                    <a:pt x="170254" y="201146"/>
                    <a:pt x="170254" y="209852"/>
                  </a:cubicBezTo>
                  <a:lnTo>
                    <a:pt x="170254" y="306013"/>
                  </a:lnTo>
                  <a:cubicBezTo>
                    <a:pt x="170254" y="314720"/>
                    <a:pt x="163195" y="321777"/>
                    <a:pt x="154490" y="321777"/>
                  </a:cubicBezTo>
                  <a:cubicBezTo>
                    <a:pt x="145783" y="321777"/>
                    <a:pt x="138726" y="314720"/>
                    <a:pt x="138726" y="306013"/>
                  </a:cubicBezTo>
                  <a:lnTo>
                    <a:pt x="138726" y="225805"/>
                  </a:lnTo>
                  <a:lnTo>
                    <a:pt x="100891" y="225805"/>
                  </a:lnTo>
                  <a:lnTo>
                    <a:pt x="69805" y="225805"/>
                  </a:lnTo>
                  <a:cubicBezTo>
                    <a:pt x="52391" y="225805"/>
                    <a:pt x="38275" y="211689"/>
                    <a:pt x="38275" y="194277"/>
                  </a:cubicBezTo>
                  <a:lnTo>
                    <a:pt x="38275" y="103853"/>
                  </a:lnTo>
                  <a:cubicBezTo>
                    <a:pt x="37989" y="87415"/>
                    <a:pt x="50146" y="73407"/>
                    <a:pt x="66462" y="71379"/>
                  </a:cubicBezTo>
                  <a:close/>
                  <a:moveTo>
                    <a:pt x="412770" y="71064"/>
                  </a:moveTo>
                  <a:cubicBezTo>
                    <a:pt x="429035" y="73151"/>
                    <a:pt x="441126" y="87142"/>
                    <a:pt x="440830" y="103538"/>
                  </a:cubicBezTo>
                  <a:lnTo>
                    <a:pt x="440830" y="194277"/>
                  </a:lnTo>
                  <a:cubicBezTo>
                    <a:pt x="440830" y="211690"/>
                    <a:pt x="426715" y="225806"/>
                    <a:pt x="409302" y="225806"/>
                  </a:cubicBezTo>
                  <a:lnTo>
                    <a:pt x="378530" y="225806"/>
                  </a:lnTo>
                  <a:lnTo>
                    <a:pt x="340696" y="225806"/>
                  </a:lnTo>
                  <a:lnTo>
                    <a:pt x="340696" y="306013"/>
                  </a:lnTo>
                  <a:cubicBezTo>
                    <a:pt x="340696" y="314720"/>
                    <a:pt x="333638" y="321777"/>
                    <a:pt x="324932" y="321777"/>
                  </a:cubicBezTo>
                  <a:cubicBezTo>
                    <a:pt x="316225" y="321777"/>
                    <a:pt x="309168" y="314720"/>
                    <a:pt x="309168" y="306013"/>
                  </a:cubicBezTo>
                  <a:lnTo>
                    <a:pt x="309168" y="210041"/>
                  </a:lnTo>
                  <a:cubicBezTo>
                    <a:pt x="309168" y="201335"/>
                    <a:pt x="316225" y="194277"/>
                    <a:pt x="324932" y="194277"/>
                  </a:cubicBezTo>
                  <a:lnTo>
                    <a:pt x="378342" y="194277"/>
                  </a:lnTo>
                  <a:lnTo>
                    <a:pt x="378342" y="127374"/>
                  </a:lnTo>
                  <a:lnTo>
                    <a:pt x="368756" y="134499"/>
                  </a:lnTo>
                  <a:cubicBezTo>
                    <a:pt x="366039" y="136460"/>
                    <a:pt x="362775" y="137518"/>
                    <a:pt x="359425" y="137526"/>
                  </a:cubicBezTo>
                  <a:lnTo>
                    <a:pt x="315284" y="137526"/>
                  </a:lnTo>
                  <a:cubicBezTo>
                    <a:pt x="306577" y="137526"/>
                    <a:pt x="299520" y="130468"/>
                    <a:pt x="299520" y="121762"/>
                  </a:cubicBezTo>
                  <a:cubicBezTo>
                    <a:pt x="299520" y="113056"/>
                    <a:pt x="306577" y="105998"/>
                    <a:pt x="315284" y="105998"/>
                  </a:cubicBezTo>
                  <a:lnTo>
                    <a:pt x="354253" y="105998"/>
                  </a:lnTo>
                  <a:lnTo>
                    <a:pt x="384269" y="83675"/>
                  </a:lnTo>
                  <a:cubicBezTo>
                    <a:pt x="390824" y="74669"/>
                    <a:pt x="401696" y="69858"/>
                    <a:pt x="412770" y="71064"/>
                  </a:cubicBezTo>
                  <a:close/>
                  <a:moveTo>
                    <a:pt x="409868" y="0"/>
                  </a:moveTo>
                  <a:cubicBezTo>
                    <a:pt x="427281" y="0"/>
                    <a:pt x="441397" y="14116"/>
                    <a:pt x="441397" y="31528"/>
                  </a:cubicBezTo>
                  <a:cubicBezTo>
                    <a:pt x="441397" y="48941"/>
                    <a:pt x="427281" y="63057"/>
                    <a:pt x="409868" y="63057"/>
                  </a:cubicBezTo>
                  <a:cubicBezTo>
                    <a:pt x="392456" y="63057"/>
                    <a:pt x="378340" y="48941"/>
                    <a:pt x="378340" y="31528"/>
                  </a:cubicBezTo>
                  <a:cubicBezTo>
                    <a:pt x="378340" y="14116"/>
                    <a:pt x="392456" y="0"/>
                    <a:pt x="409868" y="0"/>
                  </a:cubicBezTo>
                  <a:close/>
                  <a:moveTo>
                    <a:pt x="69362" y="0"/>
                  </a:moveTo>
                  <a:cubicBezTo>
                    <a:pt x="86775" y="0"/>
                    <a:pt x="100891" y="14116"/>
                    <a:pt x="100891" y="31528"/>
                  </a:cubicBezTo>
                  <a:cubicBezTo>
                    <a:pt x="100891" y="48941"/>
                    <a:pt x="86775" y="63057"/>
                    <a:pt x="69362" y="63057"/>
                  </a:cubicBezTo>
                  <a:cubicBezTo>
                    <a:pt x="51950" y="63057"/>
                    <a:pt x="37834" y="48941"/>
                    <a:pt x="37834" y="31528"/>
                  </a:cubicBezTo>
                  <a:cubicBezTo>
                    <a:pt x="37834" y="14116"/>
                    <a:pt x="51950" y="0"/>
                    <a:pt x="69362" y="0"/>
                  </a:cubicBezTo>
                  <a:close/>
                </a:path>
              </a:pathLst>
            </a:custGeom>
            <a:solidFill>
              <a:schemeClr val="bg1"/>
            </a:solidFill>
            <a:ln w="6548"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800"/>
            </a:p>
          </p:txBody>
        </p:sp>
      </p:grpSp>
      <p:sp>
        <p:nvSpPr>
          <p:cNvPr id="47" name="Rectangle 6"/>
          <p:cNvSpPr/>
          <p:nvPr/>
        </p:nvSpPr>
        <p:spPr>
          <a:xfrm>
            <a:off x="2833517" y="636393"/>
            <a:ext cx="8165965" cy="461665"/>
          </a:xfrm>
          <a:prstGeom prst="rect">
            <a:avLst/>
          </a:prstGeom>
        </p:spPr>
        <p:txBody>
          <a:bodyPr wrap="square">
            <a:spAutoFit/>
          </a:bodyPr>
          <a:lstStyle/>
          <a:p>
            <a:pPr lvl="0" algn="r" rtl="1"/>
            <a:r>
              <a:rPr lang="ar-BH" sz="2400" b="1" dirty="0">
                <a:solidFill>
                  <a:srgbClr val="FFFF00"/>
                </a:solidFill>
                <a:cs typeface="Sultan bold" pitchFamily="2" charset="-78"/>
              </a:rPr>
              <a:t>نستنتج مصادر تمويل المشروعات في مملكة البحرين الداخلية والخارجية وغير المصرفية.</a:t>
            </a:r>
            <a:endParaRPr lang="en-US" sz="2400" b="1" dirty="0">
              <a:solidFill>
                <a:srgbClr val="FFFF00"/>
              </a:solidFill>
              <a:cs typeface="Sultan bold" pitchFamily="2" charset="-78"/>
            </a:endParaRPr>
          </a:p>
        </p:txBody>
      </p:sp>
      <p:sp>
        <p:nvSpPr>
          <p:cNvPr id="28"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   </a:t>
            </a:r>
            <a:r>
              <a:rPr lang="ar-BH" sz="1400" b="1" dirty="0" smtClean="0">
                <a:solidFill>
                  <a:srgbClr val="002060"/>
                </a:solidFill>
              </a:rPr>
              <a:t>                     </a:t>
            </a:r>
            <a:r>
              <a:rPr lang="ar-SA" sz="1400" b="1" dirty="0" smtClean="0">
                <a:solidFill>
                  <a:srgbClr val="002060"/>
                </a:solidFill>
              </a:rPr>
              <a:t>تمويل المشروعات والارباح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Tree>
    <p:extLst>
      <p:ext uri="{BB962C8B-B14F-4D97-AF65-F5344CB8AC3E}">
        <p14:creationId xmlns:p14="http://schemas.microsoft.com/office/powerpoint/2010/main" val="221427678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1000"/>
                                        <p:tgtEl>
                                          <p:spTgt spid="47"/>
                                        </p:tgtEl>
                                      </p:cBhvr>
                                    </p:animEffect>
                                    <p:anim calcmode="lin" valueType="num">
                                      <p:cBhvr>
                                        <p:cTn id="15" dur="1000" fill="hold"/>
                                        <p:tgtEl>
                                          <p:spTgt spid="47"/>
                                        </p:tgtEl>
                                        <p:attrNameLst>
                                          <p:attrName>ppt_x</p:attrName>
                                        </p:attrNameLst>
                                      </p:cBhvr>
                                      <p:tavLst>
                                        <p:tav tm="0">
                                          <p:val>
                                            <p:strVal val="#ppt_x"/>
                                          </p:val>
                                        </p:tav>
                                        <p:tav tm="100000">
                                          <p:val>
                                            <p:strVal val="#ppt_x"/>
                                          </p:val>
                                        </p:tav>
                                      </p:tavLst>
                                    </p:anim>
                                    <p:anim calcmode="lin" valueType="num">
                                      <p:cBhvr>
                                        <p:cTn id="1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52400" y="1510924"/>
            <a:ext cx="9372600" cy="4859396"/>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2416934" y="365314"/>
            <a:ext cx="9775066"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888222"/>
            <a:ext cx="2596668"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394900"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1" y="4751838"/>
            <a:ext cx="2394901"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2" y="2893870"/>
            <a:ext cx="2370950"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smtClean="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Rectangle 1"/>
          <p:cNvSpPr/>
          <p:nvPr/>
        </p:nvSpPr>
        <p:spPr>
          <a:xfrm>
            <a:off x="527957" y="1743334"/>
            <a:ext cx="8621485" cy="43945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3600" b="1" dirty="0">
                <a:cs typeface="Sultan bold" pitchFamily="2" charset="-78"/>
              </a:rPr>
              <a:t>ب: مصادر التمويل </a:t>
            </a:r>
            <a:r>
              <a:rPr lang="ar-BH" sz="3600" b="1" dirty="0" smtClean="0">
                <a:cs typeface="Sultan bold" pitchFamily="2" charset="-78"/>
              </a:rPr>
              <a:t>الخارجية:</a:t>
            </a:r>
            <a:endParaRPr lang="ar-SA" sz="3600" b="1" dirty="0" smtClean="0">
              <a:cs typeface="Sultan bold" pitchFamily="2" charset="-78"/>
            </a:endParaRPr>
          </a:p>
          <a:p>
            <a:pPr algn="r" rtl="1"/>
            <a:endParaRPr lang="ar-SA" sz="2800" b="1" dirty="0">
              <a:solidFill>
                <a:schemeClr val="tx1"/>
              </a:solidFill>
            </a:endParaRPr>
          </a:p>
          <a:p>
            <a:pPr lvl="0" algn="r" rtl="1"/>
            <a:r>
              <a:rPr lang="ar-SA" sz="3200" b="1" dirty="0" smtClean="0">
                <a:solidFill>
                  <a:schemeClr val="tx1"/>
                </a:solidFill>
              </a:rPr>
              <a:t>1- </a:t>
            </a:r>
            <a:r>
              <a:rPr lang="ar-BH" sz="3200" b="1" dirty="0">
                <a:solidFill>
                  <a:schemeClr val="tx1"/>
                </a:solidFill>
              </a:rPr>
              <a:t>الائتمان </a:t>
            </a:r>
            <a:r>
              <a:rPr lang="ar-BH" sz="3200" b="1" dirty="0" smtClean="0">
                <a:solidFill>
                  <a:schemeClr val="tx1"/>
                </a:solidFill>
              </a:rPr>
              <a:t>التجاري</a:t>
            </a:r>
            <a:r>
              <a:rPr lang="ar-SA" sz="3200" b="1" dirty="0" smtClean="0">
                <a:solidFill>
                  <a:schemeClr val="tx1"/>
                </a:solidFill>
              </a:rPr>
              <a:t>.</a:t>
            </a:r>
            <a:r>
              <a:rPr lang="ar-BH" sz="3200" b="1" dirty="0" smtClean="0">
                <a:solidFill>
                  <a:schemeClr val="tx1"/>
                </a:solidFill>
              </a:rPr>
              <a:t> </a:t>
            </a:r>
            <a:r>
              <a:rPr lang="ar-SA" sz="3200" b="1" dirty="0" smtClean="0">
                <a:solidFill>
                  <a:schemeClr val="tx1"/>
                </a:solidFill>
              </a:rPr>
              <a:t>  </a:t>
            </a:r>
            <a:endParaRPr lang="en-US" sz="3200" b="1" dirty="0" smtClean="0">
              <a:solidFill>
                <a:schemeClr val="tx1"/>
              </a:solidFill>
            </a:endParaRPr>
          </a:p>
          <a:p>
            <a:pPr lvl="0" algn="r" rtl="1"/>
            <a:r>
              <a:rPr lang="ar-SA" sz="3200" b="1" dirty="0" smtClean="0">
                <a:solidFill>
                  <a:schemeClr val="tx1"/>
                </a:solidFill>
              </a:rPr>
              <a:t>2- </a:t>
            </a:r>
            <a:r>
              <a:rPr lang="ar-BH" sz="3200" b="1" dirty="0">
                <a:solidFill>
                  <a:schemeClr val="tx1"/>
                </a:solidFill>
              </a:rPr>
              <a:t>البنوك </a:t>
            </a:r>
            <a:r>
              <a:rPr lang="ar-BH" sz="3200" b="1" dirty="0" smtClean="0">
                <a:solidFill>
                  <a:schemeClr val="tx1"/>
                </a:solidFill>
              </a:rPr>
              <a:t>التجارية</a:t>
            </a:r>
            <a:r>
              <a:rPr lang="ar-SA" sz="3200" b="1" dirty="0" smtClean="0">
                <a:solidFill>
                  <a:schemeClr val="tx1"/>
                </a:solidFill>
              </a:rPr>
              <a:t>.</a:t>
            </a:r>
            <a:endParaRPr lang="en-US" sz="3200" dirty="0">
              <a:solidFill>
                <a:schemeClr val="tx1"/>
              </a:solidFill>
            </a:endParaRPr>
          </a:p>
          <a:p>
            <a:pPr algn="r" rtl="1"/>
            <a:r>
              <a:rPr lang="ar-SA" sz="3200" b="1" dirty="0" smtClean="0">
                <a:solidFill>
                  <a:schemeClr val="tx1"/>
                </a:solidFill>
              </a:rPr>
              <a:t>3</a:t>
            </a:r>
            <a:r>
              <a:rPr lang="ar-BH" sz="3200" b="1" dirty="0">
                <a:solidFill>
                  <a:schemeClr val="tx1"/>
                </a:solidFill>
              </a:rPr>
              <a:t>البنوك </a:t>
            </a:r>
            <a:r>
              <a:rPr lang="ar-BH" sz="3200" b="1" dirty="0" smtClean="0">
                <a:solidFill>
                  <a:schemeClr val="tx1"/>
                </a:solidFill>
              </a:rPr>
              <a:t>المتخصصة</a:t>
            </a:r>
            <a:r>
              <a:rPr lang="ar-SA" sz="3200" b="1" dirty="0" smtClean="0">
                <a:solidFill>
                  <a:schemeClr val="tx1"/>
                </a:solidFill>
              </a:rPr>
              <a:t>:</a:t>
            </a:r>
            <a:endParaRPr lang="en-US" sz="3200" b="1" dirty="0" smtClean="0">
              <a:solidFill>
                <a:schemeClr val="tx1"/>
              </a:solidFill>
            </a:endParaRPr>
          </a:p>
          <a:p>
            <a:pPr marL="514350" indent="-514350" algn="r" rtl="1">
              <a:buAutoNum type="arabic1Minus"/>
            </a:pPr>
            <a:r>
              <a:rPr lang="ar-SA" sz="3200" b="1" dirty="0" smtClean="0">
                <a:solidFill>
                  <a:schemeClr val="tx1"/>
                </a:solidFill>
              </a:rPr>
              <a:t>بنك البحرين للتنمية</a:t>
            </a:r>
          </a:p>
          <a:p>
            <a:pPr marL="514350" indent="-514350" algn="r" rtl="1">
              <a:buAutoNum type="arabic1Minus"/>
            </a:pPr>
            <a:r>
              <a:rPr lang="ar-SA" sz="3200" b="1" dirty="0">
                <a:solidFill>
                  <a:schemeClr val="tx1"/>
                </a:solidFill>
              </a:rPr>
              <a:t> </a:t>
            </a:r>
            <a:r>
              <a:rPr lang="ar-SA" sz="3200" b="1" dirty="0" smtClean="0">
                <a:solidFill>
                  <a:schemeClr val="tx1"/>
                </a:solidFill>
              </a:rPr>
              <a:t>بنك الأسرة (بيت الأسرة للتمويل المتناهي الصغر)</a:t>
            </a:r>
            <a:endParaRPr lang="en-US" sz="3200" dirty="0">
              <a:solidFill>
                <a:schemeClr val="tx1"/>
              </a:solidFill>
            </a:endParaRPr>
          </a:p>
          <a:p>
            <a:pPr algn="r" rtl="1"/>
            <a:r>
              <a:rPr lang="ar-SA" sz="3200" b="1" dirty="0" smtClean="0">
                <a:solidFill>
                  <a:schemeClr val="tx1"/>
                </a:solidFill>
              </a:rPr>
              <a:t>4- </a:t>
            </a:r>
            <a:r>
              <a:rPr lang="ar-BH" sz="3200" b="1" dirty="0">
                <a:solidFill>
                  <a:schemeClr val="tx1"/>
                </a:solidFill>
              </a:rPr>
              <a:t>مؤسسات التمويل غير </a:t>
            </a:r>
            <a:r>
              <a:rPr lang="ar-BH" sz="3200" b="1" dirty="0" smtClean="0">
                <a:solidFill>
                  <a:schemeClr val="tx1"/>
                </a:solidFill>
              </a:rPr>
              <a:t>المصرفية</a:t>
            </a:r>
            <a:r>
              <a:rPr lang="ar-SA" sz="3200" b="1" dirty="0" smtClean="0">
                <a:solidFill>
                  <a:schemeClr val="tx1"/>
                </a:solidFill>
              </a:rPr>
              <a:t> (تمكين)</a:t>
            </a:r>
            <a:endParaRPr lang="en-US" sz="3200" dirty="0">
              <a:solidFill>
                <a:schemeClr val="tx1"/>
              </a:solidFill>
            </a:endParaRPr>
          </a:p>
          <a:p>
            <a:pPr lvl="0" algn="r" rtl="1"/>
            <a:endParaRPr lang="en-US" sz="2400" dirty="0">
              <a:solidFill>
                <a:schemeClr val="tx1"/>
              </a:solidFill>
              <a:cs typeface="Sultan bold" pitchFamily="2" charset="-78"/>
            </a:endParaRPr>
          </a:p>
        </p:txBody>
      </p:sp>
      <p:sp>
        <p:nvSpPr>
          <p:cNvPr id="22" name="Rectangle 6"/>
          <p:cNvSpPr/>
          <p:nvPr/>
        </p:nvSpPr>
        <p:spPr>
          <a:xfrm>
            <a:off x="2527521" y="626795"/>
            <a:ext cx="8165965" cy="461665"/>
          </a:xfrm>
          <a:prstGeom prst="rect">
            <a:avLst/>
          </a:prstGeom>
        </p:spPr>
        <p:txBody>
          <a:bodyPr wrap="square">
            <a:spAutoFit/>
          </a:bodyPr>
          <a:lstStyle/>
          <a:p>
            <a:pPr lvl="0" algn="r" rtl="1"/>
            <a:r>
              <a:rPr lang="ar-BH" sz="2400" b="1" dirty="0">
                <a:solidFill>
                  <a:srgbClr val="FFFF00"/>
                </a:solidFill>
                <a:cs typeface="Sultan bold" pitchFamily="2" charset="-78"/>
              </a:rPr>
              <a:t>نستنتج مصادر تمويل المشروعات في مملكة البحرين الداخلية والخارجية وغير المصرفية.</a:t>
            </a:r>
            <a:endParaRPr lang="en-US" sz="2400" b="1" dirty="0">
              <a:solidFill>
                <a:srgbClr val="FFFF00"/>
              </a:solidFill>
              <a:cs typeface="Sultan bold" pitchFamily="2" charset="-78"/>
            </a:endParaRPr>
          </a:p>
        </p:txBody>
      </p:sp>
      <p:sp>
        <p:nvSpPr>
          <p:cNvPr id="23"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   </a:t>
            </a:r>
            <a:r>
              <a:rPr lang="ar-BH" sz="1400" b="1" dirty="0" smtClean="0">
                <a:solidFill>
                  <a:srgbClr val="002060"/>
                </a:solidFill>
              </a:rPr>
              <a:t>                     </a:t>
            </a:r>
            <a:r>
              <a:rPr lang="ar-SA" sz="1400" b="1" dirty="0" smtClean="0">
                <a:solidFill>
                  <a:srgbClr val="002060"/>
                </a:solidFill>
              </a:rPr>
              <a:t>تمويل المشروعات والارباح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Tree>
    <p:extLst>
      <p:ext uri="{BB962C8B-B14F-4D97-AF65-F5344CB8AC3E}">
        <p14:creationId xmlns:p14="http://schemas.microsoft.com/office/powerpoint/2010/main" val="161378989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 grpId="0" animBg="1"/>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58119" y="1536307"/>
            <a:ext cx="9372600" cy="4859396"/>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2416934" y="365314"/>
            <a:ext cx="9775066"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888222"/>
            <a:ext cx="2596668"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1" y="4751838"/>
            <a:ext cx="2626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1" y="2893870"/>
            <a:ext cx="2572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2" name="Rectangle 6"/>
          <p:cNvSpPr/>
          <p:nvPr/>
        </p:nvSpPr>
        <p:spPr>
          <a:xfrm>
            <a:off x="2527521" y="626795"/>
            <a:ext cx="8165965" cy="461665"/>
          </a:xfrm>
          <a:prstGeom prst="rect">
            <a:avLst/>
          </a:prstGeom>
        </p:spPr>
        <p:txBody>
          <a:bodyPr wrap="square">
            <a:spAutoFit/>
          </a:bodyPr>
          <a:lstStyle/>
          <a:p>
            <a:pPr lvl="0" algn="r" rtl="1"/>
            <a:r>
              <a:rPr lang="ar-BH" sz="2400" b="1" dirty="0">
                <a:solidFill>
                  <a:srgbClr val="FFFF00"/>
                </a:solidFill>
                <a:cs typeface="Sultan bold" pitchFamily="2" charset="-78"/>
              </a:rPr>
              <a:t>نستنتج مصادر تمويل المشروعات في مملكة البحرين الداخلية والخارجية وغير المصرفية.</a:t>
            </a:r>
            <a:endParaRPr lang="en-US" sz="2400" b="1" dirty="0">
              <a:solidFill>
                <a:srgbClr val="FFFF00"/>
              </a:solidFill>
              <a:cs typeface="Sultan bold" pitchFamily="2" charset="-78"/>
            </a:endParaRPr>
          </a:p>
        </p:txBody>
      </p:sp>
      <p:grpSp>
        <p:nvGrpSpPr>
          <p:cNvPr id="23" name="Group 22"/>
          <p:cNvGrpSpPr/>
          <p:nvPr/>
        </p:nvGrpSpPr>
        <p:grpSpPr>
          <a:xfrm>
            <a:off x="168395" y="1663432"/>
            <a:ext cx="9281824" cy="4662361"/>
            <a:chOff x="-2" y="0"/>
            <a:chExt cx="6150438" cy="2889225"/>
          </a:xfrm>
        </p:grpSpPr>
        <p:grpSp>
          <p:nvGrpSpPr>
            <p:cNvPr id="24" name="Group 23"/>
            <p:cNvGrpSpPr/>
            <p:nvPr/>
          </p:nvGrpSpPr>
          <p:grpSpPr>
            <a:xfrm>
              <a:off x="-2" y="0"/>
              <a:ext cx="6150438" cy="2889225"/>
              <a:chOff x="-7" y="32098"/>
              <a:chExt cx="6150942" cy="2891447"/>
            </a:xfrm>
          </p:grpSpPr>
          <p:grpSp>
            <p:nvGrpSpPr>
              <p:cNvPr id="26" name="Group 25"/>
              <p:cNvGrpSpPr/>
              <p:nvPr/>
            </p:nvGrpSpPr>
            <p:grpSpPr>
              <a:xfrm flipH="1">
                <a:off x="-7" y="66669"/>
                <a:ext cx="6150942" cy="2856876"/>
                <a:chOff x="261872" y="-6"/>
                <a:chExt cx="5129949" cy="2860882"/>
              </a:xfrm>
            </p:grpSpPr>
            <p:sp>
              <p:nvSpPr>
                <p:cNvPr id="37" name="Rectangle 36"/>
                <p:cNvSpPr/>
                <p:nvPr/>
              </p:nvSpPr>
              <p:spPr>
                <a:xfrm>
                  <a:off x="575722" y="155824"/>
                  <a:ext cx="4816099" cy="2705052"/>
                </a:xfrm>
                <a:prstGeom prst="rect">
                  <a:avLst/>
                </a:prstGeom>
                <a:solidFill>
                  <a:srgbClr val="D4DC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181610" algn="just">
                    <a:lnSpc>
                      <a:spcPct val="115000"/>
                    </a:lnSpc>
                    <a:spcAft>
                      <a:spcPts val="0"/>
                    </a:spcAft>
                    <a:tabLst>
                      <a:tab pos="849630" algn="l"/>
                      <a:tab pos="1140460" algn="l"/>
                    </a:tabLst>
                  </a:pPr>
                  <a:r>
                    <a:rPr lang="ar-SA" sz="2800" dirty="0">
                      <a:effectLst/>
                      <a:ea typeface="Calibri" panose="020F0502020204030204" pitchFamily="34" charset="0"/>
                      <a:cs typeface="Times New Roman" panose="02020603050405020304" pitchFamily="18" charset="0"/>
                    </a:rPr>
                    <a:t> </a:t>
                  </a:r>
                  <a:r>
                    <a:rPr lang="ar-SA" sz="2800" dirty="0" smtClean="0">
                      <a:solidFill>
                        <a:srgbClr val="000000"/>
                      </a:solidFill>
                      <a:effectLst/>
                      <a:ea typeface="Calibri" panose="020F0502020204030204" pitchFamily="34" charset="0"/>
                      <a:cs typeface="Sakkal Majalla"/>
                    </a:rPr>
                    <a:t>     </a:t>
                  </a:r>
                  <a:endParaRPr lang="en-US" sz="2800" dirty="0">
                    <a:effectLst/>
                    <a:ea typeface="Calibri" panose="020F0502020204030204" pitchFamily="34" charset="0"/>
                    <a:cs typeface="Arial" panose="020B0604020202020204" pitchFamily="34" charset="0"/>
                  </a:endParaRPr>
                </a:p>
                <a:p>
                  <a:pPr marL="457200" algn="r" rtl="1">
                    <a:lnSpc>
                      <a:spcPct val="107000"/>
                    </a:lnSpc>
                    <a:spcAft>
                      <a:spcPts val="800"/>
                    </a:spcAft>
                  </a:pPr>
                  <a:r>
                    <a:rPr lang="ar-SA" sz="2800" dirty="0">
                      <a:solidFill>
                        <a:srgbClr val="000000"/>
                      </a:solidFill>
                      <a:effectLst/>
                      <a:ea typeface="Calibri" panose="020F0502020204030204" pitchFamily="34" charset="0"/>
                      <a:cs typeface="Sakkal Majalla"/>
                    </a:rPr>
                    <a:t>  </a:t>
                  </a:r>
                  <a:r>
                    <a:rPr lang="ar-BH" sz="2800" dirty="0">
                      <a:solidFill>
                        <a:srgbClr val="000000"/>
                      </a:solidFill>
                      <a:effectLst/>
                      <a:ea typeface="Calibri" panose="020F0502020204030204" pitchFamily="34" charset="0"/>
                      <a:cs typeface="Sakkal Majalla"/>
                    </a:rPr>
                    <a:t>فكر مع زملائك في مشروع ما، ثم من خلال دراستك</a:t>
                  </a:r>
                  <a:endParaRPr lang="en-US" sz="2800" dirty="0">
                    <a:effectLst/>
                    <a:ea typeface="Calibri" panose="020F0502020204030204" pitchFamily="34" charset="0"/>
                    <a:cs typeface="Arial" panose="020B0604020202020204" pitchFamily="34" charset="0"/>
                  </a:endParaRPr>
                </a:p>
                <a:p>
                  <a:pPr marL="457200" algn="r" rtl="1">
                    <a:lnSpc>
                      <a:spcPct val="107000"/>
                    </a:lnSpc>
                    <a:spcAft>
                      <a:spcPts val="800"/>
                    </a:spcAft>
                  </a:pPr>
                  <a:r>
                    <a:rPr lang="ar-BH" sz="2800" dirty="0">
                      <a:solidFill>
                        <a:srgbClr val="000000"/>
                      </a:solidFill>
                      <a:effectLst/>
                      <a:ea typeface="Calibri" panose="020F0502020204030204" pitchFamily="34" charset="0"/>
                      <a:cs typeface="Sakkal Majalla"/>
                    </a:rPr>
                    <a:t> لمصادر تمويل رأس المال.</a:t>
                  </a:r>
                  <a:endParaRPr lang="en-US" sz="2800" dirty="0">
                    <a:effectLst/>
                    <a:ea typeface="Calibri" panose="020F0502020204030204" pitchFamily="34" charset="0"/>
                    <a:cs typeface="Arial" panose="020B0604020202020204" pitchFamily="34" charset="0"/>
                  </a:endParaRPr>
                </a:p>
                <a:p>
                  <a:pPr marL="1143000" indent="-457200" algn="r" rtl="1">
                    <a:lnSpc>
                      <a:spcPct val="107000"/>
                    </a:lnSpc>
                    <a:spcAft>
                      <a:spcPts val="800"/>
                    </a:spcAft>
                    <a:buFont typeface="Wingdings" panose="05000000000000000000" pitchFamily="2" charset="2"/>
                    <a:buChar char="Ø"/>
                  </a:pPr>
                  <a:r>
                    <a:rPr lang="ar-BH" sz="2800" dirty="0">
                      <a:solidFill>
                        <a:srgbClr val="000000"/>
                      </a:solidFill>
                      <a:effectLst/>
                      <a:ea typeface="Calibri" panose="020F0502020204030204" pitchFamily="34" charset="0"/>
                      <a:cs typeface="Sakkal Majalla"/>
                    </a:rPr>
                    <a:t>حدد أي مصادر التمويل تختارها؟ ولماذا؟</a:t>
                  </a:r>
                  <a:endParaRPr lang="en-US" sz="2800" dirty="0">
                    <a:effectLst/>
                    <a:ea typeface="Calibri" panose="020F0502020204030204" pitchFamily="34" charset="0"/>
                    <a:cs typeface="Arial" panose="020B0604020202020204" pitchFamily="34" charset="0"/>
                  </a:endParaRPr>
                </a:p>
                <a:p>
                  <a:pPr marL="1143000" indent="-457200" algn="r" rtl="1">
                    <a:lnSpc>
                      <a:spcPct val="107000"/>
                    </a:lnSpc>
                    <a:spcAft>
                      <a:spcPts val="800"/>
                    </a:spcAft>
                    <a:buFont typeface="Wingdings" panose="05000000000000000000" pitchFamily="2" charset="2"/>
                    <a:buChar char="Ø"/>
                  </a:pPr>
                  <a:r>
                    <a:rPr lang="ar-BH" sz="2800" dirty="0">
                      <a:solidFill>
                        <a:srgbClr val="000000"/>
                      </a:solidFill>
                      <a:effectLst/>
                      <a:ea typeface="Calibri" panose="020F0502020204030204" pitchFamily="34" charset="0"/>
                      <a:cs typeface="Sakkal Majalla"/>
                    </a:rPr>
                    <a:t>قم بعمل بحث جماعي باستخدام الرابط التالي</a:t>
                  </a:r>
                  <a:endParaRPr lang="en-US" sz="2800" dirty="0">
                    <a:effectLst/>
                    <a:ea typeface="Calibri" panose="020F0502020204030204" pitchFamily="34" charset="0"/>
                    <a:cs typeface="Arial" panose="020B0604020202020204" pitchFamily="34" charset="0"/>
                  </a:endParaRPr>
                </a:p>
                <a:p>
                  <a:pPr marL="914400" algn="r" rtl="1">
                    <a:lnSpc>
                      <a:spcPct val="107000"/>
                    </a:lnSpc>
                    <a:spcAft>
                      <a:spcPts val="800"/>
                    </a:spcAft>
                  </a:pPr>
                  <a:r>
                    <a:rPr lang="ar-BH" sz="2800" dirty="0">
                      <a:solidFill>
                        <a:srgbClr val="000000"/>
                      </a:solidFill>
                      <a:effectLst/>
                      <a:ea typeface="Calibri" panose="020F0502020204030204" pitchFamily="34" charset="0"/>
                      <a:cs typeface="Sakkal Majalla"/>
                    </a:rPr>
                    <a:t> عن دور تمكين في دفع اقتصاد مملكة البحرين </a:t>
                  </a:r>
                  <a:endParaRPr lang="en-US" sz="2800" dirty="0">
                    <a:effectLst/>
                    <a:ea typeface="Calibri" panose="020F0502020204030204" pitchFamily="34" charset="0"/>
                    <a:cs typeface="Arial" panose="020B0604020202020204" pitchFamily="34" charset="0"/>
                  </a:endParaRPr>
                </a:p>
                <a:p>
                  <a:pPr marL="914400" algn="r" rtl="1">
                    <a:lnSpc>
                      <a:spcPct val="107000"/>
                    </a:lnSpc>
                    <a:spcAft>
                      <a:spcPts val="800"/>
                    </a:spcAft>
                  </a:pPr>
                  <a:r>
                    <a:rPr lang="ar-BH" sz="2800" dirty="0">
                      <a:solidFill>
                        <a:srgbClr val="000000"/>
                      </a:solidFill>
                      <a:effectLst/>
                      <a:ea typeface="Calibri" panose="020F0502020204030204" pitchFamily="34" charset="0"/>
                      <a:cs typeface="Sakkal Majalla"/>
                    </a:rPr>
                    <a:t>لتحقيق أهداف الرؤية الاقتصادية 2030؟</a:t>
                  </a:r>
                  <a:endParaRPr lang="en-US" sz="2800" dirty="0">
                    <a:effectLst/>
                    <a:ea typeface="Calibri" panose="020F0502020204030204" pitchFamily="34" charset="0"/>
                    <a:cs typeface="Arial" panose="020B0604020202020204" pitchFamily="34" charset="0"/>
                  </a:endParaRPr>
                </a:p>
                <a:p>
                  <a:pPr marL="914400" algn="l" rtl="1">
                    <a:lnSpc>
                      <a:spcPct val="107000"/>
                    </a:lnSpc>
                    <a:spcAft>
                      <a:spcPts val="800"/>
                    </a:spcAft>
                  </a:pPr>
                  <a:r>
                    <a:rPr lang="en-US" sz="2800" b="1" u="sng" dirty="0">
                      <a:solidFill>
                        <a:srgbClr val="0563C1"/>
                      </a:solidFill>
                      <a:effectLst/>
                      <a:latin typeface="Sakkal Majalla"/>
                      <a:ea typeface="Calibri" panose="020F0502020204030204" pitchFamily="34" charset="0"/>
                      <a:cs typeface="Arial" panose="020B0604020202020204" pitchFamily="34" charset="0"/>
                      <a:hlinkClick r:id="rId5"/>
                    </a:rPr>
                    <a:t>https://www.tamkeen.bh/ar/about</a:t>
                  </a:r>
                  <a:endParaRPr lang="en-US" sz="2800" dirty="0">
                    <a:effectLst/>
                    <a:ea typeface="Calibri" panose="020F0502020204030204" pitchFamily="34" charset="0"/>
                    <a:cs typeface="Arial" panose="020B0604020202020204" pitchFamily="34" charset="0"/>
                  </a:endParaRPr>
                </a:p>
                <a:p>
                  <a:pPr algn="r">
                    <a:lnSpc>
                      <a:spcPct val="107000"/>
                    </a:lnSpc>
                    <a:spcAft>
                      <a:spcPts val="0"/>
                    </a:spcAft>
                  </a:pPr>
                  <a:r>
                    <a:rPr lang="en-US" sz="2800" dirty="0">
                      <a:solidFill>
                        <a:srgbClr val="000000"/>
                      </a:solidFill>
                      <a:effectLst/>
                      <a:latin typeface="Sakkal Majalla"/>
                      <a:ea typeface="Calibri" panose="020F0502020204030204" pitchFamily="34" charset="0"/>
                      <a:cs typeface="Arial" panose="020B0604020202020204" pitchFamily="34" charset="0"/>
                    </a:rPr>
                    <a:t>   </a:t>
                  </a:r>
                  <a:endParaRPr lang="en-US" sz="2800" dirty="0">
                    <a:effectLst/>
                    <a:ea typeface="Calibri" panose="020F0502020204030204" pitchFamily="34" charset="0"/>
                    <a:cs typeface="Arial" panose="020B0604020202020204" pitchFamily="34" charset="0"/>
                  </a:endParaRPr>
                </a:p>
                <a:p>
                  <a:pPr algn="r">
                    <a:lnSpc>
                      <a:spcPct val="107000"/>
                    </a:lnSpc>
                    <a:spcAft>
                      <a:spcPts val="0"/>
                    </a:spcAft>
                  </a:pPr>
                  <a:r>
                    <a:rPr lang="en-US" sz="2800" dirty="0">
                      <a:solidFill>
                        <a:srgbClr val="000000"/>
                      </a:solidFill>
                      <a:effectLst/>
                      <a:latin typeface="Sakkal Majalla"/>
                      <a:ea typeface="Calibri" panose="020F0502020204030204" pitchFamily="34" charset="0"/>
                      <a:cs typeface="Arial" panose="020B0604020202020204" pitchFamily="34" charset="0"/>
                    </a:rPr>
                    <a:t>   </a:t>
                  </a:r>
                  <a:endParaRPr lang="en-US" sz="2800" dirty="0">
                    <a:effectLst/>
                    <a:ea typeface="Calibri" panose="020F0502020204030204" pitchFamily="34" charset="0"/>
                    <a:cs typeface="Arial" panose="020B0604020202020204" pitchFamily="34" charset="0"/>
                  </a:endParaRPr>
                </a:p>
                <a:p>
                  <a:pPr algn="r">
                    <a:lnSpc>
                      <a:spcPct val="130000"/>
                    </a:lnSpc>
                    <a:spcAft>
                      <a:spcPts val="0"/>
                    </a:spcAft>
                  </a:pPr>
                  <a:r>
                    <a:rPr lang="ar-BH" sz="2800" b="1" dirty="0">
                      <a:effectLst/>
                      <a:ea typeface="Calibri" panose="020F0502020204030204" pitchFamily="34" charset="0"/>
                      <a:cs typeface="Sakkal Majalla"/>
                    </a:rPr>
                    <a:t> </a:t>
                  </a:r>
                  <a:endParaRPr lang="en-US" sz="2800" dirty="0">
                    <a:effectLst/>
                    <a:ea typeface="Calibri" panose="020F0502020204030204" pitchFamily="34" charset="0"/>
                    <a:cs typeface="Arial" panose="020B0604020202020204" pitchFamily="34" charset="0"/>
                  </a:endParaRPr>
                </a:p>
                <a:p>
                  <a:pPr algn="r">
                    <a:lnSpc>
                      <a:spcPct val="110000"/>
                    </a:lnSpc>
                    <a:spcAft>
                      <a:spcPts val="0"/>
                    </a:spcAft>
                  </a:pPr>
                  <a:r>
                    <a:rPr lang="en-US" sz="2800" dirty="0">
                      <a:solidFill>
                        <a:srgbClr val="000000"/>
                      </a:solidFill>
                      <a:effectLst/>
                      <a:latin typeface="Sakkal Majalla"/>
                      <a:ea typeface="Calibri" panose="020F0502020204030204" pitchFamily="34" charset="0"/>
                      <a:cs typeface="Arial" panose="020B0604020202020204" pitchFamily="34" charset="0"/>
                    </a:rPr>
                    <a:t>   </a:t>
                  </a:r>
                  <a:endParaRPr lang="en-US" sz="2800" dirty="0">
                    <a:effectLst/>
                    <a:ea typeface="Calibri" panose="020F0502020204030204" pitchFamily="34" charset="0"/>
                    <a:cs typeface="Arial" panose="020B0604020202020204" pitchFamily="34" charset="0"/>
                  </a:endParaRPr>
                </a:p>
                <a:p>
                  <a:pPr algn="r" rtl="1">
                    <a:lnSpc>
                      <a:spcPct val="110000"/>
                    </a:lnSpc>
                    <a:spcAft>
                      <a:spcPts val="0"/>
                    </a:spcAft>
                  </a:pPr>
                  <a:r>
                    <a:rPr lang="ar-SA" sz="2800" b="1" dirty="0">
                      <a:solidFill>
                        <a:srgbClr val="000000"/>
                      </a:solidFill>
                      <a:effectLst/>
                      <a:ea typeface="Calibri" panose="020F0502020204030204" pitchFamily="34" charset="0"/>
                      <a:cs typeface="Sakkal Majalla"/>
                    </a:rPr>
                    <a:t> </a:t>
                  </a:r>
                  <a:endParaRPr lang="en-US" sz="2800" dirty="0">
                    <a:effectLst/>
                    <a:ea typeface="Calibri" panose="020F0502020204030204" pitchFamily="34" charset="0"/>
                    <a:cs typeface="Arial" panose="020B0604020202020204" pitchFamily="34" charset="0"/>
                  </a:endParaRPr>
                </a:p>
                <a:p>
                  <a:pPr algn="justLow" rtl="1">
                    <a:lnSpc>
                      <a:spcPct val="107000"/>
                    </a:lnSpc>
                    <a:spcAft>
                      <a:spcPts val="0"/>
                    </a:spcAft>
                  </a:pPr>
                  <a:r>
                    <a:rPr lang="en-US" sz="2800" dirty="0">
                      <a:solidFill>
                        <a:srgbClr val="000000"/>
                      </a:solidFill>
                      <a:effectLst/>
                      <a:latin typeface="Sakkal Majalla"/>
                      <a:ea typeface="Calibri" panose="020F0502020204030204" pitchFamily="34" charset="0"/>
                      <a:cs typeface="Arial" panose="020B0604020202020204" pitchFamily="34" charset="0"/>
                    </a:rPr>
                    <a:t>    </a:t>
                  </a:r>
                  <a:endParaRPr lang="en-US" sz="2800" dirty="0">
                    <a:effectLst/>
                    <a:ea typeface="Calibri" panose="020F0502020204030204" pitchFamily="34" charset="0"/>
                    <a:cs typeface="Arial" panose="020B0604020202020204" pitchFamily="34" charset="0"/>
                  </a:endParaRPr>
                </a:p>
              </p:txBody>
            </p:sp>
            <p:sp>
              <p:nvSpPr>
                <p:cNvPr id="40" name="Freeform: Shape 4"/>
                <p:cNvSpPr/>
                <p:nvPr/>
              </p:nvSpPr>
              <p:spPr>
                <a:xfrm>
                  <a:off x="261872" y="-6"/>
                  <a:ext cx="2101703" cy="424367"/>
                </a:xfrm>
                <a:custGeom>
                  <a:avLst/>
                  <a:gdLst>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31837 h 1120776"/>
                    <a:gd name="connsiteX10" fmla="*/ 1146174 w 5532438"/>
                    <a:gd name="connsiteY10" fmla="*/ 760525 h 1120776"/>
                    <a:gd name="connsiteX11" fmla="*/ 785923 w 5532438"/>
                    <a:gd name="connsiteY11" fmla="*/ 1120776 h 1120776"/>
                    <a:gd name="connsiteX12" fmla="*/ 360251 w 5532438"/>
                    <a:gd name="connsiteY12" fmla="*/ 1120776 h 1120776"/>
                    <a:gd name="connsiteX13" fmla="*/ 0 w 5532438"/>
                    <a:gd name="connsiteY13" fmla="*/ 760525 h 1120776"/>
                    <a:gd name="connsiteX14" fmla="*/ 0 w 5532438"/>
                    <a:gd name="connsiteY14" fmla="*/ 360251 h 1120776"/>
                    <a:gd name="connsiteX15" fmla="*/ 360251 w 5532438"/>
                    <a:gd name="connsiteY15"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60525 h 1120776"/>
                    <a:gd name="connsiteX10" fmla="*/ 785923 w 5532438"/>
                    <a:gd name="connsiteY10" fmla="*/ 1120776 h 1120776"/>
                    <a:gd name="connsiteX11" fmla="*/ 360251 w 5532438"/>
                    <a:gd name="connsiteY11" fmla="*/ 1120776 h 1120776"/>
                    <a:gd name="connsiteX12" fmla="*/ 0 w 5532438"/>
                    <a:gd name="connsiteY12" fmla="*/ 760525 h 1120776"/>
                    <a:gd name="connsiteX13" fmla="*/ 0 w 5532438"/>
                    <a:gd name="connsiteY13" fmla="*/ 360251 h 1120776"/>
                    <a:gd name="connsiteX14" fmla="*/ 360251 w 5532438"/>
                    <a:gd name="connsiteY14"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46174 w 5532438"/>
                    <a:gd name="connsiteY8" fmla="*/ 760525 h 1120776"/>
                    <a:gd name="connsiteX9" fmla="*/ 785923 w 5532438"/>
                    <a:gd name="connsiteY9" fmla="*/ 1120776 h 1120776"/>
                    <a:gd name="connsiteX10" fmla="*/ 360251 w 5532438"/>
                    <a:gd name="connsiteY10" fmla="*/ 1120776 h 1120776"/>
                    <a:gd name="connsiteX11" fmla="*/ 0 w 5532438"/>
                    <a:gd name="connsiteY11" fmla="*/ 760525 h 1120776"/>
                    <a:gd name="connsiteX12" fmla="*/ 0 w 5532438"/>
                    <a:gd name="connsiteY12" fmla="*/ 360251 h 1120776"/>
                    <a:gd name="connsiteX13" fmla="*/ 360251 w 5532438"/>
                    <a:gd name="connsiteY13" fmla="*/ 0 h 112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2438" h="1120776">
                      <a:moveTo>
                        <a:pt x="360251" y="0"/>
                      </a:moveTo>
                      <a:lnTo>
                        <a:pt x="384174" y="0"/>
                      </a:lnTo>
                      <a:lnTo>
                        <a:pt x="785923" y="0"/>
                      </a:lnTo>
                      <a:lnTo>
                        <a:pt x="5532438" y="0"/>
                      </a:lnTo>
                      <a:lnTo>
                        <a:pt x="5532438" y="425450"/>
                      </a:lnTo>
                      <a:lnTo>
                        <a:pt x="1719261" y="425450"/>
                      </a:lnTo>
                      <a:lnTo>
                        <a:pt x="1506425" y="425450"/>
                      </a:lnTo>
                      <a:cubicBezTo>
                        <a:pt x="1332334" y="425450"/>
                        <a:pt x="1187085" y="548938"/>
                        <a:pt x="1153493" y="713098"/>
                      </a:cubicBezTo>
                      <a:lnTo>
                        <a:pt x="1146174" y="760525"/>
                      </a:lnTo>
                      <a:cubicBezTo>
                        <a:pt x="1146174" y="959486"/>
                        <a:pt x="984884" y="1120776"/>
                        <a:pt x="785923" y="1120776"/>
                      </a:cubicBezTo>
                      <a:lnTo>
                        <a:pt x="360251" y="1120776"/>
                      </a:lnTo>
                      <a:cubicBezTo>
                        <a:pt x="161290" y="1120776"/>
                        <a:pt x="0" y="959486"/>
                        <a:pt x="0" y="760525"/>
                      </a:cubicBezTo>
                      <a:lnTo>
                        <a:pt x="0" y="360251"/>
                      </a:lnTo>
                      <a:cubicBezTo>
                        <a:pt x="0" y="161290"/>
                        <a:pt x="161290" y="0"/>
                        <a:pt x="360251" y="0"/>
                      </a:cubicBezTo>
                      <a:close/>
                    </a:path>
                  </a:pathLst>
                </a:cu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800"/>
                </a:p>
              </p:txBody>
            </p:sp>
            <p:sp>
              <p:nvSpPr>
                <p:cNvPr id="41" name="Rectangle 40"/>
                <p:cNvSpPr/>
                <p:nvPr/>
              </p:nvSpPr>
              <p:spPr>
                <a:xfrm>
                  <a:off x="587920" y="-4"/>
                  <a:ext cx="4803893" cy="249501"/>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800"/>
                </a:p>
              </p:txBody>
            </p:sp>
          </p:grpSp>
          <p:sp>
            <p:nvSpPr>
              <p:cNvPr id="27" name="مربع نص 10"/>
              <p:cNvSpPr txBox="1"/>
              <p:nvPr/>
            </p:nvSpPr>
            <p:spPr>
              <a:xfrm>
                <a:off x="2690806" y="32098"/>
                <a:ext cx="2924175" cy="3714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ar-BH" sz="2800">
                    <a:solidFill>
                      <a:srgbClr val="FFFFFF"/>
                    </a:solidFill>
                    <a:effectLst/>
                    <a:latin typeface="Al-Mateen" panose="02060803050605020204" pitchFamily="18" charset="-78"/>
                    <a:ea typeface="Calibri" panose="020F0502020204030204" pitchFamily="34" charset="0"/>
                    <a:cs typeface="Sultan bold" pitchFamily="2" charset="-78"/>
                  </a:rPr>
                  <a:t>نشاط جماعي </a:t>
                </a:r>
                <a:r>
                  <a:rPr lang="ar-BH" sz="2800" b="1">
                    <a:solidFill>
                      <a:srgbClr val="FFFFFF"/>
                    </a:solidFill>
                    <a:effectLst/>
                    <a:ea typeface="Calibri" panose="020F0502020204030204" pitchFamily="34" charset="0"/>
                    <a:cs typeface="Times New Roman" panose="02020603050405020304" pitchFamily="18" charset="0"/>
                  </a:rPr>
                  <a:t>(4-2-5)</a:t>
                </a:r>
                <a:endParaRPr lang="en-US" sz="2800">
                  <a:effectLst/>
                  <a:ea typeface="Calibri" panose="020F0502020204030204" pitchFamily="34" charset="0"/>
                  <a:cs typeface="Arial" panose="020B0604020202020204" pitchFamily="34" charset="0"/>
                </a:endParaRPr>
              </a:p>
            </p:txBody>
          </p:sp>
        </p:grpSp>
        <p:sp>
          <p:nvSpPr>
            <p:cNvPr id="25" name="Freeform: Shape 113"/>
            <p:cNvSpPr/>
            <p:nvPr/>
          </p:nvSpPr>
          <p:spPr>
            <a:xfrm>
              <a:off x="5657772" y="94654"/>
              <a:ext cx="438150" cy="254069"/>
            </a:xfrm>
            <a:custGeom>
              <a:avLst/>
              <a:gdLst>
                <a:gd name="connsiteX0" fmla="*/ 132419 w 479231"/>
                <a:gd name="connsiteY0" fmla="*/ 150137 h 326695"/>
                <a:gd name="connsiteX1" fmla="*/ 346812 w 479231"/>
                <a:gd name="connsiteY1" fmla="*/ 150137 h 326695"/>
                <a:gd name="connsiteX2" fmla="*/ 359423 w 479231"/>
                <a:gd name="connsiteY2" fmla="*/ 162748 h 326695"/>
                <a:gd name="connsiteX3" fmla="*/ 346812 w 479231"/>
                <a:gd name="connsiteY3" fmla="*/ 175360 h 326695"/>
                <a:gd name="connsiteX4" fmla="*/ 252227 w 479231"/>
                <a:gd name="connsiteY4" fmla="*/ 175360 h 326695"/>
                <a:gd name="connsiteX5" fmla="*/ 252227 w 479231"/>
                <a:gd name="connsiteY5" fmla="*/ 301473 h 326695"/>
                <a:gd name="connsiteX6" fmla="*/ 290061 w 479231"/>
                <a:gd name="connsiteY6" fmla="*/ 301473 h 326695"/>
                <a:gd name="connsiteX7" fmla="*/ 290061 w 479231"/>
                <a:gd name="connsiteY7" fmla="*/ 326695 h 326695"/>
                <a:gd name="connsiteX8" fmla="*/ 189170 w 479231"/>
                <a:gd name="connsiteY8" fmla="*/ 326695 h 326695"/>
                <a:gd name="connsiteX9" fmla="*/ 189170 w 479231"/>
                <a:gd name="connsiteY9" fmla="*/ 301473 h 326695"/>
                <a:gd name="connsiteX10" fmla="*/ 227004 w 479231"/>
                <a:gd name="connsiteY10" fmla="*/ 301473 h 326695"/>
                <a:gd name="connsiteX11" fmla="*/ 227004 w 479231"/>
                <a:gd name="connsiteY11" fmla="*/ 175360 h 326695"/>
                <a:gd name="connsiteX12" fmla="*/ 132419 w 479231"/>
                <a:gd name="connsiteY12" fmla="*/ 175360 h 326695"/>
                <a:gd name="connsiteX13" fmla="*/ 119808 w 479231"/>
                <a:gd name="connsiteY13" fmla="*/ 162748 h 326695"/>
                <a:gd name="connsiteX14" fmla="*/ 132419 w 479231"/>
                <a:gd name="connsiteY14" fmla="*/ 150137 h 326695"/>
                <a:gd name="connsiteX15" fmla="*/ 466620 w 479231"/>
                <a:gd name="connsiteY15" fmla="*/ 102844 h 326695"/>
                <a:gd name="connsiteX16" fmla="*/ 479231 w 479231"/>
                <a:gd name="connsiteY16" fmla="*/ 115455 h 326695"/>
                <a:gd name="connsiteX17" fmla="*/ 479231 w 479231"/>
                <a:gd name="connsiteY17" fmla="*/ 251027 h 326695"/>
                <a:gd name="connsiteX18" fmla="*/ 466620 w 479231"/>
                <a:gd name="connsiteY18" fmla="*/ 263638 h 326695"/>
                <a:gd name="connsiteX19" fmla="*/ 428786 w 479231"/>
                <a:gd name="connsiteY19" fmla="*/ 263638 h 326695"/>
                <a:gd name="connsiteX20" fmla="*/ 428786 w 479231"/>
                <a:gd name="connsiteY20" fmla="*/ 301472 h 326695"/>
                <a:gd name="connsiteX21" fmla="*/ 454009 w 479231"/>
                <a:gd name="connsiteY21" fmla="*/ 301472 h 326695"/>
                <a:gd name="connsiteX22" fmla="*/ 454009 w 479231"/>
                <a:gd name="connsiteY22" fmla="*/ 326695 h 326695"/>
                <a:gd name="connsiteX23" fmla="*/ 378341 w 479231"/>
                <a:gd name="connsiteY23" fmla="*/ 326695 h 326695"/>
                <a:gd name="connsiteX24" fmla="*/ 378341 w 479231"/>
                <a:gd name="connsiteY24" fmla="*/ 301472 h 326695"/>
                <a:gd name="connsiteX25" fmla="*/ 403563 w 479231"/>
                <a:gd name="connsiteY25" fmla="*/ 301472 h 326695"/>
                <a:gd name="connsiteX26" fmla="*/ 403563 w 479231"/>
                <a:gd name="connsiteY26" fmla="*/ 263638 h 326695"/>
                <a:gd name="connsiteX27" fmla="*/ 365729 w 479231"/>
                <a:gd name="connsiteY27" fmla="*/ 263638 h 326695"/>
                <a:gd name="connsiteX28" fmla="*/ 353118 w 479231"/>
                <a:gd name="connsiteY28" fmla="*/ 251027 h 326695"/>
                <a:gd name="connsiteX29" fmla="*/ 365729 w 479231"/>
                <a:gd name="connsiteY29" fmla="*/ 238416 h 326695"/>
                <a:gd name="connsiteX30" fmla="*/ 454009 w 479231"/>
                <a:gd name="connsiteY30" fmla="*/ 238416 h 326695"/>
                <a:gd name="connsiteX31" fmla="*/ 454009 w 479231"/>
                <a:gd name="connsiteY31" fmla="*/ 115455 h 326695"/>
                <a:gd name="connsiteX32" fmla="*/ 466620 w 479231"/>
                <a:gd name="connsiteY32" fmla="*/ 102844 h 326695"/>
                <a:gd name="connsiteX33" fmla="*/ 12611 w 479231"/>
                <a:gd name="connsiteY33" fmla="*/ 99691 h 326695"/>
                <a:gd name="connsiteX34" fmla="*/ 25223 w 479231"/>
                <a:gd name="connsiteY34" fmla="*/ 112302 h 326695"/>
                <a:gd name="connsiteX35" fmla="*/ 25223 w 479231"/>
                <a:gd name="connsiteY35" fmla="*/ 238415 h 326695"/>
                <a:gd name="connsiteX36" fmla="*/ 113502 w 479231"/>
                <a:gd name="connsiteY36" fmla="*/ 238415 h 326695"/>
                <a:gd name="connsiteX37" fmla="*/ 126113 w 479231"/>
                <a:gd name="connsiteY37" fmla="*/ 251027 h 326695"/>
                <a:gd name="connsiteX38" fmla="*/ 113502 w 479231"/>
                <a:gd name="connsiteY38" fmla="*/ 263638 h 326695"/>
                <a:gd name="connsiteX39" fmla="*/ 75668 w 479231"/>
                <a:gd name="connsiteY39" fmla="*/ 263638 h 326695"/>
                <a:gd name="connsiteX40" fmla="*/ 75668 w 479231"/>
                <a:gd name="connsiteY40" fmla="*/ 301472 h 326695"/>
                <a:gd name="connsiteX41" fmla="*/ 100891 w 479231"/>
                <a:gd name="connsiteY41" fmla="*/ 301472 h 326695"/>
                <a:gd name="connsiteX42" fmla="*/ 100891 w 479231"/>
                <a:gd name="connsiteY42" fmla="*/ 326695 h 326695"/>
                <a:gd name="connsiteX43" fmla="*/ 25223 w 479231"/>
                <a:gd name="connsiteY43" fmla="*/ 326695 h 326695"/>
                <a:gd name="connsiteX44" fmla="*/ 25223 w 479231"/>
                <a:gd name="connsiteY44" fmla="*/ 301472 h 326695"/>
                <a:gd name="connsiteX45" fmla="*/ 50445 w 479231"/>
                <a:gd name="connsiteY45" fmla="*/ 301472 h 326695"/>
                <a:gd name="connsiteX46" fmla="*/ 50445 w 479231"/>
                <a:gd name="connsiteY46" fmla="*/ 263638 h 326695"/>
                <a:gd name="connsiteX47" fmla="*/ 12611 w 479231"/>
                <a:gd name="connsiteY47" fmla="*/ 263638 h 326695"/>
                <a:gd name="connsiteX48" fmla="*/ 0 w 479231"/>
                <a:gd name="connsiteY48" fmla="*/ 251027 h 326695"/>
                <a:gd name="connsiteX49" fmla="*/ 0 w 479231"/>
                <a:gd name="connsiteY49" fmla="*/ 112302 h 326695"/>
                <a:gd name="connsiteX50" fmla="*/ 12611 w 479231"/>
                <a:gd name="connsiteY50" fmla="*/ 99691 h 326695"/>
                <a:gd name="connsiteX51" fmla="*/ 66462 w 479231"/>
                <a:gd name="connsiteY51" fmla="*/ 71379 h 326695"/>
                <a:gd name="connsiteX52" fmla="*/ 94964 w 479231"/>
                <a:gd name="connsiteY52" fmla="*/ 83990 h 326695"/>
                <a:gd name="connsiteX53" fmla="*/ 124979 w 479231"/>
                <a:gd name="connsiteY53" fmla="*/ 105998 h 326695"/>
                <a:gd name="connsiteX54" fmla="*/ 163948 w 479231"/>
                <a:gd name="connsiteY54" fmla="*/ 105998 h 326695"/>
                <a:gd name="connsiteX55" fmla="*/ 179712 w 479231"/>
                <a:gd name="connsiteY55" fmla="*/ 121762 h 326695"/>
                <a:gd name="connsiteX56" fmla="*/ 163948 w 479231"/>
                <a:gd name="connsiteY56" fmla="*/ 137526 h 326695"/>
                <a:gd name="connsiteX57" fmla="*/ 119809 w 479231"/>
                <a:gd name="connsiteY57" fmla="*/ 137526 h 326695"/>
                <a:gd name="connsiteX58" fmla="*/ 110476 w 479231"/>
                <a:gd name="connsiteY58" fmla="*/ 134499 h 326695"/>
                <a:gd name="connsiteX59" fmla="*/ 100891 w 479231"/>
                <a:gd name="connsiteY59" fmla="*/ 127374 h 326695"/>
                <a:gd name="connsiteX60" fmla="*/ 100891 w 479231"/>
                <a:gd name="connsiteY60" fmla="*/ 194088 h 326695"/>
                <a:gd name="connsiteX61" fmla="*/ 154490 w 479231"/>
                <a:gd name="connsiteY61" fmla="*/ 194088 h 326695"/>
                <a:gd name="connsiteX62" fmla="*/ 170254 w 479231"/>
                <a:gd name="connsiteY62" fmla="*/ 209852 h 326695"/>
                <a:gd name="connsiteX63" fmla="*/ 170254 w 479231"/>
                <a:gd name="connsiteY63" fmla="*/ 306013 h 326695"/>
                <a:gd name="connsiteX64" fmla="*/ 154490 w 479231"/>
                <a:gd name="connsiteY64" fmla="*/ 321777 h 326695"/>
                <a:gd name="connsiteX65" fmla="*/ 138726 w 479231"/>
                <a:gd name="connsiteY65" fmla="*/ 306013 h 326695"/>
                <a:gd name="connsiteX66" fmla="*/ 138726 w 479231"/>
                <a:gd name="connsiteY66" fmla="*/ 225805 h 326695"/>
                <a:gd name="connsiteX67" fmla="*/ 100891 w 479231"/>
                <a:gd name="connsiteY67" fmla="*/ 225805 h 326695"/>
                <a:gd name="connsiteX68" fmla="*/ 69805 w 479231"/>
                <a:gd name="connsiteY68" fmla="*/ 225805 h 326695"/>
                <a:gd name="connsiteX69" fmla="*/ 38275 w 479231"/>
                <a:gd name="connsiteY69" fmla="*/ 194277 h 326695"/>
                <a:gd name="connsiteX70" fmla="*/ 38275 w 479231"/>
                <a:gd name="connsiteY70" fmla="*/ 103853 h 326695"/>
                <a:gd name="connsiteX71" fmla="*/ 66462 w 479231"/>
                <a:gd name="connsiteY71" fmla="*/ 71379 h 326695"/>
                <a:gd name="connsiteX72" fmla="*/ 412770 w 479231"/>
                <a:gd name="connsiteY72" fmla="*/ 71064 h 326695"/>
                <a:gd name="connsiteX73" fmla="*/ 440830 w 479231"/>
                <a:gd name="connsiteY73" fmla="*/ 103538 h 326695"/>
                <a:gd name="connsiteX74" fmla="*/ 440830 w 479231"/>
                <a:gd name="connsiteY74" fmla="*/ 194277 h 326695"/>
                <a:gd name="connsiteX75" fmla="*/ 409302 w 479231"/>
                <a:gd name="connsiteY75" fmla="*/ 225806 h 326695"/>
                <a:gd name="connsiteX76" fmla="*/ 378530 w 479231"/>
                <a:gd name="connsiteY76" fmla="*/ 225806 h 326695"/>
                <a:gd name="connsiteX77" fmla="*/ 340696 w 479231"/>
                <a:gd name="connsiteY77" fmla="*/ 225806 h 326695"/>
                <a:gd name="connsiteX78" fmla="*/ 340696 w 479231"/>
                <a:gd name="connsiteY78" fmla="*/ 306013 h 326695"/>
                <a:gd name="connsiteX79" fmla="*/ 324932 w 479231"/>
                <a:gd name="connsiteY79" fmla="*/ 321777 h 326695"/>
                <a:gd name="connsiteX80" fmla="*/ 309168 w 479231"/>
                <a:gd name="connsiteY80" fmla="*/ 306013 h 326695"/>
                <a:gd name="connsiteX81" fmla="*/ 309168 w 479231"/>
                <a:gd name="connsiteY81" fmla="*/ 210041 h 326695"/>
                <a:gd name="connsiteX82" fmla="*/ 324932 w 479231"/>
                <a:gd name="connsiteY82" fmla="*/ 194277 h 326695"/>
                <a:gd name="connsiteX83" fmla="*/ 378342 w 479231"/>
                <a:gd name="connsiteY83" fmla="*/ 194277 h 326695"/>
                <a:gd name="connsiteX84" fmla="*/ 378342 w 479231"/>
                <a:gd name="connsiteY84" fmla="*/ 127374 h 326695"/>
                <a:gd name="connsiteX85" fmla="*/ 368756 w 479231"/>
                <a:gd name="connsiteY85" fmla="*/ 134499 h 326695"/>
                <a:gd name="connsiteX86" fmla="*/ 359425 w 479231"/>
                <a:gd name="connsiteY86" fmla="*/ 137526 h 326695"/>
                <a:gd name="connsiteX87" fmla="*/ 315284 w 479231"/>
                <a:gd name="connsiteY87" fmla="*/ 137526 h 326695"/>
                <a:gd name="connsiteX88" fmla="*/ 299520 w 479231"/>
                <a:gd name="connsiteY88" fmla="*/ 121762 h 326695"/>
                <a:gd name="connsiteX89" fmla="*/ 315284 w 479231"/>
                <a:gd name="connsiteY89" fmla="*/ 105998 h 326695"/>
                <a:gd name="connsiteX90" fmla="*/ 354253 w 479231"/>
                <a:gd name="connsiteY90" fmla="*/ 105998 h 326695"/>
                <a:gd name="connsiteX91" fmla="*/ 384269 w 479231"/>
                <a:gd name="connsiteY91" fmla="*/ 83675 h 326695"/>
                <a:gd name="connsiteX92" fmla="*/ 412770 w 479231"/>
                <a:gd name="connsiteY92" fmla="*/ 71064 h 326695"/>
                <a:gd name="connsiteX93" fmla="*/ 409868 w 479231"/>
                <a:gd name="connsiteY93" fmla="*/ 0 h 326695"/>
                <a:gd name="connsiteX94" fmla="*/ 441397 w 479231"/>
                <a:gd name="connsiteY94" fmla="*/ 31528 h 326695"/>
                <a:gd name="connsiteX95" fmla="*/ 409868 w 479231"/>
                <a:gd name="connsiteY95" fmla="*/ 63057 h 326695"/>
                <a:gd name="connsiteX96" fmla="*/ 378340 w 479231"/>
                <a:gd name="connsiteY96" fmla="*/ 31528 h 326695"/>
                <a:gd name="connsiteX97" fmla="*/ 409868 w 479231"/>
                <a:gd name="connsiteY97" fmla="*/ 0 h 326695"/>
                <a:gd name="connsiteX98" fmla="*/ 69362 w 479231"/>
                <a:gd name="connsiteY98" fmla="*/ 0 h 326695"/>
                <a:gd name="connsiteX99" fmla="*/ 100891 w 479231"/>
                <a:gd name="connsiteY99" fmla="*/ 31528 h 326695"/>
                <a:gd name="connsiteX100" fmla="*/ 69362 w 479231"/>
                <a:gd name="connsiteY100" fmla="*/ 63057 h 326695"/>
                <a:gd name="connsiteX101" fmla="*/ 37834 w 479231"/>
                <a:gd name="connsiteY101" fmla="*/ 31528 h 326695"/>
                <a:gd name="connsiteX102" fmla="*/ 69362 w 479231"/>
                <a:gd name="connsiteY102" fmla="*/ 0 h 3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79231" h="326695">
                  <a:moveTo>
                    <a:pt x="132419" y="150137"/>
                  </a:moveTo>
                  <a:lnTo>
                    <a:pt x="346812" y="150137"/>
                  </a:lnTo>
                  <a:cubicBezTo>
                    <a:pt x="353777" y="150137"/>
                    <a:pt x="359423" y="155784"/>
                    <a:pt x="359423" y="162748"/>
                  </a:cubicBezTo>
                  <a:cubicBezTo>
                    <a:pt x="359423" y="169714"/>
                    <a:pt x="353777" y="175360"/>
                    <a:pt x="346812" y="175360"/>
                  </a:cubicBezTo>
                  <a:lnTo>
                    <a:pt x="252227" y="175360"/>
                  </a:lnTo>
                  <a:lnTo>
                    <a:pt x="252227" y="301473"/>
                  </a:lnTo>
                  <a:lnTo>
                    <a:pt x="290061" y="301473"/>
                  </a:lnTo>
                  <a:lnTo>
                    <a:pt x="290061" y="326695"/>
                  </a:lnTo>
                  <a:lnTo>
                    <a:pt x="189170" y="326695"/>
                  </a:lnTo>
                  <a:lnTo>
                    <a:pt x="189170" y="301473"/>
                  </a:lnTo>
                  <a:lnTo>
                    <a:pt x="227004" y="301473"/>
                  </a:lnTo>
                  <a:lnTo>
                    <a:pt x="227004" y="175360"/>
                  </a:lnTo>
                  <a:lnTo>
                    <a:pt x="132419" y="175360"/>
                  </a:lnTo>
                  <a:cubicBezTo>
                    <a:pt x="125454" y="175360"/>
                    <a:pt x="119808" y="169714"/>
                    <a:pt x="119808" y="162748"/>
                  </a:cubicBezTo>
                  <a:cubicBezTo>
                    <a:pt x="119808" y="155784"/>
                    <a:pt x="125454" y="150137"/>
                    <a:pt x="132419" y="150137"/>
                  </a:cubicBezTo>
                  <a:close/>
                  <a:moveTo>
                    <a:pt x="466620" y="102844"/>
                  </a:moveTo>
                  <a:cubicBezTo>
                    <a:pt x="473586" y="102844"/>
                    <a:pt x="479231" y="108491"/>
                    <a:pt x="479231" y="115455"/>
                  </a:cubicBezTo>
                  <a:lnTo>
                    <a:pt x="479231" y="251027"/>
                  </a:lnTo>
                  <a:cubicBezTo>
                    <a:pt x="479231" y="257993"/>
                    <a:pt x="473586" y="263638"/>
                    <a:pt x="466620" y="263638"/>
                  </a:cubicBezTo>
                  <a:lnTo>
                    <a:pt x="428786" y="263638"/>
                  </a:lnTo>
                  <a:lnTo>
                    <a:pt x="428786" y="301472"/>
                  </a:lnTo>
                  <a:lnTo>
                    <a:pt x="454009" y="301472"/>
                  </a:lnTo>
                  <a:lnTo>
                    <a:pt x="454009" y="326695"/>
                  </a:lnTo>
                  <a:lnTo>
                    <a:pt x="378341" y="326695"/>
                  </a:lnTo>
                  <a:lnTo>
                    <a:pt x="378341" y="301472"/>
                  </a:lnTo>
                  <a:lnTo>
                    <a:pt x="403563" y="301472"/>
                  </a:lnTo>
                  <a:lnTo>
                    <a:pt x="403563" y="263638"/>
                  </a:lnTo>
                  <a:lnTo>
                    <a:pt x="365729" y="263638"/>
                  </a:lnTo>
                  <a:cubicBezTo>
                    <a:pt x="358765" y="263638"/>
                    <a:pt x="353118" y="257993"/>
                    <a:pt x="353118" y="251027"/>
                  </a:cubicBezTo>
                  <a:cubicBezTo>
                    <a:pt x="353118" y="244062"/>
                    <a:pt x="358765" y="238416"/>
                    <a:pt x="365729" y="238416"/>
                  </a:cubicBezTo>
                  <a:lnTo>
                    <a:pt x="454009" y="238416"/>
                  </a:lnTo>
                  <a:lnTo>
                    <a:pt x="454009" y="115455"/>
                  </a:lnTo>
                  <a:cubicBezTo>
                    <a:pt x="454009" y="108491"/>
                    <a:pt x="459655" y="102844"/>
                    <a:pt x="466620" y="102844"/>
                  </a:cubicBezTo>
                  <a:close/>
                  <a:moveTo>
                    <a:pt x="12611" y="99691"/>
                  </a:moveTo>
                  <a:cubicBezTo>
                    <a:pt x="19576" y="99691"/>
                    <a:pt x="25223" y="105338"/>
                    <a:pt x="25223" y="112302"/>
                  </a:cubicBezTo>
                  <a:lnTo>
                    <a:pt x="25223" y="238415"/>
                  </a:lnTo>
                  <a:lnTo>
                    <a:pt x="113502" y="238415"/>
                  </a:lnTo>
                  <a:cubicBezTo>
                    <a:pt x="120467" y="238415"/>
                    <a:pt x="126113" y="244062"/>
                    <a:pt x="126113" y="251027"/>
                  </a:cubicBezTo>
                  <a:cubicBezTo>
                    <a:pt x="126113" y="257993"/>
                    <a:pt x="120467" y="263638"/>
                    <a:pt x="113502" y="263638"/>
                  </a:cubicBezTo>
                  <a:lnTo>
                    <a:pt x="75668" y="263638"/>
                  </a:lnTo>
                  <a:lnTo>
                    <a:pt x="75668" y="301472"/>
                  </a:lnTo>
                  <a:lnTo>
                    <a:pt x="100891" y="301472"/>
                  </a:lnTo>
                  <a:lnTo>
                    <a:pt x="100891" y="326695"/>
                  </a:lnTo>
                  <a:lnTo>
                    <a:pt x="25223" y="326695"/>
                  </a:lnTo>
                  <a:lnTo>
                    <a:pt x="25223" y="301472"/>
                  </a:lnTo>
                  <a:lnTo>
                    <a:pt x="50445" y="301472"/>
                  </a:lnTo>
                  <a:lnTo>
                    <a:pt x="50445" y="263638"/>
                  </a:lnTo>
                  <a:lnTo>
                    <a:pt x="12611" y="263638"/>
                  </a:lnTo>
                  <a:cubicBezTo>
                    <a:pt x="5646" y="263638"/>
                    <a:pt x="0" y="257993"/>
                    <a:pt x="0" y="251027"/>
                  </a:cubicBezTo>
                  <a:lnTo>
                    <a:pt x="0" y="112302"/>
                  </a:lnTo>
                  <a:cubicBezTo>
                    <a:pt x="0" y="105338"/>
                    <a:pt x="5646" y="99691"/>
                    <a:pt x="12611" y="99691"/>
                  </a:cubicBezTo>
                  <a:close/>
                  <a:moveTo>
                    <a:pt x="66462" y="71379"/>
                  </a:moveTo>
                  <a:cubicBezTo>
                    <a:pt x="77536" y="70173"/>
                    <a:pt x="88409" y="74984"/>
                    <a:pt x="94964" y="83990"/>
                  </a:cubicBezTo>
                  <a:lnTo>
                    <a:pt x="124979" y="105998"/>
                  </a:lnTo>
                  <a:lnTo>
                    <a:pt x="163948" y="105998"/>
                  </a:lnTo>
                  <a:cubicBezTo>
                    <a:pt x="172654" y="105998"/>
                    <a:pt x="179712" y="113055"/>
                    <a:pt x="179712" y="121762"/>
                  </a:cubicBezTo>
                  <a:cubicBezTo>
                    <a:pt x="179712" y="130468"/>
                    <a:pt x="172654" y="137526"/>
                    <a:pt x="163948" y="137526"/>
                  </a:cubicBezTo>
                  <a:lnTo>
                    <a:pt x="119809" y="137526"/>
                  </a:lnTo>
                  <a:cubicBezTo>
                    <a:pt x="116457" y="137518"/>
                    <a:pt x="113193" y="136459"/>
                    <a:pt x="110476" y="134499"/>
                  </a:cubicBezTo>
                  <a:lnTo>
                    <a:pt x="100891" y="127374"/>
                  </a:lnTo>
                  <a:lnTo>
                    <a:pt x="100891" y="194088"/>
                  </a:lnTo>
                  <a:lnTo>
                    <a:pt x="154490" y="194088"/>
                  </a:lnTo>
                  <a:cubicBezTo>
                    <a:pt x="163195" y="194088"/>
                    <a:pt x="170254" y="201146"/>
                    <a:pt x="170254" y="209852"/>
                  </a:cubicBezTo>
                  <a:lnTo>
                    <a:pt x="170254" y="306013"/>
                  </a:lnTo>
                  <a:cubicBezTo>
                    <a:pt x="170254" y="314720"/>
                    <a:pt x="163195" y="321777"/>
                    <a:pt x="154490" y="321777"/>
                  </a:cubicBezTo>
                  <a:cubicBezTo>
                    <a:pt x="145783" y="321777"/>
                    <a:pt x="138726" y="314720"/>
                    <a:pt x="138726" y="306013"/>
                  </a:cubicBezTo>
                  <a:lnTo>
                    <a:pt x="138726" y="225805"/>
                  </a:lnTo>
                  <a:lnTo>
                    <a:pt x="100891" y="225805"/>
                  </a:lnTo>
                  <a:lnTo>
                    <a:pt x="69805" y="225805"/>
                  </a:lnTo>
                  <a:cubicBezTo>
                    <a:pt x="52391" y="225805"/>
                    <a:pt x="38275" y="211689"/>
                    <a:pt x="38275" y="194277"/>
                  </a:cubicBezTo>
                  <a:lnTo>
                    <a:pt x="38275" y="103853"/>
                  </a:lnTo>
                  <a:cubicBezTo>
                    <a:pt x="37989" y="87415"/>
                    <a:pt x="50146" y="73407"/>
                    <a:pt x="66462" y="71379"/>
                  </a:cubicBezTo>
                  <a:close/>
                  <a:moveTo>
                    <a:pt x="412770" y="71064"/>
                  </a:moveTo>
                  <a:cubicBezTo>
                    <a:pt x="429035" y="73151"/>
                    <a:pt x="441126" y="87142"/>
                    <a:pt x="440830" y="103538"/>
                  </a:cubicBezTo>
                  <a:lnTo>
                    <a:pt x="440830" y="194277"/>
                  </a:lnTo>
                  <a:cubicBezTo>
                    <a:pt x="440830" y="211690"/>
                    <a:pt x="426715" y="225806"/>
                    <a:pt x="409302" y="225806"/>
                  </a:cubicBezTo>
                  <a:lnTo>
                    <a:pt x="378530" y="225806"/>
                  </a:lnTo>
                  <a:lnTo>
                    <a:pt x="340696" y="225806"/>
                  </a:lnTo>
                  <a:lnTo>
                    <a:pt x="340696" y="306013"/>
                  </a:lnTo>
                  <a:cubicBezTo>
                    <a:pt x="340696" y="314720"/>
                    <a:pt x="333638" y="321777"/>
                    <a:pt x="324932" y="321777"/>
                  </a:cubicBezTo>
                  <a:cubicBezTo>
                    <a:pt x="316225" y="321777"/>
                    <a:pt x="309168" y="314720"/>
                    <a:pt x="309168" y="306013"/>
                  </a:cubicBezTo>
                  <a:lnTo>
                    <a:pt x="309168" y="210041"/>
                  </a:lnTo>
                  <a:cubicBezTo>
                    <a:pt x="309168" y="201335"/>
                    <a:pt x="316225" y="194277"/>
                    <a:pt x="324932" y="194277"/>
                  </a:cubicBezTo>
                  <a:lnTo>
                    <a:pt x="378342" y="194277"/>
                  </a:lnTo>
                  <a:lnTo>
                    <a:pt x="378342" y="127374"/>
                  </a:lnTo>
                  <a:lnTo>
                    <a:pt x="368756" y="134499"/>
                  </a:lnTo>
                  <a:cubicBezTo>
                    <a:pt x="366039" y="136460"/>
                    <a:pt x="362775" y="137518"/>
                    <a:pt x="359425" y="137526"/>
                  </a:cubicBezTo>
                  <a:lnTo>
                    <a:pt x="315284" y="137526"/>
                  </a:lnTo>
                  <a:cubicBezTo>
                    <a:pt x="306577" y="137526"/>
                    <a:pt x="299520" y="130468"/>
                    <a:pt x="299520" y="121762"/>
                  </a:cubicBezTo>
                  <a:cubicBezTo>
                    <a:pt x="299520" y="113056"/>
                    <a:pt x="306577" y="105998"/>
                    <a:pt x="315284" y="105998"/>
                  </a:cubicBezTo>
                  <a:lnTo>
                    <a:pt x="354253" y="105998"/>
                  </a:lnTo>
                  <a:lnTo>
                    <a:pt x="384269" y="83675"/>
                  </a:lnTo>
                  <a:cubicBezTo>
                    <a:pt x="390824" y="74669"/>
                    <a:pt x="401696" y="69858"/>
                    <a:pt x="412770" y="71064"/>
                  </a:cubicBezTo>
                  <a:close/>
                  <a:moveTo>
                    <a:pt x="409868" y="0"/>
                  </a:moveTo>
                  <a:cubicBezTo>
                    <a:pt x="427281" y="0"/>
                    <a:pt x="441397" y="14116"/>
                    <a:pt x="441397" y="31528"/>
                  </a:cubicBezTo>
                  <a:cubicBezTo>
                    <a:pt x="441397" y="48941"/>
                    <a:pt x="427281" y="63057"/>
                    <a:pt x="409868" y="63057"/>
                  </a:cubicBezTo>
                  <a:cubicBezTo>
                    <a:pt x="392456" y="63057"/>
                    <a:pt x="378340" y="48941"/>
                    <a:pt x="378340" y="31528"/>
                  </a:cubicBezTo>
                  <a:cubicBezTo>
                    <a:pt x="378340" y="14116"/>
                    <a:pt x="392456" y="0"/>
                    <a:pt x="409868" y="0"/>
                  </a:cubicBezTo>
                  <a:close/>
                  <a:moveTo>
                    <a:pt x="69362" y="0"/>
                  </a:moveTo>
                  <a:cubicBezTo>
                    <a:pt x="86775" y="0"/>
                    <a:pt x="100891" y="14116"/>
                    <a:pt x="100891" y="31528"/>
                  </a:cubicBezTo>
                  <a:cubicBezTo>
                    <a:pt x="100891" y="48941"/>
                    <a:pt x="86775" y="63057"/>
                    <a:pt x="69362" y="63057"/>
                  </a:cubicBezTo>
                  <a:cubicBezTo>
                    <a:pt x="51950" y="63057"/>
                    <a:pt x="37834" y="48941"/>
                    <a:pt x="37834" y="31528"/>
                  </a:cubicBezTo>
                  <a:cubicBezTo>
                    <a:pt x="37834" y="14116"/>
                    <a:pt x="51950" y="0"/>
                    <a:pt x="69362" y="0"/>
                  </a:cubicBezTo>
                  <a:close/>
                </a:path>
              </a:pathLst>
            </a:custGeom>
            <a:solidFill>
              <a:schemeClr val="bg1"/>
            </a:solidFill>
            <a:ln w="6548"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800"/>
            </a:p>
          </p:txBody>
        </p:sp>
      </p:grpSp>
      <p:pic>
        <p:nvPicPr>
          <p:cNvPr id="42" name="Picture 41" descr="Qr code&#10;&#10;Description automatically generated"/>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883" y="3382915"/>
            <a:ext cx="2113637" cy="1818094"/>
          </a:xfrm>
          <a:prstGeom prst="rect">
            <a:avLst/>
          </a:prstGeom>
          <a:noFill/>
          <a:ln>
            <a:noFill/>
          </a:ln>
        </p:spPr>
      </p:pic>
      <p:sp>
        <p:nvSpPr>
          <p:cNvPr id="43"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   </a:t>
            </a:r>
            <a:r>
              <a:rPr lang="ar-BH" sz="1400" b="1" dirty="0" smtClean="0">
                <a:solidFill>
                  <a:srgbClr val="002060"/>
                </a:solidFill>
              </a:rPr>
              <a:t>                     </a:t>
            </a:r>
            <a:r>
              <a:rPr lang="ar-SA" sz="1400" b="1" dirty="0" smtClean="0">
                <a:solidFill>
                  <a:srgbClr val="002060"/>
                </a:solidFill>
              </a:rPr>
              <a:t>تمويل المشروعات والارباح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Tree>
    <p:extLst>
      <p:ext uri="{BB962C8B-B14F-4D97-AF65-F5344CB8AC3E}">
        <p14:creationId xmlns:p14="http://schemas.microsoft.com/office/powerpoint/2010/main" val="117859145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 y="1562631"/>
            <a:ext cx="9595331" cy="4859396"/>
          </a:xfrm>
          <a:prstGeom prst="roundRect">
            <a:avLst>
              <a:gd name="adj" fmla="val 1924"/>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algn="r" rtl="1"/>
            <a:r>
              <a:rPr lang="ar-BH" sz="2800" dirty="0">
                <a:solidFill>
                  <a:srgbClr val="C00000"/>
                </a:solidFill>
                <a:cs typeface="Sultan bold" pitchFamily="2" charset="-78"/>
              </a:rPr>
              <a:t>خامساً: جهود حكومة مملكة البحرين في رقابة المشروعات الصغيرة</a:t>
            </a:r>
            <a:r>
              <a:rPr lang="ar-BH" sz="2800" dirty="0" smtClean="0">
                <a:solidFill>
                  <a:srgbClr val="C00000"/>
                </a:solidFill>
                <a:cs typeface="Sultan bold" pitchFamily="2" charset="-78"/>
              </a:rPr>
              <a:t>:</a:t>
            </a:r>
            <a:endParaRPr lang="ar-SA" sz="2800" dirty="0" smtClean="0">
              <a:solidFill>
                <a:srgbClr val="C00000"/>
              </a:solidFill>
              <a:cs typeface="Sultan bold" pitchFamily="2" charset="-78"/>
            </a:endParaRPr>
          </a:p>
          <a:p>
            <a:pPr algn="r" rtl="1">
              <a:lnSpc>
                <a:spcPct val="80000"/>
              </a:lnSpc>
            </a:pPr>
            <a:endParaRPr lang="en-US" sz="2800" dirty="0">
              <a:solidFill>
                <a:srgbClr val="C00000"/>
              </a:solidFill>
              <a:cs typeface="Sultan bold" pitchFamily="2" charset="-78"/>
            </a:endParaRPr>
          </a:p>
          <a:p>
            <a:pPr lvl="0" algn="r" rtl="1">
              <a:lnSpc>
                <a:spcPct val="80000"/>
              </a:lnSpc>
            </a:pPr>
            <a:r>
              <a:rPr lang="ar-SA" sz="2000" dirty="0" smtClean="0">
                <a:solidFill>
                  <a:schemeClr val="tx1"/>
                </a:solidFill>
              </a:rPr>
              <a:t>1- </a:t>
            </a:r>
            <a:r>
              <a:rPr lang="ar-BH" sz="2000" dirty="0" smtClean="0">
                <a:solidFill>
                  <a:schemeClr val="tx1"/>
                </a:solidFill>
              </a:rPr>
              <a:t>متابعة </a:t>
            </a:r>
            <a:r>
              <a:rPr lang="ar-BH" sz="2000" dirty="0">
                <a:solidFill>
                  <a:schemeClr val="tx1"/>
                </a:solidFill>
              </a:rPr>
              <a:t>التراخيص اللازمة لهذه المشاريع وتجديده لمزاولة العمل سنوياً.</a:t>
            </a:r>
            <a:endParaRPr lang="en-US" sz="2000" dirty="0">
              <a:solidFill>
                <a:schemeClr val="tx1"/>
              </a:solidFill>
            </a:endParaRPr>
          </a:p>
          <a:p>
            <a:pPr lvl="0" algn="r" rtl="1"/>
            <a:r>
              <a:rPr lang="ar-SA" sz="2000" dirty="0" smtClean="0">
                <a:solidFill>
                  <a:schemeClr val="tx1"/>
                </a:solidFill>
              </a:rPr>
              <a:t>2- </a:t>
            </a:r>
            <a:r>
              <a:rPr lang="ar-BH" sz="2000" dirty="0" smtClean="0">
                <a:solidFill>
                  <a:schemeClr val="tx1"/>
                </a:solidFill>
              </a:rPr>
              <a:t>الـتأكد </a:t>
            </a:r>
            <a:r>
              <a:rPr lang="ar-BH" sz="2000" dirty="0">
                <a:solidFill>
                  <a:schemeClr val="tx1"/>
                </a:solidFill>
              </a:rPr>
              <a:t>من الانضمام الإلزامي للضمان الاجتماعي في المنشآت التي تخضع لأحكام القانون.</a:t>
            </a:r>
            <a:endParaRPr lang="en-US" sz="2000" dirty="0">
              <a:solidFill>
                <a:schemeClr val="tx1"/>
              </a:solidFill>
            </a:endParaRPr>
          </a:p>
          <a:p>
            <a:pPr lvl="0" algn="r" rtl="1"/>
            <a:r>
              <a:rPr lang="ar-SA" sz="2000" dirty="0" smtClean="0">
                <a:solidFill>
                  <a:schemeClr val="tx1"/>
                </a:solidFill>
              </a:rPr>
              <a:t>3- ا</a:t>
            </a:r>
            <a:r>
              <a:rPr lang="ar-BH" sz="2000" dirty="0" smtClean="0">
                <a:solidFill>
                  <a:schemeClr val="tx1"/>
                </a:solidFill>
              </a:rPr>
              <a:t>لتفتيش </a:t>
            </a:r>
            <a:r>
              <a:rPr lang="ar-BH" sz="2000" dirty="0">
                <a:solidFill>
                  <a:schemeClr val="tx1"/>
                </a:solidFill>
              </a:rPr>
              <a:t>الصحي: ويكون من قبل وزارة الصحة لتقديم الارشادات المختلفة والتأكد من عدم مخالفة الشروط الصحية.</a:t>
            </a:r>
            <a:endParaRPr lang="en-US" sz="2000" dirty="0">
              <a:solidFill>
                <a:schemeClr val="tx1"/>
              </a:solidFill>
            </a:endParaRPr>
          </a:p>
          <a:p>
            <a:pPr lvl="0" algn="r" rtl="1"/>
            <a:r>
              <a:rPr lang="ar-SA" sz="2000" dirty="0" smtClean="0">
                <a:solidFill>
                  <a:schemeClr val="tx1"/>
                </a:solidFill>
              </a:rPr>
              <a:t>4- ا</a:t>
            </a:r>
            <a:r>
              <a:rPr lang="ar-BH" sz="2000" dirty="0" smtClean="0">
                <a:solidFill>
                  <a:schemeClr val="tx1"/>
                </a:solidFill>
              </a:rPr>
              <a:t>لتأكد </a:t>
            </a:r>
            <a:r>
              <a:rPr lang="ar-BH" sz="2000" dirty="0">
                <a:solidFill>
                  <a:schemeClr val="tx1"/>
                </a:solidFill>
              </a:rPr>
              <a:t>من اتباع المنشآت لإجراءات السلامة العامة وذلك من قبل الدفاع المدني والأمن الصناعي حيث تركز على السلامة العمالية.</a:t>
            </a:r>
            <a:endParaRPr lang="en-US" sz="2000" dirty="0">
              <a:solidFill>
                <a:schemeClr val="tx1"/>
              </a:solidFill>
            </a:endParaRPr>
          </a:p>
          <a:p>
            <a:pPr lvl="0" algn="r" rtl="1"/>
            <a:r>
              <a:rPr lang="ar-SA" sz="2000" dirty="0" smtClean="0">
                <a:solidFill>
                  <a:schemeClr val="tx1"/>
                </a:solidFill>
              </a:rPr>
              <a:t>5- </a:t>
            </a:r>
            <a:r>
              <a:rPr lang="ar-BH" sz="2000" dirty="0" smtClean="0">
                <a:solidFill>
                  <a:schemeClr val="tx1"/>
                </a:solidFill>
              </a:rPr>
              <a:t>متابعة </a:t>
            </a:r>
            <a:r>
              <a:rPr lang="ar-BH" sz="2000" dirty="0">
                <a:solidFill>
                  <a:schemeClr val="tx1"/>
                </a:solidFill>
              </a:rPr>
              <a:t>التسعيرة ووضعها على مبيعات السلع والخدمات للتأكد من الالتزام بالتسعيرة.</a:t>
            </a:r>
            <a:endParaRPr lang="en-US" sz="2000" dirty="0">
              <a:solidFill>
                <a:schemeClr val="tx1"/>
              </a:solidFill>
            </a:endParaRPr>
          </a:p>
          <a:p>
            <a:pPr lvl="0" algn="r" rtl="1"/>
            <a:r>
              <a:rPr lang="ar-SA" sz="2000" dirty="0" smtClean="0">
                <a:solidFill>
                  <a:schemeClr val="tx1"/>
                </a:solidFill>
              </a:rPr>
              <a:t>6- </a:t>
            </a:r>
            <a:r>
              <a:rPr lang="ar-BH" sz="2000" dirty="0" smtClean="0">
                <a:solidFill>
                  <a:schemeClr val="tx1"/>
                </a:solidFill>
              </a:rPr>
              <a:t>الرقابة </a:t>
            </a:r>
            <a:r>
              <a:rPr lang="ar-BH" sz="2000" dirty="0">
                <a:solidFill>
                  <a:schemeClr val="tx1"/>
                </a:solidFill>
              </a:rPr>
              <a:t>على الأسواق والعمل على حمايتها من الإغراق، وذلك بتطبيق الحماية من الإغراق في حالات المنافسة غير العادلة في الأسعار خاصة في حالات الصناعة.</a:t>
            </a:r>
            <a:endParaRPr lang="en-US" sz="2000" dirty="0">
              <a:solidFill>
                <a:schemeClr val="tx1"/>
              </a:solidFill>
            </a:endParaRPr>
          </a:p>
          <a:p>
            <a:pPr lvl="0" algn="r" rtl="1"/>
            <a:r>
              <a:rPr lang="ar-SA" sz="2000" dirty="0" smtClean="0">
                <a:solidFill>
                  <a:schemeClr val="tx1"/>
                </a:solidFill>
              </a:rPr>
              <a:t>7- </a:t>
            </a:r>
            <a:r>
              <a:rPr lang="ar-BH" sz="2000" dirty="0" smtClean="0">
                <a:solidFill>
                  <a:schemeClr val="tx1"/>
                </a:solidFill>
              </a:rPr>
              <a:t>متابعة </a:t>
            </a:r>
            <a:r>
              <a:rPr lang="ar-BH" sz="2000" dirty="0">
                <a:solidFill>
                  <a:schemeClr val="tx1"/>
                </a:solidFill>
              </a:rPr>
              <a:t>قوانين الحد الأدنى للأجور لحماية مصالح العمال، وتنظيم قوانين ساعات العمل والعمل الإضافي.</a:t>
            </a:r>
            <a:endParaRPr lang="en-US" sz="2000" dirty="0">
              <a:solidFill>
                <a:schemeClr val="tx1"/>
              </a:solidFill>
            </a:endParaRPr>
          </a:p>
          <a:p>
            <a:pPr lvl="0" algn="r" rtl="1"/>
            <a:r>
              <a:rPr lang="ar-SA" sz="2000" dirty="0" smtClean="0">
                <a:solidFill>
                  <a:schemeClr val="tx1"/>
                </a:solidFill>
              </a:rPr>
              <a:t>8- </a:t>
            </a:r>
            <a:r>
              <a:rPr lang="ar-BH" sz="2000" dirty="0" smtClean="0">
                <a:solidFill>
                  <a:schemeClr val="tx1"/>
                </a:solidFill>
              </a:rPr>
              <a:t>توفير </a:t>
            </a:r>
            <a:r>
              <a:rPr lang="ar-BH" sz="2000" dirty="0">
                <a:solidFill>
                  <a:schemeClr val="tx1"/>
                </a:solidFill>
              </a:rPr>
              <a:t>فرص التدريب المختلفة من خلال وزارة العمل ومراكز التدريب المهني لتأمين العمالة المطلوبة للمشاريع المختلفة.</a:t>
            </a:r>
            <a:endParaRPr lang="en-US" sz="2000" dirty="0">
              <a:solidFill>
                <a:schemeClr val="tx1"/>
              </a:solidFill>
            </a:endParaRPr>
          </a:p>
          <a:p>
            <a:pPr lvl="0" algn="r" rtl="1"/>
            <a:r>
              <a:rPr lang="ar-SA" sz="2000" dirty="0" smtClean="0">
                <a:solidFill>
                  <a:schemeClr val="tx1"/>
                </a:solidFill>
              </a:rPr>
              <a:t>9- </a:t>
            </a:r>
            <a:r>
              <a:rPr lang="ar-BH" sz="2000" dirty="0" smtClean="0">
                <a:solidFill>
                  <a:schemeClr val="tx1"/>
                </a:solidFill>
              </a:rPr>
              <a:t>إصدار </a:t>
            </a:r>
            <a:r>
              <a:rPr lang="ar-BH" sz="2000" dirty="0">
                <a:solidFill>
                  <a:schemeClr val="tx1"/>
                </a:solidFill>
              </a:rPr>
              <a:t>تصريح مزاولة المهنة للمهنيين الراغبين في فتح مشروعات خاصة بهم.</a:t>
            </a:r>
            <a:endParaRPr lang="en-US" sz="2000" dirty="0">
              <a:solidFill>
                <a:schemeClr val="tx1"/>
              </a:solidFill>
            </a:endParaRPr>
          </a:p>
          <a:p>
            <a:pPr algn="r" rtl="1"/>
            <a:r>
              <a:rPr lang="ar-BH" sz="2000" dirty="0">
                <a:solidFill>
                  <a:schemeClr val="tx1"/>
                </a:solidFill>
              </a:rPr>
              <a:t>10-قوانين حماية الأطفال والنساء والتأكد من تطبيقها في المشروعات </a:t>
            </a:r>
            <a:r>
              <a:rPr lang="ar-BH" sz="2000" dirty="0" smtClean="0">
                <a:solidFill>
                  <a:schemeClr val="tx1"/>
                </a:solidFill>
              </a:rPr>
              <a:t>المختلفة</a:t>
            </a:r>
            <a:r>
              <a:rPr lang="ar-SA" sz="2000" dirty="0" smtClean="0">
                <a:solidFill>
                  <a:schemeClr val="tx1"/>
                </a:solidFill>
              </a:rPr>
              <a:t>.</a:t>
            </a:r>
            <a:endParaRPr lang="en-US" sz="2000" dirty="0">
              <a:solidFill>
                <a:schemeClr val="tx1"/>
              </a:solidFill>
            </a:endParaRPr>
          </a:p>
        </p:txBody>
      </p:sp>
      <p:sp>
        <p:nvSpPr>
          <p:cNvPr id="14" name="مستطيل مستدير الزوايا 13"/>
          <p:cNvSpPr/>
          <p:nvPr/>
        </p:nvSpPr>
        <p:spPr>
          <a:xfrm>
            <a:off x="3709114" y="365314"/>
            <a:ext cx="8482886"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619280" y="1888222"/>
            <a:ext cx="2572719"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684361" y="3787623"/>
            <a:ext cx="2442693"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smtClean="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684361" y="4751838"/>
            <a:ext cx="2442693"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28" name="Rectangle 6"/>
          <p:cNvSpPr/>
          <p:nvPr/>
        </p:nvSpPr>
        <p:spPr>
          <a:xfrm>
            <a:off x="3709114" y="546904"/>
            <a:ext cx="7172981" cy="523220"/>
          </a:xfrm>
          <a:prstGeom prst="rect">
            <a:avLst/>
          </a:prstGeom>
        </p:spPr>
        <p:txBody>
          <a:bodyPr wrap="square">
            <a:spAutoFit/>
          </a:bodyPr>
          <a:lstStyle/>
          <a:p>
            <a:pPr lvl="0" algn="r" rtl="1"/>
            <a:r>
              <a:rPr lang="ar-BH" sz="2800" b="1" dirty="0">
                <a:solidFill>
                  <a:srgbClr val="FFFF00"/>
                </a:solidFill>
                <a:cs typeface="Sultan bold" pitchFamily="2" charset="-78"/>
              </a:rPr>
              <a:t>نعتز بجهود حكومة مملكة البحرين في رقابة المشروعات الصغيرة.</a:t>
            </a:r>
            <a:endParaRPr lang="en-US" sz="2800" b="1" dirty="0">
              <a:solidFill>
                <a:srgbClr val="FFFF00"/>
              </a:solidFill>
              <a:cs typeface="Sultan bold" pitchFamily="2" charset="-78"/>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0" y="2893870"/>
            <a:ext cx="2442693"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smtClean="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2"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   </a:t>
            </a:r>
            <a:r>
              <a:rPr lang="ar-BH" sz="1400" b="1" dirty="0" smtClean="0">
                <a:solidFill>
                  <a:srgbClr val="002060"/>
                </a:solidFill>
              </a:rPr>
              <a:t>                     </a:t>
            </a:r>
            <a:r>
              <a:rPr lang="ar-SA" sz="1400" b="1" dirty="0" smtClean="0">
                <a:solidFill>
                  <a:srgbClr val="002060"/>
                </a:solidFill>
              </a:rPr>
              <a:t>تمويل المشروعات والارباح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Tree>
    <p:extLst>
      <p:ext uri="{BB962C8B-B14F-4D97-AF65-F5344CB8AC3E}">
        <p14:creationId xmlns:p14="http://schemas.microsoft.com/office/powerpoint/2010/main" val="176958219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52400" y="1510924"/>
            <a:ext cx="9372600" cy="4859396"/>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2416934" y="365314"/>
            <a:ext cx="9775066"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888222"/>
            <a:ext cx="2596668"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1" y="4751838"/>
            <a:ext cx="2626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1" y="2893870"/>
            <a:ext cx="2572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4" name="Rectangle 6"/>
          <p:cNvSpPr/>
          <p:nvPr/>
        </p:nvSpPr>
        <p:spPr>
          <a:xfrm>
            <a:off x="3567448" y="546904"/>
            <a:ext cx="7314648" cy="523220"/>
          </a:xfrm>
          <a:prstGeom prst="rect">
            <a:avLst/>
          </a:prstGeom>
        </p:spPr>
        <p:txBody>
          <a:bodyPr wrap="square">
            <a:spAutoFit/>
          </a:bodyPr>
          <a:lstStyle/>
          <a:p>
            <a:pPr lvl="0" algn="r" rtl="1"/>
            <a:r>
              <a:rPr lang="ar-BH" sz="2800" b="1" dirty="0">
                <a:solidFill>
                  <a:srgbClr val="FFFF00"/>
                </a:solidFill>
                <a:cs typeface="Sultan bold" pitchFamily="2" charset="-78"/>
              </a:rPr>
              <a:t>نعتز بجهود حكومة مملكة البحرين في رقابة المشروعات الصغيرة.</a:t>
            </a:r>
            <a:endParaRPr lang="en-US" sz="2800" b="1" dirty="0">
              <a:solidFill>
                <a:srgbClr val="FFFF00"/>
              </a:solidFill>
              <a:cs typeface="Sultan bold" pitchFamily="2" charset="-78"/>
            </a:endParaRPr>
          </a:p>
        </p:txBody>
      </p:sp>
      <p:grpSp>
        <p:nvGrpSpPr>
          <p:cNvPr id="25" name="Group 24"/>
          <p:cNvGrpSpPr/>
          <p:nvPr/>
        </p:nvGrpSpPr>
        <p:grpSpPr>
          <a:xfrm>
            <a:off x="507092" y="1725601"/>
            <a:ext cx="8663215" cy="4496233"/>
            <a:chOff x="-2" y="0"/>
            <a:chExt cx="6150488" cy="3259497"/>
          </a:xfrm>
        </p:grpSpPr>
        <p:grpSp>
          <p:nvGrpSpPr>
            <p:cNvPr id="26" name="Group 25"/>
            <p:cNvGrpSpPr/>
            <p:nvPr/>
          </p:nvGrpSpPr>
          <p:grpSpPr>
            <a:xfrm>
              <a:off x="-2" y="0"/>
              <a:ext cx="6150488" cy="3259497"/>
              <a:chOff x="-7" y="32098"/>
              <a:chExt cx="6150992" cy="3262002"/>
            </a:xfrm>
          </p:grpSpPr>
          <p:grpSp>
            <p:nvGrpSpPr>
              <p:cNvPr id="37" name="Group 36"/>
              <p:cNvGrpSpPr/>
              <p:nvPr/>
            </p:nvGrpSpPr>
            <p:grpSpPr>
              <a:xfrm flipH="1">
                <a:off x="-7" y="66669"/>
                <a:ext cx="6150992" cy="3227431"/>
                <a:chOff x="261830" y="-6"/>
                <a:chExt cx="5129991" cy="3231956"/>
              </a:xfrm>
            </p:grpSpPr>
            <p:sp>
              <p:nvSpPr>
                <p:cNvPr id="41" name="Rectangle 40"/>
                <p:cNvSpPr/>
                <p:nvPr/>
              </p:nvSpPr>
              <p:spPr>
                <a:xfrm>
                  <a:off x="551785" y="155836"/>
                  <a:ext cx="4840036" cy="3076114"/>
                </a:xfrm>
                <a:prstGeom prst="rect">
                  <a:avLst/>
                </a:prstGeom>
                <a:solidFill>
                  <a:srgbClr val="D4DC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181610" algn="just">
                    <a:lnSpc>
                      <a:spcPct val="115000"/>
                    </a:lnSpc>
                    <a:spcAft>
                      <a:spcPts val="0"/>
                    </a:spcAft>
                    <a:tabLst>
                      <a:tab pos="849630" algn="l"/>
                      <a:tab pos="1140460" algn="l"/>
                    </a:tabLst>
                  </a:pPr>
                  <a:r>
                    <a:rPr lang="ar-SA" sz="2400" dirty="0">
                      <a:effectLst/>
                      <a:ea typeface="Calibri" panose="020F0502020204030204" pitchFamily="34" charset="0"/>
                      <a:cs typeface="Times New Roman" panose="02020603050405020304" pitchFamily="18" charset="0"/>
                    </a:rPr>
                    <a:t> </a:t>
                  </a:r>
                  <a:r>
                    <a:rPr lang="ar-SA" sz="2400" dirty="0" smtClean="0">
                      <a:solidFill>
                        <a:srgbClr val="000000"/>
                      </a:solidFill>
                      <a:effectLst/>
                      <a:ea typeface="Calibri" panose="020F0502020204030204" pitchFamily="34" charset="0"/>
                      <a:cs typeface="Sakkal Majalla"/>
                    </a:rPr>
                    <a:t>  </a:t>
                  </a:r>
                  <a:endParaRPr lang="en-US" sz="2400" dirty="0">
                    <a:effectLst/>
                    <a:ea typeface="Calibri" panose="020F0502020204030204" pitchFamily="34" charset="0"/>
                    <a:cs typeface="Arial" panose="020B0604020202020204" pitchFamily="34" charset="0"/>
                  </a:endParaRPr>
                </a:p>
                <a:p>
                  <a:pPr marL="914400" algn="r">
                    <a:lnSpc>
                      <a:spcPct val="107000"/>
                    </a:lnSpc>
                    <a:spcAft>
                      <a:spcPts val="0"/>
                    </a:spcAft>
                  </a:pPr>
                  <a:r>
                    <a:rPr lang="ar-BH" sz="2400" dirty="0">
                      <a:solidFill>
                        <a:srgbClr val="000000"/>
                      </a:solidFill>
                      <a:effectLst/>
                      <a:ea typeface="Calibri" panose="020F0502020204030204" pitchFamily="34" charset="0"/>
                      <a:cs typeface="Sakkal Majalla"/>
                    </a:rPr>
                    <a:t>"تسعى مملكة البحرين من خلال مؤسساتها التشريعية والتنفيذية </a:t>
                  </a:r>
                  <a:endParaRPr lang="en-US" sz="2400" dirty="0">
                    <a:effectLst/>
                    <a:ea typeface="Calibri" panose="020F0502020204030204" pitchFamily="34" charset="0"/>
                    <a:cs typeface="Arial" panose="020B0604020202020204" pitchFamily="34" charset="0"/>
                  </a:endParaRPr>
                </a:p>
                <a:p>
                  <a:pPr marL="914400" algn="r">
                    <a:lnSpc>
                      <a:spcPct val="107000"/>
                    </a:lnSpc>
                    <a:spcAft>
                      <a:spcPts val="0"/>
                    </a:spcAft>
                  </a:pPr>
                  <a:r>
                    <a:rPr lang="ar-BH" sz="2400" dirty="0">
                      <a:solidFill>
                        <a:srgbClr val="000000"/>
                      </a:solidFill>
                      <a:effectLst/>
                      <a:ea typeface="Calibri" panose="020F0502020204030204" pitchFamily="34" charset="0"/>
                      <a:cs typeface="Sakkal Majalla"/>
                    </a:rPr>
                    <a:t>إلى الارتقاء بالمشروعات الصغيرة والمتوسطة للمساهمة في نمو </a:t>
                  </a:r>
                  <a:endParaRPr lang="en-US" sz="2400" dirty="0">
                    <a:effectLst/>
                    <a:ea typeface="Calibri" panose="020F0502020204030204" pitchFamily="34" charset="0"/>
                    <a:cs typeface="Arial" panose="020B0604020202020204" pitchFamily="34" charset="0"/>
                  </a:endParaRPr>
                </a:p>
                <a:p>
                  <a:pPr marL="914400" algn="r">
                    <a:lnSpc>
                      <a:spcPct val="107000"/>
                    </a:lnSpc>
                    <a:spcAft>
                      <a:spcPts val="0"/>
                    </a:spcAft>
                  </a:pPr>
                  <a:r>
                    <a:rPr lang="ar-BH" sz="2400" dirty="0">
                      <a:solidFill>
                        <a:srgbClr val="000000"/>
                      </a:solidFill>
                      <a:effectLst/>
                      <a:ea typeface="Calibri" panose="020F0502020204030204" pitchFamily="34" charset="0"/>
                      <a:cs typeface="Sakkal Majalla"/>
                    </a:rPr>
                    <a:t>الاقتصاد الوطني" </a:t>
                  </a:r>
                  <a:endParaRPr lang="en-US" sz="2400" dirty="0">
                    <a:effectLst/>
                    <a:ea typeface="Calibri" panose="020F0502020204030204" pitchFamily="34" charset="0"/>
                    <a:cs typeface="Arial" panose="020B0604020202020204" pitchFamily="34" charset="0"/>
                  </a:endParaRPr>
                </a:p>
                <a:p>
                  <a:pPr marL="914400" algn="r">
                    <a:lnSpc>
                      <a:spcPct val="107000"/>
                    </a:lnSpc>
                    <a:spcAft>
                      <a:spcPts val="0"/>
                    </a:spcAft>
                  </a:pPr>
                  <a:r>
                    <a:rPr lang="ar-BH" sz="2400" b="1" dirty="0">
                      <a:solidFill>
                        <a:srgbClr val="FF0000"/>
                      </a:solidFill>
                      <a:effectLst/>
                      <a:ea typeface="Calibri" panose="020F0502020204030204" pitchFamily="34" charset="0"/>
                      <a:cs typeface="Sakkal Majalla"/>
                    </a:rPr>
                    <a:t>شارك مع زملائك في قراءة المقال التالي، ثم أجب عما يأتي</a:t>
                  </a:r>
                  <a:endParaRPr lang="en-US" sz="2400" b="1" dirty="0">
                    <a:solidFill>
                      <a:srgbClr val="FF0000"/>
                    </a:solidFill>
                    <a:effectLst/>
                    <a:ea typeface="Calibri" panose="020F0502020204030204" pitchFamily="34" charset="0"/>
                    <a:cs typeface="Arial" panose="020B0604020202020204" pitchFamily="34" charset="0"/>
                  </a:endParaRPr>
                </a:p>
                <a:p>
                  <a:pPr marL="571500" indent="-342900" algn="r" rtl="1">
                    <a:lnSpc>
                      <a:spcPct val="107000"/>
                    </a:lnSpc>
                    <a:spcAft>
                      <a:spcPts val="800"/>
                    </a:spcAft>
                    <a:buFont typeface="Wingdings" panose="05000000000000000000" pitchFamily="2" charset="2"/>
                    <a:buChar char="Ø"/>
                  </a:pPr>
                  <a:r>
                    <a:rPr lang="ar-BH" sz="2400" dirty="0">
                      <a:solidFill>
                        <a:srgbClr val="000000"/>
                      </a:solidFill>
                      <a:effectLst/>
                      <a:ea typeface="Calibri" panose="020F0502020204030204" pitchFamily="34" charset="0"/>
                      <a:cs typeface="Sakkal Majalla"/>
                    </a:rPr>
                    <a:t>ما المحاور الأساسية التي ركز عليها مجلس النواب؟</a:t>
                  </a:r>
                  <a:endParaRPr lang="en-US" sz="2400" dirty="0">
                    <a:effectLst/>
                    <a:ea typeface="Calibri" panose="020F0502020204030204" pitchFamily="34" charset="0"/>
                    <a:cs typeface="Arial" panose="020B0604020202020204" pitchFamily="34" charset="0"/>
                  </a:endParaRPr>
                </a:p>
                <a:p>
                  <a:pPr marL="571500" indent="-342900" algn="r" rtl="1">
                    <a:lnSpc>
                      <a:spcPct val="107000"/>
                    </a:lnSpc>
                    <a:spcAft>
                      <a:spcPts val="800"/>
                    </a:spcAft>
                    <a:buFont typeface="Wingdings" panose="05000000000000000000" pitchFamily="2" charset="2"/>
                    <a:buChar char="Ø"/>
                  </a:pPr>
                  <a:r>
                    <a:rPr lang="ar-BH" sz="2400" dirty="0">
                      <a:solidFill>
                        <a:srgbClr val="000000"/>
                      </a:solidFill>
                      <a:effectLst/>
                      <a:ea typeface="Calibri" panose="020F0502020204030204" pitchFamily="34" charset="0"/>
                      <a:cs typeface="Sakkal Majalla"/>
                    </a:rPr>
                    <a:t>علام يدل اهتمام مجلس النواب بوضع تشريعات للحد من تداعيات أزمة كورونا على المشروعات الصغيرة والمتوسطة؟</a:t>
                  </a:r>
                  <a:endParaRPr lang="en-US" sz="2400" dirty="0">
                    <a:effectLst/>
                    <a:ea typeface="Calibri" panose="020F0502020204030204" pitchFamily="34" charset="0"/>
                    <a:cs typeface="Arial" panose="020B0604020202020204" pitchFamily="34" charset="0"/>
                  </a:endParaRPr>
                </a:p>
                <a:p>
                  <a:pPr marL="457200" algn="r" rtl="1">
                    <a:lnSpc>
                      <a:spcPct val="107000"/>
                    </a:lnSpc>
                    <a:spcAft>
                      <a:spcPts val="800"/>
                    </a:spcAft>
                  </a:pPr>
                  <a:r>
                    <a:rPr lang="en-US" b="1" u="sng" dirty="0">
                      <a:solidFill>
                        <a:srgbClr val="0563C1"/>
                      </a:solidFill>
                      <a:effectLst/>
                      <a:latin typeface="Sakkal Majalla"/>
                      <a:ea typeface="Calibri" panose="020F0502020204030204" pitchFamily="34" charset="0"/>
                      <a:cs typeface="Arial" panose="020B0604020202020204" pitchFamily="34" charset="0"/>
                      <a:hlinkClick r:id="rId5"/>
                    </a:rPr>
                    <a:t>https://bna.bh/news?cms=q8FmFJgiscL2fwIzON1%2BDjQIaKzpgElCnPSyRAPTcF0%3D</a:t>
                  </a:r>
                  <a:endParaRPr lang="en-US" dirty="0">
                    <a:effectLst/>
                    <a:ea typeface="Calibri" panose="020F0502020204030204" pitchFamily="34" charset="0"/>
                    <a:cs typeface="Arial" panose="020B0604020202020204" pitchFamily="34" charset="0"/>
                  </a:endParaRPr>
                </a:p>
                <a:p>
                  <a:pPr algn="r">
                    <a:lnSpc>
                      <a:spcPct val="107000"/>
                    </a:lnSpc>
                    <a:spcAft>
                      <a:spcPts val="0"/>
                    </a:spcAft>
                  </a:pPr>
                  <a:r>
                    <a:rPr lang="en-US" sz="2400" dirty="0">
                      <a:solidFill>
                        <a:srgbClr val="000000"/>
                      </a:solidFill>
                      <a:effectLst/>
                      <a:latin typeface="Sakkal Majalla"/>
                      <a:ea typeface="Calibri" panose="020F0502020204030204" pitchFamily="34" charset="0"/>
                      <a:cs typeface="Arial" panose="020B0604020202020204" pitchFamily="34" charset="0"/>
                    </a:rPr>
                    <a:t>   </a:t>
                  </a:r>
                  <a:endParaRPr lang="en-US" sz="2400" dirty="0">
                    <a:effectLst/>
                    <a:ea typeface="Calibri" panose="020F0502020204030204" pitchFamily="34" charset="0"/>
                    <a:cs typeface="Arial" panose="020B0604020202020204" pitchFamily="34" charset="0"/>
                  </a:endParaRPr>
                </a:p>
                <a:p>
                  <a:pPr algn="r">
                    <a:lnSpc>
                      <a:spcPct val="107000"/>
                    </a:lnSpc>
                    <a:spcAft>
                      <a:spcPts val="0"/>
                    </a:spcAft>
                  </a:pPr>
                  <a:r>
                    <a:rPr lang="en-US" sz="2400" dirty="0">
                      <a:solidFill>
                        <a:srgbClr val="000000"/>
                      </a:solidFill>
                      <a:effectLst/>
                      <a:latin typeface="Sakkal Majalla"/>
                      <a:ea typeface="Calibri" panose="020F0502020204030204" pitchFamily="34" charset="0"/>
                      <a:cs typeface="Arial" panose="020B0604020202020204" pitchFamily="34" charset="0"/>
                    </a:rPr>
                    <a:t>   </a:t>
                  </a:r>
                  <a:endParaRPr lang="en-US" sz="2400" dirty="0">
                    <a:effectLst/>
                    <a:ea typeface="Calibri" panose="020F0502020204030204" pitchFamily="34" charset="0"/>
                    <a:cs typeface="Arial" panose="020B0604020202020204" pitchFamily="34" charset="0"/>
                  </a:endParaRPr>
                </a:p>
                <a:p>
                  <a:pPr algn="r">
                    <a:lnSpc>
                      <a:spcPct val="130000"/>
                    </a:lnSpc>
                    <a:spcAft>
                      <a:spcPts val="0"/>
                    </a:spcAft>
                  </a:pPr>
                  <a:r>
                    <a:rPr lang="ar-BH" sz="2400" b="1" dirty="0">
                      <a:effectLst/>
                      <a:ea typeface="Calibri" panose="020F0502020204030204" pitchFamily="34" charset="0"/>
                      <a:cs typeface="Sakkal Majalla"/>
                    </a:rPr>
                    <a:t> </a:t>
                  </a:r>
                  <a:endParaRPr lang="en-US" sz="2400" dirty="0">
                    <a:effectLst/>
                    <a:ea typeface="Calibri" panose="020F0502020204030204" pitchFamily="34" charset="0"/>
                    <a:cs typeface="Arial" panose="020B0604020202020204" pitchFamily="34" charset="0"/>
                  </a:endParaRPr>
                </a:p>
                <a:p>
                  <a:pPr algn="r">
                    <a:lnSpc>
                      <a:spcPct val="110000"/>
                    </a:lnSpc>
                    <a:spcAft>
                      <a:spcPts val="0"/>
                    </a:spcAft>
                  </a:pPr>
                  <a:r>
                    <a:rPr lang="en-US" sz="2400" dirty="0">
                      <a:solidFill>
                        <a:srgbClr val="000000"/>
                      </a:solidFill>
                      <a:effectLst/>
                      <a:latin typeface="Sakkal Majalla"/>
                      <a:ea typeface="Calibri" panose="020F0502020204030204" pitchFamily="34" charset="0"/>
                      <a:cs typeface="Arial" panose="020B0604020202020204" pitchFamily="34" charset="0"/>
                    </a:rPr>
                    <a:t>   </a:t>
                  </a:r>
                  <a:endParaRPr lang="en-US" sz="2400" dirty="0">
                    <a:effectLst/>
                    <a:ea typeface="Calibri" panose="020F0502020204030204" pitchFamily="34" charset="0"/>
                    <a:cs typeface="Arial" panose="020B0604020202020204" pitchFamily="34" charset="0"/>
                  </a:endParaRPr>
                </a:p>
                <a:p>
                  <a:pPr algn="r" rtl="1">
                    <a:lnSpc>
                      <a:spcPct val="110000"/>
                    </a:lnSpc>
                    <a:spcAft>
                      <a:spcPts val="0"/>
                    </a:spcAft>
                  </a:pPr>
                  <a:r>
                    <a:rPr lang="ar-SA" sz="2400" b="1" dirty="0">
                      <a:solidFill>
                        <a:srgbClr val="000000"/>
                      </a:solidFill>
                      <a:effectLst/>
                      <a:ea typeface="Calibri" panose="020F0502020204030204" pitchFamily="34" charset="0"/>
                      <a:cs typeface="Sakkal Majalla"/>
                    </a:rPr>
                    <a:t> </a:t>
                  </a:r>
                  <a:endParaRPr lang="en-US" sz="2400" dirty="0">
                    <a:effectLst/>
                    <a:ea typeface="Calibri" panose="020F0502020204030204" pitchFamily="34" charset="0"/>
                    <a:cs typeface="Arial" panose="020B0604020202020204" pitchFamily="34" charset="0"/>
                  </a:endParaRPr>
                </a:p>
                <a:p>
                  <a:pPr algn="justLow" rtl="1">
                    <a:lnSpc>
                      <a:spcPct val="107000"/>
                    </a:lnSpc>
                    <a:spcAft>
                      <a:spcPts val="0"/>
                    </a:spcAft>
                  </a:pPr>
                  <a:r>
                    <a:rPr lang="en-US" sz="2400" dirty="0">
                      <a:solidFill>
                        <a:srgbClr val="000000"/>
                      </a:solidFill>
                      <a:effectLst/>
                      <a:latin typeface="Sakkal Majalla"/>
                      <a:ea typeface="Calibri" panose="020F0502020204030204" pitchFamily="34" charset="0"/>
                      <a:cs typeface="Arial" panose="020B0604020202020204" pitchFamily="34" charset="0"/>
                    </a:rPr>
                    <a:t>    </a:t>
                  </a:r>
                  <a:endParaRPr lang="en-US" sz="2400" dirty="0">
                    <a:effectLst/>
                    <a:ea typeface="Calibri" panose="020F0502020204030204" pitchFamily="34" charset="0"/>
                    <a:cs typeface="Arial" panose="020B0604020202020204" pitchFamily="34" charset="0"/>
                  </a:endParaRPr>
                </a:p>
              </p:txBody>
            </p:sp>
            <p:sp>
              <p:nvSpPr>
                <p:cNvPr id="42" name="Freeform: Shape 4"/>
                <p:cNvSpPr/>
                <p:nvPr/>
              </p:nvSpPr>
              <p:spPr>
                <a:xfrm>
                  <a:off x="261830" y="-6"/>
                  <a:ext cx="2101703" cy="513351"/>
                </a:xfrm>
                <a:custGeom>
                  <a:avLst/>
                  <a:gdLst>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31837 h 1120776"/>
                    <a:gd name="connsiteX10" fmla="*/ 1146174 w 5532438"/>
                    <a:gd name="connsiteY10" fmla="*/ 760525 h 1120776"/>
                    <a:gd name="connsiteX11" fmla="*/ 785923 w 5532438"/>
                    <a:gd name="connsiteY11" fmla="*/ 1120776 h 1120776"/>
                    <a:gd name="connsiteX12" fmla="*/ 360251 w 5532438"/>
                    <a:gd name="connsiteY12" fmla="*/ 1120776 h 1120776"/>
                    <a:gd name="connsiteX13" fmla="*/ 0 w 5532438"/>
                    <a:gd name="connsiteY13" fmla="*/ 760525 h 1120776"/>
                    <a:gd name="connsiteX14" fmla="*/ 0 w 5532438"/>
                    <a:gd name="connsiteY14" fmla="*/ 360251 h 1120776"/>
                    <a:gd name="connsiteX15" fmla="*/ 360251 w 5532438"/>
                    <a:gd name="connsiteY15"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60525 h 1120776"/>
                    <a:gd name="connsiteX10" fmla="*/ 785923 w 5532438"/>
                    <a:gd name="connsiteY10" fmla="*/ 1120776 h 1120776"/>
                    <a:gd name="connsiteX11" fmla="*/ 360251 w 5532438"/>
                    <a:gd name="connsiteY11" fmla="*/ 1120776 h 1120776"/>
                    <a:gd name="connsiteX12" fmla="*/ 0 w 5532438"/>
                    <a:gd name="connsiteY12" fmla="*/ 760525 h 1120776"/>
                    <a:gd name="connsiteX13" fmla="*/ 0 w 5532438"/>
                    <a:gd name="connsiteY13" fmla="*/ 360251 h 1120776"/>
                    <a:gd name="connsiteX14" fmla="*/ 360251 w 5532438"/>
                    <a:gd name="connsiteY14"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46174 w 5532438"/>
                    <a:gd name="connsiteY8" fmla="*/ 760525 h 1120776"/>
                    <a:gd name="connsiteX9" fmla="*/ 785923 w 5532438"/>
                    <a:gd name="connsiteY9" fmla="*/ 1120776 h 1120776"/>
                    <a:gd name="connsiteX10" fmla="*/ 360251 w 5532438"/>
                    <a:gd name="connsiteY10" fmla="*/ 1120776 h 1120776"/>
                    <a:gd name="connsiteX11" fmla="*/ 0 w 5532438"/>
                    <a:gd name="connsiteY11" fmla="*/ 760525 h 1120776"/>
                    <a:gd name="connsiteX12" fmla="*/ 0 w 5532438"/>
                    <a:gd name="connsiteY12" fmla="*/ 360251 h 1120776"/>
                    <a:gd name="connsiteX13" fmla="*/ 360251 w 5532438"/>
                    <a:gd name="connsiteY13" fmla="*/ 0 h 112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2438" h="1120776">
                      <a:moveTo>
                        <a:pt x="360251" y="0"/>
                      </a:moveTo>
                      <a:lnTo>
                        <a:pt x="384174" y="0"/>
                      </a:lnTo>
                      <a:lnTo>
                        <a:pt x="785923" y="0"/>
                      </a:lnTo>
                      <a:lnTo>
                        <a:pt x="5532438" y="0"/>
                      </a:lnTo>
                      <a:lnTo>
                        <a:pt x="5532438" y="425450"/>
                      </a:lnTo>
                      <a:lnTo>
                        <a:pt x="1719261" y="425450"/>
                      </a:lnTo>
                      <a:lnTo>
                        <a:pt x="1506425" y="425450"/>
                      </a:lnTo>
                      <a:cubicBezTo>
                        <a:pt x="1332334" y="425450"/>
                        <a:pt x="1187085" y="548938"/>
                        <a:pt x="1153493" y="713098"/>
                      </a:cubicBezTo>
                      <a:lnTo>
                        <a:pt x="1146174" y="760525"/>
                      </a:lnTo>
                      <a:cubicBezTo>
                        <a:pt x="1146174" y="959486"/>
                        <a:pt x="984884" y="1120776"/>
                        <a:pt x="785923" y="1120776"/>
                      </a:cubicBezTo>
                      <a:lnTo>
                        <a:pt x="360251" y="1120776"/>
                      </a:lnTo>
                      <a:cubicBezTo>
                        <a:pt x="161290" y="1120776"/>
                        <a:pt x="0" y="959486"/>
                        <a:pt x="0" y="760525"/>
                      </a:cubicBezTo>
                      <a:lnTo>
                        <a:pt x="0" y="360251"/>
                      </a:lnTo>
                      <a:cubicBezTo>
                        <a:pt x="0" y="161290"/>
                        <a:pt x="161290" y="0"/>
                        <a:pt x="360251" y="0"/>
                      </a:cubicBezTo>
                      <a:close/>
                    </a:path>
                  </a:pathLst>
                </a:cu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sp>
              <p:nvSpPr>
                <p:cNvPr id="43" name="Rectangle 42"/>
                <p:cNvSpPr/>
                <p:nvPr/>
              </p:nvSpPr>
              <p:spPr>
                <a:xfrm>
                  <a:off x="587921" y="0"/>
                  <a:ext cx="4803893" cy="304800"/>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grpSp>
          <p:sp>
            <p:nvSpPr>
              <p:cNvPr id="40" name="مربع نص 10"/>
              <p:cNvSpPr txBox="1"/>
              <p:nvPr/>
            </p:nvSpPr>
            <p:spPr>
              <a:xfrm>
                <a:off x="2690806" y="32098"/>
                <a:ext cx="2924175" cy="3714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ar-BH" sz="2400">
                    <a:solidFill>
                      <a:srgbClr val="FFFFFF"/>
                    </a:solidFill>
                    <a:effectLst/>
                    <a:latin typeface="Al-Mateen" panose="02060803050605020204" pitchFamily="18" charset="-78"/>
                    <a:ea typeface="Calibri" panose="020F0502020204030204" pitchFamily="34" charset="0"/>
                    <a:cs typeface="Sultan bold" pitchFamily="2" charset="-78"/>
                  </a:rPr>
                  <a:t>نشاط جماعي </a:t>
                </a:r>
                <a:r>
                  <a:rPr lang="ar-BH" sz="2400" b="1">
                    <a:solidFill>
                      <a:srgbClr val="FFFFFF"/>
                    </a:solidFill>
                    <a:effectLst/>
                    <a:ea typeface="Calibri" panose="020F0502020204030204" pitchFamily="34" charset="0"/>
                    <a:cs typeface="Times New Roman" panose="02020603050405020304" pitchFamily="18" charset="0"/>
                  </a:rPr>
                  <a:t>(4-2-6)</a:t>
                </a:r>
                <a:endParaRPr lang="en-US" sz="2400">
                  <a:effectLst/>
                  <a:ea typeface="Calibri" panose="020F0502020204030204" pitchFamily="34" charset="0"/>
                  <a:cs typeface="Arial" panose="020B0604020202020204" pitchFamily="34" charset="0"/>
                </a:endParaRPr>
              </a:p>
            </p:txBody>
          </p:sp>
        </p:grpSp>
        <p:sp>
          <p:nvSpPr>
            <p:cNvPr id="27" name="Freeform: Shape 113"/>
            <p:cNvSpPr/>
            <p:nvPr/>
          </p:nvSpPr>
          <p:spPr>
            <a:xfrm>
              <a:off x="5657850" y="137160"/>
              <a:ext cx="438150" cy="299238"/>
            </a:xfrm>
            <a:custGeom>
              <a:avLst/>
              <a:gdLst>
                <a:gd name="connsiteX0" fmla="*/ 132419 w 479231"/>
                <a:gd name="connsiteY0" fmla="*/ 150137 h 326695"/>
                <a:gd name="connsiteX1" fmla="*/ 346812 w 479231"/>
                <a:gd name="connsiteY1" fmla="*/ 150137 h 326695"/>
                <a:gd name="connsiteX2" fmla="*/ 359423 w 479231"/>
                <a:gd name="connsiteY2" fmla="*/ 162748 h 326695"/>
                <a:gd name="connsiteX3" fmla="*/ 346812 w 479231"/>
                <a:gd name="connsiteY3" fmla="*/ 175360 h 326695"/>
                <a:gd name="connsiteX4" fmla="*/ 252227 w 479231"/>
                <a:gd name="connsiteY4" fmla="*/ 175360 h 326695"/>
                <a:gd name="connsiteX5" fmla="*/ 252227 w 479231"/>
                <a:gd name="connsiteY5" fmla="*/ 301473 h 326695"/>
                <a:gd name="connsiteX6" fmla="*/ 290061 w 479231"/>
                <a:gd name="connsiteY6" fmla="*/ 301473 h 326695"/>
                <a:gd name="connsiteX7" fmla="*/ 290061 w 479231"/>
                <a:gd name="connsiteY7" fmla="*/ 326695 h 326695"/>
                <a:gd name="connsiteX8" fmla="*/ 189170 w 479231"/>
                <a:gd name="connsiteY8" fmla="*/ 326695 h 326695"/>
                <a:gd name="connsiteX9" fmla="*/ 189170 w 479231"/>
                <a:gd name="connsiteY9" fmla="*/ 301473 h 326695"/>
                <a:gd name="connsiteX10" fmla="*/ 227004 w 479231"/>
                <a:gd name="connsiteY10" fmla="*/ 301473 h 326695"/>
                <a:gd name="connsiteX11" fmla="*/ 227004 w 479231"/>
                <a:gd name="connsiteY11" fmla="*/ 175360 h 326695"/>
                <a:gd name="connsiteX12" fmla="*/ 132419 w 479231"/>
                <a:gd name="connsiteY12" fmla="*/ 175360 h 326695"/>
                <a:gd name="connsiteX13" fmla="*/ 119808 w 479231"/>
                <a:gd name="connsiteY13" fmla="*/ 162748 h 326695"/>
                <a:gd name="connsiteX14" fmla="*/ 132419 w 479231"/>
                <a:gd name="connsiteY14" fmla="*/ 150137 h 326695"/>
                <a:gd name="connsiteX15" fmla="*/ 466620 w 479231"/>
                <a:gd name="connsiteY15" fmla="*/ 102844 h 326695"/>
                <a:gd name="connsiteX16" fmla="*/ 479231 w 479231"/>
                <a:gd name="connsiteY16" fmla="*/ 115455 h 326695"/>
                <a:gd name="connsiteX17" fmla="*/ 479231 w 479231"/>
                <a:gd name="connsiteY17" fmla="*/ 251027 h 326695"/>
                <a:gd name="connsiteX18" fmla="*/ 466620 w 479231"/>
                <a:gd name="connsiteY18" fmla="*/ 263638 h 326695"/>
                <a:gd name="connsiteX19" fmla="*/ 428786 w 479231"/>
                <a:gd name="connsiteY19" fmla="*/ 263638 h 326695"/>
                <a:gd name="connsiteX20" fmla="*/ 428786 w 479231"/>
                <a:gd name="connsiteY20" fmla="*/ 301472 h 326695"/>
                <a:gd name="connsiteX21" fmla="*/ 454009 w 479231"/>
                <a:gd name="connsiteY21" fmla="*/ 301472 h 326695"/>
                <a:gd name="connsiteX22" fmla="*/ 454009 w 479231"/>
                <a:gd name="connsiteY22" fmla="*/ 326695 h 326695"/>
                <a:gd name="connsiteX23" fmla="*/ 378341 w 479231"/>
                <a:gd name="connsiteY23" fmla="*/ 326695 h 326695"/>
                <a:gd name="connsiteX24" fmla="*/ 378341 w 479231"/>
                <a:gd name="connsiteY24" fmla="*/ 301472 h 326695"/>
                <a:gd name="connsiteX25" fmla="*/ 403563 w 479231"/>
                <a:gd name="connsiteY25" fmla="*/ 301472 h 326695"/>
                <a:gd name="connsiteX26" fmla="*/ 403563 w 479231"/>
                <a:gd name="connsiteY26" fmla="*/ 263638 h 326695"/>
                <a:gd name="connsiteX27" fmla="*/ 365729 w 479231"/>
                <a:gd name="connsiteY27" fmla="*/ 263638 h 326695"/>
                <a:gd name="connsiteX28" fmla="*/ 353118 w 479231"/>
                <a:gd name="connsiteY28" fmla="*/ 251027 h 326695"/>
                <a:gd name="connsiteX29" fmla="*/ 365729 w 479231"/>
                <a:gd name="connsiteY29" fmla="*/ 238416 h 326695"/>
                <a:gd name="connsiteX30" fmla="*/ 454009 w 479231"/>
                <a:gd name="connsiteY30" fmla="*/ 238416 h 326695"/>
                <a:gd name="connsiteX31" fmla="*/ 454009 w 479231"/>
                <a:gd name="connsiteY31" fmla="*/ 115455 h 326695"/>
                <a:gd name="connsiteX32" fmla="*/ 466620 w 479231"/>
                <a:gd name="connsiteY32" fmla="*/ 102844 h 326695"/>
                <a:gd name="connsiteX33" fmla="*/ 12611 w 479231"/>
                <a:gd name="connsiteY33" fmla="*/ 99691 h 326695"/>
                <a:gd name="connsiteX34" fmla="*/ 25223 w 479231"/>
                <a:gd name="connsiteY34" fmla="*/ 112302 h 326695"/>
                <a:gd name="connsiteX35" fmla="*/ 25223 w 479231"/>
                <a:gd name="connsiteY35" fmla="*/ 238415 h 326695"/>
                <a:gd name="connsiteX36" fmla="*/ 113502 w 479231"/>
                <a:gd name="connsiteY36" fmla="*/ 238415 h 326695"/>
                <a:gd name="connsiteX37" fmla="*/ 126113 w 479231"/>
                <a:gd name="connsiteY37" fmla="*/ 251027 h 326695"/>
                <a:gd name="connsiteX38" fmla="*/ 113502 w 479231"/>
                <a:gd name="connsiteY38" fmla="*/ 263638 h 326695"/>
                <a:gd name="connsiteX39" fmla="*/ 75668 w 479231"/>
                <a:gd name="connsiteY39" fmla="*/ 263638 h 326695"/>
                <a:gd name="connsiteX40" fmla="*/ 75668 w 479231"/>
                <a:gd name="connsiteY40" fmla="*/ 301472 h 326695"/>
                <a:gd name="connsiteX41" fmla="*/ 100891 w 479231"/>
                <a:gd name="connsiteY41" fmla="*/ 301472 h 326695"/>
                <a:gd name="connsiteX42" fmla="*/ 100891 w 479231"/>
                <a:gd name="connsiteY42" fmla="*/ 326695 h 326695"/>
                <a:gd name="connsiteX43" fmla="*/ 25223 w 479231"/>
                <a:gd name="connsiteY43" fmla="*/ 326695 h 326695"/>
                <a:gd name="connsiteX44" fmla="*/ 25223 w 479231"/>
                <a:gd name="connsiteY44" fmla="*/ 301472 h 326695"/>
                <a:gd name="connsiteX45" fmla="*/ 50445 w 479231"/>
                <a:gd name="connsiteY45" fmla="*/ 301472 h 326695"/>
                <a:gd name="connsiteX46" fmla="*/ 50445 w 479231"/>
                <a:gd name="connsiteY46" fmla="*/ 263638 h 326695"/>
                <a:gd name="connsiteX47" fmla="*/ 12611 w 479231"/>
                <a:gd name="connsiteY47" fmla="*/ 263638 h 326695"/>
                <a:gd name="connsiteX48" fmla="*/ 0 w 479231"/>
                <a:gd name="connsiteY48" fmla="*/ 251027 h 326695"/>
                <a:gd name="connsiteX49" fmla="*/ 0 w 479231"/>
                <a:gd name="connsiteY49" fmla="*/ 112302 h 326695"/>
                <a:gd name="connsiteX50" fmla="*/ 12611 w 479231"/>
                <a:gd name="connsiteY50" fmla="*/ 99691 h 326695"/>
                <a:gd name="connsiteX51" fmla="*/ 66462 w 479231"/>
                <a:gd name="connsiteY51" fmla="*/ 71379 h 326695"/>
                <a:gd name="connsiteX52" fmla="*/ 94964 w 479231"/>
                <a:gd name="connsiteY52" fmla="*/ 83990 h 326695"/>
                <a:gd name="connsiteX53" fmla="*/ 124979 w 479231"/>
                <a:gd name="connsiteY53" fmla="*/ 105998 h 326695"/>
                <a:gd name="connsiteX54" fmla="*/ 163948 w 479231"/>
                <a:gd name="connsiteY54" fmla="*/ 105998 h 326695"/>
                <a:gd name="connsiteX55" fmla="*/ 179712 w 479231"/>
                <a:gd name="connsiteY55" fmla="*/ 121762 h 326695"/>
                <a:gd name="connsiteX56" fmla="*/ 163948 w 479231"/>
                <a:gd name="connsiteY56" fmla="*/ 137526 h 326695"/>
                <a:gd name="connsiteX57" fmla="*/ 119809 w 479231"/>
                <a:gd name="connsiteY57" fmla="*/ 137526 h 326695"/>
                <a:gd name="connsiteX58" fmla="*/ 110476 w 479231"/>
                <a:gd name="connsiteY58" fmla="*/ 134499 h 326695"/>
                <a:gd name="connsiteX59" fmla="*/ 100891 w 479231"/>
                <a:gd name="connsiteY59" fmla="*/ 127374 h 326695"/>
                <a:gd name="connsiteX60" fmla="*/ 100891 w 479231"/>
                <a:gd name="connsiteY60" fmla="*/ 194088 h 326695"/>
                <a:gd name="connsiteX61" fmla="*/ 154490 w 479231"/>
                <a:gd name="connsiteY61" fmla="*/ 194088 h 326695"/>
                <a:gd name="connsiteX62" fmla="*/ 170254 w 479231"/>
                <a:gd name="connsiteY62" fmla="*/ 209852 h 326695"/>
                <a:gd name="connsiteX63" fmla="*/ 170254 w 479231"/>
                <a:gd name="connsiteY63" fmla="*/ 306013 h 326695"/>
                <a:gd name="connsiteX64" fmla="*/ 154490 w 479231"/>
                <a:gd name="connsiteY64" fmla="*/ 321777 h 326695"/>
                <a:gd name="connsiteX65" fmla="*/ 138726 w 479231"/>
                <a:gd name="connsiteY65" fmla="*/ 306013 h 326695"/>
                <a:gd name="connsiteX66" fmla="*/ 138726 w 479231"/>
                <a:gd name="connsiteY66" fmla="*/ 225805 h 326695"/>
                <a:gd name="connsiteX67" fmla="*/ 100891 w 479231"/>
                <a:gd name="connsiteY67" fmla="*/ 225805 h 326695"/>
                <a:gd name="connsiteX68" fmla="*/ 69805 w 479231"/>
                <a:gd name="connsiteY68" fmla="*/ 225805 h 326695"/>
                <a:gd name="connsiteX69" fmla="*/ 38275 w 479231"/>
                <a:gd name="connsiteY69" fmla="*/ 194277 h 326695"/>
                <a:gd name="connsiteX70" fmla="*/ 38275 w 479231"/>
                <a:gd name="connsiteY70" fmla="*/ 103853 h 326695"/>
                <a:gd name="connsiteX71" fmla="*/ 66462 w 479231"/>
                <a:gd name="connsiteY71" fmla="*/ 71379 h 326695"/>
                <a:gd name="connsiteX72" fmla="*/ 412770 w 479231"/>
                <a:gd name="connsiteY72" fmla="*/ 71064 h 326695"/>
                <a:gd name="connsiteX73" fmla="*/ 440830 w 479231"/>
                <a:gd name="connsiteY73" fmla="*/ 103538 h 326695"/>
                <a:gd name="connsiteX74" fmla="*/ 440830 w 479231"/>
                <a:gd name="connsiteY74" fmla="*/ 194277 h 326695"/>
                <a:gd name="connsiteX75" fmla="*/ 409302 w 479231"/>
                <a:gd name="connsiteY75" fmla="*/ 225806 h 326695"/>
                <a:gd name="connsiteX76" fmla="*/ 378530 w 479231"/>
                <a:gd name="connsiteY76" fmla="*/ 225806 h 326695"/>
                <a:gd name="connsiteX77" fmla="*/ 340696 w 479231"/>
                <a:gd name="connsiteY77" fmla="*/ 225806 h 326695"/>
                <a:gd name="connsiteX78" fmla="*/ 340696 w 479231"/>
                <a:gd name="connsiteY78" fmla="*/ 306013 h 326695"/>
                <a:gd name="connsiteX79" fmla="*/ 324932 w 479231"/>
                <a:gd name="connsiteY79" fmla="*/ 321777 h 326695"/>
                <a:gd name="connsiteX80" fmla="*/ 309168 w 479231"/>
                <a:gd name="connsiteY80" fmla="*/ 306013 h 326695"/>
                <a:gd name="connsiteX81" fmla="*/ 309168 w 479231"/>
                <a:gd name="connsiteY81" fmla="*/ 210041 h 326695"/>
                <a:gd name="connsiteX82" fmla="*/ 324932 w 479231"/>
                <a:gd name="connsiteY82" fmla="*/ 194277 h 326695"/>
                <a:gd name="connsiteX83" fmla="*/ 378342 w 479231"/>
                <a:gd name="connsiteY83" fmla="*/ 194277 h 326695"/>
                <a:gd name="connsiteX84" fmla="*/ 378342 w 479231"/>
                <a:gd name="connsiteY84" fmla="*/ 127374 h 326695"/>
                <a:gd name="connsiteX85" fmla="*/ 368756 w 479231"/>
                <a:gd name="connsiteY85" fmla="*/ 134499 h 326695"/>
                <a:gd name="connsiteX86" fmla="*/ 359425 w 479231"/>
                <a:gd name="connsiteY86" fmla="*/ 137526 h 326695"/>
                <a:gd name="connsiteX87" fmla="*/ 315284 w 479231"/>
                <a:gd name="connsiteY87" fmla="*/ 137526 h 326695"/>
                <a:gd name="connsiteX88" fmla="*/ 299520 w 479231"/>
                <a:gd name="connsiteY88" fmla="*/ 121762 h 326695"/>
                <a:gd name="connsiteX89" fmla="*/ 315284 w 479231"/>
                <a:gd name="connsiteY89" fmla="*/ 105998 h 326695"/>
                <a:gd name="connsiteX90" fmla="*/ 354253 w 479231"/>
                <a:gd name="connsiteY90" fmla="*/ 105998 h 326695"/>
                <a:gd name="connsiteX91" fmla="*/ 384269 w 479231"/>
                <a:gd name="connsiteY91" fmla="*/ 83675 h 326695"/>
                <a:gd name="connsiteX92" fmla="*/ 412770 w 479231"/>
                <a:gd name="connsiteY92" fmla="*/ 71064 h 326695"/>
                <a:gd name="connsiteX93" fmla="*/ 409868 w 479231"/>
                <a:gd name="connsiteY93" fmla="*/ 0 h 326695"/>
                <a:gd name="connsiteX94" fmla="*/ 441397 w 479231"/>
                <a:gd name="connsiteY94" fmla="*/ 31528 h 326695"/>
                <a:gd name="connsiteX95" fmla="*/ 409868 w 479231"/>
                <a:gd name="connsiteY95" fmla="*/ 63057 h 326695"/>
                <a:gd name="connsiteX96" fmla="*/ 378340 w 479231"/>
                <a:gd name="connsiteY96" fmla="*/ 31528 h 326695"/>
                <a:gd name="connsiteX97" fmla="*/ 409868 w 479231"/>
                <a:gd name="connsiteY97" fmla="*/ 0 h 326695"/>
                <a:gd name="connsiteX98" fmla="*/ 69362 w 479231"/>
                <a:gd name="connsiteY98" fmla="*/ 0 h 326695"/>
                <a:gd name="connsiteX99" fmla="*/ 100891 w 479231"/>
                <a:gd name="connsiteY99" fmla="*/ 31528 h 326695"/>
                <a:gd name="connsiteX100" fmla="*/ 69362 w 479231"/>
                <a:gd name="connsiteY100" fmla="*/ 63057 h 326695"/>
                <a:gd name="connsiteX101" fmla="*/ 37834 w 479231"/>
                <a:gd name="connsiteY101" fmla="*/ 31528 h 326695"/>
                <a:gd name="connsiteX102" fmla="*/ 69362 w 479231"/>
                <a:gd name="connsiteY102" fmla="*/ 0 h 3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79231" h="326695">
                  <a:moveTo>
                    <a:pt x="132419" y="150137"/>
                  </a:moveTo>
                  <a:lnTo>
                    <a:pt x="346812" y="150137"/>
                  </a:lnTo>
                  <a:cubicBezTo>
                    <a:pt x="353777" y="150137"/>
                    <a:pt x="359423" y="155784"/>
                    <a:pt x="359423" y="162748"/>
                  </a:cubicBezTo>
                  <a:cubicBezTo>
                    <a:pt x="359423" y="169714"/>
                    <a:pt x="353777" y="175360"/>
                    <a:pt x="346812" y="175360"/>
                  </a:cubicBezTo>
                  <a:lnTo>
                    <a:pt x="252227" y="175360"/>
                  </a:lnTo>
                  <a:lnTo>
                    <a:pt x="252227" y="301473"/>
                  </a:lnTo>
                  <a:lnTo>
                    <a:pt x="290061" y="301473"/>
                  </a:lnTo>
                  <a:lnTo>
                    <a:pt x="290061" y="326695"/>
                  </a:lnTo>
                  <a:lnTo>
                    <a:pt x="189170" y="326695"/>
                  </a:lnTo>
                  <a:lnTo>
                    <a:pt x="189170" y="301473"/>
                  </a:lnTo>
                  <a:lnTo>
                    <a:pt x="227004" y="301473"/>
                  </a:lnTo>
                  <a:lnTo>
                    <a:pt x="227004" y="175360"/>
                  </a:lnTo>
                  <a:lnTo>
                    <a:pt x="132419" y="175360"/>
                  </a:lnTo>
                  <a:cubicBezTo>
                    <a:pt x="125454" y="175360"/>
                    <a:pt x="119808" y="169714"/>
                    <a:pt x="119808" y="162748"/>
                  </a:cubicBezTo>
                  <a:cubicBezTo>
                    <a:pt x="119808" y="155784"/>
                    <a:pt x="125454" y="150137"/>
                    <a:pt x="132419" y="150137"/>
                  </a:cubicBezTo>
                  <a:close/>
                  <a:moveTo>
                    <a:pt x="466620" y="102844"/>
                  </a:moveTo>
                  <a:cubicBezTo>
                    <a:pt x="473586" y="102844"/>
                    <a:pt x="479231" y="108491"/>
                    <a:pt x="479231" y="115455"/>
                  </a:cubicBezTo>
                  <a:lnTo>
                    <a:pt x="479231" y="251027"/>
                  </a:lnTo>
                  <a:cubicBezTo>
                    <a:pt x="479231" y="257993"/>
                    <a:pt x="473586" y="263638"/>
                    <a:pt x="466620" y="263638"/>
                  </a:cubicBezTo>
                  <a:lnTo>
                    <a:pt x="428786" y="263638"/>
                  </a:lnTo>
                  <a:lnTo>
                    <a:pt x="428786" y="301472"/>
                  </a:lnTo>
                  <a:lnTo>
                    <a:pt x="454009" y="301472"/>
                  </a:lnTo>
                  <a:lnTo>
                    <a:pt x="454009" y="326695"/>
                  </a:lnTo>
                  <a:lnTo>
                    <a:pt x="378341" y="326695"/>
                  </a:lnTo>
                  <a:lnTo>
                    <a:pt x="378341" y="301472"/>
                  </a:lnTo>
                  <a:lnTo>
                    <a:pt x="403563" y="301472"/>
                  </a:lnTo>
                  <a:lnTo>
                    <a:pt x="403563" y="263638"/>
                  </a:lnTo>
                  <a:lnTo>
                    <a:pt x="365729" y="263638"/>
                  </a:lnTo>
                  <a:cubicBezTo>
                    <a:pt x="358765" y="263638"/>
                    <a:pt x="353118" y="257993"/>
                    <a:pt x="353118" y="251027"/>
                  </a:cubicBezTo>
                  <a:cubicBezTo>
                    <a:pt x="353118" y="244062"/>
                    <a:pt x="358765" y="238416"/>
                    <a:pt x="365729" y="238416"/>
                  </a:cubicBezTo>
                  <a:lnTo>
                    <a:pt x="454009" y="238416"/>
                  </a:lnTo>
                  <a:lnTo>
                    <a:pt x="454009" y="115455"/>
                  </a:lnTo>
                  <a:cubicBezTo>
                    <a:pt x="454009" y="108491"/>
                    <a:pt x="459655" y="102844"/>
                    <a:pt x="466620" y="102844"/>
                  </a:cubicBezTo>
                  <a:close/>
                  <a:moveTo>
                    <a:pt x="12611" y="99691"/>
                  </a:moveTo>
                  <a:cubicBezTo>
                    <a:pt x="19576" y="99691"/>
                    <a:pt x="25223" y="105338"/>
                    <a:pt x="25223" y="112302"/>
                  </a:cubicBezTo>
                  <a:lnTo>
                    <a:pt x="25223" y="238415"/>
                  </a:lnTo>
                  <a:lnTo>
                    <a:pt x="113502" y="238415"/>
                  </a:lnTo>
                  <a:cubicBezTo>
                    <a:pt x="120467" y="238415"/>
                    <a:pt x="126113" y="244062"/>
                    <a:pt x="126113" y="251027"/>
                  </a:cubicBezTo>
                  <a:cubicBezTo>
                    <a:pt x="126113" y="257993"/>
                    <a:pt x="120467" y="263638"/>
                    <a:pt x="113502" y="263638"/>
                  </a:cubicBezTo>
                  <a:lnTo>
                    <a:pt x="75668" y="263638"/>
                  </a:lnTo>
                  <a:lnTo>
                    <a:pt x="75668" y="301472"/>
                  </a:lnTo>
                  <a:lnTo>
                    <a:pt x="100891" y="301472"/>
                  </a:lnTo>
                  <a:lnTo>
                    <a:pt x="100891" y="326695"/>
                  </a:lnTo>
                  <a:lnTo>
                    <a:pt x="25223" y="326695"/>
                  </a:lnTo>
                  <a:lnTo>
                    <a:pt x="25223" y="301472"/>
                  </a:lnTo>
                  <a:lnTo>
                    <a:pt x="50445" y="301472"/>
                  </a:lnTo>
                  <a:lnTo>
                    <a:pt x="50445" y="263638"/>
                  </a:lnTo>
                  <a:lnTo>
                    <a:pt x="12611" y="263638"/>
                  </a:lnTo>
                  <a:cubicBezTo>
                    <a:pt x="5646" y="263638"/>
                    <a:pt x="0" y="257993"/>
                    <a:pt x="0" y="251027"/>
                  </a:cubicBezTo>
                  <a:lnTo>
                    <a:pt x="0" y="112302"/>
                  </a:lnTo>
                  <a:cubicBezTo>
                    <a:pt x="0" y="105338"/>
                    <a:pt x="5646" y="99691"/>
                    <a:pt x="12611" y="99691"/>
                  </a:cubicBezTo>
                  <a:close/>
                  <a:moveTo>
                    <a:pt x="66462" y="71379"/>
                  </a:moveTo>
                  <a:cubicBezTo>
                    <a:pt x="77536" y="70173"/>
                    <a:pt x="88409" y="74984"/>
                    <a:pt x="94964" y="83990"/>
                  </a:cubicBezTo>
                  <a:lnTo>
                    <a:pt x="124979" y="105998"/>
                  </a:lnTo>
                  <a:lnTo>
                    <a:pt x="163948" y="105998"/>
                  </a:lnTo>
                  <a:cubicBezTo>
                    <a:pt x="172654" y="105998"/>
                    <a:pt x="179712" y="113055"/>
                    <a:pt x="179712" y="121762"/>
                  </a:cubicBezTo>
                  <a:cubicBezTo>
                    <a:pt x="179712" y="130468"/>
                    <a:pt x="172654" y="137526"/>
                    <a:pt x="163948" y="137526"/>
                  </a:cubicBezTo>
                  <a:lnTo>
                    <a:pt x="119809" y="137526"/>
                  </a:lnTo>
                  <a:cubicBezTo>
                    <a:pt x="116457" y="137518"/>
                    <a:pt x="113193" y="136459"/>
                    <a:pt x="110476" y="134499"/>
                  </a:cubicBezTo>
                  <a:lnTo>
                    <a:pt x="100891" y="127374"/>
                  </a:lnTo>
                  <a:lnTo>
                    <a:pt x="100891" y="194088"/>
                  </a:lnTo>
                  <a:lnTo>
                    <a:pt x="154490" y="194088"/>
                  </a:lnTo>
                  <a:cubicBezTo>
                    <a:pt x="163195" y="194088"/>
                    <a:pt x="170254" y="201146"/>
                    <a:pt x="170254" y="209852"/>
                  </a:cubicBezTo>
                  <a:lnTo>
                    <a:pt x="170254" y="306013"/>
                  </a:lnTo>
                  <a:cubicBezTo>
                    <a:pt x="170254" y="314720"/>
                    <a:pt x="163195" y="321777"/>
                    <a:pt x="154490" y="321777"/>
                  </a:cubicBezTo>
                  <a:cubicBezTo>
                    <a:pt x="145783" y="321777"/>
                    <a:pt x="138726" y="314720"/>
                    <a:pt x="138726" y="306013"/>
                  </a:cubicBezTo>
                  <a:lnTo>
                    <a:pt x="138726" y="225805"/>
                  </a:lnTo>
                  <a:lnTo>
                    <a:pt x="100891" y="225805"/>
                  </a:lnTo>
                  <a:lnTo>
                    <a:pt x="69805" y="225805"/>
                  </a:lnTo>
                  <a:cubicBezTo>
                    <a:pt x="52391" y="225805"/>
                    <a:pt x="38275" y="211689"/>
                    <a:pt x="38275" y="194277"/>
                  </a:cubicBezTo>
                  <a:lnTo>
                    <a:pt x="38275" y="103853"/>
                  </a:lnTo>
                  <a:cubicBezTo>
                    <a:pt x="37989" y="87415"/>
                    <a:pt x="50146" y="73407"/>
                    <a:pt x="66462" y="71379"/>
                  </a:cubicBezTo>
                  <a:close/>
                  <a:moveTo>
                    <a:pt x="412770" y="71064"/>
                  </a:moveTo>
                  <a:cubicBezTo>
                    <a:pt x="429035" y="73151"/>
                    <a:pt x="441126" y="87142"/>
                    <a:pt x="440830" y="103538"/>
                  </a:cubicBezTo>
                  <a:lnTo>
                    <a:pt x="440830" y="194277"/>
                  </a:lnTo>
                  <a:cubicBezTo>
                    <a:pt x="440830" y="211690"/>
                    <a:pt x="426715" y="225806"/>
                    <a:pt x="409302" y="225806"/>
                  </a:cubicBezTo>
                  <a:lnTo>
                    <a:pt x="378530" y="225806"/>
                  </a:lnTo>
                  <a:lnTo>
                    <a:pt x="340696" y="225806"/>
                  </a:lnTo>
                  <a:lnTo>
                    <a:pt x="340696" y="306013"/>
                  </a:lnTo>
                  <a:cubicBezTo>
                    <a:pt x="340696" y="314720"/>
                    <a:pt x="333638" y="321777"/>
                    <a:pt x="324932" y="321777"/>
                  </a:cubicBezTo>
                  <a:cubicBezTo>
                    <a:pt x="316225" y="321777"/>
                    <a:pt x="309168" y="314720"/>
                    <a:pt x="309168" y="306013"/>
                  </a:cubicBezTo>
                  <a:lnTo>
                    <a:pt x="309168" y="210041"/>
                  </a:lnTo>
                  <a:cubicBezTo>
                    <a:pt x="309168" y="201335"/>
                    <a:pt x="316225" y="194277"/>
                    <a:pt x="324932" y="194277"/>
                  </a:cubicBezTo>
                  <a:lnTo>
                    <a:pt x="378342" y="194277"/>
                  </a:lnTo>
                  <a:lnTo>
                    <a:pt x="378342" y="127374"/>
                  </a:lnTo>
                  <a:lnTo>
                    <a:pt x="368756" y="134499"/>
                  </a:lnTo>
                  <a:cubicBezTo>
                    <a:pt x="366039" y="136460"/>
                    <a:pt x="362775" y="137518"/>
                    <a:pt x="359425" y="137526"/>
                  </a:cubicBezTo>
                  <a:lnTo>
                    <a:pt x="315284" y="137526"/>
                  </a:lnTo>
                  <a:cubicBezTo>
                    <a:pt x="306577" y="137526"/>
                    <a:pt x="299520" y="130468"/>
                    <a:pt x="299520" y="121762"/>
                  </a:cubicBezTo>
                  <a:cubicBezTo>
                    <a:pt x="299520" y="113056"/>
                    <a:pt x="306577" y="105998"/>
                    <a:pt x="315284" y="105998"/>
                  </a:cubicBezTo>
                  <a:lnTo>
                    <a:pt x="354253" y="105998"/>
                  </a:lnTo>
                  <a:lnTo>
                    <a:pt x="384269" y="83675"/>
                  </a:lnTo>
                  <a:cubicBezTo>
                    <a:pt x="390824" y="74669"/>
                    <a:pt x="401696" y="69858"/>
                    <a:pt x="412770" y="71064"/>
                  </a:cubicBezTo>
                  <a:close/>
                  <a:moveTo>
                    <a:pt x="409868" y="0"/>
                  </a:moveTo>
                  <a:cubicBezTo>
                    <a:pt x="427281" y="0"/>
                    <a:pt x="441397" y="14116"/>
                    <a:pt x="441397" y="31528"/>
                  </a:cubicBezTo>
                  <a:cubicBezTo>
                    <a:pt x="441397" y="48941"/>
                    <a:pt x="427281" y="63057"/>
                    <a:pt x="409868" y="63057"/>
                  </a:cubicBezTo>
                  <a:cubicBezTo>
                    <a:pt x="392456" y="63057"/>
                    <a:pt x="378340" y="48941"/>
                    <a:pt x="378340" y="31528"/>
                  </a:cubicBezTo>
                  <a:cubicBezTo>
                    <a:pt x="378340" y="14116"/>
                    <a:pt x="392456" y="0"/>
                    <a:pt x="409868" y="0"/>
                  </a:cubicBezTo>
                  <a:close/>
                  <a:moveTo>
                    <a:pt x="69362" y="0"/>
                  </a:moveTo>
                  <a:cubicBezTo>
                    <a:pt x="86775" y="0"/>
                    <a:pt x="100891" y="14116"/>
                    <a:pt x="100891" y="31528"/>
                  </a:cubicBezTo>
                  <a:cubicBezTo>
                    <a:pt x="100891" y="48941"/>
                    <a:pt x="86775" y="63057"/>
                    <a:pt x="69362" y="63057"/>
                  </a:cubicBezTo>
                  <a:cubicBezTo>
                    <a:pt x="51950" y="63057"/>
                    <a:pt x="37834" y="48941"/>
                    <a:pt x="37834" y="31528"/>
                  </a:cubicBezTo>
                  <a:cubicBezTo>
                    <a:pt x="37834" y="14116"/>
                    <a:pt x="51950" y="0"/>
                    <a:pt x="69362" y="0"/>
                  </a:cubicBezTo>
                  <a:close/>
                </a:path>
              </a:pathLst>
            </a:custGeom>
            <a:solidFill>
              <a:schemeClr val="bg1"/>
            </a:solidFill>
            <a:ln w="6548"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grpSp>
      <p:sp>
        <p:nvSpPr>
          <p:cNvPr id="28"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   </a:t>
            </a:r>
            <a:r>
              <a:rPr lang="ar-BH" sz="1400" b="1" dirty="0" smtClean="0">
                <a:solidFill>
                  <a:srgbClr val="002060"/>
                </a:solidFill>
              </a:rPr>
              <a:t>                     </a:t>
            </a:r>
            <a:r>
              <a:rPr lang="ar-SA" sz="1400" b="1" dirty="0" smtClean="0">
                <a:solidFill>
                  <a:srgbClr val="002060"/>
                </a:solidFill>
              </a:rPr>
              <a:t>تمويل المشروعات والارباح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Tree>
    <p:extLst>
      <p:ext uri="{BB962C8B-B14F-4D97-AF65-F5344CB8AC3E}">
        <p14:creationId xmlns:p14="http://schemas.microsoft.com/office/powerpoint/2010/main" val="301130771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52400" y="1627506"/>
            <a:ext cx="9274629" cy="4742813"/>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6671256" y="365314"/>
            <a:ext cx="5520744"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888222"/>
            <a:ext cx="2596668"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1" y="4751838"/>
            <a:ext cx="2626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28" name="Rectangle 6"/>
          <p:cNvSpPr/>
          <p:nvPr/>
        </p:nvSpPr>
        <p:spPr>
          <a:xfrm>
            <a:off x="7309876" y="595437"/>
            <a:ext cx="3383610" cy="707886"/>
          </a:xfrm>
          <a:prstGeom prst="rect">
            <a:avLst/>
          </a:prstGeom>
        </p:spPr>
        <p:txBody>
          <a:bodyPr wrap="square">
            <a:spAutoFit/>
          </a:bodyPr>
          <a:lstStyle/>
          <a:p>
            <a:pPr lvl="0" algn="r" rtl="1"/>
            <a:r>
              <a:rPr lang="ar-BH" sz="4000" b="1" dirty="0" smtClean="0">
                <a:solidFill>
                  <a:srgbClr val="FFFF00"/>
                </a:solidFill>
                <a:cs typeface="Sultan bold" pitchFamily="2" charset="-78"/>
              </a:rPr>
              <a:t>نستنتج</a:t>
            </a:r>
            <a:r>
              <a:rPr lang="en-US" sz="4000" b="1" dirty="0" smtClean="0">
                <a:solidFill>
                  <a:srgbClr val="FFFF00"/>
                </a:solidFill>
                <a:cs typeface="Sultan bold" pitchFamily="2" charset="-78"/>
              </a:rPr>
              <a:t> </a:t>
            </a:r>
            <a:r>
              <a:rPr lang="ar-SA" sz="4000" b="1" dirty="0" smtClean="0">
                <a:solidFill>
                  <a:srgbClr val="FFFF00"/>
                </a:solidFill>
                <a:cs typeface="Sultan bold" pitchFamily="2" charset="-78"/>
              </a:rPr>
              <a:t>مفهوم الربح</a:t>
            </a:r>
            <a:r>
              <a:rPr lang="ar-BH" sz="4000" b="1" dirty="0" smtClean="0">
                <a:solidFill>
                  <a:srgbClr val="FFFF00"/>
                </a:solidFill>
                <a:cs typeface="Sultan bold" pitchFamily="2" charset="-78"/>
              </a:rPr>
              <a:t>.</a:t>
            </a:r>
            <a:endParaRPr lang="en-US" sz="4000" b="1" dirty="0">
              <a:solidFill>
                <a:srgbClr val="FFFF00"/>
              </a:solidFill>
              <a:cs typeface="Sultan bold" pitchFamily="2" charset="-78"/>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1" y="2893870"/>
            <a:ext cx="2572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Oval 8"/>
          <p:cNvSpPr/>
          <p:nvPr/>
        </p:nvSpPr>
        <p:spPr>
          <a:xfrm>
            <a:off x="391885" y="1798990"/>
            <a:ext cx="8795657" cy="4513210"/>
          </a:xfrm>
          <a:prstGeom prst="ellipse">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r-BH" b="1" dirty="0">
                <a:solidFill>
                  <a:srgbClr val="FFFF00"/>
                </a:solidFill>
              </a:rPr>
              <a:t>الربح هو الفرق بين الإيرادات الكلية والتكاليف الكلية للمشروع</a:t>
            </a:r>
            <a:r>
              <a:rPr lang="ar-BH" b="1" dirty="0"/>
              <a:t>. </a:t>
            </a:r>
            <a:r>
              <a:rPr lang="ar-BH" dirty="0"/>
              <a:t>وتتحقق الأرباح في حالة اذا زادت الإيرادات عن التكاليف، أما اذا حدث العكس وزادت التكاليف عن الإيرادات فيكون هناك خسارة وحينها يجب على إدارة المشروع ترشيد تكليفه والتي تتمثل في نوعين هما</a:t>
            </a:r>
            <a:r>
              <a:rPr lang="ar-BH" dirty="0" smtClean="0"/>
              <a:t>:</a:t>
            </a:r>
            <a:endParaRPr lang="en-US" dirty="0" smtClean="0"/>
          </a:p>
          <a:p>
            <a:pPr lvl="0" algn="ctr" rtl="1"/>
            <a:r>
              <a:rPr lang="ar-SA" dirty="0" smtClean="0"/>
              <a:t>1- </a:t>
            </a:r>
            <a:r>
              <a:rPr lang="ar-BH" dirty="0" smtClean="0"/>
              <a:t>تكاليف </a:t>
            </a:r>
            <a:r>
              <a:rPr lang="ar-BH" dirty="0"/>
              <a:t>ثابتة: هي التي لا تتغير بتغير حجم الإنتاج مثل إيجار المصنع أو مبني المشروع.</a:t>
            </a:r>
            <a:endParaRPr lang="en-US" dirty="0"/>
          </a:p>
          <a:p>
            <a:pPr lvl="0" algn="ctr" rtl="1"/>
            <a:r>
              <a:rPr lang="ar-SA" dirty="0" smtClean="0"/>
              <a:t>2- </a:t>
            </a:r>
            <a:r>
              <a:rPr lang="ar-BH" dirty="0" smtClean="0"/>
              <a:t>تكاليف </a:t>
            </a:r>
            <a:r>
              <a:rPr lang="ar-BH" dirty="0"/>
              <a:t>متغيرة: هي التي تتغير بتغير حجم الإنتاج مثل المواد الخام المستخدمة في انتاج المنتج.</a:t>
            </a:r>
            <a:endParaRPr lang="en-US" dirty="0"/>
          </a:p>
          <a:p>
            <a:pPr algn="ctr" rtl="1"/>
            <a:r>
              <a:rPr lang="ar-BH" dirty="0"/>
              <a:t>وتقوم معظم إدارات المشاريع بحساب سعر بيع وحدة المنتج كالتالي:</a:t>
            </a:r>
            <a:endParaRPr lang="en-US" dirty="0"/>
          </a:p>
          <a:p>
            <a:pPr algn="ctr" rtl="1"/>
            <a:r>
              <a:rPr lang="ar-BH" dirty="0"/>
              <a:t> </a:t>
            </a:r>
            <a:endParaRPr lang="en-US" dirty="0"/>
          </a:p>
          <a:p>
            <a:pPr algn="ctr" rtl="1"/>
            <a:r>
              <a:rPr lang="ar-BH" b="1" dirty="0">
                <a:solidFill>
                  <a:srgbClr val="FFFF00"/>
                </a:solidFill>
              </a:rPr>
              <a:t>سعر بيع الوحدة الواحدة = التكاليف الكلية للوحدة الواحدة + هامش </a:t>
            </a:r>
            <a:r>
              <a:rPr lang="ar-BH" b="1" dirty="0" smtClean="0">
                <a:solidFill>
                  <a:srgbClr val="FFFF00"/>
                </a:solidFill>
              </a:rPr>
              <a:t>الربح</a:t>
            </a:r>
            <a:endParaRPr lang="en-US" dirty="0">
              <a:solidFill>
                <a:srgbClr val="FFFF00"/>
              </a:solidFill>
            </a:endParaRPr>
          </a:p>
        </p:txBody>
      </p:sp>
      <p:sp>
        <p:nvSpPr>
          <p:cNvPr id="22"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   </a:t>
            </a:r>
            <a:r>
              <a:rPr lang="ar-BH" sz="1400" b="1" dirty="0" smtClean="0">
                <a:solidFill>
                  <a:srgbClr val="002060"/>
                </a:solidFill>
              </a:rPr>
              <a:t>                     </a:t>
            </a:r>
            <a:r>
              <a:rPr lang="ar-SA" sz="1400" b="1" dirty="0" smtClean="0">
                <a:solidFill>
                  <a:srgbClr val="002060"/>
                </a:solidFill>
              </a:rPr>
              <a:t>تمويل المشروعات والارباح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Tree>
    <p:extLst>
      <p:ext uri="{BB962C8B-B14F-4D97-AF65-F5344CB8AC3E}">
        <p14:creationId xmlns:p14="http://schemas.microsoft.com/office/powerpoint/2010/main" val="173243810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52400" y="1510924"/>
            <a:ext cx="9372600" cy="4859396"/>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5628068" y="365314"/>
            <a:ext cx="6563932"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888222"/>
            <a:ext cx="2596668"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1" y="4751838"/>
            <a:ext cx="2626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28" name="Rectangle 6"/>
          <p:cNvSpPr/>
          <p:nvPr/>
        </p:nvSpPr>
        <p:spPr>
          <a:xfrm>
            <a:off x="5756856" y="546904"/>
            <a:ext cx="5125240" cy="492443"/>
          </a:xfrm>
          <a:prstGeom prst="rect">
            <a:avLst/>
          </a:prstGeom>
        </p:spPr>
        <p:txBody>
          <a:bodyPr wrap="square">
            <a:spAutoFit/>
          </a:bodyPr>
          <a:lstStyle/>
          <a:p>
            <a:pPr lvl="0" algn="r" rtl="1"/>
            <a:r>
              <a:rPr lang="ar-BH" sz="2600" b="1" dirty="0">
                <a:solidFill>
                  <a:srgbClr val="FFFF00"/>
                </a:solidFill>
                <a:cs typeface="Sultan bold" pitchFamily="2" charset="-78"/>
              </a:rPr>
              <a:t>نستنتج </a:t>
            </a:r>
            <a:r>
              <a:rPr lang="ar-SA" sz="2600" b="1" dirty="0" smtClean="0">
                <a:solidFill>
                  <a:srgbClr val="FFFF00"/>
                </a:solidFill>
                <a:cs typeface="Sultan bold" pitchFamily="2" charset="-78"/>
              </a:rPr>
              <a:t>الفرق بين الربح المحاسبي والربح الاقتصادي</a:t>
            </a:r>
            <a:r>
              <a:rPr lang="ar-BH" sz="2600" b="1" dirty="0" smtClean="0">
                <a:solidFill>
                  <a:srgbClr val="FFFF00"/>
                </a:solidFill>
                <a:cs typeface="Sultan bold" pitchFamily="2" charset="-78"/>
              </a:rPr>
              <a:t>.</a:t>
            </a:r>
            <a:endParaRPr lang="en-US" sz="2600" b="1" dirty="0">
              <a:solidFill>
                <a:srgbClr val="FFFF00"/>
              </a:solidFill>
              <a:cs typeface="Sultan bold" pitchFamily="2" charset="-78"/>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1" y="2893870"/>
            <a:ext cx="2572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Rectangle 1"/>
          <p:cNvSpPr/>
          <p:nvPr/>
        </p:nvSpPr>
        <p:spPr>
          <a:xfrm>
            <a:off x="397328" y="1888223"/>
            <a:ext cx="8882743" cy="431410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400" b="1" dirty="0">
                <a:solidFill>
                  <a:srgbClr val="C00000"/>
                </a:solidFill>
              </a:rPr>
              <a:t>هناك فروق بين طريقة حساب الربح من وجهة النظر المحاسبية عن الاقتصادية تتمثل في:</a:t>
            </a:r>
            <a:endParaRPr lang="en-US" sz="2400" b="1" dirty="0">
              <a:solidFill>
                <a:srgbClr val="C00000"/>
              </a:solidFill>
            </a:endParaRPr>
          </a:p>
          <a:p>
            <a:pPr lvl="0" algn="r" rtl="1"/>
            <a:r>
              <a:rPr lang="ar-SA" sz="2400" dirty="0" smtClean="0">
                <a:solidFill>
                  <a:schemeClr val="tx1"/>
                </a:solidFill>
              </a:rPr>
              <a:t>1- في </a:t>
            </a:r>
            <a:r>
              <a:rPr lang="ar-SA" sz="2400" dirty="0">
                <a:solidFill>
                  <a:schemeClr val="tx1"/>
                </a:solidFill>
              </a:rPr>
              <a:t>الربح المحاسبي يتم خصم الإيرادات من التكاليف الصريحة للأعمال التجارية، مثل مصاريف التشغيل والفوائد والضرائب، أما الربح الاقتصادي يتم خصم الإيرادات التي يتم الحصول عليها من بيع الإنتاج من تكاليف الفرصة البدلية.</a:t>
            </a:r>
            <a:endParaRPr lang="en-US" sz="2400" dirty="0">
              <a:solidFill>
                <a:schemeClr val="tx1"/>
              </a:solidFill>
            </a:endParaRPr>
          </a:p>
          <a:p>
            <a:pPr lvl="0" algn="r" rtl="1"/>
            <a:r>
              <a:rPr lang="ar-SA" sz="2400" dirty="0">
                <a:solidFill>
                  <a:schemeClr val="tx1"/>
                </a:solidFill>
              </a:rPr>
              <a:t> </a:t>
            </a:r>
            <a:r>
              <a:rPr lang="ar-SA" sz="2400" dirty="0" smtClean="0">
                <a:solidFill>
                  <a:schemeClr val="tx1"/>
                </a:solidFill>
              </a:rPr>
              <a:t>2- يتم </a:t>
            </a:r>
            <a:r>
              <a:rPr lang="ar-SA" sz="2400" dirty="0">
                <a:solidFill>
                  <a:schemeClr val="tx1"/>
                </a:solidFill>
              </a:rPr>
              <a:t>تسجيل الربح المحاسبي في القوائم المالية للمشروع، ، أما الربح الاقتصادي لا يتم تسجيله في القوائم  المالية للمشروع، </a:t>
            </a:r>
            <a:endParaRPr lang="en-US" sz="2400" dirty="0">
              <a:solidFill>
                <a:schemeClr val="tx1"/>
              </a:solidFill>
            </a:endParaRPr>
          </a:p>
          <a:p>
            <a:pPr algn="r"/>
            <a:r>
              <a:rPr lang="ar-SA" sz="2400" dirty="0">
                <a:solidFill>
                  <a:schemeClr val="tx1"/>
                </a:solidFill>
              </a:rPr>
              <a:t> </a:t>
            </a:r>
            <a:r>
              <a:rPr lang="ar-SA" sz="2400" dirty="0" smtClean="0">
                <a:solidFill>
                  <a:schemeClr val="tx1"/>
                </a:solidFill>
              </a:rPr>
              <a:t>3- التكاليف </a:t>
            </a:r>
            <a:r>
              <a:rPr lang="ar-SA" sz="2400" dirty="0">
                <a:solidFill>
                  <a:schemeClr val="tx1"/>
                </a:solidFill>
              </a:rPr>
              <a:t>بالربح المحاسبي تتمثل في المصروفات الصريحة بالنشاط التجاري مثل الأجور والمخزون اللازم للإنتاج وتكلفة النقل وتكاليف المبيعات والتسويق، أما بالربح الاقتصادي تتمثل التكاليف في الفائدة التي يخسرها النشاط التجاري عند الاختيار بين البدائل والمعروفة باسم تكلفة الفرصة البديلة.</a:t>
            </a:r>
            <a:endParaRPr lang="en-US" sz="2400" dirty="0">
              <a:solidFill>
                <a:schemeClr val="tx1"/>
              </a:solidFill>
            </a:endParaRPr>
          </a:p>
        </p:txBody>
      </p:sp>
      <p:sp>
        <p:nvSpPr>
          <p:cNvPr id="22"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   </a:t>
            </a:r>
            <a:r>
              <a:rPr lang="ar-BH" sz="1400" b="1" dirty="0" smtClean="0">
                <a:solidFill>
                  <a:srgbClr val="002060"/>
                </a:solidFill>
              </a:rPr>
              <a:t>                     </a:t>
            </a:r>
            <a:r>
              <a:rPr lang="ar-SA" sz="1400" b="1" dirty="0" smtClean="0">
                <a:solidFill>
                  <a:srgbClr val="002060"/>
                </a:solidFill>
              </a:rPr>
              <a:t>تمويل المشروعات والارباح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Tree>
    <p:extLst>
      <p:ext uri="{BB962C8B-B14F-4D97-AF65-F5344CB8AC3E}">
        <p14:creationId xmlns:p14="http://schemas.microsoft.com/office/powerpoint/2010/main" val="336083821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8"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52400" y="1510924"/>
            <a:ext cx="9372600" cy="4859396"/>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5713384" y="365314"/>
            <a:ext cx="6478616"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888222"/>
            <a:ext cx="2596668"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1" y="4751838"/>
            <a:ext cx="2626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1" y="2893870"/>
            <a:ext cx="2572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22" name="Group 21"/>
          <p:cNvGrpSpPr/>
          <p:nvPr/>
        </p:nvGrpSpPr>
        <p:grpSpPr>
          <a:xfrm>
            <a:off x="409552" y="1642663"/>
            <a:ext cx="8858296" cy="4394076"/>
            <a:chOff x="-129113" y="-23645"/>
            <a:chExt cx="6279723" cy="3185403"/>
          </a:xfrm>
        </p:grpSpPr>
        <p:grpSp>
          <p:nvGrpSpPr>
            <p:cNvPr id="23" name="Group 22"/>
            <p:cNvGrpSpPr/>
            <p:nvPr/>
          </p:nvGrpSpPr>
          <p:grpSpPr>
            <a:xfrm>
              <a:off x="-129113" y="-23645"/>
              <a:ext cx="6279723" cy="3185403"/>
              <a:chOff x="-129129" y="8435"/>
              <a:chExt cx="6280238" cy="3187849"/>
            </a:xfrm>
          </p:grpSpPr>
          <p:grpSp>
            <p:nvGrpSpPr>
              <p:cNvPr id="25" name="Group 24"/>
              <p:cNvGrpSpPr/>
              <p:nvPr/>
            </p:nvGrpSpPr>
            <p:grpSpPr>
              <a:xfrm flipH="1">
                <a:off x="-129129" y="66675"/>
                <a:ext cx="6280238" cy="3129609"/>
                <a:chOff x="261727" y="0"/>
                <a:chExt cx="5237784" cy="3133997"/>
              </a:xfrm>
            </p:grpSpPr>
            <p:sp>
              <p:nvSpPr>
                <p:cNvPr id="27" name="Rectangle 26"/>
                <p:cNvSpPr/>
                <p:nvPr/>
              </p:nvSpPr>
              <p:spPr>
                <a:xfrm>
                  <a:off x="307278" y="155795"/>
                  <a:ext cx="5192233" cy="2978202"/>
                </a:xfrm>
                <a:prstGeom prst="rect">
                  <a:avLst/>
                </a:prstGeom>
                <a:solidFill>
                  <a:srgbClr val="D4DC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181610" algn="just">
                    <a:lnSpc>
                      <a:spcPct val="115000"/>
                    </a:lnSpc>
                    <a:spcAft>
                      <a:spcPts val="0"/>
                    </a:spcAft>
                    <a:tabLst>
                      <a:tab pos="849630" algn="l"/>
                      <a:tab pos="1140460" algn="l"/>
                    </a:tabLst>
                  </a:pPr>
                  <a:r>
                    <a:rPr lang="ar-SA" sz="2600" dirty="0">
                      <a:effectLst/>
                      <a:ea typeface="Calibri" panose="020F0502020204030204" pitchFamily="34" charset="0"/>
                      <a:cs typeface="Times New Roman" panose="02020603050405020304" pitchFamily="18" charset="0"/>
                    </a:rPr>
                    <a:t> </a:t>
                  </a:r>
                  <a:endParaRPr lang="en-US" sz="2600" dirty="0">
                    <a:effectLst/>
                    <a:ea typeface="Calibri" panose="020F0502020204030204" pitchFamily="34" charset="0"/>
                    <a:cs typeface="Arial" panose="020B0604020202020204" pitchFamily="34" charset="0"/>
                  </a:endParaRPr>
                </a:p>
                <a:p>
                  <a:pPr marL="457200" algn="r" rtl="1">
                    <a:lnSpc>
                      <a:spcPct val="107000"/>
                    </a:lnSpc>
                    <a:spcAft>
                      <a:spcPts val="800"/>
                    </a:spcAft>
                  </a:pPr>
                  <a:r>
                    <a:rPr lang="en-US" sz="2600" dirty="0">
                      <a:solidFill>
                        <a:srgbClr val="000000"/>
                      </a:solidFill>
                      <a:effectLst/>
                      <a:latin typeface="Sakkal Majalla"/>
                      <a:ea typeface="Calibri" panose="020F0502020204030204" pitchFamily="34" charset="0"/>
                      <a:cs typeface="Arial" panose="020B0604020202020204" pitchFamily="34" charset="0"/>
                    </a:rPr>
                    <a:t> </a:t>
                  </a:r>
                  <a:r>
                    <a:rPr lang="ar-BH" sz="2600" dirty="0">
                      <a:solidFill>
                        <a:srgbClr val="000000"/>
                      </a:solidFill>
                      <a:effectLst/>
                      <a:ea typeface="Calibri" panose="020F0502020204030204" pitchFamily="34" charset="0"/>
                      <a:cs typeface="Sakkal Majalla"/>
                    </a:rPr>
                    <a:t>هناك فروق كثيرة بين الربح من وجهة النظر المحاسبية عن الاقتصادية، كما هناك مفهوم تعظيم الأرباح تهدف له كافة المشروعات التجارية مع مرور الزمن.</a:t>
                  </a:r>
                  <a:endParaRPr lang="en-US" sz="2600" dirty="0">
                    <a:effectLst/>
                    <a:ea typeface="Calibri" panose="020F0502020204030204" pitchFamily="34" charset="0"/>
                    <a:cs typeface="Arial" panose="020B0604020202020204" pitchFamily="34" charset="0"/>
                  </a:endParaRPr>
                </a:p>
                <a:p>
                  <a:pPr marL="914400" algn="r" rtl="1">
                    <a:lnSpc>
                      <a:spcPct val="107000"/>
                    </a:lnSpc>
                    <a:spcAft>
                      <a:spcPts val="800"/>
                    </a:spcAft>
                  </a:pPr>
                  <a:r>
                    <a:rPr lang="ar-BH" sz="2600" b="1" dirty="0">
                      <a:solidFill>
                        <a:srgbClr val="C00000"/>
                      </a:solidFill>
                      <a:effectLst/>
                      <a:ea typeface="Calibri" panose="020F0502020204030204" pitchFamily="34" charset="0"/>
                      <a:cs typeface="Sakkal Majalla"/>
                    </a:rPr>
                    <a:t>ناقش مع زملائك:</a:t>
                  </a:r>
                  <a:endParaRPr lang="en-US" sz="2600" dirty="0">
                    <a:solidFill>
                      <a:srgbClr val="C00000"/>
                    </a:solidFill>
                    <a:effectLst/>
                    <a:ea typeface="Calibri" panose="020F0502020204030204" pitchFamily="34" charset="0"/>
                    <a:cs typeface="Arial" panose="020B0604020202020204" pitchFamily="34" charset="0"/>
                  </a:endParaRPr>
                </a:p>
                <a:p>
                  <a:pPr marL="1600200" indent="-457200" algn="r" rtl="1">
                    <a:lnSpc>
                      <a:spcPct val="107000"/>
                    </a:lnSpc>
                    <a:spcAft>
                      <a:spcPts val="800"/>
                    </a:spcAft>
                    <a:buFont typeface="Wingdings" panose="05000000000000000000" pitchFamily="2" charset="2"/>
                    <a:buChar char="Ø"/>
                  </a:pPr>
                  <a:r>
                    <a:rPr lang="ar-BH" sz="2600" b="1" dirty="0">
                      <a:solidFill>
                        <a:srgbClr val="000000"/>
                      </a:solidFill>
                      <a:effectLst/>
                      <a:ea typeface="Calibri" panose="020F0502020204030204" pitchFamily="34" charset="0"/>
                      <a:cs typeface="Sakkal Majalla"/>
                    </a:rPr>
                    <a:t>ابحث عن فروق أخري بين الربح المحاسبي والربح الاقتصادي؟</a:t>
                  </a:r>
                  <a:endParaRPr lang="en-US" sz="2600" dirty="0">
                    <a:effectLst/>
                    <a:ea typeface="Calibri" panose="020F0502020204030204" pitchFamily="34" charset="0"/>
                    <a:cs typeface="Arial" panose="020B0604020202020204" pitchFamily="34" charset="0"/>
                  </a:endParaRPr>
                </a:p>
                <a:p>
                  <a:pPr marL="1600200" indent="-457200" algn="r" rtl="1">
                    <a:lnSpc>
                      <a:spcPct val="107000"/>
                    </a:lnSpc>
                    <a:spcAft>
                      <a:spcPts val="800"/>
                    </a:spcAft>
                    <a:buFont typeface="Wingdings" panose="05000000000000000000" pitchFamily="2" charset="2"/>
                    <a:buChar char="Ø"/>
                  </a:pPr>
                  <a:r>
                    <a:rPr lang="ar-BH" sz="2600" b="1" dirty="0">
                      <a:solidFill>
                        <a:srgbClr val="000000"/>
                      </a:solidFill>
                      <a:effectLst/>
                      <a:ea typeface="Calibri" panose="020F0502020204030204" pitchFamily="34" charset="0"/>
                      <a:cs typeface="Sakkal Majalla"/>
                    </a:rPr>
                    <a:t>وضح كيف يمكن للمشروعات التجارية تعظيم الربح؟ وما هي فوائد تعظيم الأرباح لأصحاب المشروع </a:t>
                  </a:r>
                  <a:r>
                    <a:rPr lang="ar-BH" sz="2600" b="1" dirty="0" smtClean="0">
                      <a:solidFill>
                        <a:srgbClr val="000000"/>
                      </a:solidFill>
                      <a:effectLst/>
                      <a:ea typeface="Calibri" panose="020F0502020204030204" pitchFamily="34" charset="0"/>
                      <a:cs typeface="Sakkal Majalla"/>
                    </a:rPr>
                    <a:t>والمجتمع</a:t>
                  </a:r>
                  <a:r>
                    <a:rPr lang="ar-SA" sz="2600" b="1" dirty="0" smtClean="0">
                      <a:solidFill>
                        <a:srgbClr val="000000"/>
                      </a:solidFill>
                      <a:effectLst/>
                      <a:ea typeface="Calibri" panose="020F0502020204030204" pitchFamily="34" charset="0"/>
                      <a:cs typeface="Sakkal Majalla"/>
                    </a:rPr>
                    <a:t>؟</a:t>
                  </a:r>
                  <a:r>
                    <a:rPr lang="en-US" sz="2600" dirty="0" smtClean="0">
                      <a:solidFill>
                        <a:srgbClr val="000000"/>
                      </a:solidFill>
                      <a:effectLst/>
                      <a:latin typeface="Sakkal Majalla"/>
                      <a:ea typeface="Calibri" panose="020F0502020204030204" pitchFamily="34" charset="0"/>
                      <a:cs typeface="Arial" panose="020B0604020202020204" pitchFamily="34" charset="0"/>
                    </a:rPr>
                    <a:t>      </a:t>
                  </a:r>
                  <a:endParaRPr lang="en-US" sz="2600" dirty="0">
                    <a:effectLst/>
                    <a:ea typeface="Calibri" panose="020F0502020204030204" pitchFamily="34" charset="0"/>
                    <a:cs typeface="Arial" panose="020B0604020202020204" pitchFamily="34" charset="0"/>
                  </a:endParaRPr>
                </a:p>
                <a:p>
                  <a:pPr algn="r">
                    <a:lnSpc>
                      <a:spcPct val="130000"/>
                    </a:lnSpc>
                    <a:spcAft>
                      <a:spcPts val="0"/>
                    </a:spcAft>
                  </a:pPr>
                  <a:r>
                    <a:rPr lang="ar-BH" sz="2600" b="1" dirty="0">
                      <a:effectLst/>
                      <a:ea typeface="Calibri" panose="020F0502020204030204" pitchFamily="34" charset="0"/>
                      <a:cs typeface="Sakkal Majalla"/>
                    </a:rPr>
                    <a:t> </a:t>
                  </a:r>
                  <a:endParaRPr lang="en-US" sz="2600" dirty="0">
                    <a:effectLst/>
                    <a:ea typeface="Calibri" panose="020F0502020204030204" pitchFamily="34" charset="0"/>
                    <a:cs typeface="Arial" panose="020B0604020202020204" pitchFamily="34" charset="0"/>
                  </a:endParaRPr>
                </a:p>
                <a:p>
                  <a:pPr algn="r" rtl="1">
                    <a:lnSpc>
                      <a:spcPct val="110000"/>
                    </a:lnSpc>
                    <a:spcAft>
                      <a:spcPts val="0"/>
                    </a:spcAft>
                  </a:pPr>
                  <a:r>
                    <a:rPr lang="ar-SA" sz="2600" b="1" dirty="0">
                      <a:solidFill>
                        <a:srgbClr val="000000"/>
                      </a:solidFill>
                      <a:effectLst/>
                      <a:ea typeface="Calibri" panose="020F0502020204030204" pitchFamily="34" charset="0"/>
                      <a:cs typeface="Sakkal Majalla"/>
                    </a:rPr>
                    <a:t> </a:t>
                  </a:r>
                  <a:endParaRPr lang="en-US" sz="2600" dirty="0">
                    <a:effectLst/>
                    <a:ea typeface="Calibri" panose="020F0502020204030204" pitchFamily="34" charset="0"/>
                    <a:cs typeface="Arial" panose="020B0604020202020204" pitchFamily="34" charset="0"/>
                  </a:endParaRPr>
                </a:p>
                <a:p>
                  <a:pPr algn="justLow" rtl="1">
                    <a:lnSpc>
                      <a:spcPct val="107000"/>
                    </a:lnSpc>
                    <a:spcAft>
                      <a:spcPts val="0"/>
                    </a:spcAft>
                  </a:pPr>
                  <a:r>
                    <a:rPr lang="en-US" sz="2600" dirty="0">
                      <a:solidFill>
                        <a:srgbClr val="000000"/>
                      </a:solidFill>
                      <a:effectLst/>
                      <a:latin typeface="Sakkal Majalla"/>
                      <a:ea typeface="Calibri" panose="020F0502020204030204" pitchFamily="34" charset="0"/>
                      <a:cs typeface="Arial" panose="020B0604020202020204" pitchFamily="34" charset="0"/>
                    </a:rPr>
                    <a:t>    </a:t>
                  </a:r>
                  <a:endParaRPr lang="en-US" sz="2600" dirty="0">
                    <a:effectLst/>
                    <a:ea typeface="Calibri" panose="020F0502020204030204" pitchFamily="34" charset="0"/>
                    <a:cs typeface="Arial" panose="020B0604020202020204" pitchFamily="34" charset="0"/>
                  </a:endParaRPr>
                </a:p>
              </p:txBody>
            </p:sp>
            <p:sp>
              <p:nvSpPr>
                <p:cNvPr id="37" name="Freeform: Shape 4"/>
                <p:cNvSpPr/>
                <p:nvPr/>
              </p:nvSpPr>
              <p:spPr>
                <a:xfrm>
                  <a:off x="261727" y="0"/>
                  <a:ext cx="2101703" cy="577051"/>
                </a:xfrm>
                <a:custGeom>
                  <a:avLst/>
                  <a:gdLst>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31837 h 1120776"/>
                    <a:gd name="connsiteX10" fmla="*/ 1146174 w 5532438"/>
                    <a:gd name="connsiteY10" fmla="*/ 760525 h 1120776"/>
                    <a:gd name="connsiteX11" fmla="*/ 785923 w 5532438"/>
                    <a:gd name="connsiteY11" fmla="*/ 1120776 h 1120776"/>
                    <a:gd name="connsiteX12" fmla="*/ 360251 w 5532438"/>
                    <a:gd name="connsiteY12" fmla="*/ 1120776 h 1120776"/>
                    <a:gd name="connsiteX13" fmla="*/ 0 w 5532438"/>
                    <a:gd name="connsiteY13" fmla="*/ 760525 h 1120776"/>
                    <a:gd name="connsiteX14" fmla="*/ 0 w 5532438"/>
                    <a:gd name="connsiteY14" fmla="*/ 360251 h 1120776"/>
                    <a:gd name="connsiteX15" fmla="*/ 360251 w 5532438"/>
                    <a:gd name="connsiteY15"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60525 h 1120776"/>
                    <a:gd name="connsiteX10" fmla="*/ 785923 w 5532438"/>
                    <a:gd name="connsiteY10" fmla="*/ 1120776 h 1120776"/>
                    <a:gd name="connsiteX11" fmla="*/ 360251 w 5532438"/>
                    <a:gd name="connsiteY11" fmla="*/ 1120776 h 1120776"/>
                    <a:gd name="connsiteX12" fmla="*/ 0 w 5532438"/>
                    <a:gd name="connsiteY12" fmla="*/ 760525 h 1120776"/>
                    <a:gd name="connsiteX13" fmla="*/ 0 w 5532438"/>
                    <a:gd name="connsiteY13" fmla="*/ 360251 h 1120776"/>
                    <a:gd name="connsiteX14" fmla="*/ 360251 w 5532438"/>
                    <a:gd name="connsiteY14"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46174 w 5532438"/>
                    <a:gd name="connsiteY8" fmla="*/ 760525 h 1120776"/>
                    <a:gd name="connsiteX9" fmla="*/ 785923 w 5532438"/>
                    <a:gd name="connsiteY9" fmla="*/ 1120776 h 1120776"/>
                    <a:gd name="connsiteX10" fmla="*/ 360251 w 5532438"/>
                    <a:gd name="connsiteY10" fmla="*/ 1120776 h 1120776"/>
                    <a:gd name="connsiteX11" fmla="*/ 0 w 5532438"/>
                    <a:gd name="connsiteY11" fmla="*/ 760525 h 1120776"/>
                    <a:gd name="connsiteX12" fmla="*/ 0 w 5532438"/>
                    <a:gd name="connsiteY12" fmla="*/ 360251 h 1120776"/>
                    <a:gd name="connsiteX13" fmla="*/ 360251 w 5532438"/>
                    <a:gd name="connsiteY13" fmla="*/ 0 h 112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2438" h="1120776">
                      <a:moveTo>
                        <a:pt x="360251" y="0"/>
                      </a:moveTo>
                      <a:lnTo>
                        <a:pt x="384174" y="0"/>
                      </a:lnTo>
                      <a:lnTo>
                        <a:pt x="785923" y="0"/>
                      </a:lnTo>
                      <a:lnTo>
                        <a:pt x="5532438" y="0"/>
                      </a:lnTo>
                      <a:lnTo>
                        <a:pt x="5532438" y="425450"/>
                      </a:lnTo>
                      <a:lnTo>
                        <a:pt x="1719261" y="425450"/>
                      </a:lnTo>
                      <a:lnTo>
                        <a:pt x="1506425" y="425450"/>
                      </a:lnTo>
                      <a:cubicBezTo>
                        <a:pt x="1332334" y="425450"/>
                        <a:pt x="1187085" y="548938"/>
                        <a:pt x="1153493" y="713098"/>
                      </a:cubicBezTo>
                      <a:lnTo>
                        <a:pt x="1146174" y="760525"/>
                      </a:lnTo>
                      <a:cubicBezTo>
                        <a:pt x="1146174" y="959486"/>
                        <a:pt x="984884" y="1120776"/>
                        <a:pt x="785923" y="1120776"/>
                      </a:cubicBezTo>
                      <a:lnTo>
                        <a:pt x="360251" y="1120776"/>
                      </a:lnTo>
                      <a:cubicBezTo>
                        <a:pt x="161290" y="1120776"/>
                        <a:pt x="0" y="959486"/>
                        <a:pt x="0" y="760525"/>
                      </a:cubicBezTo>
                      <a:lnTo>
                        <a:pt x="0" y="360251"/>
                      </a:lnTo>
                      <a:cubicBezTo>
                        <a:pt x="0" y="161290"/>
                        <a:pt x="161290" y="0"/>
                        <a:pt x="360251" y="0"/>
                      </a:cubicBezTo>
                      <a:close/>
                    </a:path>
                  </a:pathLst>
                </a:cu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600"/>
                </a:p>
              </p:txBody>
            </p:sp>
            <p:sp>
              <p:nvSpPr>
                <p:cNvPr id="40" name="Rectangle 39"/>
                <p:cNvSpPr/>
                <p:nvPr/>
              </p:nvSpPr>
              <p:spPr>
                <a:xfrm>
                  <a:off x="587921" y="0"/>
                  <a:ext cx="4803893" cy="304800"/>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600"/>
                </a:p>
              </p:txBody>
            </p:sp>
          </p:grpSp>
          <p:sp>
            <p:nvSpPr>
              <p:cNvPr id="26" name="مربع نص 10"/>
              <p:cNvSpPr txBox="1"/>
              <p:nvPr/>
            </p:nvSpPr>
            <p:spPr>
              <a:xfrm>
                <a:off x="2734133" y="8435"/>
                <a:ext cx="2924175" cy="3714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ar-BH" sz="2600">
                    <a:solidFill>
                      <a:srgbClr val="FFFFFF"/>
                    </a:solidFill>
                    <a:effectLst/>
                    <a:latin typeface="Al-Mateen" panose="02060803050605020204" pitchFamily="18" charset="-78"/>
                    <a:ea typeface="Calibri" panose="020F0502020204030204" pitchFamily="34" charset="0"/>
                    <a:cs typeface="Sultan bold" pitchFamily="2" charset="-78"/>
                  </a:rPr>
                  <a:t>نشاط جماعي </a:t>
                </a:r>
                <a:r>
                  <a:rPr lang="ar-BH" sz="2600" b="1">
                    <a:solidFill>
                      <a:srgbClr val="FFFFFF"/>
                    </a:solidFill>
                    <a:effectLst/>
                    <a:ea typeface="Calibri" panose="020F0502020204030204" pitchFamily="34" charset="0"/>
                    <a:cs typeface="Times New Roman" panose="02020603050405020304" pitchFamily="18" charset="0"/>
                  </a:rPr>
                  <a:t>(4-3-1)</a:t>
                </a:r>
                <a:endParaRPr lang="en-US" sz="2600">
                  <a:effectLst/>
                  <a:ea typeface="Calibri" panose="020F0502020204030204" pitchFamily="34" charset="0"/>
                  <a:cs typeface="Arial" panose="020B0604020202020204" pitchFamily="34" charset="0"/>
                </a:endParaRPr>
              </a:p>
            </p:txBody>
          </p:sp>
        </p:grpSp>
        <p:sp>
          <p:nvSpPr>
            <p:cNvPr id="24" name="Freeform: Shape 113"/>
            <p:cNvSpPr/>
            <p:nvPr/>
          </p:nvSpPr>
          <p:spPr>
            <a:xfrm>
              <a:off x="5657850" y="137160"/>
              <a:ext cx="438150" cy="318770"/>
            </a:xfrm>
            <a:custGeom>
              <a:avLst/>
              <a:gdLst>
                <a:gd name="connsiteX0" fmla="*/ 132419 w 479231"/>
                <a:gd name="connsiteY0" fmla="*/ 150137 h 326695"/>
                <a:gd name="connsiteX1" fmla="*/ 346812 w 479231"/>
                <a:gd name="connsiteY1" fmla="*/ 150137 h 326695"/>
                <a:gd name="connsiteX2" fmla="*/ 359423 w 479231"/>
                <a:gd name="connsiteY2" fmla="*/ 162748 h 326695"/>
                <a:gd name="connsiteX3" fmla="*/ 346812 w 479231"/>
                <a:gd name="connsiteY3" fmla="*/ 175360 h 326695"/>
                <a:gd name="connsiteX4" fmla="*/ 252227 w 479231"/>
                <a:gd name="connsiteY4" fmla="*/ 175360 h 326695"/>
                <a:gd name="connsiteX5" fmla="*/ 252227 w 479231"/>
                <a:gd name="connsiteY5" fmla="*/ 301473 h 326695"/>
                <a:gd name="connsiteX6" fmla="*/ 290061 w 479231"/>
                <a:gd name="connsiteY6" fmla="*/ 301473 h 326695"/>
                <a:gd name="connsiteX7" fmla="*/ 290061 w 479231"/>
                <a:gd name="connsiteY7" fmla="*/ 326695 h 326695"/>
                <a:gd name="connsiteX8" fmla="*/ 189170 w 479231"/>
                <a:gd name="connsiteY8" fmla="*/ 326695 h 326695"/>
                <a:gd name="connsiteX9" fmla="*/ 189170 w 479231"/>
                <a:gd name="connsiteY9" fmla="*/ 301473 h 326695"/>
                <a:gd name="connsiteX10" fmla="*/ 227004 w 479231"/>
                <a:gd name="connsiteY10" fmla="*/ 301473 h 326695"/>
                <a:gd name="connsiteX11" fmla="*/ 227004 w 479231"/>
                <a:gd name="connsiteY11" fmla="*/ 175360 h 326695"/>
                <a:gd name="connsiteX12" fmla="*/ 132419 w 479231"/>
                <a:gd name="connsiteY12" fmla="*/ 175360 h 326695"/>
                <a:gd name="connsiteX13" fmla="*/ 119808 w 479231"/>
                <a:gd name="connsiteY13" fmla="*/ 162748 h 326695"/>
                <a:gd name="connsiteX14" fmla="*/ 132419 w 479231"/>
                <a:gd name="connsiteY14" fmla="*/ 150137 h 326695"/>
                <a:gd name="connsiteX15" fmla="*/ 466620 w 479231"/>
                <a:gd name="connsiteY15" fmla="*/ 102844 h 326695"/>
                <a:gd name="connsiteX16" fmla="*/ 479231 w 479231"/>
                <a:gd name="connsiteY16" fmla="*/ 115455 h 326695"/>
                <a:gd name="connsiteX17" fmla="*/ 479231 w 479231"/>
                <a:gd name="connsiteY17" fmla="*/ 251027 h 326695"/>
                <a:gd name="connsiteX18" fmla="*/ 466620 w 479231"/>
                <a:gd name="connsiteY18" fmla="*/ 263638 h 326695"/>
                <a:gd name="connsiteX19" fmla="*/ 428786 w 479231"/>
                <a:gd name="connsiteY19" fmla="*/ 263638 h 326695"/>
                <a:gd name="connsiteX20" fmla="*/ 428786 w 479231"/>
                <a:gd name="connsiteY20" fmla="*/ 301472 h 326695"/>
                <a:gd name="connsiteX21" fmla="*/ 454009 w 479231"/>
                <a:gd name="connsiteY21" fmla="*/ 301472 h 326695"/>
                <a:gd name="connsiteX22" fmla="*/ 454009 w 479231"/>
                <a:gd name="connsiteY22" fmla="*/ 326695 h 326695"/>
                <a:gd name="connsiteX23" fmla="*/ 378341 w 479231"/>
                <a:gd name="connsiteY23" fmla="*/ 326695 h 326695"/>
                <a:gd name="connsiteX24" fmla="*/ 378341 w 479231"/>
                <a:gd name="connsiteY24" fmla="*/ 301472 h 326695"/>
                <a:gd name="connsiteX25" fmla="*/ 403563 w 479231"/>
                <a:gd name="connsiteY25" fmla="*/ 301472 h 326695"/>
                <a:gd name="connsiteX26" fmla="*/ 403563 w 479231"/>
                <a:gd name="connsiteY26" fmla="*/ 263638 h 326695"/>
                <a:gd name="connsiteX27" fmla="*/ 365729 w 479231"/>
                <a:gd name="connsiteY27" fmla="*/ 263638 h 326695"/>
                <a:gd name="connsiteX28" fmla="*/ 353118 w 479231"/>
                <a:gd name="connsiteY28" fmla="*/ 251027 h 326695"/>
                <a:gd name="connsiteX29" fmla="*/ 365729 w 479231"/>
                <a:gd name="connsiteY29" fmla="*/ 238416 h 326695"/>
                <a:gd name="connsiteX30" fmla="*/ 454009 w 479231"/>
                <a:gd name="connsiteY30" fmla="*/ 238416 h 326695"/>
                <a:gd name="connsiteX31" fmla="*/ 454009 w 479231"/>
                <a:gd name="connsiteY31" fmla="*/ 115455 h 326695"/>
                <a:gd name="connsiteX32" fmla="*/ 466620 w 479231"/>
                <a:gd name="connsiteY32" fmla="*/ 102844 h 326695"/>
                <a:gd name="connsiteX33" fmla="*/ 12611 w 479231"/>
                <a:gd name="connsiteY33" fmla="*/ 99691 h 326695"/>
                <a:gd name="connsiteX34" fmla="*/ 25223 w 479231"/>
                <a:gd name="connsiteY34" fmla="*/ 112302 h 326695"/>
                <a:gd name="connsiteX35" fmla="*/ 25223 w 479231"/>
                <a:gd name="connsiteY35" fmla="*/ 238415 h 326695"/>
                <a:gd name="connsiteX36" fmla="*/ 113502 w 479231"/>
                <a:gd name="connsiteY36" fmla="*/ 238415 h 326695"/>
                <a:gd name="connsiteX37" fmla="*/ 126113 w 479231"/>
                <a:gd name="connsiteY37" fmla="*/ 251027 h 326695"/>
                <a:gd name="connsiteX38" fmla="*/ 113502 w 479231"/>
                <a:gd name="connsiteY38" fmla="*/ 263638 h 326695"/>
                <a:gd name="connsiteX39" fmla="*/ 75668 w 479231"/>
                <a:gd name="connsiteY39" fmla="*/ 263638 h 326695"/>
                <a:gd name="connsiteX40" fmla="*/ 75668 w 479231"/>
                <a:gd name="connsiteY40" fmla="*/ 301472 h 326695"/>
                <a:gd name="connsiteX41" fmla="*/ 100891 w 479231"/>
                <a:gd name="connsiteY41" fmla="*/ 301472 h 326695"/>
                <a:gd name="connsiteX42" fmla="*/ 100891 w 479231"/>
                <a:gd name="connsiteY42" fmla="*/ 326695 h 326695"/>
                <a:gd name="connsiteX43" fmla="*/ 25223 w 479231"/>
                <a:gd name="connsiteY43" fmla="*/ 326695 h 326695"/>
                <a:gd name="connsiteX44" fmla="*/ 25223 w 479231"/>
                <a:gd name="connsiteY44" fmla="*/ 301472 h 326695"/>
                <a:gd name="connsiteX45" fmla="*/ 50445 w 479231"/>
                <a:gd name="connsiteY45" fmla="*/ 301472 h 326695"/>
                <a:gd name="connsiteX46" fmla="*/ 50445 w 479231"/>
                <a:gd name="connsiteY46" fmla="*/ 263638 h 326695"/>
                <a:gd name="connsiteX47" fmla="*/ 12611 w 479231"/>
                <a:gd name="connsiteY47" fmla="*/ 263638 h 326695"/>
                <a:gd name="connsiteX48" fmla="*/ 0 w 479231"/>
                <a:gd name="connsiteY48" fmla="*/ 251027 h 326695"/>
                <a:gd name="connsiteX49" fmla="*/ 0 w 479231"/>
                <a:gd name="connsiteY49" fmla="*/ 112302 h 326695"/>
                <a:gd name="connsiteX50" fmla="*/ 12611 w 479231"/>
                <a:gd name="connsiteY50" fmla="*/ 99691 h 326695"/>
                <a:gd name="connsiteX51" fmla="*/ 66462 w 479231"/>
                <a:gd name="connsiteY51" fmla="*/ 71379 h 326695"/>
                <a:gd name="connsiteX52" fmla="*/ 94964 w 479231"/>
                <a:gd name="connsiteY52" fmla="*/ 83990 h 326695"/>
                <a:gd name="connsiteX53" fmla="*/ 124979 w 479231"/>
                <a:gd name="connsiteY53" fmla="*/ 105998 h 326695"/>
                <a:gd name="connsiteX54" fmla="*/ 163948 w 479231"/>
                <a:gd name="connsiteY54" fmla="*/ 105998 h 326695"/>
                <a:gd name="connsiteX55" fmla="*/ 179712 w 479231"/>
                <a:gd name="connsiteY55" fmla="*/ 121762 h 326695"/>
                <a:gd name="connsiteX56" fmla="*/ 163948 w 479231"/>
                <a:gd name="connsiteY56" fmla="*/ 137526 h 326695"/>
                <a:gd name="connsiteX57" fmla="*/ 119809 w 479231"/>
                <a:gd name="connsiteY57" fmla="*/ 137526 h 326695"/>
                <a:gd name="connsiteX58" fmla="*/ 110476 w 479231"/>
                <a:gd name="connsiteY58" fmla="*/ 134499 h 326695"/>
                <a:gd name="connsiteX59" fmla="*/ 100891 w 479231"/>
                <a:gd name="connsiteY59" fmla="*/ 127374 h 326695"/>
                <a:gd name="connsiteX60" fmla="*/ 100891 w 479231"/>
                <a:gd name="connsiteY60" fmla="*/ 194088 h 326695"/>
                <a:gd name="connsiteX61" fmla="*/ 154490 w 479231"/>
                <a:gd name="connsiteY61" fmla="*/ 194088 h 326695"/>
                <a:gd name="connsiteX62" fmla="*/ 170254 w 479231"/>
                <a:gd name="connsiteY62" fmla="*/ 209852 h 326695"/>
                <a:gd name="connsiteX63" fmla="*/ 170254 w 479231"/>
                <a:gd name="connsiteY63" fmla="*/ 306013 h 326695"/>
                <a:gd name="connsiteX64" fmla="*/ 154490 w 479231"/>
                <a:gd name="connsiteY64" fmla="*/ 321777 h 326695"/>
                <a:gd name="connsiteX65" fmla="*/ 138726 w 479231"/>
                <a:gd name="connsiteY65" fmla="*/ 306013 h 326695"/>
                <a:gd name="connsiteX66" fmla="*/ 138726 w 479231"/>
                <a:gd name="connsiteY66" fmla="*/ 225805 h 326695"/>
                <a:gd name="connsiteX67" fmla="*/ 100891 w 479231"/>
                <a:gd name="connsiteY67" fmla="*/ 225805 h 326695"/>
                <a:gd name="connsiteX68" fmla="*/ 69805 w 479231"/>
                <a:gd name="connsiteY68" fmla="*/ 225805 h 326695"/>
                <a:gd name="connsiteX69" fmla="*/ 38275 w 479231"/>
                <a:gd name="connsiteY69" fmla="*/ 194277 h 326695"/>
                <a:gd name="connsiteX70" fmla="*/ 38275 w 479231"/>
                <a:gd name="connsiteY70" fmla="*/ 103853 h 326695"/>
                <a:gd name="connsiteX71" fmla="*/ 66462 w 479231"/>
                <a:gd name="connsiteY71" fmla="*/ 71379 h 326695"/>
                <a:gd name="connsiteX72" fmla="*/ 412770 w 479231"/>
                <a:gd name="connsiteY72" fmla="*/ 71064 h 326695"/>
                <a:gd name="connsiteX73" fmla="*/ 440830 w 479231"/>
                <a:gd name="connsiteY73" fmla="*/ 103538 h 326695"/>
                <a:gd name="connsiteX74" fmla="*/ 440830 w 479231"/>
                <a:gd name="connsiteY74" fmla="*/ 194277 h 326695"/>
                <a:gd name="connsiteX75" fmla="*/ 409302 w 479231"/>
                <a:gd name="connsiteY75" fmla="*/ 225806 h 326695"/>
                <a:gd name="connsiteX76" fmla="*/ 378530 w 479231"/>
                <a:gd name="connsiteY76" fmla="*/ 225806 h 326695"/>
                <a:gd name="connsiteX77" fmla="*/ 340696 w 479231"/>
                <a:gd name="connsiteY77" fmla="*/ 225806 h 326695"/>
                <a:gd name="connsiteX78" fmla="*/ 340696 w 479231"/>
                <a:gd name="connsiteY78" fmla="*/ 306013 h 326695"/>
                <a:gd name="connsiteX79" fmla="*/ 324932 w 479231"/>
                <a:gd name="connsiteY79" fmla="*/ 321777 h 326695"/>
                <a:gd name="connsiteX80" fmla="*/ 309168 w 479231"/>
                <a:gd name="connsiteY80" fmla="*/ 306013 h 326695"/>
                <a:gd name="connsiteX81" fmla="*/ 309168 w 479231"/>
                <a:gd name="connsiteY81" fmla="*/ 210041 h 326695"/>
                <a:gd name="connsiteX82" fmla="*/ 324932 w 479231"/>
                <a:gd name="connsiteY82" fmla="*/ 194277 h 326695"/>
                <a:gd name="connsiteX83" fmla="*/ 378342 w 479231"/>
                <a:gd name="connsiteY83" fmla="*/ 194277 h 326695"/>
                <a:gd name="connsiteX84" fmla="*/ 378342 w 479231"/>
                <a:gd name="connsiteY84" fmla="*/ 127374 h 326695"/>
                <a:gd name="connsiteX85" fmla="*/ 368756 w 479231"/>
                <a:gd name="connsiteY85" fmla="*/ 134499 h 326695"/>
                <a:gd name="connsiteX86" fmla="*/ 359425 w 479231"/>
                <a:gd name="connsiteY86" fmla="*/ 137526 h 326695"/>
                <a:gd name="connsiteX87" fmla="*/ 315284 w 479231"/>
                <a:gd name="connsiteY87" fmla="*/ 137526 h 326695"/>
                <a:gd name="connsiteX88" fmla="*/ 299520 w 479231"/>
                <a:gd name="connsiteY88" fmla="*/ 121762 h 326695"/>
                <a:gd name="connsiteX89" fmla="*/ 315284 w 479231"/>
                <a:gd name="connsiteY89" fmla="*/ 105998 h 326695"/>
                <a:gd name="connsiteX90" fmla="*/ 354253 w 479231"/>
                <a:gd name="connsiteY90" fmla="*/ 105998 h 326695"/>
                <a:gd name="connsiteX91" fmla="*/ 384269 w 479231"/>
                <a:gd name="connsiteY91" fmla="*/ 83675 h 326695"/>
                <a:gd name="connsiteX92" fmla="*/ 412770 w 479231"/>
                <a:gd name="connsiteY92" fmla="*/ 71064 h 326695"/>
                <a:gd name="connsiteX93" fmla="*/ 409868 w 479231"/>
                <a:gd name="connsiteY93" fmla="*/ 0 h 326695"/>
                <a:gd name="connsiteX94" fmla="*/ 441397 w 479231"/>
                <a:gd name="connsiteY94" fmla="*/ 31528 h 326695"/>
                <a:gd name="connsiteX95" fmla="*/ 409868 w 479231"/>
                <a:gd name="connsiteY95" fmla="*/ 63057 h 326695"/>
                <a:gd name="connsiteX96" fmla="*/ 378340 w 479231"/>
                <a:gd name="connsiteY96" fmla="*/ 31528 h 326695"/>
                <a:gd name="connsiteX97" fmla="*/ 409868 w 479231"/>
                <a:gd name="connsiteY97" fmla="*/ 0 h 326695"/>
                <a:gd name="connsiteX98" fmla="*/ 69362 w 479231"/>
                <a:gd name="connsiteY98" fmla="*/ 0 h 326695"/>
                <a:gd name="connsiteX99" fmla="*/ 100891 w 479231"/>
                <a:gd name="connsiteY99" fmla="*/ 31528 h 326695"/>
                <a:gd name="connsiteX100" fmla="*/ 69362 w 479231"/>
                <a:gd name="connsiteY100" fmla="*/ 63057 h 326695"/>
                <a:gd name="connsiteX101" fmla="*/ 37834 w 479231"/>
                <a:gd name="connsiteY101" fmla="*/ 31528 h 326695"/>
                <a:gd name="connsiteX102" fmla="*/ 69362 w 479231"/>
                <a:gd name="connsiteY102" fmla="*/ 0 h 3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79231" h="326695">
                  <a:moveTo>
                    <a:pt x="132419" y="150137"/>
                  </a:moveTo>
                  <a:lnTo>
                    <a:pt x="346812" y="150137"/>
                  </a:lnTo>
                  <a:cubicBezTo>
                    <a:pt x="353777" y="150137"/>
                    <a:pt x="359423" y="155784"/>
                    <a:pt x="359423" y="162748"/>
                  </a:cubicBezTo>
                  <a:cubicBezTo>
                    <a:pt x="359423" y="169714"/>
                    <a:pt x="353777" y="175360"/>
                    <a:pt x="346812" y="175360"/>
                  </a:cubicBezTo>
                  <a:lnTo>
                    <a:pt x="252227" y="175360"/>
                  </a:lnTo>
                  <a:lnTo>
                    <a:pt x="252227" y="301473"/>
                  </a:lnTo>
                  <a:lnTo>
                    <a:pt x="290061" y="301473"/>
                  </a:lnTo>
                  <a:lnTo>
                    <a:pt x="290061" y="326695"/>
                  </a:lnTo>
                  <a:lnTo>
                    <a:pt x="189170" y="326695"/>
                  </a:lnTo>
                  <a:lnTo>
                    <a:pt x="189170" y="301473"/>
                  </a:lnTo>
                  <a:lnTo>
                    <a:pt x="227004" y="301473"/>
                  </a:lnTo>
                  <a:lnTo>
                    <a:pt x="227004" y="175360"/>
                  </a:lnTo>
                  <a:lnTo>
                    <a:pt x="132419" y="175360"/>
                  </a:lnTo>
                  <a:cubicBezTo>
                    <a:pt x="125454" y="175360"/>
                    <a:pt x="119808" y="169714"/>
                    <a:pt x="119808" y="162748"/>
                  </a:cubicBezTo>
                  <a:cubicBezTo>
                    <a:pt x="119808" y="155784"/>
                    <a:pt x="125454" y="150137"/>
                    <a:pt x="132419" y="150137"/>
                  </a:cubicBezTo>
                  <a:close/>
                  <a:moveTo>
                    <a:pt x="466620" y="102844"/>
                  </a:moveTo>
                  <a:cubicBezTo>
                    <a:pt x="473586" y="102844"/>
                    <a:pt x="479231" y="108491"/>
                    <a:pt x="479231" y="115455"/>
                  </a:cubicBezTo>
                  <a:lnTo>
                    <a:pt x="479231" y="251027"/>
                  </a:lnTo>
                  <a:cubicBezTo>
                    <a:pt x="479231" y="257993"/>
                    <a:pt x="473586" y="263638"/>
                    <a:pt x="466620" y="263638"/>
                  </a:cubicBezTo>
                  <a:lnTo>
                    <a:pt x="428786" y="263638"/>
                  </a:lnTo>
                  <a:lnTo>
                    <a:pt x="428786" y="301472"/>
                  </a:lnTo>
                  <a:lnTo>
                    <a:pt x="454009" y="301472"/>
                  </a:lnTo>
                  <a:lnTo>
                    <a:pt x="454009" y="326695"/>
                  </a:lnTo>
                  <a:lnTo>
                    <a:pt x="378341" y="326695"/>
                  </a:lnTo>
                  <a:lnTo>
                    <a:pt x="378341" y="301472"/>
                  </a:lnTo>
                  <a:lnTo>
                    <a:pt x="403563" y="301472"/>
                  </a:lnTo>
                  <a:lnTo>
                    <a:pt x="403563" y="263638"/>
                  </a:lnTo>
                  <a:lnTo>
                    <a:pt x="365729" y="263638"/>
                  </a:lnTo>
                  <a:cubicBezTo>
                    <a:pt x="358765" y="263638"/>
                    <a:pt x="353118" y="257993"/>
                    <a:pt x="353118" y="251027"/>
                  </a:cubicBezTo>
                  <a:cubicBezTo>
                    <a:pt x="353118" y="244062"/>
                    <a:pt x="358765" y="238416"/>
                    <a:pt x="365729" y="238416"/>
                  </a:cubicBezTo>
                  <a:lnTo>
                    <a:pt x="454009" y="238416"/>
                  </a:lnTo>
                  <a:lnTo>
                    <a:pt x="454009" y="115455"/>
                  </a:lnTo>
                  <a:cubicBezTo>
                    <a:pt x="454009" y="108491"/>
                    <a:pt x="459655" y="102844"/>
                    <a:pt x="466620" y="102844"/>
                  </a:cubicBezTo>
                  <a:close/>
                  <a:moveTo>
                    <a:pt x="12611" y="99691"/>
                  </a:moveTo>
                  <a:cubicBezTo>
                    <a:pt x="19576" y="99691"/>
                    <a:pt x="25223" y="105338"/>
                    <a:pt x="25223" y="112302"/>
                  </a:cubicBezTo>
                  <a:lnTo>
                    <a:pt x="25223" y="238415"/>
                  </a:lnTo>
                  <a:lnTo>
                    <a:pt x="113502" y="238415"/>
                  </a:lnTo>
                  <a:cubicBezTo>
                    <a:pt x="120467" y="238415"/>
                    <a:pt x="126113" y="244062"/>
                    <a:pt x="126113" y="251027"/>
                  </a:cubicBezTo>
                  <a:cubicBezTo>
                    <a:pt x="126113" y="257993"/>
                    <a:pt x="120467" y="263638"/>
                    <a:pt x="113502" y="263638"/>
                  </a:cubicBezTo>
                  <a:lnTo>
                    <a:pt x="75668" y="263638"/>
                  </a:lnTo>
                  <a:lnTo>
                    <a:pt x="75668" y="301472"/>
                  </a:lnTo>
                  <a:lnTo>
                    <a:pt x="100891" y="301472"/>
                  </a:lnTo>
                  <a:lnTo>
                    <a:pt x="100891" y="326695"/>
                  </a:lnTo>
                  <a:lnTo>
                    <a:pt x="25223" y="326695"/>
                  </a:lnTo>
                  <a:lnTo>
                    <a:pt x="25223" y="301472"/>
                  </a:lnTo>
                  <a:lnTo>
                    <a:pt x="50445" y="301472"/>
                  </a:lnTo>
                  <a:lnTo>
                    <a:pt x="50445" y="263638"/>
                  </a:lnTo>
                  <a:lnTo>
                    <a:pt x="12611" y="263638"/>
                  </a:lnTo>
                  <a:cubicBezTo>
                    <a:pt x="5646" y="263638"/>
                    <a:pt x="0" y="257993"/>
                    <a:pt x="0" y="251027"/>
                  </a:cubicBezTo>
                  <a:lnTo>
                    <a:pt x="0" y="112302"/>
                  </a:lnTo>
                  <a:cubicBezTo>
                    <a:pt x="0" y="105338"/>
                    <a:pt x="5646" y="99691"/>
                    <a:pt x="12611" y="99691"/>
                  </a:cubicBezTo>
                  <a:close/>
                  <a:moveTo>
                    <a:pt x="66462" y="71379"/>
                  </a:moveTo>
                  <a:cubicBezTo>
                    <a:pt x="77536" y="70173"/>
                    <a:pt x="88409" y="74984"/>
                    <a:pt x="94964" y="83990"/>
                  </a:cubicBezTo>
                  <a:lnTo>
                    <a:pt x="124979" y="105998"/>
                  </a:lnTo>
                  <a:lnTo>
                    <a:pt x="163948" y="105998"/>
                  </a:lnTo>
                  <a:cubicBezTo>
                    <a:pt x="172654" y="105998"/>
                    <a:pt x="179712" y="113055"/>
                    <a:pt x="179712" y="121762"/>
                  </a:cubicBezTo>
                  <a:cubicBezTo>
                    <a:pt x="179712" y="130468"/>
                    <a:pt x="172654" y="137526"/>
                    <a:pt x="163948" y="137526"/>
                  </a:cubicBezTo>
                  <a:lnTo>
                    <a:pt x="119809" y="137526"/>
                  </a:lnTo>
                  <a:cubicBezTo>
                    <a:pt x="116457" y="137518"/>
                    <a:pt x="113193" y="136459"/>
                    <a:pt x="110476" y="134499"/>
                  </a:cubicBezTo>
                  <a:lnTo>
                    <a:pt x="100891" y="127374"/>
                  </a:lnTo>
                  <a:lnTo>
                    <a:pt x="100891" y="194088"/>
                  </a:lnTo>
                  <a:lnTo>
                    <a:pt x="154490" y="194088"/>
                  </a:lnTo>
                  <a:cubicBezTo>
                    <a:pt x="163195" y="194088"/>
                    <a:pt x="170254" y="201146"/>
                    <a:pt x="170254" y="209852"/>
                  </a:cubicBezTo>
                  <a:lnTo>
                    <a:pt x="170254" y="306013"/>
                  </a:lnTo>
                  <a:cubicBezTo>
                    <a:pt x="170254" y="314720"/>
                    <a:pt x="163195" y="321777"/>
                    <a:pt x="154490" y="321777"/>
                  </a:cubicBezTo>
                  <a:cubicBezTo>
                    <a:pt x="145783" y="321777"/>
                    <a:pt x="138726" y="314720"/>
                    <a:pt x="138726" y="306013"/>
                  </a:cubicBezTo>
                  <a:lnTo>
                    <a:pt x="138726" y="225805"/>
                  </a:lnTo>
                  <a:lnTo>
                    <a:pt x="100891" y="225805"/>
                  </a:lnTo>
                  <a:lnTo>
                    <a:pt x="69805" y="225805"/>
                  </a:lnTo>
                  <a:cubicBezTo>
                    <a:pt x="52391" y="225805"/>
                    <a:pt x="38275" y="211689"/>
                    <a:pt x="38275" y="194277"/>
                  </a:cubicBezTo>
                  <a:lnTo>
                    <a:pt x="38275" y="103853"/>
                  </a:lnTo>
                  <a:cubicBezTo>
                    <a:pt x="37989" y="87415"/>
                    <a:pt x="50146" y="73407"/>
                    <a:pt x="66462" y="71379"/>
                  </a:cubicBezTo>
                  <a:close/>
                  <a:moveTo>
                    <a:pt x="412770" y="71064"/>
                  </a:moveTo>
                  <a:cubicBezTo>
                    <a:pt x="429035" y="73151"/>
                    <a:pt x="441126" y="87142"/>
                    <a:pt x="440830" y="103538"/>
                  </a:cubicBezTo>
                  <a:lnTo>
                    <a:pt x="440830" y="194277"/>
                  </a:lnTo>
                  <a:cubicBezTo>
                    <a:pt x="440830" y="211690"/>
                    <a:pt x="426715" y="225806"/>
                    <a:pt x="409302" y="225806"/>
                  </a:cubicBezTo>
                  <a:lnTo>
                    <a:pt x="378530" y="225806"/>
                  </a:lnTo>
                  <a:lnTo>
                    <a:pt x="340696" y="225806"/>
                  </a:lnTo>
                  <a:lnTo>
                    <a:pt x="340696" y="306013"/>
                  </a:lnTo>
                  <a:cubicBezTo>
                    <a:pt x="340696" y="314720"/>
                    <a:pt x="333638" y="321777"/>
                    <a:pt x="324932" y="321777"/>
                  </a:cubicBezTo>
                  <a:cubicBezTo>
                    <a:pt x="316225" y="321777"/>
                    <a:pt x="309168" y="314720"/>
                    <a:pt x="309168" y="306013"/>
                  </a:cubicBezTo>
                  <a:lnTo>
                    <a:pt x="309168" y="210041"/>
                  </a:lnTo>
                  <a:cubicBezTo>
                    <a:pt x="309168" y="201335"/>
                    <a:pt x="316225" y="194277"/>
                    <a:pt x="324932" y="194277"/>
                  </a:cubicBezTo>
                  <a:lnTo>
                    <a:pt x="378342" y="194277"/>
                  </a:lnTo>
                  <a:lnTo>
                    <a:pt x="378342" y="127374"/>
                  </a:lnTo>
                  <a:lnTo>
                    <a:pt x="368756" y="134499"/>
                  </a:lnTo>
                  <a:cubicBezTo>
                    <a:pt x="366039" y="136460"/>
                    <a:pt x="362775" y="137518"/>
                    <a:pt x="359425" y="137526"/>
                  </a:cubicBezTo>
                  <a:lnTo>
                    <a:pt x="315284" y="137526"/>
                  </a:lnTo>
                  <a:cubicBezTo>
                    <a:pt x="306577" y="137526"/>
                    <a:pt x="299520" y="130468"/>
                    <a:pt x="299520" y="121762"/>
                  </a:cubicBezTo>
                  <a:cubicBezTo>
                    <a:pt x="299520" y="113056"/>
                    <a:pt x="306577" y="105998"/>
                    <a:pt x="315284" y="105998"/>
                  </a:cubicBezTo>
                  <a:lnTo>
                    <a:pt x="354253" y="105998"/>
                  </a:lnTo>
                  <a:lnTo>
                    <a:pt x="384269" y="83675"/>
                  </a:lnTo>
                  <a:cubicBezTo>
                    <a:pt x="390824" y="74669"/>
                    <a:pt x="401696" y="69858"/>
                    <a:pt x="412770" y="71064"/>
                  </a:cubicBezTo>
                  <a:close/>
                  <a:moveTo>
                    <a:pt x="409868" y="0"/>
                  </a:moveTo>
                  <a:cubicBezTo>
                    <a:pt x="427281" y="0"/>
                    <a:pt x="441397" y="14116"/>
                    <a:pt x="441397" y="31528"/>
                  </a:cubicBezTo>
                  <a:cubicBezTo>
                    <a:pt x="441397" y="48941"/>
                    <a:pt x="427281" y="63057"/>
                    <a:pt x="409868" y="63057"/>
                  </a:cubicBezTo>
                  <a:cubicBezTo>
                    <a:pt x="392456" y="63057"/>
                    <a:pt x="378340" y="48941"/>
                    <a:pt x="378340" y="31528"/>
                  </a:cubicBezTo>
                  <a:cubicBezTo>
                    <a:pt x="378340" y="14116"/>
                    <a:pt x="392456" y="0"/>
                    <a:pt x="409868" y="0"/>
                  </a:cubicBezTo>
                  <a:close/>
                  <a:moveTo>
                    <a:pt x="69362" y="0"/>
                  </a:moveTo>
                  <a:cubicBezTo>
                    <a:pt x="86775" y="0"/>
                    <a:pt x="100891" y="14116"/>
                    <a:pt x="100891" y="31528"/>
                  </a:cubicBezTo>
                  <a:cubicBezTo>
                    <a:pt x="100891" y="48941"/>
                    <a:pt x="86775" y="63057"/>
                    <a:pt x="69362" y="63057"/>
                  </a:cubicBezTo>
                  <a:cubicBezTo>
                    <a:pt x="51950" y="63057"/>
                    <a:pt x="37834" y="48941"/>
                    <a:pt x="37834" y="31528"/>
                  </a:cubicBezTo>
                  <a:cubicBezTo>
                    <a:pt x="37834" y="14116"/>
                    <a:pt x="51950" y="0"/>
                    <a:pt x="69362" y="0"/>
                  </a:cubicBezTo>
                  <a:close/>
                </a:path>
              </a:pathLst>
            </a:custGeom>
            <a:solidFill>
              <a:schemeClr val="bg1"/>
            </a:solidFill>
            <a:ln w="6548"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600"/>
            </a:p>
          </p:txBody>
        </p:sp>
      </p:grpSp>
      <p:sp>
        <p:nvSpPr>
          <p:cNvPr id="41" name="Rectangle 6"/>
          <p:cNvSpPr/>
          <p:nvPr/>
        </p:nvSpPr>
        <p:spPr>
          <a:xfrm>
            <a:off x="5713384" y="546904"/>
            <a:ext cx="5168711" cy="492443"/>
          </a:xfrm>
          <a:prstGeom prst="rect">
            <a:avLst/>
          </a:prstGeom>
        </p:spPr>
        <p:txBody>
          <a:bodyPr wrap="square">
            <a:spAutoFit/>
          </a:bodyPr>
          <a:lstStyle/>
          <a:p>
            <a:pPr lvl="0" algn="r" rtl="1"/>
            <a:r>
              <a:rPr lang="ar-BH" sz="2600" b="1" dirty="0">
                <a:solidFill>
                  <a:srgbClr val="FFFF00"/>
                </a:solidFill>
                <a:cs typeface="Sultan bold" pitchFamily="2" charset="-78"/>
              </a:rPr>
              <a:t>نستنتج </a:t>
            </a:r>
            <a:r>
              <a:rPr lang="ar-SA" sz="2600" b="1" dirty="0" smtClean="0">
                <a:solidFill>
                  <a:srgbClr val="FFFF00"/>
                </a:solidFill>
                <a:cs typeface="Sultan bold" pitchFamily="2" charset="-78"/>
              </a:rPr>
              <a:t>الفرق بين الربح المحاسبي والربح الاقتصادي</a:t>
            </a:r>
            <a:r>
              <a:rPr lang="ar-BH" sz="2600" b="1" dirty="0" smtClean="0">
                <a:solidFill>
                  <a:srgbClr val="FFFF00"/>
                </a:solidFill>
                <a:cs typeface="Sultan bold" pitchFamily="2" charset="-78"/>
              </a:rPr>
              <a:t>.</a:t>
            </a:r>
            <a:endParaRPr lang="en-US" sz="2600" b="1" dirty="0">
              <a:solidFill>
                <a:srgbClr val="FFFF00"/>
              </a:solidFill>
              <a:cs typeface="Sultan bold" pitchFamily="2" charset="-78"/>
            </a:endParaRPr>
          </a:p>
        </p:txBody>
      </p:sp>
      <p:sp>
        <p:nvSpPr>
          <p:cNvPr id="42"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   </a:t>
            </a:r>
            <a:r>
              <a:rPr lang="ar-BH" sz="1400" b="1" dirty="0" smtClean="0">
                <a:solidFill>
                  <a:srgbClr val="002060"/>
                </a:solidFill>
              </a:rPr>
              <a:t>                     </a:t>
            </a:r>
            <a:r>
              <a:rPr lang="ar-SA" sz="1400" b="1" dirty="0" smtClean="0">
                <a:solidFill>
                  <a:srgbClr val="002060"/>
                </a:solidFill>
              </a:rPr>
              <a:t>تمويل المشروعات والارباح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Tree>
    <p:extLst>
      <p:ext uri="{BB962C8B-B14F-4D97-AF65-F5344CB8AC3E}">
        <p14:creationId xmlns:p14="http://schemas.microsoft.com/office/powerpoint/2010/main" val="267746458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anim calcmode="lin" valueType="num">
                                      <p:cBhvr>
                                        <p:cTn id="15" dur="1000" fill="hold"/>
                                        <p:tgtEl>
                                          <p:spTgt spid="41"/>
                                        </p:tgtEl>
                                        <p:attrNameLst>
                                          <p:attrName>ppt_x</p:attrName>
                                        </p:attrNameLst>
                                      </p:cBhvr>
                                      <p:tavLst>
                                        <p:tav tm="0">
                                          <p:val>
                                            <p:strVal val="#ppt_x"/>
                                          </p:val>
                                        </p:tav>
                                        <p:tav tm="100000">
                                          <p:val>
                                            <p:strVal val="#ppt_x"/>
                                          </p:val>
                                        </p:tav>
                                      </p:tavLst>
                                    </p:anim>
                                    <p:anim calcmode="lin" valueType="num">
                                      <p:cBhvr>
                                        <p:cTn id="1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13763" y="1544019"/>
            <a:ext cx="9372600" cy="4859396"/>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lgn="r"/>
            <a:r>
              <a:rPr lang="ar-BH" b="1" dirty="0" smtClean="0">
                <a:solidFill>
                  <a:srgbClr val="C00000"/>
                </a:solidFill>
              </a:rPr>
              <a:t>الأسس التي يعتمد عليها في تحديد الربح:</a:t>
            </a:r>
            <a:endParaRPr lang="ar-SA" b="1" dirty="0" smtClean="0">
              <a:solidFill>
                <a:srgbClr val="C00000"/>
              </a:solidFill>
            </a:endParaRPr>
          </a:p>
          <a:p>
            <a:pPr marL="266700" lvl="0" algn="r"/>
            <a:r>
              <a:rPr lang="ar-BH" b="1" dirty="0" smtClean="0"/>
              <a:t> </a:t>
            </a:r>
            <a:r>
              <a:rPr lang="ar-SA" b="1" dirty="0" smtClean="0">
                <a:solidFill>
                  <a:schemeClr val="bg1"/>
                </a:solidFill>
              </a:rPr>
              <a:t>1-</a:t>
            </a:r>
            <a:r>
              <a:rPr lang="ar-SA" b="1" dirty="0" smtClean="0">
                <a:solidFill>
                  <a:schemeClr val="tx1"/>
                </a:solidFill>
              </a:rPr>
              <a:t> </a:t>
            </a:r>
            <a:r>
              <a:rPr lang="ar-BH" b="1" dirty="0" smtClean="0">
                <a:solidFill>
                  <a:schemeClr val="bg1"/>
                </a:solidFill>
              </a:rPr>
              <a:t>حالة عدم التأكد: </a:t>
            </a:r>
            <a:r>
              <a:rPr lang="ar-BH" b="1" dirty="0" smtClean="0">
                <a:solidFill>
                  <a:schemeClr val="tx1"/>
                </a:solidFill>
              </a:rPr>
              <a:t>يتم</a:t>
            </a:r>
            <a:r>
              <a:rPr lang="ar-BH" dirty="0" smtClean="0">
                <a:solidFill>
                  <a:schemeClr val="tx1"/>
                </a:solidFill>
              </a:rPr>
              <a:t> تحقيق الأرباح في المستقبل والذي يتسم بتوقع حدوث تغيرات غير محسوبة أو غير متوقعة </a:t>
            </a:r>
            <a:endParaRPr lang="ar-SA" b="1" dirty="0" smtClean="0">
              <a:solidFill>
                <a:schemeClr val="tx1"/>
              </a:solidFill>
            </a:endParaRPr>
          </a:p>
          <a:p>
            <a:pPr marL="266700" algn="r"/>
            <a:r>
              <a:rPr lang="ar-SA" b="1" dirty="0" smtClean="0">
                <a:solidFill>
                  <a:schemeClr val="bg1"/>
                </a:solidFill>
              </a:rPr>
              <a:t>2- </a:t>
            </a:r>
            <a:r>
              <a:rPr lang="ar-BH" b="1" dirty="0" smtClean="0">
                <a:solidFill>
                  <a:schemeClr val="bg1"/>
                </a:solidFill>
              </a:rPr>
              <a:t>حالة التأكد (حدوث تغيرات مقصودة):</a:t>
            </a:r>
            <a:r>
              <a:rPr lang="ar-SA" dirty="0" smtClean="0">
                <a:solidFill>
                  <a:schemeClr val="tx1"/>
                </a:solidFill>
              </a:rPr>
              <a:t>هناك بعض المشروعات لديها القدرة على إحداث تغيرات تساعد على زيادة حصة السوق وزيادة الطلب على منتجاته، </a:t>
            </a:r>
            <a:endParaRPr lang="en-US" dirty="0" smtClean="0">
              <a:solidFill>
                <a:schemeClr val="tx1"/>
              </a:solidFill>
            </a:endParaRPr>
          </a:p>
          <a:p>
            <a:pPr algn="r" rtl="1"/>
            <a:r>
              <a:rPr lang="ar-SA" b="1" dirty="0" smtClean="0">
                <a:solidFill>
                  <a:schemeClr val="bg1"/>
                </a:solidFill>
              </a:rPr>
              <a:t>3- </a:t>
            </a:r>
            <a:r>
              <a:rPr lang="ar-BH" b="1" dirty="0" smtClean="0">
                <a:solidFill>
                  <a:schemeClr val="bg1"/>
                </a:solidFill>
              </a:rPr>
              <a:t>طبيعة المنافسة في السوق: </a:t>
            </a:r>
            <a:r>
              <a:rPr lang="ar-BH" dirty="0" smtClean="0">
                <a:solidFill>
                  <a:schemeClr val="tx1"/>
                </a:solidFill>
              </a:rPr>
              <a:t>كلما زادت المنافسة في السوق كلما كان هناك قيود على تحديد الربح للمشروع حتى يمكنه الاستمرار في السوق</a:t>
            </a:r>
            <a:r>
              <a:rPr lang="ar-SA" dirty="0" smtClean="0">
                <a:solidFill>
                  <a:schemeClr val="tx1"/>
                </a:solidFill>
              </a:rPr>
              <a:t>.</a:t>
            </a:r>
            <a:endParaRPr lang="en-US" dirty="0" smtClean="0">
              <a:solidFill>
                <a:schemeClr val="tx1"/>
              </a:solidFill>
            </a:endParaRPr>
          </a:p>
          <a:p>
            <a:pPr marL="266700" algn="r"/>
            <a:r>
              <a:rPr lang="ar-SA" b="1" dirty="0" smtClean="0">
                <a:solidFill>
                  <a:schemeClr val="bg1"/>
                </a:solidFill>
              </a:rPr>
              <a:t>4- </a:t>
            </a:r>
            <a:r>
              <a:rPr lang="ar-BH" b="1" dirty="0" smtClean="0">
                <a:solidFill>
                  <a:schemeClr val="bg1"/>
                </a:solidFill>
              </a:rPr>
              <a:t>طبيعة السلعة: </a:t>
            </a:r>
            <a:r>
              <a:rPr lang="ar-BH" dirty="0" smtClean="0">
                <a:solidFill>
                  <a:schemeClr val="tx1"/>
                </a:solidFill>
              </a:rPr>
              <a:t>يختلف مقدار الربح في الوحدة الواحدة حسب طبيعة السلعة </a:t>
            </a:r>
            <a:r>
              <a:rPr lang="ar-SA" dirty="0" smtClean="0">
                <a:solidFill>
                  <a:schemeClr val="tx1"/>
                </a:solidFill>
              </a:rPr>
              <a:t>معمرة أو استهلاكية</a:t>
            </a:r>
            <a:endParaRPr lang="en-US" dirty="0" smtClean="0">
              <a:solidFill>
                <a:schemeClr val="tx1"/>
              </a:solidFill>
            </a:endParaRPr>
          </a:p>
          <a:p>
            <a:pPr marL="266700" algn="r"/>
            <a:r>
              <a:rPr lang="ar-SA" b="1" dirty="0" smtClean="0">
                <a:solidFill>
                  <a:schemeClr val="bg1"/>
                </a:solidFill>
              </a:rPr>
              <a:t>5- </a:t>
            </a:r>
            <a:r>
              <a:rPr lang="ar-BH" b="1" dirty="0" smtClean="0">
                <a:solidFill>
                  <a:schemeClr val="bg1"/>
                </a:solidFill>
              </a:rPr>
              <a:t>استراتيجية المشروع:</a:t>
            </a:r>
            <a:endParaRPr lang="ar-SA" b="1" dirty="0" smtClean="0">
              <a:solidFill>
                <a:schemeClr val="bg1"/>
              </a:solidFill>
            </a:endParaRPr>
          </a:p>
          <a:p>
            <a:pPr marL="723900" indent="-457200" algn="r" rtl="1">
              <a:buAutoNum type="arabic1Minus"/>
            </a:pPr>
            <a:r>
              <a:rPr lang="ar-SA" b="1" dirty="0" smtClean="0">
                <a:solidFill>
                  <a:srgbClr val="FFFF00"/>
                </a:solidFill>
              </a:rPr>
              <a:t>استراتيجية النمو في السوق</a:t>
            </a:r>
            <a:r>
              <a:rPr lang="ar-SA" dirty="0" smtClean="0">
                <a:solidFill>
                  <a:srgbClr val="FFFF00"/>
                </a:solidFill>
              </a:rPr>
              <a:t> : </a:t>
            </a:r>
            <a:r>
              <a:rPr lang="ar-SA" dirty="0" smtClean="0">
                <a:solidFill>
                  <a:schemeClr val="tx1"/>
                </a:solidFill>
              </a:rPr>
              <a:t>وتتبع عند طرح منتج جديد للسوق، </a:t>
            </a:r>
          </a:p>
          <a:p>
            <a:pPr marL="723900" indent="-457200" algn="r" rtl="1">
              <a:buAutoNum type="arabic1Minus"/>
            </a:pPr>
            <a:r>
              <a:rPr lang="ar-SA" b="1" dirty="0" smtClean="0">
                <a:solidFill>
                  <a:srgbClr val="FFFF00"/>
                </a:solidFill>
              </a:rPr>
              <a:t>سياسة قشط السوق:</a:t>
            </a:r>
            <a:r>
              <a:rPr lang="ar-SA" dirty="0" smtClean="0">
                <a:solidFill>
                  <a:srgbClr val="FFFF00"/>
                </a:solidFill>
              </a:rPr>
              <a:t> </a:t>
            </a:r>
            <a:r>
              <a:rPr lang="ar-SA" dirty="0" smtClean="0">
                <a:solidFill>
                  <a:schemeClr val="tx1"/>
                </a:solidFill>
              </a:rPr>
              <a:t>يعتمد المشروع فيها سياسة تحقيق أعلى الأرباح الممكنة وعلى مدى قصير</a:t>
            </a:r>
          </a:p>
          <a:p>
            <a:pPr marL="723900" indent="-457200" algn="r" rtl="1">
              <a:buAutoNum type="arabic1Minus"/>
            </a:pPr>
            <a:r>
              <a:rPr lang="ar-SA" b="1" dirty="0" smtClean="0">
                <a:solidFill>
                  <a:srgbClr val="FFFF00"/>
                </a:solidFill>
              </a:rPr>
              <a:t>استراتيجية قيادة السعر:</a:t>
            </a:r>
            <a:r>
              <a:rPr lang="ar-SA" dirty="0" smtClean="0">
                <a:solidFill>
                  <a:srgbClr val="FFFF00"/>
                </a:solidFill>
              </a:rPr>
              <a:t> </a:t>
            </a:r>
            <a:r>
              <a:rPr lang="ar-SA" dirty="0" smtClean="0">
                <a:solidFill>
                  <a:schemeClr val="tx1"/>
                </a:solidFill>
              </a:rPr>
              <a:t>حيث يقوم المشروع بتحديد مقدار الربح على الوحدة الواحدة استناداً إلى أسعار المشروع القائد في السوق.</a:t>
            </a:r>
            <a:endParaRPr lang="en-US" dirty="0" smtClean="0">
              <a:solidFill>
                <a:schemeClr val="tx1"/>
              </a:solidFill>
            </a:endParaRPr>
          </a:p>
          <a:p>
            <a:pPr marL="266700" algn="r"/>
            <a:r>
              <a:rPr lang="ar-SA" b="1" dirty="0" smtClean="0">
                <a:solidFill>
                  <a:schemeClr val="bg1"/>
                </a:solidFill>
              </a:rPr>
              <a:t>6- </a:t>
            </a:r>
            <a:r>
              <a:rPr lang="ar-BH" b="1" dirty="0" smtClean="0">
                <a:solidFill>
                  <a:schemeClr val="bg1"/>
                </a:solidFill>
              </a:rPr>
              <a:t>الدورة الاقتصادية: </a:t>
            </a:r>
            <a:r>
              <a:rPr lang="ar-BH" dirty="0" smtClean="0">
                <a:solidFill>
                  <a:schemeClr val="tx1"/>
                </a:solidFill>
              </a:rPr>
              <a:t>تسعى </a:t>
            </a:r>
            <a:r>
              <a:rPr lang="ar-BH" dirty="0">
                <a:solidFill>
                  <a:schemeClr val="tx1"/>
                </a:solidFill>
              </a:rPr>
              <a:t>المشاريع إلى تعظيم الارباح في حالة انتعاش وازدهار السوق وتنخفض الأرباح في حالة انكماش السوق والكساد. </a:t>
            </a:r>
            <a:endParaRPr lang="en-US" dirty="0" smtClean="0">
              <a:solidFill>
                <a:schemeClr val="tx1"/>
              </a:solidFill>
            </a:endParaRPr>
          </a:p>
          <a:p>
            <a:pPr marL="266700" algn="r"/>
            <a:r>
              <a:rPr lang="ar-SA" b="1" dirty="0" smtClean="0">
                <a:solidFill>
                  <a:schemeClr val="bg1"/>
                </a:solidFill>
              </a:rPr>
              <a:t>7- </a:t>
            </a:r>
            <a:r>
              <a:rPr lang="ar-BH" b="1" dirty="0" smtClean="0">
                <a:solidFill>
                  <a:schemeClr val="bg1"/>
                </a:solidFill>
              </a:rPr>
              <a:t>دورة حياة المنتج: </a:t>
            </a:r>
            <a:r>
              <a:rPr lang="ar-BH" dirty="0" smtClean="0">
                <a:solidFill>
                  <a:schemeClr val="tx1"/>
                </a:solidFill>
              </a:rPr>
              <a:t>يختلف </a:t>
            </a:r>
            <a:r>
              <a:rPr lang="ar-BH" dirty="0">
                <a:solidFill>
                  <a:schemeClr val="tx1"/>
                </a:solidFill>
              </a:rPr>
              <a:t>الربح المتحقق للمشروع باختلاف دورة حياة المنتج </a:t>
            </a:r>
            <a:r>
              <a:rPr lang="ar-SA" dirty="0" smtClean="0">
                <a:solidFill>
                  <a:schemeClr val="tx1"/>
                </a:solidFill>
              </a:rPr>
              <a:t>(تقديم او نمو أو تدهور)</a:t>
            </a:r>
            <a:endParaRPr lang="en-US" dirty="0" smtClean="0">
              <a:solidFill>
                <a:schemeClr val="tx1"/>
              </a:solidFill>
            </a:endParaRPr>
          </a:p>
          <a:p>
            <a:pPr marL="266700" algn="r"/>
            <a:r>
              <a:rPr lang="ar-SA" b="1" dirty="0" smtClean="0">
                <a:solidFill>
                  <a:schemeClr val="bg1"/>
                </a:solidFill>
              </a:rPr>
              <a:t>8- </a:t>
            </a:r>
            <a:r>
              <a:rPr lang="ar-BH" b="1" dirty="0" smtClean="0">
                <a:solidFill>
                  <a:schemeClr val="bg1"/>
                </a:solidFill>
              </a:rPr>
              <a:t>الاعتبارات القانونية:</a:t>
            </a:r>
            <a:r>
              <a:rPr lang="ar-SA" b="1" dirty="0" smtClean="0">
                <a:solidFill>
                  <a:schemeClr val="bg1"/>
                </a:solidFill>
              </a:rPr>
              <a:t> </a:t>
            </a:r>
            <a:r>
              <a:rPr lang="ar-SA" dirty="0" smtClean="0">
                <a:solidFill>
                  <a:schemeClr val="tx1"/>
                </a:solidFill>
              </a:rPr>
              <a:t>تقوم </a:t>
            </a:r>
            <a:r>
              <a:rPr lang="ar-SA" dirty="0">
                <a:solidFill>
                  <a:schemeClr val="tx1"/>
                </a:solidFill>
              </a:rPr>
              <a:t>حكومة مملكة البحرين بدور رقابي على المشروعات الصغيرة للمحافظة على حقوق المستهلك في الحصول على سلع وخدمات ذات جودة عالية تتناسب مع مستوى أسعارها</a:t>
            </a:r>
            <a:endParaRPr lang="en-US" dirty="0">
              <a:solidFill>
                <a:schemeClr val="tx1"/>
              </a:solidFill>
            </a:endParaRPr>
          </a:p>
        </p:txBody>
      </p:sp>
      <p:sp>
        <p:nvSpPr>
          <p:cNvPr id="14" name="مستطيل مستدير الزوايا 13"/>
          <p:cNvSpPr/>
          <p:nvPr/>
        </p:nvSpPr>
        <p:spPr>
          <a:xfrm>
            <a:off x="5422006" y="365314"/>
            <a:ext cx="6769994"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888222"/>
            <a:ext cx="2596668"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1" y="4751838"/>
            <a:ext cx="2626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1" y="2893870"/>
            <a:ext cx="2572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1"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   </a:t>
            </a:r>
            <a:r>
              <a:rPr lang="ar-BH" sz="1400" b="1" dirty="0" smtClean="0">
                <a:solidFill>
                  <a:srgbClr val="002060"/>
                </a:solidFill>
              </a:rPr>
              <a:t>                     </a:t>
            </a:r>
            <a:r>
              <a:rPr lang="ar-SA" sz="1400" b="1" dirty="0" smtClean="0">
                <a:solidFill>
                  <a:srgbClr val="002060"/>
                </a:solidFill>
              </a:rPr>
              <a:t>تمويل المشروعات والارباح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
        <p:nvSpPr>
          <p:cNvPr id="22" name="Rectangle 6"/>
          <p:cNvSpPr/>
          <p:nvPr/>
        </p:nvSpPr>
        <p:spPr>
          <a:xfrm>
            <a:off x="5615189" y="617790"/>
            <a:ext cx="5194529" cy="523220"/>
          </a:xfrm>
          <a:prstGeom prst="rect">
            <a:avLst/>
          </a:prstGeom>
        </p:spPr>
        <p:txBody>
          <a:bodyPr wrap="square">
            <a:spAutoFit/>
          </a:bodyPr>
          <a:lstStyle/>
          <a:p>
            <a:pPr lvl="0" algn="r" rtl="1"/>
            <a:r>
              <a:rPr lang="ar-BH" sz="2800" b="1" dirty="0">
                <a:solidFill>
                  <a:srgbClr val="FFFF00"/>
                </a:solidFill>
                <a:cs typeface="Sultan bold" pitchFamily="2" charset="-78"/>
              </a:rPr>
              <a:t>نحدد الأسس التي يعتمد عليها في تحديد الربح.</a:t>
            </a:r>
            <a:endParaRPr lang="en-US" sz="2800" b="1" dirty="0">
              <a:solidFill>
                <a:srgbClr val="FFFF00"/>
              </a:solidFill>
              <a:cs typeface="Sultan bold" pitchFamily="2" charset="-78"/>
            </a:endParaRPr>
          </a:p>
        </p:txBody>
      </p:sp>
    </p:spTree>
    <p:extLst>
      <p:ext uri="{BB962C8B-B14F-4D97-AF65-F5344CB8AC3E}">
        <p14:creationId xmlns:p14="http://schemas.microsoft.com/office/powerpoint/2010/main" val="198088373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52400" y="1510924"/>
            <a:ext cx="9372600" cy="4859396"/>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5651350" y="365314"/>
            <a:ext cx="6540649"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888222"/>
            <a:ext cx="2596668"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1" y="4751838"/>
            <a:ext cx="2626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28" name="Rectangle 6"/>
          <p:cNvSpPr/>
          <p:nvPr/>
        </p:nvSpPr>
        <p:spPr>
          <a:xfrm>
            <a:off x="5486400" y="546904"/>
            <a:ext cx="5395696" cy="523220"/>
          </a:xfrm>
          <a:prstGeom prst="rect">
            <a:avLst/>
          </a:prstGeom>
        </p:spPr>
        <p:txBody>
          <a:bodyPr wrap="square">
            <a:spAutoFit/>
          </a:bodyPr>
          <a:lstStyle/>
          <a:p>
            <a:pPr lvl="0" algn="r" rtl="1"/>
            <a:r>
              <a:rPr lang="ar-BH" sz="2800" b="1" dirty="0">
                <a:solidFill>
                  <a:srgbClr val="FFFF00"/>
                </a:solidFill>
                <a:cs typeface="Sultan bold" pitchFamily="2" charset="-78"/>
              </a:rPr>
              <a:t>نحدد الأسس التي يعتمد عليها في تحديد الربح.</a:t>
            </a:r>
            <a:endParaRPr lang="en-US" sz="2800" b="1" dirty="0">
              <a:solidFill>
                <a:srgbClr val="FFFF00"/>
              </a:solidFill>
              <a:cs typeface="Sultan bold" pitchFamily="2" charset="-78"/>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1" y="2893870"/>
            <a:ext cx="2572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1"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   </a:t>
            </a:r>
            <a:r>
              <a:rPr lang="ar-BH" sz="1400" b="1" dirty="0" smtClean="0">
                <a:solidFill>
                  <a:srgbClr val="002060"/>
                </a:solidFill>
              </a:rPr>
              <a:t>                     </a:t>
            </a:r>
            <a:r>
              <a:rPr lang="ar-SA" sz="1400" b="1" dirty="0" smtClean="0">
                <a:solidFill>
                  <a:srgbClr val="002060"/>
                </a:solidFill>
              </a:rPr>
              <a:t>تمويل المشروعات والارباح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grpSp>
        <p:nvGrpSpPr>
          <p:cNvPr id="42" name="Group 41"/>
          <p:cNvGrpSpPr/>
          <p:nvPr/>
        </p:nvGrpSpPr>
        <p:grpSpPr>
          <a:xfrm>
            <a:off x="339518" y="1902272"/>
            <a:ext cx="8998378" cy="4361535"/>
            <a:chOff x="7" y="0"/>
            <a:chExt cx="6150479" cy="3161288"/>
          </a:xfrm>
        </p:grpSpPr>
        <p:grpSp>
          <p:nvGrpSpPr>
            <p:cNvPr id="43" name="Group 42"/>
            <p:cNvGrpSpPr/>
            <p:nvPr/>
          </p:nvGrpSpPr>
          <p:grpSpPr>
            <a:xfrm>
              <a:off x="7" y="0"/>
              <a:ext cx="6150479" cy="3161288"/>
              <a:chOff x="2" y="32098"/>
              <a:chExt cx="6150983" cy="3163716"/>
            </a:xfrm>
          </p:grpSpPr>
          <p:grpSp>
            <p:nvGrpSpPr>
              <p:cNvPr id="45" name="Group 44"/>
              <p:cNvGrpSpPr/>
              <p:nvPr/>
            </p:nvGrpSpPr>
            <p:grpSpPr>
              <a:xfrm flipH="1">
                <a:off x="2" y="66674"/>
                <a:ext cx="6150983" cy="3129140"/>
                <a:chOff x="261830" y="-1"/>
                <a:chExt cx="5129984" cy="3133529"/>
              </a:xfrm>
            </p:grpSpPr>
            <p:sp>
              <p:nvSpPr>
                <p:cNvPr id="47" name="Rectangle 46"/>
                <p:cNvSpPr/>
                <p:nvPr/>
              </p:nvSpPr>
              <p:spPr>
                <a:xfrm>
                  <a:off x="567873" y="277538"/>
                  <a:ext cx="4803893" cy="2855990"/>
                </a:xfrm>
                <a:prstGeom prst="rect">
                  <a:avLst/>
                </a:prstGeom>
                <a:solidFill>
                  <a:srgbClr val="D4DC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181610" algn="just">
                    <a:lnSpc>
                      <a:spcPct val="115000"/>
                    </a:lnSpc>
                    <a:spcAft>
                      <a:spcPts val="0"/>
                    </a:spcAft>
                    <a:tabLst>
                      <a:tab pos="849630" algn="l"/>
                      <a:tab pos="1140460" algn="l"/>
                    </a:tabLst>
                  </a:pPr>
                  <a:r>
                    <a:rPr lang="ar-SA" sz="2800" dirty="0" smtClean="0">
                      <a:effectLst/>
                      <a:ea typeface="Calibri" panose="020F0502020204030204" pitchFamily="34" charset="0"/>
                      <a:cs typeface="Times New Roman" panose="02020603050405020304" pitchFamily="18" charset="0"/>
                    </a:rPr>
                    <a:t> </a:t>
                  </a:r>
                  <a:r>
                    <a:rPr lang="ar-SA" sz="2800" dirty="0" smtClean="0">
                      <a:solidFill>
                        <a:srgbClr val="000000"/>
                      </a:solidFill>
                      <a:effectLst/>
                      <a:ea typeface="Calibri" panose="020F0502020204030204" pitchFamily="34" charset="0"/>
                      <a:cs typeface="Sakkal Majalla"/>
                    </a:rPr>
                    <a:t>  </a:t>
                  </a:r>
                  <a:endParaRPr lang="en-US" sz="2800" dirty="0" smtClean="0">
                    <a:effectLst/>
                    <a:ea typeface="Calibri" panose="020F0502020204030204" pitchFamily="34" charset="0"/>
                    <a:cs typeface="Arial" panose="020B0604020202020204" pitchFamily="34" charset="0"/>
                  </a:endParaRPr>
                </a:p>
                <a:p>
                  <a:pPr algn="r" rtl="1">
                    <a:lnSpc>
                      <a:spcPct val="130000"/>
                    </a:lnSpc>
                    <a:spcAft>
                      <a:spcPts val="0"/>
                    </a:spcAft>
                  </a:pPr>
                  <a:r>
                    <a:rPr lang="ar-BH" sz="2800" dirty="0" smtClean="0">
                      <a:solidFill>
                        <a:srgbClr val="000000"/>
                      </a:solidFill>
                      <a:effectLst/>
                      <a:ea typeface="Calibri" panose="020F0502020204030204" pitchFamily="34" charset="0"/>
                      <a:cs typeface="Sakkal Majalla"/>
                    </a:rPr>
                    <a:t>هناك </a:t>
                  </a:r>
                  <a:r>
                    <a:rPr lang="ar-BH" sz="2800" dirty="0">
                      <a:solidFill>
                        <a:srgbClr val="000000"/>
                      </a:solidFill>
                      <a:effectLst/>
                      <a:ea typeface="Calibri" panose="020F0502020204030204" pitchFamily="34" charset="0"/>
                      <a:cs typeface="Sakkal Majalla"/>
                    </a:rPr>
                    <a:t>مجموعة من الأسس التي يعتمد عليها تحديد الأرباح في المشروعات الصغيرة.</a:t>
                  </a:r>
                  <a:endParaRPr lang="en-US" sz="2800" dirty="0">
                    <a:effectLst/>
                    <a:ea typeface="Calibri" panose="020F0502020204030204" pitchFamily="34" charset="0"/>
                    <a:cs typeface="Arial" panose="020B0604020202020204" pitchFamily="34" charset="0"/>
                  </a:endParaRPr>
                </a:p>
                <a:p>
                  <a:pPr algn="r" rtl="1">
                    <a:lnSpc>
                      <a:spcPct val="130000"/>
                    </a:lnSpc>
                    <a:spcAft>
                      <a:spcPts val="0"/>
                    </a:spcAft>
                  </a:pPr>
                  <a:r>
                    <a:rPr lang="ar-BH" sz="2800" b="1" dirty="0">
                      <a:solidFill>
                        <a:srgbClr val="000000"/>
                      </a:solidFill>
                      <a:effectLst/>
                      <a:ea typeface="Calibri" panose="020F0502020204030204" pitchFamily="34" charset="0"/>
                      <a:cs typeface="Sakkal Majalla"/>
                    </a:rPr>
                    <a:t>    ناقش مع زملائك:</a:t>
                  </a:r>
                  <a:endParaRPr lang="en-US" sz="2800" dirty="0">
                    <a:effectLst/>
                    <a:ea typeface="Calibri" panose="020F0502020204030204" pitchFamily="34" charset="0"/>
                    <a:cs typeface="Arial" panose="020B0604020202020204" pitchFamily="34" charset="0"/>
                  </a:endParaRPr>
                </a:p>
                <a:p>
                  <a:pPr marL="685800" indent="-457200" algn="r" rtl="1">
                    <a:lnSpc>
                      <a:spcPct val="130000"/>
                    </a:lnSpc>
                    <a:spcAft>
                      <a:spcPts val="0"/>
                    </a:spcAft>
                    <a:buFont typeface="Wingdings" panose="05000000000000000000" pitchFamily="2" charset="2"/>
                    <a:buChar char="Ø"/>
                  </a:pPr>
                  <a:r>
                    <a:rPr lang="ar-BH" sz="2800" b="1" dirty="0">
                      <a:solidFill>
                        <a:srgbClr val="000000"/>
                      </a:solidFill>
                      <a:effectLst/>
                      <a:ea typeface="Calibri" panose="020F0502020204030204" pitchFamily="34" charset="0"/>
                      <a:cs typeface="Sakkal Majalla"/>
                    </a:rPr>
                    <a:t>ما هي الأسس التي تعتمد عليها المشاريع في تحديد الربح؟</a:t>
                  </a:r>
                  <a:endParaRPr lang="en-US" sz="2800" dirty="0">
                    <a:effectLst/>
                    <a:ea typeface="Calibri" panose="020F0502020204030204" pitchFamily="34" charset="0"/>
                    <a:cs typeface="Arial" panose="020B0604020202020204" pitchFamily="34" charset="0"/>
                  </a:endParaRPr>
                </a:p>
                <a:p>
                  <a:pPr marL="685800" indent="-457200" algn="r" rtl="1">
                    <a:lnSpc>
                      <a:spcPct val="130000"/>
                    </a:lnSpc>
                    <a:spcAft>
                      <a:spcPts val="0"/>
                    </a:spcAft>
                    <a:buFont typeface="Wingdings" panose="05000000000000000000" pitchFamily="2" charset="2"/>
                    <a:buChar char="Ø"/>
                  </a:pPr>
                  <a:r>
                    <a:rPr lang="ar-BH" sz="2800" b="1" dirty="0">
                      <a:solidFill>
                        <a:srgbClr val="000000"/>
                      </a:solidFill>
                      <a:effectLst/>
                      <a:ea typeface="Calibri" panose="020F0502020204030204" pitchFamily="34" charset="0"/>
                      <a:cs typeface="Sakkal Majalla"/>
                    </a:rPr>
                    <a:t>وضح من وجهة نظرك هل دور الدولة الرقابي مفيد للمشروع والمستهلك؟ ولماذا؟</a:t>
                  </a:r>
                  <a:endParaRPr lang="en-US" sz="2800" dirty="0">
                    <a:effectLst/>
                    <a:ea typeface="Calibri" panose="020F0502020204030204" pitchFamily="34" charset="0"/>
                    <a:cs typeface="Arial" panose="020B0604020202020204" pitchFamily="34" charset="0"/>
                  </a:endParaRPr>
                </a:p>
                <a:p>
                  <a:pPr marL="457200" algn="r" rtl="1">
                    <a:lnSpc>
                      <a:spcPct val="107000"/>
                    </a:lnSpc>
                    <a:spcAft>
                      <a:spcPts val="800"/>
                    </a:spcAft>
                  </a:pPr>
                  <a:r>
                    <a:rPr lang="ar-SA" sz="2800" dirty="0">
                      <a:solidFill>
                        <a:srgbClr val="000000"/>
                      </a:solidFill>
                      <a:effectLst/>
                      <a:ea typeface="Calibri" panose="020F0502020204030204" pitchFamily="34" charset="0"/>
                      <a:cs typeface="Sakkal Majalla"/>
                    </a:rPr>
                    <a:t>       </a:t>
                  </a:r>
                  <a:endParaRPr lang="en-US" sz="2800" dirty="0">
                    <a:effectLst/>
                    <a:ea typeface="Calibri" panose="020F0502020204030204" pitchFamily="34" charset="0"/>
                    <a:cs typeface="Arial" panose="020B0604020202020204" pitchFamily="34" charset="0"/>
                  </a:endParaRPr>
                </a:p>
                <a:p>
                  <a:pPr algn="r">
                    <a:lnSpc>
                      <a:spcPct val="107000"/>
                    </a:lnSpc>
                    <a:spcAft>
                      <a:spcPts val="0"/>
                    </a:spcAft>
                  </a:pPr>
                  <a:r>
                    <a:rPr lang="en-US" sz="2800" dirty="0">
                      <a:solidFill>
                        <a:srgbClr val="000000"/>
                      </a:solidFill>
                      <a:effectLst/>
                      <a:latin typeface="Sakkal Majalla"/>
                      <a:ea typeface="Calibri" panose="020F0502020204030204" pitchFamily="34" charset="0"/>
                      <a:cs typeface="Arial" panose="020B0604020202020204" pitchFamily="34" charset="0"/>
                    </a:rPr>
                    <a:t>   </a:t>
                  </a:r>
                  <a:endParaRPr lang="en-US" sz="2800" dirty="0">
                    <a:effectLst/>
                    <a:ea typeface="Calibri" panose="020F0502020204030204" pitchFamily="34" charset="0"/>
                    <a:cs typeface="Arial" panose="020B0604020202020204" pitchFamily="34" charset="0"/>
                  </a:endParaRPr>
                </a:p>
                <a:p>
                  <a:pPr algn="r">
                    <a:lnSpc>
                      <a:spcPct val="107000"/>
                    </a:lnSpc>
                    <a:spcAft>
                      <a:spcPts val="0"/>
                    </a:spcAft>
                  </a:pPr>
                  <a:r>
                    <a:rPr lang="en-US" sz="2800" dirty="0">
                      <a:solidFill>
                        <a:srgbClr val="000000"/>
                      </a:solidFill>
                      <a:effectLst/>
                      <a:latin typeface="Sakkal Majalla"/>
                      <a:ea typeface="Calibri" panose="020F0502020204030204" pitchFamily="34" charset="0"/>
                      <a:cs typeface="Arial" panose="020B0604020202020204" pitchFamily="34" charset="0"/>
                    </a:rPr>
                    <a:t>   </a:t>
                  </a:r>
                  <a:endParaRPr lang="en-US" sz="2800" dirty="0">
                    <a:effectLst/>
                    <a:ea typeface="Calibri" panose="020F0502020204030204" pitchFamily="34" charset="0"/>
                    <a:cs typeface="Arial" panose="020B0604020202020204" pitchFamily="34" charset="0"/>
                  </a:endParaRPr>
                </a:p>
                <a:p>
                  <a:pPr algn="r">
                    <a:lnSpc>
                      <a:spcPct val="130000"/>
                    </a:lnSpc>
                    <a:spcAft>
                      <a:spcPts val="0"/>
                    </a:spcAft>
                  </a:pPr>
                  <a:r>
                    <a:rPr lang="ar-BH" sz="2800" b="1" dirty="0">
                      <a:effectLst/>
                      <a:ea typeface="Calibri" panose="020F0502020204030204" pitchFamily="34" charset="0"/>
                      <a:cs typeface="Sakkal Majalla"/>
                    </a:rPr>
                    <a:t> </a:t>
                  </a:r>
                  <a:endParaRPr lang="en-US" sz="2800" dirty="0">
                    <a:effectLst/>
                    <a:ea typeface="Calibri" panose="020F0502020204030204" pitchFamily="34" charset="0"/>
                    <a:cs typeface="Arial" panose="020B0604020202020204" pitchFamily="34" charset="0"/>
                  </a:endParaRPr>
                </a:p>
                <a:p>
                  <a:pPr algn="r">
                    <a:lnSpc>
                      <a:spcPct val="110000"/>
                    </a:lnSpc>
                    <a:spcAft>
                      <a:spcPts val="0"/>
                    </a:spcAft>
                  </a:pPr>
                  <a:r>
                    <a:rPr lang="en-US" sz="2800" dirty="0">
                      <a:solidFill>
                        <a:srgbClr val="000000"/>
                      </a:solidFill>
                      <a:effectLst/>
                      <a:latin typeface="Sakkal Majalla"/>
                      <a:ea typeface="Calibri" panose="020F0502020204030204" pitchFamily="34" charset="0"/>
                      <a:cs typeface="Arial" panose="020B0604020202020204" pitchFamily="34" charset="0"/>
                    </a:rPr>
                    <a:t>   </a:t>
                  </a:r>
                  <a:endParaRPr lang="en-US" sz="2800" dirty="0">
                    <a:effectLst/>
                    <a:ea typeface="Calibri" panose="020F0502020204030204" pitchFamily="34" charset="0"/>
                    <a:cs typeface="Arial" panose="020B0604020202020204" pitchFamily="34" charset="0"/>
                  </a:endParaRPr>
                </a:p>
                <a:p>
                  <a:pPr algn="r" rtl="1">
                    <a:lnSpc>
                      <a:spcPct val="110000"/>
                    </a:lnSpc>
                    <a:spcAft>
                      <a:spcPts val="0"/>
                    </a:spcAft>
                  </a:pPr>
                  <a:r>
                    <a:rPr lang="ar-SA" sz="2800" b="1" dirty="0">
                      <a:solidFill>
                        <a:srgbClr val="000000"/>
                      </a:solidFill>
                      <a:effectLst/>
                      <a:ea typeface="Calibri" panose="020F0502020204030204" pitchFamily="34" charset="0"/>
                      <a:cs typeface="Sakkal Majalla"/>
                    </a:rPr>
                    <a:t> </a:t>
                  </a:r>
                  <a:endParaRPr lang="en-US" sz="2800" dirty="0">
                    <a:effectLst/>
                    <a:ea typeface="Calibri" panose="020F0502020204030204" pitchFamily="34" charset="0"/>
                    <a:cs typeface="Arial" panose="020B0604020202020204" pitchFamily="34" charset="0"/>
                  </a:endParaRPr>
                </a:p>
                <a:p>
                  <a:pPr algn="justLow" rtl="1">
                    <a:lnSpc>
                      <a:spcPct val="107000"/>
                    </a:lnSpc>
                    <a:spcAft>
                      <a:spcPts val="0"/>
                    </a:spcAft>
                  </a:pPr>
                  <a:r>
                    <a:rPr lang="en-US" sz="2800" dirty="0">
                      <a:solidFill>
                        <a:srgbClr val="000000"/>
                      </a:solidFill>
                      <a:effectLst/>
                      <a:latin typeface="Sakkal Majalla"/>
                      <a:ea typeface="Calibri" panose="020F0502020204030204" pitchFamily="34" charset="0"/>
                      <a:cs typeface="Arial" panose="020B0604020202020204" pitchFamily="34" charset="0"/>
                    </a:rPr>
                    <a:t>    </a:t>
                  </a:r>
                  <a:endParaRPr lang="en-US" sz="2800" dirty="0">
                    <a:effectLst/>
                    <a:ea typeface="Calibri" panose="020F0502020204030204" pitchFamily="34" charset="0"/>
                    <a:cs typeface="Arial" panose="020B0604020202020204" pitchFamily="34" charset="0"/>
                  </a:endParaRPr>
                </a:p>
              </p:txBody>
            </p:sp>
            <p:sp>
              <p:nvSpPr>
                <p:cNvPr id="48" name="Freeform: Shape 4"/>
                <p:cNvSpPr/>
                <p:nvPr/>
              </p:nvSpPr>
              <p:spPr>
                <a:xfrm>
                  <a:off x="261830" y="-1"/>
                  <a:ext cx="2101703" cy="507811"/>
                </a:xfrm>
                <a:custGeom>
                  <a:avLst/>
                  <a:gdLst>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31837 h 1120776"/>
                    <a:gd name="connsiteX10" fmla="*/ 1146174 w 5532438"/>
                    <a:gd name="connsiteY10" fmla="*/ 760525 h 1120776"/>
                    <a:gd name="connsiteX11" fmla="*/ 785923 w 5532438"/>
                    <a:gd name="connsiteY11" fmla="*/ 1120776 h 1120776"/>
                    <a:gd name="connsiteX12" fmla="*/ 360251 w 5532438"/>
                    <a:gd name="connsiteY12" fmla="*/ 1120776 h 1120776"/>
                    <a:gd name="connsiteX13" fmla="*/ 0 w 5532438"/>
                    <a:gd name="connsiteY13" fmla="*/ 760525 h 1120776"/>
                    <a:gd name="connsiteX14" fmla="*/ 0 w 5532438"/>
                    <a:gd name="connsiteY14" fmla="*/ 360251 h 1120776"/>
                    <a:gd name="connsiteX15" fmla="*/ 360251 w 5532438"/>
                    <a:gd name="connsiteY15"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60525 h 1120776"/>
                    <a:gd name="connsiteX10" fmla="*/ 785923 w 5532438"/>
                    <a:gd name="connsiteY10" fmla="*/ 1120776 h 1120776"/>
                    <a:gd name="connsiteX11" fmla="*/ 360251 w 5532438"/>
                    <a:gd name="connsiteY11" fmla="*/ 1120776 h 1120776"/>
                    <a:gd name="connsiteX12" fmla="*/ 0 w 5532438"/>
                    <a:gd name="connsiteY12" fmla="*/ 760525 h 1120776"/>
                    <a:gd name="connsiteX13" fmla="*/ 0 w 5532438"/>
                    <a:gd name="connsiteY13" fmla="*/ 360251 h 1120776"/>
                    <a:gd name="connsiteX14" fmla="*/ 360251 w 5532438"/>
                    <a:gd name="connsiteY14"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46174 w 5532438"/>
                    <a:gd name="connsiteY8" fmla="*/ 760525 h 1120776"/>
                    <a:gd name="connsiteX9" fmla="*/ 785923 w 5532438"/>
                    <a:gd name="connsiteY9" fmla="*/ 1120776 h 1120776"/>
                    <a:gd name="connsiteX10" fmla="*/ 360251 w 5532438"/>
                    <a:gd name="connsiteY10" fmla="*/ 1120776 h 1120776"/>
                    <a:gd name="connsiteX11" fmla="*/ 0 w 5532438"/>
                    <a:gd name="connsiteY11" fmla="*/ 760525 h 1120776"/>
                    <a:gd name="connsiteX12" fmla="*/ 0 w 5532438"/>
                    <a:gd name="connsiteY12" fmla="*/ 360251 h 1120776"/>
                    <a:gd name="connsiteX13" fmla="*/ 360251 w 5532438"/>
                    <a:gd name="connsiteY13" fmla="*/ 0 h 112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2438" h="1120776">
                      <a:moveTo>
                        <a:pt x="360251" y="0"/>
                      </a:moveTo>
                      <a:lnTo>
                        <a:pt x="384174" y="0"/>
                      </a:lnTo>
                      <a:lnTo>
                        <a:pt x="785923" y="0"/>
                      </a:lnTo>
                      <a:lnTo>
                        <a:pt x="5532438" y="0"/>
                      </a:lnTo>
                      <a:lnTo>
                        <a:pt x="5532438" y="425450"/>
                      </a:lnTo>
                      <a:lnTo>
                        <a:pt x="1719261" y="425450"/>
                      </a:lnTo>
                      <a:lnTo>
                        <a:pt x="1506425" y="425450"/>
                      </a:lnTo>
                      <a:cubicBezTo>
                        <a:pt x="1332334" y="425450"/>
                        <a:pt x="1187085" y="548938"/>
                        <a:pt x="1153493" y="713098"/>
                      </a:cubicBezTo>
                      <a:lnTo>
                        <a:pt x="1146174" y="760525"/>
                      </a:lnTo>
                      <a:cubicBezTo>
                        <a:pt x="1146174" y="959486"/>
                        <a:pt x="984884" y="1120776"/>
                        <a:pt x="785923" y="1120776"/>
                      </a:cubicBezTo>
                      <a:lnTo>
                        <a:pt x="360251" y="1120776"/>
                      </a:lnTo>
                      <a:cubicBezTo>
                        <a:pt x="161290" y="1120776"/>
                        <a:pt x="0" y="959486"/>
                        <a:pt x="0" y="760525"/>
                      </a:cubicBezTo>
                      <a:lnTo>
                        <a:pt x="0" y="360251"/>
                      </a:lnTo>
                      <a:cubicBezTo>
                        <a:pt x="0" y="161290"/>
                        <a:pt x="161290" y="0"/>
                        <a:pt x="360251" y="0"/>
                      </a:cubicBezTo>
                      <a:close/>
                    </a:path>
                  </a:pathLst>
                </a:cu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800"/>
                </a:p>
              </p:txBody>
            </p:sp>
            <p:sp>
              <p:nvSpPr>
                <p:cNvPr id="49" name="Rectangle 48"/>
                <p:cNvSpPr/>
                <p:nvPr/>
              </p:nvSpPr>
              <p:spPr>
                <a:xfrm>
                  <a:off x="587921" y="0"/>
                  <a:ext cx="4803893" cy="304800"/>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800"/>
                </a:p>
              </p:txBody>
            </p:sp>
          </p:grpSp>
          <p:sp>
            <p:nvSpPr>
              <p:cNvPr id="46" name="مربع نص 10"/>
              <p:cNvSpPr txBox="1"/>
              <p:nvPr/>
            </p:nvSpPr>
            <p:spPr>
              <a:xfrm>
                <a:off x="2690806" y="32098"/>
                <a:ext cx="2924175" cy="3714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ar-BH" sz="2800">
                    <a:solidFill>
                      <a:srgbClr val="FFFFFF"/>
                    </a:solidFill>
                    <a:effectLst/>
                    <a:latin typeface="Al-Mateen" panose="02060803050605020204" pitchFamily="18" charset="-78"/>
                    <a:ea typeface="Calibri" panose="020F0502020204030204" pitchFamily="34" charset="0"/>
                    <a:cs typeface="Sultan bold" pitchFamily="2" charset="-78"/>
                  </a:rPr>
                  <a:t>نشاط جماعي </a:t>
                </a:r>
                <a:r>
                  <a:rPr lang="ar-BH" sz="2800" b="1">
                    <a:solidFill>
                      <a:srgbClr val="FFFFFF"/>
                    </a:solidFill>
                    <a:effectLst/>
                    <a:ea typeface="Calibri" panose="020F0502020204030204" pitchFamily="34" charset="0"/>
                    <a:cs typeface="Times New Roman" panose="02020603050405020304" pitchFamily="18" charset="0"/>
                  </a:rPr>
                  <a:t>(4-3-2)</a:t>
                </a:r>
                <a:endParaRPr lang="en-US" sz="2800">
                  <a:effectLst/>
                  <a:ea typeface="Calibri" panose="020F0502020204030204" pitchFamily="34" charset="0"/>
                  <a:cs typeface="Arial" panose="020B0604020202020204" pitchFamily="34" charset="0"/>
                </a:endParaRPr>
              </a:p>
            </p:txBody>
          </p:sp>
        </p:grpSp>
        <p:sp>
          <p:nvSpPr>
            <p:cNvPr id="44" name="Freeform: Shape 113"/>
            <p:cNvSpPr/>
            <p:nvPr/>
          </p:nvSpPr>
          <p:spPr>
            <a:xfrm>
              <a:off x="5657772" y="137157"/>
              <a:ext cx="438150" cy="271550"/>
            </a:xfrm>
            <a:custGeom>
              <a:avLst/>
              <a:gdLst>
                <a:gd name="connsiteX0" fmla="*/ 132419 w 479231"/>
                <a:gd name="connsiteY0" fmla="*/ 150137 h 326695"/>
                <a:gd name="connsiteX1" fmla="*/ 346812 w 479231"/>
                <a:gd name="connsiteY1" fmla="*/ 150137 h 326695"/>
                <a:gd name="connsiteX2" fmla="*/ 359423 w 479231"/>
                <a:gd name="connsiteY2" fmla="*/ 162748 h 326695"/>
                <a:gd name="connsiteX3" fmla="*/ 346812 w 479231"/>
                <a:gd name="connsiteY3" fmla="*/ 175360 h 326695"/>
                <a:gd name="connsiteX4" fmla="*/ 252227 w 479231"/>
                <a:gd name="connsiteY4" fmla="*/ 175360 h 326695"/>
                <a:gd name="connsiteX5" fmla="*/ 252227 w 479231"/>
                <a:gd name="connsiteY5" fmla="*/ 301473 h 326695"/>
                <a:gd name="connsiteX6" fmla="*/ 290061 w 479231"/>
                <a:gd name="connsiteY6" fmla="*/ 301473 h 326695"/>
                <a:gd name="connsiteX7" fmla="*/ 290061 w 479231"/>
                <a:gd name="connsiteY7" fmla="*/ 326695 h 326695"/>
                <a:gd name="connsiteX8" fmla="*/ 189170 w 479231"/>
                <a:gd name="connsiteY8" fmla="*/ 326695 h 326695"/>
                <a:gd name="connsiteX9" fmla="*/ 189170 w 479231"/>
                <a:gd name="connsiteY9" fmla="*/ 301473 h 326695"/>
                <a:gd name="connsiteX10" fmla="*/ 227004 w 479231"/>
                <a:gd name="connsiteY10" fmla="*/ 301473 h 326695"/>
                <a:gd name="connsiteX11" fmla="*/ 227004 w 479231"/>
                <a:gd name="connsiteY11" fmla="*/ 175360 h 326695"/>
                <a:gd name="connsiteX12" fmla="*/ 132419 w 479231"/>
                <a:gd name="connsiteY12" fmla="*/ 175360 h 326695"/>
                <a:gd name="connsiteX13" fmla="*/ 119808 w 479231"/>
                <a:gd name="connsiteY13" fmla="*/ 162748 h 326695"/>
                <a:gd name="connsiteX14" fmla="*/ 132419 w 479231"/>
                <a:gd name="connsiteY14" fmla="*/ 150137 h 326695"/>
                <a:gd name="connsiteX15" fmla="*/ 466620 w 479231"/>
                <a:gd name="connsiteY15" fmla="*/ 102844 h 326695"/>
                <a:gd name="connsiteX16" fmla="*/ 479231 w 479231"/>
                <a:gd name="connsiteY16" fmla="*/ 115455 h 326695"/>
                <a:gd name="connsiteX17" fmla="*/ 479231 w 479231"/>
                <a:gd name="connsiteY17" fmla="*/ 251027 h 326695"/>
                <a:gd name="connsiteX18" fmla="*/ 466620 w 479231"/>
                <a:gd name="connsiteY18" fmla="*/ 263638 h 326695"/>
                <a:gd name="connsiteX19" fmla="*/ 428786 w 479231"/>
                <a:gd name="connsiteY19" fmla="*/ 263638 h 326695"/>
                <a:gd name="connsiteX20" fmla="*/ 428786 w 479231"/>
                <a:gd name="connsiteY20" fmla="*/ 301472 h 326695"/>
                <a:gd name="connsiteX21" fmla="*/ 454009 w 479231"/>
                <a:gd name="connsiteY21" fmla="*/ 301472 h 326695"/>
                <a:gd name="connsiteX22" fmla="*/ 454009 w 479231"/>
                <a:gd name="connsiteY22" fmla="*/ 326695 h 326695"/>
                <a:gd name="connsiteX23" fmla="*/ 378341 w 479231"/>
                <a:gd name="connsiteY23" fmla="*/ 326695 h 326695"/>
                <a:gd name="connsiteX24" fmla="*/ 378341 w 479231"/>
                <a:gd name="connsiteY24" fmla="*/ 301472 h 326695"/>
                <a:gd name="connsiteX25" fmla="*/ 403563 w 479231"/>
                <a:gd name="connsiteY25" fmla="*/ 301472 h 326695"/>
                <a:gd name="connsiteX26" fmla="*/ 403563 w 479231"/>
                <a:gd name="connsiteY26" fmla="*/ 263638 h 326695"/>
                <a:gd name="connsiteX27" fmla="*/ 365729 w 479231"/>
                <a:gd name="connsiteY27" fmla="*/ 263638 h 326695"/>
                <a:gd name="connsiteX28" fmla="*/ 353118 w 479231"/>
                <a:gd name="connsiteY28" fmla="*/ 251027 h 326695"/>
                <a:gd name="connsiteX29" fmla="*/ 365729 w 479231"/>
                <a:gd name="connsiteY29" fmla="*/ 238416 h 326695"/>
                <a:gd name="connsiteX30" fmla="*/ 454009 w 479231"/>
                <a:gd name="connsiteY30" fmla="*/ 238416 h 326695"/>
                <a:gd name="connsiteX31" fmla="*/ 454009 w 479231"/>
                <a:gd name="connsiteY31" fmla="*/ 115455 h 326695"/>
                <a:gd name="connsiteX32" fmla="*/ 466620 w 479231"/>
                <a:gd name="connsiteY32" fmla="*/ 102844 h 326695"/>
                <a:gd name="connsiteX33" fmla="*/ 12611 w 479231"/>
                <a:gd name="connsiteY33" fmla="*/ 99691 h 326695"/>
                <a:gd name="connsiteX34" fmla="*/ 25223 w 479231"/>
                <a:gd name="connsiteY34" fmla="*/ 112302 h 326695"/>
                <a:gd name="connsiteX35" fmla="*/ 25223 w 479231"/>
                <a:gd name="connsiteY35" fmla="*/ 238415 h 326695"/>
                <a:gd name="connsiteX36" fmla="*/ 113502 w 479231"/>
                <a:gd name="connsiteY36" fmla="*/ 238415 h 326695"/>
                <a:gd name="connsiteX37" fmla="*/ 126113 w 479231"/>
                <a:gd name="connsiteY37" fmla="*/ 251027 h 326695"/>
                <a:gd name="connsiteX38" fmla="*/ 113502 w 479231"/>
                <a:gd name="connsiteY38" fmla="*/ 263638 h 326695"/>
                <a:gd name="connsiteX39" fmla="*/ 75668 w 479231"/>
                <a:gd name="connsiteY39" fmla="*/ 263638 h 326695"/>
                <a:gd name="connsiteX40" fmla="*/ 75668 w 479231"/>
                <a:gd name="connsiteY40" fmla="*/ 301472 h 326695"/>
                <a:gd name="connsiteX41" fmla="*/ 100891 w 479231"/>
                <a:gd name="connsiteY41" fmla="*/ 301472 h 326695"/>
                <a:gd name="connsiteX42" fmla="*/ 100891 w 479231"/>
                <a:gd name="connsiteY42" fmla="*/ 326695 h 326695"/>
                <a:gd name="connsiteX43" fmla="*/ 25223 w 479231"/>
                <a:gd name="connsiteY43" fmla="*/ 326695 h 326695"/>
                <a:gd name="connsiteX44" fmla="*/ 25223 w 479231"/>
                <a:gd name="connsiteY44" fmla="*/ 301472 h 326695"/>
                <a:gd name="connsiteX45" fmla="*/ 50445 w 479231"/>
                <a:gd name="connsiteY45" fmla="*/ 301472 h 326695"/>
                <a:gd name="connsiteX46" fmla="*/ 50445 w 479231"/>
                <a:gd name="connsiteY46" fmla="*/ 263638 h 326695"/>
                <a:gd name="connsiteX47" fmla="*/ 12611 w 479231"/>
                <a:gd name="connsiteY47" fmla="*/ 263638 h 326695"/>
                <a:gd name="connsiteX48" fmla="*/ 0 w 479231"/>
                <a:gd name="connsiteY48" fmla="*/ 251027 h 326695"/>
                <a:gd name="connsiteX49" fmla="*/ 0 w 479231"/>
                <a:gd name="connsiteY49" fmla="*/ 112302 h 326695"/>
                <a:gd name="connsiteX50" fmla="*/ 12611 w 479231"/>
                <a:gd name="connsiteY50" fmla="*/ 99691 h 326695"/>
                <a:gd name="connsiteX51" fmla="*/ 66462 w 479231"/>
                <a:gd name="connsiteY51" fmla="*/ 71379 h 326695"/>
                <a:gd name="connsiteX52" fmla="*/ 94964 w 479231"/>
                <a:gd name="connsiteY52" fmla="*/ 83990 h 326695"/>
                <a:gd name="connsiteX53" fmla="*/ 124979 w 479231"/>
                <a:gd name="connsiteY53" fmla="*/ 105998 h 326695"/>
                <a:gd name="connsiteX54" fmla="*/ 163948 w 479231"/>
                <a:gd name="connsiteY54" fmla="*/ 105998 h 326695"/>
                <a:gd name="connsiteX55" fmla="*/ 179712 w 479231"/>
                <a:gd name="connsiteY55" fmla="*/ 121762 h 326695"/>
                <a:gd name="connsiteX56" fmla="*/ 163948 w 479231"/>
                <a:gd name="connsiteY56" fmla="*/ 137526 h 326695"/>
                <a:gd name="connsiteX57" fmla="*/ 119809 w 479231"/>
                <a:gd name="connsiteY57" fmla="*/ 137526 h 326695"/>
                <a:gd name="connsiteX58" fmla="*/ 110476 w 479231"/>
                <a:gd name="connsiteY58" fmla="*/ 134499 h 326695"/>
                <a:gd name="connsiteX59" fmla="*/ 100891 w 479231"/>
                <a:gd name="connsiteY59" fmla="*/ 127374 h 326695"/>
                <a:gd name="connsiteX60" fmla="*/ 100891 w 479231"/>
                <a:gd name="connsiteY60" fmla="*/ 194088 h 326695"/>
                <a:gd name="connsiteX61" fmla="*/ 154490 w 479231"/>
                <a:gd name="connsiteY61" fmla="*/ 194088 h 326695"/>
                <a:gd name="connsiteX62" fmla="*/ 170254 w 479231"/>
                <a:gd name="connsiteY62" fmla="*/ 209852 h 326695"/>
                <a:gd name="connsiteX63" fmla="*/ 170254 w 479231"/>
                <a:gd name="connsiteY63" fmla="*/ 306013 h 326695"/>
                <a:gd name="connsiteX64" fmla="*/ 154490 w 479231"/>
                <a:gd name="connsiteY64" fmla="*/ 321777 h 326695"/>
                <a:gd name="connsiteX65" fmla="*/ 138726 w 479231"/>
                <a:gd name="connsiteY65" fmla="*/ 306013 h 326695"/>
                <a:gd name="connsiteX66" fmla="*/ 138726 w 479231"/>
                <a:gd name="connsiteY66" fmla="*/ 225805 h 326695"/>
                <a:gd name="connsiteX67" fmla="*/ 100891 w 479231"/>
                <a:gd name="connsiteY67" fmla="*/ 225805 h 326695"/>
                <a:gd name="connsiteX68" fmla="*/ 69805 w 479231"/>
                <a:gd name="connsiteY68" fmla="*/ 225805 h 326695"/>
                <a:gd name="connsiteX69" fmla="*/ 38275 w 479231"/>
                <a:gd name="connsiteY69" fmla="*/ 194277 h 326695"/>
                <a:gd name="connsiteX70" fmla="*/ 38275 w 479231"/>
                <a:gd name="connsiteY70" fmla="*/ 103853 h 326695"/>
                <a:gd name="connsiteX71" fmla="*/ 66462 w 479231"/>
                <a:gd name="connsiteY71" fmla="*/ 71379 h 326695"/>
                <a:gd name="connsiteX72" fmla="*/ 412770 w 479231"/>
                <a:gd name="connsiteY72" fmla="*/ 71064 h 326695"/>
                <a:gd name="connsiteX73" fmla="*/ 440830 w 479231"/>
                <a:gd name="connsiteY73" fmla="*/ 103538 h 326695"/>
                <a:gd name="connsiteX74" fmla="*/ 440830 w 479231"/>
                <a:gd name="connsiteY74" fmla="*/ 194277 h 326695"/>
                <a:gd name="connsiteX75" fmla="*/ 409302 w 479231"/>
                <a:gd name="connsiteY75" fmla="*/ 225806 h 326695"/>
                <a:gd name="connsiteX76" fmla="*/ 378530 w 479231"/>
                <a:gd name="connsiteY76" fmla="*/ 225806 h 326695"/>
                <a:gd name="connsiteX77" fmla="*/ 340696 w 479231"/>
                <a:gd name="connsiteY77" fmla="*/ 225806 h 326695"/>
                <a:gd name="connsiteX78" fmla="*/ 340696 w 479231"/>
                <a:gd name="connsiteY78" fmla="*/ 306013 h 326695"/>
                <a:gd name="connsiteX79" fmla="*/ 324932 w 479231"/>
                <a:gd name="connsiteY79" fmla="*/ 321777 h 326695"/>
                <a:gd name="connsiteX80" fmla="*/ 309168 w 479231"/>
                <a:gd name="connsiteY80" fmla="*/ 306013 h 326695"/>
                <a:gd name="connsiteX81" fmla="*/ 309168 w 479231"/>
                <a:gd name="connsiteY81" fmla="*/ 210041 h 326695"/>
                <a:gd name="connsiteX82" fmla="*/ 324932 w 479231"/>
                <a:gd name="connsiteY82" fmla="*/ 194277 h 326695"/>
                <a:gd name="connsiteX83" fmla="*/ 378342 w 479231"/>
                <a:gd name="connsiteY83" fmla="*/ 194277 h 326695"/>
                <a:gd name="connsiteX84" fmla="*/ 378342 w 479231"/>
                <a:gd name="connsiteY84" fmla="*/ 127374 h 326695"/>
                <a:gd name="connsiteX85" fmla="*/ 368756 w 479231"/>
                <a:gd name="connsiteY85" fmla="*/ 134499 h 326695"/>
                <a:gd name="connsiteX86" fmla="*/ 359425 w 479231"/>
                <a:gd name="connsiteY86" fmla="*/ 137526 h 326695"/>
                <a:gd name="connsiteX87" fmla="*/ 315284 w 479231"/>
                <a:gd name="connsiteY87" fmla="*/ 137526 h 326695"/>
                <a:gd name="connsiteX88" fmla="*/ 299520 w 479231"/>
                <a:gd name="connsiteY88" fmla="*/ 121762 h 326695"/>
                <a:gd name="connsiteX89" fmla="*/ 315284 w 479231"/>
                <a:gd name="connsiteY89" fmla="*/ 105998 h 326695"/>
                <a:gd name="connsiteX90" fmla="*/ 354253 w 479231"/>
                <a:gd name="connsiteY90" fmla="*/ 105998 h 326695"/>
                <a:gd name="connsiteX91" fmla="*/ 384269 w 479231"/>
                <a:gd name="connsiteY91" fmla="*/ 83675 h 326695"/>
                <a:gd name="connsiteX92" fmla="*/ 412770 w 479231"/>
                <a:gd name="connsiteY92" fmla="*/ 71064 h 326695"/>
                <a:gd name="connsiteX93" fmla="*/ 409868 w 479231"/>
                <a:gd name="connsiteY93" fmla="*/ 0 h 326695"/>
                <a:gd name="connsiteX94" fmla="*/ 441397 w 479231"/>
                <a:gd name="connsiteY94" fmla="*/ 31528 h 326695"/>
                <a:gd name="connsiteX95" fmla="*/ 409868 w 479231"/>
                <a:gd name="connsiteY95" fmla="*/ 63057 h 326695"/>
                <a:gd name="connsiteX96" fmla="*/ 378340 w 479231"/>
                <a:gd name="connsiteY96" fmla="*/ 31528 h 326695"/>
                <a:gd name="connsiteX97" fmla="*/ 409868 w 479231"/>
                <a:gd name="connsiteY97" fmla="*/ 0 h 326695"/>
                <a:gd name="connsiteX98" fmla="*/ 69362 w 479231"/>
                <a:gd name="connsiteY98" fmla="*/ 0 h 326695"/>
                <a:gd name="connsiteX99" fmla="*/ 100891 w 479231"/>
                <a:gd name="connsiteY99" fmla="*/ 31528 h 326695"/>
                <a:gd name="connsiteX100" fmla="*/ 69362 w 479231"/>
                <a:gd name="connsiteY100" fmla="*/ 63057 h 326695"/>
                <a:gd name="connsiteX101" fmla="*/ 37834 w 479231"/>
                <a:gd name="connsiteY101" fmla="*/ 31528 h 326695"/>
                <a:gd name="connsiteX102" fmla="*/ 69362 w 479231"/>
                <a:gd name="connsiteY102" fmla="*/ 0 h 3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79231" h="326695">
                  <a:moveTo>
                    <a:pt x="132419" y="150137"/>
                  </a:moveTo>
                  <a:lnTo>
                    <a:pt x="346812" y="150137"/>
                  </a:lnTo>
                  <a:cubicBezTo>
                    <a:pt x="353777" y="150137"/>
                    <a:pt x="359423" y="155784"/>
                    <a:pt x="359423" y="162748"/>
                  </a:cubicBezTo>
                  <a:cubicBezTo>
                    <a:pt x="359423" y="169714"/>
                    <a:pt x="353777" y="175360"/>
                    <a:pt x="346812" y="175360"/>
                  </a:cubicBezTo>
                  <a:lnTo>
                    <a:pt x="252227" y="175360"/>
                  </a:lnTo>
                  <a:lnTo>
                    <a:pt x="252227" y="301473"/>
                  </a:lnTo>
                  <a:lnTo>
                    <a:pt x="290061" y="301473"/>
                  </a:lnTo>
                  <a:lnTo>
                    <a:pt x="290061" y="326695"/>
                  </a:lnTo>
                  <a:lnTo>
                    <a:pt x="189170" y="326695"/>
                  </a:lnTo>
                  <a:lnTo>
                    <a:pt x="189170" y="301473"/>
                  </a:lnTo>
                  <a:lnTo>
                    <a:pt x="227004" y="301473"/>
                  </a:lnTo>
                  <a:lnTo>
                    <a:pt x="227004" y="175360"/>
                  </a:lnTo>
                  <a:lnTo>
                    <a:pt x="132419" y="175360"/>
                  </a:lnTo>
                  <a:cubicBezTo>
                    <a:pt x="125454" y="175360"/>
                    <a:pt x="119808" y="169714"/>
                    <a:pt x="119808" y="162748"/>
                  </a:cubicBezTo>
                  <a:cubicBezTo>
                    <a:pt x="119808" y="155784"/>
                    <a:pt x="125454" y="150137"/>
                    <a:pt x="132419" y="150137"/>
                  </a:cubicBezTo>
                  <a:close/>
                  <a:moveTo>
                    <a:pt x="466620" y="102844"/>
                  </a:moveTo>
                  <a:cubicBezTo>
                    <a:pt x="473586" y="102844"/>
                    <a:pt x="479231" y="108491"/>
                    <a:pt x="479231" y="115455"/>
                  </a:cubicBezTo>
                  <a:lnTo>
                    <a:pt x="479231" y="251027"/>
                  </a:lnTo>
                  <a:cubicBezTo>
                    <a:pt x="479231" y="257993"/>
                    <a:pt x="473586" y="263638"/>
                    <a:pt x="466620" y="263638"/>
                  </a:cubicBezTo>
                  <a:lnTo>
                    <a:pt x="428786" y="263638"/>
                  </a:lnTo>
                  <a:lnTo>
                    <a:pt x="428786" y="301472"/>
                  </a:lnTo>
                  <a:lnTo>
                    <a:pt x="454009" y="301472"/>
                  </a:lnTo>
                  <a:lnTo>
                    <a:pt x="454009" y="326695"/>
                  </a:lnTo>
                  <a:lnTo>
                    <a:pt x="378341" y="326695"/>
                  </a:lnTo>
                  <a:lnTo>
                    <a:pt x="378341" y="301472"/>
                  </a:lnTo>
                  <a:lnTo>
                    <a:pt x="403563" y="301472"/>
                  </a:lnTo>
                  <a:lnTo>
                    <a:pt x="403563" y="263638"/>
                  </a:lnTo>
                  <a:lnTo>
                    <a:pt x="365729" y="263638"/>
                  </a:lnTo>
                  <a:cubicBezTo>
                    <a:pt x="358765" y="263638"/>
                    <a:pt x="353118" y="257993"/>
                    <a:pt x="353118" y="251027"/>
                  </a:cubicBezTo>
                  <a:cubicBezTo>
                    <a:pt x="353118" y="244062"/>
                    <a:pt x="358765" y="238416"/>
                    <a:pt x="365729" y="238416"/>
                  </a:cubicBezTo>
                  <a:lnTo>
                    <a:pt x="454009" y="238416"/>
                  </a:lnTo>
                  <a:lnTo>
                    <a:pt x="454009" y="115455"/>
                  </a:lnTo>
                  <a:cubicBezTo>
                    <a:pt x="454009" y="108491"/>
                    <a:pt x="459655" y="102844"/>
                    <a:pt x="466620" y="102844"/>
                  </a:cubicBezTo>
                  <a:close/>
                  <a:moveTo>
                    <a:pt x="12611" y="99691"/>
                  </a:moveTo>
                  <a:cubicBezTo>
                    <a:pt x="19576" y="99691"/>
                    <a:pt x="25223" y="105338"/>
                    <a:pt x="25223" y="112302"/>
                  </a:cubicBezTo>
                  <a:lnTo>
                    <a:pt x="25223" y="238415"/>
                  </a:lnTo>
                  <a:lnTo>
                    <a:pt x="113502" y="238415"/>
                  </a:lnTo>
                  <a:cubicBezTo>
                    <a:pt x="120467" y="238415"/>
                    <a:pt x="126113" y="244062"/>
                    <a:pt x="126113" y="251027"/>
                  </a:cubicBezTo>
                  <a:cubicBezTo>
                    <a:pt x="126113" y="257993"/>
                    <a:pt x="120467" y="263638"/>
                    <a:pt x="113502" y="263638"/>
                  </a:cubicBezTo>
                  <a:lnTo>
                    <a:pt x="75668" y="263638"/>
                  </a:lnTo>
                  <a:lnTo>
                    <a:pt x="75668" y="301472"/>
                  </a:lnTo>
                  <a:lnTo>
                    <a:pt x="100891" y="301472"/>
                  </a:lnTo>
                  <a:lnTo>
                    <a:pt x="100891" y="326695"/>
                  </a:lnTo>
                  <a:lnTo>
                    <a:pt x="25223" y="326695"/>
                  </a:lnTo>
                  <a:lnTo>
                    <a:pt x="25223" y="301472"/>
                  </a:lnTo>
                  <a:lnTo>
                    <a:pt x="50445" y="301472"/>
                  </a:lnTo>
                  <a:lnTo>
                    <a:pt x="50445" y="263638"/>
                  </a:lnTo>
                  <a:lnTo>
                    <a:pt x="12611" y="263638"/>
                  </a:lnTo>
                  <a:cubicBezTo>
                    <a:pt x="5646" y="263638"/>
                    <a:pt x="0" y="257993"/>
                    <a:pt x="0" y="251027"/>
                  </a:cubicBezTo>
                  <a:lnTo>
                    <a:pt x="0" y="112302"/>
                  </a:lnTo>
                  <a:cubicBezTo>
                    <a:pt x="0" y="105338"/>
                    <a:pt x="5646" y="99691"/>
                    <a:pt x="12611" y="99691"/>
                  </a:cubicBezTo>
                  <a:close/>
                  <a:moveTo>
                    <a:pt x="66462" y="71379"/>
                  </a:moveTo>
                  <a:cubicBezTo>
                    <a:pt x="77536" y="70173"/>
                    <a:pt x="88409" y="74984"/>
                    <a:pt x="94964" y="83990"/>
                  </a:cubicBezTo>
                  <a:lnTo>
                    <a:pt x="124979" y="105998"/>
                  </a:lnTo>
                  <a:lnTo>
                    <a:pt x="163948" y="105998"/>
                  </a:lnTo>
                  <a:cubicBezTo>
                    <a:pt x="172654" y="105998"/>
                    <a:pt x="179712" y="113055"/>
                    <a:pt x="179712" y="121762"/>
                  </a:cubicBezTo>
                  <a:cubicBezTo>
                    <a:pt x="179712" y="130468"/>
                    <a:pt x="172654" y="137526"/>
                    <a:pt x="163948" y="137526"/>
                  </a:cubicBezTo>
                  <a:lnTo>
                    <a:pt x="119809" y="137526"/>
                  </a:lnTo>
                  <a:cubicBezTo>
                    <a:pt x="116457" y="137518"/>
                    <a:pt x="113193" y="136459"/>
                    <a:pt x="110476" y="134499"/>
                  </a:cubicBezTo>
                  <a:lnTo>
                    <a:pt x="100891" y="127374"/>
                  </a:lnTo>
                  <a:lnTo>
                    <a:pt x="100891" y="194088"/>
                  </a:lnTo>
                  <a:lnTo>
                    <a:pt x="154490" y="194088"/>
                  </a:lnTo>
                  <a:cubicBezTo>
                    <a:pt x="163195" y="194088"/>
                    <a:pt x="170254" y="201146"/>
                    <a:pt x="170254" y="209852"/>
                  </a:cubicBezTo>
                  <a:lnTo>
                    <a:pt x="170254" y="306013"/>
                  </a:lnTo>
                  <a:cubicBezTo>
                    <a:pt x="170254" y="314720"/>
                    <a:pt x="163195" y="321777"/>
                    <a:pt x="154490" y="321777"/>
                  </a:cubicBezTo>
                  <a:cubicBezTo>
                    <a:pt x="145783" y="321777"/>
                    <a:pt x="138726" y="314720"/>
                    <a:pt x="138726" y="306013"/>
                  </a:cubicBezTo>
                  <a:lnTo>
                    <a:pt x="138726" y="225805"/>
                  </a:lnTo>
                  <a:lnTo>
                    <a:pt x="100891" y="225805"/>
                  </a:lnTo>
                  <a:lnTo>
                    <a:pt x="69805" y="225805"/>
                  </a:lnTo>
                  <a:cubicBezTo>
                    <a:pt x="52391" y="225805"/>
                    <a:pt x="38275" y="211689"/>
                    <a:pt x="38275" y="194277"/>
                  </a:cubicBezTo>
                  <a:lnTo>
                    <a:pt x="38275" y="103853"/>
                  </a:lnTo>
                  <a:cubicBezTo>
                    <a:pt x="37989" y="87415"/>
                    <a:pt x="50146" y="73407"/>
                    <a:pt x="66462" y="71379"/>
                  </a:cubicBezTo>
                  <a:close/>
                  <a:moveTo>
                    <a:pt x="412770" y="71064"/>
                  </a:moveTo>
                  <a:cubicBezTo>
                    <a:pt x="429035" y="73151"/>
                    <a:pt x="441126" y="87142"/>
                    <a:pt x="440830" y="103538"/>
                  </a:cubicBezTo>
                  <a:lnTo>
                    <a:pt x="440830" y="194277"/>
                  </a:lnTo>
                  <a:cubicBezTo>
                    <a:pt x="440830" y="211690"/>
                    <a:pt x="426715" y="225806"/>
                    <a:pt x="409302" y="225806"/>
                  </a:cubicBezTo>
                  <a:lnTo>
                    <a:pt x="378530" y="225806"/>
                  </a:lnTo>
                  <a:lnTo>
                    <a:pt x="340696" y="225806"/>
                  </a:lnTo>
                  <a:lnTo>
                    <a:pt x="340696" y="306013"/>
                  </a:lnTo>
                  <a:cubicBezTo>
                    <a:pt x="340696" y="314720"/>
                    <a:pt x="333638" y="321777"/>
                    <a:pt x="324932" y="321777"/>
                  </a:cubicBezTo>
                  <a:cubicBezTo>
                    <a:pt x="316225" y="321777"/>
                    <a:pt x="309168" y="314720"/>
                    <a:pt x="309168" y="306013"/>
                  </a:cubicBezTo>
                  <a:lnTo>
                    <a:pt x="309168" y="210041"/>
                  </a:lnTo>
                  <a:cubicBezTo>
                    <a:pt x="309168" y="201335"/>
                    <a:pt x="316225" y="194277"/>
                    <a:pt x="324932" y="194277"/>
                  </a:cubicBezTo>
                  <a:lnTo>
                    <a:pt x="378342" y="194277"/>
                  </a:lnTo>
                  <a:lnTo>
                    <a:pt x="378342" y="127374"/>
                  </a:lnTo>
                  <a:lnTo>
                    <a:pt x="368756" y="134499"/>
                  </a:lnTo>
                  <a:cubicBezTo>
                    <a:pt x="366039" y="136460"/>
                    <a:pt x="362775" y="137518"/>
                    <a:pt x="359425" y="137526"/>
                  </a:cubicBezTo>
                  <a:lnTo>
                    <a:pt x="315284" y="137526"/>
                  </a:lnTo>
                  <a:cubicBezTo>
                    <a:pt x="306577" y="137526"/>
                    <a:pt x="299520" y="130468"/>
                    <a:pt x="299520" y="121762"/>
                  </a:cubicBezTo>
                  <a:cubicBezTo>
                    <a:pt x="299520" y="113056"/>
                    <a:pt x="306577" y="105998"/>
                    <a:pt x="315284" y="105998"/>
                  </a:cubicBezTo>
                  <a:lnTo>
                    <a:pt x="354253" y="105998"/>
                  </a:lnTo>
                  <a:lnTo>
                    <a:pt x="384269" y="83675"/>
                  </a:lnTo>
                  <a:cubicBezTo>
                    <a:pt x="390824" y="74669"/>
                    <a:pt x="401696" y="69858"/>
                    <a:pt x="412770" y="71064"/>
                  </a:cubicBezTo>
                  <a:close/>
                  <a:moveTo>
                    <a:pt x="409868" y="0"/>
                  </a:moveTo>
                  <a:cubicBezTo>
                    <a:pt x="427281" y="0"/>
                    <a:pt x="441397" y="14116"/>
                    <a:pt x="441397" y="31528"/>
                  </a:cubicBezTo>
                  <a:cubicBezTo>
                    <a:pt x="441397" y="48941"/>
                    <a:pt x="427281" y="63057"/>
                    <a:pt x="409868" y="63057"/>
                  </a:cubicBezTo>
                  <a:cubicBezTo>
                    <a:pt x="392456" y="63057"/>
                    <a:pt x="378340" y="48941"/>
                    <a:pt x="378340" y="31528"/>
                  </a:cubicBezTo>
                  <a:cubicBezTo>
                    <a:pt x="378340" y="14116"/>
                    <a:pt x="392456" y="0"/>
                    <a:pt x="409868" y="0"/>
                  </a:cubicBezTo>
                  <a:close/>
                  <a:moveTo>
                    <a:pt x="69362" y="0"/>
                  </a:moveTo>
                  <a:cubicBezTo>
                    <a:pt x="86775" y="0"/>
                    <a:pt x="100891" y="14116"/>
                    <a:pt x="100891" y="31528"/>
                  </a:cubicBezTo>
                  <a:cubicBezTo>
                    <a:pt x="100891" y="48941"/>
                    <a:pt x="86775" y="63057"/>
                    <a:pt x="69362" y="63057"/>
                  </a:cubicBezTo>
                  <a:cubicBezTo>
                    <a:pt x="51950" y="63057"/>
                    <a:pt x="37834" y="48941"/>
                    <a:pt x="37834" y="31528"/>
                  </a:cubicBezTo>
                  <a:cubicBezTo>
                    <a:pt x="37834" y="14116"/>
                    <a:pt x="51950" y="0"/>
                    <a:pt x="69362" y="0"/>
                  </a:cubicBezTo>
                  <a:close/>
                </a:path>
              </a:pathLst>
            </a:custGeom>
            <a:solidFill>
              <a:schemeClr val="bg1"/>
            </a:solidFill>
            <a:ln w="6548"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800"/>
            </a:p>
          </p:txBody>
        </p:sp>
      </p:grpSp>
    </p:spTree>
    <p:extLst>
      <p:ext uri="{BB962C8B-B14F-4D97-AF65-F5344CB8AC3E}">
        <p14:creationId xmlns:p14="http://schemas.microsoft.com/office/powerpoint/2010/main" val="333433885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1000"/>
                                        <p:tgtEl>
                                          <p:spTgt spid="42"/>
                                        </p:tgtEl>
                                      </p:cBhvr>
                                    </p:animEffect>
                                    <p:anim calcmode="lin" valueType="num">
                                      <p:cBhvr>
                                        <p:cTn id="29" dur="1000" fill="hold"/>
                                        <p:tgtEl>
                                          <p:spTgt spid="42"/>
                                        </p:tgtEl>
                                        <p:attrNameLst>
                                          <p:attrName>ppt_x</p:attrName>
                                        </p:attrNameLst>
                                      </p:cBhvr>
                                      <p:tavLst>
                                        <p:tav tm="0">
                                          <p:val>
                                            <p:strVal val="#ppt_x"/>
                                          </p:val>
                                        </p:tav>
                                        <p:tav tm="100000">
                                          <p:val>
                                            <p:strVal val="#ppt_x"/>
                                          </p:val>
                                        </p:tav>
                                      </p:tavLst>
                                    </p:anim>
                                    <p:anim calcmode="lin" valueType="num">
                                      <p:cBhvr>
                                        <p:cTn id="3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52400" y="1977374"/>
            <a:ext cx="9372600" cy="4392946"/>
          </a:xfrm>
          <a:prstGeom prst="roundRect">
            <a:avLst>
              <a:gd name="adj" fmla="val 1924"/>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75536" y="502979"/>
            <a:ext cx="5436622"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60166" y="2243347"/>
            <a:ext cx="2596668" cy="719644"/>
          </a:xfrm>
          <a:prstGeom prst="roundRect">
            <a:avLst>
              <a:gd name="adj" fmla="val 10356"/>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2" name="مستطيل مستدير الزوايا 11">
            <a:hlinkClick r:id="rId3" action="ppaction://hlinksldjump"/>
          </p:cNvPr>
          <p:cNvSpPr/>
          <p:nvPr/>
        </p:nvSpPr>
        <p:spPr>
          <a:xfrm>
            <a:off x="9560166" y="3221541"/>
            <a:ext cx="2596668" cy="720000"/>
          </a:xfrm>
          <a:prstGeom prst="roundRect">
            <a:avLst>
              <a:gd name="adj" fmla="val 10356"/>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4" action="ppaction://hlinksldjump"/>
          </p:cNvPr>
          <p:cNvSpPr/>
          <p:nvPr/>
        </p:nvSpPr>
        <p:spPr>
          <a:xfrm>
            <a:off x="9525000" y="4210319"/>
            <a:ext cx="2667000" cy="720000"/>
          </a:xfrm>
          <a:prstGeom prst="roundRect">
            <a:avLst>
              <a:gd name="adj" fmla="val 10356"/>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25000" y="5139363"/>
            <a:ext cx="2667000" cy="720000"/>
          </a:xfrm>
          <a:prstGeom prst="roundRect">
            <a:avLst>
              <a:gd name="adj" fmla="val 10356"/>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28" name="Rectangle 6"/>
          <p:cNvSpPr/>
          <p:nvPr/>
        </p:nvSpPr>
        <p:spPr>
          <a:xfrm>
            <a:off x="1312617" y="612785"/>
            <a:ext cx="4394095" cy="830997"/>
          </a:xfrm>
          <a:prstGeom prst="rect">
            <a:avLst/>
          </a:prstGeom>
        </p:spPr>
        <p:txBody>
          <a:bodyPr wrap="square">
            <a:spAutoFit/>
          </a:bodyPr>
          <a:lstStyle/>
          <a:p>
            <a:pPr algn="ctr"/>
            <a:r>
              <a:rPr lang="ar-BH" sz="4800" b="1" dirty="0" smtClean="0">
                <a:ln w="9525">
                  <a:noFill/>
                  <a:prstDash val="solid"/>
                </a:ln>
                <a:solidFill>
                  <a:srgbClr val="FFFF00"/>
                </a:solidFill>
                <a:latin typeface="Arial Black" panose="020B0A04020102020204" pitchFamily="34" charset="0"/>
                <a:cs typeface="PT Bold Heading" panose="02010400000000000000" pitchFamily="2" charset="-78"/>
              </a:rPr>
              <a:t>أهداف التعلم</a:t>
            </a:r>
            <a:endParaRPr lang="en-US" sz="4800" b="1" dirty="0">
              <a:ln w="9525">
                <a:noFill/>
                <a:prstDash val="solid"/>
              </a:ln>
              <a:solidFill>
                <a:srgbClr val="FFFF00"/>
              </a:solidFill>
              <a:latin typeface="Arial Black" panose="020B0A04020102020204" pitchFamily="34" charset="0"/>
              <a:cs typeface="PT Bold Heading" panose="02010400000000000000" pitchFamily="2" charset="-78"/>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a:off x="335396" y="673500"/>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2"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   </a:t>
            </a:r>
            <a:r>
              <a:rPr lang="ar-BH" sz="1400" b="1" dirty="0" smtClean="0">
                <a:solidFill>
                  <a:srgbClr val="002060"/>
                </a:solidFill>
              </a:rPr>
              <a:t>                     </a:t>
            </a:r>
            <a:r>
              <a:rPr lang="ar-SA" sz="1400" b="1" dirty="0" smtClean="0">
                <a:solidFill>
                  <a:srgbClr val="002060"/>
                </a:solidFill>
              </a:rPr>
              <a:t>تمويل المشروعات والارباح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
        <p:nvSpPr>
          <p:cNvPr id="23" name="Content Placeholder 6"/>
          <p:cNvSpPr>
            <a:spLocks noGrp="1"/>
          </p:cNvSpPr>
          <p:nvPr>
            <p:ph idx="1"/>
          </p:nvPr>
        </p:nvSpPr>
        <p:spPr>
          <a:xfrm>
            <a:off x="782166" y="2063533"/>
            <a:ext cx="8282081" cy="4030691"/>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lvl="0" algn="r" rtl="1"/>
            <a:r>
              <a:rPr lang="ar-BH" dirty="0"/>
              <a:t>نتعرف مراحل تمويل رأس المال.</a:t>
            </a:r>
            <a:endParaRPr lang="en-US" dirty="0"/>
          </a:p>
          <a:p>
            <a:pPr lvl="0" algn="r" rtl="1"/>
            <a:r>
              <a:rPr lang="ar-BH" dirty="0"/>
              <a:t>نحدد الفرق بين أشكال رأس المال حسب </a:t>
            </a:r>
            <a:r>
              <a:rPr lang="ar-BH" dirty="0" smtClean="0"/>
              <a:t>المجال</a:t>
            </a:r>
            <a:r>
              <a:rPr lang="en-US" dirty="0" smtClean="0"/>
              <a:t> </a:t>
            </a:r>
            <a:r>
              <a:rPr lang="ar-SA" dirty="0" smtClean="0"/>
              <a:t> ومصدره</a:t>
            </a:r>
            <a:r>
              <a:rPr lang="ar-BH" dirty="0" smtClean="0"/>
              <a:t>.</a:t>
            </a:r>
            <a:endParaRPr lang="en-US" dirty="0"/>
          </a:p>
          <a:p>
            <a:pPr lvl="0" algn="r" rtl="1"/>
            <a:r>
              <a:rPr lang="ar-BH" dirty="0" smtClean="0"/>
              <a:t>نستنتج </a:t>
            </a:r>
            <a:r>
              <a:rPr lang="ar-BH" dirty="0"/>
              <a:t>مصادر تمويل المشروعات في مملكة البحرين الداخلية والخارجية وغير المصرفية.</a:t>
            </a:r>
            <a:endParaRPr lang="en-US" dirty="0"/>
          </a:p>
          <a:p>
            <a:pPr lvl="0" algn="r" rtl="1"/>
            <a:r>
              <a:rPr lang="ar-BH" dirty="0"/>
              <a:t>نعتز بجهود حكومة مملكة البحرين في رقابة المشروعات الصغيرة</a:t>
            </a:r>
            <a:r>
              <a:rPr lang="ar-BH" dirty="0" smtClean="0"/>
              <a:t>.</a:t>
            </a:r>
            <a:endParaRPr lang="en-US" dirty="0" smtClean="0"/>
          </a:p>
          <a:p>
            <a:pPr lvl="0" algn="r" rtl="1"/>
            <a:r>
              <a:rPr lang="ar-BH" dirty="0"/>
              <a:t>نستنتج الفرق بين الربح الاقتصادي والربح المحاسبي.</a:t>
            </a:r>
            <a:endParaRPr lang="en-US" dirty="0"/>
          </a:p>
          <a:p>
            <a:pPr lvl="0" algn="r" rtl="1"/>
            <a:r>
              <a:rPr lang="ar-BH" dirty="0"/>
              <a:t>نحدد الأسس التي يعتمد عليها في تحديد الربح.</a:t>
            </a:r>
            <a:endParaRPr lang="en-US" dirty="0"/>
          </a:p>
          <a:p>
            <a:pPr lvl="0" algn="r" rtl="1"/>
            <a:r>
              <a:rPr lang="ar-BH" dirty="0"/>
              <a:t>نستنتج الفرق بين الإيراد الكلي، الإيراد الحدي، والايراد المتوسط</a:t>
            </a:r>
            <a:endParaRPr lang="en-US" dirty="0"/>
          </a:p>
          <a:p>
            <a:pPr lvl="0" algn="r" rtl="1"/>
            <a:endParaRPr lang="en-US" b="1" dirty="0"/>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24" name="Group 23"/>
          <p:cNvGrpSpPr/>
          <p:nvPr/>
        </p:nvGrpSpPr>
        <p:grpSpPr>
          <a:xfrm>
            <a:off x="9583950" y="443346"/>
            <a:ext cx="2270722" cy="1523823"/>
            <a:chOff x="5392338" y="129422"/>
            <a:chExt cx="2270722" cy="1523823"/>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2338" y="129422"/>
              <a:ext cx="2270722" cy="1523823"/>
            </a:xfrm>
            <a:prstGeom prst="rect">
              <a:avLst/>
            </a:prstGeom>
          </p:spPr>
        </p:pic>
        <p:pic>
          <p:nvPicPr>
            <p:cNvPr id="27" name="Picture 26"/>
            <p:cNvPicPr>
              <a:picLocks noChangeAspect="1"/>
            </p:cNvPicPr>
            <p:nvPr/>
          </p:nvPicPr>
          <p:blipFill>
            <a:blip r:embed="rId6"/>
            <a:stretch>
              <a:fillRect/>
            </a:stretch>
          </p:blipFill>
          <p:spPr>
            <a:xfrm>
              <a:off x="6209520" y="290288"/>
              <a:ext cx="572280" cy="603854"/>
            </a:xfrm>
            <a:prstGeom prst="rect">
              <a:avLst/>
            </a:prstGeom>
          </p:spPr>
        </p:pic>
      </p:grpSp>
    </p:spTree>
    <p:extLst>
      <p:ext uri="{BB962C8B-B14F-4D97-AF65-F5344CB8AC3E}">
        <p14:creationId xmlns:p14="http://schemas.microsoft.com/office/powerpoint/2010/main" val="100119546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xEl>
                                              <p:pRg st="0" end="0"/>
                                            </p:txEl>
                                          </p:spTgt>
                                        </p:tgtEl>
                                        <p:attrNameLst>
                                          <p:attrName>style.visibility</p:attrName>
                                        </p:attrNameLst>
                                      </p:cBhvr>
                                      <p:to>
                                        <p:strVal val="visible"/>
                                      </p:to>
                                    </p:set>
                                    <p:animEffect transition="in" filter="fade">
                                      <p:cBhvr>
                                        <p:cTn id="28" dur="1000"/>
                                        <p:tgtEl>
                                          <p:spTgt spid="23">
                                            <p:txEl>
                                              <p:pRg st="0" end="0"/>
                                            </p:txEl>
                                          </p:spTgt>
                                        </p:tgtEl>
                                      </p:cBhvr>
                                    </p:animEffect>
                                    <p:anim calcmode="lin" valueType="num">
                                      <p:cBhvr>
                                        <p:cTn id="29"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3">
                                            <p:txEl>
                                              <p:pRg st="1" end="1"/>
                                            </p:txEl>
                                          </p:spTgt>
                                        </p:tgtEl>
                                        <p:attrNameLst>
                                          <p:attrName>style.visibility</p:attrName>
                                        </p:attrNameLst>
                                      </p:cBhvr>
                                      <p:to>
                                        <p:strVal val="visible"/>
                                      </p:to>
                                    </p:set>
                                    <p:animEffect transition="in" filter="fade">
                                      <p:cBhvr>
                                        <p:cTn id="35" dur="1000"/>
                                        <p:tgtEl>
                                          <p:spTgt spid="23">
                                            <p:txEl>
                                              <p:pRg st="1" end="1"/>
                                            </p:txEl>
                                          </p:spTgt>
                                        </p:tgtEl>
                                      </p:cBhvr>
                                    </p:animEffect>
                                    <p:anim calcmode="lin" valueType="num">
                                      <p:cBhvr>
                                        <p:cTn id="36"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xEl>
                                              <p:pRg st="2" end="2"/>
                                            </p:txEl>
                                          </p:spTgt>
                                        </p:tgtEl>
                                        <p:attrNameLst>
                                          <p:attrName>style.visibility</p:attrName>
                                        </p:attrNameLst>
                                      </p:cBhvr>
                                      <p:to>
                                        <p:strVal val="visible"/>
                                      </p:to>
                                    </p:set>
                                    <p:animEffect transition="in" filter="fade">
                                      <p:cBhvr>
                                        <p:cTn id="42" dur="1000"/>
                                        <p:tgtEl>
                                          <p:spTgt spid="23">
                                            <p:txEl>
                                              <p:pRg st="2" end="2"/>
                                            </p:txEl>
                                          </p:spTgt>
                                        </p:tgtEl>
                                      </p:cBhvr>
                                    </p:animEffect>
                                    <p:anim calcmode="lin" valueType="num">
                                      <p:cBhvr>
                                        <p:cTn id="43"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3">
                                            <p:txEl>
                                              <p:pRg st="3" end="3"/>
                                            </p:txEl>
                                          </p:spTgt>
                                        </p:tgtEl>
                                        <p:attrNameLst>
                                          <p:attrName>style.visibility</p:attrName>
                                        </p:attrNameLst>
                                      </p:cBhvr>
                                      <p:to>
                                        <p:strVal val="visible"/>
                                      </p:to>
                                    </p:set>
                                    <p:animEffect transition="in" filter="fade">
                                      <p:cBhvr>
                                        <p:cTn id="49" dur="1000"/>
                                        <p:tgtEl>
                                          <p:spTgt spid="23">
                                            <p:txEl>
                                              <p:pRg st="3" end="3"/>
                                            </p:txEl>
                                          </p:spTgt>
                                        </p:tgtEl>
                                      </p:cBhvr>
                                    </p:animEffect>
                                    <p:anim calcmode="lin" valueType="num">
                                      <p:cBhvr>
                                        <p:cTn id="50"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3">
                                            <p:txEl>
                                              <p:pRg st="4" end="4"/>
                                            </p:txEl>
                                          </p:spTgt>
                                        </p:tgtEl>
                                        <p:attrNameLst>
                                          <p:attrName>style.visibility</p:attrName>
                                        </p:attrNameLst>
                                      </p:cBhvr>
                                      <p:to>
                                        <p:strVal val="visible"/>
                                      </p:to>
                                    </p:set>
                                    <p:animEffect transition="in" filter="fade">
                                      <p:cBhvr>
                                        <p:cTn id="56" dur="1000"/>
                                        <p:tgtEl>
                                          <p:spTgt spid="23">
                                            <p:txEl>
                                              <p:pRg st="4" end="4"/>
                                            </p:txEl>
                                          </p:spTgt>
                                        </p:tgtEl>
                                      </p:cBhvr>
                                    </p:animEffect>
                                    <p:anim calcmode="lin" valueType="num">
                                      <p:cBhvr>
                                        <p:cTn id="57"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3">
                                            <p:txEl>
                                              <p:pRg st="5" end="5"/>
                                            </p:txEl>
                                          </p:spTgt>
                                        </p:tgtEl>
                                        <p:attrNameLst>
                                          <p:attrName>style.visibility</p:attrName>
                                        </p:attrNameLst>
                                      </p:cBhvr>
                                      <p:to>
                                        <p:strVal val="visible"/>
                                      </p:to>
                                    </p:set>
                                    <p:animEffect transition="in" filter="fade">
                                      <p:cBhvr>
                                        <p:cTn id="63" dur="1000"/>
                                        <p:tgtEl>
                                          <p:spTgt spid="23">
                                            <p:txEl>
                                              <p:pRg st="5" end="5"/>
                                            </p:txEl>
                                          </p:spTgt>
                                        </p:tgtEl>
                                      </p:cBhvr>
                                    </p:animEffect>
                                    <p:anim calcmode="lin" valueType="num">
                                      <p:cBhvr>
                                        <p:cTn id="6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3">
                                            <p:txEl>
                                              <p:pRg st="6" end="6"/>
                                            </p:txEl>
                                          </p:spTgt>
                                        </p:tgtEl>
                                        <p:attrNameLst>
                                          <p:attrName>style.visibility</p:attrName>
                                        </p:attrNameLst>
                                      </p:cBhvr>
                                      <p:to>
                                        <p:strVal val="visible"/>
                                      </p:to>
                                    </p:set>
                                    <p:animEffect transition="in" filter="fade">
                                      <p:cBhvr>
                                        <p:cTn id="70" dur="1000"/>
                                        <p:tgtEl>
                                          <p:spTgt spid="23">
                                            <p:txEl>
                                              <p:pRg st="6" end="6"/>
                                            </p:txEl>
                                          </p:spTgt>
                                        </p:tgtEl>
                                      </p:cBhvr>
                                    </p:animEffect>
                                    <p:anim calcmode="lin" valueType="num">
                                      <p:cBhvr>
                                        <p:cTn id="71"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72"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8" grpId="0"/>
      <p:bldP spid="2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xmlns:a14="http://schemas.microsoft.com/office/drawing/2010/main" xmlns:mc="http://schemas.openxmlformats.org/markup-compatibility/2006" id="{C7CA628E-402E-4ECD-83CD-2C5BD377C6C5}"/>
              </a:ext>
            </a:extLst>
          </p:cNvPr>
          <p:cNvSpPr/>
          <p:nvPr/>
        </p:nvSpPr>
        <p:spPr>
          <a:xfrm>
            <a:off x="246681" y="1624113"/>
            <a:ext cx="9372600" cy="4859396"/>
          </a:xfrm>
          <a:prstGeom prst="roundRect">
            <a:avLst>
              <a:gd name="adj" fmla="val 1924"/>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algn="ctr"/>
            <a:endParaRPr lang="en-US" sz="2000" dirty="0">
              <a:solidFill>
                <a:srgbClr val="002060"/>
              </a:solidFill>
            </a:endParaRPr>
          </a:p>
        </p:txBody>
      </p:sp>
      <p:sp>
        <p:nvSpPr>
          <p:cNvPr id="14" name="مستطيل مستدير الزوايا 13"/>
          <p:cNvSpPr/>
          <p:nvPr/>
        </p:nvSpPr>
        <p:spPr>
          <a:xfrm>
            <a:off x="3966692" y="365314"/>
            <a:ext cx="8225308"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888222"/>
            <a:ext cx="2596668"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1" y="4751838"/>
            <a:ext cx="2626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28" name="Rectangle 6"/>
          <p:cNvSpPr/>
          <p:nvPr/>
        </p:nvSpPr>
        <p:spPr>
          <a:xfrm>
            <a:off x="3966692" y="546904"/>
            <a:ext cx="6915403" cy="523220"/>
          </a:xfrm>
          <a:prstGeom prst="rect">
            <a:avLst/>
          </a:prstGeom>
        </p:spPr>
        <p:txBody>
          <a:bodyPr wrap="square">
            <a:spAutoFit/>
          </a:bodyPr>
          <a:lstStyle/>
          <a:p>
            <a:pPr lvl="0" algn="r" rtl="1"/>
            <a:r>
              <a:rPr lang="ar-BH" sz="2800" b="1" dirty="0">
                <a:solidFill>
                  <a:srgbClr val="FFFF00"/>
                </a:solidFill>
                <a:cs typeface="Sultan bold" pitchFamily="2" charset="-78"/>
              </a:rPr>
              <a:t>نستنتج الفرق بين الإيراد الكلي، الإيراد الحدي، والايراد المتوسط</a:t>
            </a:r>
            <a:endParaRPr lang="en-US" sz="2800" b="1" dirty="0">
              <a:solidFill>
                <a:srgbClr val="FFFF00"/>
              </a:solidFill>
              <a:cs typeface="Sultan bold" pitchFamily="2" charset="-78"/>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1" y="2893870"/>
            <a:ext cx="2572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1"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   </a:t>
            </a:r>
            <a:r>
              <a:rPr lang="ar-BH" sz="1400" b="1" dirty="0" smtClean="0">
                <a:solidFill>
                  <a:srgbClr val="002060"/>
                </a:solidFill>
              </a:rPr>
              <a:t>                     </a:t>
            </a:r>
            <a:r>
              <a:rPr lang="ar-SA" sz="1400" b="1" dirty="0" smtClean="0">
                <a:solidFill>
                  <a:srgbClr val="002060"/>
                </a:solidFill>
              </a:rPr>
              <a:t>تمويل المشروعات والارباح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mc:AlternateContent xmlns:mc="http://schemas.openxmlformats.org/markup-compatibility/2006">
        <mc:Choice xmlns:a14="http://schemas.microsoft.com/office/drawing/2010/main" Requires="a14">
          <p:sp>
            <p:nvSpPr>
              <p:cNvPr id="2" name="Rectangle 1"/>
              <p:cNvSpPr/>
              <p:nvPr/>
            </p:nvSpPr>
            <p:spPr>
              <a:xfrm>
                <a:off x="493235" y="1703866"/>
                <a:ext cx="8686800" cy="5131213"/>
              </a:xfrm>
              <a:prstGeom prst="rect">
                <a:avLst/>
              </a:prstGeom>
            </p:spPr>
            <p:txBody>
              <a:bodyPr wrap="square">
                <a:spAutoFit/>
              </a:bodyPr>
              <a:lstStyle/>
              <a:p>
                <a:pPr algn="just" rtl="1">
                  <a:lnSpc>
                    <a:spcPct val="115000"/>
                  </a:lnSpc>
                  <a:spcAft>
                    <a:spcPts val="0"/>
                  </a:spcAft>
                </a:pPr>
                <a:r>
                  <a:rPr lang="ar-BH" b="1" dirty="0" smtClean="0">
                    <a:solidFill>
                      <a:srgbClr val="C00000"/>
                    </a:solidFill>
                    <a:latin typeface="Calibri" panose="020F0502020204030204" pitchFamily="34" charset="0"/>
                    <a:ea typeface="Calibri" panose="020F0502020204030204" pitchFamily="34" charset="0"/>
                    <a:cs typeface="Sakkal Majalla" panose="02000000000000000000"/>
                  </a:rPr>
                  <a:t>الإيراد الكلي:</a:t>
                </a:r>
                <a:r>
                  <a:rPr lang="en-US" b="1" dirty="0" smtClean="0">
                    <a:solidFill>
                      <a:srgbClr val="C00000"/>
                    </a:solidFill>
                    <a:latin typeface="Calibri" panose="020F0502020204030204" pitchFamily="34" charset="0"/>
                    <a:ea typeface="Calibri" panose="020F0502020204030204" pitchFamily="34" charset="0"/>
                    <a:cs typeface="Sakkal Majalla" panose="02000000000000000000"/>
                  </a:rPr>
                  <a:t>  </a:t>
                </a:r>
                <a:r>
                  <a:rPr lang="en-US" b="1" dirty="0" smtClean="0">
                    <a:solidFill>
                      <a:srgbClr val="C00000"/>
                    </a:solidFill>
                    <a:effectLst/>
                    <a:latin typeface="Sakkal Majalla" panose="02000000000000000000"/>
                    <a:ea typeface="Calibri" panose="020F0502020204030204" pitchFamily="34" charset="0"/>
                    <a:cs typeface="Arial" panose="020B0604020202020204" pitchFamily="34" charset="0"/>
                  </a:rPr>
                  <a:t>(</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TR) Total </a:t>
                </a:r>
                <a:r>
                  <a:rPr lang="en-US" b="1"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Revenue </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rtl="1">
                  <a:lnSpc>
                    <a:spcPct val="115000"/>
                  </a:lnSpc>
                  <a:spcAft>
                    <a:spcPts val="0"/>
                  </a:spcAft>
                </a:pPr>
                <a:r>
                  <a:rPr lang="ar-BH" dirty="0">
                    <a:solidFill>
                      <a:srgbClr val="000000"/>
                    </a:solidFill>
                    <a:effectLst/>
                    <a:latin typeface="Calibri" panose="020F0502020204030204" pitchFamily="34" charset="0"/>
                    <a:ea typeface="Calibri" panose="020F0502020204030204" pitchFamily="34" charset="0"/>
                    <a:cs typeface="Sakkal Majalla" panose="02000000000000000000"/>
                  </a:rPr>
                  <a:t>يعرف بأنه اجمالي المبالغ التي يحصل عليها المشروع عند بيعه للسلعة </a:t>
                </a:r>
                <a:r>
                  <a:rPr lang="ar-SA" dirty="0">
                    <a:solidFill>
                      <a:srgbClr val="000000"/>
                    </a:solidFill>
                    <a:effectLst/>
                    <a:latin typeface="Calibri" panose="020F0502020204030204" pitchFamily="34" charset="0"/>
                    <a:ea typeface="Calibri" panose="020F0502020204030204" pitchFamily="34" charset="0"/>
                    <a:cs typeface="Sakkal Majalla" panose="02000000000000000000"/>
                  </a:rPr>
                  <a:t>التي تقوم بإنتاجها.</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0"/>
                  </a:spcAft>
                </a:pPr>
                <a:r>
                  <a:rPr lang="ar-SA" b="1" dirty="0">
                    <a:solidFill>
                      <a:srgbClr val="002060"/>
                    </a:solidFill>
                    <a:effectLst/>
                    <a:latin typeface="Calibri" panose="020F0502020204030204" pitchFamily="34" charset="0"/>
                    <a:ea typeface="Calibri" panose="020F0502020204030204" pitchFamily="34" charset="0"/>
                    <a:cs typeface="Sakkal Majalla" panose="02000000000000000000"/>
                  </a:rPr>
                  <a:t>الإيراد الكلي = سعر الوحدة الواحدة × كمية المبيعات</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b="1" dirty="0">
                    <a:solidFill>
                      <a:srgbClr val="002060"/>
                    </a:solidFill>
                    <a:effectLst/>
                    <a:latin typeface="Sakkal Majalla" panose="02000000000000000000"/>
                    <a:ea typeface="Calibri" panose="020F0502020204030204" pitchFamily="34" charset="0"/>
                    <a:cs typeface="Arial" panose="020B0604020202020204" pitchFamily="34" charset="0"/>
                  </a:rPr>
                  <a:t>Q × P = TR</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0"/>
                  </a:spcAft>
                </a:pPr>
                <a:r>
                  <a:rPr lang="en-GB" b="1" dirty="0">
                    <a:solidFill>
                      <a:srgbClr val="C00000"/>
                    </a:solidFill>
                    <a:effectLst/>
                    <a:latin typeface="Sakkal Majalla" panose="02000000000000000000"/>
                    <a:ea typeface="Calibri" panose="020F0502020204030204" pitchFamily="34" charset="0"/>
                    <a:cs typeface="Arial" panose="020B0604020202020204" pitchFamily="34" charset="0"/>
                  </a:rPr>
                  <a:t>   </a:t>
                </a:r>
                <a:r>
                  <a:rPr lang="ar-BH" b="1" dirty="0">
                    <a:solidFill>
                      <a:srgbClr val="C00000"/>
                    </a:solidFill>
                    <a:effectLst/>
                    <a:latin typeface="Calibri" panose="020F0502020204030204" pitchFamily="34" charset="0"/>
                    <a:ea typeface="Calibri" panose="020F0502020204030204" pitchFamily="34" charset="0"/>
                    <a:cs typeface="Sakkal Majalla" panose="02000000000000000000"/>
                  </a:rPr>
                  <a:t>الإيراد الحدي</a:t>
                </a:r>
                <a:r>
                  <a:rPr lang="ar-BH" b="1" dirty="0">
                    <a:solidFill>
                      <a:srgbClr val="C00000"/>
                    </a:solidFill>
                    <a:effectLst/>
                    <a:latin typeface="Calibri" panose="020F0502020204030204" pitchFamily="34" charset="0"/>
                    <a:ea typeface="Calibri" panose="020F0502020204030204" pitchFamily="34" charset="0"/>
                    <a:cs typeface="+mj-cs"/>
                  </a:rPr>
                  <a:t>: </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(MR) Marginal </a:t>
                </a:r>
                <a:r>
                  <a:rPr lang="en-US" b="1"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Revenue </a:t>
                </a:r>
                <a:r>
                  <a:rPr lang="ar-SA" dirty="0" smtClean="0">
                    <a:solidFill>
                      <a:srgbClr val="000000"/>
                    </a:solidFill>
                    <a:effectLst/>
                    <a:latin typeface="Calibri" panose="020F0502020204030204" pitchFamily="34" charset="0"/>
                    <a:ea typeface="Calibri" panose="020F0502020204030204" pitchFamily="34" charset="0"/>
                    <a:cs typeface="Sakkal Majalla" panose="02000000000000000000"/>
                  </a:rPr>
                  <a:t>  </a:t>
                </a:r>
                <a:endParaRPr lang="en-US" dirty="0" smtClean="0">
                  <a:solidFill>
                    <a:srgbClr val="000000"/>
                  </a:solidFill>
                  <a:effectLst/>
                  <a:latin typeface="Calibri" panose="020F0502020204030204" pitchFamily="34" charset="0"/>
                  <a:ea typeface="Calibri" panose="020F0502020204030204" pitchFamily="34" charset="0"/>
                  <a:cs typeface="Sakkal Majalla" panose="02000000000000000000"/>
                </a:endParaRPr>
              </a:p>
              <a:p>
                <a:pPr algn="just" rtl="1">
                  <a:lnSpc>
                    <a:spcPct val="115000"/>
                  </a:lnSpc>
                  <a:spcAft>
                    <a:spcPts val="0"/>
                  </a:spcAft>
                </a:pPr>
                <a:r>
                  <a:rPr lang="ar-SA" dirty="0" smtClean="0">
                    <a:solidFill>
                      <a:srgbClr val="000000"/>
                    </a:solidFill>
                    <a:effectLst/>
                    <a:latin typeface="Calibri" panose="020F0502020204030204" pitchFamily="34" charset="0"/>
                    <a:ea typeface="Calibri" panose="020F0502020204030204" pitchFamily="34" charset="0"/>
                    <a:cs typeface="Sakkal Majalla" panose="02000000000000000000"/>
                  </a:rPr>
                  <a:t>   </a:t>
                </a:r>
                <a:r>
                  <a:rPr lang="ar-SA" dirty="0">
                    <a:solidFill>
                      <a:srgbClr val="000000"/>
                    </a:solidFill>
                    <a:effectLst/>
                    <a:latin typeface="Calibri" panose="020F0502020204030204" pitchFamily="34" charset="0"/>
                    <a:ea typeface="Calibri" panose="020F0502020204030204" pitchFamily="34" charset="0"/>
                    <a:cs typeface="Sakkal Majalla" panose="02000000000000000000"/>
                  </a:rPr>
                  <a:t>يعرف بأنه التغير في الإيراد الكلي الناتج عن تغير الإنتاج أو المبيعات بوحدة واحدة.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0"/>
                  </a:spcAft>
                </a:pPr>
                <a14:m>
                  <m:oMath xmlns:m="http://schemas.openxmlformats.org/officeDocument/2006/math">
                    <m:f>
                      <m:fPr>
                        <m:ctrlPr>
                          <a:rPr lang="en-US" b="1" i="1">
                            <a:solidFill>
                              <a:srgbClr val="002060"/>
                            </a:solidFill>
                            <a:effectLst/>
                            <a:latin typeface="Cambria Math" panose="02040503050406030204" pitchFamily="18" charset="0"/>
                            <a:ea typeface="Calibri" panose="020F0502020204030204" pitchFamily="34" charset="0"/>
                            <a:cs typeface="Sakkal Majalla" panose="02000000000000000000"/>
                          </a:rPr>
                        </m:ctrlPr>
                      </m:fPr>
                      <m:num>
                        <m:r>
                          <a:rPr lang="ar-SA">
                            <a:solidFill>
                              <a:srgbClr val="002060"/>
                            </a:solidFill>
                            <a:effectLst/>
                            <a:latin typeface="Cambria Math" panose="02040503050406030204" pitchFamily="18" charset="0"/>
                            <a:ea typeface="Calibri" panose="020F0502020204030204" pitchFamily="34" charset="0"/>
                            <a:cs typeface="Sakkal Majalla" panose="02000000000000000000"/>
                          </a:rPr>
                          <m:t>الكلي</m:t>
                        </m:r>
                        <m:r>
                          <a:rPr lang="ar-SA">
                            <a:solidFill>
                              <a:srgbClr val="002060"/>
                            </a:solidFill>
                            <a:effectLst/>
                            <a:latin typeface="Cambria Math" panose="02040503050406030204" pitchFamily="18" charset="0"/>
                            <a:ea typeface="Calibri" panose="020F0502020204030204" pitchFamily="34" charset="0"/>
                            <a:cs typeface="Sakkal Majalla" panose="02000000000000000000"/>
                          </a:rPr>
                          <m:t> </m:t>
                        </m:r>
                        <m:r>
                          <a:rPr lang="ar-SA">
                            <a:solidFill>
                              <a:srgbClr val="002060"/>
                            </a:solidFill>
                            <a:effectLst/>
                            <a:latin typeface="Cambria Math" panose="02040503050406030204" pitchFamily="18" charset="0"/>
                            <a:ea typeface="Calibri" panose="020F0502020204030204" pitchFamily="34" charset="0"/>
                            <a:cs typeface="Sakkal Majalla" panose="02000000000000000000"/>
                          </a:rPr>
                          <m:t>الإيراد</m:t>
                        </m:r>
                        <m:r>
                          <a:rPr lang="ar-SA">
                            <a:solidFill>
                              <a:srgbClr val="002060"/>
                            </a:solidFill>
                            <a:effectLst/>
                            <a:latin typeface="Cambria Math" panose="02040503050406030204" pitchFamily="18" charset="0"/>
                            <a:ea typeface="Calibri" panose="020F0502020204030204" pitchFamily="34" charset="0"/>
                            <a:cs typeface="Sakkal Majalla" panose="02000000000000000000"/>
                          </a:rPr>
                          <m:t> </m:t>
                        </m:r>
                        <m:r>
                          <a:rPr lang="ar-SA">
                            <a:solidFill>
                              <a:srgbClr val="002060"/>
                            </a:solidFill>
                            <a:effectLst/>
                            <a:latin typeface="Cambria Math" panose="02040503050406030204" pitchFamily="18" charset="0"/>
                            <a:ea typeface="Calibri" panose="020F0502020204030204" pitchFamily="34" charset="0"/>
                            <a:cs typeface="Sakkal Majalla" panose="02000000000000000000"/>
                          </a:rPr>
                          <m:t>تغير</m:t>
                        </m:r>
                        <m:r>
                          <a:rPr lang="ar-SA">
                            <a:solidFill>
                              <a:srgbClr val="002060"/>
                            </a:solidFill>
                            <a:effectLst/>
                            <a:latin typeface="Cambria Math" panose="02040503050406030204" pitchFamily="18" charset="0"/>
                            <a:ea typeface="Calibri" panose="020F0502020204030204" pitchFamily="34" charset="0"/>
                            <a:cs typeface="Sakkal Majalla" panose="02000000000000000000"/>
                          </a:rPr>
                          <m:t> </m:t>
                        </m:r>
                      </m:num>
                      <m:den>
                        <m:r>
                          <a:rPr lang="ar-SA">
                            <a:solidFill>
                              <a:srgbClr val="002060"/>
                            </a:solidFill>
                            <a:effectLst/>
                            <a:latin typeface="Cambria Math" panose="02040503050406030204" pitchFamily="18" charset="0"/>
                            <a:ea typeface="Calibri" panose="020F0502020204030204" pitchFamily="34" charset="0"/>
                            <a:cs typeface="Sakkal Majalla" panose="02000000000000000000"/>
                          </a:rPr>
                          <m:t>المبيعات</m:t>
                        </m:r>
                        <m:r>
                          <a:rPr lang="ar-SA">
                            <a:solidFill>
                              <a:srgbClr val="002060"/>
                            </a:solidFill>
                            <a:effectLst/>
                            <a:latin typeface="Cambria Math" panose="02040503050406030204" pitchFamily="18" charset="0"/>
                            <a:ea typeface="Calibri" panose="020F0502020204030204" pitchFamily="34" charset="0"/>
                            <a:cs typeface="Sakkal Majalla" panose="02000000000000000000"/>
                          </a:rPr>
                          <m:t> </m:t>
                        </m:r>
                        <m:r>
                          <a:rPr lang="ar-SA">
                            <a:solidFill>
                              <a:srgbClr val="002060"/>
                            </a:solidFill>
                            <a:effectLst/>
                            <a:latin typeface="Cambria Math" panose="02040503050406030204" pitchFamily="18" charset="0"/>
                            <a:ea typeface="Calibri" panose="020F0502020204030204" pitchFamily="34" charset="0"/>
                            <a:cs typeface="Sakkal Majalla" panose="02000000000000000000"/>
                          </a:rPr>
                          <m:t>كمية</m:t>
                        </m:r>
                        <m:r>
                          <a:rPr lang="ar-SA">
                            <a:solidFill>
                              <a:srgbClr val="002060"/>
                            </a:solidFill>
                            <a:effectLst/>
                            <a:latin typeface="Cambria Math" panose="02040503050406030204" pitchFamily="18" charset="0"/>
                            <a:ea typeface="Calibri" panose="020F0502020204030204" pitchFamily="34" charset="0"/>
                            <a:cs typeface="Sakkal Majalla" panose="02000000000000000000"/>
                          </a:rPr>
                          <m:t> </m:t>
                        </m:r>
                        <m:r>
                          <a:rPr lang="ar-SA">
                            <a:solidFill>
                              <a:srgbClr val="002060"/>
                            </a:solidFill>
                            <a:effectLst/>
                            <a:latin typeface="Cambria Math" panose="02040503050406030204" pitchFamily="18" charset="0"/>
                            <a:ea typeface="Calibri" panose="020F0502020204030204" pitchFamily="34" charset="0"/>
                            <a:cs typeface="Sakkal Majalla" panose="02000000000000000000"/>
                          </a:rPr>
                          <m:t>تغير</m:t>
                        </m:r>
                      </m:den>
                    </m:f>
                  </m:oMath>
                </a14:m>
                <a:r>
                  <a:rPr lang="ar-SA" b="1" dirty="0">
                    <a:solidFill>
                      <a:srgbClr val="002060"/>
                    </a:solidFill>
                    <a:effectLst/>
                    <a:latin typeface="Calibri" panose="020F0502020204030204" pitchFamily="34" charset="0"/>
                    <a:ea typeface="Calibri" panose="020F0502020204030204" pitchFamily="34" charset="0"/>
                    <a:cs typeface="Sakkal Majalla" panose="02000000000000000000"/>
                  </a:rPr>
                  <a:t> الإيراد الحدي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0"/>
                  </a:spcAft>
                </a:pPr>
                <a14:m>
                  <m:oMath xmlns:m="http://schemas.openxmlformats.org/officeDocument/2006/math">
                    <m:f>
                      <m:fPr>
                        <m:ctrlPr>
                          <a:rPr lang="en-US" b="1" i="1">
                            <a:solidFill>
                              <a:srgbClr val="002060"/>
                            </a:solidFill>
                            <a:effectLst/>
                            <a:latin typeface="Cambria Math" panose="02040503050406030204" pitchFamily="18" charset="0"/>
                            <a:ea typeface="Calibri" panose="020F0502020204030204" pitchFamily="34" charset="0"/>
                            <a:cs typeface="Sakkal Majalla" panose="02000000000000000000"/>
                          </a:rPr>
                        </m:ctrlPr>
                      </m:fPr>
                      <m:num>
                        <m:r>
                          <a:rPr lang="en-US" b="1" i="1">
                            <a:solidFill>
                              <a:srgbClr val="002060"/>
                            </a:solidFill>
                            <a:effectLst/>
                            <a:latin typeface="Cambria Math" panose="02040503050406030204" pitchFamily="18" charset="0"/>
                            <a:ea typeface="Calibri" panose="020F0502020204030204" pitchFamily="34" charset="0"/>
                            <a:cs typeface="Sakkal Majalla" panose="02000000000000000000"/>
                          </a:rPr>
                          <m:t>∆ </m:t>
                        </m:r>
                        <m:r>
                          <a:rPr lang="en-US" b="1" i="1">
                            <a:solidFill>
                              <a:srgbClr val="002060"/>
                            </a:solidFill>
                            <a:effectLst/>
                            <a:latin typeface="Cambria Math" panose="02040503050406030204" pitchFamily="18" charset="0"/>
                            <a:ea typeface="Calibri" panose="020F0502020204030204" pitchFamily="34" charset="0"/>
                            <a:cs typeface="Sakkal Majalla" panose="02000000000000000000"/>
                          </a:rPr>
                          <m:t>𝑻𝑹</m:t>
                        </m:r>
                      </m:num>
                      <m:den>
                        <m:r>
                          <a:rPr lang="en-US" b="1" i="1">
                            <a:solidFill>
                              <a:srgbClr val="002060"/>
                            </a:solidFill>
                            <a:effectLst/>
                            <a:latin typeface="Cambria Math" panose="02040503050406030204" pitchFamily="18" charset="0"/>
                            <a:ea typeface="Calibri" panose="020F0502020204030204" pitchFamily="34" charset="0"/>
                            <a:cs typeface="Sakkal Majalla" panose="02000000000000000000"/>
                          </a:rPr>
                          <m:t>∆ </m:t>
                        </m:r>
                        <m:r>
                          <a:rPr lang="en-US" b="1" i="1">
                            <a:solidFill>
                              <a:srgbClr val="002060"/>
                            </a:solidFill>
                            <a:effectLst/>
                            <a:latin typeface="Cambria Math" panose="02040503050406030204" pitchFamily="18" charset="0"/>
                            <a:ea typeface="Calibri" panose="020F0502020204030204" pitchFamily="34" charset="0"/>
                            <a:cs typeface="Sakkal Majalla" panose="02000000000000000000"/>
                          </a:rPr>
                          <m:t>𝑸</m:t>
                        </m:r>
                      </m:den>
                    </m:f>
                  </m:oMath>
                </a14:m>
                <a:r>
                  <a:rPr lang="en-US" b="1" dirty="0">
                    <a:solidFill>
                      <a:srgbClr val="002060"/>
                    </a:solidFill>
                    <a:effectLst/>
                    <a:latin typeface="Sakkal Majalla" panose="02000000000000000000"/>
                    <a:ea typeface="Times New Roman" panose="02020603050405020304" pitchFamily="18" charset="0"/>
                    <a:cs typeface="Arial" panose="020B0604020202020204" pitchFamily="34" charset="0"/>
                  </a:rPr>
                  <a:t> = MR</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0"/>
                  </a:spcAft>
                </a:pPr>
                <a:r>
                  <a:rPr lang="en-GB" b="1" dirty="0">
                    <a:solidFill>
                      <a:srgbClr val="C00000"/>
                    </a:solidFill>
                    <a:effectLst/>
                    <a:latin typeface="Sakkal Majalla" panose="02000000000000000000"/>
                    <a:ea typeface="Calibri" panose="020F0502020204030204" pitchFamily="34" charset="0"/>
                    <a:cs typeface="Arial" panose="020B0604020202020204" pitchFamily="34" charset="0"/>
                  </a:rPr>
                  <a:t>   </a:t>
                </a:r>
                <a:r>
                  <a:rPr lang="ar-BH" b="1" dirty="0">
                    <a:solidFill>
                      <a:srgbClr val="C00000"/>
                    </a:solidFill>
                    <a:effectLst/>
                    <a:latin typeface="Calibri" panose="020F0502020204030204" pitchFamily="34" charset="0"/>
                    <a:ea typeface="Calibri" panose="020F0502020204030204" pitchFamily="34" charset="0"/>
                    <a:cs typeface="Sakkal Majalla" panose="02000000000000000000"/>
                  </a:rPr>
                  <a:t>الإيراد </a:t>
                </a:r>
                <a:r>
                  <a:rPr lang="ar-BH" b="1" dirty="0" smtClean="0">
                    <a:solidFill>
                      <a:srgbClr val="C00000"/>
                    </a:solidFill>
                    <a:effectLst/>
                    <a:latin typeface="Calibri" panose="020F0502020204030204" pitchFamily="34" charset="0"/>
                    <a:ea typeface="Calibri" panose="020F0502020204030204" pitchFamily="34" charset="0"/>
                    <a:cs typeface="Sakkal Majalla" panose="02000000000000000000"/>
                  </a:rPr>
                  <a:t>المتوسط</a:t>
                </a:r>
                <a:r>
                  <a:rPr lang="en-US" b="1" dirty="0" smtClean="0">
                    <a:solidFill>
                      <a:srgbClr val="C00000"/>
                    </a:solidFill>
                    <a:effectLst/>
                    <a:latin typeface="Calibri" panose="020F0502020204030204" pitchFamily="34" charset="0"/>
                    <a:ea typeface="Calibri" panose="020F0502020204030204" pitchFamily="34" charset="0"/>
                    <a:cs typeface="Sakkal Majalla" panose="02000000000000000000"/>
                  </a:rPr>
                  <a:t>: </a:t>
                </a:r>
                <a:r>
                  <a:rPr lang="ar-BH" b="1" dirty="0" smtClean="0">
                    <a:solidFill>
                      <a:srgbClr val="C00000"/>
                    </a:solidFill>
                    <a:effectLst/>
                    <a:latin typeface="Calibri" panose="020F0502020204030204" pitchFamily="34" charset="0"/>
                    <a:ea typeface="Calibri" panose="020F0502020204030204" pitchFamily="34" charset="0"/>
                    <a:cs typeface="Sakkal Majalla" panose="02000000000000000000"/>
                  </a:rPr>
                  <a:t> </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(AR)Average </a:t>
                </a:r>
                <a:r>
                  <a:rPr lang="en-US" b="1"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Revenue</a:t>
                </a:r>
                <a:r>
                  <a:rPr lang="ar-SA" dirty="0" smtClean="0">
                    <a:solidFill>
                      <a:srgbClr val="000000"/>
                    </a:solidFill>
                    <a:effectLst/>
                    <a:latin typeface="Calibri" panose="020F0502020204030204" pitchFamily="34" charset="0"/>
                    <a:ea typeface="Calibri" panose="020F0502020204030204" pitchFamily="34" charset="0"/>
                    <a:cs typeface="Sakkal Majalla" panose="02000000000000000000"/>
                  </a:rPr>
                  <a:t>يعرف </a:t>
                </a:r>
                <a:r>
                  <a:rPr lang="ar-SA" dirty="0">
                    <a:solidFill>
                      <a:srgbClr val="000000"/>
                    </a:solidFill>
                    <a:effectLst/>
                    <a:latin typeface="Calibri" panose="020F0502020204030204" pitchFamily="34" charset="0"/>
                    <a:ea typeface="Calibri" panose="020F0502020204030204" pitchFamily="34" charset="0"/>
                    <a:cs typeface="Sakkal Majalla" panose="02000000000000000000"/>
                  </a:rPr>
                  <a:t>بأنه إيراد الوحدة الواحدة، حيث يحسب من خلال قسمة الإيراد الكلي على كمية المبيعات.</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0"/>
                  </a:spcAft>
                </a:pPr>
                <a14:m>
                  <m:oMath xmlns:m="http://schemas.openxmlformats.org/officeDocument/2006/math">
                    <m:f>
                      <m:fPr>
                        <m:ctrlPr>
                          <a:rPr lang="en-US" b="1" i="1">
                            <a:solidFill>
                              <a:srgbClr val="002060"/>
                            </a:solidFill>
                            <a:effectLst/>
                            <a:latin typeface="Cambria Math" panose="02040503050406030204" pitchFamily="18" charset="0"/>
                            <a:ea typeface="Calibri" panose="020F0502020204030204" pitchFamily="34" charset="0"/>
                            <a:cs typeface="Sakkal Majalla" panose="02000000000000000000"/>
                          </a:rPr>
                        </m:ctrlPr>
                      </m:fPr>
                      <m:num>
                        <m:r>
                          <a:rPr lang="ar-SA">
                            <a:solidFill>
                              <a:srgbClr val="002060"/>
                            </a:solidFill>
                            <a:effectLst/>
                            <a:latin typeface="Cambria Math" panose="02040503050406030204" pitchFamily="18" charset="0"/>
                            <a:ea typeface="Calibri" panose="020F0502020204030204" pitchFamily="34" charset="0"/>
                            <a:cs typeface="Sakkal Majalla" panose="02000000000000000000"/>
                          </a:rPr>
                          <m:t>الكلي</m:t>
                        </m:r>
                        <m:r>
                          <a:rPr lang="ar-SA">
                            <a:solidFill>
                              <a:srgbClr val="002060"/>
                            </a:solidFill>
                            <a:effectLst/>
                            <a:latin typeface="Cambria Math" panose="02040503050406030204" pitchFamily="18" charset="0"/>
                            <a:ea typeface="Calibri" panose="020F0502020204030204" pitchFamily="34" charset="0"/>
                            <a:cs typeface="Sakkal Majalla" panose="02000000000000000000"/>
                          </a:rPr>
                          <m:t> </m:t>
                        </m:r>
                        <m:r>
                          <a:rPr lang="ar-SA">
                            <a:solidFill>
                              <a:srgbClr val="002060"/>
                            </a:solidFill>
                            <a:effectLst/>
                            <a:latin typeface="Cambria Math" panose="02040503050406030204" pitchFamily="18" charset="0"/>
                            <a:ea typeface="Calibri" panose="020F0502020204030204" pitchFamily="34" charset="0"/>
                            <a:cs typeface="Sakkal Majalla" panose="02000000000000000000"/>
                          </a:rPr>
                          <m:t>الإيراد</m:t>
                        </m:r>
                        <m:r>
                          <a:rPr lang="ar-SA">
                            <a:solidFill>
                              <a:srgbClr val="002060"/>
                            </a:solidFill>
                            <a:effectLst/>
                            <a:latin typeface="Cambria Math" panose="02040503050406030204" pitchFamily="18" charset="0"/>
                            <a:ea typeface="Calibri" panose="020F0502020204030204" pitchFamily="34" charset="0"/>
                            <a:cs typeface="Sakkal Majalla" panose="02000000000000000000"/>
                          </a:rPr>
                          <m:t>  </m:t>
                        </m:r>
                      </m:num>
                      <m:den>
                        <m:r>
                          <a:rPr lang="ar-SA">
                            <a:solidFill>
                              <a:srgbClr val="002060"/>
                            </a:solidFill>
                            <a:effectLst/>
                            <a:latin typeface="Cambria Math" panose="02040503050406030204" pitchFamily="18" charset="0"/>
                            <a:ea typeface="Calibri" panose="020F0502020204030204" pitchFamily="34" charset="0"/>
                            <a:cs typeface="Sakkal Majalla" panose="02000000000000000000"/>
                          </a:rPr>
                          <m:t>المبيعات</m:t>
                        </m:r>
                        <m:r>
                          <a:rPr lang="ar-SA">
                            <a:solidFill>
                              <a:srgbClr val="002060"/>
                            </a:solidFill>
                            <a:effectLst/>
                            <a:latin typeface="Cambria Math" panose="02040503050406030204" pitchFamily="18" charset="0"/>
                            <a:ea typeface="Calibri" panose="020F0502020204030204" pitchFamily="34" charset="0"/>
                            <a:cs typeface="Sakkal Majalla" panose="02000000000000000000"/>
                          </a:rPr>
                          <m:t> </m:t>
                        </m:r>
                        <m:r>
                          <a:rPr lang="ar-SA">
                            <a:solidFill>
                              <a:srgbClr val="002060"/>
                            </a:solidFill>
                            <a:effectLst/>
                            <a:latin typeface="Cambria Math" panose="02040503050406030204" pitchFamily="18" charset="0"/>
                            <a:ea typeface="Calibri" panose="020F0502020204030204" pitchFamily="34" charset="0"/>
                            <a:cs typeface="Sakkal Majalla" panose="02000000000000000000"/>
                          </a:rPr>
                          <m:t>كمية</m:t>
                        </m:r>
                        <m:r>
                          <a:rPr lang="ar-SA">
                            <a:solidFill>
                              <a:srgbClr val="002060"/>
                            </a:solidFill>
                            <a:effectLst/>
                            <a:latin typeface="Cambria Math" panose="02040503050406030204" pitchFamily="18" charset="0"/>
                            <a:ea typeface="Calibri" panose="020F0502020204030204" pitchFamily="34" charset="0"/>
                            <a:cs typeface="Sakkal Majalla" panose="02000000000000000000"/>
                          </a:rPr>
                          <m:t> </m:t>
                        </m:r>
                      </m:den>
                    </m:f>
                  </m:oMath>
                </a14:m>
                <a:r>
                  <a:rPr lang="ar-SA" b="1" dirty="0" smtClean="0">
                    <a:solidFill>
                      <a:srgbClr val="002060"/>
                    </a:solidFill>
                    <a:effectLst/>
                    <a:latin typeface="Calibri" panose="020F0502020204030204" pitchFamily="34" charset="0"/>
                    <a:ea typeface="Calibri" panose="020F0502020204030204" pitchFamily="34" charset="0"/>
                    <a:cs typeface="Sakkal Majalla" panose="02000000000000000000"/>
                  </a:rPr>
                  <a:t> </a:t>
                </a:r>
                <a:r>
                  <a:rPr lang="ar-SA" b="1" dirty="0">
                    <a:solidFill>
                      <a:srgbClr val="002060"/>
                    </a:solidFill>
                    <a:effectLst/>
                    <a:latin typeface="Calibri" panose="020F0502020204030204" pitchFamily="34" charset="0"/>
                    <a:ea typeface="Calibri" panose="020F0502020204030204" pitchFamily="34" charset="0"/>
                    <a:cs typeface="Sakkal Majalla" panose="02000000000000000000"/>
                  </a:rPr>
                  <a:t>الإيراد المتوسط </a:t>
                </a:r>
                <a:r>
                  <a:rPr lang="ar-SA" b="1" dirty="0" smtClean="0">
                    <a:solidFill>
                      <a:srgbClr val="002060"/>
                    </a:solidFill>
                    <a:effectLst/>
                    <a:latin typeface="Calibri" panose="020F0502020204030204" pitchFamily="34" charset="0"/>
                    <a:ea typeface="Calibri" panose="020F0502020204030204" pitchFamily="34" charset="0"/>
                    <a:cs typeface="Sakkal Majalla" panose="02000000000000000000"/>
                  </a:rPr>
                  <a:t>=</a:t>
                </a:r>
              </a:p>
              <a:p>
                <a:pPr algn="ctr">
                  <a:lnSpc>
                    <a:spcPct val="115000"/>
                  </a:lnSpc>
                </a:pPr>
                <a14:m>
                  <m:oMath xmlns:m="http://schemas.openxmlformats.org/officeDocument/2006/math">
                    <m:f>
                      <m:fPr>
                        <m:ctrlPr>
                          <a:rPr lang="en-US" b="1" i="1">
                            <a:solidFill>
                              <a:srgbClr val="002060"/>
                            </a:solidFill>
                            <a:latin typeface="Cambria Math" panose="02040503050406030204" pitchFamily="18" charset="0"/>
                          </a:rPr>
                        </m:ctrlPr>
                      </m:fPr>
                      <m:num>
                        <m:r>
                          <a:rPr lang="en-US" b="1" i="1">
                            <a:solidFill>
                              <a:srgbClr val="002060"/>
                            </a:solidFill>
                            <a:latin typeface="Cambria Math" panose="02040503050406030204" pitchFamily="18" charset="0"/>
                          </a:rPr>
                          <m:t>𝑻𝑹</m:t>
                        </m:r>
                      </m:num>
                      <m:den>
                        <m:r>
                          <a:rPr lang="en-US" b="1" i="1">
                            <a:solidFill>
                              <a:srgbClr val="002060"/>
                            </a:solidFill>
                            <a:latin typeface="Cambria Math" panose="02040503050406030204" pitchFamily="18" charset="0"/>
                          </a:rPr>
                          <m:t> </m:t>
                        </m:r>
                        <m:r>
                          <a:rPr lang="en-US" b="1" i="1">
                            <a:solidFill>
                              <a:srgbClr val="002060"/>
                            </a:solidFill>
                            <a:latin typeface="Cambria Math" panose="02040503050406030204" pitchFamily="18" charset="0"/>
                          </a:rPr>
                          <m:t>𝑸</m:t>
                        </m:r>
                      </m:den>
                    </m:f>
                  </m:oMath>
                </a14:m>
                <a:r>
                  <a:rPr lang="en-US" b="1" dirty="0">
                    <a:solidFill>
                      <a:srgbClr val="002060"/>
                    </a:solidFill>
                  </a:rPr>
                  <a:t> = </a:t>
                </a:r>
                <a:r>
                  <a:rPr lang="en-US" b="1" dirty="0">
                    <a:solidFill>
                      <a:srgbClr val="002060"/>
                    </a:solidFill>
                  </a:rPr>
                  <a:t>AR</a:t>
                </a:r>
                <a:endParaRPr lang="en-US" dirty="0">
                  <a:solidFill>
                    <a:srgbClr val="002060"/>
                  </a:solidFill>
                </a:endParaRPr>
              </a:p>
              <a:p>
                <a:pPr algn="ctr">
                  <a:lnSpc>
                    <a:spcPct val="115000"/>
                  </a:lnSpc>
                  <a:spcAft>
                    <a:spcPts val="0"/>
                  </a:spcAft>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493235" y="1703866"/>
                <a:ext cx="8686800" cy="5131213"/>
              </a:xfrm>
              <a:prstGeom prst="rect">
                <a:avLst/>
              </a:prstGeom>
              <a:blipFill rotWithShape="0">
                <a:blip r:embed="rId5"/>
                <a:stretch>
                  <a:fillRect l="-1333" t="-357" r="-561"/>
                </a:stretch>
              </a:blipFill>
            </p:spPr>
            <p:txBody>
              <a:bodyPr/>
              <a:lstStyle/>
              <a:p>
                <a:r>
                  <a:rPr lang="en-US">
                    <a:noFill/>
                  </a:rPr>
                  <a:t> </a:t>
                </a:r>
              </a:p>
            </p:txBody>
          </p:sp>
        </mc:Fallback>
      </mc:AlternateContent>
    </p:spTree>
    <p:extLst>
      <p:ext uri="{BB962C8B-B14F-4D97-AF65-F5344CB8AC3E}">
        <p14:creationId xmlns:p14="http://schemas.microsoft.com/office/powerpoint/2010/main" val="74242248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8"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52400" y="1510924"/>
            <a:ext cx="9372600" cy="4859396"/>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algn="ctr"/>
            <a:endParaRPr lang="en-US" sz="2000" dirty="0">
              <a:solidFill>
                <a:srgbClr val="002060"/>
              </a:solidFill>
            </a:endParaRPr>
          </a:p>
        </p:txBody>
      </p:sp>
      <p:sp>
        <p:nvSpPr>
          <p:cNvPr id="14" name="مستطيل مستدير الزوايا 13"/>
          <p:cNvSpPr/>
          <p:nvPr/>
        </p:nvSpPr>
        <p:spPr>
          <a:xfrm>
            <a:off x="3837904" y="365314"/>
            <a:ext cx="8354096"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888222"/>
            <a:ext cx="2596668"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1" y="4751838"/>
            <a:ext cx="2626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28" name="Rectangle 6"/>
          <p:cNvSpPr/>
          <p:nvPr/>
        </p:nvSpPr>
        <p:spPr>
          <a:xfrm>
            <a:off x="3837904" y="546904"/>
            <a:ext cx="7044192" cy="523220"/>
          </a:xfrm>
          <a:prstGeom prst="rect">
            <a:avLst/>
          </a:prstGeom>
        </p:spPr>
        <p:txBody>
          <a:bodyPr wrap="square">
            <a:spAutoFit/>
          </a:bodyPr>
          <a:lstStyle/>
          <a:p>
            <a:pPr lvl="0" algn="r" rtl="1"/>
            <a:r>
              <a:rPr lang="ar-BH" sz="2800" b="1" dirty="0">
                <a:solidFill>
                  <a:srgbClr val="FFFF00"/>
                </a:solidFill>
                <a:cs typeface="Sultan bold" pitchFamily="2" charset="-78"/>
              </a:rPr>
              <a:t>نستنتج الفرق بين الإيراد الكلي، الإيراد الحدي، والايراد المتوسط</a:t>
            </a:r>
            <a:endParaRPr lang="en-US" sz="2800" b="1" dirty="0">
              <a:solidFill>
                <a:srgbClr val="FFFF00"/>
              </a:solidFill>
              <a:cs typeface="Sultan bold" pitchFamily="2" charset="-78"/>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1" y="2893870"/>
            <a:ext cx="2572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1"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   </a:t>
            </a:r>
            <a:r>
              <a:rPr lang="ar-BH" sz="1400" b="1" dirty="0" smtClean="0">
                <a:solidFill>
                  <a:srgbClr val="002060"/>
                </a:solidFill>
              </a:rPr>
              <a:t>                     </a:t>
            </a:r>
            <a:r>
              <a:rPr lang="ar-SA" sz="1400" b="1" dirty="0" smtClean="0">
                <a:solidFill>
                  <a:srgbClr val="002060"/>
                </a:solidFill>
              </a:rPr>
              <a:t>تمويل المشروعات والارباح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
        <p:nvSpPr>
          <p:cNvPr id="3" name="Rectangle 2"/>
          <p:cNvSpPr/>
          <p:nvPr/>
        </p:nvSpPr>
        <p:spPr>
          <a:xfrm>
            <a:off x="326571" y="1654629"/>
            <a:ext cx="8969829" cy="4572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000" dirty="0" smtClean="0">
                <a:solidFill>
                  <a:srgbClr val="C00000"/>
                </a:solidFill>
                <a:cs typeface="Sultan bold" pitchFamily="2" charset="-78"/>
              </a:rPr>
              <a:t>مثال</a:t>
            </a:r>
            <a:r>
              <a:rPr lang="ar-SA" sz="2000" dirty="0" smtClean="0">
                <a:solidFill>
                  <a:schemeClr val="tx1"/>
                </a:solidFill>
                <a:cs typeface="Sultan bold" pitchFamily="2" charset="-78"/>
              </a:rPr>
              <a:t>: بيع </a:t>
            </a:r>
            <a:r>
              <a:rPr lang="ar-SA" sz="2000" dirty="0">
                <a:solidFill>
                  <a:schemeClr val="tx1"/>
                </a:solidFill>
                <a:cs typeface="Sultan bold" pitchFamily="2" charset="-78"/>
              </a:rPr>
              <a:t>محل أجهزة كمبيوتر محمول وسعر بيع الوحدة 250 </a:t>
            </a:r>
            <a:r>
              <a:rPr lang="ar-SA" sz="2000" dirty="0" smtClean="0">
                <a:solidFill>
                  <a:schemeClr val="tx1"/>
                </a:solidFill>
                <a:cs typeface="Sultan bold" pitchFamily="2" charset="-78"/>
              </a:rPr>
              <a:t>دينار،</a:t>
            </a:r>
            <a:r>
              <a:rPr lang="en-US" sz="2000" dirty="0">
                <a:solidFill>
                  <a:schemeClr val="tx1"/>
                </a:solidFill>
                <a:cs typeface="Sultan bold" pitchFamily="2" charset="-78"/>
              </a:rPr>
              <a:t> </a:t>
            </a:r>
            <a:r>
              <a:rPr lang="ar-SA" sz="2000" dirty="0" smtClean="0">
                <a:solidFill>
                  <a:schemeClr val="tx1"/>
                </a:solidFill>
                <a:cs typeface="Sultan bold" pitchFamily="2" charset="-78"/>
              </a:rPr>
              <a:t>بلغت </a:t>
            </a:r>
            <a:r>
              <a:rPr lang="ar-SA" sz="2000" dirty="0">
                <a:solidFill>
                  <a:schemeClr val="tx1"/>
                </a:solidFill>
                <a:cs typeface="Sultan bold" pitchFamily="2" charset="-78"/>
              </a:rPr>
              <a:t>التكلفة الكلية للوحدة الواحدة 220 </a:t>
            </a:r>
            <a:r>
              <a:rPr lang="ar-SA" sz="2000" dirty="0" smtClean="0">
                <a:solidFill>
                  <a:schemeClr val="tx1"/>
                </a:solidFill>
                <a:cs typeface="Sultan bold" pitchFamily="2" charset="-78"/>
              </a:rPr>
              <a:t>دينار.</a:t>
            </a:r>
          </a:p>
          <a:p>
            <a:pPr algn="r" rtl="1"/>
            <a:r>
              <a:rPr lang="ar-SA" sz="2000" dirty="0">
                <a:solidFill>
                  <a:schemeClr val="tx1"/>
                </a:solidFill>
                <a:cs typeface="Sultan bold" pitchFamily="2" charset="-78"/>
              </a:rPr>
              <a:t>المطلوب: أكمل الجدول </a:t>
            </a:r>
            <a:r>
              <a:rPr lang="ar-SA" sz="2000" dirty="0" smtClean="0">
                <a:solidFill>
                  <a:schemeClr val="tx1"/>
                </a:solidFill>
                <a:cs typeface="Sultan bold" pitchFamily="2" charset="-78"/>
              </a:rPr>
              <a:t>التالي</a:t>
            </a:r>
          </a:p>
          <a:p>
            <a:pPr algn="r" rtl="1"/>
            <a:endParaRPr lang="ar-SA" sz="2000" dirty="0">
              <a:solidFill>
                <a:schemeClr val="tx1"/>
              </a:solidFill>
              <a:cs typeface="Sultan bold" pitchFamily="2" charset="-78"/>
            </a:endParaRPr>
          </a:p>
          <a:p>
            <a:pPr algn="r" rtl="1"/>
            <a:endParaRPr lang="ar-SA" sz="2000" dirty="0" smtClean="0">
              <a:solidFill>
                <a:schemeClr val="tx1"/>
              </a:solidFill>
              <a:cs typeface="Sultan bold" pitchFamily="2" charset="-78"/>
            </a:endParaRPr>
          </a:p>
          <a:p>
            <a:pPr algn="r" rtl="1"/>
            <a:endParaRPr lang="ar-SA" sz="2000" dirty="0">
              <a:solidFill>
                <a:schemeClr val="tx1"/>
              </a:solidFill>
              <a:cs typeface="Sultan bold" pitchFamily="2" charset="-78"/>
            </a:endParaRPr>
          </a:p>
          <a:p>
            <a:pPr algn="r" rtl="1"/>
            <a:endParaRPr lang="ar-SA" sz="2000" dirty="0" smtClean="0">
              <a:solidFill>
                <a:schemeClr val="tx1"/>
              </a:solidFill>
              <a:cs typeface="Sultan bold" pitchFamily="2" charset="-78"/>
            </a:endParaRPr>
          </a:p>
          <a:p>
            <a:pPr algn="r" rtl="1"/>
            <a:endParaRPr lang="ar-SA" sz="2000" dirty="0">
              <a:solidFill>
                <a:schemeClr val="tx1"/>
              </a:solidFill>
              <a:cs typeface="Sultan bold" pitchFamily="2" charset="-78"/>
            </a:endParaRPr>
          </a:p>
          <a:p>
            <a:pPr algn="r" rtl="1"/>
            <a:endParaRPr lang="ar-SA" sz="2000" dirty="0" smtClean="0">
              <a:solidFill>
                <a:schemeClr val="tx1"/>
              </a:solidFill>
              <a:cs typeface="Sultan bold" pitchFamily="2" charset="-78"/>
            </a:endParaRPr>
          </a:p>
          <a:p>
            <a:pPr algn="r" rtl="1"/>
            <a:endParaRPr lang="ar-SA" sz="2000" dirty="0">
              <a:solidFill>
                <a:schemeClr val="tx1"/>
              </a:solidFill>
              <a:cs typeface="Sultan bold" pitchFamily="2" charset="-78"/>
            </a:endParaRPr>
          </a:p>
          <a:p>
            <a:pPr algn="r" rtl="1"/>
            <a:endParaRPr lang="ar-SA" sz="2000" dirty="0" smtClean="0">
              <a:solidFill>
                <a:schemeClr val="tx1"/>
              </a:solidFill>
              <a:cs typeface="Sultan bold" pitchFamily="2" charset="-78"/>
            </a:endParaRPr>
          </a:p>
          <a:p>
            <a:pPr algn="r" rtl="1"/>
            <a:endParaRPr lang="ar-SA" sz="2000" dirty="0">
              <a:solidFill>
                <a:schemeClr val="tx1"/>
              </a:solidFill>
              <a:cs typeface="Sultan bold" pitchFamily="2" charset="-78"/>
            </a:endParaRPr>
          </a:p>
          <a:p>
            <a:pPr algn="r" rtl="1"/>
            <a:endParaRPr lang="en-US" sz="2000" dirty="0">
              <a:solidFill>
                <a:schemeClr val="tx1"/>
              </a:solidFill>
              <a:cs typeface="Sultan bold" pitchFamily="2" charset="-78"/>
            </a:endParaRPr>
          </a:p>
          <a:p>
            <a:pPr algn="r" rtl="1"/>
            <a:endParaRPr lang="en-US" sz="2000" dirty="0">
              <a:solidFill>
                <a:schemeClr val="tx1"/>
              </a:solidFill>
              <a:cs typeface="Sultan bold" pitchFamily="2" charset="-78"/>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90676409"/>
                  </p:ext>
                </p:extLst>
              </p:nvPr>
            </p:nvGraphicFramePr>
            <p:xfrm>
              <a:off x="544286" y="3355096"/>
              <a:ext cx="8403771" cy="2653819"/>
            </p:xfrm>
            <a:graphic>
              <a:graphicData uri="http://schemas.openxmlformats.org/drawingml/2006/table">
                <a:tbl>
                  <a:tblPr firstRow="1" firstCol="1" bandRow="1">
                    <a:tableStyleId>{69C7853C-536D-4A76-A0AE-DD22124D55A5}</a:tableStyleId>
                  </a:tblPr>
                  <a:tblGrid>
                    <a:gridCol w="1401522"/>
                    <a:gridCol w="1510640"/>
                    <a:gridCol w="1647483"/>
                    <a:gridCol w="1516006"/>
                    <a:gridCol w="1516006"/>
                    <a:gridCol w="812114"/>
                  </a:tblGrid>
                  <a:tr h="758234">
                    <a:tc>
                      <a:txBody>
                        <a:bodyPr/>
                        <a:lstStyle/>
                        <a:p>
                          <a:pPr algn="ctr">
                            <a:lnSpc>
                              <a:spcPct val="110000"/>
                            </a:lnSpc>
                            <a:spcAft>
                              <a:spcPts val="0"/>
                            </a:spcAft>
                          </a:pPr>
                          <a:r>
                            <a:rPr lang="ar-SA" sz="2000" dirty="0" smtClean="0">
                              <a:solidFill>
                                <a:srgbClr val="C00000"/>
                              </a:solidFill>
                              <a:effectLst/>
                            </a:rPr>
                            <a:t>الايراد الحدي</a:t>
                          </a:r>
                          <a:endParaRPr lang="en-US" sz="2000" dirty="0">
                            <a:solidFill>
                              <a:srgbClr val="C00000"/>
                            </a:solidFill>
                            <a:effectLst/>
                          </a:endParaRPr>
                        </a:p>
                        <a:p>
                          <a:pPr algn="ctr">
                            <a:lnSpc>
                              <a:spcPct val="110000"/>
                            </a:lnSpc>
                            <a:spcAft>
                              <a:spcPts val="0"/>
                            </a:spcAft>
                          </a:pPr>
                          <a14:m>
                            <m:oMath xmlns:m="http://schemas.openxmlformats.org/officeDocument/2006/math">
                              <m:r>
                                <a:rPr lang="en-US" sz="2000">
                                  <a:solidFill>
                                    <a:srgbClr val="C00000"/>
                                  </a:solidFill>
                                  <a:effectLst/>
                                  <a:latin typeface="Cambria Math" panose="02040503050406030204" pitchFamily="18" charset="0"/>
                                </a:rPr>
                                <m:t>∆</m:t>
                              </m:r>
                            </m:oMath>
                          </a14:m>
                          <a:r>
                            <a:rPr lang="en-US" sz="2000" dirty="0">
                              <a:solidFill>
                                <a:srgbClr val="C00000"/>
                              </a:solidFill>
                              <a:effectLst/>
                            </a:rPr>
                            <a:t>TR /</a:t>
                          </a:r>
                          <a14:m>
                            <m:oMath xmlns:m="http://schemas.openxmlformats.org/officeDocument/2006/math">
                              <m:r>
                                <a:rPr lang="en-US" sz="2000">
                                  <a:solidFill>
                                    <a:srgbClr val="C00000"/>
                                  </a:solidFill>
                                  <a:effectLst/>
                                  <a:latin typeface="Cambria Math" panose="02040503050406030204" pitchFamily="18" charset="0"/>
                                </a:rPr>
                                <m:t>∆ </m:t>
                              </m:r>
                              <m:r>
                                <a:rPr lang="en-US" sz="2000">
                                  <a:solidFill>
                                    <a:srgbClr val="C00000"/>
                                  </a:solidFill>
                                  <a:effectLst/>
                                  <a:latin typeface="Cambria Math" panose="02040503050406030204" pitchFamily="18" charset="0"/>
                                </a:rPr>
                                <m:t>𝑸</m:t>
                              </m:r>
                            </m:oMath>
                          </a14:m>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ar-SA" sz="2000" dirty="0">
                              <a:solidFill>
                                <a:srgbClr val="C00000"/>
                              </a:solidFill>
                              <a:effectLst/>
                            </a:rPr>
                            <a:t>الايراد المتوسط</a:t>
                          </a:r>
                          <a:endParaRPr lang="en-US" sz="2000" dirty="0">
                            <a:solidFill>
                              <a:srgbClr val="C00000"/>
                            </a:solidFill>
                            <a:effectLst/>
                          </a:endParaRPr>
                        </a:p>
                        <a:p>
                          <a:pPr algn="ctr">
                            <a:lnSpc>
                              <a:spcPct val="110000"/>
                            </a:lnSpc>
                            <a:spcAft>
                              <a:spcPts val="0"/>
                            </a:spcAft>
                          </a:pPr>
                          <a:r>
                            <a:rPr lang="en-US" sz="2000" dirty="0">
                              <a:solidFill>
                                <a:srgbClr val="C00000"/>
                              </a:solidFill>
                              <a:effectLst/>
                            </a:rPr>
                            <a:t>TR / Q</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ar-SA" sz="2000" dirty="0">
                              <a:solidFill>
                                <a:srgbClr val="C00000"/>
                              </a:solidFill>
                              <a:effectLst/>
                            </a:rPr>
                            <a:t>الربح / الخسارة</a:t>
                          </a:r>
                          <a:endParaRPr lang="en-US" sz="2000" dirty="0">
                            <a:solidFill>
                              <a:srgbClr val="C00000"/>
                            </a:solidFill>
                            <a:effectLst/>
                          </a:endParaRPr>
                        </a:p>
                        <a:p>
                          <a:pPr algn="ctr">
                            <a:lnSpc>
                              <a:spcPct val="110000"/>
                            </a:lnSpc>
                            <a:spcAft>
                              <a:spcPts val="0"/>
                            </a:spcAft>
                          </a:pPr>
                          <a:r>
                            <a:rPr lang="en-US" sz="2000" dirty="0">
                              <a:solidFill>
                                <a:srgbClr val="C00000"/>
                              </a:solidFill>
                              <a:effectLst/>
                            </a:rPr>
                            <a:t>TR - TC</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ar-SA" sz="2000" dirty="0">
                              <a:solidFill>
                                <a:srgbClr val="C00000"/>
                              </a:solidFill>
                              <a:effectLst/>
                            </a:rPr>
                            <a:t>التكاليف الكلية</a:t>
                          </a:r>
                          <a:endParaRPr lang="en-US" sz="2000" dirty="0">
                            <a:solidFill>
                              <a:srgbClr val="C00000"/>
                            </a:solidFill>
                            <a:effectLst/>
                          </a:endParaRPr>
                        </a:p>
                        <a:p>
                          <a:pPr algn="ctr">
                            <a:lnSpc>
                              <a:spcPct val="110000"/>
                            </a:lnSpc>
                            <a:spcAft>
                              <a:spcPts val="0"/>
                            </a:spcAft>
                          </a:pPr>
                          <a:r>
                            <a:rPr lang="en-US" sz="2000" dirty="0">
                              <a:solidFill>
                                <a:srgbClr val="C00000"/>
                              </a:solidFill>
                              <a:effectLst/>
                            </a:rPr>
                            <a:t>TC=Q ×UC </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ar-SA" sz="2000" dirty="0">
                              <a:solidFill>
                                <a:srgbClr val="C00000"/>
                              </a:solidFill>
                              <a:effectLst/>
                            </a:rPr>
                            <a:t>الايراد الكلي</a:t>
                          </a:r>
                          <a:endParaRPr lang="en-US" sz="2000" dirty="0">
                            <a:solidFill>
                              <a:srgbClr val="C00000"/>
                            </a:solidFill>
                            <a:effectLst/>
                          </a:endParaRPr>
                        </a:p>
                        <a:p>
                          <a:pPr algn="ctr">
                            <a:lnSpc>
                              <a:spcPct val="110000"/>
                            </a:lnSpc>
                            <a:spcAft>
                              <a:spcPts val="0"/>
                            </a:spcAft>
                          </a:pPr>
                          <a:r>
                            <a:rPr lang="en-US" sz="2000" dirty="0">
                              <a:solidFill>
                                <a:srgbClr val="C00000"/>
                              </a:solidFill>
                              <a:effectLst/>
                            </a:rPr>
                            <a:t>TR =Q × P</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ar-SA" sz="2000" dirty="0">
                              <a:solidFill>
                                <a:srgbClr val="C00000"/>
                              </a:solidFill>
                              <a:effectLst/>
                            </a:rPr>
                            <a:t>الكمية</a:t>
                          </a:r>
                          <a:endParaRPr lang="en-US" sz="2000" dirty="0">
                            <a:solidFill>
                              <a:srgbClr val="C00000"/>
                            </a:solidFill>
                            <a:effectLst/>
                          </a:endParaRPr>
                        </a:p>
                        <a:p>
                          <a:pPr algn="ctr">
                            <a:lnSpc>
                              <a:spcPct val="110000"/>
                            </a:lnSpc>
                            <a:spcAft>
                              <a:spcPts val="0"/>
                            </a:spcAft>
                          </a:pPr>
                          <a:r>
                            <a:rPr lang="en-US" sz="2000" dirty="0">
                              <a:solidFill>
                                <a:srgbClr val="C00000"/>
                              </a:solidFill>
                              <a:effectLst/>
                            </a:rPr>
                            <a:t>Q</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79117">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0000"/>
                            </a:lnSpc>
                            <a:spcAft>
                              <a:spcPts val="0"/>
                            </a:spcAft>
                          </a:pPr>
                          <a:r>
                            <a:rPr lang="ar-SA" sz="2000" dirty="0">
                              <a:solidFill>
                                <a:srgbClr val="7030A0"/>
                              </a:solidFill>
                              <a:effectLst/>
                            </a:rPr>
                            <a:t>1</a:t>
                          </a: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79117">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0000"/>
                            </a:lnSpc>
                            <a:spcAft>
                              <a:spcPts val="0"/>
                            </a:spcAft>
                          </a:pPr>
                          <a:r>
                            <a:rPr lang="ar-SA" sz="2000" dirty="0">
                              <a:solidFill>
                                <a:srgbClr val="7030A0"/>
                              </a:solidFill>
                              <a:effectLst/>
                            </a:rPr>
                            <a:t>2</a:t>
                          </a: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79117">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0000"/>
                            </a:lnSpc>
                            <a:spcAft>
                              <a:spcPts val="0"/>
                            </a:spcAft>
                          </a:pPr>
                          <a:r>
                            <a:rPr lang="ar-SA" sz="2000" dirty="0">
                              <a:solidFill>
                                <a:srgbClr val="7030A0"/>
                              </a:solidFill>
                              <a:effectLst/>
                            </a:rPr>
                            <a:t>3</a:t>
                          </a: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79117">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0000"/>
                            </a:lnSpc>
                            <a:spcAft>
                              <a:spcPts val="0"/>
                            </a:spcAft>
                          </a:pPr>
                          <a:r>
                            <a:rPr lang="ar-SA" sz="2000" dirty="0">
                              <a:solidFill>
                                <a:srgbClr val="7030A0"/>
                              </a:solidFill>
                              <a:effectLst/>
                            </a:rPr>
                            <a:t>4</a:t>
                          </a: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79117">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0000"/>
                            </a:lnSpc>
                            <a:spcAft>
                              <a:spcPts val="0"/>
                            </a:spcAft>
                          </a:pPr>
                          <a:r>
                            <a:rPr lang="ar-SA" sz="2000" dirty="0">
                              <a:solidFill>
                                <a:srgbClr val="7030A0"/>
                              </a:solidFill>
                              <a:effectLst/>
                            </a:rPr>
                            <a:t>5</a:t>
                          </a: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90676409"/>
                  </p:ext>
                </p:extLst>
              </p:nvPr>
            </p:nvGraphicFramePr>
            <p:xfrm>
              <a:off x="544286" y="3355096"/>
              <a:ext cx="8403771" cy="2653819"/>
            </p:xfrm>
            <a:graphic>
              <a:graphicData uri="http://schemas.openxmlformats.org/drawingml/2006/table">
                <a:tbl>
                  <a:tblPr firstRow="1" firstCol="1" bandRow="1">
                    <a:tableStyleId>{69C7853C-536D-4A76-A0AE-DD22124D55A5}</a:tableStyleId>
                  </a:tblPr>
                  <a:tblGrid>
                    <a:gridCol w="1401522"/>
                    <a:gridCol w="1510640"/>
                    <a:gridCol w="1647483"/>
                    <a:gridCol w="1516006"/>
                    <a:gridCol w="1516006"/>
                    <a:gridCol w="812114"/>
                  </a:tblGrid>
                  <a:tr h="758234">
                    <a:tc>
                      <a:txBody>
                        <a:bodyPr/>
                        <a:lstStyle/>
                        <a:p>
                          <a:endParaRPr lang="en-US"/>
                        </a:p>
                      </a:txBody>
                      <a:tcPr marL="68580" marR="68580" marT="0" marB="0" anchor="ctr">
                        <a:blipFill rotWithShape="0">
                          <a:blip r:embed="rId5"/>
                          <a:stretch>
                            <a:fillRect l="-435" t="-2400" r="-500435" b="-264000"/>
                          </a:stretch>
                        </a:blipFill>
                      </a:tcPr>
                    </a:tc>
                    <a:tc>
                      <a:txBody>
                        <a:bodyPr/>
                        <a:lstStyle/>
                        <a:p>
                          <a:pPr algn="ctr">
                            <a:lnSpc>
                              <a:spcPct val="110000"/>
                            </a:lnSpc>
                            <a:spcAft>
                              <a:spcPts val="0"/>
                            </a:spcAft>
                          </a:pPr>
                          <a:r>
                            <a:rPr lang="ar-SA" sz="2000" dirty="0">
                              <a:solidFill>
                                <a:srgbClr val="C00000"/>
                              </a:solidFill>
                              <a:effectLst/>
                            </a:rPr>
                            <a:t>الايراد المتوسط</a:t>
                          </a:r>
                          <a:endParaRPr lang="en-US" sz="2000" dirty="0">
                            <a:solidFill>
                              <a:srgbClr val="C00000"/>
                            </a:solidFill>
                            <a:effectLst/>
                          </a:endParaRPr>
                        </a:p>
                        <a:p>
                          <a:pPr algn="ctr">
                            <a:lnSpc>
                              <a:spcPct val="110000"/>
                            </a:lnSpc>
                            <a:spcAft>
                              <a:spcPts val="0"/>
                            </a:spcAft>
                          </a:pPr>
                          <a:r>
                            <a:rPr lang="en-US" sz="2000" dirty="0">
                              <a:solidFill>
                                <a:srgbClr val="C00000"/>
                              </a:solidFill>
                              <a:effectLst/>
                            </a:rPr>
                            <a:t>TR / Q</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ar-SA" sz="2000" dirty="0">
                              <a:solidFill>
                                <a:srgbClr val="C00000"/>
                              </a:solidFill>
                              <a:effectLst/>
                            </a:rPr>
                            <a:t>الربح / الخسارة</a:t>
                          </a:r>
                          <a:endParaRPr lang="en-US" sz="2000" dirty="0">
                            <a:solidFill>
                              <a:srgbClr val="C00000"/>
                            </a:solidFill>
                            <a:effectLst/>
                          </a:endParaRPr>
                        </a:p>
                        <a:p>
                          <a:pPr algn="ctr">
                            <a:lnSpc>
                              <a:spcPct val="110000"/>
                            </a:lnSpc>
                            <a:spcAft>
                              <a:spcPts val="0"/>
                            </a:spcAft>
                          </a:pPr>
                          <a:r>
                            <a:rPr lang="en-US" sz="2000" dirty="0">
                              <a:solidFill>
                                <a:srgbClr val="C00000"/>
                              </a:solidFill>
                              <a:effectLst/>
                            </a:rPr>
                            <a:t>TR - TC</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ar-SA" sz="2000" dirty="0">
                              <a:solidFill>
                                <a:srgbClr val="C00000"/>
                              </a:solidFill>
                              <a:effectLst/>
                            </a:rPr>
                            <a:t>التكاليف الكلية</a:t>
                          </a:r>
                          <a:endParaRPr lang="en-US" sz="2000" dirty="0">
                            <a:solidFill>
                              <a:srgbClr val="C00000"/>
                            </a:solidFill>
                            <a:effectLst/>
                          </a:endParaRPr>
                        </a:p>
                        <a:p>
                          <a:pPr algn="ctr">
                            <a:lnSpc>
                              <a:spcPct val="110000"/>
                            </a:lnSpc>
                            <a:spcAft>
                              <a:spcPts val="0"/>
                            </a:spcAft>
                          </a:pPr>
                          <a:r>
                            <a:rPr lang="en-US" sz="2000" dirty="0">
                              <a:solidFill>
                                <a:srgbClr val="C00000"/>
                              </a:solidFill>
                              <a:effectLst/>
                            </a:rPr>
                            <a:t>TC=Q ×UC </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ar-SA" sz="2000" dirty="0">
                              <a:solidFill>
                                <a:srgbClr val="C00000"/>
                              </a:solidFill>
                              <a:effectLst/>
                            </a:rPr>
                            <a:t>الايراد الكلي</a:t>
                          </a:r>
                          <a:endParaRPr lang="en-US" sz="2000" dirty="0">
                            <a:solidFill>
                              <a:srgbClr val="C00000"/>
                            </a:solidFill>
                            <a:effectLst/>
                          </a:endParaRPr>
                        </a:p>
                        <a:p>
                          <a:pPr algn="ctr">
                            <a:lnSpc>
                              <a:spcPct val="110000"/>
                            </a:lnSpc>
                            <a:spcAft>
                              <a:spcPts val="0"/>
                            </a:spcAft>
                          </a:pPr>
                          <a:r>
                            <a:rPr lang="en-US" sz="2000" dirty="0">
                              <a:solidFill>
                                <a:srgbClr val="C00000"/>
                              </a:solidFill>
                              <a:effectLst/>
                            </a:rPr>
                            <a:t>TR =Q × P</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ar-SA" sz="2000" dirty="0">
                              <a:solidFill>
                                <a:srgbClr val="C00000"/>
                              </a:solidFill>
                              <a:effectLst/>
                            </a:rPr>
                            <a:t>الكمية</a:t>
                          </a:r>
                          <a:endParaRPr lang="en-US" sz="2000" dirty="0">
                            <a:solidFill>
                              <a:srgbClr val="C00000"/>
                            </a:solidFill>
                            <a:effectLst/>
                          </a:endParaRPr>
                        </a:p>
                        <a:p>
                          <a:pPr algn="ctr">
                            <a:lnSpc>
                              <a:spcPct val="110000"/>
                            </a:lnSpc>
                            <a:spcAft>
                              <a:spcPts val="0"/>
                            </a:spcAft>
                          </a:pPr>
                          <a:r>
                            <a:rPr lang="en-US" sz="2000" dirty="0">
                              <a:solidFill>
                                <a:srgbClr val="C00000"/>
                              </a:solidFill>
                              <a:effectLst/>
                            </a:rPr>
                            <a:t>Q</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79117">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0000"/>
                            </a:lnSpc>
                            <a:spcAft>
                              <a:spcPts val="0"/>
                            </a:spcAft>
                          </a:pPr>
                          <a:r>
                            <a:rPr lang="ar-SA" sz="2000" dirty="0">
                              <a:solidFill>
                                <a:srgbClr val="7030A0"/>
                              </a:solidFill>
                              <a:effectLst/>
                            </a:rPr>
                            <a:t>1</a:t>
                          </a: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79117">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0000"/>
                            </a:lnSpc>
                            <a:spcAft>
                              <a:spcPts val="0"/>
                            </a:spcAft>
                          </a:pPr>
                          <a:r>
                            <a:rPr lang="ar-SA" sz="2000" dirty="0">
                              <a:solidFill>
                                <a:srgbClr val="7030A0"/>
                              </a:solidFill>
                              <a:effectLst/>
                            </a:rPr>
                            <a:t>2</a:t>
                          </a: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79117">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0000"/>
                            </a:lnSpc>
                            <a:spcAft>
                              <a:spcPts val="0"/>
                            </a:spcAft>
                          </a:pPr>
                          <a:r>
                            <a:rPr lang="ar-SA" sz="2000" dirty="0">
                              <a:solidFill>
                                <a:srgbClr val="7030A0"/>
                              </a:solidFill>
                              <a:effectLst/>
                            </a:rPr>
                            <a:t>3</a:t>
                          </a: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79117">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0000"/>
                            </a:lnSpc>
                            <a:spcAft>
                              <a:spcPts val="0"/>
                            </a:spcAft>
                          </a:pPr>
                          <a:r>
                            <a:rPr lang="ar-SA" sz="2000" dirty="0">
                              <a:solidFill>
                                <a:srgbClr val="7030A0"/>
                              </a:solidFill>
                              <a:effectLst/>
                            </a:rPr>
                            <a:t>4</a:t>
                          </a: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79117">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0000"/>
                            </a:lnSpc>
                            <a:spcAft>
                              <a:spcPts val="0"/>
                            </a:spcAft>
                          </a:pPr>
                          <a:r>
                            <a:rPr lang="ar-SA" sz="2000" dirty="0">
                              <a:solidFill>
                                <a:srgbClr val="7030A0"/>
                              </a:solidFill>
                              <a:effectLst/>
                            </a:rPr>
                            <a:t>5</a:t>
                          </a: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mc:Fallback>
      </mc:AlternateContent>
      <p:pic>
        <p:nvPicPr>
          <p:cNvPr id="37" name="Picture 36"/>
          <p:cNvPicPr/>
          <p:nvPr/>
        </p:nvPicPr>
        <p:blipFill>
          <a:blip r:embed="rId6" cstate="print">
            <a:extLst>
              <a:ext uri="{28A0092B-C50C-407E-A947-70E740481C1C}">
                <a14:useLocalDpi xmlns:a14="http://schemas.microsoft.com/office/drawing/2010/main" val="0"/>
              </a:ext>
            </a:extLst>
          </a:blip>
          <a:stretch>
            <a:fillRect/>
          </a:stretch>
        </p:blipFill>
        <p:spPr>
          <a:xfrm>
            <a:off x="710597" y="2172891"/>
            <a:ext cx="2163232" cy="869950"/>
          </a:xfrm>
          <a:prstGeom prst="rect">
            <a:avLst/>
          </a:prstGeom>
        </p:spPr>
      </p:pic>
    </p:spTree>
    <p:extLst>
      <p:ext uri="{BB962C8B-B14F-4D97-AF65-F5344CB8AC3E}">
        <p14:creationId xmlns:p14="http://schemas.microsoft.com/office/powerpoint/2010/main" val="44630792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ppt_x</p:attrName>
                                        </p:attrNameLst>
                                      </p:cBhvr>
                                      <p:tavLst>
                                        <p:tav tm="0">
                                          <p:val>
                                            <p:strVal val="#ppt_x"/>
                                          </p:val>
                                        </p:tav>
                                        <p:tav tm="100000">
                                          <p:val>
                                            <p:strVal val="#ppt_x"/>
                                          </p:val>
                                        </p:tav>
                                      </p:tavLst>
                                    </p:anim>
                                    <p:anim calcmode="lin" valueType="num">
                                      <p:cBhvr>
                                        <p:cTn id="3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8"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52400" y="1510924"/>
            <a:ext cx="9372600" cy="4859396"/>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algn="ctr"/>
            <a:endParaRPr lang="en-US" sz="2000" dirty="0">
              <a:solidFill>
                <a:srgbClr val="002060"/>
              </a:solidFill>
            </a:endParaRPr>
          </a:p>
        </p:txBody>
      </p:sp>
      <p:sp>
        <p:nvSpPr>
          <p:cNvPr id="14" name="مستطيل مستدير الزوايا 13"/>
          <p:cNvSpPr/>
          <p:nvPr/>
        </p:nvSpPr>
        <p:spPr>
          <a:xfrm>
            <a:off x="3837904" y="365314"/>
            <a:ext cx="8354096"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888222"/>
            <a:ext cx="2596668"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1" y="4751838"/>
            <a:ext cx="2626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28" name="Rectangle 6"/>
          <p:cNvSpPr/>
          <p:nvPr/>
        </p:nvSpPr>
        <p:spPr>
          <a:xfrm>
            <a:off x="3928056" y="546904"/>
            <a:ext cx="6954040" cy="523220"/>
          </a:xfrm>
          <a:prstGeom prst="rect">
            <a:avLst/>
          </a:prstGeom>
        </p:spPr>
        <p:txBody>
          <a:bodyPr wrap="square">
            <a:spAutoFit/>
          </a:bodyPr>
          <a:lstStyle/>
          <a:p>
            <a:pPr lvl="0" algn="r" rtl="1"/>
            <a:r>
              <a:rPr lang="ar-BH" sz="2800" b="1" dirty="0">
                <a:solidFill>
                  <a:srgbClr val="FFFF00"/>
                </a:solidFill>
                <a:cs typeface="Sultan bold" pitchFamily="2" charset="-78"/>
              </a:rPr>
              <a:t>نستنتج الفرق بين الإيراد الكلي، الإيراد الحدي، والايراد المتوسط</a:t>
            </a:r>
            <a:endParaRPr lang="en-US" sz="2800" b="1" dirty="0">
              <a:solidFill>
                <a:srgbClr val="FFFF00"/>
              </a:solidFill>
              <a:cs typeface="Sultan bold" pitchFamily="2" charset="-78"/>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1" y="2893870"/>
            <a:ext cx="2572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1"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   </a:t>
            </a:r>
            <a:r>
              <a:rPr lang="ar-BH" sz="1400" b="1" dirty="0" smtClean="0">
                <a:solidFill>
                  <a:srgbClr val="002060"/>
                </a:solidFill>
              </a:rPr>
              <a:t>                     </a:t>
            </a:r>
            <a:r>
              <a:rPr lang="ar-SA" sz="1400" b="1" dirty="0" smtClean="0">
                <a:solidFill>
                  <a:srgbClr val="002060"/>
                </a:solidFill>
              </a:rPr>
              <a:t>تمويل المشروعات والارباح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
        <p:nvSpPr>
          <p:cNvPr id="3" name="Rectangle 2"/>
          <p:cNvSpPr/>
          <p:nvPr/>
        </p:nvSpPr>
        <p:spPr>
          <a:xfrm>
            <a:off x="326571" y="1654629"/>
            <a:ext cx="8969829" cy="4572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000" dirty="0" smtClean="0">
                <a:solidFill>
                  <a:srgbClr val="C00000"/>
                </a:solidFill>
                <a:cs typeface="Sultan bold" pitchFamily="2" charset="-78"/>
              </a:rPr>
              <a:t>اجابة المثال</a:t>
            </a:r>
            <a:r>
              <a:rPr lang="ar-SA" sz="2000" dirty="0" smtClean="0">
                <a:solidFill>
                  <a:schemeClr val="tx1"/>
                </a:solidFill>
                <a:cs typeface="Sultan bold" pitchFamily="2" charset="-78"/>
              </a:rPr>
              <a:t>: بيع </a:t>
            </a:r>
            <a:r>
              <a:rPr lang="ar-SA" sz="2000" dirty="0">
                <a:solidFill>
                  <a:schemeClr val="tx1"/>
                </a:solidFill>
                <a:cs typeface="Sultan bold" pitchFamily="2" charset="-78"/>
              </a:rPr>
              <a:t>محل أجهزة كمبيوتر محمول وسعر بيع الوحدة 250 </a:t>
            </a:r>
            <a:r>
              <a:rPr lang="ar-SA" sz="2000" dirty="0" smtClean="0">
                <a:solidFill>
                  <a:schemeClr val="tx1"/>
                </a:solidFill>
                <a:cs typeface="Sultan bold" pitchFamily="2" charset="-78"/>
              </a:rPr>
              <a:t>دينار،</a:t>
            </a:r>
            <a:r>
              <a:rPr lang="en-US" sz="2000" dirty="0">
                <a:solidFill>
                  <a:schemeClr val="tx1"/>
                </a:solidFill>
                <a:cs typeface="Sultan bold" pitchFamily="2" charset="-78"/>
              </a:rPr>
              <a:t> </a:t>
            </a:r>
            <a:r>
              <a:rPr lang="ar-SA" sz="2000" dirty="0" smtClean="0">
                <a:solidFill>
                  <a:schemeClr val="tx1"/>
                </a:solidFill>
                <a:cs typeface="Sultan bold" pitchFamily="2" charset="-78"/>
              </a:rPr>
              <a:t>بلغت </a:t>
            </a:r>
            <a:r>
              <a:rPr lang="ar-SA" sz="2000" dirty="0">
                <a:solidFill>
                  <a:schemeClr val="tx1"/>
                </a:solidFill>
                <a:cs typeface="Sultan bold" pitchFamily="2" charset="-78"/>
              </a:rPr>
              <a:t>التكلفة الكلية للوحدة الواحدة 220 </a:t>
            </a:r>
            <a:r>
              <a:rPr lang="ar-SA" sz="2000" dirty="0" smtClean="0">
                <a:solidFill>
                  <a:schemeClr val="tx1"/>
                </a:solidFill>
                <a:cs typeface="Sultan bold" pitchFamily="2" charset="-78"/>
              </a:rPr>
              <a:t>دينار.</a:t>
            </a:r>
          </a:p>
          <a:p>
            <a:pPr algn="r" rtl="1"/>
            <a:r>
              <a:rPr lang="ar-SA" sz="2000" dirty="0">
                <a:solidFill>
                  <a:schemeClr val="tx1"/>
                </a:solidFill>
                <a:cs typeface="Sultan bold" pitchFamily="2" charset="-78"/>
              </a:rPr>
              <a:t>المطلوب: أكمل الجدول </a:t>
            </a:r>
            <a:r>
              <a:rPr lang="ar-SA" sz="2000" dirty="0" smtClean="0">
                <a:solidFill>
                  <a:schemeClr val="tx1"/>
                </a:solidFill>
                <a:cs typeface="Sultan bold" pitchFamily="2" charset="-78"/>
              </a:rPr>
              <a:t>التالي</a:t>
            </a:r>
          </a:p>
          <a:p>
            <a:pPr algn="r" rtl="1"/>
            <a:endParaRPr lang="ar-SA" sz="2000" dirty="0">
              <a:solidFill>
                <a:schemeClr val="tx1"/>
              </a:solidFill>
              <a:cs typeface="Sultan bold" pitchFamily="2" charset="-78"/>
            </a:endParaRPr>
          </a:p>
          <a:p>
            <a:pPr algn="r" rtl="1"/>
            <a:endParaRPr lang="ar-SA" sz="2000" dirty="0" smtClean="0">
              <a:solidFill>
                <a:schemeClr val="tx1"/>
              </a:solidFill>
              <a:cs typeface="Sultan bold" pitchFamily="2" charset="-78"/>
            </a:endParaRPr>
          </a:p>
          <a:p>
            <a:pPr algn="r" rtl="1"/>
            <a:endParaRPr lang="ar-SA" sz="2000" dirty="0">
              <a:solidFill>
                <a:schemeClr val="tx1"/>
              </a:solidFill>
              <a:cs typeface="Sultan bold" pitchFamily="2" charset="-78"/>
            </a:endParaRPr>
          </a:p>
          <a:p>
            <a:pPr algn="r" rtl="1"/>
            <a:endParaRPr lang="ar-SA" sz="2000" dirty="0" smtClean="0">
              <a:solidFill>
                <a:schemeClr val="tx1"/>
              </a:solidFill>
              <a:cs typeface="Sultan bold" pitchFamily="2" charset="-78"/>
            </a:endParaRPr>
          </a:p>
          <a:p>
            <a:pPr algn="r" rtl="1"/>
            <a:endParaRPr lang="ar-SA" sz="2000" dirty="0">
              <a:solidFill>
                <a:schemeClr val="tx1"/>
              </a:solidFill>
              <a:cs typeface="Sultan bold" pitchFamily="2" charset="-78"/>
            </a:endParaRPr>
          </a:p>
          <a:p>
            <a:pPr algn="r" rtl="1"/>
            <a:endParaRPr lang="ar-SA" sz="2000" dirty="0" smtClean="0">
              <a:solidFill>
                <a:schemeClr val="tx1"/>
              </a:solidFill>
              <a:cs typeface="Sultan bold" pitchFamily="2" charset="-78"/>
            </a:endParaRPr>
          </a:p>
          <a:p>
            <a:pPr algn="r" rtl="1"/>
            <a:endParaRPr lang="ar-SA" sz="2000" dirty="0">
              <a:solidFill>
                <a:schemeClr val="tx1"/>
              </a:solidFill>
              <a:cs typeface="Sultan bold" pitchFamily="2" charset="-78"/>
            </a:endParaRPr>
          </a:p>
          <a:p>
            <a:pPr algn="r" rtl="1"/>
            <a:endParaRPr lang="ar-SA" sz="2000" dirty="0" smtClean="0">
              <a:solidFill>
                <a:schemeClr val="tx1"/>
              </a:solidFill>
              <a:cs typeface="Sultan bold" pitchFamily="2" charset="-78"/>
            </a:endParaRPr>
          </a:p>
          <a:p>
            <a:pPr algn="r" rtl="1"/>
            <a:endParaRPr lang="ar-SA" sz="2000" dirty="0">
              <a:solidFill>
                <a:schemeClr val="tx1"/>
              </a:solidFill>
              <a:cs typeface="Sultan bold" pitchFamily="2" charset="-78"/>
            </a:endParaRPr>
          </a:p>
          <a:p>
            <a:pPr algn="r" rtl="1"/>
            <a:endParaRPr lang="en-US" sz="2000" dirty="0">
              <a:solidFill>
                <a:schemeClr val="tx1"/>
              </a:solidFill>
              <a:cs typeface="Sultan bold" pitchFamily="2" charset="-78"/>
            </a:endParaRPr>
          </a:p>
          <a:p>
            <a:pPr algn="r" rtl="1"/>
            <a:endParaRPr lang="en-US" sz="2000" dirty="0">
              <a:solidFill>
                <a:schemeClr val="tx1"/>
              </a:solidFill>
              <a:cs typeface="Sultan bold" pitchFamily="2" charset="-78"/>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964706033"/>
                  </p:ext>
                </p:extLst>
              </p:nvPr>
            </p:nvGraphicFramePr>
            <p:xfrm>
              <a:off x="544286" y="3355096"/>
              <a:ext cx="8403771" cy="2653819"/>
            </p:xfrm>
            <a:graphic>
              <a:graphicData uri="http://schemas.openxmlformats.org/drawingml/2006/table">
                <a:tbl>
                  <a:tblPr firstRow="1" firstCol="1" bandRow="1">
                    <a:tableStyleId>{69C7853C-536D-4A76-A0AE-DD22124D55A5}</a:tableStyleId>
                  </a:tblPr>
                  <a:tblGrid>
                    <a:gridCol w="1401522"/>
                    <a:gridCol w="1510640"/>
                    <a:gridCol w="1647483"/>
                    <a:gridCol w="1516006"/>
                    <a:gridCol w="1516006"/>
                    <a:gridCol w="812114"/>
                  </a:tblGrid>
                  <a:tr h="758234">
                    <a:tc>
                      <a:txBody>
                        <a:bodyPr/>
                        <a:lstStyle/>
                        <a:p>
                          <a:pPr algn="ctr">
                            <a:lnSpc>
                              <a:spcPct val="110000"/>
                            </a:lnSpc>
                            <a:spcAft>
                              <a:spcPts val="0"/>
                            </a:spcAft>
                          </a:pPr>
                          <a:r>
                            <a:rPr lang="ar-SA" sz="2000" dirty="0" smtClean="0">
                              <a:solidFill>
                                <a:srgbClr val="C00000"/>
                              </a:solidFill>
                              <a:effectLst/>
                            </a:rPr>
                            <a:t>الايراد الحدي</a:t>
                          </a:r>
                          <a:endParaRPr lang="en-US" sz="2000" dirty="0">
                            <a:solidFill>
                              <a:srgbClr val="C00000"/>
                            </a:solidFill>
                            <a:effectLst/>
                          </a:endParaRPr>
                        </a:p>
                        <a:p>
                          <a:pPr algn="ctr">
                            <a:lnSpc>
                              <a:spcPct val="110000"/>
                            </a:lnSpc>
                            <a:spcAft>
                              <a:spcPts val="0"/>
                            </a:spcAft>
                          </a:pPr>
                          <a14:m>
                            <m:oMath xmlns:m="http://schemas.openxmlformats.org/officeDocument/2006/math">
                              <m:r>
                                <a:rPr lang="en-US" sz="2000">
                                  <a:solidFill>
                                    <a:srgbClr val="C00000"/>
                                  </a:solidFill>
                                  <a:effectLst/>
                                  <a:latin typeface="Cambria Math" panose="02040503050406030204" pitchFamily="18" charset="0"/>
                                </a:rPr>
                                <m:t>∆</m:t>
                              </m:r>
                            </m:oMath>
                          </a14:m>
                          <a:r>
                            <a:rPr lang="en-US" sz="2000" dirty="0">
                              <a:solidFill>
                                <a:srgbClr val="C00000"/>
                              </a:solidFill>
                              <a:effectLst/>
                            </a:rPr>
                            <a:t>TR /</a:t>
                          </a:r>
                          <a14:m>
                            <m:oMath xmlns:m="http://schemas.openxmlformats.org/officeDocument/2006/math">
                              <m:r>
                                <a:rPr lang="en-US" sz="2000">
                                  <a:solidFill>
                                    <a:srgbClr val="C00000"/>
                                  </a:solidFill>
                                  <a:effectLst/>
                                  <a:latin typeface="Cambria Math" panose="02040503050406030204" pitchFamily="18" charset="0"/>
                                </a:rPr>
                                <m:t>∆ </m:t>
                              </m:r>
                              <m:r>
                                <a:rPr lang="en-US" sz="2000">
                                  <a:solidFill>
                                    <a:srgbClr val="C00000"/>
                                  </a:solidFill>
                                  <a:effectLst/>
                                  <a:latin typeface="Cambria Math" panose="02040503050406030204" pitchFamily="18" charset="0"/>
                                </a:rPr>
                                <m:t>𝑸</m:t>
                              </m:r>
                            </m:oMath>
                          </a14:m>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ar-SA" sz="2000" dirty="0">
                              <a:solidFill>
                                <a:srgbClr val="C00000"/>
                              </a:solidFill>
                              <a:effectLst/>
                            </a:rPr>
                            <a:t>الايراد المتوسط</a:t>
                          </a:r>
                          <a:endParaRPr lang="en-US" sz="2000" dirty="0">
                            <a:solidFill>
                              <a:srgbClr val="C00000"/>
                            </a:solidFill>
                            <a:effectLst/>
                          </a:endParaRPr>
                        </a:p>
                        <a:p>
                          <a:pPr algn="ctr">
                            <a:lnSpc>
                              <a:spcPct val="110000"/>
                            </a:lnSpc>
                            <a:spcAft>
                              <a:spcPts val="0"/>
                            </a:spcAft>
                          </a:pPr>
                          <a:r>
                            <a:rPr lang="en-US" sz="2000" dirty="0">
                              <a:solidFill>
                                <a:srgbClr val="C00000"/>
                              </a:solidFill>
                              <a:effectLst/>
                            </a:rPr>
                            <a:t>TR / Q</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ar-SA" sz="2000" dirty="0">
                              <a:solidFill>
                                <a:srgbClr val="C00000"/>
                              </a:solidFill>
                              <a:effectLst/>
                            </a:rPr>
                            <a:t>الربح / الخسارة</a:t>
                          </a:r>
                          <a:endParaRPr lang="en-US" sz="2000" dirty="0">
                            <a:solidFill>
                              <a:srgbClr val="C00000"/>
                            </a:solidFill>
                            <a:effectLst/>
                          </a:endParaRPr>
                        </a:p>
                        <a:p>
                          <a:pPr algn="ctr">
                            <a:lnSpc>
                              <a:spcPct val="110000"/>
                            </a:lnSpc>
                            <a:spcAft>
                              <a:spcPts val="0"/>
                            </a:spcAft>
                          </a:pPr>
                          <a:r>
                            <a:rPr lang="en-US" sz="2000" dirty="0">
                              <a:solidFill>
                                <a:srgbClr val="C00000"/>
                              </a:solidFill>
                              <a:effectLst/>
                            </a:rPr>
                            <a:t>TR - TC</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ar-SA" sz="2000" dirty="0">
                              <a:solidFill>
                                <a:srgbClr val="C00000"/>
                              </a:solidFill>
                              <a:effectLst/>
                            </a:rPr>
                            <a:t>التكاليف الكلية</a:t>
                          </a:r>
                          <a:endParaRPr lang="en-US" sz="2000" dirty="0">
                            <a:solidFill>
                              <a:srgbClr val="C00000"/>
                            </a:solidFill>
                            <a:effectLst/>
                          </a:endParaRPr>
                        </a:p>
                        <a:p>
                          <a:pPr algn="ctr">
                            <a:lnSpc>
                              <a:spcPct val="110000"/>
                            </a:lnSpc>
                            <a:spcAft>
                              <a:spcPts val="0"/>
                            </a:spcAft>
                          </a:pPr>
                          <a:r>
                            <a:rPr lang="en-US" sz="2000" dirty="0">
                              <a:solidFill>
                                <a:srgbClr val="C00000"/>
                              </a:solidFill>
                              <a:effectLst/>
                            </a:rPr>
                            <a:t>TC=Q ×UC </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ar-SA" sz="2000" dirty="0">
                              <a:solidFill>
                                <a:srgbClr val="C00000"/>
                              </a:solidFill>
                              <a:effectLst/>
                            </a:rPr>
                            <a:t>الايراد الكلي</a:t>
                          </a:r>
                          <a:endParaRPr lang="en-US" sz="2000" dirty="0">
                            <a:solidFill>
                              <a:srgbClr val="C00000"/>
                            </a:solidFill>
                            <a:effectLst/>
                          </a:endParaRPr>
                        </a:p>
                        <a:p>
                          <a:pPr algn="ctr">
                            <a:lnSpc>
                              <a:spcPct val="110000"/>
                            </a:lnSpc>
                            <a:spcAft>
                              <a:spcPts val="0"/>
                            </a:spcAft>
                          </a:pPr>
                          <a:r>
                            <a:rPr lang="en-US" sz="2000" dirty="0">
                              <a:solidFill>
                                <a:srgbClr val="C00000"/>
                              </a:solidFill>
                              <a:effectLst/>
                            </a:rPr>
                            <a:t>TR =Q × P</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ar-SA" sz="2000" dirty="0">
                              <a:solidFill>
                                <a:srgbClr val="C00000"/>
                              </a:solidFill>
                              <a:effectLst/>
                            </a:rPr>
                            <a:t>الكمية</a:t>
                          </a:r>
                          <a:endParaRPr lang="en-US" sz="2000" dirty="0">
                            <a:solidFill>
                              <a:srgbClr val="C00000"/>
                            </a:solidFill>
                            <a:effectLst/>
                          </a:endParaRPr>
                        </a:p>
                        <a:p>
                          <a:pPr algn="ctr">
                            <a:lnSpc>
                              <a:spcPct val="110000"/>
                            </a:lnSpc>
                            <a:spcAft>
                              <a:spcPts val="0"/>
                            </a:spcAft>
                          </a:pPr>
                          <a:r>
                            <a:rPr lang="en-US" sz="2000" dirty="0">
                              <a:solidFill>
                                <a:srgbClr val="C00000"/>
                              </a:solidFill>
                              <a:effectLst/>
                            </a:rPr>
                            <a:t>Q</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79117">
                    <a:tc>
                      <a:txBody>
                        <a:bodyPr/>
                        <a:lstStyle/>
                        <a:p>
                          <a:pPr algn="ctr">
                            <a:lnSpc>
                              <a:spcPct val="110000"/>
                            </a:lnSpc>
                            <a:spcAft>
                              <a:spcPts val="0"/>
                            </a:spcAft>
                          </a:pPr>
                          <a:r>
                            <a:rPr lang="en-US" sz="2000">
                              <a:effectLst/>
                            </a:rPr>
                            <a:t>250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250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30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220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250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0000"/>
                            </a:lnSpc>
                            <a:spcAft>
                              <a:spcPts val="0"/>
                            </a:spcAft>
                          </a:pPr>
                          <a:r>
                            <a:rPr lang="ar-SA" sz="2000" dirty="0">
                              <a:solidFill>
                                <a:srgbClr val="7030A0"/>
                              </a:solidFill>
                              <a:effectLst/>
                            </a:rPr>
                            <a:t>1</a:t>
                          </a: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79117">
                    <a:tc>
                      <a:txBody>
                        <a:bodyPr/>
                        <a:lstStyle/>
                        <a:p>
                          <a:pPr algn="ctr">
                            <a:lnSpc>
                              <a:spcPct val="110000"/>
                            </a:lnSpc>
                            <a:spcAft>
                              <a:spcPts val="0"/>
                            </a:spcAft>
                          </a:pPr>
                          <a:r>
                            <a:rPr lang="en-US" sz="2000">
                              <a:effectLst/>
                            </a:rPr>
                            <a:t>250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250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60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dirty="0">
                              <a:effectLst/>
                            </a:rPr>
                            <a:t>440</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500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0000"/>
                            </a:lnSpc>
                            <a:spcAft>
                              <a:spcPts val="0"/>
                            </a:spcAft>
                          </a:pPr>
                          <a:r>
                            <a:rPr lang="ar-SA" sz="2000" dirty="0">
                              <a:solidFill>
                                <a:srgbClr val="7030A0"/>
                              </a:solidFill>
                              <a:effectLst/>
                            </a:rPr>
                            <a:t>2</a:t>
                          </a: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79117">
                    <a:tc>
                      <a:txBody>
                        <a:bodyPr/>
                        <a:lstStyle/>
                        <a:p>
                          <a:pPr algn="ctr">
                            <a:lnSpc>
                              <a:spcPct val="110000"/>
                            </a:lnSpc>
                            <a:spcAft>
                              <a:spcPts val="0"/>
                            </a:spcAft>
                          </a:pPr>
                          <a:r>
                            <a:rPr lang="en-US" sz="2000">
                              <a:effectLst/>
                            </a:rPr>
                            <a:t>250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250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90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660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750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0000"/>
                            </a:lnSpc>
                            <a:spcAft>
                              <a:spcPts val="0"/>
                            </a:spcAft>
                          </a:pPr>
                          <a:r>
                            <a:rPr lang="ar-SA" sz="2000" dirty="0">
                              <a:solidFill>
                                <a:srgbClr val="7030A0"/>
                              </a:solidFill>
                              <a:effectLst/>
                            </a:rPr>
                            <a:t>3</a:t>
                          </a: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79117">
                    <a:tc>
                      <a:txBody>
                        <a:bodyPr/>
                        <a:lstStyle/>
                        <a:p>
                          <a:pPr algn="ctr">
                            <a:lnSpc>
                              <a:spcPct val="110000"/>
                            </a:lnSpc>
                            <a:spcAft>
                              <a:spcPts val="0"/>
                            </a:spcAft>
                          </a:pPr>
                          <a:r>
                            <a:rPr lang="en-US" sz="2000">
                              <a:effectLst/>
                            </a:rPr>
                            <a:t>250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250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120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880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1000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0000"/>
                            </a:lnSpc>
                            <a:spcAft>
                              <a:spcPts val="0"/>
                            </a:spcAft>
                          </a:pPr>
                          <a:r>
                            <a:rPr lang="ar-SA" sz="2000" dirty="0">
                              <a:solidFill>
                                <a:srgbClr val="7030A0"/>
                              </a:solidFill>
                              <a:effectLst/>
                            </a:rPr>
                            <a:t>4</a:t>
                          </a: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79117">
                    <a:tc>
                      <a:txBody>
                        <a:bodyPr/>
                        <a:lstStyle/>
                        <a:p>
                          <a:pPr algn="ctr">
                            <a:lnSpc>
                              <a:spcPct val="110000"/>
                            </a:lnSpc>
                            <a:spcAft>
                              <a:spcPts val="0"/>
                            </a:spcAft>
                          </a:pPr>
                          <a:r>
                            <a:rPr lang="en-US" sz="2000">
                              <a:effectLst/>
                            </a:rPr>
                            <a:t>250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250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150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1100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dirty="0">
                              <a:effectLst/>
                            </a:rPr>
                            <a:t>1250</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0000"/>
                            </a:lnSpc>
                            <a:spcAft>
                              <a:spcPts val="0"/>
                            </a:spcAft>
                          </a:pPr>
                          <a:r>
                            <a:rPr lang="ar-SA" sz="2000" dirty="0">
                              <a:solidFill>
                                <a:srgbClr val="7030A0"/>
                              </a:solidFill>
                              <a:effectLst/>
                            </a:rPr>
                            <a:t>5</a:t>
                          </a: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964706033"/>
                  </p:ext>
                </p:extLst>
              </p:nvPr>
            </p:nvGraphicFramePr>
            <p:xfrm>
              <a:off x="544286" y="3355096"/>
              <a:ext cx="8403771" cy="2653819"/>
            </p:xfrm>
            <a:graphic>
              <a:graphicData uri="http://schemas.openxmlformats.org/drawingml/2006/table">
                <a:tbl>
                  <a:tblPr firstRow="1" firstCol="1" bandRow="1">
                    <a:tableStyleId>{69C7853C-536D-4A76-A0AE-DD22124D55A5}</a:tableStyleId>
                  </a:tblPr>
                  <a:tblGrid>
                    <a:gridCol w="1401522"/>
                    <a:gridCol w="1510640"/>
                    <a:gridCol w="1647483"/>
                    <a:gridCol w="1516006"/>
                    <a:gridCol w="1516006"/>
                    <a:gridCol w="812114"/>
                  </a:tblGrid>
                  <a:tr h="758234">
                    <a:tc>
                      <a:txBody>
                        <a:bodyPr/>
                        <a:lstStyle/>
                        <a:p>
                          <a:endParaRPr lang="en-US"/>
                        </a:p>
                      </a:txBody>
                      <a:tcPr marL="68580" marR="68580" marT="0" marB="0" anchor="ctr">
                        <a:blipFill rotWithShape="0">
                          <a:blip r:embed="rId5"/>
                          <a:stretch>
                            <a:fillRect l="-435" t="-3200" r="-500435" b="-264000"/>
                          </a:stretch>
                        </a:blipFill>
                      </a:tcPr>
                    </a:tc>
                    <a:tc>
                      <a:txBody>
                        <a:bodyPr/>
                        <a:lstStyle/>
                        <a:p>
                          <a:pPr algn="ctr">
                            <a:lnSpc>
                              <a:spcPct val="110000"/>
                            </a:lnSpc>
                            <a:spcAft>
                              <a:spcPts val="0"/>
                            </a:spcAft>
                          </a:pPr>
                          <a:r>
                            <a:rPr lang="ar-SA" sz="2000" dirty="0">
                              <a:solidFill>
                                <a:srgbClr val="C00000"/>
                              </a:solidFill>
                              <a:effectLst/>
                            </a:rPr>
                            <a:t>الايراد المتوسط</a:t>
                          </a:r>
                          <a:endParaRPr lang="en-US" sz="2000" dirty="0">
                            <a:solidFill>
                              <a:srgbClr val="C00000"/>
                            </a:solidFill>
                            <a:effectLst/>
                          </a:endParaRPr>
                        </a:p>
                        <a:p>
                          <a:pPr algn="ctr">
                            <a:lnSpc>
                              <a:spcPct val="110000"/>
                            </a:lnSpc>
                            <a:spcAft>
                              <a:spcPts val="0"/>
                            </a:spcAft>
                          </a:pPr>
                          <a:r>
                            <a:rPr lang="en-US" sz="2000" dirty="0">
                              <a:solidFill>
                                <a:srgbClr val="C00000"/>
                              </a:solidFill>
                              <a:effectLst/>
                            </a:rPr>
                            <a:t>TR / Q</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ar-SA" sz="2000" dirty="0">
                              <a:solidFill>
                                <a:srgbClr val="C00000"/>
                              </a:solidFill>
                              <a:effectLst/>
                            </a:rPr>
                            <a:t>الربح / الخسارة</a:t>
                          </a:r>
                          <a:endParaRPr lang="en-US" sz="2000" dirty="0">
                            <a:solidFill>
                              <a:srgbClr val="C00000"/>
                            </a:solidFill>
                            <a:effectLst/>
                          </a:endParaRPr>
                        </a:p>
                        <a:p>
                          <a:pPr algn="ctr">
                            <a:lnSpc>
                              <a:spcPct val="110000"/>
                            </a:lnSpc>
                            <a:spcAft>
                              <a:spcPts val="0"/>
                            </a:spcAft>
                          </a:pPr>
                          <a:r>
                            <a:rPr lang="en-US" sz="2000" dirty="0">
                              <a:solidFill>
                                <a:srgbClr val="C00000"/>
                              </a:solidFill>
                              <a:effectLst/>
                            </a:rPr>
                            <a:t>TR - TC</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ar-SA" sz="2000" dirty="0">
                              <a:solidFill>
                                <a:srgbClr val="C00000"/>
                              </a:solidFill>
                              <a:effectLst/>
                            </a:rPr>
                            <a:t>التكاليف الكلية</a:t>
                          </a:r>
                          <a:endParaRPr lang="en-US" sz="2000" dirty="0">
                            <a:solidFill>
                              <a:srgbClr val="C00000"/>
                            </a:solidFill>
                            <a:effectLst/>
                          </a:endParaRPr>
                        </a:p>
                        <a:p>
                          <a:pPr algn="ctr">
                            <a:lnSpc>
                              <a:spcPct val="110000"/>
                            </a:lnSpc>
                            <a:spcAft>
                              <a:spcPts val="0"/>
                            </a:spcAft>
                          </a:pPr>
                          <a:r>
                            <a:rPr lang="en-US" sz="2000" dirty="0">
                              <a:solidFill>
                                <a:srgbClr val="C00000"/>
                              </a:solidFill>
                              <a:effectLst/>
                            </a:rPr>
                            <a:t>TC=Q ×UC </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ar-SA" sz="2000" dirty="0">
                              <a:solidFill>
                                <a:srgbClr val="C00000"/>
                              </a:solidFill>
                              <a:effectLst/>
                            </a:rPr>
                            <a:t>الايراد الكلي</a:t>
                          </a:r>
                          <a:endParaRPr lang="en-US" sz="2000" dirty="0">
                            <a:solidFill>
                              <a:srgbClr val="C00000"/>
                            </a:solidFill>
                            <a:effectLst/>
                          </a:endParaRPr>
                        </a:p>
                        <a:p>
                          <a:pPr algn="ctr">
                            <a:lnSpc>
                              <a:spcPct val="110000"/>
                            </a:lnSpc>
                            <a:spcAft>
                              <a:spcPts val="0"/>
                            </a:spcAft>
                          </a:pPr>
                          <a:r>
                            <a:rPr lang="en-US" sz="2000" dirty="0">
                              <a:solidFill>
                                <a:srgbClr val="C00000"/>
                              </a:solidFill>
                              <a:effectLst/>
                            </a:rPr>
                            <a:t>TR =Q × P</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ar-SA" sz="2000" dirty="0">
                              <a:solidFill>
                                <a:srgbClr val="C00000"/>
                              </a:solidFill>
                              <a:effectLst/>
                            </a:rPr>
                            <a:t>الكمية</a:t>
                          </a:r>
                          <a:endParaRPr lang="en-US" sz="2000" dirty="0">
                            <a:solidFill>
                              <a:srgbClr val="C00000"/>
                            </a:solidFill>
                            <a:effectLst/>
                          </a:endParaRPr>
                        </a:p>
                        <a:p>
                          <a:pPr algn="ctr">
                            <a:lnSpc>
                              <a:spcPct val="110000"/>
                            </a:lnSpc>
                            <a:spcAft>
                              <a:spcPts val="0"/>
                            </a:spcAft>
                          </a:pPr>
                          <a:r>
                            <a:rPr lang="en-US" sz="2000" dirty="0">
                              <a:solidFill>
                                <a:srgbClr val="C00000"/>
                              </a:solidFill>
                              <a:effectLst/>
                            </a:rPr>
                            <a:t>Q</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79117">
                    <a:tc>
                      <a:txBody>
                        <a:bodyPr/>
                        <a:lstStyle/>
                        <a:p>
                          <a:pPr algn="ctr">
                            <a:lnSpc>
                              <a:spcPct val="110000"/>
                            </a:lnSpc>
                            <a:spcAft>
                              <a:spcPts val="0"/>
                            </a:spcAft>
                          </a:pPr>
                          <a:r>
                            <a:rPr lang="en-US" sz="2000">
                              <a:effectLst/>
                            </a:rPr>
                            <a:t>250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250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30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220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250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0000"/>
                            </a:lnSpc>
                            <a:spcAft>
                              <a:spcPts val="0"/>
                            </a:spcAft>
                          </a:pPr>
                          <a:r>
                            <a:rPr lang="ar-SA" sz="2000" dirty="0">
                              <a:solidFill>
                                <a:srgbClr val="7030A0"/>
                              </a:solidFill>
                              <a:effectLst/>
                            </a:rPr>
                            <a:t>1</a:t>
                          </a: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79117">
                    <a:tc>
                      <a:txBody>
                        <a:bodyPr/>
                        <a:lstStyle/>
                        <a:p>
                          <a:pPr algn="ctr">
                            <a:lnSpc>
                              <a:spcPct val="110000"/>
                            </a:lnSpc>
                            <a:spcAft>
                              <a:spcPts val="0"/>
                            </a:spcAft>
                          </a:pPr>
                          <a:r>
                            <a:rPr lang="en-US" sz="2000">
                              <a:effectLst/>
                            </a:rPr>
                            <a:t>250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250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60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dirty="0">
                              <a:effectLst/>
                            </a:rPr>
                            <a:t>440</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500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0000"/>
                            </a:lnSpc>
                            <a:spcAft>
                              <a:spcPts val="0"/>
                            </a:spcAft>
                          </a:pPr>
                          <a:r>
                            <a:rPr lang="ar-SA" sz="2000" dirty="0">
                              <a:solidFill>
                                <a:srgbClr val="7030A0"/>
                              </a:solidFill>
                              <a:effectLst/>
                            </a:rPr>
                            <a:t>2</a:t>
                          </a: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79117">
                    <a:tc>
                      <a:txBody>
                        <a:bodyPr/>
                        <a:lstStyle/>
                        <a:p>
                          <a:pPr algn="ctr">
                            <a:lnSpc>
                              <a:spcPct val="110000"/>
                            </a:lnSpc>
                            <a:spcAft>
                              <a:spcPts val="0"/>
                            </a:spcAft>
                          </a:pPr>
                          <a:r>
                            <a:rPr lang="en-US" sz="2000">
                              <a:effectLst/>
                            </a:rPr>
                            <a:t>250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250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90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660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750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0000"/>
                            </a:lnSpc>
                            <a:spcAft>
                              <a:spcPts val="0"/>
                            </a:spcAft>
                          </a:pPr>
                          <a:r>
                            <a:rPr lang="ar-SA" sz="2000" dirty="0">
                              <a:solidFill>
                                <a:srgbClr val="7030A0"/>
                              </a:solidFill>
                              <a:effectLst/>
                            </a:rPr>
                            <a:t>3</a:t>
                          </a: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79117">
                    <a:tc>
                      <a:txBody>
                        <a:bodyPr/>
                        <a:lstStyle/>
                        <a:p>
                          <a:pPr algn="ctr">
                            <a:lnSpc>
                              <a:spcPct val="110000"/>
                            </a:lnSpc>
                            <a:spcAft>
                              <a:spcPts val="0"/>
                            </a:spcAft>
                          </a:pPr>
                          <a:r>
                            <a:rPr lang="en-US" sz="2000">
                              <a:effectLst/>
                            </a:rPr>
                            <a:t>250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250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120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880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1000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0000"/>
                            </a:lnSpc>
                            <a:spcAft>
                              <a:spcPts val="0"/>
                            </a:spcAft>
                          </a:pPr>
                          <a:r>
                            <a:rPr lang="ar-SA" sz="2000" dirty="0">
                              <a:solidFill>
                                <a:srgbClr val="7030A0"/>
                              </a:solidFill>
                              <a:effectLst/>
                            </a:rPr>
                            <a:t>4</a:t>
                          </a: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79117">
                    <a:tc>
                      <a:txBody>
                        <a:bodyPr/>
                        <a:lstStyle/>
                        <a:p>
                          <a:pPr algn="ctr">
                            <a:lnSpc>
                              <a:spcPct val="110000"/>
                            </a:lnSpc>
                            <a:spcAft>
                              <a:spcPts val="0"/>
                            </a:spcAft>
                          </a:pPr>
                          <a:r>
                            <a:rPr lang="en-US" sz="2000">
                              <a:effectLst/>
                            </a:rPr>
                            <a:t>250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250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150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a:effectLst/>
                            </a:rPr>
                            <a:t>1100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0000"/>
                            </a:lnSpc>
                            <a:spcAft>
                              <a:spcPts val="0"/>
                            </a:spcAft>
                          </a:pPr>
                          <a:r>
                            <a:rPr lang="en-US" sz="2000" dirty="0">
                              <a:effectLst/>
                            </a:rPr>
                            <a:t>1250</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0000"/>
                            </a:lnSpc>
                            <a:spcAft>
                              <a:spcPts val="0"/>
                            </a:spcAft>
                          </a:pPr>
                          <a:r>
                            <a:rPr lang="ar-SA" sz="2000" dirty="0">
                              <a:solidFill>
                                <a:srgbClr val="7030A0"/>
                              </a:solidFill>
                              <a:effectLst/>
                            </a:rPr>
                            <a:t>5</a:t>
                          </a:r>
                          <a:endParaRPr lang="en-US" sz="2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mc:Fallback>
      </mc:AlternateContent>
      <p:pic>
        <p:nvPicPr>
          <p:cNvPr id="37" name="Picture 36"/>
          <p:cNvPicPr/>
          <p:nvPr/>
        </p:nvPicPr>
        <p:blipFill>
          <a:blip r:embed="rId6" cstate="print">
            <a:extLst>
              <a:ext uri="{28A0092B-C50C-407E-A947-70E740481C1C}">
                <a14:useLocalDpi xmlns:a14="http://schemas.microsoft.com/office/drawing/2010/main" val="0"/>
              </a:ext>
            </a:extLst>
          </a:blip>
          <a:stretch>
            <a:fillRect/>
          </a:stretch>
        </p:blipFill>
        <p:spPr>
          <a:xfrm>
            <a:off x="710597" y="2172891"/>
            <a:ext cx="2163232" cy="869950"/>
          </a:xfrm>
          <a:prstGeom prst="rect">
            <a:avLst/>
          </a:prstGeom>
        </p:spPr>
      </p:pic>
    </p:spTree>
    <p:extLst>
      <p:ext uri="{BB962C8B-B14F-4D97-AF65-F5344CB8AC3E}">
        <p14:creationId xmlns:p14="http://schemas.microsoft.com/office/powerpoint/2010/main" val="318347602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ppt_x</p:attrName>
                                        </p:attrNameLst>
                                      </p:cBhvr>
                                      <p:tavLst>
                                        <p:tav tm="0">
                                          <p:val>
                                            <p:strVal val="#ppt_x"/>
                                          </p:val>
                                        </p:tav>
                                        <p:tav tm="100000">
                                          <p:val>
                                            <p:strVal val="#ppt_x"/>
                                          </p:val>
                                        </p:tav>
                                      </p:tavLst>
                                    </p:anim>
                                    <p:anim calcmode="lin" valueType="num">
                                      <p:cBhvr>
                                        <p:cTn id="3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8"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52400" y="1510924"/>
            <a:ext cx="9372600" cy="4859396"/>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7881870" y="365314"/>
            <a:ext cx="4310130"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888222"/>
            <a:ext cx="2596668"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1" y="4751838"/>
            <a:ext cx="2626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28" name="Rectangle 6"/>
          <p:cNvSpPr/>
          <p:nvPr/>
        </p:nvSpPr>
        <p:spPr>
          <a:xfrm>
            <a:off x="8177888" y="498472"/>
            <a:ext cx="2524959" cy="830997"/>
          </a:xfrm>
          <a:prstGeom prst="rect">
            <a:avLst/>
          </a:prstGeom>
        </p:spPr>
        <p:txBody>
          <a:bodyPr wrap="square">
            <a:spAutoFit/>
          </a:bodyPr>
          <a:lstStyle/>
          <a:p>
            <a:pPr lvl="0" algn="r" rtl="1"/>
            <a:r>
              <a:rPr lang="ar-SA" sz="4800" b="1" dirty="0" smtClean="0">
                <a:solidFill>
                  <a:srgbClr val="FFFF00"/>
                </a:solidFill>
                <a:cs typeface="Sultan bold" pitchFamily="2" charset="-78"/>
              </a:rPr>
              <a:t>التقويم ( 1)</a:t>
            </a:r>
            <a:endParaRPr lang="en-US" sz="4800" b="1" dirty="0">
              <a:solidFill>
                <a:srgbClr val="FFFF00"/>
              </a:solidFill>
              <a:cs typeface="Sultan bold" pitchFamily="2" charset="-78"/>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1" y="2893870"/>
            <a:ext cx="2572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1"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   </a:t>
            </a:r>
            <a:r>
              <a:rPr lang="ar-BH" sz="1400" b="1" dirty="0" smtClean="0">
                <a:solidFill>
                  <a:srgbClr val="002060"/>
                </a:solidFill>
              </a:rPr>
              <a:t>                     </a:t>
            </a:r>
            <a:r>
              <a:rPr lang="ar-SA" sz="1400" b="1" dirty="0" smtClean="0">
                <a:solidFill>
                  <a:srgbClr val="002060"/>
                </a:solidFill>
              </a:rPr>
              <a:t>تمويل المشروعات والارباح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
        <p:nvSpPr>
          <p:cNvPr id="4" name="Rectangle 3"/>
          <p:cNvSpPr/>
          <p:nvPr/>
        </p:nvSpPr>
        <p:spPr>
          <a:xfrm>
            <a:off x="370115" y="1565951"/>
            <a:ext cx="8969828" cy="480436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000" b="1" dirty="0">
                <a:solidFill>
                  <a:schemeClr val="tx1"/>
                </a:solidFill>
              </a:rPr>
              <a:t>أولاً: أكمل الجمل التالية:</a:t>
            </a:r>
            <a:endParaRPr lang="en-US" sz="2000" dirty="0">
              <a:solidFill>
                <a:schemeClr val="tx1"/>
              </a:solidFill>
            </a:endParaRPr>
          </a:p>
          <a:p>
            <a:pPr lvl="0" algn="r" rtl="1"/>
            <a:r>
              <a:rPr lang="ar-SA" sz="2000" dirty="0" smtClean="0">
                <a:solidFill>
                  <a:schemeClr val="tx1"/>
                </a:solidFill>
              </a:rPr>
              <a:t>1- </a:t>
            </a:r>
            <a:r>
              <a:rPr lang="ar-BH" sz="2000" dirty="0" smtClean="0">
                <a:solidFill>
                  <a:schemeClr val="tx1"/>
                </a:solidFill>
              </a:rPr>
              <a:t>يمكن </a:t>
            </a:r>
            <a:r>
              <a:rPr lang="ar-BH" sz="2000" dirty="0">
                <a:solidFill>
                  <a:schemeClr val="tx1"/>
                </a:solidFill>
              </a:rPr>
              <a:t>تصنيف رأس المال حسب المجال الذي يستخدم فيه إلي: </a:t>
            </a:r>
            <a:endParaRPr lang="en-US" sz="2000" dirty="0">
              <a:solidFill>
                <a:schemeClr val="tx1"/>
              </a:solidFill>
            </a:endParaRPr>
          </a:p>
          <a:p>
            <a:pPr lvl="0" algn="r" rtl="1"/>
            <a:r>
              <a:rPr lang="ar-SA" sz="2000" dirty="0" smtClean="0">
                <a:solidFill>
                  <a:schemeClr val="tx1"/>
                </a:solidFill>
              </a:rPr>
              <a:t>أ- </a:t>
            </a:r>
            <a:r>
              <a:rPr lang="ar-BH" sz="2000" dirty="0" smtClean="0">
                <a:solidFill>
                  <a:schemeClr val="tx1"/>
                </a:solidFill>
              </a:rPr>
              <a:t>...................................................................................................</a:t>
            </a:r>
            <a:endParaRPr lang="en-US" sz="2000" dirty="0">
              <a:solidFill>
                <a:schemeClr val="tx1"/>
              </a:solidFill>
            </a:endParaRPr>
          </a:p>
          <a:p>
            <a:pPr lvl="0" algn="r" rtl="1"/>
            <a:r>
              <a:rPr lang="ar-SA" sz="2000" dirty="0" smtClean="0">
                <a:solidFill>
                  <a:schemeClr val="tx1"/>
                </a:solidFill>
              </a:rPr>
              <a:t>ب- </a:t>
            </a:r>
            <a:r>
              <a:rPr lang="ar-BH" sz="2000" dirty="0" smtClean="0">
                <a:solidFill>
                  <a:schemeClr val="tx1"/>
                </a:solidFill>
              </a:rPr>
              <a:t>..................................................................................................</a:t>
            </a:r>
            <a:endParaRPr lang="en-US" sz="2000" dirty="0">
              <a:solidFill>
                <a:schemeClr val="tx1"/>
              </a:solidFill>
            </a:endParaRPr>
          </a:p>
          <a:p>
            <a:pPr lvl="0" algn="r" rtl="1"/>
            <a:r>
              <a:rPr lang="ar-SA" sz="2000" dirty="0" smtClean="0">
                <a:solidFill>
                  <a:schemeClr val="tx1"/>
                </a:solidFill>
              </a:rPr>
              <a:t>2- </a:t>
            </a:r>
            <a:r>
              <a:rPr lang="ar-BH" sz="2000" dirty="0" smtClean="0">
                <a:solidFill>
                  <a:schemeClr val="tx1"/>
                </a:solidFill>
              </a:rPr>
              <a:t>يمكن </a:t>
            </a:r>
            <a:r>
              <a:rPr lang="ar-BH" sz="2000" dirty="0">
                <a:solidFill>
                  <a:schemeClr val="tx1"/>
                </a:solidFill>
              </a:rPr>
              <a:t>تصنيف رأس المال حسب مصادر الحصول عليه إلى:</a:t>
            </a:r>
            <a:endParaRPr lang="en-US" sz="2000" dirty="0">
              <a:solidFill>
                <a:schemeClr val="tx1"/>
              </a:solidFill>
            </a:endParaRPr>
          </a:p>
          <a:p>
            <a:pPr lvl="0" algn="r" rtl="1"/>
            <a:r>
              <a:rPr lang="ar-SA" sz="2000" dirty="0" smtClean="0">
                <a:solidFill>
                  <a:schemeClr val="tx1"/>
                </a:solidFill>
              </a:rPr>
              <a:t>أ- </a:t>
            </a:r>
            <a:r>
              <a:rPr lang="ar-BH" sz="2000" dirty="0" smtClean="0">
                <a:solidFill>
                  <a:schemeClr val="tx1"/>
                </a:solidFill>
              </a:rPr>
              <a:t>...................................................................................................</a:t>
            </a:r>
            <a:endParaRPr lang="en-US" sz="2000" dirty="0">
              <a:solidFill>
                <a:schemeClr val="tx1"/>
              </a:solidFill>
            </a:endParaRPr>
          </a:p>
          <a:p>
            <a:pPr lvl="0" algn="r" rtl="1"/>
            <a:r>
              <a:rPr lang="ar-SA" sz="2000" dirty="0" smtClean="0">
                <a:solidFill>
                  <a:schemeClr val="tx1"/>
                </a:solidFill>
              </a:rPr>
              <a:t>ب- </a:t>
            </a:r>
            <a:r>
              <a:rPr lang="ar-BH" sz="2000" dirty="0" smtClean="0">
                <a:solidFill>
                  <a:schemeClr val="tx1"/>
                </a:solidFill>
              </a:rPr>
              <a:t>...................................................................................................</a:t>
            </a:r>
            <a:endParaRPr lang="en-US" sz="2000" dirty="0">
              <a:solidFill>
                <a:schemeClr val="tx1"/>
              </a:solidFill>
            </a:endParaRPr>
          </a:p>
          <a:p>
            <a:pPr lvl="0" algn="r" rtl="1"/>
            <a:r>
              <a:rPr lang="ar-SA" sz="2000" dirty="0" smtClean="0">
                <a:solidFill>
                  <a:schemeClr val="tx1"/>
                </a:solidFill>
              </a:rPr>
              <a:t>3- </a:t>
            </a:r>
            <a:r>
              <a:rPr lang="ar-BH" sz="2000" dirty="0" smtClean="0">
                <a:solidFill>
                  <a:schemeClr val="tx1"/>
                </a:solidFill>
              </a:rPr>
              <a:t>هناك </a:t>
            </a:r>
            <a:r>
              <a:rPr lang="ar-BH" sz="2000" dirty="0">
                <a:solidFill>
                  <a:schemeClr val="tx1"/>
                </a:solidFill>
              </a:rPr>
              <a:t>ثلاث مراحل في حياة المشروع الإنتاجية هي:</a:t>
            </a:r>
            <a:endParaRPr lang="en-US" sz="2000" dirty="0">
              <a:solidFill>
                <a:schemeClr val="tx1"/>
              </a:solidFill>
            </a:endParaRPr>
          </a:p>
          <a:p>
            <a:pPr lvl="0" algn="r" rtl="1"/>
            <a:r>
              <a:rPr lang="ar-SA" sz="2000" dirty="0" smtClean="0">
                <a:solidFill>
                  <a:schemeClr val="tx1"/>
                </a:solidFill>
              </a:rPr>
              <a:t>أ- </a:t>
            </a:r>
            <a:r>
              <a:rPr lang="ar-BH" sz="2000" dirty="0" smtClean="0">
                <a:solidFill>
                  <a:schemeClr val="tx1"/>
                </a:solidFill>
              </a:rPr>
              <a:t>...................................................................................................</a:t>
            </a:r>
            <a:endParaRPr lang="en-US" sz="2000" dirty="0">
              <a:solidFill>
                <a:schemeClr val="tx1"/>
              </a:solidFill>
            </a:endParaRPr>
          </a:p>
          <a:p>
            <a:pPr lvl="0" algn="r" rtl="1"/>
            <a:r>
              <a:rPr lang="ar-SA" sz="2000" dirty="0" smtClean="0">
                <a:solidFill>
                  <a:schemeClr val="tx1"/>
                </a:solidFill>
              </a:rPr>
              <a:t>ب- </a:t>
            </a:r>
            <a:r>
              <a:rPr lang="ar-BH" sz="2000" dirty="0" smtClean="0">
                <a:solidFill>
                  <a:schemeClr val="tx1"/>
                </a:solidFill>
              </a:rPr>
              <a:t>...................................................................................................</a:t>
            </a:r>
            <a:endParaRPr lang="en-US" sz="2000" dirty="0">
              <a:solidFill>
                <a:schemeClr val="tx1"/>
              </a:solidFill>
            </a:endParaRPr>
          </a:p>
          <a:p>
            <a:pPr lvl="0" algn="r" rtl="1"/>
            <a:r>
              <a:rPr lang="ar-SA" sz="2000" dirty="0" smtClean="0">
                <a:solidFill>
                  <a:schemeClr val="tx1"/>
                </a:solidFill>
              </a:rPr>
              <a:t>ج- </a:t>
            </a:r>
            <a:r>
              <a:rPr lang="ar-BH" sz="2000" dirty="0" smtClean="0">
                <a:solidFill>
                  <a:schemeClr val="tx1"/>
                </a:solidFill>
              </a:rPr>
              <a:t>...................................................................................................</a:t>
            </a:r>
            <a:endParaRPr lang="en-US" sz="2000" dirty="0">
              <a:solidFill>
                <a:schemeClr val="tx1"/>
              </a:solidFill>
            </a:endParaRPr>
          </a:p>
          <a:p>
            <a:pPr lvl="0" algn="r" rtl="1"/>
            <a:r>
              <a:rPr lang="ar-SA" sz="2000" dirty="0" smtClean="0">
                <a:solidFill>
                  <a:schemeClr val="tx1"/>
                </a:solidFill>
              </a:rPr>
              <a:t>4- </a:t>
            </a:r>
            <a:r>
              <a:rPr lang="ar-BH" sz="2000" dirty="0" smtClean="0">
                <a:solidFill>
                  <a:schemeClr val="tx1"/>
                </a:solidFill>
              </a:rPr>
              <a:t>من </a:t>
            </a:r>
            <a:r>
              <a:rPr lang="ar-BH" sz="2000" dirty="0">
                <a:solidFill>
                  <a:schemeClr val="tx1"/>
                </a:solidFill>
              </a:rPr>
              <a:t>العوامل المحددة لرأس المال العامل:</a:t>
            </a:r>
            <a:endParaRPr lang="en-US" sz="2000" dirty="0">
              <a:solidFill>
                <a:schemeClr val="tx1"/>
              </a:solidFill>
            </a:endParaRPr>
          </a:p>
          <a:p>
            <a:pPr lvl="0" algn="r" rtl="1"/>
            <a:r>
              <a:rPr lang="ar-SA" sz="2000" dirty="0" smtClean="0">
                <a:solidFill>
                  <a:schemeClr val="tx1"/>
                </a:solidFill>
              </a:rPr>
              <a:t>أ- </a:t>
            </a:r>
            <a:r>
              <a:rPr lang="ar-BH" sz="2000" dirty="0" smtClean="0">
                <a:solidFill>
                  <a:schemeClr val="tx1"/>
                </a:solidFill>
              </a:rPr>
              <a:t>...................................................................................................</a:t>
            </a:r>
            <a:endParaRPr lang="en-US" sz="2000" dirty="0">
              <a:solidFill>
                <a:schemeClr val="tx1"/>
              </a:solidFill>
            </a:endParaRPr>
          </a:p>
          <a:p>
            <a:pPr lvl="0" algn="r" rtl="1"/>
            <a:r>
              <a:rPr lang="ar-SA" sz="2000" dirty="0" smtClean="0">
                <a:solidFill>
                  <a:schemeClr val="tx1"/>
                </a:solidFill>
              </a:rPr>
              <a:t>ب- </a:t>
            </a:r>
            <a:r>
              <a:rPr lang="ar-BH" sz="2000" dirty="0" smtClean="0">
                <a:solidFill>
                  <a:schemeClr val="tx1"/>
                </a:solidFill>
              </a:rPr>
              <a:t>..................................................................................................</a:t>
            </a:r>
            <a:endParaRPr lang="en-US" sz="2000" dirty="0">
              <a:solidFill>
                <a:schemeClr val="tx1"/>
              </a:solidFill>
            </a:endParaRPr>
          </a:p>
          <a:p>
            <a:pPr lvl="0" algn="r" rtl="1"/>
            <a:r>
              <a:rPr lang="ar-SA" sz="2000" dirty="0" smtClean="0">
                <a:solidFill>
                  <a:schemeClr val="tx1"/>
                </a:solidFill>
              </a:rPr>
              <a:t>ج- </a:t>
            </a:r>
            <a:r>
              <a:rPr lang="ar-BH" sz="2000" dirty="0" smtClean="0">
                <a:solidFill>
                  <a:schemeClr val="tx1"/>
                </a:solidFill>
              </a:rPr>
              <a:t>..................................................................................................</a:t>
            </a:r>
            <a:endParaRPr lang="en-US" sz="2000" dirty="0">
              <a:solidFill>
                <a:schemeClr val="tx1"/>
              </a:solidFill>
            </a:endParaRPr>
          </a:p>
        </p:txBody>
      </p:sp>
    </p:spTree>
    <p:extLst>
      <p:ext uri="{BB962C8B-B14F-4D97-AF65-F5344CB8AC3E}">
        <p14:creationId xmlns:p14="http://schemas.microsoft.com/office/powerpoint/2010/main" val="256275567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8"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52400" y="1510924"/>
            <a:ext cx="9372600" cy="4859396"/>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7147774" y="365314"/>
            <a:ext cx="5044225"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888222"/>
            <a:ext cx="2596668"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1" y="4751838"/>
            <a:ext cx="2626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28" name="Rectangle 6"/>
          <p:cNvSpPr/>
          <p:nvPr/>
        </p:nvSpPr>
        <p:spPr>
          <a:xfrm>
            <a:off x="7147775" y="485951"/>
            <a:ext cx="3745891" cy="830997"/>
          </a:xfrm>
          <a:prstGeom prst="rect">
            <a:avLst/>
          </a:prstGeom>
        </p:spPr>
        <p:txBody>
          <a:bodyPr wrap="square">
            <a:spAutoFit/>
          </a:bodyPr>
          <a:lstStyle/>
          <a:p>
            <a:pPr lvl="0" algn="r" rtl="1"/>
            <a:r>
              <a:rPr lang="ar-SA" sz="4800" b="1" dirty="0" smtClean="0">
                <a:solidFill>
                  <a:srgbClr val="FFFF00"/>
                </a:solidFill>
                <a:cs typeface="Sultan bold" pitchFamily="2" charset="-78"/>
              </a:rPr>
              <a:t>إجابة التقويم( 1) </a:t>
            </a:r>
            <a:endParaRPr lang="en-US" sz="4800" b="1" dirty="0">
              <a:solidFill>
                <a:srgbClr val="FFFF00"/>
              </a:solidFill>
              <a:cs typeface="Sultan bold" pitchFamily="2" charset="-78"/>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1" y="2893870"/>
            <a:ext cx="2572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1"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   </a:t>
            </a:r>
            <a:r>
              <a:rPr lang="ar-BH" sz="1400" b="1" dirty="0" smtClean="0">
                <a:solidFill>
                  <a:srgbClr val="002060"/>
                </a:solidFill>
              </a:rPr>
              <a:t>                     </a:t>
            </a:r>
            <a:r>
              <a:rPr lang="ar-SA" sz="1400" b="1" dirty="0" smtClean="0">
                <a:solidFill>
                  <a:srgbClr val="002060"/>
                </a:solidFill>
              </a:rPr>
              <a:t>تمويل المشروعات والارباح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
        <p:nvSpPr>
          <p:cNvPr id="4" name="Rectangle 3"/>
          <p:cNvSpPr/>
          <p:nvPr/>
        </p:nvSpPr>
        <p:spPr>
          <a:xfrm>
            <a:off x="370115" y="1565951"/>
            <a:ext cx="8969828" cy="480436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000" b="1" dirty="0">
                <a:solidFill>
                  <a:schemeClr val="tx1"/>
                </a:solidFill>
              </a:rPr>
              <a:t>أولاً: أكمل الجمل التالية:</a:t>
            </a:r>
            <a:endParaRPr lang="en-US" sz="2000" dirty="0">
              <a:solidFill>
                <a:schemeClr val="tx1"/>
              </a:solidFill>
            </a:endParaRPr>
          </a:p>
          <a:p>
            <a:pPr lvl="0" algn="r" rtl="1"/>
            <a:r>
              <a:rPr lang="ar-SA" sz="2000" b="1" dirty="0" smtClean="0">
                <a:solidFill>
                  <a:srgbClr val="C00000"/>
                </a:solidFill>
              </a:rPr>
              <a:t>1- </a:t>
            </a:r>
            <a:r>
              <a:rPr lang="ar-BH" sz="2000" b="1" dirty="0" smtClean="0">
                <a:solidFill>
                  <a:srgbClr val="C00000"/>
                </a:solidFill>
              </a:rPr>
              <a:t>يمكن </a:t>
            </a:r>
            <a:r>
              <a:rPr lang="ar-BH" sz="2000" b="1" dirty="0">
                <a:solidFill>
                  <a:srgbClr val="C00000"/>
                </a:solidFill>
              </a:rPr>
              <a:t>تصنيف رأس المال حسب المجال الذي يستخدم فيه إلي: </a:t>
            </a:r>
            <a:endParaRPr lang="en-US" sz="2000" b="1" dirty="0">
              <a:solidFill>
                <a:srgbClr val="C00000"/>
              </a:solidFill>
            </a:endParaRPr>
          </a:p>
          <a:p>
            <a:pPr lvl="0" algn="r" rtl="1"/>
            <a:r>
              <a:rPr lang="ar-SA" sz="2000" dirty="0" smtClean="0">
                <a:solidFill>
                  <a:schemeClr val="tx1"/>
                </a:solidFill>
              </a:rPr>
              <a:t>أ- رأس المال الثابت</a:t>
            </a:r>
            <a:endParaRPr lang="en-US" sz="2000" dirty="0" smtClean="0">
              <a:solidFill>
                <a:schemeClr val="tx1"/>
              </a:solidFill>
            </a:endParaRPr>
          </a:p>
          <a:p>
            <a:pPr lvl="0" algn="r" rtl="1"/>
            <a:r>
              <a:rPr lang="ar-SA" sz="2000" dirty="0" smtClean="0">
                <a:solidFill>
                  <a:schemeClr val="tx1"/>
                </a:solidFill>
              </a:rPr>
              <a:t>ب- رأس المال العامل</a:t>
            </a:r>
            <a:endParaRPr lang="en-US" sz="2000" dirty="0" smtClean="0">
              <a:solidFill>
                <a:schemeClr val="tx1"/>
              </a:solidFill>
            </a:endParaRPr>
          </a:p>
          <a:p>
            <a:pPr lvl="0" algn="r" rtl="1"/>
            <a:r>
              <a:rPr lang="ar-SA" sz="2000" b="1" dirty="0" smtClean="0">
                <a:solidFill>
                  <a:srgbClr val="C00000"/>
                </a:solidFill>
              </a:rPr>
              <a:t>2- </a:t>
            </a:r>
            <a:r>
              <a:rPr lang="ar-BH" sz="2000" b="1" dirty="0" smtClean="0">
                <a:solidFill>
                  <a:srgbClr val="C00000"/>
                </a:solidFill>
              </a:rPr>
              <a:t>يمكن </a:t>
            </a:r>
            <a:r>
              <a:rPr lang="ar-BH" sz="2000" b="1" dirty="0">
                <a:solidFill>
                  <a:srgbClr val="C00000"/>
                </a:solidFill>
              </a:rPr>
              <a:t>تصنيف رأس المال حسب مصادر الحصول عليه إلى:</a:t>
            </a:r>
            <a:endParaRPr lang="en-US" sz="2000" b="1" dirty="0">
              <a:solidFill>
                <a:srgbClr val="C00000"/>
              </a:solidFill>
            </a:endParaRPr>
          </a:p>
          <a:p>
            <a:pPr lvl="0" algn="r" rtl="1"/>
            <a:r>
              <a:rPr lang="ar-SA" sz="2000" dirty="0" smtClean="0">
                <a:solidFill>
                  <a:schemeClr val="tx1"/>
                </a:solidFill>
              </a:rPr>
              <a:t>أ- رأس المال العادية</a:t>
            </a:r>
            <a:endParaRPr lang="en-US" sz="2000" dirty="0">
              <a:solidFill>
                <a:schemeClr val="tx1"/>
              </a:solidFill>
            </a:endParaRPr>
          </a:p>
          <a:p>
            <a:pPr lvl="0" algn="r" rtl="1"/>
            <a:r>
              <a:rPr lang="ar-SA" sz="2000" dirty="0" smtClean="0">
                <a:solidFill>
                  <a:schemeClr val="tx1"/>
                </a:solidFill>
              </a:rPr>
              <a:t>ب- رأس المال المقترض</a:t>
            </a:r>
            <a:endParaRPr lang="en-US" sz="2000" dirty="0">
              <a:solidFill>
                <a:schemeClr val="tx1"/>
              </a:solidFill>
            </a:endParaRPr>
          </a:p>
          <a:p>
            <a:pPr lvl="0" algn="r" rtl="1"/>
            <a:r>
              <a:rPr lang="ar-SA" sz="2000" b="1" dirty="0" smtClean="0">
                <a:solidFill>
                  <a:srgbClr val="C00000"/>
                </a:solidFill>
              </a:rPr>
              <a:t>3- </a:t>
            </a:r>
            <a:r>
              <a:rPr lang="ar-BH" sz="2000" b="1" dirty="0" smtClean="0">
                <a:solidFill>
                  <a:srgbClr val="C00000"/>
                </a:solidFill>
              </a:rPr>
              <a:t>هناك </a:t>
            </a:r>
            <a:r>
              <a:rPr lang="ar-BH" sz="2000" b="1" dirty="0">
                <a:solidFill>
                  <a:srgbClr val="C00000"/>
                </a:solidFill>
              </a:rPr>
              <a:t>ثلاث </a:t>
            </a:r>
            <a:r>
              <a:rPr lang="ar-BH" sz="2000" b="1" dirty="0" smtClean="0">
                <a:solidFill>
                  <a:srgbClr val="C00000"/>
                </a:solidFill>
              </a:rPr>
              <a:t>مراحل</a:t>
            </a:r>
            <a:r>
              <a:rPr lang="ar-SA" sz="2000" b="1" dirty="0" smtClean="0">
                <a:solidFill>
                  <a:srgbClr val="C00000"/>
                </a:solidFill>
              </a:rPr>
              <a:t> تمويل</a:t>
            </a:r>
            <a:r>
              <a:rPr lang="ar-BH" sz="2000" b="1" dirty="0" smtClean="0">
                <a:solidFill>
                  <a:srgbClr val="C00000"/>
                </a:solidFill>
              </a:rPr>
              <a:t> في</a:t>
            </a:r>
            <a:r>
              <a:rPr lang="ar-SA" sz="2000" b="1" dirty="0" smtClean="0">
                <a:solidFill>
                  <a:srgbClr val="C00000"/>
                </a:solidFill>
              </a:rPr>
              <a:t> </a:t>
            </a:r>
            <a:r>
              <a:rPr lang="ar-BH" sz="2000" b="1" dirty="0" smtClean="0">
                <a:solidFill>
                  <a:srgbClr val="C00000"/>
                </a:solidFill>
              </a:rPr>
              <a:t> </a:t>
            </a:r>
            <a:r>
              <a:rPr lang="ar-BH" sz="2000" b="1" dirty="0">
                <a:solidFill>
                  <a:srgbClr val="C00000"/>
                </a:solidFill>
              </a:rPr>
              <a:t>حياة المشروع الإنتاجية هي:</a:t>
            </a:r>
            <a:endParaRPr lang="en-US" sz="2000" b="1" dirty="0">
              <a:solidFill>
                <a:srgbClr val="C00000"/>
              </a:solidFill>
            </a:endParaRPr>
          </a:p>
          <a:p>
            <a:pPr lvl="0" algn="r" rtl="1"/>
            <a:r>
              <a:rPr lang="ar-SA" sz="2000" dirty="0" smtClean="0">
                <a:solidFill>
                  <a:schemeClr val="tx1"/>
                </a:solidFill>
              </a:rPr>
              <a:t>أ- مرحلة إنشاء </a:t>
            </a:r>
            <a:endParaRPr lang="en-US" sz="2000" dirty="0" smtClean="0">
              <a:solidFill>
                <a:schemeClr val="tx1"/>
              </a:solidFill>
            </a:endParaRPr>
          </a:p>
          <a:p>
            <a:pPr lvl="0" algn="r" rtl="1"/>
            <a:r>
              <a:rPr lang="ar-SA" sz="2000" dirty="0" smtClean="0">
                <a:solidFill>
                  <a:schemeClr val="tx1"/>
                </a:solidFill>
              </a:rPr>
              <a:t>ب- مرحلة التشغيل</a:t>
            </a:r>
            <a:endParaRPr lang="en-US" sz="2000" dirty="0" smtClean="0">
              <a:solidFill>
                <a:schemeClr val="tx1"/>
              </a:solidFill>
            </a:endParaRPr>
          </a:p>
          <a:p>
            <a:pPr lvl="0" algn="r" rtl="1"/>
            <a:r>
              <a:rPr lang="ar-SA" sz="2000" dirty="0" smtClean="0">
                <a:solidFill>
                  <a:schemeClr val="tx1"/>
                </a:solidFill>
              </a:rPr>
              <a:t>ج- مرحلة التوسع</a:t>
            </a:r>
            <a:endParaRPr lang="en-US" sz="2000" dirty="0" smtClean="0">
              <a:solidFill>
                <a:schemeClr val="tx1"/>
              </a:solidFill>
            </a:endParaRPr>
          </a:p>
          <a:p>
            <a:pPr lvl="0" algn="r" rtl="1"/>
            <a:r>
              <a:rPr lang="ar-SA" sz="2000" b="1" dirty="0" smtClean="0">
                <a:solidFill>
                  <a:srgbClr val="C00000"/>
                </a:solidFill>
              </a:rPr>
              <a:t>4- </a:t>
            </a:r>
            <a:r>
              <a:rPr lang="ar-BH" sz="2000" b="1" dirty="0" smtClean="0">
                <a:solidFill>
                  <a:srgbClr val="C00000"/>
                </a:solidFill>
              </a:rPr>
              <a:t>من </a:t>
            </a:r>
            <a:r>
              <a:rPr lang="ar-BH" sz="2000" b="1" dirty="0">
                <a:solidFill>
                  <a:srgbClr val="C00000"/>
                </a:solidFill>
              </a:rPr>
              <a:t>العوامل المحددة لرأس المال العامل:</a:t>
            </a:r>
            <a:endParaRPr lang="en-US" sz="2000" b="1" dirty="0">
              <a:solidFill>
                <a:srgbClr val="C00000"/>
              </a:solidFill>
            </a:endParaRPr>
          </a:p>
          <a:p>
            <a:pPr lvl="0" algn="r" rtl="1"/>
            <a:r>
              <a:rPr lang="ar-SA" sz="2000" dirty="0" smtClean="0">
                <a:solidFill>
                  <a:schemeClr val="tx1"/>
                </a:solidFill>
              </a:rPr>
              <a:t>أ- الكلفة</a:t>
            </a:r>
            <a:endParaRPr lang="en-US" sz="2000" dirty="0">
              <a:solidFill>
                <a:schemeClr val="tx1"/>
              </a:solidFill>
            </a:endParaRPr>
          </a:p>
          <a:p>
            <a:pPr lvl="0" algn="r" rtl="1"/>
            <a:r>
              <a:rPr lang="ar-SA" sz="2000" dirty="0" smtClean="0">
                <a:solidFill>
                  <a:schemeClr val="tx1"/>
                </a:solidFill>
              </a:rPr>
              <a:t>ب- الوقت</a:t>
            </a:r>
            <a:endParaRPr lang="en-US" sz="2000" dirty="0">
              <a:solidFill>
                <a:schemeClr val="tx1"/>
              </a:solidFill>
            </a:endParaRPr>
          </a:p>
          <a:p>
            <a:pPr lvl="0" algn="r" rtl="1"/>
            <a:r>
              <a:rPr lang="ar-SA" sz="2000" dirty="0" smtClean="0">
                <a:solidFill>
                  <a:schemeClr val="tx1"/>
                </a:solidFill>
              </a:rPr>
              <a:t>ج- الحجم</a:t>
            </a:r>
            <a:endParaRPr lang="en-US" sz="2000" dirty="0">
              <a:solidFill>
                <a:schemeClr val="tx1"/>
              </a:solidFill>
            </a:endParaRPr>
          </a:p>
        </p:txBody>
      </p:sp>
    </p:spTree>
    <p:extLst>
      <p:ext uri="{BB962C8B-B14F-4D97-AF65-F5344CB8AC3E}">
        <p14:creationId xmlns:p14="http://schemas.microsoft.com/office/powerpoint/2010/main" val="258342992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8" grpId="0"/>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52400" y="1510924"/>
            <a:ext cx="9372600" cy="4859396"/>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algn="r" rtl="1"/>
            <a:r>
              <a:rPr lang="ar-BH" sz="2800" b="1" dirty="0">
                <a:solidFill>
                  <a:schemeClr val="accent2">
                    <a:lumMod val="50000"/>
                  </a:schemeClr>
                </a:solidFill>
              </a:rPr>
              <a:t>أظهرت مبيعات إحدى محلات الرياضة من منتج كرة القدم خلال النصف الأول من عام 2021 كما هو موضح بالجدول التالي: </a:t>
            </a:r>
            <a:endParaRPr lang="en-US" sz="2800" b="1" dirty="0">
              <a:solidFill>
                <a:schemeClr val="accent2">
                  <a:lumMod val="50000"/>
                </a:schemeClr>
              </a:solidFill>
            </a:endParaRPr>
          </a:p>
          <a:p>
            <a:pPr algn="r" rtl="1"/>
            <a:r>
              <a:rPr lang="ar-BH" sz="2800" b="1" dirty="0"/>
              <a:t>المطلوب: </a:t>
            </a:r>
            <a:r>
              <a:rPr lang="ar-SA" sz="2800" b="1" dirty="0"/>
              <a:t>أكمل الجدول التالي، </a:t>
            </a:r>
            <a:r>
              <a:rPr lang="ar-SA" sz="2800" dirty="0"/>
              <a:t>ثم</a:t>
            </a:r>
            <a:r>
              <a:rPr lang="ar-SA" sz="2800" b="1" dirty="0"/>
              <a:t> </a:t>
            </a:r>
            <a:r>
              <a:rPr lang="ar-BH" sz="2800" dirty="0"/>
              <a:t>حدد أرباح وخسائر المحل خلال الفترة المحددة؟ </a:t>
            </a:r>
            <a:endParaRPr lang="ar-SA" sz="2800" dirty="0" smtClean="0"/>
          </a:p>
          <a:p>
            <a:pPr algn="r" rtl="1"/>
            <a:endParaRPr lang="ar-SA" sz="2800" dirty="0"/>
          </a:p>
          <a:p>
            <a:pPr algn="r" rtl="1"/>
            <a:endParaRPr lang="ar-SA" sz="2800" dirty="0" smtClean="0"/>
          </a:p>
          <a:p>
            <a:pPr algn="r" rtl="1"/>
            <a:endParaRPr lang="ar-SA" sz="2800" dirty="0"/>
          </a:p>
          <a:p>
            <a:pPr algn="r" rtl="1"/>
            <a:endParaRPr lang="ar-SA" sz="2800" dirty="0" smtClean="0"/>
          </a:p>
          <a:p>
            <a:pPr algn="r" rtl="1"/>
            <a:endParaRPr lang="ar-SA" sz="2800" dirty="0"/>
          </a:p>
          <a:p>
            <a:pPr algn="r" rtl="1"/>
            <a:endParaRPr lang="ar-SA" sz="2800" dirty="0" smtClean="0"/>
          </a:p>
          <a:p>
            <a:pPr algn="r" rtl="1"/>
            <a:endParaRPr lang="ar-SA" sz="2800" dirty="0"/>
          </a:p>
          <a:p>
            <a:pPr algn="r" rtl="1"/>
            <a:endParaRPr lang="en-US" sz="2800" dirty="0"/>
          </a:p>
        </p:txBody>
      </p:sp>
      <p:sp>
        <p:nvSpPr>
          <p:cNvPr id="14" name="مستطيل مستدير الزوايا 13"/>
          <p:cNvSpPr/>
          <p:nvPr/>
        </p:nvSpPr>
        <p:spPr>
          <a:xfrm>
            <a:off x="7482624" y="365314"/>
            <a:ext cx="4709375"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888222"/>
            <a:ext cx="2596668"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1" y="4751838"/>
            <a:ext cx="2626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1" y="2893870"/>
            <a:ext cx="2572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1"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   </a:t>
            </a:r>
            <a:r>
              <a:rPr lang="ar-BH" sz="1400" b="1" dirty="0" smtClean="0">
                <a:solidFill>
                  <a:srgbClr val="002060"/>
                </a:solidFill>
              </a:rPr>
              <a:t>                     </a:t>
            </a:r>
            <a:r>
              <a:rPr lang="ar-SA" sz="1400" b="1" dirty="0" smtClean="0">
                <a:solidFill>
                  <a:srgbClr val="002060"/>
                </a:solidFill>
              </a:rPr>
              <a:t>تمويل المشروعات والارباح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
        <p:nvSpPr>
          <p:cNvPr id="42" name="Rectangle 6"/>
          <p:cNvSpPr/>
          <p:nvPr/>
        </p:nvSpPr>
        <p:spPr>
          <a:xfrm>
            <a:off x="7972023" y="485951"/>
            <a:ext cx="2792223" cy="830997"/>
          </a:xfrm>
          <a:prstGeom prst="rect">
            <a:avLst/>
          </a:prstGeom>
        </p:spPr>
        <p:txBody>
          <a:bodyPr wrap="square">
            <a:spAutoFit/>
          </a:bodyPr>
          <a:lstStyle/>
          <a:p>
            <a:pPr lvl="0" algn="r" rtl="1"/>
            <a:r>
              <a:rPr lang="ar-SA" sz="4800" b="1" dirty="0" smtClean="0">
                <a:solidFill>
                  <a:srgbClr val="FFFF00"/>
                </a:solidFill>
                <a:cs typeface="Sultan bold" pitchFamily="2" charset="-78"/>
              </a:rPr>
              <a:t>التقويم ( 2)</a:t>
            </a:r>
            <a:endParaRPr lang="en-US" sz="4800" b="1" dirty="0">
              <a:solidFill>
                <a:srgbClr val="FFFF00"/>
              </a:solidFill>
              <a:cs typeface="Sultan bold"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2376354542"/>
              </p:ext>
            </p:extLst>
          </p:nvPr>
        </p:nvGraphicFramePr>
        <p:xfrm>
          <a:off x="435429" y="3284226"/>
          <a:ext cx="8599714" cy="2935224"/>
        </p:xfrm>
        <a:graphic>
          <a:graphicData uri="http://schemas.openxmlformats.org/drawingml/2006/table">
            <a:tbl>
              <a:tblPr rtl="1" firstRow="1" firstCol="1" bandRow="1">
                <a:tableStyleId>{073A0DAA-6AF3-43AB-8588-CEC1D06C72B9}</a:tableStyleId>
              </a:tblPr>
              <a:tblGrid>
                <a:gridCol w="935288"/>
                <a:gridCol w="1209424"/>
                <a:gridCol w="1210372"/>
                <a:gridCol w="1473126"/>
                <a:gridCol w="1205629"/>
                <a:gridCol w="1205629"/>
                <a:gridCol w="1360246"/>
              </a:tblGrid>
              <a:tr h="0">
                <a:tc>
                  <a:txBody>
                    <a:bodyPr/>
                    <a:lstStyle/>
                    <a:p>
                      <a:pPr algn="ctr" rtl="1">
                        <a:lnSpc>
                          <a:spcPct val="107000"/>
                        </a:lnSpc>
                        <a:spcAft>
                          <a:spcPts val="0"/>
                        </a:spcAft>
                      </a:pPr>
                      <a:r>
                        <a:rPr lang="ar-BH" sz="2000" dirty="0">
                          <a:effectLst/>
                        </a:rPr>
                        <a:t>الشهر</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BH" sz="2000">
                          <a:effectLst/>
                        </a:rPr>
                        <a:t>الكمية</a:t>
                      </a:r>
                      <a:endParaRPr lang="en-US" sz="2000">
                        <a:effectLst/>
                      </a:endParaRPr>
                    </a:p>
                    <a:p>
                      <a:pPr algn="ctr" rtl="1">
                        <a:lnSpc>
                          <a:spcPct val="107000"/>
                        </a:lnSpc>
                        <a:spcAft>
                          <a:spcPts val="0"/>
                        </a:spcAft>
                      </a:pPr>
                      <a:r>
                        <a:rPr lang="en-US" sz="2000">
                          <a:effectLst/>
                        </a:rPr>
                        <a:t>Q</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BH" sz="2000">
                          <a:effectLst/>
                        </a:rPr>
                        <a:t>سعر الوحدة</a:t>
                      </a:r>
                      <a:endParaRPr lang="en-US" sz="2000">
                        <a:effectLst/>
                      </a:endParaRPr>
                    </a:p>
                    <a:p>
                      <a:pPr algn="ctr" rtl="1">
                        <a:lnSpc>
                          <a:spcPct val="107000"/>
                        </a:lnSpc>
                        <a:spcAft>
                          <a:spcPts val="0"/>
                        </a:spcAft>
                      </a:pPr>
                      <a:r>
                        <a:rPr lang="en-US" sz="2000">
                          <a:effectLst/>
                        </a:rPr>
                        <a:t>P</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BH" sz="2000">
                          <a:effectLst/>
                        </a:rPr>
                        <a:t>تكلفة الوحدة</a:t>
                      </a:r>
                      <a:endParaRPr lang="en-US" sz="2000">
                        <a:effectLst/>
                      </a:endParaRPr>
                    </a:p>
                    <a:p>
                      <a:pPr algn="ctr" rtl="1">
                        <a:lnSpc>
                          <a:spcPct val="107000"/>
                        </a:lnSpc>
                        <a:spcAft>
                          <a:spcPts val="0"/>
                        </a:spcAft>
                      </a:pPr>
                      <a:r>
                        <a:rPr lang="en-US" sz="2000">
                          <a:effectLst/>
                        </a:rPr>
                        <a:t>UC</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BH" sz="2000">
                          <a:effectLst/>
                        </a:rPr>
                        <a:t>ايراد كلي</a:t>
                      </a:r>
                      <a:endParaRPr lang="en-US" sz="2000">
                        <a:effectLst/>
                      </a:endParaRPr>
                    </a:p>
                    <a:p>
                      <a:pPr algn="ctr" rtl="1">
                        <a:lnSpc>
                          <a:spcPct val="107000"/>
                        </a:lnSpc>
                        <a:spcAft>
                          <a:spcPts val="0"/>
                        </a:spcAft>
                      </a:pPr>
                      <a:r>
                        <a:rPr lang="en-US" sz="2000">
                          <a:effectLst/>
                        </a:rPr>
                        <a:t>TR</a:t>
                      </a:r>
                      <a:r>
                        <a:rPr lang="ar-BH"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rtl="1">
                        <a:lnSpc>
                          <a:spcPct val="107000"/>
                        </a:lnSpc>
                        <a:spcAft>
                          <a:spcPts val="0"/>
                        </a:spcAft>
                      </a:pPr>
                      <a:r>
                        <a:rPr lang="ar-BH" sz="2000">
                          <a:effectLst/>
                        </a:rPr>
                        <a:t>تكلفة كلية</a:t>
                      </a:r>
                      <a:endParaRPr lang="en-US" sz="2000">
                        <a:effectLst/>
                      </a:endParaRPr>
                    </a:p>
                    <a:p>
                      <a:pPr algn="ctr" rtl="1">
                        <a:lnSpc>
                          <a:spcPct val="107000"/>
                        </a:lnSpc>
                        <a:spcAft>
                          <a:spcPts val="0"/>
                        </a:spcAft>
                      </a:pPr>
                      <a:r>
                        <a:rPr lang="en-US" sz="2000">
                          <a:effectLst/>
                        </a:rPr>
                        <a:t>TC</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BH" sz="2000">
                          <a:effectLst/>
                        </a:rPr>
                        <a:t>ربح / خسارة</a:t>
                      </a:r>
                      <a:endParaRPr lang="en-US" sz="2000">
                        <a:effectLst/>
                      </a:endParaRPr>
                    </a:p>
                    <a:p>
                      <a:pPr algn="ctr" rtl="1">
                        <a:lnSpc>
                          <a:spcPct val="107000"/>
                        </a:lnSpc>
                        <a:spcAft>
                          <a:spcPts val="0"/>
                        </a:spcAft>
                      </a:pPr>
                      <a:r>
                        <a:rPr lang="en-US" sz="2000">
                          <a:effectLst/>
                        </a:rPr>
                        <a:t>Profit / Loss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0">
                <a:tc>
                  <a:txBody>
                    <a:bodyPr/>
                    <a:lstStyle/>
                    <a:p>
                      <a:pPr algn="ctr" rtl="1">
                        <a:lnSpc>
                          <a:spcPct val="107000"/>
                        </a:lnSpc>
                        <a:spcAft>
                          <a:spcPts val="0"/>
                        </a:spcAft>
                      </a:pPr>
                      <a:r>
                        <a:rPr lang="ar-BH" sz="2000">
                          <a:effectLst/>
                        </a:rPr>
                        <a:t>يناير</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100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15</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12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BH"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BH"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BH"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0">
                <a:tc>
                  <a:txBody>
                    <a:bodyPr/>
                    <a:lstStyle/>
                    <a:p>
                      <a:pPr algn="ctr" rtl="1">
                        <a:lnSpc>
                          <a:spcPct val="107000"/>
                        </a:lnSpc>
                        <a:spcAft>
                          <a:spcPts val="0"/>
                        </a:spcAft>
                      </a:pPr>
                      <a:r>
                        <a:rPr lang="ar-BH" sz="2000">
                          <a:effectLst/>
                        </a:rPr>
                        <a:t>فبراير</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200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15</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12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BH"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BH"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BH"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0">
                <a:tc>
                  <a:txBody>
                    <a:bodyPr/>
                    <a:lstStyle/>
                    <a:p>
                      <a:pPr algn="ctr" rtl="1">
                        <a:lnSpc>
                          <a:spcPct val="107000"/>
                        </a:lnSpc>
                        <a:spcAft>
                          <a:spcPts val="0"/>
                        </a:spcAft>
                      </a:pPr>
                      <a:r>
                        <a:rPr lang="ar-BH" sz="2000">
                          <a:effectLst/>
                        </a:rPr>
                        <a:t>مارس</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300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15</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16</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BH"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BH"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BH"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0">
                <a:tc>
                  <a:txBody>
                    <a:bodyPr/>
                    <a:lstStyle/>
                    <a:p>
                      <a:pPr algn="ctr" rtl="1">
                        <a:lnSpc>
                          <a:spcPct val="107000"/>
                        </a:lnSpc>
                        <a:spcAft>
                          <a:spcPts val="0"/>
                        </a:spcAft>
                      </a:pPr>
                      <a:r>
                        <a:rPr lang="ar-BH" sz="2000">
                          <a:effectLst/>
                        </a:rPr>
                        <a:t>ابريل</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400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20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16</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BH"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BH"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BH"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0">
                <a:tc>
                  <a:txBody>
                    <a:bodyPr/>
                    <a:lstStyle/>
                    <a:p>
                      <a:pPr algn="ctr" rtl="1">
                        <a:lnSpc>
                          <a:spcPct val="107000"/>
                        </a:lnSpc>
                        <a:spcAft>
                          <a:spcPts val="0"/>
                        </a:spcAft>
                      </a:pPr>
                      <a:r>
                        <a:rPr lang="ar-BH" sz="2000">
                          <a:effectLst/>
                        </a:rPr>
                        <a:t>مايو</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500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20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16</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BH"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BH"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BH"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0">
                <a:tc>
                  <a:txBody>
                    <a:bodyPr/>
                    <a:lstStyle/>
                    <a:p>
                      <a:pPr algn="ctr" rtl="1">
                        <a:lnSpc>
                          <a:spcPct val="107000"/>
                        </a:lnSpc>
                        <a:spcAft>
                          <a:spcPts val="0"/>
                        </a:spcAft>
                      </a:pPr>
                      <a:r>
                        <a:rPr lang="ar-BH" sz="2000">
                          <a:effectLst/>
                        </a:rPr>
                        <a:t>يونيو</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600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21</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17</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BH" sz="2000" dirty="0">
                          <a:effectLs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BH"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BH" sz="2000" dirty="0">
                          <a:effectLs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234539094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52400" y="1510924"/>
            <a:ext cx="9372600" cy="4859396"/>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algn="r" rtl="1"/>
            <a:r>
              <a:rPr lang="ar-BH" sz="2800" b="1" dirty="0">
                <a:solidFill>
                  <a:schemeClr val="accent2">
                    <a:lumMod val="50000"/>
                  </a:schemeClr>
                </a:solidFill>
              </a:rPr>
              <a:t>أظهرت مبيعات إحدى محلات الرياضة من منتج كرة القدم خلال النصف الأول من عام 2021 كما هو موضح بالجدول التالي: </a:t>
            </a:r>
            <a:endParaRPr lang="en-US" sz="2800" b="1" dirty="0">
              <a:solidFill>
                <a:schemeClr val="accent2">
                  <a:lumMod val="50000"/>
                </a:schemeClr>
              </a:solidFill>
            </a:endParaRPr>
          </a:p>
          <a:p>
            <a:pPr algn="r" rtl="1"/>
            <a:r>
              <a:rPr lang="ar-BH" sz="2800" b="1" dirty="0"/>
              <a:t>المطلوب: </a:t>
            </a:r>
            <a:r>
              <a:rPr lang="ar-SA" sz="2800" b="1" dirty="0"/>
              <a:t>أكمل الجدول التالي، </a:t>
            </a:r>
            <a:r>
              <a:rPr lang="ar-SA" sz="2800" dirty="0"/>
              <a:t>ثم</a:t>
            </a:r>
            <a:r>
              <a:rPr lang="ar-SA" sz="2800" b="1" dirty="0"/>
              <a:t> </a:t>
            </a:r>
            <a:r>
              <a:rPr lang="ar-BH" sz="2800" dirty="0"/>
              <a:t>حدد أرباح وخسائر المحل خلال الفترة المحددة؟ </a:t>
            </a:r>
            <a:endParaRPr lang="ar-SA" sz="2800" dirty="0" smtClean="0"/>
          </a:p>
          <a:p>
            <a:pPr algn="r" rtl="1"/>
            <a:endParaRPr lang="ar-SA" sz="2800" dirty="0"/>
          </a:p>
          <a:p>
            <a:pPr algn="r" rtl="1"/>
            <a:endParaRPr lang="ar-SA" sz="2800" dirty="0" smtClean="0"/>
          </a:p>
          <a:p>
            <a:pPr algn="r" rtl="1"/>
            <a:endParaRPr lang="ar-SA" sz="2800" dirty="0"/>
          </a:p>
          <a:p>
            <a:pPr algn="r" rtl="1"/>
            <a:endParaRPr lang="ar-SA" sz="2800" dirty="0" smtClean="0"/>
          </a:p>
          <a:p>
            <a:pPr algn="r" rtl="1"/>
            <a:endParaRPr lang="ar-SA" sz="2800" dirty="0"/>
          </a:p>
          <a:p>
            <a:pPr algn="r" rtl="1"/>
            <a:endParaRPr lang="ar-SA" sz="2800" dirty="0" smtClean="0"/>
          </a:p>
          <a:p>
            <a:pPr algn="r" rtl="1"/>
            <a:endParaRPr lang="ar-SA" sz="2800" dirty="0"/>
          </a:p>
          <a:p>
            <a:pPr algn="r" rtl="1"/>
            <a:endParaRPr lang="en-US" sz="2800" dirty="0"/>
          </a:p>
        </p:txBody>
      </p:sp>
      <p:sp>
        <p:nvSpPr>
          <p:cNvPr id="14" name="مستطيل مستدير الزوايا 13"/>
          <p:cNvSpPr/>
          <p:nvPr/>
        </p:nvSpPr>
        <p:spPr>
          <a:xfrm>
            <a:off x="7134896" y="365314"/>
            <a:ext cx="5057103"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888222"/>
            <a:ext cx="2596668"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1" y="4751838"/>
            <a:ext cx="2626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1" y="2893870"/>
            <a:ext cx="2572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1"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   </a:t>
            </a:r>
            <a:r>
              <a:rPr lang="ar-BH" sz="1400" b="1" dirty="0" smtClean="0">
                <a:solidFill>
                  <a:srgbClr val="002060"/>
                </a:solidFill>
              </a:rPr>
              <a:t>                     </a:t>
            </a:r>
            <a:r>
              <a:rPr lang="ar-SA" sz="1400" b="1" dirty="0" smtClean="0">
                <a:solidFill>
                  <a:srgbClr val="002060"/>
                </a:solidFill>
              </a:rPr>
              <a:t>تمويل المشروعات والارباح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
        <p:nvSpPr>
          <p:cNvPr id="42" name="Rectangle 6"/>
          <p:cNvSpPr/>
          <p:nvPr/>
        </p:nvSpPr>
        <p:spPr>
          <a:xfrm>
            <a:off x="7134896" y="547966"/>
            <a:ext cx="3770744" cy="830997"/>
          </a:xfrm>
          <a:prstGeom prst="rect">
            <a:avLst/>
          </a:prstGeom>
        </p:spPr>
        <p:txBody>
          <a:bodyPr wrap="square">
            <a:spAutoFit/>
          </a:bodyPr>
          <a:lstStyle/>
          <a:p>
            <a:pPr lvl="0" algn="r" rtl="1"/>
            <a:r>
              <a:rPr lang="ar-SA" sz="4800" b="1" dirty="0" smtClean="0">
                <a:solidFill>
                  <a:srgbClr val="FFFF00"/>
                </a:solidFill>
                <a:cs typeface="Sultan bold" pitchFamily="2" charset="-78"/>
              </a:rPr>
              <a:t>إجابة التقويم ( 2)</a:t>
            </a:r>
            <a:endParaRPr lang="en-US" sz="4800" b="1" dirty="0">
              <a:solidFill>
                <a:srgbClr val="FFFF00"/>
              </a:solidFill>
              <a:cs typeface="Sultan bold"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3431458259"/>
              </p:ext>
            </p:extLst>
          </p:nvPr>
        </p:nvGraphicFramePr>
        <p:xfrm>
          <a:off x="435429" y="3284226"/>
          <a:ext cx="8599714" cy="2935224"/>
        </p:xfrm>
        <a:graphic>
          <a:graphicData uri="http://schemas.openxmlformats.org/drawingml/2006/table">
            <a:tbl>
              <a:tblPr rtl="1" firstRow="1" firstCol="1" bandRow="1">
                <a:tableStyleId>{073A0DAA-6AF3-43AB-8588-CEC1D06C72B9}</a:tableStyleId>
              </a:tblPr>
              <a:tblGrid>
                <a:gridCol w="935288"/>
                <a:gridCol w="1209424"/>
                <a:gridCol w="1210372"/>
                <a:gridCol w="1473126"/>
                <a:gridCol w="1205629"/>
                <a:gridCol w="1205629"/>
                <a:gridCol w="1360246"/>
              </a:tblGrid>
              <a:tr h="0">
                <a:tc>
                  <a:txBody>
                    <a:bodyPr/>
                    <a:lstStyle/>
                    <a:p>
                      <a:pPr algn="ctr" rtl="1">
                        <a:lnSpc>
                          <a:spcPct val="107000"/>
                        </a:lnSpc>
                        <a:spcAft>
                          <a:spcPts val="0"/>
                        </a:spcAft>
                      </a:pPr>
                      <a:r>
                        <a:rPr lang="ar-BH" sz="2000" dirty="0">
                          <a:effectLst/>
                        </a:rPr>
                        <a:t>الشهر</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BH" sz="2000">
                          <a:effectLst/>
                        </a:rPr>
                        <a:t>الكمية</a:t>
                      </a:r>
                      <a:endParaRPr lang="en-US" sz="2000">
                        <a:effectLst/>
                      </a:endParaRPr>
                    </a:p>
                    <a:p>
                      <a:pPr algn="ctr" rtl="1">
                        <a:lnSpc>
                          <a:spcPct val="107000"/>
                        </a:lnSpc>
                        <a:spcAft>
                          <a:spcPts val="0"/>
                        </a:spcAft>
                      </a:pPr>
                      <a:r>
                        <a:rPr lang="en-US" sz="2000">
                          <a:effectLst/>
                        </a:rPr>
                        <a:t>Q</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BH" sz="2000">
                          <a:effectLst/>
                        </a:rPr>
                        <a:t>سعر الوحدة</a:t>
                      </a:r>
                      <a:endParaRPr lang="en-US" sz="2000">
                        <a:effectLst/>
                      </a:endParaRPr>
                    </a:p>
                    <a:p>
                      <a:pPr algn="ctr" rtl="1">
                        <a:lnSpc>
                          <a:spcPct val="107000"/>
                        </a:lnSpc>
                        <a:spcAft>
                          <a:spcPts val="0"/>
                        </a:spcAft>
                      </a:pPr>
                      <a:r>
                        <a:rPr lang="en-US" sz="2000">
                          <a:effectLst/>
                        </a:rPr>
                        <a:t>P</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BH" sz="2000">
                          <a:effectLst/>
                        </a:rPr>
                        <a:t>تكلفة الوحدة</a:t>
                      </a:r>
                      <a:endParaRPr lang="en-US" sz="2000">
                        <a:effectLst/>
                      </a:endParaRPr>
                    </a:p>
                    <a:p>
                      <a:pPr algn="ctr" rtl="1">
                        <a:lnSpc>
                          <a:spcPct val="107000"/>
                        </a:lnSpc>
                        <a:spcAft>
                          <a:spcPts val="0"/>
                        </a:spcAft>
                      </a:pPr>
                      <a:r>
                        <a:rPr lang="en-US" sz="2000">
                          <a:effectLst/>
                        </a:rPr>
                        <a:t>UC</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BH" sz="2000">
                          <a:effectLst/>
                        </a:rPr>
                        <a:t>ايراد كلي</a:t>
                      </a:r>
                      <a:endParaRPr lang="en-US" sz="2000">
                        <a:effectLst/>
                      </a:endParaRPr>
                    </a:p>
                    <a:p>
                      <a:pPr algn="ctr" rtl="1">
                        <a:lnSpc>
                          <a:spcPct val="107000"/>
                        </a:lnSpc>
                        <a:spcAft>
                          <a:spcPts val="0"/>
                        </a:spcAft>
                      </a:pPr>
                      <a:r>
                        <a:rPr lang="en-US" sz="2000">
                          <a:effectLst/>
                        </a:rPr>
                        <a:t>TR</a:t>
                      </a:r>
                      <a:r>
                        <a:rPr lang="ar-BH"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rtl="1">
                        <a:lnSpc>
                          <a:spcPct val="107000"/>
                        </a:lnSpc>
                        <a:spcAft>
                          <a:spcPts val="0"/>
                        </a:spcAft>
                      </a:pPr>
                      <a:r>
                        <a:rPr lang="ar-BH" sz="2000">
                          <a:effectLst/>
                        </a:rPr>
                        <a:t>تكلفة كلية</a:t>
                      </a:r>
                      <a:endParaRPr lang="en-US" sz="2000">
                        <a:effectLst/>
                      </a:endParaRPr>
                    </a:p>
                    <a:p>
                      <a:pPr algn="ctr" rtl="1">
                        <a:lnSpc>
                          <a:spcPct val="107000"/>
                        </a:lnSpc>
                        <a:spcAft>
                          <a:spcPts val="0"/>
                        </a:spcAft>
                      </a:pPr>
                      <a:r>
                        <a:rPr lang="en-US" sz="2000">
                          <a:effectLst/>
                        </a:rPr>
                        <a:t>TC</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BH" sz="2000">
                          <a:effectLst/>
                        </a:rPr>
                        <a:t>ربح / خسارة</a:t>
                      </a:r>
                      <a:endParaRPr lang="en-US" sz="2000">
                        <a:effectLst/>
                      </a:endParaRPr>
                    </a:p>
                    <a:p>
                      <a:pPr algn="ctr" rtl="1">
                        <a:lnSpc>
                          <a:spcPct val="107000"/>
                        </a:lnSpc>
                        <a:spcAft>
                          <a:spcPts val="0"/>
                        </a:spcAft>
                      </a:pPr>
                      <a:r>
                        <a:rPr lang="en-US" sz="2000">
                          <a:effectLst/>
                        </a:rPr>
                        <a:t>Profit / Loss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0">
                <a:tc>
                  <a:txBody>
                    <a:bodyPr/>
                    <a:lstStyle/>
                    <a:p>
                      <a:pPr algn="ctr" rtl="1">
                        <a:lnSpc>
                          <a:spcPct val="107000"/>
                        </a:lnSpc>
                        <a:spcAft>
                          <a:spcPts val="0"/>
                        </a:spcAft>
                      </a:pPr>
                      <a:r>
                        <a:rPr lang="ar-BH" sz="2000">
                          <a:effectLst/>
                        </a:rPr>
                        <a:t>يناير</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100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15</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12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2000" dirty="0" smtClean="0">
                          <a:solidFill>
                            <a:srgbClr val="C00000"/>
                          </a:solidFill>
                          <a:effectLst/>
                        </a:rPr>
                        <a:t>1500</a:t>
                      </a:r>
                      <a:r>
                        <a:rPr lang="ar-BH" sz="2000" dirty="0">
                          <a:solidFill>
                            <a:srgbClr val="C00000"/>
                          </a:solidFill>
                          <a:effectLst/>
                        </a:rPr>
                        <a:t> </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2000" dirty="0" smtClean="0">
                          <a:solidFill>
                            <a:srgbClr val="C00000"/>
                          </a:solidFill>
                          <a:effectLst/>
                        </a:rPr>
                        <a:t>1200</a:t>
                      </a:r>
                      <a:r>
                        <a:rPr lang="ar-BH" sz="2000" dirty="0">
                          <a:solidFill>
                            <a:srgbClr val="C00000"/>
                          </a:solidFill>
                          <a:effectLst/>
                        </a:rPr>
                        <a:t> </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2000" dirty="0" smtClean="0">
                          <a:solidFill>
                            <a:srgbClr val="C00000"/>
                          </a:solidFill>
                          <a:effectLst/>
                        </a:rPr>
                        <a:t>300</a:t>
                      </a:r>
                      <a:r>
                        <a:rPr lang="ar-BH" sz="2000" dirty="0">
                          <a:solidFill>
                            <a:srgbClr val="C00000"/>
                          </a:solidFill>
                          <a:effectLst/>
                        </a:rPr>
                        <a:t> </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0">
                <a:tc>
                  <a:txBody>
                    <a:bodyPr/>
                    <a:lstStyle/>
                    <a:p>
                      <a:pPr algn="ctr" rtl="1">
                        <a:lnSpc>
                          <a:spcPct val="107000"/>
                        </a:lnSpc>
                        <a:spcAft>
                          <a:spcPts val="0"/>
                        </a:spcAft>
                      </a:pPr>
                      <a:r>
                        <a:rPr lang="ar-BH" sz="2000">
                          <a:effectLst/>
                        </a:rPr>
                        <a:t>فبراير</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200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15</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12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2000" dirty="0" smtClean="0">
                          <a:solidFill>
                            <a:srgbClr val="C00000"/>
                          </a:solidFill>
                          <a:effectLst/>
                        </a:rPr>
                        <a:t>3000</a:t>
                      </a:r>
                      <a:r>
                        <a:rPr lang="ar-BH" sz="2000" dirty="0">
                          <a:solidFill>
                            <a:srgbClr val="C00000"/>
                          </a:solidFill>
                          <a:effectLst/>
                        </a:rPr>
                        <a:t> </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2000" dirty="0" smtClean="0">
                          <a:solidFill>
                            <a:srgbClr val="C00000"/>
                          </a:solidFill>
                          <a:effectLst/>
                        </a:rPr>
                        <a:t>2400</a:t>
                      </a:r>
                      <a:r>
                        <a:rPr lang="ar-BH" sz="2000" dirty="0">
                          <a:solidFill>
                            <a:srgbClr val="C00000"/>
                          </a:solidFill>
                          <a:effectLst/>
                        </a:rPr>
                        <a:t> </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2000" dirty="0" smtClean="0">
                          <a:solidFill>
                            <a:srgbClr val="C00000"/>
                          </a:solidFill>
                          <a:effectLst/>
                        </a:rPr>
                        <a:t>600</a:t>
                      </a:r>
                      <a:r>
                        <a:rPr lang="ar-BH" sz="2000" dirty="0">
                          <a:solidFill>
                            <a:srgbClr val="C00000"/>
                          </a:solidFill>
                          <a:effectLst/>
                        </a:rPr>
                        <a:t> </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0">
                <a:tc>
                  <a:txBody>
                    <a:bodyPr/>
                    <a:lstStyle/>
                    <a:p>
                      <a:pPr algn="ctr" rtl="1">
                        <a:lnSpc>
                          <a:spcPct val="107000"/>
                        </a:lnSpc>
                        <a:spcAft>
                          <a:spcPts val="0"/>
                        </a:spcAft>
                      </a:pPr>
                      <a:r>
                        <a:rPr lang="ar-BH" sz="2000">
                          <a:effectLst/>
                        </a:rPr>
                        <a:t>مارس</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300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15</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16</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2000" dirty="0" smtClean="0">
                          <a:solidFill>
                            <a:srgbClr val="C00000"/>
                          </a:solidFill>
                          <a:effectLst/>
                        </a:rPr>
                        <a:t>4500</a:t>
                      </a:r>
                      <a:r>
                        <a:rPr lang="ar-BH" sz="2000" dirty="0">
                          <a:solidFill>
                            <a:srgbClr val="C00000"/>
                          </a:solidFill>
                          <a:effectLst/>
                        </a:rPr>
                        <a:t> </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2000" dirty="0" smtClean="0">
                          <a:solidFill>
                            <a:srgbClr val="C00000"/>
                          </a:solidFill>
                          <a:effectLst/>
                        </a:rPr>
                        <a:t>4800</a:t>
                      </a:r>
                      <a:r>
                        <a:rPr lang="ar-BH" sz="2000" dirty="0">
                          <a:solidFill>
                            <a:srgbClr val="C00000"/>
                          </a:solidFill>
                          <a:effectLst/>
                        </a:rPr>
                        <a:t> </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2000" dirty="0" smtClean="0">
                          <a:solidFill>
                            <a:srgbClr val="C00000"/>
                          </a:solidFill>
                          <a:effectLst/>
                        </a:rPr>
                        <a:t>(300)</a:t>
                      </a:r>
                      <a:r>
                        <a:rPr lang="ar-BH" sz="2000" dirty="0">
                          <a:solidFill>
                            <a:srgbClr val="C00000"/>
                          </a:solidFill>
                          <a:effectLst/>
                        </a:rPr>
                        <a:t> </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0">
                <a:tc>
                  <a:txBody>
                    <a:bodyPr/>
                    <a:lstStyle/>
                    <a:p>
                      <a:pPr algn="ctr" rtl="1">
                        <a:lnSpc>
                          <a:spcPct val="107000"/>
                        </a:lnSpc>
                        <a:spcAft>
                          <a:spcPts val="0"/>
                        </a:spcAft>
                      </a:pPr>
                      <a:r>
                        <a:rPr lang="ar-BH" sz="2000">
                          <a:effectLst/>
                        </a:rPr>
                        <a:t>ابريل</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400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20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16</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2000" dirty="0" smtClean="0">
                          <a:solidFill>
                            <a:srgbClr val="C00000"/>
                          </a:solidFill>
                          <a:effectLst/>
                        </a:rPr>
                        <a:t>8000</a:t>
                      </a:r>
                      <a:r>
                        <a:rPr lang="ar-BH" sz="2000" dirty="0">
                          <a:solidFill>
                            <a:srgbClr val="C00000"/>
                          </a:solidFill>
                          <a:effectLst/>
                        </a:rPr>
                        <a:t> </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BH" sz="2000" dirty="0">
                          <a:solidFill>
                            <a:srgbClr val="C00000"/>
                          </a:solidFill>
                          <a:effectLst/>
                        </a:rPr>
                        <a:t> </a:t>
                      </a:r>
                      <a:r>
                        <a:rPr lang="ar-SA" sz="2000" dirty="0" smtClean="0">
                          <a:solidFill>
                            <a:srgbClr val="C00000"/>
                          </a:solidFill>
                          <a:effectLst/>
                        </a:rPr>
                        <a:t>6400</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2000" dirty="0" smtClean="0">
                          <a:solidFill>
                            <a:srgbClr val="C00000"/>
                          </a:solidFill>
                          <a:effectLst/>
                        </a:rPr>
                        <a:t>1600</a:t>
                      </a:r>
                      <a:r>
                        <a:rPr lang="ar-BH" sz="2000" dirty="0">
                          <a:solidFill>
                            <a:srgbClr val="C00000"/>
                          </a:solidFill>
                          <a:effectLst/>
                        </a:rPr>
                        <a:t> </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0">
                <a:tc>
                  <a:txBody>
                    <a:bodyPr/>
                    <a:lstStyle/>
                    <a:p>
                      <a:pPr algn="ctr" rtl="1">
                        <a:lnSpc>
                          <a:spcPct val="107000"/>
                        </a:lnSpc>
                        <a:spcAft>
                          <a:spcPts val="0"/>
                        </a:spcAft>
                      </a:pPr>
                      <a:r>
                        <a:rPr lang="ar-BH" sz="2000">
                          <a:effectLst/>
                        </a:rPr>
                        <a:t>مايو</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500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20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16</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2000" dirty="0" smtClean="0">
                          <a:solidFill>
                            <a:srgbClr val="C00000"/>
                          </a:solidFill>
                          <a:effectLst/>
                        </a:rPr>
                        <a:t>10000</a:t>
                      </a:r>
                      <a:r>
                        <a:rPr lang="ar-BH" sz="2000" dirty="0">
                          <a:solidFill>
                            <a:srgbClr val="C00000"/>
                          </a:solidFill>
                          <a:effectLst/>
                        </a:rPr>
                        <a:t> </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BH" sz="2000" dirty="0">
                          <a:solidFill>
                            <a:srgbClr val="C00000"/>
                          </a:solidFill>
                          <a:effectLst/>
                        </a:rPr>
                        <a:t> </a:t>
                      </a:r>
                      <a:r>
                        <a:rPr lang="ar-SA" sz="2000" dirty="0" smtClean="0">
                          <a:solidFill>
                            <a:srgbClr val="C00000"/>
                          </a:solidFill>
                          <a:effectLst/>
                        </a:rPr>
                        <a:t>8000</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2000" dirty="0" smtClean="0">
                          <a:solidFill>
                            <a:srgbClr val="C00000"/>
                          </a:solidFill>
                          <a:effectLst/>
                        </a:rPr>
                        <a:t>2000</a:t>
                      </a:r>
                      <a:r>
                        <a:rPr lang="ar-BH" sz="2000" dirty="0">
                          <a:solidFill>
                            <a:srgbClr val="C00000"/>
                          </a:solidFill>
                          <a:effectLst/>
                        </a:rPr>
                        <a:t> </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0">
                <a:tc>
                  <a:txBody>
                    <a:bodyPr/>
                    <a:lstStyle/>
                    <a:p>
                      <a:pPr algn="ctr" rtl="1">
                        <a:lnSpc>
                          <a:spcPct val="107000"/>
                        </a:lnSpc>
                        <a:spcAft>
                          <a:spcPts val="0"/>
                        </a:spcAft>
                      </a:pPr>
                      <a:r>
                        <a:rPr lang="ar-BH" sz="2000">
                          <a:effectLst/>
                        </a:rPr>
                        <a:t>يونيو</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600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dirty="0">
                          <a:effectLst/>
                        </a:rPr>
                        <a:t>21</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7000"/>
                        </a:lnSpc>
                        <a:spcAft>
                          <a:spcPts val="0"/>
                        </a:spcAft>
                      </a:pPr>
                      <a:r>
                        <a:rPr lang="en-US" sz="2000">
                          <a:effectLst/>
                        </a:rPr>
                        <a:t>17</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2000" dirty="0" smtClean="0">
                          <a:solidFill>
                            <a:srgbClr val="C00000"/>
                          </a:solidFill>
                          <a:effectLst/>
                        </a:rPr>
                        <a:t>12600</a:t>
                      </a:r>
                      <a:r>
                        <a:rPr lang="ar-BH" sz="2000" dirty="0">
                          <a:solidFill>
                            <a:srgbClr val="C00000"/>
                          </a:solidFill>
                          <a:effectLst/>
                        </a:rPr>
                        <a:t> </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BH" sz="2000" dirty="0">
                          <a:solidFill>
                            <a:srgbClr val="C00000"/>
                          </a:solidFill>
                          <a:effectLst/>
                        </a:rPr>
                        <a:t> </a:t>
                      </a:r>
                      <a:r>
                        <a:rPr lang="ar-SA" sz="2000" dirty="0" smtClean="0">
                          <a:solidFill>
                            <a:srgbClr val="C00000"/>
                          </a:solidFill>
                          <a:effectLst/>
                        </a:rPr>
                        <a:t>10200</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2000" dirty="0" smtClean="0">
                          <a:solidFill>
                            <a:srgbClr val="C00000"/>
                          </a:solidFill>
                          <a:effectLst/>
                        </a:rPr>
                        <a:t>2400</a:t>
                      </a:r>
                      <a:r>
                        <a:rPr lang="ar-BH" sz="2000" dirty="0">
                          <a:solidFill>
                            <a:srgbClr val="C00000"/>
                          </a:solidFill>
                          <a:effectLst/>
                        </a:rPr>
                        <a:t> </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163404723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Horizontal Scroll 14"/>
          <p:cNvSpPr/>
          <p:nvPr/>
        </p:nvSpPr>
        <p:spPr>
          <a:xfrm>
            <a:off x="9066056" y="250679"/>
            <a:ext cx="2743201" cy="1087912"/>
          </a:xfrm>
          <a:prstGeom prst="horizontalScroll">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ar-BH" sz="2800" b="1" u="sng" dirty="0" smtClean="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انتهاء الدرس</a:t>
            </a:r>
            <a:endParaRPr lang="en-GB" sz="28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2" name="Rectangular Callout 1"/>
          <p:cNvSpPr/>
          <p:nvPr/>
        </p:nvSpPr>
        <p:spPr>
          <a:xfrm>
            <a:off x="5530147" y="4293842"/>
            <a:ext cx="6279110" cy="2111465"/>
          </a:xfrm>
          <a:prstGeom prst="wedgeRectCallout">
            <a:avLst>
              <a:gd name="adj1" fmla="val -90011"/>
              <a:gd name="adj2" fmla="val 9546"/>
            </a:avLst>
          </a:prstGeom>
          <a:solidFill>
            <a:schemeClr val="accent6">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r"/>
            <a:r>
              <a:rPr lang="ar-BH" sz="2800" b="1" u="sng" dirty="0" smtClean="0">
                <a:solidFill>
                  <a:srgbClr val="FFFF00"/>
                </a:solidFill>
                <a:latin typeface="Sakkal Majalla" panose="02000000000000000000" pitchFamily="2" charset="-78"/>
                <a:cs typeface="Sakkal Majalla" panose="02000000000000000000" pitchFamily="2" charset="-78"/>
              </a:rPr>
              <a:t>لمزيد من المعلومات:</a:t>
            </a:r>
            <a:endParaRPr lang="en-US" sz="2800" b="1" dirty="0" smtClean="0">
              <a:solidFill>
                <a:srgbClr val="FFFF00"/>
              </a:solidFill>
              <a:latin typeface="Sakkal Majalla" panose="02000000000000000000" pitchFamily="2" charset="-78"/>
              <a:cs typeface="Sakkal Majalla" panose="02000000000000000000" pitchFamily="2" charset="-78"/>
            </a:endParaRPr>
          </a:p>
          <a:p>
            <a:endParaRPr lang="en-US" sz="2800" b="1" dirty="0" smtClean="0">
              <a:solidFill>
                <a:srgbClr val="FF0000"/>
              </a:solidFill>
              <a:latin typeface="Sakkal Majalla" panose="02000000000000000000" pitchFamily="2" charset="-78"/>
              <a:cs typeface="Sakkal Majalla" panose="02000000000000000000" pitchFamily="2" charset="-78"/>
            </a:endParaRPr>
          </a:p>
          <a:p>
            <a:pPr algn="r"/>
            <a:r>
              <a:rPr lang="en-US" sz="2800" b="1" dirty="0" smtClean="0">
                <a:solidFill>
                  <a:srgbClr val="FFFF00"/>
                </a:solidFill>
                <a:latin typeface="Sakkal Majalla" panose="02000000000000000000" pitchFamily="2" charset="-78"/>
                <a:cs typeface="Sakkal Majalla" panose="02000000000000000000" pitchFamily="2" charset="-78"/>
              </a:rPr>
              <a:t>www.Edunet.com</a:t>
            </a:r>
            <a:r>
              <a:rPr lang="ar-BH" sz="2800" b="1" dirty="0" smtClean="0">
                <a:solidFill>
                  <a:schemeClr val="tx1"/>
                </a:solidFill>
                <a:latin typeface="Sakkal Majalla" panose="02000000000000000000" pitchFamily="2" charset="-78"/>
                <a:cs typeface="Sakkal Majalla" panose="02000000000000000000" pitchFamily="2" charset="-78"/>
              </a:rPr>
              <a:t>1-</a:t>
            </a:r>
            <a:r>
              <a:rPr lang="ar-BH" sz="2800" b="1" dirty="0">
                <a:solidFill>
                  <a:schemeClr val="tx1"/>
                </a:solidFill>
                <a:latin typeface="Sakkal Majalla" panose="02000000000000000000" pitchFamily="2" charset="-78"/>
                <a:cs typeface="Sakkal Majalla" panose="02000000000000000000" pitchFamily="2" charset="-78"/>
              </a:rPr>
              <a:t> </a:t>
            </a:r>
            <a:r>
              <a:rPr lang="ar-BH" sz="2800" b="1" dirty="0" smtClean="0">
                <a:solidFill>
                  <a:schemeClr val="tx1"/>
                </a:solidFill>
                <a:latin typeface="Sakkal Majalla" panose="02000000000000000000" pitchFamily="2" charset="-78"/>
                <a:cs typeface="Sakkal Majalla" panose="02000000000000000000" pitchFamily="2" charset="-78"/>
              </a:rPr>
              <a:t>زيارة البوابة التعليمية </a:t>
            </a:r>
            <a:endParaRPr lang="en-US" sz="2800" b="1" dirty="0" smtClean="0">
              <a:solidFill>
                <a:schemeClr val="tx1"/>
              </a:solidFill>
              <a:latin typeface="Sakkal Majalla" panose="02000000000000000000" pitchFamily="2" charset="-78"/>
              <a:cs typeface="Sakkal Majalla" panose="02000000000000000000" pitchFamily="2" charset="-78"/>
            </a:endParaRPr>
          </a:p>
          <a:p>
            <a:pPr algn="r"/>
            <a:r>
              <a:rPr lang="ar-BH" sz="2800" b="1" dirty="0" smtClean="0">
                <a:solidFill>
                  <a:schemeClr val="tx1"/>
                </a:solidFill>
                <a:latin typeface="Sakkal Majalla" panose="02000000000000000000" pitchFamily="2" charset="-78"/>
                <a:cs typeface="Sakkal Majalla" panose="02000000000000000000" pitchFamily="2" charset="-78"/>
              </a:rPr>
              <a:t>2- حل أسئلة وأنشطة الكتاب المدرسي.</a:t>
            </a:r>
            <a:endParaRPr lang="en-US" sz="2800" b="1" dirty="0" smtClean="0">
              <a:solidFill>
                <a:schemeClr val="tx1"/>
              </a:solidFill>
              <a:latin typeface="Sakkal Majalla" panose="02000000000000000000" pitchFamily="2" charset="-78"/>
              <a:cs typeface="Sakkal Majalla" panose="02000000000000000000" pitchFamily="2" charset="-78"/>
            </a:endParaRPr>
          </a:p>
          <a:p>
            <a:pPr algn="ctr"/>
            <a:endParaRPr lang="en-GB" sz="2000" dirty="0">
              <a:latin typeface="Sakkal Majalla" panose="02000000000000000000" pitchFamily="2" charset="-78"/>
              <a:cs typeface="Sakkal Majalla" panose="02000000000000000000" pitchFamily="2" charset="-78"/>
            </a:endParaRPr>
          </a:p>
        </p:txBody>
      </p:sp>
      <p:sp>
        <p:nvSpPr>
          <p:cNvPr id="12" name="Rectangle 11"/>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   </a:t>
            </a:r>
            <a:r>
              <a:rPr lang="ar-BH" sz="1400" b="1" dirty="0" smtClean="0">
                <a:solidFill>
                  <a:srgbClr val="002060"/>
                </a:solidFill>
              </a:rPr>
              <a:t>                     </a:t>
            </a:r>
            <a:r>
              <a:rPr lang="ar-SA" sz="1400" b="1" dirty="0" smtClean="0">
                <a:solidFill>
                  <a:srgbClr val="002060"/>
                </a:solidFill>
              </a:rPr>
              <a:t>تمويل المشروعات والارباح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
        <p:nvSpPr>
          <p:cNvPr id="13" name="Content Placeholder 6"/>
          <p:cNvSpPr>
            <a:spLocks noGrp="1"/>
          </p:cNvSpPr>
          <p:nvPr>
            <p:ph idx="1"/>
          </p:nvPr>
        </p:nvSpPr>
        <p:spPr>
          <a:xfrm>
            <a:off x="5529107" y="1476824"/>
            <a:ext cx="6280150" cy="2682980"/>
          </a:xfr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lvl="0" algn="r" rtl="1"/>
            <a:r>
              <a:rPr lang="ar-BH" sz="1600" b="1" dirty="0"/>
              <a:t>نتعرف مراحل تمويل رأس المال.</a:t>
            </a:r>
            <a:endParaRPr lang="en-US" sz="1600" b="1" dirty="0"/>
          </a:p>
          <a:p>
            <a:pPr lvl="0" algn="r" rtl="1"/>
            <a:r>
              <a:rPr lang="ar-BH" sz="1600" b="1" dirty="0"/>
              <a:t>نحدد الفرق بين أشكال رأس المال حسب </a:t>
            </a:r>
            <a:r>
              <a:rPr lang="ar-BH" sz="1600" b="1" dirty="0" smtClean="0"/>
              <a:t>المجال</a:t>
            </a:r>
            <a:r>
              <a:rPr lang="en-US" sz="1600" b="1" dirty="0" smtClean="0"/>
              <a:t> </a:t>
            </a:r>
            <a:r>
              <a:rPr lang="ar-SA" sz="1600" b="1" dirty="0" smtClean="0"/>
              <a:t> ومصدره</a:t>
            </a:r>
            <a:r>
              <a:rPr lang="ar-BH" sz="1600" b="1" dirty="0" smtClean="0"/>
              <a:t>.</a:t>
            </a:r>
            <a:endParaRPr lang="en-US" sz="1600" b="1" dirty="0"/>
          </a:p>
          <a:p>
            <a:pPr lvl="0" algn="r" rtl="1"/>
            <a:r>
              <a:rPr lang="ar-BH" sz="1600" b="1" dirty="0" smtClean="0"/>
              <a:t>نستنتج </a:t>
            </a:r>
            <a:r>
              <a:rPr lang="ar-BH" sz="1600" b="1" dirty="0"/>
              <a:t>مصادر تمويل المشروعات في مملكة البحرين الداخلية والخارجية وغير المصرفية.</a:t>
            </a:r>
            <a:endParaRPr lang="en-US" sz="1600" b="1" dirty="0"/>
          </a:p>
          <a:p>
            <a:pPr lvl="0" algn="r" rtl="1"/>
            <a:r>
              <a:rPr lang="ar-BH" sz="1600" b="1" dirty="0"/>
              <a:t>نعتز بجهود حكومة مملكة البحرين في رقابة المشروعات الصغيرة</a:t>
            </a:r>
            <a:r>
              <a:rPr lang="ar-BH" sz="1600" b="1" dirty="0" smtClean="0"/>
              <a:t>.</a:t>
            </a:r>
            <a:endParaRPr lang="en-US" sz="1600" b="1" dirty="0" smtClean="0"/>
          </a:p>
          <a:p>
            <a:pPr lvl="0" algn="r" rtl="1"/>
            <a:r>
              <a:rPr lang="ar-BH" sz="1600" b="1" dirty="0"/>
              <a:t>نستنتج الفرق بين الربح الاقتصادي والربح المحاسبي.</a:t>
            </a:r>
            <a:endParaRPr lang="en-US" sz="1600" b="1" dirty="0"/>
          </a:p>
          <a:p>
            <a:pPr lvl="0" algn="r" rtl="1"/>
            <a:r>
              <a:rPr lang="ar-BH" sz="1600" b="1" dirty="0"/>
              <a:t>نحدد الأسس التي يعتمد عليها في تحديد الربح.</a:t>
            </a:r>
            <a:endParaRPr lang="en-US" sz="1600" b="1" dirty="0"/>
          </a:p>
          <a:p>
            <a:pPr lvl="0" algn="r" rtl="1"/>
            <a:r>
              <a:rPr lang="ar-BH" sz="1600" b="1" dirty="0"/>
              <a:t>نستنتج الفرق بين الإيراد الكلي، الإيراد الحدي، والايراد المتوسط</a:t>
            </a:r>
            <a:endParaRPr lang="en-US" sz="1600" b="1" dirty="0"/>
          </a:p>
          <a:p>
            <a:pPr lvl="0" algn="r" rtl="1"/>
            <a:endParaRPr lang="en-US" sz="1600" b="1" dirty="0"/>
          </a:p>
        </p:txBody>
      </p:sp>
      <p:grpSp>
        <p:nvGrpSpPr>
          <p:cNvPr id="11" name="Group 10"/>
          <p:cNvGrpSpPr/>
          <p:nvPr/>
        </p:nvGrpSpPr>
        <p:grpSpPr>
          <a:xfrm>
            <a:off x="596721" y="2818314"/>
            <a:ext cx="2137893" cy="3392467"/>
            <a:chOff x="553791" y="3023317"/>
            <a:chExt cx="2137893" cy="3392467"/>
          </a:xfrm>
        </p:grpSpPr>
        <p:pic>
          <p:nvPicPr>
            <p:cNvPr id="14" name="Picture 13">
              <a:extLst>
                <a:ext uri="{FF2B5EF4-FFF2-40B4-BE49-F238E27FC236}">
                  <a16:creationId xmlns:lc="http://schemas.openxmlformats.org/drawingml/2006/lockedCanvas" xmlns:a16="http://schemas.microsoft.com/office/drawing/2014/main" xmlns="" id="{DD41B4E8-A5E3-4108-8CE7-CD9102958ABF}"/>
                </a:ext>
              </a:extLst>
            </p:cNvPr>
            <p:cNvPicPr>
              <a:picLocks noChangeAspect="1"/>
            </p:cNvPicPr>
            <p:nvPr/>
          </p:nvPicPr>
          <p:blipFill rotWithShape="1">
            <a:blip r:embed="rId2"/>
            <a:srcRect l="71278" t="8769" r="3248" b="83713"/>
            <a:stretch/>
          </p:blipFill>
          <p:spPr>
            <a:xfrm>
              <a:off x="553791" y="3023317"/>
              <a:ext cx="2137893" cy="645831"/>
            </a:xfrm>
            <a:prstGeom prst="rect">
              <a:avLst/>
            </a:prstGeom>
          </p:spPr>
        </p:pic>
        <p:pic>
          <p:nvPicPr>
            <p:cNvPr id="16" name="Picture 15"/>
            <p:cNvPicPr>
              <a:picLocks noChangeAspect="1"/>
            </p:cNvPicPr>
            <p:nvPr/>
          </p:nvPicPr>
          <p:blipFill>
            <a:blip r:embed="rId3"/>
            <a:stretch>
              <a:fillRect/>
            </a:stretch>
          </p:blipFill>
          <p:spPr>
            <a:xfrm>
              <a:off x="553791" y="3730929"/>
              <a:ext cx="2137893" cy="2684855"/>
            </a:xfrm>
            <a:prstGeom prst="rect">
              <a:avLst/>
            </a:prstGeom>
          </p:spPr>
        </p:pic>
      </p:grpSp>
    </p:spTree>
    <p:extLst>
      <p:ext uri="{BB962C8B-B14F-4D97-AF65-F5344CB8AC3E}">
        <p14:creationId xmlns:p14="http://schemas.microsoft.com/office/powerpoint/2010/main" val="4263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bg/>
                                          </p:spTgt>
                                        </p:tgtEl>
                                        <p:attrNameLst>
                                          <p:attrName>style.visibility</p:attrName>
                                        </p:attrNameLst>
                                      </p:cBhvr>
                                      <p:to>
                                        <p:strVal val="visible"/>
                                      </p:to>
                                    </p:set>
                                    <p:animEffect transition="in" filter="fade">
                                      <p:cBhvr>
                                        <p:cTn id="14" dur="1000"/>
                                        <p:tgtEl>
                                          <p:spTgt spid="13">
                                            <p:bg/>
                                          </p:spTgt>
                                        </p:tgtEl>
                                      </p:cBhvr>
                                    </p:animEffect>
                                    <p:anim calcmode="lin" valueType="num">
                                      <p:cBhvr>
                                        <p:cTn id="15" dur="1000" fill="hold"/>
                                        <p:tgtEl>
                                          <p:spTgt spid="13">
                                            <p:bg/>
                                          </p:spTgt>
                                        </p:tgtEl>
                                        <p:attrNameLst>
                                          <p:attrName>ppt_x</p:attrName>
                                        </p:attrNameLst>
                                      </p:cBhvr>
                                      <p:tavLst>
                                        <p:tav tm="0">
                                          <p:val>
                                            <p:strVal val="#ppt_x"/>
                                          </p:val>
                                        </p:tav>
                                        <p:tav tm="100000">
                                          <p:val>
                                            <p:strVal val="#ppt_x"/>
                                          </p:val>
                                        </p:tav>
                                      </p:tavLst>
                                    </p:anim>
                                    <p:anim calcmode="lin" valueType="num">
                                      <p:cBhvr>
                                        <p:cTn id="16" dur="1000" fill="hold"/>
                                        <p:tgtEl>
                                          <p:spTgt spid="1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animEffect transition="in" filter="fade">
                                      <p:cBhvr>
                                        <p:cTn id="28" dur="1000"/>
                                        <p:tgtEl>
                                          <p:spTgt spid="13">
                                            <p:txEl>
                                              <p:pRg st="1" end="1"/>
                                            </p:txEl>
                                          </p:spTgt>
                                        </p:tgtEl>
                                      </p:cBhvr>
                                    </p:animEffect>
                                    <p:anim calcmode="lin" valueType="num">
                                      <p:cBhvr>
                                        <p:cTn id="29"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xEl>
                                              <p:pRg st="2" end="2"/>
                                            </p:txEl>
                                          </p:spTgt>
                                        </p:tgtEl>
                                        <p:attrNameLst>
                                          <p:attrName>style.visibility</p:attrName>
                                        </p:attrNameLst>
                                      </p:cBhvr>
                                      <p:to>
                                        <p:strVal val="visible"/>
                                      </p:to>
                                    </p:set>
                                    <p:animEffect transition="in" filter="fade">
                                      <p:cBhvr>
                                        <p:cTn id="35" dur="1000"/>
                                        <p:tgtEl>
                                          <p:spTgt spid="13">
                                            <p:txEl>
                                              <p:pRg st="2" end="2"/>
                                            </p:txEl>
                                          </p:spTgt>
                                        </p:tgtEl>
                                      </p:cBhvr>
                                    </p:animEffect>
                                    <p:anim calcmode="lin" valueType="num">
                                      <p:cBhvr>
                                        <p:cTn id="36"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xEl>
                                              <p:pRg st="3" end="3"/>
                                            </p:txEl>
                                          </p:spTgt>
                                        </p:tgtEl>
                                        <p:attrNameLst>
                                          <p:attrName>style.visibility</p:attrName>
                                        </p:attrNameLst>
                                      </p:cBhvr>
                                      <p:to>
                                        <p:strVal val="visible"/>
                                      </p:to>
                                    </p:set>
                                    <p:animEffect transition="in" filter="fade">
                                      <p:cBhvr>
                                        <p:cTn id="42" dur="1000"/>
                                        <p:tgtEl>
                                          <p:spTgt spid="13">
                                            <p:txEl>
                                              <p:pRg st="3" end="3"/>
                                            </p:txEl>
                                          </p:spTgt>
                                        </p:tgtEl>
                                      </p:cBhvr>
                                    </p:animEffect>
                                    <p:anim calcmode="lin" valueType="num">
                                      <p:cBhvr>
                                        <p:cTn id="43"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xEl>
                                              <p:pRg st="4" end="4"/>
                                            </p:txEl>
                                          </p:spTgt>
                                        </p:tgtEl>
                                        <p:attrNameLst>
                                          <p:attrName>style.visibility</p:attrName>
                                        </p:attrNameLst>
                                      </p:cBhvr>
                                      <p:to>
                                        <p:strVal val="visible"/>
                                      </p:to>
                                    </p:set>
                                    <p:animEffect transition="in" filter="fade">
                                      <p:cBhvr>
                                        <p:cTn id="49" dur="1000"/>
                                        <p:tgtEl>
                                          <p:spTgt spid="13">
                                            <p:txEl>
                                              <p:pRg st="4" end="4"/>
                                            </p:txEl>
                                          </p:spTgt>
                                        </p:tgtEl>
                                      </p:cBhvr>
                                    </p:animEffect>
                                    <p:anim calcmode="lin" valueType="num">
                                      <p:cBhvr>
                                        <p:cTn id="50"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xEl>
                                              <p:pRg st="5" end="5"/>
                                            </p:txEl>
                                          </p:spTgt>
                                        </p:tgtEl>
                                        <p:attrNameLst>
                                          <p:attrName>style.visibility</p:attrName>
                                        </p:attrNameLst>
                                      </p:cBhvr>
                                      <p:to>
                                        <p:strVal val="visible"/>
                                      </p:to>
                                    </p:set>
                                    <p:animEffect transition="in" filter="fade">
                                      <p:cBhvr>
                                        <p:cTn id="56" dur="1000"/>
                                        <p:tgtEl>
                                          <p:spTgt spid="13">
                                            <p:txEl>
                                              <p:pRg st="5" end="5"/>
                                            </p:txEl>
                                          </p:spTgt>
                                        </p:tgtEl>
                                      </p:cBhvr>
                                    </p:animEffect>
                                    <p:anim calcmode="lin" valueType="num">
                                      <p:cBhvr>
                                        <p:cTn id="57"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xEl>
                                              <p:pRg st="6" end="6"/>
                                            </p:txEl>
                                          </p:spTgt>
                                        </p:tgtEl>
                                        <p:attrNameLst>
                                          <p:attrName>style.visibility</p:attrName>
                                        </p:attrNameLst>
                                      </p:cBhvr>
                                      <p:to>
                                        <p:strVal val="visible"/>
                                      </p:to>
                                    </p:set>
                                    <p:animEffect transition="in" filter="fade">
                                      <p:cBhvr>
                                        <p:cTn id="63" dur="1000"/>
                                        <p:tgtEl>
                                          <p:spTgt spid="13">
                                            <p:txEl>
                                              <p:pRg st="6" end="6"/>
                                            </p:txEl>
                                          </p:spTgt>
                                        </p:tgtEl>
                                      </p:cBhvr>
                                    </p:animEffect>
                                    <p:anim calcmode="lin" valueType="num">
                                      <p:cBhvr>
                                        <p:cTn id="64"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fade">
                                      <p:cBhvr>
                                        <p:cTn id="70" dur="1000"/>
                                        <p:tgtEl>
                                          <p:spTgt spid="2"/>
                                        </p:tgtEl>
                                      </p:cBhvr>
                                    </p:animEffect>
                                    <p:anim calcmode="lin" valueType="num">
                                      <p:cBhvr>
                                        <p:cTn id="71" dur="1000" fill="hold"/>
                                        <p:tgtEl>
                                          <p:spTgt spid="2"/>
                                        </p:tgtEl>
                                        <p:attrNameLst>
                                          <p:attrName>ppt_x</p:attrName>
                                        </p:attrNameLst>
                                      </p:cBhvr>
                                      <p:tavLst>
                                        <p:tav tm="0">
                                          <p:val>
                                            <p:strVal val="#ppt_x"/>
                                          </p:val>
                                        </p:tav>
                                        <p:tav tm="100000">
                                          <p:val>
                                            <p:strVal val="#ppt_x"/>
                                          </p:val>
                                        </p:tav>
                                      </p:tavLst>
                                    </p:anim>
                                    <p:anim calcmode="lin" valueType="num">
                                      <p:cBhvr>
                                        <p:cTn id="7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1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52399" y="1610115"/>
            <a:ext cx="11865429" cy="4760205"/>
          </a:xfrm>
          <a:prstGeom prst="roundRect">
            <a:avLst>
              <a:gd name="adj" fmla="val 1924"/>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6669124" y="357163"/>
            <a:ext cx="5522876"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8" name="Rectangle 6"/>
          <p:cNvSpPr/>
          <p:nvPr/>
        </p:nvSpPr>
        <p:spPr>
          <a:xfrm>
            <a:off x="6669124" y="595878"/>
            <a:ext cx="4406973" cy="769441"/>
          </a:xfrm>
          <a:prstGeom prst="rect">
            <a:avLst/>
          </a:prstGeom>
        </p:spPr>
        <p:txBody>
          <a:bodyPr wrap="square">
            <a:spAutoFit/>
          </a:bodyPr>
          <a:lstStyle/>
          <a:p>
            <a:pPr algn="ctr"/>
            <a:r>
              <a:rPr lang="ar-BH" sz="4400" b="1" dirty="0" smtClean="0">
                <a:ln w="9525">
                  <a:noFill/>
                  <a:prstDash val="solid"/>
                </a:ln>
                <a:solidFill>
                  <a:srgbClr val="FFFF00"/>
                </a:solidFill>
                <a:latin typeface="Arial Black" panose="020B0A04020102020204" pitchFamily="34" charset="0"/>
                <a:cs typeface="PT Bold Heading" panose="02010400000000000000" pitchFamily="2" charset="-78"/>
              </a:rPr>
              <a:t>النشاط الاستهلالي</a:t>
            </a:r>
            <a:endParaRPr lang="en-US" sz="4400" b="1" dirty="0">
              <a:ln w="9525">
                <a:noFill/>
                <a:prstDash val="solid"/>
              </a:ln>
              <a:solidFill>
                <a:srgbClr val="FFFF00"/>
              </a:solidFill>
              <a:latin typeface="Arial Black" panose="020B0A04020102020204" pitchFamily="34" charset="0"/>
              <a:cs typeface="PT Bold Heading" panose="02010400000000000000" pitchFamily="2" charset="-78"/>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a:off x="11028981" y="519871"/>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6" name="TextBox 25"/>
          <p:cNvSpPr txBox="1"/>
          <p:nvPr/>
        </p:nvSpPr>
        <p:spPr>
          <a:xfrm>
            <a:off x="407920" y="1754279"/>
            <a:ext cx="11330734" cy="452431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r"/>
            <a:r>
              <a:rPr lang="ar-SA" sz="2400" dirty="0"/>
              <a:t>تكونت لدى محمد فكرة مشروع صغير جديد في مملكة البحرين، صناعة الدراجات بدلاً من الاستيراد من الخارج، ولكن لم تتوفر لديه السيولة المالية لتمويل مشروعه. فسأل أحد أصحاب المشروعات الصغيرة عن مصادر تمويل المشروعات الصغيرة في المملكة، والإجراءات المتبعة للحصول على التمويل المناسب لبدأ مشروعه.</a:t>
            </a:r>
            <a:endParaRPr lang="en-US" sz="2400" dirty="0"/>
          </a:p>
          <a:p>
            <a:pPr algn="r"/>
            <a:r>
              <a:rPr lang="fr-FR" sz="2400" dirty="0"/>
              <a:t> </a:t>
            </a:r>
            <a:endParaRPr lang="en-US" sz="2400" dirty="0" smtClean="0"/>
          </a:p>
          <a:p>
            <a:pPr algn="r"/>
            <a:r>
              <a:rPr lang="ar-BH" sz="2400" b="1" dirty="0" smtClean="0"/>
              <a:t>من </a:t>
            </a:r>
            <a:r>
              <a:rPr lang="ar-BH" sz="2400" b="1" dirty="0"/>
              <a:t>خلال </a:t>
            </a:r>
            <a:r>
              <a:rPr lang="ar-SA" sz="2400" b="1" dirty="0"/>
              <a:t>العبارة</a:t>
            </a:r>
            <a:r>
              <a:rPr lang="ar-BH" sz="2400" b="1" dirty="0"/>
              <a:t> السابقة اجب عما يلي:</a:t>
            </a:r>
            <a:r>
              <a:rPr lang="ar-BH" sz="2400" dirty="0"/>
              <a:t>                                    </a:t>
            </a:r>
            <a:endParaRPr lang="en-US" sz="2400" dirty="0" smtClean="0"/>
          </a:p>
          <a:p>
            <a:pPr lvl="0" algn="r" rtl="1"/>
            <a:r>
              <a:rPr lang="ar-SA" sz="2400" dirty="0" smtClean="0"/>
              <a:t>1- </a:t>
            </a:r>
            <a:r>
              <a:rPr lang="ar-BH" sz="2400" dirty="0" smtClean="0"/>
              <a:t>عرف </a:t>
            </a:r>
            <a:r>
              <a:rPr lang="ar-BH" sz="2400" dirty="0"/>
              <a:t>مصدر التمويل؟</a:t>
            </a:r>
            <a:endParaRPr lang="en-US" sz="2400" dirty="0"/>
          </a:p>
          <a:p>
            <a:pPr lvl="0" algn="r" rtl="1"/>
            <a:r>
              <a:rPr lang="ar-SA" sz="2400" dirty="0" smtClean="0"/>
              <a:t>2- </a:t>
            </a:r>
            <a:r>
              <a:rPr lang="ar-BH" sz="2400" dirty="0" smtClean="0"/>
              <a:t>اذكر </a:t>
            </a:r>
            <a:r>
              <a:rPr lang="ar-BH" sz="2400" dirty="0"/>
              <a:t>ثلاث من مصادر التمويل للمشروعات الصغيرة في مملكة البحرين؟</a:t>
            </a:r>
            <a:endParaRPr lang="en-US" sz="2400" dirty="0"/>
          </a:p>
          <a:p>
            <a:pPr lvl="0" algn="r" rtl="1"/>
            <a:r>
              <a:rPr lang="ar-SA" sz="2400" dirty="0" smtClean="0"/>
              <a:t>3- </a:t>
            </a:r>
            <a:r>
              <a:rPr lang="ar-BH" sz="2400" dirty="0" smtClean="0"/>
              <a:t>استخدم </a:t>
            </a:r>
            <a:r>
              <a:rPr lang="ar-BH" sz="2400" dirty="0"/>
              <a:t>الرابط أو رمز التحقق التالي لتتعرف على أحد المصادر المهمة لتمويل المشروعات الصغيرة في مملكة البحرين. وماذا يقدم من تسهيلات </a:t>
            </a:r>
            <a:r>
              <a:rPr lang="ar-BH" sz="2400" dirty="0" smtClean="0"/>
              <a:t>للأفراد؟</a:t>
            </a:r>
            <a:endParaRPr lang="ar-SA" sz="2400" dirty="0"/>
          </a:p>
          <a:p>
            <a:pPr lvl="0" algn="ctr" rtl="1"/>
            <a:r>
              <a:rPr lang="en-US" sz="2400" dirty="0" smtClean="0">
                <a:hlinkClick r:id="rId2"/>
              </a:rPr>
              <a:t>https</a:t>
            </a:r>
            <a:r>
              <a:rPr lang="en-US" sz="2400" dirty="0">
                <a:hlinkClick r:id="rId2"/>
              </a:rPr>
              <a:t>://</a:t>
            </a:r>
            <a:r>
              <a:rPr lang="en-US" sz="2400" dirty="0" smtClean="0">
                <a:hlinkClick r:id="rId2"/>
              </a:rPr>
              <a:t>www.tamkeen.bh/ar</a:t>
            </a:r>
            <a:endParaRPr lang="ar-SA" sz="2400" dirty="0" smtClean="0"/>
          </a:p>
          <a:p>
            <a:pPr algn="r"/>
            <a:endParaRPr lang="ar-SA" sz="2400" dirty="0"/>
          </a:p>
          <a:p>
            <a:pPr algn="r"/>
            <a:endParaRPr lang="en-US" sz="2400" dirty="0"/>
          </a:p>
        </p:txBody>
      </p:sp>
      <p:cxnSp>
        <p:nvCxnSpPr>
          <p:cNvPr id="37" name="Straight Connector 36"/>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9" name="Picture 18" descr="C:\Users\710916418\Desktop\فلاش\كتاب المهارات الحياتية\صور الوزارة\New folder\مكتبة الصور الاكترونية\المكتبة الإلكترونية لقسم انتاج الكتب\أدوات- جماد\28_bicycle-1979px.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920" y="2867497"/>
            <a:ext cx="3338500" cy="1524000"/>
          </a:xfrm>
          <a:prstGeom prst="rect">
            <a:avLst/>
          </a:prstGeom>
          <a:noFill/>
          <a:ln>
            <a:noFill/>
          </a:ln>
        </p:spPr>
      </p:pic>
      <p:pic>
        <p:nvPicPr>
          <p:cNvPr id="21" name="Picture 20" descr="Qr code&#10;&#10;Description automatically generated"/>
          <p:cNvPicPr/>
          <p:nvPr/>
        </p:nvPicPr>
        <p:blipFill>
          <a:blip r:embed="rId4">
            <a:extLst>
              <a:ext uri="{28A0092B-C50C-407E-A947-70E740481C1C}">
                <a14:useLocalDpi xmlns:a14="http://schemas.microsoft.com/office/drawing/2010/main" val="0"/>
              </a:ext>
            </a:extLst>
          </a:blip>
          <a:srcRect/>
          <a:stretch>
            <a:fillRect/>
          </a:stretch>
        </p:blipFill>
        <p:spPr bwMode="auto">
          <a:xfrm>
            <a:off x="503890" y="5059394"/>
            <a:ext cx="1905000" cy="1219200"/>
          </a:xfrm>
          <a:prstGeom prst="rect">
            <a:avLst/>
          </a:prstGeom>
          <a:noFill/>
          <a:ln>
            <a:noFill/>
          </a:ln>
        </p:spPr>
      </p:pic>
      <p:sp>
        <p:nvSpPr>
          <p:cNvPr id="22"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   </a:t>
            </a:r>
            <a:r>
              <a:rPr lang="ar-BH" sz="1400" b="1" dirty="0" smtClean="0">
                <a:solidFill>
                  <a:srgbClr val="002060"/>
                </a:solidFill>
              </a:rPr>
              <a:t>                     </a:t>
            </a:r>
            <a:r>
              <a:rPr lang="ar-SA" sz="1400" b="1" dirty="0" smtClean="0">
                <a:solidFill>
                  <a:srgbClr val="002060"/>
                </a:solidFill>
              </a:rPr>
              <a:t>تمويل المشروعات والارباح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Tree>
    <p:extLst>
      <p:ext uri="{BB962C8B-B14F-4D97-AF65-F5344CB8AC3E}">
        <p14:creationId xmlns:p14="http://schemas.microsoft.com/office/powerpoint/2010/main" val="296089873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8"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52400" y="1510924"/>
            <a:ext cx="9372600" cy="4859396"/>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algn="r" rtl="1"/>
            <a:r>
              <a:rPr lang="ar-BH" sz="3200" b="1" dirty="0"/>
              <a:t>هناك ثلاث مراحل في حياة المشروع الإنتاجية وهي</a:t>
            </a:r>
            <a:r>
              <a:rPr lang="ar-BH" sz="3200" b="1" dirty="0" smtClean="0"/>
              <a:t>:</a:t>
            </a:r>
            <a:endParaRPr lang="ar-SA" sz="3200" b="1" dirty="0" smtClean="0"/>
          </a:p>
          <a:p>
            <a:pPr algn="r" rtl="1"/>
            <a:endParaRPr lang="en-US" sz="3200" dirty="0"/>
          </a:p>
          <a:p>
            <a:pPr lvl="0" algn="r" rtl="1"/>
            <a:r>
              <a:rPr lang="ar-SA" sz="3200" b="1" dirty="0" smtClean="0">
                <a:solidFill>
                  <a:srgbClr val="FF0000"/>
                </a:solidFill>
              </a:rPr>
              <a:t>1- مرحلة إنشاء</a:t>
            </a:r>
            <a:r>
              <a:rPr lang="ar-SA" sz="3200" b="1" dirty="0">
                <a:solidFill>
                  <a:srgbClr val="FF0000"/>
                </a:solidFill>
              </a:rPr>
              <a:t>:</a:t>
            </a:r>
            <a:r>
              <a:rPr lang="ar-SA" sz="3200" dirty="0">
                <a:solidFill>
                  <a:srgbClr val="FF0000"/>
                </a:solidFill>
              </a:rPr>
              <a:t> </a:t>
            </a:r>
            <a:r>
              <a:rPr lang="ar-SA" sz="3200" dirty="0">
                <a:solidFill>
                  <a:schemeClr val="tx1"/>
                </a:solidFill>
              </a:rPr>
              <a:t>حيث إقامة المشروع وشراء الآلات والتجهيزات المختلفة ويغطيها رأس المال </a:t>
            </a:r>
            <a:r>
              <a:rPr lang="ar-SA" sz="3200" b="1" dirty="0" smtClean="0">
                <a:solidFill>
                  <a:schemeClr val="tx1"/>
                </a:solidFill>
              </a:rPr>
              <a:t> </a:t>
            </a:r>
            <a:r>
              <a:rPr lang="ar-SA" sz="3200" dirty="0">
                <a:solidFill>
                  <a:schemeClr val="tx1"/>
                </a:solidFill>
              </a:rPr>
              <a:t>والقروض</a:t>
            </a:r>
            <a:r>
              <a:rPr lang="ar-SA" sz="3200" dirty="0" smtClean="0">
                <a:solidFill>
                  <a:schemeClr val="tx1"/>
                </a:solidFill>
              </a:rPr>
              <a:t>.</a:t>
            </a:r>
          </a:p>
          <a:p>
            <a:pPr lvl="0" algn="r" rtl="1"/>
            <a:endParaRPr lang="en-US" sz="3200" dirty="0">
              <a:solidFill>
                <a:schemeClr val="tx1"/>
              </a:solidFill>
            </a:endParaRPr>
          </a:p>
          <a:p>
            <a:pPr lvl="0" algn="r" rtl="1"/>
            <a:r>
              <a:rPr lang="ar-SA" sz="3200" b="1" dirty="0" smtClean="0">
                <a:solidFill>
                  <a:srgbClr val="FF0000"/>
                </a:solidFill>
              </a:rPr>
              <a:t>2- مرحلة </a:t>
            </a:r>
            <a:r>
              <a:rPr lang="ar-SA" sz="3200" b="1" dirty="0">
                <a:solidFill>
                  <a:srgbClr val="FF0000"/>
                </a:solidFill>
              </a:rPr>
              <a:t>التشغيل:</a:t>
            </a:r>
            <a:r>
              <a:rPr lang="ar-SA" sz="3200" dirty="0">
                <a:solidFill>
                  <a:srgbClr val="FF0000"/>
                </a:solidFill>
              </a:rPr>
              <a:t> </a:t>
            </a:r>
            <a:r>
              <a:rPr lang="ar-SA" sz="3200" dirty="0">
                <a:solidFill>
                  <a:schemeClr val="tx1"/>
                </a:solidFill>
              </a:rPr>
              <a:t>ويكون تمويلها عن طريق القروض</a:t>
            </a:r>
            <a:r>
              <a:rPr lang="ar-SA" sz="3200" dirty="0" smtClean="0">
                <a:solidFill>
                  <a:schemeClr val="tx1"/>
                </a:solidFill>
              </a:rPr>
              <a:t>.</a:t>
            </a:r>
          </a:p>
          <a:p>
            <a:pPr lvl="0" algn="r" rtl="1"/>
            <a:endParaRPr lang="en-US" sz="3200" dirty="0"/>
          </a:p>
          <a:p>
            <a:pPr lvl="0" algn="r" rtl="1"/>
            <a:r>
              <a:rPr lang="ar-SA" sz="3200" b="1" dirty="0" smtClean="0">
                <a:solidFill>
                  <a:srgbClr val="FF0000"/>
                </a:solidFill>
              </a:rPr>
              <a:t>3- مرحلة </a:t>
            </a:r>
            <a:r>
              <a:rPr lang="ar-SA" sz="3200" b="1" dirty="0">
                <a:solidFill>
                  <a:srgbClr val="FF0000"/>
                </a:solidFill>
              </a:rPr>
              <a:t>التوسع:</a:t>
            </a:r>
            <a:r>
              <a:rPr lang="ar-SA" sz="3200" dirty="0">
                <a:solidFill>
                  <a:srgbClr val="FF0000"/>
                </a:solidFill>
              </a:rPr>
              <a:t> </a:t>
            </a:r>
            <a:r>
              <a:rPr lang="ar-SA" sz="3200" dirty="0">
                <a:solidFill>
                  <a:schemeClr val="tx1"/>
                </a:solidFill>
              </a:rPr>
              <a:t>وتبدأ عندما يزداد الطلب على منتجات المشروع.</a:t>
            </a:r>
            <a:endParaRPr lang="en-US" sz="3200" dirty="0">
              <a:solidFill>
                <a:schemeClr val="tx1"/>
              </a:solidFill>
            </a:endParaRPr>
          </a:p>
          <a:p>
            <a:pPr marL="266700" algn="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6001554" y="365314"/>
            <a:ext cx="6190445"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71383" y="2058649"/>
            <a:ext cx="2596668"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2" y="4751838"/>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28" name="Rectangle 6"/>
          <p:cNvSpPr/>
          <p:nvPr/>
        </p:nvSpPr>
        <p:spPr>
          <a:xfrm>
            <a:off x="5688780" y="623228"/>
            <a:ext cx="5682042" cy="707886"/>
          </a:xfrm>
          <a:prstGeom prst="rect">
            <a:avLst/>
          </a:prstGeom>
        </p:spPr>
        <p:txBody>
          <a:bodyPr wrap="square">
            <a:spAutoFit/>
          </a:bodyPr>
          <a:lstStyle/>
          <a:p>
            <a:pPr algn="ctr"/>
            <a:r>
              <a:rPr lang="ar-BH" sz="4000" dirty="0">
                <a:solidFill>
                  <a:srgbClr val="FFFF00"/>
                </a:solidFill>
                <a:cs typeface="Sultan bold" pitchFamily="2" charset="-78"/>
              </a:rPr>
              <a:t>نتعرف مراحل تمويل رأس المال</a:t>
            </a:r>
            <a:endParaRPr lang="en-US" sz="4000" b="1" dirty="0">
              <a:ln w="9525">
                <a:noFill/>
                <a:prstDash val="solid"/>
              </a:ln>
              <a:solidFill>
                <a:srgbClr val="FFFF00"/>
              </a:solidFill>
              <a:latin typeface="Arial" panose="020B0604020202020204" pitchFamily="34" charset="0"/>
              <a:cs typeface="Sultan bold" pitchFamily="2" charset="-78"/>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595332" y="2958220"/>
            <a:ext cx="2572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2"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   </a:t>
            </a:r>
            <a:r>
              <a:rPr lang="ar-BH" sz="1400" b="1" dirty="0" smtClean="0">
                <a:solidFill>
                  <a:srgbClr val="002060"/>
                </a:solidFill>
              </a:rPr>
              <a:t>                     </a:t>
            </a:r>
            <a:r>
              <a:rPr lang="ar-SA" sz="1400" b="1" dirty="0" smtClean="0">
                <a:solidFill>
                  <a:srgbClr val="002060"/>
                </a:solidFill>
              </a:rPr>
              <a:t>تمويل المشروعات والارباح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Tree>
    <p:extLst>
      <p:ext uri="{BB962C8B-B14F-4D97-AF65-F5344CB8AC3E}">
        <p14:creationId xmlns:p14="http://schemas.microsoft.com/office/powerpoint/2010/main" val="204499493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52400" y="1510924"/>
            <a:ext cx="9141917" cy="4859396"/>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5769734" y="365314"/>
            <a:ext cx="6422265"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329277" y="1723258"/>
            <a:ext cx="2667000"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364330" y="3783595"/>
            <a:ext cx="2667000"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372600" y="4764246"/>
            <a:ext cx="2658730"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337547" y="2720846"/>
            <a:ext cx="2658730"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smtClean="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7" name="Rectangle 6"/>
          <p:cNvSpPr/>
          <p:nvPr/>
        </p:nvSpPr>
        <p:spPr>
          <a:xfrm>
            <a:off x="5658102" y="508872"/>
            <a:ext cx="5350842" cy="769441"/>
          </a:xfrm>
          <a:prstGeom prst="rect">
            <a:avLst/>
          </a:prstGeom>
        </p:spPr>
        <p:txBody>
          <a:bodyPr wrap="square">
            <a:spAutoFit/>
          </a:bodyPr>
          <a:lstStyle/>
          <a:p>
            <a:pPr algn="ctr"/>
            <a:r>
              <a:rPr lang="ar-BH" sz="4400" dirty="0">
                <a:solidFill>
                  <a:srgbClr val="FFFF00"/>
                </a:solidFill>
                <a:cs typeface="Sultan bold" pitchFamily="2" charset="-78"/>
              </a:rPr>
              <a:t>نتعرف مراحل تمويل رأس المال</a:t>
            </a:r>
            <a:endParaRPr lang="en-US" sz="4400" b="1" dirty="0">
              <a:ln w="9525">
                <a:noFill/>
                <a:prstDash val="solid"/>
              </a:ln>
              <a:solidFill>
                <a:srgbClr val="FFFF00"/>
              </a:solidFill>
              <a:latin typeface="Arial" panose="020B0604020202020204" pitchFamily="34" charset="0"/>
              <a:cs typeface="Sultan bold" pitchFamily="2" charset="-78"/>
            </a:endParaRPr>
          </a:p>
        </p:txBody>
      </p:sp>
      <p:grpSp>
        <p:nvGrpSpPr>
          <p:cNvPr id="41" name="Group 40"/>
          <p:cNvGrpSpPr/>
          <p:nvPr/>
        </p:nvGrpSpPr>
        <p:grpSpPr>
          <a:xfrm>
            <a:off x="386366" y="1953516"/>
            <a:ext cx="8838370" cy="3959458"/>
            <a:chOff x="158618" y="-82688"/>
            <a:chExt cx="5991992" cy="3849809"/>
          </a:xfrm>
        </p:grpSpPr>
        <p:grpSp>
          <p:nvGrpSpPr>
            <p:cNvPr id="42" name="Group 41"/>
            <p:cNvGrpSpPr/>
            <p:nvPr/>
          </p:nvGrpSpPr>
          <p:grpSpPr>
            <a:xfrm>
              <a:off x="158618" y="-82688"/>
              <a:ext cx="5991992" cy="3849809"/>
              <a:chOff x="158626" y="-50654"/>
              <a:chExt cx="5992483" cy="3852767"/>
            </a:xfrm>
          </p:grpSpPr>
          <p:grpSp>
            <p:nvGrpSpPr>
              <p:cNvPr id="44" name="Group 43"/>
              <p:cNvGrpSpPr/>
              <p:nvPr/>
            </p:nvGrpSpPr>
            <p:grpSpPr>
              <a:xfrm flipH="1">
                <a:off x="158626" y="66675"/>
                <a:ext cx="5992483" cy="3735438"/>
                <a:chOff x="261727" y="0"/>
                <a:chExt cx="4997793" cy="3740674"/>
              </a:xfrm>
            </p:grpSpPr>
            <p:sp>
              <p:nvSpPr>
                <p:cNvPr id="46" name="Rectangle 45"/>
                <p:cNvSpPr/>
                <p:nvPr/>
              </p:nvSpPr>
              <p:spPr>
                <a:xfrm>
                  <a:off x="587927" y="155941"/>
                  <a:ext cx="4671593" cy="3584733"/>
                </a:xfrm>
                <a:prstGeom prst="rect">
                  <a:avLst/>
                </a:prstGeom>
                <a:solidFill>
                  <a:srgbClr val="D4DC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181610" algn="just">
                    <a:lnSpc>
                      <a:spcPct val="115000"/>
                    </a:lnSpc>
                    <a:spcAft>
                      <a:spcPts val="0"/>
                    </a:spcAft>
                    <a:tabLst>
                      <a:tab pos="849630" algn="l"/>
                      <a:tab pos="1140460" algn="l"/>
                    </a:tabLst>
                  </a:pPr>
                  <a:r>
                    <a:rPr lang="ar-SA" sz="2400" dirty="0">
                      <a:effectLs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Arial" panose="020B0604020202020204" pitchFamily="34" charset="0"/>
                  </a:endParaRPr>
                </a:p>
                <a:p>
                  <a:pPr marL="457200" algn="r" rtl="1">
                    <a:lnSpc>
                      <a:spcPct val="107000"/>
                    </a:lnSpc>
                    <a:spcAft>
                      <a:spcPts val="800"/>
                    </a:spcAft>
                  </a:pPr>
                  <a:r>
                    <a:rPr lang="en-US" sz="2400" dirty="0">
                      <a:solidFill>
                        <a:srgbClr val="000000"/>
                      </a:solidFill>
                      <a:effectLst/>
                      <a:latin typeface="Sakkal Majalla"/>
                      <a:ea typeface="Calibri" panose="020F0502020204030204" pitchFamily="34" charset="0"/>
                      <a:cs typeface="Arial" panose="020B0604020202020204" pitchFamily="34" charset="0"/>
                    </a:rPr>
                    <a:t>   </a:t>
                  </a:r>
                  <a:r>
                    <a:rPr lang="ar-BH" sz="2400" dirty="0">
                      <a:solidFill>
                        <a:srgbClr val="000000"/>
                      </a:solidFill>
                      <a:effectLst/>
                      <a:ea typeface="Calibri" panose="020F0502020204030204" pitchFamily="34" charset="0"/>
                      <a:cs typeface="Sakkal Majalla"/>
                    </a:rPr>
                    <a:t>يمر تمويل المشروعات الصغيرة بعدة مراحل وذلك</a:t>
                  </a:r>
                  <a:endParaRPr lang="en-US" sz="2400" dirty="0">
                    <a:effectLst/>
                    <a:ea typeface="Calibri" panose="020F0502020204030204" pitchFamily="34" charset="0"/>
                    <a:cs typeface="Arial" panose="020B0604020202020204" pitchFamily="34" charset="0"/>
                  </a:endParaRPr>
                </a:p>
                <a:p>
                  <a:pPr marL="457200" algn="r" rtl="1">
                    <a:lnSpc>
                      <a:spcPct val="107000"/>
                    </a:lnSpc>
                    <a:spcAft>
                      <a:spcPts val="800"/>
                    </a:spcAft>
                  </a:pPr>
                  <a:r>
                    <a:rPr lang="ar-BH" sz="2400" dirty="0">
                      <a:solidFill>
                        <a:srgbClr val="000000"/>
                      </a:solidFill>
                      <a:effectLst/>
                      <a:ea typeface="Calibri" panose="020F0502020204030204" pitchFamily="34" charset="0"/>
                      <a:cs typeface="Sakkal Majalla"/>
                    </a:rPr>
                    <a:t>حسب مراحل حياة المشروع الإنتاجية.</a:t>
                  </a:r>
                  <a:endParaRPr lang="en-US" sz="2400" dirty="0">
                    <a:effectLst/>
                    <a:ea typeface="Calibri" panose="020F0502020204030204" pitchFamily="34" charset="0"/>
                    <a:cs typeface="Arial" panose="020B0604020202020204" pitchFamily="34" charset="0"/>
                  </a:endParaRPr>
                </a:p>
                <a:p>
                  <a:pPr marL="457200" algn="r" rtl="1">
                    <a:lnSpc>
                      <a:spcPct val="107000"/>
                    </a:lnSpc>
                    <a:spcAft>
                      <a:spcPts val="800"/>
                    </a:spcAft>
                  </a:pPr>
                  <a:r>
                    <a:rPr lang="ar-BH" sz="2400" b="1" dirty="0">
                      <a:solidFill>
                        <a:srgbClr val="000000"/>
                      </a:solidFill>
                      <a:effectLst/>
                      <a:ea typeface="Calibri" panose="020F0502020204030204" pitchFamily="34" charset="0"/>
                      <a:cs typeface="Sakkal Majalla"/>
                    </a:rPr>
                    <a:t>أجب ما يلي:</a:t>
                  </a:r>
                  <a:endParaRPr lang="en-US" sz="2400" dirty="0">
                    <a:effectLst/>
                    <a:ea typeface="Calibri" panose="020F0502020204030204" pitchFamily="34" charset="0"/>
                    <a:cs typeface="Arial" panose="020B0604020202020204" pitchFamily="34" charset="0"/>
                  </a:endParaRPr>
                </a:p>
                <a:p>
                  <a:pPr marL="1143000" indent="-457200" algn="r" rtl="1">
                    <a:lnSpc>
                      <a:spcPct val="107000"/>
                    </a:lnSpc>
                    <a:spcAft>
                      <a:spcPts val="800"/>
                    </a:spcAft>
                    <a:buFont typeface="Wingdings" panose="05000000000000000000" pitchFamily="2" charset="2"/>
                    <a:buChar char="Ø"/>
                  </a:pPr>
                  <a:r>
                    <a:rPr lang="ar-BH" sz="2400" b="1" dirty="0">
                      <a:solidFill>
                        <a:srgbClr val="000000"/>
                      </a:solidFill>
                      <a:effectLst/>
                      <a:ea typeface="Calibri" panose="020F0502020204030204" pitchFamily="34" charset="0"/>
                      <a:cs typeface="Sakkal Majalla"/>
                    </a:rPr>
                    <a:t>عدد مع الشرح مراحل تمويل المشروعات الصغيرة؟</a:t>
                  </a:r>
                  <a:endParaRPr lang="en-US" sz="2400" dirty="0">
                    <a:effectLst/>
                    <a:ea typeface="Calibri" panose="020F0502020204030204" pitchFamily="34" charset="0"/>
                    <a:cs typeface="Arial" panose="020B0604020202020204" pitchFamily="34" charset="0"/>
                  </a:endParaRPr>
                </a:p>
                <a:p>
                  <a:pPr marL="1143000" indent="-457200" algn="r" rtl="1">
                    <a:lnSpc>
                      <a:spcPct val="107000"/>
                    </a:lnSpc>
                    <a:spcAft>
                      <a:spcPts val="800"/>
                    </a:spcAft>
                    <a:buFont typeface="Wingdings" panose="05000000000000000000" pitchFamily="2" charset="2"/>
                    <a:buChar char="Ø"/>
                  </a:pPr>
                  <a:r>
                    <a:rPr lang="ar-BH" sz="2400" b="1" dirty="0">
                      <a:solidFill>
                        <a:srgbClr val="000000"/>
                      </a:solidFill>
                      <a:effectLst/>
                      <a:ea typeface="Calibri" panose="020F0502020204030204" pitchFamily="34" charset="0"/>
                      <a:cs typeface="Sakkal Majalla"/>
                    </a:rPr>
                    <a:t>هل تختلف مصادر التمويل حسب مرحلة المشروع الإنتاجية؟ ولماذا؟</a:t>
                  </a:r>
                  <a:endParaRPr lang="en-US" sz="2400" dirty="0">
                    <a:effectLst/>
                    <a:ea typeface="Calibri" panose="020F0502020204030204" pitchFamily="34" charset="0"/>
                    <a:cs typeface="Arial" panose="020B0604020202020204" pitchFamily="34" charset="0"/>
                  </a:endParaRPr>
                </a:p>
                <a:p>
                  <a:pPr algn="just" rtl="1">
                    <a:lnSpc>
                      <a:spcPct val="130000"/>
                    </a:lnSpc>
                    <a:spcAft>
                      <a:spcPts val="0"/>
                    </a:spcAft>
                  </a:pPr>
                  <a:r>
                    <a:rPr lang="ar-BH" sz="2400" b="1" dirty="0">
                      <a:effectLst/>
                      <a:ea typeface="Calibri" panose="020F0502020204030204" pitchFamily="34" charset="0"/>
                      <a:cs typeface="Sakkal Majalla"/>
                    </a:rPr>
                    <a:t> </a:t>
                  </a:r>
                  <a:endParaRPr lang="en-US" sz="2400" dirty="0">
                    <a:effectLst/>
                    <a:ea typeface="Calibri" panose="020F0502020204030204" pitchFamily="34" charset="0"/>
                    <a:cs typeface="Arial" panose="020B0604020202020204" pitchFamily="34" charset="0"/>
                  </a:endParaRPr>
                </a:p>
                <a:p>
                  <a:pPr algn="r">
                    <a:lnSpc>
                      <a:spcPct val="110000"/>
                    </a:lnSpc>
                    <a:spcAft>
                      <a:spcPts val="0"/>
                    </a:spcAft>
                  </a:pPr>
                  <a:r>
                    <a:rPr lang="en-US" sz="2400" dirty="0">
                      <a:solidFill>
                        <a:srgbClr val="000000"/>
                      </a:solidFill>
                      <a:effectLst/>
                      <a:latin typeface="Sakkal Majalla"/>
                      <a:ea typeface="Calibri" panose="020F0502020204030204" pitchFamily="34" charset="0"/>
                      <a:cs typeface="Arial" panose="020B0604020202020204" pitchFamily="34" charset="0"/>
                    </a:rPr>
                    <a:t>   </a:t>
                  </a:r>
                  <a:endParaRPr lang="en-US" sz="2400" dirty="0">
                    <a:effectLst/>
                    <a:ea typeface="Calibri" panose="020F0502020204030204" pitchFamily="34" charset="0"/>
                    <a:cs typeface="Arial" panose="020B0604020202020204" pitchFamily="34" charset="0"/>
                  </a:endParaRPr>
                </a:p>
                <a:p>
                  <a:pPr algn="r" rtl="1">
                    <a:lnSpc>
                      <a:spcPct val="110000"/>
                    </a:lnSpc>
                    <a:spcAft>
                      <a:spcPts val="0"/>
                    </a:spcAft>
                  </a:pPr>
                  <a:r>
                    <a:rPr lang="ar-SA" sz="2400" b="1" dirty="0">
                      <a:solidFill>
                        <a:srgbClr val="000000"/>
                      </a:solidFill>
                      <a:effectLst/>
                      <a:ea typeface="Calibri" panose="020F0502020204030204" pitchFamily="34" charset="0"/>
                      <a:cs typeface="Sakkal Majalla"/>
                    </a:rPr>
                    <a:t> </a:t>
                  </a:r>
                  <a:endParaRPr lang="en-US" sz="2400" dirty="0">
                    <a:effectLst/>
                    <a:ea typeface="Calibri" panose="020F0502020204030204" pitchFamily="34" charset="0"/>
                    <a:cs typeface="Arial" panose="020B0604020202020204" pitchFamily="34" charset="0"/>
                  </a:endParaRPr>
                </a:p>
                <a:p>
                  <a:pPr algn="justLow" rtl="1">
                    <a:lnSpc>
                      <a:spcPct val="107000"/>
                    </a:lnSpc>
                    <a:spcAft>
                      <a:spcPts val="0"/>
                    </a:spcAft>
                  </a:pPr>
                  <a:r>
                    <a:rPr lang="en-US" sz="2400" dirty="0">
                      <a:solidFill>
                        <a:srgbClr val="000000"/>
                      </a:solidFill>
                      <a:effectLst/>
                      <a:latin typeface="Sakkal Majalla"/>
                      <a:ea typeface="Calibri" panose="020F0502020204030204" pitchFamily="34" charset="0"/>
                      <a:cs typeface="Arial" panose="020B0604020202020204" pitchFamily="34" charset="0"/>
                    </a:rPr>
                    <a:t>    </a:t>
                  </a:r>
                  <a:endParaRPr lang="en-US" sz="2400" dirty="0">
                    <a:effectLst/>
                    <a:ea typeface="Calibri" panose="020F0502020204030204" pitchFamily="34" charset="0"/>
                    <a:cs typeface="Arial" panose="020B0604020202020204" pitchFamily="34" charset="0"/>
                  </a:endParaRPr>
                </a:p>
              </p:txBody>
            </p:sp>
            <p:sp>
              <p:nvSpPr>
                <p:cNvPr id="47" name="Freeform: Shape 4"/>
                <p:cNvSpPr/>
                <p:nvPr/>
              </p:nvSpPr>
              <p:spPr>
                <a:xfrm>
                  <a:off x="261727" y="0"/>
                  <a:ext cx="2101703" cy="577051"/>
                </a:xfrm>
                <a:custGeom>
                  <a:avLst/>
                  <a:gdLst>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31837 h 1120776"/>
                    <a:gd name="connsiteX10" fmla="*/ 1146174 w 5532438"/>
                    <a:gd name="connsiteY10" fmla="*/ 760525 h 1120776"/>
                    <a:gd name="connsiteX11" fmla="*/ 785923 w 5532438"/>
                    <a:gd name="connsiteY11" fmla="*/ 1120776 h 1120776"/>
                    <a:gd name="connsiteX12" fmla="*/ 360251 w 5532438"/>
                    <a:gd name="connsiteY12" fmla="*/ 1120776 h 1120776"/>
                    <a:gd name="connsiteX13" fmla="*/ 0 w 5532438"/>
                    <a:gd name="connsiteY13" fmla="*/ 760525 h 1120776"/>
                    <a:gd name="connsiteX14" fmla="*/ 0 w 5532438"/>
                    <a:gd name="connsiteY14" fmla="*/ 360251 h 1120776"/>
                    <a:gd name="connsiteX15" fmla="*/ 360251 w 5532438"/>
                    <a:gd name="connsiteY15"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60525 h 1120776"/>
                    <a:gd name="connsiteX10" fmla="*/ 785923 w 5532438"/>
                    <a:gd name="connsiteY10" fmla="*/ 1120776 h 1120776"/>
                    <a:gd name="connsiteX11" fmla="*/ 360251 w 5532438"/>
                    <a:gd name="connsiteY11" fmla="*/ 1120776 h 1120776"/>
                    <a:gd name="connsiteX12" fmla="*/ 0 w 5532438"/>
                    <a:gd name="connsiteY12" fmla="*/ 760525 h 1120776"/>
                    <a:gd name="connsiteX13" fmla="*/ 0 w 5532438"/>
                    <a:gd name="connsiteY13" fmla="*/ 360251 h 1120776"/>
                    <a:gd name="connsiteX14" fmla="*/ 360251 w 5532438"/>
                    <a:gd name="connsiteY14"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46174 w 5532438"/>
                    <a:gd name="connsiteY8" fmla="*/ 760525 h 1120776"/>
                    <a:gd name="connsiteX9" fmla="*/ 785923 w 5532438"/>
                    <a:gd name="connsiteY9" fmla="*/ 1120776 h 1120776"/>
                    <a:gd name="connsiteX10" fmla="*/ 360251 w 5532438"/>
                    <a:gd name="connsiteY10" fmla="*/ 1120776 h 1120776"/>
                    <a:gd name="connsiteX11" fmla="*/ 0 w 5532438"/>
                    <a:gd name="connsiteY11" fmla="*/ 760525 h 1120776"/>
                    <a:gd name="connsiteX12" fmla="*/ 0 w 5532438"/>
                    <a:gd name="connsiteY12" fmla="*/ 360251 h 1120776"/>
                    <a:gd name="connsiteX13" fmla="*/ 360251 w 5532438"/>
                    <a:gd name="connsiteY13" fmla="*/ 0 h 112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2438" h="1120776">
                      <a:moveTo>
                        <a:pt x="360251" y="0"/>
                      </a:moveTo>
                      <a:lnTo>
                        <a:pt x="384174" y="0"/>
                      </a:lnTo>
                      <a:lnTo>
                        <a:pt x="785923" y="0"/>
                      </a:lnTo>
                      <a:lnTo>
                        <a:pt x="5532438" y="0"/>
                      </a:lnTo>
                      <a:lnTo>
                        <a:pt x="5532438" y="425450"/>
                      </a:lnTo>
                      <a:lnTo>
                        <a:pt x="1719261" y="425450"/>
                      </a:lnTo>
                      <a:lnTo>
                        <a:pt x="1506425" y="425450"/>
                      </a:lnTo>
                      <a:cubicBezTo>
                        <a:pt x="1332334" y="425450"/>
                        <a:pt x="1187085" y="548938"/>
                        <a:pt x="1153493" y="713098"/>
                      </a:cubicBezTo>
                      <a:lnTo>
                        <a:pt x="1146174" y="760525"/>
                      </a:lnTo>
                      <a:cubicBezTo>
                        <a:pt x="1146174" y="959486"/>
                        <a:pt x="984884" y="1120776"/>
                        <a:pt x="785923" y="1120776"/>
                      </a:cubicBezTo>
                      <a:lnTo>
                        <a:pt x="360251" y="1120776"/>
                      </a:lnTo>
                      <a:cubicBezTo>
                        <a:pt x="161290" y="1120776"/>
                        <a:pt x="0" y="959486"/>
                        <a:pt x="0" y="760525"/>
                      </a:cubicBezTo>
                      <a:lnTo>
                        <a:pt x="0" y="360251"/>
                      </a:lnTo>
                      <a:cubicBezTo>
                        <a:pt x="0" y="161290"/>
                        <a:pt x="161290" y="0"/>
                        <a:pt x="360251" y="0"/>
                      </a:cubicBezTo>
                      <a:close/>
                    </a:path>
                  </a:pathLst>
                </a:cu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sp>
              <p:nvSpPr>
                <p:cNvPr id="57" name="Rectangle 56"/>
                <p:cNvSpPr/>
                <p:nvPr/>
              </p:nvSpPr>
              <p:spPr>
                <a:xfrm>
                  <a:off x="587921" y="0"/>
                  <a:ext cx="4671599" cy="304800"/>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grpSp>
          <p:sp>
            <p:nvSpPr>
              <p:cNvPr id="45" name="مربع نص 10"/>
              <p:cNvSpPr txBox="1"/>
              <p:nvPr/>
            </p:nvSpPr>
            <p:spPr>
              <a:xfrm>
                <a:off x="2632343" y="-50654"/>
                <a:ext cx="2924175" cy="3714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ar-BH" sz="2400" dirty="0">
                    <a:solidFill>
                      <a:srgbClr val="FFFFFF"/>
                    </a:solidFill>
                    <a:effectLst/>
                    <a:latin typeface="Al-Mateen" panose="02060803050605020204" pitchFamily="18" charset="-78"/>
                    <a:ea typeface="Calibri" panose="020F0502020204030204" pitchFamily="34" charset="0"/>
                    <a:cs typeface="Sultan bold" pitchFamily="2" charset="-78"/>
                  </a:rPr>
                  <a:t>نشاط جماعي </a:t>
                </a:r>
                <a:r>
                  <a:rPr lang="ar-BH" sz="2400" b="1" dirty="0">
                    <a:solidFill>
                      <a:srgbClr val="FFFFFF"/>
                    </a:solidFill>
                    <a:effectLst/>
                    <a:ea typeface="Calibri" panose="020F0502020204030204" pitchFamily="34" charset="0"/>
                    <a:cs typeface="Times New Roman" panose="02020603050405020304" pitchFamily="18" charset="0"/>
                  </a:rPr>
                  <a:t>(</a:t>
                </a:r>
                <a:r>
                  <a:rPr lang="en-US" sz="2400" b="1"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4</a:t>
                </a:r>
                <a:r>
                  <a:rPr lang="ar-BH" sz="2400" b="1" dirty="0">
                    <a:solidFill>
                      <a:srgbClr val="FFFFFF"/>
                    </a:solidFill>
                    <a:effectLst/>
                    <a:ea typeface="Calibri" panose="020F0502020204030204" pitchFamily="34" charset="0"/>
                    <a:cs typeface="Times New Roman" panose="02020603050405020304" pitchFamily="18" charset="0"/>
                  </a:rPr>
                  <a:t>-</a:t>
                </a:r>
                <a:r>
                  <a:rPr lang="en-US" sz="2400" b="1"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2</a:t>
                </a:r>
                <a:r>
                  <a:rPr lang="ar-BH" sz="2400" b="1" dirty="0">
                    <a:solidFill>
                      <a:srgbClr val="FFFFFF"/>
                    </a:solidFill>
                    <a:effectLst/>
                    <a:ea typeface="Calibri" panose="020F0502020204030204" pitchFamily="34" charset="0"/>
                    <a:cs typeface="Times New Roman" panose="02020603050405020304" pitchFamily="18" charset="0"/>
                  </a:rPr>
                  <a:t>-</a:t>
                </a:r>
                <a:r>
                  <a:rPr lang="en-US" sz="2400" b="1"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1</a:t>
                </a:r>
                <a:r>
                  <a:rPr lang="ar-BH" sz="2400" b="1" dirty="0">
                    <a:solidFill>
                      <a:srgbClr val="FFFFFF"/>
                    </a:solidFill>
                    <a:effectLst/>
                    <a:ea typeface="Calibri" panose="020F0502020204030204" pitchFamily="34" charset="0"/>
                    <a:cs typeface="Times New Roman" panose="02020603050405020304" pitchFamily="18" charset="0"/>
                  </a:rPr>
                  <a:t>)</a:t>
                </a:r>
                <a:endParaRPr lang="en-US" sz="2400" dirty="0">
                  <a:effectLst/>
                  <a:ea typeface="Calibri" panose="020F0502020204030204" pitchFamily="34" charset="0"/>
                  <a:cs typeface="Arial" panose="020B0604020202020204" pitchFamily="34" charset="0"/>
                </a:endParaRPr>
              </a:p>
            </p:txBody>
          </p:sp>
        </p:grpSp>
        <p:sp>
          <p:nvSpPr>
            <p:cNvPr id="43" name="Freeform: Shape 113"/>
            <p:cNvSpPr/>
            <p:nvPr/>
          </p:nvSpPr>
          <p:spPr>
            <a:xfrm>
              <a:off x="5657850" y="137160"/>
              <a:ext cx="438150" cy="318770"/>
            </a:xfrm>
            <a:custGeom>
              <a:avLst/>
              <a:gdLst>
                <a:gd name="connsiteX0" fmla="*/ 132419 w 479231"/>
                <a:gd name="connsiteY0" fmla="*/ 150137 h 326695"/>
                <a:gd name="connsiteX1" fmla="*/ 346812 w 479231"/>
                <a:gd name="connsiteY1" fmla="*/ 150137 h 326695"/>
                <a:gd name="connsiteX2" fmla="*/ 359423 w 479231"/>
                <a:gd name="connsiteY2" fmla="*/ 162748 h 326695"/>
                <a:gd name="connsiteX3" fmla="*/ 346812 w 479231"/>
                <a:gd name="connsiteY3" fmla="*/ 175360 h 326695"/>
                <a:gd name="connsiteX4" fmla="*/ 252227 w 479231"/>
                <a:gd name="connsiteY4" fmla="*/ 175360 h 326695"/>
                <a:gd name="connsiteX5" fmla="*/ 252227 w 479231"/>
                <a:gd name="connsiteY5" fmla="*/ 301473 h 326695"/>
                <a:gd name="connsiteX6" fmla="*/ 290061 w 479231"/>
                <a:gd name="connsiteY6" fmla="*/ 301473 h 326695"/>
                <a:gd name="connsiteX7" fmla="*/ 290061 w 479231"/>
                <a:gd name="connsiteY7" fmla="*/ 326695 h 326695"/>
                <a:gd name="connsiteX8" fmla="*/ 189170 w 479231"/>
                <a:gd name="connsiteY8" fmla="*/ 326695 h 326695"/>
                <a:gd name="connsiteX9" fmla="*/ 189170 w 479231"/>
                <a:gd name="connsiteY9" fmla="*/ 301473 h 326695"/>
                <a:gd name="connsiteX10" fmla="*/ 227004 w 479231"/>
                <a:gd name="connsiteY10" fmla="*/ 301473 h 326695"/>
                <a:gd name="connsiteX11" fmla="*/ 227004 w 479231"/>
                <a:gd name="connsiteY11" fmla="*/ 175360 h 326695"/>
                <a:gd name="connsiteX12" fmla="*/ 132419 w 479231"/>
                <a:gd name="connsiteY12" fmla="*/ 175360 h 326695"/>
                <a:gd name="connsiteX13" fmla="*/ 119808 w 479231"/>
                <a:gd name="connsiteY13" fmla="*/ 162748 h 326695"/>
                <a:gd name="connsiteX14" fmla="*/ 132419 w 479231"/>
                <a:gd name="connsiteY14" fmla="*/ 150137 h 326695"/>
                <a:gd name="connsiteX15" fmla="*/ 466620 w 479231"/>
                <a:gd name="connsiteY15" fmla="*/ 102844 h 326695"/>
                <a:gd name="connsiteX16" fmla="*/ 479231 w 479231"/>
                <a:gd name="connsiteY16" fmla="*/ 115455 h 326695"/>
                <a:gd name="connsiteX17" fmla="*/ 479231 w 479231"/>
                <a:gd name="connsiteY17" fmla="*/ 251027 h 326695"/>
                <a:gd name="connsiteX18" fmla="*/ 466620 w 479231"/>
                <a:gd name="connsiteY18" fmla="*/ 263638 h 326695"/>
                <a:gd name="connsiteX19" fmla="*/ 428786 w 479231"/>
                <a:gd name="connsiteY19" fmla="*/ 263638 h 326695"/>
                <a:gd name="connsiteX20" fmla="*/ 428786 w 479231"/>
                <a:gd name="connsiteY20" fmla="*/ 301472 h 326695"/>
                <a:gd name="connsiteX21" fmla="*/ 454009 w 479231"/>
                <a:gd name="connsiteY21" fmla="*/ 301472 h 326695"/>
                <a:gd name="connsiteX22" fmla="*/ 454009 w 479231"/>
                <a:gd name="connsiteY22" fmla="*/ 326695 h 326695"/>
                <a:gd name="connsiteX23" fmla="*/ 378341 w 479231"/>
                <a:gd name="connsiteY23" fmla="*/ 326695 h 326695"/>
                <a:gd name="connsiteX24" fmla="*/ 378341 w 479231"/>
                <a:gd name="connsiteY24" fmla="*/ 301472 h 326695"/>
                <a:gd name="connsiteX25" fmla="*/ 403563 w 479231"/>
                <a:gd name="connsiteY25" fmla="*/ 301472 h 326695"/>
                <a:gd name="connsiteX26" fmla="*/ 403563 w 479231"/>
                <a:gd name="connsiteY26" fmla="*/ 263638 h 326695"/>
                <a:gd name="connsiteX27" fmla="*/ 365729 w 479231"/>
                <a:gd name="connsiteY27" fmla="*/ 263638 h 326695"/>
                <a:gd name="connsiteX28" fmla="*/ 353118 w 479231"/>
                <a:gd name="connsiteY28" fmla="*/ 251027 h 326695"/>
                <a:gd name="connsiteX29" fmla="*/ 365729 w 479231"/>
                <a:gd name="connsiteY29" fmla="*/ 238416 h 326695"/>
                <a:gd name="connsiteX30" fmla="*/ 454009 w 479231"/>
                <a:gd name="connsiteY30" fmla="*/ 238416 h 326695"/>
                <a:gd name="connsiteX31" fmla="*/ 454009 w 479231"/>
                <a:gd name="connsiteY31" fmla="*/ 115455 h 326695"/>
                <a:gd name="connsiteX32" fmla="*/ 466620 w 479231"/>
                <a:gd name="connsiteY32" fmla="*/ 102844 h 326695"/>
                <a:gd name="connsiteX33" fmla="*/ 12611 w 479231"/>
                <a:gd name="connsiteY33" fmla="*/ 99691 h 326695"/>
                <a:gd name="connsiteX34" fmla="*/ 25223 w 479231"/>
                <a:gd name="connsiteY34" fmla="*/ 112302 h 326695"/>
                <a:gd name="connsiteX35" fmla="*/ 25223 w 479231"/>
                <a:gd name="connsiteY35" fmla="*/ 238415 h 326695"/>
                <a:gd name="connsiteX36" fmla="*/ 113502 w 479231"/>
                <a:gd name="connsiteY36" fmla="*/ 238415 h 326695"/>
                <a:gd name="connsiteX37" fmla="*/ 126113 w 479231"/>
                <a:gd name="connsiteY37" fmla="*/ 251027 h 326695"/>
                <a:gd name="connsiteX38" fmla="*/ 113502 w 479231"/>
                <a:gd name="connsiteY38" fmla="*/ 263638 h 326695"/>
                <a:gd name="connsiteX39" fmla="*/ 75668 w 479231"/>
                <a:gd name="connsiteY39" fmla="*/ 263638 h 326695"/>
                <a:gd name="connsiteX40" fmla="*/ 75668 w 479231"/>
                <a:gd name="connsiteY40" fmla="*/ 301472 h 326695"/>
                <a:gd name="connsiteX41" fmla="*/ 100891 w 479231"/>
                <a:gd name="connsiteY41" fmla="*/ 301472 h 326695"/>
                <a:gd name="connsiteX42" fmla="*/ 100891 w 479231"/>
                <a:gd name="connsiteY42" fmla="*/ 326695 h 326695"/>
                <a:gd name="connsiteX43" fmla="*/ 25223 w 479231"/>
                <a:gd name="connsiteY43" fmla="*/ 326695 h 326695"/>
                <a:gd name="connsiteX44" fmla="*/ 25223 w 479231"/>
                <a:gd name="connsiteY44" fmla="*/ 301472 h 326695"/>
                <a:gd name="connsiteX45" fmla="*/ 50445 w 479231"/>
                <a:gd name="connsiteY45" fmla="*/ 301472 h 326695"/>
                <a:gd name="connsiteX46" fmla="*/ 50445 w 479231"/>
                <a:gd name="connsiteY46" fmla="*/ 263638 h 326695"/>
                <a:gd name="connsiteX47" fmla="*/ 12611 w 479231"/>
                <a:gd name="connsiteY47" fmla="*/ 263638 h 326695"/>
                <a:gd name="connsiteX48" fmla="*/ 0 w 479231"/>
                <a:gd name="connsiteY48" fmla="*/ 251027 h 326695"/>
                <a:gd name="connsiteX49" fmla="*/ 0 w 479231"/>
                <a:gd name="connsiteY49" fmla="*/ 112302 h 326695"/>
                <a:gd name="connsiteX50" fmla="*/ 12611 w 479231"/>
                <a:gd name="connsiteY50" fmla="*/ 99691 h 326695"/>
                <a:gd name="connsiteX51" fmla="*/ 66462 w 479231"/>
                <a:gd name="connsiteY51" fmla="*/ 71379 h 326695"/>
                <a:gd name="connsiteX52" fmla="*/ 94964 w 479231"/>
                <a:gd name="connsiteY52" fmla="*/ 83990 h 326695"/>
                <a:gd name="connsiteX53" fmla="*/ 124979 w 479231"/>
                <a:gd name="connsiteY53" fmla="*/ 105998 h 326695"/>
                <a:gd name="connsiteX54" fmla="*/ 163948 w 479231"/>
                <a:gd name="connsiteY54" fmla="*/ 105998 h 326695"/>
                <a:gd name="connsiteX55" fmla="*/ 179712 w 479231"/>
                <a:gd name="connsiteY55" fmla="*/ 121762 h 326695"/>
                <a:gd name="connsiteX56" fmla="*/ 163948 w 479231"/>
                <a:gd name="connsiteY56" fmla="*/ 137526 h 326695"/>
                <a:gd name="connsiteX57" fmla="*/ 119809 w 479231"/>
                <a:gd name="connsiteY57" fmla="*/ 137526 h 326695"/>
                <a:gd name="connsiteX58" fmla="*/ 110476 w 479231"/>
                <a:gd name="connsiteY58" fmla="*/ 134499 h 326695"/>
                <a:gd name="connsiteX59" fmla="*/ 100891 w 479231"/>
                <a:gd name="connsiteY59" fmla="*/ 127374 h 326695"/>
                <a:gd name="connsiteX60" fmla="*/ 100891 w 479231"/>
                <a:gd name="connsiteY60" fmla="*/ 194088 h 326695"/>
                <a:gd name="connsiteX61" fmla="*/ 154490 w 479231"/>
                <a:gd name="connsiteY61" fmla="*/ 194088 h 326695"/>
                <a:gd name="connsiteX62" fmla="*/ 170254 w 479231"/>
                <a:gd name="connsiteY62" fmla="*/ 209852 h 326695"/>
                <a:gd name="connsiteX63" fmla="*/ 170254 w 479231"/>
                <a:gd name="connsiteY63" fmla="*/ 306013 h 326695"/>
                <a:gd name="connsiteX64" fmla="*/ 154490 w 479231"/>
                <a:gd name="connsiteY64" fmla="*/ 321777 h 326695"/>
                <a:gd name="connsiteX65" fmla="*/ 138726 w 479231"/>
                <a:gd name="connsiteY65" fmla="*/ 306013 h 326695"/>
                <a:gd name="connsiteX66" fmla="*/ 138726 w 479231"/>
                <a:gd name="connsiteY66" fmla="*/ 225805 h 326695"/>
                <a:gd name="connsiteX67" fmla="*/ 100891 w 479231"/>
                <a:gd name="connsiteY67" fmla="*/ 225805 h 326695"/>
                <a:gd name="connsiteX68" fmla="*/ 69805 w 479231"/>
                <a:gd name="connsiteY68" fmla="*/ 225805 h 326695"/>
                <a:gd name="connsiteX69" fmla="*/ 38275 w 479231"/>
                <a:gd name="connsiteY69" fmla="*/ 194277 h 326695"/>
                <a:gd name="connsiteX70" fmla="*/ 38275 w 479231"/>
                <a:gd name="connsiteY70" fmla="*/ 103853 h 326695"/>
                <a:gd name="connsiteX71" fmla="*/ 66462 w 479231"/>
                <a:gd name="connsiteY71" fmla="*/ 71379 h 326695"/>
                <a:gd name="connsiteX72" fmla="*/ 412770 w 479231"/>
                <a:gd name="connsiteY72" fmla="*/ 71064 h 326695"/>
                <a:gd name="connsiteX73" fmla="*/ 440830 w 479231"/>
                <a:gd name="connsiteY73" fmla="*/ 103538 h 326695"/>
                <a:gd name="connsiteX74" fmla="*/ 440830 w 479231"/>
                <a:gd name="connsiteY74" fmla="*/ 194277 h 326695"/>
                <a:gd name="connsiteX75" fmla="*/ 409302 w 479231"/>
                <a:gd name="connsiteY75" fmla="*/ 225806 h 326695"/>
                <a:gd name="connsiteX76" fmla="*/ 378530 w 479231"/>
                <a:gd name="connsiteY76" fmla="*/ 225806 h 326695"/>
                <a:gd name="connsiteX77" fmla="*/ 340696 w 479231"/>
                <a:gd name="connsiteY77" fmla="*/ 225806 h 326695"/>
                <a:gd name="connsiteX78" fmla="*/ 340696 w 479231"/>
                <a:gd name="connsiteY78" fmla="*/ 306013 h 326695"/>
                <a:gd name="connsiteX79" fmla="*/ 324932 w 479231"/>
                <a:gd name="connsiteY79" fmla="*/ 321777 h 326695"/>
                <a:gd name="connsiteX80" fmla="*/ 309168 w 479231"/>
                <a:gd name="connsiteY80" fmla="*/ 306013 h 326695"/>
                <a:gd name="connsiteX81" fmla="*/ 309168 w 479231"/>
                <a:gd name="connsiteY81" fmla="*/ 210041 h 326695"/>
                <a:gd name="connsiteX82" fmla="*/ 324932 w 479231"/>
                <a:gd name="connsiteY82" fmla="*/ 194277 h 326695"/>
                <a:gd name="connsiteX83" fmla="*/ 378342 w 479231"/>
                <a:gd name="connsiteY83" fmla="*/ 194277 h 326695"/>
                <a:gd name="connsiteX84" fmla="*/ 378342 w 479231"/>
                <a:gd name="connsiteY84" fmla="*/ 127374 h 326695"/>
                <a:gd name="connsiteX85" fmla="*/ 368756 w 479231"/>
                <a:gd name="connsiteY85" fmla="*/ 134499 h 326695"/>
                <a:gd name="connsiteX86" fmla="*/ 359425 w 479231"/>
                <a:gd name="connsiteY86" fmla="*/ 137526 h 326695"/>
                <a:gd name="connsiteX87" fmla="*/ 315284 w 479231"/>
                <a:gd name="connsiteY87" fmla="*/ 137526 h 326695"/>
                <a:gd name="connsiteX88" fmla="*/ 299520 w 479231"/>
                <a:gd name="connsiteY88" fmla="*/ 121762 h 326695"/>
                <a:gd name="connsiteX89" fmla="*/ 315284 w 479231"/>
                <a:gd name="connsiteY89" fmla="*/ 105998 h 326695"/>
                <a:gd name="connsiteX90" fmla="*/ 354253 w 479231"/>
                <a:gd name="connsiteY90" fmla="*/ 105998 h 326695"/>
                <a:gd name="connsiteX91" fmla="*/ 384269 w 479231"/>
                <a:gd name="connsiteY91" fmla="*/ 83675 h 326695"/>
                <a:gd name="connsiteX92" fmla="*/ 412770 w 479231"/>
                <a:gd name="connsiteY92" fmla="*/ 71064 h 326695"/>
                <a:gd name="connsiteX93" fmla="*/ 409868 w 479231"/>
                <a:gd name="connsiteY93" fmla="*/ 0 h 326695"/>
                <a:gd name="connsiteX94" fmla="*/ 441397 w 479231"/>
                <a:gd name="connsiteY94" fmla="*/ 31528 h 326695"/>
                <a:gd name="connsiteX95" fmla="*/ 409868 w 479231"/>
                <a:gd name="connsiteY95" fmla="*/ 63057 h 326695"/>
                <a:gd name="connsiteX96" fmla="*/ 378340 w 479231"/>
                <a:gd name="connsiteY96" fmla="*/ 31528 h 326695"/>
                <a:gd name="connsiteX97" fmla="*/ 409868 w 479231"/>
                <a:gd name="connsiteY97" fmla="*/ 0 h 326695"/>
                <a:gd name="connsiteX98" fmla="*/ 69362 w 479231"/>
                <a:gd name="connsiteY98" fmla="*/ 0 h 326695"/>
                <a:gd name="connsiteX99" fmla="*/ 100891 w 479231"/>
                <a:gd name="connsiteY99" fmla="*/ 31528 h 326695"/>
                <a:gd name="connsiteX100" fmla="*/ 69362 w 479231"/>
                <a:gd name="connsiteY100" fmla="*/ 63057 h 326695"/>
                <a:gd name="connsiteX101" fmla="*/ 37834 w 479231"/>
                <a:gd name="connsiteY101" fmla="*/ 31528 h 326695"/>
                <a:gd name="connsiteX102" fmla="*/ 69362 w 479231"/>
                <a:gd name="connsiteY102" fmla="*/ 0 h 3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79231" h="326695">
                  <a:moveTo>
                    <a:pt x="132419" y="150137"/>
                  </a:moveTo>
                  <a:lnTo>
                    <a:pt x="346812" y="150137"/>
                  </a:lnTo>
                  <a:cubicBezTo>
                    <a:pt x="353777" y="150137"/>
                    <a:pt x="359423" y="155784"/>
                    <a:pt x="359423" y="162748"/>
                  </a:cubicBezTo>
                  <a:cubicBezTo>
                    <a:pt x="359423" y="169714"/>
                    <a:pt x="353777" y="175360"/>
                    <a:pt x="346812" y="175360"/>
                  </a:cubicBezTo>
                  <a:lnTo>
                    <a:pt x="252227" y="175360"/>
                  </a:lnTo>
                  <a:lnTo>
                    <a:pt x="252227" y="301473"/>
                  </a:lnTo>
                  <a:lnTo>
                    <a:pt x="290061" y="301473"/>
                  </a:lnTo>
                  <a:lnTo>
                    <a:pt x="290061" y="326695"/>
                  </a:lnTo>
                  <a:lnTo>
                    <a:pt x="189170" y="326695"/>
                  </a:lnTo>
                  <a:lnTo>
                    <a:pt x="189170" y="301473"/>
                  </a:lnTo>
                  <a:lnTo>
                    <a:pt x="227004" y="301473"/>
                  </a:lnTo>
                  <a:lnTo>
                    <a:pt x="227004" y="175360"/>
                  </a:lnTo>
                  <a:lnTo>
                    <a:pt x="132419" y="175360"/>
                  </a:lnTo>
                  <a:cubicBezTo>
                    <a:pt x="125454" y="175360"/>
                    <a:pt x="119808" y="169714"/>
                    <a:pt x="119808" y="162748"/>
                  </a:cubicBezTo>
                  <a:cubicBezTo>
                    <a:pt x="119808" y="155784"/>
                    <a:pt x="125454" y="150137"/>
                    <a:pt x="132419" y="150137"/>
                  </a:cubicBezTo>
                  <a:close/>
                  <a:moveTo>
                    <a:pt x="466620" y="102844"/>
                  </a:moveTo>
                  <a:cubicBezTo>
                    <a:pt x="473586" y="102844"/>
                    <a:pt x="479231" y="108491"/>
                    <a:pt x="479231" y="115455"/>
                  </a:cubicBezTo>
                  <a:lnTo>
                    <a:pt x="479231" y="251027"/>
                  </a:lnTo>
                  <a:cubicBezTo>
                    <a:pt x="479231" y="257993"/>
                    <a:pt x="473586" y="263638"/>
                    <a:pt x="466620" y="263638"/>
                  </a:cubicBezTo>
                  <a:lnTo>
                    <a:pt x="428786" y="263638"/>
                  </a:lnTo>
                  <a:lnTo>
                    <a:pt x="428786" y="301472"/>
                  </a:lnTo>
                  <a:lnTo>
                    <a:pt x="454009" y="301472"/>
                  </a:lnTo>
                  <a:lnTo>
                    <a:pt x="454009" y="326695"/>
                  </a:lnTo>
                  <a:lnTo>
                    <a:pt x="378341" y="326695"/>
                  </a:lnTo>
                  <a:lnTo>
                    <a:pt x="378341" y="301472"/>
                  </a:lnTo>
                  <a:lnTo>
                    <a:pt x="403563" y="301472"/>
                  </a:lnTo>
                  <a:lnTo>
                    <a:pt x="403563" y="263638"/>
                  </a:lnTo>
                  <a:lnTo>
                    <a:pt x="365729" y="263638"/>
                  </a:lnTo>
                  <a:cubicBezTo>
                    <a:pt x="358765" y="263638"/>
                    <a:pt x="353118" y="257993"/>
                    <a:pt x="353118" y="251027"/>
                  </a:cubicBezTo>
                  <a:cubicBezTo>
                    <a:pt x="353118" y="244062"/>
                    <a:pt x="358765" y="238416"/>
                    <a:pt x="365729" y="238416"/>
                  </a:cubicBezTo>
                  <a:lnTo>
                    <a:pt x="454009" y="238416"/>
                  </a:lnTo>
                  <a:lnTo>
                    <a:pt x="454009" y="115455"/>
                  </a:lnTo>
                  <a:cubicBezTo>
                    <a:pt x="454009" y="108491"/>
                    <a:pt x="459655" y="102844"/>
                    <a:pt x="466620" y="102844"/>
                  </a:cubicBezTo>
                  <a:close/>
                  <a:moveTo>
                    <a:pt x="12611" y="99691"/>
                  </a:moveTo>
                  <a:cubicBezTo>
                    <a:pt x="19576" y="99691"/>
                    <a:pt x="25223" y="105338"/>
                    <a:pt x="25223" y="112302"/>
                  </a:cubicBezTo>
                  <a:lnTo>
                    <a:pt x="25223" y="238415"/>
                  </a:lnTo>
                  <a:lnTo>
                    <a:pt x="113502" y="238415"/>
                  </a:lnTo>
                  <a:cubicBezTo>
                    <a:pt x="120467" y="238415"/>
                    <a:pt x="126113" y="244062"/>
                    <a:pt x="126113" y="251027"/>
                  </a:cubicBezTo>
                  <a:cubicBezTo>
                    <a:pt x="126113" y="257993"/>
                    <a:pt x="120467" y="263638"/>
                    <a:pt x="113502" y="263638"/>
                  </a:cubicBezTo>
                  <a:lnTo>
                    <a:pt x="75668" y="263638"/>
                  </a:lnTo>
                  <a:lnTo>
                    <a:pt x="75668" y="301472"/>
                  </a:lnTo>
                  <a:lnTo>
                    <a:pt x="100891" y="301472"/>
                  </a:lnTo>
                  <a:lnTo>
                    <a:pt x="100891" y="326695"/>
                  </a:lnTo>
                  <a:lnTo>
                    <a:pt x="25223" y="326695"/>
                  </a:lnTo>
                  <a:lnTo>
                    <a:pt x="25223" y="301472"/>
                  </a:lnTo>
                  <a:lnTo>
                    <a:pt x="50445" y="301472"/>
                  </a:lnTo>
                  <a:lnTo>
                    <a:pt x="50445" y="263638"/>
                  </a:lnTo>
                  <a:lnTo>
                    <a:pt x="12611" y="263638"/>
                  </a:lnTo>
                  <a:cubicBezTo>
                    <a:pt x="5646" y="263638"/>
                    <a:pt x="0" y="257993"/>
                    <a:pt x="0" y="251027"/>
                  </a:cubicBezTo>
                  <a:lnTo>
                    <a:pt x="0" y="112302"/>
                  </a:lnTo>
                  <a:cubicBezTo>
                    <a:pt x="0" y="105338"/>
                    <a:pt x="5646" y="99691"/>
                    <a:pt x="12611" y="99691"/>
                  </a:cubicBezTo>
                  <a:close/>
                  <a:moveTo>
                    <a:pt x="66462" y="71379"/>
                  </a:moveTo>
                  <a:cubicBezTo>
                    <a:pt x="77536" y="70173"/>
                    <a:pt x="88409" y="74984"/>
                    <a:pt x="94964" y="83990"/>
                  </a:cubicBezTo>
                  <a:lnTo>
                    <a:pt x="124979" y="105998"/>
                  </a:lnTo>
                  <a:lnTo>
                    <a:pt x="163948" y="105998"/>
                  </a:lnTo>
                  <a:cubicBezTo>
                    <a:pt x="172654" y="105998"/>
                    <a:pt x="179712" y="113055"/>
                    <a:pt x="179712" y="121762"/>
                  </a:cubicBezTo>
                  <a:cubicBezTo>
                    <a:pt x="179712" y="130468"/>
                    <a:pt x="172654" y="137526"/>
                    <a:pt x="163948" y="137526"/>
                  </a:cubicBezTo>
                  <a:lnTo>
                    <a:pt x="119809" y="137526"/>
                  </a:lnTo>
                  <a:cubicBezTo>
                    <a:pt x="116457" y="137518"/>
                    <a:pt x="113193" y="136459"/>
                    <a:pt x="110476" y="134499"/>
                  </a:cubicBezTo>
                  <a:lnTo>
                    <a:pt x="100891" y="127374"/>
                  </a:lnTo>
                  <a:lnTo>
                    <a:pt x="100891" y="194088"/>
                  </a:lnTo>
                  <a:lnTo>
                    <a:pt x="154490" y="194088"/>
                  </a:lnTo>
                  <a:cubicBezTo>
                    <a:pt x="163195" y="194088"/>
                    <a:pt x="170254" y="201146"/>
                    <a:pt x="170254" y="209852"/>
                  </a:cubicBezTo>
                  <a:lnTo>
                    <a:pt x="170254" y="306013"/>
                  </a:lnTo>
                  <a:cubicBezTo>
                    <a:pt x="170254" y="314720"/>
                    <a:pt x="163195" y="321777"/>
                    <a:pt x="154490" y="321777"/>
                  </a:cubicBezTo>
                  <a:cubicBezTo>
                    <a:pt x="145783" y="321777"/>
                    <a:pt x="138726" y="314720"/>
                    <a:pt x="138726" y="306013"/>
                  </a:cubicBezTo>
                  <a:lnTo>
                    <a:pt x="138726" y="225805"/>
                  </a:lnTo>
                  <a:lnTo>
                    <a:pt x="100891" y="225805"/>
                  </a:lnTo>
                  <a:lnTo>
                    <a:pt x="69805" y="225805"/>
                  </a:lnTo>
                  <a:cubicBezTo>
                    <a:pt x="52391" y="225805"/>
                    <a:pt x="38275" y="211689"/>
                    <a:pt x="38275" y="194277"/>
                  </a:cubicBezTo>
                  <a:lnTo>
                    <a:pt x="38275" y="103853"/>
                  </a:lnTo>
                  <a:cubicBezTo>
                    <a:pt x="37989" y="87415"/>
                    <a:pt x="50146" y="73407"/>
                    <a:pt x="66462" y="71379"/>
                  </a:cubicBezTo>
                  <a:close/>
                  <a:moveTo>
                    <a:pt x="412770" y="71064"/>
                  </a:moveTo>
                  <a:cubicBezTo>
                    <a:pt x="429035" y="73151"/>
                    <a:pt x="441126" y="87142"/>
                    <a:pt x="440830" y="103538"/>
                  </a:cubicBezTo>
                  <a:lnTo>
                    <a:pt x="440830" y="194277"/>
                  </a:lnTo>
                  <a:cubicBezTo>
                    <a:pt x="440830" y="211690"/>
                    <a:pt x="426715" y="225806"/>
                    <a:pt x="409302" y="225806"/>
                  </a:cubicBezTo>
                  <a:lnTo>
                    <a:pt x="378530" y="225806"/>
                  </a:lnTo>
                  <a:lnTo>
                    <a:pt x="340696" y="225806"/>
                  </a:lnTo>
                  <a:lnTo>
                    <a:pt x="340696" y="306013"/>
                  </a:lnTo>
                  <a:cubicBezTo>
                    <a:pt x="340696" y="314720"/>
                    <a:pt x="333638" y="321777"/>
                    <a:pt x="324932" y="321777"/>
                  </a:cubicBezTo>
                  <a:cubicBezTo>
                    <a:pt x="316225" y="321777"/>
                    <a:pt x="309168" y="314720"/>
                    <a:pt x="309168" y="306013"/>
                  </a:cubicBezTo>
                  <a:lnTo>
                    <a:pt x="309168" y="210041"/>
                  </a:lnTo>
                  <a:cubicBezTo>
                    <a:pt x="309168" y="201335"/>
                    <a:pt x="316225" y="194277"/>
                    <a:pt x="324932" y="194277"/>
                  </a:cubicBezTo>
                  <a:lnTo>
                    <a:pt x="378342" y="194277"/>
                  </a:lnTo>
                  <a:lnTo>
                    <a:pt x="378342" y="127374"/>
                  </a:lnTo>
                  <a:lnTo>
                    <a:pt x="368756" y="134499"/>
                  </a:lnTo>
                  <a:cubicBezTo>
                    <a:pt x="366039" y="136460"/>
                    <a:pt x="362775" y="137518"/>
                    <a:pt x="359425" y="137526"/>
                  </a:cubicBezTo>
                  <a:lnTo>
                    <a:pt x="315284" y="137526"/>
                  </a:lnTo>
                  <a:cubicBezTo>
                    <a:pt x="306577" y="137526"/>
                    <a:pt x="299520" y="130468"/>
                    <a:pt x="299520" y="121762"/>
                  </a:cubicBezTo>
                  <a:cubicBezTo>
                    <a:pt x="299520" y="113056"/>
                    <a:pt x="306577" y="105998"/>
                    <a:pt x="315284" y="105998"/>
                  </a:cubicBezTo>
                  <a:lnTo>
                    <a:pt x="354253" y="105998"/>
                  </a:lnTo>
                  <a:lnTo>
                    <a:pt x="384269" y="83675"/>
                  </a:lnTo>
                  <a:cubicBezTo>
                    <a:pt x="390824" y="74669"/>
                    <a:pt x="401696" y="69858"/>
                    <a:pt x="412770" y="71064"/>
                  </a:cubicBezTo>
                  <a:close/>
                  <a:moveTo>
                    <a:pt x="409868" y="0"/>
                  </a:moveTo>
                  <a:cubicBezTo>
                    <a:pt x="427281" y="0"/>
                    <a:pt x="441397" y="14116"/>
                    <a:pt x="441397" y="31528"/>
                  </a:cubicBezTo>
                  <a:cubicBezTo>
                    <a:pt x="441397" y="48941"/>
                    <a:pt x="427281" y="63057"/>
                    <a:pt x="409868" y="63057"/>
                  </a:cubicBezTo>
                  <a:cubicBezTo>
                    <a:pt x="392456" y="63057"/>
                    <a:pt x="378340" y="48941"/>
                    <a:pt x="378340" y="31528"/>
                  </a:cubicBezTo>
                  <a:cubicBezTo>
                    <a:pt x="378340" y="14116"/>
                    <a:pt x="392456" y="0"/>
                    <a:pt x="409868" y="0"/>
                  </a:cubicBezTo>
                  <a:close/>
                  <a:moveTo>
                    <a:pt x="69362" y="0"/>
                  </a:moveTo>
                  <a:cubicBezTo>
                    <a:pt x="86775" y="0"/>
                    <a:pt x="100891" y="14116"/>
                    <a:pt x="100891" y="31528"/>
                  </a:cubicBezTo>
                  <a:cubicBezTo>
                    <a:pt x="100891" y="48941"/>
                    <a:pt x="86775" y="63057"/>
                    <a:pt x="69362" y="63057"/>
                  </a:cubicBezTo>
                  <a:cubicBezTo>
                    <a:pt x="51950" y="63057"/>
                    <a:pt x="37834" y="48941"/>
                    <a:pt x="37834" y="31528"/>
                  </a:cubicBezTo>
                  <a:cubicBezTo>
                    <a:pt x="37834" y="14116"/>
                    <a:pt x="51950" y="0"/>
                    <a:pt x="69362" y="0"/>
                  </a:cubicBezTo>
                  <a:close/>
                </a:path>
              </a:pathLst>
            </a:custGeom>
            <a:solidFill>
              <a:schemeClr val="bg1"/>
            </a:solidFill>
            <a:ln w="6548"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grpSp>
      <p:sp>
        <p:nvSpPr>
          <p:cNvPr id="28"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   </a:t>
            </a:r>
            <a:r>
              <a:rPr lang="ar-BH" sz="1400" b="1" dirty="0" smtClean="0">
                <a:solidFill>
                  <a:srgbClr val="002060"/>
                </a:solidFill>
              </a:rPr>
              <a:t>                     </a:t>
            </a:r>
            <a:r>
              <a:rPr lang="ar-SA" sz="1400" b="1" dirty="0" smtClean="0">
                <a:solidFill>
                  <a:srgbClr val="002060"/>
                </a:solidFill>
              </a:rPr>
              <a:t>تمويل المشروعات والارباح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Tree>
    <p:extLst>
      <p:ext uri="{BB962C8B-B14F-4D97-AF65-F5344CB8AC3E}">
        <p14:creationId xmlns:p14="http://schemas.microsoft.com/office/powerpoint/2010/main" val="144846588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anim calcmode="lin" valueType="num">
                                      <p:cBhvr>
                                        <p:cTn id="15" dur="1000" fill="hold"/>
                                        <p:tgtEl>
                                          <p:spTgt spid="41"/>
                                        </p:tgtEl>
                                        <p:attrNameLst>
                                          <p:attrName>ppt_x</p:attrName>
                                        </p:attrNameLst>
                                      </p:cBhvr>
                                      <p:tavLst>
                                        <p:tav tm="0">
                                          <p:val>
                                            <p:strVal val="#ppt_x"/>
                                          </p:val>
                                        </p:tav>
                                        <p:tav tm="100000">
                                          <p:val>
                                            <p:strVal val="#ppt_x"/>
                                          </p:val>
                                        </p:tav>
                                      </p:tavLst>
                                    </p:anim>
                                    <p:anim calcmode="lin" valueType="num">
                                      <p:cBhvr>
                                        <p:cTn id="1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52400" y="1510924"/>
            <a:ext cx="9372600" cy="4859396"/>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algn="r" rtl="1"/>
            <a:r>
              <a:rPr lang="ar-SA" sz="2800" b="1" dirty="0">
                <a:cs typeface="Sultan bold" pitchFamily="2" charset="-78"/>
              </a:rPr>
              <a:t>أ: تصنيف رأس المال حسب المجال الذي تستخدم فيه</a:t>
            </a:r>
            <a:r>
              <a:rPr lang="ar-SA" sz="2800" b="1" dirty="0" smtClean="0">
                <a:cs typeface="Sultan bold" pitchFamily="2" charset="-78"/>
              </a:rPr>
              <a:t>:</a:t>
            </a:r>
          </a:p>
          <a:p>
            <a:pPr algn="r" rtl="1"/>
            <a:r>
              <a:rPr lang="ar-SA" sz="2800" b="1" dirty="0" smtClean="0">
                <a:solidFill>
                  <a:srgbClr val="FF0000"/>
                </a:solidFill>
              </a:rPr>
              <a:t>1- رأس المال الثابت:</a:t>
            </a:r>
            <a:r>
              <a:rPr lang="ar-BH" sz="2800" dirty="0" smtClean="0">
                <a:solidFill>
                  <a:srgbClr val="FF0000"/>
                </a:solidFill>
              </a:rPr>
              <a:t> </a:t>
            </a:r>
            <a:r>
              <a:rPr lang="ar-BH" sz="2800" dirty="0">
                <a:solidFill>
                  <a:schemeClr val="tx1"/>
                </a:solidFill>
              </a:rPr>
              <a:t>ولا يتم تحويله إلى </a:t>
            </a:r>
            <a:r>
              <a:rPr lang="ar-BH" sz="2800" dirty="0" smtClean="0">
                <a:solidFill>
                  <a:schemeClr val="tx1"/>
                </a:solidFill>
              </a:rPr>
              <a:t>نقدية بسهولة، حيث يبقى ثابتاً ومستقراً أثناء سير الاعمال في المنشأة</a:t>
            </a:r>
            <a:r>
              <a:rPr lang="ar-SA" sz="2800" dirty="0" smtClean="0">
                <a:solidFill>
                  <a:schemeClr val="tx1"/>
                </a:solidFill>
              </a:rPr>
              <a:t> مثل الأراضي والمباني.....</a:t>
            </a:r>
            <a:endParaRPr lang="ar-SA" sz="2800" b="1" dirty="0" smtClean="0">
              <a:solidFill>
                <a:schemeClr val="tx1"/>
              </a:solidFill>
            </a:endParaRPr>
          </a:p>
          <a:p>
            <a:pPr algn="r" rtl="1"/>
            <a:r>
              <a:rPr lang="ar-SA" sz="2800" b="1" dirty="0" smtClean="0">
                <a:solidFill>
                  <a:srgbClr val="FF0000"/>
                </a:solidFill>
              </a:rPr>
              <a:t>2- رأس المال العامل:</a:t>
            </a:r>
            <a:r>
              <a:rPr lang="ar-BH" sz="2800" dirty="0" smtClean="0">
                <a:solidFill>
                  <a:schemeClr val="tx1"/>
                </a:solidFill>
              </a:rPr>
              <a:t>يمكن</a:t>
            </a:r>
            <a:r>
              <a:rPr lang="ar-SA" sz="2800" dirty="0">
                <a:solidFill>
                  <a:schemeClr val="tx1"/>
                </a:solidFill>
              </a:rPr>
              <a:t> </a:t>
            </a:r>
            <a:r>
              <a:rPr lang="ar-BH" sz="2800" dirty="0" smtClean="0">
                <a:solidFill>
                  <a:schemeClr val="tx1"/>
                </a:solidFill>
              </a:rPr>
              <a:t>تحويلها </a:t>
            </a:r>
            <a:r>
              <a:rPr lang="ar-BH" sz="2800" dirty="0">
                <a:solidFill>
                  <a:schemeClr val="tx1"/>
                </a:solidFill>
              </a:rPr>
              <a:t>بسرعة إلى نقدية أثناء قيام المنشأة </a:t>
            </a:r>
            <a:r>
              <a:rPr lang="ar-BH" sz="2800" dirty="0" smtClean="0">
                <a:solidFill>
                  <a:schemeClr val="tx1"/>
                </a:solidFill>
              </a:rPr>
              <a:t>بنشاطاتها</a:t>
            </a:r>
            <a:r>
              <a:rPr lang="ar-SA" sz="2800" dirty="0">
                <a:solidFill>
                  <a:schemeClr val="tx1"/>
                </a:solidFill>
              </a:rPr>
              <a:t> </a:t>
            </a:r>
            <a:r>
              <a:rPr lang="ar-BH" sz="2800" dirty="0" smtClean="0">
                <a:solidFill>
                  <a:schemeClr val="tx1"/>
                </a:solidFill>
              </a:rPr>
              <a:t>المختلفة</a:t>
            </a:r>
            <a:r>
              <a:rPr lang="ar-SA" sz="2800" dirty="0" smtClean="0">
                <a:solidFill>
                  <a:schemeClr val="tx1"/>
                </a:solidFill>
              </a:rPr>
              <a:t> مثل النقدية والمخزون .......</a:t>
            </a:r>
          </a:p>
          <a:p>
            <a:pPr algn="r" rtl="1"/>
            <a:r>
              <a:rPr lang="ar-BH" sz="2800" b="1" dirty="0">
                <a:solidFill>
                  <a:srgbClr val="00B0F0"/>
                </a:solidFill>
                <a:cs typeface="Sultan bold" pitchFamily="2" charset="-78"/>
              </a:rPr>
              <a:t>وهناك مجموعة من العوامل المحددة لرأس المال العامل هي:</a:t>
            </a:r>
            <a:r>
              <a:rPr lang="ar-BH" sz="2800" b="1" dirty="0">
                <a:solidFill>
                  <a:srgbClr val="00B0F0"/>
                </a:solidFill>
              </a:rPr>
              <a:t> </a:t>
            </a:r>
            <a:endParaRPr lang="en-US" sz="2800" b="1" dirty="0">
              <a:solidFill>
                <a:srgbClr val="00B0F0"/>
              </a:solidFill>
            </a:endParaRPr>
          </a:p>
          <a:p>
            <a:pPr algn="r"/>
            <a:r>
              <a:rPr lang="ar-BH" sz="2800" b="1" dirty="0" smtClean="0">
                <a:solidFill>
                  <a:srgbClr val="7030A0"/>
                </a:solidFill>
              </a:rPr>
              <a:t>أ- الكلفة</a:t>
            </a:r>
            <a:r>
              <a:rPr lang="ar-BH" sz="2800" b="1" dirty="0">
                <a:solidFill>
                  <a:srgbClr val="7030A0"/>
                </a:solidFill>
              </a:rPr>
              <a:t>: </a:t>
            </a:r>
            <a:r>
              <a:rPr lang="ar-BH" sz="2800" dirty="0">
                <a:solidFill>
                  <a:schemeClr val="tx1"/>
                </a:solidFill>
              </a:rPr>
              <a:t>مثل شروط</a:t>
            </a:r>
            <a:r>
              <a:rPr lang="ar-BH" sz="2800" b="1" dirty="0">
                <a:solidFill>
                  <a:schemeClr val="tx1"/>
                </a:solidFill>
              </a:rPr>
              <a:t> </a:t>
            </a:r>
            <a:r>
              <a:rPr lang="ar-BH" sz="2800" dirty="0">
                <a:solidFill>
                  <a:schemeClr val="tx1"/>
                </a:solidFill>
              </a:rPr>
              <a:t>سداد قيمة المواد </a:t>
            </a:r>
            <a:r>
              <a:rPr lang="ar-BH" sz="2800" dirty="0" smtClean="0">
                <a:solidFill>
                  <a:schemeClr val="tx1"/>
                </a:solidFill>
              </a:rPr>
              <a:t>الخام</a:t>
            </a:r>
            <a:r>
              <a:rPr lang="ar-SA" sz="2800" dirty="0" smtClean="0">
                <a:solidFill>
                  <a:schemeClr val="tx1"/>
                </a:solidFill>
              </a:rPr>
              <a:t>.</a:t>
            </a:r>
          </a:p>
          <a:p>
            <a:pPr algn="r"/>
            <a:r>
              <a:rPr lang="ar-BH" sz="2800" b="1" dirty="0">
                <a:solidFill>
                  <a:srgbClr val="7030A0"/>
                </a:solidFill>
              </a:rPr>
              <a:t>ب-الوقت:</a:t>
            </a:r>
            <a:r>
              <a:rPr lang="ar-BH" sz="2800" dirty="0">
                <a:solidFill>
                  <a:srgbClr val="7030A0"/>
                </a:solidFill>
              </a:rPr>
              <a:t> </a:t>
            </a:r>
            <a:r>
              <a:rPr lang="ar-BH" sz="2800" dirty="0">
                <a:solidFill>
                  <a:schemeClr val="tx1"/>
                </a:solidFill>
              </a:rPr>
              <a:t>يلعب وقت انتظار وصول المواد الخام دوراً مهماً في تحديد رأس المال العامل اللازم </a:t>
            </a:r>
            <a:r>
              <a:rPr lang="ar-BH" sz="2800" dirty="0" smtClean="0">
                <a:solidFill>
                  <a:schemeClr val="tx1"/>
                </a:solidFill>
              </a:rPr>
              <a:t>للمنشأة</a:t>
            </a:r>
            <a:r>
              <a:rPr lang="ar-SA" sz="2800" dirty="0" smtClean="0">
                <a:solidFill>
                  <a:schemeClr val="tx1"/>
                </a:solidFill>
              </a:rPr>
              <a:t>.</a:t>
            </a:r>
          </a:p>
          <a:p>
            <a:pPr algn="r"/>
            <a:r>
              <a:rPr lang="ar-SA" sz="2800" b="1" dirty="0" smtClean="0">
                <a:solidFill>
                  <a:srgbClr val="7030A0"/>
                </a:solidFill>
              </a:rPr>
              <a:t>ج- الحجم: </a:t>
            </a:r>
            <a:r>
              <a:rPr lang="ar-BH" sz="2800" dirty="0" smtClean="0">
                <a:solidFill>
                  <a:schemeClr val="tx1"/>
                </a:solidFill>
              </a:rPr>
              <a:t>تضطر </a:t>
            </a:r>
            <a:r>
              <a:rPr lang="ar-BH" sz="2800" dirty="0">
                <a:solidFill>
                  <a:schemeClr val="tx1"/>
                </a:solidFill>
              </a:rPr>
              <a:t>المنشاة إلى تخزين كميات كبيرة من الإنتاج لتباع في فترة موسمية قصيرة، لذا لابد من توفر رأس عامل يكفي لمواجهه هذه </a:t>
            </a:r>
            <a:r>
              <a:rPr lang="ar-BH" sz="2800" dirty="0" smtClean="0">
                <a:solidFill>
                  <a:schemeClr val="tx1"/>
                </a:solidFill>
              </a:rPr>
              <a:t>الظروف</a:t>
            </a:r>
            <a:r>
              <a:rPr lang="ar-SA" sz="2800" dirty="0" smtClean="0">
                <a:solidFill>
                  <a:schemeClr val="tx1"/>
                </a:solidFill>
              </a:rPr>
              <a:t>.</a:t>
            </a:r>
          </a:p>
        </p:txBody>
      </p:sp>
      <p:sp>
        <p:nvSpPr>
          <p:cNvPr id="14" name="مستطيل مستدير الزوايا 13"/>
          <p:cNvSpPr/>
          <p:nvPr/>
        </p:nvSpPr>
        <p:spPr>
          <a:xfrm>
            <a:off x="5177306" y="365314"/>
            <a:ext cx="7014693"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848678"/>
            <a:ext cx="2604279"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60427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2" y="4751838"/>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28" name="Rectangle 6"/>
          <p:cNvSpPr/>
          <p:nvPr/>
        </p:nvSpPr>
        <p:spPr>
          <a:xfrm>
            <a:off x="5177307" y="578284"/>
            <a:ext cx="5842236" cy="584775"/>
          </a:xfrm>
          <a:prstGeom prst="rect">
            <a:avLst/>
          </a:prstGeom>
        </p:spPr>
        <p:txBody>
          <a:bodyPr wrap="square">
            <a:spAutoFit/>
          </a:bodyPr>
          <a:lstStyle/>
          <a:p>
            <a:pPr lvl="0" algn="r" rtl="1"/>
            <a:r>
              <a:rPr lang="ar-BH" sz="3200" dirty="0">
                <a:solidFill>
                  <a:srgbClr val="FFFF00"/>
                </a:solidFill>
                <a:cs typeface="Sultan bold" pitchFamily="2" charset="-78"/>
              </a:rPr>
              <a:t>نحدد الفرق بين أشكال رأس المال حسب المجال.</a:t>
            </a:r>
            <a:endParaRPr lang="en-US" sz="3200" dirty="0">
              <a:solidFill>
                <a:srgbClr val="FFFF00"/>
              </a:solidFill>
              <a:cs typeface="Sultan bold" pitchFamily="2" charset="-78"/>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595332" y="2828449"/>
            <a:ext cx="2580330"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smtClean="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2"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   </a:t>
            </a:r>
            <a:r>
              <a:rPr lang="ar-BH" sz="1400" b="1" dirty="0" smtClean="0">
                <a:solidFill>
                  <a:srgbClr val="002060"/>
                </a:solidFill>
              </a:rPr>
              <a:t>                     </a:t>
            </a:r>
            <a:r>
              <a:rPr lang="ar-SA" sz="1400" b="1" dirty="0" smtClean="0">
                <a:solidFill>
                  <a:srgbClr val="002060"/>
                </a:solidFill>
              </a:rPr>
              <a:t>تمويل المشروعات والارباح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Tree>
    <p:extLst>
      <p:ext uri="{BB962C8B-B14F-4D97-AF65-F5344CB8AC3E}">
        <p14:creationId xmlns:p14="http://schemas.microsoft.com/office/powerpoint/2010/main" val="271534407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90152" y="1537799"/>
            <a:ext cx="9372600" cy="4870962"/>
          </a:xfrm>
          <a:prstGeom prst="roundRect">
            <a:avLst>
              <a:gd name="adj" fmla="val 1924"/>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algn="r" rtl="1"/>
            <a:r>
              <a:rPr lang="ar-SA" sz="3200" b="1" dirty="0">
                <a:cs typeface="Sultan bold" pitchFamily="2" charset="-78"/>
              </a:rPr>
              <a:t>ب: تصنيف رأس المال حسب مصادر الحصول عليه</a:t>
            </a:r>
            <a:r>
              <a:rPr lang="ar-SA" sz="3200" b="1" dirty="0" smtClean="0">
                <a:cs typeface="Sultan bold" pitchFamily="2" charset="-78"/>
              </a:rPr>
              <a:t>:</a:t>
            </a:r>
            <a:endParaRPr lang="en-US" sz="3200" b="1" dirty="0">
              <a:cs typeface="Sultan bold" pitchFamily="2" charset="-78"/>
            </a:endParaRPr>
          </a:p>
          <a:p>
            <a:pPr lvl="0" algn="r" rtl="1"/>
            <a:r>
              <a:rPr lang="ar-SA" sz="2800" b="1" dirty="0" smtClean="0">
                <a:solidFill>
                  <a:srgbClr val="FF0000"/>
                </a:solidFill>
              </a:rPr>
              <a:t>1- أسهم </a:t>
            </a:r>
            <a:r>
              <a:rPr lang="ar-SA" sz="2800" b="1" dirty="0">
                <a:solidFill>
                  <a:srgbClr val="FF0000"/>
                </a:solidFill>
              </a:rPr>
              <a:t>رأس المال </a:t>
            </a:r>
            <a:r>
              <a:rPr lang="ar-SA" sz="2800" b="1" dirty="0" smtClean="0">
                <a:solidFill>
                  <a:srgbClr val="FF0000"/>
                </a:solidFill>
              </a:rPr>
              <a:t>العادية </a:t>
            </a:r>
            <a:r>
              <a:rPr lang="en-GB" sz="2800" b="1" dirty="0" smtClean="0">
                <a:solidFill>
                  <a:srgbClr val="FF0000"/>
                </a:solidFill>
              </a:rPr>
              <a:t>Equity </a:t>
            </a:r>
            <a:r>
              <a:rPr lang="en-GB" sz="2800" b="1" dirty="0">
                <a:solidFill>
                  <a:srgbClr val="FF0000"/>
                </a:solidFill>
              </a:rPr>
              <a:t>Capital</a:t>
            </a:r>
            <a:endParaRPr lang="en-US" sz="2800" dirty="0">
              <a:solidFill>
                <a:srgbClr val="FF0000"/>
              </a:solidFill>
            </a:endParaRPr>
          </a:p>
          <a:p>
            <a:pPr algn="r" rtl="1"/>
            <a:endParaRPr lang="ar-SA" sz="2800" dirty="0" smtClean="0"/>
          </a:p>
          <a:p>
            <a:pPr algn="r" rtl="1"/>
            <a:r>
              <a:rPr lang="ar-BH" sz="2400" dirty="0" smtClean="0">
                <a:solidFill>
                  <a:schemeClr val="tx1"/>
                </a:solidFill>
              </a:rPr>
              <a:t>تمثل </a:t>
            </a:r>
            <a:r>
              <a:rPr lang="ar-BH" sz="2400" dirty="0">
                <a:solidFill>
                  <a:schemeClr val="tx1"/>
                </a:solidFill>
              </a:rPr>
              <a:t>أسهم رأس المال العادية، رأس المال المستثمر في العمل دون أي التزام قانوني لسداده ، أو دفع فوائد عليه. ومن المناسب بشكل عام استخدام أسهم رأس المال العادية في تمويل الأصول الثابتة في المنشاة.</a:t>
            </a:r>
            <a:r>
              <a:rPr lang="ar-SA" sz="2400" dirty="0">
                <a:solidFill>
                  <a:schemeClr val="tx1"/>
                </a:solidFill>
              </a:rPr>
              <a:t> </a:t>
            </a:r>
            <a:r>
              <a:rPr lang="ar-SA" sz="2400" dirty="0" smtClean="0">
                <a:solidFill>
                  <a:schemeClr val="tx1"/>
                </a:solidFill>
              </a:rPr>
              <a:t> </a:t>
            </a:r>
          </a:p>
          <a:p>
            <a:pPr algn="r" rtl="1"/>
            <a:endParaRPr lang="en-US" sz="2800" dirty="0" smtClean="0"/>
          </a:p>
          <a:p>
            <a:pPr lvl="0" algn="r" rtl="1"/>
            <a:r>
              <a:rPr lang="ar-SA" sz="2800" b="1" dirty="0" smtClean="0">
                <a:solidFill>
                  <a:srgbClr val="FF0000"/>
                </a:solidFill>
              </a:rPr>
              <a:t>2- رأس </a:t>
            </a:r>
            <a:r>
              <a:rPr lang="ar-SA" sz="2800" b="1" dirty="0">
                <a:solidFill>
                  <a:srgbClr val="FF0000"/>
                </a:solidFill>
              </a:rPr>
              <a:t>المال المقترض </a:t>
            </a:r>
            <a:r>
              <a:rPr lang="en-US" sz="2800" b="1" dirty="0">
                <a:solidFill>
                  <a:srgbClr val="FF0000"/>
                </a:solidFill>
              </a:rPr>
              <a:t>Borrowed</a:t>
            </a:r>
            <a:r>
              <a:rPr lang="en-GB" sz="2800" b="1" dirty="0">
                <a:solidFill>
                  <a:srgbClr val="FF0000"/>
                </a:solidFill>
              </a:rPr>
              <a:t> Capital</a:t>
            </a:r>
            <a:endParaRPr lang="en-US" sz="2800" dirty="0">
              <a:solidFill>
                <a:srgbClr val="FF0000"/>
              </a:solidFill>
            </a:endParaRPr>
          </a:p>
          <a:p>
            <a:pPr algn="r" rtl="1"/>
            <a:r>
              <a:rPr lang="ar-BH" sz="2400" dirty="0">
                <a:solidFill>
                  <a:schemeClr val="tx1"/>
                </a:solidFill>
              </a:rPr>
              <a:t>يمثل رأس المال العامل المقترض، رأس المال الذي ينطوي على التزام بسداد أصل المبلغ المقترض مع فوائده في وقت محدد، ولا بد من التأكيد أن سبل استخدام رأس المال المقترض يجب أن توفر سبل سداده مع فوائده، وقد يكون من المناسب تمويل الأصول المتداولة المختلفة من رأس المال المقترض.</a:t>
            </a:r>
            <a:endParaRPr lang="en-US" sz="2400" dirty="0">
              <a:solidFill>
                <a:schemeClr val="tx1"/>
              </a:solidFill>
            </a:endParaRPr>
          </a:p>
        </p:txBody>
      </p:sp>
      <p:sp>
        <p:nvSpPr>
          <p:cNvPr id="14" name="مستطيل مستدير الزوايا 13"/>
          <p:cNvSpPr/>
          <p:nvPr/>
        </p:nvSpPr>
        <p:spPr>
          <a:xfrm>
            <a:off x="5186652" y="365314"/>
            <a:ext cx="7005347"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888222"/>
            <a:ext cx="2604279"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60427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smtClean="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2" y="4751838"/>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28" name="Rectangle 6"/>
          <p:cNvSpPr/>
          <p:nvPr/>
        </p:nvSpPr>
        <p:spPr>
          <a:xfrm>
            <a:off x="5186652" y="590713"/>
            <a:ext cx="5768036" cy="584775"/>
          </a:xfrm>
          <a:prstGeom prst="rect">
            <a:avLst/>
          </a:prstGeom>
        </p:spPr>
        <p:txBody>
          <a:bodyPr wrap="square">
            <a:spAutoFit/>
          </a:bodyPr>
          <a:lstStyle/>
          <a:p>
            <a:pPr lvl="0" algn="r" rtl="1"/>
            <a:r>
              <a:rPr lang="ar-BH" sz="3200" dirty="0">
                <a:solidFill>
                  <a:srgbClr val="FFFF00"/>
                </a:solidFill>
                <a:cs typeface="Sultan bold" pitchFamily="2" charset="-78"/>
              </a:rPr>
              <a:t>نحدد الفرق بين أشكال رأس المال حسب المجال.</a:t>
            </a:r>
            <a:endParaRPr lang="en-US" sz="3200" dirty="0">
              <a:solidFill>
                <a:srgbClr val="FFFF00"/>
              </a:solidFill>
              <a:cs typeface="Sultan bold" pitchFamily="2" charset="-78"/>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1" y="2893870"/>
            <a:ext cx="2461102"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smtClean="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2"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   </a:t>
            </a:r>
            <a:r>
              <a:rPr lang="ar-BH" sz="1400" b="1" dirty="0" smtClean="0">
                <a:solidFill>
                  <a:srgbClr val="002060"/>
                </a:solidFill>
              </a:rPr>
              <a:t>                     </a:t>
            </a:r>
            <a:r>
              <a:rPr lang="ar-SA" sz="1400" b="1" dirty="0" smtClean="0">
                <a:solidFill>
                  <a:srgbClr val="002060"/>
                </a:solidFill>
              </a:rPr>
              <a:t>تمويل المشروعات والارباح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Tree>
    <p:extLst>
      <p:ext uri="{BB962C8B-B14F-4D97-AF65-F5344CB8AC3E}">
        <p14:creationId xmlns:p14="http://schemas.microsoft.com/office/powerpoint/2010/main" val="114794062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52400" y="1510924"/>
            <a:ext cx="9372600" cy="4859396"/>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5610188" y="365314"/>
            <a:ext cx="6581811"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966464"/>
            <a:ext cx="2596668"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25000" y="3922711"/>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1" y="4852416"/>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28" name="Rectangle 6"/>
          <p:cNvSpPr/>
          <p:nvPr/>
        </p:nvSpPr>
        <p:spPr>
          <a:xfrm>
            <a:off x="5427195" y="507882"/>
            <a:ext cx="5714223" cy="707886"/>
          </a:xfrm>
          <a:prstGeom prst="rect">
            <a:avLst/>
          </a:prstGeom>
        </p:spPr>
        <p:txBody>
          <a:bodyPr wrap="square">
            <a:spAutoFit/>
          </a:bodyPr>
          <a:lstStyle/>
          <a:p>
            <a:pPr algn="ctr"/>
            <a:r>
              <a:rPr lang="ar-SA" sz="4000" b="1" dirty="0">
                <a:solidFill>
                  <a:srgbClr val="FFFF00"/>
                </a:solidFill>
                <a:latin typeface="Arial" panose="020B0604020202020204" pitchFamily="34" charset="0"/>
                <a:cs typeface="Sultan bold" pitchFamily="2" charset="-78"/>
              </a:rPr>
              <a:t>نعرف مفهوم</a:t>
            </a:r>
            <a:r>
              <a:rPr lang="ar-BH" sz="4000" b="1" dirty="0">
                <a:solidFill>
                  <a:srgbClr val="FFFF00"/>
                </a:solidFill>
                <a:latin typeface="Arial" panose="020B0604020202020204" pitchFamily="34" charset="0"/>
                <a:cs typeface="Sultan bold" pitchFamily="2" charset="-78"/>
              </a:rPr>
              <a:t> الريادة والريادي</a:t>
            </a:r>
            <a:endParaRPr lang="en-US" sz="4000" b="1" dirty="0">
              <a:ln w="9525">
                <a:noFill/>
                <a:prstDash val="solid"/>
              </a:ln>
              <a:solidFill>
                <a:srgbClr val="FFFF00"/>
              </a:solidFill>
              <a:latin typeface="Arial" panose="020B0604020202020204" pitchFamily="34" charset="0"/>
              <a:cs typeface="Sultan bold" pitchFamily="2" charset="-78"/>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07305" y="2944724"/>
            <a:ext cx="2572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27" name="Group 26"/>
          <p:cNvGrpSpPr/>
          <p:nvPr/>
        </p:nvGrpSpPr>
        <p:grpSpPr>
          <a:xfrm>
            <a:off x="567795" y="1984946"/>
            <a:ext cx="8541822" cy="4331413"/>
            <a:chOff x="5" y="-129793"/>
            <a:chExt cx="6150604" cy="4211464"/>
          </a:xfrm>
        </p:grpSpPr>
        <p:grpSp>
          <p:nvGrpSpPr>
            <p:cNvPr id="37" name="Group 36"/>
            <p:cNvGrpSpPr/>
            <p:nvPr/>
          </p:nvGrpSpPr>
          <p:grpSpPr>
            <a:xfrm>
              <a:off x="5" y="-129793"/>
              <a:ext cx="6150604" cy="4211464"/>
              <a:chOff x="0" y="-97795"/>
              <a:chExt cx="6151108" cy="4214701"/>
            </a:xfrm>
          </p:grpSpPr>
          <p:grpSp>
            <p:nvGrpSpPr>
              <p:cNvPr id="42" name="Group 41"/>
              <p:cNvGrpSpPr/>
              <p:nvPr/>
            </p:nvGrpSpPr>
            <p:grpSpPr>
              <a:xfrm flipH="1">
                <a:off x="0" y="-97795"/>
                <a:ext cx="6151108" cy="4214701"/>
                <a:chOff x="261727" y="-164701"/>
                <a:chExt cx="5130087" cy="4220610"/>
              </a:xfrm>
            </p:grpSpPr>
            <p:sp>
              <p:nvSpPr>
                <p:cNvPr id="44" name="Rectangle 43"/>
                <p:cNvSpPr/>
                <p:nvPr/>
              </p:nvSpPr>
              <p:spPr>
                <a:xfrm>
                  <a:off x="548831" y="304800"/>
                  <a:ext cx="4842983" cy="3751109"/>
                </a:xfrm>
                <a:prstGeom prst="rect">
                  <a:avLst/>
                </a:prstGeom>
                <a:solidFill>
                  <a:srgbClr val="D4DC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181610" algn="just">
                    <a:lnSpc>
                      <a:spcPct val="115000"/>
                    </a:lnSpc>
                    <a:spcAft>
                      <a:spcPts val="0"/>
                    </a:spcAft>
                    <a:tabLst>
                      <a:tab pos="849630" algn="l"/>
                      <a:tab pos="1140460" algn="l"/>
                    </a:tabLst>
                  </a:pPr>
                  <a:r>
                    <a:rPr lang="ar-SA" sz="2800" dirty="0">
                      <a:effectLst/>
                      <a:ea typeface="Calibri" panose="020F0502020204030204" pitchFamily="34" charset="0"/>
                      <a:cs typeface="Times New Roman" panose="02020603050405020304" pitchFamily="18" charset="0"/>
                    </a:rPr>
                    <a:t> </a:t>
                  </a:r>
                  <a:endParaRPr lang="en-US" sz="2800" dirty="0">
                    <a:effectLst/>
                    <a:ea typeface="Calibri" panose="020F0502020204030204" pitchFamily="34" charset="0"/>
                    <a:cs typeface="Arial" panose="020B0604020202020204" pitchFamily="34" charset="0"/>
                  </a:endParaRPr>
                </a:p>
                <a:p>
                  <a:pPr algn="r">
                    <a:lnSpc>
                      <a:spcPct val="130000"/>
                    </a:lnSpc>
                    <a:spcAft>
                      <a:spcPts val="0"/>
                    </a:spcAft>
                  </a:pPr>
                  <a:r>
                    <a:rPr lang="en-US" sz="2800" dirty="0">
                      <a:solidFill>
                        <a:srgbClr val="000000"/>
                      </a:solidFill>
                      <a:effectLst/>
                      <a:latin typeface="Sakkal Majalla"/>
                      <a:ea typeface="Calibri" panose="020F0502020204030204" pitchFamily="34" charset="0"/>
                      <a:cs typeface="Arial" panose="020B0604020202020204" pitchFamily="34" charset="0"/>
                    </a:rPr>
                    <a:t>    </a:t>
                  </a:r>
                  <a:r>
                    <a:rPr lang="ar-SA" sz="2800" dirty="0">
                      <a:solidFill>
                        <a:srgbClr val="000000"/>
                      </a:solidFill>
                      <a:effectLst/>
                      <a:latin typeface="Sakkal Majalla"/>
                      <a:ea typeface="Calibri" panose="020F0502020204030204" pitchFamily="34" charset="0"/>
                      <a:cs typeface="Arial" panose="020B0604020202020204" pitchFamily="34" charset="0"/>
                    </a:rPr>
                    <a:t>     </a:t>
                  </a:r>
                  <a:r>
                    <a:rPr lang="ar-BH" sz="2800" dirty="0">
                      <a:solidFill>
                        <a:srgbClr val="000000"/>
                      </a:solidFill>
                      <a:effectLst/>
                      <a:ea typeface="Calibri" panose="020F0502020204030204" pitchFamily="34" charset="0"/>
                      <a:cs typeface="Sakkal Majalla"/>
                    </a:rPr>
                    <a:t>لديك مشروع تجاري صغير لتصنيع الأثاث البحريني المميز.  </a:t>
                  </a:r>
                  <a:r>
                    <a:rPr lang="en-US" sz="2800" dirty="0">
                      <a:solidFill>
                        <a:srgbClr val="000000"/>
                      </a:solidFill>
                      <a:effectLst/>
                      <a:latin typeface="Sakkal Majalla"/>
                      <a:ea typeface="Calibri" panose="020F0502020204030204" pitchFamily="34" charset="0"/>
                      <a:cs typeface="Arial" panose="020B0604020202020204" pitchFamily="34" charset="0"/>
                    </a:rPr>
                    <a:t>  </a:t>
                  </a:r>
                  <a:endParaRPr lang="en-US" sz="2800" dirty="0">
                    <a:effectLst/>
                    <a:ea typeface="Calibri" panose="020F0502020204030204" pitchFamily="34" charset="0"/>
                    <a:cs typeface="Arial" panose="020B0604020202020204" pitchFamily="34" charset="0"/>
                  </a:endParaRPr>
                </a:p>
                <a:p>
                  <a:pPr algn="r">
                    <a:lnSpc>
                      <a:spcPct val="130000"/>
                    </a:lnSpc>
                    <a:spcAft>
                      <a:spcPts val="0"/>
                    </a:spcAft>
                  </a:pPr>
                  <a:r>
                    <a:rPr lang="ar-SA" sz="2800" b="1" dirty="0">
                      <a:solidFill>
                        <a:srgbClr val="000000"/>
                      </a:solidFill>
                      <a:effectLst/>
                      <a:ea typeface="Calibri" panose="020F0502020204030204" pitchFamily="34" charset="0"/>
                      <a:cs typeface="Sakkal Majalla"/>
                    </a:rPr>
                    <a:t>      </a:t>
                  </a:r>
                  <a:r>
                    <a:rPr lang="ar-BH" sz="2800" b="1" dirty="0">
                      <a:solidFill>
                        <a:srgbClr val="000000"/>
                      </a:solidFill>
                      <a:effectLst/>
                      <a:ea typeface="Calibri" panose="020F0502020204030204" pitchFamily="34" charset="0"/>
                      <a:cs typeface="Sakkal Majalla"/>
                    </a:rPr>
                    <a:t> ناقش مع زملاؤك: </a:t>
                  </a:r>
                  <a:endParaRPr lang="en-US" sz="2800" dirty="0">
                    <a:effectLst/>
                    <a:ea typeface="Calibri" panose="020F0502020204030204" pitchFamily="34" charset="0"/>
                    <a:cs typeface="Arial" panose="020B0604020202020204" pitchFamily="34" charset="0"/>
                  </a:endParaRPr>
                </a:p>
                <a:p>
                  <a:pPr marL="685800" indent="-457200" algn="r" rtl="1">
                    <a:lnSpc>
                      <a:spcPct val="130000"/>
                    </a:lnSpc>
                    <a:spcAft>
                      <a:spcPts val="0"/>
                    </a:spcAft>
                    <a:buFont typeface="Wingdings" panose="05000000000000000000" pitchFamily="2" charset="2"/>
                    <a:buChar char="Ø"/>
                  </a:pPr>
                  <a:r>
                    <a:rPr lang="ar-BH" sz="2800" dirty="0">
                      <a:solidFill>
                        <a:srgbClr val="000000"/>
                      </a:solidFill>
                      <a:effectLst/>
                      <a:ea typeface="Calibri" panose="020F0502020204030204" pitchFamily="34" charset="0"/>
                      <a:cs typeface="Sakkal Majalla"/>
                    </a:rPr>
                    <a:t>المقصود برأس المال الثابت وأكتب أمثلة على الأصول</a:t>
                  </a:r>
                  <a:endParaRPr lang="en-US" sz="2800" dirty="0">
                    <a:effectLst/>
                    <a:ea typeface="Calibri" panose="020F0502020204030204" pitchFamily="34" charset="0"/>
                    <a:cs typeface="Arial" panose="020B0604020202020204" pitchFamily="34" charset="0"/>
                  </a:endParaRPr>
                </a:p>
                <a:p>
                  <a:pPr marL="457200" algn="r" rtl="1">
                    <a:lnSpc>
                      <a:spcPct val="130000"/>
                    </a:lnSpc>
                    <a:spcAft>
                      <a:spcPts val="0"/>
                    </a:spcAft>
                  </a:pPr>
                  <a:r>
                    <a:rPr lang="ar-BH" sz="2800" dirty="0">
                      <a:solidFill>
                        <a:srgbClr val="000000"/>
                      </a:solidFill>
                      <a:effectLst/>
                      <a:ea typeface="Calibri" panose="020F0502020204030204" pitchFamily="34" charset="0"/>
                      <a:cs typeface="Sakkal Majalla"/>
                    </a:rPr>
                    <a:t> الثابتة التي </a:t>
                  </a:r>
                  <a:r>
                    <a:rPr lang="ar-BH" sz="2800" dirty="0" err="1">
                      <a:solidFill>
                        <a:srgbClr val="000000"/>
                      </a:solidFill>
                      <a:effectLst/>
                      <a:ea typeface="Calibri" panose="020F0502020204030204" pitchFamily="34" charset="0"/>
                      <a:cs typeface="Sakkal Majalla"/>
                    </a:rPr>
                    <a:t>يتطلبها</a:t>
                  </a:r>
                  <a:r>
                    <a:rPr lang="ar-BH" sz="2800" dirty="0">
                      <a:solidFill>
                        <a:srgbClr val="000000"/>
                      </a:solidFill>
                      <a:effectLst/>
                      <a:ea typeface="Calibri" panose="020F0502020204030204" pitchFamily="34" charset="0"/>
                      <a:cs typeface="Sakkal Majalla"/>
                    </a:rPr>
                    <a:t> المشروع؟</a:t>
                  </a:r>
                  <a:endParaRPr lang="en-US" sz="2800" dirty="0">
                    <a:effectLst/>
                    <a:ea typeface="Calibri" panose="020F0502020204030204" pitchFamily="34" charset="0"/>
                    <a:cs typeface="Arial" panose="020B0604020202020204" pitchFamily="34" charset="0"/>
                  </a:endParaRPr>
                </a:p>
                <a:p>
                  <a:pPr marL="685800" indent="-457200" algn="r" rtl="1">
                    <a:lnSpc>
                      <a:spcPct val="130000"/>
                    </a:lnSpc>
                    <a:spcAft>
                      <a:spcPts val="0"/>
                    </a:spcAft>
                    <a:buFont typeface="Wingdings" panose="05000000000000000000" pitchFamily="2" charset="2"/>
                    <a:buChar char="Ø"/>
                  </a:pPr>
                  <a:r>
                    <a:rPr lang="ar-BH" sz="2800" dirty="0">
                      <a:solidFill>
                        <a:srgbClr val="000000"/>
                      </a:solidFill>
                      <a:effectLst/>
                      <a:ea typeface="Calibri" panose="020F0502020204030204" pitchFamily="34" charset="0"/>
                      <a:cs typeface="Sakkal Majalla"/>
                    </a:rPr>
                    <a:t>المقصود برأس المال العامل وأكتب أمثلة على الأصول المتداولة التي </a:t>
                  </a:r>
                  <a:r>
                    <a:rPr lang="ar-BH" sz="2800" dirty="0" err="1">
                      <a:solidFill>
                        <a:srgbClr val="000000"/>
                      </a:solidFill>
                      <a:effectLst/>
                      <a:ea typeface="Calibri" panose="020F0502020204030204" pitchFamily="34" charset="0"/>
                      <a:cs typeface="Sakkal Majalla"/>
                    </a:rPr>
                    <a:t>يتطلبها</a:t>
                  </a:r>
                  <a:r>
                    <a:rPr lang="ar-BH" sz="2800" dirty="0">
                      <a:solidFill>
                        <a:srgbClr val="000000"/>
                      </a:solidFill>
                      <a:effectLst/>
                      <a:ea typeface="Calibri" panose="020F0502020204030204" pitchFamily="34" charset="0"/>
                      <a:cs typeface="Sakkal Majalla"/>
                    </a:rPr>
                    <a:t> المشروع؟</a:t>
                  </a:r>
                  <a:endParaRPr lang="en-US" sz="2800" dirty="0">
                    <a:effectLst/>
                    <a:ea typeface="Calibri" panose="020F0502020204030204" pitchFamily="34" charset="0"/>
                    <a:cs typeface="Arial" panose="020B0604020202020204" pitchFamily="34" charset="0"/>
                  </a:endParaRPr>
                </a:p>
                <a:p>
                  <a:pPr marL="457200" algn="r" rtl="1">
                    <a:lnSpc>
                      <a:spcPct val="107000"/>
                    </a:lnSpc>
                    <a:spcAft>
                      <a:spcPts val="800"/>
                    </a:spcAft>
                  </a:pPr>
                  <a:r>
                    <a:rPr lang="ar-BH" sz="2800" b="1" dirty="0">
                      <a:effectLst/>
                      <a:ea typeface="Calibri" panose="020F0502020204030204" pitchFamily="34" charset="0"/>
                      <a:cs typeface="Sakkal Majalla"/>
                    </a:rPr>
                    <a:t> </a:t>
                  </a:r>
                  <a:endParaRPr lang="en-US" sz="2800" dirty="0">
                    <a:effectLst/>
                    <a:ea typeface="Calibri" panose="020F0502020204030204" pitchFamily="34" charset="0"/>
                    <a:cs typeface="Arial" panose="020B0604020202020204" pitchFamily="34" charset="0"/>
                  </a:endParaRPr>
                </a:p>
                <a:p>
                  <a:pPr algn="r">
                    <a:lnSpc>
                      <a:spcPct val="110000"/>
                    </a:lnSpc>
                    <a:spcAft>
                      <a:spcPts val="0"/>
                    </a:spcAft>
                  </a:pPr>
                  <a:r>
                    <a:rPr lang="en-US" sz="2800" dirty="0">
                      <a:solidFill>
                        <a:srgbClr val="000000"/>
                      </a:solidFill>
                      <a:effectLst/>
                      <a:latin typeface="Sakkal Majalla"/>
                      <a:ea typeface="Calibri" panose="020F0502020204030204" pitchFamily="34" charset="0"/>
                      <a:cs typeface="Arial" panose="020B0604020202020204" pitchFamily="34" charset="0"/>
                    </a:rPr>
                    <a:t>   </a:t>
                  </a:r>
                  <a:endParaRPr lang="en-US" sz="2800" dirty="0">
                    <a:effectLst/>
                    <a:ea typeface="Calibri" panose="020F0502020204030204" pitchFamily="34" charset="0"/>
                    <a:cs typeface="Arial" panose="020B0604020202020204" pitchFamily="34" charset="0"/>
                  </a:endParaRPr>
                </a:p>
                <a:p>
                  <a:pPr algn="r" rtl="1">
                    <a:lnSpc>
                      <a:spcPct val="110000"/>
                    </a:lnSpc>
                    <a:spcAft>
                      <a:spcPts val="0"/>
                    </a:spcAft>
                  </a:pPr>
                  <a:r>
                    <a:rPr lang="ar-SA" sz="2800" b="1" dirty="0">
                      <a:solidFill>
                        <a:srgbClr val="000000"/>
                      </a:solidFill>
                      <a:effectLst/>
                      <a:ea typeface="Calibri" panose="020F0502020204030204" pitchFamily="34" charset="0"/>
                      <a:cs typeface="Sakkal Majalla"/>
                    </a:rPr>
                    <a:t> </a:t>
                  </a:r>
                  <a:endParaRPr lang="en-US" sz="2800" dirty="0">
                    <a:effectLst/>
                    <a:ea typeface="Calibri" panose="020F0502020204030204" pitchFamily="34" charset="0"/>
                    <a:cs typeface="Arial" panose="020B0604020202020204" pitchFamily="34" charset="0"/>
                  </a:endParaRPr>
                </a:p>
                <a:p>
                  <a:pPr algn="justLow" rtl="1">
                    <a:lnSpc>
                      <a:spcPct val="107000"/>
                    </a:lnSpc>
                    <a:spcAft>
                      <a:spcPts val="0"/>
                    </a:spcAft>
                  </a:pPr>
                  <a:r>
                    <a:rPr lang="en-US" sz="2800" dirty="0">
                      <a:solidFill>
                        <a:srgbClr val="000000"/>
                      </a:solidFill>
                      <a:effectLst/>
                      <a:latin typeface="Sakkal Majalla"/>
                      <a:ea typeface="Calibri" panose="020F0502020204030204" pitchFamily="34" charset="0"/>
                      <a:cs typeface="Arial" panose="020B0604020202020204" pitchFamily="34" charset="0"/>
                    </a:rPr>
                    <a:t>    </a:t>
                  </a:r>
                  <a:endParaRPr lang="en-US" sz="2800" dirty="0">
                    <a:effectLst/>
                    <a:ea typeface="Calibri" panose="020F0502020204030204" pitchFamily="34" charset="0"/>
                    <a:cs typeface="Arial" panose="020B0604020202020204" pitchFamily="34" charset="0"/>
                  </a:endParaRPr>
                </a:p>
              </p:txBody>
            </p:sp>
            <p:sp>
              <p:nvSpPr>
                <p:cNvPr id="45" name="Freeform: Shape 4"/>
                <p:cNvSpPr/>
                <p:nvPr/>
              </p:nvSpPr>
              <p:spPr>
                <a:xfrm>
                  <a:off x="261727" y="0"/>
                  <a:ext cx="2101703" cy="577051"/>
                </a:xfrm>
                <a:custGeom>
                  <a:avLst/>
                  <a:gdLst>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31837 h 1120776"/>
                    <a:gd name="connsiteX10" fmla="*/ 1146174 w 5532438"/>
                    <a:gd name="connsiteY10" fmla="*/ 760525 h 1120776"/>
                    <a:gd name="connsiteX11" fmla="*/ 785923 w 5532438"/>
                    <a:gd name="connsiteY11" fmla="*/ 1120776 h 1120776"/>
                    <a:gd name="connsiteX12" fmla="*/ 360251 w 5532438"/>
                    <a:gd name="connsiteY12" fmla="*/ 1120776 h 1120776"/>
                    <a:gd name="connsiteX13" fmla="*/ 0 w 5532438"/>
                    <a:gd name="connsiteY13" fmla="*/ 760525 h 1120776"/>
                    <a:gd name="connsiteX14" fmla="*/ 0 w 5532438"/>
                    <a:gd name="connsiteY14" fmla="*/ 360251 h 1120776"/>
                    <a:gd name="connsiteX15" fmla="*/ 360251 w 5532438"/>
                    <a:gd name="connsiteY15"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60525 h 1120776"/>
                    <a:gd name="connsiteX10" fmla="*/ 785923 w 5532438"/>
                    <a:gd name="connsiteY10" fmla="*/ 1120776 h 1120776"/>
                    <a:gd name="connsiteX11" fmla="*/ 360251 w 5532438"/>
                    <a:gd name="connsiteY11" fmla="*/ 1120776 h 1120776"/>
                    <a:gd name="connsiteX12" fmla="*/ 0 w 5532438"/>
                    <a:gd name="connsiteY12" fmla="*/ 760525 h 1120776"/>
                    <a:gd name="connsiteX13" fmla="*/ 0 w 5532438"/>
                    <a:gd name="connsiteY13" fmla="*/ 360251 h 1120776"/>
                    <a:gd name="connsiteX14" fmla="*/ 360251 w 5532438"/>
                    <a:gd name="connsiteY14"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46174 w 5532438"/>
                    <a:gd name="connsiteY8" fmla="*/ 760525 h 1120776"/>
                    <a:gd name="connsiteX9" fmla="*/ 785923 w 5532438"/>
                    <a:gd name="connsiteY9" fmla="*/ 1120776 h 1120776"/>
                    <a:gd name="connsiteX10" fmla="*/ 360251 w 5532438"/>
                    <a:gd name="connsiteY10" fmla="*/ 1120776 h 1120776"/>
                    <a:gd name="connsiteX11" fmla="*/ 0 w 5532438"/>
                    <a:gd name="connsiteY11" fmla="*/ 760525 h 1120776"/>
                    <a:gd name="connsiteX12" fmla="*/ 0 w 5532438"/>
                    <a:gd name="connsiteY12" fmla="*/ 360251 h 1120776"/>
                    <a:gd name="connsiteX13" fmla="*/ 360251 w 5532438"/>
                    <a:gd name="connsiteY13" fmla="*/ 0 h 112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2438" h="1120776">
                      <a:moveTo>
                        <a:pt x="360251" y="0"/>
                      </a:moveTo>
                      <a:lnTo>
                        <a:pt x="384174" y="0"/>
                      </a:lnTo>
                      <a:lnTo>
                        <a:pt x="785923" y="0"/>
                      </a:lnTo>
                      <a:lnTo>
                        <a:pt x="5532438" y="0"/>
                      </a:lnTo>
                      <a:lnTo>
                        <a:pt x="5532438" y="425450"/>
                      </a:lnTo>
                      <a:lnTo>
                        <a:pt x="1719261" y="425450"/>
                      </a:lnTo>
                      <a:lnTo>
                        <a:pt x="1506425" y="425450"/>
                      </a:lnTo>
                      <a:cubicBezTo>
                        <a:pt x="1332334" y="425450"/>
                        <a:pt x="1187085" y="548938"/>
                        <a:pt x="1153493" y="713098"/>
                      </a:cubicBezTo>
                      <a:lnTo>
                        <a:pt x="1146174" y="760525"/>
                      </a:lnTo>
                      <a:cubicBezTo>
                        <a:pt x="1146174" y="959486"/>
                        <a:pt x="984884" y="1120776"/>
                        <a:pt x="785923" y="1120776"/>
                      </a:cubicBezTo>
                      <a:lnTo>
                        <a:pt x="360251" y="1120776"/>
                      </a:lnTo>
                      <a:cubicBezTo>
                        <a:pt x="161290" y="1120776"/>
                        <a:pt x="0" y="959486"/>
                        <a:pt x="0" y="760525"/>
                      </a:cubicBezTo>
                      <a:lnTo>
                        <a:pt x="0" y="360251"/>
                      </a:lnTo>
                      <a:cubicBezTo>
                        <a:pt x="0" y="161290"/>
                        <a:pt x="161290" y="0"/>
                        <a:pt x="360251" y="0"/>
                      </a:cubicBezTo>
                      <a:close/>
                    </a:path>
                  </a:pathLst>
                </a:cu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800"/>
                </a:p>
              </p:txBody>
            </p:sp>
            <p:sp>
              <p:nvSpPr>
                <p:cNvPr id="46" name="Rectangle 45"/>
                <p:cNvSpPr/>
                <p:nvPr/>
              </p:nvSpPr>
              <p:spPr>
                <a:xfrm>
                  <a:off x="587921" y="-164701"/>
                  <a:ext cx="4803893" cy="469501"/>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800"/>
                </a:p>
              </p:txBody>
            </p:sp>
          </p:grpSp>
          <p:sp>
            <p:nvSpPr>
              <p:cNvPr id="43" name="مربع نص 10"/>
              <p:cNvSpPr txBox="1"/>
              <p:nvPr/>
            </p:nvSpPr>
            <p:spPr>
              <a:xfrm>
                <a:off x="2588247" y="-71406"/>
                <a:ext cx="2924175" cy="3714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ar-BH" sz="2800" dirty="0">
                    <a:solidFill>
                      <a:srgbClr val="FFFFFF"/>
                    </a:solidFill>
                    <a:effectLst/>
                    <a:latin typeface="Al-Mateen" panose="02060803050605020204" pitchFamily="18" charset="-78"/>
                    <a:ea typeface="Calibri" panose="020F0502020204030204" pitchFamily="34" charset="0"/>
                    <a:cs typeface="Sultan bold" pitchFamily="2" charset="-78"/>
                  </a:rPr>
                  <a:t>نشاط جماعي </a:t>
                </a:r>
                <a:r>
                  <a:rPr lang="ar-BH" sz="2800" b="1" dirty="0">
                    <a:solidFill>
                      <a:srgbClr val="FFFFFF"/>
                    </a:solidFill>
                    <a:effectLst/>
                    <a:ea typeface="Calibri" panose="020F0502020204030204" pitchFamily="34" charset="0"/>
                    <a:cs typeface="Times New Roman" panose="02020603050405020304" pitchFamily="18" charset="0"/>
                  </a:rPr>
                  <a:t>(</a:t>
                </a:r>
                <a:r>
                  <a:rPr lang="en-US" sz="2800" b="1"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4</a:t>
                </a:r>
                <a:r>
                  <a:rPr lang="ar-BH" sz="2800" b="1" dirty="0">
                    <a:solidFill>
                      <a:srgbClr val="FFFFFF"/>
                    </a:solidFill>
                    <a:effectLst/>
                    <a:ea typeface="Calibri" panose="020F0502020204030204" pitchFamily="34" charset="0"/>
                    <a:cs typeface="Times New Roman" panose="02020603050405020304" pitchFamily="18" charset="0"/>
                  </a:rPr>
                  <a:t>-</a:t>
                </a:r>
                <a:r>
                  <a:rPr lang="en-US" sz="2800" b="1"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2</a:t>
                </a:r>
                <a:r>
                  <a:rPr lang="ar-BH" sz="2800" b="1" dirty="0">
                    <a:solidFill>
                      <a:srgbClr val="FFFFFF"/>
                    </a:solidFill>
                    <a:effectLst/>
                    <a:ea typeface="Calibri" panose="020F0502020204030204" pitchFamily="34" charset="0"/>
                    <a:cs typeface="Times New Roman" panose="02020603050405020304" pitchFamily="18" charset="0"/>
                  </a:rPr>
                  <a:t>-</a:t>
                </a:r>
                <a:r>
                  <a:rPr lang="en-US" sz="2800" b="1"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2</a:t>
                </a:r>
                <a:r>
                  <a:rPr lang="ar-BH" sz="2800" b="1" dirty="0">
                    <a:solidFill>
                      <a:srgbClr val="FFFFFF"/>
                    </a:solidFill>
                    <a:effectLst/>
                    <a:ea typeface="Calibri" panose="020F0502020204030204" pitchFamily="34" charset="0"/>
                    <a:cs typeface="Times New Roman" panose="02020603050405020304" pitchFamily="18" charset="0"/>
                  </a:rPr>
                  <a:t>)</a:t>
                </a:r>
                <a:endParaRPr lang="en-US" sz="2800" dirty="0">
                  <a:effectLst/>
                  <a:ea typeface="Calibri" panose="020F0502020204030204" pitchFamily="34" charset="0"/>
                  <a:cs typeface="Arial" panose="020B0604020202020204" pitchFamily="34" charset="0"/>
                </a:endParaRPr>
              </a:p>
            </p:txBody>
          </p:sp>
        </p:grpSp>
        <p:sp>
          <p:nvSpPr>
            <p:cNvPr id="41" name="Freeform: Shape 113"/>
            <p:cNvSpPr/>
            <p:nvPr/>
          </p:nvSpPr>
          <p:spPr>
            <a:xfrm>
              <a:off x="5657850" y="137160"/>
              <a:ext cx="438150" cy="318770"/>
            </a:xfrm>
            <a:custGeom>
              <a:avLst/>
              <a:gdLst>
                <a:gd name="connsiteX0" fmla="*/ 132419 w 479231"/>
                <a:gd name="connsiteY0" fmla="*/ 150137 h 326695"/>
                <a:gd name="connsiteX1" fmla="*/ 346812 w 479231"/>
                <a:gd name="connsiteY1" fmla="*/ 150137 h 326695"/>
                <a:gd name="connsiteX2" fmla="*/ 359423 w 479231"/>
                <a:gd name="connsiteY2" fmla="*/ 162748 h 326695"/>
                <a:gd name="connsiteX3" fmla="*/ 346812 w 479231"/>
                <a:gd name="connsiteY3" fmla="*/ 175360 h 326695"/>
                <a:gd name="connsiteX4" fmla="*/ 252227 w 479231"/>
                <a:gd name="connsiteY4" fmla="*/ 175360 h 326695"/>
                <a:gd name="connsiteX5" fmla="*/ 252227 w 479231"/>
                <a:gd name="connsiteY5" fmla="*/ 301473 h 326695"/>
                <a:gd name="connsiteX6" fmla="*/ 290061 w 479231"/>
                <a:gd name="connsiteY6" fmla="*/ 301473 h 326695"/>
                <a:gd name="connsiteX7" fmla="*/ 290061 w 479231"/>
                <a:gd name="connsiteY7" fmla="*/ 326695 h 326695"/>
                <a:gd name="connsiteX8" fmla="*/ 189170 w 479231"/>
                <a:gd name="connsiteY8" fmla="*/ 326695 h 326695"/>
                <a:gd name="connsiteX9" fmla="*/ 189170 w 479231"/>
                <a:gd name="connsiteY9" fmla="*/ 301473 h 326695"/>
                <a:gd name="connsiteX10" fmla="*/ 227004 w 479231"/>
                <a:gd name="connsiteY10" fmla="*/ 301473 h 326695"/>
                <a:gd name="connsiteX11" fmla="*/ 227004 w 479231"/>
                <a:gd name="connsiteY11" fmla="*/ 175360 h 326695"/>
                <a:gd name="connsiteX12" fmla="*/ 132419 w 479231"/>
                <a:gd name="connsiteY12" fmla="*/ 175360 h 326695"/>
                <a:gd name="connsiteX13" fmla="*/ 119808 w 479231"/>
                <a:gd name="connsiteY13" fmla="*/ 162748 h 326695"/>
                <a:gd name="connsiteX14" fmla="*/ 132419 w 479231"/>
                <a:gd name="connsiteY14" fmla="*/ 150137 h 326695"/>
                <a:gd name="connsiteX15" fmla="*/ 466620 w 479231"/>
                <a:gd name="connsiteY15" fmla="*/ 102844 h 326695"/>
                <a:gd name="connsiteX16" fmla="*/ 479231 w 479231"/>
                <a:gd name="connsiteY16" fmla="*/ 115455 h 326695"/>
                <a:gd name="connsiteX17" fmla="*/ 479231 w 479231"/>
                <a:gd name="connsiteY17" fmla="*/ 251027 h 326695"/>
                <a:gd name="connsiteX18" fmla="*/ 466620 w 479231"/>
                <a:gd name="connsiteY18" fmla="*/ 263638 h 326695"/>
                <a:gd name="connsiteX19" fmla="*/ 428786 w 479231"/>
                <a:gd name="connsiteY19" fmla="*/ 263638 h 326695"/>
                <a:gd name="connsiteX20" fmla="*/ 428786 w 479231"/>
                <a:gd name="connsiteY20" fmla="*/ 301472 h 326695"/>
                <a:gd name="connsiteX21" fmla="*/ 454009 w 479231"/>
                <a:gd name="connsiteY21" fmla="*/ 301472 h 326695"/>
                <a:gd name="connsiteX22" fmla="*/ 454009 w 479231"/>
                <a:gd name="connsiteY22" fmla="*/ 326695 h 326695"/>
                <a:gd name="connsiteX23" fmla="*/ 378341 w 479231"/>
                <a:gd name="connsiteY23" fmla="*/ 326695 h 326695"/>
                <a:gd name="connsiteX24" fmla="*/ 378341 w 479231"/>
                <a:gd name="connsiteY24" fmla="*/ 301472 h 326695"/>
                <a:gd name="connsiteX25" fmla="*/ 403563 w 479231"/>
                <a:gd name="connsiteY25" fmla="*/ 301472 h 326695"/>
                <a:gd name="connsiteX26" fmla="*/ 403563 w 479231"/>
                <a:gd name="connsiteY26" fmla="*/ 263638 h 326695"/>
                <a:gd name="connsiteX27" fmla="*/ 365729 w 479231"/>
                <a:gd name="connsiteY27" fmla="*/ 263638 h 326695"/>
                <a:gd name="connsiteX28" fmla="*/ 353118 w 479231"/>
                <a:gd name="connsiteY28" fmla="*/ 251027 h 326695"/>
                <a:gd name="connsiteX29" fmla="*/ 365729 w 479231"/>
                <a:gd name="connsiteY29" fmla="*/ 238416 h 326695"/>
                <a:gd name="connsiteX30" fmla="*/ 454009 w 479231"/>
                <a:gd name="connsiteY30" fmla="*/ 238416 h 326695"/>
                <a:gd name="connsiteX31" fmla="*/ 454009 w 479231"/>
                <a:gd name="connsiteY31" fmla="*/ 115455 h 326695"/>
                <a:gd name="connsiteX32" fmla="*/ 466620 w 479231"/>
                <a:gd name="connsiteY32" fmla="*/ 102844 h 326695"/>
                <a:gd name="connsiteX33" fmla="*/ 12611 w 479231"/>
                <a:gd name="connsiteY33" fmla="*/ 99691 h 326695"/>
                <a:gd name="connsiteX34" fmla="*/ 25223 w 479231"/>
                <a:gd name="connsiteY34" fmla="*/ 112302 h 326695"/>
                <a:gd name="connsiteX35" fmla="*/ 25223 w 479231"/>
                <a:gd name="connsiteY35" fmla="*/ 238415 h 326695"/>
                <a:gd name="connsiteX36" fmla="*/ 113502 w 479231"/>
                <a:gd name="connsiteY36" fmla="*/ 238415 h 326695"/>
                <a:gd name="connsiteX37" fmla="*/ 126113 w 479231"/>
                <a:gd name="connsiteY37" fmla="*/ 251027 h 326695"/>
                <a:gd name="connsiteX38" fmla="*/ 113502 w 479231"/>
                <a:gd name="connsiteY38" fmla="*/ 263638 h 326695"/>
                <a:gd name="connsiteX39" fmla="*/ 75668 w 479231"/>
                <a:gd name="connsiteY39" fmla="*/ 263638 h 326695"/>
                <a:gd name="connsiteX40" fmla="*/ 75668 w 479231"/>
                <a:gd name="connsiteY40" fmla="*/ 301472 h 326695"/>
                <a:gd name="connsiteX41" fmla="*/ 100891 w 479231"/>
                <a:gd name="connsiteY41" fmla="*/ 301472 h 326695"/>
                <a:gd name="connsiteX42" fmla="*/ 100891 w 479231"/>
                <a:gd name="connsiteY42" fmla="*/ 326695 h 326695"/>
                <a:gd name="connsiteX43" fmla="*/ 25223 w 479231"/>
                <a:gd name="connsiteY43" fmla="*/ 326695 h 326695"/>
                <a:gd name="connsiteX44" fmla="*/ 25223 w 479231"/>
                <a:gd name="connsiteY44" fmla="*/ 301472 h 326695"/>
                <a:gd name="connsiteX45" fmla="*/ 50445 w 479231"/>
                <a:gd name="connsiteY45" fmla="*/ 301472 h 326695"/>
                <a:gd name="connsiteX46" fmla="*/ 50445 w 479231"/>
                <a:gd name="connsiteY46" fmla="*/ 263638 h 326695"/>
                <a:gd name="connsiteX47" fmla="*/ 12611 w 479231"/>
                <a:gd name="connsiteY47" fmla="*/ 263638 h 326695"/>
                <a:gd name="connsiteX48" fmla="*/ 0 w 479231"/>
                <a:gd name="connsiteY48" fmla="*/ 251027 h 326695"/>
                <a:gd name="connsiteX49" fmla="*/ 0 w 479231"/>
                <a:gd name="connsiteY49" fmla="*/ 112302 h 326695"/>
                <a:gd name="connsiteX50" fmla="*/ 12611 w 479231"/>
                <a:gd name="connsiteY50" fmla="*/ 99691 h 326695"/>
                <a:gd name="connsiteX51" fmla="*/ 66462 w 479231"/>
                <a:gd name="connsiteY51" fmla="*/ 71379 h 326695"/>
                <a:gd name="connsiteX52" fmla="*/ 94964 w 479231"/>
                <a:gd name="connsiteY52" fmla="*/ 83990 h 326695"/>
                <a:gd name="connsiteX53" fmla="*/ 124979 w 479231"/>
                <a:gd name="connsiteY53" fmla="*/ 105998 h 326695"/>
                <a:gd name="connsiteX54" fmla="*/ 163948 w 479231"/>
                <a:gd name="connsiteY54" fmla="*/ 105998 h 326695"/>
                <a:gd name="connsiteX55" fmla="*/ 179712 w 479231"/>
                <a:gd name="connsiteY55" fmla="*/ 121762 h 326695"/>
                <a:gd name="connsiteX56" fmla="*/ 163948 w 479231"/>
                <a:gd name="connsiteY56" fmla="*/ 137526 h 326695"/>
                <a:gd name="connsiteX57" fmla="*/ 119809 w 479231"/>
                <a:gd name="connsiteY57" fmla="*/ 137526 h 326695"/>
                <a:gd name="connsiteX58" fmla="*/ 110476 w 479231"/>
                <a:gd name="connsiteY58" fmla="*/ 134499 h 326695"/>
                <a:gd name="connsiteX59" fmla="*/ 100891 w 479231"/>
                <a:gd name="connsiteY59" fmla="*/ 127374 h 326695"/>
                <a:gd name="connsiteX60" fmla="*/ 100891 w 479231"/>
                <a:gd name="connsiteY60" fmla="*/ 194088 h 326695"/>
                <a:gd name="connsiteX61" fmla="*/ 154490 w 479231"/>
                <a:gd name="connsiteY61" fmla="*/ 194088 h 326695"/>
                <a:gd name="connsiteX62" fmla="*/ 170254 w 479231"/>
                <a:gd name="connsiteY62" fmla="*/ 209852 h 326695"/>
                <a:gd name="connsiteX63" fmla="*/ 170254 w 479231"/>
                <a:gd name="connsiteY63" fmla="*/ 306013 h 326695"/>
                <a:gd name="connsiteX64" fmla="*/ 154490 w 479231"/>
                <a:gd name="connsiteY64" fmla="*/ 321777 h 326695"/>
                <a:gd name="connsiteX65" fmla="*/ 138726 w 479231"/>
                <a:gd name="connsiteY65" fmla="*/ 306013 h 326695"/>
                <a:gd name="connsiteX66" fmla="*/ 138726 w 479231"/>
                <a:gd name="connsiteY66" fmla="*/ 225805 h 326695"/>
                <a:gd name="connsiteX67" fmla="*/ 100891 w 479231"/>
                <a:gd name="connsiteY67" fmla="*/ 225805 h 326695"/>
                <a:gd name="connsiteX68" fmla="*/ 69805 w 479231"/>
                <a:gd name="connsiteY68" fmla="*/ 225805 h 326695"/>
                <a:gd name="connsiteX69" fmla="*/ 38275 w 479231"/>
                <a:gd name="connsiteY69" fmla="*/ 194277 h 326695"/>
                <a:gd name="connsiteX70" fmla="*/ 38275 w 479231"/>
                <a:gd name="connsiteY70" fmla="*/ 103853 h 326695"/>
                <a:gd name="connsiteX71" fmla="*/ 66462 w 479231"/>
                <a:gd name="connsiteY71" fmla="*/ 71379 h 326695"/>
                <a:gd name="connsiteX72" fmla="*/ 412770 w 479231"/>
                <a:gd name="connsiteY72" fmla="*/ 71064 h 326695"/>
                <a:gd name="connsiteX73" fmla="*/ 440830 w 479231"/>
                <a:gd name="connsiteY73" fmla="*/ 103538 h 326695"/>
                <a:gd name="connsiteX74" fmla="*/ 440830 w 479231"/>
                <a:gd name="connsiteY74" fmla="*/ 194277 h 326695"/>
                <a:gd name="connsiteX75" fmla="*/ 409302 w 479231"/>
                <a:gd name="connsiteY75" fmla="*/ 225806 h 326695"/>
                <a:gd name="connsiteX76" fmla="*/ 378530 w 479231"/>
                <a:gd name="connsiteY76" fmla="*/ 225806 h 326695"/>
                <a:gd name="connsiteX77" fmla="*/ 340696 w 479231"/>
                <a:gd name="connsiteY77" fmla="*/ 225806 h 326695"/>
                <a:gd name="connsiteX78" fmla="*/ 340696 w 479231"/>
                <a:gd name="connsiteY78" fmla="*/ 306013 h 326695"/>
                <a:gd name="connsiteX79" fmla="*/ 324932 w 479231"/>
                <a:gd name="connsiteY79" fmla="*/ 321777 h 326695"/>
                <a:gd name="connsiteX80" fmla="*/ 309168 w 479231"/>
                <a:gd name="connsiteY80" fmla="*/ 306013 h 326695"/>
                <a:gd name="connsiteX81" fmla="*/ 309168 w 479231"/>
                <a:gd name="connsiteY81" fmla="*/ 210041 h 326695"/>
                <a:gd name="connsiteX82" fmla="*/ 324932 w 479231"/>
                <a:gd name="connsiteY82" fmla="*/ 194277 h 326695"/>
                <a:gd name="connsiteX83" fmla="*/ 378342 w 479231"/>
                <a:gd name="connsiteY83" fmla="*/ 194277 h 326695"/>
                <a:gd name="connsiteX84" fmla="*/ 378342 w 479231"/>
                <a:gd name="connsiteY84" fmla="*/ 127374 h 326695"/>
                <a:gd name="connsiteX85" fmla="*/ 368756 w 479231"/>
                <a:gd name="connsiteY85" fmla="*/ 134499 h 326695"/>
                <a:gd name="connsiteX86" fmla="*/ 359425 w 479231"/>
                <a:gd name="connsiteY86" fmla="*/ 137526 h 326695"/>
                <a:gd name="connsiteX87" fmla="*/ 315284 w 479231"/>
                <a:gd name="connsiteY87" fmla="*/ 137526 h 326695"/>
                <a:gd name="connsiteX88" fmla="*/ 299520 w 479231"/>
                <a:gd name="connsiteY88" fmla="*/ 121762 h 326695"/>
                <a:gd name="connsiteX89" fmla="*/ 315284 w 479231"/>
                <a:gd name="connsiteY89" fmla="*/ 105998 h 326695"/>
                <a:gd name="connsiteX90" fmla="*/ 354253 w 479231"/>
                <a:gd name="connsiteY90" fmla="*/ 105998 h 326695"/>
                <a:gd name="connsiteX91" fmla="*/ 384269 w 479231"/>
                <a:gd name="connsiteY91" fmla="*/ 83675 h 326695"/>
                <a:gd name="connsiteX92" fmla="*/ 412770 w 479231"/>
                <a:gd name="connsiteY92" fmla="*/ 71064 h 326695"/>
                <a:gd name="connsiteX93" fmla="*/ 409868 w 479231"/>
                <a:gd name="connsiteY93" fmla="*/ 0 h 326695"/>
                <a:gd name="connsiteX94" fmla="*/ 441397 w 479231"/>
                <a:gd name="connsiteY94" fmla="*/ 31528 h 326695"/>
                <a:gd name="connsiteX95" fmla="*/ 409868 w 479231"/>
                <a:gd name="connsiteY95" fmla="*/ 63057 h 326695"/>
                <a:gd name="connsiteX96" fmla="*/ 378340 w 479231"/>
                <a:gd name="connsiteY96" fmla="*/ 31528 h 326695"/>
                <a:gd name="connsiteX97" fmla="*/ 409868 w 479231"/>
                <a:gd name="connsiteY97" fmla="*/ 0 h 326695"/>
                <a:gd name="connsiteX98" fmla="*/ 69362 w 479231"/>
                <a:gd name="connsiteY98" fmla="*/ 0 h 326695"/>
                <a:gd name="connsiteX99" fmla="*/ 100891 w 479231"/>
                <a:gd name="connsiteY99" fmla="*/ 31528 h 326695"/>
                <a:gd name="connsiteX100" fmla="*/ 69362 w 479231"/>
                <a:gd name="connsiteY100" fmla="*/ 63057 h 326695"/>
                <a:gd name="connsiteX101" fmla="*/ 37834 w 479231"/>
                <a:gd name="connsiteY101" fmla="*/ 31528 h 326695"/>
                <a:gd name="connsiteX102" fmla="*/ 69362 w 479231"/>
                <a:gd name="connsiteY102" fmla="*/ 0 h 3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79231" h="326695">
                  <a:moveTo>
                    <a:pt x="132419" y="150137"/>
                  </a:moveTo>
                  <a:lnTo>
                    <a:pt x="346812" y="150137"/>
                  </a:lnTo>
                  <a:cubicBezTo>
                    <a:pt x="353777" y="150137"/>
                    <a:pt x="359423" y="155784"/>
                    <a:pt x="359423" y="162748"/>
                  </a:cubicBezTo>
                  <a:cubicBezTo>
                    <a:pt x="359423" y="169714"/>
                    <a:pt x="353777" y="175360"/>
                    <a:pt x="346812" y="175360"/>
                  </a:cubicBezTo>
                  <a:lnTo>
                    <a:pt x="252227" y="175360"/>
                  </a:lnTo>
                  <a:lnTo>
                    <a:pt x="252227" y="301473"/>
                  </a:lnTo>
                  <a:lnTo>
                    <a:pt x="290061" y="301473"/>
                  </a:lnTo>
                  <a:lnTo>
                    <a:pt x="290061" y="326695"/>
                  </a:lnTo>
                  <a:lnTo>
                    <a:pt x="189170" y="326695"/>
                  </a:lnTo>
                  <a:lnTo>
                    <a:pt x="189170" y="301473"/>
                  </a:lnTo>
                  <a:lnTo>
                    <a:pt x="227004" y="301473"/>
                  </a:lnTo>
                  <a:lnTo>
                    <a:pt x="227004" y="175360"/>
                  </a:lnTo>
                  <a:lnTo>
                    <a:pt x="132419" y="175360"/>
                  </a:lnTo>
                  <a:cubicBezTo>
                    <a:pt x="125454" y="175360"/>
                    <a:pt x="119808" y="169714"/>
                    <a:pt x="119808" y="162748"/>
                  </a:cubicBezTo>
                  <a:cubicBezTo>
                    <a:pt x="119808" y="155784"/>
                    <a:pt x="125454" y="150137"/>
                    <a:pt x="132419" y="150137"/>
                  </a:cubicBezTo>
                  <a:close/>
                  <a:moveTo>
                    <a:pt x="466620" y="102844"/>
                  </a:moveTo>
                  <a:cubicBezTo>
                    <a:pt x="473586" y="102844"/>
                    <a:pt x="479231" y="108491"/>
                    <a:pt x="479231" y="115455"/>
                  </a:cubicBezTo>
                  <a:lnTo>
                    <a:pt x="479231" y="251027"/>
                  </a:lnTo>
                  <a:cubicBezTo>
                    <a:pt x="479231" y="257993"/>
                    <a:pt x="473586" y="263638"/>
                    <a:pt x="466620" y="263638"/>
                  </a:cubicBezTo>
                  <a:lnTo>
                    <a:pt x="428786" y="263638"/>
                  </a:lnTo>
                  <a:lnTo>
                    <a:pt x="428786" y="301472"/>
                  </a:lnTo>
                  <a:lnTo>
                    <a:pt x="454009" y="301472"/>
                  </a:lnTo>
                  <a:lnTo>
                    <a:pt x="454009" y="326695"/>
                  </a:lnTo>
                  <a:lnTo>
                    <a:pt x="378341" y="326695"/>
                  </a:lnTo>
                  <a:lnTo>
                    <a:pt x="378341" y="301472"/>
                  </a:lnTo>
                  <a:lnTo>
                    <a:pt x="403563" y="301472"/>
                  </a:lnTo>
                  <a:lnTo>
                    <a:pt x="403563" y="263638"/>
                  </a:lnTo>
                  <a:lnTo>
                    <a:pt x="365729" y="263638"/>
                  </a:lnTo>
                  <a:cubicBezTo>
                    <a:pt x="358765" y="263638"/>
                    <a:pt x="353118" y="257993"/>
                    <a:pt x="353118" y="251027"/>
                  </a:cubicBezTo>
                  <a:cubicBezTo>
                    <a:pt x="353118" y="244062"/>
                    <a:pt x="358765" y="238416"/>
                    <a:pt x="365729" y="238416"/>
                  </a:cubicBezTo>
                  <a:lnTo>
                    <a:pt x="454009" y="238416"/>
                  </a:lnTo>
                  <a:lnTo>
                    <a:pt x="454009" y="115455"/>
                  </a:lnTo>
                  <a:cubicBezTo>
                    <a:pt x="454009" y="108491"/>
                    <a:pt x="459655" y="102844"/>
                    <a:pt x="466620" y="102844"/>
                  </a:cubicBezTo>
                  <a:close/>
                  <a:moveTo>
                    <a:pt x="12611" y="99691"/>
                  </a:moveTo>
                  <a:cubicBezTo>
                    <a:pt x="19576" y="99691"/>
                    <a:pt x="25223" y="105338"/>
                    <a:pt x="25223" y="112302"/>
                  </a:cubicBezTo>
                  <a:lnTo>
                    <a:pt x="25223" y="238415"/>
                  </a:lnTo>
                  <a:lnTo>
                    <a:pt x="113502" y="238415"/>
                  </a:lnTo>
                  <a:cubicBezTo>
                    <a:pt x="120467" y="238415"/>
                    <a:pt x="126113" y="244062"/>
                    <a:pt x="126113" y="251027"/>
                  </a:cubicBezTo>
                  <a:cubicBezTo>
                    <a:pt x="126113" y="257993"/>
                    <a:pt x="120467" y="263638"/>
                    <a:pt x="113502" y="263638"/>
                  </a:cubicBezTo>
                  <a:lnTo>
                    <a:pt x="75668" y="263638"/>
                  </a:lnTo>
                  <a:lnTo>
                    <a:pt x="75668" y="301472"/>
                  </a:lnTo>
                  <a:lnTo>
                    <a:pt x="100891" y="301472"/>
                  </a:lnTo>
                  <a:lnTo>
                    <a:pt x="100891" y="326695"/>
                  </a:lnTo>
                  <a:lnTo>
                    <a:pt x="25223" y="326695"/>
                  </a:lnTo>
                  <a:lnTo>
                    <a:pt x="25223" y="301472"/>
                  </a:lnTo>
                  <a:lnTo>
                    <a:pt x="50445" y="301472"/>
                  </a:lnTo>
                  <a:lnTo>
                    <a:pt x="50445" y="263638"/>
                  </a:lnTo>
                  <a:lnTo>
                    <a:pt x="12611" y="263638"/>
                  </a:lnTo>
                  <a:cubicBezTo>
                    <a:pt x="5646" y="263638"/>
                    <a:pt x="0" y="257993"/>
                    <a:pt x="0" y="251027"/>
                  </a:cubicBezTo>
                  <a:lnTo>
                    <a:pt x="0" y="112302"/>
                  </a:lnTo>
                  <a:cubicBezTo>
                    <a:pt x="0" y="105338"/>
                    <a:pt x="5646" y="99691"/>
                    <a:pt x="12611" y="99691"/>
                  </a:cubicBezTo>
                  <a:close/>
                  <a:moveTo>
                    <a:pt x="66462" y="71379"/>
                  </a:moveTo>
                  <a:cubicBezTo>
                    <a:pt x="77536" y="70173"/>
                    <a:pt x="88409" y="74984"/>
                    <a:pt x="94964" y="83990"/>
                  </a:cubicBezTo>
                  <a:lnTo>
                    <a:pt x="124979" y="105998"/>
                  </a:lnTo>
                  <a:lnTo>
                    <a:pt x="163948" y="105998"/>
                  </a:lnTo>
                  <a:cubicBezTo>
                    <a:pt x="172654" y="105998"/>
                    <a:pt x="179712" y="113055"/>
                    <a:pt x="179712" y="121762"/>
                  </a:cubicBezTo>
                  <a:cubicBezTo>
                    <a:pt x="179712" y="130468"/>
                    <a:pt x="172654" y="137526"/>
                    <a:pt x="163948" y="137526"/>
                  </a:cubicBezTo>
                  <a:lnTo>
                    <a:pt x="119809" y="137526"/>
                  </a:lnTo>
                  <a:cubicBezTo>
                    <a:pt x="116457" y="137518"/>
                    <a:pt x="113193" y="136459"/>
                    <a:pt x="110476" y="134499"/>
                  </a:cubicBezTo>
                  <a:lnTo>
                    <a:pt x="100891" y="127374"/>
                  </a:lnTo>
                  <a:lnTo>
                    <a:pt x="100891" y="194088"/>
                  </a:lnTo>
                  <a:lnTo>
                    <a:pt x="154490" y="194088"/>
                  </a:lnTo>
                  <a:cubicBezTo>
                    <a:pt x="163195" y="194088"/>
                    <a:pt x="170254" y="201146"/>
                    <a:pt x="170254" y="209852"/>
                  </a:cubicBezTo>
                  <a:lnTo>
                    <a:pt x="170254" y="306013"/>
                  </a:lnTo>
                  <a:cubicBezTo>
                    <a:pt x="170254" y="314720"/>
                    <a:pt x="163195" y="321777"/>
                    <a:pt x="154490" y="321777"/>
                  </a:cubicBezTo>
                  <a:cubicBezTo>
                    <a:pt x="145783" y="321777"/>
                    <a:pt x="138726" y="314720"/>
                    <a:pt x="138726" y="306013"/>
                  </a:cubicBezTo>
                  <a:lnTo>
                    <a:pt x="138726" y="225805"/>
                  </a:lnTo>
                  <a:lnTo>
                    <a:pt x="100891" y="225805"/>
                  </a:lnTo>
                  <a:lnTo>
                    <a:pt x="69805" y="225805"/>
                  </a:lnTo>
                  <a:cubicBezTo>
                    <a:pt x="52391" y="225805"/>
                    <a:pt x="38275" y="211689"/>
                    <a:pt x="38275" y="194277"/>
                  </a:cubicBezTo>
                  <a:lnTo>
                    <a:pt x="38275" y="103853"/>
                  </a:lnTo>
                  <a:cubicBezTo>
                    <a:pt x="37989" y="87415"/>
                    <a:pt x="50146" y="73407"/>
                    <a:pt x="66462" y="71379"/>
                  </a:cubicBezTo>
                  <a:close/>
                  <a:moveTo>
                    <a:pt x="412770" y="71064"/>
                  </a:moveTo>
                  <a:cubicBezTo>
                    <a:pt x="429035" y="73151"/>
                    <a:pt x="441126" y="87142"/>
                    <a:pt x="440830" y="103538"/>
                  </a:cubicBezTo>
                  <a:lnTo>
                    <a:pt x="440830" y="194277"/>
                  </a:lnTo>
                  <a:cubicBezTo>
                    <a:pt x="440830" y="211690"/>
                    <a:pt x="426715" y="225806"/>
                    <a:pt x="409302" y="225806"/>
                  </a:cubicBezTo>
                  <a:lnTo>
                    <a:pt x="378530" y="225806"/>
                  </a:lnTo>
                  <a:lnTo>
                    <a:pt x="340696" y="225806"/>
                  </a:lnTo>
                  <a:lnTo>
                    <a:pt x="340696" y="306013"/>
                  </a:lnTo>
                  <a:cubicBezTo>
                    <a:pt x="340696" y="314720"/>
                    <a:pt x="333638" y="321777"/>
                    <a:pt x="324932" y="321777"/>
                  </a:cubicBezTo>
                  <a:cubicBezTo>
                    <a:pt x="316225" y="321777"/>
                    <a:pt x="309168" y="314720"/>
                    <a:pt x="309168" y="306013"/>
                  </a:cubicBezTo>
                  <a:lnTo>
                    <a:pt x="309168" y="210041"/>
                  </a:lnTo>
                  <a:cubicBezTo>
                    <a:pt x="309168" y="201335"/>
                    <a:pt x="316225" y="194277"/>
                    <a:pt x="324932" y="194277"/>
                  </a:cubicBezTo>
                  <a:lnTo>
                    <a:pt x="378342" y="194277"/>
                  </a:lnTo>
                  <a:lnTo>
                    <a:pt x="378342" y="127374"/>
                  </a:lnTo>
                  <a:lnTo>
                    <a:pt x="368756" y="134499"/>
                  </a:lnTo>
                  <a:cubicBezTo>
                    <a:pt x="366039" y="136460"/>
                    <a:pt x="362775" y="137518"/>
                    <a:pt x="359425" y="137526"/>
                  </a:cubicBezTo>
                  <a:lnTo>
                    <a:pt x="315284" y="137526"/>
                  </a:lnTo>
                  <a:cubicBezTo>
                    <a:pt x="306577" y="137526"/>
                    <a:pt x="299520" y="130468"/>
                    <a:pt x="299520" y="121762"/>
                  </a:cubicBezTo>
                  <a:cubicBezTo>
                    <a:pt x="299520" y="113056"/>
                    <a:pt x="306577" y="105998"/>
                    <a:pt x="315284" y="105998"/>
                  </a:cubicBezTo>
                  <a:lnTo>
                    <a:pt x="354253" y="105998"/>
                  </a:lnTo>
                  <a:lnTo>
                    <a:pt x="384269" y="83675"/>
                  </a:lnTo>
                  <a:cubicBezTo>
                    <a:pt x="390824" y="74669"/>
                    <a:pt x="401696" y="69858"/>
                    <a:pt x="412770" y="71064"/>
                  </a:cubicBezTo>
                  <a:close/>
                  <a:moveTo>
                    <a:pt x="409868" y="0"/>
                  </a:moveTo>
                  <a:cubicBezTo>
                    <a:pt x="427281" y="0"/>
                    <a:pt x="441397" y="14116"/>
                    <a:pt x="441397" y="31528"/>
                  </a:cubicBezTo>
                  <a:cubicBezTo>
                    <a:pt x="441397" y="48941"/>
                    <a:pt x="427281" y="63057"/>
                    <a:pt x="409868" y="63057"/>
                  </a:cubicBezTo>
                  <a:cubicBezTo>
                    <a:pt x="392456" y="63057"/>
                    <a:pt x="378340" y="48941"/>
                    <a:pt x="378340" y="31528"/>
                  </a:cubicBezTo>
                  <a:cubicBezTo>
                    <a:pt x="378340" y="14116"/>
                    <a:pt x="392456" y="0"/>
                    <a:pt x="409868" y="0"/>
                  </a:cubicBezTo>
                  <a:close/>
                  <a:moveTo>
                    <a:pt x="69362" y="0"/>
                  </a:moveTo>
                  <a:cubicBezTo>
                    <a:pt x="86775" y="0"/>
                    <a:pt x="100891" y="14116"/>
                    <a:pt x="100891" y="31528"/>
                  </a:cubicBezTo>
                  <a:cubicBezTo>
                    <a:pt x="100891" y="48941"/>
                    <a:pt x="86775" y="63057"/>
                    <a:pt x="69362" y="63057"/>
                  </a:cubicBezTo>
                  <a:cubicBezTo>
                    <a:pt x="51950" y="63057"/>
                    <a:pt x="37834" y="48941"/>
                    <a:pt x="37834" y="31528"/>
                  </a:cubicBezTo>
                  <a:cubicBezTo>
                    <a:pt x="37834" y="14116"/>
                    <a:pt x="51950" y="0"/>
                    <a:pt x="69362" y="0"/>
                  </a:cubicBezTo>
                  <a:close/>
                </a:path>
              </a:pathLst>
            </a:custGeom>
            <a:solidFill>
              <a:schemeClr val="bg1"/>
            </a:solidFill>
            <a:ln w="6548"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800"/>
            </a:p>
          </p:txBody>
        </p:sp>
      </p:grpSp>
      <p:sp>
        <p:nvSpPr>
          <p:cNvPr id="47"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   </a:t>
            </a:r>
            <a:r>
              <a:rPr lang="ar-BH" sz="1400" b="1" dirty="0" smtClean="0">
                <a:solidFill>
                  <a:srgbClr val="002060"/>
                </a:solidFill>
              </a:rPr>
              <a:t>                     </a:t>
            </a:r>
            <a:r>
              <a:rPr lang="ar-SA" sz="1400" b="1" dirty="0" smtClean="0">
                <a:solidFill>
                  <a:srgbClr val="002060"/>
                </a:solidFill>
              </a:rPr>
              <a:t>تمويل المشروعات والارباح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Tree>
    <p:extLst>
      <p:ext uri="{BB962C8B-B14F-4D97-AF65-F5344CB8AC3E}">
        <p14:creationId xmlns:p14="http://schemas.microsoft.com/office/powerpoint/2010/main" val="191748604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05013" y="1488238"/>
            <a:ext cx="9372600" cy="4859396"/>
          </a:xfrm>
          <a:prstGeom prst="roundRect">
            <a:avLst>
              <a:gd name="adj" fmla="val 1924"/>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514350" lvl="0" indent="-514350" algn="r" rtl="1">
              <a:buAutoNum type="arabic1Minus"/>
            </a:pPr>
            <a:r>
              <a:rPr lang="ar-BH" sz="3400" b="1" dirty="0" smtClean="0">
                <a:solidFill>
                  <a:schemeClr val="bg1"/>
                </a:solidFill>
                <a:cs typeface="Sultan bold" pitchFamily="2" charset="-78"/>
              </a:rPr>
              <a:t>مصادر </a:t>
            </a:r>
            <a:r>
              <a:rPr lang="ar-BH" sz="3400" b="1" dirty="0">
                <a:solidFill>
                  <a:schemeClr val="bg1"/>
                </a:solidFill>
                <a:cs typeface="Sultan bold" pitchFamily="2" charset="-78"/>
              </a:rPr>
              <a:t>التمويل </a:t>
            </a:r>
            <a:r>
              <a:rPr lang="ar-BH" sz="3400" b="1" dirty="0" smtClean="0">
                <a:solidFill>
                  <a:schemeClr val="bg1"/>
                </a:solidFill>
                <a:cs typeface="Sultan bold" pitchFamily="2" charset="-78"/>
              </a:rPr>
              <a:t>الداخلية</a:t>
            </a:r>
            <a:r>
              <a:rPr lang="ar-SA" sz="3400" b="1" dirty="0" smtClean="0">
                <a:solidFill>
                  <a:schemeClr val="bg1"/>
                </a:solidFill>
                <a:cs typeface="Sultan bold" pitchFamily="2" charset="-78"/>
              </a:rPr>
              <a:t>:</a:t>
            </a:r>
          </a:p>
          <a:p>
            <a:pPr lvl="0" algn="r" rtl="1"/>
            <a:endParaRPr lang="ar-SA" sz="3400" dirty="0" smtClean="0">
              <a:solidFill>
                <a:schemeClr val="tx1"/>
              </a:solidFill>
            </a:endParaRPr>
          </a:p>
          <a:p>
            <a:pPr lvl="0" algn="r" rtl="1"/>
            <a:r>
              <a:rPr lang="ar-SA" sz="3400" dirty="0" smtClean="0">
                <a:solidFill>
                  <a:schemeClr val="tx1"/>
                </a:solidFill>
              </a:rPr>
              <a:t>1- </a:t>
            </a:r>
            <a:r>
              <a:rPr lang="ar-BH" sz="3400" dirty="0" smtClean="0">
                <a:solidFill>
                  <a:schemeClr val="tx1"/>
                </a:solidFill>
              </a:rPr>
              <a:t>المدخرات الشخصية للمالكين</a:t>
            </a:r>
            <a:r>
              <a:rPr lang="ar-SA" sz="3400" dirty="0" smtClean="0">
                <a:solidFill>
                  <a:schemeClr val="tx1"/>
                </a:solidFill>
              </a:rPr>
              <a:t>.</a:t>
            </a:r>
          </a:p>
          <a:p>
            <a:pPr lvl="0" algn="r" rtl="1"/>
            <a:r>
              <a:rPr lang="ar-SA" sz="3400" dirty="0" smtClean="0">
                <a:solidFill>
                  <a:schemeClr val="tx1"/>
                </a:solidFill>
              </a:rPr>
              <a:t>2- </a:t>
            </a:r>
            <a:r>
              <a:rPr lang="ar-BH" sz="3400" dirty="0" smtClean="0">
                <a:solidFill>
                  <a:schemeClr val="tx1"/>
                </a:solidFill>
              </a:rPr>
              <a:t>القروض ذات الطابع الشخصي</a:t>
            </a:r>
            <a:r>
              <a:rPr lang="ar-SA" sz="3400" dirty="0" smtClean="0">
                <a:solidFill>
                  <a:schemeClr val="tx1"/>
                </a:solidFill>
              </a:rPr>
              <a:t>.</a:t>
            </a:r>
          </a:p>
          <a:p>
            <a:pPr algn="r" rtl="1"/>
            <a:r>
              <a:rPr lang="ar-SA" sz="3400" dirty="0" smtClean="0">
                <a:solidFill>
                  <a:schemeClr val="tx1"/>
                </a:solidFill>
              </a:rPr>
              <a:t>3- </a:t>
            </a:r>
            <a:r>
              <a:rPr lang="ar-BH" sz="3400" dirty="0" smtClean="0">
                <a:solidFill>
                  <a:schemeClr val="tx1"/>
                </a:solidFill>
              </a:rPr>
              <a:t>المخزون</a:t>
            </a:r>
            <a:r>
              <a:rPr lang="en-US" sz="3400" dirty="0" smtClean="0">
                <a:solidFill>
                  <a:schemeClr val="tx1"/>
                </a:solidFill>
              </a:rPr>
              <a:t>.</a:t>
            </a:r>
          </a:p>
          <a:p>
            <a:pPr algn="r" rtl="1"/>
            <a:r>
              <a:rPr lang="ar-SA" sz="3400" dirty="0" smtClean="0">
                <a:solidFill>
                  <a:schemeClr val="tx1"/>
                </a:solidFill>
              </a:rPr>
              <a:t>4- ا</a:t>
            </a:r>
            <a:r>
              <a:rPr lang="ar-BH" sz="3400" dirty="0" smtClean="0">
                <a:solidFill>
                  <a:schemeClr val="tx1"/>
                </a:solidFill>
              </a:rPr>
              <a:t>لحسابات المدينة بطيئة التسديد والمشكوك فيها</a:t>
            </a:r>
            <a:r>
              <a:rPr lang="en-US" sz="3400" dirty="0" smtClean="0">
                <a:solidFill>
                  <a:schemeClr val="tx1"/>
                </a:solidFill>
              </a:rPr>
              <a:t>.</a:t>
            </a:r>
          </a:p>
          <a:p>
            <a:pPr algn="r" rtl="1"/>
            <a:r>
              <a:rPr lang="ar-SA" sz="3400" dirty="0" smtClean="0">
                <a:solidFill>
                  <a:schemeClr val="tx1"/>
                </a:solidFill>
              </a:rPr>
              <a:t>5- مراقبة</a:t>
            </a:r>
            <a:r>
              <a:rPr lang="ar-BH" sz="3400" dirty="0" smtClean="0">
                <a:solidFill>
                  <a:schemeClr val="tx1"/>
                </a:solidFill>
              </a:rPr>
              <a:t> الإيرادات والنفقات المختلفة</a:t>
            </a:r>
            <a:r>
              <a:rPr lang="en-US" sz="3400" dirty="0" smtClean="0">
                <a:solidFill>
                  <a:schemeClr val="tx1"/>
                </a:solidFill>
              </a:rPr>
              <a:t>.</a:t>
            </a:r>
            <a:endParaRPr lang="ar-SA" sz="3400" dirty="0" smtClean="0">
              <a:solidFill>
                <a:schemeClr val="tx1"/>
              </a:solidFill>
            </a:endParaRPr>
          </a:p>
          <a:p>
            <a:pPr algn="r" rtl="1"/>
            <a:r>
              <a:rPr lang="ar-SA" sz="3400" dirty="0" smtClean="0">
                <a:solidFill>
                  <a:schemeClr val="tx1"/>
                </a:solidFill>
              </a:rPr>
              <a:t>6- </a:t>
            </a:r>
            <a:r>
              <a:rPr lang="ar-BH" sz="3400" dirty="0" smtClean="0">
                <a:solidFill>
                  <a:schemeClr val="tx1"/>
                </a:solidFill>
              </a:rPr>
              <a:t>الاحتياطيات والأرباح المحتجزة</a:t>
            </a:r>
            <a:r>
              <a:rPr lang="ar-SA" sz="3400" dirty="0" smtClean="0">
                <a:solidFill>
                  <a:schemeClr val="tx1"/>
                </a:solidFill>
              </a:rPr>
              <a:t>.</a:t>
            </a:r>
          </a:p>
          <a:p>
            <a:pPr algn="r" rtl="1"/>
            <a:r>
              <a:rPr lang="ar-SA" sz="3400" dirty="0" smtClean="0">
                <a:solidFill>
                  <a:schemeClr val="tx1"/>
                </a:solidFill>
              </a:rPr>
              <a:t>7- </a:t>
            </a:r>
            <a:r>
              <a:rPr lang="ar-BH" sz="3400" dirty="0">
                <a:solidFill>
                  <a:schemeClr val="tx1"/>
                </a:solidFill>
              </a:rPr>
              <a:t>إصدار أسهم </a:t>
            </a:r>
            <a:r>
              <a:rPr lang="ar-BH" sz="3400" dirty="0" smtClean="0">
                <a:solidFill>
                  <a:schemeClr val="tx1"/>
                </a:solidFill>
              </a:rPr>
              <a:t>جديدة</a:t>
            </a:r>
            <a:endParaRPr lang="en-US" sz="3400" dirty="0" smtClean="0">
              <a:solidFill>
                <a:schemeClr val="tx1"/>
              </a:solidFill>
            </a:endParaRPr>
          </a:p>
        </p:txBody>
      </p:sp>
      <p:sp>
        <p:nvSpPr>
          <p:cNvPr id="14" name="مستطيل مستدير الزوايا 13"/>
          <p:cNvSpPr/>
          <p:nvPr/>
        </p:nvSpPr>
        <p:spPr>
          <a:xfrm>
            <a:off x="4314422" y="365314"/>
            <a:ext cx="7877577"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54887" y="1917190"/>
            <a:ext cx="2572719"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83357" y="3817509"/>
            <a:ext cx="2432632"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smtClean="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2" y="4751838"/>
            <a:ext cx="2420657"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28" name="Rectangle 6"/>
          <p:cNvSpPr/>
          <p:nvPr/>
        </p:nvSpPr>
        <p:spPr>
          <a:xfrm>
            <a:off x="4314423" y="638653"/>
            <a:ext cx="6779364" cy="400110"/>
          </a:xfrm>
          <a:prstGeom prst="rect">
            <a:avLst/>
          </a:prstGeom>
        </p:spPr>
        <p:txBody>
          <a:bodyPr wrap="square">
            <a:spAutoFit/>
          </a:bodyPr>
          <a:lstStyle/>
          <a:p>
            <a:pPr lvl="0" algn="r" rtl="1"/>
            <a:r>
              <a:rPr lang="ar-BH" sz="2000" b="1" dirty="0">
                <a:solidFill>
                  <a:srgbClr val="FFFF00"/>
                </a:solidFill>
                <a:cs typeface="Sultan bold" pitchFamily="2" charset="-78"/>
              </a:rPr>
              <a:t>نستنتج مصادر تمويل المشروعات في مملكة البحرين الداخلية والخارجية وغير المصرفية.</a:t>
            </a:r>
            <a:endParaRPr lang="en-US" sz="2000" b="1" dirty="0">
              <a:solidFill>
                <a:srgbClr val="FFFF00"/>
              </a:solidFill>
              <a:cs typeface="Sultan bold" pitchFamily="2" charset="-78"/>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07306" y="2883181"/>
            <a:ext cx="2408683"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smtClean="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2"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   </a:t>
            </a:r>
            <a:r>
              <a:rPr lang="ar-BH" sz="1400" b="1" dirty="0" smtClean="0">
                <a:solidFill>
                  <a:srgbClr val="002060"/>
                </a:solidFill>
              </a:rPr>
              <a:t>                     </a:t>
            </a:r>
            <a:r>
              <a:rPr lang="ar-SA" sz="1400" b="1" dirty="0" smtClean="0">
                <a:solidFill>
                  <a:srgbClr val="002060"/>
                </a:solidFill>
              </a:rPr>
              <a:t>تمويل المشروعات والارباح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Tree>
    <p:extLst>
      <p:ext uri="{BB962C8B-B14F-4D97-AF65-F5344CB8AC3E}">
        <p14:creationId xmlns:p14="http://schemas.microsoft.com/office/powerpoint/2010/main" val="8790345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 (2)</Template>
  <TotalTime>1875</TotalTime>
  <Words>2725</Words>
  <Application>Microsoft Office PowerPoint</Application>
  <PresentationFormat>Widescreen</PresentationFormat>
  <Paragraphs>610</Paragraphs>
  <Slides>27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Al-Mateen</vt:lpstr>
      <vt:lpstr>Arial</vt:lpstr>
      <vt:lpstr>Arial Black</vt:lpstr>
      <vt:lpstr>Calibri</vt:lpstr>
      <vt:lpstr>Calibri Light</vt:lpstr>
      <vt:lpstr>Cambria Math</vt:lpstr>
      <vt:lpstr>PT Bold Heading</vt:lpstr>
      <vt:lpstr>Sakkal Majalla</vt:lpstr>
      <vt:lpstr>Sultan bold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Amro Hussain Ali Salman</cp:lastModifiedBy>
  <cp:revision>257</cp:revision>
  <dcterms:created xsi:type="dcterms:W3CDTF">2020-03-09T08:29:54Z</dcterms:created>
  <dcterms:modified xsi:type="dcterms:W3CDTF">2022-09-18T08:16:57Z</dcterms:modified>
</cp:coreProperties>
</file>