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76" r:id="rId3"/>
    <p:sldId id="278" r:id="rId4"/>
    <p:sldId id="279" r:id="rId5"/>
    <p:sldId id="280" r:id="rId6"/>
    <p:sldId id="281" r:id="rId7"/>
    <p:sldId id="282" r:id="rId8"/>
    <p:sldId id="283" r:id="rId9"/>
    <p:sldId id="284" r:id="rId10"/>
    <p:sldId id="285" r:id="rId11"/>
    <p:sldId id="286" r:id="rId12"/>
    <p:sldId id="288" r:id="rId13"/>
    <p:sldId id="294" r:id="rId14"/>
    <p:sldId id="289" r:id="rId15"/>
    <p:sldId id="295" r:id="rId16"/>
    <p:sldId id="296" r:id="rId17"/>
    <p:sldId id="300" r:id="rId18"/>
    <p:sldId id="299" r:id="rId19"/>
    <p:sldId id="297" r:id="rId20"/>
    <p:sldId id="301"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9/18/2022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9/18/2022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9/18/2022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4.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2.xml"/><Relationship Id="rId24" Type="http://schemas.openxmlformats.org/officeDocument/2006/relationships/image" Target="../../word/media/image15.svg"/><Relationship Id="rId5" Type="http://schemas.openxmlformats.org/officeDocument/2006/relationships/image" Target="../media/image7.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bna.bh/news?cms=q8FmFJgiscL2fwIzON1+DljQLIudow9iIt2MeBATgFY=" TargetMode="Externa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nvSpPr>
        <p:spPr>
          <a:xfrm>
            <a:off x="393519" y="4637163"/>
            <a:ext cx="6260566" cy="1471599"/>
          </a:xfrm>
          <a:prstGeom prst="rect">
            <a:avLst/>
          </a:prstGeom>
          <a:solidFill>
            <a:schemeClr val="accent1">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BH" sz="3200" b="1" dirty="0" smtClean="0">
                <a:latin typeface="Sakkal Majalla" panose="02000000000000000000" pitchFamily="2" charset="-78"/>
                <a:cs typeface="Sakkal Majalla" panose="02000000000000000000" pitchFamily="2" charset="-78"/>
              </a:rPr>
              <a:t>«</a:t>
            </a:r>
            <a:r>
              <a:rPr lang="ar-SA" sz="3200" b="1" dirty="0" smtClean="0">
                <a:latin typeface="Sakkal Majalla" panose="02000000000000000000" pitchFamily="2" charset="-78"/>
                <a:cs typeface="Sakkal Majalla" panose="02000000000000000000" pitchFamily="2" charset="-78"/>
              </a:rPr>
              <a:t>ريادة الأعمال وتمويل المشروعات الصغيرة</a:t>
            </a:r>
            <a:r>
              <a:rPr lang="ar-BH" sz="3200" b="1" dirty="0" smtClean="0">
                <a:latin typeface="Sakkal Majalla" panose="02000000000000000000" pitchFamily="2" charset="-78"/>
                <a:cs typeface="Sakkal Majalla" panose="02000000000000000000" pitchFamily="2" charset="-78"/>
              </a:rPr>
              <a:t>»</a:t>
            </a:r>
            <a:endParaRPr lang="ar-SA" sz="3200" b="1" dirty="0">
              <a:latin typeface="Sakkal Majalla" panose="02000000000000000000" pitchFamily="2" charset="-78"/>
              <a:cs typeface="Sakkal Majalla" panose="02000000000000000000" pitchFamily="2" charset="-78"/>
            </a:endParaRPr>
          </a:p>
          <a:p>
            <a:pPr marL="0" indent="0" algn="ctr" rtl="1">
              <a:buNone/>
            </a:pPr>
            <a:r>
              <a:rPr lang="ar-SA" sz="3200" b="1" dirty="0" smtClean="0">
                <a:solidFill>
                  <a:schemeClr val="accent2">
                    <a:lumMod val="50000"/>
                  </a:schemeClr>
                </a:solidFill>
                <a:latin typeface="Sakkal Majalla" panose="02000000000000000000" pitchFamily="2" charset="-78"/>
                <a:cs typeface="Sakkal Majalla" panose="02000000000000000000" pitchFamily="2" charset="-78"/>
              </a:rPr>
              <a:t>4-1 « الريادة»</a:t>
            </a:r>
            <a:endParaRPr lang="ar-BH" sz="3200" b="1" dirty="0" smtClean="0">
              <a:solidFill>
                <a:schemeClr val="accent2">
                  <a:lumMod val="50000"/>
                </a:schemeClr>
              </a:solidFill>
              <a:latin typeface="Sakkal Majalla" panose="02000000000000000000" pitchFamily="2" charset="-78"/>
              <a:cs typeface="Sakkal Majalla" panose="02000000000000000000" pitchFamily="2" charset="-78"/>
            </a:endParaRPr>
          </a:p>
        </p:txBody>
      </p:sp>
      <p:cxnSp>
        <p:nvCxnSpPr>
          <p:cNvPr id="9" name="Straight Connector 8"/>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890657" y="6550223"/>
            <a:ext cx="2101857" cy="307777"/>
          </a:xfrm>
          <a:prstGeom prst="rect">
            <a:avLst/>
          </a:prstGeom>
        </p:spPr>
        <p:txBody>
          <a:bodyPr wrap="none">
            <a:spAutoFit/>
          </a:bodyPr>
          <a:lstStyle/>
          <a:p>
            <a:pPr algn="ctr" rtl="1"/>
            <a:r>
              <a:rPr lang="ar-BH" sz="1400" b="1" dirty="0"/>
              <a:t>المرحلة الثانوية - المستوى </a:t>
            </a:r>
            <a:r>
              <a:rPr lang="ar-SA" sz="1400" b="1" dirty="0" smtClean="0"/>
              <a:t>الأول</a:t>
            </a:r>
            <a:endParaRPr lang="ar-BH" sz="1400" b="1" dirty="0"/>
          </a:p>
        </p:txBody>
      </p:sp>
      <p:pic>
        <p:nvPicPr>
          <p:cNvPr id="10" name="Picture 9"/>
          <p:cNvPicPr/>
          <p:nvPr/>
        </p:nvPicPr>
        <p:blipFill>
          <a:blip r:embed="rId2">
            <a:extLst>
              <a:ext uri="{28A0092B-C50C-407E-A947-70E740481C1C}">
                <a14:useLocalDpi xmlns:a14="http://schemas.microsoft.com/office/drawing/2010/main" val="0"/>
              </a:ext>
            </a:extLst>
          </a:blip>
          <a:srcRect l="11695" r="11695"/>
          <a:stretch>
            <a:fillRect/>
          </a:stretch>
        </p:blipFill>
        <p:spPr>
          <a:xfrm>
            <a:off x="7015198" y="3055434"/>
            <a:ext cx="5176801" cy="3163458"/>
          </a:xfrm>
          <a:custGeom>
            <a:avLst/>
            <a:gdLst>
              <a:gd name="connsiteX0" fmla="*/ 3782043 w 7004052"/>
              <a:gd name="connsiteY0" fmla="*/ 1041401 h 6107432"/>
              <a:gd name="connsiteX1" fmla="*/ 5039363 w 7004052"/>
              <a:gd name="connsiteY1" fmla="*/ 1041401 h 6107432"/>
              <a:gd name="connsiteX2" fmla="*/ 2692421 w 7004052"/>
              <a:gd name="connsiteY2" fmla="*/ 5050792 h 6107432"/>
              <a:gd name="connsiteX3" fmla="*/ 1435101 w 7004052"/>
              <a:gd name="connsiteY3" fmla="*/ 5050792 h 6107432"/>
              <a:gd name="connsiteX4" fmla="*/ 1046451 w 7004052"/>
              <a:gd name="connsiteY4" fmla="*/ 1017244 h 6107432"/>
              <a:gd name="connsiteX5" fmla="*/ 2305052 w 7004052"/>
              <a:gd name="connsiteY5" fmla="*/ 1017244 h 6107432"/>
              <a:gd name="connsiteX6" fmla="*/ 0 w 7004052"/>
              <a:gd name="connsiteY6" fmla="*/ 4954244 h 6107432"/>
              <a:gd name="connsiteX7" fmla="*/ 0 w 7004052"/>
              <a:gd name="connsiteY7" fmla="*/ 2805481 h 6107432"/>
              <a:gd name="connsiteX8" fmla="*/ 5746671 w 7004052"/>
              <a:gd name="connsiteY8" fmla="*/ 0 h 6107432"/>
              <a:gd name="connsiteX9" fmla="*/ 7004052 w 7004052"/>
              <a:gd name="connsiteY9" fmla="*/ 0 h 6107432"/>
              <a:gd name="connsiteX10" fmla="*/ 5761110 w 7004052"/>
              <a:gd name="connsiteY10" fmla="*/ 2146301 h 6107432"/>
              <a:gd name="connsiteX11" fmla="*/ 5382316 w 7004052"/>
              <a:gd name="connsiteY11" fmla="*/ 2146301 h 6107432"/>
              <a:gd name="connsiteX12" fmla="*/ 3388359 w 7004052"/>
              <a:gd name="connsiteY12" fmla="*/ 5552441 h 6107432"/>
              <a:gd name="connsiteX13" fmla="*/ 3788583 w 7004052"/>
              <a:gd name="connsiteY13" fmla="*/ 5552441 h 6107432"/>
              <a:gd name="connsiteX14" fmla="*/ 3467182 w 7004052"/>
              <a:gd name="connsiteY14" fmla="*/ 6107432 h 6107432"/>
              <a:gd name="connsiteX15" fmla="*/ 2209800 w 7004052"/>
              <a:gd name="connsiteY15" fmla="*/ 6107432 h 6107432"/>
              <a:gd name="connsiteX16" fmla="*/ 3013634 w 7004052"/>
              <a:gd name="connsiteY16" fmla="*/ 0 h 6107432"/>
              <a:gd name="connsiteX17" fmla="*/ 4271011 w 7004052"/>
              <a:gd name="connsiteY17" fmla="*/ 0 h 6107432"/>
              <a:gd name="connsiteX18" fmla="*/ 733981 w 7004052"/>
              <a:gd name="connsiteY18" fmla="*/ 6107432 h 6107432"/>
              <a:gd name="connsiteX19" fmla="*/ 0 w 7004052"/>
              <a:gd name="connsiteY19" fmla="*/ 6107432 h 6107432"/>
              <a:gd name="connsiteX20" fmla="*/ 0 w 7004052"/>
              <a:gd name="connsiteY20" fmla="*/ 5203193 h 6107432"/>
              <a:gd name="connsiteX0" fmla="*/ 3782043 w 7004052"/>
              <a:gd name="connsiteY0" fmla="*/ 1041401 h 6107432"/>
              <a:gd name="connsiteX1" fmla="*/ 5039363 w 7004052"/>
              <a:gd name="connsiteY1" fmla="*/ 1041401 h 6107432"/>
              <a:gd name="connsiteX2" fmla="*/ 2692421 w 7004052"/>
              <a:gd name="connsiteY2" fmla="*/ 5050792 h 6107432"/>
              <a:gd name="connsiteX3" fmla="*/ 1435101 w 7004052"/>
              <a:gd name="connsiteY3" fmla="*/ 5050792 h 6107432"/>
              <a:gd name="connsiteX4" fmla="*/ 3782043 w 7004052"/>
              <a:gd name="connsiteY4" fmla="*/ 1041401 h 6107432"/>
              <a:gd name="connsiteX5" fmla="*/ 1046451 w 7004052"/>
              <a:gd name="connsiteY5" fmla="*/ 1017244 h 6107432"/>
              <a:gd name="connsiteX6" fmla="*/ 2305052 w 7004052"/>
              <a:gd name="connsiteY6" fmla="*/ 1017244 h 6107432"/>
              <a:gd name="connsiteX7" fmla="*/ 0 w 7004052"/>
              <a:gd name="connsiteY7" fmla="*/ 4954244 h 6107432"/>
              <a:gd name="connsiteX8" fmla="*/ 0 w 7004052"/>
              <a:gd name="connsiteY8" fmla="*/ 2805481 h 6107432"/>
              <a:gd name="connsiteX9" fmla="*/ 1046451 w 7004052"/>
              <a:gd name="connsiteY9" fmla="*/ 1017244 h 6107432"/>
              <a:gd name="connsiteX10" fmla="*/ 5746671 w 7004052"/>
              <a:gd name="connsiteY10" fmla="*/ 0 h 6107432"/>
              <a:gd name="connsiteX11" fmla="*/ 7004052 w 7004052"/>
              <a:gd name="connsiteY11" fmla="*/ 0 h 6107432"/>
              <a:gd name="connsiteX12" fmla="*/ 5761110 w 7004052"/>
              <a:gd name="connsiteY12" fmla="*/ 2146301 h 6107432"/>
              <a:gd name="connsiteX13" fmla="*/ 3388359 w 7004052"/>
              <a:gd name="connsiteY13" fmla="*/ 5552441 h 6107432"/>
              <a:gd name="connsiteX14" fmla="*/ 3788583 w 7004052"/>
              <a:gd name="connsiteY14" fmla="*/ 5552441 h 6107432"/>
              <a:gd name="connsiteX15" fmla="*/ 3467182 w 7004052"/>
              <a:gd name="connsiteY15" fmla="*/ 6107432 h 6107432"/>
              <a:gd name="connsiteX16" fmla="*/ 2209800 w 7004052"/>
              <a:gd name="connsiteY16" fmla="*/ 6107432 h 6107432"/>
              <a:gd name="connsiteX17" fmla="*/ 5746671 w 7004052"/>
              <a:gd name="connsiteY17" fmla="*/ 0 h 6107432"/>
              <a:gd name="connsiteX18" fmla="*/ 3013634 w 7004052"/>
              <a:gd name="connsiteY18" fmla="*/ 0 h 6107432"/>
              <a:gd name="connsiteX19" fmla="*/ 4271011 w 7004052"/>
              <a:gd name="connsiteY19" fmla="*/ 0 h 6107432"/>
              <a:gd name="connsiteX20" fmla="*/ 733981 w 7004052"/>
              <a:gd name="connsiteY20" fmla="*/ 6107432 h 6107432"/>
              <a:gd name="connsiteX21" fmla="*/ 0 w 7004052"/>
              <a:gd name="connsiteY21" fmla="*/ 6107432 h 6107432"/>
              <a:gd name="connsiteX22" fmla="*/ 0 w 7004052"/>
              <a:gd name="connsiteY22" fmla="*/ 5203193 h 6107432"/>
              <a:gd name="connsiteX23" fmla="*/ 3013634 w 7004052"/>
              <a:gd name="connsiteY23" fmla="*/ 0 h 6107432"/>
              <a:gd name="connsiteX0" fmla="*/ 3782043 w 7004052"/>
              <a:gd name="connsiteY0" fmla="*/ 1041401 h 6107432"/>
              <a:gd name="connsiteX1" fmla="*/ 5039363 w 7004052"/>
              <a:gd name="connsiteY1" fmla="*/ 1041401 h 6107432"/>
              <a:gd name="connsiteX2" fmla="*/ 2692421 w 7004052"/>
              <a:gd name="connsiteY2" fmla="*/ 5050792 h 6107432"/>
              <a:gd name="connsiteX3" fmla="*/ 1435101 w 7004052"/>
              <a:gd name="connsiteY3" fmla="*/ 5050792 h 6107432"/>
              <a:gd name="connsiteX4" fmla="*/ 3782043 w 7004052"/>
              <a:gd name="connsiteY4" fmla="*/ 1041401 h 6107432"/>
              <a:gd name="connsiteX5" fmla="*/ 1046451 w 7004052"/>
              <a:gd name="connsiteY5" fmla="*/ 1017244 h 6107432"/>
              <a:gd name="connsiteX6" fmla="*/ 2305052 w 7004052"/>
              <a:gd name="connsiteY6" fmla="*/ 1017244 h 6107432"/>
              <a:gd name="connsiteX7" fmla="*/ 0 w 7004052"/>
              <a:gd name="connsiteY7" fmla="*/ 4954244 h 6107432"/>
              <a:gd name="connsiteX8" fmla="*/ 0 w 7004052"/>
              <a:gd name="connsiteY8" fmla="*/ 2805481 h 6107432"/>
              <a:gd name="connsiteX9" fmla="*/ 1046451 w 7004052"/>
              <a:gd name="connsiteY9" fmla="*/ 1017244 h 6107432"/>
              <a:gd name="connsiteX10" fmla="*/ 5746671 w 7004052"/>
              <a:gd name="connsiteY10" fmla="*/ 0 h 6107432"/>
              <a:gd name="connsiteX11" fmla="*/ 7004052 w 7004052"/>
              <a:gd name="connsiteY11" fmla="*/ 0 h 6107432"/>
              <a:gd name="connsiteX12" fmla="*/ 5761110 w 7004052"/>
              <a:gd name="connsiteY12" fmla="*/ 2146301 h 6107432"/>
              <a:gd name="connsiteX13" fmla="*/ 3788583 w 7004052"/>
              <a:gd name="connsiteY13" fmla="*/ 5552441 h 6107432"/>
              <a:gd name="connsiteX14" fmla="*/ 3467182 w 7004052"/>
              <a:gd name="connsiteY14" fmla="*/ 6107432 h 6107432"/>
              <a:gd name="connsiteX15" fmla="*/ 2209800 w 7004052"/>
              <a:gd name="connsiteY15" fmla="*/ 6107432 h 6107432"/>
              <a:gd name="connsiteX16" fmla="*/ 5746671 w 7004052"/>
              <a:gd name="connsiteY16" fmla="*/ 0 h 6107432"/>
              <a:gd name="connsiteX17" fmla="*/ 3013634 w 7004052"/>
              <a:gd name="connsiteY17" fmla="*/ 0 h 6107432"/>
              <a:gd name="connsiteX18" fmla="*/ 4271011 w 7004052"/>
              <a:gd name="connsiteY18" fmla="*/ 0 h 6107432"/>
              <a:gd name="connsiteX19" fmla="*/ 733981 w 7004052"/>
              <a:gd name="connsiteY19" fmla="*/ 6107432 h 6107432"/>
              <a:gd name="connsiteX20" fmla="*/ 0 w 7004052"/>
              <a:gd name="connsiteY20" fmla="*/ 6107432 h 6107432"/>
              <a:gd name="connsiteX21" fmla="*/ 0 w 7004052"/>
              <a:gd name="connsiteY21" fmla="*/ 5203193 h 6107432"/>
              <a:gd name="connsiteX22" fmla="*/ 3013634 w 7004052"/>
              <a:gd name="connsiteY22" fmla="*/ 0 h 6107432"/>
              <a:gd name="connsiteX0" fmla="*/ 3782043 w 7004052"/>
              <a:gd name="connsiteY0" fmla="*/ 1041401 h 6107432"/>
              <a:gd name="connsiteX1" fmla="*/ 5039363 w 7004052"/>
              <a:gd name="connsiteY1" fmla="*/ 1041401 h 6107432"/>
              <a:gd name="connsiteX2" fmla="*/ 2692421 w 7004052"/>
              <a:gd name="connsiteY2" fmla="*/ 5050792 h 6107432"/>
              <a:gd name="connsiteX3" fmla="*/ 1435101 w 7004052"/>
              <a:gd name="connsiteY3" fmla="*/ 5050792 h 6107432"/>
              <a:gd name="connsiteX4" fmla="*/ 3782043 w 7004052"/>
              <a:gd name="connsiteY4" fmla="*/ 1041401 h 6107432"/>
              <a:gd name="connsiteX5" fmla="*/ 1046451 w 7004052"/>
              <a:gd name="connsiteY5" fmla="*/ 1017244 h 6107432"/>
              <a:gd name="connsiteX6" fmla="*/ 2305052 w 7004052"/>
              <a:gd name="connsiteY6" fmla="*/ 1017244 h 6107432"/>
              <a:gd name="connsiteX7" fmla="*/ 0 w 7004052"/>
              <a:gd name="connsiteY7" fmla="*/ 4954244 h 6107432"/>
              <a:gd name="connsiteX8" fmla="*/ 0 w 7004052"/>
              <a:gd name="connsiteY8" fmla="*/ 2805481 h 6107432"/>
              <a:gd name="connsiteX9" fmla="*/ 1046451 w 7004052"/>
              <a:gd name="connsiteY9" fmla="*/ 1017244 h 6107432"/>
              <a:gd name="connsiteX10" fmla="*/ 5746671 w 7004052"/>
              <a:gd name="connsiteY10" fmla="*/ 0 h 6107432"/>
              <a:gd name="connsiteX11" fmla="*/ 7004052 w 7004052"/>
              <a:gd name="connsiteY11" fmla="*/ 0 h 6107432"/>
              <a:gd name="connsiteX12" fmla="*/ 5761110 w 7004052"/>
              <a:gd name="connsiteY12" fmla="*/ 2146301 h 6107432"/>
              <a:gd name="connsiteX13" fmla="*/ 3467182 w 7004052"/>
              <a:gd name="connsiteY13" fmla="*/ 6107432 h 6107432"/>
              <a:gd name="connsiteX14" fmla="*/ 2209800 w 7004052"/>
              <a:gd name="connsiteY14" fmla="*/ 6107432 h 6107432"/>
              <a:gd name="connsiteX15" fmla="*/ 5746671 w 7004052"/>
              <a:gd name="connsiteY15" fmla="*/ 0 h 6107432"/>
              <a:gd name="connsiteX16" fmla="*/ 3013634 w 7004052"/>
              <a:gd name="connsiteY16" fmla="*/ 0 h 6107432"/>
              <a:gd name="connsiteX17" fmla="*/ 4271011 w 7004052"/>
              <a:gd name="connsiteY17" fmla="*/ 0 h 6107432"/>
              <a:gd name="connsiteX18" fmla="*/ 733981 w 7004052"/>
              <a:gd name="connsiteY18" fmla="*/ 6107432 h 6107432"/>
              <a:gd name="connsiteX19" fmla="*/ 0 w 7004052"/>
              <a:gd name="connsiteY19" fmla="*/ 6107432 h 6107432"/>
              <a:gd name="connsiteX20" fmla="*/ 0 w 7004052"/>
              <a:gd name="connsiteY20" fmla="*/ 5203193 h 6107432"/>
              <a:gd name="connsiteX21" fmla="*/ 3013634 w 7004052"/>
              <a:gd name="connsiteY21" fmla="*/ 0 h 6107432"/>
              <a:gd name="connsiteX0" fmla="*/ 3782043 w 7004052"/>
              <a:gd name="connsiteY0" fmla="*/ 1041401 h 6107432"/>
              <a:gd name="connsiteX1" fmla="*/ 5039363 w 7004052"/>
              <a:gd name="connsiteY1" fmla="*/ 1041401 h 6107432"/>
              <a:gd name="connsiteX2" fmla="*/ 2692421 w 7004052"/>
              <a:gd name="connsiteY2" fmla="*/ 5050792 h 6107432"/>
              <a:gd name="connsiteX3" fmla="*/ 1435101 w 7004052"/>
              <a:gd name="connsiteY3" fmla="*/ 5050792 h 6107432"/>
              <a:gd name="connsiteX4" fmla="*/ 3782043 w 7004052"/>
              <a:gd name="connsiteY4" fmla="*/ 1041401 h 6107432"/>
              <a:gd name="connsiteX5" fmla="*/ 1046451 w 7004052"/>
              <a:gd name="connsiteY5" fmla="*/ 1017244 h 6107432"/>
              <a:gd name="connsiteX6" fmla="*/ 2305052 w 7004052"/>
              <a:gd name="connsiteY6" fmla="*/ 1017244 h 6107432"/>
              <a:gd name="connsiteX7" fmla="*/ 0 w 7004052"/>
              <a:gd name="connsiteY7" fmla="*/ 4954244 h 6107432"/>
              <a:gd name="connsiteX8" fmla="*/ 0 w 7004052"/>
              <a:gd name="connsiteY8" fmla="*/ 2805481 h 6107432"/>
              <a:gd name="connsiteX9" fmla="*/ 1046451 w 7004052"/>
              <a:gd name="connsiteY9" fmla="*/ 1017244 h 6107432"/>
              <a:gd name="connsiteX10" fmla="*/ 5746671 w 7004052"/>
              <a:gd name="connsiteY10" fmla="*/ 0 h 6107432"/>
              <a:gd name="connsiteX11" fmla="*/ 7004052 w 7004052"/>
              <a:gd name="connsiteY11" fmla="*/ 0 h 6107432"/>
              <a:gd name="connsiteX12" fmla="*/ 3467182 w 7004052"/>
              <a:gd name="connsiteY12" fmla="*/ 6107432 h 6107432"/>
              <a:gd name="connsiteX13" fmla="*/ 2209800 w 7004052"/>
              <a:gd name="connsiteY13" fmla="*/ 6107432 h 6107432"/>
              <a:gd name="connsiteX14" fmla="*/ 5746671 w 7004052"/>
              <a:gd name="connsiteY14" fmla="*/ 0 h 6107432"/>
              <a:gd name="connsiteX15" fmla="*/ 3013634 w 7004052"/>
              <a:gd name="connsiteY15" fmla="*/ 0 h 6107432"/>
              <a:gd name="connsiteX16" fmla="*/ 4271011 w 7004052"/>
              <a:gd name="connsiteY16" fmla="*/ 0 h 6107432"/>
              <a:gd name="connsiteX17" fmla="*/ 733981 w 7004052"/>
              <a:gd name="connsiteY17" fmla="*/ 6107432 h 6107432"/>
              <a:gd name="connsiteX18" fmla="*/ 0 w 7004052"/>
              <a:gd name="connsiteY18" fmla="*/ 6107432 h 6107432"/>
              <a:gd name="connsiteX19" fmla="*/ 0 w 7004052"/>
              <a:gd name="connsiteY19" fmla="*/ 5203193 h 6107432"/>
              <a:gd name="connsiteX20" fmla="*/ 3013634 w 7004052"/>
              <a:gd name="connsiteY20" fmla="*/ 0 h 610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04052" h="6107432">
                <a:moveTo>
                  <a:pt x="3782043" y="1041401"/>
                </a:moveTo>
                <a:lnTo>
                  <a:pt x="5039363" y="1041401"/>
                </a:lnTo>
                <a:lnTo>
                  <a:pt x="2692421" y="5050792"/>
                </a:lnTo>
                <a:lnTo>
                  <a:pt x="1435101" y="5050792"/>
                </a:lnTo>
                <a:lnTo>
                  <a:pt x="3782043" y="1041401"/>
                </a:lnTo>
                <a:close/>
                <a:moveTo>
                  <a:pt x="1046451" y="1017244"/>
                </a:moveTo>
                <a:lnTo>
                  <a:pt x="2305052" y="1017244"/>
                </a:lnTo>
                <a:lnTo>
                  <a:pt x="0" y="4954244"/>
                </a:lnTo>
                <a:lnTo>
                  <a:pt x="0" y="2805481"/>
                </a:lnTo>
                <a:lnTo>
                  <a:pt x="1046451" y="1017244"/>
                </a:lnTo>
                <a:close/>
                <a:moveTo>
                  <a:pt x="5746671" y="0"/>
                </a:moveTo>
                <a:lnTo>
                  <a:pt x="7004052" y="0"/>
                </a:lnTo>
                <a:lnTo>
                  <a:pt x="3467182" y="6107432"/>
                </a:lnTo>
                <a:lnTo>
                  <a:pt x="2209800" y="6107432"/>
                </a:lnTo>
                <a:lnTo>
                  <a:pt x="5746671" y="0"/>
                </a:lnTo>
                <a:close/>
                <a:moveTo>
                  <a:pt x="3013634" y="0"/>
                </a:moveTo>
                <a:lnTo>
                  <a:pt x="4271011" y="0"/>
                </a:lnTo>
                <a:lnTo>
                  <a:pt x="733981" y="6107432"/>
                </a:lnTo>
                <a:lnTo>
                  <a:pt x="0" y="6107432"/>
                </a:lnTo>
                <a:lnTo>
                  <a:pt x="0" y="5203193"/>
                </a:lnTo>
                <a:lnTo>
                  <a:pt x="3013634" y="0"/>
                </a:lnTo>
                <a:close/>
              </a:path>
            </a:pathLst>
          </a:custGeom>
          <a:solidFill>
            <a:schemeClr val="accent3"/>
          </a:solidFill>
        </p:spPr>
      </p:pic>
      <p:sp>
        <p:nvSpPr>
          <p:cNvPr id="12" name="Rectangle 1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extBox 10"/>
          <p:cNvSpPr txBox="1"/>
          <p:nvPr/>
        </p:nvSpPr>
        <p:spPr>
          <a:xfrm>
            <a:off x="1547612" y="2997915"/>
            <a:ext cx="3048000" cy="1077218"/>
          </a:xfrm>
          <a:prstGeom prst="rect">
            <a:avLst/>
          </a:prstGeom>
          <a:solidFill>
            <a:schemeClr val="accent1">
              <a:lumMod val="50000"/>
            </a:schemeClr>
          </a:solidFill>
        </p:spPr>
        <p:txBody>
          <a:bodyPr wrap="square" rtlCol="0">
            <a:spAutoFit/>
          </a:bodyPr>
          <a:lstStyle/>
          <a:p>
            <a:pPr algn="ctr"/>
            <a:r>
              <a:rPr lang="ar-BH" sz="3200" b="1" dirty="0" smtClean="0">
                <a:solidFill>
                  <a:schemeClr val="bg1"/>
                </a:solidFill>
                <a:latin typeface="Sakkal Majalla" panose="02000000000000000000" pitchFamily="2" charset="-78"/>
                <a:cs typeface="Sakkal Majalla" panose="02000000000000000000" pitchFamily="2" charset="-78"/>
              </a:rPr>
              <a:t>   التربية الاقتصادية</a:t>
            </a:r>
          </a:p>
          <a:p>
            <a:pPr algn="ctr"/>
            <a:r>
              <a:rPr lang="ar-BH" sz="3200" b="1" dirty="0" smtClean="0">
                <a:solidFill>
                  <a:schemeClr val="bg1"/>
                </a:solidFill>
                <a:latin typeface="Sakkal Majalla" panose="02000000000000000000" pitchFamily="2" charset="-78"/>
                <a:cs typeface="Sakkal Majalla" panose="02000000000000000000" pitchFamily="2" charset="-78"/>
              </a:rPr>
              <a:t>قصد 101-8</a:t>
            </a:r>
            <a:r>
              <a:rPr lang="ar-SA" sz="3200" b="1" dirty="0" smtClean="0">
                <a:solidFill>
                  <a:schemeClr val="bg1"/>
                </a:solidFill>
                <a:latin typeface="Sakkal Majalla" panose="02000000000000000000" pitchFamily="2" charset="-78"/>
                <a:cs typeface="Sakkal Majalla" panose="02000000000000000000" pitchFamily="2" charset="-78"/>
              </a:rPr>
              <a:t>0</a:t>
            </a:r>
            <a:r>
              <a:rPr lang="ar-BH" sz="3200" b="1" dirty="0" smtClean="0">
                <a:solidFill>
                  <a:schemeClr val="bg1"/>
                </a:solidFill>
                <a:latin typeface="Sakkal Majalla" panose="02000000000000000000" pitchFamily="2" charset="-78"/>
                <a:cs typeface="Sakkal Majalla" panose="02000000000000000000" pitchFamily="2" charset="-78"/>
              </a:rPr>
              <a:t>1</a:t>
            </a:r>
            <a:endParaRPr lang="en-US" sz="3200" b="1" dirty="0">
              <a:solidFill>
                <a:schemeClr val="bg1"/>
              </a:solidFill>
              <a:latin typeface="Sakkal Majalla" panose="02000000000000000000" pitchFamily="2" charset="-78"/>
              <a:cs typeface="Sakkal Majalla" panose="02000000000000000000" pitchFamily="2" charset="-78"/>
            </a:endParaRPr>
          </a:p>
        </p:txBody>
      </p:sp>
      <p:grpSp>
        <p:nvGrpSpPr>
          <p:cNvPr id="13" name="Group 12"/>
          <p:cNvGrpSpPr/>
          <p:nvPr/>
        </p:nvGrpSpPr>
        <p:grpSpPr>
          <a:xfrm>
            <a:off x="2593443" y="771549"/>
            <a:ext cx="7162800" cy="1182210"/>
            <a:chOff x="983893" y="168275"/>
            <a:chExt cx="7162800" cy="1182210"/>
          </a:xfrm>
        </p:grpSpPr>
        <p:pic>
          <p:nvPicPr>
            <p:cNvPr id="14" name="Picture 13"/>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983893" y="168275"/>
              <a:ext cx="7162800" cy="1182210"/>
            </a:xfrm>
            <a:prstGeom prst="rect">
              <a:avLst/>
            </a:prstGeom>
          </p:spPr>
        </p:pic>
        <p:pic>
          <p:nvPicPr>
            <p:cNvPr id="15" name="Picture 14"/>
            <p:cNvPicPr>
              <a:picLocks noChangeAspect="1"/>
            </p:cNvPicPr>
            <p:nvPr/>
          </p:nvPicPr>
          <p:blipFill>
            <a:blip r:embed="rId4"/>
            <a:stretch>
              <a:fillRect/>
            </a:stretch>
          </p:blipFill>
          <p:spPr>
            <a:xfrm>
              <a:off x="4101629" y="236888"/>
              <a:ext cx="927328" cy="978491"/>
            </a:xfrm>
            <a:prstGeom prst="rect">
              <a:avLst/>
            </a:prstGeom>
          </p:spPr>
        </p:pic>
      </p:grpSp>
    </p:spTree>
    <p:extLst>
      <p:ext uri="{BB962C8B-B14F-4D97-AF65-F5344CB8AC3E}">
        <p14:creationId xmlns:p14="http://schemas.microsoft.com/office/powerpoint/2010/main" val="72977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2416934" y="365314"/>
            <a:ext cx="9775066"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2474966" y="546904"/>
            <a:ext cx="8407130" cy="646331"/>
          </a:xfrm>
          <a:prstGeom prst="rect">
            <a:avLst/>
          </a:prstGeom>
        </p:spPr>
        <p:txBody>
          <a:bodyPr wrap="square">
            <a:spAutoFit/>
          </a:bodyPr>
          <a:lstStyle/>
          <a:p>
            <a:pPr algn="ctr"/>
            <a:r>
              <a:rPr lang="ar-SA" sz="3600" b="1" dirty="0" smtClean="0">
                <a:solidFill>
                  <a:srgbClr val="FFFF00"/>
                </a:solidFill>
                <a:latin typeface="Arial" panose="020B0604020202020204" pitchFamily="34" charset="0"/>
                <a:cs typeface="Sultan bold" pitchFamily="2" charset="-78"/>
              </a:rPr>
              <a:t>نحدد مصادر تطوير الأفكار ذات الصلة بالمشروعات الريادية</a:t>
            </a:r>
            <a:endParaRPr lang="en-US" sz="3600" b="1" dirty="0">
              <a:ln w="9525">
                <a:noFill/>
                <a:prstDash val="solid"/>
              </a:ln>
              <a:solidFill>
                <a:srgbClr val="FFFF00"/>
              </a:solidFill>
              <a:latin typeface="Arial" panose="020B0604020202020204" pitchFamily="34" charset="0"/>
              <a:cs typeface="Sultan bold"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7"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الريادة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
        <p:nvSpPr>
          <p:cNvPr id="2" name="Rectangle 1"/>
          <p:cNvSpPr/>
          <p:nvPr/>
        </p:nvSpPr>
        <p:spPr>
          <a:xfrm>
            <a:off x="391885" y="2247866"/>
            <a:ext cx="8621485" cy="3761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600" b="1" dirty="0">
                <a:solidFill>
                  <a:schemeClr val="tx1"/>
                </a:solidFill>
                <a:cs typeface="Sultan bold" pitchFamily="2" charset="-78"/>
              </a:rPr>
              <a:t>أهم المصادر الرئيسية لتطوير الأفكار ذات الصلة بالمشروعات الريادية الجديدة</a:t>
            </a:r>
            <a:r>
              <a:rPr lang="ar-SA" sz="2600" dirty="0" smtClean="0">
                <a:solidFill>
                  <a:schemeClr val="tx1"/>
                </a:solidFill>
                <a:cs typeface="Sultan bold" pitchFamily="2" charset="-78"/>
              </a:rPr>
              <a:t>.</a:t>
            </a:r>
            <a:endParaRPr lang="en-US" sz="2600" dirty="0" smtClean="0">
              <a:solidFill>
                <a:schemeClr val="tx1"/>
              </a:solidFill>
              <a:cs typeface="Sultan bold" pitchFamily="2" charset="-78"/>
            </a:endParaRPr>
          </a:p>
          <a:p>
            <a:pPr lvl="0" algn="r" rtl="1"/>
            <a:r>
              <a:rPr lang="ar-SA" sz="3200" b="1" dirty="0" smtClean="0">
                <a:solidFill>
                  <a:srgbClr val="002060"/>
                </a:solidFill>
              </a:rPr>
              <a:t>1- المستهلك   </a:t>
            </a:r>
            <a:r>
              <a:rPr lang="en-US" sz="3200" b="1" dirty="0">
                <a:solidFill>
                  <a:srgbClr val="002060"/>
                </a:solidFill>
              </a:rPr>
              <a:t>Consumer</a:t>
            </a:r>
            <a:endParaRPr lang="en-US" sz="3200" dirty="0">
              <a:solidFill>
                <a:srgbClr val="002060"/>
              </a:solidFill>
            </a:endParaRPr>
          </a:p>
          <a:p>
            <a:pPr lvl="0" algn="r" rtl="1"/>
            <a:r>
              <a:rPr lang="ar-SA" sz="3200" b="1" dirty="0" smtClean="0">
                <a:solidFill>
                  <a:srgbClr val="002060"/>
                </a:solidFill>
              </a:rPr>
              <a:t>2- قنوات </a:t>
            </a:r>
            <a:r>
              <a:rPr lang="ar-SA" sz="3200" b="1" dirty="0">
                <a:solidFill>
                  <a:srgbClr val="002060"/>
                </a:solidFill>
              </a:rPr>
              <a:t>التوزيع   </a:t>
            </a:r>
            <a:r>
              <a:rPr lang="en-US" sz="3200" b="1" dirty="0">
                <a:solidFill>
                  <a:srgbClr val="002060"/>
                </a:solidFill>
              </a:rPr>
              <a:t>Distribution Channels</a:t>
            </a:r>
            <a:endParaRPr lang="en-US" sz="3200" dirty="0">
              <a:solidFill>
                <a:srgbClr val="002060"/>
              </a:solidFill>
            </a:endParaRPr>
          </a:p>
          <a:p>
            <a:pPr lvl="0" algn="r" rtl="1"/>
            <a:r>
              <a:rPr lang="ar-SA" sz="3200" b="1" dirty="0" smtClean="0">
                <a:solidFill>
                  <a:srgbClr val="002060"/>
                </a:solidFill>
              </a:rPr>
              <a:t>3- الحكومات   </a:t>
            </a:r>
            <a:r>
              <a:rPr lang="en-US" sz="3200" b="1" dirty="0">
                <a:solidFill>
                  <a:srgbClr val="002060"/>
                </a:solidFill>
              </a:rPr>
              <a:t>Governments</a:t>
            </a:r>
            <a:endParaRPr lang="en-US" sz="3200" dirty="0">
              <a:solidFill>
                <a:srgbClr val="002060"/>
              </a:solidFill>
            </a:endParaRPr>
          </a:p>
          <a:p>
            <a:pPr lvl="0" algn="r" rtl="1"/>
            <a:r>
              <a:rPr lang="ar-SA" sz="3200" b="1" dirty="0" smtClean="0">
                <a:solidFill>
                  <a:srgbClr val="002060"/>
                </a:solidFill>
              </a:rPr>
              <a:t>4- مراكز </a:t>
            </a:r>
            <a:r>
              <a:rPr lang="ar-SA" sz="3200" b="1" dirty="0">
                <a:solidFill>
                  <a:srgbClr val="002060"/>
                </a:solidFill>
              </a:rPr>
              <a:t>البحث والتطوير   </a:t>
            </a:r>
            <a:r>
              <a:rPr lang="en-US" sz="3200" b="1" dirty="0">
                <a:solidFill>
                  <a:srgbClr val="002060"/>
                </a:solidFill>
              </a:rPr>
              <a:t>Research and Development</a:t>
            </a:r>
            <a:endParaRPr lang="en-US" sz="3200" dirty="0">
              <a:solidFill>
                <a:srgbClr val="002060"/>
              </a:solidFill>
            </a:endParaRPr>
          </a:p>
          <a:p>
            <a:pPr algn="r" rtl="1"/>
            <a:endParaRPr lang="en-US" sz="2400" dirty="0">
              <a:solidFill>
                <a:schemeClr val="tx1"/>
              </a:solidFill>
              <a:cs typeface="Sultan bold" pitchFamily="2" charset="-78"/>
            </a:endParaRPr>
          </a:p>
        </p:txBody>
      </p:sp>
    </p:spTree>
    <p:extLst>
      <p:ext uri="{BB962C8B-B14F-4D97-AF65-F5344CB8AC3E}">
        <p14:creationId xmlns:p14="http://schemas.microsoft.com/office/powerpoint/2010/main" val="161378989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2416934" y="365314"/>
            <a:ext cx="9775066"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2474966" y="546904"/>
            <a:ext cx="8407130" cy="646331"/>
          </a:xfrm>
          <a:prstGeom prst="rect">
            <a:avLst/>
          </a:prstGeom>
        </p:spPr>
        <p:txBody>
          <a:bodyPr wrap="square">
            <a:spAutoFit/>
          </a:bodyPr>
          <a:lstStyle/>
          <a:p>
            <a:pPr algn="ctr"/>
            <a:r>
              <a:rPr lang="ar-SA" sz="3600" b="1" dirty="0" smtClean="0">
                <a:solidFill>
                  <a:srgbClr val="FFFF00"/>
                </a:solidFill>
                <a:latin typeface="Arial" panose="020B0604020202020204" pitchFamily="34" charset="0"/>
                <a:cs typeface="Sultan bold" pitchFamily="2" charset="-78"/>
              </a:rPr>
              <a:t>نحدد مصادر تطوير الأفكار ذات الصلة بالمشروعات الريادية</a:t>
            </a:r>
            <a:endParaRPr lang="en-US" sz="3600" b="1" dirty="0">
              <a:ln w="9525">
                <a:noFill/>
                <a:prstDash val="solid"/>
              </a:ln>
              <a:solidFill>
                <a:srgbClr val="FFFF00"/>
              </a:solidFill>
              <a:latin typeface="Arial" panose="020B0604020202020204" pitchFamily="34" charset="0"/>
              <a:cs typeface="Sultan bold"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7"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الريادة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95412034"/>
              </p:ext>
            </p:extLst>
          </p:nvPr>
        </p:nvGraphicFramePr>
        <p:xfrm>
          <a:off x="435430" y="2429838"/>
          <a:ext cx="8904514" cy="3733725"/>
        </p:xfrm>
        <a:graphic>
          <a:graphicData uri="http://schemas.openxmlformats.org/drawingml/2006/table">
            <a:tbl>
              <a:tblPr firstRow="1" firstCol="1" bandRow="1">
                <a:tableStyleId>{284E427A-3D55-4303-BF80-6455036E1DE7}</a:tableStyleId>
              </a:tblPr>
              <a:tblGrid>
                <a:gridCol w="3008269"/>
                <a:gridCol w="3453643"/>
                <a:gridCol w="2442602"/>
              </a:tblGrid>
              <a:tr h="368648">
                <a:tc>
                  <a:txBody>
                    <a:bodyPr/>
                    <a:lstStyle/>
                    <a:p>
                      <a:pPr algn="ctr" rtl="1">
                        <a:lnSpc>
                          <a:spcPct val="115000"/>
                        </a:lnSpc>
                        <a:spcAft>
                          <a:spcPts val="0"/>
                        </a:spcAft>
                      </a:pPr>
                      <a:r>
                        <a:rPr lang="ar-BH" sz="2000" b="1" dirty="0">
                          <a:effectLst/>
                          <a:cs typeface="Sultan bold" pitchFamily="2" charset="-78"/>
                        </a:rPr>
                        <a:t>المشروعات الصغيرة</a:t>
                      </a:r>
                      <a:endParaRPr lang="en-US" sz="2000" b="1" dirty="0">
                        <a:effectLst/>
                        <a:latin typeface="Calibri" panose="020F0502020204030204" pitchFamily="34" charset="0"/>
                        <a:ea typeface="Calibri" panose="020F0502020204030204" pitchFamily="34" charset="0"/>
                        <a:cs typeface="Sultan bold" pitchFamily="2" charset="-78"/>
                      </a:endParaRPr>
                    </a:p>
                  </a:txBody>
                  <a:tcPr marL="68580" marR="68580" marT="0" marB="0" anchor="ctr"/>
                </a:tc>
                <a:tc>
                  <a:txBody>
                    <a:bodyPr/>
                    <a:lstStyle/>
                    <a:p>
                      <a:pPr algn="ctr" rtl="1">
                        <a:lnSpc>
                          <a:spcPct val="115000"/>
                        </a:lnSpc>
                        <a:spcAft>
                          <a:spcPts val="0"/>
                        </a:spcAft>
                      </a:pPr>
                      <a:r>
                        <a:rPr lang="ar-BH" sz="2000" b="1" dirty="0">
                          <a:effectLst/>
                          <a:cs typeface="Sultan bold" pitchFamily="2" charset="-78"/>
                        </a:rPr>
                        <a:t>المشروع الريادي</a:t>
                      </a:r>
                      <a:endParaRPr lang="en-US" sz="2000" b="1" dirty="0">
                        <a:effectLst/>
                        <a:latin typeface="Calibri" panose="020F0502020204030204" pitchFamily="34" charset="0"/>
                        <a:ea typeface="Calibri" panose="020F0502020204030204" pitchFamily="34" charset="0"/>
                        <a:cs typeface="Sultan bold" pitchFamily="2" charset="-78"/>
                      </a:endParaRPr>
                    </a:p>
                  </a:txBody>
                  <a:tcPr marL="68580" marR="68580" marT="0" marB="0" anchor="ctr"/>
                </a:tc>
                <a:tc>
                  <a:txBody>
                    <a:bodyPr/>
                    <a:lstStyle/>
                    <a:p>
                      <a:pPr algn="ctr" rtl="1">
                        <a:lnSpc>
                          <a:spcPct val="115000"/>
                        </a:lnSpc>
                        <a:spcAft>
                          <a:spcPts val="0"/>
                        </a:spcAft>
                      </a:pPr>
                      <a:r>
                        <a:rPr lang="ar-BH" sz="2000" b="1" dirty="0">
                          <a:effectLst/>
                          <a:cs typeface="Sultan bold" pitchFamily="2" charset="-78"/>
                        </a:rPr>
                        <a:t>وجه المقارنة</a:t>
                      </a:r>
                      <a:endParaRPr lang="en-US" sz="2000" b="1" dirty="0">
                        <a:effectLst/>
                        <a:latin typeface="Calibri" panose="020F0502020204030204" pitchFamily="34" charset="0"/>
                        <a:ea typeface="Calibri" panose="020F0502020204030204" pitchFamily="34" charset="0"/>
                        <a:cs typeface="Sultan bold" pitchFamily="2" charset="-78"/>
                      </a:endParaRPr>
                    </a:p>
                  </a:txBody>
                  <a:tcPr marL="68580" marR="68580" marT="0" marB="0" anchor="ctr"/>
                </a:tc>
              </a:tr>
              <a:tr h="1259713">
                <a:tc>
                  <a:txBody>
                    <a:bodyPr/>
                    <a:lstStyle/>
                    <a:p>
                      <a:pPr algn="just" rtl="1">
                        <a:lnSpc>
                          <a:spcPct val="115000"/>
                        </a:lnSpc>
                        <a:spcAft>
                          <a:spcPts val="0"/>
                        </a:spcAft>
                      </a:pPr>
                      <a:r>
                        <a:rPr lang="ar-BH" sz="2000" b="1">
                          <a:effectLst/>
                        </a:rPr>
                        <a:t>تقديم منتج أو خدمة بالطريقة التي تؤسسها بدون الأخذ بالتوجه العالمي.</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15000"/>
                        </a:lnSpc>
                        <a:spcAft>
                          <a:spcPts val="0"/>
                        </a:spcAft>
                      </a:pPr>
                      <a:r>
                        <a:rPr lang="ar-BH" sz="2000" b="1" dirty="0">
                          <a:effectLst/>
                        </a:rPr>
                        <a:t>منتج جديد أو طريقة جديدة في تقديم المنتج أو الخدمة مع التوجه العالمي.</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BH" sz="2000" b="1" dirty="0">
                          <a:solidFill>
                            <a:srgbClr val="7030A0"/>
                          </a:solidFill>
                          <a:effectLst/>
                          <a:cs typeface="Sultan bold" pitchFamily="2" charset="-78"/>
                        </a:rPr>
                        <a:t>الابداع</a:t>
                      </a:r>
                      <a:endParaRPr lang="en-US" sz="2000" b="1" dirty="0">
                        <a:solidFill>
                          <a:srgbClr val="7030A0"/>
                        </a:solidFill>
                        <a:effectLst/>
                        <a:latin typeface="Calibri" panose="020F0502020204030204" pitchFamily="34" charset="0"/>
                        <a:ea typeface="Calibri" panose="020F0502020204030204" pitchFamily="34" charset="0"/>
                        <a:cs typeface="Sultan bold" pitchFamily="2" charset="-78"/>
                      </a:endParaRPr>
                    </a:p>
                  </a:txBody>
                  <a:tcPr marL="68580" marR="68580" marT="0" marB="0" anchor="ctr"/>
                </a:tc>
              </a:tr>
              <a:tr h="1259713">
                <a:tc>
                  <a:txBody>
                    <a:bodyPr/>
                    <a:lstStyle/>
                    <a:p>
                      <a:pPr algn="just" rtl="1">
                        <a:lnSpc>
                          <a:spcPct val="115000"/>
                        </a:lnSpc>
                        <a:spcAft>
                          <a:spcPts val="0"/>
                        </a:spcAft>
                      </a:pPr>
                      <a:r>
                        <a:rPr lang="ar-BH" sz="2000" b="1">
                          <a:effectLst/>
                        </a:rPr>
                        <a:t>تعمل داخل السوق المحدد لها.</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15000"/>
                        </a:lnSpc>
                        <a:spcAft>
                          <a:spcPts val="0"/>
                        </a:spcAft>
                      </a:pPr>
                      <a:r>
                        <a:rPr lang="ar-BH" sz="2000" b="1">
                          <a:effectLst/>
                        </a:rPr>
                        <a:t>يرتكز على الابداع وتعمل بشكل فريد للنمو بشكل كبير والدخول لأسواق جديدة للمنافسة.</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BH" sz="2000" b="1" dirty="0">
                          <a:solidFill>
                            <a:srgbClr val="7030A0"/>
                          </a:solidFill>
                          <a:effectLst/>
                          <a:cs typeface="Sultan bold" pitchFamily="2" charset="-78"/>
                        </a:rPr>
                        <a:t>إمكانيات النمو</a:t>
                      </a:r>
                      <a:endParaRPr lang="en-US" sz="2000" b="1" dirty="0">
                        <a:solidFill>
                          <a:srgbClr val="7030A0"/>
                        </a:solidFill>
                        <a:effectLst/>
                        <a:latin typeface="Calibri" panose="020F0502020204030204" pitchFamily="34" charset="0"/>
                        <a:ea typeface="Calibri" panose="020F0502020204030204" pitchFamily="34" charset="0"/>
                        <a:cs typeface="Sultan bold" pitchFamily="2" charset="-78"/>
                      </a:endParaRPr>
                    </a:p>
                  </a:txBody>
                  <a:tcPr marL="68580" marR="68580" marT="0" marB="0" anchor="ctr"/>
                </a:tc>
              </a:tr>
              <a:tr h="845651">
                <a:tc>
                  <a:txBody>
                    <a:bodyPr/>
                    <a:lstStyle/>
                    <a:p>
                      <a:pPr algn="just" rtl="1">
                        <a:lnSpc>
                          <a:spcPct val="115000"/>
                        </a:lnSpc>
                        <a:spcAft>
                          <a:spcPts val="0"/>
                        </a:spcAft>
                      </a:pPr>
                      <a:r>
                        <a:rPr lang="ar-BH" sz="2000" b="1">
                          <a:effectLst/>
                        </a:rPr>
                        <a:t>لها أهداف مالية محددة.</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rtl="1">
                        <a:lnSpc>
                          <a:spcPct val="115000"/>
                        </a:lnSpc>
                        <a:spcAft>
                          <a:spcPts val="0"/>
                        </a:spcAft>
                      </a:pPr>
                      <a:r>
                        <a:rPr lang="ar-BH" sz="2000" b="1">
                          <a:effectLst/>
                        </a:rPr>
                        <a:t>أهدافه ترتبط بالنمو وتطوير السوق وزيادة حصته في السوق.</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15000"/>
                        </a:lnSpc>
                        <a:spcAft>
                          <a:spcPts val="0"/>
                        </a:spcAft>
                      </a:pPr>
                      <a:r>
                        <a:rPr lang="ar-BH" sz="2000" b="1" dirty="0">
                          <a:solidFill>
                            <a:srgbClr val="7030A0"/>
                          </a:solidFill>
                          <a:effectLst/>
                          <a:cs typeface="Sultan bold" pitchFamily="2" charset="-78"/>
                        </a:rPr>
                        <a:t>الأهداف الاستراتيجية</a:t>
                      </a:r>
                      <a:endParaRPr lang="en-US" sz="2000" b="1" dirty="0">
                        <a:solidFill>
                          <a:srgbClr val="7030A0"/>
                        </a:solidFill>
                        <a:effectLst/>
                        <a:latin typeface="Calibri" panose="020F0502020204030204" pitchFamily="34" charset="0"/>
                        <a:ea typeface="Calibri" panose="020F0502020204030204" pitchFamily="34" charset="0"/>
                        <a:cs typeface="Sultan bold" pitchFamily="2" charset="-78"/>
                      </a:endParaRPr>
                    </a:p>
                  </a:txBody>
                  <a:tcPr marL="68580" marR="68580" marT="0" marB="0" anchor="ctr"/>
                </a:tc>
              </a:tr>
            </a:tbl>
          </a:graphicData>
        </a:graphic>
      </p:graphicFrame>
      <p:sp>
        <p:nvSpPr>
          <p:cNvPr id="4" name="Rounded Rectangle 3"/>
          <p:cNvSpPr/>
          <p:nvPr/>
        </p:nvSpPr>
        <p:spPr>
          <a:xfrm>
            <a:off x="1957589" y="1651252"/>
            <a:ext cx="7012239" cy="59661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chemeClr val="bg1"/>
                </a:solidFill>
                <a:cs typeface="Sultan bold" pitchFamily="2" charset="-78"/>
              </a:rPr>
              <a:t>ثالثاً:</a:t>
            </a:r>
            <a:r>
              <a:rPr lang="ar-SA" sz="3200" b="1" dirty="0">
                <a:solidFill>
                  <a:schemeClr val="bg1"/>
                </a:solidFill>
                <a:cs typeface="Sultan bold" pitchFamily="2" charset="-78"/>
              </a:rPr>
              <a:t> التمايز بين الريادة والمشروعات الصغيرة</a:t>
            </a:r>
            <a:r>
              <a:rPr lang="ar-BH" sz="3200" b="1" dirty="0" smtClean="0">
                <a:solidFill>
                  <a:schemeClr val="bg1"/>
                </a:solidFill>
                <a:cs typeface="Sultan bold" pitchFamily="2" charset="-78"/>
              </a:rPr>
              <a:t>.</a:t>
            </a:r>
            <a:endParaRPr lang="en-US" sz="3200" dirty="0">
              <a:solidFill>
                <a:schemeClr val="bg1"/>
              </a:solidFill>
              <a:cs typeface="Sultan bold" pitchFamily="2" charset="-78"/>
            </a:endParaRPr>
          </a:p>
        </p:txBody>
      </p:sp>
    </p:spTree>
    <p:extLst>
      <p:ext uri="{BB962C8B-B14F-4D97-AF65-F5344CB8AC3E}">
        <p14:creationId xmlns:p14="http://schemas.microsoft.com/office/powerpoint/2010/main" val="117859145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2416934" y="365314"/>
            <a:ext cx="9775066"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2474966" y="546904"/>
            <a:ext cx="8407130" cy="646331"/>
          </a:xfrm>
          <a:prstGeom prst="rect">
            <a:avLst/>
          </a:prstGeom>
        </p:spPr>
        <p:txBody>
          <a:bodyPr wrap="square">
            <a:spAutoFit/>
          </a:bodyPr>
          <a:lstStyle/>
          <a:p>
            <a:pPr algn="ctr"/>
            <a:r>
              <a:rPr lang="ar-SA" sz="3600" b="1" dirty="0" smtClean="0">
                <a:solidFill>
                  <a:srgbClr val="FFFF00"/>
                </a:solidFill>
                <a:latin typeface="Arial" panose="020B0604020202020204" pitchFamily="34" charset="0"/>
                <a:cs typeface="Sultan bold" pitchFamily="2" charset="-78"/>
              </a:rPr>
              <a:t>نحدد مصادر تطوير الأفكار ذات الصلة بالمشروعات الريادية</a:t>
            </a:r>
            <a:endParaRPr lang="en-US" sz="3600" b="1" dirty="0">
              <a:ln w="9525">
                <a:noFill/>
                <a:prstDash val="solid"/>
              </a:ln>
              <a:solidFill>
                <a:srgbClr val="FFFF00"/>
              </a:solidFill>
              <a:latin typeface="Arial" panose="020B0604020202020204" pitchFamily="34" charset="0"/>
              <a:cs typeface="Sultan bold"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8165205" y="6502121"/>
            <a:ext cx="3644051"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لعام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7"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الريادة                                                                               قصد101-801</a:t>
            </a:r>
            <a:endParaRPr lang="ar-BH" sz="1800" b="1" dirty="0">
              <a:solidFill>
                <a:srgbClr val="002060"/>
              </a:solidFill>
            </a:endParaRPr>
          </a:p>
        </p:txBody>
      </p:sp>
      <p:grpSp>
        <p:nvGrpSpPr>
          <p:cNvPr id="37" name="Group 36"/>
          <p:cNvGrpSpPr/>
          <p:nvPr/>
        </p:nvGrpSpPr>
        <p:grpSpPr>
          <a:xfrm>
            <a:off x="427519" y="2429838"/>
            <a:ext cx="9120671" cy="3677504"/>
            <a:chOff x="250643" y="-45769"/>
            <a:chExt cx="5899967" cy="3678250"/>
          </a:xfrm>
        </p:grpSpPr>
        <p:grpSp>
          <p:nvGrpSpPr>
            <p:cNvPr id="40" name="Group 39"/>
            <p:cNvGrpSpPr/>
            <p:nvPr/>
          </p:nvGrpSpPr>
          <p:grpSpPr>
            <a:xfrm>
              <a:off x="250643" y="-45769"/>
              <a:ext cx="5899967" cy="3678250"/>
              <a:chOff x="250658" y="-13706"/>
              <a:chExt cx="5900451" cy="3681075"/>
            </a:xfrm>
          </p:grpSpPr>
          <p:grpSp>
            <p:nvGrpSpPr>
              <p:cNvPr id="42" name="Group 41"/>
              <p:cNvGrpSpPr/>
              <p:nvPr/>
            </p:nvGrpSpPr>
            <p:grpSpPr>
              <a:xfrm flipH="1">
                <a:off x="250658" y="66668"/>
                <a:ext cx="5900451" cy="3600701"/>
                <a:chOff x="261727" y="-7"/>
                <a:chExt cx="4921036" cy="3605748"/>
              </a:xfrm>
            </p:grpSpPr>
            <p:sp>
              <p:nvSpPr>
                <p:cNvPr id="44" name="Rectangle 43"/>
                <p:cNvSpPr/>
                <p:nvPr/>
              </p:nvSpPr>
              <p:spPr>
                <a:xfrm>
                  <a:off x="626047" y="307587"/>
                  <a:ext cx="4556716" cy="3298154"/>
                </a:xfrm>
                <a:prstGeom prst="rect">
                  <a:avLst/>
                </a:prstGeom>
                <a:solidFill>
                  <a:srgbClr val="D4D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81610" algn="r">
                    <a:lnSpc>
                      <a:spcPct val="115000"/>
                    </a:lnSpc>
                    <a:spcAft>
                      <a:spcPts val="0"/>
                    </a:spcAft>
                    <a:tabLst>
                      <a:tab pos="849630" algn="l"/>
                      <a:tab pos="1140460" algn="l"/>
                    </a:tabLst>
                  </a:pPr>
                  <a:endParaRPr lang="ar-SA" sz="2400" dirty="0" smtClean="0">
                    <a:solidFill>
                      <a:srgbClr val="000000"/>
                    </a:solidFill>
                    <a:effectLst/>
                    <a:ea typeface="Calibri" panose="020F0502020204030204" pitchFamily="34" charset="0"/>
                    <a:cs typeface="Sakkal Majalla"/>
                  </a:endParaRPr>
                </a:p>
                <a:p>
                  <a:pPr marL="181610" algn="r">
                    <a:lnSpc>
                      <a:spcPct val="115000"/>
                    </a:lnSpc>
                    <a:spcAft>
                      <a:spcPts val="0"/>
                    </a:spcAft>
                    <a:tabLst>
                      <a:tab pos="849630" algn="l"/>
                      <a:tab pos="1140460" algn="l"/>
                    </a:tabLst>
                  </a:pPr>
                  <a:r>
                    <a:rPr lang="ar-SA" sz="2400" dirty="0" smtClean="0">
                      <a:solidFill>
                        <a:srgbClr val="000000"/>
                      </a:solidFill>
                      <a:effectLst/>
                      <a:ea typeface="Calibri" panose="020F0502020204030204" pitchFamily="34" charset="0"/>
                      <a:cs typeface="Sakkal Majalla"/>
                    </a:rPr>
                    <a:t>"</a:t>
                  </a:r>
                  <a:r>
                    <a:rPr lang="ar-SA" sz="2400" dirty="0">
                      <a:solidFill>
                        <a:srgbClr val="000000"/>
                      </a:solidFill>
                      <a:effectLst/>
                      <a:ea typeface="Calibri" panose="020F0502020204030204" pitchFamily="34" charset="0"/>
                      <a:cs typeface="Sakkal Majalla"/>
                    </a:rPr>
                    <a:t>إن العمل الجماعي يعد أساساً جيداً للنجاح في العمل".</a:t>
                  </a:r>
                  <a:endParaRPr lang="en-US" sz="2400" dirty="0">
                    <a:effectLst/>
                    <a:ea typeface="Calibri" panose="020F0502020204030204" pitchFamily="34" charset="0"/>
                    <a:cs typeface="Arial" panose="020B0604020202020204" pitchFamily="34" charset="0"/>
                  </a:endParaRPr>
                </a:p>
                <a:p>
                  <a:pPr algn="just" rtl="1">
                    <a:lnSpc>
                      <a:spcPct val="130000"/>
                    </a:lnSpc>
                    <a:spcAft>
                      <a:spcPts val="0"/>
                    </a:spcAft>
                  </a:pPr>
                  <a:r>
                    <a:rPr lang="ar-SA" sz="2400" dirty="0">
                      <a:solidFill>
                        <a:srgbClr val="000000"/>
                      </a:solidFill>
                      <a:effectLst/>
                      <a:ea typeface="Calibri" panose="020F0502020204030204" pitchFamily="34" charset="0"/>
                      <a:cs typeface="Sakkal Majalla"/>
                    </a:rPr>
                    <a:t>في ضوء العبارة </a:t>
                  </a:r>
                  <a:endParaRPr lang="en-US" sz="2400" dirty="0">
                    <a:effectLst/>
                    <a:ea typeface="Calibri" panose="020F0502020204030204" pitchFamily="34" charset="0"/>
                    <a:cs typeface="Arial" panose="020B0604020202020204" pitchFamily="34" charset="0"/>
                  </a:endParaRPr>
                </a:p>
                <a:p>
                  <a:pPr marL="342900" indent="-342900" algn="just" rtl="1">
                    <a:lnSpc>
                      <a:spcPct val="130000"/>
                    </a:lnSpc>
                    <a:spcAft>
                      <a:spcPts val="0"/>
                    </a:spcAft>
                    <a:buFont typeface="Wingdings" panose="05000000000000000000" pitchFamily="2" charset="2"/>
                    <a:buChar char="Ø"/>
                  </a:pPr>
                  <a:r>
                    <a:rPr lang="ar-SA" sz="2400" b="1" dirty="0">
                      <a:solidFill>
                        <a:srgbClr val="000000"/>
                      </a:solidFill>
                      <a:effectLst/>
                      <a:ea typeface="Calibri" panose="020F0502020204030204" pitchFamily="34" charset="0"/>
                      <a:cs typeface="Sakkal Majalla"/>
                    </a:rPr>
                    <a:t>كون مجموعة مع زملاؤك في الصف، واطرحوا فكرة مشروع تجاري صغير</a:t>
                  </a:r>
                  <a:endParaRPr lang="en-US" sz="2400" dirty="0">
                    <a:effectLst/>
                    <a:ea typeface="Calibri" panose="020F0502020204030204" pitchFamily="34" charset="0"/>
                    <a:cs typeface="Arial" panose="020B0604020202020204" pitchFamily="34" charset="0"/>
                  </a:endParaRPr>
                </a:p>
                <a:p>
                  <a:pPr algn="just" rtl="1">
                    <a:lnSpc>
                      <a:spcPct val="130000"/>
                    </a:lnSpc>
                    <a:spcAft>
                      <a:spcPts val="0"/>
                    </a:spcAft>
                  </a:pPr>
                  <a:r>
                    <a:rPr lang="ar-SA" sz="2400" b="1" dirty="0">
                      <a:solidFill>
                        <a:srgbClr val="000000"/>
                      </a:solidFill>
                      <a:effectLst/>
                      <a:ea typeface="Calibri" panose="020F0502020204030204" pitchFamily="34" charset="0"/>
                      <a:cs typeface="Sakkal Majalla"/>
                    </a:rPr>
                    <a:t> تحلمون بتحقيقه، ثم وضح ما يأتي: </a:t>
                  </a:r>
                  <a:endParaRPr lang="en-US" sz="2400" dirty="0">
                    <a:effectLst/>
                    <a:ea typeface="Calibri" panose="020F0502020204030204" pitchFamily="34" charset="0"/>
                    <a:cs typeface="Arial" panose="020B0604020202020204" pitchFamily="34" charset="0"/>
                  </a:endParaRPr>
                </a:p>
                <a:p>
                  <a:pPr marL="571500" indent="-342900" algn="just" rtl="1">
                    <a:lnSpc>
                      <a:spcPct val="130000"/>
                    </a:lnSpc>
                    <a:spcAft>
                      <a:spcPts val="0"/>
                    </a:spcAft>
                    <a:buFont typeface="Wingdings" panose="05000000000000000000" pitchFamily="2" charset="2"/>
                    <a:buChar char="v"/>
                  </a:pPr>
                  <a:r>
                    <a:rPr lang="ar-SA" sz="2400" b="1" dirty="0">
                      <a:solidFill>
                        <a:srgbClr val="000000"/>
                      </a:solidFill>
                      <a:effectLst/>
                      <a:ea typeface="Calibri" panose="020F0502020204030204" pitchFamily="34" charset="0"/>
                      <a:cs typeface="Sakkal Majalla"/>
                    </a:rPr>
                    <a:t>ماهي التحديات التي قد </a:t>
                  </a:r>
                  <a:r>
                    <a:rPr lang="ar-SA" sz="2400" b="1" dirty="0" err="1">
                      <a:solidFill>
                        <a:srgbClr val="000000"/>
                      </a:solidFill>
                      <a:effectLst/>
                      <a:ea typeface="Calibri" panose="020F0502020204030204" pitchFamily="34" charset="0"/>
                      <a:cs typeface="Sakkal Majalla"/>
                    </a:rPr>
                    <a:t>تواجههكم</a:t>
                  </a:r>
                  <a:r>
                    <a:rPr lang="ar-SA" sz="2400" b="1" dirty="0">
                      <a:solidFill>
                        <a:srgbClr val="000000"/>
                      </a:solidFill>
                      <a:effectLst/>
                      <a:ea typeface="Calibri" panose="020F0502020204030204" pitchFamily="34" charset="0"/>
                      <a:cs typeface="Sakkal Majalla"/>
                    </a:rPr>
                    <a:t> </a:t>
                  </a:r>
                  <a:r>
                    <a:rPr lang="ar-BH" sz="2400" b="1" dirty="0">
                      <a:solidFill>
                        <a:srgbClr val="000000"/>
                      </a:solidFill>
                      <a:effectLst/>
                      <a:ea typeface="Calibri" panose="020F0502020204030204" pitchFamily="34" charset="0"/>
                      <a:cs typeface="Sakkal Majalla"/>
                    </a:rPr>
                    <a:t> أثناء تنفيذ المشروع</a:t>
                  </a:r>
                  <a:r>
                    <a:rPr lang="ar-SA" sz="2400" b="1" dirty="0">
                      <a:solidFill>
                        <a:srgbClr val="000000"/>
                      </a:solidFill>
                      <a:effectLst/>
                      <a:ea typeface="Calibri" panose="020F0502020204030204" pitchFamily="34" charset="0"/>
                      <a:cs typeface="Sakkal Majalla"/>
                    </a:rPr>
                    <a:t>؟ وكيفية حلها؟</a:t>
                  </a:r>
                  <a:endParaRPr lang="en-US" sz="2400" dirty="0">
                    <a:effectLst/>
                    <a:ea typeface="Calibri" panose="020F0502020204030204" pitchFamily="34" charset="0"/>
                    <a:cs typeface="Arial" panose="020B0604020202020204" pitchFamily="34" charset="0"/>
                  </a:endParaRPr>
                </a:p>
                <a:p>
                  <a:pPr marL="571500" indent="-342900" algn="just" rtl="1">
                    <a:lnSpc>
                      <a:spcPct val="130000"/>
                    </a:lnSpc>
                    <a:spcAft>
                      <a:spcPts val="0"/>
                    </a:spcAft>
                    <a:buFont typeface="Wingdings" panose="05000000000000000000" pitchFamily="2" charset="2"/>
                    <a:buChar char="v"/>
                  </a:pPr>
                  <a:r>
                    <a:rPr lang="ar-BH" sz="2400" b="1" dirty="0">
                      <a:solidFill>
                        <a:srgbClr val="000000"/>
                      </a:solidFill>
                      <a:effectLst/>
                      <a:ea typeface="Calibri" panose="020F0502020204030204" pitchFamily="34" charset="0"/>
                      <a:cs typeface="Sakkal Majalla"/>
                    </a:rPr>
                    <a:t>اقترح حلولاً لمواجهة تلك التحديات؟</a:t>
                  </a:r>
                  <a:endParaRPr lang="en-US" sz="2400" dirty="0">
                    <a:effectLst/>
                    <a:ea typeface="Calibri" panose="020F0502020204030204" pitchFamily="34" charset="0"/>
                    <a:cs typeface="Arial" panose="020B0604020202020204" pitchFamily="34" charset="0"/>
                  </a:endParaRPr>
                </a:p>
                <a:p>
                  <a:pPr algn="just" rtl="1">
                    <a:lnSpc>
                      <a:spcPct val="110000"/>
                    </a:lnSpc>
                    <a:spcAft>
                      <a:spcPts val="0"/>
                    </a:spcAft>
                  </a:pPr>
                  <a:r>
                    <a:rPr lang="ar-BH" sz="2400" b="1" dirty="0">
                      <a:effectLst/>
                      <a:ea typeface="Calibri" panose="020F0502020204030204" pitchFamily="34" charset="0"/>
                      <a:cs typeface="Sakkal Majalla"/>
                    </a:rPr>
                    <a:t> </a:t>
                  </a:r>
                  <a:endParaRPr lang="en-US" sz="2400" dirty="0">
                    <a:effectLst/>
                    <a:ea typeface="Calibri" panose="020F0502020204030204" pitchFamily="34" charset="0"/>
                    <a:cs typeface="Arial" panose="020B0604020202020204" pitchFamily="34" charset="0"/>
                  </a:endParaRPr>
                </a:p>
                <a:p>
                  <a:pPr algn="r">
                    <a:lnSpc>
                      <a:spcPct val="110000"/>
                    </a:lnSpc>
                    <a:spcAft>
                      <a:spcPts val="0"/>
                    </a:spcAft>
                  </a:pPr>
                  <a:r>
                    <a:rPr lang="en-US" sz="2400" dirty="0">
                      <a:solidFill>
                        <a:srgbClr val="000000"/>
                      </a:solidFill>
                      <a:effectLst/>
                      <a:latin typeface="Sakkal Majalla"/>
                      <a:ea typeface="Calibri" panose="020F0502020204030204" pitchFamily="34" charset="0"/>
                      <a:cs typeface="Arial" panose="020B0604020202020204" pitchFamily="34" charset="0"/>
                    </a:rPr>
                    <a:t>   </a:t>
                  </a:r>
                  <a:endParaRPr lang="en-US" sz="2400" dirty="0">
                    <a:effectLst/>
                    <a:ea typeface="Calibri" panose="020F0502020204030204" pitchFamily="34" charset="0"/>
                    <a:cs typeface="Arial" panose="020B0604020202020204" pitchFamily="34" charset="0"/>
                  </a:endParaRPr>
                </a:p>
                <a:p>
                  <a:pPr algn="r" rtl="1">
                    <a:lnSpc>
                      <a:spcPct val="110000"/>
                    </a:lnSpc>
                    <a:spcAft>
                      <a:spcPts val="0"/>
                    </a:spcAft>
                  </a:pPr>
                  <a:r>
                    <a:rPr lang="ar-SA" sz="2400" b="1" dirty="0">
                      <a:solidFill>
                        <a:srgbClr val="000000"/>
                      </a:solidFill>
                      <a:effectLst/>
                      <a:ea typeface="Calibri" panose="020F0502020204030204" pitchFamily="34" charset="0"/>
                      <a:cs typeface="Sakkal Majalla"/>
                    </a:rPr>
                    <a:t> </a:t>
                  </a:r>
                  <a:endParaRPr lang="en-US" sz="2400" dirty="0">
                    <a:effectLst/>
                    <a:ea typeface="Calibri" panose="020F0502020204030204" pitchFamily="34" charset="0"/>
                    <a:cs typeface="Arial" panose="020B0604020202020204" pitchFamily="34" charset="0"/>
                  </a:endParaRPr>
                </a:p>
                <a:p>
                  <a:pPr algn="justLow" rtl="1">
                    <a:lnSpc>
                      <a:spcPct val="107000"/>
                    </a:lnSpc>
                    <a:spcAft>
                      <a:spcPts val="0"/>
                    </a:spcAft>
                  </a:pPr>
                  <a:r>
                    <a:rPr lang="en-US" sz="2400" dirty="0">
                      <a:solidFill>
                        <a:srgbClr val="000000"/>
                      </a:solidFill>
                      <a:effectLst/>
                      <a:latin typeface="Sakkal Majalla"/>
                      <a:ea typeface="Calibri" panose="020F0502020204030204" pitchFamily="34" charset="0"/>
                      <a:cs typeface="Arial" panose="020B0604020202020204" pitchFamily="34" charset="0"/>
                    </a:rPr>
                    <a:t>    </a:t>
                  </a:r>
                  <a:endParaRPr lang="en-US" sz="2400" dirty="0">
                    <a:effectLst/>
                    <a:ea typeface="Calibri" panose="020F0502020204030204" pitchFamily="34" charset="0"/>
                    <a:cs typeface="Arial" panose="020B0604020202020204" pitchFamily="34" charset="0"/>
                  </a:endParaRPr>
                </a:p>
              </p:txBody>
            </p:sp>
            <p:sp>
              <p:nvSpPr>
                <p:cNvPr id="45" name="Freeform: Shape 4"/>
                <p:cNvSpPr/>
                <p:nvPr/>
              </p:nvSpPr>
              <p:spPr>
                <a:xfrm>
                  <a:off x="261727" y="0"/>
                  <a:ext cx="2101703" cy="577051"/>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sp>
              <p:nvSpPr>
                <p:cNvPr id="46" name="Rectangle 45"/>
                <p:cNvSpPr/>
                <p:nvPr/>
              </p:nvSpPr>
              <p:spPr>
                <a:xfrm>
                  <a:off x="588079" y="-7"/>
                  <a:ext cx="4556736" cy="304800"/>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grpSp>
          <p:sp>
            <p:nvSpPr>
              <p:cNvPr id="43" name="مربع نص 10"/>
              <p:cNvSpPr txBox="1"/>
              <p:nvPr/>
            </p:nvSpPr>
            <p:spPr>
              <a:xfrm>
                <a:off x="2734134" y="-13706"/>
                <a:ext cx="2924175" cy="4092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BH" sz="2400" dirty="0">
                    <a:solidFill>
                      <a:srgbClr val="FFFFFF"/>
                    </a:solidFill>
                    <a:effectLst/>
                    <a:latin typeface="Al-Mateen" panose="02060803050605020204" pitchFamily="18" charset="-78"/>
                    <a:ea typeface="Calibri" panose="020F0502020204030204" pitchFamily="34" charset="0"/>
                    <a:cs typeface="Sultan bold" pitchFamily="2" charset="-78"/>
                  </a:rPr>
                  <a:t>نشاط جماعي </a:t>
                </a:r>
                <a:r>
                  <a:rPr lang="ar-BH" sz="2400" b="1" dirty="0">
                    <a:solidFill>
                      <a:srgbClr val="FFFFFF"/>
                    </a:solidFill>
                    <a:effectLst/>
                    <a:ea typeface="Calibri" panose="020F0502020204030204" pitchFamily="34" charset="0"/>
                    <a:cs typeface="Times New Roman" panose="02020603050405020304" pitchFamily="18" charset="0"/>
                  </a:rPr>
                  <a:t>(</a:t>
                </a:r>
                <a:r>
                  <a:rPr lang="en-US" sz="2400" b="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4</a:t>
                </a:r>
                <a:r>
                  <a:rPr lang="ar-BH" sz="2400" b="1" dirty="0">
                    <a:solidFill>
                      <a:srgbClr val="FFFFFF"/>
                    </a:solidFill>
                    <a:effectLst/>
                    <a:ea typeface="Calibri" panose="020F0502020204030204" pitchFamily="34" charset="0"/>
                    <a:cs typeface="Times New Roman" panose="02020603050405020304" pitchFamily="18" charset="0"/>
                  </a:rPr>
                  <a:t>-1-</a:t>
                </a:r>
                <a:r>
                  <a:rPr lang="en-US" sz="2400" b="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4</a:t>
                </a:r>
                <a:r>
                  <a:rPr lang="ar-BH" sz="2400" b="1" dirty="0">
                    <a:solidFill>
                      <a:srgbClr val="FFFFFF"/>
                    </a:solidFill>
                    <a:effectLst/>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Arial" panose="020B0604020202020204" pitchFamily="34" charset="0"/>
                </a:endParaRPr>
              </a:p>
            </p:txBody>
          </p:sp>
        </p:grpSp>
        <p:sp>
          <p:nvSpPr>
            <p:cNvPr id="41" name="Freeform: Shape 113"/>
            <p:cNvSpPr/>
            <p:nvPr/>
          </p:nvSpPr>
          <p:spPr>
            <a:xfrm>
              <a:off x="5657850" y="137160"/>
              <a:ext cx="438150" cy="318770"/>
            </a:xfrm>
            <a:custGeom>
              <a:avLst/>
              <a:gdLst>
                <a:gd name="connsiteX0" fmla="*/ 132419 w 479231"/>
                <a:gd name="connsiteY0" fmla="*/ 150137 h 326695"/>
                <a:gd name="connsiteX1" fmla="*/ 346812 w 479231"/>
                <a:gd name="connsiteY1" fmla="*/ 150137 h 326695"/>
                <a:gd name="connsiteX2" fmla="*/ 359423 w 479231"/>
                <a:gd name="connsiteY2" fmla="*/ 162748 h 326695"/>
                <a:gd name="connsiteX3" fmla="*/ 346812 w 479231"/>
                <a:gd name="connsiteY3" fmla="*/ 175360 h 326695"/>
                <a:gd name="connsiteX4" fmla="*/ 252227 w 479231"/>
                <a:gd name="connsiteY4" fmla="*/ 175360 h 326695"/>
                <a:gd name="connsiteX5" fmla="*/ 252227 w 479231"/>
                <a:gd name="connsiteY5" fmla="*/ 301473 h 326695"/>
                <a:gd name="connsiteX6" fmla="*/ 290061 w 479231"/>
                <a:gd name="connsiteY6" fmla="*/ 301473 h 326695"/>
                <a:gd name="connsiteX7" fmla="*/ 290061 w 479231"/>
                <a:gd name="connsiteY7" fmla="*/ 326695 h 326695"/>
                <a:gd name="connsiteX8" fmla="*/ 189170 w 479231"/>
                <a:gd name="connsiteY8" fmla="*/ 326695 h 326695"/>
                <a:gd name="connsiteX9" fmla="*/ 189170 w 479231"/>
                <a:gd name="connsiteY9" fmla="*/ 301473 h 326695"/>
                <a:gd name="connsiteX10" fmla="*/ 227004 w 479231"/>
                <a:gd name="connsiteY10" fmla="*/ 301473 h 326695"/>
                <a:gd name="connsiteX11" fmla="*/ 227004 w 479231"/>
                <a:gd name="connsiteY11" fmla="*/ 175360 h 326695"/>
                <a:gd name="connsiteX12" fmla="*/ 132419 w 479231"/>
                <a:gd name="connsiteY12" fmla="*/ 175360 h 326695"/>
                <a:gd name="connsiteX13" fmla="*/ 119808 w 479231"/>
                <a:gd name="connsiteY13" fmla="*/ 162748 h 326695"/>
                <a:gd name="connsiteX14" fmla="*/ 132419 w 479231"/>
                <a:gd name="connsiteY14" fmla="*/ 150137 h 326695"/>
                <a:gd name="connsiteX15" fmla="*/ 466620 w 479231"/>
                <a:gd name="connsiteY15" fmla="*/ 102844 h 326695"/>
                <a:gd name="connsiteX16" fmla="*/ 479231 w 479231"/>
                <a:gd name="connsiteY16" fmla="*/ 115455 h 326695"/>
                <a:gd name="connsiteX17" fmla="*/ 479231 w 479231"/>
                <a:gd name="connsiteY17" fmla="*/ 251027 h 326695"/>
                <a:gd name="connsiteX18" fmla="*/ 466620 w 479231"/>
                <a:gd name="connsiteY18" fmla="*/ 263638 h 326695"/>
                <a:gd name="connsiteX19" fmla="*/ 428786 w 479231"/>
                <a:gd name="connsiteY19" fmla="*/ 263638 h 326695"/>
                <a:gd name="connsiteX20" fmla="*/ 428786 w 479231"/>
                <a:gd name="connsiteY20" fmla="*/ 301472 h 326695"/>
                <a:gd name="connsiteX21" fmla="*/ 454009 w 479231"/>
                <a:gd name="connsiteY21" fmla="*/ 301472 h 326695"/>
                <a:gd name="connsiteX22" fmla="*/ 454009 w 479231"/>
                <a:gd name="connsiteY22" fmla="*/ 326695 h 326695"/>
                <a:gd name="connsiteX23" fmla="*/ 378341 w 479231"/>
                <a:gd name="connsiteY23" fmla="*/ 326695 h 326695"/>
                <a:gd name="connsiteX24" fmla="*/ 378341 w 479231"/>
                <a:gd name="connsiteY24" fmla="*/ 301472 h 326695"/>
                <a:gd name="connsiteX25" fmla="*/ 403563 w 479231"/>
                <a:gd name="connsiteY25" fmla="*/ 301472 h 326695"/>
                <a:gd name="connsiteX26" fmla="*/ 403563 w 479231"/>
                <a:gd name="connsiteY26" fmla="*/ 263638 h 326695"/>
                <a:gd name="connsiteX27" fmla="*/ 365729 w 479231"/>
                <a:gd name="connsiteY27" fmla="*/ 263638 h 326695"/>
                <a:gd name="connsiteX28" fmla="*/ 353118 w 479231"/>
                <a:gd name="connsiteY28" fmla="*/ 251027 h 326695"/>
                <a:gd name="connsiteX29" fmla="*/ 365729 w 479231"/>
                <a:gd name="connsiteY29" fmla="*/ 238416 h 326695"/>
                <a:gd name="connsiteX30" fmla="*/ 454009 w 479231"/>
                <a:gd name="connsiteY30" fmla="*/ 238416 h 326695"/>
                <a:gd name="connsiteX31" fmla="*/ 454009 w 479231"/>
                <a:gd name="connsiteY31" fmla="*/ 115455 h 326695"/>
                <a:gd name="connsiteX32" fmla="*/ 466620 w 479231"/>
                <a:gd name="connsiteY32" fmla="*/ 102844 h 326695"/>
                <a:gd name="connsiteX33" fmla="*/ 12611 w 479231"/>
                <a:gd name="connsiteY33" fmla="*/ 99691 h 326695"/>
                <a:gd name="connsiteX34" fmla="*/ 25223 w 479231"/>
                <a:gd name="connsiteY34" fmla="*/ 112302 h 326695"/>
                <a:gd name="connsiteX35" fmla="*/ 25223 w 479231"/>
                <a:gd name="connsiteY35" fmla="*/ 238415 h 326695"/>
                <a:gd name="connsiteX36" fmla="*/ 113502 w 479231"/>
                <a:gd name="connsiteY36" fmla="*/ 238415 h 326695"/>
                <a:gd name="connsiteX37" fmla="*/ 126113 w 479231"/>
                <a:gd name="connsiteY37" fmla="*/ 251027 h 326695"/>
                <a:gd name="connsiteX38" fmla="*/ 113502 w 479231"/>
                <a:gd name="connsiteY38" fmla="*/ 263638 h 326695"/>
                <a:gd name="connsiteX39" fmla="*/ 75668 w 479231"/>
                <a:gd name="connsiteY39" fmla="*/ 263638 h 326695"/>
                <a:gd name="connsiteX40" fmla="*/ 75668 w 479231"/>
                <a:gd name="connsiteY40" fmla="*/ 301472 h 326695"/>
                <a:gd name="connsiteX41" fmla="*/ 100891 w 479231"/>
                <a:gd name="connsiteY41" fmla="*/ 301472 h 326695"/>
                <a:gd name="connsiteX42" fmla="*/ 100891 w 479231"/>
                <a:gd name="connsiteY42" fmla="*/ 326695 h 326695"/>
                <a:gd name="connsiteX43" fmla="*/ 25223 w 479231"/>
                <a:gd name="connsiteY43" fmla="*/ 326695 h 326695"/>
                <a:gd name="connsiteX44" fmla="*/ 25223 w 479231"/>
                <a:gd name="connsiteY44" fmla="*/ 301472 h 326695"/>
                <a:gd name="connsiteX45" fmla="*/ 50445 w 479231"/>
                <a:gd name="connsiteY45" fmla="*/ 301472 h 326695"/>
                <a:gd name="connsiteX46" fmla="*/ 50445 w 479231"/>
                <a:gd name="connsiteY46" fmla="*/ 263638 h 326695"/>
                <a:gd name="connsiteX47" fmla="*/ 12611 w 479231"/>
                <a:gd name="connsiteY47" fmla="*/ 263638 h 326695"/>
                <a:gd name="connsiteX48" fmla="*/ 0 w 479231"/>
                <a:gd name="connsiteY48" fmla="*/ 251027 h 326695"/>
                <a:gd name="connsiteX49" fmla="*/ 0 w 479231"/>
                <a:gd name="connsiteY49" fmla="*/ 112302 h 326695"/>
                <a:gd name="connsiteX50" fmla="*/ 12611 w 479231"/>
                <a:gd name="connsiteY50" fmla="*/ 99691 h 326695"/>
                <a:gd name="connsiteX51" fmla="*/ 66462 w 479231"/>
                <a:gd name="connsiteY51" fmla="*/ 71379 h 326695"/>
                <a:gd name="connsiteX52" fmla="*/ 94964 w 479231"/>
                <a:gd name="connsiteY52" fmla="*/ 83990 h 326695"/>
                <a:gd name="connsiteX53" fmla="*/ 124979 w 479231"/>
                <a:gd name="connsiteY53" fmla="*/ 105998 h 326695"/>
                <a:gd name="connsiteX54" fmla="*/ 163948 w 479231"/>
                <a:gd name="connsiteY54" fmla="*/ 105998 h 326695"/>
                <a:gd name="connsiteX55" fmla="*/ 179712 w 479231"/>
                <a:gd name="connsiteY55" fmla="*/ 121762 h 326695"/>
                <a:gd name="connsiteX56" fmla="*/ 163948 w 479231"/>
                <a:gd name="connsiteY56" fmla="*/ 137526 h 326695"/>
                <a:gd name="connsiteX57" fmla="*/ 119809 w 479231"/>
                <a:gd name="connsiteY57" fmla="*/ 137526 h 326695"/>
                <a:gd name="connsiteX58" fmla="*/ 110476 w 479231"/>
                <a:gd name="connsiteY58" fmla="*/ 134499 h 326695"/>
                <a:gd name="connsiteX59" fmla="*/ 100891 w 479231"/>
                <a:gd name="connsiteY59" fmla="*/ 127374 h 326695"/>
                <a:gd name="connsiteX60" fmla="*/ 100891 w 479231"/>
                <a:gd name="connsiteY60" fmla="*/ 194088 h 326695"/>
                <a:gd name="connsiteX61" fmla="*/ 154490 w 479231"/>
                <a:gd name="connsiteY61" fmla="*/ 194088 h 326695"/>
                <a:gd name="connsiteX62" fmla="*/ 170254 w 479231"/>
                <a:gd name="connsiteY62" fmla="*/ 209852 h 326695"/>
                <a:gd name="connsiteX63" fmla="*/ 170254 w 479231"/>
                <a:gd name="connsiteY63" fmla="*/ 306013 h 326695"/>
                <a:gd name="connsiteX64" fmla="*/ 154490 w 479231"/>
                <a:gd name="connsiteY64" fmla="*/ 321777 h 326695"/>
                <a:gd name="connsiteX65" fmla="*/ 138726 w 479231"/>
                <a:gd name="connsiteY65" fmla="*/ 306013 h 326695"/>
                <a:gd name="connsiteX66" fmla="*/ 138726 w 479231"/>
                <a:gd name="connsiteY66" fmla="*/ 225805 h 326695"/>
                <a:gd name="connsiteX67" fmla="*/ 100891 w 479231"/>
                <a:gd name="connsiteY67" fmla="*/ 225805 h 326695"/>
                <a:gd name="connsiteX68" fmla="*/ 69805 w 479231"/>
                <a:gd name="connsiteY68" fmla="*/ 225805 h 326695"/>
                <a:gd name="connsiteX69" fmla="*/ 38275 w 479231"/>
                <a:gd name="connsiteY69" fmla="*/ 194277 h 326695"/>
                <a:gd name="connsiteX70" fmla="*/ 38275 w 479231"/>
                <a:gd name="connsiteY70" fmla="*/ 103853 h 326695"/>
                <a:gd name="connsiteX71" fmla="*/ 66462 w 479231"/>
                <a:gd name="connsiteY71" fmla="*/ 71379 h 326695"/>
                <a:gd name="connsiteX72" fmla="*/ 412770 w 479231"/>
                <a:gd name="connsiteY72" fmla="*/ 71064 h 326695"/>
                <a:gd name="connsiteX73" fmla="*/ 440830 w 479231"/>
                <a:gd name="connsiteY73" fmla="*/ 103538 h 326695"/>
                <a:gd name="connsiteX74" fmla="*/ 440830 w 479231"/>
                <a:gd name="connsiteY74" fmla="*/ 194277 h 326695"/>
                <a:gd name="connsiteX75" fmla="*/ 409302 w 479231"/>
                <a:gd name="connsiteY75" fmla="*/ 225806 h 326695"/>
                <a:gd name="connsiteX76" fmla="*/ 378530 w 479231"/>
                <a:gd name="connsiteY76" fmla="*/ 225806 h 326695"/>
                <a:gd name="connsiteX77" fmla="*/ 340696 w 479231"/>
                <a:gd name="connsiteY77" fmla="*/ 225806 h 326695"/>
                <a:gd name="connsiteX78" fmla="*/ 340696 w 479231"/>
                <a:gd name="connsiteY78" fmla="*/ 306013 h 326695"/>
                <a:gd name="connsiteX79" fmla="*/ 324932 w 479231"/>
                <a:gd name="connsiteY79" fmla="*/ 321777 h 326695"/>
                <a:gd name="connsiteX80" fmla="*/ 309168 w 479231"/>
                <a:gd name="connsiteY80" fmla="*/ 306013 h 326695"/>
                <a:gd name="connsiteX81" fmla="*/ 309168 w 479231"/>
                <a:gd name="connsiteY81" fmla="*/ 210041 h 326695"/>
                <a:gd name="connsiteX82" fmla="*/ 324932 w 479231"/>
                <a:gd name="connsiteY82" fmla="*/ 194277 h 326695"/>
                <a:gd name="connsiteX83" fmla="*/ 378342 w 479231"/>
                <a:gd name="connsiteY83" fmla="*/ 194277 h 326695"/>
                <a:gd name="connsiteX84" fmla="*/ 378342 w 479231"/>
                <a:gd name="connsiteY84" fmla="*/ 127374 h 326695"/>
                <a:gd name="connsiteX85" fmla="*/ 368756 w 479231"/>
                <a:gd name="connsiteY85" fmla="*/ 134499 h 326695"/>
                <a:gd name="connsiteX86" fmla="*/ 359425 w 479231"/>
                <a:gd name="connsiteY86" fmla="*/ 137526 h 326695"/>
                <a:gd name="connsiteX87" fmla="*/ 315284 w 479231"/>
                <a:gd name="connsiteY87" fmla="*/ 137526 h 326695"/>
                <a:gd name="connsiteX88" fmla="*/ 299520 w 479231"/>
                <a:gd name="connsiteY88" fmla="*/ 121762 h 326695"/>
                <a:gd name="connsiteX89" fmla="*/ 315284 w 479231"/>
                <a:gd name="connsiteY89" fmla="*/ 105998 h 326695"/>
                <a:gd name="connsiteX90" fmla="*/ 354253 w 479231"/>
                <a:gd name="connsiteY90" fmla="*/ 105998 h 326695"/>
                <a:gd name="connsiteX91" fmla="*/ 384269 w 479231"/>
                <a:gd name="connsiteY91" fmla="*/ 83675 h 326695"/>
                <a:gd name="connsiteX92" fmla="*/ 412770 w 479231"/>
                <a:gd name="connsiteY92" fmla="*/ 71064 h 326695"/>
                <a:gd name="connsiteX93" fmla="*/ 409868 w 479231"/>
                <a:gd name="connsiteY93" fmla="*/ 0 h 326695"/>
                <a:gd name="connsiteX94" fmla="*/ 441397 w 479231"/>
                <a:gd name="connsiteY94" fmla="*/ 31528 h 326695"/>
                <a:gd name="connsiteX95" fmla="*/ 409868 w 479231"/>
                <a:gd name="connsiteY95" fmla="*/ 63057 h 326695"/>
                <a:gd name="connsiteX96" fmla="*/ 378340 w 479231"/>
                <a:gd name="connsiteY96" fmla="*/ 31528 h 326695"/>
                <a:gd name="connsiteX97" fmla="*/ 409868 w 479231"/>
                <a:gd name="connsiteY97" fmla="*/ 0 h 326695"/>
                <a:gd name="connsiteX98" fmla="*/ 69362 w 479231"/>
                <a:gd name="connsiteY98" fmla="*/ 0 h 326695"/>
                <a:gd name="connsiteX99" fmla="*/ 100891 w 479231"/>
                <a:gd name="connsiteY99" fmla="*/ 31528 h 326695"/>
                <a:gd name="connsiteX100" fmla="*/ 69362 w 479231"/>
                <a:gd name="connsiteY100" fmla="*/ 63057 h 326695"/>
                <a:gd name="connsiteX101" fmla="*/ 37834 w 479231"/>
                <a:gd name="connsiteY101" fmla="*/ 31528 h 326695"/>
                <a:gd name="connsiteX102" fmla="*/ 69362 w 479231"/>
                <a:gd name="connsiteY102" fmla="*/ 0 h 3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79231" h="326695">
                  <a:moveTo>
                    <a:pt x="132419" y="150137"/>
                  </a:moveTo>
                  <a:lnTo>
                    <a:pt x="346812" y="150137"/>
                  </a:lnTo>
                  <a:cubicBezTo>
                    <a:pt x="353777" y="150137"/>
                    <a:pt x="359423" y="155784"/>
                    <a:pt x="359423" y="162748"/>
                  </a:cubicBezTo>
                  <a:cubicBezTo>
                    <a:pt x="359423" y="169714"/>
                    <a:pt x="353777" y="175360"/>
                    <a:pt x="346812" y="175360"/>
                  </a:cubicBezTo>
                  <a:lnTo>
                    <a:pt x="252227" y="175360"/>
                  </a:lnTo>
                  <a:lnTo>
                    <a:pt x="252227" y="301473"/>
                  </a:lnTo>
                  <a:lnTo>
                    <a:pt x="290061" y="301473"/>
                  </a:lnTo>
                  <a:lnTo>
                    <a:pt x="290061" y="326695"/>
                  </a:lnTo>
                  <a:lnTo>
                    <a:pt x="189170" y="326695"/>
                  </a:lnTo>
                  <a:lnTo>
                    <a:pt x="189170" y="301473"/>
                  </a:lnTo>
                  <a:lnTo>
                    <a:pt x="227004" y="301473"/>
                  </a:lnTo>
                  <a:lnTo>
                    <a:pt x="227004" y="175360"/>
                  </a:lnTo>
                  <a:lnTo>
                    <a:pt x="132419" y="175360"/>
                  </a:lnTo>
                  <a:cubicBezTo>
                    <a:pt x="125454" y="175360"/>
                    <a:pt x="119808" y="169714"/>
                    <a:pt x="119808" y="162748"/>
                  </a:cubicBezTo>
                  <a:cubicBezTo>
                    <a:pt x="119808" y="155784"/>
                    <a:pt x="125454" y="150137"/>
                    <a:pt x="132419" y="150137"/>
                  </a:cubicBezTo>
                  <a:close/>
                  <a:moveTo>
                    <a:pt x="466620" y="102844"/>
                  </a:moveTo>
                  <a:cubicBezTo>
                    <a:pt x="473586" y="102844"/>
                    <a:pt x="479231" y="108491"/>
                    <a:pt x="479231" y="115455"/>
                  </a:cubicBezTo>
                  <a:lnTo>
                    <a:pt x="479231" y="251027"/>
                  </a:lnTo>
                  <a:cubicBezTo>
                    <a:pt x="479231" y="257993"/>
                    <a:pt x="473586" y="263638"/>
                    <a:pt x="466620" y="263638"/>
                  </a:cubicBezTo>
                  <a:lnTo>
                    <a:pt x="428786" y="263638"/>
                  </a:lnTo>
                  <a:lnTo>
                    <a:pt x="428786" y="301472"/>
                  </a:lnTo>
                  <a:lnTo>
                    <a:pt x="454009" y="301472"/>
                  </a:lnTo>
                  <a:lnTo>
                    <a:pt x="454009" y="326695"/>
                  </a:lnTo>
                  <a:lnTo>
                    <a:pt x="378341" y="326695"/>
                  </a:lnTo>
                  <a:lnTo>
                    <a:pt x="378341" y="301472"/>
                  </a:lnTo>
                  <a:lnTo>
                    <a:pt x="403563" y="301472"/>
                  </a:lnTo>
                  <a:lnTo>
                    <a:pt x="403563" y="263638"/>
                  </a:lnTo>
                  <a:lnTo>
                    <a:pt x="365729" y="263638"/>
                  </a:lnTo>
                  <a:cubicBezTo>
                    <a:pt x="358765" y="263638"/>
                    <a:pt x="353118" y="257993"/>
                    <a:pt x="353118" y="251027"/>
                  </a:cubicBezTo>
                  <a:cubicBezTo>
                    <a:pt x="353118" y="244062"/>
                    <a:pt x="358765" y="238416"/>
                    <a:pt x="365729" y="238416"/>
                  </a:cubicBezTo>
                  <a:lnTo>
                    <a:pt x="454009" y="238416"/>
                  </a:lnTo>
                  <a:lnTo>
                    <a:pt x="454009" y="115455"/>
                  </a:lnTo>
                  <a:cubicBezTo>
                    <a:pt x="454009" y="108491"/>
                    <a:pt x="459655" y="102844"/>
                    <a:pt x="466620" y="102844"/>
                  </a:cubicBezTo>
                  <a:close/>
                  <a:moveTo>
                    <a:pt x="12611" y="99691"/>
                  </a:moveTo>
                  <a:cubicBezTo>
                    <a:pt x="19576" y="99691"/>
                    <a:pt x="25223" y="105338"/>
                    <a:pt x="25223" y="112302"/>
                  </a:cubicBezTo>
                  <a:lnTo>
                    <a:pt x="25223" y="238415"/>
                  </a:lnTo>
                  <a:lnTo>
                    <a:pt x="113502" y="238415"/>
                  </a:lnTo>
                  <a:cubicBezTo>
                    <a:pt x="120467" y="238415"/>
                    <a:pt x="126113" y="244062"/>
                    <a:pt x="126113" y="251027"/>
                  </a:cubicBezTo>
                  <a:cubicBezTo>
                    <a:pt x="126113" y="257993"/>
                    <a:pt x="120467" y="263638"/>
                    <a:pt x="113502" y="263638"/>
                  </a:cubicBezTo>
                  <a:lnTo>
                    <a:pt x="75668" y="263638"/>
                  </a:lnTo>
                  <a:lnTo>
                    <a:pt x="75668" y="301472"/>
                  </a:lnTo>
                  <a:lnTo>
                    <a:pt x="100891" y="301472"/>
                  </a:lnTo>
                  <a:lnTo>
                    <a:pt x="100891" y="326695"/>
                  </a:lnTo>
                  <a:lnTo>
                    <a:pt x="25223" y="326695"/>
                  </a:lnTo>
                  <a:lnTo>
                    <a:pt x="25223" y="301472"/>
                  </a:lnTo>
                  <a:lnTo>
                    <a:pt x="50445" y="301472"/>
                  </a:lnTo>
                  <a:lnTo>
                    <a:pt x="50445" y="263638"/>
                  </a:lnTo>
                  <a:lnTo>
                    <a:pt x="12611" y="263638"/>
                  </a:lnTo>
                  <a:cubicBezTo>
                    <a:pt x="5646" y="263638"/>
                    <a:pt x="0" y="257993"/>
                    <a:pt x="0" y="251027"/>
                  </a:cubicBezTo>
                  <a:lnTo>
                    <a:pt x="0" y="112302"/>
                  </a:lnTo>
                  <a:cubicBezTo>
                    <a:pt x="0" y="105338"/>
                    <a:pt x="5646" y="99691"/>
                    <a:pt x="12611" y="99691"/>
                  </a:cubicBezTo>
                  <a:close/>
                  <a:moveTo>
                    <a:pt x="66462" y="71379"/>
                  </a:moveTo>
                  <a:cubicBezTo>
                    <a:pt x="77536" y="70173"/>
                    <a:pt x="88409" y="74984"/>
                    <a:pt x="94964" y="83990"/>
                  </a:cubicBezTo>
                  <a:lnTo>
                    <a:pt x="124979" y="105998"/>
                  </a:lnTo>
                  <a:lnTo>
                    <a:pt x="163948" y="105998"/>
                  </a:lnTo>
                  <a:cubicBezTo>
                    <a:pt x="172654" y="105998"/>
                    <a:pt x="179712" y="113055"/>
                    <a:pt x="179712" y="121762"/>
                  </a:cubicBezTo>
                  <a:cubicBezTo>
                    <a:pt x="179712" y="130468"/>
                    <a:pt x="172654" y="137526"/>
                    <a:pt x="163948" y="137526"/>
                  </a:cubicBezTo>
                  <a:lnTo>
                    <a:pt x="119809" y="137526"/>
                  </a:lnTo>
                  <a:cubicBezTo>
                    <a:pt x="116457" y="137518"/>
                    <a:pt x="113193" y="136459"/>
                    <a:pt x="110476" y="134499"/>
                  </a:cubicBezTo>
                  <a:lnTo>
                    <a:pt x="100891" y="127374"/>
                  </a:lnTo>
                  <a:lnTo>
                    <a:pt x="100891" y="194088"/>
                  </a:lnTo>
                  <a:lnTo>
                    <a:pt x="154490" y="194088"/>
                  </a:lnTo>
                  <a:cubicBezTo>
                    <a:pt x="163195" y="194088"/>
                    <a:pt x="170254" y="201146"/>
                    <a:pt x="170254" y="209852"/>
                  </a:cubicBezTo>
                  <a:lnTo>
                    <a:pt x="170254" y="306013"/>
                  </a:lnTo>
                  <a:cubicBezTo>
                    <a:pt x="170254" y="314720"/>
                    <a:pt x="163195" y="321777"/>
                    <a:pt x="154490" y="321777"/>
                  </a:cubicBezTo>
                  <a:cubicBezTo>
                    <a:pt x="145783" y="321777"/>
                    <a:pt x="138726" y="314720"/>
                    <a:pt x="138726" y="306013"/>
                  </a:cubicBezTo>
                  <a:lnTo>
                    <a:pt x="138726" y="225805"/>
                  </a:lnTo>
                  <a:lnTo>
                    <a:pt x="100891" y="225805"/>
                  </a:lnTo>
                  <a:lnTo>
                    <a:pt x="69805" y="225805"/>
                  </a:lnTo>
                  <a:cubicBezTo>
                    <a:pt x="52391" y="225805"/>
                    <a:pt x="38275" y="211689"/>
                    <a:pt x="38275" y="194277"/>
                  </a:cubicBezTo>
                  <a:lnTo>
                    <a:pt x="38275" y="103853"/>
                  </a:lnTo>
                  <a:cubicBezTo>
                    <a:pt x="37989" y="87415"/>
                    <a:pt x="50146" y="73407"/>
                    <a:pt x="66462" y="71379"/>
                  </a:cubicBezTo>
                  <a:close/>
                  <a:moveTo>
                    <a:pt x="412770" y="71064"/>
                  </a:moveTo>
                  <a:cubicBezTo>
                    <a:pt x="429035" y="73151"/>
                    <a:pt x="441126" y="87142"/>
                    <a:pt x="440830" y="103538"/>
                  </a:cubicBezTo>
                  <a:lnTo>
                    <a:pt x="440830" y="194277"/>
                  </a:lnTo>
                  <a:cubicBezTo>
                    <a:pt x="440830" y="211690"/>
                    <a:pt x="426715" y="225806"/>
                    <a:pt x="409302" y="225806"/>
                  </a:cubicBezTo>
                  <a:lnTo>
                    <a:pt x="378530" y="225806"/>
                  </a:lnTo>
                  <a:lnTo>
                    <a:pt x="340696" y="225806"/>
                  </a:lnTo>
                  <a:lnTo>
                    <a:pt x="340696" y="306013"/>
                  </a:lnTo>
                  <a:cubicBezTo>
                    <a:pt x="340696" y="314720"/>
                    <a:pt x="333638" y="321777"/>
                    <a:pt x="324932" y="321777"/>
                  </a:cubicBezTo>
                  <a:cubicBezTo>
                    <a:pt x="316225" y="321777"/>
                    <a:pt x="309168" y="314720"/>
                    <a:pt x="309168" y="306013"/>
                  </a:cubicBezTo>
                  <a:lnTo>
                    <a:pt x="309168" y="210041"/>
                  </a:lnTo>
                  <a:cubicBezTo>
                    <a:pt x="309168" y="201335"/>
                    <a:pt x="316225" y="194277"/>
                    <a:pt x="324932" y="194277"/>
                  </a:cubicBezTo>
                  <a:lnTo>
                    <a:pt x="378342" y="194277"/>
                  </a:lnTo>
                  <a:lnTo>
                    <a:pt x="378342" y="127374"/>
                  </a:lnTo>
                  <a:lnTo>
                    <a:pt x="368756" y="134499"/>
                  </a:lnTo>
                  <a:cubicBezTo>
                    <a:pt x="366039" y="136460"/>
                    <a:pt x="362775" y="137518"/>
                    <a:pt x="359425" y="137526"/>
                  </a:cubicBezTo>
                  <a:lnTo>
                    <a:pt x="315284" y="137526"/>
                  </a:lnTo>
                  <a:cubicBezTo>
                    <a:pt x="306577" y="137526"/>
                    <a:pt x="299520" y="130468"/>
                    <a:pt x="299520" y="121762"/>
                  </a:cubicBezTo>
                  <a:cubicBezTo>
                    <a:pt x="299520" y="113056"/>
                    <a:pt x="306577" y="105998"/>
                    <a:pt x="315284" y="105998"/>
                  </a:cubicBezTo>
                  <a:lnTo>
                    <a:pt x="354253" y="105998"/>
                  </a:lnTo>
                  <a:lnTo>
                    <a:pt x="384269" y="83675"/>
                  </a:lnTo>
                  <a:cubicBezTo>
                    <a:pt x="390824" y="74669"/>
                    <a:pt x="401696" y="69858"/>
                    <a:pt x="412770" y="71064"/>
                  </a:cubicBezTo>
                  <a:close/>
                  <a:moveTo>
                    <a:pt x="409868" y="0"/>
                  </a:moveTo>
                  <a:cubicBezTo>
                    <a:pt x="427281" y="0"/>
                    <a:pt x="441397" y="14116"/>
                    <a:pt x="441397" y="31528"/>
                  </a:cubicBezTo>
                  <a:cubicBezTo>
                    <a:pt x="441397" y="48941"/>
                    <a:pt x="427281" y="63057"/>
                    <a:pt x="409868" y="63057"/>
                  </a:cubicBezTo>
                  <a:cubicBezTo>
                    <a:pt x="392456" y="63057"/>
                    <a:pt x="378340" y="48941"/>
                    <a:pt x="378340" y="31528"/>
                  </a:cubicBezTo>
                  <a:cubicBezTo>
                    <a:pt x="378340" y="14116"/>
                    <a:pt x="392456" y="0"/>
                    <a:pt x="409868" y="0"/>
                  </a:cubicBezTo>
                  <a:close/>
                  <a:moveTo>
                    <a:pt x="69362" y="0"/>
                  </a:moveTo>
                  <a:cubicBezTo>
                    <a:pt x="86775" y="0"/>
                    <a:pt x="100891" y="14116"/>
                    <a:pt x="100891" y="31528"/>
                  </a:cubicBezTo>
                  <a:cubicBezTo>
                    <a:pt x="100891" y="48941"/>
                    <a:pt x="86775" y="63057"/>
                    <a:pt x="69362" y="63057"/>
                  </a:cubicBezTo>
                  <a:cubicBezTo>
                    <a:pt x="51950" y="63057"/>
                    <a:pt x="37834" y="48941"/>
                    <a:pt x="37834" y="31528"/>
                  </a:cubicBezTo>
                  <a:cubicBezTo>
                    <a:pt x="37834" y="14116"/>
                    <a:pt x="51950" y="0"/>
                    <a:pt x="69362" y="0"/>
                  </a:cubicBezTo>
                  <a:close/>
                </a:path>
              </a:pathLst>
            </a:custGeom>
            <a:solidFill>
              <a:schemeClr val="bg1"/>
            </a:solidFill>
            <a:ln w="6548"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grpSp>
      <p:sp>
        <p:nvSpPr>
          <p:cNvPr id="47" name="Rounded Rectangle 46"/>
          <p:cNvSpPr/>
          <p:nvPr/>
        </p:nvSpPr>
        <p:spPr>
          <a:xfrm>
            <a:off x="1523999" y="1651252"/>
            <a:ext cx="7445829" cy="59661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t>رابعاً:</a:t>
            </a:r>
            <a:r>
              <a:rPr lang="ar-SA" sz="3200" b="1" dirty="0"/>
              <a:t> طرق تطوير اختيار الأفكار الجديدة</a:t>
            </a:r>
            <a:r>
              <a:rPr lang="ar-BH" sz="3200" b="1" dirty="0"/>
              <a:t>.</a:t>
            </a:r>
            <a:endParaRPr lang="en-US" sz="3200" dirty="0">
              <a:solidFill>
                <a:srgbClr val="002060"/>
              </a:solidFill>
              <a:cs typeface="Sultan bold" pitchFamily="2" charset="-78"/>
            </a:endParaRPr>
          </a:p>
        </p:txBody>
      </p:sp>
    </p:spTree>
    <p:extLst>
      <p:ext uri="{BB962C8B-B14F-4D97-AF65-F5344CB8AC3E}">
        <p14:creationId xmlns:p14="http://schemas.microsoft.com/office/powerpoint/2010/main" val="176958219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2416934" y="365314"/>
            <a:ext cx="9775066"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2474966" y="546904"/>
            <a:ext cx="8407130" cy="584775"/>
          </a:xfrm>
          <a:prstGeom prst="rect">
            <a:avLst/>
          </a:prstGeom>
        </p:spPr>
        <p:txBody>
          <a:bodyPr wrap="square">
            <a:spAutoFit/>
          </a:bodyPr>
          <a:lstStyle/>
          <a:p>
            <a:pPr algn="ctr"/>
            <a:r>
              <a:rPr lang="ar-SA" sz="3200" b="1" dirty="0" smtClean="0">
                <a:solidFill>
                  <a:srgbClr val="FFFF00"/>
                </a:solidFill>
                <a:latin typeface="Arial" panose="020B0604020202020204" pitchFamily="34" charset="0"/>
                <a:cs typeface="Sultan bold" pitchFamily="2" charset="-78"/>
              </a:rPr>
              <a:t>نحدد مصادر تطوير الأفكار ذات الصلة بالمشروعات الريادية</a:t>
            </a:r>
            <a:endParaRPr lang="en-US" sz="3200" b="1" dirty="0">
              <a:ln w="9525">
                <a:noFill/>
                <a:prstDash val="solid"/>
              </a:ln>
              <a:solidFill>
                <a:srgbClr val="FFFF00"/>
              </a:solidFill>
              <a:latin typeface="Arial" panose="020B0604020202020204" pitchFamily="34" charset="0"/>
              <a:cs typeface="Sultan bold"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لعام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7"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الريادة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
        <p:nvSpPr>
          <p:cNvPr id="47" name="Rounded Rectangle 46"/>
          <p:cNvSpPr/>
          <p:nvPr/>
        </p:nvSpPr>
        <p:spPr>
          <a:xfrm>
            <a:off x="1523999" y="1541835"/>
            <a:ext cx="7445829" cy="59661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t>رابعاً:</a:t>
            </a:r>
            <a:r>
              <a:rPr lang="ar-SA" sz="3200" b="1" dirty="0"/>
              <a:t> طرق تطوير اختيار الأفكار الجديدة</a:t>
            </a:r>
            <a:r>
              <a:rPr lang="ar-BH" sz="3200" b="1" dirty="0"/>
              <a:t>.</a:t>
            </a:r>
            <a:endParaRPr lang="en-US" sz="3200" dirty="0">
              <a:solidFill>
                <a:srgbClr val="002060"/>
              </a:solidFill>
              <a:cs typeface="Sultan bold" pitchFamily="2" charset="-78"/>
            </a:endParaRPr>
          </a:p>
        </p:txBody>
      </p:sp>
      <p:sp>
        <p:nvSpPr>
          <p:cNvPr id="3" name="Rectangle 2"/>
          <p:cNvSpPr/>
          <p:nvPr/>
        </p:nvSpPr>
        <p:spPr>
          <a:xfrm>
            <a:off x="397328" y="2257302"/>
            <a:ext cx="8882743" cy="395767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ar-SA" sz="2400" b="1" dirty="0" smtClean="0">
                <a:solidFill>
                  <a:srgbClr val="0070C0"/>
                </a:solidFill>
              </a:rPr>
              <a:t>1- حلقات النقاش   </a:t>
            </a:r>
            <a:r>
              <a:rPr lang="en-US" sz="2400" b="1" dirty="0" smtClean="0">
                <a:solidFill>
                  <a:srgbClr val="0070C0"/>
                </a:solidFill>
              </a:rPr>
              <a:t>Focus Group</a:t>
            </a:r>
            <a:endParaRPr lang="ar-SA" sz="2400" b="1" dirty="0" smtClean="0">
              <a:solidFill>
                <a:srgbClr val="0070C0"/>
              </a:solidFill>
            </a:endParaRPr>
          </a:p>
          <a:p>
            <a:pPr algn="r" rtl="1"/>
            <a:r>
              <a:rPr lang="ar-SA" sz="2400" b="1" dirty="0" smtClean="0">
                <a:solidFill>
                  <a:srgbClr val="0070C0"/>
                </a:solidFill>
              </a:rPr>
              <a:t>2- العصف </a:t>
            </a:r>
            <a:r>
              <a:rPr lang="ar-SA" sz="2400" b="1" dirty="0">
                <a:solidFill>
                  <a:srgbClr val="0070C0"/>
                </a:solidFill>
              </a:rPr>
              <a:t>الذهني   </a:t>
            </a:r>
            <a:r>
              <a:rPr lang="en-US" sz="2400" b="1" dirty="0" smtClean="0">
                <a:solidFill>
                  <a:srgbClr val="0070C0"/>
                </a:solidFill>
              </a:rPr>
              <a:t>Brainstorming</a:t>
            </a:r>
            <a:endParaRPr lang="ar-SA" sz="2400" b="1" dirty="0" smtClean="0">
              <a:solidFill>
                <a:srgbClr val="0070C0"/>
              </a:solidFill>
            </a:endParaRPr>
          </a:p>
          <a:p>
            <a:pPr lvl="0" algn="r" rtl="1"/>
            <a:r>
              <a:rPr lang="ar-SA" sz="2400" b="1" dirty="0" smtClean="0">
                <a:solidFill>
                  <a:srgbClr val="0070C0"/>
                </a:solidFill>
              </a:rPr>
              <a:t>3- أسلوب </a:t>
            </a:r>
            <a:r>
              <a:rPr lang="ar-SA" sz="2400" b="1" dirty="0">
                <a:solidFill>
                  <a:srgbClr val="0070C0"/>
                </a:solidFill>
              </a:rPr>
              <a:t>تحليل المشكلات   </a:t>
            </a:r>
            <a:r>
              <a:rPr lang="en-US" sz="2400" b="1" dirty="0" smtClean="0">
                <a:solidFill>
                  <a:srgbClr val="0070C0"/>
                </a:solidFill>
              </a:rPr>
              <a:t>Problems Analysis</a:t>
            </a:r>
            <a:endParaRPr lang="en-US" sz="2400" dirty="0" smtClean="0">
              <a:solidFill>
                <a:srgbClr val="0070C0"/>
              </a:solidFill>
            </a:endParaRPr>
          </a:p>
          <a:p>
            <a:pPr lvl="0" algn="r" rtl="1"/>
            <a:r>
              <a:rPr lang="ar-SA" sz="2400" b="1" dirty="0" smtClean="0">
                <a:solidFill>
                  <a:srgbClr val="0070C0"/>
                </a:solidFill>
              </a:rPr>
              <a:t>4- أسلوب الحل الإبداعي للمشكلات   </a:t>
            </a:r>
            <a:r>
              <a:rPr lang="en-US" sz="2400" b="1" dirty="0" smtClean="0">
                <a:solidFill>
                  <a:srgbClr val="0070C0"/>
                </a:solidFill>
              </a:rPr>
              <a:t>Creative Problems Solving</a:t>
            </a:r>
            <a:endParaRPr lang="en-US" sz="2800" dirty="0" smtClean="0">
              <a:solidFill>
                <a:srgbClr val="0070C0"/>
              </a:solidFill>
            </a:endParaRPr>
          </a:p>
          <a:p>
            <a:pPr lvl="0" algn="r" rtl="1"/>
            <a:endParaRPr lang="ar-SA" sz="2800" dirty="0" smtClean="0"/>
          </a:p>
          <a:p>
            <a:pPr lvl="0" algn="r" rtl="1"/>
            <a:endParaRPr lang="ar-SA" sz="2800" dirty="0"/>
          </a:p>
          <a:p>
            <a:pPr lvl="0" algn="r" rtl="1"/>
            <a:endParaRPr lang="en-US" sz="2800" dirty="0"/>
          </a:p>
          <a:p>
            <a:pPr algn="ctr"/>
            <a:endParaRPr lang="en-US" sz="2800" dirty="0"/>
          </a:p>
        </p:txBody>
      </p:sp>
      <p:pic>
        <p:nvPicPr>
          <p:cNvPr id="49" name="Picture 48"/>
          <p:cNvPicPr/>
          <p:nvPr/>
        </p:nvPicPr>
        <p:blipFill>
          <a:blip r:embed="rId5">
            <a:extLst>
              <a:ext uri="{28A0092B-C50C-407E-A947-70E740481C1C}">
                <a14:useLocalDpi xmlns:a14="http://schemas.microsoft.com/office/drawing/2010/main" val="0"/>
              </a:ext>
            </a:extLst>
          </a:blip>
          <a:srcRect/>
          <a:stretch>
            <a:fillRect/>
          </a:stretch>
        </p:blipFill>
        <p:spPr bwMode="auto">
          <a:xfrm>
            <a:off x="485179" y="2292370"/>
            <a:ext cx="1981200" cy="1473044"/>
          </a:xfrm>
          <a:prstGeom prst="rect">
            <a:avLst/>
          </a:prstGeom>
          <a:noFill/>
          <a:ln>
            <a:noFill/>
          </a:ln>
        </p:spPr>
      </p:pic>
      <p:pic>
        <p:nvPicPr>
          <p:cNvPr id="50" name="Picture 49"/>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493" y="4238396"/>
            <a:ext cx="7184970" cy="2007064"/>
          </a:xfrm>
          <a:prstGeom prst="rect">
            <a:avLst/>
          </a:prstGeom>
          <a:noFill/>
          <a:ln>
            <a:noFill/>
          </a:ln>
        </p:spPr>
      </p:pic>
    </p:spTree>
    <p:extLst>
      <p:ext uri="{BB962C8B-B14F-4D97-AF65-F5344CB8AC3E}">
        <p14:creationId xmlns:p14="http://schemas.microsoft.com/office/powerpoint/2010/main" val="301130771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1000"/>
                                        <p:tgtEl>
                                          <p:spTgt spid="49"/>
                                        </p:tgtEl>
                                      </p:cBhvr>
                                    </p:animEffect>
                                    <p:anim calcmode="lin" valueType="num">
                                      <p:cBhvr>
                                        <p:cTn id="43" dur="1000" fill="hold"/>
                                        <p:tgtEl>
                                          <p:spTgt spid="49"/>
                                        </p:tgtEl>
                                        <p:attrNameLst>
                                          <p:attrName>ppt_x</p:attrName>
                                        </p:attrNameLst>
                                      </p:cBhvr>
                                      <p:tavLst>
                                        <p:tav tm="0">
                                          <p:val>
                                            <p:strVal val="#ppt_x"/>
                                          </p:val>
                                        </p:tav>
                                        <p:tav tm="100000">
                                          <p:val>
                                            <p:strVal val="#ppt_x"/>
                                          </p:val>
                                        </p:tav>
                                      </p:tavLst>
                                    </p:anim>
                                    <p:anim calcmode="lin" valueType="num">
                                      <p:cBhvr>
                                        <p:cTn id="4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1000"/>
                                        <p:tgtEl>
                                          <p:spTgt spid="50"/>
                                        </p:tgtEl>
                                      </p:cBhvr>
                                    </p:animEffect>
                                    <p:anim calcmode="lin" valueType="num">
                                      <p:cBhvr>
                                        <p:cTn id="50" dur="1000" fill="hold"/>
                                        <p:tgtEl>
                                          <p:spTgt spid="50"/>
                                        </p:tgtEl>
                                        <p:attrNameLst>
                                          <p:attrName>ppt_x</p:attrName>
                                        </p:attrNameLst>
                                      </p:cBhvr>
                                      <p:tavLst>
                                        <p:tav tm="0">
                                          <p:val>
                                            <p:strVal val="#ppt_x"/>
                                          </p:val>
                                        </p:tav>
                                        <p:tav tm="100000">
                                          <p:val>
                                            <p:strVal val="#ppt_x"/>
                                          </p:val>
                                        </p:tav>
                                      </p:tavLst>
                                    </p:anim>
                                    <p:anim calcmode="lin" valueType="num">
                                      <p:cBhvr>
                                        <p:cTn id="5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P spid="47"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2416934" y="365314"/>
            <a:ext cx="9775066"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2474966" y="546904"/>
            <a:ext cx="8407130" cy="492443"/>
          </a:xfrm>
          <a:prstGeom prst="rect">
            <a:avLst/>
          </a:prstGeom>
        </p:spPr>
        <p:txBody>
          <a:bodyPr wrap="square">
            <a:spAutoFit/>
          </a:bodyPr>
          <a:lstStyle/>
          <a:p>
            <a:pPr lvl="0" algn="r" rtl="1"/>
            <a:r>
              <a:rPr lang="ar-BH" sz="2600" b="1" dirty="0">
                <a:solidFill>
                  <a:srgbClr val="FFFF00"/>
                </a:solidFill>
                <a:cs typeface="Sultan bold" pitchFamily="2" charset="-78"/>
              </a:rPr>
              <a:t>نستنتج الآثار التنموية للريادة والأعمال الصغيرة على اقتصاد مملكة البحرين.</a:t>
            </a:r>
            <a:endParaRPr lang="en-US" sz="2600" b="1" dirty="0">
              <a:solidFill>
                <a:srgbClr val="FFFF00"/>
              </a:solidFill>
              <a:cs typeface="Sultan bold"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7"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الريادة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grpSp>
        <p:nvGrpSpPr>
          <p:cNvPr id="37" name="Group 36"/>
          <p:cNvGrpSpPr/>
          <p:nvPr/>
        </p:nvGrpSpPr>
        <p:grpSpPr>
          <a:xfrm>
            <a:off x="348343" y="1589462"/>
            <a:ext cx="8777514" cy="4682985"/>
            <a:chOff x="-1096897" y="-85526"/>
            <a:chExt cx="7624697" cy="4682985"/>
          </a:xfrm>
        </p:grpSpPr>
        <p:grpSp>
          <p:nvGrpSpPr>
            <p:cNvPr id="40" name="Group 39"/>
            <p:cNvGrpSpPr/>
            <p:nvPr/>
          </p:nvGrpSpPr>
          <p:grpSpPr>
            <a:xfrm>
              <a:off x="-1096897" y="-85526"/>
              <a:ext cx="7624697" cy="4682985"/>
              <a:chOff x="-1033516" y="-83169"/>
              <a:chExt cx="7184126" cy="4553932"/>
            </a:xfrm>
          </p:grpSpPr>
          <p:grpSp>
            <p:nvGrpSpPr>
              <p:cNvPr id="42" name="Group 41"/>
              <p:cNvGrpSpPr/>
              <p:nvPr/>
            </p:nvGrpSpPr>
            <p:grpSpPr>
              <a:xfrm>
                <a:off x="-1033516" y="-83169"/>
                <a:ext cx="7184126" cy="4553932"/>
                <a:chOff x="-1033606" y="-51135"/>
                <a:chExt cx="7184715" cy="4557430"/>
              </a:xfrm>
            </p:grpSpPr>
            <p:grpSp>
              <p:nvGrpSpPr>
                <p:cNvPr id="44" name="Group 43"/>
                <p:cNvGrpSpPr/>
                <p:nvPr/>
              </p:nvGrpSpPr>
              <p:grpSpPr>
                <a:xfrm flipH="1">
                  <a:off x="-1033606" y="66675"/>
                  <a:ext cx="7184715" cy="4439620"/>
                  <a:chOff x="261727" y="0"/>
                  <a:chExt cx="5992127" cy="4445843"/>
                </a:xfrm>
              </p:grpSpPr>
              <p:sp>
                <p:nvSpPr>
                  <p:cNvPr id="46" name="Rectangle 45"/>
                  <p:cNvSpPr/>
                  <p:nvPr/>
                </p:nvSpPr>
                <p:spPr>
                  <a:xfrm>
                    <a:off x="290802" y="281163"/>
                    <a:ext cx="5963052" cy="4164680"/>
                  </a:xfrm>
                  <a:prstGeom prst="rect">
                    <a:avLst/>
                  </a:prstGeom>
                  <a:solidFill>
                    <a:srgbClr val="D4D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81610" algn="just">
                      <a:lnSpc>
                        <a:spcPct val="115000"/>
                      </a:lnSpc>
                      <a:spcAft>
                        <a:spcPts val="0"/>
                      </a:spcAft>
                      <a:tabLst>
                        <a:tab pos="849630" algn="l"/>
                        <a:tab pos="1140460" algn="l"/>
                      </a:tabLst>
                    </a:pPr>
                    <a:r>
                      <a:rPr lang="ar-SA" sz="2400" dirty="0">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Arial" panose="020B0604020202020204" pitchFamily="34" charset="0"/>
                    </a:endParaRPr>
                  </a:p>
                  <a:p>
                    <a:pPr algn="justLow" rtl="1">
                      <a:lnSpc>
                        <a:spcPct val="107000"/>
                      </a:lnSpc>
                      <a:spcAft>
                        <a:spcPts val="0"/>
                      </a:spcAft>
                    </a:pPr>
                    <a:r>
                      <a:rPr lang="en-US" sz="2400" dirty="0">
                        <a:solidFill>
                          <a:srgbClr val="000000"/>
                        </a:solidFill>
                        <a:effectLst/>
                        <a:latin typeface="Sakkal Majalla"/>
                        <a:ea typeface="Calibri" panose="020F0502020204030204" pitchFamily="34" charset="0"/>
                        <a:cs typeface="Arial" panose="020B0604020202020204" pitchFamily="34" charset="0"/>
                      </a:rPr>
                      <a:t> </a:t>
                    </a:r>
                    <a:r>
                      <a:rPr lang="en-US" sz="2400" dirty="0" smtClean="0">
                        <a:solidFill>
                          <a:srgbClr val="000000"/>
                        </a:solidFill>
                        <a:effectLst/>
                        <a:latin typeface="Sakkal Majalla"/>
                        <a:ea typeface="Calibri" panose="020F0502020204030204" pitchFamily="34" charset="0"/>
                        <a:cs typeface="Arial" panose="020B0604020202020204" pitchFamily="34" charset="0"/>
                      </a:rPr>
                      <a:t>   </a:t>
                    </a:r>
                    <a:r>
                      <a:rPr lang="ar-SA" sz="2400" dirty="0">
                        <a:solidFill>
                          <a:srgbClr val="000000"/>
                        </a:solidFill>
                        <a:effectLst/>
                        <a:ea typeface="Calibri" panose="020F0502020204030204" pitchFamily="34" charset="0"/>
                        <a:cs typeface="Sakkal Majalla"/>
                      </a:rPr>
                      <a:t>انتشرت في كافة محافظات البحرين مشروعات صغيرة،</a:t>
                    </a:r>
                    <a:endParaRPr lang="en-US" sz="2400" dirty="0">
                      <a:effectLst/>
                      <a:ea typeface="Calibri" panose="020F0502020204030204" pitchFamily="34" charset="0"/>
                      <a:cs typeface="Arial" panose="020B0604020202020204" pitchFamily="34" charset="0"/>
                    </a:endParaRPr>
                  </a:p>
                  <a:p>
                    <a:pPr algn="just" rtl="1">
                      <a:lnSpc>
                        <a:spcPct val="130000"/>
                      </a:lnSpc>
                      <a:spcAft>
                        <a:spcPts val="0"/>
                      </a:spcAft>
                    </a:pPr>
                    <a:r>
                      <a:rPr lang="en-US" sz="2400" dirty="0">
                        <a:solidFill>
                          <a:srgbClr val="000000"/>
                        </a:solidFill>
                        <a:effectLst/>
                        <a:latin typeface="Sakkal Majalla"/>
                        <a:ea typeface="Calibri" panose="020F0502020204030204" pitchFamily="34" charset="0"/>
                        <a:cs typeface="Arial" panose="020B0604020202020204" pitchFamily="34" charset="0"/>
                      </a:rPr>
                      <a:t>   </a:t>
                    </a:r>
                    <a:r>
                      <a:rPr lang="ar-SA" sz="2400" dirty="0">
                        <a:solidFill>
                          <a:srgbClr val="000000"/>
                        </a:solidFill>
                        <a:effectLst/>
                        <a:ea typeface="Calibri" panose="020F0502020204030204" pitchFamily="34" charset="0"/>
                        <a:cs typeface="Sakkal Majalla"/>
                      </a:rPr>
                      <a:t>للمأكولات السريعة والمشروبات. تشجيعاً من حكومة </a:t>
                    </a:r>
                    <a:endParaRPr lang="en-US" sz="2400" dirty="0">
                      <a:effectLst/>
                      <a:ea typeface="Calibri" panose="020F0502020204030204" pitchFamily="34" charset="0"/>
                      <a:cs typeface="Arial" panose="020B0604020202020204" pitchFamily="34" charset="0"/>
                    </a:endParaRPr>
                  </a:p>
                  <a:p>
                    <a:pPr algn="just" rtl="1">
                      <a:lnSpc>
                        <a:spcPct val="130000"/>
                      </a:lnSpc>
                      <a:spcAft>
                        <a:spcPts val="0"/>
                      </a:spcAft>
                    </a:pPr>
                    <a:r>
                      <a:rPr lang="en-US" sz="2400" dirty="0">
                        <a:solidFill>
                          <a:srgbClr val="000000"/>
                        </a:solidFill>
                        <a:effectLst/>
                        <a:latin typeface="Sakkal Majalla"/>
                        <a:ea typeface="Calibri" panose="020F0502020204030204" pitchFamily="34" charset="0"/>
                        <a:cs typeface="Arial" panose="020B0604020202020204" pitchFamily="34" charset="0"/>
                      </a:rPr>
                      <a:t>  </a:t>
                    </a:r>
                    <a:r>
                      <a:rPr lang="ar-SA" sz="2400" dirty="0">
                        <a:solidFill>
                          <a:srgbClr val="000000"/>
                        </a:solidFill>
                        <a:effectLst/>
                        <a:ea typeface="Calibri" panose="020F0502020204030204" pitchFamily="34" charset="0"/>
                        <a:cs typeface="Sakkal Majalla"/>
                      </a:rPr>
                      <a:t>مملكة البحرين للشباب على العمل التجاري وإقامة </a:t>
                    </a:r>
                    <a:endParaRPr lang="en-US" sz="2400" dirty="0">
                      <a:effectLst/>
                      <a:ea typeface="Calibri" panose="020F0502020204030204" pitchFamily="34" charset="0"/>
                      <a:cs typeface="Arial" panose="020B0604020202020204" pitchFamily="34" charset="0"/>
                    </a:endParaRPr>
                  </a:p>
                  <a:p>
                    <a:pPr algn="just" rtl="1">
                      <a:lnSpc>
                        <a:spcPct val="130000"/>
                      </a:lnSpc>
                      <a:spcAft>
                        <a:spcPts val="0"/>
                      </a:spcAft>
                    </a:pPr>
                    <a:r>
                      <a:rPr lang="en-US" sz="2400" dirty="0">
                        <a:solidFill>
                          <a:srgbClr val="000000"/>
                        </a:solidFill>
                        <a:effectLst/>
                        <a:latin typeface="Sakkal Majalla"/>
                        <a:ea typeface="Calibri" panose="020F0502020204030204" pitchFamily="34" charset="0"/>
                        <a:cs typeface="Arial" panose="020B0604020202020204" pitchFamily="34" charset="0"/>
                      </a:rPr>
                      <a:t>    </a:t>
                    </a:r>
                    <a:r>
                      <a:rPr lang="ar-SA" sz="2400" dirty="0">
                        <a:solidFill>
                          <a:srgbClr val="000000"/>
                        </a:solidFill>
                        <a:effectLst/>
                        <a:ea typeface="Calibri" panose="020F0502020204030204" pitchFamily="34" charset="0"/>
                        <a:cs typeface="Sakkal Majalla"/>
                      </a:rPr>
                      <a:t>مشروعات صغيرة</a:t>
                    </a:r>
                    <a:endParaRPr lang="en-US" sz="2400" dirty="0">
                      <a:effectLst/>
                      <a:ea typeface="Calibri" panose="020F0502020204030204" pitchFamily="34" charset="0"/>
                      <a:cs typeface="Arial" panose="020B0604020202020204" pitchFamily="34" charset="0"/>
                    </a:endParaRPr>
                  </a:p>
                  <a:p>
                    <a:pPr marL="342900" indent="-342900" algn="just" rtl="1">
                      <a:lnSpc>
                        <a:spcPct val="130000"/>
                      </a:lnSpc>
                      <a:spcAft>
                        <a:spcPts val="0"/>
                      </a:spcAft>
                      <a:buFont typeface="Wingdings" panose="05000000000000000000" pitchFamily="2" charset="2"/>
                      <a:buChar char="Ø"/>
                    </a:pPr>
                    <a:r>
                      <a:rPr lang="ar-SA" sz="2400" b="1" dirty="0">
                        <a:solidFill>
                          <a:srgbClr val="000000"/>
                        </a:solidFill>
                        <a:effectLst/>
                        <a:ea typeface="Calibri" panose="020F0502020204030204" pitchFamily="34" charset="0"/>
                        <a:cs typeface="Sakkal Majalla"/>
                      </a:rPr>
                      <a:t>أعد ورقة بحثية مع زملاؤك عن تلك المشروعات؟ </a:t>
                    </a:r>
                    <a:endParaRPr lang="en-US" sz="2400" dirty="0">
                      <a:effectLst/>
                      <a:ea typeface="Calibri" panose="020F0502020204030204" pitchFamily="34" charset="0"/>
                      <a:cs typeface="Arial" panose="020B0604020202020204" pitchFamily="34" charset="0"/>
                    </a:endParaRPr>
                  </a:p>
                  <a:p>
                    <a:pPr algn="just" rtl="1">
                      <a:lnSpc>
                        <a:spcPct val="130000"/>
                      </a:lnSpc>
                      <a:spcAft>
                        <a:spcPts val="0"/>
                      </a:spcAft>
                    </a:pPr>
                    <a:r>
                      <a:rPr lang="ar-SA" sz="2400" b="1" dirty="0">
                        <a:solidFill>
                          <a:srgbClr val="000000"/>
                        </a:solidFill>
                        <a:effectLst/>
                        <a:ea typeface="Calibri" panose="020F0502020204030204" pitchFamily="34" charset="0"/>
                        <a:cs typeface="Sakkal Majalla"/>
                      </a:rPr>
                      <a:t>موضحاً التسهيلات التي قدمتها حكومة مملكة</a:t>
                    </a:r>
                    <a:endParaRPr lang="en-US" sz="2400" dirty="0">
                      <a:effectLst/>
                      <a:ea typeface="Calibri" panose="020F0502020204030204" pitchFamily="34" charset="0"/>
                      <a:cs typeface="Arial" panose="020B0604020202020204" pitchFamily="34" charset="0"/>
                    </a:endParaRPr>
                  </a:p>
                  <a:p>
                    <a:pPr algn="just" rtl="1">
                      <a:lnSpc>
                        <a:spcPct val="130000"/>
                      </a:lnSpc>
                      <a:spcAft>
                        <a:spcPts val="0"/>
                      </a:spcAft>
                    </a:pPr>
                    <a:r>
                      <a:rPr lang="ar-SA" sz="2400" b="1" dirty="0">
                        <a:solidFill>
                          <a:srgbClr val="000000"/>
                        </a:solidFill>
                        <a:effectLst/>
                        <a:ea typeface="Calibri" panose="020F0502020204030204" pitchFamily="34" charset="0"/>
                        <a:cs typeface="Sakkal Majalla"/>
                      </a:rPr>
                      <a:t> البحرين لتشجيع الشباب للعمل التجاري الحر؟ </a:t>
                    </a:r>
                    <a:endParaRPr lang="en-US" sz="2400" dirty="0">
                      <a:effectLst/>
                      <a:ea typeface="Calibri" panose="020F0502020204030204" pitchFamily="34" charset="0"/>
                      <a:cs typeface="Arial" panose="020B0604020202020204" pitchFamily="34" charset="0"/>
                    </a:endParaRPr>
                  </a:p>
                  <a:p>
                    <a:pPr algn="just" rtl="1">
                      <a:lnSpc>
                        <a:spcPct val="110000"/>
                      </a:lnSpc>
                      <a:spcAft>
                        <a:spcPts val="0"/>
                      </a:spcAft>
                    </a:pPr>
                    <a:r>
                      <a:rPr lang="ar-BH" sz="2400" b="1" dirty="0">
                        <a:effectLst/>
                        <a:ea typeface="Calibri" panose="020F0502020204030204" pitchFamily="34" charset="0"/>
                        <a:cs typeface="Sakkal Majalla"/>
                      </a:rPr>
                      <a:t> </a:t>
                    </a:r>
                    <a:endParaRPr lang="en-US" sz="2400" dirty="0">
                      <a:effectLst/>
                      <a:ea typeface="Calibri" panose="020F0502020204030204" pitchFamily="34" charset="0"/>
                      <a:cs typeface="Arial" panose="020B0604020202020204" pitchFamily="34" charset="0"/>
                    </a:endParaRPr>
                  </a:p>
                  <a:p>
                    <a:pPr algn="r">
                      <a:lnSpc>
                        <a:spcPct val="110000"/>
                      </a:lnSpc>
                      <a:spcAft>
                        <a:spcPts val="0"/>
                      </a:spcAft>
                    </a:pPr>
                    <a:r>
                      <a:rPr lang="en-US" sz="2400" dirty="0">
                        <a:solidFill>
                          <a:srgbClr val="000000"/>
                        </a:solidFill>
                        <a:effectLst/>
                        <a:latin typeface="Sakkal Majalla"/>
                        <a:ea typeface="Calibri" panose="020F0502020204030204" pitchFamily="34" charset="0"/>
                        <a:cs typeface="Arial" panose="020B0604020202020204" pitchFamily="34" charset="0"/>
                      </a:rPr>
                      <a:t>   </a:t>
                    </a:r>
                    <a:endParaRPr lang="en-US" sz="2400" dirty="0">
                      <a:effectLst/>
                      <a:ea typeface="Calibri" panose="020F0502020204030204" pitchFamily="34" charset="0"/>
                      <a:cs typeface="Arial" panose="020B0604020202020204" pitchFamily="34" charset="0"/>
                    </a:endParaRPr>
                  </a:p>
                  <a:p>
                    <a:pPr algn="r" rtl="1">
                      <a:lnSpc>
                        <a:spcPct val="110000"/>
                      </a:lnSpc>
                      <a:spcAft>
                        <a:spcPts val="0"/>
                      </a:spcAft>
                    </a:pPr>
                    <a:r>
                      <a:rPr lang="ar-SA" sz="2400" b="1" dirty="0">
                        <a:solidFill>
                          <a:srgbClr val="000000"/>
                        </a:solidFill>
                        <a:effectLst/>
                        <a:ea typeface="Calibri" panose="020F0502020204030204" pitchFamily="34" charset="0"/>
                        <a:cs typeface="Sakkal Majalla"/>
                      </a:rPr>
                      <a:t> </a:t>
                    </a:r>
                    <a:endParaRPr lang="en-US" sz="2400" dirty="0">
                      <a:effectLst/>
                      <a:ea typeface="Calibri" panose="020F0502020204030204" pitchFamily="34" charset="0"/>
                      <a:cs typeface="Arial" panose="020B0604020202020204" pitchFamily="34" charset="0"/>
                    </a:endParaRPr>
                  </a:p>
                  <a:p>
                    <a:pPr algn="justLow" rtl="1">
                      <a:lnSpc>
                        <a:spcPct val="107000"/>
                      </a:lnSpc>
                      <a:spcAft>
                        <a:spcPts val="0"/>
                      </a:spcAft>
                    </a:pPr>
                    <a:r>
                      <a:rPr lang="en-US" sz="2400" dirty="0">
                        <a:solidFill>
                          <a:srgbClr val="000000"/>
                        </a:solidFill>
                        <a:effectLst/>
                        <a:latin typeface="Sakkal Majalla"/>
                        <a:ea typeface="Calibri" panose="020F0502020204030204" pitchFamily="34" charset="0"/>
                        <a:cs typeface="Arial" panose="020B0604020202020204" pitchFamily="34" charset="0"/>
                      </a:rPr>
                      <a:t>    </a:t>
                    </a:r>
                    <a:endParaRPr lang="en-US" sz="2400" dirty="0">
                      <a:effectLst/>
                      <a:ea typeface="Calibri" panose="020F0502020204030204" pitchFamily="34" charset="0"/>
                      <a:cs typeface="Arial" panose="020B0604020202020204" pitchFamily="34" charset="0"/>
                    </a:endParaRPr>
                  </a:p>
                </p:txBody>
              </p:sp>
              <p:sp>
                <p:nvSpPr>
                  <p:cNvPr id="47" name="Freeform: Shape 4"/>
                  <p:cNvSpPr/>
                  <p:nvPr/>
                </p:nvSpPr>
                <p:spPr>
                  <a:xfrm>
                    <a:off x="261727" y="0"/>
                    <a:ext cx="2101703" cy="577051"/>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sp>
                <p:nvSpPr>
                  <p:cNvPr id="58" name="Rectangle 57"/>
                  <p:cNvSpPr/>
                  <p:nvPr/>
                </p:nvSpPr>
                <p:spPr>
                  <a:xfrm>
                    <a:off x="587921" y="0"/>
                    <a:ext cx="4803893" cy="304800"/>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grpSp>
            <p:sp>
              <p:nvSpPr>
                <p:cNvPr id="45" name="مربع نص 10"/>
                <p:cNvSpPr txBox="1"/>
                <p:nvPr/>
              </p:nvSpPr>
              <p:spPr>
                <a:xfrm>
                  <a:off x="2541321" y="-51135"/>
                  <a:ext cx="2924175" cy="3714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BH" sz="2400" dirty="0">
                      <a:solidFill>
                        <a:srgbClr val="FFFFFF"/>
                      </a:solidFill>
                      <a:effectLst/>
                      <a:latin typeface="Al-Mateen" panose="02060803050605020204" pitchFamily="18" charset="-78"/>
                      <a:ea typeface="Calibri" panose="020F0502020204030204" pitchFamily="34" charset="0"/>
                      <a:cs typeface="Sultan bold" pitchFamily="2" charset="-78"/>
                    </a:rPr>
                    <a:t>نشاط جماعي </a:t>
                  </a:r>
                  <a:r>
                    <a:rPr lang="ar-BH" sz="2400" b="1" dirty="0">
                      <a:solidFill>
                        <a:srgbClr val="FFFFFF"/>
                      </a:solidFill>
                      <a:effectLst/>
                      <a:ea typeface="Calibri" panose="020F0502020204030204" pitchFamily="34" charset="0"/>
                      <a:cs typeface="Times New Roman" panose="02020603050405020304" pitchFamily="18" charset="0"/>
                    </a:rPr>
                    <a:t>(</a:t>
                  </a:r>
                  <a:r>
                    <a:rPr lang="en-US" sz="2400" b="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4</a:t>
                  </a:r>
                  <a:r>
                    <a:rPr lang="ar-BH" sz="2400" b="1" dirty="0">
                      <a:solidFill>
                        <a:srgbClr val="FFFFFF"/>
                      </a:solidFill>
                      <a:effectLst/>
                      <a:ea typeface="Calibri" panose="020F0502020204030204" pitchFamily="34" charset="0"/>
                      <a:cs typeface="Times New Roman" panose="02020603050405020304" pitchFamily="18" charset="0"/>
                    </a:rPr>
                    <a:t>-1-</a:t>
                  </a:r>
                  <a:r>
                    <a:rPr lang="en-US" sz="2400" b="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5</a:t>
                  </a:r>
                  <a:r>
                    <a:rPr lang="ar-BH" sz="2400" b="1" dirty="0">
                      <a:solidFill>
                        <a:srgbClr val="FFFFFF"/>
                      </a:solidFill>
                      <a:effectLst/>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Arial" panose="020B0604020202020204" pitchFamily="34" charset="0"/>
                  </a:endParaRPr>
                </a:p>
              </p:txBody>
            </p:sp>
          </p:grpSp>
          <p:sp>
            <p:nvSpPr>
              <p:cNvPr id="43" name="Freeform: Shape 113"/>
              <p:cNvSpPr/>
              <p:nvPr/>
            </p:nvSpPr>
            <p:spPr>
              <a:xfrm>
                <a:off x="5657850" y="137160"/>
                <a:ext cx="438150" cy="318770"/>
              </a:xfrm>
              <a:custGeom>
                <a:avLst/>
                <a:gdLst>
                  <a:gd name="connsiteX0" fmla="*/ 132419 w 479231"/>
                  <a:gd name="connsiteY0" fmla="*/ 150137 h 326695"/>
                  <a:gd name="connsiteX1" fmla="*/ 346812 w 479231"/>
                  <a:gd name="connsiteY1" fmla="*/ 150137 h 326695"/>
                  <a:gd name="connsiteX2" fmla="*/ 359423 w 479231"/>
                  <a:gd name="connsiteY2" fmla="*/ 162748 h 326695"/>
                  <a:gd name="connsiteX3" fmla="*/ 346812 w 479231"/>
                  <a:gd name="connsiteY3" fmla="*/ 175360 h 326695"/>
                  <a:gd name="connsiteX4" fmla="*/ 252227 w 479231"/>
                  <a:gd name="connsiteY4" fmla="*/ 175360 h 326695"/>
                  <a:gd name="connsiteX5" fmla="*/ 252227 w 479231"/>
                  <a:gd name="connsiteY5" fmla="*/ 301473 h 326695"/>
                  <a:gd name="connsiteX6" fmla="*/ 290061 w 479231"/>
                  <a:gd name="connsiteY6" fmla="*/ 301473 h 326695"/>
                  <a:gd name="connsiteX7" fmla="*/ 290061 w 479231"/>
                  <a:gd name="connsiteY7" fmla="*/ 326695 h 326695"/>
                  <a:gd name="connsiteX8" fmla="*/ 189170 w 479231"/>
                  <a:gd name="connsiteY8" fmla="*/ 326695 h 326695"/>
                  <a:gd name="connsiteX9" fmla="*/ 189170 w 479231"/>
                  <a:gd name="connsiteY9" fmla="*/ 301473 h 326695"/>
                  <a:gd name="connsiteX10" fmla="*/ 227004 w 479231"/>
                  <a:gd name="connsiteY10" fmla="*/ 301473 h 326695"/>
                  <a:gd name="connsiteX11" fmla="*/ 227004 w 479231"/>
                  <a:gd name="connsiteY11" fmla="*/ 175360 h 326695"/>
                  <a:gd name="connsiteX12" fmla="*/ 132419 w 479231"/>
                  <a:gd name="connsiteY12" fmla="*/ 175360 h 326695"/>
                  <a:gd name="connsiteX13" fmla="*/ 119808 w 479231"/>
                  <a:gd name="connsiteY13" fmla="*/ 162748 h 326695"/>
                  <a:gd name="connsiteX14" fmla="*/ 132419 w 479231"/>
                  <a:gd name="connsiteY14" fmla="*/ 150137 h 326695"/>
                  <a:gd name="connsiteX15" fmla="*/ 466620 w 479231"/>
                  <a:gd name="connsiteY15" fmla="*/ 102844 h 326695"/>
                  <a:gd name="connsiteX16" fmla="*/ 479231 w 479231"/>
                  <a:gd name="connsiteY16" fmla="*/ 115455 h 326695"/>
                  <a:gd name="connsiteX17" fmla="*/ 479231 w 479231"/>
                  <a:gd name="connsiteY17" fmla="*/ 251027 h 326695"/>
                  <a:gd name="connsiteX18" fmla="*/ 466620 w 479231"/>
                  <a:gd name="connsiteY18" fmla="*/ 263638 h 326695"/>
                  <a:gd name="connsiteX19" fmla="*/ 428786 w 479231"/>
                  <a:gd name="connsiteY19" fmla="*/ 263638 h 326695"/>
                  <a:gd name="connsiteX20" fmla="*/ 428786 w 479231"/>
                  <a:gd name="connsiteY20" fmla="*/ 301472 h 326695"/>
                  <a:gd name="connsiteX21" fmla="*/ 454009 w 479231"/>
                  <a:gd name="connsiteY21" fmla="*/ 301472 h 326695"/>
                  <a:gd name="connsiteX22" fmla="*/ 454009 w 479231"/>
                  <a:gd name="connsiteY22" fmla="*/ 326695 h 326695"/>
                  <a:gd name="connsiteX23" fmla="*/ 378341 w 479231"/>
                  <a:gd name="connsiteY23" fmla="*/ 326695 h 326695"/>
                  <a:gd name="connsiteX24" fmla="*/ 378341 w 479231"/>
                  <a:gd name="connsiteY24" fmla="*/ 301472 h 326695"/>
                  <a:gd name="connsiteX25" fmla="*/ 403563 w 479231"/>
                  <a:gd name="connsiteY25" fmla="*/ 301472 h 326695"/>
                  <a:gd name="connsiteX26" fmla="*/ 403563 w 479231"/>
                  <a:gd name="connsiteY26" fmla="*/ 263638 h 326695"/>
                  <a:gd name="connsiteX27" fmla="*/ 365729 w 479231"/>
                  <a:gd name="connsiteY27" fmla="*/ 263638 h 326695"/>
                  <a:gd name="connsiteX28" fmla="*/ 353118 w 479231"/>
                  <a:gd name="connsiteY28" fmla="*/ 251027 h 326695"/>
                  <a:gd name="connsiteX29" fmla="*/ 365729 w 479231"/>
                  <a:gd name="connsiteY29" fmla="*/ 238416 h 326695"/>
                  <a:gd name="connsiteX30" fmla="*/ 454009 w 479231"/>
                  <a:gd name="connsiteY30" fmla="*/ 238416 h 326695"/>
                  <a:gd name="connsiteX31" fmla="*/ 454009 w 479231"/>
                  <a:gd name="connsiteY31" fmla="*/ 115455 h 326695"/>
                  <a:gd name="connsiteX32" fmla="*/ 466620 w 479231"/>
                  <a:gd name="connsiteY32" fmla="*/ 102844 h 326695"/>
                  <a:gd name="connsiteX33" fmla="*/ 12611 w 479231"/>
                  <a:gd name="connsiteY33" fmla="*/ 99691 h 326695"/>
                  <a:gd name="connsiteX34" fmla="*/ 25223 w 479231"/>
                  <a:gd name="connsiteY34" fmla="*/ 112302 h 326695"/>
                  <a:gd name="connsiteX35" fmla="*/ 25223 w 479231"/>
                  <a:gd name="connsiteY35" fmla="*/ 238415 h 326695"/>
                  <a:gd name="connsiteX36" fmla="*/ 113502 w 479231"/>
                  <a:gd name="connsiteY36" fmla="*/ 238415 h 326695"/>
                  <a:gd name="connsiteX37" fmla="*/ 126113 w 479231"/>
                  <a:gd name="connsiteY37" fmla="*/ 251027 h 326695"/>
                  <a:gd name="connsiteX38" fmla="*/ 113502 w 479231"/>
                  <a:gd name="connsiteY38" fmla="*/ 263638 h 326695"/>
                  <a:gd name="connsiteX39" fmla="*/ 75668 w 479231"/>
                  <a:gd name="connsiteY39" fmla="*/ 263638 h 326695"/>
                  <a:gd name="connsiteX40" fmla="*/ 75668 w 479231"/>
                  <a:gd name="connsiteY40" fmla="*/ 301472 h 326695"/>
                  <a:gd name="connsiteX41" fmla="*/ 100891 w 479231"/>
                  <a:gd name="connsiteY41" fmla="*/ 301472 h 326695"/>
                  <a:gd name="connsiteX42" fmla="*/ 100891 w 479231"/>
                  <a:gd name="connsiteY42" fmla="*/ 326695 h 326695"/>
                  <a:gd name="connsiteX43" fmla="*/ 25223 w 479231"/>
                  <a:gd name="connsiteY43" fmla="*/ 326695 h 326695"/>
                  <a:gd name="connsiteX44" fmla="*/ 25223 w 479231"/>
                  <a:gd name="connsiteY44" fmla="*/ 301472 h 326695"/>
                  <a:gd name="connsiteX45" fmla="*/ 50445 w 479231"/>
                  <a:gd name="connsiteY45" fmla="*/ 301472 h 326695"/>
                  <a:gd name="connsiteX46" fmla="*/ 50445 w 479231"/>
                  <a:gd name="connsiteY46" fmla="*/ 263638 h 326695"/>
                  <a:gd name="connsiteX47" fmla="*/ 12611 w 479231"/>
                  <a:gd name="connsiteY47" fmla="*/ 263638 h 326695"/>
                  <a:gd name="connsiteX48" fmla="*/ 0 w 479231"/>
                  <a:gd name="connsiteY48" fmla="*/ 251027 h 326695"/>
                  <a:gd name="connsiteX49" fmla="*/ 0 w 479231"/>
                  <a:gd name="connsiteY49" fmla="*/ 112302 h 326695"/>
                  <a:gd name="connsiteX50" fmla="*/ 12611 w 479231"/>
                  <a:gd name="connsiteY50" fmla="*/ 99691 h 326695"/>
                  <a:gd name="connsiteX51" fmla="*/ 66462 w 479231"/>
                  <a:gd name="connsiteY51" fmla="*/ 71379 h 326695"/>
                  <a:gd name="connsiteX52" fmla="*/ 94964 w 479231"/>
                  <a:gd name="connsiteY52" fmla="*/ 83990 h 326695"/>
                  <a:gd name="connsiteX53" fmla="*/ 124979 w 479231"/>
                  <a:gd name="connsiteY53" fmla="*/ 105998 h 326695"/>
                  <a:gd name="connsiteX54" fmla="*/ 163948 w 479231"/>
                  <a:gd name="connsiteY54" fmla="*/ 105998 h 326695"/>
                  <a:gd name="connsiteX55" fmla="*/ 179712 w 479231"/>
                  <a:gd name="connsiteY55" fmla="*/ 121762 h 326695"/>
                  <a:gd name="connsiteX56" fmla="*/ 163948 w 479231"/>
                  <a:gd name="connsiteY56" fmla="*/ 137526 h 326695"/>
                  <a:gd name="connsiteX57" fmla="*/ 119809 w 479231"/>
                  <a:gd name="connsiteY57" fmla="*/ 137526 h 326695"/>
                  <a:gd name="connsiteX58" fmla="*/ 110476 w 479231"/>
                  <a:gd name="connsiteY58" fmla="*/ 134499 h 326695"/>
                  <a:gd name="connsiteX59" fmla="*/ 100891 w 479231"/>
                  <a:gd name="connsiteY59" fmla="*/ 127374 h 326695"/>
                  <a:gd name="connsiteX60" fmla="*/ 100891 w 479231"/>
                  <a:gd name="connsiteY60" fmla="*/ 194088 h 326695"/>
                  <a:gd name="connsiteX61" fmla="*/ 154490 w 479231"/>
                  <a:gd name="connsiteY61" fmla="*/ 194088 h 326695"/>
                  <a:gd name="connsiteX62" fmla="*/ 170254 w 479231"/>
                  <a:gd name="connsiteY62" fmla="*/ 209852 h 326695"/>
                  <a:gd name="connsiteX63" fmla="*/ 170254 w 479231"/>
                  <a:gd name="connsiteY63" fmla="*/ 306013 h 326695"/>
                  <a:gd name="connsiteX64" fmla="*/ 154490 w 479231"/>
                  <a:gd name="connsiteY64" fmla="*/ 321777 h 326695"/>
                  <a:gd name="connsiteX65" fmla="*/ 138726 w 479231"/>
                  <a:gd name="connsiteY65" fmla="*/ 306013 h 326695"/>
                  <a:gd name="connsiteX66" fmla="*/ 138726 w 479231"/>
                  <a:gd name="connsiteY66" fmla="*/ 225805 h 326695"/>
                  <a:gd name="connsiteX67" fmla="*/ 100891 w 479231"/>
                  <a:gd name="connsiteY67" fmla="*/ 225805 h 326695"/>
                  <a:gd name="connsiteX68" fmla="*/ 69805 w 479231"/>
                  <a:gd name="connsiteY68" fmla="*/ 225805 h 326695"/>
                  <a:gd name="connsiteX69" fmla="*/ 38275 w 479231"/>
                  <a:gd name="connsiteY69" fmla="*/ 194277 h 326695"/>
                  <a:gd name="connsiteX70" fmla="*/ 38275 w 479231"/>
                  <a:gd name="connsiteY70" fmla="*/ 103853 h 326695"/>
                  <a:gd name="connsiteX71" fmla="*/ 66462 w 479231"/>
                  <a:gd name="connsiteY71" fmla="*/ 71379 h 326695"/>
                  <a:gd name="connsiteX72" fmla="*/ 412770 w 479231"/>
                  <a:gd name="connsiteY72" fmla="*/ 71064 h 326695"/>
                  <a:gd name="connsiteX73" fmla="*/ 440830 w 479231"/>
                  <a:gd name="connsiteY73" fmla="*/ 103538 h 326695"/>
                  <a:gd name="connsiteX74" fmla="*/ 440830 w 479231"/>
                  <a:gd name="connsiteY74" fmla="*/ 194277 h 326695"/>
                  <a:gd name="connsiteX75" fmla="*/ 409302 w 479231"/>
                  <a:gd name="connsiteY75" fmla="*/ 225806 h 326695"/>
                  <a:gd name="connsiteX76" fmla="*/ 378530 w 479231"/>
                  <a:gd name="connsiteY76" fmla="*/ 225806 h 326695"/>
                  <a:gd name="connsiteX77" fmla="*/ 340696 w 479231"/>
                  <a:gd name="connsiteY77" fmla="*/ 225806 h 326695"/>
                  <a:gd name="connsiteX78" fmla="*/ 340696 w 479231"/>
                  <a:gd name="connsiteY78" fmla="*/ 306013 h 326695"/>
                  <a:gd name="connsiteX79" fmla="*/ 324932 w 479231"/>
                  <a:gd name="connsiteY79" fmla="*/ 321777 h 326695"/>
                  <a:gd name="connsiteX80" fmla="*/ 309168 w 479231"/>
                  <a:gd name="connsiteY80" fmla="*/ 306013 h 326695"/>
                  <a:gd name="connsiteX81" fmla="*/ 309168 w 479231"/>
                  <a:gd name="connsiteY81" fmla="*/ 210041 h 326695"/>
                  <a:gd name="connsiteX82" fmla="*/ 324932 w 479231"/>
                  <a:gd name="connsiteY82" fmla="*/ 194277 h 326695"/>
                  <a:gd name="connsiteX83" fmla="*/ 378342 w 479231"/>
                  <a:gd name="connsiteY83" fmla="*/ 194277 h 326695"/>
                  <a:gd name="connsiteX84" fmla="*/ 378342 w 479231"/>
                  <a:gd name="connsiteY84" fmla="*/ 127374 h 326695"/>
                  <a:gd name="connsiteX85" fmla="*/ 368756 w 479231"/>
                  <a:gd name="connsiteY85" fmla="*/ 134499 h 326695"/>
                  <a:gd name="connsiteX86" fmla="*/ 359425 w 479231"/>
                  <a:gd name="connsiteY86" fmla="*/ 137526 h 326695"/>
                  <a:gd name="connsiteX87" fmla="*/ 315284 w 479231"/>
                  <a:gd name="connsiteY87" fmla="*/ 137526 h 326695"/>
                  <a:gd name="connsiteX88" fmla="*/ 299520 w 479231"/>
                  <a:gd name="connsiteY88" fmla="*/ 121762 h 326695"/>
                  <a:gd name="connsiteX89" fmla="*/ 315284 w 479231"/>
                  <a:gd name="connsiteY89" fmla="*/ 105998 h 326695"/>
                  <a:gd name="connsiteX90" fmla="*/ 354253 w 479231"/>
                  <a:gd name="connsiteY90" fmla="*/ 105998 h 326695"/>
                  <a:gd name="connsiteX91" fmla="*/ 384269 w 479231"/>
                  <a:gd name="connsiteY91" fmla="*/ 83675 h 326695"/>
                  <a:gd name="connsiteX92" fmla="*/ 412770 w 479231"/>
                  <a:gd name="connsiteY92" fmla="*/ 71064 h 326695"/>
                  <a:gd name="connsiteX93" fmla="*/ 409868 w 479231"/>
                  <a:gd name="connsiteY93" fmla="*/ 0 h 326695"/>
                  <a:gd name="connsiteX94" fmla="*/ 441397 w 479231"/>
                  <a:gd name="connsiteY94" fmla="*/ 31528 h 326695"/>
                  <a:gd name="connsiteX95" fmla="*/ 409868 w 479231"/>
                  <a:gd name="connsiteY95" fmla="*/ 63057 h 326695"/>
                  <a:gd name="connsiteX96" fmla="*/ 378340 w 479231"/>
                  <a:gd name="connsiteY96" fmla="*/ 31528 h 326695"/>
                  <a:gd name="connsiteX97" fmla="*/ 409868 w 479231"/>
                  <a:gd name="connsiteY97" fmla="*/ 0 h 326695"/>
                  <a:gd name="connsiteX98" fmla="*/ 69362 w 479231"/>
                  <a:gd name="connsiteY98" fmla="*/ 0 h 326695"/>
                  <a:gd name="connsiteX99" fmla="*/ 100891 w 479231"/>
                  <a:gd name="connsiteY99" fmla="*/ 31528 h 326695"/>
                  <a:gd name="connsiteX100" fmla="*/ 69362 w 479231"/>
                  <a:gd name="connsiteY100" fmla="*/ 63057 h 326695"/>
                  <a:gd name="connsiteX101" fmla="*/ 37834 w 479231"/>
                  <a:gd name="connsiteY101" fmla="*/ 31528 h 326695"/>
                  <a:gd name="connsiteX102" fmla="*/ 69362 w 479231"/>
                  <a:gd name="connsiteY102" fmla="*/ 0 h 3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79231" h="326695">
                    <a:moveTo>
                      <a:pt x="132419" y="150137"/>
                    </a:moveTo>
                    <a:lnTo>
                      <a:pt x="346812" y="150137"/>
                    </a:lnTo>
                    <a:cubicBezTo>
                      <a:pt x="353777" y="150137"/>
                      <a:pt x="359423" y="155784"/>
                      <a:pt x="359423" y="162748"/>
                    </a:cubicBezTo>
                    <a:cubicBezTo>
                      <a:pt x="359423" y="169714"/>
                      <a:pt x="353777" y="175360"/>
                      <a:pt x="346812" y="175360"/>
                    </a:cubicBezTo>
                    <a:lnTo>
                      <a:pt x="252227" y="175360"/>
                    </a:lnTo>
                    <a:lnTo>
                      <a:pt x="252227" y="301473"/>
                    </a:lnTo>
                    <a:lnTo>
                      <a:pt x="290061" y="301473"/>
                    </a:lnTo>
                    <a:lnTo>
                      <a:pt x="290061" y="326695"/>
                    </a:lnTo>
                    <a:lnTo>
                      <a:pt x="189170" y="326695"/>
                    </a:lnTo>
                    <a:lnTo>
                      <a:pt x="189170" y="301473"/>
                    </a:lnTo>
                    <a:lnTo>
                      <a:pt x="227004" y="301473"/>
                    </a:lnTo>
                    <a:lnTo>
                      <a:pt x="227004" y="175360"/>
                    </a:lnTo>
                    <a:lnTo>
                      <a:pt x="132419" y="175360"/>
                    </a:lnTo>
                    <a:cubicBezTo>
                      <a:pt x="125454" y="175360"/>
                      <a:pt x="119808" y="169714"/>
                      <a:pt x="119808" y="162748"/>
                    </a:cubicBezTo>
                    <a:cubicBezTo>
                      <a:pt x="119808" y="155784"/>
                      <a:pt x="125454" y="150137"/>
                      <a:pt x="132419" y="150137"/>
                    </a:cubicBezTo>
                    <a:close/>
                    <a:moveTo>
                      <a:pt x="466620" y="102844"/>
                    </a:moveTo>
                    <a:cubicBezTo>
                      <a:pt x="473586" y="102844"/>
                      <a:pt x="479231" y="108491"/>
                      <a:pt x="479231" y="115455"/>
                    </a:cubicBezTo>
                    <a:lnTo>
                      <a:pt x="479231" y="251027"/>
                    </a:lnTo>
                    <a:cubicBezTo>
                      <a:pt x="479231" y="257993"/>
                      <a:pt x="473586" y="263638"/>
                      <a:pt x="466620" y="263638"/>
                    </a:cubicBezTo>
                    <a:lnTo>
                      <a:pt x="428786" y="263638"/>
                    </a:lnTo>
                    <a:lnTo>
                      <a:pt x="428786" y="301472"/>
                    </a:lnTo>
                    <a:lnTo>
                      <a:pt x="454009" y="301472"/>
                    </a:lnTo>
                    <a:lnTo>
                      <a:pt x="454009" y="326695"/>
                    </a:lnTo>
                    <a:lnTo>
                      <a:pt x="378341" y="326695"/>
                    </a:lnTo>
                    <a:lnTo>
                      <a:pt x="378341" y="301472"/>
                    </a:lnTo>
                    <a:lnTo>
                      <a:pt x="403563" y="301472"/>
                    </a:lnTo>
                    <a:lnTo>
                      <a:pt x="403563" y="263638"/>
                    </a:lnTo>
                    <a:lnTo>
                      <a:pt x="365729" y="263638"/>
                    </a:lnTo>
                    <a:cubicBezTo>
                      <a:pt x="358765" y="263638"/>
                      <a:pt x="353118" y="257993"/>
                      <a:pt x="353118" y="251027"/>
                    </a:cubicBezTo>
                    <a:cubicBezTo>
                      <a:pt x="353118" y="244062"/>
                      <a:pt x="358765" y="238416"/>
                      <a:pt x="365729" y="238416"/>
                    </a:cubicBezTo>
                    <a:lnTo>
                      <a:pt x="454009" y="238416"/>
                    </a:lnTo>
                    <a:lnTo>
                      <a:pt x="454009" y="115455"/>
                    </a:lnTo>
                    <a:cubicBezTo>
                      <a:pt x="454009" y="108491"/>
                      <a:pt x="459655" y="102844"/>
                      <a:pt x="466620" y="102844"/>
                    </a:cubicBezTo>
                    <a:close/>
                    <a:moveTo>
                      <a:pt x="12611" y="99691"/>
                    </a:moveTo>
                    <a:cubicBezTo>
                      <a:pt x="19576" y="99691"/>
                      <a:pt x="25223" y="105338"/>
                      <a:pt x="25223" y="112302"/>
                    </a:cubicBezTo>
                    <a:lnTo>
                      <a:pt x="25223" y="238415"/>
                    </a:lnTo>
                    <a:lnTo>
                      <a:pt x="113502" y="238415"/>
                    </a:lnTo>
                    <a:cubicBezTo>
                      <a:pt x="120467" y="238415"/>
                      <a:pt x="126113" y="244062"/>
                      <a:pt x="126113" y="251027"/>
                    </a:cubicBezTo>
                    <a:cubicBezTo>
                      <a:pt x="126113" y="257993"/>
                      <a:pt x="120467" y="263638"/>
                      <a:pt x="113502" y="263638"/>
                    </a:cubicBezTo>
                    <a:lnTo>
                      <a:pt x="75668" y="263638"/>
                    </a:lnTo>
                    <a:lnTo>
                      <a:pt x="75668" y="301472"/>
                    </a:lnTo>
                    <a:lnTo>
                      <a:pt x="100891" y="301472"/>
                    </a:lnTo>
                    <a:lnTo>
                      <a:pt x="100891" y="326695"/>
                    </a:lnTo>
                    <a:lnTo>
                      <a:pt x="25223" y="326695"/>
                    </a:lnTo>
                    <a:lnTo>
                      <a:pt x="25223" y="301472"/>
                    </a:lnTo>
                    <a:lnTo>
                      <a:pt x="50445" y="301472"/>
                    </a:lnTo>
                    <a:lnTo>
                      <a:pt x="50445" y="263638"/>
                    </a:lnTo>
                    <a:lnTo>
                      <a:pt x="12611" y="263638"/>
                    </a:lnTo>
                    <a:cubicBezTo>
                      <a:pt x="5646" y="263638"/>
                      <a:pt x="0" y="257993"/>
                      <a:pt x="0" y="251027"/>
                    </a:cubicBezTo>
                    <a:lnTo>
                      <a:pt x="0" y="112302"/>
                    </a:lnTo>
                    <a:cubicBezTo>
                      <a:pt x="0" y="105338"/>
                      <a:pt x="5646" y="99691"/>
                      <a:pt x="12611" y="99691"/>
                    </a:cubicBezTo>
                    <a:close/>
                    <a:moveTo>
                      <a:pt x="66462" y="71379"/>
                    </a:moveTo>
                    <a:cubicBezTo>
                      <a:pt x="77536" y="70173"/>
                      <a:pt x="88409" y="74984"/>
                      <a:pt x="94964" y="83990"/>
                    </a:cubicBezTo>
                    <a:lnTo>
                      <a:pt x="124979" y="105998"/>
                    </a:lnTo>
                    <a:lnTo>
                      <a:pt x="163948" y="105998"/>
                    </a:lnTo>
                    <a:cubicBezTo>
                      <a:pt x="172654" y="105998"/>
                      <a:pt x="179712" y="113055"/>
                      <a:pt x="179712" y="121762"/>
                    </a:cubicBezTo>
                    <a:cubicBezTo>
                      <a:pt x="179712" y="130468"/>
                      <a:pt x="172654" y="137526"/>
                      <a:pt x="163948" y="137526"/>
                    </a:cubicBezTo>
                    <a:lnTo>
                      <a:pt x="119809" y="137526"/>
                    </a:lnTo>
                    <a:cubicBezTo>
                      <a:pt x="116457" y="137518"/>
                      <a:pt x="113193" y="136459"/>
                      <a:pt x="110476" y="134499"/>
                    </a:cubicBezTo>
                    <a:lnTo>
                      <a:pt x="100891" y="127374"/>
                    </a:lnTo>
                    <a:lnTo>
                      <a:pt x="100891" y="194088"/>
                    </a:lnTo>
                    <a:lnTo>
                      <a:pt x="154490" y="194088"/>
                    </a:lnTo>
                    <a:cubicBezTo>
                      <a:pt x="163195" y="194088"/>
                      <a:pt x="170254" y="201146"/>
                      <a:pt x="170254" y="209852"/>
                    </a:cubicBezTo>
                    <a:lnTo>
                      <a:pt x="170254" y="306013"/>
                    </a:lnTo>
                    <a:cubicBezTo>
                      <a:pt x="170254" y="314720"/>
                      <a:pt x="163195" y="321777"/>
                      <a:pt x="154490" y="321777"/>
                    </a:cubicBezTo>
                    <a:cubicBezTo>
                      <a:pt x="145783" y="321777"/>
                      <a:pt x="138726" y="314720"/>
                      <a:pt x="138726" y="306013"/>
                    </a:cubicBezTo>
                    <a:lnTo>
                      <a:pt x="138726" y="225805"/>
                    </a:lnTo>
                    <a:lnTo>
                      <a:pt x="100891" y="225805"/>
                    </a:lnTo>
                    <a:lnTo>
                      <a:pt x="69805" y="225805"/>
                    </a:lnTo>
                    <a:cubicBezTo>
                      <a:pt x="52391" y="225805"/>
                      <a:pt x="38275" y="211689"/>
                      <a:pt x="38275" y="194277"/>
                    </a:cubicBezTo>
                    <a:lnTo>
                      <a:pt x="38275" y="103853"/>
                    </a:lnTo>
                    <a:cubicBezTo>
                      <a:pt x="37989" y="87415"/>
                      <a:pt x="50146" y="73407"/>
                      <a:pt x="66462" y="71379"/>
                    </a:cubicBezTo>
                    <a:close/>
                    <a:moveTo>
                      <a:pt x="412770" y="71064"/>
                    </a:moveTo>
                    <a:cubicBezTo>
                      <a:pt x="429035" y="73151"/>
                      <a:pt x="441126" y="87142"/>
                      <a:pt x="440830" y="103538"/>
                    </a:cubicBezTo>
                    <a:lnTo>
                      <a:pt x="440830" y="194277"/>
                    </a:lnTo>
                    <a:cubicBezTo>
                      <a:pt x="440830" y="211690"/>
                      <a:pt x="426715" y="225806"/>
                      <a:pt x="409302" y="225806"/>
                    </a:cubicBezTo>
                    <a:lnTo>
                      <a:pt x="378530" y="225806"/>
                    </a:lnTo>
                    <a:lnTo>
                      <a:pt x="340696" y="225806"/>
                    </a:lnTo>
                    <a:lnTo>
                      <a:pt x="340696" y="306013"/>
                    </a:lnTo>
                    <a:cubicBezTo>
                      <a:pt x="340696" y="314720"/>
                      <a:pt x="333638" y="321777"/>
                      <a:pt x="324932" y="321777"/>
                    </a:cubicBezTo>
                    <a:cubicBezTo>
                      <a:pt x="316225" y="321777"/>
                      <a:pt x="309168" y="314720"/>
                      <a:pt x="309168" y="306013"/>
                    </a:cubicBezTo>
                    <a:lnTo>
                      <a:pt x="309168" y="210041"/>
                    </a:lnTo>
                    <a:cubicBezTo>
                      <a:pt x="309168" y="201335"/>
                      <a:pt x="316225" y="194277"/>
                      <a:pt x="324932" y="194277"/>
                    </a:cubicBezTo>
                    <a:lnTo>
                      <a:pt x="378342" y="194277"/>
                    </a:lnTo>
                    <a:lnTo>
                      <a:pt x="378342" y="127374"/>
                    </a:lnTo>
                    <a:lnTo>
                      <a:pt x="368756" y="134499"/>
                    </a:lnTo>
                    <a:cubicBezTo>
                      <a:pt x="366039" y="136460"/>
                      <a:pt x="362775" y="137518"/>
                      <a:pt x="359425" y="137526"/>
                    </a:cubicBezTo>
                    <a:lnTo>
                      <a:pt x="315284" y="137526"/>
                    </a:lnTo>
                    <a:cubicBezTo>
                      <a:pt x="306577" y="137526"/>
                      <a:pt x="299520" y="130468"/>
                      <a:pt x="299520" y="121762"/>
                    </a:cubicBezTo>
                    <a:cubicBezTo>
                      <a:pt x="299520" y="113056"/>
                      <a:pt x="306577" y="105998"/>
                      <a:pt x="315284" y="105998"/>
                    </a:cubicBezTo>
                    <a:lnTo>
                      <a:pt x="354253" y="105998"/>
                    </a:lnTo>
                    <a:lnTo>
                      <a:pt x="384269" y="83675"/>
                    </a:lnTo>
                    <a:cubicBezTo>
                      <a:pt x="390824" y="74669"/>
                      <a:pt x="401696" y="69858"/>
                      <a:pt x="412770" y="71064"/>
                    </a:cubicBezTo>
                    <a:close/>
                    <a:moveTo>
                      <a:pt x="409868" y="0"/>
                    </a:moveTo>
                    <a:cubicBezTo>
                      <a:pt x="427281" y="0"/>
                      <a:pt x="441397" y="14116"/>
                      <a:pt x="441397" y="31528"/>
                    </a:cubicBezTo>
                    <a:cubicBezTo>
                      <a:pt x="441397" y="48941"/>
                      <a:pt x="427281" y="63057"/>
                      <a:pt x="409868" y="63057"/>
                    </a:cubicBezTo>
                    <a:cubicBezTo>
                      <a:pt x="392456" y="63057"/>
                      <a:pt x="378340" y="48941"/>
                      <a:pt x="378340" y="31528"/>
                    </a:cubicBezTo>
                    <a:cubicBezTo>
                      <a:pt x="378340" y="14116"/>
                      <a:pt x="392456" y="0"/>
                      <a:pt x="409868" y="0"/>
                    </a:cubicBezTo>
                    <a:close/>
                    <a:moveTo>
                      <a:pt x="69362" y="0"/>
                    </a:moveTo>
                    <a:cubicBezTo>
                      <a:pt x="86775" y="0"/>
                      <a:pt x="100891" y="14116"/>
                      <a:pt x="100891" y="31528"/>
                    </a:cubicBezTo>
                    <a:cubicBezTo>
                      <a:pt x="100891" y="48941"/>
                      <a:pt x="86775" y="63057"/>
                      <a:pt x="69362" y="63057"/>
                    </a:cubicBezTo>
                    <a:cubicBezTo>
                      <a:pt x="51950" y="63057"/>
                      <a:pt x="37834" y="48941"/>
                      <a:pt x="37834" y="31528"/>
                    </a:cubicBezTo>
                    <a:cubicBezTo>
                      <a:pt x="37834" y="14116"/>
                      <a:pt x="51950" y="0"/>
                      <a:pt x="69362" y="0"/>
                    </a:cubicBezTo>
                    <a:close/>
                  </a:path>
                </a:pathLst>
              </a:custGeom>
              <a:solidFill>
                <a:schemeClr val="bg1"/>
              </a:solidFill>
              <a:ln w="6548"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grpSp>
        <p:pic>
          <p:nvPicPr>
            <p:cNvPr id="41" name="Picture 40" descr="A picture containing night&#10;&#10;Description automatically generate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96897" y="1218881"/>
              <a:ext cx="2893539" cy="2766701"/>
            </a:xfrm>
            <a:prstGeom prst="rect">
              <a:avLst/>
            </a:prstGeom>
            <a:noFill/>
            <a:ln>
              <a:noFill/>
            </a:ln>
          </p:spPr>
        </p:pic>
      </p:grpSp>
    </p:spTree>
    <p:extLst>
      <p:ext uri="{BB962C8B-B14F-4D97-AF65-F5344CB8AC3E}">
        <p14:creationId xmlns:p14="http://schemas.microsoft.com/office/powerpoint/2010/main" val="173243810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2416934" y="365314"/>
            <a:ext cx="9775066"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2474966" y="546904"/>
            <a:ext cx="8407130" cy="492443"/>
          </a:xfrm>
          <a:prstGeom prst="rect">
            <a:avLst/>
          </a:prstGeom>
        </p:spPr>
        <p:txBody>
          <a:bodyPr wrap="square">
            <a:spAutoFit/>
          </a:bodyPr>
          <a:lstStyle/>
          <a:p>
            <a:pPr lvl="0" algn="r" rtl="1"/>
            <a:r>
              <a:rPr lang="ar-BH" sz="2600" b="1" dirty="0">
                <a:solidFill>
                  <a:srgbClr val="FFFF00"/>
                </a:solidFill>
                <a:cs typeface="Sultan bold" pitchFamily="2" charset="-78"/>
              </a:rPr>
              <a:t>نستنتج الآثار التنموية للريادة والأعمال الصغيرة على اقتصاد مملكة البحرين.</a:t>
            </a:r>
            <a:endParaRPr lang="en-US" sz="2600" b="1" dirty="0">
              <a:solidFill>
                <a:srgbClr val="FFFF00"/>
              </a:solidFill>
              <a:cs typeface="Sultan bold"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7"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الريادة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
        <p:nvSpPr>
          <p:cNvPr id="48" name="Rounded Rectangle 47"/>
          <p:cNvSpPr/>
          <p:nvPr/>
        </p:nvSpPr>
        <p:spPr>
          <a:xfrm>
            <a:off x="2079171" y="1564491"/>
            <a:ext cx="7445829" cy="71145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smtClean="0">
                <a:cs typeface="Sultan bold" pitchFamily="2" charset="-78"/>
              </a:rPr>
              <a:t>1</a:t>
            </a:r>
            <a:r>
              <a:rPr lang="ar-BH" sz="3200" b="1" dirty="0">
                <a:cs typeface="Sultan bold" pitchFamily="2" charset="-78"/>
              </a:rPr>
              <a:t>.</a:t>
            </a:r>
            <a:r>
              <a:rPr lang="ar-SA" sz="3200" b="1" dirty="0">
                <a:cs typeface="Sultan bold" pitchFamily="2" charset="-78"/>
              </a:rPr>
              <a:t> الآثار الاقتصادية للريادة والمشروعات الصغيرة. </a:t>
            </a:r>
            <a:endParaRPr lang="en-US" sz="3200" dirty="0">
              <a:cs typeface="Sultan bold" pitchFamily="2" charset="-78"/>
            </a:endParaRPr>
          </a:p>
        </p:txBody>
      </p:sp>
      <p:sp>
        <p:nvSpPr>
          <p:cNvPr id="2" name="Rectangle 1"/>
          <p:cNvSpPr/>
          <p:nvPr/>
        </p:nvSpPr>
        <p:spPr>
          <a:xfrm>
            <a:off x="397328" y="2443943"/>
            <a:ext cx="8882743" cy="375838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endParaRPr lang="en-US" sz="2000" dirty="0" smtClean="0">
              <a:solidFill>
                <a:schemeClr val="tx1"/>
              </a:solidFill>
            </a:endParaRPr>
          </a:p>
          <a:p>
            <a:pPr lvl="0" algn="r" rtl="1"/>
            <a:r>
              <a:rPr lang="ar-SA" sz="2000" dirty="0" smtClean="0">
                <a:solidFill>
                  <a:schemeClr val="tx1"/>
                </a:solidFill>
              </a:rPr>
              <a:t>1- زيادة </a:t>
            </a:r>
            <a:r>
              <a:rPr lang="ar-SA" sz="2000" dirty="0">
                <a:solidFill>
                  <a:schemeClr val="tx1"/>
                </a:solidFill>
              </a:rPr>
              <a:t>متوسط دخل الفرد، والتغيير في هيكل الأعمال والمجتمع.</a:t>
            </a:r>
            <a:endParaRPr lang="en-US" sz="2000" dirty="0">
              <a:solidFill>
                <a:schemeClr val="tx1"/>
              </a:solidFill>
            </a:endParaRPr>
          </a:p>
          <a:p>
            <a:pPr lvl="0" algn="r" rtl="1"/>
            <a:r>
              <a:rPr lang="ar-SA" sz="2000" dirty="0" smtClean="0">
                <a:solidFill>
                  <a:schemeClr val="tx1"/>
                </a:solidFill>
              </a:rPr>
              <a:t>2- الزيادة </a:t>
            </a:r>
            <a:r>
              <a:rPr lang="ar-SA" sz="2000" dirty="0">
                <a:solidFill>
                  <a:schemeClr val="tx1"/>
                </a:solidFill>
              </a:rPr>
              <a:t>في جانبي العرض والطلب على السلع والخدمات.</a:t>
            </a:r>
            <a:endParaRPr lang="en-US" sz="2000" dirty="0">
              <a:solidFill>
                <a:schemeClr val="tx1"/>
              </a:solidFill>
            </a:endParaRPr>
          </a:p>
          <a:p>
            <a:pPr lvl="0" algn="r" rtl="1"/>
            <a:r>
              <a:rPr lang="ar-SA" sz="2000" dirty="0" smtClean="0">
                <a:solidFill>
                  <a:schemeClr val="tx1"/>
                </a:solidFill>
              </a:rPr>
              <a:t>3- التجديد </a:t>
            </a:r>
            <a:r>
              <a:rPr lang="ar-SA" sz="2000" dirty="0">
                <a:solidFill>
                  <a:schemeClr val="tx1"/>
                </a:solidFill>
              </a:rPr>
              <a:t>والابتكار والقدرة على تقليل الفجوة بين المعرفة وحاجات السوق.</a:t>
            </a:r>
            <a:endParaRPr lang="en-US" sz="2000" dirty="0">
              <a:solidFill>
                <a:schemeClr val="tx1"/>
              </a:solidFill>
            </a:endParaRPr>
          </a:p>
          <a:p>
            <a:pPr lvl="0" algn="r" rtl="1"/>
            <a:r>
              <a:rPr lang="ar-SA" sz="2000" dirty="0" smtClean="0">
                <a:solidFill>
                  <a:schemeClr val="tx1"/>
                </a:solidFill>
              </a:rPr>
              <a:t>4- توجيه </a:t>
            </a:r>
            <a:r>
              <a:rPr lang="ar-SA" sz="2000" dirty="0">
                <a:solidFill>
                  <a:schemeClr val="tx1"/>
                </a:solidFill>
              </a:rPr>
              <a:t>الأنشطة لكافة المناطق التنموية بمملكة البحرين.</a:t>
            </a:r>
            <a:endParaRPr lang="en-US" sz="2000" dirty="0">
              <a:solidFill>
                <a:schemeClr val="tx1"/>
              </a:solidFill>
            </a:endParaRPr>
          </a:p>
          <a:p>
            <a:pPr lvl="0" algn="r" rtl="1"/>
            <a:r>
              <a:rPr lang="ar-SA" sz="2000" dirty="0" smtClean="0">
                <a:solidFill>
                  <a:schemeClr val="tx1"/>
                </a:solidFill>
              </a:rPr>
              <a:t>5- تنمية </a:t>
            </a:r>
            <a:r>
              <a:rPr lang="ar-SA" sz="2000" dirty="0">
                <a:solidFill>
                  <a:schemeClr val="tx1"/>
                </a:solidFill>
              </a:rPr>
              <a:t>الصادرات ومنافسة اقتصاد مملكة البحرين للاقتصاديات العالمية.</a:t>
            </a:r>
            <a:endParaRPr lang="en-US" sz="2000" dirty="0">
              <a:solidFill>
                <a:schemeClr val="tx1"/>
              </a:solidFill>
            </a:endParaRPr>
          </a:p>
          <a:p>
            <a:pPr lvl="0" algn="r" rtl="1"/>
            <a:r>
              <a:rPr lang="ar-SA" sz="2000" dirty="0" smtClean="0">
                <a:solidFill>
                  <a:schemeClr val="tx1"/>
                </a:solidFill>
              </a:rPr>
              <a:t>6- رواج </a:t>
            </a:r>
            <a:r>
              <a:rPr lang="ar-SA" sz="2000" dirty="0">
                <a:solidFill>
                  <a:schemeClr val="tx1"/>
                </a:solidFill>
              </a:rPr>
              <a:t>الامتياز بين تجارة الجملة والتجزئة المستقلين والمنافسة مع المؤسسات متعددة الفروع في ظل الانفتاح الاقتصادي الذي تشهده مملكة البحرين منذ إطلاق حكومة مملكة البحرين الرؤية الاقتصادية 2030.</a:t>
            </a:r>
            <a:endParaRPr lang="en-US" sz="2000" dirty="0">
              <a:solidFill>
                <a:schemeClr val="tx1"/>
              </a:solidFill>
            </a:endParaRPr>
          </a:p>
          <a:p>
            <a:pPr algn="r" rtl="1"/>
            <a:r>
              <a:rPr lang="ar-SA" sz="2000" dirty="0" smtClean="0">
                <a:solidFill>
                  <a:schemeClr val="tx1"/>
                </a:solidFill>
              </a:rPr>
              <a:t>7- العمل </a:t>
            </a:r>
            <a:r>
              <a:rPr lang="ar-SA" sz="2000" dirty="0">
                <a:solidFill>
                  <a:schemeClr val="tx1"/>
                </a:solidFill>
              </a:rPr>
              <a:t>على تطور الاقتصاد البحريني سواء بتطور المشروعات الصغيرة أو بالأفكار التي تقدمها، فمشروعات اليوم صغيرة هي مشروعات الغد الكبيرة.</a:t>
            </a:r>
            <a:endParaRPr lang="en-US" sz="2000" dirty="0">
              <a:solidFill>
                <a:schemeClr val="tx1"/>
              </a:solidFill>
            </a:endParaRPr>
          </a:p>
          <a:p>
            <a:pPr algn="r" rtl="1"/>
            <a:r>
              <a:rPr lang="ar-SA" sz="2000" dirty="0" smtClean="0">
                <a:solidFill>
                  <a:schemeClr val="tx1"/>
                </a:solidFill>
              </a:rPr>
              <a:t>8- تعظيم العائد </a:t>
            </a:r>
            <a:r>
              <a:rPr lang="ar-SA" sz="2000" dirty="0">
                <a:solidFill>
                  <a:schemeClr val="tx1"/>
                </a:solidFill>
              </a:rPr>
              <a:t>الاقتصادي من حيث اعتماد المشروعات الصغيرة على تقنيات انتاج غير متقدمة وكثيفة الاستعمال للأيدي العاملة، مما يعظم الفائض الاقتصادي لرأس المال المستثمر.</a:t>
            </a:r>
            <a:endParaRPr lang="en-US" sz="2000" dirty="0">
              <a:solidFill>
                <a:schemeClr val="tx1"/>
              </a:solidFill>
            </a:endParaRPr>
          </a:p>
          <a:p>
            <a:pPr algn="r" rtl="1"/>
            <a:r>
              <a:rPr lang="ar-SA" sz="2000" dirty="0" smtClean="0">
                <a:solidFill>
                  <a:schemeClr val="tx1"/>
                </a:solidFill>
              </a:rPr>
              <a:t>9- التكامل </a:t>
            </a:r>
            <a:r>
              <a:rPr lang="ar-SA" sz="2000" dirty="0">
                <a:solidFill>
                  <a:schemeClr val="tx1"/>
                </a:solidFill>
              </a:rPr>
              <a:t>مع المنظمات الكبيرة وترابط الأعمال التجارية.</a:t>
            </a:r>
            <a:endParaRPr lang="en-US" sz="2000" dirty="0">
              <a:solidFill>
                <a:schemeClr val="tx1"/>
              </a:solidFill>
            </a:endParaRPr>
          </a:p>
          <a:p>
            <a:pPr algn="r"/>
            <a:endParaRPr lang="en-US" sz="2000" dirty="0">
              <a:solidFill>
                <a:schemeClr val="tx1"/>
              </a:solidFill>
            </a:endParaRPr>
          </a:p>
        </p:txBody>
      </p:sp>
    </p:spTree>
    <p:extLst>
      <p:ext uri="{BB962C8B-B14F-4D97-AF65-F5344CB8AC3E}">
        <p14:creationId xmlns:p14="http://schemas.microsoft.com/office/powerpoint/2010/main" val="336083821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P spid="48"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2416934" y="365314"/>
            <a:ext cx="9775066"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2474966" y="546904"/>
            <a:ext cx="8407130" cy="492443"/>
          </a:xfrm>
          <a:prstGeom prst="rect">
            <a:avLst/>
          </a:prstGeom>
        </p:spPr>
        <p:txBody>
          <a:bodyPr wrap="square">
            <a:spAutoFit/>
          </a:bodyPr>
          <a:lstStyle/>
          <a:p>
            <a:pPr lvl="0" algn="r" rtl="1"/>
            <a:r>
              <a:rPr lang="ar-BH" sz="2600" b="1" dirty="0">
                <a:solidFill>
                  <a:srgbClr val="FFFF00"/>
                </a:solidFill>
                <a:cs typeface="Sultan bold" pitchFamily="2" charset="-78"/>
              </a:rPr>
              <a:t>نستنتج الآثار التنموية للريادة والأعمال الصغيرة على اقتصاد مملكة البحرين.</a:t>
            </a:r>
            <a:endParaRPr lang="en-US" sz="2600" b="1" dirty="0">
              <a:solidFill>
                <a:srgbClr val="FFFF00"/>
              </a:solidFill>
              <a:cs typeface="Sultan bold"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7"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الريادة                                                                               قصد101-801</a:t>
            </a:r>
            <a:endParaRPr lang="ar-BH" sz="1800" b="1" dirty="0">
              <a:solidFill>
                <a:srgbClr val="002060"/>
              </a:solidFill>
            </a:endParaRPr>
          </a:p>
        </p:txBody>
      </p:sp>
      <p:sp>
        <p:nvSpPr>
          <p:cNvPr id="48" name="Rounded Rectangle 47"/>
          <p:cNvSpPr/>
          <p:nvPr/>
        </p:nvSpPr>
        <p:spPr>
          <a:xfrm>
            <a:off x="3773510" y="1564491"/>
            <a:ext cx="5751490" cy="71145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smtClean="0">
                <a:cs typeface="Sultan bold" pitchFamily="2" charset="-78"/>
              </a:rPr>
              <a:t>1</a:t>
            </a:r>
            <a:r>
              <a:rPr lang="ar-BH" sz="2800" b="1" dirty="0">
                <a:cs typeface="Sultan bold" pitchFamily="2" charset="-78"/>
              </a:rPr>
              <a:t>.</a:t>
            </a:r>
            <a:r>
              <a:rPr lang="ar-SA" sz="2800" b="1" dirty="0">
                <a:cs typeface="Sultan bold" pitchFamily="2" charset="-78"/>
              </a:rPr>
              <a:t> الآثار </a:t>
            </a:r>
            <a:r>
              <a:rPr lang="ar-SA" sz="2800" b="1" dirty="0" smtClean="0">
                <a:cs typeface="Sultan bold" pitchFamily="2" charset="-78"/>
              </a:rPr>
              <a:t>الاجتماعية </a:t>
            </a:r>
            <a:r>
              <a:rPr lang="ar-SA" sz="2800" b="1" dirty="0">
                <a:cs typeface="Sultan bold" pitchFamily="2" charset="-78"/>
              </a:rPr>
              <a:t>للريادة والمشروعات الصغيرة. </a:t>
            </a:r>
            <a:endParaRPr lang="en-US" sz="3200" dirty="0">
              <a:cs typeface="Sultan bold" pitchFamily="2" charset="-78"/>
            </a:endParaRPr>
          </a:p>
        </p:txBody>
      </p:sp>
      <p:sp>
        <p:nvSpPr>
          <p:cNvPr id="2" name="Rectangle 1"/>
          <p:cNvSpPr/>
          <p:nvPr/>
        </p:nvSpPr>
        <p:spPr>
          <a:xfrm>
            <a:off x="274864" y="2442403"/>
            <a:ext cx="9127672" cy="375838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ar-SA" b="1" dirty="0" smtClean="0">
                <a:solidFill>
                  <a:schemeClr val="tx1"/>
                </a:solidFill>
              </a:rPr>
              <a:t>1- عدالة </a:t>
            </a:r>
            <a:r>
              <a:rPr lang="ar-SA" b="1" dirty="0">
                <a:solidFill>
                  <a:schemeClr val="tx1"/>
                </a:solidFill>
              </a:rPr>
              <a:t>التنمية الاجتماعية وتوزيع الثروة:</a:t>
            </a:r>
            <a:endParaRPr lang="en-US" dirty="0">
              <a:solidFill>
                <a:schemeClr val="tx1"/>
              </a:solidFill>
            </a:endParaRPr>
          </a:p>
          <a:p>
            <a:pPr algn="r" rtl="1"/>
            <a:r>
              <a:rPr lang="ar-SA" dirty="0">
                <a:solidFill>
                  <a:schemeClr val="tx1"/>
                </a:solidFill>
              </a:rPr>
              <a:t>إعادة توزيع مكاسب التنمية الاقتصادية والاجتماعية على كافة محافظات مملكة البحرين، مما يساعد على الاستثمار الأمثل للموارد والامكانيات المتاحة.</a:t>
            </a:r>
            <a:endParaRPr lang="en-US" dirty="0">
              <a:solidFill>
                <a:schemeClr val="tx1"/>
              </a:solidFill>
            </a:endParaRPr>
          </a:p>
          <a:p>
            <a:pPr algn="r" rtl="1"/>
            <a:r>
              <a:rPr lang="ar-SA" dirty="0">
                <a:solidFill>
                  <a:schemeClr val="tx1"/>
                </a:solidFill>
              </a:rPr>
              <a:t> </a:t>
            </a:r>
            <a:endParaRPr lang="en-US" dirty="0">
              <a:solidFill>
                <a:schemeClr val="tx1"/>
              </a:solidFill>
            </a:endParaRPr>
          </a:p>
          <a:p>
            <a:pPr lvl="0" algn="r" rtl="1"/>
            <a:r>
              <a:rPr lang="ar-SA" b="1" dirty="0" smtClean="0">
                <a:solidFill>
                  <a:schemeClr val="tx1"/>
                </a:solidFill>
              </a:rPr>
              <a:t>2- المساهمة </a:t>
            </a:r>
            <a:r>
              <a:rPr lang="ar-SA" b="1" dirty="0">
                <a:solidFill>
                  <a:schemeClr val="tx1"/>
                </a:solidFill>
              </a:rPr>
              <a:t>في تشغيل المرأة:</a:t>
            </a:r>
            <a:endParaRPr lang="en-US" dirty="0">
              <a:solidFill>
                <a:schemeClr val="tx1"/>
              </a:solidFill>
            </a:endParaRPr>
          </a:p>
          <a:p>
            <a:pPr algn="r" rtl="1"/>
            <a:r>
              <a:rPr lang="ar-SA" dirty="0">
                <a:solidFill>
                  <a:schemeClr val="tx1"/>
                </a:solidFill>
              </a:rPr>
              <a:t>اهتمام حكومة مملكة البحرين بالمرأة العاملة ودورها الفاعل في تنمية اقتصاد مملكة البحرين من خلال ادخال العديد من الأشغال التي تتناسب مع عمل المرأة. مما يؤثر في دور المرأة في تكوين الدخل، وكذلك تساعد الريادة على تشجيع المرأة على البدء بإعمال ريادية تقودها بنفسها لتسهم بذلك مساهمة فاعلة في تنمية اقتصاد مملكة البحرين</a:t>
            </a:r>
            <a:r>
              <a:rPr lang="ar-SA" dirty="0" smtClean="0">
                <a:solidFill>
                  <a:schemeClr val="tx1"/>
                </a:solidFill>
              </a:rPr>
              <a:t>.</a:t>
            </a:r>
          </a:p>
          <a:p>
            <a:pPr algn="r" rtl="1"/>
            <a:endParaRPr lang="ar-SA" dirty="0" smtClean="0">
              <a:solidFill>
                <a:schemeClr val="tx1"/>
              </a:solidFill>
            </a:endParaRPr>
          </a:p>
          <a:p>
            <a:pPr lvl="0" algn="r" rtl="1"/>
            <a:r>
              <a:rPr lang="ar-SA" b="1" dirty="0" smtClean="0">
                <a:solidFill>
                  <a:schemeClr val="tx1"/>
                </a:solidFill>
              </a:rPr>
              <a:t>3- امتصاص </a:t>
            </a:r>
            <a:r>
              <a:rPr lang="ar-SA" b="1" dirty="0">
                <a:solidFill>
                  <a:schemeClr val="tx1"/>
                </a:solidFill>
              </a:rPr>
              <a:t>البطالة وتأمين فرص عمل جديدة:</a:t>
            </a:r>
            <a:endParaRPr lang="en-US" dirty="0">
              <a:solidFill>
                <a:schemeClr val="tx1"/>
              </a:solidFill>
            </a:endParaRPr>
          </a:p>
          <a:p>
            <a:pPr algn="r" rtl="1"/>
            <a:r>
              <a:rPr lang="ar-SA" dirty="0">
                <a:solidFill>
                  <a:schemeClr val="tx1"/>
                </a:solidFill>
              </a:rPr>
              <a:t>بسبب المرونة والقدرة على الابداع التي تتمتع به المشروعات الريادية والصغيرة إلي تزويد المجتمع بفرص عمل تؤدي إلى تقليل البطالة. بجانب التسهيلات والتشريعات التي تسنها حكومة مملكة البحرين لتشجع الشباب على إقامة المشروعات الصغيرة في كافة محافظات المملكة، لإتاحة فرص عمل لشباب كل محافظة مع تقديم المساعدات من دراسة جدوى أو تمويل</a:t>
            </a:r>
            <a:r>
              <a:rPr lang="ar-SA"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67746458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P spid="48"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2416934" y="365314"/>
            <a:ext cx="9775066"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5747656" y="485951"/>
            <a:ext cx="4272807" cy="830997"/>
          </a:xfrm>
          <a:prstGeom prst="rect">
            <a:avLst/>
          </a:prstGeom>
        </p:spPr>
        <p:txBody>
          <a:bodyPr wrap="square">
            <a:spAutoFit/>
          </a:bodyPr>
          <a:lstStyle/>
          <a:p>
            <a:pPr lvl="0" algn="r" rtl="1"/>
            <a:r>
              <a:rPr lang="ar-SA" sz="4800" b="1" dirty="0" smtClean="0">
                <a:solidFill>
                  <a:srgbClr val="FFFF00"/>
                </a:solidFill>
                <a:cs typeface="Sultan bold" pitchFamily="2" charset="-78"/>
              </a:rPr>
              <a:t>التقويم ( 1)</a:t>
            </a:r>
            <a:endParaRPr lang="en-US" sz="4800" b="1" dirty="0">
              <a:solidFill>
                <a:srgbClr val="FFFF00"/>
              </a:solidFill>
              <a:cs typeface="Sultan bold"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1"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
        <p:nvSpPr>
          <p:cNvPr id="4" name="Rectangle 3"/>
          <p:cNvSpPr/>
          <p:nvPr/>
        </p:nvSpPr>
        <p:spPr>
          <a:xfrm>
            <a:off x="370115" y="1565951"/>
            <a:ext cx="8969828" cy="480436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000" b="1" dirty="0">
                <a:solidFill>
                  <a:srgbClr val="C00000"/>
                </a:solidFill>
              </a:rPr>
              <a:t> </a:t>
            </a:r>
            <a:r>
              <a:rPr lang="ar-SA" sz="2000" b="1" dirty="0">
                <a:solidFill>
                  <a:srgbClr val="C00000"/>
                </a:solidFill>
              </a:rPr>
              <a:t>أجب عن الأسئلة التالية:</a:t>
            </a:r>
            <a:endParaRPr lang="en-US" sz="2000" dirty="0">
              <a:solidFill>
                <a:srgbClr val="C00000"/>
              </a:solidFill>
            </a:endParaRPr>
          </a:p>
          <a:p>
            <a:pPr algn="r" rtl="1"/>
            <a:r>
              <a:rPr lang="ar-SA" sz="2000" b="1" dirty="0" smtClean="0">
                <a:solidFill>
                  <a:srgbClr val="002060"/>
                </a:solidFill>
              </a:rPr>
              <a:t>1- </a:t>
            </a:r>
            <a:r>
              <a:rPr lang="ar-BH" sz="2000" b="1" dirty="0" smtClean="0">
                <a:solidFill>
                  <a:srgbClr val="002060"/>
                </a:solidFill>
              </a:rPr>
              <a:t>ما هي صفات ومزايا الريادة؟</a:t>
            </a:r>
            <a:endParaRPr lang="ar-SA" sz="2000" b="1" dirty="0" smtClean="0">
              <a:solidFill>
                <a:srgbClr val="002060"/>
              </a:solidFill>
            </a:endParaRPr>
          </a:p>
          <a:p>
            <a:pPr lvl="0" algn="r" rtl="1"/>
            <a:r>
              <a:rPr lang="ar-SA" sz="2000" dirty="0" smtClean="0">
                <a:solidFill>
                  <a:schemeClr val="tx1"/>
                </a:solidFill>
              </a:rPr>
              <a:t>أ- .......................................................................................................</a:t>
            </a:r>
            <a:endParaRPr lang="en-US" sz="2000" dirty="0">
              <a:solidFill>
                <a:schemeClr val="tx1"/>
              </a:solidFill>
            </a:endParaRPr>
          </a:p>
          <a:p>
            <a:pPr lvl="0" algn="r" rtl="1"/>
            <a:r>
              <a:rPr lang="ar-SA" sz="2000" dirty="0" smtClean="0">
                <a:solidFill>
                  <a:schemeClr val="tx1"/>
                </a:solidFill>
              </a:rPr>
              <a:t>ب- ....................................................................................................</a:t>
            </a:r>
            <a:endParaRPr lang="en-US" sz="2000" dirty="0">
              <a:solidFill>
                <a:schemeClr val="tx1"/>
              </a:solidFill>
            </a:endParaRPr>
          </a:p>
          <a:p>
            <a:pPr lvl="0" algn="r" rtl="1"/>
            <a:r>
              <a:rPr lang="ar-SA" sz="2000" dirty="0" smtClean="0">
                <a:solidFill>
                  <a:schemeClr val="tx1"/>
                </a:solidFill>
              </a:rPr>
              <a:t>ج- ....................................................................................................</a:t>
            </a:r>
            <a:endParaRPr lang="en-US" sz="2000" dirty="0">
              <a:solidFill>
                <a:schemeClr val="tx1"/>
              </a:solidFill>
            </a:endParaRPr>
          </a:p>
          <a:p>
            <a:pPr lvl="0" algn="r" rtl="1"/>
            <a:r>
              <a:rPr lang="ar-SA" sz="2000" dirty="0" smtClean="0">
                <a:solidFill>
                  <a:schemeClr val="tx1"/>
                </a:solidFill>
              </a:rPr>
              <a:t>د- .....................................................................................................</a:t>
            </a:r>
            <a:endParaRPr lang="en-US" sz="2000" dirty="0">
              <a:solidFill>
                <a:schemeClr val="tx1"/>
              </a:solidFill>
            </a:endParaRPr>
          </a:p>
          <a:p>
            <a:pPr algn="r" rtl="1"/>
            <a:endParaRPr lang="en-US" sz="2000" dirty="0" smtClean="0">
              <a:solidFill>
                <a:schemeClr val="tx1"/>
              </a:solidFill>
            </a:endParaRPr>
          </a:p>
          <a:p>
            <a:pPr lvl="0" algn="r" rtl="1"/>
            <a:r>
              <a:rPr lang="ar-SA" sz="2000" b="1" dirty="0" smtClean="0">
                <a:solidFill>
                  <a:srgbClr val="002060"/>
                </a:solidFill>
              </a:rPr>
              <a:t>2- </a:t>
            </a:r>
            <a:r>
              <a:rPr lang="ar-BH" sz="2000" b="1" dirty="0">
                <a:solidFill>
                  <a:srgbClr val="002060"/>
                </a:solidFill>
              </a:rPr>
              <a:t>ما المقصود بالريادي؟</a:t>
            </a:r>
            <a:endParaRPr lang="en-US" sz="2000" b="1" dirty="0">
              <a:solidFill>
                <a:srgbClr val="002060"/>
              </a:solidFill>
            </a:endParaRPr>
          </a:p>
          <a:p>
            <a:pPr lvl="0" algn="r" rtl="1"/>
            <a:r>
              <a:rPr lang="ar-SA" sz="2000" dirty="0" smtClean="0">
                <a:solidFill>
                  <a:schemeClr val="tx1"/>
                </a:solidFill>
              </a:rPr>
              <a:t>............................................................................................................................</a:t>
            </a:r>
            <a:r>
              <a:rPr lang="en-US" sz="2000" dirty="0" smtClean="0"/>
              <a:t> </a:t>
            </a:r>
            <a:r>
              <a:rPr lang="ar-SA" sz="2000" dirty="0" smtClean="0">
                <a:solidFill>
                  <a:schemeClr val="tx1"/>
                </a:solidFill>
              </a:rPr>
              <a:t>.........................................................................................................................................................................................................................................................</a:t>
            </a:r>
            <a:r>
              <a:rPr lang="ar-SA" sz="2000" b="1" dirty="0" smtClean="0">
                <a:solidFill>
                  <a:srgbClr val="002060"/>
                </a:solidFill>
              </a:rPr>
              <a:t>3-أكتب ثلاث </a:t>
            </a:r>
            <a:r>
              <a:rPr lang="ar-BH" sz="2000" b="1" dirty="0" smtClean="0">
                <a:solidFill>
                  <a:srgbClr val="002060"/>
                </a:solidFill>
              </a:rPr>
              <a:t>خصائص للرياديين وأصحاب المشروعات الصغيرة؟</a:t>
            </a:r>
            <a:endParaRPr lang="en-US" sz="2000" b="1" dirty="0" smtClean="0">
              <a:solidFill>
                <a:srgbClr val="002060"/>
              </a:solidFill>
            </a:endParaRPr>
          </a:p>
          <a:p>
            <a:pPr lvl="0" algn="r" rtl="1"/>
            <a:r>
              <a:rPr lang="ar-SA" sz="2000" dirty="0" smtClean="0">
                <a:solidFill>
                  <a:schemeClr val="tx1"/>
                </a:solidFill>
              </a:rPr>
              <a:t>أ- ....................................................................................................</a:t>
            </a:r>
            <a:endParaRPr lang="en-US" sz="2000" dirty="0">
              <a:solidFill>
                <a:schemeClr val="tx1"/>
              </a:solidFill>
            </a:endParaRPr>
          </a:p>
          <a:p>
            <a:pPr lvl="0" algn="r" rtl="1"/>
            <a:r>
              <a:rPr lang="ar-SA" sz="2000" dirty="0" smtClean="0">
                <a:solidFill>
                  <a:schemeClr val="tx1"/>
                </a:solidFill>
              </a:rPr>
              <a:t>ب- ..................................................................................................</a:t>
            </a:r>
            <a:endParaRPr lang="en-US" sz="2000" dirty="0">
              <a:solidFill>
                <a:schemeClr val="tx1"/>
              </a:solidFill>
            </a:endParaRPr>
          </a:p>
          <a:p>
            <a:pPr lvl="0" algn="r" rtl="1"/>
            <a:r>
              <a:rPr lang="ar-SA" sz="2000" dirty="0" smtClean="0">
                <a:solidFill>
                  <a:schemeClr val="tx1"/>
                </a:solidFill>
              </a:rPr>
              <a:t>ج- ...................................................................................................</a:t>
            </a:r>
            <a:endParaRPr lang="en-US" sz="2000" dirty="0">
              <a:solidFill>
                <a:schemeClr val="tx1"/>
              </a:solidFill>
            </a:endParaRPr>
          </a:p>
        </p:txBody>
      </p:sp>
    </p:spTree>
    <p:extLst>
      <p:ext uri="{BB962C8B-B14F-4D97-AF65-F5344CB8AC3E}">
        <p14:creationId xmlns:p14="http://schemas.microsoft.com/office/powerpoint/2010/main" val="268604325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2416934" y="365314"/>
            <a:ext cx="9775066"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1"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
        <p:nvSpPr>
          <p:cNvPr id="4" name="Rectangle 3"/>
          <p:cNvSpPr/>
          <p:nvPr/>
        </p:nvSpPr>
        <p:spPr>
          <a:xfrm>
            <a:off x="370115" y="1565951"/>
            <a:ext cx="8969828" cy="480436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000" b="1" dirty="0" smtClean="0">
                <a:solidFill>
                  <a:srgbClr val="C00000"/>
                </a:solidFill>
              </a:rPr>
              <a:t>إجابة الأسئلة :</a:t>
            </a:r>
            <a:endParaRPr lang="en-US" sz="2000" dirty="0">
              <a:solidFill>
                <a:srgbClr val="C00000"/>
              </a:solidFill>
            </a:endParaRPr>
          </a:p>
          <a:p>
            <a:pPr algn="r" rtl="1"/>
            <a:r>
              <a:rPr lang="ar-SA" sz="2000" b="1" dirty="0" smtClean="0">
                <a:solidFill>
                  <a:srgbClr val="002060"/>
                </a:solidFill>
              </a:rPr>
              <a:t>1- </a:t>
            </a:r>
            <a:r>
              <a:rPr lang="ar-BH" sz="2000" b="1" dirty="0" smtClean="0">
                <a:solidFill>
                  <a:srgbClr val="002060"/>
                </a:solidFill>
              </a:rPr>
              <a:t>ما هي صفات ومزايا الريادة؟</a:t>
            </a:r>
            <a:endParaRPr lang="ar-SA" sz="2000" b="1" dirty="0" smtClean="0">
              <a:solidFill>
                <a:srgbClr val="002060"/>
              </a:solidFill>
            </a:endParaRPr>
          </a:p>
          <a:p>
            <a:pPr lvl="0" algn="r" rtl="1"/>
            <a:r>
              <a:rPr lang="ar-SA" sz="2000" dirty="0" smtClean="0">
                <a:solidFill>
                  <a:schemeClr val="tx1"/>
                </a:solidFill>
              </a:rPr>
              <a:t>أ- تساعد </a:t>
            </a:r>
            <a:r>
              <a:rPr lang="ar-SA" sz="2000" dirty="0">
                <a:solidFill>
                  <a:schemeClr val="tx1"/>
                </a:solidFill>
              </a:rPr>
              <a:t>في اتخاذ قرار الاستخدام الأفضل للموارد المتاحة لإنتاج منتج جديد أو خدمة جديدة.</a:t>
            </a:r>
            <a:endParaRPr lang="en-US" sz="2000" dirty="0">
              <a:solidFill>
                <a:schemeClr val="tx1"/>
              </a:solidFill>
            </a:endParaRPr>
          </a:p>
          <a:p>
            <a:pPr lvl="0" algn="r" rtl="1"/>
            <a:r>
              <a:rPr lang="ar-SA" sz="2000" dirty="0" smtClean="0">
                <a:solidFill>
                  <a:schemeClr val="tx1"/>
                </a:solidFill>
              </a:rPr>
              <a:t>ب- توجيه </a:t>
            </a:r>
            <a:r>
              <a:rPr lang="ar-SA" sz="2000" dirty="0">
                <a:solidFill>
                  <a:schemeClr val="tx1"/>
                </a:solidFill>
              </a:rPr>
              <a:t>الجهد للتنسيق بين عمليات الإنتاج والبيع.</a:t>
            </a:r>
            <a:endParaRPr lang="en-US" sz="2000" dirty="0">
              <a:solidFill>
                <a:schemeClr val="tx1"/>
              </a:solidFill>
            </a:endParaRPr>
          </a:p>
          <a:p>
            <a:pPr lvl="0" algn="r" rtl="1"/>
            <a:r>
              <a:rPr lang="ar-SA" sz="2000" dirty="0" smtClean="0">
                <a:solidFill>
                  <a:schemeClr val="tx1"/>
                </a:solidFill>
              </a:rPr>
              <a:t>ج- استخدام </a:t>
            </a:r>
            <a:r>
              <a:rPr lang="ar-SA" sz="2000" dirty="0">
                <a:solidFill>
                  <a:schemeClr val="tx1"/>
                </a:solidFill>
              </a:rPr>
              <a:t>مهارات إدارية وابداعية للوصول للتفرد. </a:t>
            </a:r>
            <a:endParaRPr lang="en-US" sz="2000" dirty="0">
              <a:solidFill>
                <a:schemeClr val="tx1"/>
              </a:solidFill>
            </a:endParaRPr>
          </a:p>
          <a:p>
            <a:pPr lvl="0" algn="r" rtl="1"/>
            <a:r>
              <a:rPr lang="ar-SA" sz="2000" dirty="0" smtClean="0">
                <a:solidFill>
                  <a:schemeClr val="tx1"/>
                </a:solidFill>
              </a:rPr>
              <a:t>د- التخطيط </a:t>
            </a:r>
            <a:r>
              <a:rPr lang="ar-SA" sz="2000" dirty="0">
                <a:solidFill>
                  <a:schemeClr val="tx1"/>
                </a:solidFill>
              </a:rPr>
              <a:t>بكفاءة عالية لتلبية الحاجات والرغبات من خلال الاستخدام الأفضل للموارد المتاحة. </a:t>
            </a:r>
            <a:endParaRPr lang="en-US" sz="2000" dirty="0">
              <a:solidFill>
                <a:schemeClr val="tx1"/>
              </a:solidFill>
            </a:endParaRPr>
          </a:p>
          <a:p>
            <a:pPr algn="r" rtl="1"/>
            <a:endParaRPr lang="en-US" sz="2000" dirty="0" smtClean="0">
              <a:solidFill>
                <a:schemeClr val="tx1"/>
              </a:solidFill>
            </a:endParaRPr>
          </a:p>
          <a:p>
            <a:pPr lvl="0" algn="r" rtl="1"/>
            <a:r>
              <a:rPr lang="ar-SA" sz="2000" b="1" dirty="0" smtClean="0">
                <a:solidFill>
                  <a:srgbClr val="002060"/>
                </a:solidFill>
              </a:rPr>
              <a:t>2- </a:t>
            </a:r>
            <a:r>
              <a:rPr lang="ar-BH" sz="2000" b="1" dirty="0">
                <a:solidFill>
                  <a:srgbClr val="002060"/>
                </a:solidFill>
              </a:rPr>
              <a:t>ما المقصود بالريادي؟</a:t>
            </a:r>
            <a:endParaRPr lang="en-US" sz="2000" b="1" dirty="0">
              <a:solidFill>
                <a:srgbClr val="002060"/>
              </a:solidFill>
            </a:endParaRPr>
          </a:p>
          <a:p>
            <a:pPr lvl="0" algn="r" rtl="1"/>
            <a:r>
              <a:rPr lang="en-US" sz="2000" dirty="0"/>
              <a:t> </a:t>
            </a:r>
            <a:r>
              <a:rPr lang="ar-BH" sz="2000" dirty="0">
                <a:solidFill>
                  <a:schemeClr val="tx1"/>
                </a:solidFill>
              </a:rPr>
              <a:t>الريادي هو شخص مبدع ومخطط يستخدم الموارد المتاحة من عمالة، ومواد، وأصول أخرى بتوافق لجعل قيمتها أكبر من ذي قبل. كما أنه مبدع في تامين الثروة للآخرين بإيجاد طرق للانتفاع من الموارد، وتقليل الفاقد وإنتاج الوظائف للآخرين. أي الشخص الذي </a:t>
            </a:r>
            <a:r>
              <a:rPr lang="ar-BH" sz="2000" dirty="0" smtClean="0">
                <a:solidFill>
                  <a:schemeClr val="tx1"/>
                </a:solidFill>
              </a:rPr>
              <a:t>يخطط وينظم وينفذ ما خطط له لتحقيق أهداف التنمية المستدامة. </a:t>
            </a:r>
            <a:r>
              <a:rPr lang="ar-SA" sz="2000" b="1" dirty="0" smtClean="0">
                <a:solidFill>
                  <a:srgbClr val="002060"/>
                </a:solidFill>
              </a:rPr>
              <a:t>3-أكتب ثلاث </a:t>
            </a:r>
            <a:r>
              <a:rPr lang="ar-BH" sz="2000" b="1" dirty="0" smtClean="0">
                <a:solidFill>
                  <a:srgbClr val="002060"/>
                </a:solidFill>
              </a:rPr>
              <a:t>خصائص للرياديين وأصحاب المشروعات الصغيرة؟</a:t>
            </a:r>
            <a:endParaRPr lang="en-US" sz="2000" b="1" dirty="0" smtClean="0">
              <a:solidFill>
                <a:srgbClr val="002060"/>
              </a:solidFill>
            </a:endParaRPr>
          </a:p>
          <a:p>
            <a:pPr lvl="0" algn="r" rtl="1"/>
            <a:r>
              <a:rPr lang="ar-SA" sz="2000" dirty="0" smtClean="0">
                <a:solidFill>
                  <a:schemeClr val="tx1"/>
                </a:solidFill>
              </a:rPr>
              <a:t>أ- </a:t>
            </a:r>
            <a:r>
              <a:rPr lang="ar-SA" sz="2000" dirty="0">
                <a:solidFill>
                  <a:schemeClr val="tx1"/>
                </a:solidFill>
              </a:rPr>
              <a:t>الاستعداد والميل نحو المخاطرة.</a:t>
            </a:r>
            <a:endParaRPr lang="en-US" sz="2000" dirty="0">
              <a:solidFill>
                <a:schemeClr val="tx1"/>
              </a:solidFill>
            </a:endParaRPr>
          </a:p>
          <a:p>
            <a:pPr lvl="0" algn="r" rtl="1"/>
            <a:r>
              <a:rPr lang="ar-SA" sz="2000" dirty="0" smtClean="0">
                <a:solidFill>
                  <a:schemeClr val="tx1"/>
                </a:solidFill>
              </a:rPr>
              <a:t>ب- </a:t>
            </a:r>
            <a:r>
              <a:rPr lang="ar-SA" sz="2000" dirty="0">
                <a:solidFill>
                  <a:schemeClr val="tx1"/>
                </a:solidFill>
              </a:rPr>
              <a:t>الرغبة في النجاح.</a:t>
            </a:r>
            <a:endParaRPr lang="en-US" sz="2000" dirty="0">
              <a:solidFill>
                <a:schemeClr val="tx1"/>
              </a:solidFill>
            </a:endParaRPr>
          </a:p>
          <a:p>
            <a:pPr lvl="0" algn="r" rtl="1"/>
            <a:r>
              <a:rPr lang="ar-SA" sz="2000" dirty="0" smtClean="0">
                <a:solidFill>
                  <a:schemeClr val="tx1"/>
                </a:solidFill>
              </a:rPr>
              <a:t>ج- </a:t>
            </a:r>
            <a:r>
              <a:rPr lang="ar-SA" sz="2000" dirty="0">
                <a:solidFill>
                  <a:schemeClr val="tx1"/>
                </a:solidFill>
              </a:rPr>
              <a:t>الثقة بالنفس والتفاؤل.</a:t>
            </a:r>
            <a:endParaRPr lang="en-US" sz="2000" dirty="0">
              <a:solidFill>
                <a:schemeClr val="tx1"/>
              </a:solidFill>
            </a:endParaRPr>
          </a:p>
        </p:txBody>
      </p:sp>
      <p:sp>
        <p:nvSpPr>
          <p:cNvPr id="22" name="Rectangle 6"/>
          <p:cNvSpPr/>
          <p:nvPr/>
        </p:nvSpPr>
        <p:spPr>
          <a:xfrm>
            <a:off x="5747656" y="485951"/>
            <a:ext cx="4272807" cy="830997"/>
          </a:xfrm>
          <a:prstGeom prst="rect">
            <a:avLst/>
          </a:prstGeom>
        </p:spPr>
        <p:txBody>
          <a:bodyPr wrap="square">
            <a:spAutoFit/>
          </a:bodyPr>
          <a:lstStyle/>
          <a:p>
            <a:pPr lvl="0" algn="r" rtl="1"/>
            <a:r>
              <a:rPr lang="ar-SA" sz="4800" b="1" dirty="0" smtClean="0">
                <a:solidFill>
                  <a:srgbClr val="FFFF00"/>
                </a:solidFill>
                <a:cs typeface="Sultan bold" pitchFamily="2" charset="-78"/>
              </a:rPr>
              <a:t>إجابة التقويم( 1) </a:t>
            </a:r>
            <a:endParaRPr lang="en-US" sz="4800" b="1" dirty="0">
              <a:solidFill>
                <a:srgbClr val="FFFF00"/>
              </a:solidFill>
              <a:cs typeface="Sultan bold" pitchFamily="2" charset="-78"/>
            </a:endParaRPr>
          </a:p>
        </p:txBody>
      </p:sp>
    </p:spTree>
    <p:extLst>
      <p:ext uri="{BB962C8B-B14F-4D97-AF65-F5344CB8AC3E}">
        <p14:creationId xmlns:p14="http://schemas.microsoft.com/office/powerpoint/2010/main" val="414578590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2416934" y="365314"/>
            <a:ext cx="9775066"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5747656" y="485951"/>
            <a:ext cx="4272807" cy="830997"/>
          </a:xfrm>
          <a:prstGeom prst="rect">
            <a:avLst/>
          </a:prstGeom>
        </p:spPr>
        <p:txBody>
          <a:bodyPr wrap="square">
            <a:spAutoFit/>
          </a:bodyPr>
          <a:lstStyle/>
          <a:p>
            <a:pPr lvl="0" algn="r" rtl="1"/>
            <a:r>
              <a:rPr lang="ar-SA" sz="4800" b="1" dirty="0" smtClean="0">
                <a:solidFill>
                  <a:srgbClr val="FFFF00"/>
                </a:solidFill>
                <a:cs typeface="Sultan bold" pitchFamily="2" charset="-78"/>
              </a:rPr>
              <a:t>التقويم ( 2)</a:t>
            </a:r>
            <a:endParaRPr lang="en-US" sz="4800" b="1" dirty="0">
              <a:solidFill>
                <a:srgbClr val="FFFF00"/>
              </a:solidFill>
              <a:cs typeface="Sultan bold"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1"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
        <p:nvSpPr>
          <p:cNvPr id="4" name="Rectangle 3"/>
          <p:cNvSpPr/>
          <p:nvPr/>
        </p:nvSpPr>
        <p:spPr>
          <a:xfrm>
            <a:off x="353786" y="1779643"/>
            <a:ext cx="8969828" cy="436375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3200" b="1" dirty="0" smtClean="0">
                <a:solidFill>
                  <a:srgbClr val="C00000"/>
                </a:solidFill>
              </a:rPr>
              <a:t> </a:t>
            </a:r>
            <a:endParaRPr lang="ar-SA" sz="3200" b="1" dirty="0" smtClean="0">
              <a:solidFill>
                <a:srgbClr val="C00000"/>
              </a:solidFill>
            </a:endParaRPr>
          </a:p>
          <a:p>
            <a:pPr algn="r" rtl="1"/>
            <a:r>
              <a:rPr lang="ar-SA" sz="3200" b="1" dirty="0" smtClean="0">
                <a:solidFill>
                  <a:srgbClr val="C00000"/>
                </a:solidFill>
              </a:rPr>
              <a:t>أجب عن السؤال التالي:</a:t>
            </a:r>
            <a:endParaRPr lang="en-US" sz="3200" dirty="0">
              <a:solidFill>
                <a:srgbClr val="C00000"/>
              </a:solidFill>
            </a:endParaRPr>
          </a:p>
          <a:p>
            <a:pPr lvl="0" algn="r" rtl="1"/>
            <a:r>
              <a:rPr lang="ar-BH" sz="3200" b="1" dirty="0">
                <a:solidFill>
                  <a:srgbClr val="002060"/>
                </a:solidFill>
              </a:rPr>
              <a:t>من طرق تطوير اختيار الأفكار الجديدة، أسلوب الحل الإبداعي </a:t>
            </a:r>
            <a:r>
              <a:rPr lang="ar-BH" sz="3200" b="1" dirty="0" smtClean="0">
                <a:solidFill>
                  <a:srgbClr val="002060"/>
                </a:solidFill>
              </a:rPr>
              <a:t>للمشكلات</a:t>
            </a:r>
            <a:r>
              <a:rPr lang="ar-SA" sz="3200" b="1" dirty="0" smtClean="0">
                <a:solidFill>
                  <a:srgbClr val="002060"/>
                </a:solidFill>
              </a:rPr>
              <a:t>،</a:t>
            </a:r>
            <a:r>
              <a:rPr lang="ar-BH" sz="3200" b="1" dirty="0" smtClean="0">
                <a:solidFill>
                  <a:srgbClr val="002060"/>
                </a:solidFill>
              </a:rPr>
              <a:t> </a:t>
            </a:r>
            <a:r>
              <a:rPr lang="ar-BH" sz="3200" b="1" dirty="0">
                <a:solidFill>
                  <a:srgbClr val="002060"/>
                </a:solidFill>
              </a:rPr>
              <a:t>اشرح هذه الطريقة؟ اكتب دورة مراحل تطوير الأفكار؟ </a:t>
            </a:r>
            <a:endParaRPr lang="ar-SA" sz="3200" b="1" dirty="0" smtClean="0">
              <a:solidFill>
                <a:schemeClr val="tx1"/>
              </a:solidFill>
            </a:endParaRPr>
          </a:p>
          <a:p>
            <a:pPr lvl="0" algn="r" rtl="1"/>
            <a:r>
              <a:rPr lang="ar-SA" sz="3200" dirty="0" smtClean="0">
                <a:solidFill>
                  <a:schemeClr val="tx1"/>
                </a:solidFill>
              </a:rPr>
              <a:t>...............................................................................................................................................................................................................................................................................................................................................................................................</a:t>
            </a:r>
          </a:p>
          <a:p>
            <a:pPr algn="r" rtl="1"/>
            <a:endParaRPr lang="en-US" sz="3200" dirty="0">
              <a:solidFill>
                <a:schemeClr val="tx1"/>
              </a:solidFill>
            </a:endParaRPr>
          </a:p>
          <a:p>
            <a:pPr lvl="0" algn="r" rtl="1"/>
            <a:endParaRPr lang="en-US" sz="3200" b="1" dirty="0">
              <a:solidFill>
                <a:srgbClr val="002060"/>
              </a:solidFill>
            </a:endParaRPr>
          </a:p>
        </p:txBody>
      </p:sp>
    </p:spTree>
    <p:extLst>
      <p:ext uri="{BB962C8B-B14F-4D97-AF65-F5344CB8AC3E}">
        <p14:creationId xmlns:p14="http://schemas.microsoft.com/office/powerpoint/2010/main" val="139479825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52400" y="1977374"/>
            <a:ext cx="9372600" cy="4392946"/>
          </a:xfrm>
          <a:prstGeom prst="roundRect">
            <a:avLst>
              <a:gd name="adj" fmla="val 1924"/>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0" y="521863"/>
            <a:ext cx="8153400"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grpSp>
        <p:nvGrpSpPr>
          <p:cNvPr id="2" name="Group 1"/>
          <p:cNvGrpSpPr/>
          <p:nvPr/>
        </p:nvGrpSpPr>
        <p:grpSpPr>
          <a:xfrm>
            <a:off x="9525000" y="2372467"/>
            <a:ext cx="2667000" cy="3486896"/>
            <a:chOff x="9525000" y="2372467"/>
            <a:chExt cx="2667000" cy="3486896"/>
          </a:xfrm>
        </p:grpSpPr>
        <p:sp>
          <p:nvSpPr>
            <p:cNvPr id="6" name="مستطيل مستدير الزوايا 5">
              <a:hlinkClick r:id="rId2" action="ppaction://hlinksldjump"/>
            </p:cNvPr>
            <p:cNvSpPr/>
            <p:nvPr/>
          </p:nvSpPr>
          <p:spPr>
            <a:xfrm>
              <a:off x="9595332" y="2372467"/>
              <a:ext cx="2596668" cy="719644"/>
            </a:xfrm>
            <a:prstGeom prst="roundRect">
              <a:avLst>
                <a:gd name="adj" fmla="val 10356"/>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2" name="مستطيل مستدير الزوايا 11">
              <a:hlinkClick r:id="rId3" action="ppaction://hlinksldjump"/>
            </p:cNvPr>
            <p:cNvSpPr/>
            <p:nvPr/>
          </p:nvSpPr>
          <p:spPr>
            <a:xfrm>
              <a:off x="9595332" y="3291215"/>
              <a:ext cx="2596668" cy="720000"/>
            </a:xfrm>
            <a:prstGeom prst="roundRect">
              <a:avLst>
                <a:gd name="adj" fmla="val 10356"/>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4" action="ppaction://hlinksldjump"/>
            </p:cNvPr>
            <p:cNvSpPr/>
            <p:nvPr/>
          </p:nvSpPr>
          <p:spPr>
            <a:xfrm>
              <a:off x="9525000" y="4210319"/>
              <a:ext cx="2667000" cy="720000"/>
            </a:xfrm>
            <a:prstGeom prst="roundRect">
              <a:avLst>
                <a:gd name="adj" fmla="val 10356"/>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25000" y="5139363"/>
              <a:ext cx="2667000" cy="720000"/>
            </a:xfrm>
            <a:prstGeom prst="roundRect">
              <a:avLst>
                <a:gd name="adj" fmla="val 10356"/>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grpSp>
      <p:sp>
        <p:nvSpPr>
          <p:cNvPr id="28" name="Rectangle 6"/>
          <p:cNvSpPr/>
          <p:nvPr/>
        </p:nvSpPr>
        <p:spPr>
          <a:xfrm>
            <a:off x="1955189" y="627481"/>
            <a:ext cx="4394095" cy="830997"/>
          </a:xfrm>
          <a:prstGeom prst="rect">
            <a:avLst/>
          </a:prstGeom>
        </p:spPr>
        <p:txBody>
          <a:bodyPr wrap="square">
            <a:spAutoFit/>
          </a:bodyPr>
          <a:lstStyle/>
          <a:p>
            <a:pPr algn="ctr"/>
            <a:r>
              <a:rPr lang="ar-BH" sz="4800" b="1" dirty="0" smtClean="0">
                <a:ln w="9525">
                  <a:noFill/>
                  <a:prstDash val="solid"/>
                </a:ln>
                <a:solidFill>
                  <a:srgbClr val="FFFF00"/>
                </a:solidFill>
                <a:latin typeface="Arial Black" panose="020B0A04020102020204" pitchFamily="34" charset="0"/>
                <a:cs typeface="PT Bold Heading" panose="02010400000000000000" pitchFamily="2" charset="-78"/>
              </a:rPr>
              <a:t>أهداف التعلم</a:t>
            </a:r>
            <a:endParaRPr lang="en-US" sz="4800" b="1" dirty="0">
              <a:ln w="9525">
                <a:noFill/>
                <a:prstDash val="solid"/>
              </a:ln>
              <a:solidFill>
                <a:srgbClr val="FFFF00"/>
              </a:solidFill>
              <a:latin typeface="Arial Black" panose="020B0A04020102020204" pitchFamily="34" charset="0"/>
              <a:cs typeface="PT Bold Heading" panose="02010400000000000000"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335396" y="673500"/>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2"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الريادة                                                                               قصد101-801</a:t>
            </a:r>
            <a:endParaRPr lang="ar-BH" sz="1800" b="1" dirty="0">
              <a:solidFill>
                <a:srgbClr val="002060"/>
              </a:solidFill>
            </a:endParaRPr>
          </a:p>
        </p:txBody>
      </p:sp>
      <p:sp>
        <p:nvSpPr>
          <p:cNvPr id="23" name="Content Placeholder 6"/>
          <p:cNvSpPr>
            <a:spLocks noGrp="1"/>
          </p:cNvSpPr>
          <p:nvPr>
            <p:ph idx="1"/>
          </p:nvPr>
        </p:nvSpPr>
        <p:spPr>
          <a:xfrm>
            <a:off x="677237" y="2372467"/>
            <a:ext cx="8282081" cy="3679625"/>
          </a:xfr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lvl="0" algn="r" rtl="1"/>
            <a:r>
              <a:rPr lang="ar-SA" dirty="0"/>
              <a:t>نعرف مفهوم</a:t>
            </a:r>
            <a:r>
              <a:rPr lang="ar-BH" dirty="0"/>
              <a:t> الريادة والريادي.</a:t>
            </a:r>
            <a:endParaRPr lang="en-US" dirty="0"/>
          </a:p>
          <a:p>
            <a:pPr lvl="0" algn="r" rtl="1"/>
            <a:r>
              <a:rPr lang="ar-BH" dirty="0"/>
              <a:t>نستنتج الخصائص الشخصية للرياديين وأصحاب المشروعات الصغيرة.</a:t>
            </a:r>
            <a:endParaRPr lang="en-US" dirty="0"/>
          </a:p>
          <a:p>
            <a:pPr lvl="0" algn="r" rtl="1"/>
            <a:r>
              <a:rPr lang="ar-BH" dirty="0"/>
              <a:t>نحدد مصادر تطوير الأفكار ذات الصلة بالمشروعات الريادية.</a:t>
            </a:r>
            <a:endParaRPr lang="en-US" dirty="0"/>
          </a:p>
          <a:p>
            <a:pPr lvl="0" algn="r" rtl="1"/>
            <a:r>
              <a:rPr lang="ar-BH" dirty="0"/>
              <a:t>نستنتج الآثار التنموية للريادة والأعمال الصغيرة على اقتصاد مملكة البحرين.</a:t>
            </a:r>
            <a:endParaRPr lang="en-US" dirty="0"/>
          </a:p>
          <a:p>
            <a:pPr lvl="0" algn="r" rtl="1"/>
            <a:r>
              <a:rPr lang="ar-BH" dirty="0"/>
              <a:t>نعتز بجهود حكومة مملكة البحرين في ريادة الاعمال الصغيرة.</a:t>
            </a:r>
            <a:endParaRPr lang="en-US" dirty="0"/>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25" name="Group 24"/>
          <p:cNvGrpSpPr/>
          <p:nvPr/>
        </p:nvGrpSpPr>
        <p:grpSpPr>
          <a:xfrm>
            <a:off x="9595725" y="574184"/>
            <a:ext cx="2270722" cy="1523823"/>
            <a:chOff x="5392338" y="129422"/>
            <a:chExt cx="2270722" cy="1523823"/>
          </a:xfrm>
        </p:grpSpPr>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2338" y="129422"/>
              <a:ext cx="2270722" cy="1523823"/>
            </a:xfrm>
            <a:prstGeom prst="rect">
              <a:avLst/>
            </a:prstGeom>
          </p:spPr>
        </p:pic>
        <p:pic>
          <p:nvPicPr>
            <p:cNvPr id="27" name="Picture 26"/>
            <p:cNvPicPr>
              <a:picLocks noChangeAspect="1"/>
            </p:cNvPicPr>
            <p:nvPr/>
          </p:nvPicPr>
          <p:blipFill>
            <a:blip r:embed="rId6"/>
            <a:stretch>
              <a:fillRect/>
            </a:stretch>
          </p:blipFill>
          <p:spPr>
            <a:xfrm>
              <a:off x="6209520" y="290288"/>
              <a:ext cx="572280" cy="603854"/>
            </a:xfrm>
            <a:prstGeom prst="rect">
              <a:avLst/>
            </a:prstGeom>
          </p:spPr>
        </p:pic>
      </p:grpSp>
    </p:spTree>
    <p:extLst>
      <p:ext uri="{BB962C8B-B14F-4D97-AF65-F5344CB8AC3E}">
        <p14:creationId xmlns:p14="http://schemas.microsoft.com/office/powerpoint/2010/main" val="100119546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bg/>
                                          </p:spTgt>
                                        </p:tgtEl>
                                        <p:attrNameLst>
                                          <p:attrName>style.visibility</p:attrName>
                                        </p:attrNameLst>
                                      </p:cBhvr>
                                      <p:to>
                                        <p:strVal val="visible"/>
                                      </p:to>
                                    </p:set>
                                    <p:animEffect transition="in" filter="fade">
                                      <p:cBhvr>
                                        <p:cTn id="28" dur="1000"/>
                                        <p:tgtEl>
                                          <p:spTgt spid="23">
                                            <p:bg/>
                                          </p:spTgt>
                                        </p:tgtEl>
                                      </p:cBhvr>
                                    </p:animEffect>
                                    <p:anim calcmode="lin" valueType="num">
                                      <p:cBhvr>
                                        <p:cTn id="29" dur="1000" fill="hold"/>
                                        <p:tgtEl>
                                          <p:spTgt spid="23">
                                            <p:bg/>
                                          </p:spTgt>
                                        </p:tgtEl>
                                        <p:attrNameLst>
                                          <p:attrName>ppt_x</p:attrName>
                                        </p:attrNameLst>
                                      </p:cBhvr>
                                      <p:tavLst>
                                        <p:tav tm="0">
                                          <p:val>
                                            <p:strVal val="#ppt_x"/>
                                          </p:val>
                                        </p:tav>
                                        <p:tav tm="100000">
                                          <p:val>
                                            <p:strVal val="#ppt_x"/>
                                          </p:val>
                                        </p:tav>
                                      </p:tavLst>
                                    </p:anim>
                                    <p:anim calcmode="lin" valueType="num">
                                      <p:cBhvr>
                                        <p:cTn id="30" dur="1000" fill="hold"/>
                                        <p:tgtEl>
                                          <p:spTgt spid="23">
                                            <p:bg/>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fade">
                                      <p:cBhvr>
                                        <p:cTn id="35" dur="1000"/>
                                        <p:tgtEl>
                                          <p:spTgt spid="23">
                                            <p:txEl>
                                              <p:pRg st="0" end="0"/>
                                            </p:txEl>
                                          </p:spTgt>
                                        </p:tgtEl>
                                      </p:cBhvr>
                                    </p:animEffect>
                                    <p:anim calcmode="lin" valueType="num">
                                      <p:cBhvr>
                                        <p:cTn id="3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xEl>
                                              <p:pRg st="1" end="1"/>
                                            </p:txEl>
                                          </p:spTgt>
                                        </p:tgtEl>
                                        <p:attrNameLst>
                                          <p:attrName>style.visibility</p:attrName>
                                        </p:attrNameLst>
                                      </p:cBhvr>
                                      <p:to>
                                        <p:strVal val="visible"/>
                                      </p:to>
                                    </p:set>
                                    <p:animEffect transition="in" filter="fade">
                                      <p:cBhvr>
                                        <p:cTn id="42" dur="1000"/>
                                        <p:tgtEl>
                                          <p:spTgt spid="23">
                                            <p:txEl>
                                              <p:pRg st="1" end="1"/>
                                            </p:txEl>
                                          </p:spTgt>
                                        </p:tgtEl>
                                      </p:cBhvr>
                                    </p:animEffect>
                                    <p:anim calcmode="lin" valueType="num">
                                      <p:cBhvr>
                                        <p:cTn id="43"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3">
                                            <p:txEl>
                                              <p:pRg st="2" end="2"/>
                                            </p:txEl>
                                          </p:spTgt>
                                        </p:tgtEl>
                                        <p:attrNameLst>
                                          <p:attrName>style.visibility</p:attrName>
                                        </p:attrNameLst>
                                      </p:cBhvr>
                                      <p:to>
                                        <p:strVal val="visible"/>
                                      </p:to>
                                    </p:set>
                                    <p:animEffect transition="in" filter="fade">
                                      <p:cBhvr>
                                        <p:cTn id="49" dur="1000"/>
                                        <p:tgtEl>
                                          <p:spTgt spid="23">
                                            <p:txEl>
                                              <p:pRg st="2" end="2"/>
                                            </p:txEl>
                                          </p:spTgt>
                                        </p:tgtEl>
                                      </p:cBhvr>
                                    </p:animEffect>
                                    <p:anim calcmode="lin" valueType="num">
                                      <p:cBhvr>
                                        <p:cTn id="50"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3">
                                            <p:txEl>
                                              <p:pRg st="3" end="3"/>
                                            </p:txEl>
                                          </p:spTgt>
                                        </p:tgtEl>
                                        <p:attrNameLst>
                                          <p:attrName>style.visibility</p:attrName>
                                        </p:attrNameLst>
                                      </p:cBhvr>
                                      <p:to>
                                        <p:strVal val="visible"/>
                                      </p:to>
                                    </p:set>
                                    <p:animEffect transition="in" filter="fade">
                                      <p:cBhvr>
                                        <p:cTn id="56" dur="1000"/>
                                        <p:tgtEl>
                                          <p:spTgt spid="23">
                                            <p:txEl>
                                              <p:pRg st="3" end="3"/>
                                            </p:txEl>
                                          </p:spTgt>
                                        </p:tgtEl>
                                      </p:cBhvr>
                                    </p:animEffect>
                                    <p:anim calcmode="lin" valueType="num">
                                      <p:cBhvr>
                                        <p:cTn id="57"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3">
                                            <p:txEl>
                                              <p:pRg st="4" end="4"/>
                                            </p:txEl>
                                          </p:spTgt>
                                        </p:tgtEl>
                                        <p:attrNameLst>
                                          <p:attrName>style.visibility</p:attrName>
                                        </p:attrNameLst>
                                      </p:cBhvr>
                                      <p:to>
                                        <p:strVal val="visible"/>
                                      </p:to>
                                    </p:set>
                                    <p:animEffect transition="in" filter="fade">
                                      <p:cBhvr>
                                        <p:cTn id="63" dur="1000"/>
                                        <p:tgtEl>
                                          <p:spTgt spid="23">
                                            <p:txEl>
                                              <p:pRg st="4" end="4"/>
                                            </p:txEl>
                                          </p:spTgt>
                                        </p:tgtEl>
                                      </p:cBhvr>
                                    </p:animEffect>
                                    <p:anim calcmode="lin" valueType="num">
                                      <p:cBhvr>
                                        <p:cTn id="64"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P spid="2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6805884" y="365314"/>
            <a:ext cx="5386115"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1"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sp>
        <p:nvSpPr>
          <p:cNvPr id="4" name="Rectangle 3"/>
          <p:cNvSpPr/>
          <p:nvPr/>
        </p:nvSpPr>
        <p:spPr>
          <a:xfrm>
            <a:off x="370115" y="1565951"/>
            <a:ext cx="8969828" cy="480436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000" b="1" dirty="0" smtClean="0">
                <a:solidFill>
                  <a:srgbClr val="C00000"/>
                </a:solidFill>
              </a:rPr>
              <a:t> </a:t>
            </a:r>
            <a:endParaRPr lang="ar-SA" sz="2000" b="1" dirty="0" smtClean="0">
              <a:solidFill>
                <a:srgbClr val="C00000"/>
              </a:solidFill>
            </a:endParaRPr>
          </a:p>
          <a:p>
            <a:pPr algn="r" rtl="1"/>
            <a:endParaRPr lang="ar-SA" sz="2000" b="1" dirty="0" smtClean="0">
              <a:solidFill>
                <a:srgbClr val="C00000"/>
              </a:solidFill>
            </a:endParaRPr>
          </a:p>
          <a:p>
            <a:pPr algn="r" rtl="1"/>
            <a:r>
              <a:rPr lang="ar-SA" sz="2000" b="1" dirty="0" smtClean="0">
                <a:solidFill>
                  <a:srgbClr val="C00000"/>
                </a:solidFill>
              </a:rPr>
              <a:t>أجب عن السؤال التالي:</a:t>
            </a:r>
            <a:endParaRPr lang="en-US" sz="2000" dirty="0">
              <a:solidFill>
                <a:srgbClr val="C00000"/>
              </a:solidFill>
            </a:endParaRPr>
          </a:p>
          <a:p>
            <a:pPr lvl="0" algn="r" rtl="1"/>
            <a:r>
              <a:rPr lang="ar-BH" sz="2000" b="1" dirty="0">
                <a:solidFill>
                  <a:srgbClr val="002060"/>
                </a:solidFill>
              </a:rPr>
              <a:t>من طرق تطوير اختيار الأفكار الجديدة، أسلوب الحل الإبداعي للمشكلات. اشرح هذه الطريقة؟ اكتب دورة مراحل تطوير الأفكار؟ </a:t>
            </a:r>
            <a:endParaRPr lang="ar-SA" sz="2000" b="1" dirty="0" smtClean="0">
              <a:solidFill>
                <a:schemeClr val="tx1"/>
              </a:solidFill>
            </a:endParaRPr>
          </a:p>
          <a:p>
            <a:pPr lvl="0" algn="r" rtl="1"/>
            <a:r>
              <a:rPr lang="ar-SA" sz="2000" b="1" dirty="0">
                <a:solidFill>
                  <a:schemeClr val="tx1"/>
                </a:solidFill>
              </a:rPr>
              <a:t>أسلوب الحل الإبداعي للمشكلات   </a:t>
            </a:r>
            <a:r>
              <a:rPr lang="en-US" sz="2000" b="1" dirty="0">
                <a:solidFill>
                  <a:schemeClr val="tx1"/>
                </a:solidFill>
              </a:rPr>
              <a:t>Creative Problems Solving</a:t>
            </a:r>
            <a:endParaRPr lang="en-US" sz="2000" dirty="0">
              <a:solidFill>
                <a:schemeClr val="tx1"/>
              </a:solidFill>
            </a:endParaRPr>
          </a:p>
          <a:p>
            <a:pPr algn="r" rtl="1"/>
            <a:r>
              <a:rPr lang="ar-SA" sz="2000" dirty="0" smtClean="0">
                <a:solidFill>
                  <a:schemeClr val="tx1"/>
                </a:solidFill>
              </a:rPr>
              <a:t>أسلوب يعتمد على الجماعة </a:t>
            </a:r>
            <a:r>
              <a:rPr lang="ar-SA" sz="2000" dirty="0">
                <a:solidFill>
                  <a:schemeClr val="tx1"/>
                </a:solidFill>
              </a:rPr>
              <a:t>في تطوير المعايير المعتمدة من أجل الحصول على الأفكار الجديدة، </a:t>
            </a:r>
            <a:r>
              <a:rPr lang="ar-SA" sz="2000" dirty="0" smtClean="0">
                <a:solidFill>
                  <a:schemeClr val="tx1"/>
                </a:solidFill>
              </a:rPr>
              <a:t>وتمر بمرحلة </a:t>
            </a:r>
            <a:r>
              <a:rPr lang="ar-SA" sz="2000" dirty="0">
                <a:solidFill>
                  <a:schemeClr val="tx1"/>
                </a:solidFill>
              </a:rPr>
              <a:t>التطوير والتنقيح قبل تحويلها إلى منتج أو خدمة جاهزتين للانطلاق وتسمى العملية تصفية أو تنقيح الفكرة </a:t>
            </a:r>
            <a:r>
              <a:rPr lang="ar-BH" sz="2000" dirty="0">
                <a:solidFill>
                  <a:schemeClr val="tx1"/>
                </a:solidFill>
              </a:rPr>
              <a:t>(</a:t>
            </a:r>
            <a:r>
              <a:rPr lang="en-US" sz="2000" dirty="0">
                <a:solidFill>
                  <a:schemeClr val="tx1"/>
                </a:solidFill>
              </a:rPr>
              <a:t>Process (</a:t>
            </a:r>
            <a:r>
              <a:rPr lang="en-US" sz="2000" dirty="0" smtClean="0">
                <a:solidFill>
                  <a:schemeClr val="tx1"/>
                </a:solidFill>
              </a:rPr>
              <a:t>Refining</a:t>
            </a:r>
            <a:endParaRPr lang="ar-SA" sz="2000" dirty="0" smtClean="0">
              <a:solidFill>
                <a:schemeClr val="tx1"/>
              </a:solidFill>
            </a:endParaRPr>
          </a:p>
          <a:p>
            <a:pPr algn="r" rtl="1"/>
            <a:endParaRPr lang="ar-SA" sz="2000" dirty="0">
              <a:solidFill>
                <a:schemeClr val="tx1"/>
              </a:solidFill>
            </a:endParaRPr>
          </a:p>
          <a:p>
            <a:pPr marL="342900" indent="-342900" algn="r" rtl="1">
              <a:buFont typeface="Wingdings" panose="05000000000000000000" pitchFamily="2" charset="2"/>
              <a:buChar char="Ø"/>
            </a:pPr>
            <a:r>
              <a:rPr lang="ar-SA" sz="2000" b="1" dirty="0" smtClean="0">
                <a:solidFill>
                  <a:srgbClr val="7030A0"/>
                </a:solidFill>
              </a:rPr>
              <a:t>ويوضح المخطط المقابل</a:t>
            </a:r>
          </a:p>
          <a:p>
            <a:pPr algn="r" rtl="1"/>
            <a:r>
              <a:rPr lang="ar-SA" sz="2000" b="1" dirty="0" smtClean="0">
                <a:solidFill>
                  <a:srgbClr val="7030A0"/>
                </a:solidFill>
              </a:rPr>
              <a:t>مراحل تطوير الافكار</a:t>
            </a:r>
            <a:endParaRPr lang="ar-SA" sz="2000" b="1" dirty="0">
              <a:solidFill>
                <a:srgbClr val="7030A0"/>
              </a:solidFill>
            </a:endParaRPr>
          </a:p>
          <a:p>
            <a:pPr algn="r" rtl="1"/>
            <a:endParaRPr lang="ar-SA" sz="2000" dirty="0" smtClean="0">
              <a:solidFill>
                <a:schemeClr val="tx1"/>
              </a:solidFill>
            </a:endParaRPr>
          </a:p>
          <a:p>
            <a:pPr algn="r" rtl="1"/>
            <a:endParaRPr lang="ar-SA" sz="2000" dirty="0">
              <a:solidFill>
                <a:schemeClr val="tx1"/>
              </a:solidFill>
            </a:endParaRPr>
          </a:p>
          <a:p>
            <a:pPr algn="r" rtl="1"/>
            <a:endParaRPr lang="ar-SA" sz="2000" dirty="0" smtClean="0">
              <a:solidFill>
                <a:schemeClr val="tx1"/>
              </a:solidFill>
            </a:endParaRPr>
          </a:p>
          <a:p>
            <a:pPr algn="r" rtl="1"/>
            <a:endParaRPr lang="ar-SA" sz="2000" dirty="0">
              <a:solidFill>
                <a:schemeClr val="tx1"/>
              </a:solidFill>
            </a:endParaRPr>
          </a:p>
          <a:p>
            <a:pPr algn="r" rtl="1"/>
            <a:endParaRPr lang="ar-SA" sz="2000" dirty="0" smtClean="0">
              <a:solidFill>
                <a:schemeClr val="tx1"/>
              </a:solidFill>
            </a:endParaRPr>
          </a:p>
          <a:p>
            <a:pPr algn="r" rtl="1"/>
            <a:endParaRPr lang="en-US" sz="2000" dirty="0">
              <a:solidFill>
                <a:schemeClr val="tx1"/>
              </a:solidFill>
            </a:endParaRPr>
          </a:p>
          <a:p>
            <a:pPr lvl="0" algn="r" rtl="1"/>
            <a:endParaRPr lang="en-US" sz="2000" b="1" dirty="0">
              <a:solidFill>
                <a:srgbClr val="002060"/>
              </a:solidFill>
            </a:endParaRPr>
          </a:p>
        </p:txBody>
      </p:sp>
      <p:pic>
        <p:nvPicPr>
          <p:cNvPr id="22" name="Picture 2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029" y="3658163"/>
            <a:ext cx="6078855" cy="2712157"/>
          </a:xfrm>
          <a:prstGeom prst="rect">
            <a:avLst/>
          </a:prstGeom>
          <a:noFill/>
          <a:ln>
            <a:noFill/>
          </a:ln>
        </p:spPr>
      </p:pic>
      <p:sp>
        <p:nvSpPr>
          <p:cNvPr id="23" name="Rectangle 6"/>
          <p:cNvSpPr/>
          <p:nvPr/>
        </p:nvSpPr>
        <p:spPr>
          <a:xfrm>
            <a:off x="6491439" y="446818"/>
            <a:ext cx="4272807" cy="830997"/>
          </a:xfrm>
          <a:prstGeom prst="rect">
            <a:avLst/>
          </a:prstGeom>
        </p:spPr>
        <p:txBody>
          <a:bodyPr wrap="square">
            <a:spAutoFit/>
          </a:bodyPr>
          <a:lstStyle/>
          <a:p>
            <a:pPr lvl="0" algn="r" rtl="1"/>
            <a:r>
              <a:rPr lang="ar-SA" sz="4800" b="1" dirty="0" smtClean="0">
                <a:solidFill>
                  <a:srgbClr val="FFFF00"/>
                </a:solidFill>
                <a:cs typeface="Sultan bold" pitchFamily="2" charset="-78"/>
              </a:rPr>
              <a:t>إجابة التقويم( 2) </a:t>
            </a:r>
            <a:endParaRPr lang="en-US" sz="4800" b="1" dirty="0">
              <a:solidFill>
                <a:srgbClr val="FFFF00"/>
              </a:solidFill>
              <a:cs typeface="Sultan bold" pitchFamily="2" charset="-78"/>
            </a:endParaRPr>
          </a:p>
        </p:txBody>
      </p:sp>
    </p:spTree>
    <p:extLst>
      <p:ext uri="{BB962C8B-B14F-4D97-AF65-F5344CB8AC3E}">
        <p14:creationId xmlns:p14="http://schemas.microsoft.com/office/powerpoint/2010/main" val="138557818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Horizontal Scroll 14"/>
          <p:cNvSpPr/>
          <p:nvPr/>
        </p:nvSpPr>
        <p:spPr>
          <a:xfrm>
            <a:off x="9261566" y="388912"/>
            <a:ext cx="2743201" cy="1087912"/>
          </a:xfrm>
          <a:prstGeom prst="horizontalScroll">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ar-BH" sz="2800" b="1" u="sng" dirty="0" smtClean="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انتهاء الدرس</a:t>
            </a:r>
            <a:endParaRPr lang="en-GB" sz="2800" b="1" u="sng" dirty="0">
              <a:ln w="0"/>
              <a:solidFill>
                <a:schemeClr val="tx1"/>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sp>
        <p:nvSpPr>
          <p:cNvPr id="11" name="Content Placeholder 6"/>
          <p:cNvSpPr>
            <a:spLocks noGrp="1"/>
          </p:cNvSpPr>
          <p:nvPr>
            <p:ph idx="1"/>
          </p:nvPr>
        </p:nvSpPr>
        <p:spPr>
          <a:xfrm>
            <a:off x="5572861" y="1648668"/>
            <a:ext cx="6279110" cy="2359415"/>
          </a:xfrm>
          <a:solidFill>
            <a:schemeClr val="accent6">
              <a:lumMod val="60000"/>
              <a:lumOff val="40000"/>
            </a:schemeClr>
          </a:solidFill>
        </p:spPr>
        <p:style>
          <a:lnRef idx="1">
            <a:schemeClr val="accent2"/>
          </a:lnRef>
          <a:fillRef idx="2">
            <a:schemeClr val="accent2"/>
          </a:fillRef>
          <a:effectRef idx="1">
            <a:schemeClr val="accent2"/>
          </a:effectRef>
          <a:fontRef idx="minor">
            <a:schemeClr val="dk1"/>
          </a:fontRef>
        </p:style>
        <p:txBody>
          <a:bodyPr>
            <a:noAutofit/>
          </a:bodyPr>
          <a:lstStyle/>
          <a:p>
            <a:pPr algn="r" rtl="1"/>
            <a:r>
              <a:rPr lang="ar-BH" b="1" dirty="0" smtClean="0">
                <a:solidFill>
                  <a:srgbClr val="002060"/>
                </a:solidFill>
                <a:latin typeface="Sakkal Majalla" panose="02000000000000000000" pitchFamily="2" charset="-78"/>
                <a:cs typeface="Sakkal Majalla" panose="02000000000000000000" pitchFamily="2" charset="-78"/>
              </a:rPr>
              <a:t>أن يكون حقق الطالب أهداف الدرس:</a:t>
            </a:r>
          </a:p>
          <a:p>
            <a:pPr lvl="0" algn="r" rtl="1"/>
            <a:r>
              <a:rPr lang="ar-SA" sz="1800" dirty="0" smtClean="0"/>
              <a:t>نعرف مفهوم</a:t>
            </a:r>
            <a:r>
              <a:rPr lang="ar-BH" sz="1800" dirty="0" smtClean="0"/>
              <a:t> الريادة والريادي.</a:t>
            </a:r>
            <a:endParaRPr lang="en-US" sz="1800" dirty="0" smtClean="0"/>
          </a:p>
          <a:p>
            <a:pPr lvl="0" algn="r" rtl="1"/>
            <a:r>
              <a:rPr lang="ar-BH" sz="1800" dirty="0" smtClean="0"/>
              <a:t>نستنتج </a:t>
            </a:r>
            <a:r>
              <a:rPr lang="ar-BH" sz="1800" dirty="0"/>
              <a:t>الخصائص الشخصية للرياديين وأصحاب المشروعات الصغيرة.</a:t>
            </a:r>
            <a:endParaRPr lang="en-US" sz="1800" dirty="0"/>
          </a:p>
          <a:p>
            <a:pPr lvl="0" algn="r" rtl="1"/>
            <a:r>
              <a:rPr lang="ar-BH" sz="1800" dirty="0"/>
              <a:t>نحدد مصادر تطوير الأفكار ذات الصلة بالمشروعات الريادية.</a:t>
            </a:r>
            <a:endParaRPr lang="en-US" sz="1800" dirty="0"/>
          </a:p>
          <a:p>
            <a:pPr lvl="0" algn="r" rtl="1"/>
            <a:r>
              <a:rPr lang="ar-BH" sz="1800" dirty="0"/>
              <a:t>نستنتج الآثار التنموية للريادة والأعمال الصغيرة على اقتصاد مملكة البحرين.</a:t>
            </a:r>
            <a:endParaRPr lang="en-US" sz="1800" dirty="0"/>
          </a:p>
          <a:p>
            <a:pPr lvl="0" algn="r" rtl="1"/>
            <a:r>
              <a:rPr lang="ar-BH" sz="1800" dirty="0"/>
              <a:t>نعتز بجهود حكومة مملكة البحرين في ريادة الاعمال الصغيرة.</a:t>
            </a:r>
            <a:endParaRPr lang="en-US" sz="1800" dirty="0"/>
          </a:p>
        </p:txBody>
      </p:sp>
      <p:sp>
        <p:nvSpPr>
          <p:cNvPr id="2" name="Rectangular Callout 1"/>
          <p:cNvSpPr/>
          <p:nvPr/>
        </p:nvSpPr>
        <p:spPr>
          <a:xfrm>
            <a:off x="5530147" y="4180759"/>
            <a:ext cx="6279110" cy="2111465"/>
          </a:xfrm>
          <a:prstGeom prst="wedgeRectCallout">
            <a:avLst>
              <a:gd name="adj1" fmla="val -90011"/>
              <a:gd name="adj2" fmla="val 9546"/>
            </a:avLst>
          </a:prstGeom>
          <a:solidFill>
            <a:schemeClr val="accent6">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r"/>
            <a:r>
              <a:rPr lang="ar-BH" sz="2800" b="1" u="sng" dirty="0" smtClean="0">
                <a:solidFill>
                  <a:srgbClr val="FFFF00"/>
                </a:solidFill>
                <a:latin typeface="Sakkal Majalla" panose="02000000000000000000" pitchFamily="2" charset="-78"/>
                <a:cs typeface="Sakkal Majalla" panose="02000000000000000000" pitchFamily="2" charset="-78"/>
              </a:rPr>
              <a:t>لمزيد من المعلومات:</a:t>
            </a:r>
            <a:endParaRPr lang="en-US" sz="2800" b="1" dirty="0" smtClean="0">
              <a:solidFill>
                <a:srgbClr val="FFFF00"/>
              </a:solidFill>
              <a:latin typeface="Sakkal Majalla" panose="02000000000000000000" pitchFamily="2" charset="-78"/>
              <a:cs typeface="Sakkal Majalla" panose="02000000000000000000" pitchFamily="2" charset="-78"/>
            </a:endParaRPr>
          </a:p>
          <a:p>
            <a:endParaRPr lang="en-US" sz="2800" b="1" dirty="0" smtClean="0">
              <a:solidFill>
                <a:srgbClr val="FF0000"/>
              </a:solidFill>
              <a:latin typeface="Sakkal Majalla" panose="02000000000000000000" pitchFamily="2" charset="-78"/>
              <a:cs typeface="Sakkal Majalla" panose="02000000000000000000" pitchFamily="2" charset="-78"/>
            </a:endParaRPr>
          </a:p>
          <a:p>
            <a:pPr algn="r"/>
            <a:r>
              <a:rPr lang="en-US" sz="2800" b="1" dirty="0" smtClean="0">
                <a:solidFill>
                  <a:srgbClr val="FFFF00"/>
                </a:solidFill>
                <a:latin typeface="Sakkal Majalla" panose="02000000000000000000" pitchFamily="2" charset="-78"/>
                <a:cs typeface="Sakkal Majalla" panose="02000000000000000000" pitchFamily="2" charset="-78"/>
              </a:rPr>
              <a:t>www.Edunet.com</a:t>
            </a:r>
            <a:r>
              <a:rPr lang="ar-BH" sz="2800" b="1" dirty="0" smtClean="0">
                <a:solidFill>
                  <a:schemeClr val="tx1"/>
                </a:solidFill>
                <a:latin typeface="Sakkal Majalla" panose="02000000000000000000" pitchFamily="2" charset="-78"/>
                <a:cs typeface="Sakkal Majalla" panose="02000000000000000000" pitchFamily="2" charset="-78"/>
              </a:rPr>
              <a:t>1-</a:t>
            </a:r>
            <a:r>
              <a:rPr lang="ar-BH" sz="2800" b="1" dirty="0">
                <a:solidFill>
                  <a:schemeClr val="tx1"/>
                </a:solidFill>
                <a:latin typeface="Sakkal Majalla" panose="02000000000000000000" pitchFamily="2" charset="-78"/>
                <a:cs typeface="Sakkal Majalla" panose="02000000000000000000" pitchFamily="2" charset="-78"/>
              </a:rPr>
              <a:t> </a:t>
            </a:r>
            <a:r>
              <a:rPr lang="ar-BH" sz="2800" b="1" dirty="0" smtClean="0">
                <a:solidFill>
                  <a:schemeClr val="tx1"/>
                </a:solidFill>
                <a:latin typeface="Sakkal Majalla" panose="02000000000000000000" pitchFamily="2" charset="-78"/>
                <a:cs typeface="Sakkal Majalla" panose="02000000000000000000" pitchFamily="2" charset="-78"/>
              </a:rPr>
              <a:t>زيارة البوابة التعليمية </a:t>
            </a:r>
            <a:endParaRPr lang="en-US" sz="2800" b="1" dirty="0" smtClean="0">
              <a:solidFill>
                <a:schemeClr val="tx1"/>
              </a:solidFill>
              <a:latin typeface="Sakkal Majalla" panose="02000000000000000000" pitchFamily="2" charset="-78"/>
              <a:cs typeface="Sakkal Majalla" panose="02000000000000000000" pitchFamily="2" charset="-78"/>
            </a:endParaRPr>
          </a:p>
          <a:p>
            <a:pPr algn="r"/>
            <a:r>
              <a:rPr lang="ar-BH" sz="2800" b="1" dirty="0" smtClean="0">
                <a:solidFill>
                  <a:schemeClr val="tx1"/>
                </a:solidFill>
                <a:latin typeface="Sakkal Majalla" panose="02000000000000000000" pitchFamily="2" charset="-78"/>
                <a:cs typeface="Sakkal Majalla" panose="02000000000000000000" pitchFamily="2" charset="-78"/>
              </a:rPr>
              <a:t>2- حل أسئلة وأنشطة الكتاب المدرسي.</a:t>
            </a:r>
            <a:endParaRPr lang="en-US" sz="2800" b="1" dirty="0" smtClean="0">
              <a:solidFill>
                <a:schemeClr val="tx1"/>
              </a:solidFill>
              <a:latin typeface="Sakkal Majalla" panose="02000000000000000000" pitchFamily="2" charset="-78"/>
              <a:cs typeface="Sakkal Majalla" panose="02000000000000000000" pitchFamily="2" charset="-78"/>
            </a:endParaRPr>
          </a:p>
          <a:p>
            <a:pPr algn="ctr"/>
            <a:endParaRPr lang="en-GB" sz="2000" dirty="0">
              <a:latin typeface="Sakkal Majalla" panose="02000000000000000000" pitchFamily="2" charset="-78"/>
              <a:cs typeface="Sakkal Majalla" panose="02000000000000000000" pitchFamily="2" charset="-78"/>
            </a:endParaRPr>
          </a:p>
        </p:txBody>
      </p:sp>
      <p:sp>
        <p:nvSpPr>
          <p:cNvPr id="12" name="Rectangle 1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الدراسي</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   </a:t>
            </a:r>
            <a:r>
              <a:rPr lang="ar-BH" sz="1400" b="1" dirty="0" smtClean="0">
                <a:solidFill>
                  <a:srgbClr val="002060"/>
                </a:solidFill>
              </a:rPr>
              <a:t>                     </a:t>
            </a:r>
            <a:r>
              <a:rPr lang="ar-SA" sz="1400" b="1" dirty="0" smtClean="0">
                <a:solidFill>
                  <a:srgbClr val="002060"/>
                </a:solidFill>
              </a:rPr>
              <a:t>تمويل المشروعات والارباح                                                                         قصد101-801</a:t>
            </a:r>
            <a:r>
              <a:rPr lang="ar-BH" sz="1400" b="1" dirty="0" smtClean="0">
                <a:solidFill>
                  <a:srgbClr val="002060"/>
                </a:solidFill>
              </a:rPr>
              <a:t>    </a:t>
            </a:r>
            <a:r>
              <a:rPr lang="ar-BH" sz="1800" b="1" dirty="0" smtClean="0">
                <a:solidFill>
                  <a:srgbClr val="002060"/>
                </a:solidFill>
              </a:rPr>
              <a:t>                          </a:t>
            </a:r>
            <a:endParaRPr lang="ar-BH" sz="1800" b="1" dirty="0">
              <a:solidFill>
                <a:srgbClr val="002060"/>
              </a:solidFill>
            </a:endParaRPr>
          </a:p>
        </p:txBody>
      </p:sp>
      <p:grpSp>
        <p:nvGrpSpPr>
          <p:cNvPr id="5" name="Group 4"/>
          <p:cNvGrpSpPr/>
          <p:nvPr/>
        </p:nvGrpSpPr>
        <p:grpSpPr>
          <a:xfrm>
            <a:off x="553791" y="3023317"/>
            <a:ext cx="2137893" cy="3392467"/>
            <a:chOff x="553791" y="3023317"/>
            <a:chExt cx="2137893" cy="3392467"/>
          </a:xfrm>
        </p:grpSpPr>
        <p:pic>
          <p:nvPicPr>
            <p:cNvPr id="17" name="Picture 16">
              <a:extLst>
                <a:ext uri="{FF2B5EF4-FFF2-40B4-BE49-F238E27FC236}">
                  <a16:creationId xmlns:a16="http://schemas.microsoft.com/office/drawing/2014/main" xmlns="" id="{DD41B4E8-A5E3-4108-8CE7-CD9102958ABF}"/>
                </a:ext>
              </a:extLst>
            </p:cNvPr>
            <p:cNvPicPr>
              <a:picLocks noChangeAspect="1"/>
            </p:cNvPicPr>
            <p:nvPr/>
          </p:nvPicPr>
          <p:blipFill rotWithShape="1">
            <a:blip r:embed="rId2"/>
            <a:srcRect l="71278" t="8769" r="3248" b="83713"/>
            <a:stretch/>
          </p:blipFill>
          <p:spPr>
            <a:xfrm>
              <a:off x="553791" y="3023317"/>
              <a:ext cx="2137893" cy="645831"/>
            </a:xfrm>
            <a:prstGeom prst="rect">
              <a:avLst/>
            </a:prstGeom>
          </p:spPr>
        </p:pic>
        <p:pic>
          <p:nvPicPr>
            <p:cNvPr id="3" name="Picture 2"/>
            <p:cNvPicPr>
              <a:picLocks noChangeAspect="1"/>
            </p:cNvPicPr>
            <p:nvPr/>
          </p:nvPicPr>
          <p:blipFill>
            <a:blip r:embed="rId3"/>
            <a:stretch>
              <a:fillRect/>
            </a:stretch>
          </p:blipFill>
          <p:spPr>
            <a:xfrm>
              <a:off x="553791" y="3730929"/>
              <a:ext cx="2137893" cy="2684855"/>
            </a:xfrm>
            <a:prstGeom prst="rect">
              <a:avLst/>
            </a:prstGeom>
          </p:spPr>
        </p:pic>
      </p:grpSp>
    </p:spTree>
    <p:extLst>
      <p:ext uri="{BB962C8B-B14F-4D97-AF65-F5344CB8AC3E}">
        <p14:creationId xmlns:p14="http://schemas.microsoft.com/office/powerpoint/2010/main" val="4263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bg/>
                                          </p:spTgt>
                                        </p:tgtEl>
                                        <p:attrNameLst>
                                          <p:attrName>style.visibility</p:attrName>
                                        </p:attrNameLst>
                                      </p:cBhvr>
                                      <p:to>
                                        <p:strVal val="visible"/>
                                      </p:to>
                                    </p:set>
                                    <p:animEffect transition="in" filter="fade">
                                      <p:cBhvr>
                                        <p:cTn id="14" dur="1000"/>
                                        <p:tgtEl>
                                          <p:spTgt spid="11">
                                            <p:bg/>
                                          </p:spTgt>
                                        </p:tgtEl>
                                      </p:cBhvr>
                                    </p:animEffect>
                                    <p:anim calcmode="lin" valueType="num">
                                      <p:cBhvr>
                                        <p:cTn id="15" dur="1000" fill="hold"/>
                                        <p:tgtEl>
                                          <p:spTgt spid="11">
                                            <p:bg/>
                                          </p:spTgt>
                                        </p:tgtEl>
                                        <p:attrNameLst>
                                          <p:attrName>ppt_x</p:attrName>
                                        </p:attrNameLst>
                                      </p:cBhvr>
                                      <p:tavLst>
                                        <p:tav tm="0">
                                          <p:val>
                                            <p:strVal val="#ppt_x"/>
                                          </p:val>
                                        </p:tav>
                                        <p:tav tm="100000">
                                          <p:val>
                                            <p:strVal val="#ppt_x"/>
                                          </p:val>
                                        </p:tav>
                                      </p:tavLst>
                                    </p:anim>
                                    <p:anim calcmode="lin" valueType="num">
                                      <p:cBhvr>
                                        <p:cTn id="16" dur="1000" fill="hold"/>
                                        <p:tgtEl>
                                          <p:spTgt spid="11">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1000"/>
                                        <p:tgtEl>
                                          <p:spTgt spid="11">
                                            <p:txEl>
                                              <p:pRg st="0" end="0"/>
                                            </p:txEl>
                                          </p:spTgt>
                                        </p:tgtEl>
                                      </p:cBhvr>
                                    </p:animEffect>
                                    <p:anim calcmode="lin" valueType="num">
                                      <p:cBhvr>
                                        <p:cTn id="2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fade">
                                      <p:cBhvr>
                                        <p:cTn id="28" dur="1000"/>
                                        <p:tgtEl>
                                          <p:spTgt spid="11">
                                            <p:txEl>
                                              <p:pRg st="1" end="1"/>
                                            </p:txEl>
                                          </p:spTgt>
                                        </p:tgtEl>
                                      </p:cBhvr>
                                    </p:animEffect>
                                    <p:anim calcmode="lin" valueType="num">
                                      <p:cBhvr>
                                        <p:cTn id="29"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fade">
                                      <p:cBhvr>
                                        <p:cTn id="35" dur="1000"/>
                                        <p:tgtEl>
                                          <p:spTgt spid="11">
                                            <p:txEl>
                                              <p:pRg st="2" end="2"/>
                                            </p:txEl>
                                          </p:spTgt>
                                        </p:tgtEl>
                                      </p:cBhvr>
                                    </p:animEffect>
                                    <p:anim calcmode="lin" valueType="num">
                                      <p:cBhvr>
                                        <p:cTn id="36"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xEl>
                                              <p:pRg st="3" end="3"/>
                                            </p:txEl>
                                          </p:spTgt>
                                        </p:tgtEl>
                                        <p:attrNameLst>
                                          <p:attrName>style.visibility</p:attrName>
                                        </p:attrNameLst>
                                      </p:cBhvr>
                                      <p:to>
                                        <p:strVal val="visible"/>
                                      </p:to>
                                    </p:set>
                                    <p:animEffect transition="in" filter="fade">
                                      <p:cBhvr>
                                        <p:cTn id="42" dur="1000"/>
                                        <p:tgtEl>
                                          <p:spTgt spid="11">
                                            <p:txEl>
                                              <p:pRg st="3" end="3"/>
                                            </p:txEl>
                                          </p:spTgt>
                                        </p:tgtEl>
                                      </p:cBhvr>
                                    </p:animEffect>
                                    <p:anim calcmode="lin" valueType="num">
                                      <p:cBhvr>
                                        <p:cTn id="4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xEl>
                                              <p:pRg st="4" end="4"/>
                                            </p:txEl>
                                          </p:spTgt>
                                        </p:tgtEl>
                                        <p:attrNameLst>
                                          <p:attrName>style.visibility</p:attrName>
                                        </p:attrNameLst>
                                      </p:cBhvr>
                                      <p:to>
                                        <p:strVal val="visible"/>
                                      </p:to>
                                    </p:set>
                                    <p:animEffect transition="in" filter="fade">
                                      <p:cBhvr>
                                        <p:cTn id="49" dur="1000"/>
                                        <p:tgtEl>
                                          <p:spTgt spid="11">
                                            <p:txEl>
                                              <p:pRg st="4" end="4"/>
                                            </p:txEl>
                                          </p:spTgt>
                                        </p:tgtEl>
                                      </p:cBhvr>
                                    </p:animEffect>
                                    <p:anim calcmode="lin" valueType="num">
                                      <p:cBhvr>
                                        <p:cTn id="50"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xEl>
                                              <p:pRg st="5" end="5"/>
                                            </p:txEl>
                                          </p:spTgt>
                                        </p:tgtEl>
                                        <p:attrNameLst>
                                          <p:attrName>style.visibility</p:attrName>
                                        </p:attrNameLst>
                                      </p:cBhvr>
                                      <p:to>
                                        <p:strVal val="visible"/>
                                      </p:to>
                                    </p:set>
                                    <p:animEffect transition="in" filter="fade">
                                      <p:cBhvr>
                                        <p:cTn id="56" dur="1000"/>
                                        <p:tgtEl>
                                          <p:spTgt spid="11">
                                            <p:txEl>
                                              <p:pRg st="5" end="5"/>
                                            </p:txEl>
                                          </p:spTgt>
                                        </p:tgtEl>
                                      </p:cBhvr>
                                    </p:animEffect>
                                    <p:anim calcmode="lin" valueType="num">
                                      <p:cBhvr>
                                        <p:cTn id="57"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1000"/>
                                        <p:tgtEl>
                                          <p:spTgt spid="2"/>
                                        </p:tgtEl>
                                      </p:cBhvr>
                                    </p:animEffect>
                                    <p:anim calcmode="lin" valueType="num">
                                      <p:cBhvr>
                                        <p:cTn id="64" dur="1000" fill="hold"/>
                                        <p:tgtEl>
                                          <p:spTgt spid="2"/>
                                        </p:tgtEl>
                                        <p:attrNameLst>
                                          <p:attrName>ppt_x</p:attrName>
                                        </p:attrNameLst>
                                      </p:cBhvr>
                                      <p:tavLst>
                                        <p:tav tm="0">
                                          <p:val>
                                            <p:strVal val="#ppt_x"/>
                                          </p:val>
                                        </p:tav>
                                        <p:tav tm="100000">
                                          <p:val>
                                            <p:strVal val="#ppt_x"/>
                                          </p:val>
                                        </p:tav>
                                      </p:tavLst>
                                    </p:anim>
                                    <p:anim calcmode="lin" valueType="num">
                                      <p:cBhvr>
                                        <p:cTn id="6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build="p"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52399" y="1610115"/>
            <a:ext cx="9068873" cy="4760205"/>
          </a:xfrm>
          <a:prstGeom prst="roundRect">
            <a:avLst>
              <a:gd name="adj" fmla="val 1924"/>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038600" y="357163"/>
            <a:ext cx="8153400"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28" name="Rectangle 6"/>
          <p:cNvSpPr/>
          <p:nvPr/>
        </p:nvSpPr>
        <p:spPr>
          <a:xfrm>
            <a:off x="5911813" y="505271"/>
            <a:ext cx="4406973" cy="646331"/>
          </a:xfrm>
          <a:prstGeom prst="rect">
            <a:avLst/>
          </a:prstGeom>
        </p:spPr>
        <p:txBody>
          <a:bodyPr wrap="square">
            <a:spAutoFit/>
          </a:bodyPr>
          <a:lstStyle/>
          <a:p>
            <a:pPr algn="ctr"/>
            <a:r>
              <a:rPr lang="ar-BH" sz="3600" b="1" dirty="0" smtClean="0">
                <a:ln w="9525">
                  <a:noFill/>
                  <a:prstDash val="solid"/>
                </a:ln>
                <a:solidFill>
                  <a:srgbClr val="FFFF00"/>
                </a:solidFill>
                <a:latin typeface="Arial Black" panose="020B0A04020102020204" pitchFamily="34" charset="0"/>
                <a:cs typeface="PT Bold Heading" panose="02010400000000000000" pitchFamily="2" charset="-78"/>
              </a:rPr>
              <a:t>النشاط الاستهلالي</a:t>
            </a:r>
            <a:endParaRPr lang="en-US" sz="3600" b="1" dirty="0">
              <a:ln w="9525">
                <a:noFill/>
                <a:prstDash val="solid"/>
              </a:ln>
              <a:solidFill>
                <a:srgbClr val="FFFF00"/>
              </a:solidFill>
              <a:latin typeface="Arial Black" panose="020B0A04020102020204" pitchFamily="34" charset="0"/>
              <a:cs typeface="PT Bold Heading" panose="02010400000000000000"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11028981" y="519871"/>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6" name="TextBox 25"/>
          <p:cNvSpPr txBox="1"/>
          <p:nvPr/>
        </p:nvSpPr>
        <p:spPr>
          <a:xfrm>
            <a:off x="244699" y="1882145"/>
            <a:ext cx="8796270" cy="34778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r" rtl="1"/>
            <a:r>
              <a:rPr lang="ar-SA" sz="2000" dirty="0"/>
              <a:t>تخرج عبد الله أحمد من كلية إدارة الاعمال جامعة البحرين، وكان يطمح الى تطبيق ما درسه في الجامعة عن إدارة المشروعات وأن يكون صاحب مشروع اقتصادي صغير. بدلاً من العمل كموظف براتب ثابت، رغبة منه في تحقيق دخل عالي، ففكر في إقامة مصنع للملابس الجاهزة بدلاً من استيرادها من الخارج. أراد أن يعد دراسة جدوى لمشروعه قبل بدأ المشروع.</a:t>
            </a:r>
            <a:endParaRPr lang="en-US" sz="2000" dirty="0"/>
          </a:p>
          <a:p>
            <a:pPr algn="r" rtl="1"/>
            <a:r>
              <a:rPr lang="ar-SA" sz="2000" dirty="0"/>
              <a:t> </a:t>
            </a:r>
            <a:endParaRPr lang="en-US" sz="2000" dirty="0"/>
          </a:p>
          <a:p>
            <a:pPr algn="r"/>
            <a:r>
              <a:rPr lang="ar-BH" sz="2000" b="1" dirty="0"/>
              <a:t>من خلال </a:t>
            </a:r>
            <a:r>
              <a:rPr lang="ar-SA" sz="2000" b="1" dirty="0"/>
              <a:t>العبارة</a:t>
            </a:r>
            <a:r>
              <a:rPr lang="ar-BH" sz="2000" b="1" dirty="0"/>
              <a:t> السابقة أجب عما يلي:</a:t>
            </a:r>
            <a:r>
              <a:rPr lang="ar-BH" sz="2000" dirty="0"/>
              <a:t>                                    </a:t>
            </a:r>
            <a:endParaRPr lang="en-US" sz="2000" dirty="0"/>
          </a:p>
          <a:p>
            <a:pPr lvl="0" algn="r" rtl="1"/>
            <a:r>
              <a:rPr lang="ar-BH" sz="2000" dirty="0"/>
              <a:t>ما المقصود بالمشروع الفردي الصغير؟</a:t>
            </a:r>
            <a:endParaRPr lang="en-US" sz="2000" dirty="0"/>
          </a:p>
          <a:p>
            <a:pPr lvl="0" algn="r" rtl="1"/>
            <a:r>
              <a:rPr lang="ar-BH" sz="2000" dirty="0"/>
              <a:t>هل يعتبر عبد الله شخص ريادي؟ لماذا؟</a:t>
            </a:r>
            <a:endParaRPr lang="en-US" sz="2000" dirty="0"/>
          </a:p>
          <a:p>
            <a:pPr lvl="0" algn="r" rtl="1"/>
            <a:r>
              <a:rPr lang="ar-BH" sz="2000" dirty="0"/>
              <a:t>ما المقصود بدراسة الجدوى؟</a:t>
            </a:r>
            <a:endParaRPr lang="en-US" sz="2000" dirty="0"/>
          </a:p>
          <a:p>
            <a:pPr lvl="0" algn="r" rtl="1"/>
            <a:r>
              <a:rPr lang="ar-BH" sz="2000" dirty="0"/>
              <a:t>استخدم </a:t>
            </a:r>
            <a:r>
              <a:rPr lang="ar-SA" sz="2000" dirty="0" smtClean="0"/>
              <a:t>رمز الاستجابة </a:t>
            </a:r>
            <a:r>
              <a:rPr lang="ar-BH" sz="2000" dirty="0" smtClean="0"/>
              <a:t>التالي </a:t>
            </a:r>
            <a:r>
              <a:rPr lang="ar-BH" sz="2000" dirty="0"/>
              <a:t>لتتعرف على إحدى الجهات الحكومية التي تساعد في إعداد دراسة الجدوى </a:t>
            </a:r>
            <a:endParaRPr lang="ar-SA" sz="2000" dirty="0" smtClean="0"/>
          </a:p>
          <a:p>
            <a:pPr lvl="0" algn="r" rtl="1"/>
            <a:r>
              <a:rPr lang="ar-BH" sz="2000" dirty="0" smtClean="0"/>
              <a:t>للمشروعات </a:t>
            </a:r>
            <a:r>
              <a:rPr lang="ar-BH" sz="2000" dirty="0"/>
              <a:t>الصغيرة في مملكة البحرين. وماذا تقدم من تسهيلات للأفراد؟ </a:t>
            </a:r>
            <a:endParaRPr lang="en-US" sz="2000" dirty="0"/>
          </a:p>
        </p:txBody>
      </p:sp>
      <p:cxnSp>
        <p:nvCxnSpPr>
          <p:cNvPr id="37" name="Straight Connector 36"/>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7" name="Picture 26"/>
          <p:cNvPicPr/>
          <p:nvPr/>
        </p:nvPicPr>
        <p:blipFill>
          <a:blip r:embed="rId2">
            <a:extLst>
              <a:ext uri="{28A0092B-C50C-407E-A947-70E740481C1C}">
                <a14:useLocalDpi xmlns:a14="http://schemas.microsoft.com/office/drawing/2010/main" val="0"/>
              </a:ext>
            </a:extLst>
          </a:blip>
          <a:stretch>
            <a:fillRect/>
          </a:stretch>
        </p:blipFill>
        <p:spPr>
          <a:xfrm>
            <a:off x="427957" y="2914223"/>
            <a:ext cx="4053891" cy="1698532"/>
          </a:xfrm>
          <a:prstGeom prst="rect">
            <a:avLst/>
          </a:prstGeom>
        </p:spPr>
      </p:pic>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الريادة                                                                               قصد101-801</a:t>
            </a:r>
            <a:endParaRPr lang="ar-BH" sz="1800" b="1" dirty="0">
              <a:solidFill>
                <a:srgbClr val="002060"/>
              </a:solidFill>
            </a:endParaRPr>
          </a:p>
        </p:txBody>
      </p:sp>
      <p:pic>
        <p:nvPicPr>
          <p:cNvPr id="19" name="Picture 18"/>
          <p:cNvPicPr/>
          <p:nvPr/>
        </p:nvPicPr>
        <p:blipFill>
          <a:blip r:embed="rId3">
            <a:extLst>
              <a:ext uri="{28A0092B-C50C-407E-A947-70E740481C1C}">
                <a14:useLocalDpi xmlns:a14="http://schemas.microsoft.com/office/drawing/2010/main" val="0"/>
              </a:ext>
            </a:extLst>
          </a:blip>
          <a:srcRect/>
          <a:stretch>
            <a:fillRect/>
          </a:stretch>
        </p:blipFill>
        <p:spPr bwMode="auto">
          <a:xfrm>
            <a:off x="427957" y="5009890"/>
            <a:ext cx="1287886" cy="963295"/>
          </a:xfrm>
          <a:prstGeom prst="rect">
            <a:avLst/>
          </a:prstGeom>
          <a:noFill/>
        </p:spPr>
      </p:pic>
      <p:grpSp>
        <p:nvGrpSpPr>
          <p:cNvPr id="22" name="Group 21"/>
          <p:cNvGrpSpPr/>
          <p:nvPr/>
        </p:nvGrpSpPr>
        <p:grpSpPr>
          <a:xfrm>
            <a:off x="9313572" y="2346709"/>
            <a:ext cx="2667000" cy="3486896"/>
            <a:chOff x="9525000" y="2372467"/>
            <a:chExt cx="2667000" cy="3486896"/>
          </a:xfrm>
        </p:grpSpPr>
        <p:sp>
          <p:nvSpPr>
            <p:cNvPr id="23" name="مستطيل مستدير الزوايا 5">
              <a:hlinkClick r:id="rId4" action="ppaction://hlinksldjump"/>
            </p:cNvPr>
            <p:cNvSpPr/>
            <p:nvPr/>
          </p:nvSpPr>
          <p:spPr>
            <a:xfrm>
              <a:off x="9595332" y="2372467"/>
              <a:ext cx="2596668" cy="719644"/>
            </a:xfrm>
            <a:prstGeom prst="roundRect">
              <a:avLst>
                <a:gd name="adj" fmla="val 10356"/>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4" name="مستطيل مستدير الزوايا 11">
              <a:hlinkClick r:id="rId5" action="ppaction://hlinksldjump"/>
            </p:cNvPr>
            <p:cNvSpPr/>
            <p:nvPr/>
          </p:nvSpPr>
          <p:spPr>
            <a:xfrm>
              <a:off x="9595332" y="3291215"/>
              <a:ext cx="2596668" cy="720000"/>
            </a:xfrm>
            <a:prstGeom prst="roundRect">
              <a:avLst>
                <a:gd name="adj" fmla="val 10356"/>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5" name="مستطيل مستدير الزوايا 16">
              <a:hlinkClick r:id="rId6" action="ppaction://hlinksldjump"/>
            </p:cNvPr>
            <p:cNvSpPr/>
            <p:nvPr/>
          </p:nvSpPr>
          <p:spPr>
            <a:xfrm>
              <a:off x="9525000" y="4210319"/>
              <a:ext cx="2667000" cy="720000"/>
            </a:xfrm>
            <a:prstGeom prst="roundRect">
              <a:avLst>
                <a:gd name="adj" fmla="val 10356"/>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38" name="مستطيل مستدير الزوايا 17">
              <a:hlinkClick r:id="" action="ppaction://noaction"/>
            </p:cNvPr>
            <p:cNvSpPr/>
            <p:nvPr/>
          </p:nvSpPr>
          <p:spPr>
            <a:xfrm>
              <a:off x="9525000" y="5139363"/>
              <a:ext cx="2667000" cy="720000"/>
            </a:xfrm>
            <a:prstGeom prst="roundRect">
              <a:avLst>
                <a:gd name="adj" fmla="val 10356"/>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296089873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2416934" y="365314"/>
            <a:ext cx="9775066"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2" y="4751838"/>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2547558" y="573170"/>
            <a:ext cx="7745557" cy="769441"/>
          </a:xfrm>
          <a:prstGeom prst="rect">
            <a:avLst/>
          </a:prstGeom>
        </p:spPr>
        <p:txBody>
          <a:bodyPr wrap="square">
            <a:spAutoFit/>
          </a:bodyPr>
          <a:lstStyle/>
          <a:p>
            <a:pPr algn="ctr"/>
            <a:r>
              <a:rPr lang="ar-SA" sz="4400" b="1" dirty="0">
                <a:solidFill>
                  <a:srgbClr val="FFFF00"/>
                </a:solidFill>
                <a:latin typeface="Arial" panose="020B0604020202020204" pitchFamily="34" charset="0"/>
                <a:cs typeface="Sultan bold" pitchFamily="2" charset="-78"/>
              </a:rPr>
              <a:t>نعرف مفهوم</a:t>
            </a:r>
            <a:r>
              <a:rPr lang="ar-BH" sz="4400" b="1" dirty="0">
                <a:solidFill>
                  <a:srgbClr val="FFFF00"/>
                </a:solidFill>
                <a:latin typeface="Arial" panose="020B0604020202020204" pitchFamily="34" charset="0"/>
                <a:cs typeface="Sultan bold" pitchFamily="2" charset="-78"/>
              </a:rPr>
              <a:t> الريادة والريادي</a:t>
            </a:r>
            <a:endParaRPr lang="en-US" sz="4400" b="1" dirty="0">
              <a:ln w="9525">
                <a:noFill/>
                <a:prstDash val="solid"/>
              </a:ln>
              <a:solidFill>
                <a:srgbClr val="FFFF00"/>
              </a:solidFill>
              <a:latin typeface="Arial" panose="020B0604020202020204" pitchFamily="34" charset="0"/>
              <a:cs typeface="Sultan bold"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40" name="Group 39"/>
          <p:cNvGrpSpPr/>
          <p:nvPr/>
        </p:nvGrpSpPr>
        <p:grpSpPr>
          <a:xfrm>
            <a:off x="326569" y="1767921"/>
            <a:ext cx="9198431" cy="4132136"/>
            <a:chOff x="-20307" y="0"/>
            <a:chExt cx="6170917" cy="1615786"/>
          </a:xfrm>
        </p:grpSpPr>
        <p:grpSp>
          <p:nvGrpSpPr>
            <p:cNvPr id="41" name="Group 40"/>
            <p:cNvGrpSpPr/>
            <p:nvPr/>
          </p:nvGrpSpPr>
          <p:grpSpPr>
            <a:xfrm>
              <a:off x="-20307" y="0"/>
              <a:ext cx="6170917" cy="1615786"/>
              <a:chOff x="-20314" y="32098"/>
              <a:chExt cx="6171423" cy="1617027"/>
            </a:xfrm>
          </p:grpSpPr>
          <p:grpSp>
            <p:nvGrpSpPr>
              <p:cNvPr id="43" name="Group 42"/>
              <p:cNvGrpSpPr/>
              <p:nvPr/>
            </p:nvGrpSpPr>
            <p:grpSpPr>
              <a:xfrm flipH="1">
                <a:off x="-20314" y="66675"/>
                <a:ext cx="6171423" cy="1582450"/>
                <a:chOff x="261727" y="0"/>
                <a:chExt cx="5147031" cy="1584668"/>
              </a:xfrm>
            </p:grpSpPr>
            <p:sp>
              <p:nvSpPr>
                <p:cNvPr id="45" name="Rectangle 44"/>
                <p:cNvSpPr/>
                <p:nvPr/>
              </p:nvSpPr>
              <p:spPr>
                <a:xfrm>
                  <a:off x="672728" y="281310"/>
                  <a:ext cx="4736030" cy="1303358"/>
                </a:xfrm>
                <a:prstGeom prst="rect">
                  <a:avLst/>
                </a:prstGeom>
                <a:solidFill>
                  <a:srgbClr val="D4D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81610" algn="just">
                    <a:lnSpc>
                      <a:spcPct val="115000"/>
                    </a:lnSpc>
                    <a:spcAft>
                      <a:spcPts val="0"/>
                    </a:spcAft>
                    <a:tabLst>
                      <a:tab pos="849630" algn="l"/>
                      <a:tab pos="1140460" algn="l"/>
                    </a:tabLst>
                  </a:pPr>
                  <a:r>
                    <a:rPr lang="ar-SA" sz="2400" dirty="0">
                      <a:effectLst/>
                      <a:ea typeface="Calibri" panose="020F0502020204030204" pitchFamily="34" charset="0"/>
                      <a:cs typeface="Times New Roman" panose="02020603050405020304" pitchFamily="18" charset="0"/>
                    </a:rPr>
                    <a:t> </a:t>
                  </a:r>
                  <a:r>
                    <a:rPr lang="en-US" sz="2400" dirty="0">
                      <a:ea typeface="Calibri" panose="020F0502020204030204" pitchFamily="34" charset="0"/>
                      <a:cs typeface="Arial" panose="020B0604020202020204" pitchFamily="34" charset="0"/>
                    </a:rPr>
                    <a:t> </a:t>
                  </a:r>
                  <a:endParaRPr lang="en-US" sz="2400" dirty="0">
                    <a:effectLst/>
                    <a:ea typeface="Calibri" panose="020F0502020204030204" pitchFamily="34" charset="0"/>
                    <a:cs typeface="Arial" panose="020B0604020202020204" pitchFamily="34" charset="0"/>
                  </a:endParaRPr>
                </a:p>
                <a:p>
                  <a:pPr algn="r" rtl="1">
                    <a:lnSpc>
                      <a:spcPct val="110000"/>
                    </a:lnSpc>
                    <a:spcAft>
                      <a:spcPts val="0"/>
                    </a:spcAft>
                  </a:pPr>
                  <a:r>
                    <a:rPr lang="ar-SA" sz="2400" dirty="0">
                      <a:solidFill>
                        <a:srgbClr val="000000"/>
                      </a:solidFill>
                      <a:effectLst/>
                      <a:ea typeface="Calibri" panose="020F0502020204030204" pitchFamily="34" charset="0"/>
                      <a:cs typeface="Sakkal Majalla"/>
                    </a:rPr>
                    <a:t>" </a:t>
                  </a:r>
                  <a:r>
                    <a:rPr lang="ar-BH" sz="2400" dirty="0">
                      <a:solidFill>
                        <a:srgbClr val="000000"/>
                      </a:solidFill>
                      <a:effectLst/>
                      <a:ea typeface="Calibri" panose="020F0502020204030204" pitchFamily="34" charset="0"/>
                      <a:cs typeface="Sakkal Majalla"/>
                    </a:rPr>
                    <a:t>الريادة هي عملية انشاء شيء جديد ذو قيمة، وتخصيص الوقت والجهد والمال اللازم للمشروع، وتحمل المخاطر المصاحبة واستقبال المكافئة الناتجة.</a:t>
                  </a:r>
                  <a:endParaRPr lang="en-US" sz="2400" dirty="0">
                    <a:effectLst/>
                    <a:ea typeface="Calibri" panose="020F0502020204030204" pitchFamily="34" charset="0"/>
                    <a:cs typeface="Arial" panose="020B0604020202020204" pitchFamily="34" charset="0"/>
                  </a:endParaRPr>
                </a:p>
                <a:p>
                  <a:pPr algn="r" rtl="1">
                    <a:lnSpc>
                      <a:spcPct val="110000"/>
                    </a:lnSpc>
                    <a:spcAft>
                      <a:spcPts val="0"/>
                    </a:spcAft>
                  </a:pPr>
                  <a:r>
                    <a:rPr lang="ar-BH" sz="2400" dirty="0">
                      <a:solidFill>
                        <a:srgbClr val="000000"/>
                      </a:solidFill>
                      <a:effectLst/>
                      <a:ea typeface="Calibri" panose="020F0502020204030204" pitchFamily="34" charset="0"/>
                      <a:cs typeface="Sakkal Majalla"/>
                    </a:rPr>
                    <a:t> </a:t>
                  </a:r>
                  <a:endParaRPr lang="en-US" sz="2400" dirty="0">
                    <a:effectLst/>
                    <a:ea typeface="Calibri" panose="020F0502020204030204" pitchFamily="34" charset="0"/>
                    <a:cs typeface="Arial" panose="020B0604020202020204" pitchFamily="34" charset="0"/>
                  </a:endParaRPr>
                </a:p>
                <a:p>
                  <a:pPr marL="342900" indent="-342900" algn="r" rtl="1">
                    <a:lnSpc>
                      <a:spcPct val="110000"/>
                    </a:lnSpc>
                    <a:spcAft>
                      <a:spcPts val="0"/>
                    </a:spcAft>
                    <a:buFont typeface="Wingdings" panose="05000000000000000000" pitchFamily="2" charset="2"/>
                    <a:buChar char="Ø"/>
                  </a:pPr>
                  <a:r>
                    <a:rPr lang="ar-BH" sz="2400" b="1" dirty="0">
                      <a:solidFill>
                        <a:srgbClr val="000000"/>
                      </a:solidFill>
                      <a:effectLst/>
                      <a:ea typeface="Calibri" panose="020F0502020204030204" pitchFamily="34" charset="0"/>
                      <a:cs typeface="Sakkal Majalla"/>
                    </a:rPr>
                    <a:t>من خلال التعريف السابق هناك أربع جوانب أساسية في الريادة، ناقش مع مجموعة من الزملاء فكرة مشروع صغير، موضحا الجوانب الأساسية الأربعة في الريادة؟</a:t>
                  </a:r>
                  <a:endParaRPr lang="en-US" sz="2400" dirty="0">
                    <a:effectLst/>
                    <a:ea typeface="Calibri" panose="020F0502020204030204" pitchFamily="34" charset="0"/>
                    <a:cs typeface="Arial" panose="020B0604020202020204" pitchFamily="34" charset="0"/>
                  </a:endParaRPr>
                </a:p>
                <a:p>
                  <a:pPr algn="just" rtl="1">
                    <a:lnSpc>
                      <a:spcPct val="130000"/>
                    </a:lnSpc>
                    <a:spcAft>
                      <a:spcPts val="0"/>
                    </a:spcAft>
                  </a:pPr>
                  <a:r>
                    <a:rPr lang="ar-SA" sz="2400" b="1" dirty="0">
                      <a:solidFill>
                        <a:srgbClr val="000000"/>
                      </a:solidFill>
                      <a:effectLst/>
                      <a:ea typeface="Calibri" panose="020F0502020204030204" pitchFamily="34" charset="0"/>
                      <a:cs typeface="Sakkal Majalla"/>
                    </a:rPr>
                    <a:t> </a:t>
                  </a:r>
                  <a:endParaRPr lang="en-US" sz="2400" dirty="0">
                    <a:effectLst/>
                    <a:ea typeface="Calibri" panose="020F0502020204030204" pitchFamily="34" charset="0"/>
                    <a:cs typeface="Arial" panose="020B0604020202020204" pitchFamily="34" charset="0"/>
                  </a:endParaRPr>
                </a:p>
                <a:p>
                  <a:pPr algn="justLow" rtl="1">
                    <a:lnSpc>
                      <a:spcPct val="107000"/>
                    </a:lnSpc>
                    <a:spcAft>
                      <a:spcPts val="0"/>
                    </a:spcAft>
                  </a:pPr>
                  <a:r>
                    <a:rPr lang="en-US" sz="2400" dirty="0">
                      <a:solidFill>
                        <a:srgbClr val="000000"/>
                      </a:solidFill>
                      <a:effectLst/>
                      <a:latin typeface="Sakkal Majalla"/>
                      <a:ea typeface="Calibri" panose="020F0502020204030204" pitchFamily="34" charset="0"/>
                      <a:cs typeface="Arial" panose="020B0604020202020204" pitchFamily="34" charset="0"/>
                    </a:rPr>
                    <a:t>    </a:t>
                  </a:r>
                  <a:endParaRPr lang="en-US" sz="2400" dirty="0">
                    <a:effectLst/>
                    <a:ea typeface="Calibri" panose="020F0502020204030204" pitchFamily="34" charset="0"/>
                    <a:cs typeface="Arial" panose="020B0604020202020204" pitchFamily="34" charset="0"/>
                  </a:endParaRPr>
                </a:p>
              </p:txBody>
            </p:sp>
            <p:sp>
              <p:nvSpPr>
                <p:cNvPr id="46" name="Freeform: Shape 4"/>
                <p:cNvSpPr/>
                <p:nvPr/>
              </p:nvSpPr>
              <p:spPr>
                <a:xfrm>
                  <a:off x="261727" y="0"/>
                  <a:ext cx="2101703" cy="577051"/>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sp>
              <p:nvSpPr>
                <p:cNvPr id="47" name="Rectangle 46"/>
                <p:cNvSpPr/>
                <p:nvPr/>
              </p:nvSpPr>
              <p:spPr>
                <a:xfrm>
                  <a:off x="587921" y="0"/>
                  <a:ext cx="4803893" cy="304800"/>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grpSp>
          <p:sp>
            <p:nvSpPr>
              <p:cNvPr id="44" name="مربع نص 10"/>
              <p:cNvSpPr txBox="1"/>
              <p:nvPr/>
            </p:nvSpPr>
            <p:spPr>
              <a:xfrm>
                <a:off x="2690806" y="32098"/>
                <a:ext cx="2924175" cy="3714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BH" sz="2400" dirty="0">
                    <a:solidFill>
                      <a:srgbClr val="FFFFFF"/>
                    </a:solidFill>
                    <a:effectLst/>
                    <a:latin typeface="Al-Mateen" panose="02060803050605020204" pitchFamily="18" charset="-78"/>
                    <a:ea typeface="Calibri" panose="020F0502020204030204" pitchFamily="34" charset="0"/>
                    <a:cs typeface="Sultan bold" pitchFamily="2" charset="-78"/>
                  </a:rPr>
                  <a:t>نشاط جماعي </a:t>
                </a:r>
                <a:r>
                  <a:rPr lang="ar-BH" sz="2400" b="1" dirty="0">
                    <a:solidFill>
                      <a:srgbClr val="FFFFFF"/>
                    </a:solidFill>
                    <a:effectLst/>
                    <a:ea typeface="Calibri" panose="020F0502020204030204" pitchFamily="34" charset="0"/>
                    <a:cs typeface="Times New Roman" panose="02020603050405020304" pitchFamily="18" charset="0"/>
                  </a:rPr>
                  <a:t>(</a:t>
                </a:r>
                <a:r>
                  <a:rPr lang="en-US" sz="2400" b="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4</a:t>
                </a:r>
                <a:r>
                  <a:rPr lang="ar-BH" sz="2400" b="1" dirty="0">
                    <a:solidFill>
                      <a:srgbClr val="FFFFFF"/>
                    </a:solidFill>
                    <a:effectLst/>
                    <a:ea typeface="Calibri" panose="020F0502020204030204" pitchFamily="34" charset="0"/>
                    <a:cs typeface="Times New Roman" panose="02020603050405020304" pitchFamily="18" charset="0"/>
                  </a:rPr>
                  <a:t>-1-</a:t>
                </a:r>
                <a:r>
                  <a:rPr lang="en-US" sz="2400" b="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a:t>
                </a:r>
                <a:r>
                  <a:rPr lang="ar-BH" sz="2400" b="1" dirty="0">
                    <a:solidFill>
                      <a:srgbClr val="FFFFFF"/>
                    </a:solidFill>
                    <a:effectLst/>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Arial" panose="020B0604020202020204" pitchFamily="34" charset="0"/>
                </a:endParaRPr>
              </a:p>
            </p:txBody>
          </p:sp>
        </p:grpSp>
        <p:sp>
          <p:nvSpPr>
            <p:cNvPr id="42" name="Freeform: Shape 113"/>
            <p:cNvSpPr/>
            <p:nvPr/>
          </p:nvSpPr>
          <p:spPr>
            <a:xfrm>
              <a:off x="5657850" y="137160"/>
              <a:ext cx="438150" cy="318770"/>
            </a:xfrm>
            <a:custGeom>
              <a:avLst/>
              <a:gdLst>
                <a:gd name="connsiteX0" fmla="*/ 132419 w 479231"/>
                <a:gd name="connsiteY0" fmla="*/ 150137 h 326695"/>
                <a:gd name="connsiteX1" fmla="*/ 346812 w 479231"/>
                <a:gd name="connsiteY1" fmla="*/ 150137 h 326695"/>
                <a:gd name="connsiteX2" fmla="*/ 359423 w 479231"/>
                <a:gd name="connsiteY2" fmla="*/ 162748 h 326695"/>
                <a:gd name="connsiteX3" fmla="*/ 346812 w 479231"/>
                <a:gd name="connsiteY3" fmla="*/ 175360 h 326695"/>
                <a:gd name="connsiteX4" fmla="*/ 252227 w 479231"/>
                <a:gd name="connsiteY4" fmla="*/ 175360 h 326695"/>
                <a:gd name="connsiteX5" fmla="*/ 252227 w 479231"/>
                <a:gd name="connsiteY5" fmla="*/ 301473 h 326695"/>
                <a:gd name="connsiteX6" fmla="*/ 290061 w 479231"/>
                <a:gd name="connsiteY6" fmla="*/ 301473 h 326695"/>
                <a:gd name="connsiteX7" fmla="*/ 290061 w 479231"/>
                <a:gd name="connsiteY7" fmla="*/ 326695 h 326695"/>
                <a:gd name="connsiteX8" fmla="*/ 189170 w 479231"/>
                <a:gd name="connsiteY8" fmla="*/ 326695 h 326695"/>
                <a:gd name="connsiteX9" fmla="*/ 189170 w 479231"/>
                <a:gd name="connsiteY9" fmla="*/ 301473 h 326695"/>
                <a:gd name="connsiteX10" fmla="*/ 227004 w 479231"/>
                <a:gd name="connsiteY10" fmla="*/ 301473 h 326695"/>
                <a:gd name="connsiteX11" fmla="*/ 227004 w 479231"/>
                <a:gd name="connsiteY11" fmla="*/ 175360 h 326695"/>
                <a:gd name="connsiteX12" fmla="*/ 132419 w 479231"/>
                <a:gd name="connsiteY12" fmla="*/ 175360 h 326695"/>
                <a:gd name="connsiteX13" fmla="*/ 119808 w 479231"/>
                <a:gd name="connsiteY13" fmla="*/ 162748 h 326695"/>
                <a:gd name="connsiteX14" fmla="*/ 132419 w 479231"/>
                <a:gd name="connsiteY14" fmla="*/ 150137 h 326695"/>
                <a:gd name="connsiteX15" fmla="*/ 466620 w 479231"/>
                <a:gd name="connsiteY15" fmla="*/ 102844 h 326695"/>
                <a:gd name="connsiteX16" fmla="*/ 479231 w 479231"/>
                <a:gd name="connsiteY16" fmla="*/ 115455 h 326695"/>
                <a:gd name="connsiteX17" fmla="*/ 479231 w 479231"/>
                <a:gd name="connsiteY17" fmla="*/ 251027 h 326695"/>
                <a:gd name="connsiteX18" fmla="*/ 466620 w 479231"/>
                <a:gd name="connsiteY18" fmla="*/ 263638 h 326695"/>
                <a:gd name="connsiteX19" fmla="*/ 428786 w 479231"/>
                <a:gd name="connsiteY19" fmla="*/ 263638 h 326695"/>
                <a:gd name="connsiteX20" fmla="*/ 428786 w 479231"/>
                <a:gd name="connsiteY20" fmla="*/ 301472 h 326695"/>
                <a:gd name="connsiteX21" fmla="*/ 454009 w 479231"/>
                <a:gd name="connsiteY21" fmla="*/ 301472 h 326695"/>
                <a:gd name="connsiteX22" fmla="*/ 454009 w 479231"/>
                <a:gd name="connsiteY22" fmla="*/ 326695 h 326695"/>
                <a:gd name="connsiteX23" fmla="*/ 378341 w 479231"/>
                <a:gd name="connsiteY23" fmla="*/ 326695 h 326695"/>
                <a:gd name="connsiteX24" fmla="*/ 378341 w 479231"/>
                <a:gd name="connsiteY24" fmla="*/ 301472 h 326695"/>
                <a:gd name="connsiteX25" fmla="*/ 403563 w 479231"/>
                <a:gd name="connsiteY25" fmla="*/ 301472 h 326695"/>
                <a:gd name="connsiteX26" fmla="*/ 403563 w 479231"/>
                <a:gd name="connsiteY26" fmla="*/ 263638 h 326695"/>
                <a:gd name="connsiteX27" fmla="*/ 365729 w 479231"/>
                <a:gd name="connsiteY27" fmla="*/ 263638 h 326695"/>
                <a:gd name="connsiteX28" fmla="*/ 353118 w 479231"/>
                <a:gd name="connsiteY28" fmla="*/ 251027 h 326695"/>
                <a:gd name="connsiteX29" fmla="*/ 365729 w 479231"/>
                <a:gd name="connsiteY29" fmla="*/ 238416 h 326695"/>
                <a:gd name="connsiteX30" fmla="*/ 454009 w 479231"/>
                <a:gd name="connsiteY30" fmla="*/ 238416 h 326695"/>
                <a:gd name="connsiteX31" fmla="*/ 454009 w 479231"/>
                <a:gd name="connsiteY31" fmla="*/ 115455 h 326695"/>
                <a:gd name="connsiteX32" fmla="*/ 466620 w 479231"/>
                <a:gd name="connsiteY32" fmla="*/ 102844 h 326695"/>
                <a:gd name="connsiteX33" fmla="*/ 12611 w 479231"/>
                <a:gd name="connsiteY33" fmla="*/ 99691 h 326695"/>
                <a:gd name="connsiteX34" fmla="*/ 25223 w 479231"/>
                <a:gd name="connsiteY34" fmla="*/ 112302 h 326695"/>
                <a:gd name="connsiteX35" fmla="*/ 25223 w 479231"/>
                <a:gd name="connsiteY35" fmla="*/ 238415 h 326695"/>
                <a:gd name="connsiteX36" fmla="*/ 113502 w 479231"/>
                <a:gd name="connsiteY36" fmla="*/ 238415 h 326695"/>
                <a:gd name="connsiteX37" fmla="*/ 126113 w 479231"/>
                <a:gd name="connsiteY37" fmla="*/ 251027 h 326695"/>
                <a:gd name="connsiteX38" fmla="*/ 113502 w 479231"/>
                <a:gd name="connsiteY38" fmla="*/ 263638 h 326695"/>
                <a:gd name="connsiteX39" fmla="*/ 75668 w 479231"/>
                <a:gd name="connsiteY39" fmla="*/ 263638 h 326695"/>
                <a:gd name="connsiteX40" fmla="*/ 75668 w 479231"/>
                <a:gd name="connsiteY40" fmla="*/ 301472 h 326695"/>
                <a:gd name="connsiteX41" fmla="*/ 100891 w 479231"/>
                <a:gd name="connsiteY41" fmla="*/ 301472 h 326695"/>
                <a:gd name="connsiteX42" fmla="*/ 100891 w 479231"/>
                <a:gd name="connsiteY42" fmla="*/ 326695 h 326695"/>
                <a:gd name="connsiteX43" fmla="*/ 25223 w 479231"/>
                <a:gd name="connsiteY43" fmla="*/ 326695 h 326695"/>
                <a:gd name="connsiteX44" fmla="*/ 25223 w 479231"/>
                <a:gd name="connsiteY44" fmla="*/ 301472 h 326695"/>
                <a:gd name="connsiteX45" fmla="*/ 50445 w 479231"/>
                <a:gd name="connsiteY45" fmla="*/ 301472 h 326695"/>
                <a:gd name="connsiteX46" fmla="*/ 50445 w 479231"/>
                <a:gd name="connsiteY46" fmla="*/ 263638 h 326695"/>
                <a:gd name="connsiteX47" fmla="*/ 12611 w 479231"/>
                <a:gd name="connsiteY47" fmla="*/ 263638 h 326695"/>
                <a:gd name="connsiteX48" fmla="*/ 0 w 479231"/>
                <a:gd name="connsiteY48" fmla="*/ 251027 h 326695"/>
                <a:gd name="connsiteX49" fmla="*/ 0 w 479231"/>
                <a:gd name="connsiteY49" fmla="*/ 112302 h 326695"/>
                <a:gd name="connsiteX50" fmla="*/ 12611 w 479231"/>
                <a:gd name="connsiteY50" fmla="*/ 99691 h 326695"/>
                <a:gd name="connsiteX51" fmla="*/ 66462 w 479231"/>
                <a:gd name="connsiteY51" fmla="*/ 71379 h 326695"/>
                <a:gd name="connsiteX52" fmla="*/ 94964 w 479231"/>
                <a:gd name="connsiteY52" fmla="*/ 83990 h 326695"/>
                <a:gd name="connsiteX53" fmla="*/ 124979 w 479231"/>
                <a:gd name="connsiteY53" fmla="*/ 105998 h 326695"/>
                <a:gd name="connsiteX54" fmla="*/ 163948 w 479231"/>
                <a:gd name="connsiteY54" fmla="*/ 105998 h 326695"/>
                <a:gd name="connsiteX55" fmla="*/ 179712 w 479231"/>
                <a:gd name="connsiteY55" fmla="*/ 121762 h 326695"/>
                <a:gd name="connsiteX56" fmla="*/ 163948 w 479231"/>
                <a:gd name="connsiteY56" fmla="*/ 137526 h 326695"/>
                <a:gd name="connsiteX57" fmla="*/ 119809 w 479231"/>
                <a:gd name="connsiteY57" fmla="*/ 137526 h 326695"/>
                <a:gd name="connsiteX58" fmla="*/ 110476 w 479231"/>
                <a:gd name="connsiteY58" fmla="*/ 134499 h 326695"/>
                <a:gd name="connsiteX59" fmla="*/ 100891 w 479231"/>
                <a:gd name="connsiteY59" fmla="*/ 127374 h 326695"/>
                <a:gd name="connsiteX60" fmla="*/ 100891 w 479231"/>
                <a:gd name="connsiteY60" fmla="*/ 194088 h 326695"/>
                <a:gd name="connsiteX61" fmla="*/ 154490 w 479231"/>
                <a:gd name="connsiteY61" fmla="*/ 194088 h 326695"/>
                <a:gd name="connsiteX62" fmla="*/ 170254 w 479231"/>
                <a:gd name="connsiteY62" fmla="*/ 209852 h 326695"/>
                <a:gd name="connsiteX63" fmla="*/ 170254 w 479231"/>
                <a:gd name="connsiteY63" fmla="*/ 306013 h 326695"/>
                <a:gd name="connsiteX64" fmla="*/ 154490 w 479231"/>
                <a:gd name="connsiteY64" fmla="*/ 321777 h 326695"/>
                <a:gd name="connsiteX65" fmla="*/ 138726 w 479231"/>
                <a:gd name="connsiteY65" fmla="*/ 306013 h 326695"/>
                <a:gd name="connsiteX66" fmla="*/ 138726 w 479231"/>
                <a:gd name="connsiteY66" fmla="*/ 225805 h 326695"/>
                <a:gd name="connsiteX67" fmla="*/ 100891 w 479231"/>
                <a:gd name="connsiteY67" fmla="*/ 225805 h 326695"/>
                <a:gd name="connsiteX68" fmla="*/ 69805 w 479231"/>
                <a:gd name="connsiteY68" fmla="*/ 225805 h 326695"/>
                <a:gd name="connsiteX69" fmla="*/ 38275 w 479231"/>
                <a:gd name="connsiteY69" fmla="*/ 194277 h 326695"/>
                <a:gd name="connsiteX70" fmla="*/ 38275 w 479231"/>
                <a:gd name="connsiteY70" fmla="*/ 103853 h 326695"/>
                <a:gd name="connsiteX71" fmla="*/ 66462 w 479231"/>
                <a:gd name="connsiteY71" fmla="*/ 71379 h 326695"/>
                <a:gd name="connsiteX72" fmla="*/ 412770 w 479231"/>
                <a:gd name="connsiteY72" fmla="*/ 71064 h 326695"/>
                <a:gd name="connsiteX73" fmla="*/ 440830 w 479231"/>
                <a:gd name="connsiteY73" fmla="*/ 103538 h 326695"/>
                <a:gd name="connsiteX74" fmla="*/ 440830 w 479231"/>
                <a:gd name="connsiteY74" fmla="*/ 194277 h 326695"/>
                <a:gd name="connsiteX75" fmla="*/ 409302 w 479231"/>
                <a:gd name="connsiteY75" fmla="*/ 225806 h 326695"/>
                <a:gd name="connsiteX76" fmla="*/ 378530 w 479231"/>
                <a:gd name="connsiteY76" fmla="*/ 225806 h 326695"/>
                <a:gd name="connsiteX77" fmla="*/ 340696 w 479231"/>
                <a:gd name="connsiteY77" fmla="*/ 225806 h 326695"/>
                <a:gd name="connsiteX78" fmla="*/ 340696 w 479231"/>
                <a:gd name="connsiteY78" fmla="*/ 306013 h 326695"/>
                <a:gd name="connsiteX79" fmla="*/ 324932 w 479231"/>
                <a:gd name="connsiteY79" fmla="*/ 321777 h 326695"/>
                <a:gd name="connsiteX80" fmla="*/ 309168 w 479231"/>
                <a:gd name="connsiteY80" fmla="*/ 306013 h 326695"/>
                <a:gd name="connsiteX81" fmla="*/ 309168 w 479231"/>
                <a:gd name="connsiteY81" fmla="*/ 210041 h 326695"/>
                <a:gd name="connsiteX82" fmla="*/ 324932 w 479231"/>
                <a:gd name="connsiteY82" fmla="*/ 194277 h 326695"/>
                <a:gd name="connsiteX83" fmla="*/ 378342 w 479231"/>
                <a:gd name="connsiteY83" fmla="*/ 194277 h 326695"/>
                <a:gd name="connsiteX84" fmla="*/ 378342 w 479231"/>
                <a:gd name="connsiteY84" fmla="*/ 127374 h 326695"/>
                <a:gd name="connsiteX85" fmla="*/ 368756 w 479231"/>
                <a:gd name="connsiteY85" fmla="*/ 134499 h 326695"/>
                <a:gd name="connsiteX86" fmla="*/ 359425 w 479231"/>
                <a:gd name="connsiteY86" fmla="*/ 137526 h 326695"/>
                <a:gd name="connsiteX87" fmla="*/ 315284 w 479231"/>
                <a:gd name="connsiteY87" fmla="*/ 137526 h 326695"/>
                <a:gd name="connsiteX88" fmla="*/ 299520 w 479231"/>
                <a:gd name="connsiteY88" fmla="*/ 121762 h 326695"/>
                <a:gd name="connsiteX89" fmla="*/ 315284 w 479231"/>
                <a:gd name="connsiteY89" fmla="*/ 105998 h 326695"/>
                <a:gd name="connsiteX90" fmla="*/ 354253 w 479231"/>
                <a:gd name="connsiteY90" fmla="*/ 105998 h 326695"/>
                <a:gd name="connsiteX91" fmla="*/ 384269 w 479231"/>
                <a:gd name="connsiteY91" fmla="*/ 83675 h 326695"/>
                <a:gd name="connsiteX92" fmla="*/ 412770 w 479231"/>
                <a:gd name="connsiteY92" fmla="*/ 71064 h 326695"/>
                <a:gd name="connsiteX93" fmla="*/ 409868 w 479231"/>
                <a:gd name="connsiteY93" fmla="*/ 0 h 326695"/>
                <a:gd name="connsiteX94" fmla="*/ 441397 w 479231"/>
                <a:gd name="connsiteY94" fmla="*/ 31528 h 326695"/>
                <a:gd name="connsiteX95" fmla="*/ 409868 w 479231"/>
                <a:gd name="connsiteY95" fmla="*/ 63057 h 326695"/>
                <a:gd name="connsiteX96" fmla="*/ 378340 w 479231"/>
                <a:gd name="connsiteY96" fmla="*/ 31528 h 326695"/>
                <a:gd name="connsiteX97" fmla="*/ 409868 w 479231"/>
                <a:gd name="connsiteY97" fmla="*/ 0 h 326695"/>
                <a:gd name="connsiteX98" fmla="*/ 69362 w 479231"/>
                <a:gd name="connsiteY98" fmla="*/ 0 h 326695"/>
                <a:gd name="connsiteX99" fmla="*/ 100891 w 479231"/>
                <a:gd name="connsiteY99" fmla="*/ 31528 h 326695"/>
                <a:gd name="connsiteX100" fmla="*/ 69362 w 479231"/>
                <a:gd name="connsiteY100" fmla="*/ 63057 h 326695"/>
                <a:gd name="connsiteX101" fmla="*/ 37834 w 479231"/>
                <a:gd name="connsiteY101" fmla="*/ 31528 h 326695"/>
                <a:gd name="connsiteX102" fmla="*/ 69362 w 479231"/>
                <a:gd name="connsiteY102" fmla="*/ 0 h 3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79231" h="326695">
                  <a:moveTo>
                    <a:pt x="132419" y="150137"/>
                  </a:moveTo>
                  <a:lnTo>
                    <a:pt x="346812" y="150137"/>
                  </a:lnTo>
                  <a:cubicBezTo>
                    <a:pt x="353777" y="150137"/>
                    <a:pt x="359423" y="155784"/>
                    <a:pt x="359423" y="162748"/>
                  </a:cubicBezTo>
                  <a:cubicBezTo>
                    <a:pt x="359423" y="169714"/>
                    <a:pt x="353777" y="175360"/>
                    <a:pt x="346812" y="175360"/>
                  </a:cubicBezTo>
                  <a:lnTo>
                    <a:pt x="252227" y="175360"/>
                  </a:lnTo>
                  <a:lnTo>
                    <a:pt x="252227" y="301473"/>
                  </a:lnTo>
                  <a:lnTo>
                    <a:pt x="290061" y="301473"/>
                  </a:lnTo>
                  <a:lnTo>
                    <a:pt x="290061" y="326695"/>
                  </a:lnTo>
                  <a:lnTo>
                    <a:pt x="189170" y="326695"/>
                  </a:lnTo>
                  <a:lnTo>
                    <a:pt x="189170" y="301473"/>
                  </a:lnTo>
                  <a:lnTo>
                    <a:pt x="227004" y="301473"/>
                  </a:lnTo>
                  <a:lnTo>
                    <a:pt x="227004" y="175360"/>
                  </a:lnTo>
                  <a:lnTo>
                    <a:pt x="132419" y="175360"/>
                  </a:lnTo>
                  <a:cubicBezTo>
                    <a:pt x="125454" y="175360"/>
                    <a:pt x="119808" y="169714"/>
                    <a:pt x="119808" y="162748"/>
                  </a:cubicBezTo>
                  <a:cubicBezTo>
                    <a:pt x="119808" y="155784"/>
                    <a:pt x="125454" y="150137"/>
                    <a:pt x="132419" y="150137"/>
                  </a:cubicBezTo>
                  <a:close/>
                  <a:moveTo>
                    <a:pt x="466620" y="102844"/>
                  </a:moveTo>
                  <a:cubicBezTo>
                    <a:pt x="473586" y="102844"/>
                    <a:pt x="479231" y="108491"/>
                    <a:pt x="479231" y="115455"/>
                  </a:cubicBezTo>
                  <a:lnTo>
                    <a:pt x="479231" y="251027"/>
                  </a:lnTo>
                  <a:cubicBezTo>
                    <a:pt x="479231" y="257993"/>
                    <a:pt x="473586" y="263638"/>
                    <a:pt x="466620" y="263638"/>
                  </a:cubicBezTo>
                  <a:lnTo>
                    <a:pt x="428786" y="263638"/>
                  </a:lnTo>
                  <a:lnTo>
                    <a:pt x="428786" y="301472"/>
                  </a:lnTo>
                  <a:lnTo>
                    <a:pt x="454009" y="301472"/>
                  </a:lnTo>
                  <a:lnTo>
                    <a:pt x="454009" y="326695"/>
                  </a:lnTo>
                  <a:lnTo>
                    <a:pt x="378341" y="326695"/>
                  </a:lnTo>
                  <a:lnTo>
                    <a:pt x="378341" y="301472"/>
                  </a:lnTo>
                  <a:lnTo>
                    <a:pt x="403563" y="301472"/>
                  </a:lnTo>
                  <a:lnTo>
                    <a:pt x="403563" y="263638"/>
                  </a:lnTo>
                  <a:lnTo>
                    <a:pt x="365729" y="263638"/>
                  </a:lnTo>
                  <a:cubicBezTo>
                    <a:pt x="358765" y="263638"/>
                    <a:pt x="353118" y="257993"/>
                    <a:pt x="353118" y="251027"/>
                  </a:cubicBezTo>
                  <a:cubicBezTo>
                    <a:pt x="353118" y="244062"/>
                    <a:pt x="358765" y="238416"/>
                    <a:pt x="365729" y="238416"/>
                  </a:cubicBezTo>
                  <a:lnTo>
                    <a:pt x="454009" y="238416"/>
                  </a:lnTo>
                  <a:lnTo>
                    <a:pt x="454009" y="115455"/>
                  </a:lnTo>
                  <a:cubicBezTo>
                    <a:pt x="454009" y="108491"/>
                    <a:pt x="459655" y="102844"/>
                    <a:pt x="466620" y="102844"/>
                  </a:cubicBezTo>
                  <a:close/>
                  <a:moveTo>
                    <a:pt x="12611" y="99691"/>
                  </a:moveTo>
                  <a:cubicBezTo>
                    <a:pt x="19576" y="99691"/>
                    <a:pt x="25223" y="105338"/>
                    <a:pt x="25223" y="112302"/>
                  </a:cubicBezTo>
                  <a:lnTo>
                    <a:pt x="25223" y="238415"/>
                  </a:lnTo>
                  <a:lnTo>
                    <a:pt x="113502" y="238415"/>
                  </a:lnTo>
                  <a:cubicBezTo>
                    <a:pt x="120467" y="238415"/>
                    <a:pt x="126113" y="244062"/>
                    <a:pt x="126113" y="251027"/>
                  </a:cubicBezTo>
                  <a:cubicBezTo>
                    <a:pt x="126113" y="257993"/>
                    <a:pt x="120467" y="263638"/>
                    <a:pt x="113502" y="263638"/>
                  </a:cubicBezTo>
                  <a:lnTo>
                    <a:pt x="75668" y="263638"/>
                  </a:lnTo>
                  <a:lnTo>
                    <a:pt x="75668" y="301472"/>
                  </a:lnTo>
                  <a:lnTo>
                    <a:pt x="100891" y="301472"/>
                  </a:lnTo>
                  <a:lnTo>
                    <a:pt x="100891" y="326695"/>
                  </a:lnTo>
                  <a:lnTo>
                    <a:pt x="25223" y="326695"/>
                  </a:lnTo>
                  <a:lnTo>
                    <a:pt x="25223" y="301472"/>
                  </a:lnTo>
                  <a:lnTo>
                    <a:pt x="50445" y="301472"/>
                  </a:lnTo>
                  <a:lnTo>
                    <a:pt x="50445" y="263638"/>
                  </a:lnTo>
                  <a:lnTo>
                    <a:pt x="12611" y="263638"/>
                  </a:lnTo>
                  <a:cubicBezTo>
                    <a:pt x="5646" y="263638"/>
                    <a:pt x="0" y="257993"/>
                    <a:pt x="0" y="251027"/>
                  </a:cubicBezTo>
                  <a:lnTo>
                    <a:pt x="0" y="112302"/>
                  </a:lnTo>
                  <a:cubicBezTo>
                    <a:pt x="0" y="105338"/>
                    <a:pt x="5646" y="99691"/>
                    <a:pt x="12611" y="99691"/>
                  </a:cubicBezTo>
                  <a:close/>
                  <a:moveTo>
                    <a:pt x="66462" y="71379"/>
                  </a:moveTo>
                  <a:cubicBezTo>
                    <a:pt x="77536" y="70173"/>
                    <a:pt x="88409" y="74984"/>
                    <a:pt x="94964" y="83990"/>
                  </a:cubicBezTo>
                  <a:lnTo>
                    <a:pt x="124979" y="105998"/>
                  </a:lnTo>
                  <a:lnTo>
                    <a:pt x="163948" y="105998"/>
                  </a:lnTo>
                  <a:cubicBezTo>
                    <a:pt x="172654" y="105998"/>
                    <a:pt x="179712" y="113055"/>
                    <a:pt x="179712" y="121762"/>
                  </a:cubicBezTo>
                  <a:cubicBezTo>
                    <a:pt x="179712" y="130468"/>
                    <a:pt x="172654" y="137526"/>
                    <a:pt x="163948" y="137526"/>
                  </a:cubicBezTo>
                  <a:lnTo>
                    <a:pt x="119809" y="137526"/>
                  </a:lnTo>
                  <a:cubicBezTo>
                    <a:pt x="116457" y="137518"/>
                    <a:pt x="113193" y="136459"/>
                    <a:pt x="110476" y="134499"/>
                  </a:cubicBezTo>
                  <a:lnTo>
                    <a:pt x="100891" y="127374"/>
                  </a:lnTo>
                  <a:lnTo>
                    <a:pt x="100891" y="194088"/>
                  </a:lnTo>
                  <a:lnTo>
                    <a:pt x="154490" y="194088"/>
                  </a:lnTo>
                  <a:cubicBezTo>
                    <a:pt x="163195" y="194088"/>
                    <a:pt x="170254" y="201146"/>
                    <a:pt x="170254" y="209852"/>
                  </a:cubicBezTo>
                  <a:lnTo>
                    <a:pt x="170254" y="306013"/>
                  </a:lnTo>
                  <a:cubicBezTo>
                    <a:pt x="170254" y="314720"/>
                    <a:pt x="163195" y="321777"/>
                    <a:pt x="154490" y="321777"/>
                  </a:cubicBezTo>
                  <a:cubicBezTo>
                    <a:pt x="145783" y="321777"/>
                    <a:pt x="138726" y="314720"/>
                    <a:pt x="138726" y="306013"/>
                  </a:cubicBezTo>
                  <a:lnTo>
                    <a:pt x="138726" y="225805"/>
                  </a:lnTo>
                  <a:lnTo>
                    <a:pt x="100891" y="225805"/>
                  </a:lnTo>
                  <a:lnTo>
                    <a:pt x="69805" y="225805"/>
                  </a:lnTo>
                  <a:cubicBezTo>
                    <a:pt x="52391" y="225805"/>
                    <a:pt x="38275" y="211689"/>
                    <a:pt x="38275" y="194277"/>
                  </a:cubicBezTo>
                  <a:lnTo>
                    <a:pt x="38275" y="103853"/>
                  </a:lnTo>
                  <a:cubicBezTo>
                    <a:pt x="37989" y="87415"/>
                    <a:pt x="50146" y="73407"/>
                    <a:pt x="66462" y="71379"/>
                  </a:cubicBezTo>
                  <a:close/>
                  <a:moveTo>
                    <a:pt x="412770" y="71064"/>
                  </a:moveTo>
                  <a:cubicBezTo>
                    <a:pt x="429035" y="73151"/>
                    <a:pt x="441126" y="87142"/>
                    <a:pt x="440830" y="103538"/>
                  </a:cubicBezTo>
                  <a:lnTo>
                    <a:pt x="440830" y="194277"/>
                  </a:lnTo>
                  <a:cubicBezTo>
                    <a:pt x="440830" y="211690"/>
                    <a:pt x="426715" y="225806"/>
                    <a:pt x="409302" y="225806"/>
                  </a:cubicBezTo>
                  <a:lnTo>
                    <a:pt x="378530" y="225806"/>
                  </a:lnTo>
                  <a:lnTo>
                    <a:pt x="340696" y="225806"/>
                  </a:lnTo>
                  <a:lnTo>
                    <a:pt x="340696" y="306013"/>
                  </a:lnTo>
                  <a:cubicBezTo>
                    <a:pt x="340696" y="314720"/>
                    <a:pt x="333638" y="321777"/>
                    <a:pt x="324932" y="321777"/>
                  </a:cubicBezTo>
                  <a:cubicBezTo>
                    <a:pt x="316225" y="321777"/>
                    <a:pt x="309168" y="314720"/>
                    <a:pt x="309168" y="306013"/>
                  </a:cubicBezTo>
                  <a:lnTo>
                    <a:pt x="309168" y="210041"/>
                  </a:lnTo>
                  <a:cubicBezTo>
                    <a:pt x="309168" y="201335"/>
                    <a:pt x="316225" y="194277"/>
                    <a:pt x="324932" y="194277"/>
                  </a:cubicBezTo>
                  <a:lnTo>
                    <a:pt x="378342" y="194277"/>
                  </a:lnTo>
                  <a:lnTo>
                    <a:pt x="378342" y="127374"/>
                  </a:lnTo>
                  <a:lnTo>
                    <a:pt x="368756" y="134499"/>
                  </a:lnTo>
                  <a:cubicBezTo>
                    <a:pt x="366039" y="136460"/>
                    <a:pt x="362775" y="137518"/>
                    <a:pt x="359425" y="137526"/>
                  </a:cubicBezTo>
                  <a:lnTo>
                    <a:pt x="315284" y="137526"/>
                  </a:lnTo>
                  <a:cubicBezTo>
                    <a:pt x="306577" y="137526"/>
                    <a:pt x="299520" y="130468"/>
                    <a:pt x="299520" y="121762"/>
                  </a:cubicBezTo>
                  <a:cubicBezTo>
                    <a:pt x="299520" y="113056"/>
                    <a:pt x="306577" y="105998"/>
                    <a:pt x="315284" y="105998"/>
                  </a:cubicBezTo>
                  <a:lnTo>
                    <a:pt x="354253" y="105998"/>
                  </a:lnTo>
                  <a:lnTo>
                    <a:pt x="384269" y="83675"/>
                  </a:lnTo>
                  <a:cubicBezTo>
                    <a:pt x="390824" y="74669"/>
                    <a:pt x="401696" y="69858"/>
                    <a:pt x="412770" y="71064"/>
                  </a:cubicBezTo>
                  <a:close/>
                  <a:moveTo>
                    <a:pt x="409868" y="0"/>
                  </a:moveTo>
                  <a:cubicBezTo>
                    <a:pt x="427281" y="0"/>
                    <a:pt x="441397" y="14116"/>
                    <a:pt x="441397" y="31528"/>
                  </a:cubicBezTo>
                  <a:cubicBezTo>
                    <a:pt x="441397" y="48941"/>
                    <a:pt x="427281" y="63057"/>
                    <a:pt x="409868" y="63057"/>
                  </a:cubicBezTo>
                  <a:cubicBezTo>
                    <a:pt x="392456" y="63057"/>
                    <a:pt x="378340" y="48941"/>
                    <a:pt x="378340" y="31528"/>
                  </a:cubicBezTo>
                  <a:cubicBezTo>
                    <a:pt x="378340" y="14116"/>
                    <a:pt x="392456" y="0"/>
                    <a:pt x="409868" y="0"/>
                  </a:cubicBezTo>
                  <a:close/>
                  <a:moveTo>
                    <a:pt x="69362" y="0"/>
                  </a:moveTo>
                  <a:cubicBezTo>
                    <a:pt x="86775" y="0"/>
                    <a:pt x="100891" y="14116"/>
                    <a:pt x="100891" y="31528"/>
                  </a:cubicBezTo>
                  <a:cubicBezTo>
                    <a:pt x="100891" y="48941"/>
                    <a:pt x="86775" y="63057"/>
                    <a:pt x="69362" y="63057"/>
                  </a:cubicBezTo>
                  <a:cubicBezTo>
                    <a:pt x="51950" y="63057"/>
                    <a:pt x="37834" y="48941"/>
                    <a:pt x="37834" y="31528"/>
                  </a:cubicBezTo>
                  <a:cubicBezTo>
                    <a:pt x="37834" y="14116"/>
                    <a:pt x="51950" y="0"/>
                    <a:pt x="69362" y="0"/>
                  </a:cubicBezTo>
                  <a:close/>
                </a:path>
              </a:pathLst>
            </a:custGeom>
            <a:solidFill>
              <a:schemeClr val="bg1"/>
            </a:solidFill>
            <a:ln w="6548"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grpSp>
      <p:sp>
        <p:nvSpPr>
          <p:cNvPr id="48"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الريادة                                                                               قصد101-801</a:t>
            </a:r>
            <a:endParaRPr lang="ar-BH" sz="1800" b="1" dirty="0">
              <a:solidFill>
                <a:srgbClr val="002060"/>
              </a:solidFill>
            </a:endParaRPr>
          </a:p>
        </p:txBody>
      </p:sp>
    </p:spTree>
    <p:extLst>
      <p:ext uri="{BB962C8B-B14F-4D97-AF65-F5344CB8AC3E}">
        <p14:creationId xmlns:p14="http://schemas.microsoft.com/office/powerpoint/2010/main" val="204499493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2416934" y="365314"/>
            <a:ext cx="9775066"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819400"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819400"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2" y="4751838"/>
            <a:ext cx="2819400"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2547558" y="573170"/>
            <a:ext cx="7745557" cy="769441"/>
          </a:xfrm>
          <a:prstGeom prst="rect">
            <a:avLst/>
          </a:prstGeom>
        </p:spPr>
        <p:txBody>
          <a:bodyPr wrap="square">
            <a:spAutoFit/>
          </a:bodyPr>
          <a:lstStyle/>
          <a:p>
            <a:pPr algn="ctr"/>
            <a:r>
              <a:rPr lang="ar-SA" sz="4400" b="1" dirty="0">
                <a:solidFill>
                  <a:srgbClr val="FFFF00"/>
                </a:solidFill>
                <a:latin typeface="Arial" panose="020B0604020202020204" pitchFamily="34" charset="0"/>
                <a:cs typeface="Sultan bold" pitchFamily="2" charset="-78"/>
              </a:rPr>
              <a:t>نعرف مفهوم</a:t>
            </a:r>
            <a:r>
              <a:rPr lang="ar-BH" sz="4400" b="1" dirty="0">
                <a:solidFill>
                  <a:srgbClr val="FFFF00"/>
                </a:solidFill>
                <a:latin typeface="Arial" panose="020B0604020202020204" pitchFamily="34" charset="0"/>
                <a:cs typeface="Sultan bold" pitchFamily="2" charset="-78"/>
              </a:rPr>
              <a:t> الريادة والريادي</a:t>
            </a:r>
            <a:endParaRPr lang="en-US" sz="4400" b="1" dirty="0">
              <a:ln w="9525">
                <a:noFill/>
                <a:prstDash val="solid"/>
              </a:ln>
              <a:solidFill>
                <a:srgbClr val="FFFF00"/>
              </a:solidFill>
              <a:latin typeface="Arial" panose="020B0604020202020204" pitchFamily="34" charset="0"/>
              <a:cs typeface="Sultan bold"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819400"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48" name="Group 47"/>
          <p:cNvGrpSpPr/>
          <p:nvPr/>
        </p:nvGrpSpPr>
        <p:grpSpPr>
          <a:xfrm>
            <a:off x="325324" y="4563473"/>
            <a:ext cx="8721952" cy="1535310"/>
            <a:chOff x="-1" y="-34647"/>
            <a:chExt cx="6341111" cy="1030552"/>
          </a:xfrm>
        </p:grpSpPr>
        <p:grpSp>
          <p:nvGrpSpPr>
            <p:cNvPr id="49" name="Group 48"/>
            <p:cNvGrpSpPr/>
            <p:nvPr/>
          </p:nvGrpSpPr>
          <p:grpSpPr>
            <a:xfrm flipH="1">
              <a:off x="-1" y="0"/>
              <a:ext cx="6341111" cy="995905"/>
              <a:chOff x="0" y="0"/>
              <a:chExt cx="5288546" cy="997397"/>
            </a:xfrm>
          </p:grpSpPr>
          <p:sp>
            <p:nvSpPr>
              <p:cNvPr id="54" name="Rectangle 53"/>
              <p:cNvSpPr/>
              <p:nvPr/>
            </p:nvSpPr>
            <p:spPr>
              <a:xfrm>
                <a:off x="309947" y="203772"/>
                <a:ext cx="4978599" cy="793625"/>
              </a:xfrm>
              <a:prstGeom prst="rect">
                <a:avLst/>
              </a:prstGeom>
              <a:solidFill>
                <a:srgbClr val="F7C3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328930" indent="-269875" algn="just" rtl="1">
                  <a:lnSpc>
                    <a:spcPct val="115000"/>
                  </a:lnSpc>
                  <a:spcAft>
                    <a:spcPts val="0"/>
                  </a:spcAft>
                  <a:tabLst>
                    <a:tab pos="849630" algn="l"/>
                    <a:tab pos="1140460" algn="l"/>
                  </a:tabLst>
                </a:pPr>
                <a:r>
                  <a:rPr lang="ar-BH" sz="2000" dirty="0">
                    <a:solidFill>
                      <a:srgbClr val="000000"/>
                    </a:solidFill>
                    <a:effectLst/>
                    <a:ea typeface="Calibri" panose="020F0502020204030204" pitchFamily="34" charset="0"/>
                    <a:cs typeface="Sakkal Majalla"/>
                  </a:rPr>
                  <a:t> </a:t>
                </a:r>
                <a:endParaRPr lang="en-US" sz="2000" dirty="0">
                  <a:effectLst/>
                  <a:ea typeface="Calibri" panose="020F0502020204030204" pitchFamily="34" charset="0"/>
                  <a:cs typeface="Arial" panose="020B0604020202020204" pitchFamily="34" charset="0"/>
                </a:endParaRPr>
              </a:p>
              <a:p>
                <a:pPr marL="342900" lvl="0" indent="-342900" algn="just" rtl="1">
                  <a:lnSpc>
                    <a:spcPct val="130000"/>
                  </a:lnSpc>
                  <a:spcAft>
                    <a:spcPts val="0"/>
                  </a:spcAft>
                  <a:buClr>
                    <a:srgbClr val="ED7D31"/>
                  </a:buClr>
                  <a:buSzPts val="1400"/>
                  <a:buFont typeface="Wingdings 3" panose="05040102010807070707" pitchFamily="18" charset="2"/>
                  <a:buChar char=""/>
                </a:pPr>
                <a:r>
                  <a:rPr lang="ar-BH" sz="2000" dirty="0">
                    <a:solidFill>
                      <a:srgbClr val="000000"/>
                    </a:solidFill>
                    <a:effectLst/>
                    <a:ea typeface="Calibri" panose="020F0502020204030204" pitchFamily="34" charset="0"/>
                    <a:cs typeface="Sakkal Majalla"/>
                  </a:rPr>
                  <a:t>الريادة هي عملية إنشاء شيء (سلعة أو خدمة) جديد ذو قيمة، وتخصيص الوقت والجهد والمال اللازم للمشروع، وتحمل المخاطر المصاحبة، واستقبال المكافئة الناتجة.</a:t>
                </a:r>
                <a:endParaRPr lang="en-US" sz="2000" dirty="0">
                  <a:effectLst/>
                  <a:ea typeface="Calibri" panose="020F0502020204030204" pitchFamily="34" charset="0"/>
                  <a:cs typeface="Arial" panose="020B0604020202020204" pitchFamily="34" charset="0"/>
                </a:endParaRPr>
              </a:p>
              <a:p>
                <a:pPr marL="328930" indent="-269875" algn="just" rtl="1">
                  <a:lnSpc>
                    <a:spcPct val="115000"/>
                  </a:lnSpc>
                  <a:spcAft>
                    <a:spcPts val="0"/>
                  </a:spcAft>
                  <a:tabLst>
                    <a:tab pos="849630" algn="l"/>
                    <a:tab pos="1140460" algn="l"/>
                  </a:tabLst>
                </a:pPr>
                <a:r>
                  <a:rPr lang="ar-SA" sz="2000" dirty="0">
                    <a:solidFill>
                      <a:srgbClr val="000000"/>
                    </a:solidFill>
                    <a:effectLst/>
                    <a:ea typeface="Calibri" panose="020F0502020204030204" pitchFamily="34" charset="0"/>
                    <a:cs typeface="Sakkal Majalla"/>
                  </a:rPr>
                  <a:t> </a:t>
                </a:r>
                <a:endParaRPr lang="en-US" sz="2000" dirty="0">
                  <a:effectLst/>
                  <a:ea typeface="Calibri" panose="020F0502020204030204" pitchFamily="34" charset="0"/>
                  <a:cs typeface="Arial" panose="020B0604020202020204" pitchFamily="34" charset="0"/>
                </a:endParaRPr>
              </a:p>
            </p:txBody>
          </p:sp>
          <p:sp>
            <p:nvSpPr>
              <p:cNvPr id="55" name="Freeform: Shape 4"/>
              <p:cNvSpPr/>
              <p:nvPr/>
            </p:nvSpPr>
            <p:spPr>
              <a:xfrm>
                <a:off x="0" y="0"/>
                <a:ext cx="2303853" cy="562816"/>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000"/>
              </a:p>
            </p:txBody>
          </p:sp>
          <p:sp>
            <p:nvSpPr>
              <p:cNvPr id="56" name="Rectangle 55"/>
              <p:cNvSpPr/>
              <p:nvPr/>
            </p:nvSpPr>
            <p:spPr>
              <a:xfrm>
                <a:off x="244472" y="0"/>
                <a:ext cx="5044073" cy="3048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000"/>
              </a:p>
            </p:txBody>
          </p:sp>
        </p:grpSp>
        <p:sp>
          <p:nvSpPr>
            <p:cNvPr id="50" name="مربع نص 46"/>
            <p:cNvSpPr txBox="1"/>
            <p:nvPr/>
          </p:nvSpPr>
          <p:spPr>
            <a:xfrm>
              <a:off x="1676400" y="-34647"/>
              <a:ext cx="4114801" cy="3714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just" rtl="1">
                <a:lnSpc>
                  <a:spcPct val="107000"/>
                </a:lnSpc>
                <a:spcAft>
                  <a:spcPts val="0"/>
                </a:spcAft>
              </a:pPr>
              <a:r>
                <a:rPr lang="ar-BH" sz="2000" b="1">
                  <a:solidFill>
                    <a:srgbClr val="FFFFFF"/>
                  </a:solidFill>
                  <a:effectLst/>
                  <a:ea typeface="Calibri" panose="020F0502020204030204" pitchFamily="34" charset="0"/>
                  <a:cs typeface="Sultan bold" pitchFamily="2" charset="-78"/>
                </a:rPr>
                <a:t>تعريف الريادة</a:t>
              </a:r>
              <a:endParaRPr lang="en-US" sz="2000">
                <a:effectLst/>
                <a:ea typeface="Calibri" panose="020F0502020204030204" pitchFamily="34" charset="0"/>
                <a:cs typeface="Arial" panose="020B0604020202020204" pitchFamily="34" charset="0"/>
              </a:endParaRPr>
            </a:p>
          </p:txBody>
        </p:sp>
        <p:grpSp>
          <p:nvGrpSpPr>
            <p:cNvPr id="51" name="Graphic 32" descr="Pencil"/>
            <p:cNvGrpSpPr/>
            <p:nvPr/>
          </p:nvGrpSpPr>
          <p:grpSpPr>
            <a:xfrm>
              <a:off x="5800725" y="38016"/>
              <a:ext cx="476251" cy="466725"/>
              <a:chOff x="38472" y="-9247"/>
              <a:chExt cx="385143" cy="385202"/>
            </a:xfrm>
            <a:solidFill>
              <a:schemeClr val="bg1"/>
            </a:solidFill>
          </p:grpSpPr>
          <p:sp>
            <p:nvSpPr>
              <p:cNvPr id="52" name="Freeform: Shape 1105"/>
              <p:cNvSpPr/>
              <p:nvPr/>
            </p:nvSpPr>
            <p:spPr>
              <a:xfrm>
                <a:off x="38472" y="43652"/>
                <a:ext cx="332303" cy="332303"/>
              </a:xfrm>
              <a:custGeom>
                <a:avLst/>
                <a:gdLst>
                  <a:gd name="connsiteX0" fmla="*/ 81753 w 332303"/>
                  <a:gd name="connsiteY0" fmla="*/ 251031 h 332303"/>
                  <a:gd name="connsiteX1" fmla="*/ 81753 w 332303"/>
                  <a:gd name="connsiteY1" fmla="*/ 285175 h 332303"/>
                  <a:gd name="connsiteX2" fmla="*/ 40877 w 332303"/>
                  <a:gd name="connsiteY2" fmla="*/ 298640 h 332303"/>
                  <a:gd name="connsiteX3" fmla="*/ 33663 w 332303"/>
                  <a:gd name="connsiteY3" fmla="*/ 291427 h 332303"/>
                  <a:gd name="connsiteX4" fmla="*/ 47128 w 332303"/>
                  <a:gd name="connsiteY4" fmla="*/ 250550 h 332303"/>
                  <a:gd name="connsiteX5" fmla="*/ 81753 w 332303"/>
                  <a:gd name="connsiteY5" fmla="*/ 251031 h 332303"/>
                  <a:gd name="connsiteX6" fmla="*/ 270748 w 332303"/>
                  <a:gd name="connsiteY6" fmla="*/ 0 h 332303"/>
                  <a:gd name="connsiteX7" fmla="*/ 30297 w 332303"/>
                  <a:gd name="connsiteY7" fmla="*/ 240932 h 332303"/>
                  <a:gd name="connsiteX8" fmla="*/ 0 w 332303"/>
                  <a:gd name="connsiteY8" fmla="*/ 332303 h 332303"/>
                  <a:gd name="connsiteX9" fmla="*/ 91852 w 332303"/>
                  <a:gd name="connsiteY9" fmla="*/ 302007 h 332303"/>
                  <a:gd name="connsiteX10" fmla="*/ 332303 w 332303"/>
                  <a:gd name="connsiteY10" fmla="*/ 61555 h 33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2303" h="332303">
                    <a:moveTo>
                      <a:pt x="81753" y="251031"/>
                    </a:moveTo>
                    <a:cubicBezTo>
                      <a:pt x="91371" y="260649"/>
                      <a:pt x="91371" y="275557"/>
                      <a:pt x="81753" y="285175"/>
                    </a:cubicBezTo>
                    <a:lnTo>
                      <a:pt x="40877" y="298640"/>
                    </a:lnTo>
                    <a:lnTo>
                      <a:pt x="33663" y="291427"/>
                    </a:lnTo>
                    <a:lnTo>
                      <a:pt x="47128" y="250550"/>
                    </a:lnTo>
                    <a:cubicBezTo>
                      <a:pt x="57227" y="241413"/>
                      <a:pt x="72135" y="241413"/>
                      <a:pt x="81753" y="251031"/>
                    </a:cubicBezTo>
                    <a:close/>
                    <a:moveTo>
                      <a:pt x="270748" y="0"/>
                    </a:moveTo>
                    <a:lnTo>
                      <a:pt x="30297" y="240932"/>
                    </a:lnTo>
                    <a:lnTo>
                      <a:pt x="0" y="332303"/>
                    </a:lnTo>
                    <a:lnTo>
                      <a:pt x="91852" y="302007"/>
                    </a:lnTo>
                    <a:lnTo>
                      <a:pt x="332303" y="61555"/>
                    </a:lnTo>
                  </a:path>
                </a:pathLst>
              </a:custGeom>
              <a:grpFill/>
              <a:ln w="4763"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000"/>
              </a:p>
            </p:txBody>
          </p:sp>
          <p:sp>
            <p:nvSpPr>
              <p:cNvPr id="53" name="Freeform: Shape 1109"/>
              <p:cNvSpPr/>
              <p:nvPr/>
            </p:nvSpPr>
            <p:spPr>
              <a:xfrm>
                <a:off x="322685" y="-9247"/>
                <a:ext cx="100930" cy="100508"/>
              </a:xfrm>
              <a:custGeom>
                <a:avLst/>
                <a:gdLst>
                  <a:gd name="connsiteX0" fmla="*/ 95219 w 100930"/>
                  <a:gd name="connsiteY0" fmla="*/ 39915 h 100508"/>
                  <a:gd name="connsiteX1" fmla="*/ 61075 w 100930"/>
                  <a:gd name="connsiteY1" fmla="*/ 5771 h 100508"/>
                  <a:gd name="connsiteX2" fmla="*/ 33663 w 100930"/>
                  <a:gd name="connsiteY2" fmla="*/ 5771 h 100508"/>
                  <a:gd name="connsiteX3" fmla="*/ 0 w 100930"/>
                  <a:gd name="connsiteY3" fmla="*/ 39434 h 100508"/>
                  <a:gd name="connsiteX4" fmla="*/ 61075 w 100930"/>
                  <a:gd name="connsiteY4" fmla="*/ 100509 h 100508"/>
                  <a:gd name="connsiteX5" fmla="*/ 94738 w 100930"/>
                  <a:gd name="connsiteY5" fmla="*/ 66845 h 100508"/>
                  <a:gd name="connsiteX6" fmla="*/ 95219 w 100930"/>
                  <a:gd name="connsiteY6" fmla="*/ 39915 h 10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30" h="100508">
                    <a:moveTo>
                      <a:pt x="95219" y="39915"/>
                    </a:moveTo>
                    <a:lnTo>
                      <a:pt x="61075" y="5771"/>
                    </a:lnTo>
                    <a:cubicBezTo>
                      <a:pt x="53380" y="-1924"/>
                      <a:pt x="41358" y="-1924"/>
                      <a:pt x="33663" y="5771"/>
                    </a:cubicBezTo>
                    <a:lnTo>
                      <a:pt x="0" y="39434"/>
                    </a:lnTo>
                    <a:lnTo>
                      <a:pt x="61075" y="100509"/>
                    </a:lnTo>
                    <a:lnTo>
                      <a:pt x="94738" y="66845"/>
                    </a:lnTo>
                    <a:cubicBezTo>
                      <a:pt x="102913" y="59632"/>
                      <a:pt x="102913" y="47609"/>
                      <a:pt x="95219" y="39915"/>
                    </a:cubicBezTo>
                    <a:close/>
                  </a:path>
                </a:pathLst>
              </a:custGeom>
              <a:grpFill/>
              <a:ln w="4763"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000"/>
              </a:p>
            </p:txBody>
          </p:sp>
        </p:grpSp>
      </p:grpSp>
      <p:sp>
        <p:nvSpPr>
          <p:cNvPr id="2" name="Rectangle 1"/>
          <p:cNvSpPr/>
          <p:nvPr/>
        </p:nvSpPr>
        <p:spPr>
          <a:xfrm>
            <a:off x="352265" y="1807867"/>
            <a:ext cx="8264883" cy="264928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2400" dirty="0">
                <a:solidFill>
                  <a:schemeClr val="tx1"/>
                </a:solidFill>
              </a:rPr>
              <a:t>تعتمد الريادة بشكل رئيسي على الاختلاف والتنويع، والتفرد، والطرق الجديدة. وليس على النماذج والعادات المتبعة، اذ نستطيع من خلال الريادة الوصول الي تأمين منتجات، وطرق فريدة لعمل الأشياء، فهي ليست النسخ المطابق أو اتباع ما يفعله الاخرون، انه عمل شيء جديد وفريد. يؤدي إلى الدخول في الأسواق والمنافسة.</a:t>
            </a:r>
            <a:endParaRPr lang="en-US" sz="2400" dirty="0">
              <a:solidFill>
                <a:schemeClr val="tx1"/>
              </a:solidFill>
            </a:endParaRPr>
          </a:p>
          <a:p>
            <a:pPr algn="r" rtl="1"/>
            <a:r>
              <a:rPr lang="ar-SA" sz="2400" dirty="0">
                <a:solidFill>
                  <a:schemeClr val="tx1"/>
                </a:solidFill>
              </a:rPr>
              <a:t>وينمو المشروع الريادي من خلال الابداع والتفرد (</a:t>
            </a:r>
            <a:r>
              <a:rPr lang="en-US" sz="2400" dirty="0">
                <a:solidFill>
                  <a:schemeClr val="tx1"/>
                </a:solidFill>
              </a:rPr>
              <a:t>Uniqueness</a:t>
            </a:r>
            <a:r>
              <a:rPr lang="ar-BH" sz="2400" dirty="0">
                <a:solidFill>
                  <a:schemeClr val="tx1"/>
                </a:solidFill>
              </a:rPr>
              <a:t>)</a:t>
            </a:r>
            <a:r>
              <a:rPr lang="ar-SA" sz="2400" dirty="0">
                <a:solidFill>
                  <a:schemeClr val="tx1"/>
                </a:solidFill>
              </a:rPr>
              <a:t> لتلبية حاجات ورغبات المستهلكين، وتقديم سلع وخدمات موجودة مطورة او جديدة وفريدة.  </a:t>
            </a:r>
            <a:endParaRPr lang="en-US" sz="2400" dirty="0">
              <a:solidFill>
                <a:schemeClr val="tx1"/>
              </a:solidFill>
            </a:endParaRPr>
          </a:p>
          <a:p>
            <a:pPr algn="r"/>
            <a:endParaRPr lang="en-US" sz="2400" dirty="0">
              <a:solidFill>
                <a:schemeClr val="tx1"/>
              </a:solidFill>
            </a:endParaRPr>
          </a:p>
        </p:txBody>
      </p:sp>
      <p:sp>
        <p:nvSpPr>
          <p:cNvPr id="40"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الريادة                                                                               قصد101-801</a:t>
            </a:r>
            <a:endParaRPr lang="ar-BH" sz="1800" b="1" dirty="0">
              <a:solidFill>
                <a:srgbClr val="002060"/>
              </a:solidFill>
            </a:endParaRPr>
          </a:p>
        </p:txBody>
      </p:sp>
    </p:spTree>
    <p:extLst>
      <p:ext uri="{BB962C8B-B14F-4D97-AF65-F5344CB8AC3E}">
        <p14:creationId xmlns:p14="http://schemas.microsoft.com/office/powerpoint/2010/main" val="144846588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2416934" y="365314"/>
            <a:ext cx="9775066"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604279"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60427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2" y="4751838"/>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2547558" y="573170"/>
            <a:ext cx="7745557" cy="769441"/>
          </a:xfrm>
          <a:prstGeom prst="rect">
            <a:avLst/>
          </a:prstGeom>
        </p:spPr>
        <p:txBody>
          <a:bodyPr wrap="square">
            <a:spAutoFit/>
          </a:bodyPr>
          <a:lstStyle/>
          <a:p>
            <a:pPr algn="ctr"/>
            <a:r>
              <a:rPr lang="ar-SA" sz="4400" b="1" dirty="0" smtClean="0">
                <a:solidFill>
                  <a:srgbClr val="FFFF00"/>
                </a:solidFill>
                <a:latin typeface="Arial" panose="020B0604020202020204" pitchFamily="34" charset="0"/>
                <a:cs typeface="Sultan bold" pitchFamily="2" charset="-78"/>
              </a:rPr>
              <a:t>نستنتج الخصائص الشخصية للرياديين</a:t>
            </a:r>
            <a:endParaRPr lang="en-US" sz="4400" b="1" dirty="0">
              <a:ln w="9525">
                <a:noFill/>
                <a:prstDash val="solid"/>
              </a:ln>
              <a:solidFill>
                <a:srgbClr val="FFFF00"/>
              </a:solidFill>
              <a:latin typeface="Arial" panose="020B0604020202020204" pitchFamily="34" charset="0"/>
              <a:cs typeface="Sultan bold"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80330"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48" name="Group 47"/>
          <p:cNvGrpSpPr/>
          <p:nvPr/>
        </p:nvGrpSpPr>
        <p:grpSpPr>
          <a:xfrm>
            <a:off x="359227" y="1631711"/>
            <a:ext cx="9165773" cy="1990468"/>
            <a:chOff x="-3" y="-34647"/>
            <a:chExt cx="6341113" cy="1575290"/>
          </a:xfrm>
        </p:grpSpPr>
        <p:grpSp>
          <p:nvGrpSpPr>
            <p:cNvPr id="49" name="Group 48"/>
            <p:cNvGrpSpPr/>
            <p:nvPr/>
          </p:nvGrpSpPr>
          <p:grpSpPr>
            <a:xfrm flipH="1">
              <a:off x="-3" y="0"/>
              <a:ext cx="6341113" cy="1540643"/>
              <a:chOff x="0" y="0"/>
              <a:chExt cx="5288548" cy="1542950"/>
            </a:xfrm>
          </p:grpSpPr>
          <p:sp>
            <p:nvSpPr>
              <p:cNvPr id="54" name="Rectangle 53"/>
              <p:cNvSpPr/>
              <p:nvPr/>
            </p:nvSpPr>
            <p:spPr>
              <a:xfrm>
                <a:off x="309947" y="203834"/>
                <a:ext cx="4978601" cy="1339116"/>
              </a:xfrm>
              <a:prstGeom prst="rect">
                <a:avLst/>
              </a:prstGeom>
              <a:solidFill>
                <a:srgbClr val="F7C3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80340" algn="just">
                  <a:lnSpc>
                    <a:spcPct val="115000"/>
                  </a:lnSpc>
                  <a:spcAft>
                    <a:spcPts val="0"/>
                  </a:spcAft>
                  <a:tabLst>
                    <a:tab pos="849630" algn="l"/>
                    <a:tab pos="1140460" algn="l"/>
                  </a:tabLst>
                </a:pPr>
                <a:r>
                  <a:rPr lang="ar-BH" sz="2000" dirty="0">
                    <a:solidFill>
                      <a:srgbClr val="000000"/>
                    </a:solidFill>
                    <a:effectLst/>
                    <a:ea typeface="Calibri" panose="020F0502020204030204" pitchFamily="34" charset="0"/>
                    <a:cs typeface="Times New Roman" panose="02020603050405020304" pitchFamily="18" charset="0"/>
                  </a:rPr>
                  <a:t> </a:t>
                </a:r>
                <a:endParaRPr lang="en-US" sz="2000" dirty="0">
                  <a:effectLst/>
                  <a:ea typeface="Calibri" panose="020F0502020204030204" pitchFamily="34" charset="0"/>
                  <a:cs typeface="Arial" panose="020B0604020202020204" pitchFamily="34" charset="0"/>
                </a:endParaRPr>
              </a:p>
              <a:p>
                <a:pPr algn="r">
                  <a:lnSpc>
                    <a:spcPct val="110000"/>
                  </a:lnSpc>
                  <a:spcAft>
                    <a:spcPts val="0"/>
                  </a:spcAft>
                </a:pPr>
                <a:r>
                  <a:rPr lang="ar-BH" sz="2000" dirty="0">
                    <a:solidFill>
                      <a:srgbClr val="000000"/>
                    </a:solidFill>
                    <a:effectLst/>
                    <a:ea typeface="Calibri" panose="020F0502020204030204" pitchFamily="34" charset="0"/>
                    <a:cs typeface="Al-Mohanad" panose="02060603050605020204" pitchFamily="18" charset="-78"/>
                  </a:rPr>
                  <a:t>    </a:t>
                </a:r>
                <a:r>
                  <a:rPr lang="ar-BH" sz="2000" dirty="0">
                    <a:solidFill>
                      <a:srgbClr val="000000"/>
                    </a:solidFill>
                    <a:effectLst/>
                    <a:ea typeface="Calibri" panose="020F0502020204030204" pitchFamily="34" charset="0"/>
                    <a:cs typeface="Sakkal Majalla"/>
                  </a:rPr>
                  <a:t>الريادي هو شخص مبدع ومخطط يستخدم الموارد المتاحة من عمالة، ومواد، وأصول أخرى بتوافق لجعل قيمتها أكبر من ذي قبل. كما أنه مبدع في تامين الثروة للآخرين بإيجاد طرق للانتفاع من الموارد، وتقليل الفاقد وإنتاج الوظائف للآخرين. أي الشخص الذي يخطط وينظم وينفذ ما خطط له لتحقيق اهداف التنمية المستدامة.  </a:t>
                </a:r>
                <a:endParaRPr lang="en-US" sz="2000" dirty="0">
                  <a:effectLst/>
                  <a:ea typeface="Calibri" panose="020F0502020204030204" pitchFamily="34" charset="0"/>
                  <a:cs typeface="Arial" panose="020B0604020202020204" pitchFamily="34" charset="0"/>
                </a:endParaRPr>
              </a:p>
              <a:p>
                <a:pPr marL="340995" algn="just" rtl="1">
                  <a:lnSpc>
                    <a:spcPct val="115000"/>
                  </a:lnSpc>
                  <a:spcAft>
                    <a:spcPts val="0"/>
                  </a:spcAft>
                  <a:tabLst>
                    <a:tab pos="849630" algn="l"/>
                    <a:tab pos="1140460" algn="l"/>
                  </a:tabLst>
                </a:pPr>
                <a:r>
                  <a:rPr lang="ar-BH" sz="2000" dirty="0">
                    <a:solidFill>
                      <a:srgbClr val="000000"/>
                    </a:solidFill>
                    <a:effectLst/>
                    <a:latin typeface="Times New Roman" panose="02020603050405020304" pitchFamily="18" charset="0"/>
                    <a:ea typeface="Calibri" panose="020F0502020204030204" pitchFamily="34" charset="0"/>
                    <a:cs typeface="Al-Mohanad" panose="02060603050605020204" pitchFamily="18" charset="-78"/>
                  </a:rPr>
                  <a:t> </a:t>
                </a:r>
                <a:endParaRPr lang="en-US" sz="2000" dirty="0">
                  <a:effectLst/>
                  <a:ea typeface="Calibri" panose="020F0502020204030204" pitchFamily="34" charset="0"/>
                  <a:cs typeface="Arial" panose="020B0604020202020204" pitchFamily="34" charset="0"/>
                </a:endParaRPr>
              </a:p>
            </p:txBody>
          </p:sp>
          <p:sp>
            <p:nvSpPr>
              <p:cNvPr id="55" name="Freeform: Shape 4"/>
              <p:cNvSpPr/>
              <p:nvPr/>
            </p:nvSpPr>
            <p:spPr>
              <a:xfrm>
                <a:off x="0" y="0"/>
                <a:ext cx="2303853" cy="671195"/>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000"/>
              </a:p>
            </p:txBody>
          </p:sp>
          <p:sp>
            <p:nvSpPr>
              <p:cNvPr id="56" name="Rectangle 55"/>
              <p:cNvSpPr/>
              <p:nvPr/>
            </p:nvSpPr>
            <p:spPr>
              <a:xfrm>
                <a:off x="244472" y="0"/>
                <a:ext cx="5044073" cy="3048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000"/>
              </a:p>
            </p:txBody>
          </p:sp>
        </p:grpSp>
        <p:sp>
          <p:nvSpPr>
            <p:cNvPr id="50" name="مربع نص 46"/>
            <p:cNvSpPr txBox="1"/>
            <p:nvPr/>
          </p:nvSpPr>
          <p:spPr>
            <a:xfrm>
              <a:off x="1676400" y="-34647"/>
              <a:ext cx="4114801" cy="3714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just" rtl="1">
                <a:lnSpc>
                  <a:spcPct val="107000"/>
                </a:lnSpc>
                <a:spcAft>
                  <a:spcPts val="0"/>
                </a:spcAft>
              </a:pPr>
              <a:r>
                <a:rPr lang="ar-BH" sz="2000" b="1">
                  <a:solidFill>
                    <a:srgbClr val="FFFFFF"/>
                  </a:solidFill>
                  <a:effectLst/>
                  <a:ea typeface="Calibri" panose="020F0502020204030204" pitchFamily="34" charset="0"/>
                  <a:cs typeface="Sultan bold" pitchFamily="2" charset="-78"/>
                </a:rPr>
                <a:t>تعريف الريادي</a:t>
              </a:r>
              <a:endParaRPr lang="en-US" sz="2000">
                <a:effectLst/>
                <a:ea typeface="Calibri" panose="020F0502020204030204" pitchFamily="34" charset="0"/>
                <a:cs typeface="Arial" panose="020B0604020202020204" pitchFamily="34" charset="0"/>
              </a:endParaRPr>
            </a:p>
          </p:txBody>
        </p:sp>
        <p:grpSp>
          <p:nvGrpSpPr>
            <p:cNvPr id="51" name="Graphic 32" descr="Pencil"/>
            <p:cNvGrpSpPr/>
            <p:nvPr/>
          </p:nvGrpSpPr>
          <p:grpSpPr>
            <a:xfrm>
              <a:off x="5800725" y="95250"/>
              <a:ext cx="476251" cy="466725"/>
              <a:chOff x="38472" y="37991"/>
              <a:chExt cx="385143" cy="385202"/>
            </a:xfrm>
            <a:solidFill>
              <a:schemeClr val="bg1"/>
            </a:solidFill>
          </p:grpSpPr>
          <p:sp>
            <p:nvSpPr>
              <p:cNvPr id="52" name="Freeform: Shape 589"/>
              <p:cNvSpPr/>
              <p:nvPr/>
            </p:nvSpPr>
            <p:spPr>
              <a:xfrm>
                <a:off x="38472" y="90890"/>
                <a:ext cx="332303" cy="332303"/>
              </a:xfrm>
              <a:custGeom>
                <a:avLst/>
                <a:gdLst>
                  <a:gd name="connsiteX0" fmla="*/ 81753 w 332303"/>
                  <a:gd name="connsiteY0" fmla="*/ 251031 h 332303"/>
                  <a:gd name="connsiteX1" fmla="*/ 81753 w 332303"/>
                  <a:gd name="connsiteY1" fmla="*/ 285175 h 332303"/>
                  <a:gd name="connsiteX2" fmla="*/ 40877 w 332303"/>
                  <a:gd name="connsiteY2" fmla="*/ 298640 h 332303"/>
                  <a:gd name="connsiteX3" fmla="*/ 33663 w 332303"/>
                  <a:gd name="connsiteY3" fmla="*/ 291427 h 332303"/>
                  <a:gd name="connsiteX4" fmla="*/ 47128 w 332303"/>
                  <a:gd name="connsiteY4" fmla="*/ 250550 h 332303"/>
                  <a:gd name="connsiteX5" fmla="*/ 81753 w 332303"/>
                  <a:gd name="connsiteY5" fmla="*/ 251031 h 332303"/>
                  <a:gd name="connsiteX6" fmla="*/ 270748 w 332303"/>
                  <a:gd name="connsiteY6" fmla="*/ 0 h 332303"/>
                  <a:gd name="connsiteX7" fmla="*/ 30297 w 332303"/>
                  <a:gd name="connsiteY7" fmla="*/ 240932 h 332303"/>
                  <a:gd name="connsiteX8" fmla="*/ 0 w 332303"/>
                  <a:gd name="connsiteY8" fmla="*/ 332303 h 332303"/>
                  <a:gd name="connsiteX9" fmla="*/ 91852 w 332303"/>
                  <a:gd name="connsiteY9" fmla="*/ 302007 h 332303"/>
                  <a:gd name="connsiteX10" fmla="*/ 332303 w 332303"/>
                  <a:gd name="connsiteY10" fmla="*/ 61555 h 33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2303" h="332303">
                    <a:moveTo>
                      <a:pt x="81753" y="251031"/>
                    </a:moveTo>
                    <a:cubicBezTo>
                      <a:pt x="91371" y="260649"/>
                      <a:pt x="91371" y="275557"/>
                      <a:pt x="81753" y="285175"/>
                    </a:cubicBezTo>
                    <a:lnTo>
                      <a:pt x="40877" y="298640"/>
                    </a:lnTo>
                    <a:lnTo>
                      <a:pt x="33663" y="291427"/>
                    </a:lnTo>
                    <a:lnTo>
                      <a:pt x="47128" y="250550"/>
                    </a:lnTo>
                    <a:cubicBezTo>
                      <a:pt x="57227" y="241413"/>
                      <a:pt x="72135" y="241413"/>
                      <a:pt x="81753" y="251031"/>
                    </a:cubicBezTo>
                    <a:close/>
                    <a:moveTo>
                      <a:pt x="270748" y="0"/>
                    </a:moveTo>
                    <a:lnTo>
                      <a:pt x="30297" y="240932"/>
                    </a:lnTo>
                    <a:lnTo>
                      <a:pt x="0" y="332303"/>
                    </a:lnTo>
                    <a:lnTo>
                      <a:pt x="91852" y="302007"/>
                    </a:lnTo>
                    <a:lnTo>
                      <a:pt x="332303" y="61555"/>
                    </a:lnTo>
                  </a:path>
                </a:pathLst>
              </a:custGeom>
              <a:grpFill/>
              <a:ln w="4763"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000"/>
              </a:p>
            </p:txBody>
          </p:sp>
          <p:sp>
            <p:nvSpPr>
              <p:cNvPr id="53" name="Freeform: Shape 590"/>
              <p:cNvSpPr/>
              <p:nvPr/>
            </p:nvSpPr>
            <p:spPr>
              <a:xfrm>
                <a:off x="322685" y="37991"/>
                <a:ext cx="100930" cy="100508"/>
              </a:xfrm>
              <a:custGeom>
                <a:avLst/>
                <a:gdLst>
                  <a:gd name="connsiteX0" fmla="*/ 95219 w 100930"/>
                  <a:gd name="connsiteY0" fmla="*/ 39915 h 100508"/>
                  <a:gd name="connsiteX1" fmla="*/ 61075 w 100930"/>
                  <a:gd name="connsiteY1" fmla="*/ 5771 h 100508"/>
                  <a:gd name="connsiteX2" fmla="*/ 33663 w 100930"/>
                  <a:gd name="connsiteY2" fmla="*/ 5771 h 100508"/>
                  <a:gd name="connsiteX3" fmla="*/ 0 w 100930"/>
                  <a:gd name="connsiteY3" fmla="*/ 39434 h 100508"/>
                  <a:gd name="connsiteX4" fmla="*/ 61075 w 100930"/>
                  <a:gd name="connsiteY4" fmla="*/ 100509 h 100508"/>
                  <a:gd name="connsiteX5" fmla="*/ 94738 w 100930"/>
                  <a:gd name="connsiteY5" fmla="*/ 66845 h 100508"/>
                  <a:gd name="connsiteX6" fmla="*/ 95219 w 100930"/>
                  <a:gd name="connsiteY6" fmla="*/ 39915 h 10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30" h="100508">
                    <a:moveTo>
                      <a:pt x="95219" y="39915"/>
                    </a:moveTo>
                    <a:lnTo>
                      <a:pt x="61075" y="5771"/>
                    </a:lnTo>
                    <a:cubicBezTo>
                      <a:pt x="53380" y="-1924"/>
                      <a:pt x="41358" y="-1924"/>
                      <a:pt x="33663" y="5771"/>
                    </a:cubicBezTo>
                    <a:lnTo>
                      <a:pt x="0" y="39434"/>
                    </a:lnTo>
                    <a:lnTo>
                      <a:pt x="61075" y="100509"/>
                    </a:lnTo>
                    <a:lnTo>
                      <a:pt x="94738" y="66845"/>
                    </a:lnTo>
                    <a:cubicBezTo>
                      <a:pt x="102913" y="59632"/>
                      <a:pt x="102913" y="47609"/>
                      <a:pt x="95219" y="39915"/>
                    </a:cubicBezTo>
                    <a:close/>
                  </a:path>
                </a:pathLst>
              </a:custGeom>
              <a:grpFill/>
              <a:ln w="4763"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000"/>
              </a:p>
            </p:txBody>
          </p:sp>
        </p:grpSp>
      </p:grpSp>
      <p:sp>
        <p:nvSpPr>
          <p:cNvPr id="57" name="Rectangle 56"/>
          <p:cNvSpPr/>
          <p:nvPr/>
        </p:nvSpPr>
        <p:spPr>
          <a:xfrm>
            <a:off x="359227" y="3678009"/>
            <a:ext cx="8628593" cy="264928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b="1" dirty="0" smtClean="0">
              <a:solidFill>
                <a:schemeClr val="tx1"/>
              </a:solidFill>
            </a:endParaRPr>
          </a:p>
          <a:p>
            <a:pPr algn="r"/>
            <a:r>
              <a:rPr lang="ar-BH" sz="2400" b="1" dirty="0" smtClean="0">
                <a:solidFill>
                  <a:schemeClr val="tx1"/>
                </a:solidFill>
              </a:rPr>
              <a:t>أهم </a:t>
            </a:r>
            <a:r>
              <a:rPr lang="ar-BH" sz="2400" b="1" dirty="0">
                <a:solidFill>
                  <a:schemeClr val="tx1"/>
                </a:solidFill>
              </a:rPr>
              <a:t>تلك الخصائص الشخصية:</a:t>
            </a:r>
            <a:endParaRPr lang="en-US" sz="2400" dirty="0">
              <a:solidFill>
                <a:schemeClr val="tx1"/>
              </a:solidFill>
            </a:endParaRPr>
          </a:p>
          <a:p>
            <a:pPr lvl="0" algn="r" rtl="1"/>
            <a:r>
              <a:rPr lang="ar-SA" sz="2400" dirty="0" smtClean="0">
                <a:solidFill>
                  <a:schemeClr val="tx1"/>
                </a:solidFill>
              </a:rPr>
              <a:t>1- الاستعداد </a:t>
            </a:r>
            <a:r>
              <a:rPr lang="ar-SA" sz="2400" dirty="0">
                <a:solidFill>
                  <a:schemeClr val="tx1"/>
                </a:solidFill>
              </a:rPr>
              <a:t>والميل نحو المخاطرة.</a:t>
            </a:r>
            <a:endParaRPr lang="en-US" sz="2400" dirty="0">
              <a:solidFill>
                <a:schemeClr val="tx1"/>
              </a:solidFill>
            </a:endParaRPr>
          </a:p>
          <a:p>
            <a:pPr lvl="0" algn="r" rtl="1"/>
            <a:r>
              <a:rPr lang="ar-SA" sz="2400" dirty="0" smtClean="0">
                <a:solidFill>
                  <a:schemeClr val="tx1"/>
                </a:solidFill>
              </a:rPr>
              <a:t>2- الرغبة </a:t>
            </a:r>
            <a:r>
              <a:rPr lang="ar-SA" sz="2400" dirty="0">
                <a:solidFill>
                  <a:schemeClr val="tx1"/>
                </a:solidFill>
              </a:rPr>
              <a:t>في النجاح.</a:t>
            </a:r>
            <a:endParaRPr lang="en-US" sz="2400" dirty="0">
              <a:solidFill>
                <a:schemeClr val="tx1"/>
              </a:solidFill>
            </a:endParaRPr>
          </a:p>
          <a:p>
            <a:pPr lvl="0" algn="r" rtl="1"/>
            <a:r>
              <a:rPr lang="ar-SA" sz="2400" dirty="0" smtClean="0">
                <a:solidFill>
                  <a:schemeClr val="tx1"/>
                </a:solidFill>
              </a:rPr>
              <a:t>3- الثقة </a:t>
            </a:r>
            <a:r>
              <a:rPr lang="ar-SA" sz="2400" dirty="0">
                <a:solidFill>
                  <a:schemeClr val="tx1"/>
                </a:solidFill>
              </a:rPr>
              <a:t>بالنفس والتفاؤل.</a:t>
            </a:r>
            <a:endParaRPr lang="en-US" sz="2400" dirty="0">
              <a:solidFill>
                <a:schemeClr val="tx1"/>
              </a:solidFill>
            </a:endParaRPr>
          </a:p>
          <a:p>
            <a:pPr lvl="0" algn="r" rtl="1"/>
            <a:r>
              <a:rPr lang="ar-SA" sz="2400" dirty="0" smtClean="0">
                <a:solidFill>
                  <a:schemeClr val="tx1"/>
                </a:solidFill>
              </a:rPr>
              <a:t>4- المبادرة </a:t>
            </a:r>
            <a:r>
              <a:rPr lang="ar-SA" sz="2400" dirty="0">
                <a:solidFill>
                  <a:schemeClr val="tx1"/>
                </a:solidFill>
              </a:rPr>
              <a:t>للعمل وبشكل مخطط.</a:t>
            </a:r>
            <a:endParaRPr lang="en-US" sz="2400" dirty="0">
              <a:solidFill>
                <a:schemeClr val="tx1"/>
              </a:solidFill>
            </a:endParaRPr>
          </a:p>
          <a:p>
            <a:pPr lvl="0" algn="r" rtl="1"/>
            <a:r>
              <a:rPr lang="ar-SA" sz="2400" dirty="0" smtClean="0">
                <a:solidFill>
                  <a:schemeClr val="tx1"/>
                </a:solidFill>
              </a:rPr>
              <a:t>5- الاستعداد </a:t>
            </a:r>
            <a:r>
              <a:rPr lang="ar-SA" sz="2400" dirty="0">
                <a:solidFill>
                  <a:schemeClr val="tx1"/>
                </a:solidFill>
              </a:rPr>
              <a:t>للعمل لساعات طويلة.</a:t>
            </a:r>
            <a:endParaRPr lang="en-US" sz="2400" dirty="0">
              <a:solidFill>
                <a:schemeClr val="tx1"/>
              </a:solidFill>
            </a:endParaRPr>
          </a:p>
          <a:p>
            <a:pPr lvl="0" algn="r" rtl="1"/>
            <a:r>
              <a:rPr lang="ar-SA" sz="2400" dirty="0" smtClean="0">
                <a:solidFill>
                  <a:schemeClr val="tx1"/>
                </a:solidFill>
              </a:rPr>
              <a:t>6- الالتزام </a:t>
            </a:r>
            <a:r>
              <a:rPr lang="ar-SA" sz="2400" dirty="0">
                <a:solidFill>
                  <a:schemeClr val="tx1"/>
                </a:solidFill>
              </a:rPr>
              <a:t>والتركيز على تحقيق أهدافه.</a:t>
            </a:r>
            <a:endParaRPr lang="en-US" sz="2400" dirty="0">
              <a:solidFill>
                <a:schemeClr val="tx1"/>
              </a:solidFill>
            </a:endParaRPr>
          </a:p>
          <a:p>
            <a:pPr algn="r"/>
            <a:endParaRPr lang="en-US" sz="2400" dirty="0">
              <a:solidFill>
                <a:schemeClr val="tx1"/>
              </a:solidFill>
            </a:endParaRPr>
          </a:p>
        </p:txBody>
      </p:sp>
      <p:sp>
        <p:nvSpPr>
          <p:cNvPr id="40"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الريادة                                                                               قصد101-801</a:t>
            </a:r>
            <a:endParaRPr lang="ar-BH" sz="1800" b="1" dirty="0">
              <a:solidFill>
                <a:srgbClr val="002060"/>
              </a:solidFill>
            </a:endParaRPr>
          </a:p>
        </p:txBody>
      </p:sp>
    </p:spTree>
    <p:extLst>
      <p:ext uri="{BB962C8B-B14F-4D97-AF65-F5344CB8AC3E}">
        <p14:creationId xmlns:p14="http://schemas.microsoft.com/office/powerpoint/2010/main" val="271534407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anim calcmode="lin" valueType="num">
                                      <p:cBhvr>
                                        <p:cTn id="36" dur="1000" fill="hold"/>
                                        <p:tgtEl>
                                          <p:spTgt spid="57"/>
                                        </p:tgtEl>
                                        <p:attrNameLst>
                                          <p:attrName>ppt_x</p:attrName>
                                        </p:attrNameLst>
                                      </p:cBhvr>
                                      <p:tavLst>
                                        <p:tav tm="0">
                                          <p:val>
                                            <p:strVal val="#ppt_x"/>
                                          </p:val>
                                        </p:tav>
                                        <p:tav tm="100000">
                                          <p:val>
                                            <p:strVal val="#ppt_x"/>
                                          </p:val>
                                        </p:tav>
                                      </p:tavLst>
                                    </p:anim>
                                    <p:anim calcmode="lin" valueType="num">
                                      <p:cBhvr>
                                        <p:cTn id="3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2416934" y="365314"/>
            <a:ext cx="9775066"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2" y="4751838"/>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2547558" y="573170"/>
            <a:ext cx="7745557" cy="769441"/>
          </a:xfrm>
          <a:prstGeom prst="rect">
            <a:avLst/>
          </a:prstGeom>
        </p:spPr>
        <p:txBody>
          <a:bodyPr wrap="square">
            <a:spAutoFit/>
          </a:bodyPr>
          <a:lstStyle/>
          <a:p>
            <a:pPr algn="ctr"/>
            <a:r>
              <a:rPr lang="ar-SA" sz="4400" b="1" dirty="0">
                <a:solidFill>
                  <a:srgbClr val="FFFF00"/>
                </a:solidFill>
                <a:latin typeface="Arial" panose="020B0604020202020204" pitchFamily="34" charset="0"/>
                <a:cs typeface="Sultan bold" pitchFamily="2" charset="-78"/>
              </a:rPr>
              <a:t>نعرف مفهوم</a:t>
            </a:r>
            <a:r>
              <a:rPr lang="ar-BH" sz="4400" b="1" dirty="0">
                <a:solidFill>
                  <a:srgbClr val="FFFF00"/>
                </a:solidFill>
                <a:latin typeface="Arial" panose="020B0604020202020204" pitchFamily="34" charset="0"/>
                <a:cs typeface="Sultan bold" pitchFamily="2" charset="-78"/>
              </a:rPr>
              <a:t> الريادة والريادي</a:t>
            </a:r>
            <a:endParaRPr lang="en-US" sz="4400" b="1" dirty="0">
              <a:ln w="9525">
                <a:noFill/>
                <a:prstDash val="solid"/>
              </a:ln>
              <a:solidFill>
                <a:srgbClr val="FFFF00"/>
              </a:solidFill>
              <a:latin typeface="Arial" panose="020B0604020202020204" pitchFamily="34" charset="0"/>
              <a:cs typeface="Sultan bold"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48" name="Group 47"/>
          <p:cNvGrpSpPr/>
          <p:nvPr/>
        </p:nvGrpSpPr>
        <p:grpSpPr>
          <a:xfrm flipH="1">
            <a:off x="413654" y="1888222"/>
            <a:ext cx="8882744" cy="4198842"/>
            <a:chOff x="10155" y="-117916"/>
            <a:chExt cx="6530606" cy="4202748"/>
          </a:xfrm>
        </p:grpSpPr>
        <p:grpSp>
          <p:nvGrpSpPr>
            <p:cNvPr id="49" name="Group 48"/>
            <p:cNvGrpSpPr/>
            <p:nvPr/>
          </p:nvGrpSpPr>
          <p:grpSpPr>
            <a:xfrm>
              <a:off x="95523" y="19049"/>
              <a:ext cx="6445238" cy="4065783"/>
              <a:chOff x="79667" y="-1"/>
              <a:chExt cx="5375386" cy="4073664"/>
            </a:xfrm>
          </p:grpSpPr>
          <p:sp>
            <p:nvSpPr>
              <p:cNvPr id="52" name="Rectangle 51"/>
              <p:cNvSpPr/>
              <p:nvPr/>
            </p:nvSpPr>
            <p:spPr>
              <a:xfrm>
                <a:off x="526538" y="310981"/>
                <a:ext cx="4928515" cy="3762682"/>
              </a:xfrm>
              <a:prstGeom prst="rect">
                <a:avLst/>
              </a:prstGeom>
              <a:solidFill>
                <a:srgbClr val="FFEC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lgn="r" rtl="1">
                  <a:lnSpc>
                    <a:spcPct val="110000"/>
                  </a:lnSpc>
                  <a:spcAft>
                    <a:spcPts val="0"/>
                  </a:spcAft>
                </a:pPr>
                <a:r>
                  <a:rPr lang="en-US" sz="2400" b="1" dirty="0">
                    <a:solidFill>
                      <a:srgbClr val="002060"/>
                    </a:solidFill>
                    <a:effectLst/>
                    <a:latin typeface="Sultan bold" pitchFamily="2" charset="-78"/>
                    <a:ea typeface="Calibri" panose="020F0502020204030204" pitchFamily="34" charset="0"/>
                    <a:cs typeface="Arial" panose="020B0604020202020204" pitchFamily="34" charset="0"/>
                  </a:rPr>
                  <a:t> </a:t>
                </a:r>
                <a:r>
                  <a:rPr lang="ar-BH" sz="2400" b="1" dirty="0">
                    <a:solidFill>
                      <a:srgbClr val="002060"/>
                    </a:solidFill>
                    <a:effectLst/>
                    <a:ea typeface="Calibri" panose="020F0502020204030204" pitchFamily="34" charset="0"/>
                    <a:cs typeface="Sakkal Majalla"/>
                  </a:rPr>
                  <a:t>صفات ومزايا مفهوم الريادة:</a:t>
                </a:r>
                <a:endParaRPr lang="en-US" sz="2400" dirty="0">
                  <a:effectLst/>
                  <a:ea typeface="Calibri" panose="020F0502020204030204" pitchFamily="34" charset="0"/>
                  <a:cs typeface="Arial" panose="020B0604020202020204" pitchFamily="34" charset="0"/>
                </a:endParaRPr>
              </a:p>
              <a:p>
                <a:pPr marL="408940" indent="-228600" algn="r" rtl="1">
                  <a:lnSpc>
                    <a:spcPct val="110000"/>
                  </a:lnSpc>
                  <a:spcAft>
                    <a:spcPts val="0"/>
                  </a:spcAft>
                  <a:tabLst>
                    <a:tab pos="849630" algn="l"/>
                    <a:tab pos="1140460" algn="l"/>
                  </a:tabLst>
                </a:pPr>
                <a:r>
                  <a:rPr lang="ar-SA" sz="2400" dirty="0" smtClean="0">
                    <a:solidFill>
                      <a:srgbClr val="000000"/>
                    </a:solidFill>
                    <a:effectLst/>
                    <a:ea typeface="Calibri" panose="020F0502020204030204" pitchFamily="34" charset="0"/>
                    <a:cs typeface="Sakkal Majalla"/>
                  </a:rPr>
                  <a:t>1- تساعد </a:t>
                </a:r>
                <a:r>
                  <a:rPr lang="ar-SA" sz="2400" dirty="0">
                    <a:solidFill>
                      <a:srgbClr val="000000"/>
                    </a:solidFill>
                    <a:effectLst/>
                    <a:ea typeface="Calibri" panose="020F0502020204030204" pitchFamily="34" charset="0"/>
                    <a:cs typeface="Sakkal Majalla"/>
                  </a:rPr>
                  <a:t>في اتخاذ قرار الاستخدام الأفضل للموارد المتاحة لإنتاج منتج جديد أو خدمة جديدة.</a:t>
                </a:r>
                <a:endParaRPr lang="en-US" sz="2400" dirty="0">
                  <a:effectLst/>
                  <a:ea typeface="Calibri" panose="020F0502020204030204" pitchFamily="34" charset="0"/>
                  <a:cs typeface="Arial" panose="020B0604020202020204" pitchFamily="34" charset="0"/>
                </a:endParaRPr>
              </a:p>
              <a:p>
                <a:pPr marL="408940" indent="-228600" algn="r" rtl="1">
                  <a:lnSpc>
                    <a:spcPct val="110000"/>
                  </a:lnSpc>
                  <a:spcAft>
                    <a:spcPts val="0"/>
                  </a:spcAft>
                  <a:tabLst>
                    <a:tab pos="849630" algn="l"/>
                    <a:tab pos="1140460" algn="l"/>
                  </a:tabLst>
                </a:pPr>
                <a:r>
                  <a:rPr lang="ar-SA" sz="2400" dirty="0" smtClean="0">
                    <a:solidFill>
                      <a:srgbClr val="000000"/>
                    </a:solidFill>
                    <a:effectLst/>
                    <a:ea typeface="Calibri" panose="020F0502020204030204" pitchFamily="34" charset="0"/>
                    <a:cs typeface="Sakkal Majalla"/>
                  </a:rPr>
                  <a:t>2- توجيه </a:t>
                </a:r>
                <a:r>
                  <a:rPr lang="ar-SA" sz="2400" dirty="0">
                    <a:solidFill>
                      <a:srgbClr val="000000"/>
                    </a:solidFill>
                    <a:effectLst/>
                    <a:ea typeface="Calibri" panose="020F0502020204030204" pitchFamily="34" charset="0"/>
                    <a:cs typeface="Sakkal Majalla"/>
                  </a:rPr>
                  <a:t>الجهد للتنسيق بين عمليات الإنتاج والبيع.</a:t>
                </a:r>
                <a:endParaRPr lang="en-US" sz="2400" dirty="0">
                  <a:effectLst/>
                  <a:ea typeface="Calibri" panose="020F0502020204030204" pitchFamily="34" charset="0"/>
                  <a:cs typeface="Arial" panose="020B0604020202020204" pitchFamily="34" charset="0"/>
                </a:endParaRPr>
              </a:p>
              <a:p>
                <a:pPr marL="408940" indent="-228600" algn="r" rtl="1">
                  <a:lnSpc>
                    <a:spcPct val="110000"/>
                  </a:lnSpc>
                  <a:spcAft>
                    <a:spcPts val="0"/>
                  </a:spcAft>
                  <a:tabLst>
                    <a:tab pos="849630" algn="l"/>
                    <a:tab pos="1140460" algn="l"/>
                  </a:tabLst>
                </a:pPr>
                <a:r>
                  <a:rPr lang="ar-SA" sz="2400" dirty="0" smtClean="0">
                    <a:solidFill>
                      <a:srgbClr val="000000"/>
                    </a:solidFill>
                    <a:effectLst/>
                    <a:ea typeface="Calibri" panose="020F0502020204030204" pitchFamily="34" charset="0"/>
                    <a:cs typeface="Sakkal Majalla"/>
                  </a:rPr>
                  <a:t>3- استخدام </a:t>
                </a:r>
                <a:r>
                  <a:rPr lang="ar-SA" sz="2400" dirty="0">
                    <a:solidFill>
                      <a:srgbClr val="000000"/>
                    </a:solidFill>
                    <a:effectLst/>
                    <a:ea typeface="Calibri" panose="020F0502020204030204" pitchFamily="34" charset="0"/>
                    <a:cs typeface="Sakkal Majalla"/>
                  </a:rPr>
                  <a:t>مهارات إدارية وابداعية للوصول للتفرد. </a:t>
                </a:r>
                <a:endParaRPr lang="en-US" sz="2400" dirty="0">
                  <a:effectLst/>
                  <a:ea typeface="Calibri" panose="020F0502020204030204" pitchFamily="34" charset="0"/>
                  <a:cs typeface="Arial" panose="020B0604020202020204" pitchFamily="34" charset="0"/>
                </a:endParaRPr>
              </a:p>
              <a:p>
                <a:pPr marL="408940" indent="-228600" algn="r" rtl="1">
                  <a:lnSpc>
                    <a:spcPct val="110000"/>
                  </a:lnSpc>
                  <a:spcAft>
                    <a:spcPts val="0"/>
                  </a:spcAft>
                  <a:tabLst>
                    <a:tab pos="849630" algn="l"/>
                    <a:tab pos="1140460" algn="l"/>
                  </a:tabLst>
                </a:pPr>
                <a:r>
                  <a:rPr lang="ar-SA" sz="2400" dirty="0" smtClean="0">
                    <a:solidFill>
                      <a:srgbClr val="000000"/>
                    </a:solidFill>
                    <a:effectLst/>
                    <a:ea typeface="Calibri" panose="020F0502020204030204" pitchFamily="34" charset="0"/>
                    <a:cs typeface="Sakkal Majalla"/>
                  </a:rPr>
                  <a:t>4- التخطيط </a:t>
                </a:r>
                <a:r>
                  <a:rPr lang="ar-SA" sz="2400" dirty="0">
                    <a:solidFill>
                      <a:srgbClr val="000000"/>
                    </a:solidFill>
                    <a:effectLst/>
                    <a:ea typeface="Calibri" panose="020F0502020204030204" pitchFamily="34" charset="0"/>
                    <a:cs typeface="Sakkal Majalla"/>
                  </a:rPr>
                  <a:t>بكفاءة عالية لتلبية الحاجات والرغبات من خلال الاستخدام الأفضل للموارد المتاحة. </a:t>
                </a:r>
                <a:endParaRPr lang="en-US" sz="2400" dirty="0">
                  <a:effectLst/>
                  <a:ea typeface="Calibri" panose="020F0502020204030204" pitchFamily="34" charset="0"/>
                  <a:cs typeface="Arial" panose="020B0604020202020204" pitchFamily="34" charset="0"/>
                </a:endParaRPr>
              </a:p>
              <a:p>
                <a:pPr marL="408940" indent="-228600" algn="r" rtl="1">
                  <a:lnSpc>
                    <a:spcPct val="110000"/>
                  </a:lnSpc>
                  <a:spcAft>
                    <a:spcPts val="0"/>
                  </a:spcAft>
                  <a:tabLst>
                    <a:tab pos="849630" algn="l"/>
                    <a:tab pos="1140460" algn="l"/>
                  </a:tabLst>
                </a:pPr>
                <a:r>
                  <a:rPr lang="ar-SA" sz="2400" dirty="0" smtClean="0">
                    <a:solidFill>
                      <a:srgbClr val="000000"/>
                    </a:solidFill>
                    <a:effectLst/>
                    <a:ea typeface="Calibri" panose="020F0502020204030204" pitchFamily="34" charset="0"/>
                    <a:cs typeface="Sakkal Majalla"/>
                  </a:rPr>
                  <a:t>5- تحقيق </a:t>
                </a:r>
                <a:r>
                  <a:rPr lang="ar-SA" sz="2400" dirty="0">
                    <a:solidFill>
                      <a:srgbClr val="000000"/>
                    </a:solidFill>
                    <a:effectLst/>
                    <a:ea typeface="Calibri" panose="020F0502020204030204" pitchFamily="34" charset="0"/>
                    <a:cs typeface="Sakkal Majalla"/>
                  </a:rPr>
                  <a:t>الربح من جراء اختيار النشاط الاقتصادي الملائم الذي يحقق الأرباح المستهدفة.   </a:t>
                </a:r>
                <a:endParaRPr lang="en-US" sz="2400" dirty="0">
                  <a:effectLst/>
                  <a:ea typeface="Calibri" panose="020F0502020204030204" pitchFamily="34" charset="0"/>
                  <a:cs typeface="Arial" panose="020B0604020202020204" pitchFamily="34" charset="0"/>
                </a:endParaRPr>
              </a:p>
            </p:txBody>
          </p:sp>
          <p:sp>
            <p:nvSpPr>
              <p:cNvPr id="53" name="Freeform: Shape 4"/>
              <p:cNvSpPr/>
              <p:nvPr/>
            </p:nvSpPr>
            <p:spPr>
              <a:xfrm>
                <a:off x="79667" y="15484"/>
                <a:ext cx="2303853" cy="671194"/>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sp>
            <p:nvSpPr>
              <p:cNvPr id="54" name="Rectangle 53"/>
              <p:cNvSpPr/>
              <p:nvPr/>
            </p:nvSpPr>
            <p:spPr>
              <a:xfrm>
                <a:off x="637840" y="-1"/>
                <a:ext cx="4817207" cy="31122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r" rtl="1">
                  <a:lnSpc>
                    <a:spcPct val="107000"/>
                  </a:lnSpc>
                  <a:spcAft>
                    <a:spcPts val="800"/>
                  </a:spcAft>
                </a:pPr>
                <a:r>
                  <a:rPr lang="ar-SA" sz="2400" b="1">
                    <a:solidFill>
                      <a:srgbClr val="FFFFFF"/>
                    </a:solidFill>
                    <a:effectLst/>
                    <a:ea typeface="Calibri" panose="020F0502020204030204" pitchFamily="34" charset="0"/>
                    <a:cs typeface="Arial" panose="020B0604020202020204" pitchFamily="34" charset="0"/>
                  </a:rPr>
                  <a:t>اضاءة</a:t>
                </a:r>
                <a:endParaRPr lang="en-US" sz="2400">
                  <a:effectLst/>
                  <a:ea typeface="Calibri" panose="020F0502020204030204" pitchFamily="34" charset="0"/>
                  <a:cs typeface="Arial" panose="020B0604020202020204" pitchFamily="34" charset="0"/>
                </a:endParaRPr>
              </a:p>
            </p:txBody>
          </p:sp>
        </p:grpSp>
        <p:sp>
          <p:nvSpPr>
            <p:cNvPr id="50" name="Text Box 11321"/>
            <p:cNvSpPr txBox="1"/>
            <p:nvPr/>
          </p:nvSpPr>
          <p:spPr>
            <a:xfrm flipH="1">
              <a:off x="2379319" y="-117916"/>
              <a:ext cx="3778536" cy="304872"/>
            </a:xfrm>
            <a:prstGeom prst="rect">
              <a:avLst/>
            </a:prstGeom>
            <a:noFill/>
            <a:ln>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algn="r">
                <a:lnSpc>
                  <a:spcPct val="107000"/>
                </a:lnSpc>
                <a:spcAft>
                  <a:spcPts val="800"/>
                </a:spcAft>
              </a:pPr>
              <a:r>
                <a:rPr lang="ar-BH" sz="2400" b="1">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US" sz="2400">
                <a:effectLst/>
                <a:latin typeface="Calibri" panose="020F0502020204030204" pitchFamily="34" charset="0"/>
                <a:ea typeface="Calibri" panose="020F0502020204030204" pitchFamily="34" charset="0"/>
                <a:cs typeface="Arial" panose="020B0604020202020204" pitchFamily="34" charset="0"/>
              </a:endParaRPr>
            </a:p>
          </p:txBody>
        </p:sp>
        <p:pic>
          <p:nvPicPr>
            <p:cNvPr id="51" name="Graphic 9" descr="Lightbulb and gea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lc="http://schemas.openxmlformats.org/drawingml/2006/lockedCanvas" xmln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oel="http://schemas.microsoft.com/office/2019/extlst" xmlns:v="urn:schemas-microsoft-com:vml" xmlns:w10="urn:schemas-microsoft-com:office:word" xmlns:w="http://schemas.openxmlformats.org/wordprocessingml/2006/main"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asvg="http://schemas.microsoft.com/office/drawing/2016/SVG/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r:embed="rId24"/>
                </a:ext>
              </a:extLst>
            </a:blip>
            <a:stretch>
              <a:fillRect/>
            </a:stretch>
          </p:blipFill>
          <p:spPr>
            <a:xfrm>
              <a:off x="10155" y="-71553"/>
              <a:ext cx="620900" cy="689559"/>
            </a:xfrm>
            <a:prstGeom prst="rect">
              <a:avLst/>
            </a:prstGeom>
          </p:spPr>
        </p:pic>
      </p:grpSp>
      <p:sp>
        <p:nvSpPr>
          <p:cNvPr id="40"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الريادة                                                                               قصد101-801</a:t>
            </a:r>
            <a:endParaRPr lang="ar-BH" sz="1800" b="1" dirty="0">
              <a:solidFill>
                <a:srgbClr val="002060"/>
              </a:solidFill>
            </a:endParaRPr>
          </a:p>
        </p:txBody>
      </p:sp>
    </p:spTree>
    <p:extLst>
      <p:ext uri="{BB962C8B-B14F-4D97-AF65-F5344CB8AC3E}">
        <p14:creationId xmlns:p14="http://schemas.microsoft.com/office/powerpoint/2010/main" val="191748604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2416934" y="365314"/>
            <a:ext cx="9775066"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2" y="4751838"/>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2679259" y="574482"/>
            <a:ext cx="7745557" cy="769441"/>
          </a:xfrm>
          <a:prstGeom prst="rect">
            <a:avLst/>
          </a:prstGeom>
        </p:spPr>
        <p:txBody>
          <a:bodyPr wrap="square">
            <a:spAutoFit/>
          </a:bodyPr>
          <a:lstStyle/>
          <a:p>
            <a:pPr algn="ctr"/>
            <a:r>
              <a:rPr lang="ar-SA" sz="4400" b="1" dirty="0">
                <a:solidFill>
                  <a:srgbClr val="FFFF00"/>
                </a:solidFill>
                <a:latin typeface="Arial" panose="020B0604020202020204" pitchFamily="34" charset="0"/>
                <a:cs typeface="Sultan bold" pitchFamily="2" charset="-78"/>
              </a:rPr>
              <a:t>نعرف مفهوم</a:t>
            </a:r>
            <a:r>
              <a:rPr lang="ar-BH" sz="4400" b="1" dirty="0">
                <a:solidFill>
                  <a:srgbClr val="FFFF00"/>
                </a:solidFill>
                <a:latin typeface="Arial" panose="020B0604020202020204" pitchFamily="34" charset="0"/>
                <a:cs typeface="Sultan bold" pitchFamily="2" charset="-78"/>
              </a:rPr>
              <a:t> الريادة والريادي</a:t>
            </a:r>
            <a:endParaRPr lang="en-US" sz="4400" b="1" dirty="0">
              <a:ln w="9525">
                <a:noFill/>
                <a:prstDash val="solid"/>
              </a:ln>
              <a:solidFill>
                <a:srgbClr val="FFFF00"/>
              </a:solidFill>
              <a:latin typeface="Arial" panose="020B0604020202020204" pitchFamily="34" charset="0"/>
              <a:cs typeface="Sultan bold"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48" name="Group 47"/>
          <p:cNvGrpSpPr/>
          <p:nvPr/>
        </p:nvGrpSpPr>
        <p:grpSpPr>
          <a:xfrm>
            <a:off x="485321" y="2073644"/>
            <a:ext cx="8706757" cy="3894723"/>
            <a:chOff x="0" y="0"/>
            <a:chExt cx="6150610" cy="3284796"/>
          </a:xfrm>
        </p:grpSpPr>
        <p:grpSp>
          <p:nvGrpSpPr>
            <p:cNvPr id="49" name="Group 48"/>
            <p:cNvGrpSpPr/>
            <p:nvPr/>
          </p:nvGrpSpPr>
          <p:grpSpPr>
            <a:xfrm>
              <a:off x="0" y="0"/>
              <a:ext cx="6150610" cy="3284796"/>
              <a:chOff x="-5" y="32098"/>
              <a:chExt cx="6151114" cy="3287319"/>
            </a:xfrm>
          </p:grpSpPr>
          <p:grpSp>
            <p:nvGrpSpPr>
              <p:cNvPr id="51" name="Group 50"/>
              <p:cNvGrpSpPr/>
              <p:nvPr/>
            </p:nvGrpSpPr>
            <p:grpSpPr>
              <a:xfrm flipH="1">
                <a:off x="-5" y="66675"/>
                <a:ext cx="6151114" cy="3252742"/>
                <a:chOff x="261727" y="0"/>
                <a:chExt cx="5130093" cy="3257301"/>
              </a:xfrm>
            </p:grpSpPr>
            <p:sp>
              <p:nvSpPr>
                <p:cNvPr id="53" name="Rectangle 52"/>
                <p:cNvSpPr/>
                <p:nvPr/>
              </p:nvSpPr>
              <p:spPr>
                <a:xfrm>
                  <a:off x="587927" y="156017"/>
                  <a:ext cx="4803893" cy="3101284"/>
                </a:xfrm>
                <a:prstGeom prst="rect">
                  <a:avLst/>
                </a:prstGeom>
                <a:solidFill>
                  <a:srgbClr val="D4D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81610" algn="just">
                    <a:lnSpc>
                      <a:spcPct val="115000"/>
                    </a:lnSpc>
                    <a:spcAft>
                      <a:spcPts val="0"/>
                    </a:spcAft>
                    <a:tabLst>
                      <a:tab pos="849630" algn="l"/>
                      <a:tab pos="1140460" algn="l"/>
                    </a:tabLst>
                  </a:pPr>
                  <a:r>
                    <a:rPr lang="ar-SA" sz="2400" dirty="0">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Arial" panose="020B0604020202020204" pitchFamily="34" charset="0"/>
                  </a:endParaRPr>
                </a:p>
                <a:p>
                  <a:pPr algn="justLow" rtl="1">
                    <a:lnSpc>
                      <a:spcPct val="107000"/>
                    </a:lnSpc>
                    <a:spcAft>
                      <a:spcPts val="0"/>
                    </a:spcAft>
                  </a:pPr>
                  <a:r>
                    <a:rPr lang="en-US" sz="2400" dirty="0">
                      <a:solidFill>
                        <a:srgbClr val="000000"/>
                      </a:solidFill>
                      <a:effectLst/>
                      <a:latin typeface="Sakkal Majalla"/>
                      <a:ea typeface="Calibri" panose="020F0502020204030204" pitchFamily="34" charset="0"/>
                      <a:cs typeface="Arial" panose="020B0604020202020204" pitchFamily="34" charset="0"/>
                    </a:rPr>
                    <a:t> </a:t>
                  </a:r>
                  <a:endParaRPr lang="en-US" sz="2400" dirty="0">
                    <a:effectLst/>
                    <a:ea typeface="Calibri" panose="020F0502020204030204" pitchFamily="34" charset="0"/>
                    <a:cs typeface="Arial" panose="020B0604020202020204" pitchFamily="34" charset="0"/>
                  </a:endParaRPr>
                </a:p>
                <a:p>
                  <a:pPr algn="r">
                    <a:lnSpc>
                      <a:spcPct val="110000"/>
                    </a:lnSpc>
                    <a:spcAft>
                      <a:spcPts val="0"/>
                    </a:spcAft>
                  </a:pPr>
                  <a:r>
                    <a:rPr lang="ar-SA" sz="2400" dirty="0">
                      <a:solidFill>
                        <a:srgbClr val="000000"/>
                      </a:solidFill>
                      <a:effectLst/>
                      <a:ea typeface="Calibri" panose="020F0502020204030204" pitchFamily="34" charset="0"/>
                      <a:cs typeface="Sakkal Majalla"/>
                    </a:rPr>
                    <a:t>" "هناك بعض الخصائص الشخصية التي يجب ان تتوفر في الريادي، فاذا كنت من الأشخاص الذين يطمحون للعمل كرجل اعمال وانشاء مشروع تجاري صغير".</a:t>
                  </a:r>
                  <a:endParaRPr lang="en-US" sz="2400" dirty="0">
                    <a:effectLst/>
                    <a:ea typeface="Calibri" panose="020F0502020204030204" pitchFamily="34" charset="0"/>
                    <a:cs typeface="Arial" panose="020B0604020202020204" pitchFamily="34" charset="0"/>
                  </a:endParaRPr>
                </a:p>
                <a:p>
                  <a:pPr algn="r">
                    <a:lnSpc>
                      <a:spcPct val="110000"/>
                    </a:lnSpc>
                    <a:spcAft>
                      <a:spcPts val="0"/>
                    </a:spcAft>
                  </a:pPr>
                  <a:r>
                    <a:rPr lang="ar-BH" sz="2400" b="1" dirty="0">
                      <a:solidFill>
                        <a:srgbClr val="000000"/>
                      </a:solidFill>
                      <a:effectLst/>
                      <a:ea typeface="Calibri" panose="020F0502020204030204" pitchFamily="34" charset="0"/>
                      <a:cs typeface="Sakkal Majalla"/>
                    </a:rPr>
                    <a:t>1-ناقش مع مجموعة من الزملاء الصفات الشخصية للريادي والتي قد تكون في صفاتك الشخصية؟</a:t>
                  </a:r>
                  <a:endParaRPr lang="en-US" sz="2400" dirty="0">
                    <a:effectLst/>
                    <a:ea typeface="Calibri" panose="020F0502020204030204" pitchFamily="34" charset="0"/>
                    <a:cs typeface="Arial" panose="020B0604020202020204" pitchFamily="34" charset="0"/>
                  </a:endParaRPr>
                </a:p>
                <a:p>
                  <a:pPr algn="r">
                    <a:lnSpc>
                      <a:spcPct val="110000"/>
                    </a:lnSpc>
                    <a:spcAft>
                      <a:spcPts val="0"/>
                    </a:spcAft>
                  </a:pPr>
                  <a:r>
                    <a:rPr lang="ar-BH" sz="2400" b="1" dirty="0">
                      <a:solidFill>
                        <a:srgbClr val="000000"/>
                      </a:solidFill>
                      <a:effectLst/>
                      <a:ea typeface="Calibri" panose="020F0502020204030204" pitchFamily="34" charset="0"/>
                      <a:cs typeface="Sakkal Majalla"/>
                    </a:rPr>
                    <a:t>2-إذا كانت هناك خصائص غير موجودة في شخصيتك، كيف تنمي هذه الخصائص في شخصيتك حتى تصبح ريادي؟</a:t>
                  </a:r>
                  <a:endParaRPr lang="en-US" sz="2400" dirty="0">
                    <a:effectLst/>
                    <a:ea typeface="Calibri" panose="020F0502020204030204" pitchFamily="34" charset="0"/>
                    <a:cs typeface="Arial" panose="020B0604020202020204" pitchFamily="34" charset="0"/>
                  </a:endParaRPr>
                </a:p>
                <a:p>
                  <a:pPr algn="r">
                    <a:lnSpc>
                      <a:spcPct val="110000"/>
                    </a:lnSpc>
                    <a:spcAft>
                      <a:spcPts val="800"/>
                    </a:spcAft>
                  </a:pPr>
                  <a:r>
                    <a:rPr lang="ar-BH" sz="2400" b="1" dirty="0">
                      <a:solidFill>
                        <a:srgbClr val="000000"/>
                      </a:solidFill>
                      <a:effectLst/>
                      <a:ea typeface="Calibri" panose="020F0502020204030204" pitchFamily="34" charset="0"/>
                      <a:cs typeface="Sakkal Majalla"/>
                    </a:rPr>
                    <a:t>3-هل هناك خصائص أخرى تقترحها يجب أن تتوافر في شخصية الريادي؟</a:t>
                  </a:r>
                  <a:endParaRPr lang="en-US" sz="2400" dirty="0">
                    <a:effectLst/>
                    <a:ea typeface="Calibri" panose="020F0502020204030204" pitchFamily="34" charset="0"/>
                    <a:cs typeface="Arial" panose="020B0604020202020204" pitchFamily="34" charset="0"/>
                  </a:endParaRPr>
                </a:p>
                <a:p>
                  <a:pPr algn="r" rtl="1">
                    <a:lnSpc>
                      <a:spcPct val="110000"/>
                    </a:lnSpc>
                    <a:spcAft>
                      <a:spcPts val="0"/>
                    </a:spcAft>
                  </a:pPr>
                  <a:r>
                    <a:rPr lang="ar-SA" sz="2400" b="1" dirty="0">
                      <a:solidFill>
                        <a:srgbClr val="000000"/>
                      </a:solidFill>
                      <a:effectLst/>
                      <a:ea typeface="Calibri" panose="020F0502020204030204" pitchFamily="34" charset="0"/>
                      <a:cs typeface="Sakkal Majalla"/>
                    </a:rPr>
                    <a:t> </a:t>
                  </a:r>
                  <a:endParaRPr lang="en-US" sz="2400" dirty="0">
                    <a:effectLst/>
                    <a:ea typeface="Calibri" panose="020F0502020204030204" pitchFamily="34" charset="0"/>
                    <a:cs typeface="Arial" panose="020B0604020202020204" pitchFamily="34" charset="0"/>
                  </a:endParaRPr>
                </a:p>
                <a:p>
                  <a:pPr algn="justLow" rtl="1">
                    <a:lnSpc>
                      <a:spcPct val="107000"/>
                    </a:lnSpc>
                    <a:spcAft>
                      <a:spcPts val="0"/>
                    </a:spcAft>
                  </a:pPr>
                  <a:r>
                    <a:rPr lang="en-US" sz="2400" dirty="0">
                      <a:solidFill>
                        <a:srgbClr val="000000"/>
                      </a:solidFill>
                      <a:effectLst/>
                      <a:latin typeface="Sakkal Majalla"/>
                      <a:ea typeface="Calibri" panose="020F0502020204030204" pitchFamily="34" charset="0"/>
                      <a:cs typeface="Arial" panose="020B0604020202020204" pitchFamily="34" charset="0"/>
                    </a:rPr>
                    <a:t>    </a:t>
                  </a:r>
                  <a:endParaRPr lang="en-US" sz="2400" dirty="0">
                    <a:effectLst/>
                    <a:ea typeface="Calibri" panose="020F0502020204030204" pitchFamily="34" charset="0"/>
                    <a:cs typeface="Arial" panose="020B0604020202020204" pitchFamily="34" charset="0"/>
                  </a:endParaRPr>
                </a:p>
              </p:txBody>
            </p:sp>
            <p:sp>
              <p:nvSpPr>
                <p:cNvPr id="54" name="Freeform: Shape 4"/>
                <p:cNvSpPr/>
                <p:nvPr/>
              </p:nvSpPr>
              <p:spPr>
                <a:xfrm>
                  <a:off x="261727" y="0"/>
                  <a:ext cx="2101703" cy="577051"/>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sp>
              <p:nvSpPr>
                <p:cNvPr id="55" name="Rectangle 54"/>
                <p:cNvSpPr/>
                <p:nvPr/>
              </p:nvSpPr>
              <p:spPr>
                <a:xfrm>
                  <a:off x="587921" y="0"/>
                  <a:ext cx="4803893" cy="304800"/>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grpSp>
          <p:sp>
            <p:nvSpPr>
              <p:cNvPr id="52" name="مربع نص 10"/>
              <p:cNvSpPr txBox="1"/>
              <p:nvPr/>
            </p:nvSpPr>
            <p:spPr>
              <a:xfrm>
                <a:off x="2690806" y="32098"/>
                <a:ext cx="2924175" cy="3714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BH" sz="2400">
                    <a:solidFill>
                      <a:srgbClr val="FFFFFF"/>
                    </a:solidFill>
                    <a:effectLst/>
                    <a:latin typeface="Al-Mateen" panose="02060803050605020204" pitchFamily="18" charset="-78"/>
                    <a:ea typeface="Calibri" panose="020F0502020204030204" pitchFamily="34" charset="0"/>
                    <a:cs typeface="Sultan bold" pitchFamily="2" charset="-78"/>
                  </a:rPr>
                  <a:t>نشاط جماعي </a:t>
                </a:r>
                <a:r>
                  <a:rPr lang="ar-BH" sz="2400" b="1">
                    <a:solidFill>
                      <a:srgbClr val="FFFFFF"/>
                    </a:solidFill>
                    <a:effectLst/>
                    <a:ea typeface="Calibri" panose="020F0502020204030204" pitchFamily="34" charset="0"/>
                    <a:cs typeface="Times New Roman" panose="02020603050405020304" pitchFamily="18" charset="0"/>
                  </a:rPr>
                  <a:t>(</a:t>
                </a:r>
                <a:r>
                  <a:rPr lang="en-US" sz="24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4</a:t>
                </a:r>
                <a:r>
                  <a:rPr lang="ar-BH" sz="2400" b="1">
                    <a:solidFill>
                      <a:srgbClr val="FFFFFF"/>
                    </a:solidFill>
                    <a:effectLst/>
                    <a:ea typeface="Calibri" panose="020F0502020204030204" pitchFamily="34" charset="0"/>
                    <a:cs typeface="Times New Roman" panose="02020603050405020304" pitchFamily="18" charset="0"/>
                  </a:rPr>
                  <a:t>-1-</a:t>
                </a:r>
                <a:r>
                  <a:rPr lang="en-US" sz="24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2</a:t>
                </a:r>
                <a:r>
                  <a:rPr lang="ar-BH" sz="2400" b="1">
                    <a:solidFill>
                      <a:srgbClr val="FFFFFF"/>
                    </a:solidFill>
                    <a:effectLst/>
                    <a:ea typeface="Calibri" panose="020F0502020204030204" pitchFamily="34" charset="0"/>
                    <a:cs typeface="Times New Roman" panose="02020603050405020304" pitchFamily="18" charset="0"/>
                  </a:rPr>
                  <a:t>)</a:t>
                </a:r>
                <a:endParaRPr lang="en-US" sz="2400">
                  <a:effectLst/>
                  <a:ea typeface="Calibri" panose="020F0502020204030204" pitchFamily="34" charset="0"/>
                  <a:cs typeface="Arial" panose="020B0604020202020204" pitchFamily="34" charset="0"/>
                </a:endParaRPr>
              </a:p>
            </p:txBody>
          </p:sp>
        </p:grpSp>
        <p:sp>
          <p:nvSpPr>
            <p:cNvPr id="50" name="Freeform: Shape 113"/>
            <p:cNvSpPr/>
            <p:nvPr/>
          </p:nvSpPr>
          <p:spPr>
            <a:xfrm>
              <a:off x="5657850" y="137160"/>
              <a:ext cx="438150" cy="318770"/>
            </a:xfrm>
            <a:custGeom>
              <a:avLst/>
              <a:gdLst>
                <a:gd name="connsiteX0" fmla="*/ 132419 w 479231"/>
                <a:gd name="connsiteY0" fmla="*/ 150137 h 326695"/>
                <a:gd name="connsiteX1" fmla="*/ 346812 w 479231"/>
                <a:gd name="connsiteY1" fmla="*/ 150137 h 326695"/>
                <a:gd name="connsiteX2" fmla="*/ 359423 w 479231"/>
                <a:gd name="connsiteY2" fmla="*/ 162748 h 326695"/>
                <a:gd name="connsiteX3" fmla="*/ 346812 w 479231"/>
                <a:gd name="connsiteY3" fmla="*/ 175360 h 326695"/>
                <a:gd name="connsiteX4" fmla="*/ 252227 w 479231"/>
                <a:gd name="connsiteY4" fmla="*/ 175360 h 326695"/>
                <a:gd name="connsiteX5" fmla="*/ 252227 w 479231"/>
                <a:gd name="connsiteY5" fmla="*/ 301473 h 326695"/>
                <a:gd name="connsiteX6" fmla="*/ 290061 w 479231"/>
                <a:gd name="connsiteY6" fmla="*/ 301473 h 326695"/>
                <a:gd name="connsiteX7" fmla="*/ 290061 w 479231"/>
                <a:gd name="connsiteY7" fmla="*/ 326695 h 326695"/>
                <a:gd name="connsiteX8" fmla="*/ 189170 w 479231"/>
                <a:gd name="connsiteY8" fmla="*/ 326695 h 326695"/>
                <a:gd name="connsiteX9" fmla="*/ 189170 w 479231"/>
                <a:gd name="connsiteY9" fmla="*/ 301473 h 326695"/>
                <a:gd name="connsiteX10" fmla="*/ 227004 w 479231"/>
                <a:gd name="connsiteY10" fmla="*/ 301473 h 326695"/>
                <a:gd name="connsiteX11" fmla="*/ 227004 w 479231"/>
                <a:gd name="connsiteY11" fmla="*/ 175360 h 326695"/>
                <a:gd name="connsiteX12" fmla="*/ 132419 w 479231"/>
                <a:gd name="connsiteY12" fmla="*/ 175360 h 326695"/>
                <a:gd name="connsiteX13" fmla="*/ 119808 w 479231"/>
                <a:gd name="connsiteY13" fmla="*/ 162748 h 326695"/>
                <a:gd name="connsiteX14" fmla="*/ 132419 w 479231"/>
                <a:gd name="connsiteY14" fmla="*/ 150137 h 326695"/>
                <a:gd name="connsiteX15" fmla="*/ 466620 w 479231"/>
                <a:gd name="connsiteY15" fmla="*/ 102844 h 326695"/>
                <a:gd name="connsiteX16" fmla="*/ 479231 w 479231"/>
                <a:gd name="connsiteY16" fmla="*/ 115455 h 326695"/>
                <a:gd name="connsiteX17" fmla="*/ 479231 w 479231"/>
                <a:gd name="connsiteY17" fmla="*/ 251027 h 326695"/>
                <a:gd name="connsiteX18" fmla="*/ 466620 w 479231"/>
                <a:gd name="connsiteY18" fmla="*/ 263638 h 326695"/>
                <a:gd name="connsiteX19" fmla="*/ 428786 w 479231"/>
                <a:gd name="connsiteY19" fmla="*/ 263638 h 326695"/>
                <a:gd name="connsiteX20" fmla="*/ 428786 w 479231"/>
                <a:gd name="connsiteY20" fmla="*/ 301472 h 326695"/>
                <a:gd name="connsiteX21" fmla="*/ 454009 w 479231"/>
                <a:gd name="connsiteY21" fmla="*/ 301472 h 326695"/>
                <a:gd name="connsiteX22" fmla="*/ 454009 w 479231"/>
                <a:gd name="connsiteY22" fmla="*/ 326695 h 326695"/>
                <a:gd name="connsiteX23" fmla="*/ 378341 w 479231"/>
                <a:gd name="connsiteY23" fmla="*/ 326695 h 326695"/>
                <a:gd name="connsiteX24" fmla="*/ 378341 w 479231"/>
                <a:gd name="connsiteY24" fmla="*/ 301472 h 326695"/>
                <a:gd name="connsiteX25" fmla="*/ 403563 w 479231"/>
                <a:gd name="connsiteY25" fmla="*/ 301472 h 326695"/>
                <a:gd name="connsiteX26" fmla="*/ 403563 w 479231"/>
                <a:gd name="connsiteY26" fmla="*/ 263638 h 326695"/>
                <a:gd name="connsiteX27" fmla="*/ 365729 w 479231"/>
                <a:gd name="connsiteY27" fmla="*/ 263638 h 326695"/>
                <a:gd name="connsiteX28" fmla="*/ 353118 w 479231"/>
                <a:gd name="connsiteY28" fmla="*/ 251027 h 326695"/>
                <a:gd name="connsiteX29" fmla="*/ 365729 w 479231"/>
                <a:gd name="connsiteY29" fmla="*/ 238416 h 326695"/>
                <a:gd name="connsiteX30" fmla="*/ 454009 w 479231"/>
                <a:gd name="connsiteY30" fmla="*/ 238416 h 326695"/>
                <a:gd name="connsiteX31" fmla="*/ 454009 w 479231"/>
                <a:gd name="connsiteY31" fmla="*/ 115455 h 326695"/>
                <a:gd name="connsiteX32" fmla="*/ 466620 w 479231"/>
                <a:gd name="connsiteY32" fmla="*/ 102844 h 326695"/>
                <a:gd name="connsiteX33" fmla="*/ 12611 w 479231"/>
                <a:gd name="connsiteY33" fmla="*/ 99691 h 326695"/>
                <a:gd name="connsiteX34" fmla="*/ 25223 w 479231"/>
                <a:gd name="connsiteY34" fmla="*/ 112302 h 326695"/>
                <a:gd name="connsiteX35" fmla="*/ 25223 w 479231"/>
                <a:gd name="connsiteY35" fmla="*/ 238415 h 326695"/>
                <a:gd name="connsiteX36" fmla="*/ 113502 w 479231"/>
                <a:gd name="connsiteY36" fmla="*/ 238415 h 326695"/>
                <a:gd name="connsiteX37" fmla="*/ 126113 w 479231"/>
                <a:gd name="connsiteY37" fmla="*/ 251027 h 326695"/>
                <a:gd name="connsiteX38" fmla="*/ 113502 w 479231"/>
                <a:gd name="connsiteY38" fmla="*/ 263638 h 326695"/>
                <a:gd name="connsiteX39" fmla="*/ 75668 w 479231"/>
                <a:gd name="connsiteY39" fmla="*/ 263638 h 326695"/>
                <a:gd name="connsiteX40" fmla="*/ 75668 w 479231"/>
                <a:gd name="connsiteY40" fmla="*/ 301472 h 326695"/>
                <a:gd name="connsiteX41" fmla="*/ 100891 w 479231"/>
                <a:gd name="connsiteY41" fmla="*/ 301472 h 326695"/>
                <a:gd name="connsiteX42" fmla="*/ 100891 w 479231"/>
                <a:gd name="connsiteY42" fmla="*/ 326695 h 326695"/>
                <a:gd name="connsiteX43" fmla="*/ 25223 w 479231"/>
                <a:gd name="connsiteY43" fmla="*/ 326695 h 326695"/>
                <a:gd name="connsiteX44" fmla="*/ 25223 w 479231"/>
                <a:gd name="connsiteY44" fmla="*/ 301472 h 326695"/>
                <a:gd name="connsiteX45" fmla="*/ 50445 w 479231"/>
                <a:gd name="connsiteY45" fmla="*/ 301472 h 326695"/>
                <a:gd name="connsiteX46" fmla="*/ 50445 w 479231"/>
                <a:gd name="connsiteY46" fmla="*/ 263638 h 326695"/>
                <a:gd name="connsiteX47" fmla="*/ 12611 w 479231"/>
                <a:gd name="connsiteY47" fmla="*/ 263638 h 326695"/>
                <a:gd name="connsiteX48" fmla="*/ 0 w 479231"/>
                <a:gd name="connsiteY48" fmla="*/ 251027 h 326695"/>
                <a:gd name="connsiteX49" fmla="*/ 0 w 479231"/>
                <a:gd name="connsiteY49" fmla="*/ 112302 h 326695"/>
                <a:gd name="connsiteX50" fmla="*/ 12611 w 479231"/>
                <a:gd name="connsiteY50" fmla="*/ 99691 h 326695"/>
                <a:gd name="connsiteX51" fmla="*/ 66462 w 479231"/>
                <a:gd name="connsiteY51" fmla="*/ 71379 h 326695"/>
                <a:gd name="connsiteX52" fmla="*/ 94964 w 479231"/>
                <a:gd name="connsiteY52" fmla="*/ 83990 h 326695"/>
                <a:gd name="connsiteX53" fmla="*/ 124979 w 479231"/>
                <a:gd name="connsiteY53" fmla="*/ 105998 h 326695"/>
                <a:gd name="connsiteX54" fmla="*/ 163948 w 479231"/>
                <a:gd name="connsiteY54" fmla="*/ 105998 h 326695"/>
                <a:gd name="connsiteX55" fmla="*/ 179712 w 479231"/>
                <a:gd name="connsiteY55" fmla="*/ 121762 h 326695"/>
                <a:gd name="connsiteX56" fmla="*/ 163948 w 479231"/>
                <a:gd name="connsiteY56" fmla="*/ 137526 h 326695"/>
                <a:gd name="connsiteX57" fmla="*/ 119809 w 479231"/>
                <a:gd name="connsiteY57" fmla="*/ 137526 h 326695"/>
                <a:gd name="connsiteX58" fmla="*/ 110476 w 479231"/>
                <a:gd name="connsiteY58" fmla="*/ 134499 h 326695"/>
                <a:gd name="connsiteX59" fmla="*/ 100891 w 479231"/>
                <a:gd name="connsiteY59" fmla="*/ 127374 h 326695"/>
                <a:gd name="connsiteX60" fmla="*/ 100891 w 479231"/>
                <a:gd name="connsiteY60" fmla="*/ 194088 h 326695"/>
                <a:gd name="connsiteX61" fmla="*/ 154490 w 479231"/>
                <a:gd name="connsiteY61" fmla="*/ 194088 h 326695"/>
                <a:gd name="connsiteX62" fmla="*/ 170254 w 479231"/>
                <a:gd name="connsiteY62" fmla="*/ 209852 h 326695"/>
                <a:gd name="connsiteX63" fmla="*/ 170254 w 479231"/>
                <a:gd name="connsiteY63" fmla="*/ 306013 h 326695"/>
                <a:gd name="connsiteX64" fmla="*/ 154490 w 479231"/>
                <a:gd name="connsiteY64" fmla="*/ 321777 h 326695"/>
                <a:gd name="connsiteX65" fmla="*/ 138726 w 479231"/>
                <a:gd name="connsiteY65" fmla="*/ 306013 h 326695"/>
                <a:gd name="connsiteX66" fmla="*/ 138726 w 479231"/>
                <a:gd name="connsiteY66" fmla="*/ 225805 h 326695"/>
                <a:gd name="connsiteX67" fmla="*/ 100891 w 479231"/>
                <a:gd name="connsiteY67" fmla="*/ 225805 h 326695"/>
                <a:gd name="connsiteX68" fmla="*/ 69805 w 479231"/>
                <a:gd name="connsiteY68" fmla="*/ 225805 h 326695"/>
                <a:gd name="connsiteX69" fmla="*/ 38275 w 479231"/>
                <a:gd name="connsiteY69" fmla="*/ 194277 h 326695"/>
                <a:gd name="connsiteX70" fmla="*/ 38275 w 479231"/>
                <a:gd name="connsiteY70" fmla="*/ 103853 h 326695"/>
                <a:gd name="connsiteX71" fmla="*/ 66462 w 479231"/>
                <a:gd name="connsiteY71" fmla="*/ 71379 h 326695"/>
                <a:gd name="connsiteX72" fmla="*/ 412770 w 479231"/>
                <a:gd name="connsiteY72" fmla="*/ 71064 h 326695"/>
                <a:gd name="connsiteX73" fmla="*/ 440830 w 479231"/>
                <a:gd name="connsiteY73" fmla="*/ 103538 h 326695"/>
                <a:gd name="connsiteX74" fmla="*/ 440830 w 479231"/>
                <a:gd name="connsiteY74" fmla="*/ 194277 h 326695"/>
                <a:gd name="connsiteX75" fmla="*/ 409302 w 479231"/>
                <a:gd name="connsiteY75" fmla="*/ 225806 h 326695"/>
                <a:gd name="connsiteX76" fmla="*/ 378530 w 479231"/>
                <a:gd name="connsiteY76" fmla="*/ 225806 h 326695"/>
                <a:gd name="connsiteX77" fmla="*/ 340696 w 479231"/>
                <a:gd name="connsiteY77" fmla="*/ 225806 h 326695"/>
                <a:gd name="connsiteX78" fmla="*/ 340696 w 479231"/>
                <a:gd name="connsiteY78" fmla="*/ 306013 h 326695"/>
                <a:gd name="connsiteX79" fmla="*/ 324932 w 479231"/>
                <a:gd name="connsiteY79" fmla="*/ 321777 h 326695"/>
                <a:gd name="connsiteX80" fmla="*/ 309168 w 479231"/>
                <a:gd name="connsiteY80" fmla="*/ 306013 h 326695"/>
                <a:gd name="connsiteX81" fmla="*/ 309168 w 479231"/>
                <a:gd name="connsiteY81" fmla="*/ 210041 h 326695"/>
                <a:gd name="connsiteX82" fmla="*/ 324932 w 479231"/>
                <a:gd name="connsiteY82" fmla="*/ 194277 h 326695"/>
                <a:gd name="connsiteX83" fmla="*/ 378342 w 479231"/>
                <a:gd name="connsiteY83" fmla="*/ 194277 h 326695"/>
                <a:gd name="connsiteX84" fmla="*/ 378342 w 479231"/>
                <a:gd name="connsiteY84" fmla="*/ 127374 h 326695"/>
                <a:gd name="connsiteX85" fmla="*/ 368756 w 479231"/>
                <a:gd name="connsiteY85" fmla="*/ 134499 h 326695"/>
                <a:gd name="connsiteX86" fmla="*/ 359425 w 479231"/>
                <a:gd name="connsiteY86" fmla="*/ 137526 h 326695"/>
                <a:gd name="connsiteX87" fmla="*/ 315284 w 479231"/>
                <a:gd name="connsiteY87" fmla="*/ 137526 h 326695"/>
                <a:gd name="connsiteX88" fmla="*/ 299520 w 479231"/>
                <a:gd name="connsiteY88" fmla="*/ 121762 h 326695"/>
                <a:gd name="connsiteX89" fmla="*/ 315284 w 479231"/>
                <a:gd name="connsiteY89" fmla="*/ 105998 h 326695"/>
                <a:gd name="connsiteX90" fmla="*/ 354253 w 479231"/>
                <a:gd name="connsiteY90" fmla="*/ 105998 h 326695"/>
                <a:gd name="connsiteX91" fmla="*/ 384269 w 479231"/>
                <a:gd name="connsiteY91" fmla="*/ 83675 h 326695"/>
                <a:gd name="connsiteX92" fmla="*/ 412770 w 479231"/>
                <a:gd name="connsiteY92" fmla="*/ 71064 h 326695"/>
                <a:gd name="connsiteX93" fmla="*/ 409868 w 479231"/>
                <a:gd name="connsiteY93" fmla="*/ 0 h 326695"/>
                <a:gd name="connsiteX94" fmla="*/ 441397 w 479231"/>
                <a:gd name="connsiteY94" fmla="*/ 31528 h 326695"/>
                <a:gd name="connsiteX95" fmla="*/ 409868 w 479231"/>
                <a:gd name="connsiteY95" fmla="*/ 63057 h 326695"/>
                <a:gd name="connsiteX96" fmla="*/ 378340 w 479231"/>
                <a:gd name="connsiteY96" fmla="*/ 31528 h 326695"/>
                <a:gd name="connsiteX97" fmla="*/ 409868 w 479231"/>
                <a:gd name="connsiteY97" fmla="*/ 0 h 326695"/>
                <a:gd name="connsiteX98" fmla="*/ 69362 w 479231"/>
                <a:gd name="connsiteY98" fmla="*/ 0 h 326695"/>
                <a:gd name="connsiteX99" fmla="*/ 100891 w 479231"/>
                <a:gd name="connsiteY99" fmla="*/ 31528 h 326695"/>
                <a:gd name="connsiteX100" fmla="*/ 69362 w 479231"/>
                <a:gd name="connsiteY100" fmla="*/ 63057 h 326695"/>
                <a:gd name="connsiteX101" fmla="*/ 37834 w 479231"/>
                <a:gd name="connsiteY101" fmla="*/ 31528 h 326695"/>
                <a:gd name="connsiteX102" fmla="*/ 69362 w 479231"/>
                <a:gd name="connsiteY102" fmla="*/ 0 h 3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79231" h="326695">
                  <a:moveTo>
                    <a:pt x="132419" y="150137"/>
                  </a:moveTo>
                  <a:lnTo>
                    <a:pt x="346812" y="150137"/>
                  </a:lnTo>
                  <a:cubicBezTo>
                    <a:pt x="353777" y="150137"/>
                    <a:pt x="359423" y="155784"/>
                    <a:pt x="359423" y="162748"/>
                  </a:cubicBezTo>
                  <a:cubicBezTo>
                    <a:pt x="359423" y="169714"/>
                    <a:pt x="353777" y="175360"/>
                    <a:pt x="346812" y="175360"/>
                  </a:cubicBezTo>
                  <a:lnTo>
                    <a:pt x="252227" y="175360"/>
                  </a:lnTo>
                  <a:lnTo>
                    <a:pt x="252227" y="301473"/>
                  </a:lnTo>
                  <a:lnTo>
                    <a:pt x="290061" y="301473"/>
                  </a:lnTo>
                  <a:lnTo>
                    <a:pt x="290061" y="326695"/>
                  </a:lnTo>
                  <a:lnTo>
                    <a:pt x="189170" y="326695"/>
                  </a:lnTo>
                  <a:lnTo>
                    <a:pt x="189170" y="301473"/>
                  </a:lnTo>
                  <a:lnTo>
                    <a:pt x="227004" y="301473"/>
                  </a:lnTo>
                  <a:lnTo>
                    <a:pt x="227004" y="175360"/>
                  </a:lnTo>
                  <a:lnTo>
                    <a:pt x="132419" y="175360"/>
                  </a:lnTo>
                  <a:cubicBezTo>
                    <a:pt x="125454" y="175360"/>
                    <a:pt x="119808" y="169714"/>
                    <a:pt x="119808" y="162748"/>
                  </a:cubicBezTo>
                  <a:cubicBezTo>
                    <a:pt x="119808" y="155784"/>
                    <a:pt x="125454" y="150137"/>
                    <a:pt x="132419" y="150137"/>
                  </a:cubicBezTo>
                  <a:close/>
                  <a:moveTo>
                    <a:pt x="466620" y="102844"/>
                  </a:moveTo>
                  <a:cubicBezTo>
                    <a:pt x="473586" y="102844"/>
                    <a:pt x="479231" y="108491"/>
                    <a:pt x="479231" y="115455"/>
                  </a:cubicBezTo>
                  <a:lnTo>
                    <a:pt x="479231" y="251027"/>
                  </a:lnTo>
                  <a:cubicBezTo>
                    <a:pt x="479231" y="257993"/>
                    <a:pt x="473586" y="263638"/>
                    <a:pt x="466620" y="263638"/>
                  </a:cubicBezTo>
                  <a:lnTo>
                    <a:pt x="428786" y="263638"/>
                  </a:lnTo>
                  <a:lnTo>
                    <a:pt x="428786" y="301472"/>
                  </a:lnTo>
                  <a:lnTo>
                    <a:pt x="454009" y="301472"/>
                  </a:lnTo>
                  <a:lnTo>
                    <a:pt x="454009" y="326695"/>
                  </a:lnTo>
                  <a:lnTo>
                    <a:pt x="378341" y="326695"/>
                  </a:lnTo>
                  <a:lnTo>
                    <a:pt x="378341" y="301472"/>
                  </a:lnTo>
                  <a:lnTo>
                    <a:pt x="403563" y="301472"/>
                  </a:lnTo>
                  <a:lnTo>
                    <a:pt x="403563" y="263638"/>
                  </a:lnTo>
                  <a:lnTo>
                    <a:pt x="365729" y="263638"/>
                  </a:lnTo>
                  <a:cubicBezTo>
                    <a:pt x="358765" y="263638"/>
                    <a:pt x="353118" y="257993"/>
                    <a:pt x="353118" y="251027"/>
                  </a:cubicBezTo>
                  <a:cubicBezTo>
                    <a:pt x="353118" y="244062"/>
                    <a:pt x="358765" y="238416"/>
                    <a:pt x="365729" y="238416"/>
                  </a:cubicBezTo>
                  <a:lnTo>
                    <a:pt x="454009" y="238416"/>
                  </a:lnTo>
                  <a:lnTo>
                    <a:pt x="454009" y="115455"/>
                  </a:lnTo>
                  <a:cubicBezTo>
                    <a:pt x="454009" y="108491"/>
                    <a:pt x="459655" y="102844"/>
                    <a:pt x="466620" y="102844"/>
                  </a:cubicBezTo>
                  <a:close/>
                  <a:moveTo>
                    <a:pt x="12611" y="99691"/>
                  </a:moveTo>
                  <a:cubicBezTo>
                    <a:pt x="19576" y="99691"/>
                    <a:pt x="25223" y="105338"/>
                    <a:pt x="25223" y="112302"/>
                  </a:cubicBezTo>
                  <a:lnTo>
                    <a:pt x="25223" y="238415"/>
                  </a:lnTo>
                  <a:lnTo>
                    <a:pt x="113502" y="238415"/>
                  </a:lnTo>
                  <a:cubicBezTo>
                    <a:pt x="120467" y="238415"/>
                    <a:pt x="126113" y="244062"/>
                    <a:pt x="126113" y="251027"/>
                  </a:cubicBezTo>
                  <a:cubicBezTo>
                    <a:pt x="126113" y="257993"/>
                    <a:pt x="120467" y="263638"/>
                    <a:pt x="113502" y="263638"/>
                  </a:cubicBezTo>
                  <a:lnTo>
                    <a:pt x="75668" y="263638"/>
                  </a:lnTo>
                  <a:lnTo>
                    <a:pt x="75668" y="301472"/>
                  </a:lnTo>
                  <a:lnTo>
                    <a:pt x="100891" y="301472"/>
                  </a:lnTo>
                  <a:lnTo>
                    <a:pt x="100891" y="326695"/>
                  </a:lnTo>
                  <a:lnTo>
                    <a:pt x="25223" y="326695"/>
                  </a:lnTo>
                  <a:lnTo>
                    <a:pt x="25223" y="301472"/>
                  </a:lnTo>
                  <a:lnTo>
                    <a:pt x="50445" y="301472"/>
                  </a:lnTo>
                  <a:lnTo>
                    <a:pt x="50445" y="263638"/>
                  </a:lnTo>
                  <a:lnTo>
                    <a:pt x="12611" y="263638"/>
                  </a:lnTo>
                  <a:cubicBezTo>
                    <a:pt x="5646" y="263638"/>
                    <a:pt x="0" y="257993"/>
                    <a:pt x="0" y="251027"/>
                  </a:cubicBezTo>
                  <a:lnTo>
                    <a:pt x="0" y="112302"/>
                  </a:lnTo>
                  <a:cubicBezTo>
                    <a:pt x="0" y="105338"/>
                    <a:pt x="5646" y="99691"/>
                    <a:pt x="12611" y="99691"/>
                  </a:cubicBezTo>
                  <a:close/>
                  <a:moveTo>
                    <a:pt x="66462" y="71379"/>
                  </a:moveTo>
                  <a:cubicBezTo>
                    <a:pt x="77536" y="70173"/>
                    <a:pt x="88409" y="74984"/>
                    <a:pt x="94964" y="83990"/>
                  </a:cubicBezTo>
                  <a:lnTo>
                    <a:pt x="124979" y="105998"/>
                  </a:lnTo>
                  <a:lnTo>
                    <a:pt x="163948" y="105998"/>
                  </a:lnTo>
                  <a:cubicBezTo>
                    <a:pt x="172654" y="105998"/>
                    <a:pt x="179712" y="113055"/>
                    <a:pt x="179712" y="121762"/>
                  </a:cubicBezTo>
                  <a:cubicBezTo>
                    <a:pt x="179712" y="130468"/>
                    <a:pt x="172654" y="137526"/>
                    <a:pt x="163948" y="137526"/>
                  </a:cubicBezTo>
                  <a:lnTo>
                    <a:pt x="119809" y="137526"/>
                  </a:lnTo>
                  <a:cubicBezTo>
                    <a:pt x="116457" y="137518"/>
                    <a:pt x="113193" y="136459"/>
                    <a:pt x="110476" y="134499"/>
                  </a:cubicBezTo>
                  <a:lnTo>
                    <a:pt x="100891" y="127374"/>
                  </a:lnTo>
                  <a:lnTo>
                    <a:pt x="100891" y="194088"/>
                  </a:lnTo>
                  <a:lnTo>
                    <a:pt x="154490" y="194088"/>
                  </a:lnTo>
                  <a:cubicBezTo>
                    <a:pt x="163195" y="194088"/>
                    <a:pt x="170254" y="201146"/>
                    <a:pt x="170254" y="209852"/>
                  </a:cubicBezTo>
                  <a:lnTo>
                    <a:pt x="170254" y="306013"/>
                  </a:lnTo>
                  <a:cubicBezTo>
                    <a:pt x="170254" y="314720"/>
                    <a:pt x="163195" y="321777"/>
                    <a:pt x="154490" y="321777"/>
                  </a:cubicBezTo>
                  <a:cubicBezTo>
                    <a:pt x="145783" y="321777"/>
                    <a:pt x="138726" y="314720"/>
                    <a:pt x="138726" y="306013"/>
                  </a:cubicBezTo>
                  <a:lnTo>
                    <a:pt x="138726" y="225805"/>
                  </a:lnTo>
                  <a:lnTo>
                    <a:pt x="100891" y="225805"/>
                  </a:lnTo>
                  <a:lnTo>
                    <a:pt x="69805" y="225805"/>
                  </a:lnTo>
                  <a:cubicBezTo>
                    <a:pt x="52391" y="225805"/>
                    <a:pt x="38275" y="211689"/>
                    <a:pt x="38275" y="194277"/>
                  </a:cubicBezTo>
                  <a:lnTo>
                    <a:pt x="38275" y="103853"/>
                  </a:lnTo>
                  <a:cubicBezTo>
                    <a:pt x="37989" y="87415"/>
                    <a:pt x="50146" y="73407"/>
                    <a:pt x="66462" y="71379"/>
                  </a:cubicBezTo>
                  <a:close/>
                  <a:moveTo>
                    <a:pt x="412770" y="71064"/>
                  </a:moveTo>
                  <a:cubicBezTo>
                    <a:pt x="429035" y="73151"/>
                    <a:pt x="441126" y="87142"/>
                    <a:pt x="440830" y="103538"/>
                  </a:cubicBezTo>
                  <a:lnTo>
                    <a:pt x="440830" y="194277"/>
                  </a:lnTo>
                  <a:cubicBezTo>
                    <a:pt x="440830" y="211690"/>
                    <a:pt x="426715" y="225806"/>
                    <a:pt x="409302" y="225806"/>
                  </a:cubicBezTo>
                  <a:lnTo>
                    <a:pt x="378530" y="225806"/>
                  </a:lnTo>
                  <a:lnTo>
                    <a:pt x="340696" y="225806"/>
                  </a:lnTo>
                  <a:lnTo>
                    <a:pt x="340696" y="306013"/>
                  </a:lnTo>
                  <a:cubicBezTo>
                    <a:pt x="340696" y="314720"/>
                    <a:pt x="333638" y="321777"/>
                    <a:pt x="324932" y="321777"/>
                  </a:cubicBezTo>
                  <a:cubicBezTo>
                    <a:pt x="316225" y="321777"/>
                    <a:pt x="309168" y="314720"/>
                    <a:pt x="309168" y="306013"/>
                  </a:cubicBezTo>
                  <a:lnTo>
                    <a:pt x="309168" y="210041"/>
                  </a:lnTo>
                  <a:cubicBezTo>
                    <a:pt x="309168" y="201335"/>
                    <a:pt x="316225" y="194277"/>
                    <a:pt x="324932" y="194277"/>
                  </a:cubicBezTo>
                  <a:lnTo>
                    <a:pt x="378342" y="194277"/>
                  </a:lnTo>
                  <a:lnTo>
                    <a:pt x="378342" y="127374"/>
                  </a:lnTo>
                  <a:lnTo>
                    <a:pt x="368756" y="134499"/>
                  </a:lnTo>
                  <a:cubicBezTo>
                    <a:pt x="366039" y="136460"/>
                    <a:pt x="362775" y="137518"/>
                    <a:pt x="359425" y="137526"/>
                  </a:cubicBezTo>
                  <a:lnTo>
                    <a:pt x="315284" y="137526"/>
                  </a:lnTo>
                  <a:cubicBezTo>
                    <a:pt x="306577" y="137526"/>
                    <a:pt x="299520" y="130468"/>
                    <a:pt x="299520" y="121762"/>
                  </a:cubicBezTo>
                  <a:cubicBezTo>
                    <a:pt x="299520" y="113056"/>
                    <a:pt x="306577" y="105998"/>
                    <a:pt x="315284" y="105998"/>
                  </a:cubicBezTo>
                  <a:lnTo>
                    <a:pt x="354253" y="105998"/>
                  </a:lnTo>
                  <a:lnTo>
                    <a:pt x="384269" y="83675"/>
                  </a:lnTo>
                  <a:cubicBezTo>
                    <a:pt x="390824" y="74669"/>
                    <a:pt x="401696" y="69858"/>
                    <a:pt x="412770" y="71064"/>
                  </a:cubicBezTo>
                  <a:close/>
                  <a:moveTo>
                    <a:pt x="409868" y="0"/>
                  </a:moveTo>
                  <a:cubicBezTo>
                    <a:pt x="427281" y="0"/>
                    <a:pt x="441397" y="14116"/>
                    <a:pt x="441397" y="31528"/>
                  </a:cubicBezTo>
                  <a:cubicBezTo>
                    <a:pt x="441397" y="48941"/>
                    <a:pt x="427281" y="63057"/>
                    <a:pt x="409868" y="63057"/>
                  </a:cubicBezTo>
                  <a:cubicBezTo>
                    <a:pt x="392456" y="63057"/>
                    <a:pt x="378340" y="48941"/>
                    <a:pt x="378340" y="31528"/>
                  </a:cubicBezTo>
                  <a:cubicBezTo>
                    <a:pt x="378340" y="14116"/>
                    <a:pt x="392456" y="0"/>
                    <a:pt x="409868" y="0"/>
                  </a:cubicBezTo>
                  <a:close/>
                  <a:moveTo>
                    <a:pt x="69362" y="0"/>
                  </a:moveTo>
                  <a:cubicBezTo>
                    <a:pt x="86775" y="0"/>
                    <a:pt x="100891" y="14116"/>
                    <a:pt x="100891" y="31528"/>
                  </a:cubicBezTo>
                  <a:cubicBezTo>
                    <a:pt x="100891" y="48941"/>
                    <a:pt x="86775" y="63057"/>
                    <a:pt x="69362" y="63057"/>
                  </a:cubicBezTo>
                  <a:cubicBezTo>
                    <a:pt x="51950" y="63057"/>
                    <a:pt x="37834" y="48941"/>
                    <a:pt x="37834" y="31528"/>
                  </a:cubicBezTo>
                  <a:cubicBezTo>
                    <a:pt x="37834" y="14116"/>
                    <a:pt x="51950" y="0"/>
                    <a:pt x="69362" y="0"/>
                  </a:cubicBezTo>
                  <a:close/>
                </a:path>
              </a:pathLst>
            </a:custGeom>
            <a:solidFill>
              <a:schemeClr val="bg1"/>
            </a:solidFill>
            <a:ln w="6548"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sz="2400"/>
            </a:p>
          </p:txBody>
        </p:sp>
      </p:grpSp>
      <p:sp>
        <p:nvSpPr>
          <p:cNvPr id="40"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الريادة                                                                               قصد101-801</a:t>
            </a:r>
            <a:endParaRPr lang="ar-BH" sz="1800" b="1" dirty="0">
              <a:solidFill>
                <a:srgbClr val="002060"/>
              </a:solidFill>
            </a:endParaRPr>
          </a:p>
        </p:txBody>
      </p:sp>
    </p:spTree>
    <p:extLst>
      <p:ext uri="{BB962C8B-B14F-4D97-AF65-F5344CB8AC3E}">
        <p14:creationId xmlns:p14="http://schemas.microsoft.com/office/powerpoint/2010/main" val="8790345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a16="http://schemas.microsoft.com/office/drawing/2014/main" xmlns="" id="{C7CA628E-402E-4ECD-83CD-2C5BD377C6C5}"/>
              </a:ext>
            </a:extLst>
          </p:cNvPr>
          <p:cNvSpPr/>
          <p:nvPr/>
        </p:nvSpPr>
        <p:spPr>
          <a:xfrm>
            <a:off x="152400" y="1510924"/>
            <a:ext cx="9372600" cy="4859396"/>
          </a:xfrm>
          <a:prstGeom prst="roundRect">
            <a:avLst>
              <a:gd name="adj" fmla="val 1924"/>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2416934" y="365314"/>
            <a:ext cx="9775066" cy="1080000"/>
          </a:xfrm>
          <a:prstGeom prst="roundRect">
            <a:avLst>
              <a:gd name="adj" fmla="val 10356"/>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6" name="مستطيل مستدير الزوايا 5">
            <a:hlinkClick r:id="rId2" action="ppaction://hlinksldjump"/>
          </p:cNvPr>
          <p:cNvSpPr/>
          <p:nvPr/>
        </p:nvSpPr>
        <p:spPr>
          <a:xfrm>
            <a:off x="9595332" y="1888222"/>
            <a:ext cx="2596668" cy="719644"/>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smtClean="0">
                <a:solidFill>
                  <a:srgbClr val="002060"/>
                </a:solidFill>
                <a:latin typeface="Sakkal Majalla" panose="02000000000000000000" pitchFamily="2" charset="-78"/>
                <a:cs typeface="Sakkal Majalla" panose="02000000000000000000" pitchFamily="2" charset="-78"/>
              </a:rPr>
              <a:t>النشاط الاستهلالي</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7" name="مستطيل مستدير الزوايا 16">
            <a:hlinkClick r:id="rId3" action="ppaction://hlinksldjump"/>
          </p:cNvPr>
          <p:cNvSpPr/>
          <p:nvPr/>
        </p:nvSpPr>
        <p:spPr>
          <a:xfrm>
            <a:off x="9595332" y="3808576"/>
            <a:ext cx="2596668"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الأنشطة</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18" name="مستطيل مستدير الزوايا 17">
            <a:hlinkClick r:id="" action="ppaction://noaction"/>
          </p:cNvPr>
          <p:cNvSpPr/>
          <p:nvPr/>
        </p:nvSpPr>
        <p:spPr>
          <a:xfrm>
            <a:off x="9595331" y="4751838"/>
            <a:ext cx="2626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smtClean="0">
                <a:solidFill>
                  <a:srgbClr val="002060"/>
                </a:solidFill>
                <a:latin typeface="Sakkal Majalla" panose="02000000000000000000" pitchFamily="2" charset="-78"/>
                <a:cs typeface="Sakkal Majalla" panose="02000000000000000000" pitchFamily="2" charset="-78"/>
              </a:rPr>
              <a:t>التقويم</a:t>
            </a:r>
            <a:endParaRPr lang="ar-BH"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6"/>
          <p:cNvSpPr/>
          <p:nvPr/>
        </p:nvSpPr>
        <p:spPr>
          <a:xfrm>
            <a:off x="2474966" y="546904"/>
            <a:ext cx="8407130" cy="646331"/>
          </a:xfrm>
          <a:prstGeom prst="rect">
            <a:avLst/>
          </a:prstGeom>
        </p:spPr>
        <p:txBody>
          <a:bodyPr wrap="square">
            <a:spAutoFit/>
          </a:bodyPr>
          <a:lstStyle/>
          <a:p>
            <a:pPr algn="ctr"/>
            <a:r>
              <a:rPr lang="ar-SA" sz="3600" b="1" dirty="0" smtClean="0">
                <a:solidFill>
                  <a:srgbClr val="FFFF00"/>
                </a:solidFill>
                <a:latin typeface="Arial" panose="020B0604020202020204" pitchFamily="34" charset="0"/>
                <a:cs typeface="Sultan bold" pitchFamily="2" charset="-78"/>
              </a:rPr>
              <a:t>نحدد مصادر تطوير الأفكار ذات الصلة بالمشروعات الريادية</a:t>
            </a:r>
            <a:endParaRPr lang="en-US" sz="3600" b="1" dirty="0">
              <a:ln w="9525">
                <a:noFill/>
                <a:prstDash val="solid"/>
              </a:ln>
              <a:solidFill>
                <a:srgbClr val="FFFF00"/>
              </a:solidFill>
              <a:latin typeface="Arial" panose="020B0604020202020204" pitchFamily="34" charset="0"/>
              <a:cs typeface="Sultan bold" pitchFamily="2" charset="-78"/>
            </a:endParaRPr>
          </a:p>
        </p:txBody>
      </p:sp>
      <p:grpSp>
        <p:nvGrpSpPr>
          <p:cNvPr id="29" name="Shape 631">
            <a:extLst>
              <a:ext uri="{FF2B5EF4-FFF2-40B4-BE49-F238E27FC236}">
                <a16:creationId xmlns:a16="http://schemas.microsoft.com/office/drawing/2014/main" xmlns="" id="{9DE0399B-6A40-495E-B773-BA7B46FB702D}"/>
              </a:ext>
            </a:extLst>
          </p:cNvPr>
          <p:cNvGrpSpPr/>
          <p:nvPr/>
        </p:nvGrpSpPr>
        <p:grpSpPr>
          <a:xfrm>
            <a:off x="11028981" y="477038"/>
            <a:ext cx="827524" cy="848823"/>
            <a:chOff x="5961125" y="1623900"/>
            <a:chExt cx="427450" cy="448175"/>
          </a:xfrm>
        </p:grpSpPr>
        <p:sp>
          <p:nvSpPr>
            <p:cNvPr id="30" name="Shape 632">
              <a:extLst>
                <a:ext uri="{FF2B5EF4-FFF2-40B4-BE49-F238E27FC236}">
                  <a16:creationId xmlns:a16="http://schemas.microsoft.com/office/drawing/2014/main" xmlns=""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1" name="Shape 633">
              <a:extLst>
                <a:ext uri="{FF2B5EF4-FFF2-40B4-BE49-F238E27FC236}">
                  <a16:creationId xmlns:a16="http://schemas.microsoft.com/office/drawing/2014/main" xmlns=""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2" name="Shape 634">
              <a:extLst>
                <a:ext uri="{FF2B5EF4-FFF2-40B4-BE49-F238E27FC236}">
                  <a16:creationId xmlns:a16="http://schemas.microsoft.com/office/drawing/2014/main" xmlns=""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3" name="Shape 635">
              <a:extLst>
                <a:ext uri="{FF2B5EF4-FFF2-40B4-BE49-F238E27FC236}">
                  <a16:creationId xmlns:a16="http://schemas.microsoft.com/office/drawing/2014/main" xmlns=""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4" name="Shape 636">
              <a:extLst>
                <a:ext uri="{FF2B5EF4-FFF2-40B4-BE49-F238E27FC236}">
                  <a16:creationId xmlns:a16="http://schemas.microsoft.com/office/drawing/2014/main" xmlns=""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37">
              <a:extLst>
                <a:ext uri="{FF2B5EF4-FFF2-40B4-BE49-F238E27FC236}">
                  <a16:creationId xmlns:a16="http://schemas.microsoft.com/office/drawing/2014/main" xmlns=""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6" name="Shape 638">
              <a:extLst>
                <a:ext uri="{FF2B5EF4-FFF2-40B4-BE49-F238E27FC236}">
                  <a16:creationId xmlns:a16="http://schemas.microsoft.com/office/drawing/2014/main" xmlns=""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1" name="مستطيل مستدير الزوايا 11">
            <a:hlinkClick r:id="rId4" action="ppaction://hlinksldjump"/>
          </p:cNvPr>
          <p:cNvSpPr/>
          <p:nvPr/>
        </p:nvSpPr>
        <p:spPr>
          <a:xfrm>
            <a:off x="9619281" y="2893870"/>
            <a:ext cx="2572719" cy="720000"/>
          </a:xfrm>
          <a:prstGeom prst="roundRect">
            <a:avLst>
              <a:gd name="adj" fmla="val 10356"/>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002060"/>
                </a:solidFill>
                <a:latin typeface="Sakkal Majalla" panose="02000000000000000000" pitchFamily="2" charset="-78"/>
                <a:cs typeface="Sakkal Majalla" panose="02000000000000000000" pitchFamily="2" charset="-78"/>
              </a:rPr>
              <a:t>     </a:t>
            </a:r>
            <a:r>
              <a:rPr lang="ar-SA" sz="3200" b="1" dirty="0" smtClean="0">
                <a:solidFill>
                  <a:srgbClr val="002060"/>
                </a:solidFill>
                <a:latin typeface="Sakkal Majalla" panose="02000000000000000000" pitchFamily="2" charset="-78"/>
                <a:cs typeface="Sakkal Majalla" panose="02000000000000000000" pitchFamily="2" charset="-78"/>
              </a:rPr>
              <a:t>أهداف التعلم</a:t>
            </a:r>
            <a:r>
              <a:rPr lang="ar-BH" sz="3200" b="1" dirty="0" smtClean="0">
                <a:solidFill>
                  <a:srgbClr val="002060"/>
                </a:solidFill>
                <a:latin typeface="Sakkal Majalla" panose="02000000000000000000" pitchFamily="2" charset="-78"/>
                <a:cs typeface="Sakkal Majalla" panose="02000000000000000000" pitchFamily="2" charset="-78"/>
              </a:rPr>
              <a:t> </a:t>
            </a:r>
            <a:endParaRPr lang="ar-BH" sz="3200" b="1" dirty="0">
              <a:solidFill>
                <a:srgbClr val="002060"/>
              </a:solidFill>
              <a:latin typeface="Sakkal Majalla" panose="02000000000000000000" pitchFamily="2" charset="-78"/>
              <a:cs typeface="Sakkal Majalla" panose="02000000000000000000" pitchFamily="2" charset="-78"/>
            </a:endParaRPr>
          </a:p>
        </p:txBody>
      </p:sp>
      <p:cxnSp>
        <p:nvCxnSpPr>
          <p:cNvPr id="38" name="Straight Connector 3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عام</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48" name="Group 47"/>
          <p:cNvGrpSpPr/>
          <p:nvPr/>
        </p:nvGrpSpPr>
        <p:grpSpPr>
          <a:xfrm>
            <a:off x="409121" y="1673146"/>
            <a:ext cx="8859157" cy="4232936"/>
            <a:chOff x="0" y="0"/>
            <a:chExt cx="6150610" cy="4232936"/>
          </a:xfrm>
        </p:grpSpPr>
        <p:grpSp>
          <p:nvGrpSpPr>
            <p:cNvPr id="49" name="Group 48"/>
            <p:cNvGrpSpPr/>
            <p:nvPr/>
          </p:nvGrpSpPr>
          <p:grpSpPr>
            <a:xfrm>
              <a:off x="0" y="0"/>
              <a:ext cx="6150610" cy="4232936"/>
              <a:chOff x="-5" y="32098"/>
              <a:chExt cx="6151114" cy="4236188"/>
            </a:xfrm>
          </p:grpSpPr>
          <p:grpSp>
            <p:nvGrpSpPr>
              <p:cNvPr id="51" name="Group 50"/>
              <p:cNvGrpSpPr/>
              <p:nvPr/>
            </p:nvGrpSpPr>
            <p:grpSpPr>
              <a:xfrm flipH="1">
                <a:off x="-5" y="66667"/>
                <a:ext cx="6151114" cy="4201619"/>
                <a:chOff x="261727" y="-8"/>
                <a:chExt cx="5130093" cy="4207509"/>
              </a:xfrm>
            </p:grpSpPr>
            <p:sp>
              <p:nvSpPr>
                <p:cNvPr id="53" name="Rectangle 52"/>
                <p:cNvSpPr/>
                <p:nvPr/>
              </p:nvSpPr>
              <p:spPr>
                <a:xfrm>
                  <a:off x="587927" y="155949"/>
                  <a:ext cx="4803893" cy="4051552"/>
                </a:xfrm>
                <a:prstGeom prst="rect">
                  <a:avLst/>
                </a:prstGeom>
                <a:solidFill>
                  <a:srgbClr val="D4D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81610" algn="just">
                    <a:lnSpc>
                      <a:spcPct val="115000"/>
                    </a:lnSpc>
                    <a:spcAft>
                      <a:spcPts val="0"/>
                    </a:spcAft>
                    <a:tabLst>
                      <a:tab pos="849630" algn="l"/>
                      <a:tab pos="1140460" algn="l"/>
                    </a:tabLst>
                  </a:pPr>
                  <a:r>
                    <a:rPr lang="ar-SA" sz="2000" dirty="0">
                      <a:effectLst/>
                      <a:ea typeface="Calibri" panose="020F0502020204030204" pitchFamily="34" charset="0"/>
                      <a:cs typeface="Times New Roman" panose="02020603050405020304" pitchFamily="18" charset="0"/>
                    </a:rPr>
                    <a:t> </a:t>
                  </a:r>
                  <a:endParaRPr lang="en-US" sz="2000" dirty="0">
                    <a:effectLst/>
                    <a:ea typeface="Calibri" panose="020F0502020204030204" pitchFamily="34" charset="0"/>
                    <a:cs typeface="Arial" panose="020B0604020202020204" pitchFamily="34" charset="0"/>
                  </a:endParaRPr>
                </a:p>
                <a:p>
                  <a:pPr algn="justLow" rtl="1">
                    <a:lnSpc>
                      <a:spcPct val="107000"/>
                    </a:lnSpc>
                    <a:spcAft>
                      <a:spcPts val="0"/>
                    </a:spcAft>
                  </a:pPr>
                  <a:r>
                    <a:rPr lang="en-US" sz="2000" dirty="0">
                      <a:solidFill>
                        <a:srgbClr val="000000"/>
                      </a:solidFill>
                      <a:effectLst/>
                      <a:latin typeface="Sakkal Majalla"/>
                      <a:ea typeface="Calibri" panose="020F0502020204030204" pitchFamily="34" charset="0"/>
                      <a:cs typeface="Arial" panose="020B0604020202020204" pitchFamily="34" charset="0"/>
                    </a:rPr>
                    <a:t> </a:t>
                  </a:r>
                  <a:endParaRPr lang="en-US" sz="2000" dirty="0">
                    <a:effectLst/>
                    <a:ea typeface="Calibri" panose="020F0502020204030204" pitchFamily="34" charset="0"/>
                    <a:cs typeface="Arial" panose="020B0604020202020204" pitchFamily="34" charset="0"/>
                  </a:endParaRPr>
                </a:p>
                <a:p>
                  <a:pPr algn="just" rtl="1">
                    <a:lnSpc>
                      <a:spcPct val="110000"/>
                    </a:lnSpc>
                    <a:spcAft>
                      <a:spcPts val="0"/>
                    </a:spcAft>
                  </a:pPr>
                  <a:r>
                    <a:rPr lang="ar-SA" sz="2000" dirty="0">
                      <a:solidFill>
                        <a:srgbClr val="000000"/>
                      </a:solidFill>
                      <a:effectLst/>
                      <a:ea typeface="Calibri" panose="020F0502020204030204" pitchFamily="34" charset="0"/>
                      <a:cs typeface="Sakkal Majalla"/>
                    </a:rPr>
                    <a:t>" اقرأ مقال </a:t>
                  </a:r>
                  <a:r>
                    <a:rPr lang="ar-BH" sz="2000" dirty="0">
                      <a:solidFill>
                        <a:srgbClr val="000000"/>
                      </a:solidFill>
                      <a:effectLst/>
                      <a:ea typeface="Calibri" panose="020F0502020204030204" pitchFamily="34" charset="0"/>
                      <a:cs typeface="Sakkal Majalla"/>
                    </a:rPr>
                    <a:t>احتفال مملكة البحرين والعالم بالمؤسسات الصغيرة والمتوسطة </a:t>
                  </a:r>
                  <a:endParaRPr lang="en-US" sz="2000" dirty="0">
                    <a:effectLst/>
                    <a:ea typeface="Calibri" panose="020F0502020204030204" pitchFamily="34" charset="0"/>
                    <a:cs typeface="Arial" panose="020B0604020202020204" pitchFamily="34" charset="0"/>
                  </a:endParaRPr>
                </a:p>
                <a:p>
                  <a:pPr algn="just" rtl="1">
                    <a:lnSpc>
                      <a:spcPct val="110000"/>
                    </a:lnSpc>
                    <a:spcAft>
                      <a:spcPts val="0"/>
                    </a:spcAft>
                  </a:pPr>
                  <a:r>
                    <a:rPr lang="ar-BH" sz="2000" dirty="0">
                      <a:solidFill>
                        <a:srgbClr val="000000"/>
                      </a:solidFill>
                      <a:effectLst/>
                      <a:ea typeface="Calibri" panose="020F0502020204030204" pitchFamily="34" charset="0"/>
                      <a:cs typeface="Sakkal Majalla"/>
                    </a:rPr>
                    <a:t>والمتناهية في الصغر. </a:t>
                  </a:r>
                  <a:endParaRPr lang="en-US" sz="2000" dirty="0">
                    <a:effectLst/>
                    <a:ea typeface="Calibri" panose="020F0502020204030204" pitchFamily="34" charset="0"/>
                    <a:cs typeface="Arial" panose="020B0604020202020204" pitchFamily="34" charset="0"/>
                  </a:endParaRPr>
                </a:p>
                <a:p>
                  <a:pPr algn="just" rtl="1">
                    <a:lnSpc>
                      <a:spcPct val="110000"/>
                    </a:lnSpc>
                    <a:spcAft>
                      <a:spcPts val="0"/>
                    </a:spcAft>
                  </a:pPr>
                  <a:r>
                    <a:rPr lang="ar-SA" sz="2000" dirty="0">
                      <a:solidFill>
                        <a:srgbClr val="000000"/>
                      </a:solidFill>
                      <a:effectLst/>
                      <a:ea typeface="Calibri" panose="020F0502020204030204" pitchFamily="34" charset="0"/>
                      <a:cs typeface="Sakkal Majalla"/>
                    </a:rPr>
                    <a:t>من وكالة انباء البحرين – الاخبار المحلية – 13 يونيو 2022.</a:t>
                  </a:r>
                  <a:endParaRPr lang="en-US" sz="2000" dirty="0">
                    <a:effectLst/>
                    <a:ea typeface="Calibri" panose="020F0502020204030204" pitchFamily="34" charset="0"/>
                    <a:cs typeface="Arial" panose="020B0604020202020204" pitchFamily="34" charset="0"/>
                  </a:endParaRPr>
                </a:p>
                <a:p>
                  <a:pPr algn="just" rtl="1">
                    <a:lnSpc>
                      <a:spcPct val="110000"/>
                    </a:lnSpc>
                    <a:spcAft>
                      <a:spcPts val="0"/>
                    </a:spcAft>
                  </a:pPr>
                  <a:r>
                    <a:rPr lang="ar-SA" sz="2000" dirty="0">
                      <a:solidFill>
                        <a:srgbClr val="000000"/>
                      </a:solidFill>
                      <a:effectLst/>
                      <a:ea typeface="Calibri" panose="020F0502020204030204" pitchFamily="34" charset="0"/>
                      <a:cs typeface="Sakkal Majalla"/>
                    </a:rPr>
                    <a:t> – صفحة 8</a:t>
                  </a:r>
                  <a:r>
                    <a:rPr lang="ar-BH" sz="2000" dirty="0">
                      <a:solidFill>
                        <a:srgbClr val="000000"/>
                      </a:solidFill>
                      <a:effectLst/>
                      <a:ea typeface="Calibri" panose="020F0502020204030204" pitchFamily="34" charset="0"/>
                      <a:cs typeface="Sakkal Majalla"/>
                    </a:rPr>
                    <a:t> من خلال الرابط التالي ثم أجب عما يأتي:</a:t>
                  </a:r>
                  <a:endParaRPr lang="en-US" sz="2000" dirty="0">
                    <a:effectLst/>
                    <a:ea typeface="Calibri" panose="020F0502020204030204" pitchFamily="34" charset="0"/>
                    <a:cs typeface="Arial" panose="020B0604020202020204" pitchFamily="34" charset="0"/>
                  </a:endParaRPr>
                </a:p>
                <a:p>
                  <a:pPr algn="just" rtl="1">
                    <a:lnSpc>
                      <a:spcPct val="110000"/>
                    </a:lnSpc>
                    <a:spcAft>
                      <a:spcPts val="0"/>
                    </a:spcAft>
                  </a:pPr>
                  <a:r>
                    <a:rPr lang="ar-BH" sz="2000" dirty="0">
                      <a:solidFill>
                        <a:srgbClr val="000000"/>
                      </a:solidFill>
                      <a:effectLst/>
                      <a:ea typeface="Calibri" panose="020F0502020204030204" pitchFamily="34" charset="0"/>
                      <a:cs typeface="Sakkal Majalla"/>
                    </a:rPr>
                    <a:t> </a:t>
                  </a:r>
                  <a:endParaRPr lang="ar-SA" sz="2000" dirty="0" smtClean="0">
                    <a:solidFill>
                      <a:srgbClr val="000000"/>
                    </a:solidFill>
                    <a:effectLst/>
                    <a:ea typeface="Calibri" panose="020F0502020204030204" pitchFamily="34" charset="0"/>
                    <a:cs typeface="Sakkal Majalla"/>
                  </a:endParaRPr>
                </a:p>
                <a:p>
                  <a:pPr algn="just" rtl="1">
                    <a:lnSpc>
                      <a:spcPct val="110000"/>
                    </a:lnSpc>
                    <a:spcAft>
                      <a:spcPts val="0"/>
                    </a:spcAft>
                  </a:pPr>
                  <a:endParaRPr lang="en-US" sz="2000" dirty="0">
                    <a:effectLst/>
                    <a:ea typeface="Calibri" panose="020F0502020204030204" pitchFamily="34" charset="0"/>
                    <a:cs typeface="Arial" panose="020B0604020202020204" pitchFamily="34" charset="0"/>
                  </a:endParaRPr>
                </a:p>
                <a:p>
                  <a:pPr algn="l" rtl="1">
                    <a:lnSpc>
                      <a:spcPct val="110000"/>
                    </a:lnSpc>
                    <a:spcAft>
                      <a:spcPts val="0"/>
                    </a:spcAft>
                  </a:pPr>
                  <a:r>
                    <a:rPr lang="en-US" dirty="0">
                      <a:solidFill>
                        <a:srgbClr val="002060"/>
                      </a:solidFill>
                      <a:effectLst/>
                      <a:latin typeface="Sakkal Majalla"/>
                      <a:ea typeface="Calibri" panose="020F0502020204030204" pitchFamily="34" charset="0"/>
                      <a:cs typeface="Arial" panose="020B0604020202020204" pitchFamily="34" charset="0"/>
                      <a:hlinkClick r:id="rId5"/>
                    </a:rPr>
                    <a:t>https://</a:t>
                  </a:r>
                  <a:r>
                    <a:rPr lang="en-US" dirty="0" smtClean="0">
                      <a:solidFill>
                        <a:srgbClr val="002060"/>
                      </a:solidFill>
                      <a:effectLst/>
                      <a:latin typeface="Sakkal Majalla"/>
                      <a:ea typeface="Calibri" panose="020F0502020204030204" pitchFamily="34" charset="0"/>
                      <a:cs typeface="Arial" panose="020B0604020202020204" pitchFamily="34" charset="0"/>
                      <a:hlinkClick r:id="rId5"/>
                    </a:rPr>
                    <a:t>bna.bh/news?cms=q8FmFJgiscL2fwIzON1%2BDljQLIudow9iIt2MeBATgFY%3D</a:t>
                  </a:r>
                  <a:endParaRPr lang="ar-SA" dirty="0" smtClean="0">
                    <a:solidFill>
                      <a:srgbClr val="002060"/>
                    </a:solidFill>
                    <a:effectLst/>
                    <a:latin typeface="Sakkal Majalla"/>
                    <a:ea typeface="Calibri" panose="020F0502020204030204" pitchFamily="34" charset="0"/>
                    <a:cs typeface="Arial" panose="020B0604020202020204" pitchFamily="34" charset="0"/>
                  </a:endParaRPr>
                </a:p>
                <a:p>
                  <a:pPr algn="l" rtl="1">
                    <a:lnSpc>
                      <a:spcPct val="110000"/>
                    </a:lnSpc>
                    <a:spcAft>
                      <a:spcPts val="0"/>
                    </a:spcAft>
                  </a:pPr>
                  <a:endParaRPr lang="en-US" dirty="0">
                    <a:effectLst/>
                    <a:ea typeface="Calibri" panose="020F0502020204030204" pitchFamily="34" charset="0"/>
                    <a:cs typeface="Arial" panose="020B0604020202020204" pitchFamily="34" charset="0"/>
                  </a:endParaRPr>
                </a:p>
                <a:p>
                  <a:pPr marL="457200" indent="-228600" algn="just" rtl="1">
                    <a:lnSpc>
                      <a:spcPct val="110000"/>
                    </a:lnSpc>
                    <a:spcAft>
                      <a:spcPts val="0"/>
                    </a:spcAft>
                  </a:pPr>
                  <a:r>
                    <a:rPr lang="ar-SA" sz="2000" b="1" dirty="0">
                      <a:solidFill>
                        <a:srgbClr val="000000"/>
                      </a:solidFill>
                      <a:effectLst/>
                      <a:ea typeface="Calibri" panose="020F0502020204030204" pitchFamily="34" charset="0"/>
                      <a:cs typeface="Sakkal Majalla"/>
                    </a:rPr>
                    <a:t>وضح جهود حكومة مملكة البحرين في دعم المشروعات الصغيرة.</a:t>
                  </a:r>
                  <a:endParaRPr lang="en-US" sz="2000" dirty="0">
                    <a:effectLst/>
                    <a:ea typeface="Calibri" panose="020F0502020204030204" pitchFamily="34" charset="0"/>
                    <a:cs typeface="Arial" panose="020B0604020202020204" pitchFamily="34" charset="0"/>
                  </a:endParaRPr>
                </a:p>
                <a:p>
                  <a:pPr marL="457200" indent="-228600" algn="just" rtl="1">
                    <a:lnSpc>
                      <a:spcPct val="110000"/>
                    </a:lnSpc>
                    <a:spcAft>
                      <a:spcPts val="0"/>
                    </a:spcAft>
                  </a:pPr>
                  <a:r>
                    <a:rPr lang="ar-BH" sz="2000" b="1" dirty="0">
                      <a:solidFill>
                        <a:srgbClr val="000000"/>
                      </a:solidFill>
                      <a:effectLst/>
                      <a:ea typeface="Calibri" panose="020F0502020204030204" pitchFamily="34" charset="0"/>
                      <a:cs typeface="Sakkal Majalla"/>
                    </a:rPr>
                    <a:t>علام يدل اهتمام حكومة مملكة البحرين بدعم المشروعات الصغيرة</a:t>
                  </a:r>
                  <a:r>
                    <a:rPr lang="ar-BH" sz="2000" b="1" dirty="0">
                      <a:effectLst/>
                      <a:ea typeface="Calibri" panose="020F0502020204030204" pitchFamily="34" charset="0"/>
                      <a:cs typeface="Sakkal Majalla"/>
                    </a:rPr>
                    <a:t>.</a:t>
                  </a:r>
                  <a:endParaRPr lang="en-US" sz="2000" dirty="0">
                    <a:effectLst/>
                    <a:ea typeface="Calibri" panose="020F0502020204030204" pitchFamily="34" charset="0"/>
                    <a:cs typeface="Arial" panose="020B0604020202020204" pitchFamily="34" charset="0"/>
                  </a:endParaRPr>
                </a:p>
                <a:p>
                  <a:pPr algn="r">
                    <a:lnSpc>
                      <a:spcPct val="110000"/>
                    </a:lnSpc>
                    <a:spcAft>
                      <a:spcPts val="0"/>
                    </a:spcAft>
                  </a:pPr>
                  <a:r>
                    <a:rPr lang="en-US" sz="2000" dirty="0">
                      <a:solidFill>
                        <a:srgbClr val="000000"/>
                      </a:solidFill>
                      <a:effectLst/>
                      <a:latin typeface="Sakkal Majalla"/>
                      <a:ea typeface="Calibri" panose="020F0502020204030204" pitchFamily="34" charset="0"/>
                      <a:cs typeface="Arial" panose="020B0604020202020204" pitchFamily="34" charset="0"/>
                    </a:rPr>
                    <a:t>   </a:t>
                  </a:r>
                  <a:endParaRPr lang="en-US" sz="2000" dirty="0">
                    <a:effectLst/>
                    <a:ea typeface="Calibri" panose="020F0502020204030204" pitchFamily="34" charset="0"/>
                    <a:cs typeface="Arial" panose="020B0604020202020204" pitchFamily="34" charset="0"/>
                  </a:endParaRPr>
                </a:p>
                <a:p>
                  <a:pPr algn="r" rtl="1">
                    <a:lnSpc>
                      <a:spcPct val="110000"/>
                    </a:lnSpc>
                    <a:spcAft>
                      <a:spcPts val="0"/>
                    </a:spcAft>
                  </a:pPr>
                  <a:r>
                    <a:rPr lang="ar-SA" sz="2000" b="1" dirty="0">
                      <a:solidFill>
                        <a:srgbClr val="000000"/>
                      </a:solidFill>
                      <a:effectLst/>
                      <a:ea typeface="Calibri" panose="020F0502020204030204" pitchFamily="34" charset="0"/>
                      <a:cs typeface="Sakkal Majalla"/>
                    </a:rPr>
                    <a:t> </a:t>
                  </a:r>
                  <a:endParaRPr lang="en-US" sz="2000" dirty="0">
                    <a:effectLst/>
                    <a:ea typeface="Calibri" panose="020F0502020204030204" pitchFamily="34" charset="0"/>
                    <a:cs typeface="Arial" panose="020B0604020202020204" pitchFamily="34" charset="0"/>
                  </a:endParaRPr>
                </a:p>
                <a:p>
                  <a:pPr algn="justLow" rtl="1">
                    <a:lnSpc>
                      <a:spcPct val="107000"/>
                    </a:lnSpc>
                    <a:spcAft>
                      <a:spcPts val="0"/>
                    </a:spcAft>
                  </a:pPr>
                  <a:r>
                    <a:rPr lang="en-US" sz="2000" dirty="0">
                      <a:solidFill>
                        <a:srgbClr val="000000"/>
                      </a:solidFill>
                      <a:effectLst/>
                      <a:latin typeface="Sakkal Majalla"/>
                      <a:ea typeface="Calibri" panose="020F0502020204030204" pitchFamily="34" charset="0"/>
                      <a:cs typeface="Arial" panose="020B0604020202020204" pitchFamily="34" charset="0"/>
                    </a:rPr>
                    <a:t>    </a:t>
                  </a:r>
                  <a:endParaRPr lang="en-US" sz="2000" dirty="0">
                    <a:effectLst/>
                    <a:ea typeface="Calibri" panose="020F0502020204030204" pitchFamily="34" charset="0"/>
                    <a:cs typeface="Arial" panose="020B0604020202020204" pitchFamily="34" charset="0"/>
                  </a:endParaRPr>
                </a:p>
              </p:txBody>
            </p:sp>
            <p:sp>
              <p:nvSpPr>
                <p:cNvPr id="54" name="Freeform: Shape 4"/>
                <p:cNvSpPr/>
                <p:nvPr/>
              </p:nvSpPr>
              <p:spPr>
                <a:xfrm>
                  <a:off x="261727" y="0"/>
                  <a:ext cx="2101703" cy="577051"/>
                </a:xfrm>
                <a:custGeom>
                  <a:avLst/>
                  <a:gdLst>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31837 h 1120776"/>
                    <a:gd name="connsiteX10" fmla="*/ 1146174 w 5532438"/>
                    <a:gd name="connsiteY10" fmla="*/ 760525 h 1120776"/>
                    <a:gd name="connsiteX11" fmla="*/ 785923 w 5532438"/>
                    <a:gd name="connsiteY11" fmla="*/ 1120776 h 1120776"/>
                    <a:gd name="connsiteX12" fmla="*/ 360251 w 5532438"/>
                    <a:gd name="connsiteY12" fmla="*/ 1120776 h 1120776"/>
                    <a:gd name="connsiteX13" fmla="*/ 0 w 5532438"/>
                    <a:gd name="connsiteY13" fmla="*/ 760525 h 1120776"/>
                    <a:gd name="connsiteX14" fmla="*/ 0 w 5532438"/>
                    <a:gd name="connsiteY14" fmla="*/ 360251 h 1120776"/>
                    <a:gd name="connsiteX15" fmla="*/ 360251 w 5532438"/>
                    <a:gd name="connsiteY15"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51604 w 5532438"/>
                    <a:gd name="connsiteY8" fmla="*/ 731837 h 1120776"/>
                    <a:gd name="connsiteX9" fmla="*/ 1146174 w 5532438"/>
                    <a:gd name="connsiteY9" fmla="*/ 760525 h 1120776"/>
                    <a:gd name="connsiteX10" fmla="*/ 785923 w 5532438"/>
                    <a:gd name="connsiteY10" fmla="*/ 1120776 h 1120776"/>
                    <a:gd name="connsiteX11" fmla="*/ 360251 w 5532438"/>
                    <a:gd name="connsiteY11" fmla="*/ 1120776 h 1120776"/>
                    <a:gd name="connsiteX12" fmla="*/ 0 w 5532438"/>
                    <a:gd name="connsiteY12" fmla="*/ 760525 h 1120776"/>
                    <a:gd name="connsiteX13" fmla="*/ 0 w 5532438"/>
                    <a:gd name="connsiteY13" fmla="*/ 360251 h 1120776"/>
                    <a:gd name="connsiteX14" fmla="*/ 360251 w 5532438"/>
                    <a:gd name="connsiteY14" fmla="*/ 0 h 1120776"/>
                    <a:gd name="connsiteX0" fmla="*/ 360251 w 5532438"/>
                    <a:gd name="connsiteY0" fmla="*/ 0 h 1120776"/>
                    <a:gd name="connsiteX1" fmla="*/ 384174 w 5532438"/>
                    <a:gd name="connsiteY1" fmla="*/ 0 h 1120776"/>
                    <a:gd name="connsiteX2" fmla="*/ 785923 w 5532438"/>
                    <a:gd name="connsiteY2" fmla="*/ 0 h 1120776"/>
                    <a:gd name="connsiteX3" fmla="*/ 5532438 w 5532438"/>
                    <a:gd name="connsiteY3" fmla="*/ 0 h 1120776"/>
                    <a:gd name="connsiteX4" fmla="*/ 5532438 w 5532438"/>
                    <a:gd name="connsiteY4" fmla="*/ 425450 h 1120776"/>
                    <a:gd name="connsiteX5" fmla="*/ 1719261 w 5532438"/>
                    <a:gd name="connsiteY5" fmla="*/ 425450 h 1120776"/>
                    <a:gd name="connsiteX6" fmla="*/ 1506425 w 5532438"/>
                    <a:gd name="connsiteY6" fmla="*/ 425450 h 1120776"/>
                    <a:gd name="connsiteX7" fmla="*/ 1153493 w 5532438"/>
                    <a:gd name="connsiteY7" fmla="*/ 713098 h 1120776"/>
                    <a:gd name="connsiteX8" fmla="*/ 1146174 w 5532438"/>
                    <a:gd name="connsiteY8" fmla="*/ 760525 h 1120776"/>
                    <a:gd name="connsiteX9" fmla="*/ 785923 w 5532438"/>
                    <a:gd name="connsiteY9" fmla="*/ 1120776 h 1120776"/>
                    <a:gd name="connsiteX10" fmla="*/ 360251 w 5532438"/>
                    <a:gd name="connsiteY10" fmla="*/ 1120776 h 1120776"/>
                    <a:gd name="connsiteX11" fmla="*/ 0 w 5532438"/>
                    <a:gd name="connsiteY11" fmla="*/ 760525 h 1120776"/>
                    <a:gd name="connsiteX12" fmla="*/ 0 w 5532438"/>
                    <a:gd name="connsiteY12" fmla="*/ 360251 h 1120776"/>
                    <a:gd name="connsiteX13" fmla="*/ 360251 w 5532438"/>
                    <a:gd name="connsiteY13" fmla="*/ 0 h 112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32438" h="1120776">
                      <a:moveTo>
                        <a:pt x="360251" y="0"/>
                      </a:moveTo>
                      <a:lnTo>
                        <a:pt x="384174" y="0"/>
                      </a:lnTo>
                      <a:lnTo>
                        <a:pt x="785923" y="0"/>
                      </a:lnTo>
                      <a:lnTo>
                        <a:pt x="5532438" y="0"/>
                      </a:lnTo>
                      <a:lnTo>
                        <a:pt x="5532438" y="425450"/>
                      </a:lnTo>
                      <a:lnTo>
                        <a:pt x="1719261" y="425450"/>
                      </a:lnTo>
                      <a:lnTo>
                        <a:pt x="1506425" y="425450"/>
                      </a:lnTo>
                      <a:cubicBezTo>
                        <a:pt x="1332334" y="425450"/>
                        <a:pt x="1187085" y="548938"/>
                        <a:pt x="1153493" y="713098"/>
                      </a:cubicBezTo>
                      <a:lnTo>
                        <a:pt x="1146174" y="760525"/>
                      </a:lnTo>
                      <a:cubicBezTo>
                        <a:pt x="1146174" y="959486"/>
                        <a:pt x="984884" y="1120776"/>
                        <a:pt x="785923" y="1120776"/>
                      </a:cubicBezTo>
                      <a:lnTo>
                        <a:pt x="360251" y="1120776"/>
                      </a:lnTo>
                      <a:cubicBezTo>
                        <a:pt x="161290" y="1120776"/>
                        <a:pt x="0" y="959486"/>
                        <a:pt x="0" y="760525"/>
                      </a:cubicBezTo>
                      <a:lnTo>
                        <a:pt x="0" y="360251"/>
                      </a:lnTo>
                      <a:cubicBezTo>
                        <a:pt x="0" y="161290"/>
                        <a:pt x="161290" y="0"/>
                        <a:pt x="360251" y="0"/>
                      </a:cubicBezTo>
                      <a:close/>
                    </a:path>
                  </a:pathLst>
                </a:cu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sp>
              <p:nvSpPr>
                <p:cNvPr id="55" name="Rectangle 54"/>
                <p:cNvSpPr/>
                <p:nvPr/>
              </p:nvSpPr>
              <p:spPr>
                <a:xfrm>
                  <a:off x="587921" y="-8"/>
                  <a:ext cx="4803893" cy="304800"/>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grpSp>
          <p:sp>
            <p:nvSpPr>
              <p:cNvPr id="52" name="مربع نص 10"/>
              <p:cNvSpPr txBox="1"/>
              <p:nvPr/>
            </p:nvSpPr>
            <p:spPr>
              <a:xfrm>
                <a:off x="2690806" y="32098"/>
                <a:ext cx="2924175" cy="3714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BH" sz="1600">
                    <a:solidFill>
                      <a:srgbClr val="FFFFFF"/>
                    </a:solidFill>
                    <a:effectLst/>
                    <a:latin typeface="Al-Mateen" panose="02060803050605020204" pitchFamily="18" charset="-78"/>
                    <a:ea typeface="Calibri" panose="020F0502020204030204" pitchFamily="34" charset="0"/>
                    <a:cs typeface="Sultan bold" pitchFamily="2" charset="-78"/>
                  </a:rPr>
                  <a:t>نشاط جماعي </a:t>
                </a:r>
                <a:r>
                  <a:rPr lang="ar-BH" sz="1600" b="1">
                    <a:solidFill>
                      <a:srgbClr val="FFFFFF"/>
                    </a:solidFill>
                    <a:effectLst/>
                    <a:ea typeface="Calibri" panose="020F0502020204030204" pitchFamily="34" charset="0"/>
                    <a:cs typeface="Times New Roman" panose="02020603050405020304" pitchFamily="18" charset="0"/>
                  </a:rPr>
                  <a:t>(</a:t>
                </a:r>
                <a:r>
                  <a:rPr lang="en-US" sz="16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4</a:t>
                </a:r>
                <a:r>
                  <a:rPr lang="ar-BH" sz="1600" b="1">
                    <a:solidFill>
                      <a:srgbClr val="FFFFFF"/>
                    </a:solidFill>
                    <a:effectLst/>
                    <a:ea typeface="Calibri" panose="020F0502020204030204" pitchFamily="34" charset="0"/>
                    <a:cs typeface="Times New Roman" panose="02020603050405020304" pitchFamily="18" charset="0"/>
                  </a:rPr>
                  <a:t>-1-</a:t>
                </a:r>
                <a:r>
                  <a:rPr lang="en-US" sz="16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3</a:t>
                </a:r>
                <a:r>
                  <a:rPr lang="ar-BH" sz="1600" b="1">
                    <a:solidFill>
                      <a:srgbClr val="FFFFFF"/>
                    </a:solidFill>
                    <a:effectLst/>
                    <a:ea typeface="Calibri" panose="020F0502020204030204" pitchFamily="34" charset="0"/>
                    <a:cs typeface="Times New Roman" panose="02020603050405020304" pitchFamily="18" charset="0"/>
                  </a:rPr>
                  <a:t>)</a:t>
                </a:r>
                <a:endParaRPr lang="en-US" sz="1100">
                  <a:effectLst/>
                  <a:ea typeface="Calibri" panose="020F0502020204030204" pitchFamily="34" charset="0"/>
                  <a:cs typeface="Arial" panose="020B0604020202020204" pitchFamily="34" charset="0"/>
                </a:endParaRPr>
              </a:p>
            </p:txBody>
          </p:sp>
        </p:grpSp>
        <p:sp>
          <p:nvSpPr>
            <p:cNvPr id="50" name="Freeform: Shape 113"/>
            <p:cNvSpPr/>
            <p:nvPr/>
          </p:nvSpPr>
          <p:spPr>
            <a:xfrm>
              <a:off x="5657850" y="137160"/>
              <a:ext cx="438150" cy="318770"/>
            </a:xfrm>
            <a:custGeom>
              <a:avLst/>
              <a:gdLst>
                <a:gd name="connsiteX0" fmla="*/ 132419 w 479231"/>
                <a:gd name="connsiteY0" fmla="*/ 150137 h 326695"/>
                <a:gd name="connsiteX1" fmla="*/ 346812 w 479231"/>
                <a:gd name="connsiteY1" fmla="*/ 150137 h 326695"/>
                <a:gd name="connsiteX2" fmla="*/ 359423 w 479231"/>
                <a:gd name="connsiteY2" fmla="*/ 162748 h 326695"/>
                <a:gd name="connsiteX3" fmla="*/ 346812 w 479231"/>
                <a:gd name="connsiteY3" fmla="*/ 175360 h 326695"/>
                <a:gd name="connsiteX4" fmla="*/ 252227 w 479231"/>
                <a:gd name="connsiteY4" fmla="*/ 175360 h 326695"/>
                <a:gd name="connsiteX5" fmla="*/ 252227 w 479231"/>
                <a:gd name="connsiteY5" fmla="*/ 301473 h 326695"/>
                <a:gd name="connsiteX6" fmla="*/ 290061 w 479231"/>
                <a:gd name="connsiteY6" fmla="*/ 301473 h 326695"/>
                <a:gd name="connsiteX7" fmla="*/ 290061 w 479231"/>
                <a:gd name="connsiteY7" fmla="*/ 326695 h 326695"/>
                <a:gd name="connsiteX8" fmla="*/ 189170 w 479231"/>
                <a:gd name="connsiteY8" fmla="*/ 326695 h 326695"/>
                <a:gd name="connsiteX9" fmla="*/ 189170 w 479231"/>
                <a:gd name="connsiteY9" fmla="*/ 301473 h 326695"/>
                <a:gd name="connsiteX10" fmla="*/ 227004 w 479231"/>
                <a:gd name="connsiteY10" fmla="*/ 301473 h 326695"/>
                <a:gd name="connsiteX11" fmla="*/ 227004 w 479231"/>
                <a:gd name="connsiteY11" fmla="*/ 175360 h 326695"/>
                <a:gd name="connsiteX12" fmla="*/ 132419 w 479231"/>
                <a:gd name="connsiteY12" fmla="*/ 175360 h 326695"/>
                <a:gd name="connsiteX13" fmla="*/ 119808 w 479231"/>
                <a:gd name="connsiteY13" fmla="*/ 162748 h 326695"/>
                <a:gd name="connsiteX14" fmla="*/ 132419 w 479231"/>
                <a:gd name="connsiteY14" fmla="*/ 150137 h 326695"/>
                <a:gd name="connsiteX15" fmla="*/ 466620 w 479231"/>
                <a:gd name="connsiteY15" fmla="*/ 102844 h 326695"/>
                <a:gd name="connsiteX16" fmla="*/ 479231 w 479231"/>
                <a:gd name="connsiteY16" fmla="*/ 115455 h 326695"/>
                <a:gd name="connsiteX17" fmla="*/ 479231 w 479231"/>
                <a:gd name="connsiteY17" fmla="*/ 251027 h 326695"/>
                <a:gd name="connsiteX18" fmla="*/ 466620 w 479231"/>
                <a:gd name="connsiteY18" fmla="*/ 263638 h 326695"/>
                <a:gd name="connsiteX19" fmla="*/ 428786 w 479231"/>
                <a:gd name="connsiteY19" fmla="*/ 263638 h 326695"/>
                <a:gd name="connsiteX20" fmla="*/ 428786 w 479231"/>
                <a:gd name="connsiteY20" fmla="*/ 301472 h 326695"/>
                <a:gd name="connsiteX21" fmla="*/ 454009 w 479231"/>
                <a:gd name="connsiteY21" fmla="*/ 301472 h 326695"/>
                <a:gd name="connsiteX22" fmla="*/ 454009 w 479231"/>
                <a:gd name="connsiteY22" fmla="*/ 326695 h 326695"/>
                <a:gd name="connsiteX23" fmla="*/ 378341 w 479231"/>
                <a:gd name="connsiteY23" fmla="*/ 326695 h 326695"/>
                <a:gd name="connsiteX24" fmla="*/ 378341 w 479231"/>
                <a:gd name="connsiteY24" fmla="*/ 301472 h 326695"/>
                <a:gd name="connsiteX25" fmla="*/ 403563 w 479231"/>
                <a:gd name="connsiteY25" fmla="*/ 301472 h 326695"/>
                <a:gd name="connsiteX26" fmla="*/ 403563 w 479231"/>
                <a:gd name="connsiteY26" fmla="*/ 263638 h 326695"/>
                <a:gd name="connsiteX27" fmla="*/ 365729 w 479231"/>
                <a:gd name="connsiteY27" fmla="*/ 263638 h 326695"/>
                <a:gd name="connsiteX28" fmla="*/ 353118 w 479231"/>
                <a:gd name="connsiteY28" fmla="*/ 251027 h 326695"/>
                <a:gd name="connsiteX29" fmla="*/ 365729 w 479231"/>
                <a:gd name="connsiteY29" fmla="*/ 238416 h 326695"/>
                <a:gd name="connsiteX30" fmla="*/ 454009 w 479231"/>
                <a:gd name="connsiteY30" fmla="*/ 238416 h 326695"/>
                <a:gd name="connsiteX31" fmla="*/ 454009 w 479231"/>
                <a:gd name="connsiteY31" fmla="*/ 115455 h 326695"/>
                <a:gd name="connsiteX32" fmla="*/ 466620 w 479231"/>
                <a:gd name="connsiteY32" fmla="*/ 102844 h 326695"/>
                <a:gd name="connsiteX33" fmla="*/ 12611 w 479231"/>
                <a:gd name="connsiteY33" fmla="*/ 99691 h 326695"/>
                <a:gd name="connsiteX34" fmla="*/ 25223 w 479231"/>
                <a:gd name="connsiteY34" fmla="*/ 112302 h 326695"/>
                <a:gd name="connsiteX35" fmla="*/ 25223 w 479231"/>
                <a:gd name="connsiteY35" fmla="*/ 238415 h 326695"/>
                <a:gd name="connsiteX36" fmla="*/ 113502 w 479231"/>
                <a:gd name="connsiteY36" fmla="*/ 238415 h 326695"/>
                <a:gd name="connsiteX37" fmla="*/ 126113 w 479231"/>
                <a:gd name="connsiteY37" fmla="*/ 251027 h 326695"/>
                <a:gd name="connsiteX38" fmla="*/ 113502 w 479231"/>
                <a:gd name="connsiteY38" fmla="*/ 263638 h 326695"/>
                <a:gd name="connsiteX39" fmla="*/ 75668 w 479231"/>
                <a:gd name="connsiteY39" fmla="*/ 263638 h 326695"/>
                <a:gd name="connsiteX40" fmla="*/ 75668 w 479231"/>
                <a:gd name="connsiteY40" fmla="*/ 301472 h 326695"/>
                <a:gd name="connsiteX41" fmla="*/ 100891 w 479231"/>
                <a:gd name="connsiteY41" fmla="*/ 301472 h 326695"/>
                <a:gd name="connsiteX42" fmla="*/ 100891 w 479231"/>
                <a:gd name="connsiteY42" fmla="*/ 326695 h 326695"/>
                <a:gd name="connsiteX43" fmla="*/ 25223 w 479231"/>
                <a:gd name="connsiteY43" fmla="*/ 326695 h 326695"/>
                <a:gd name="connsiteX44" fmla="*/ 25223 w 479231"/>
                <a:gd name="connsiteY44" fmla="*/ 301472 h 326695"/>
                <a:gd name="connsiteX45" fmla="*/ 50445 w 479231"/>
                <a:gd name="connsiteY45" fmla="*/ 301472 h 326695"/>
                <a:gd name="connsiteX46" fmla="*/ 50445 w 479231"/>
                <a:gd name="connsiteY46" fmla="*/ 263638 h 326695"/>
                <a:gd name="connsiteX47" fmla="*/ 12611 w 479231"/>
                <a:gd name="connsiteY47" fmla="*/ 263638 h 326695"/>
                <a:gd name="connsiteX48" fmla="*/ 0 w 479231"/>
                <a:gd name="connsiteY48" fmla="*/ 251027 h 326695"/>
                <a:gd name="connsiteX49" fmla="*/ 0 w 479231"/>
                <a:gd name="connsiteY49" fmla="*/ 112302 h 326695"/>
                <a:gd name="connsiteX50" fmla="*/ 12611 w 479231"/>
                <a:gd name="connsiteY50" fmla="*/ 99691 h 326695"/>
                <a:gd name="connsiteX51" fmla="*/ 66462 w 479231"/>
                <a:gd name="connsiteY51" fmla="*/ 71379 h 326695"/>
                <a:gd name="connsiteX52" fmla="*/ 94964 w 479231"/>
                <a:gd name="connsiteY52" fmla="*/ 83990 h 326695"/>
                <a:gd name="connsiteX53" fmla="*/ 124979 w 479231"/>
                <a:gd name="connsiteY53" fmla="*/ 105998 h 326695"/>
                <a:gd name="connsiteX54" fmla="*/ 163948 w 479231"/>
                <a:gd name="connsiteY54" fmla="*/ 105998 h 326695"/>
                <a:gd name="connsiteX55" fmla="*/ 179712 w 479231"/>
                <a:gd name="connsiteY55" fmla="*/ 121762 h 326695"/>
                <a:gd name="connsiteX56" fmla="*/ 163948 w 479231"/>
                <a:gd name="connsiteY56" fmla="*/ 137526 h 326695"/>
                <a:gd name="connsiteX57" fmla="*/ 119809 w 479231"/>
                <a:gd name="connsiteY57" fmla="*/ 137526 h 326695"/>
                <a:gd name="connsiteX58" fmla="*/ 110476 w 479231"/>
                <a:gd name="connsiteY58" fmla="*/ 134499 h 326695"/>
                <a:gd name="connsiteX59" fmla="*/ 100891 w 479231"/>
                <a:gd name="connsiteY59" fmla="*/ 127374 h 326695"/>
                <a:gd name="connsiteX60" fmla="*/ 100891 w 479231"/>
                <a:gd name="connsiteY60" fmla="*/ 194088 h 326695"/>
                <a:gd name="connsiteX61" fmla="*/ 154490 w 479231"/>
                <a:gd name="connsiteY61" fmla="*/ 194088 h 326695"/>
                <a:gd name="connsiteX62" fmla="*/ 170254 w 479231"/>
                <a:gd name="connsiteY62" fmla="*/ 209852 h 326695"/>
                <a:gd name="connsiteX63" fmla="*/ 170254 w 479231"/>
                <a:gd name="connsiteY63" fmla="*/ 306013 h 326695"/>
                <a:gd name="connsiteX64" fmla="*/ 154490 w 479231"/>
                <a:gd name="connsiteY64" fmla="*/ 321777 h 326695"/>
                <a:gd name="connsiteX65" fmla="*/ 138726 w 479231"/>
                <a:gd name="connsiteY65" fmla="*/ 306013 h 326695"/>
                <a:gd name="connsiteX66" fmla="*/ 138726 w 479231"/>
                <a:gd name="connsiteY66" fmla="*/ 225805 h 326695"/>
                <a:gd name="connsiteX67" fmla="*/ 100891 w 479231"/>
                <a:gd name="connsiteY67" fmla="*/ 225805 h 326695"/>
                <a:gd name="connsiteX68" fmla="*/ 69805 w 479231"/>
                <a:gd name="connsiteY68" fmla="*/ 225805 h 326695"/>
                <a:gd name="connsiteX69" fmla="*/ 38275 w 479231"/>
                <a:gd name="connsiteY69" fmla="*/ 194277 h 326695"/>
                <a:gd name="connsiteX70" fmla="*/ 38275 w 479231"/>
                <a:gd name="connsiteY70" fmla="*/ 103853 h 326695"/>
                <a:gd name="connsiteX71" fmla="*/ 66462 w 479231"/>
                <a:gd name="connsiteY71" fmla="*/ 71379 h 326695"/>
                <a:gd name="connsiteX72" fmla="*/ 412770 w 479231"/>
                <a:gd name="connsiteY72" fmla="*/ 71064 h 326695"/>
                <a:gd name="connsiteX73" fmla="*/ 440830 w 479231"/>
                <a:gd name="connsiteY73" fmla="*/ 103538 h 326695"/>
                <a:gd name="connsiteX74" fmla="*/ 440830 w 479231"/>
                <a:gd name="connsiteY74" fmla="*/ 194277 h 326695"/>
                <a:gd name="connsiteX75" fmla="*/ 409302 w 479231"/>
                <a:gd name="connsiteY75" fmla="*/ 225806 h 326695"/>
                <a:gd name="connsiteX76" fmla="*/ 378530 w 479231"/>
                <a:gd name="connsiteY76" fmla="*/ 225806 h 326695"/>
                <a:gd name="connsiteX77" fmla="*/ 340696 w 479231"/>
                <a:gd name="connsiteY77" fmla="*/ 225806 h 326695"/>
                <a:gd name="connsiteX78" fmla="*/ 340696 w 479231"/>
                <a:gd name="connsiteY78" fmla="*/ 306013 h 326695"/>
                <a:gd name="connsiteX79" fmla="*/ 324932 w 479231"/>
                <a:gd name="connsiteY79" fmla="*/ 321777 h 326695"/>
                <a:gd name="connsiteX80" fmla="*/ 309168 w 479231"/>
                <a:gd name="connsiteY80" fmla="*/ 306013 h 326695"/>
                <a:gd name="connsiteX81" fmla="*/ 309168 w 479231"/>
                <a:gd name="connsiteY81" fmla="*/ 210041 h 326695"/>
                <a:gd name="connsiteX82" fmla="*/ 324932 w 479231"/>
                <a:gd name="connsiteY82" fmla="*/ 194277 h 326695"/>
                <a:gd name="connsiteX83" fmla="*/ 378342 w 479231"/>
                <a:gd name="connsiteY83" fmla="*/ 194277 h 326695"/>
                <a:gd name="connsiteX84" fmla="*/ 378342 w 479231"/>
                <a:gd name="connsiteY84" fmla="*/ 127374 h 326695"/>
                <a:gd name="connsiteX85" fmla="*/ 368756 w 479231"/>
                <a:gd name="connsiteY85" fmla="*/ 134499 h 326695"/>
                <a:gd name="connsiteX86" fmla="*/ 359425 w 479231"/>
                <a:gd name="connsiteY86" fmla="*/ 137526 h 326695"/>
                <a:gd name="connsiteX87" fmla="*/ 315284 w 479231"/>
                <a:gd name="connsiteY87" fmla="*/ 137526 h 326695"/>
                <a:gd name="connsiteX88" fmla="*/ 299520 w 479231"/>
                <a:gd name="connsiteY88" fmla="*/ 121762 h 326695"/>
                <a:gd name="connsiteX89" fmla="*/ 315284 w 479231"/>
                <a:gd name="connsiteY89" fmla="*/ 105998 h 326695"/>
                <a:gd name="connsiteX90" fmla="*/ 354253 w 479231"/>
                <a:gd name="connsiteY90" fmla="*/ 105998 h 326695"/>
                <a:gd name="connsiteX91" fmla="*/ 384269 w 479231"/>
                <a:gd name="connsiteY91" fmla="*/ 83675 h 326695"/>
                <a:gd name="connsiteX92" fmla="*/ 412770 w 479231"/>
                <a:gd name="connsiteY92" fmla="*/ 71064 h 326695"/>
                <a:gd name="connsiteX93" fmla="*/ 409868 w 479231"/>
                <a:gd name="connsiteY93" fmla="*/ 0 h 326695"/>
                <a:gd name="connsiteX94" fmla="*/ 441397 w 479231"/>
                <a:gd name="connsiteY94" fmla="*/ 31528 h 326695"/>
                <a:gd name="connsiteX95" fmla="*/ 409868 w 479231"/>
                <a:gd name="connsiteY95" fmla="*/ 63057 h 326695"/>
                <a:gd name="connsiteX96" fmla="*/ 378340 w 479231"/>
                <a:gd name="connsiteY96" fmla="*/ 31528 h 326695"/>
                <a:gd name="connsiteX97" fmla="*/ 409868 w 479231"/>
                <a:gd name="connsiteY97" fmla="*/ 0 h 326695"/>
                <a:gd name="connsiteX98" fmla="*/ 69362 w 479231"/>
                <a:gd name="connsiteY98" fmla="*/ 0 h 326695"/>
                <a:gd name="connsiteX99" fmla="*/ 100891 w 479231"/>
                <a:gd name="connsiteY99" fmla="*/ 31528 h 326695"/>
                <a:gd name="connsiteX100" fmla="*/ 69362 w 479231"/>
                <a:gd name="connsiteY100" fmla="*/ 63057 h 326695"/>
                <a:gd name="connsiteX101" fmla="*/ 37834 w 479231"/>
                <a:gd name="connsiteY101" fmla="*/ 31528 h 326695"/>
                <a:gd name="connsiteX102" fmla="*/ 69362 w 479231"/>
                <a:gd name="connsiteY102" fmla="*/ 0 h 3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479231" h="326695">
                  <a:moveTo>
                    <a:pt x="132419" y="150137"/>
                  </a:moveTo>
                  <a:lnTo>
                    <a:pt x="346812" y="150137"/>
                  </a:lnTo>
                  <a:cubicBezTo>
                    <a:pt x="353777" y="150137"/>
                    <a:pt x="359423" y="155784"/>
                    <a:pt x="359423" y="162748"/>
                  </a:cubicBezTo>
                  <a:cubicBezTo>
                    <a:pt x="359423" y="169714"/>
                    <a:pt x="353777" y="175360"/>
                    <a:pt x="346812" y="175360"/>
                  </a:cubicBezTo>
                  <a:lnTo>
                    <a:pt x="252227" y="175360"/>
                  </a:lnTo>
                  <a:lnTo>
                    <a:pt x="252227" y="301473"/>
                  </a:lnTo>
                  <a:lnTo>
                    <a:pt x="290061" y="301473"/>
                  </a:lnTo>
                  <a:lnTo>
                    <a:pt x="290061" y="326695"/>
                  </a:lnTo>
                  <a:lnTo>
                    <a:pt x="189170" y="326695"/>
                  </a:lnTo>
                  <a:lnTo>
                    <a:pt x="189170" y="301473"/>
                  </a:lnTo>
                  <a:lnTo>
                    <a:pt x="227004" y="301473"/>
                  </a:lnTo>
                  <a:lnTo>
                    <a:pt x="227004" y="175360"/>
                  </a:lnTo>
                  <a:lnTo>
                    <a:pt x="132419" y="175360"/>
                  </a:lnTo>
                  <a:cubicBezTo>
                    <a:pt x="125454" y="175360"/>
                    <a:pt x="119808" y="169714"/>
                    <a:pt x="119808" y="162748"/>
                  </a:cubicBezTo>
                  <a:cubicBezTo>
                    <a:pt x="119808" y="155784"/>
                    <a:pt x="125454" y="150137"/>
                    <a:pt x="132419" y="150137"/>
                  </a:cubicBezTo>
                  <a:close/>
                  <a:moveTo>
                    <a:pt x="466620" y="102844"/>
                  </a:moveTo>
                  <a:cubicBezTo>
                    <a:pt x="473586" y="102844"/>
                    <a:pt x="479231" y="108491"/>
                    <a:pt x="479231" y="115455"/>
                  </a:cubicBezTo>
                  <a:lnTo>
                    <a:pt x="479231" y="251027"/>
                  </a:lnTo>
                  <a:cubicBezTo>
                    <a:pt x="479231" y="257993"/>
                    <a:pt x="473586" y="263638"/>
                    <a:pt x="466620" y="263638"/>
                  </a:cubicBezTo>
                  <a:lnTo>
                    <a:pt x="428786" y="263638"/>
                  </a:lnTo>
                  <a:lnTo>
                    <a:pt x="428786" y="301472"/>
                  </a:lnTo>
                  <a:lnTo>
                    <a:pt x="454009" y="301472"/>
                  </a:lnTo>
                  <a:lnTo>
                    <a:pt x="454009" y="326695"/>
                  </a:lnTo>
                  <a:lnTo>
                    <a:pt x="378341" y="326695"/>
                  </a:lnTo>
                  <a:lnTo>
                    <a:pt x="378341" y="301472"/>
                  </a:lnTo>
                  <a:lnTo>
                    <a:pt x="403563" y="301472"/>
                  </a:lnTo>
                  <a:lnTo>
                    <a:pt x="403563" y="263638"/>
                  </a:lnTo>
                  <a:lnTo>
                    <a:pt x="365729" y="263638"/>
                  </a:lnTo>
                  <a:cubicBezTo>
                    <a:pt x="358765" y="263638"/>
                    <a:pt x="353118" y="257993"/>
                    <a:pt x="353118" y="251027"/>
                  </a:cubicBezTo>
                  <a:cubicBezTo>
                    <a:pt x="353118" y="244062"/>
                    <a:pt x="358765" y="238416"/>
                    <a:pt x="365729" y="238416"/>
                  </a:cubicBezTo>
                  <a:lnTo>
                    <a:pt x="454009" y="238416"/>
                  </a:lnTo>
                  <a:lnTo>
                    <a:pt x="454009" y="115455"/>
                  </a:lnTo>
                  <a:cubicBezTo>
                    <a:pt x="454009" y="108491"/>
                    <a:pt x="459655" y="102844"/>
                    <a:pt x="466620" y="102844"/>
                  </a:cubicBezTo>
                  <a:close/>
                  <a:moveTo>
                    <a:pt x="12611" y="99691"/>
                  </a:moveTo>
                  <a:cubicBezTo>
                    <a:pt x="19576" y="99691"/>
                    <a:pt x="25223" y="105338"/>
                    <a:pt x="25223" y="112302"/>
                  </a:cubicBezTo>
                  <a:lnTo>
                    <a:pt x="25223" y="238415"/>
                  </a:lnTo>
                  <a:lnTo>
                    <a:pt x="113502" y="238415"/>
                  </a:lnTo>
                  <a:cubicBezTo>
                    <a:pt x="120467" y="238415"/>
                    <a:pt x="126113" y="244062"/>
                    <a:pt x="126113" y="251027"/>
                  </a:cubicBezTo>
                  <a:cubicBezTo>
                    <a:pt x="126113" y="257993"/>
                    <a:pt x="120467" y="263638"/>
                    <a:pt x="113502" y="263638"/>
                  </a:cubicBezTo>
                  <a:lnTo>
                    <a:pt x="75668" y="263638"/>
                  </a:lnTo>
                  <a:lnTo>
                    <a:pt x="75668" y="301472"/>
                  </a:lnTo>
                  <a:lnTo>
                    <a:pt x="100891" y="301472"/>
                  </a:lnTo>
                  <a:lnTo>
                    <a:pt x="100891" y="326695"/>
                  </a:lnTo>
                  <a:lnTo>
                    <a:pt x="25223" y="326695"/>
                  </a:lnTo>
                  <a:lnTo>
                    <a:pt x="25223" y="301472"/>
                  </a:lnTo>
                  <a:lnTo>
                    <a:pt x="50445" y="301472"/>
                  </a:lnTo>
                  <a:lnTo>
                    <a:pt x="50445" y="263638"/>
                  </a:lnTo>
                  <a:lnTo>
                    <a:pt x="12611" y="263638"/>
                  </a:lnTo>
                  <a:cubicBezTo>
                    <a:pt x="5646" y="263638"/>
                    <a:pt x="0" y="257993"/>
                    <a:pt x="0" y="251027"/>
                  </a:cubicBezTo>
                  <a:lnTo>
                    <a:pt x="0" y="112302"/>
                  </a:lnTo>
                  <a:cubicBezTo>
                    <a:pt x="0" y="105338"/>
                    <a:pt x="5646" y="99691"/>
                    <a:pt x="12611" y="99691"/>
                  </a:cubicBezTo>
                  <a:close/>
                  <a:moveTo>
                    <a:pt x="66462" y="71379"/>
                  </a:moveTo>
                  <a:cubicBezTo>
                    <a:pt x="77536" y="70173"/>
                    <a:pt x="88409" y="74984"/>
                    <a:pt x="94964" y="83990"/>
                  </a:cubicBezTo>
                  <a:lnTo>
                    <a:pt x="124979" y="105998"/>
                  </a:lnTo>
                  <a:lnTo>
                    <a:pt x="163948" y="105998"/>
                  </a:lnTo>
                  <a:cubicBezTo>
                    <a:pt x="172654" y="105998"/>
                    <a:pt x="179712" y="113055"/>
                    <a:pt x="179712" y="121762"/>
                  </a:cubicBezTo>
                  <a:cubicBezTo>
                    <a:pt x="179712" y="130468"/>
                    <a:pt x="172654" y="137526"/>
                    <a:pt x="163948" y="137526"/>
                  </a:cubicBezTo>
                  <a:lnTo>
                    <a:pt x="119809" y="137526"/>
                  </a:lnTo>
                  <a:cubicBezTo>
                    <a:pt x="116457" y="137518"/>
                    <a:pt x="113193" y="136459"/>
                    <a:pt x="110476" y="134499"/>
                  </a:cubicBezTo>
                  <a:lnTo>
                    <a:pt x="100891" y="127374"/>
                  </a:lnTo>
                  <a:lnTo>
                    <a:pt x="100891" y="194088"/>
                  </a:lnTo>
                  <a:lnTo>
                    <a:pt x="154490" y="194088"/>
                  </a:lnTo>
                  <a:cubicBezTo>
                    <a:pt x="163195" y="194088"/>
                    <a:pt x="170254" y="201146"/>
                    <a:pt x="170254" y="209852"/>
                  </a:cubicBezTo>
                  <a:lnTo>
                    <a:pt x="170254" y="306013"/>
                  </a:lnTo>
                  <a:cubicBezTo>
                    <a:pt x="170254" y="314720"/>
                    <a:pt x="163195" y="321777"/>
                    <a:pt x="154490" y="321777"/>
                  </a:cubicBezTo>
                  <a:cubicBezTo>
                    <a:pt x="145783" y="321777"/>
                    <a:pt x="138726" y="314720"/>
                    <a:pt x="138726" y="306013"/>
                  </a:cubicBezTo>
                  <a:lnTo>
                    <a:pt x="138726" y="225805"/>
                  </a:lnTo>
                  <a:lnTo>
                    <a:pt x="100891" y="225805"/>
                  </a:lnTo>
                  <a:lnTo>
                    <a:pt x="69805" y="225805"/>
                  </a:lnTo>
                  <a:cubicBezTo>
                    <a:pt x="52391" y="225805"/>
                    <a:pt x="38275" y="211689"/>
                    <a:pt x="38275" y="194277"/>
                  </a:cubicBezTo>
                  <a:lnTo>
                    <a:pt x="38275" y="103853"/>
                  </a:lnTo>
                  <a:cubicBezTo>
                    <a:pt x="37989" y="87415"/>
                    <a:pt x="50146" y="73407"/>
                    <a:pt x="66462" y="71379"/>
                  </a:cubicBezTo>
                  <a:close/>
                  <a:moveTo>
                    <a:pt x="412770" y="71064"/>
                  </a:moveTo>
                  <a:cubicBezTo>
                    <a:pt x="429035" y="73151"/>
                    <a:pt x="441126" y="87142"/>
                    <a:pt x="440830" y="103538"/>
                  </a:cubicBezTo>
                  <a:lnTo>
                    <a:pt x="440830" y="194277"/>
                  </a:lnTo>
                  <a:cubicBezTo>
                    <a:pt x="440830" y="211690"/>
                    <a:pt x="426715" y="225806"/>
                    <a:pt x="409302" y="225806"/>
                  </a:cubicBezTo>
                  <a:lnTo>
                    <a:pt x="378530" y="225806"/>
                  </a:lnTo>
                  <a:lnTo>
                    <a:pt x="340696" y="225806"/>
                  </a:lnTo>
                  <a:lnTo>
                    <a:pt x="340696" y="306013"/>
                  </a:lnTo>
                  <a:cubicBezTo>
                    <a:pt x="340696" y="314720"/>
                    <a:pt x="333638" y="321777"/>
                    <a:pt x="324932" y="321777"/>
                  </a:cubicBezTo>
                  <a:cubicBezTo>
                    <a:pt x="316225" y="321777"/>
                    <a:pt x="309168" y="314720"/>
                    <a:pt x="309168" y="306013"/>
                  </a:cubicBezTo>
                  <a:lnTo>
                    <a:pt x="309168" y="210041"/>
                  </a:lnTo>
                  <a:cubicBezTo>
                    <a:pt x="309168" y="201335"/>
                    <a:pt x="316225" y="194277"/>
                    <a:pt x="324932" y="194277"/>
                  </a:cubicBezTo>
                  <a:lnTo>
                    <a:pt x="378342" y="194277"/>
                  </a:lnTo>
                  <a:lnTo>
                    <a:pt x="378342" y="127374"/>
                  </a:lnTo>
                  <a:lnTo>
                    <a:pt x="368756" y="134499"/>
                  </a:lnTo>
                  <a:cubicBezTo>
                    <a:pt x="366039" y="136460"/>
                    <a:pt x="362775" y="137518"/>
                    <a:pt x="359425" y="137526"/>
                  </a:cubicBezTo>
                  <a:lnTo>
                    <a:pt x="315284" y="137526"/>
                  </a:lnTo>
                  <a:cubicBezTo>
                    <a:pt x="306577" y="137526"/>
                    <a:pt x="299520" y="130468"/>
                    <a:pt x="299520" y="121762"/>
                  </a:cubicBezTo>
                  <a:cubicBezTo>
                    <a:pt x="299520" y="113056"/>
                    <a:pt x="306577" y="105998"/>
                    <a:pt x="315284" y="105998"/>
                  </a:cubicBezTo>
                  <a:lnTo>
                    <a:pt x="354253" y="105998"/>
                  </a:lnTo>
                  <a:lnTo>
                    <a:pt x="384269" y="83675"/>
                  </a:lnTo>
                  <a:cubicBezTo>
                    <a:pt x="390824" y="74669"/>
                    <a:pt x="401696" y="69858"/>
                    <a:pt x="412770" y="71064"/>
                  </a:cubicBezTo>
                  <a:close/>
                  <a:moveTo>
                    <a:pt x="409868" y="0"/>
                  </a:moveTo>
                  <a:cubicBezTo>
                    <a:pt x="427281" y="0"/>
                    <a:pt x="441397" y="14116"/>
                    <a:pt x="441397" y="31528"/>
                  </a:cubicBezTo>
                  <a:cubicBezTo>
                    <a:pt x="441397" y="48941"/>
                    <a:pt x="427281" y="63057"/>
                    <a:pt x="409868" y="63057"/>
                  </a:cubicBezTo>
                  <a:cubicBezTo>
                    <a:pt x="392456" y="63057"/>
                    <a:pt x="378340" y="48941"/>
                    <a:pt x="378340" y="31528"/>
                  </a:cubicBezTo>
                  <a:cubicBezTo>
                    <a:pt x="378340" y="14116"/>
                    <a:pt x="392456" y="0"/>
                    <a:pt x="409868" y="0"/>
                  </a:cubicBezTo>
                  <a:close/>
                  <a:moveTo>
                    <a:pt x="69362" y="0"/>
                  </a:moveTo>
                  <a:cubicBezTo>
                    <a:pt x="86775" y="0"/>
                    <a:pt x="100891" y="14116"/>
                    <a:pt x="100891" y="31528"/>
                  </a:cubicBezTo>
                  <a:cubicBezTo>
                    <a:pt x="100891" y="48941"/>
                    <a:pt x="86775" y="63057"/>
                    <a:pt x="69362" y="63057"/>
                  </a:cubicBezTo>
                  <a:cubicBezTo>
                    <a:pt x="51950" y="63057"/>
                    <a:pt x="37834" y="48941"/>
                    <a:pt x="37834" y="31528"/>
                  </a:cubicBezTo>
                  <a:cubicBezTo>
                    <a:pt x="37834" y="14116"/>
                    <a:pt x="51950" y="0"/>
                    <a:pt x="69362" y="0"/>
                  </a:cubicBezTo>
                  <a:close/>
                </a:path>
              </a:pathLst>
            </a:custGeom>
            <a:solidFill>
              <a:schemeClr val="bg1"/>
            </a:solidFill>
            <a:ln w="6548"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grpSp>
      <p:pic>
        <p:nvPicPr>
          <p:cNvPr id="56" name="Picture 55" descr="C:\Users\710916418\Downloads\qrcod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511" y="2607866"/>
            <a:ext cx="2065855" cy="1615791"/>
          </a:xfrm>
          <a:prstGeom prst="rect">
            <a:avLst/>
          </a:prstGeom>
          <a:noFill/>
          <a:ln>
            <a:noFill/>
          </a:ln>
        </p:spPr>
      </p:pic>
      <p:sp>
        <p:nvSpPr>
          <p:cNvPr id="57" name="Title 1"/>
          <p:cNvSpPr txBox="1">
            <a:spLocks/>
          </p:cNvSpPr>
          <p:nvPr/>
        </p:nvSpPr>
        <p:spPr>
          <a:xfrm>
            <a:off x="0" y="1"/>
            <a:ext cx="12192000" cy="274320"/>
          </a:xfrm>
          <a:prstGeom prst="rect">
            <a:avLst/>
          </a:prstGeom>
          <a:ln>
            <a:solidFill>
              <a:schemeClr val="tx2">
                <a:lumMod val="60000"/>
                <a:lumOff val="4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ar-SA" sz="1400" b="1" dirty="0" smtClean="0">
                <a:solidFill>
                  <a:srgbClr val="002060"/>
                </a:solidFill>
              </a:rPr>
              <a:t>التربية الاقتصادية</a:t>
            </a:r>
            <a:r>
              <a:rPr lang="ar-BH" sz="1400" b="1" dirty="0" smtClean="0">
                <a:solidFill>
                  <a:srgbClr val="002060"/>
                </a:solidFill>
              </a:rPr>
              <a:t>                                                                                    </a:t>
            </a:r>
            <a:r>
              <a:rPr lang="ar-SA" sz="1400" b="1" dirty="0" smtClean="0">
                <a:solidFill>
                  <a:srgbClr val="002060"/>
                </a:solidFill>
              </a:rPr>
              <a:t>الريادة                                                                               قصد101-801</a:t>
            </a:r>
            <a:endParaRPr lang="ar-BH" sz="1800" b="1" dirty="0">
              <a:solidFill>
                <a:srgbClr val="002060"/>
              </a:solidFill>
            </a:endParaRPr>
          </a:p>
        </p:txBody>
      </p:sp>
    </p:spTree>
    <p:extLst>
      <p:ext uri="{BB962C8B-B14F-4D97-AF65-F5344CB8AC3E}">
        <p14:creationId xmlns:p14="http://schemas.microsoft.com/office/powerpoint/2010/main" val="221427678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 (2)</Template>
  <TotalTime>1228</TotalTime>
  <Words>1727</Words>
  <Application>Microsoft Office PowerPoint</Application>
  <PresentationFormat>Widescreen</PresentationFormat>
  <Paragraphs>336</Paragraphs>
  <Slides>21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Al-Mateen</vt:lpstr>
      <vt:lpstr>Al-Mohanad</vt:lpstr>
      <vt:lpstr>Arial</vt:lpstr>
      <vt:lpstr>Arial Black</vt:lpstr>
      <vt:lpstr>Calibri</vt:lpstr>
      <vt:lpstr>Calibri Light</vt:lpstr>
      <vt:lpstr>PT Bold Heading</vt:lpstr>
      <vt:lpstr>Sakkal Majalla</vt:lpstr>
      <vt:lpstr>Sultan bold</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Amro Hussain Ali Salman</cp:lastModifiedBy>
  <cp:revision>201</cp:revision>
  <dcterms:created xsi:type="dcterms:W3CDTF">2020-03-09T08:29:54Z</dcterms:created>
  <dcterms:modified xsi:type="dcterms:W3CDTF">2022-09-18T08:18:28Z</dcterms:modified>
</cp:coreProperties>
</file>